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1" r:id="rId5"/>
  </p:sldMasterIdLst>
  <p:notesMasterIdLst>
    <p:notesMasterId r:id="rId60"/>
  </p:notesMasterIdLst>
  <p:sldIdLst>
    <p:sldId id="2147482523" r:id="rId6"/>
    <p:sldId id="2147482556" r:id="rId7"/>
    <p:sldId id="2141411441" r:id="rId8"/>
    <p:sldId id="263" r:id="rId9"/>
    <p:sldId id="2147482527" r:id="rId10"/>
    <p:sldId id="2141411444" r:id="rId11"/>
    <p:sldId id="2141411445" r:id="rId12"/>
    <p:sldId id="2141411446" r:id="rId13"/>
    <p:sldId id="2141411447" r:id="rId14"/>
    <p:sldId id="258" r:id="rId15"/>
    <p:sldId id="2147482535" r:id="rId16"/>
    <p:sldId id="264" r:id="rId17"/>
    <p:sldId id="270" r:id="rId18"/>
    <p:sldId id="265" r:id="rId19"/>
    <p:sldId id="271" r:id="rId20"/>
    <p:sldId id="272" r:id="rId21"/>
    <p:sldId id="267" r:id="rId22"/>
    <p:sldId id="268" r:id="rId23"/>
    <p:sldId id="2147482542" r:id="rId24"/>
    <p:sldId id="260" r:id="rId25"/>
    <p:sldId id="262" r:id="rId26"/>
    <p:sldId id="2147482543" r:id="rId27"/>
    <p:sldId id="2147482544" r:id="rId28"/>
    <p:sldId id="2147482545" r:id="rId29"/>
    <p:sldId id="266" r:id="rId30"/>
    <p:sldId id="2147482546" r:id="rId31"/>
    <p:sldId id="2147482547" r:id="rId32"/>
    <p:sldId id="2147482548" r:id="rId33"/>
    <p:sldId id="2147482549" r:id="rId34"/>
    <p:sldId id="2147482550" r:id="rId35"/>
    <p:sldId id="2147482551" r:id="rId36"/>
    <p:sldId id="2147482536" r:id="rId37"/>
    <p:sldId id="277" r:id="rId38"/>
    <p:sldId id="2147482537" r:id="rId39"/>
    <p:sldId id="2147482538" r:id="rId40"/>
    <p:sldId id="278" r:id="rId41"/>
    <p:sldId id="279" r:id="rId42"/>
    <p:sldId id="2147482539" r:id="rId43"/>
    <p:sldId id="2147482540" r:id="rId44"/>
    <p:sldId id="2147482541" r:id="rId45"/>
    <p:sldId id="273" r:id="rId46"/>
    <p:sldId id="274" r:id="rId47"/>
    <p:sldId id="280" r:id="rId48"/>
    <p:sldId id="2147482555" r:id="rId49"/>
    <p:sldId id="2141411452" r:id="rId50"/>
    <p:sldId id="2141411451" r:id="rId51"/>
    <p:sldId id="2141411453" r:id="rId52"/>
    <p:sldId id="257" r:id="rId53"/>
    <p:sldId id="2147482528" r:id="rId54"/>
    <p:sldId id="2141411442" r:id="rId55"/>
    <p:sldId id="2147482531" r:id="rId56"/>
    <p:sldId id="2147482552" r:id="rId57"/>
    <p:sldId id="2147482553" r:id="rId58"/>
    <p:sldId id="2147482554" r:id="rId5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A1A687-68E8-E7D9-E7CF-1FC4CD582731}" name="Messina, Emily (GLA-CMC)" initials="EM" userId="S::emily.messina@affinity-cmc.com::0121930d-ade5-4b56-ab5a-91e143eb6981" providerId="AD"/>
  <p188:author id="{4F1ABE8C-3733-1022-0211-F083F7AF9123}" name="Strangman, Nicole (NYC-CDX)" initials="SN" userId="S::nicole.strangman@caudex.com::23288aae-b3bd-400c-aa2b-fc84a9638394" providerId="AD"/>
  <p188:author id="{E3DBD7F0-9DF6-1088-6EDA-088C620C61CD}" name="Nicole_Strangman (NYC-CDX)" initials="NS" userId="Nicole_Strangman (NYC-CDX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95776"/>
    <a:srgbClr val="A22542"/>
    <a:srgbClr val="326124"/>
    <a:srgbClr val="075F5E"/>
    <a:srgbClr val="7755FF"/>
    <a:srgbClr val="005999"/>
    <a:srgbClr val="DA7D0B"/>
    <a:srgbClr val="F79232"/>
    <a:srgbClr val="53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72007-3E00-462E-B7F1-DF70D4E0CBB8}" v="226" dt="2024-12-09T21:05:14.262"/>
    <p1510:client id="{43169ADB-DC5E-4579-8FEF-1C80D98019D1}" v="289" dt="2024-12-10T20:59:51.436"/>
    <p1510:client id="{7232ED48-7E4F-4E97-853E-52F493176187}" v="41" dt="2024-12-10T18:10:32.786"/>
    <p1510:client id="{B3A093B5-15B2-4B53-8FAC-F3F9ADA077B4}" v="81" dt="2024-12-09T19:45:26.081"/>
    <p1510:client id="{BE11656D-7500-437F-8C91-4E133CE04D38}" v="2" dt="2024-12-10T13:48:03.024"/>
    <p1510:client id="{E0B4C5FE-5F3B-4700-B995-CF545AF38E1A}" v="134" dt="2024-12-09T19:57:39.713"/>
    <p1510:client id="{ED04384C-EA42-4D02-832C-C786787668F0}" v="99" dt="2024-12-09T20:08:17.246"/>
    <p1510:client id="{EFB70037-21A1-4608-A284-B8E87D814520}" v="3" dt="2024-12-09T22:23:51.299"/>
    <p1510:client id="{FA821E78-2CA9-4C54-8499-957E60D253A2}" v="294" dt="2024-12-10T15:58:50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200" autoAdjust="0"/>
  </p:normalViewPr>
  <p:slideViewPr>
    <p:cSldViewPr snapToGrid="0">
      <p:cViewPr varScale="1">
        <p:scale>
          <a:sx n="110" d="100"/>
          <a:sy n="110" d="100"/>
        </p:scale>
        <p:origin x="164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5D-4531-BF71-2A06D25989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Easy 
(10-12)</c:v>
                </c:pt>
                <c:pt idx="1">
                  <c:v>Average (12-15)</c:v>
                </c:pt>
                <c:pt idx="2">
                  <c:v>Difficult (15-22+)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5D-4531-BF71-2A06D2598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7406735"/>
        <c:axId val="47408895"/>
      </c:barChart>
      <c:catAx>
        <c:axId val="4740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08895"/>
        <c:crosses val="autoZero"/>
        <c:auto val="1"/>
        <c:lblAlgn val="ctr"/>
        <c:lblOffset val="100"/>
        <c:noMultiLvlLbl val="0"/>
      </c:catAx>
      <c:valAx>
        <c:axId val="47408895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0673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CA6CB-9A6C-6043-9E28-8742B37C52A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9D4D-568C-2641-B360-BD4A87EDB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4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E76F-4EDC-B1C3-6139-63B107D0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DE5F0-D4DD-5A87-7245-5E82BD410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DA5D8-918B-3816-E029-CF7B9E43F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20CB9-FAAE-B63B-74FA-8C6333676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2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7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1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66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15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0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64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01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04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5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5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1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05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393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34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732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283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58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28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82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AD4BD6F-191C-4BA8-B732-2EAB22BB99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D8BB900-C976-4510-AC7A-69AF68CCE8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400" dirty="0">
              <a:ea typeface="ＭＳ Ｐゴシック" panose="020B0600070205080204" pitchFamily="34" charset="-128"/>
              <a:cs typeface="Calibri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3A487AE-EAA4-4C51-939E-92E1857B3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1640" indent="-29576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030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3903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9773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15646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91518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67392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43263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758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A89FEE-7925-49B9-A87F-9A2D7DE389F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4758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20665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79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9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04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7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E76F-4EDC-B1C3-6139-63B107D0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DE5F0-D4DD-5A87-7245-5E82BD410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DA5D8-918B-3816-E029-CF7B9E43F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20CB9-FAAE-B63B-74FA-8C6333676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382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900"/>
              <a:t>Thank you again for attending today’s webinar. Please take a moment to fill out the survey link that will be sent to you.</a:t>
            </a:r>
          </a:p>
          <a:p>
            <a:pPr>
              <a:spcBef>
                <a:spcPct val="0"/>
              </a:spcBef>
            </a:pPr>
            <a:endParaRPr lang="en-US" altLang="en-US" sz="900"/>
          </a:p>
          <a:p>
            <a:pPr>
              <a:spcBef>
                <a:spcPct val="0"/>
              </a:spcBef>
            </a:pPr>
            <a:r>
              <a:rPr lang="en-US" altLang="en-US" sz="900"/>
              <a:t>After closing out of ZOOM, please click the ‘continue’ button on your screen to take a short survey. </a:t>
            </a:r>
          </a:p>
          <a:p>
            <a:pPr>
              <a:spcBef>
                <a:spcPct val="0"/>
              </a:spcBef>
            </a:pPr>
            <a:endParaRPr lang="en-US" altLang="en-US" sz="900"/>
          </a:p>
          <a:p>
            <a:pPr>
              <a:spcBef>
                <a:spcPct val="0"/>
              </a:spcBef>
            </a:pPr>
            <a:r>
              <a:rPr lang="en-US" altLang="en-US" sz="900"/>
              <a:t>Thank you!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3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0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46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spc="-23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sz="9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74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/>
              <a:t>Please take a moment to read our general disclaimer.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5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ea typeface="Calibri"/>
              <a:cs typeface="Calibri"/>
            </a:endParaRPr>
          </a:p>
          <a:p>
            <a:endParaRPr lang="en-US" sz="900"/>
          </a:p>
          <a:p>
            <a:endParaRPr lang="en-US" sz="900"/>
          </a:p>
          <a:p>
            <a:endParaRPr lang="en-US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0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92" y="516457"/>
            <a:ext cx="3877408" cy="17907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392" y="2400300"/>
            <a:ext cx="3877408" cy="74863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53" y="3549802"/>
            <a:ext cx="1763486" cy="137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92" y="516457"/>
            <a:ext cx="3877408" cy="17907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392" y="2400300"/>
            <a:ext cx="3877408" cy="74863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015" y="4238624"/>
            <a:ext cx="998791" cy="7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84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9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812D4E2-C8AC-4B2C-95C7-ADACC9FB8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6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D1A8F-1B35-4CB2-94FF-DCE71E14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95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35E2D7E-D7C0-461D-859B-B0E61D3E1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0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20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8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Po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F4AB-3BA0-4239-9286-91194A8EB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Audience Poll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A7B91-99E1-432F-9B4D-1C3803F5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A3FF4-8D50-4114-A5A4-C538BCC81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7160" y="-90527"/>
            <a:ext cx="1536325" cy="1536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3AEBA3-CC04-4431-B370-F5063F70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215384"/>
            <a:ext cx="7462661" cy="3675929"/>
          </a:xfrm>
        </p:spPr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15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9053C-6312-4C62-B942-BBDCF5A8D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251" y="1215385"/>
            <a:ext cx="7462661" cy="367592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2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44850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2864819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4798612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6819296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6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879006-3F1E-7519-842D-3392D8352248}"/>
              </a:ext>
            </a:extLst>
          </p:cNvPr>
          <p:cNvSpPr/>
          <p:nvPr userDrawn="1"/>
        </p:nvSpPr>
        <p:spPr>
          <a:xfrm>
            <a:off x="-1" y="0"/>
            <a:ext cx="949569" cy="941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87707-00CE-5623-B9A7-70964F92D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812D4E2-C8AC-4B2C-95C7-ADACC9FB8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D1A8F-1B35-4CB2-94FF-DCE71E14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35E2D7E-D7C0-461D-859B-B0E61D3E1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369219"/>
            <a:ext cx="3462161" cy="3263504"/>
          </a:xfrm>
        </p:spPr>
        <p:txBody>
          <a:bodyPr/>
          <a:lstStyle>
            <a:lvl3pPr>
              <a:defRPr sz="16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0" y="1369219"/>
            <a:ext cx="3462161" cy="3263504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7F2C0-0136-3DBD-634F-BB99D63069E0}"/>
              </a:ext>
            </a:extLst>
          </p:cNvPr>
          <p:cNvSpPr/>
          <p:nvPr userDrawn="1"/>
        </p:nvSpPr>
        <p:spPr>
          <a:xfrm>
            <a:off x="0" y="0"/>
            <a:ext cx="935502" cy="10832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E0A72-1EEE-75D2-BEE3-9C16BD32C980}"/>
              </a:ext>
            </a:extLst>
          </p:cNvPr>
          <p:cNvSpPr/>
          <p:nvPr userDrawn="1"/>
        </p:nvSpPr>
        <p:spPr>
          <a:xfrm>
            <a:off x="942536" y="980384"/>
            <a:ext cx="738440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Po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C9187D-6125-248E-C87E-CC6A5A276EF4}"/>
              </a:ext>
            </a:extLst>
          </p:cNvPr>
          <p:cNvSpPr/>
          <p:nvPr userDrawn="1"/>
        </p:nvSpPr>
        <p:spPr>
          <a:xfrm>
            <a:off x="446891" y="414997"/>
            <a:ext cx="8250217" cy="3847514"/>
          </a:xfrm>
          <a:prstGeom prst="roundRect">
            <a:avLst>
              <a:gd name="adj" fmla="val 844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3F4AB-3BA0-4239-9286-91194A8EB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16" y="562004"/>
            <a:ext cx="6824146" cy="11384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Audience Poll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A7B91-99E1-432F-9B4D-1C3803F5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A3FF4-8D50-4114-A5A4-C538BCC81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6562" y="59945"/>
            <a:ext cx="1536325" cy="1536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3AEBA3-CC04-4431-B370-F5063F70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6" y="1820295"/>
            <a:ext cx="7768164" cy="2271646"/>
          </a:xfrm>
        </p:spPr>
        <p:txBody>
          <a:bodyPr>
            <a:normAutofit/>
          </a:bodyPr>
          <a:lstStyle>
            <a:lvl1pPr marL="457200" indent="-457200">
              <a:buClr>
                <a:srgbClr val="0070C0"/>
              </a:buClr>
              <a:buFont typeface="+mj-lt"/>
              <a:buAutoNum type="arabicPeriod"/>
              <a:defRPr sz="2400"/>
            </a:lvl1pPr>
            <a:lvl2pPr marL="812800" indent="-457200">
              <a:buClr>
                <a:srgbClr val="0070C0"/>
              </a:buClr>
              <a:buFont typeface="+mj-lt"/>
              <a:buAutoNum type="arabicPeriod"/>
              <a:tabLst/>
              <a:defRPr sz="2200"/>
            </a:lvl2pPr>
            <a:lvl3pPr marL="1155700" indent="-457200">
              <a:buClr>
                <a:srgbClr val="0070C0"/>
              </a:buClr>
              <a:buFont typeface="+mj-lt"/>
              <a:buAutoNum type="arabicPeriod"/>
              <a:tabLst/>
              <a:defRPr sz="2000"/>
            </a:lvl3pPr>
            <a:lvl4pPr marL="1341437" indent="-342900">
              <a:buClr>
                <a:srgbClr val="0070C0"/>
              </a:buClr>
              <a:buFont typeface="+mj-lt"/>
              <a:buAutoNum type="arabicPeriod"/>
              <a:tabLst/>
              <a:defRPr sz="1800"/>
            </a:lvl4pPr>
            <a:lvl5pPr marL="1639888" indent="-342900">
              <a:buClr>
                <a:srgbClr val="0070C0"/>
              </a:buClr>
              <a:buFont typeface="+mj-lt"/>
              <a:buAutoNum type="arabicPeriod"/>
              <a:tabLst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01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EA924-997C-F822-6F9D-704F1C55A9B5}"/>
              </a:ext>
            </a:extLst>
          </p:cNvPr>
          <p:cNvSpPr/>
          <p:nvPr userDrawn="1"/>
        </p:nvSpPr>
        <p:spPr>
          <a:xfrm>
            <a:off x="0" y="0"/>
            <a:ext cx="935502" cy="10832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664" y="1215384"/>
            <a:ext cx="8461584" cy="367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5487" y="599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3" r:id="rId4"/>
    <p:sldLayoutId id="2147483667" r:id="rId5"/>
    <p:sldLayoutId id="2147483668" r:id="rId6"/>
    <p:sldLayoutId id="2147483664" r:id="rId7"/>
    <p:sldLayoutId id="2147483666" r:id="rId8"/>
    <p:sldLayoutId id="2147483669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28C1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.AppleSystemUIFont" charset="-12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00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Courier New" charset="0"/>
        <a:buChar char="o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59945"/>
            <a:ext cx="7462661" cy="941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215384"/>
            <a:ext cx="7462661" cy="367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5487" y="599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2AD0A0E-4515-A647-B2E3-7F1B29FB9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474944" y="647700"/>
            <a:ext cx="45719" cy="353786"/>
          </a:xfrm>
          <a:custGeom>
            <a:avLst/>
            <a:gdLst>
              <a:gd name="connsiteX0" fmla="*/ 0 w 0"/>
              <a:gd name="connsiteY0" fmla="*/ 0 h 522514"/>
              <a:gd name="connsiteX1" fmla="*/ 0 w 0"/>
              <a:gd name="connsiteY1" fmla="*/ 522514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2514">
                <a:moveTo>
                  <a:pt x="0" y="0"/>
                </a:moveTo>
                <a:lnTo>
                  <a:pt x="0" y="522514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 flipV="1">
            <a:off x="474944" y="957127"/>
            <a:ext cx="7844967" cy="45719"/>
          </a:xfrm>
          <a:custGeom>
            <a:avLst/>
            <a:gdLst>
              <a:gd name="connsiteX0" fmla="*/ 0 w 7409543"/>
              <a:gd name="connsiteY0" fmla="*/ 0 h 0"/>
              <a:gd name="connsiteX1" fmla="*/ 0 w 7409543"/>
              <a:gd name="connsiteY1" fmla="*/ 0 h 0"/>
              <a:gd name="connsiteX2" fmla="*/ 7409543 w 7409543"/>
              <a:gd name="connsiteY2" fmla="*/ 0 h 0"/>
              <a:gd name="connsiteX3" fmla="*/ 7409543 w 7409543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9543">
                <a:moveTo>
                  <a:pt x="0" y="0"/>
                </a:moveTo>
                <a:lnTo>
                  <a:pt x="0" y="0"/>
                </a:lnTo>
                <a:lnTo>
                  <a:pt x="7409543" y="0"/>
                </a:lnTo>
                <a:lnTo>
                  <a:pt x="7409543" y="0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5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F28C1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28C1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.AppleSystemUIFont" charset="-12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700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Courier New" charset="0"/>
        <a:buChar char="o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-blindness.com/coblis-color-blindness-simulato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ebaim.org/resources/contrastchecker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10" Type="http://schemas.openxmlformats.org/officeDocument/2006/relationships/image" Target="../media/image16.jpeg"/><Relationship Id="rId19" Type="http://schemas.openxmlformats.org/officeDocument/2006/relationships/image" Target="../media/image25.png"/><Relationship Id="rId4" Type="http://schemas.openxmlformats.org/officeDocument/2006/relationships/hyperlink" Target="https://www.pfizer.com/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fonline.org.uk/resources/involving-users/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charitydigital.org.uk/topics/what-its-like-to-be-digitally-excluded-in-2024-11389#:~:text=This%20may%20be%20their%20choice,people%20cannot%20access%20the%20inter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hyperlink" Target="https://evidence.nihr.ac.uk/collection/health-information-are-you-getting-your-message-across/" TargetMode="External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-manual.nhs.uk/content/health-literacy" TargetMode="External"/><Relationship Id="rId2" Type="http://schemas.openxmlformats.org/officeDocument/2006/relationships/hyperlink" Target="https://evidence.nihr.ac.uk/collection/health-information-are-you-getting-your-message-across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nhs.uk/wp-content/uploads/sites/4/2020/08/Health-literacy-how-to-guide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fonline.org.uk/news/target-reading-age-health-informa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nhs.uk/wp-content/uploads/sites/4/2020/08/Health-literacy-how-to-guide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a.nhs.uk/planning-and-improving-research/best-practice/writing-plain-language-lay-summary-your-research-findings/#:~:text=Use%20words%20that%20are%20appropriate,using%20infographics%20with%20explanatory%20tex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Relationship Id="rId9" Type="http://schemas.openxmlformats.org/officeDocument/2006/relationships/hyperlink" Target="https://www.cdc.gov/health-communication/php/toolkit/inclusive-images.html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jamanetwork.com/journals/jama/fullarticle/2783090" TargetMode="External"/><Relationship Id="rId13" Type="http://schemas.openxmlformats.org/officeDocument/2006/relationships/hyperlink" Target="https://www.csescienceeditor.org/article/inclusive-language-in-scientific-style-guides/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academic.oup.com/amamanualofstyle" TargetMode="External"/><Relationship Id="rId12" Type="http://schemas.openxmlformats.org/officeDocument/2006/relationships/hyperlink" Target="https://www.cdc.gov/pcd/issues/2023/23_0061.h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erywellmind.com/difference-between-race-and-ethnicity-5074205" TargetMode="External"/><Relationship Id="rId11" Type="http://schemas.openxmlformats.org/officeDocument/2006/relationships/hyperlink" Target="https://glaad.org/reference/transgender" TargetMode="External"/><Relationship Id="rId5" Type="http://schemas.openxmlformats.org/officeDocument/2006/relationships/hyperlink" Target="https://www.icmje.org/icmje-recommendations.pdf" TargetMode="External"/><Relationship Id="rId15" Type="http://schemas.openxmlformats.org/officeDocument/2006/relationships/hyperlink" Target="https://www.csescienceeditor.org/article/current-guidance-on-inclusive-language-for-medical-and-science-journals/" TargetMode="External"/><Relationship Id="rId10" Type="http://schemas.openxmlformats.org/officeDocument/2006/relationships/hyperlink" Target="https://www.un.org/en/gender-inclusive-language/guidelines.shtml" TargetMode="External"/><Relationship Id="rId4" Type="http://schemas.openxmlformats.org/officeDocument/2006/relationships/image" Target="../media/image76.svg"/><Relationship Id="rId9" Type="http://schemas.openxmlformats.org/officeDocument/2006/relationships/hyperlink" Target="https://researchintegrityjournal.biomedcentral.com/articles/10.1186/s41073-016-0007-6" TargetMode="External"/><Relationship Id="rId14" Type="http://schemas.openxmlformats.org/officeDocument/2006/relationships/hyperlink" Target="https://www.nih.gov/about-nih/what-we-do/science-health-public-trust/perspectives/writing-respectfully-person-first-identity-first-language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ccindex/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the-hca.org/Publications/Guide-to-Inclusive-Event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aim.org/resources/contrastchecker/" TargetMode="External"/><Relationship Id="rId11" Type="http://schemas.openxmlformats.org/officeDocument/2006/relationships/hyperlink" Target="https://dceg.cancer.gov/about/diversity-inclusion/inclusivity-minute/2022/neurodiversity" TargetMode="External"/><Relationship Id="rId5" Type="http://schemas.openxmlformats.org/officeDocument/2006/relationships/hyperlink" Target="https://www.color-blindness.com/coblis-color-blindness-simulator/" TargetMode="External"/><Relationship Id="rId10" Type="http://schemas.openxmlformats.org/officeDocument/2006/relationships/hyperlink" Target="https://jamanetwork.com/journals/jamanetworkopen/fullarticle/2804787" TargetMode="External"/><Relationship Id="rId4" Type="http://schemas.openxmlformats.org/officeDocument/2006/relationships/image" Target="../media/image76.svg"/><Relationship Id="rId9" Type="http://schemas.openxmlformats.org/officeDocument/2006/relationships/hyperlink" Target="https://ncses.nsf.gov/pubs/nsf23319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health-communication/php/toolkit/inclusive-images.html" TargetMode="External"/><Relationship Id="rId3" Type="http://schemas.openxmlformats.org/officeDocument/2006/relationships/hyperlink" Target="https://www.cell.com/video-do/inclusive-language-visual-communication#:~:text=This%20session%20focused%20on%20understanding%20how" TargetMode="External"/><Relationship Id="rId7" Type="http://schemas.openxmlformats.org/officeDocument/2006/relationships/hyperlink" Target="https://www.plainenglish.co.uk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armaphorum.com/deep-dive/empathy-action-designing-person-focused-healthcare-materials" TargetMode="External"/><Relationship Id="rId5" Type="http://schemas.openxmlformats.org/officeDocument/2006/relationships/image" Target="../media/image76.svg"/><Relationship Id="rId10" Type="http://schemas.openxmlformats.org/officeDocument/2006/relationships/hyperlink" Target="https://www.cochrane.org/join-cochrane/patients-and-carers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eupati.eu/eupaticonnect/eupaticonnect-faq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C5AD-1B68-D2DE-AB07-8993E8B0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A574-7E7A-47AE-3F53-613FBE6D9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804" y="987744"/>
            <a:ext cx="4186222" cy="948826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accent2"/>
                </a:solidFill>
              </a:rPr>
              <a:t>ISMPP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B45AF-5139-03A6-EAF6-95AECB35A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9391" y="1941336"/>
            <a:ext cx="3877408" cy="954393"/>
          </a:xfrm>
        </p:spPr>
        <p:txBody>
          <a:bodyPr/>
          <a:lstStyle/>
          <a:p>
            <a:r>
              <a:rPr lang="en-US" sz="2000"/>
              <a:t>Actioning EDI for Our Industry: Turning Principles into Practice</a:t>
            </a:r>
            <a:endParaRPr lang="en-GB"/>
          </a:p>
        </p:txBody>
      </p:sp>
      <p:pic>
        <p:nvPicPr>
          <p:cNvPr id="4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DFC5668-CBBE-5BDE-9DC0-405D3F0C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896" y="248333"/>
            <a:ext cx="815068" cy="816430"/>
          </a:xfrm>
          <a:prstGeom prst="rect">
            <a:avLst/>
          </a:prstGeom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B5F2FC12-4503-DB1E-8391-8031CB2193E1}"/>
              </a:ext>
            </a:extLst>
          </p:cNvPr>
          <p:cNvSpPr/>
          <p:nvPr/>
        </p:nvSpPr>
        <p:spPr>
          <a:xfrm>
            <a:off x="6265267" y="501824"/>
            <a:ext cx="506023" cy="4130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44E74-E2EA-BFB9-E03C-A7227C02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27" y="354328"/>
            <a:ext cx="799153" cy="597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0EF49-5D14-E49A-A14B-2896334608E0}"/>
              </a:ext>
            </a:extLst>
          </p:cNvPr>
          <p:cNvSpPr txBox="1"/>
          <p:nvPr/>
        </p:nvSpPr>
        <p:spPr>
          <a:xfrm>
            <a:off x="70415" y="3919475"/>
            <a:ext cx="191642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Webinar will begin promptly at: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​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11:00 AM ET/ 4:00 PM GMT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EC04A-BD09-B274-1632-C1A590B5D4A2}"/>
              </a:ext>
            </a:extLst>
          </p:cNvPr>
          <p:cNvSpPr txBox="1"/>
          <p:nvPr/>
        </p:nvSpPr>
        <p:spPr>
          <a:xfrm>
            <a:off x="4994173" y="2675981"/>
            <a:ext cx="35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December 11, 2024</a:t>
            </a:r>
          </a:p>
        </p:txBody>
      </p:sp>
    </p:spTree>
    <p:extLst>
      <p:ext uri="{BB962C8B-B14F-4D97-AF65-F5344CB8AC3E}">
        <p14:creationId xmlns:p14="http://schemas.microsoft.com/office/powerpoint/2010/main" val="90312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23BBC-1864-437A-AF1F-E7E98CC5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Inclusive language guidelines and tips </a:t>
            </a:r>
            <a:br>
              <a:rPr lang="en-US">
                <a:solidFill>
                  <a:srgbClr val="0070C0"/>
                </a:solidFill>
              </a:rPr>
            </a:br>
            <a:r>
              <a:rPr lang="en-US">
                <a:solidFill>
                  <a:srgbClr val="0070C0"/>
                </a:solidFill>
              </a:rPr>
              <a:t>for incorporating into </a:t>
            </a:r>
            <a:br>
              <a:rPr lang="en-US">
                <a:solidFill>
                  <a:srgbClr val="0070C0"/>
                </a:solidFill>
              </a:rPr>
            </a:br>
            <a:r>
              <a:rPr lang="en-US">
                <a:solidFill>
                  <a:srgbClr val="0070C0"/>
                </a:solidFill>
              </a:rPr>
              <a:t>everyday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560AE-E446-742A-677D-9B543E48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/>
          <a:lstStyle/>
          <a:p>
            <a:r>
              <a:rPr lang="en-US"/>
              <a:t>Michele Springer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79AD8-4241-4979-A2D0-DF387A92F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026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Why is inclusive language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6E8C-3155-F359-A112-3B3DC0690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Autofit/>
          </a:bodyPr>
          <a:lstStyle/>
          <a:p>
            <a:r>
              <a:rPr lang="en-US" sz="2200"/>
              <a:t>Helps establish respect for all people and promotes inclusion</a:t>
            </a:r>
          </a:p>
          <a:p>
            <a:pPr lvl="1"/>
            <a:r>
              <a:rPr lang="en-US" sz="2000"/>
              <a:t>Certain groups have been historically under-represented in scientific communications; inclusivity is a step toward amending this</a:t>
            </a:r>
          </a:p>
          <a:p>
            <a:r>
              <a:rPr lang="en-US" sz="2200"/>
              <a:t>Without inclusive language, communications can perpetuate bias, even unintentionally</a:t>
            </a:r>
          </a:p>
          <a:p>
            <a:r>
              <a:rPr lang="en-US" sz="2200"/>
              <a:t>It is important to address the whole patient, not just their condition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264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What is “patient-first language”?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206867"/>
            <a:ext cx="8461375" cy="3675063"/>
          </a:xfrm>
        </p:spPr>
        <p:txBody>
          <a:bodyPr>
            <a:normAutofit/>
          </a:bodyPr>
          <a:lstStyle/>
          <a:p>
            <a:r>
              <a:rPr lang="en-US" sz="2200"/>
              <a:t>A way of describing people that emphasizes the person and not their disability, condition, or disease</a:t>
            </a:r>
          </a:p>
          <a:p>
            <a:r>
              <a:rPr lang="en-US" sz="2200"/>
              <a:t>A way of writing that helps avoid stigmatizing language and unintentional blame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12</a:t>
            </a:fld>
            <a:endParaRPr lang="en-US" noProof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9AB6B3-00E4-484B-0B88-6BC63427FC2D}"/>
              </a:ext>
            </a:extLst>
          </p:cNvPr>
          <p:cNvSpPr/>
          <p:nvPr/>
        </p:nvSpPr>
        <p:spPr>
          <a:xfrm>
            <a:off x="289169" y="2743201"/>
            <a:ext cx="2070097" cy="1737777"/>
          </a:xfrm>
          <a:prstGeom prst="roundRect">
            <a:avLst>
              <a:gd name="adj" fmla="val 967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ECB1BA-FA6D-FDC2-1E9E-A9D65D0BA600}"/>
              </a:ext>
            </a:extLst>
          </p:cNvPr>
          <p:cNvSpPr/>
          <p:nvPr/>
        </p:nvSpPr>
        <p:spPr>
          <a:xfrm>
            <a:off x="6784734" y="2743201"/>
            <a:ext cx="2070097" cy="1737777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8434D10-964E-3342-DFD1-B47E22AA2A43}"/>
              </a:ext>
            </a:extLst>
          </p:cNvPr>
          <p:cNvSpPr/>
          <p:nvPr/>
        </p:nvSpPr>
        <p:spPr>
          <a:xfrm>
            <a:off x="2454357" y="2743201"/>
            <a:ext cx="2070097" cy="1737777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AE7DE-EDD3-BB54-ADF4-E1083BC9486C}"/>
              </a:ext>
            </a:extLst>
          </p:cNvPr>
          <p:cNvSpPr/>
          <p:nvPr/>
        </p:nvSpPr>
        <p:spPr>
          <a:xfrm>
            <a:off x="4619546" y="2743201"/>
            <a:ext cx="2070097" cy="1737777"/>
          </a:xfrm>
          <a:prstGeom prst="roundRect">
            <a:avLst>
              <a:gd name="adj" fmla="val 967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621902-00FD-685D-DA7E-D0B0D66CD285}"/>
              </a:ext>
            </a:extLst>
          </p:cNvPr>
          <p:cNvGrpSpPr/>
          <p:nvPr/>
        </p:nvGrpSpPr>
        <p:grpSpPr>
          <a:xfrm>
            <a:off x="2559097" y="3344115"/>
            <a:ext cx="497121" cy="730236"/>
            <a:chOff x="2271286" y="271242"/>
            <a:chExt cx="2301287" cy="3380428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85F2D4B-8E54-2395-30ED-1CAACD3097B2}"/>
                </a:ext>
              </a:extLst>
            </p:cNvPr>
            <p:cNvSpPr/>
            <p:nvPr/>
          </p:nvSpPr>
          <p:spPr>
            <a:xfrm>
              <a:off x="2877439" y="2114878"/>
              <a:ext cx="1581206" cy="1536792"/>
            </a:xfrm>
            <a:custGeom>
              <a:avLst/>
              <a:gdLst>
                <a:gd name="connsiteX0" fmla="*/ 1393751 w 1581206"/>
                <a:gd name="connsiteY0" fmla="*/ 712461 h 1536792"/>
                <a:gd name="connsiteX1" fmla="*/ 1016827 w 1581206"/>
                <a:gd name="connsiteY1" fmla="*/ 712461 h 1536792"/>
                <a:gd name="connsiteX2" fmla="*/ 966597 w 1581206"/>
                <a:gd name="connsiteY2" fmla="*/ 662230 h 1536792"/>
                <a:gd name="connsiteX3" fmla="*/ 1016827 w 1581206"/>
                <a:gd name="connsiteY3" fmla="*/ 611999 h 1536792"/>
                <a:gd name="connsiteX4" fmla="*/ 1393751 w 1581206"/>
                <a:gd name="connsiteY4" fmla="*/ 611999 h 1536792"/>
                <a:gd name="connsiteX5" fmla="*/ 1480749 w 1581206"/>
                <a:gd name="connsiteY5" fmla="*/ 524800 h 1536792"/>
                <a:gd name="connsiteX6" fmla="*/ 1393751 w 1581206"/>
                <a:gd name="connsiteY6" fmla="*/ 437802 h 1536792"/>
                <a:gd name="connsiteX7" fmla="*/ 942709 w 1581206"/>
                <a:gd name="connsiteY7" fmla="*/ 437802 h 1536792"/>
                <a:gd name="connsiteX8" fmla="*/ 634502 w 1581206"/>
                <a:gd name="connsiteY8" fmla="*/ 102069 h 1536792"/>
                <a:gd name="connsiteX9" fmla="*/ 484415 w 1581206"/>
                <a:gd name="connsiteY9" fmla="*/ 241706 h 1536792"/>
                <a:gd name="connsiteX10" fmla="*/ 234072 w 1581206"/>
                <a:gd name="connsiteY10" fmla="*/ 437802 h 1536792"/>
                <a:gd name="connsiteX11" fmla="*/ 50231 w 1581206"/>
                <a:gd name="connsiteY11" fmla="*/ 437802 h 1536792"/>
                <a:gd name="connsiteX12" fmla="*/ 0 w 1581206"/>
                <a:gd name="connsiteY12" fmla="*/ 387571 h 1536792"/>
                <a:gd name="connsiteX13" fmla="*/ 50231 w 1581206"/>
                <a:gd name="connsiteY13" fmla="*/ 337341 h 1536792"/>
                <a:gd name="connsiteX14" fmla="*/ 234072 w 1581206"/>
                <a:gd name="connsiteY14" fmla="*/ 337341 h 1536792"/>
                <a:gd name="connsiteX15" fmla="*/ 388780 w 1581206"/>
                <a:gd name="connsiteY15" fmla="*/ 210965 h 1536792"/>
                <a:gd name="connsiteX16" fmla="*/ 673078 w 1581206"/>
                <a:gd name="connsiteY16" fmla="*/ 0 h 1536792"/>
                <a:gd name="connsiteX17" fmla="*/ 677498 w 1581206"/>
                <a:gd name="connsiteY17" fmla="*/ 0 h 1536792"/>
                <a:gd name="connsiteX18" fmla="*/ 727124 w 1581206"/>
                <a:gd name="connsiteY18" fmla="*/ 45006 h 1536792"/>
                <a:gd name="connsiteX19" fmla="*/ 942709 w 1581206"/>
                <a:gd name="connsiteY19" fmla="*/ 337341 h 1536792"/>
                <a:gd name="connsiteX20" fmla="*/ 1393751 w 1581206"/>
                <a:gd name="connsiteY20" fmla="*/ 337341 h 1536792"/>
                <a:gd name="connsiteX21" fmla="*/ 1581206 w 1581206"/>
                <a:gd name="connsiteY21" fmla="*/ 524796 h 1536792"/>
                <a:gd name="connsiteX22" fmla="*/ 1393751 w 1581206"/>
                <a:gd name="connsiteY22" fmla="*/ 712452 h 1536792"/>
                <a:gd name="connsiteX23" fmla="*/ 1276818 w 1581206"/>
                <a:gd name="connsiteY23" fmla="*/ 1536792 h 1536792"/>
                <a:gd name="connsiteX24" fmla="*/ 480776 w 1581206"/>
                <a:gd name="connsiteY24" fmla="*/ 1536792 h 1536792"/>
                <a:gd name="connsiteX25" fmla="*/ 286690 w 1581206"/>
                <a:gd name="connsiteY25" fmla="*/ 1446378 h 1536792"/>
                <a:gd name="connsiteX26" fmla="*/ 227017 w 1581206"/>
                <a:gd name="connsiteY26" fmla="*/ 1406799 h 1536792"/>
                <a:gd name="connsiteX27" fmla="*/ 50411 w 1581206"/>
                <a:gd name="connsiteY27" fmla="*/ 1406799 h 1536792"/>
                <a:gd name="connsiteX28" fmla="*/ 180 w 1581206"/>
                <a:gd name="connsiteY28" fmla="*/ 1356568 h 1536792"/>
                <a:gd name="connsiteX29" fmla="*/ 50411 w 1581206"/>
                <a:gd name="connsiteY29" fmla="*/ 1306338 h 1536792"/>
                <a:gd name="connsiteX30" fmla="*/ 227017 w 1581206"/>
                <a:gd name="connsiteY30" fmla="*/ 1306338 h 1536792"/>
                <a:gd name="connsiteX31" fmla="*/ 355604 w 1581206"/>
                <a:gd name="connsiteY31" fmla="*/ 1373242 h 1536792"/>
                <a:gd name="connsiteX32" fmla="*/ 480776 w 1581206"/>
                <a:gd name="connsiteY32" fmla="*/ 1436331 h 1536792"/>
                <a:gd name="connsiteX33" fmla="*/ 1276990 w 1581206"/>
                <a:gd name="connsiteY33" fmla="*/ 1436331 h 1536792"/>
                <a:gd name="connsiteX34" fmla="*/ 1364189 w 1581206"/>
                <a:gd name="connsiteY34" fmla="*/ 1349132 h 1536792"/>
                <a:gd name="connsiteX35" fmla="*/ 1276990 w 1581206"/>
                <a:gd name="connsiteY35" fmla="*/ 1261932 h 1536792"/>
                <a:gd name="connsiteX36" fmla="*/ 1017003 w 1581206"/>
                <a:gd name="connsiteY36" fmla="*/ 1261932 h 1536792"/>
                <a:gd name="connsiteX37" fmla="*/ 966772 w 1581206"/>
                <a:gd name="connsiteY37" fmla="*/ 1211701 h 1536792"/>
                <a:gd name="connsiteX38" fmla="*/ 1017003 w 1581206"/>
                <a:gd name="connsiteY38" fmla="*/ 1161471 h 1536792"/>
                <a:gd name="connsiteX39" fmla="*/ 1276990 w 1581206"/>
                <a:gd name="connsiteY39" fmla="*/ 1161471 h 1536792"/>
                <a:gd name="connsiteX40" fmla="*/ 1464646 w 1581206"/>
                <a:gd name="connsiteY40" fmla="*/ 1349127 h 1536792"/>
                <a:gd name="connsiteX41" fmla="*/ 1276990 w 1581206"/>
                <a:gd name="connsiteY41" fmla="*/ 1536784 h 153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81206" h="1536792">
                  <a:moveTo>
                    <a:pt x="1393751" y="712461"/>
                  </a:moveTo>
                  <a:lnTo>
                    <a:pt x="1016827" y="712461"/>
                  </a:lnTo>
                  <a:cubicBezTo>
                    <a:pt x="989099" y="712461"/>
                    <a:pt x="966597" y="689958"/>
                    <a:pt x="966597" y="662230"/>
                  </a:cubicBezTo>
                  <a:cubicBezTo>
                    <a:pt x="966597" y="634502"/>
                    <a:pt x="989099" y="611999"/>
                    <a:pt x="1016827" y="611999"/>
                  </a:cubicBezTo>
                  <a:lnTo>
                    <a:pt x="1393751" y="611999"/>
                  </a:lnTo>
                  <a:cubicBezTo>
                    <a:pt x="1441770" y="611999"/>
                    <a:pt x="1480749" y="573020"/>
                    <a:pt x="1480749" y="524800"/>
                  </a:cubicBezTo>
                  <a:cubicBezTo>
                    <a:pt x="1480749" y="476781"/>
                    <a:pt x="1441770" y="437802"/>
                    <a:pt x="1393751" y="437802"/>
                  </a:cubicBezTo>
                  <a:lnTo>
                    <a:pt x="942709" y="437802"/>
                  </a:lnTo>
                  <a:cubicBezTo>
                    <a:pt x="773137" y="437802"/>
                    <a:pt x="665642" y="251552"/>
                    <a:pt x="634502" y="102069"/>
                  </a:cubicBezTo>
                  <a:cubicBezTo>
                    <a:pt x="526206" y="111713"/>
                    <a:pt x="509129" y="165158"/>
                    <a:pt x="484415" y="241706"/>
                  </a:cubicBezTo>
                  <a:cubicBezTo>
                    <a:pt x="457694" y="324482"/>
                    <a:pt x="421326" y="437802"/>
                    <a:pt x="234072" y="437802"/>
                  </a:cubicBezTo>
                  <a:lnTo>
                    <a:pt x="50231" y="437802"/>
                  </a:lnTo>
                  <a:cubicBezTo>
                    <a:pt x="22503" y="437802"/>
                    <a:pt x="0" y="415299"/>
                    <a:pt x="0" y="387571"/>
                  </a:cubicBezTo>
                  <a:cubicBezTo>
                    <a:pt x="0" y="359642"/>
                    <a:pt x="22503" y="337341"/>
                    <a:pt x="50231" y="337341"/>
                  </a:cubicBezTo>
                  <a:lnTo>
                    <a:pt x="234072" y="337341"/>
                  </a:lnTo>
                  <a:cubicBezTo>
                    <a:pt x="348194" y="337341"/>
                    <a:pt x="363466" y="289725"/>
                    <a:pt x="388780" y="210965"/>
                  </a:cubicBezTo>
                  <a:cubicBezTo>
                    <a:pt x="417511" y="121760"/>
                    <a:pt x="456691" y="0"/>
                    <a:pt x="673078" y="0"/>
                  </a:cubicBezTo>
                  <a:lnTo>
                    <a:pt x="677498" y="0"/>
                  </a:lnTo>
                  <a:cubicBezTo>
                    <a:pt x="703014" y="201"/>
                    <a:pt x="724312" y="19490"/>
                    <a:pt x="727124" y="45006"/>
                  </a:cubicBezTo>
                  <a:cubicBezTo>
                    <a:pt x="739983" y="166962"/>
                    <a:pt x="828386" y="337341"/>
                    <a:pt x="942709" y="337341"/>
                  </a:cubicBezTo>
                  <a:lnTo>
                    <a:pt x="1393751" y="337341"/>
                  </a:lnTo>
                  <a:cubicBezTo>
                    <a:pt x="1497226" y="337341"/>
                    <a:pt x="1581206" y="421527"/>
                    <a:pt x="1581206" y="524796"/>
                  </a:cubicBezTo>
                  <a:cubicBezTo>
                    <a:pt x="1581206" y="628270"/>
                    <a:pt x="1497020" y="712452"/>
                    <a:pt x="1393751" y="712452"/>
                  </a:cubicBezTo>
                  <a:close/>
                  <a:moveTo>
                    <a:pt x="1276818" y="1536792"/>
                  </a:moveTo>
                  <a:lnTo>
                    <a:pt x="480776" y="1536792"/>
                  </a:lnTo>
                  <a:cubicBezTo>
                    <a:pt x="382929" y="1536792"/>
                    <a:pt x="327277" y="1484551"/>
                    <a:pt x="286690" y="1446378"/>
                  </a:cubicBezTo>
                  <a:cubicBezTo>
                    <a:pt x="259768" y="1421063"/>
                    <a:pt x="243695" y="1406799"/>
                    <a:pt x="227017" y="1406799"/>
                  </a:cubicBezTo>
                  <a:lnTo>
                    <a:pt x="50411" y="1406799"/>
                  </a:lnTo>
                  <a:cubicBezTo>
                    <a:pt x="22683" y="1406799"/>
                    <a:pt x="180" y="1384497"/>
                    <a:pt x="180" y="1356568"/>
                  </a:cubicBezTo>
                  <a:cubicBezTo>
                    <a:pt x="180" y="1328841"/>
                    <a:pt x="22683" y="1306338"/>
                    <a:pt x="50411" y="1306338"/>
                  </a:cubicBezTo>
                  <a:lnTo>
                    <a:pt x="227017" y="1306338"/>
                  </a:lnTo>
                  <a:cubicBezTo>
                    <a:pt x="284478" y="1306338"/>
                    <a:pt x="322253" y="1341901"/>
                    <a:pt x="355604" y="1373242"/>
                  </a:cubicBezTo>
                  <a:cubicBezTo>
                    <a:pt x="391570" y="1406996"/>
                    <a:pt x="422710" y="1436331"/>
                    <a:pt x="480776" y="1436331"/>
                  </a:cubicBezTo>
                  <a:lnTo>
                    <a:pt x="1276990" y="1436331"/>
                  </a:lnTo>
                  <a:cubicBezTo>
                    <a:pt x="1325008" y="1436331"/>
                    <a:pt x="1364189" y="1397150"/>
                    <a:pt x="1364189" y="1349132"/>
                  </a:cubicBezTo>
                  <a:cubicBezTo>
                    <a:pt x="1364189" y="1301108"/>
                    <a:pt x="1325008" y="1261932"/>
                    <a:pt x="1276990" y="1261932"/>
                  </a:cubicBezTo>
                  <a:lnTo>
                    <a:pt x="1017003" y="1261932"/>
                  </a:lnTo>
                  <a:cubicBezTo>
                    <a:pt x="989275" y="1261932"/>
                    <a:pt x="966772" y="1239429"/>
                    <a:pt x="966772" y="1211701"/>
                  </a:cubicBezTo>
                  <a:cubicBezTo>
                    <a:pt x="966772" y="1183974"/>
                    <a:pt x="989275" y="1161471"/>
                    <a:pt x="1017003" y="1161471"/>
                  </a:cubicBezTo>
                  <a:lnTo>
                    <a:pt x="1276990" y="1161471"/>
                  </a:lnTo>
                  <a:cubicBezTo>
                    <a:pt x="1380464" y="1161471"/>
                    <a:pt x="1464646" y="1245657"/>
                    <a:pt x="1464646" y="1349127"/>
                  </a:cubicBezTo>
                  <a:cubicBezTo>
                    <a:pt x="1464646" y="1452597"/>
                    <a:pt x="1380460" y="1536784"/>
                    <a:pt x="1276990" y="153678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8B1E310-60EB-E404-0548-9BFC210FA9A9}"/>
                </a:ext>
              </a:extLst>
            </p:cNvPr>
            <p:cNvSpPr/>
            <p:nvPr/>
          </p:nvSpPr>
          <p:spPr>
            <a:xfrm>
              <a:off x="2271286" y="2355105"/>
              <a:ext cx="706648" cy="1263389"/>
            </a:xfrm>
            <a:custGeom>
              <a:avLst/>
              <a:gdLst>
                <a:gd name="connsiteX0" fmla="*/ 138433 w 706648"/>
                <a:gd name="connsiteY0" fmla="*/ 100487 h 1263389"/>
                <a:gd name="connsiteX1" fmla="*/ 100459 w 706648"/>
                <a:gd name="connsiteY1" fmla="*/ 138459 h 1263389"/>
                <a:gd name="connsiteX2" fmla="*/ 100459 w 706648"/>
                <a:gd name="connsiteY2" fmla="*/ 1124982 h 1263389"/>
                <a:gd name="connsiteX3" fmla="*/ 138433 w 706648"/>
                <a:gd name="connsiteY3" fmla="*/ 1162958 h 1263389"/>
                <a:gd name="connsiteX4" fmla="*/ 568215 w 706648"/>
                <a:gd name="connsiteY4" fmla="*/ 1162958 h 1263389"/>
                <a:gd name="connsiteX5" fmla="*/ 606187 w 706648"/>
                <a:gd name="connsiteY5" fmla="*/ 1124982 h 1263389"/>
                <a:gd name="connsiteX6" fmla="*/ 606187 w 706648"/>
                <a:gd name="connsiteY6" fmla="*/ 138459 h 1263389"/>
                <a:gd name="connsiteX7" fmla="*/ 568215 w 706648"/>
                <a:gd name="connsiteY7" fmla="*/ 100487 h 1263389"/>
                <a:gd name="connsiteX8" fmla="*/ 568215 w 706648"/>
                <a:gd name="connsiteY8" fmla="*/ 1263390 h 1263389"/>
                <a:gd name="connsiteX9" fmla="*/ 138433 w 706648"/>
                <a:gd name="connsiteY9" fmla="*/ 1263390 h 1263389"/>
                <a:gd name="connsiteX10" fmla="*/ 0 w 706648"/>
                <a:gd name="connsiteY10" fmla="*/ 1124957 h 1263389"/>
                <a:gd name="connsiteX11" fmla="*/ 0 w 706648"/>
                <a:gd name="connsiteY11" fmla="*/ 138433 h 1263389"/>
                <a:gd name="connsiteX12" fmla="*/ 138433 w 706648"/>
                <a:gd name="connsiteY12" fmla="*/ 0 h 1263389"/>
                <a:gd name="connsiteX13" fmla="*/ 568215 w 706648"/>
                <a:gd name="connsiteY13" fmla="*/ 0 h 1263389"/>
                <a:gd name="connsiteX14" fmla="*/ 706648 w 706648"/>
                <a:gd name="connsiteY14" fmla="*/ 138433 h 1263389"/>
                <a:gd name="connsiteX15" fmla="*/ 706648 w 706648"/>
                <a:gd name="connsiteY15" fmla="*/ 1124957 h 1263389"/>
                <a:gd name="connsiteX16" fmla="*/ 568215 w 706648"/>
                <a:gd name="connsiteY16" fmla="*/ 1263390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648" h="1263389">
                  <a:moveTo>
                    <a:pt x="138433" y="100487"/>
                  </a:moveTo>
                  <a:cubicBezTo>
                    <a:pt x="117538" y="100487"/>
                    <a:pt x="100459" y="117366"/>
                    <a:pt x="100459" y="138459"/>
                  </a:cubicBezTo>
                  <a:lnTo>
                    <a:pt x="100459" y="1124982"/>
                  </a:lnTo>
                  <a:cubicBezTo>
                    <a:pt x="100459" y="1145878"/>
                    <a:pt x="117337" y="1162958"/>
                    <a:pt x="138433" y="1162958"/>
                  </a:cubicBezTo>
                  <a:lnTo>
                    <a:pt x="568215" y="1162958"/>
                  </a:lnTo>
                  <a:cubicBezTo>
                    <a:pt x="589111" y="1162958"/>
                    <a:pt x="606187" y="1146079"/>
                    <a:pt x="606187" y="1124982"/>
                  </a:cubicBezTo>
                  <a:lnTo>
                    <a:pt x="606187" y="138459"/>
                  </a:lnTo>
                  <a:cubicBezTo>
                    <a:pt x="606187" y="117563"/>
                    <a:pt x="589111" y="100487"/>
                    <a:pt x="568215" y="100487"/>
                  </a:cubicBezTo>
                  <a:close/>
                  <a:moveTo>
                    <a:pt x="568215" y="1263390"/>
                  </a:moveTo>
                  <a:lnTo>
                    <a:pt x="138433" y="1263390"/>
                  </a:lnTo>
                  <a:cubicBezTo>
                    <a:pt x="62086" y="1263390"/>
                    <a:pt x="0" y="1201307"/>
                    <a:pt x="0" y="1124957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215" y="0"/>
                  </a:lnTo>
                  <a:cubicBezTo>
                    <a:pt x="644562" y="0"/>
                    <a:pt x="706648" y="62082"/>
                    <a:pt x="706648" y="138433"/>
                  </a:cubicBezTo>
                  <a:lnTo>
                    <a:pt x="706648" y="1124957"/>
                  </a:lnTo>
                  <a:cubicBezTo>
                    <a:pt x="706648" y="1201303"/>
                    <a:pt x="644566" y="1263390"/>
                    <a:pt x="568215" y="126339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8044727-50BB-1225-7AAF-3F270D6D5160}"/>
                </a:ext>
              </a:extLst>
            </p:cNvPr>
            <p:cNvSpPr/>
            <p:nvPr/>
          </p:nvSpPr>
          <p:spPr>
            <a:xfrm>
              <a:off x="4220767" y="2726809"/>
              <a:ext cx="351806" cy="375321"/>
            </a:xfrm>
            <a:custGeom>
              <a:avLst/>
              <a:gdLst>
                <a:gd name="connsiteX0" fmla="*/ 164352 w 351806"/>
                <a:gd name="connsiteY0" fmla="*/ 375321 h 375321"/>
                <a:gd name="connsiteX1" fmla="*/ 50231 w 351806"/>
                <a:gd name="connsiteY1" fmla="*/ 375321 h 375321"/>
                <a:gd name="connsiteX2" fmla="*/ 0 w 351806"/>
                <a:gd name="connsiteY2" fmla="*/ 325091 h 375321"/>
                <a:gd name="connsiteX3" fmla="*/ 50231 w 351806"/>
                <a:gd name="connsiteY3" fmla="*/ 274860 h 375321"/>
                <a:gd name="connsiteX4" fmla="*/ 164352 w 351806"/>
                <a:gd name="connsiteY4" fmla="*/ 274860 h 375321"/>
                <a:gd name="connsiteX5" fmla="*/ 251350 w 351806"/>
                <a:gd name="connsiteY5" fmla="*/ 187661 h 375321"/>
                <a:gd name="connsiteX6" fmla="*/ 164352 w 351806"/>
                <a:gd name="connsiteY6" fmla="*/ 100461 h 375321"/>
                <a:gd name="connsiteX7" fmla="*/ 50231 w 351806"/>
                <a:gd name="connsiteY7" fmla="*/ 100461 h 375321"/>
                <a:gd name="connsiteX8" fmla="*/ 0 w 351806"/>
                <a:gd name="connsiteY8" fmla="*/ 50231 h 375321"/>
                <a:gd name="connsiteX9" fmla="*/ 50231 w 351806"/>
                <a:gd name="connsiteY9" fmla="*/ 0 h 375321"/>
                <a:gd name="connsiteX10" fmla="*/ 164352 w 351806"/>
                <a:gd name="connsiteY10" fmla="*/ 0 h 375321"/>
                <a:gd name="connsiteX11" fmla="*/ 351807 w 351806"/>
                <a:gd name="connsiteY11" fmla="*/ 187656 h 375321"/>
                <a:gd name="connsiteX12" fmla="*/ 164352 w 351806"/>
                <a:gd name="connsiteY12" fmla="*/ 375312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806" h="375321">
                  <a:moveTo>
                    <a:pt x="164352" y="375321"/>
                  </a:moveTo>
                  <a:lnTo>
                    <a:pt x="50231" y="375321"/>
                  </a:lnTo>
                  <a:cubicBezTo>
                    <a:pt x="22503" y="375321"/>
                    <a:pt x="0" y="352818"/>
                    <a:pt x="0" y="325091"/>
                  </a:cubicBezTo>
                  <a:cubicBezTo>
                    <a:pt x="0" y="297363"/>
                    <a:pt x="22503" y="274860"/>
                    <a:pt x="50231" y="274860"/>
                  </a:cubicBezTo>
                  <a:lnTo>
                    <a:pt x="164352" y="274860"/>
                  </a:lnTo>
                  <a:cubicBezTo>
                    <a:pt x="212371" y="274860"/>
                    <a:pt x="251350" y="235881"/>
                    <a:pt x="251350" y="187661"/>
                  </a:cubicBezTo>
                  <a:cubicBezTo>
                    <a:pt x="251350" y="139642"/>
                    <a:pt x="212371" y="100461"/>
                    <a:pt x="164352" y="100461"/>
                  </a:cubicBezTo>
                  <a:lnTo>
                    <a:pt x="50231" y="100461"/>
                  </a:lnTo>
                  <a:cubicBezTo>
                    <a:pt x="22301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164352" y="0"/>
                  </a:lnTo>
                  <a:cubicBezTo>
                    <a:pt x="267826" y="0"/>
                    <a:pt x="351807" y="84186"/>
                    <a:pt x="351807" y="187656"/>
                  </a:cubicBezTo>
                  <a:cubicBezTo>
                    <a:pt x="351807" y="291131"/>
                    <a:pt x="267620" y="375312"/>
                    <a:pt x="164352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44D90A-FAA5-AE81-3EAF-C4C66F8C41A8}"/>
                </a:ext>
              </a:extLst>
            </p:cNvPr>
            <p:cNvSpPr/>
            <p:nvPr/>
          </p:nvSpPr>
          <p:spPr>
            <a:xfrm>
              <a:off x="3844036" y="3001472"/>
              <a:ext cx="614811" cy="375321"/>
            </a:xfrm>
            <a:custGeom>
              <a:avLst/>
              <a:gdLst>
                <a:gd name="connsiteX0" fmla="*/ 427155 w 614811"/>
                <a:gd name="connsiteY0" fmla="*/ 375321 h 375321"/>
                <a:gd name="connsiteX1" fmla="*/ 310222 w 614811"/>
                <a:gd name="connsiteY1" fmla="*/ 375321 h 375321"/>
                <a:gd name="connsiteX2" fmla="*/ 259991 w 614811"/>
                <a:gd name="connsiteY2" fmla="*/ 325091 h 375321"/>
                <a:gd name="connsiteX3" fmla="*/ 310222 w 614811"/>
                <a:gd name="connsiteY3" fmla="*/ 274860 h 375321"/>
                <a:gd name="connsiteX4" fmla="*/ 427155 w 614811"/>
                <a:gd name="connsiteY4" fmla="*/ 274860 h 375321"/>
                <a:gd name="connsiteX5" fmla="*/ 514354 w 614811"/>
                <a:gd name="connsiteY5" fmla="*/ 187661 h 375321"/>
                <a:gd name="connsiteX6" fmla="*/ 427155 w 614811"/>
                <a:gd name="connsiteY6" fmla="*/ 100461 h 375321"/>
                <a:gd name="connsiteX7" fmla="*/ 50231 w 614811"/>
                <a:gd name="connsiteY7" fmla="*/ 100461 h 375321"/>
                <a:gd name="connsiteX8" fmla="*/ 0 w 614811"/>
                <a:gd name="connsiteY8" fmla="*/ 50231 h 375321"/>
                <a:gd name="connsiteX9" fmla="*/ 50231 w 614811"/>
                <a:gd name="connsiteY9" fmla="*/ 0 h 375321"/>
                <a:gd name="connsiteX10" fmla="*/ 427155 w 614811"/>
                <a:gd name="connsiteY10" fmla="*/ 0 h 375321"/>
                <a:gd name="connsiteX11" fmla="*/ 614811 w 614811"/>
                <a:gd name="connsiteY11" fmla="*/ 187656 h 375321"/>
                <a:gd name="connsiteX12" fmla="*/ 427155 w 614811"/>
                <a:gd name="connsiteY12" fmla="*/ 375313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21">
                  <a:moveTo>
                    <a:pt x="427155" y="375321"/>
                  </a:moveTo>
                  <a:lnTo>
                    <a:pt x="310222" y="375321"/>
                  </a:lnTo>
                  <a:cubicBezTo>
                    <a:pt x="282494" y="375321"/>
                    <a:pt x="259991" y="352819"/>
                    <a:pt x="259991" y="325091"/>
                  </a:cubicBezTo>
                  <a:cubicBezTo>
                    <a:pt x="259991" y="297363"/>
                    <a:pt x="282494" y="274860"/>
                    <a:pt x="310222" y="274860"/>
                  </a:cubicBezTo>
                  <a:lnTo>
                    <a:pt x="427155" y="274860"/>
                  </a:lnTo>
                  <a:cubicBezTo>
                    <a:pt x="475174" y="274860"/>
                    <a:pt x="514354" y="235881"/>
                    <a:pt x="514354" y="187661"/>
                  </a:cubicBezTo>
                  <a:cubicBezTo>
                    <a:pt x="514354" y="139642"/>
                    <a:pt x="475174" y="100461"/>
                    <a:pt x="427155" y="100461"/>
                  </a:cubicBezTo>
                  <a:lnTo>
                    <a:pt x="50231" y="100461"/>
                  </a:lnTo>
                  <a:cubicBezTo>
                    <a:pt x="22503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427155" y="0"/>
                  </a:lnTo>
                  <a:cubicBezTo>
                    <a:pt x="530629" y="0"/>
                    <a:pt x="614811" y="84186"/>
                    <a:pt x="614811" y="187656"/>
                  </a:cubicBezTo>
                  <a:cubicBezTo>
                    <a:pt x="614811" y="291126"/>
                    <a:pt x="530625" y="375313"/>
                    <a:pt x="427155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8DA5299-1AD6-A281-8BF7-BB89DD947007}"/>
                </a:ext>
              </a:extLst>
            </p:cNvPr>
            <p:cNvSpPr/>
            <p:nvPr/>
          </p:nvSpPr>
          <p:spPr>
            <a:xfrm>
              <a:off x="3504127" y="1628012"/>
              <a:ext cx="423134" cy="924634"/>
            </a:xfrm>
            <a:custGeom>
              <a:avLst/>
              <a:gdLst>
                <a:gd name="connsiteX0" fmla="*/ 50231 w 423134"/>
                <a:gd name="connsiteY0" fmla="*/ 587294 h 924634"/>
                <a:gd name="connsiteX1" fmla="*/ 0 w 423134"/>
                <a:gd name="connsiteY1" fmla="*/ 537063 h 924634"/>
                <a:gd name="connsiteX2" fmla="*/ 0 w 423134"/>
                <a:gd name="connsiteY2" fmla="*/ 50231 h 924634"/>
                <a:gd name="connsiteX3" fmla="*/ 50231 w 423134"/>
                <a:gd name="connsiteY3" fmla="*/ 0 h 924634"/>
                <a:gd name="connsiteX4" fmla="*/ 100461 w 423134"/>
                <a:gd name="connsiteY4" fmla="*/ 50231 h 924634"/>
                <a:gd name="connsiteX5" fmla="*/ 100461 w 423134"/>
                <a:gd name="connsiteY5" fmla="*/ 537063 h 924634"/>
                <a:gd name="connsiteX6" fmla="*/ 50231 w 423134"/>
                <a:gd name="connsiteY6" fmla="*/ 587294 h 924634"/>
                <a:gd name="connsiteX7" fmla="*/ 372904 w 423134"/>
                <a:gd name="connsiteY7" fmla="*/ 924634 h 924634"/>
                <a:gd name="connsiteX8" fmla="*/ 322673 w 423134"/>
                <a:gd name="connsiteY8" fmla="*/ 874404 h 924634"/>
                <a:gd name="connsiteX9" fmla="*/ 322673 w 423134"/>
                <a:gd name="connsiteY9" fmla="*/ 50243 h 924634"/>
                <a:gd name="connsiteX10" fmla="*/ 372904 w 423134"/>
                <a:gd name="connsiteY10" fmla="*/ 13 h 924634"/>
                <a:gd name="connsiteX11" fmla="*/ 423134 w 423134"/>
                <a:gd name="connsiteY11" fmla="*/ 50243 h 924634"/>
                <a:gd name="connsiteX12" fmla="*/ 423134 w 423134"/>
                <a:gd name="connsiteY12" fmla="*/ 874404 h 924634"/>
                <a:gd name="connsiteX13" fmla="*/ 372904 w 423134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134" h="924634">
                  <a:moveTo>
                    <a:pt x="50231" y="587294"/>
                  </a:moveTo>
                  <a:cubicBezTo>
                    <a:pt x="22503" y="587294"/>
                    <a:pt x="0" y="564992"/>
                    <a:pt x="0" y="537063"/>
                  </a:cubicBezTo>
                  <a:lnTo>
                    <a:pt x="0" y="50231"/>
                  </a:lnTo>
                  <a:cubicBezTo>
                    <a:pt x="0" y="22503"/>
                    <a:pt x="22503" y="0"/>
                    <a:pt x="50231" y="0"/>
                  </a:cubicBezTo>
                  <a:cubicBezTo>
                    <a:pt x="77958" y="0"/>
                    <a:pt x="100461" y="22503"/>
                    <a:pt x="100461" y="50231"/>
                  </a:cubicBezTo>
                  <a:lnTo>
                    <a:pt x="100461" y="537063"/>
                  </a:lnTo>
                  <a:cubicBezTo>
                    <a:pt x="100461" y="564992"/>
                    <a:pt x="77958" y="587294"/>
                    <a:pt x="50231" y="587294"/>
                  </a:cubicBezTo>
                  <a:close/>
                  <a:moveTo>
                    <a:pt x="372904" y="924634"/>
                  </a:moveTo>
                  <a:cubicBezTo>
                    <a:pt x="345176" y="924634"/>
                    <a:pt x="322673" y="902132"/>
                    <a:pt x="322673" y="874404"/>
                  </a:cubicBezTo>
                  <a:lnTo>
                    <a:pt x="322673" y="50243"/>
                  </a:lnTo>
                  <a:cubicBezTo>
                    <a:pt x="322673" y="22516"/>
                    <a:pt x="345176" y="13"/>
                    <a:pt x="372904" y="13"/>
                  </a:cubicBezTo>
                  <a:cubicBezTo>
                    <a:pt x="400631" y="13"/>
                    <a:pt x="423134" y="22516"/>
                    <a:pt x="423134" y="50243"/>
                  </a:cubicBezTo>
                  <a:lnTo>
                    <a:pt x="423134" y="874404"/>
                  </a:lnTo>
                  <a:cubicBezTo>
                    <a:pt x="423134" y="902132"/>
                    <a:pt x="400631" y="924634"/>
                    <a:pt x="372904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D51AD6-6D84-0982-C11E-8C1447DAC09A}"/>
                </a:ext>
              </a:extLst>
            </p:cNvPr>
            <p:cNvSpPr/>
            <p:nvPr/>
          </p:nvSpPr>
          <p:spPr>
            <a:xfrm>
              <a:off x="2987343" y="271242"/>
              <a:ext cx="1456827" cy="1456424"/>
            </a:xfrm>
            <a:custGeom>
              <a:avLst/>
              <a:gdLst>
                <a:gd name="connsiteX0" fmla="*/ 225230 w 1456827"/>
                <a:gd name="connsiteY0" fmla="*/ 100255 h 1456424"/>
                <a:gd name="connsiteX1" fmla="*/ 100461 w 1456827"/>
                <a:gd name="connsiteY1" fmla="*/ 224822 h 1456424"/>
                <a:gd name="connsiteX2" fmla="*/ 100461 w 1456827"/>
                <a:gd name="connsiteY2" fmla="*/ 1231191 h 1456424"/>
                <a:gd name="connsiteX3" fmla="*/ 225230 w 1456827"/>
                <a:gd name="connsiteY3" fmla="*/ 1355758 h 1456424"/>
                <a:gd name="connsiteX4" fmla="*/ 1231598 w 1456827"/>
                <a:gd name="connsiteY4" fmla="*/ 1355758 h 1456424"/>
                <a:gd name="connsiteX5" fmla="*/ 1356367 w 1456827"/>
                <a:gd name="connsiteY5" fmla="*/ 1231191 h 1456424"/>
                <a:gd name="connsiteX6" fmla="*/ 1356367 w 1456827"/>
                <a:gd name="connsiteY6" fmla="*/ 224822 h 1456424"/>
                <a:gd name="connsiteX7" fmla="*/ 1231598 w 1456827"/>
                <a:gd name="connsiteY7" fmla="*/ 100255 h 1456424"/>
                <a:gd name="connsiteX8" fmla="*/ 1231598 w 1456827"/>
                <a:gd name="connsiteY8" fmla="*/ 1456425 h 1456424"/>
                <a:gd name="connsiteX9" fmla="*/ 225230 w 1456827"/>
                <a:gd name="connsiteY9" fmla="*/ 1456425 h 1456424"/>
                <a:gd name="connsiteX10" fmla="*/ 0 w 1456827"/>
                <a:gd name="connsiteY10" fmla="*/ 1231397 h 1456424"/>
                <a:gd name="connsiteX11" fmla="*/ 0 w 1456827"/>
                <a:gd name="connsiteY11" fmla="*/ 225028 h 1456424"/>
                <a:gd name="connsiteX12" fmla="*/ 225230 w 1456827"/>
                <a:gd name="connsiteY12" fmla="*/ 0 h 1456424"/>
                <a:gd name="connsiteX13" fmla="*/ 1231598 w 1456827"/>
                <a:gd name="connsiteY13" fmla="*/ 0 h 1456424"/>
                <a:gd name="connsiteX14" fmla="*/ 1456828 w 1456827"/>
                <a:gd name="connsiteY14" fmla="*/ 225028 h 1456424"/>
                <a:gd name="connsiteX15" fmla="*/ 1456828 w 1456827"/>
                <a:gd name="connsiteY15" fmla="*/ 1231397 h 1456424"/>
                <a:gd name="connsiteX16" fmla="*/ 1231598 w 1456827"/>
                <a:gd name="connsiteY16" fmla="*/ 1456425 h 145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6827" h="1456424">
                  <a:moveTo>
                    <a:pt x="225230" y="100255"/>
                  </a:moveTo>
                  <a:cubicBezTo>
                    <a:pt x="156517" y="100255"/>
                    <a:pt x="100461" y="156110"/>
                    <a:pt x="100461" y="224822"/>
                  </a:cubicBezTo>
                  <a:lnTo>
                    <a:pt x="100461" y="1231191"/>
                  </a:lnTo>
                  <a:cubicBezTo>
                    <a:pt x="100461" y="1299904"/>
                    <a:pt x="156517" y="1355758"/>
                    <a:pt x="225230" y="1355758"/>
                  </a:cubicBezTo>
                  <a:lnTo>
                    <a:pt x="1231598" y="1355758"/>
                  </a:lnTo>
                  <a:cubicBezTo>
                    <a:pt x="1300311" y="1355758"/>
                    <a:pt x="1356367" y="1299904"/>
                    <a:pt x="1356367" y="1231191"/>
                  </a:cubicBezTo>
                  <a:lnTo>
                    <a:pt x="1356367" y="224822"/>
                  </a:lnTo>
                  <a:cubicBezTo>
                    <a:pt x="1356367" y="156110"/>
                    <a:pt x="1300311" y="100255"/>
                    <a:pt x="1231598" y="100255"/>
                  </a:cubicBezTo>
                  <a:close/>
                  <a:moveTo>
                    <a:pt x="1231598" y="1456425"/>
                  </a:moveTo>
                  <a:lnTo>
                    <a:pt x="225230" y="1456425"/>
                  </a:lnTo>
                  <a:cubicBezTo>
                    <a:pt x="101061" y="1456425"/>
                    <a:pt x="0" y="1355364"/>
                    <a:pt x="0" y="1231397"/>
                  </a:cubicBezTo>
                  <a:lnTo>
                    <a:pt x="0" y="225028"/>
                  </a:lnTo>
                  <a:cubicBezTo>
                    <a:pt x="0" y="100860"/>
                    <a:pt x="101061" y="0"/>
                    <a:pt x="225230" y="0"/>
                  </a:cubicBezTo>
                  <a:lnTo>
                    <a:pt x="1231598" y="0"/>
                  </a:lnTo>
                  <a:cubicBezTo>
                    <a:pt x="1355767" y="0"/>
                    <a:pt x="1456828" y="101061"/>
                    <a:pt x="1456828" y="225028"/>
                  </a:cubicBezTo>
                  <a:lnTo>
                    <a:pt x="1456828" y="1231397"/>
                  </a:lnTo>
                  <a:cubicBezTo>
                    <a:pt x="1456828" y="1355565"/>
                    <a:pt x="1355767" y="1456425"/>
                    <a:pt x="1231598" y="1456425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5652E8-EC1D-CE74-9A58-31513DE96DE2}"/>
                </a:ext>
              </a:extLst>
            </p:cNvPr>
            <p:cNvSpPr/>
            <p:nvPr/>
          </p:nvSpPr>
          <p:spPr>
            <a:xfrm>
              <a:off x="3231152" y="618126"/>
              <a:ext cx="969333" cy="762388"/>
            </a:xfrm>
            <a:custGeom>
              <a:avLst/>
              <a:gdLst>
                <a:gd name="connsiteX0" fmla="*/ 257326 w 969333"/>
                <a:gd name="connsiteY0" fmla="*/ 762389 h 762388"/>
                <a:gd name="connsiteX1" fmla="*/ 221763 w 969333"/>
                <a:gd name="connsiteY1" fmla="*/ 747721 h 762388"/>
                <a:gd name="connsiteX2" fmla="*/ 14617 w 969333"/>
                <a:gd name="connsiteY2" fmla="*/ 540575 h 762388"/>
                <a:gd name="connsiteX3" fmla="*/ 14617 w 969333"/>
                <a:gd name="connsiteY3" fmla="*/ 469449 h 762388"/>
                <a:gd name="connsiteX4" fmla="*/ 85743 w 969333"/>
                <a:gd name="connsiteY4" fmla="*/ 469449 h 762388"/>
                <a:gd name="connsiteX5" fmla="*/ 257326 w 969333"/>
                <a:gd name="connsiteY5" fmla="*/ 641032 h 762388"/>
                <a:gd name="connsiteX6" fmla="*/ 883590 w 969333"/>
                <a:gd name="connsiteY6" fmla="*/ 14768 h 762388"/>
                <a:gd name="connsiteX7" fmla="*/ 954716 w 969333"/>
                <a:gd name="connsiteY7" fmla="*/ 14768 h 762388"/>
                <a:gd name="connsiteX8" fmla="*/ 954716 w 969333"/>
                <a:gd name="connsiteY8" fmla="*/ 85693 h 762388"/>
                <a:gd name="connsiteX9" fmla="*/ 292919 w 969333"/>
                <a:gd name="connsiteY9" fmla="*/ 747490 h 762388"/>
                <a:gd name="connsiteX10" fmla="*/ 257356 w 969333"/>
                <a:gd name="connsiteY10" fmla="*/ 762157 h 76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9333" h="762388">
                  <a:moveTo>
                    <a:pt x="257326" y="762389"/>
                  </a:moveTo>
                  <a:cubicBezTo>
                    <a:pt x="244064" y="762389"/>
                    <a:pt x="231206" y="756962"/>
                    <a:pt x="221763" y="747721"/>
                  </a:cubicBezTo>
                  <a:lnTo>
                    <a:pt x="14617" y="540575"/>
                  </a:lnTo>
                  <a:cubicBezTo>
                    <a:pt x="-4872" y="520884"/>
                    <a:pt x="-4872" y="489140"/>
                    <a:pt x="14617" y="469449"/>
                  </a:cubicBezTo>
                  <a:cubicBezTo>
                    <a:pt x="34308" y="449960"/>
                    <a:pt x="66052" y="449960"/>
                    <a:pt x="85743" y="469449"/>
                  </a:cubicBezTo>
                  <a:lnTo>
                    <a:pt x="257326" y="641032"/>
                  </a:lnTo>
                  <a:lnTo>
                    <a:pt x="883590" y="14768"/>
                  </a:lnTo>
                  <a:cubicBezTo>
                    <a:pt x="903080" y="-4923"/>
                    <a:pt x="935025" y="-4923"/>
                    <a:pt x="954716" y="14768"/>
                  </a:cubicBezTo>
                  <a:cubicBezTo>
                    <a:pt x="974206" y="34258"/>
                    <a:pt x="974206" y="66203"/>
                    <a:pt x="954716" y="85693"/>
                  </a:cubicBezTo>
                  <a:lnTo>
                    <a:pt x="292919" y="747490"/>
                  </a:lnTo>
                  <a:cubicBezTo>
                    <a:pt x="283477" y="756933"/>
                    <a:pt x="270819" y="762157"/>
                    <a:pt x="257356" y="7621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B8B145-7478-68F7-B8E5-B933F41A8AC1}"/>
              </a:ext>
            </a:extLst>
          </p:cNvPr>
          <p:cNvGrpSpPr/>
          <p:nvPr/>
        </p:nvGrpSpPr>
        <p:grpSpPr>
          <a:xfrm flipH="1">
            <a:off x="390363" y="3344115"/>
            <a:ext cx="497164" cy="730362"/>
            <a:chOff x="4571031" y="1491212"/>
            <a:chExt cx="2301484" cy="3381010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5C173CA-70C7-8D7A-E1EF-5ADECFADFA61}"/>
                </a:ext>
              </a:extLst>
            </p:cNvPr>
            <p:cNvSpPr/>
            <p:nvPr/>
          </p:nvSpPr>
          <p:spPr>
            <a:xfrm>
              <a:off x="4685118" y="3335226"/>
              <a:ext cx="1581600" cy="1536996"/>
            </a:xfrm>
            <a:custGeom>
              <a:avLst/>
              <a:gdLst>
                <a:gd name="connsiteX0" fmla="*/ 564581 w 1581600"/>
                <a:gd name="connsiteY0" fmla="*/ 712665 h 1536996"/>
                <a:gd name="connsiteX1" fmla="*/ 187656 w 1581600"/>
                <a:gd name="connsiteY1" fmla="*/ 712665 h 1536996"/>
                <a:gd name="connsiteX2" fmla="*/ 0 w 1581600"/>
                <a:gd name="connsiteY2" fmla="*/ 525009 h 1536996"/>
                <a:gd name="connsiteX3" fmla="*/ 187656 w 1581600"/>
                <a:gd name="connsiteY3" fmla="*/ 337353 h 1536996"/>
                <a:gd name="connsiteX4" fmla="*/ 638698 w 1581600"/>
                <a:gd name="connsiteY4" fmla="*/ 337353 h 1536996"/>
                <a:gd name="connsiteX5" fmla="*/ 854284 w 1581600"/>
                <a:gd name="connsiteY5" fmla="*/ 45018 h 1536996"/>
                <a:gd name="connsiteX6" fmla="*/ 903910 w 1581600"/>
                <a:gd name="connsiteY6" fmla="*/ 12 h 1536996"/>
                <a:gd name="connsiteX7" fmla="*/ 1192628 w 1581600"/>
                <a:gd name="connsiteY7" fmla="*/ 210977 h 1536996"/>
                <a:gd name="connsiteX8" fmla="*/ 1347336 w 1581600"/>
                <a:gd name="connsiteY8" fmla="*/ 337353 h 1536996"/>
                <a:gd name="connsiteX9" fmla="*/ 1531177 w 1581600"/>
                <a:gd name="connsiteY9" fmla="*/ 337353 h 1536996"/>
                <a:gd name="connsiteX10" fmla="*/ 1581408 w 1581600"/>
                <a:gd name="connsiteY10" fmla="*/ 387583 h 1536996"/>
                <a:gd name="connsiteX11" fmla="*/ 1531177 w 1581600"/>
                <a:gd name="connsiteY11" fmla="*/ 437814 h 1536996"/>
                <a:gd name="connsiteX12" fmla="*/ 1347336 w 1581600"/>
                <a:gd name="connsiteY12" fmla="*/ 437814 h 1536996"/>
                <a:gd name="connsiteX13" fmla="*/ 1096993 w 1581600"/>
                <a:gd name="connsiteY13" fmla="*/ 241718 h 1536996"/>
                <a:gd name="connsiteX14" fmla="*/ 946905 w 1581600"/>
                <a:gd name="connsiteY14" fmla="*/ 102080 h 1536996"/>
                <a:gd name="connsiteX15" fmla="*/ 638698 w 1581600"/>
                <a:gd name="connsiteY15" fmla="*/ 437814 h 1536996"/>
                <a:gd name="connsiteX16" fmla="*/ 187656 w 1581600"/>
                <a:gd name="connsiteY16" fmla="*/ 437814 h 1536996"/>
                <a:gd name="connsiteX17" fmla="*/ 100457 w 1581600"/>
                <a:gd name="connsiteY17" fmla="*/ 525013 h 1536996"/>
                <a:gd name="connsiteX18" fmla="*/ 187656 w 1581600"/>
                <a:gd name="connsiteY18" fmla="*/ 612213 h 1536996"/>
                <a:gd name="connsiteX19" fmla="*/ 564581 w 1581600"/>
                <a:gd name="connsiteY19" fmla="*/ 612213 h 1536996"/>
                <a:gd name="connsiteX20" fmla="*/ 614811 w 1581600"/>
                <a:gd name="connsiteY20" fmla="*/ 662443 h 1536996"/>
                <a:gd name="connsiteX21" fmla="*/ 564581 w 1581600"/>
                <a:gd name="connsiteY21" fmla="*/ 712674 h 1536996"/>
                <a:gd name="connsiteX22" fmla="*/ 1100833 w 1581600"/>
                <a:gd name="connsiteY22" fmla="*/ 1536997 h 1536996"/>
                <a:gd name="connsiteX23" fmla="*/ 304791 w 1581600"/>
                <a:gd name="connsiteY23" fmla="*/ 1536997 h 1536996"/>
                <a:gd name="connsiteX24" fmla="*/ 117135 w 1581600"/>
                <a:gd name="connsiteY24" fmla="*/ 1349345 h 1536996"/>
                <a:gd name="connsiteX25" fmla="*/ 304791 w 1581600"/>
                <a:gd name="connsiteY25" fmla="*/ 1161693 h 1536996"/>
                <a:gd name="connsiteX26" fmla="*/ 564576 w 1581600"/>
                <a:gd name="connsiteY26" fmla="*/ 1161693 h 1536996"/>
                <a:gd name="connsiteX27" fmla="*/ 614807 w 1581600"/>
                <a:gd name="connsiteY27" fmla="*/ 1211928 h 1536996"/>
                <a:gd name="connsiteX28" fmla="*/ 564576 w 1581600"/>
                <a:gd name="connsiteY28" fmla="*/ 1262163 h 1536996"/>
                <a:gd name="connsiteX29" fmla="*/ 304791 w 1581600"/>
                <a:gd name="connsiteY29" fmla="*/ 1262163 h 1536996"/>
                <a:gd name="connsiteX30" fmla="*/ 217592 w 1581600"/>
                <a:gd name="connsiteY30" fmla="*/ 1349345 h 1536996"/>
                <a:gd name="connsiteX31" fmla="*/ 304791 w 1581600"/>
                <a:gd name="connsiteY31" fmla="*/ 1436527 h 1536996"/>
                <a:gd name="connsiteX32" fmla="*/ 1101005 w 1581600"/>
                <a:gd name="connsiteY32" fmla="*/ 1436527 h 1536996"/>
                <a:gd name="connsiteX33" fmla="*/ 1226176 w 1581600"/>
                <a:gd name="connsiteY33" fmla="*/ 1373262 h 1536996"/>
                <a:gd name="connsiteX34" fmla="*/ 1354764 w 1581600"/>
                <a:gd name="connsiteY34" fmla="*/ 1306354 h 1536996"/>
                <a:gd name="connsiteX35" fmla="*/ 1531370 w 1581600"/>
                <a:gd name="connsiteY35" fmla="*/ 1306354 h 1536996"/>
                <a:gd name="connsiteX36" fmla="*/ 1581601 w 1581600"/>
                <a:gd name="connsiteY36" fmla="*/ 1356589 h 1536996"/>
                <a:gd name="connsiteX37" fmla="*/ 1531370 w 1581600"/>
                <a:gd name="connsiteY37" fmla="*/ 1406823 h 1536996"/>
                <a:gd name="connsiteX38" fmla="*/ 1354764 w 1581600"/>
                <a:gd name="connsiteY38" fmla="*/ 1406823 h 1536996"/>
                <a:gd name="connsiteX39" fmla="*/ 1295091 w 1581600"/>
                <a:gd name="connsiteY39" fmla="*/ 1446385 h 1536996"/>
                <a:gd name="connsiteX40" fmla="*/ 1101005 w 1581600"/>
                <a:gd name="connsiteY40" fmla="*/ 1536826 h 15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81600" h="1536996">
                  <a:moveTo>
                    <a:pt x="564581" y="712665"/>
                  </a:moveTo>
                  <a:lnTo>
                    <a:pt x="187656" y="712665"/>
                  </a:lnTo>
                  <a:cubicBezTo>
                    <a:pt x="84182" y="712665"/>
                    <a:pt x="0" y="628479"/>
                    <a:pt x="0" y="525009"/>
                  </a:cubicBezTo>
                  <a:cubicBezTo>
                    <a:pt x="0" y="421539"/>
                    <a:pt x="84186" y="337353"/>
                    <a:pt x="187656" y="337353"/>
                  </a:cubicBezTo>
                  <a:lnTo>
                    <a:pt x="638698" y="337353"/>
                  </a:lnTo>
                  <a:cubicBezTo>
                    <a:pt x="753223" y="337353"/>
                    <a:pt x="841425" y="167176"/>
                    <a:pt x="854284" y="45018"/>
                  </a:cubicBezTo>
                  <a:cubicBezTo>
                    <a:pt x="857096" y="19502"/>
                    <a:pt x="878394" y="213"/>
                    <a:pt x="903910" y="12"/>
                  </a:cubicBezTo>
                  <a:cubicBezTo>
                    <a:pt x="1123915" y="-1394"/>
                    <a:pt x="1163695" y="121167"/>
                    <a:pt x="1192628" y="210977"/>
                  </a:cubicBezTo>
                  <a:cubicBezTo>
                    <a:pt x="1217942" y="289737"/>
                    <a:pt x="1233416" y="337353"/>
                    <a:pt x="1347336" y="337353"/>
                  </a:cubicBezTo>
                  <a:lnTo>
                    <a:pt x="1531177" y="337353"/>
                  </a:lnTo>
                  <a:cubicBezTo>
                    <a:pt x="1558905" y="337353"/>
                    <a:pt x="1581408" y="359856"/>
                    <a:pt x="1581408" y="387583"/>
                  </a:cubicBezTo>
                  <a:cubicBezTo>
                    <a:pt x="1581408" y="415311"/>
                    <a:pt x="1558905" y="437814"/>
                    <a:pt x="1531177" y="437814"/>
                  </a:cubicBezTo>
                  <a:lnTo>
                    <a:pt x="1347336" y="437814"/>
                  </a:lnTo>
                  <a:cubicBezTo>
                    <a:pt x="1160078" y="437814"/>
                    <a:pt x="1123512" y="324494"/>
                    <a:pt x="1096993" y="241718"/>
                  </a:cubicBezTo>
                  <a:cubicBezTo>
                    <a:pt x="1072278" y="164968"/>
                    <a:pt x="1055202" y="111724"/>
                    <a:pt x="946905" y="102080"/>
                  </a:cubicBezTo>
                  <a:cubicBezTo>
                    <a:pt x="915762" y="251563"/>
                    <a:pt x="808271" y="437814"/>
                    <a:pt x="638698" y="437814"/>
                  </a:cubicBezTo>
                  <a:lnTo>
                    <a:pt x="187656" y="437814"/>
                  </a:lnTo>
                  <a:cubicBezTo>
                    <a:pt x="139637" y="437814"/>
                    <a:pt x="100457" y="476994"/>
                    <a:pt x="100457" y="525013"/>
                  </a:cubicBezTo>
                  <a:cubicBezTo>
                    <a:pt x="100457" y="573032"/>
                    <a:pt x="139637" y="612213"/>
                    <a:pt x="187656" y="612213"/>
                  </a:cubicBezTo>
                  <a:lnTo>
                    <a:pt x="564581" y="612213"/>
                  </a:lnTo>
                  <a:cubicBezTo>
                    <a:pt x="592510" y="612213"/>
                    <a:pt x="614811" y="634716"/>
                    <a:pt x="614811" y="662443"/>
                  </a:cubicBezTo>
                  <a:cubicBezTo>
                    <a:pt x="614811" y="690171"/>
                    <a:pt x="592510" y="712674"/>
                    <a:pt x="564581" y="712674"/>
                  </a:cubicBezTo>
                  <a:close/>
                  <a:moveTo>
                    <a:pt x="1100833" y="1536997"/>
                  </a:moveTo>
                  <a:lnTo>
                    <a:pt x="304791" y="1536997"/>
                  </a:lnTo>
                  <a:cubicBezTo>
                    <a:pt x="201317" y="1536997"/>
                    <a:pt x="117135" y="1452815"/>
                    <a:pt x="117135" y="1349345"/>
                  </a:cubicBezTo>
                  <a:cubicBezTo>
                    <a:pt x="117135" y="1245875"/>
                    <a:pt x="201321" y="1161693"/>
                    <a:pt x="304791" y="1161693"/>
                  </a:cubicBezTo>
                  <a:lnTo>
                    <a:pt x="564576" y="1161693"/>
                  </a:lnTo>
                  <a:cubicBezTo>
                    <a:pt x="592506" y="1161693"/>
                    <a:pt x="614807" y="1184196"/>
                    <a:pt x="614807" y="1211928"/>
                  </a:cubicBezTo>
                  <a:cubicBezTo>
                    <a:pt x="614807" y="1239660"/>
                    <a:pt x="592506" y="1262163"/>
                    <a:pt x="564576" y="1262163"/>
                  </a:cubicBezTo>
                  <a:lnTo>
                    <a:pt x="304791" y="1262163"/>
                  </a:lnTo>
                  <a:cubicBezTo>
                    <a:pt x="256772" y="1262163"/>
                    <a:pt x="217592" y="1301339"/>
                    <a:pt x="217592" y="1349345"/>
                  </a:cubicBezTo>
                  <a:cubicBezTo>
                    <a:pt x="217592" y="1397351"/>
                    <a:pt x="256772" y="1436527"/>
                    <a:pt x="304791" y="1436527"/>
                  </a:cubicBezTo>
                  <a:lnTo>
                    <a:pt x="1101005" y="1436527"/>
                  </a:lnTo>
                  <a:cubicBezTo>
                    <a:pt x="1159071" y="1436527"/>
                    <a:pt x="1190210" y="1407210"/>
                    <a:pt x="1226176" y="1373262"/>
                  </a:cubicBezTo>
                  <a:cubicBezTo>
                    <a:pt x="1259528" y="1341930"/>
                    <a:pt x="1297302" y="1306354"/>
                    <a:pt x="1354764" y="1306354"/>
                  </a:cubicBezTo>
                  <a:lnTo>
                    <a:pt x="1531370" y="1306354"/>
                  </a:lnTo>
                  <a:cubicBezTo>
                    <a:pt x="1559098" y="1306354"/>
                    <a:pt x="1581601" y="1328857"/>
                    <a:pt x="1581601" y="1356589"/>
                  </a:cubicBezTo>
                  <a:cubicBezTo>
                    <a:pt x="1581601" y="1384321"/>
                    <a:pt x="1559098" y="1406823"/>
                    <a:pt x="1531370" y="1406823"/>
                  </a:cubicBezTo>
                  <a:lnTo>
                    <a:pt x="1354764" y="1406823"/>
                  </a:lnTo>
                  <a:cubicBezTo>
                    <a:pt x="1338086" y="1406823"/>
                    <a:pt x="1321815" y="1421097"/>
                    <a:pt x="1295091" y="1446385"/>
                  </a:cubicBezTo>
                  <a:cubicBezTo>
                    <a:pt x="1254504" y="1484576"/>
                    <a:pt x="1198851" y="1536826"/>
                    <a:pt x="1101005" y="1536826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E73318-2ABA-F0E9-3EAB-08EBDE5B5B61}"/>
                </a:ext>
              </a:extLst>
            </p:cNvPr>
            <p:cNvSpPr/>
            <p:nvPr/>
          </p:nvSpPr>
          <p:spPr>
            <a:xfrm>
              <a:off x="6166069" y="3575744"/>
              <a:ext cx="706446" cy="1263389"/>
            </a:xfrm>
            <a:custGeom>
              <a:avLst/>
              <a:gdLst>
                <a:gd name="connsiteX0" fmla="*/ 138433 w 706446"/>
                <a:gd name="connsiteY0" fmla="*/ 100487 h 1263389"/>
                <a:gd name="connsiteX1" fmla="*/ 100461 w 706446"/>
                <a:gd name="connsiteY1" fmla="*/ 138459 h 1263389"/>
                <a:gd name="connsiteX2" fmla="*/ 100461 w 706446"/>
                <a:gd name="connsiteY2" fmla="*/ 1124986 h 1263389"/>
                <a:gd name="connsiteX3" fmla="*/ 138433 w 706446"/>
                <a:gd name="connsiteY3" fmla="*/ 1162963 h 1263389"/>
                <a:gd name="connsiteX4" fmla="*/ 568001 w 706446"/>
                <a:gd name="connsiteY4" fmla="*/ 1162963 h 1263389"/>
                <a:gd name="connsiteX5" fmla="*/ 605977 w 706446"/>
                <a:gd name="connsiteY5" fmla="*/ 1124986 h 1263389"/>
                <a:gd name="connsiteX6" fmla="*/ 605977 w 706446"/>
                <a:gd name="connsiteY6" fmla="*/ 138459 h 1263389"/>
                <a:gd name="connsiteX7" fmla="*/ 568001 w 706446"/>
                <a:gd name="connsiteY7" fmla="*/ 100487 h 1263389"/>
                <a:gd name="connsiteX8" fmla="*/ 568001 w 706446"/>
                <a:gd name="connsiteY8" fmla="*/ 1263389 h 1263389"/>
                <a:gd name="connsiteX9" fmla="*/ 138433 w 706446"/>
                <a:gd name="connsiteY9" fmla="*/ 1263389 h 1263389"/>
                <a:gd name="connsiteX10" fmla="*/ 0 w 706446"/>
                <a:gd name="connsiteY10" fmla="*/ 1124943 h 1263389"/>
                <a:gd name="connsiteX11" fmla="*/ 0 w 706446"/>
                <a:gd name="connsiteY11" fmla="*/ 138433 h 1263389"/>
                <a:gd name="connsiteX12" fmla="*/ 138433 w 706446"/>
                <a:gd name="connsiteY12" fmla="*/ 0 h 1263389"/>
                <a:gd name="connsiteX13" fmla="*/ 568001 w 706446"/>
                <a:gd name="connsiteY13" fmla="*/ 0 h 1263389"/>
                <a:gd name="connsiteX14" fmla="*/ 706447 w 706446"/>
                <a:gd name="connsiteY14" fmla="*/ 138433 h 1263389"/>
                <a:gd name="connsiteX15" fmla="*/ 706447 w 706446"/>
                <a:gd name="connsiteY15" fmla="*/ 1124943 h 1263389"/>
                <a:gd name="connsiteX16" fmla="*/ 568001 w 706446"/>
                <a:gd name="connsiteY16" fmla="*/ 1263389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46" h="1263389">
                  <a:moveTo>
                    <a:pt x="138433" y="100487"/>
                  </a:moveTo>
                  <a:cubicBezTo>
                    <a:pt x="117538" y="100487"/>
                    <a:pt x="100461" y="117563"/>
                    <a:pt x="100461" y="138459"/>
                  </a:cubicBezTo>
                  <a:lnTo>
                    <a:pt x="100461" y="1124986"/>
                  </a:lnTo>
                  <a:cubicBezTo>
                    <a:pt x="100461" y="1145860"/>
                    <a:pt x="117538" y="1162963"/>
                    <a:pt x="138433" y="1162963"/>
                  </a:cubicBezTo>
                  <a:lnTo>
                    <a:pt x="568001" y="1162963"/>
                  </a:lnTo>
                  <a:cubicBezTo>
                    <a:pt x="588918" y="1162963"/>
                    <a:pt x="605977" y="1146075"/>
                    <a:pt x="605977" y="1124986"/>
                  </a:cubicBezTo>
                  <a:lnTo>
                    <a:pt x="605977" y="138459"/>
                  </a:lnTo>
                  <a:cubicBezTo>
                    <a:pt x="605977" y="117563"/>
                    <a:pt x="588918" y="100487"/>
                    <a:pt x="568001" y="100487"/>
                  </a:cubicBezTo>
                  <a:close/>
                  <a:moveTo>
                    <a:pt x="568001" y="1263389"/>
                  </a:moveTo>
                  <a:lnTo>
                    <a:pt x="138433" y="1263389"/>
                  </a:lnTo>
                  <a:cubicBezTo>
                    <a:pt x="62086" y="1263389"/>
                    <a:pt x="0" y="1201324"/>
                    <a:pt x="0" y="1124943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001" y="0"/>
                  </a:lnTo>
                  <a:cubicBezTo>
                    <a:pt x="644339" y="0"/>
                    <a:pt x="706447" y="62082"/>
                    <a:pt x="706447" y="138433"/>
                  </a:cubicBezTo>
                  <a:lnTo>
                    <a:pt x="706447" y="1124943"/>
                  </a:lnTo>
                  <a:cubicBezTo>
                    <a:pt x="706447" y="1201324"/>
                    <a:pt x="644339" y="1263389"/>
                    <a:pt x="568001" y="1263389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6DF267-466B-CA0D-3DE8-2E36AAFD42C9}"/>
                </a:ext>
              </a:extLst>
            </p:cNvPr>
            <p:cNvSpPr/>
            <p:nvPr/>
          </p:nvSpPr>
          <p:spPr>
            <a:xfrm>
              <a:off x="4571031" y="3947370"/>
              <a:ext cx="352008" cy="375312"/>
            </a:xfrm>
            <a:custGeom>
              <a:avLst/>
              <a:gdLst>
                <a:gd name="connsiteX0" fmla="*/ 301778 w 352008"/>
                <a:gd name="connsiteY0" fmla="*/ 375313 h 375312"/>
                <a:gd name="connsiteX1" fmla="*/ 187656 w 352008"/>
                <a:gd name="connsiteY1" fmla="*/ 375313 h 375312"/>
                <a:gd name="connsiteX2" fmla="*/ 0 w 352008"/>
                <a:gd name="connsiteY2" fmla="*/ 187656 h 375312"/>
                <a:gd name="connsiteX3" fmla="*/ 187656 w 352008"/>
                <a:gd name="connsiteY3" fmla="*/ 0 h 375312"/>
                <a:gd name="connsiteX4" fmla="*/ 301778 w 352008"/>
                <a:gd name="connsiteY4" fmla="*/ 0 h 375312"/>
                <a:gd name="connsiteX5" fmla="*/ 352008 w 352008"/>
                <a:gd name="connsiteY5" fmla="*/ 50231 h 375312"/>
                <a:gd name="connsiteX6" fmla="*/ 301778 w 352008"/>
                <a:gd name="connsiteY6" fmla="*/ 100461 h 375312"/>
                <a:gd name="connsiteX7" fmla="*/ 187656 w 352008"/>
                <a:gd name="connsiteY7" fmla="*/ 100461 h 375312"/>
                <a:gd name="connsiteX8" fmla="*/ 100457 w 352008"/>
                <a:gd name="connsiteY8" fmla="*/ 187661 h 375312"/>
                <a:gd name="connsiteX9" fmla="*/ 187656 w 352008"/>
                <a:gd name="connsiteY9" fmla="*/ 274860 h 375312"/>
                <a:gd name="connsiteX10" fmla="*/ 301778 w 352008"/>
                <a:gd name="connsiteY10" fmla="*/ 274860 h 375312"/>
                <a:gd name="connsiteX11" fmla="*/ 352008 w 352008"/>
                <a:gd name="connsiteY11" fmla="*/ 325091 h 375312"/>
                <a:gd name="connsiteX12" fmla="*/ 301778 w 352008"/>
                <a:gd name="connsiteY12" fmla="*/ 375313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008" h="375312">
                  <a:moveTo>
                    <a:pt x="301778" y="375313"/>
                  </a:moveTo>
                  <a:lnTo>
                    <a:pt x="187656" y="375313"/>
                  </a:lnTo>
                  <a:cubicBezTo>
                    <a:pt x="84182" y="375313"/>
                    <a:pt x="0" y="291126"/>
                    <a:pt x="0" y="187656"/>
                  </a:cubicBezTo>
                  <a:cubicBezTo>
                    <a:pt x="0" y="84186"/>
                    <a:pt x="84186" y="0"/>
                    <a:pt x="187656" y="0"/>
                  </a:cubicBezTo>
                  <a:lnTo>
                    <a:pt x="301778" y="0"/>
                  </a:lnTo>
                  <a:cubicBezTo>
                    <a:pt x="329505" y="0"/>
                    <a:pt x="352008" y="22503"/>
                    <a:pt x="352008" y="50231"/>
                  </a:cubicBezTo>
                  <a:cubicBezTo>
                    <a:pt x="352008" y="77958"/>
                    <a:pt x="329505" y="100461"/>
                    <a:pt x="301778" y="100461"/>
                  </a:cubicBezTo>
                  <a:lnTo>
                    <a:pt x="187656" y="100461"/>
                  </a:lnTo>
                  <a:cubicBezTo>
                    <a:pt x="139637" y="100461"/>
                    <a:pt x="100457" y="139642"/>
                    <a:pt x="100457" y="187661"/>
                  </a:cubicBezTo>
                  <a:cubicBezTo>
                    <a:pt x="100457" y="235679"/>
                    <a:pt x="139637" y="274860"/>
                    <a:pt x="187656" y="274860"/>
                  </a:cubicBezTo>
                  <a:lnTo>
                    <a:pt x="301778" y="274860"/>
                  </a:lnTo>
                  <a:cubicBezTo>
                    <a:pt x="329505" y="274860"/>
                    <a:pt x="352008" y="297363"/>
                    <a:pt x="352008" y="325091"/>
                  </a:cubicBezTo>
                  <a:cubicBezTo>
                    <a:pt x="352008" y="352810"/>
                    <a:pt x="329505" y="375313"/>
                    <a:pt x="301778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C6A252D-0A6F-ACFC-A378-A9283E3510A0}"/>
                </a:ext>
              </a:extLst>
            </p:cNvPr>
            <p:cNvSpPr/>
            <p:nvPr/>
          </p:nvSpPr>
          <p:spPr>
            <a:xfrm>
              <a:off x="4685319" y="4222119"/>
              <a:ext cx="614811" cy="375312"/>
            </a:xfrm>
            <a:custGeom>
              <a:avLst/>
              <a:gdLst>
                <a:gd name="connsiteX0" fmla="*/ 304590 w 614811"/>
                <a:gd name="connsiteY0" fmla="*/ 375312 h 375312"/>
                <a:gd name="connsiteX1" fmla="*/ 187656 w 614811"/>
                <a:gd name="connsiteY1" fmla="*/ 375312 h 375312"/>
                <a:gd name="connsiteX2" fmla="*/ 0 w 614811"/>
                <a:gd name="connsiteY2" fmla="*/ 187660 h 375312"/>
                <a:gd name="connsiteX3" fmla="*/ 187656 w 614811"/>
                <a:gd name="connsiteY3" fmla="*/ 0 h 375312"/>
                <a:gd name="connsiteX4" fmla="*/ 564581 w 614811"/>
                <a:gd name="connsiteY4" fmla="*/ 0 h 375312"/>
                <a:gd name="connsiteX5" fmla="*/ 614811 w 614811"/>
                <a:gd name="connsiteY5" fmla="*/ 50231 h 375312"/>
                <a:gd name="connsiteX6" fmla="*/ 564581 w 614811"/>
                <a:gd name="connsiteY6" fmla="*/ 100478 h 375312"/>
                <a:gd name="connsiteX7" fmla="*/ 187656 w 614811"/>
                <a:gd name="connsiteY7" fmla="*/ 100478 h 375312"/>
                <a:gd name="connsiteX8" fmla="*/ 100457 w 614811"/>
                <a:gd name="connsiteY8" fmla="*/ 187660 h 375312"/>
                <a:gd name="connsiteX9" fmla="*/ 187656 w 614811"/>
                <a:gd name="connsiteY9" fmla="*/ 274843 h 375312"/>
                <a:gd name="connsiteX10" fmla="*/ 304590 w 614811"/>
                <a:gd name="connsiteY10" fmla="*/ 274843 h 375312"/>
                <a:gd name="connsiteX11" fmla="*/ 354820 w 614811"/>
                <a:gd name="connsiteY11" fmla="*/ 325078 h 375312"/>
                <a:gd name="connsiteX12" fmla="*/ 304590 w 614811"/>
                <a:gd name="connsiteY12" fmla="*/ 375312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12">
                  <a:moveTo>
                    <a:pt x="304590" y="375312"/>
                  </a:moveTo>
                  <a:lnTo>
                    <a:pt x="187656" y="375312"/>
                  </a:lnTo>
                  <a:cubicBezTo>
                    <a:pt x="84182" y="375312"/>
                    <a:pt x="0" y="291130"/>
                    <a:pt x="0" y="187660"/>
                  </a:cubicBezTo>
                  <a:cubicBezTo>
                    <a:pt x="0" y="84190"/>
                    <a:pt x="84186" y="0"/>
                    <a:pt x="187656" y="0"/>
                  </a:cubicBezTo>
                  <a:lnTo>
                    <a:pt x="564581" y="0"/>
                  </a:lnTo>
                  <a:cubicBezTo>
                    <a:pt x="592510" y="0"/>
                    <a:pt x="614811" y="22503"/>
                    <a:pt x="614811" y="50231"/>
                  </a:cubicBezTo>
                  <a:cubicBezTo>
                    <a:pt x="614811" y="77975"/>
                    <a:pt x="592510" y="100478"/>
                    <a:pt x="564581" y="100478"/>
                  </a:cubicBezTo>
                  <a:lnTo>
                    <a:pt x="187656" y="100478"/>
                  </a:lnTo>
                  <a:cubicBezTo>
                    <a:pt x="139637" y="100478"/>
                    <a:pt x="100457" y="139654"/>
                    <a:pt x="100457" y="187660"/>
                  </a:cubicBezTo>
                  <a:cubicBezTo>
                    <a:pt x="100457" y="235667"/>
                    <a:pt x="139637" y="274843"/>
                    <a:pt x="187656" y="274843"/>
                  </a:cubicBezTo>
                  <a:lnTo>
                    <a:pt x="304590" y="274843"/>
                  </a:lnTo>
                  <a:cubicBezTo>
                    <a:pt x="332317" y="274843"/>
                    <a:pt x="354820" y="297346"/>
                    <a:pt x="354820" y="325078"/>
                  </a:cubicBezTo>
                  <a:cubicBezTo>
                    <a:pt x="354820" y="352810"/>
                    <a:pt x="332317" y="375312"/>
                    <a:pt x="304590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CCDAAAB-31A7-1D29-A2D3-91265316AF93}"/>
                </a:ext>
              </a:extLst>
            </p:cNvPr>
            <p:cNvSpPr/>
            <p:nvPr/>
          </p:nvSpPr>
          <p:spPr>
            <a:xfrm>
              <a:off x="5216724" y="2848607"/>
              <a:ext cx="422932" cy="924634"/>
            </a:xfrm>
            <a:custGeom>
              <a:avLst/>
              <a:gdLst>
                <a:gd name="connsiteX0" fmla="*/ 372702 w 422932"/>
                <a:gd name="connsiteY0" fmla="*/ 587293 h 924634"/>
                <a:gd name="connsiteX1" fmla="*/ 322472 w 422932"/>
                <a:gd name="connsiteY1" fmla="*/ 537063 h 924634"/>
                <a:gd name="connsiteX2" fmla="*/ 322472 w 422932"/>
                <a:gd name="connsiteY2" fmla="*/ 50231 h 924634"/>
                <a:gd name="connsiteX3" fmla="*/ 372702 w 422932"/>
                <a:gd name="connsiteY3" fmla="*/ 0 h 924634"/>
                <a:gd name="connsiteX4" fmla="*/ 422933 w 422932"/>
                <a:gd name="connsiteY4" fmla="*/ 50231 h 924634"/>
                <a:gd name="connsiteX5" fmla="*/ 422933 w 422932"/>
                <a:gd name="connsiteY5" fmla="*/ 537063 h 924634"/>
                <a:gd name="connsiteX6" fmla="*/ 372702 w 422932"/>
                <a:gd name="connsiteY6" fmla="*/ 587293 h 924634"/>
                <a:gd name="connsiteX7" fmla="*/ 50231 w 422932"/>
                <a:gd name="connsiteY7" fmla="*/ 924634 h 924634"/>
                <a:gd name="connsiteX8" fmla="*/ 0 w 422932"/>
                <a:gd name="connsiteY8" fmla="*/ 874404 h 924634"/>
                <a:gd name="connsiteX9" fmla="*/ 0 w 422932"/>
                <a:gd name="connsiteY9" fmla="*/ 50244 h 924634"/>
                <a:gd name="connsiteX10" fmla="*/ 50231 w 422932"/>
                <a:gd name="connsiteY10" fmla="*/ 13 h 924634"/>
                <a:gd name="connsiteX11" fmla="*/ 100461 w 422932"/>
                <a:gd name="connsiteY11" fmla="*/ 50244 h 924634"/>
                <a:gd name="connsiteX12" fmla="*/ 100461 w 422932"/>
                <a:gd name="connsiteY12" fmla="*/ 874404 h 924634"/>
                <a:gd name="connsiteX13" fmla="*/ 50231 w 422932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932" h="924634">
                  <a:moveTo>
                    <a:pt x="372702" y="587293"/>
                  </a:moveTo>
                  <a:cubicBezTo>
                    <a:pt x="344975" y="587293"/>
                    <a:pt x="322472" y="564791"/>
                    <a:pt x="322472" y="537063"/>
                  </a:cubicBezTo>
                  <a:lnTo>
                    <a:pt x="322472" y="50231"/>
                  </a:lnTo>
                  <a:cubicBezTo>
                    <a:pt x="322472" y="22503"/>
                    <a:pt x="344975" y="0"/>
                    <a:pt x="372702" y="0"/>
                  </a:cubicBezTo>
                  <a:cubicBezTo>
                    <a:pt x="400631" y="0"/>
                    <a:pt x="422933" y="22503"/>
                    <a:pt x="422933" y="50231"/>
                  </a:cubicBezTo>
                  <a:lnTo>
                    <a:pt x="422933" y="537063"/>
                  </a:lnTo>
                  <a:cubicBezTo>
                    <a:pt x="422933" y="564791"/>
                    <a:pt x="400631" y="587293"/>
                    <a:pt x="372702" y="587293"/>
                  </a:cubicBezTo>
                  <a:close/>
                  <a:moveTo>
                    <a:pt x="50231" y="924634"/>
                  </a:moveTo>
                  <a:cubicBezTo>
                    <a:pt x="22503" y="924634"/>
                    <a:pt x="0" y="902131"/>
                    <a:pt x="0" y="874404"/>
                  </a:cubicBezTo>
                  <a:lnTo>
                    <a:pt x="0" y="50244"/>
                  </a:lnTo>
                  <a:cubicBezTo>
                    <a:pt x="0" y="22516"/>
                    <a:pt x="22503" y="13"/>
                    <a:pt x="50231" y="13"/>
                  </a:cubicBezTo>
                  <a:cubicBezTo>
                    <a:pt x="77958" y="13"/>
                    <a:pt x="100461" y="22516"/>
                    <a:pt x="100461" y="50244"/>
                  </a:cubicBezTo>
                  <a:lnTo>
                    <a:pt x="100461" y="874404"/>
                  </a:lnTo>
                  <a:cubicBezTo>
                    <a:pt x="100461" y="902131"/>
                    <a:pt x="77958" y="924634"/>
                    <a:pt x="50231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2D82161-F115-C342-2626-89D52CDF5FA4}"/>
                </a:ext>
              </a:extLst>
            </p:cNvPr>
            <p:cNvSpPr/>
            <p:nvPr/>
          </p:nvSpPr>
          <p:spPr>
            <a:xfrm>
              <a:off x="4699357" y="1491212"/>
              <a:ext cx="1457856" cy="1457856"/>
            </a:xfrm>
            <a:custGeom>
              <a:avLst/>
              <a:gdLst>
                <a:gd name="connsiteX0" fmla="*/ 225230 w 1457856"/>
                <a:gd name="connsiteY0" fmla="*/ 100444 h 1457856"/>
                <a:gd name="connsiteX1" fmla="*/ 100461 w 1457856"/>
                <a:gd name="connsiteY1" fmla="*/ 225212 h 1457856"/>
                <a:gd name="connsiteX2" fmla="*/ 100461 w 1457856"/>
                <a:gd name="connsiteY2" fmla="*/ 1232610 h 1457856"/>
                <a:gd name="connsiteX3" fmla="*/ 225230 w 1457856"/>
                <a:gd name="connsiteY3" fmla="*/ 1357378 h 1457856"/>
                <a:gd name="connsiteX4" fmla="*/ 1232627 w 1457856"/>
                <a:gd name="connsiteY4" fmla="*/ 1357378 h 1457856"/>
                <a:gd name="connsiteX5" fmla="*/ 1357395 w 1457856"/>
                <a:gd name="connsiteY5" fmla="*/ 1232610 h 1457856"/>
                <a:gd name="connsiteX6" fmla="*/ 1357395 w 1457856"/>
                <a:gd name="connsiteY6" fmla="*/ 225212 h 1457856"/>
                <a:gd name="connsiteX7" fmla="*/ 1232627 w 1457856"/>
                <a:gd name="connsiteY7" fmla="*/ 100444 h 1457856"/>
                <a:gd name="connsiteX8" fmla="*/ 1232627 w 1457856"/>
                <a:gd name="connsiteY8" fmla="*/ 1457857 h 1457856"/>
                <a:gd name="connsiteX9" fmla="*/ 225230 w 1457856"/>
                <a:gd name="connsiteY9" fmla="*/ 1457857 h 1457856"/>
                <a:gd name="connsiteX10" fmla="*/ 0 w 1457856"/>
                <a:gd name="connsiteY10" fmla="*/ 1232627 h 1457856"/>
                <a:gd name="connsiteX11" fmla="*/ 0 w 1457856"/>
                <a:gd name="connsiteY11" fmla="*/ 225230 h 1457856"/>
                <a:gd name="connsiteX12" fmla="*/ 225230 w 1457856"/>
                <a:gd name="connsiteY12" fmla="*/ 0 h 1457856"/>
                <a:gd name="connsiteX13" fmla="*/ 1232627 w 1457856"/>
                <a:gd name="connsiteY13" fmla="*/ 0 h 1457856"/>
                <a:gd name="connsiteX14" fmla="*/ 1457856 w 1457856"/>
                <a:gd name="connsiteY14" fmla="*/ 225230 h 1457856"/>
                <a:gd name="connsiteX15" fmla="*/ 1457856 w 1457856"/>
                <a:gd name="connsiteY15" fmla="*/ 1232627 h 1457856"/>
                <a:gd name="connsiteX16" fmla="*/ 1232627 w 1457856"/>
                <a:gd name="connsiteY16" fmla="*/ 1457857 h 145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7856" h="1457856">
                  <a:moveTo>
                    <a:pt x="225230" y="100444"/>
                  </a:moveTo>
                  <a:cubicBezTo>
                    <a:pt x="156517" y="100444"/>
                    <a:pt x="100461" y="156500"/>
                    <a:pt x="100461" y="225212"/>
                  </a:cubicBezTo>
                  <a:lnTo>
                    <a:pt x="100461" y="1232610"/>
                  </a:lnTo>
                  <a:cubicBezTo>
                    <a:pt x="100461" y="1301323"/>
                    <a:pt x="156517" y="1357378"/>
                    <a:pt x="225230" y="1357378"/>
                  </a:cubicBezTo>
                  <a:lnTo>
                    <a:pt x="1232627" y="1357378"/>
                  </a:lnTo>
                  <a:cubicBezTo>
                    <a:pt x="1301541" y="1357378"/>
                    <a:pt x="1357395" y="1301323"/>
                    <a:pt x="1357395" y="1232610"/>
                  </a:cubicBezTo>
                  <a:lnTo>
                    <a:pt x="1357395" y="225212"/>
                  </a:lnTo>
                  <a:cubicBezTo>
                    <a:pt x="1357395" y="156298"/>
                    <a:pt x="1301340" y="100444"/>
                    <a:pt x="1232627" y="100444"/>
                  </a:cubicBezTo>
                  <a:close/>
                  <a:moveTo>
                    <a:pt x="1232627" y="1457857"/>
                  </a:moveTo>
                  <a:lnTo>
                    <a:pt x="225230" y="1457857"/>
                  </a:lnTo>
                  <a:cubicBezTo>
                    <a:pt x="101061" y="1457857"/>
                    <a:pt x="0" y="1356795"/>
                    <a:pt x="0" y="1232627"/>
                  </a:cubicBezTo>
                  <a:lnTo>
                    <a:pt x="0" y="225230"/>
                  </a:lnTo>
                  <a:cubicBezTo>
                    <a:pt x="0" y="101061"/>
                    <a:pt x="101061" y="0"/>
                    <a:pt x="225230" y="0"/>
                  </a:cubicBezTo>
                  <a:lnTo>
                    <a:pt x="1232627" y="0"/>
                  </a:lnTo>
                  <a:cubicBezTo>
                    <a:pt x="1356795" y="0"/>
                    <a:pt x="1457856" y="101061"/>
                    <a:pt x="1457856" y="225230"/>
                  </a:cubicBezTo>
                  <a:lnTo>
                    <a:pt x="1457856" y="1232627"/>
                  </a:lnTo>
                  <a:cubicBezTo>
                    <a:pt x="1457856" y="1356795"/>
                    <a:pt x="1356795" y="1457857"/>
                    <a:pt x="1232627" y="14578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89EFE4-08F3-AA82-0EE8-A0B97E02A1B5}"/>
                </a:ext>
              </a:extLst>
            </p:cNvPr>
            <p:cNvSpPr/>
            <p:nvPr/>
          </p:nvSpPr>
          <p:spPr>
            <a:xfrm>
              <a:off x="5047013" y="1838709"/>
              <a:ext cx="762750" cy="762787"/>
            </a:xfrm>
            <a:custGeom>
              <a:avLst/>
              <a:gdLst>
                <a:gd name="connsiteX0" fmla="*/ 50180 w 762750"/>
                <a:gd name="connsiteY0" fmla="*/ 762788 h 762787"/>
                <a:gd name="connsiteX1" fmla="*/ 14617 w 762750"/>
                <a:gd name="connsiteY1" fmla="*/ 748120 h 762787"/>
                <a:gd name="connsiteX2" fmla="*/ 14617 w 762750"/>
                <a:gd name="connsiteY2" fmla="*/ 676994 h 762787"/>
                <a:gd name="connsiteX3" fmla="*/ 677057 w 762750"/>
                <a:gd name="connsiteY3" fmla="*/ 14768 h 762787"/>
                <a:gd name="connsiteX4" fmla="*/ 747982 w 762750"/>
                <a:gd name="connsiteY4" fmla="*/ 14768 h 762787"/>
                <a:gd name="connsiteX5" fmla="*/ 747982 w 762750"/>
                <a:gd name="connsiteY5" fmla="*/ 85894 h 762787"/>
                <a:gd name="connsiteX6" fmla="*/ 85756 w 762750"/>
                <a:gd name="connsiteY6" fmla="*/ 748120 h 762787"/>
                <a:gd name="connsiteX7" fmla="*/ 50193 w 762750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50" h="762787">
                  <a:moveTo>
                    <a:pt x="50180" y="762788"/>
                  </a:moveTo>
                  <a:cubicBezTo>
                    <a:pt x="37322" y="762788"/>
                    <a:pt x="24463" y="757966"/>
                    <a:pt x="14617" y="748120"/>
                  </a:cubicBezTo>
                  <a:cubicBezTo>
                    <a:pt x="-4872" y="728429"/>
                    <a:pt x="-4872" y="696685"/>
                    <a:pt x="14617" y="676994"/>
                  </a:cubicBezTo>
                  <a:lnTo>
                    <a:pt x="677057" y="14768"/>
                  </a:lnTo>
                  <a:cubicBezTo>
                    <a:pt x="696547" y="-4923"/>
                    <a:pt x="728492" y="-4923"/>
                    <a:pt x="747982" y="14768"/>
                  </a:cubicBezTo>
                  <a:cubicBezTo>
                    <a:pt x="767673" y="34258"/>
                    <a:pt x="767673" y="66203"/>
                    <a:pt x="747982" y="85894"/>
                  </a:cubicBezTo>
                  <a:lnTo>
                    <a:pt x="85756" y="748120"/>
                  </a:lnTo>
                  <a:cubicBezTo>
                    <a:pt x="75911" y="757764"/>
                    <a:pt x="63052" y="762788"/>
                    <a:pt x="50193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1D8AAA-EFA5-60C8-8CCA-97DDAB8D0599}"/>
                </a:ext>
              </a:extLst>
            </p:cNvPr>
            <p:cNvSpPr/>
            <p:nvPr/>
          </p:nvSpPr>
          <p:spPr>
            <a:xfrm>
              <a:off x="5046799" y="1838709"/>
              <a:ext cx="762737" cy="762787"/>
            </a:xfrm>
            <a:custGeom>
              <a:avLst/>
              <a:gdLst>
                <a:gd name="connsiteX0" fmla="*/ 712620 w 762737"/>
                <a:gd name="connsiteY0" fmla="*/ 762788 h 762787"/>
                <a:gd name="connsiteX1" fmla="*/ 677057 w 762737"/>
                <a:gd name="connsiteY1" fmla="*/ 748120 h 762787"/>
                <a:gd name="connsiteX2" fmla="*/ 14617 w 762737"/>
                <a:gd name="connsiteY2" fmla="*/ 85894 h 762787"/>
                <a:gd name="connsiteX3" fmla="*/ 14617 w 762737"/>
                <a:gd name="connsiteY3" fmla="*/ 14768 h 762787"/>
                <a:gd name="connsiteX4" fmla="*/ 85743 w 762737"/>
                <a:gd name="connsiteY4" fmla="*/ 14768 h 762787"/>
                <a:gd name="connsiteX5" fmla="*/ 747969 w 762737"/>
                <a:gd name="connsiteY5" fmla="*/ 676994 h 762787"/>
                <a:gd name="connsiteX6" fmla="*/ 747969 w 762737"/>
                <a:gd name="connsiteY6" fmla="*/ 748120 h 762787"/>
                <a:gd name="connsiteX7" fmla="*/ 712406 w 762737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37" h="762787">
                  <a:moveTo>
                    <a:pt x="712620" y="762788"/>
                  </a:moveTo>
                  <a:cubicBezTo>
                    <a:pt x="699762" y="762788"/>
                    <a:pt x="686903" y="757966"/>
                    <a:pt x="677057" y="748120"/>
                  </a:cubicBezTo>
                  <a:lnTo>
                    <a:pt x="14617" y="85894"/>
                  </a:lnTo>
                  <a:cubicBezTo>
                    <a:pt x="-4872" y="66203"/>
                    <a:pt x="-4872" y="34459"/>
                    <a:pt x="14617" y="14768"/>
                  </a:cubicBezTo>
                  <a:cubicBezTo>
                    <a:pt x="34308" y="-4923"/>
                    <a:pt x="66052" y="-4923"/>
                    <a:pt x="85743" y="14768"/>
                  </a:cubicBezTo>
                  <a:lnTo>
                    <a:pt x="747969" y="676994"/>
                  </a:lnTo>
                  <a:cubicBezTo>
                    <a:pt x="767660" y="696484"/>
                    <a:pt x="767660" y="728429"/>
                    <a:pt x="747969" y="748120"/>
                  </a:cubicBezTo>
                  <a:cubicBezTo>
                    <a:pt x="738325" y="757764"/>
                    <a:pt x="725265" y="762788"/>
                    <a:pt x="712406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A9A32D-226D-C37A-8EBF-B8711EC39981}"/>
              </a:ext>
            </a:extLst>
          </p:cNvPr>
          <p:cNvGrpSpPr/>
          <p:nvPr/>
        </p:nvGrpSpPr>
        <p:grpSpPr>
          <a:xfrm>
            <a:off x="6881005" y="3344115"/>
            <a:ext cx="497121" cy="730236"/>
            <a:chOff x="2271286" y="271242"/>
            <a:chExt cx="2301287" cy="3380428"/>
          </a:xfrm>
          <a:solidFill>
            <a:schemeClr val="bg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ED505EA-A71C-BB13-1C9C-FD8E5088E23D}"/>
                </a:ext>
              </a:extLst>
            </p:cNvPr>
            <p:cNvSpPr/>
            <p:nvPr/>
          </p:nvSpPr>
          <p:spPr>
            <a:xfrm>
              <a:off x="2877439" y="2114878"/>
              <a:ext cx="1581206" cy="1536792"/>
            </a:xfrm>
            <a:custGeom>
              <a:avLst/>
              <a:gdLst>
                <a:gd name="connsiteX0" fmla="*/ 1393751 w 1581206"/>
                <a:gd name="connsiteY0" fmla="*/ 712461 h 1536792"/>
                <a:gd name="connsiteX1" fmla="*/ 1016827 w 1581206"/>
                <a:gd name="connsiteY1" fmla="*/ 712461 h 1536792"/>
                <a:gd name="connsiteX2" fmla="*/ 966597 w 1581206"/>
                <a:gd name="connsiteY2" fmla="*/ 662230 h 1536792"/>
                <a:gd name="connsiteX3" fmla="*/ 1016827 w 1581206"/>
                <a:gd name="connsiteY3" fmla="*/ 611999 h 1536792"/>
                <a:gd name="connsiteX4" fmla="*/ 1393751 w 1581206"/>
                <a:gd name="connsiteY4" fmla="*/ 611999 h 1536792"/>
                <a:gd name="connsiteX5" fmla="*/ 1480749 w 1581206"/>
                <a:gd name="connsiteY5" fmla="*/ 524800 h 1536792"/>
                <a:gd name="connsiteX6" fmla="*/ 1393751 w 1581206"/>
                <a:gd name="connsiteY6" fmla="*/ 437802 h 1536792"/>
                <a:gd name="connsiteX7" fmla="*/ 942709 w 1581206"/>
                <a:gd name="connsiteY7" fmla="*/ 437802 h 1536792"/>
                <a:gd name="connsiteX8" fmla="*/ 634502 w 1581206"/>
                <a:gd name="connsiteY8" fmla="*/ 102069 h 1536792"/>
                <a:gd name="connsiteX9" fmla="*/ 484415 w 1581206"/>
                <a:gd name="connsiteY9" fmla="*/ 241706 h 1536792"/>
                <a:gd name="connsiteX10" fmla="*/ 234072 w 1581206"/>
                <a:gd name="connsiteY10" fmla="*/ 437802 h 1536792"/>
                <a:gd name="connsiteX11" fmla="*/ 50231 w 1581206"/>
                <a:gd name="connsiteY11" fmla="*/ 437802 h 1536792"/>
                <a:gd name="connsiteX12" fmla="*/ 0 w 1581206"/>
                <a:gd name="connsiteY12" fmla="*/ 387571 h 1536792"/>
                <a:gd name="connsiteX13" fmla="*/ 50231 w 1581206"/>
                <a:gd name="connsiteY13" fmla="*/ 337341 h 1536792"/>
                <a:gd name="connsiteX14" fmla="*/ 234072 w 1581206"/>
                <a:gd name="connsiteY14" fmla="*/ 337341 h 1536792"/>
                <a:gd name="connsiteX15" fmla="*/ 388780 w 1581206"/>
                <a:gd name="connsiteY15" fmla="*/ 210965 h 1536792"/>
                <a:gd name="connsiteX16" fmla="*/ 673078 w 1581206"/>
                <a:gd name="connsiteY16" fmla="*/ 0 h 1536792"/>
                <a:gd name="connsiteX17" fmla="*/ 677498 w 1581206"/>
                <a:gd name="connsiteY17" fmla="*/ 0 h 1536792"/>
                <a:gd name="connsiteX18" fmla="*/ 727124 w 1581206"/>
                <a:gd name="connsiteY18" fmla="*/ 45006 h 1536792"/>
                <a:gd name="connsiteX19" fmla="*/ 942709 w 1581206"/>
                <a:gd name="connsiteY19" fmla="*/ 337341 h 1536792"/>
                <a:gd name="connsiteX20" fmla="*/ 1393751 w 1581206"/>
                <a:gd name="connsiteY20" fmla="*/ 337341 h 1536792"/>
                <a:gd name="connsiteX21" fmla="*/ 1581206 w 1581206"/>
                <a:gd name="connsiteY21" fmla="*/ 524796 h 1536792"/>
                <a:gd name="connsiteX22" fmla="*/ 1393751 w 1581206"/>
                <a:gd name="connsiteY22" fmla="*/ 712452 h 1536792"/>
                <a:gd name="connsiteX23" fmla="*/ 1276818 w 1581206"/>
                <a:gd name="connsiteY23" fmla="*/ 1536792 h 1536792"/>
                <a:gd name="connsiteX24" fmla="*/ 480776 w 1581206"/>
                <a:gd name="connsiteY24" fmla="*/ 1536792 h 1536792"/>
                <a:gd name="connsiteX25" fmla="*/ 286690 w 1581206"/>
                <a:gd name="connsiteY25" fmla="*/ 1446378 h 1536792"/>
                <a:gd name="connsiteX26" fmla="*/ 227017 w 1581206"/>
                <a:gd name="connsiteY26" fmla="*/ 1406799 h 1536792"/>
                <a:gd name="connsiteX27" fmla="*/ 50411 w 1581206"/>
                <a:gd name="connsiteY27" fmla="*/ 1406799 h 1536792"/>
                <a:gd name="connsiteX28" fmla="*/ 180 w 1581206"/>
                <a:gd name="connsiteY28" fmla="*/ 1356568 h 1536792"/>
                <a:gd name="connsiteX29" fmla="*/ 50411 w 1581206"/>
                <a:gd name="connsiteY29" fmla="*/ 1306338 h 1536792"/>
                <a:gd name="connsiteX30" fmla="*/ 227017 w 1581206"/>
                <a:gd name="connsiteY30" fmla="*/ 1306338 h 1536792"/>
                <a:gd name="connsiteX31" fmla="*/ 355604 w 1581206"/>
                <a:gd name="connsiteY31" fmla="*/ 1373242 h 1536792"/>
                <a:gd name="connsiteX32" fmla="*/ 480776 w 1581206"/>
                <a:gd name="connsiteY32" fmla="*/ 1436331 h 1536792"/>
                <a:gd name="connsiteX33" fmla="*/ 1276990 w 1581206"/>
                <a:gd name="connsiteY33" fmla="*/ 1436331 h 1536792"/>
                <a:gd name="connsiteX34" fmla="*/ 1364189 w 1581206"/>
                <a:gd name="connsiteY34" fmla="*/ 1349132 h 1536792"/>
                <a:gd name="connsiteX35" fmla="*/ 1276990 w 1581206"/>
                <a:gd name="connsiteY35" fmla="*/ 1261932 h 1536792"/>
                <a:gd name="connsiteX36" fmla="*/ 1017003 w 1581206"/>
                <a:gd name="connsiteY36" fmla="*/ 1261932 h 1536792"/>
                <a:gd name="connsiteX37" fmla="*/ 966772 w 1581206"/>
                <a:gd name="connsiteY37" fmla="*/ 1211701 h 1536792"/>
                <a:gd name="connsiteX38" fmla="*/ 1017003 w 1581206"/>
                <a:gd name="connsiteY38" fmla="*/ 1161471 h 1536792"/>
                <a:gd name="connsiteX39" fmla="*/ 1276990 w 1581206"/>
                <a:gd name="connsiteY39" fmla="*/ 1161471 h 1536792"/>
                <a:gd name="connsiteX40" fmla="*/ 1464646 w 1581206"/>
                <a:gd name="connsiteY40" fmla="*/ 1349127 h 1536792"/>
                <a:gd name="connsiteX41" fmla="*/ 1276990 w 1581206"/>
                <a:gd name="connsiteY41" fmla="*/ 1536784 h 153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81206" h="1536792">
                  <a:moveTo>
                    <a:pt x="1393751" y="712461"/>
                  </a:moveTo>
                  <a:lnTo>
                    <a:pt x="1016827" y="712461"/>
                  </a:lnTo>
                  <a:cubicBezTo>
                    <a:pt x="989099" y="712461"/>
                    <a:pt x="966597" y="689958"/>
                    <a:pt x="966597" y="662230"/>
                  </a:cubicBezTo>
                  <a:cubicBezTo>
                    <a:pt x="966597" y="634502"/>
                    <a:pt x="989099" y="611999"/>
                    <a:pt x="1016827" y="611999"/>
                  </a:cubicBezTo>
                  <a:lnTo>
                    <a:pt x="1393751" y="611999"/>
                  </a:lnTo>
                  <a:cubicBezTo>
                    <a:pt x="1441770" y="611999"/>
                    <a:pt x="1480749" y="573020"/>
                    <a:pt x="1480749" y="524800"/>
                  </a:cubicBezTo>
                  <a:cubicBezTo>
                    <a:pt x="1480749" y="476781"/>
                    <a:pt x="1441770" y="437802"/>
                    <a:pt x="1393751" y="437802"/>
                  </a:cubicBezTo>
                  <a:lnTo>
                    <a:pt x="942709" y="437802"/>
                  </a:lnTo>
                  <a:cubicBezTo>
                    <a:pt x="773137" y="437802"/>
                    <a:pt x="665642" y="251552"/>
                    <a:pt x="634502" y="102069"/>
                  </a:cubicBezTo>
                  <a:cubicBezTo>
                    <a:pt x="526206" y="111713"/>
                    <a:pt x="509129" y="165158"/>
                    <a:pt x="484415" y="241706"/>
                  </a:cubicBezTo>
                  <a:cubicBezTo>
                    <a:pt x="457694" y="324482"/>
                    <a:pt x="421326" y="437802"/>
                    <a:pt x="234072" y="437802"/>
                  </a:cubicBezTo>
                  <a:lnTo>
                    <a:pt x="50231" y="437802"/>
                  </a:lnTo>
                  <a:cubicBezTo>
                    <a:pt x="22503" y="437802"/>
                    <a:pt x="0" y="415299"/>
                    <a:pt x="0" y="387571"/>
                  </a:cubicBezTo>
                  <a:cubicBezTo>
                    <a:pt x="0" y="359642"/>
                    <a:pt x="22503" y="337341"/>
                    <a:pt x="50231" y="337341"/>
                  </a:cubicBezTo>
                  <a:lnTo>
                    <a:pt x="234072" y="337341"/>
                  </a:lnTo>
                  <a:cubicBezTo>
                    <a:pt x="348194" y="337341"/>
                    <a:pt x="363466" y="289725"/>
                    <a:pt x="388780" y="210965"/>
                  </a:cubicBezTo>
                  <a:cubicBezTo>
                    <a:pt x="417511" y="121760"/>
                    <a:pt x="456691" y="0"/>
                    <a:pt x="673078" y="0"/>
                  </a:cubicBezTo>
                  <a:lnTo>
                    <a:pt x="677498" y="0"/>
                  </a:lnTo>
                  <a:cubicBezTo>
                    <a:pt x="703014" y="201"/>
                    <a:pt x="724312" y="19490"/>
                    <a:pt x="727124" y="45006"/>
                  </a:cubicBezTo>
                  <a:cubicBezTo>
                    <a:pt x="739983" y="166962"/>
                    <a:pt x="828386" y="337341"/>
                    <a:pt x="942709" y="337341"/>
                  </a:cubicBezTo>
                  <a:lnTo>
                    <a:pt x="1393751" y="337341"/>
                  </a:lnTo>
                  <a:cubicBezTo>
                    <a:pt x="1497226" y="337341"/>
                    <a:pt x="1581206" y="421527"/>
                    <a:pt x="1581206" y="524796"/>
                  </a:cubicBezTo>
                  <a:cubicBezTo>
                    <a:pt x="1581206" y="628270"/>
                    <a:pt x="1497020" y="712452"/>
                    <a:pt x="1393751" y="712452"/>
                  </a:cubicBezTo>
                  <a:close/>
                  <a:moveTo>
                    <a:pt x="1276818" y="1536792"/>
                  </a:moveTo>
                  <a:lnTo>
                    <a:pt x="480776" y="1536792"/>
                  </a:lnTo>
                  <a:cubicBezTo>
                    <a:pt x="382929" y="1536792"/>
                    <a:pt x="327277" y="1484551"/>
                    <a:pt x="286690" y="1446378"/>
                  </a:cubicBezTo>
                  <a:cubicBezTo>
                    <a:pt x="259768" y="1421063"/>
                    <a:pt x="243695" y="1406799"/>
                    <a:pt x="227017" y="1406799"/>
                  </a:cubicBezTo>
                  <a:lnTo>
                    <a:pt x="50411" y="1406799"/>
                  </a:lnTo>
                  <a:cubicBezTo>
                    <a:pt x="22683" y="1406799"/>
                    <a:pt x="180" y="1384497"/>
                    <a:pt x="180" y="1356568"/>
                  </a:cubicBezTo>
                  <a:cubicBezTo>
                    <a:pt x="180" y="1328841"/>
                    <a:pt x="22683" y="1306338"/>
                    <a:pt x="50411" y="1306338"/>
                  </a:cubicBezTo>
                  <a:lnTo>
                    <a:pt x="227017" y="1306338"/>
                  </a:lnTo>
                  <a:cubicBezTo>
                    <a:pt x="284478" y="1306338"/>
                    <a:pt x="322253" y="1341901"/>
                    <a:pt x="355604" y="1373242"/>
                  </a:cubicBezTo>
                  <a:cubicBezTo>
                    <a:pt x="391570" y="1406996"/>
                    <a:pt x="422710" y="1436331"/>
                    <a:pt x="480776" y="1436331"/>
                  </a:cubicBezTo>
                  <a:lnTo>
                    <a:pt x="1276990" y="1436331"/>
                  </a:lnTo>
                  <a:cubicBezTo>
                    <a:pt x="1325008" y="1436331"/>
                    <a:pt x="1364189" y="1397150"/>
                    <a:pt x="1364189" y="1349132"/>
                  </a:cubicBezTo>
                  <a:cubicBezTo>
                    <a:pt x="1364189" y="1301108"/>
                    <a:pt x="1325008" y="1261932"/>
                    <a:pt x="1276990" y="1261932"/>
                  </a:cubicBezTo>
                  <a:lnTo>
                    <a:pt x="1017003" y="1261932"/>
                  </a:lnTo>
                  <a:cubicBezTo>
                    <a:pt x="989275" y="1261932"/>
                    <a:pt x="966772" y="1239429"/>
                    <a:pt x="966772" y="1211701"/>
                  </a:cubicBezTo>
                  <a:cubicBezTo>
                    <a:pt x="966772" y="1183974"/>
                    <a:pt x="989275" y="1161471"/>
                    <a:pt x="1017003" y="1161471"/>
                  </a:cubicBezTo>
                  <a:lnTo>
                    <a:pt x="1276990" y="1161471"/>
                  </a:lnTo>
                  <a:cubicBezTo>
                    <a:pt x="1380464" y="1161471"/>
                    <a:pt x="1464646" y="1245657"/>
                    <a:pt x="1464646" y="1349127"/>
                  </a:cubicBezTo>
                  <a:cubicBezTo>
                    <a:pt x="1464646" y="1452597"/>
                    <a:pt x="1380460" y="1536784"/>
                    <a:pt x="1276990" y="153678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E80B4C2-83DE-C246-EAD9-2E5D708A7DBF}"/>
                </a:ext>
              </a:extLst>
            </p:cNvPr>
            <p:cNvSpPr/>
            <p:nvPr/>
          </p:nvSpPr>
          <p:spPr>
            <a:xfrm>
              <a:off x="2271286" y="2355105"/>
              <a:ext cx="706648" cy="1263389"/>
            </a:xfrm>
            <a:custGeom>
              <a:avLst/>
              <a:gdLst>
                <a:gd name="connsiteX0" fmla="*/ 138433 w 706648"/>
                <a:gd name="connsiteY0" fmla="*/ 100487 h 1263389"/>
                <a:gd name="connsiteX1" fmla="*/ 100459 w 706648"/>
                <a:gd name="connsiteY1" fmla="*/ 138459 h 1263389"/>
                <a:gd name="connsiteX2" fmla="*/ 100459 w 706648"/>
                <a:gd name="connsiteY2" fmla="*/ 1124982 h 1263389"/>
                <a:gd name="connsiteX3" fmla="*/ 138433 w 706648"/>
                <a:gd name="connsiteY3" fmla="*/ 1162958 h 1263389"/>
                <a:gd name="connsiteX4" fmla="*/ 568215 w 706648"/>
                <a:gd name="connsiteY4" fmla="*/ 1162958 h 1263389"/>
                <a:gd name="connsiteX5" fmla="*/ 606187 w 706648"/>
                <a:gd name="connsiteY5" fmla="*/ 1124982 h 1263389"/>
                <a:gd name="connsiteX6" fmla="*/ 606187 w 706648"/>
                <a:gd name="connsiteY6" fmla="*/ 138459 h 1263389"/>
                <a:gd name="connsiteX7" fmla="*/ 568215 w 706648"/>
                <a:gd name="connsiteY7" fmla="*/ 100487 h 1263389"/>
                <a:gd name="connsiteX8" fmla="*/ 568215 w 706648"/>
                <a:gd name="connsiteY8" fmla="*/ 1263390 h 1263389"/>
                <a:gd name="connsiteX9" fmla="*/ 138433 w 706648"/>
                <a:gd name="connsiteY9" fmla="*/ 1263390 h 1263389"/>
                <a:gd name="connsiteX10" fmla="*/ 0 w 706648"/>
                <a:gd name="connsiteY10" fmla="*/ 1124957 h 1263389"/>
                <a:gd name="connsiteX11" fmla="*/ 0 w 706648"/>
                <a:gd name="connsiteY11" fmla="*/ 138433 h 1263389"/>
                <a:gd name="connsiteX12" fmla="*/ 138433 w 706648"/>
                <a:gd name="connsiteY12" fmla="*/ 0 h 1263389"/>
                <a:gd name="connsiteX13" fmla="*/ 568215 w 706648"/>
                <a:gd name="connsiteY13" fmla="*/ 0 h 1263389"/>
                <a:gd name="connsiteX14" fmla="*/ 706648 w 706648"/>
                <a:gd name="connsiteY14" fmla="*/ 138433 h 1263389"/>
                <a:gd name="connsiteX15" fmla="*/ 706648 w 706648"/>
                <a:gd name="connsiteY15" fmla="*/ 1124957 h 1263389"/>
                <a:gd name="connsiteX16" fmla="*/ 568215 w 706648"/>
                <a:gd name="connsiteY16" fmla="*/ 1263390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648" h="1263389">
                  <a:moveTo>
                    <a:pt x="138433" y="100487"/>
                  </a:moveTo>
                  <a:cubicBezTo>
                    <a:pt x="117538" y="100487"/>
                    <a:pt x="100459" y="117366"/>
                    <a:pt x="100459" y="138459"/>
                  </a:cubicBezTo>
                  <a:lnTo>
                    <a:pt x="100459" y="1124982"/>
                  </a:lnTo>
                  <a:cubicBezTo>
                    <a:pt x="100459" y="1145878"/>
                    <a:pt x="117337" y="1162958"/>
                    <a:pt x="138433" y="1162958"/>
                  </a:cubicBezTo>
                  <a:lnTo>
                    <a:pt x="568215" y="1162958"/>
                  </a:lnTo>
                  <a:cubicBezTo>
                    <a:pt x="589111" y="1162958"/>
                    <a:pt x="606187" y="1146079"/>
                    <a:pt x="606187" y="1124982"/>
                  </a:cubicBezTo>
                  <a:lnTo>
                    <a:pt x="606187" y="138459"/>
                  </a:lnTo>
                  <a:cubicBezTo>
                    <a:pt x="606187" y="117563"/>
                    <a:pt x="589111" y="100487"/>
                    <a:pt x="568215" y="100487"/>
                  </a:cubicBezTo>
                  <a:close/>
                  <a:moveTo>
                    <a:pt x="568215" y="1263390"/>
                  </a:moveTo>
                  <a:lnTo>
                    <a:pt x="138433" y="1263390"/>
                  </a:lnTo>
                  <a:cubicBezTo>
                    <a:pt x="62086" y="1263390"/>
                    <a:pt x="0" y="1201307"/>
                    <a:pt x="0" y="1124957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215" y="0"/>
                  </a:lnTo>
                  <a:cubicBezTo>
                    <a:pt x="644562" y="0"/>
                    <a:pt x="706648" y="62082"/>
                    <a:pt x="706648" y="138433"/>
                  </a:cubicBezTo>
                  <a:lnTo>
                    <a:pt x="706648" y="1124957"/>
                  </a:lnTo>
                  <a:cubicBezTo>
                    <a:pt x="706648" y="1201303"/>
                    <a:pt x="644566" y="1263390"/>
                    <a:pt x="568215" y="126339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7867C68-BA3B-904F-F8F0-320BCA3AEE16}"/>
                </a:ext>
              </a:extLst>
            </p:cNvPr>
            <p:cNvSpPr/>
            <p:nvPr/>
          </p:nvSpPr>
          <p:spPr>
            <a:xfrm>
              <a:off x="4220767" y="2726809"/>
              <a:ext cx="351806" cy="375321"/>
            </a:xfrm>
            <a:custGeom>
              <a:avLst/>
              <a:gdLst>
                <a:gd name="connsiteX0" fmla="*/ 164352 w 351806"/>
                <a:gd name="connsiteY0" fmla="*/ 375321 h 375321"/>
                <a:gd name="connsiteX1" fmla="*/ 50231 w 351806"/>
                <a:gd name="connsiteY1" fmla="*/ 375321 h 375321"/>
                <a:gd name="connsiteX2" fmla="*/ 0 w 351806"/>
                <a:gd name="connsiteY2" fmla="*/ 325091 h 375321"/>
                <a:gd name="connsiteX3" fmla="*/ 50231 w 351806"/>
                <a:gd name="connsiteY3" fmla="*/ 274860 h 375321"/>
                <a:gd name="connsiteX4" fmla="*/ 164352 w 351806"/>
                <a:gd name="connsiteY4" fmla="*/ 274860 h 375321"/>
                <a:gd name="connsiteX5" fmla="*/ 251350 w 351806"/>
                <a:gd name="connsiteY5" fmla="*/ 187661 h 375321"/>
                <a:gd name="connsiteX6" fmla="*/ 164352 w 351806"/>
                <a:gd name="connsiteY6" fmla="*/ 100461 h 375321"/>
                <a:gd name="connsiteX7" fmla="*/ 50231 w 351806"/>
                <a:gd name="connsiteY7" fmla="*/ 100461 h 375321"/>
                <a:gd name="connsiteX8" fmla="*/ 0 w 351806"/>
                <a:gd name="connsiteY8" fmla="*/ 50231 h 375321"/>
                <a:gd name="connsiteX9" fmla="*/ 50231 w 351806"/>
                <a:gd name="connsiteY9" fmla="*/ 0 h 375321"/>
                <a:gd name="connsiteX10" fmla="*/ 164352 w 351806"/>
                <a:gd name="connsiteY10" fmla="*/ 0 h 375321"/>
                <a:gd name="connsiteX11" fmla="*/ 351807 w 351806"/>
                <a:gd name="connsiteY11" fmla="*/ 187656 h 375321"/>
                <a:gd name="connsiteX12" fmla="*/ 164352 w 351806"/>
                <a:gd name="connsiteY12" fmla="*/ 375312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806" h="375321">
                  <a:moveTo>
                    <a:pt x="164352" y="375321"/>
                  </a:moveTo>
                  <a:lnTo>
                    <a:pt x="50231" y="375321"/>
                  </a:lnTo>
                  <a:cubicBezTo>
                    <a:pt x="22503" y="375321"/>
                    <a:pt x="0" y="352818"/>
                    <a:pt x="0" y="325091"/>
                  </a:cubicBezTo>
                  <a:cubicBezTo>
                    <a:pt x="0" y="297363"/>
                    <a:pt x="22503" y="274860"/>
                    <a:pt x="50231" y="274860"/>
                  </a:cubicBezTo>
                  <a:lnTo>
                    <a:pt x="164352" y="274860"/>
                  </a:lnTo>
                  <a:cubicBezTo>
                    <a:pt x="212371" y="274860"/>
                    <a:pt x="251350" y="235881"/>
                    <a:pt x="251350" y="187661"/>
                  </a:cubicBezTo>
                  <a:cubicBezTo>
                    <a:pt x="251350" y="139642"/>
                    <a:pt x="212371" y="100461"/>
                    <a:pt x="164352" y="100461"/>
                  </a:cubicBezTo>
                  <a:lnTo>
                    <a:pt x="50231" y="100461"/>
                  </a:lnTo>
                  <a:cubicBezTo>
                    <a:pt x="22301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164352" y="0"/>
                  </a:lnTo>
                  <a:cubicBezTo>
                    <a:pt x="267826" y="0"/>
                    <a:pt x="351807" y="84186"/>
                    <a:pt x="351807" y="187656"/>
                  </a:cubicBezTo>
                  <a:cubicBezTo>
                    <a:pt x="351807" y="291131"/>
                    <a:pt x="267620" y="375312"/>
                    <a:pt x="164352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05C1494-F1AB-C84E-D486-E3899195BBAB}"/>
                </a:ext>
              </a:extLst>
            </p:cNvPr>
            <p:cNvSpPr/>
            <p:nvPr/>
          </p:nvSpPr>
          <p:spPr>
            <a:xfrm>
              <a:off x="3844036" y="3001472"/>
              <a:ext cx="614811" cy="375321"/>
            </a:xfrm>
            <a:custGeom>
              <a:avLst/>
              <a:gdLst>
                <a:gd name="connsiteX0" fmla="*/ 427155 w 614811"/>
                <a:gd name="connsiteY0" fmla="*/ 375321 h 375321"/>
                <a:gd name="connsiteX1" fmla="*/ 310222 w 614811"/>
                <a:gd name="connsiteY1" fmla="*/ 375321 h 375321"/>
                <a:gd name="connsiteX2" fmla="*/ 259991 w 614811"/>
                <a:gd name="connsiteY2" fmla="*/ 325091 h 375321"/>
                <a:gd name="connsiteX3" fmla="*/ 310222 w 614811"/>
                <a:gd name="connsiteY3" fmla="*/ 274860 h 375321"/>
                <a:gd name="connsiteX4" fmla="*/ 427155 w 614811"/>
                <a:gd name="connsiteY4" fmla="*/ 274860 h 375321"/>
                <a:gd name="connsiteX5" fmla="*/ 514354 w 614811"/>
                <a:gd name="connsiteY5" fmla="*/ 187661 h 375321"/>
                <a:gd name="connsiteX6" fmla="*/ 427155 w 614811"/>
                <a:gd name="connsiteY6" fmla="*/ 100461 h 375321"/>
                <a:gd name="connsiteX7" fmla="*/ 50231 w 614811"/>
                <a:gd name="connsiteY7" fmla="*/ 100461 h 375321"/>
                <a:gd name="connsiteX8" fmla="*/ 0 w 614811"/>
                <a:gd name="connsiteY8" fmla="*/ 50231 h 375321"/>
                <a:gd name="connsiteX9" fmla="*/ 50231 w 614811"/>
                <a:gd name="connsiteY9" fmla="*/ 0 h 375321"/>
                <a:gd name="connsiteX10" fmla="*/ 427155 w 614811"/>
                <a:gd name="connsiteY10" fmla="*/ 0 h 375321"/>
                <a:gd name="connsiteX11" fmla="*/ 614811 w 614811"/>
                <a:gd name="connsiteY11" fmla="*/ 187656 h 375321"/>
                <a:gd name="connsiteX12" fmla="*/ 427155 w 614811"/>
                <a:gd name="connsiteY12" fmla="*/ 375313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21">
                  <a:moveTo>
                    <a:pt x="427155" y="375321"/>
                  </a:moveTo>
                  <a:lnTo>
                    <a:pt x="310222" y="375321"/>
                  </a:lnTo>
                  <a:cubicBezTo>
                    <a:pt x="282494" y="375321"/>
                    <a:pt x="259991" y="352819"/>
                    <a:pt x="259991" y="325091"/>
                  </a:cubicBezTo>
                  <a:cubicBezTo>
                    <a:pt x="259991" y="297363"/>
                    <a:pt x="282494" y="274860"/>
                    <a:pt x="310222" y="274860"/>
                  </a:cubicBezTo>
                  <a:lnTo>
                    <a:pt x="427155" y="274860"/>
                  </a:lnTo>
                  <a:cubicBezTo>
                    <a:pt x="475174" y="274860"/>
                    <a:pt x="514354" y="235881"/>
                    <a:pt x="514354" y="187661"/>
                  </a:cubicBezTo>
                  <a:cubicBezTo>
                    <a:pt x="514354" y="139642"/>
                    <a:pt x="475174" y="100461"/>
                    <a:pt x="427155" y="100461"/>
                  </a:cubicBezTo>
                  <a:lnTo>
                    <a:pt x="50231" y="100461"/>
                  </a:lnTo>
                  <a:cubicBezTo>
                    <a:pt x="22503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427155" y="0"/>
                  </a:lnTo>
                  <a:cubicBezTo>
                    <a:pt x="530629" y="0"/>
                    <a:pt x="614811" y="84186"/>
                    <a:pt x="614811" y="187656"/>
                  </a:cubicBezTo>
                  <a:cubicBezTo>
                    <a:pt x="614811" y="291126"/>
                    <a:pt x="530625" y="375313"/>
                    <a:pt x="427155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04A0B1A-ABEA-2E03-A5A8-23512CEA04E5}"/>
                </a:ext>
              </a:extLst>
            </p:cNvPr>
            <p:cNvSpPr/>
            <p:nvPr/>
          </p:nvSpPr>
          <p:spPr>
            <a:xfrm>
              <a:off x="3504127" y="1628012"/>
              <a:ext cx="423134" cy="924634"/>
            </a:xfrm>
            <a:custGeom>
              <a:avLst/>
              <a:gdLst>
                <a:gd name="connsiteX0" fmla="*/ 50231 w 423134"/>
                <a:gd name="connsiteY0" fmla="*/ 587294 h 924634"/>
                <a:gd name="connsiteX1" fmla="*/ 0 w 423134"/>
                <a:gd name="connsiteY1" fmla="*/ 537063 h 924634"/>
                <a:gd name="connsiteX2" fmla="*/ 0 w 423134"/>
                <a:gd name="connsiteY2" fmla="*/ 50231 h 924634"/>
                <a:gd name="connsiteX3" fmla="*/ 50231 w 423134"/>
                <a:gd name="connsiteY3" fmla="*/ 0 h 924634"/>
                <a:gd name="connsiteX4" fmla="*/ 100461 w 423134"/>
                <a:gd name="connsiteY4" fmla="*/ 50231 h 924634"/>
                <a:gd name="connsiteX5" fmla="*/ 100461 w 423134"/>
                <a:gd name="connsiteY5" fmla="*/ 537063 h 924634"/>
                <a:gd name="connsiteX6" fmla="*/ 50231 w 423134"/>
                <a:gd name="connsiteY6" fmla="*/ 587294 h 924634"/>
                <a:gd name="connsiteX7" fmla="*/ 372904 w 423134"/>
                <a:gd name="connsiteY7" fmla="*/ 924634 h 924634"/>
                <a:gd name="connsiteX8" fmla="*/ 322673 w 423134"/>
                <a:gd name="connsiteY8" fmla="*/ 874404 h 924634"/>
                <a:gd name="connsiteX9" fmla="*/ 322673 w 423134"/>
                <a:gd name="connsiteY9" fmla="*/ 50243 h 924634"/>
                <a:gd name="connsiteX10" fmla="*/ 372904 w 423134"/>
                <a:gd name="connsiteY10" fmla="*/ 13 h 924634"/>
                <a:gd name="connsiteX11" fmla="*/ 423134 w 423134"/>
                <a:gd name="connsiteY11" fmla="*/ 50243 h 924634"/>
                <a:gd name="connsiteX12" fmla="*/ 423134 w 423134"/>
                <a:gd name="connsiteY12" fmla="*/ 874404 h 924634"/>
                <a:gd name="connsiteX13" fmla="*/ 372904 w 423134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134" h="924634">
                  <a:moveTo>
                    <a:pt x="50231" y="587294"/>
                  </a:moveTo>
                  <a:cubicBezTo>
                    <a:pt x="22503" y="587294"/>
                    <a:pt x="0" y="564992"/>
                    <a:pt x="0" y="537063"/>
                  </a:cubicBezTo>
                  <a:lnTo>
                    <a:pt x="0" y="50231"/>
                  </a:lnTo>
                  <a:cubicBezTo>
                    <a:pt x="0" y="22503"/>
                    <a:pt x="22503" y="0"/>
                    <a:pt x="50231" y="0"/>
                  </a:cubicBezTo>
                  <a:cubicBezTo>
                    <a:pt x="77958" y="0"/>
                    <a:pt x="100461" y="22503"/>
                    <a:pt x="100461" y="50231"/>
                  </a:cubicBezTo>
                  <a:lnTo>
                    <a:pt x="100461" y="537063"/>
                  </a:lnTo>
                  <a:cubicBezTo>
                    <a:pt x="100461" y="564992"/>
                    <a:pt x="77958" y="587294"/>
                    <a:pt x="50231" y="587294"/>
                  </a:cubicBezTo>
                  <a:close/>
                  <a:moveTo>
                    <a:pt x="372904" y="924634"/>
                  </a:moveTo>
                  <a:cubicBezTo>
                    <a:pt x="345176" y="924634"/>
                    <a:pt x="322673" y="902132"/>
                    <a:pt x="322673" y="874404"/>
                  </a:cubicBezTo>
                  <a:lnTo>
                    <a:pt x="322673" y="50243"/>
                  </a:lnTo>
                  <a:cubicBezTo>
                    <a:pt x="322673" y="22516"/>
                    <a:pt x="345176" y="13"/>
                    <a:pt x="372904" y="13"/>
                  </a:cubicBezTo>
                  <a:cubicBezTo>
                    <a:pt x="400631" y="13"/>
                    <a:pt x="423134" y="22516"/>
                    <a:pt x="423134" y="50243"/>
                  </a:cubicBezTo>
                  <a:lnTo>
                    <a:pt x="423134" y="874404"/>
                  </a:lnTo>
                  <a:cubicBezTo>
                    <a:pt x="423134" y="902132"/>
                    <a:pt x="400631" y="924634"/>
                    <a:pt x="372904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89ABE0-E683-9B72-31E2-58D96E109975}"/>
                </a:ext>
              </a:extLst>
            </p:cNvPr>
            <p:cNvSpPr/>
            <p:nvPr/>
          </p:nvSpPr>
          <p:spPr>
            <a:xfrm>
              <a:off x="2987343" y="271242"/>
              <a:ext cx="1456827" cy="1456424"/>
            </a:xfrm>
            <a:custGeom>
              <a:avLst/>
              <a:gdLst>
                <a:gd name="connsiteX0" fmla="*/ 225230 w 1456827"/>
                <a:gd name="connsiteY0" fmla="*/ 100255 h 1456424"/>
                <a:gd name="connsiteX1" fmla="*/ 100461 w 1456827"/>
                <a:gd name="connsiteY1" fmla="*/ 224822 h 1456424"/>
                <a:gd name="connsiteX2" fmla="*/ 100461 w 1456827"/>
                <a:gd name="connsiteY2" fmla="*/ 1231191 h 1456424"/>
                <a:gd name="connsiteX3" fmla="*/ 225230 w 1456827"/>
                <a:gd name="connsiteY3" fmla="*/ 1355758 h 1456424"/>
                <a:gd name="connsiteX4" fmla="*/ 1231598 w 1456827"/>
                <a:gd name="connsiteY4" fmla="*/ 1355758 h 1456424"/>
                <a:gd name="connsiteX5" fmla="*/ 1356367 w 1456827"/>
                <a:gd name="connsiteY5" fmla="*/ 1231191 h 1456424"/>
                <a:gd name="connsiteX6" fmla="*/ 1356367 w 1456827"/>
                <a:gd name="connsiteY6" fmla="*/ 224822 h 1456424"/>
                <a:gd name="connsiteX7" fmla="*/ 1231598 w 1456827"/>
                <a:gd name="connsiteY7" fmla="*/ 100255 h 1456424"/>
                <a:gd name="connsiteX8" fmla="*/ 1231598 w 1456827"/>
                <a:gd name="connsiteY8" fmla="*/ 1456425 h 1456424"/>
                <a:gd name="connsiteX9" fmla="*/ 225230 w 1456827"/>
                <a:gd name="connsiteY9" fmla="*/ 1456425 h 1456424"/>
                <a:gd name="connsiteX10" fmla="*/ 0 w 1456827"/>
                <a:gd name="connsiteY10" fmla="*/ 1231397 h 1456424"/>
                <a:gd name="connsiteX11" fmla="*/ 0 w 1456827"/>
                <a:gd name="connsiteY11" fmla="*/ 225028 h 1456424"/>
                <a:gd name="connsiteX12" fmla="*/ 225230 w 1456827"/>
                <a:gd name="connsiteY12" fmla="*/ 0 h 1456424"/>
                <a:gd name="connsiteX13" fmla="*/ 1231598 w 1456827"/>
                <a:gd name="connsiteY13" fmla="*/ 0 h 1456424"/>
                <a:gd name="connsiteX14" fmla="*/ 1456828 w 1456827"/>
                <a:gd name="connsiteY14" fmla="*/ 225028 h 1456424"/>
                <a:gd name="connsiteX15" fmla="*/ 1456828 w 1456827"/>
                <a:gd name="connsiteY15" fmla="*/ 1231397 h 1456424"/>
                <a:gd name="connsiteX16" fmla="*/ 1231598 w 1456827"/>
                <a:gd name="connsiteY16" fmla="*/ 1456425 h 145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6827" h="1456424">
                  <a:moveTo>
                    <a:pt x="225230" y="100255"/>
                  </a:moveTo>
                  <a:cubicBezTo>
                    <a:pt x="156517" y="100255"/>
                    <a:pt x="100461" y="156110"/>
                    <a:pt x="100461" y="224822"/>
                  </a:cubicBezTo>
                  <a:lnTo>
                    <a:pt x="100461" y="1231191"/>
                  </a:lnTo>
                  <a:cubicBezTo>
                    <a:pt x="100461" y="1299904"/>
                    <a:pt x="156517" y="1355758"/>
                    <a:pt x="225230" y="1355758"/>
                  </a:cubicBezTo>
                  <a:lnTo>
                    <a:pt x="1231598" y="1355758"/>
                  </a:lnTo>
                  <a:cubicBezTo>
                    <a:pt x="1300311" y="1355758"/>
                    <a:pt x="1356367" y="1299904"/>
                    <a:pt x="1356367" y="1231191"/>
                  </a:cubicBezTo>
                  <a:lnTo>
                    <a:pt x="1356367" y="224822"/>
                  </a:lnTo>
                  <a:cubicBezTo>
                    <a:pt x="1356367" y="156110"/>
                    <a:pt x="1300311" y="100255"/>
                    <a:pt x="1231598" y="100255"/>
                  </a:cubicBezTo>
                  <a:close/>
                  <a:moveTo>
                    <a:pt x="1231598" y="1456425"/>
                  </a:moveTo>
                  <a:lnTo>
                    <a:pt x="225230" y="1456425"/>
                  </a:lnTo>
                  <a:cubicBezTo>
                    <a:pt x="101061" y="1456425"/>
                    <a:pt x="0" y="1355364"/>
                    <a:pt x="0" y="1231397"/>
                  </a:cubicBezTo>
                  <a:lnTo>
                    <a:pt x="0" y="225028"/>
                  </a:lnTo>
                  <a:cubicBezTo>
                    <a:pt x="0" y="100860"/>
                    <a:pt x="101061" y="0"/>
                    <a:pt x="225230" y="0"/>
                  </a:cubicBezTo>
                  <a:lnTo>
                    <a:pt x="1231598" y="0"/>
                  </a:lnTo>
                  <a:cubicBezTo>
                    <a:pt x="1355767" y="0"/>
                    <a:pt x="1456828" y="101061"/>
                    <a:pt x="1456828" y="225028"/>
                  </a:cubicBezTo>
                  <a:lnTo>
                    <a:pt x="1456828" y="1231397"/>
                  </a:lnTo>
                  <a:cubicBezTo>
                    <a:pt x="1456828" y="1355565"/>
                    <a:pt x="1355767" y="1456425"/>
                    <a:pt x="1231598" y="1456425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B0AE2F0-AE8D-A171-33A9-541E47E7B652}"/>
                </a:ext>
              </a:extLst>
            </p:cNvPr>
            <p:cNvSpPr/>
            <p:nvPr/>
          </p:nvSpPr>
          <p:spPr>
            <a:xfrm>
              <a:off x="3231152" y="618126"/>
              <a:ext cx="969333" cy="762388"/>
            </a:xfrm>
            <a:custGeom>
              <a:avLst/>
              <a:gdLst>
                <a:gd name="connsiteX0" fmla="*/ 257326 w 969333"/>
                <a:gd name="connsiteY0" fmla="*/ 762389 h 762388"/>
                <a:gd name="connsiteX1" fmla="*/ 221763 w 969333"/>
                <a:gd name="connsiteY1" fmla="*/ 747721 h 762388"/>
                <a:gd name="connsiteX2" fmla="*/ 14617 w 969333"/>
                <a:gd name="connsiteY2" fmla="*/ 540575 h 762388"/>
                <a:gd name="connsiteX3" fmla="*/ 14617 w 969333"/>
                <a:gd name="connsiteY3" fmla="*/ 469449 h 762388"/>
                <a:gd name="connsiteX4" fmla="*/ 85743 w 969333"/>
                <a:gd name="connsiteY4" fmla="*/ 469449 h 762388"/>
                <a:gd name="connsiteX5" fmla="*/ 257326 w 969333"/>
                <a:gd name="connsiteY5" fmla="*/ 641032 h 762388"/>
                <a:gd name="connsiteX6" fmla="*/ 883590 w 969333"/>
                <a:gd name="connsiteY6" fmla="*/ 14768 h 762388"/>
                <a:gd name="connsiteX7" fmla="*/ 954716 w 969333"/>
                <a:gd name="connsiteY7" fmla="*/ 14768 h 762388"/>
                <a:gd name="connsiteX8" fmla="*/ 954716 w 969333"/>
                <a:gd name="connsiteY8" fmla="*/ 85693 h 762388"/>
                <a:gd name="connsiteX9" fmla="*/ 292919 w 969333"/>
                <a:gd name="connsiteY9" fmla="*/ 747490 h 762388"/>
                <a:gd name="connsiteX10" fmla="*/ 257356 w 969333"/>
                <a:gd name="connsiteY10" fmla="*/ 762157 h 76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9333" h="762388">
                  <a:moveTo>
                    <a:pt x="257326" y="762389"/>
                  </a:moveTo>
                  <a:cubicBezTo>
                    <a:pt x="244064" y="762389"/>
                    <a:pt x="231206" y="756962"/>
                    <a:pt x="221763" y="747721"/>
                  </a:cubicBezTo>
                  <a:lnTo>
                    <a:pt x="14617" y="540575"/>
                  </a:lnTo>
                  <a:cubicBezTo>
                    <a:pt x="-4872" y="520884"/>
                    <a:pt x="-4872" y="489140"/>
                    <a:pt x="14617" y="469449"/>
                  </a:cubicBezTo>
                  <a:cubicBezTo>
                    <a:pt x="34308" y="449960"/>
                    <a:pt x="66052" y="449960"/>
                    <a:pt x="85743" y="469449"/>
                  </a:cubicBezTo>
                  <a:lnTo>
                    <a:pt x="257326" y="641032"/>
                  </a:lnTo>
                  <a:lnTo>
                    <a:pt x="883590" y="14768"/>
                  </a:lnTo>
                  <a:cubicBezTo>
                    <a:pt x="903080" y="-4923"/>
                    <a:pt x="935025" y="-4923"/>
                    <a:pt x="954716" y="14768"/>
                  </a:cubicBezTo>
                  <a:cubicBezTo>
                    <a:pt x="974206" y="34258"/>
                    <a:pt x="974206" y="66203"/>
                    <a:pt x="954716" y="85693"/>
                  </a:cubicBezTo>
                  <a:lnTo>
                    <a:pt x="292919" y="747490"/>
                  </a:lnTo>
                  <a:cubicBezTo>
                    <a:pt x="283477" y="756933"/>
                    <a:pt x="270819" y="762157"/>
                    <a:pt x="257356" y="7621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0310C7-6BEF-F25C-3535-23B8750B1B72}"/>
              </a:ext>
            </a:extLst>
          </p:cNvPr>
          <p:cNvGrpSpPr/>
          <p:nvPr/>
        </p:nvGrpSpPr>
        <p:grpSpPr>
          <a:xfrm flipH="1">
            <a:off x="4712271" y="3344115"/>
            <a:ext cx="497164" cy="730362"/>
            <a:chOff x="4571031" y="1491212"/>
            <a:chExt cx="2301484" cy="3381010"/>
          </a:xfrm>
          <a:solidFill>
            <a:schemeClr val="tx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2280F8-AC14-8B05-6D23-A599311489A4}"/>
                </a:ext>
              </a:extLst>
            </p:cNvPr>
            <p:cNvSpPr/>
            <p:nvPr/>
          </p:nvSpPr>
          <p:spPr>
            <a:xfrm>
              <a:off x="4685118" y="3335226"/>
              <a:ext cx="1581600" cy="1536996"/>
            </a:xfrm>
            <a:custGeom>
              <a:avLst/>
              <a:gdLst>
                <a:gd name="connsiteX0" fmla="*/ 564581 w 1581600"/>
                <a:gd name="connsiteY0" fmla="*/ 712665 h 1536996"/>
                <a:gd name="connsiteX1" fmla="*/ 187656 w 1581600"/>
                <a:gd name="connsiteY1" fmla="*/ 712665 h 1536996"/>
                <a:gd name="connsiteX2" fmla="*/ 0 w 1581600"/>
                <a:gd name="connsiteY2" fmla="*/ 525009 h 1536996"/>
                <a:gd name="connsiteX3" fmla="*/ 187656 w 1581600"/>
                <a:gd name="connsiteY3" fmla="*/ 337353 h 1536996"/>
                <a:gd name="connsiteX4" fmla="*/ 638698 w 1581600"/>
                <a:gd name="connsiteY4" fmla="*/ 337353 h 1536996"/>
                <a:gd name="connsiteX5" fmla="*/ 854284 w 1581600"/>
                <a:gd name="connsiteY5" fmla="*/ 45018 h 1536996"/>
                <a:gd name="connsiteX6" fmla="*/ 903910 w 1581600"/>
                <a:gd name="connsiteY6" fmla="*/ 12 h 1536996"/>
                <a:gd name="connsiteX7" fmla="*/ 1192628 w 1581600"/>
                <a:gd name="connsiteY7" fmla="*/ 210977 h 1536996"/>
                <a:gd name="connsiteX8" fmla="*/ 1347336 w 1581600"/>
                <a:gd name="connsiteY8" fmla="*/ 337353 h 1536996"/>
                <a:gd name="connsiteX9" fmla="*/ 1531177 w 1581600"/>
                <a:gd name="connsiteY9" fmla="*/ 337353 h 1536996"/>
                <a:gd name="connsiteX10" fmla="*/ 1581408 w 1581600"/>
                <a:gd name="connsiteY10" fmla="*/ 387583 h 1536996"/>
                <a:gd name="connsiteX11" fmla="*/ 1531177 w 1581600"/>
                <a:gd name="connsiteY11" fmla="*/ 437814 h 1536996"/>
                <a:gd name="connsiteX12" fmla="*/ 1347336 w 1581600"/>
                <a:gd name="connsiteY12" fmla="*/ 437814 h 1536996"/>
                <a:gd name="connsiteX13" fmla="*/ 1096993 w 1581600"/>
                <a:gd name="connsiteY13" fmla="*/ 241718 h 1536996"/>
                <a:gd name="connsiteX14" fmla="*/ 946905 w 1581600"/>
                <a:gd name="connsiteY14" fmla="*/ 102080 h 1536996"/>
                <a:gd name="connsiteX15" fmla="*/ 638698 w 1581600"/>
                <a:gd name="connsiteY15" fmla="*/ 437814 h 1536996"/>
                <a:gd name="connsiteX16" fmla="*/ 187656 w 1581600"/>
                <a:gd name="connsiteY16" fmla="*/ 437814 h 1536996"/>
                <a:gd name="connsiteX17" fmla="*/ 100457 w 1581600"/>
                <a:gd name="connsiteY17" fmla="*/ 525013 h 1536996"/>
                <a:gd name="connsiteX18" fmla="*/ 187656 w 1581600"/>
                <a:gd name="connsiteY18" fmla="*/ 612213 h 1536996"/>
                <a:gd name="connsiteX19" fmla="*/ 564581 w 1581600"/>
                <a:gd name="connsiteY19" fmla="*/ 612213 h 1536996"/>
                <a:gd name="connsiteX20" fmla="*/ 614811 w 1581600"/>
                <a:gd name="connsiteY20" fmla="*/ 662443 h 1536996"/>
                <a:gd name="connsiteX21" fmla="*/ 564581 w 1581600"/>
                <a:gd name="connsiteY21" fmla="*/ 712674 h 1536996"/>
                <a:gd name="connsiteX22" fmla="*/ 1100833 w 1581600"/>
                <a:gd name="connsiteY22" fmla="*/ 1536997 h 1536996"/>
                <a:gd name="connsiteX23" fmla="*/ 304791 w 1581600"/>
                <a:gd name="connsiteY23" fmla="*/ 1536997 h 1536996"/>
                <a:gd name="connsiteX24" fmla="*/ 117135 w 1581600"/>
                <a:gd name="connsiteY24" fmla="*/ 1349345 h 1536996"/>
                <a:gd name="connsiteX25" fmla="*/ 304791 w 1581600"/>
                <a:gd name="connsiteY25" fmla="*/ 1161693 h 1536996"/>
                <a:gd name="connsiteX26" fmla="*/ 564576 w 1581600"/>
                <a:gd name="connsiteY26" fmla="*/ 1161693 h 1536996"/>
                <a:gd name="connsiteX27" fmla="*/ 614807 w 1581600"/>
                <a:gd name="connsiteY27" fmla="*/ 1211928 h 1536996"/>
                <a:gd name="connsiteX28" fmla="*/ 564576 w 1581600"/>
                <a:gd name="connsiteY28" fmla="*/ 1262163 h 1536996"/>
                <a:gd name="connsiteX29" fmla="*/ 304791 w 1581600"/>
                <a:gd name="connsiteY29" fmla="*/ 1262163 h 1536996"/>
                <a:gd name="connsiteX30" fmla="*/ 217592 w 1581600"/>
                <a:gd name="connsiteY30" fmla="*/ 1349345 h 1536996"/>
                <a:gd name="connsiteX31" fmla="*/ 304791 w 1581600"/>
                <a:gd name="connsiteY31" fmla="*/ 1436527 h 1536996"/>
                <a:gd name="connsiteX32" fmla="*/ 1101005 w 1581600"/>
                <a:gd name="connsiteY32" fmla="*/ 1436527 h 1536996"/>
                <a:gd name="connsiteX33" fmla="*/ 1226176 w 1581600"/>
                <a:gd name="connsiteY33" fmla="*/ 1373262 h 1536996"/>
                <a:gd name="connsiteX34" fmla="*/ 1354764 w 1581600"/>
                <a:gd name="connsiteY34" fmla="*/ 1306354 h 1536996"/>
                <a:gd name="connsiteX35" fmla="*/ 1531370 w 1581600"/>
                <a:gd name="connsiteY35" fmla="*/ 1306354 h 1536996"/>
                <a:gd name="connsiteX36" fmla="*/ 1581601 w 1581600"/>
                <a:gd name="connsiteY36" fmla="*/ 1356589 h 1536996"/>
                <a:gd name="connsiteX37" fmla="*/ 1531370 w 1581600"/>
                <a:gd name="connsiteY37" fmla="*/ 1406823 h 1536996"/>
                <a:gd name="connsiteX38" fmla="*/ 1354764 w 1581600"/>
                <a:gd name="connsiteY38" fmla="*/ 1406823 h 1536996"/>
                <a:gd name="connsiteX39" fmla="*/ 1295091 w 1581600"/>
                <a:gd name="connsiteY39" fmla="*/ 1446385 h 1536996"/>
                <a:gd name="connsiteX40" fmla="*/ 1101005 w 1581600"/>
                <a:gd name="connsiteY40" fmla="*/ 1536826 h 15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81600" h="1536996">
                  <a:moveTo>
                    <a:pt x="564581" y="712665"/>
                  </a:moveTo>
                  <a:lnTo>
                    <a:pt x="187656" y="712665"/>
                  </a:lnTo>
                  <a:cubicBezTo>
                    <a:pt x="84182" y="712665"/>
                    <a:pt x="0" y="628479"/>
                    <a:pt x="0" y="525009"/>
                  </a:cubicBezTo>
                  <a:cubicBezTo>
                    <a:pt x="0" y="421539"/>
                    <a:pt x="84186" y="337353"/>
                    <a:pt x="187656" y="337353"/>
                  </a:cubicBezTo>
                  <a:lnTo>
                    <a:pt x="638698" y="337353"/>
                  </a:lnTo>
                  <a:cubicBezTo>
                    <a:pt x="753223" y="337353"/>
                    <a:pt x="841425" y="167176"/>
                    <a:pt x="854284" y="45018"/>
                  </a:cubicBezTo>
                  <a:cubicBezTo>
                    <a:pt x="857096" y="19502"/>
                    <a:pt x="878394" y="213"/>
                    <a:pt x="903910" y="12"/>
                  </a:cubicBezTo>
                  <a:cubicBezTo>
                    <a:pt x="1123915" y="-1394"/>
                    <a:pt x="1163695" y="121167"/>
                    <a:pt x="1192628" y="210977"/>
                  </a:cubicBezTo>
                  <a:cubicBezTo>
                    <a:pt x="1217942" y="289737"/>
                    <a:pt x="1233416" y="337353"/>
                    <a:pt x="1347336" y="337353"/>
                  </a:cubicBezTo>
                  <a:lnTo>
                    <a:pt x="1531177" y="337353"/>
                  </a:lnTo>
                  <a:cubicBezTo>
                    <a:pt x="1558905" y="337353"/>
                    <a:pt x="1581408" y="359856"/>
                    <a:pt x="1581408" y="387583"/>
                  </a:cubicBezTo>
                  <a:cubicBezTo>
                    <a:pt x="1581408" y="415311"/>
                    <a:pt x="1558905" y="437814"/>
                    <a:pt x="1531177" y="437814"/>
                  </a:cubicBezTo>
                  <a:lnTo>
                    <a:pt x="1347336" y="437814"/>
                  </a:lnTo>
                  <a:cubicBezTo>
                    <a:pt x="1160078" y="437814"/>
                    <a:pt x="1123512" y="324494"/>
                    <a:pt x="1096993" y="241718"/>
                  </a:cubicBezTo>
                  <a:cubicBezTo>
                    <a:pt x="1072278" y="164968"/>
                    <a:pt x="1055202" y="111724"/>
                    <a:pt x="946905" y="102080"/>
                  </a:cubicBezTo>
                  <a:cubicBezTo>
                    <a:pt x="915762" y="251563"/>
                    <a:pt x="808271" y="437814"/>
                    <a:pt x="638698" y="437814"/>
                  </a:cubicBezTo>
                  <a:lnTo>
                    <a:pt x="187656" y="437814"/>
                  </a:lnTo>
                  <a:cubicBezTo>
                    <a:pt x="139637" y="437814"/>
                    <a:pt x="100457" y="476994"/>
                    <a:pt x="100457" y="525013"/>
                  </a:cubicBezTo>
                  <a:cubicBezTo>
                    <a:pt x="100457" y="573032"/>
                    <a:pt x="139637" y="612213"/>
                    <a:pt x="187656" y="612213"/>
                  </a:cubicBezTo>
                  <a:lnTo>
                    <a:pt x="564581" y="612213"/>
                  </a:lnTo>
                  <a:cubicBezTo>
                    <a:pt x="592510" y="612213"/>
                    <a:pt x="614811" y="634716"/>
                    <a:pt x="614811" y="662443"/>
                  </a:cubicBezTo>
                  <a:cubicBezTo>
                    <a:pt x="614811" y="690171"/>
                    <a:pt x="592510" y="712674"/>
                    <a:pt x="564581" y="712674"/>
                  </a:cubicBezTo>
                  <a:close/>
                  <a:moveTo>
                    <a:pt x="1100833" y="1536997"/>
                  </a:moveTo>
                  <a:lnTo>
                    <a:pt x="304791" y="1536997"/>
                  </a:lnTo>
                  <a:cubicBezTo>
                    <a:pt x="201317" y="1536997"/>
                    <a:pt x="117135" y="1452815"/>
                    <a:pt x="117135" y="1349345"/>
                  </a:cubicBezTo>
                  <a:cubicBezTo>
                    <a:pt x="117135" y="1245875"/>
                    <a:pt x="201321" y="1161693"/>
                    <a:pt x="304791" y="1161693"/>
                  </a:cubicBezTo>
                  <a:lnTo>
                    <a:pt x="564576" y="1161693"/>
                  </a:lnTo>
                  <a:cubicBezTo>
                    <a:pt x="592506" y="1161693"/>
                    <a:pt x="614807" y="1184196"/>
                    <a:pt x="614807" y="1211928"/>
                  </a:cubicBezTo>
                  <a:cubicBezTo>
                    <a:pt x="614807" y="1239660"/>
                    <a:pt x="592506" y="1262163"/>
                    <a:pt x="564576" y="1262163"/>
                  </a:cubicBezTo>
                  <a:lnTo>
                    <a:pt x="304791" y="1262163"/>
                  </a:lnTo>
                  <a:cubicBezTo>
                    <a:pt x="256772" y="1262163"/>
                    <a:pt x="217592" y="1301339"/>
                    <a:pt x="217592" y="1349345"/>
                  </a:cubicBezTo>
                  <a:cubicBezTo>
                    <a:pt x="217592" y="1397351"/>
                    <a:pt x="256772" y="1436527"/>
                    <a:pt x="304791" y="1436527"/>
                  </a:cubicBezTo>
                  <a:lnTo>
                    <a:pt x="1101005" y="1436527"/>
                  </a:lnTo>
                  <a:cubicBezTo>
                    <a:pt x="1159071" y="1436527"/>
                    <a:pt x="1190210" y="1407210"/>
                    <a:pt x="1226176" y="1373262"/>
                  </a:cubicBezTo>
                  <a:cubicBezTo>
                    <a:pt x="1259528" y="1341930"/>
                    <a:pt x="1297302" y="1306354"/>
                    <a:pt x="1354764" y="1306354"/>
                  </a:cubicBezTo>
                  <a:lnTo>
                    <a:pt x="1531370" y="1306354"/>
                  </a:lnTo>
                  <a:cubicBezTo>
                    <a:pt x="1559098" y="1306354"/>
                    <a:pt x="1581601" y="1328857"/>
                    <a:pt x="1581601" y="1356589"/>
                  </a:cubicBezTo>
                  <a:cubicBezTo>
                    <a:pt x="1581601" y="1384321"/>
                    <a:pt x="1559098" y="1406823"/>
                    <a:pt x="1531370" y="1406823"/>
                  </a:cubicBezTo>
                  <a:lnTo>
                    <a:pt x="1354764" y="1406823"/>
                  </a:lnTo>
                  <a:cubicBezTo>
                    <a:pt x="1338086" y="1406823"/>
                    <a:pt x="1321815" y="1421097"/>
                    <a:pt x="1295091" y="1446385"/>
                  </a:cubicBezTo>
                  <a:cubicBezTo>
                    <a:pt x="1254504" y="1484576"/>
                    <a:pt x="1198851" y="1536826"/>
                    <a:pt x="1101005" y="1536826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1DBFA15-AD0D-2C31-FC37-BC0BBFC5FF07}"/>
                </a:ext>
              </a:extLst>
            </p:cNvPr>
            <p:cNvSpPr/>
            <p:nvPr/>
          </p:nvSpPr>
          <p:spPr>
            <a:xfrm>
              <a:off x="6166069" y="3575744"/>
              <a:ext cx="706446" cy="1263389"/>
            </a:xfrm>
            <a:custGeom>
              <a:avLst/>
              <a:gdLst>
                <a:gd name="connsiteX0" fmla="*/ 138433 w 706446"/>
                <a:gd name="connsiteY0" fmla="*/ 100487 h 1263389"/>
                <a:gd name="connsiteX1" fmla="*/ 100461 w 706446"/>
                <a:gd name="connsiteY1" fmla="*/ 138459 h 1263389"/>
                <a:gd name="connsiteX2" fmla="*/ 100461 w 706446"/>
                <a:gd name="connsiteY2" fmla="*/ 1124986 h 1263389"/>
                <a:gd name="connsiteX3" fmla="*/ 138433 w 706446"/>
                <a:gd name="connsiteY3" fmla="*/ 1162963 h 1263389"/>
                <a:gd name="connsiteX4" fmla="*/ 568001 w 706446"/>
                <a:gd name="connsiteY4" fmla="*/ 1162963 h 1263389"/>
                <a:gd name="connsiteX5" fmla="*/ 605977 w 706446"/>
                <a:gd name="connsiteY5" fmla="*/ 1124986 h 1263389"/>
                <a:gd name="connsiteX6" fmla="*/ 605977 w 706446"/>
                <a:gd name="connsiteY6" fmla="*/ 138459 h 1263389"/>
                <a:gd name="connsiteX7" fmla="*/ 568001 w 706446"/>
                <a:gd name="connsiteY7" fmla="*/ 100487 h 1263389"/>
                <a:gd name="connsiteX8" fmla="*/ 568001 w 706446"/>
                <a:gd name="connsiteY8" fmla="*/ 1263389 h 1263389"/>
                <a:gd name="connsiteX9" fmla="*/ 138433 w 706446"/>
                <a:gd name="connsiteY9" fmla="*/ 1263389 h 1263389"/>
                <a:gd name="connsiteX10" fmla="*/ 0 w 706446"/>
                <a:gd name="connsiteY10" fmla="*/ 1124943 h 1263389"/>
                <a:gd name="connsiteX11" fmla="*/ 0 w 706446"/>
                <a:gd name="connsiteY11" fmla="*/ 138433 h 1263389"/>
                <a:gd name="connsiteX12" fmla="*/ 138433 w 706446"/>
                <a:gd name="connsiteY12" fmla="*/ 0 h 1263389"/>
                <a:gd name="connsiteX13" fmla="*/ 568001 w 706446"/>
                <a:gd name="connsiteY13" fmla="*/ 0 h 1263389"/>
                <a:gd name="connsiteX14" fmla="*/ 706447 w 706446"/>
                <a:gd name="connsiteY14" fmla="*/ 138433 h 1263389"/>
                <a:gd name="connsiteX15" fmla="*/ 706447 w 706446"/>
                <a:gd name="connsiteY15" fmla="*/ 1124943 h 1263389"/>
                <a:gd name="connsiteX16" fmla="*/ 568001 w 706446"/>
                <a:gd name="connsiteY16" fmla="*/ 1263389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46" h="1263389">
                  <a:moveTo>
                    <a:pt x="138433" y="100487"/>
                  </a:moveTo>
                  <a:cubicBezTo>
                    <a:pt x="117538" y="100487"/>
                    <a:pt x="100461" y="117563"/>
                    <a:pt x="100461" y="138459"/>
                  </a:cubicBezTo>
                  <a:lnTo>
                    <a:pt x="100461" y="1124986"/>
                  </a:lnTo>
                  <a:cubicBezTo>
                    <a:pt x="100461" y="1145860"/>
                    <a:pt x="117538" y="1162963"/>
                    <a:pt x="138433" y="1162963"/>
                  </a:cubicBezTo>
                  <a:lnTo>
                    <a:pt x="568001" y="1162963"/>
                  </a:lnTo>
                  <a:cubicBezTo>
                    <a:pt x="588918" y="1162963"/>
                    <a:pt x="605977" y="1146075"/>
                    <a:pt x="605977" y="1124986"/>
                  </a:cubicBezTo>
                  <a:lnTo>
                    <a:pt x="605977" y="138459"/>
                  </a:lnTo>
                  <a:cubicBezTo>
                    <a:pt x="605977" y="117563"/>
                    <a:pt x="588918" y="100487"/>
                    <a:pt x="568001" y="100487"/>
                  </a:cubicBezTo>
                  <a:close/>
                  <a:moveTo>
                    <a:pt x="568001" y="1263389"/>
                  </a:moveTo>
                  <a:lnTo>
                    <a:pt x="138433" y="1263389"/>
                  </a:lnTo>
                  <a:cubicBezTo>
                    <a:pt x="62086" y="1263389"/>
                    <a:pt x="0" y="1201324"/>
                    <a:pt x="0" y="1124943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001" y="0"/>
                  </a:lnTo>
                  <a:cubicBezTo>
                    <a:pt x="644339" y="0"/>
                    <a:pt x="706447" y="62082"/>
                    <a:pt x="706447" y="138433"/>
                  </a:cubicBezTo>
                  <a:lnTo>
                    <a:pt x="706447" y="1124943"/>
                  </a:lnTo>
                  <a:cubicBezTo>
                    <a:pt x="706447" y="1201324"/>
                    <a:pt x="644339" y="1263389"/>
                    <a:pt x="568001" y="1263389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8628A23-0BDA-9AC8-504F-C45967EACD46}"/>
                </a:ext>
              </a:extLst>
            </p:cNvPr>
            <p:cNvSpPr/>
            <p:nvPr/>
          </p:nvSpPr>
          <p:spPr>
            <a:xfrm>
              <a:off x="4571031" y="3947370"/>
              <a:ext cx="352008" cy="375312"/>
            </a:xfrm>
            <a:custGeom>
              <a:avLst/>
              <a:gdLst>
                <a:gd name="connsiteX0" fmla="*/ 301778 w 352008"/>
                <a:gd name="connsiteY0" fmla="*/ 375313 h 375312"/>
                <a:gd name="connsiteX1" fmla="*/ 187656 w 352008"/>
                <a:gd name="connsiteY1" fmla="*/ 375313 h 375312"/>
                <a:gd name="connsiteX2" fmla="*/ 0 w 352008"/>
                <a:gd name="connsiteY2" fmla="*/ 187656 h 375312"/>
                <a:gd name="connsiteX3" fmla="*/ 187656 w 352008"/>
                <a:gd name="connsiteY3" fmla="*/ 0 h 375312"/>
                <a:gd name="connsiteX4" fmla="*/ 301778 w 352008"/>
                <a:gd name="connsiteY4" fmla="*/ 0 h 375312"/>
                <a:gd name="connsiteX5" fmla="*/ 352008 w 352008"/>
                <a:gd name="connsiteY5" fmla="*/ 50231 h 375312"/>
                <a:gd name="connsiteX6" fmla="*/ 301778 w 352008"/>
                <a:gd name="connsiteY6" fmla="*/ 100461 h 375312"/>
                <a:gd name="connsiteX7" fmla="*/ 187656 w 352008"/>
                <a:gd name="connsiteY7" fmla="*/ 100461 h 375312"/>
                <a:gd name="connsiteX8" fmla="*/ 100457 w 352008"/>
                <a:gd name="connsiteY8" fmla="*/ 187661 h 375312"/>
                <a:gd name="connsiteX9" fmla="*/ 187656 w 352008"/>
                <a:gd name="connsiteY9" fmla="*/ 274860 h 375312"/>
                <a:gd name="connsiteX10" fmla="*/ 301778 w 352008"/>
                <a:gd name="connsiteY10" fmla="*/ 274860 h 375312"/>
                <a:gd name="connsiteX11" fmla="*/ 352008 w 352008"/>
                <a:gd name="connsiteY11" fmla="*/ 325091 h 375312"/>
                <a:gd name="connsiteX12" fmla="*/ 301778 w 352008"/>
                <a:gd name="connsiteY12" fmla="*/ 375313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008" h="375312">
                  <a:moveTo>
                    <a:pt x="301778" y="375313"/>
                  </a:moveTo>
                  <a:lnTo>
                    <a:pt x="187656" y="375313"/>
                  </a:lnTo>
                  <a:cubicBezTo>
                    <a:pt x="84182" y="375313"/>
                    <a:pt x="0" y="291126"/>
                    <a:pt x="0" y="187656"/>
                  </a:cubicBezTo>
                  <a:cubicBezTo>
                    <a:pt x="0" y="84186"/>
                    <a:pt x="84186" y="0"/>
                    <a:pt x="187656" y="0"/>
                  </a:cubicBezTo>
                  <a:lnTo>
                    <a:pt x="301778" y="0"/>
                  </a:lnTo>
                  <a:cubicBezTo>
                    <a:pt x="329505" y="0"/>
                    <a:pt x="352008" y="22503"/>
                    <a:pt x="352008" y="50231"/>
                  </a:cubicBezTo>
                  <a:cubicBezTo>
                    <a:pt x="352008" y="77958"/>
                    <a:pt x="329505" y="100461"/>
                    <a:pt x="301778" y="100461"/>
                  </a:cubicBezTo>
                  <a:lnTo>
                    <a:pt x="187656" y="100461"/>
                  </a:lnTo>
                  <a:cubicBezTo>
                    <a:pt x="139637" y="100461"/>
                    <a:pt x="100457" y="139642"/>
                    <a:pt x="100457" y="187661"/>
                  </a:cubicBezTo>
                  <a:cubicBezTo>
                    <a:pt x="100457" y="235679"/>
                    <a:pt x="139637" y="274860"/>
                    <a:pt x="187656" y="274860"/>
                  </a:cubicBezTo>
                  <a:lnTo>
                    <a:pt x="301778" y="274860"/>
                  </a:lnTo>
                  <a:cubicBezTo>
                    <a:pt x="329505" y="274860"/>
                    <a:pt x="352008" y="297363"/>
                    <a:pt x="352008" y="325091"/>
                  </a:cubicBezTo>
                  <a:cubicBezTo>
                    <a:pt x="352008" y="352810"/>
                    <a:pt x="329505" y="375313"/>
                    <a:pt x="301778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D3E3A56-295E-9409-197B-BF6360C4A85B}"/>
                </a:ext>
              </a:extLst>
            </p:cNvPr>
            <p:cNvSpPr/>
            <p:nvPr/>
          </p:nvSpPr>
          <p:spPr>
            <a:xfrm>
              <a:off x="4685319" y="4222119"/>
              <a:ext cx="614811" cy="375312"/>
            </a:xfrm>
            <a:custGeom>
              <a:avLst/>
              <a:gdLst>
                <a:gd name="connsiteX0" fmla="*/ 304590 w 614811"/>
                <a:gd name="connsiteY0" fmla="*/ 375312 h 375312"/>
                <a:gd name="connsiteX1" fmla="*/ 187656 w 614811"/>
                <a:gd name="connsiteY1" fmla="*/ 375312 h 375312"/>
                <a:gd name="connsiteX2" fmla="*/ 0 w 614811"/>
                <a:gd name="connsiteY2" fmla="*/ 187660 h 375312"/>
                <a:gd name="connsiteX3" fmla="*/ 187656 w 614811"/>
                <a:gd name="connsiteY3" fmla="*/ 0 h 375312"/>
                <a:gd name="connsiteX4" fmla="*/ 564581 w 614811"/>
                <a:gd name="connsiteY4" fmla="*/ 0 h 375312"/>
                <a:gd name="connsiteX5" fmla="*/ 614811 w 614811"/>
                <a:gd name="connsiteY5" fmla="*/ 50231 h 375312"/>
                <a:gd name="connsiteX6" fmla="*/ 564581 w 614811"/>
                <a:gd name="connsiteY6" fmla="*/ 100478 h 375312"/>
                <a:gd name="connsiteX7" fmla="*/ 187656 w 614811"/>
                <a:gd name="connsiteY7" fmla="*/ 100478 h 375312"/>
                <a:gd name="connsiteX8" fmla="*/ 100457 w 614811"/>
                <a:gd name="connsiteY8" fmla="*/ 187660 h 375312"/>
                <a:gd name="connsiteX9" fmla="*/ 187656 w 614811"/>
                <a:gd name="connsiteY9" fmla="*/ 274843 h 375312"/>
                <a:gd name="connsiteX10" fmla="*/ 304590 w 614811"/>
                <a:gd name="connsiteY10" fmla="*/ 274843 h 375312"/>
                <a:gd name="connsiteX11" fmla="*/ 354820 w 614811"/>
                <a:gd name="connsiteY11" fmla="*/ 325078 h 375312"/>
                <a:gd name="connsiteX12" fmla="*/ 304590 w 614811"/>
                <a:gd name="connsiteY12" fmla="*/ 375312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12">
                  <a:moveTo>
                    <a:pt x="304590" y="375312"/>
                  </a:moveTo>
                  <a:lnTo>
                    <a:pt x="187656" y="375312"/>
                  </a:lnTo>
                  <a:cubicBezTo>
                    <a:pt x="84182" y="375312"/>
                    <a:pt x="0" y="291130"/>
                    <a:pt x="0" y="187660"/>
                  </a:cubicBezTo>
                  <a:cubicBezTo>
                    <a:pt x="0" y="84190"/>
                    <a:pt x="84186" y="0"/>
                    <a:pt x="187656" y="0"/>
                  </a:cubicBezTo>
                  <a:lnTo>
                    <a:pt x="564581" y="0"/>
                  </a:lnTo>
                  <a:cubicBezTo>
                    <a:pt x="592510" y="0"/>
                    <a:pt x="614811" y="22503"/>
                    <a:pt x="614811" y="50231"/>
                  </a:cubicBezTo>
                  <a:cubicBezTo>
                    <a:pt x="614811" y="77975"/>
                    <a:pt x="592510" y="100478"/>
                    <a:pt x="564581" y="100478"/>
                  </a:cubicBezTo>
                  <a:lnTo>
                    <a:pt x="187656" y="100478"/>
                  </a:lnTo>
                  <a:cubicBezTo>
                    <a:pt x="139637" y="100478"/>
                    <a:pt x="100457" y="139654"/>
                    <a:pt x="100457" y="187660"/>
                  </a:cubicBezTo>
                  <a:cubicBezTo>
                    <a:pt x="100457" y="235667"/>
                    <a:pt x="139637" y="274843"/>
                    <a:pt x="187656" y="274843"/>
                  </a:cubicBezTo>
                  <a:lnTo>
                    <a:pt x="304590" y="274843"/>
                  </a:lnTo>
                  <a:cubicBezTo>
                    <a:pt x="332317" y="274843"/>
                    <a:pt x="354820" y="297346"/>
                    <a:pt x="354820" y="325078"/>
                  </a:cubicBezTo>
                  <a:cubicBezTo>
                    <a:pt x="354820" y="352810"/>
                    <a:pt x="332317" y="375312"/>
                    <a:pt x="304590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2D0501F-504D-58B8-98D1-E391741BCF8A}"/>
                </a:ext>
              </a:extLst>
            </p:cNvPr>
            <p:cNvSpPr/>
            <p:nvPr/>
          </p:nvSpPr>
          <p:spPr>
            <a:xfrm>
              <a:off x="5216724" y="2848607"/>
              <a:ext cx="422932" cy="924634"/>
            </a:xfrm>
            <a:custGeom>
              <a:avLst/>
              <a:gdLst>
                <a:gd name="connsiteX0" fmla="*/ 372702 w 422932"/>
                <a:gd name="connsiteY0" fmla="*/ 587293 h 924634"/>
                <a:gd name="connsiteX1" fmla="*/ 322472 w 422932"/>
                <a:gd name="connsiteY1" fmla="*/ 537063 h 924634"/>
                <a:gd name="connsiteX2" fmla="*/ 322472 w 422932"/>
                <a:gd name="connsiteY2" fmla="*/ 50231 h 924634"/>
                <a:gd name="connsiteX3" fmla="*/ 372702 w 422932"/>
                <a:gd name="connsiteY3" fmla="*/ 0 h 924634"/>
                <a:gd name="connsiteX4" fmla="*/ 422933 w 422932"/>
                <a:gd name="connsiteY4" fmla="*/ 50231 h 924634"/>
                <a:gd name="connsiteX5" fmla="*/ 422933 w 422932"/>
                <a:gd name="connsiteY5" fmla="*/ 537063 h 924634"/>
                <a:gd name="connsiteX6" fmla="*/ 372702 w 422932"/>
                <a:gd name="connsiteY6" fmla="*/ 587293 h 924634"/>
                <a:gd name="connsiteX7" fmla="*/ 50231 w 422932"/>
                <a:gd name="connsiteY7" fmla="*/ 924634 h 924634"/>
                <a:gd name="connsiteX8" fmla="*/ 0 w 422932"/>
                <a:gd name="connsiteY8" fmla="*/ 874404 h 924634"/>
                <a:gd name="connsiteX9" fmla="*/ 0 w 422932"/>
                <a:gd name="connsiteY9" fmla="*/ 50244 h 924634"/>
                <a:gd name="connsiteX10" fmla="*/ 50231 w 422932"/>
                <a:gd name="connsiteY10" fmla="*/ 13 h 924634"/>
                <a:gd name="connsiteX11" fmla="*/ 100461 w 422932"/>
                <a:gd name="connsiteY11" fmla="*/ 50244 h 924634"/>
                <a:gd name="connsiteX12" fmla="*/ 100461 w 422932"/>
                <a:gd name="connsiteY12" fmla="*/ 874404 h 924634"/>
                <a:gd name="connsiteX13" fmla="*/ 50231 w 422932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932" h="924634">
                  <a:moveTo>
                    <a:pt x="372702" y="587293"/>
                  </a:moveTo>
                  <a:cubicBezTo>
                    <a:pt x="344975" y="587293"/>
                    <a:pt x="322472" y="564791"/>
                    <a:pt x="322472" y="537063"/>
                  </a:cubicBezTo>
                  <a:lnTo>
                    <a:pt x="322472" y="50231"/>
                  </a:lnTo>
                  <a:cubicBezTo>
                    <a:pt x="322472" y="22503"/>
                    <a:pt x="344975" y="0"/>
                    <a:pt x="372702" y="0"/>
                  </a:cubicBezTo>
                  <a:cubicBezTo>
                    <a:pt x="400631" y="0"/>
                    <a:pt x="422933" y="22503"/>
                    <a:pt x="422933" y="50231"/>
                  </a:cubicBezTo>
                  <a:lnTo>
                    <a:pt x="422933" y="537063"/>
                  </a:lnTo>
                  <a:cubicBezTo>
                    <a:pt x="422933" y="564791"/>
                    <a:pt x="400631" y="587293"/>
                    <a:pt x="372702" y="587293"/>
                  </a:cubicBezTo>
                  <a:close/>
                  <a:moveTo>
                    <a:pt x="50231" y="924634"/>
                  </a:moveTo>
                  <a:cubicBezTo>
                    <a:pt x="22503" y="924634"/>
                    <a:pt x="0" y="902131"/>
                    <a:pt x="0" y="874404"/>
                  </a:cubicBezTo>
                  <a:lnTo>
                    <a:pt x="0" y="50244"/>
                  </a:lnTo>
                  <a:cubicBezTo>
                    <a:pt x="0" y="22516"/>
                    <a:pt x="22503" y="13"/>
                    <a:pt x="50231" y="13"/>
                  </a:cubicBezTo>
                  <a:cubicBezTo>
                    <a:pt x="77958" y="13"/>
                    <a:pt x="100461" y="22516"/>
                    <a:pt x="100461" y="50244"/>
                  </a:cubicBezTo>
                  <a:lnTo>
                    <a:pt x="100461" y="874404"/>
                  </a:lnTo>
                  <a:cubicBezTo>
                    <a:pt x="100461" y="902131"/>
                    <a:pt x="77958" y="924634"/>
                    <a:pt x="50231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3D087BC-4C9D-33C3-71C6-12ADC4E08CAB}"/>
                </a:ext>
              </a:extLst>
            </p:cNvPr>
            <p:cNvSpPr/>
            <p:nvPr/>
          </p:nvSpPr>
          <p:spPr>
            <a:xfrm>
              <a:off x="4699357" y="1491212"/>
              <a:ext cx="1457856" cy="1457856"/>
            </a:xfrm>
            <a:custGeom>
              <a:avLst/>
              <a:gdLst>
                <a:gd name="connsiteX0" fmla="*/ 225230 w 1457856"/>
                <a:gd name="connsiteY0" fmla="*/ 100444 h 1457856"/>
                <a:gd name="connsiteX1" fmla="*/ 100461 w 1457856"/>
                <a:gd name="connsiteY1" fmla="*/ 225212 h 1457856"/>
                <a:gd name="connsiteX2" fmla="*/ 100461 w 1457856"/>
                <a:gd name="connsiteY2" fmla="*/ 1232610 h 1457856"/>
                <a:gd name="connsiteX3" fmla="*/ 225230 w 1457856"/>
                <a:gd name="connsiteY3" fmla="*/ 1357378 h 1457856"/>
                <a:gd name="connsiteX4" fmla="*/ 1232627 w 1457856"/>
                <a:gd name="connsiteY4" fmla="*/ 1357378 h 1457856"/>
                <a:gd name="connsiteX5" fmla="*/ 1357395 w 1457856"/>
                <a:gd name="connsiteY5" fmla="*/ 1232610 h 1457856"/>
                <a:gd name="connsiteX6" fmla="*/ 1357395 w 1457856"/>
                <a:gd name="connsiteY6" fmla="*/ 225212 h 1457856"/>
                <a:gd name="connsiteX7" fmla="*/ 1232627 w 1457856"/>
                <a:gd name="connsiteY7" fmla="*/ 100444 h 1457856"/>
                <a:gd name="connsiteX8" fmla="*/ 1232627 w 1457856"/>
                <a:gd name="connsiteY8" fmla="*/ 1457857 h 1457856"/>
                <a:gd name="connsiteX9" fmla="*/ 225230 w 1457856"/>
                <a:gd name="connsiteY9" fmla="*/ 1457857 h 1457856"/>
                <a:gd name="connsiteX10" fmla="*/ 0 w 1457856"/>
                <a:gd name="connsiteY10" fmla="*/ 1232627 h 1457856"/>
                <a:gd name="connsiteX11" fmla="*/ 0 w 1457856"/>
                <a:gd name="connsiteY11" fmla="*/ 225230 h 1457856"/>
                <a:gd name="connsiteX12" fmla="*/ 225230 w 1457856"/>
                <a:gd name="connsiteY12" fmla="*/ 0 h 1457856"/>
                <a:gd name="connsiteX13" fmla="*/ 1232627 w 1457856"/>
                <a:gd name="connsiteY13" fmla="*/ 0 h 1457856"/>
                <a:gd name="connsiteX14" fmla="*/ 1457856 w 1457856"/>
                <a:gd name="connsiteY14" fmla="*/ 225230 h 1457856"/>
                <a:gd name="connsiteX15" fmla="*/ 1457856 w 1457856"/>
                <a:gd name="connsiteY15" fmla="*/ 1232627 h 1457856"/>
                <a:gd name="connsiteX16" fmla="*/ 1232627 w 1457856"/>
                <a:gd name="connsiteY16" fmla="*/ 1457857 h 145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7856" h="1457856">
                  <a:moveTo>
                    <a:pt x="225230" y="100444"/>
                  </a:moveTo>
                  <a:cubicBezTo>
                    <a:pt x="156517" y="100444"/>
                    <a:pt x="100461" y="156500"/>
                    <a:pt x="100461" y="225212"/>
                  </a:cubicBezTo>
                  <a:lnTo>
                    <a:pt x="100461" y="1232610"/>
                  </a:lnTo>
                  <a:cubicBezTo>
                    <a:pt x="100461" y="1301323"/>
                    <a:pt x="156517" y="1357378"/>
                    <a:pt x="225230" y="1357378"/>
                  </a:cubicBezTo>
                  <a:lnTo>
                    <a:pt x="1232627" y="1357378"/>
                  </a:lnTo>
                  <a:cubicBezTo>
                    <a:pt x="1301541" y="1357378"/>
                    <a:pt x="1357395" y="1301323"/>
                    <a:pt x="1357395" y="1232610"/>
                  </a:cubicBezTo>
                  <a:lnTo>
                    <a:pt x="1357395" y="225212"/>
                  </a:lnTo>
                  <a:cubicBezTo>
                    <a:pt x="1357395" y="156298"/>
                    <a:pt x="1301340" y="100444"/>
                    <a:pt x="1232627" y="100444"/>
                  </a:cubicBezTo>
                  <a:close/>
                  <a:moveTo>
                    <a:pt x="1232627" y="1457857"/>
                  </a:moveTo>
                  <a:lnTo>
                    <a:pt x="225230" y="1457857"/>
                  </a:lnTo>
                  <a:cubicBezTo>
                    <a:pt x="101061" y="1457857"/>
                    <a:pt x="0" y="1356795"/>
                    <a:pt x="0" y="1232627"/>
                  </a:cubicBezTo>
                  <a:lnTo>
                    <a:pt x="0" y="225230"/>
                  </a:lnTo>
                  <a:cubicBezTo>
                    <a:pt x="0" y="101061"/>
                    <a:pt x="101061" y="0"/>
                    <a:pt x="225230" y="0"/>
                  </a:cubicBezTo>
                  <a:lnTo>
                    <a:pt x="1232627" y="0"/>
                  </a:lnTo>
                  <a:cubicBezTo>
                    <a:pt x="1356795" y="0"/>
                    <a:pt x="1457856" y="101061"/>
                    <a:pt x="1457856" y="225230"/>
                  </a:cubicBezTo>
                  <a:lnTo>
                    <a:pt x="1457856" y="1232627"/>
                  </a:lnTo>
                  <a:cubicBezTo>
                    <a:pt x="1457856" y="1356795"/>
                    <a:pt x="1356795" y="1457857"/>
                    <a:pt x="1232627" y="14578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97A38B8-69CB-4914-DB3C-9F028CF4D33E}"/>
                </a:ext>
              </a:extLst>
            </p:cNvPr>
            <p:cNvSpPr/>
            <p:nvPr/>
          </p:nvSpPr>
          <p:spPr>
            <a:xfrm>
              <a:off x="5047013" y="1838709"/>
              <a:ext cx="762750" cy="762787"/>
            </a:xfrm>
            <a:custGeom>
              <a:avLst/>
              <a:gdLst>
                <a:gd name="connsiteX0" fmla="*/ 50180 w 762750"/>
                <a:gd name="connsiteY0" fmla="*/ 762788 h 762787"/>
                <a:gd name="connsiteX1" fmla="*/ 14617 w 762750"/>
                <a:gd name="connsiteY1" fmla="*/ 748120 h 762787"/>
                <a:gd name="connsiteX2" fmla="*/ 14617 w 762750"/>
                <a:gd name="connsiteY2" fmla="*/ 676994 h 762787"/>
                <a:gd name="connsiteX3" fmla="*/ 677057 w 762750"/>
                <a:gd name="connsiteY3" fmla="*/ 14768 h 762787"/>
                <a:gd name="connsiteX4" fmla="*/ 747982 w 762750"/>
                <a:gd name="connsiteY4" fmla="*/ 14768 h 762787"/>
                <a:gd name="connsiteX5" fmla="*/ 747982 w 762750"/>
                <a:gd name="connsiteY5" fmla="*/ 85894 h 762787"/>
                <a:gd name="connsiteX6" fmla="*/ 85756 w 762750"/>
                <a:gd name="connsiteY6" fmla="*/ 748120 h 762787"/>
                <a:gd name="connsiteX7" fmla="*/ 50193 w 762750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50" h="762787">
                  <a:moveTo>
                    <a:pt x="50180" y="762788"/>
                  </a:moveTo>
                  <a:cubicBezTo>
                    <a:pt x="37322" y="762788"/>
                    <a:pt x="24463" y="757966"/>
                    <a:pt x="14617" y="748120"/>
                  </a:cubicBezTo>
                  <a:cubicBezTo>
                    <a:pt x="-4872" y="728429"/>
                    <a:pt x="-4872" y="696685"/>
                    <a:pt x="14617" y="676994"/>
                  </a:cubicBezTo>
                  <a:lnTo>
                    <a:pt x="677057" y="14768"/>
                  </a:lnTo>
                  <a:cubicBezTo>
                    <a:pt x="696547" y="-4923"/>
                    <a:pt x="728492" y="-4923"/>
                    <a:pt x="747982" y="14768"/>
                  </a:cubicBezTo>
                  <a:cubicBezTo>
                    <a:pt x="767673" y="34258"/>
                    <a:pt x="767673" y="66203"/>
                    <a:pt x="747982" y="85894"/>
                  </a:cubicBezTo>
                  <a:lnTo>
                    <a:pt x="85756" y="748120"/>
                  </a:lnTo>
                  <a:cubicBezTo>
                    <a:pt x="75911" y="757764"/>
                    <a:pt x="63052" y="762788"/>
                    <a:pt x="50193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439788B-A5DD-C647-9AE9-166CA04F7E06}"/>
                </a:ext>
              </a:extLst>
            </p:cNvPr>
            <p:cNvSpPr/>
            <p:nvPr/>
          </p:nvSpPr>
          <p:spPr>
            <a:xfrm>
              <a:off x="5046799" y="1838709"/>
              <a:ext cx="762737" cy="762787"/>
            </a:xfrm>
            <a:custGeom>
              <a:avLst/>
              <a:gdLst>
                <a:gd name="connsiteX0" fmla="*/ 712620 w 762737"/>
                <a:gd name="connsiteY0" fmla="*/ 762788 h 762787"/>
                <a:gd name="connsiteX1" fmla="*/ 677057 w 762737"/>
                <a:gd name="connsiteY1" fmla="*/ 748120 h 762787"/>
                <a:gd name="connsiteX2" fmla="*/ 14617 w 762737"/>
                <a:gd name="connsiteY2" fmla="*/ 85894 h 762787"/>
                <a:gd name="connsiteX3" fmla="*/ 14617 w 762737"/>
                <a:gd name="connsiteY3" fmla="*/ 14768 h 762787"/>
                <a:gd name="connsiteX4" fmla="*/ 85743 w 762737"/>
                <a:gd name="connsiteY4" fmla="*/ 14768 h 762787"/>
                <a:gd name="connsiteX5" fmla="*/ 747969 w 762737"/>
                <a:gd name="connsiteY5" fmla="*/ 676994 h 762787"/>
                <a:gd name="connsiteX6" fmla="*/ 747969 w 762737"/>
                <a:gd name="connsiteY6" fmla="*/ 748120 h 762787"/>
                <a:gd name="connsiteX7" fmla="*/ 712406 w 762737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37" h="762787">
                  <a:moveTo>
                    <a:pt x="712620" y="762788"/>
                  </a:moveTo>
                  <a:cubicBezTo>
                    <a:pt x="699762" y="762788"/>
                    <a:pt x="686903" y="757966"/>
                    <a:pt x="677057" y="748120"/>
                  </a:cubicBezTo>
                  <a:lnTo>
                    <a:pt x="14617" y="85894"/>
                  </a:lnTo>
                  <a:cubicBezTo>
                    <a:pt x="-4872" y="66203"/>
                    <a:pt x="-4872" y="34459"/>
                    <a:pt x="14617" y="14768"/>
                  </a:cubicBezTo>
                  <a:cubicBezTo>
                    <a:pt x="34308" y="-4923"/>
                    <a:pt x="66052" y="-4923"/>
                    <a:pt x="85743" y="14768"/>
                  </a:cubicBezTo>
                  <a:lnTo>
                    <a:pt x="747969" y="676994"/>
                  </a:lnTo>
                  <a:cubicBezTo>
                    <a:pt x="767660" y="696484"/>
                    <a:pt x="767660" y="728429"/>
                    <a:pt x="747969" y="748120"/>
                  </a:cubicBezTo>
                  <a:cubicBezTo>
                    <a:pt x="738325" y="757764"/>
                    <a:pt x="725265" y="762788"/>
                    <a:pt x="712406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AF377B9-E759-0FAE-D5F2-C4DB31CAEDFC}"/>
              </a:ext>
            </a:extLst>
          </p:cNvPr>
          <p:cNvSpPr txBox="1"/>
          <p:nvPr/>
        </p:nvSpPr>
        <p:spPr>
          <a:xfrm>
            <a:off x="943708" y="3222215"/>
            <a:ext cx="141555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/>
              <a:t>Use “the” plus an adjective (the disabled)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E9E7D0F-B6F9-B36D-0BAD-DC9929D30FC5}"/>
              </a:ext>
            </a:extLst>
          </p:cNvPr>
          <p:cNvSpPr txBox="1"/>
          <p:nvPr/>
        </p:nvSpPr>
        <p:spPr>
          <a:xfrm>
            <a:off x="3108896" y="3118341"/>
            <a:ext cx="14155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Use person terms with nouns  (people with disabilities)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00045C9-4EB4-153D-0175-D6797608395A}"/>
              </a:ext>
            </a:extLst>
          </p:cNvPr>
          <p:cNvSpPr txBox="1"/>
          <p:nvPr/>
        </p:nvSpPr>
        <p:spPr>
          <a:xfrm>
            <a:off x="5274084" y="3014466"/>
            <a:ext cx="14155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/>
              <a:t>Describe a person using their condition (cancer patient)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53CC983-34B8-1ED3-8CEC-6CF67810757C}"/>
              </a:ext>
            </a:extLst>
          </p:cNvPr>
          <p:cNvSpPr txBox="1"/>
          <p:nvPr/>
        </p:nvSpPr>
        <p:spPr>
          <a:xfrm>
            <a:off x="7439272" y="3118341"/>
            <a:ext cx="141555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Use person-first language (patient with cancer)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D55FE8D-12C8-99CE-DC26-06F2F4654F19}"/>
              </a:ext>
            </a:extLst>
          </p:cNvPr>
          <p:cNvSpPr txBox="1"/>
          <p:nvPr/>
        </p:nvSpPr>
        <p:spPr>
          <a:xfrm>
            <a:off x="304799" y="2751415"/>
            <a:ext cx="1415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+mj-lt"/>
              </a:rPr>
              <a:t>DON’T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15B2085-81A0-9622-BD63-915A70D95F42}"/>
              </a:ext>
            </a:extLst>
          </p:cNvPr>
          <p:cNvSpPr txBox="1"/>
          <p:nvPr/>
        </p:nvSpPr>
        <p:spPr>
          <a:xfrm>
            <a:off x="2462363" y="2751415"/>
            <a:ext cx="1415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+mj-lt"/>
              </a:rPr>
              <a:t>DO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A66617-D259-83FE-251B-45CDEBF54D5E}"/>
              </a:ext>
            </a:extLst>
          </p:cNvPr>
          <p:cNvSpPr txBox="1"/>
          <p:nvPr/>
        </p:nvSpPr>
        <p:spPr>
          <a:xfrm>
            <a:off x="4619546" y="2751415"/>
            <a:ext cx="1415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+mj-lt"/>
              </a:rPr>
              <a:t>DON’T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FE757D5-9D9D-90A3-9AFC-8AC763C8164E}"/>
              </a:ext>
            </a:extLst>
          </p:cNvPr>
          <p:cNvSpPr txBox="1"/>
          <p:nvPr/>
        </p:nvSpPr>
        <p:spPr>
          <a:xfrm>
            <a:off x="6777110" y="2751415"/>
            <a:ext cx="1415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+mj-lt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33528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US"/>
              <a:t>Avoid victimizing and patronizing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Don't use language/terms that imply helplessness or passiveness, such as “afflicted with” or “suffering from”</a:t>
            </a:r>
          </a:p>
          <a:p>
            <a:r>
              <a:rPr lang="en-US" sz="2200"/>
              <a:t>Avoid euphemistic language or statements like “such an inspiration” or “physically challenged”</a:t>
            </a: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59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Sex vs 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3305908"/>
            <a:ext cx="8461375" cy="1585180"/>
          </a:xfrm>
        </p:spPr>
        <p:txBody>
          <a:bodyPr>
            <a:normAutofit/>
          </a:bodyPr>
          <a:lstStyle/>
          <a:p>
            <a:r>
              <a:rPr lang="en-US" sz="2200"/>
              <a:t>Keep in mind that sexual orientation is different from gender or gender identity and should only be reported on when scientifically relevant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14</a:t>
            </a:fld>
            <a:endParaRPr lang="en-US" noProof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5381AD-8943-75DF-4B64-82F40CBF0A1D}"/>
              </a:ext>
            </a:extLst>
          </p:cNvPr>
          <p:cNvSpPr/>
          <p:nvPr/>
        </p:nvSpPr>
        <p:spPr>
          <a:xfrm>
            <a:off x="1746901" y="1257300"/>
            <a:ext cx="2745916" cy="1453662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18820" algn="ctr" defTabSz="914377">
              <a:defRPr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Sex</a:t>
            </a:r>
            <a:endParaRPr lang="en-US" dirty="0"/>
          </a:p>
          <a:p>
            <a:pPr marL="718820" algn="ctr" defTabSz="914377">
              <a:tabLst>
                <a:tab pos="804863" algn="l"/>
              </a:tabLst>
              <a:defRPr/>
            </a:pPr>
            <a:r>
              <a:rPr lang="en-US" sz="1700" i="1" dirty="0">
                <a:solidFill>
                  <a:srgbClr val="FFFFFF"/>
                </a:solidFill>
                <a:latin typeface="Franklin Gothic Book" panose="020B0503020102020204"/>
              </a:rPr>
              <a:t>Refers to </a:t>
            </a:r>
            <a:br>
              <a:rPr lang="en-US" sz="1700" i="1" dirty="0">
                <a:latin typeface="Franklin Gothic Book" panose="020B0503020102020204"/>
              </a:rPr>
            </a:br>
            <a:r>
              <a:rPr lang="en-US" sz="1700" i="1" dirty="0">
                <a:solidFill>
                  <a:srgbClr val="FFFFFF"/>
                </a:solidFill>
                <a:latin typeface="Franklin Gothic Book" panose="020B0503020102020204"/>
              </a:rPr>
              <a:t>biological factors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6521C1-1BD4-F96F-194F-F53F05A5D26B}"/>
              </a:ext>
            </a:extLst>
          </p:cNvPr>
          <p:cNvSpPr/>
          <p:nvPr/>
        </p:nvSpPr>
        <p:spPr>
          <a:xfrm>
            <a:off x="4779271" y="1257300"/>
            <a:ext cx="2742287" cy="1453662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18820" algn="ctr" defTabSz="914377"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Gender</a:t>
            </a:r>
            <a:endParaRPr lang="en-US" dirty="0"/>
          </a:p>
          <a:p>
            <a:pPr marL="718820" algn="ctr" defTabSz="914377">
              <a:defRPr/>
            </a:pPr>
            <a:r>
              <a:rPr lang="en-US" sz="1700" i="1" dirty="0">
                <a:solidFill>
                  <a:srgbClr val="FFFFFF"/>
                </a:solidFill>
                <a:latin typeface="Franklin Gothic Book" panose="020B0503020102020204"/>
              </a:rPr>
              <a:t>Refers to social/ cultural factors</a:t>
            </a:r>
          </a:p>
        </p:txBody>
      </p:sp>
      <p:sp>
        <p:nvSpPr>
          <p:cNvPr id="19" name="Graphic 14">
            <a:extLst>
              <a:ext uri="{FF2B5EF4-FFF2-40B4-BE49-F238E27FC236}">
                <a16:creationId xmlns:a16="http://schemas.microsoft.com/office/drawing/2014/main" id="{372E182C-0AFE-61FE-CF22-BBCFB1BADA62}"/>
              </a:ext>
            </a:extLst>
          </p:cNvPr>
          <p:cNvSpPr/>
          <p:nvPr/>
        </p:nvSpPr>
        <p:spPr>
          <a:xfrm>
            <a:off x="4914840" y="1468759"/>
            <a:ext cx="785243" cy="949549"/>
          </a:xfrm>
          <a:custGeom>
            <a:avLst/>
            <a:gdLst>
              <a:gd name="connsiteX0" fmla="*/ 574083 w 785243"/>
              <a:gd name="connsiteY0" fmla="*/ 52175 h 949549"/>
              <a:gd name="connsiteX1" fmla="*/ 574083 w 785243"/>
              <a:gd name="connsiteY1" fmla="*/ 248819 h 949549"/>
              <a:gd name="connsiteX2" fmla="*/ 717997 w 785243"/>
              <a:gd name="connsiteY2" fmla="*/ 313794 h 949549"/>
              <a:gd name="connsiteX3" fmla="*/ 718914 w 785243"/>
              <a:gd name="connsiteY3" fmla="*/ 314671 h 949549"/>
              <a:gd name="connsiteX4" fmla="*/ 785244 w 785243"/>
              <a:gd name="connsiteY4" fmla="*/ 474778 h 949549"/>
              <a:gd name="connsiteX5" fmla="*/ 718914 w 785243"/>
              <a:gd name="connsiteY5" fmla="*/ 634884 h 949549"/>
              <a:gd name="connsiteX6" fmla="*/ 558807 w 785243"/>
              <a:gd name="connsiteY6" fmla="*/ 701215 h 949549"/>
              <a:gd name="connsiteX7" fmla="*/ 426423 w 785243"/>
              <a:gd name="connsiteY7" fmla="*/ 658457 h 949549"/>
              <a:gd name="connsiteX8" fmla="*/ 392600 w 785243"/>
              <a:gd name="connsiteY8" fmla="*/ 628542 h 949549"/>
              <a:gd name="connsiteX9" fmla="*/ 358816 w 785243"/>
              <a:gd name="connsiteY9" fmla="*/ 658457 h 949549"/>
              <a:gd name="connsiteX10" fmla="*/ 241749 w 785243"/>
              <a:gd name="connsiteY10" fmla="*/ 700697 h 949549"/>
              <a:gd name="connsiteX11" fmla="*/ 241749 w 785243"/>
              <a:gd name="connsiteY11" fmla="*/ 846079 h 949549"/>
              <a:gd name="connsiteX12" fmla="*/ 310991 w 785243"/>
              <a:gd name="connsiteY12" fmla="*/ 846079 h 949549"/>
              <a:gd name="connsiteX13" fmla="*/ 326307 w 785243"/>
              <a:gd name="connsiteY13" fmla="*/ 861396 h 949549"/>
              <a:gd name="connsiteX14" fmla="*/ 310991 w 785243"/>
              <a:gd name="connsiteY14" fmla="*/ 876712 h 949549"/>
              <a:gd name="connsiteX15" fmla="*/ 241749 w 785243"/>
              <a:gd name="connsiteY15" fmla="*/ 876712 h 949549"/>
              <a:gd name="connsiteX16" fmla="*/ 241749 w 785243"/>
              <a:gd name="connsiteY16" fmla="*/ 934233 h 949549"/>
              <a:gd name="connsiteX17" fmla="*/ 226432 w 785243"/>
              <a:gd name="connsiteY17" fmla="*/ 949550 h 949549"/>
              <a:gd name="connsiteX18" fmla="*/ 211116 w 785243"/>
              <a:gd name="connsiteY18" fmla="*/ 934233 h 949549"/>
              <a:gd name="connsiteX19" fmla="*/ 211116 w 785243"/>
              <a:gd name="connsiteY19" fmla="*/ 876712 h 949549"/>
              <a:gd name="connsiteX20" fmla="*/ 141873 w 785243"/>
              <a:gd name="connsiteY20" fmla="*/ 876712 h 949549"/>
              <a:gd name="connsiteX21" fmla="*/ 126557 w 785243"/>
              <a:gd name="connsiteY21" fmla="*/ 861396 h 949549"/>
              <a:gd name="connsiteX22" fmla="*/ 141873 w 785243"/>
              <a:gd name="connsiteY22" fmla="*/ 846079 h 949549"/>
              <a:gd name="connsiteX23" fmla="*/ 211116 w 785243"/>
              <a:gd name="connsiteY23" fmla="*/ 846079 h 949549"/>
              <a:gd name="connsiteX24" fmla="*/ 211116 w 785243"/>
              <a:gd name="connsiteY24" fmla="*/ 700697 h 949549"/>
              <a:gd name="connsiteX25" fmla="*/ 66411 w 785243"/>
              <a:gd name="connsiteY25" fmla="*/ 634924 h 949549"/>
              <a:gd name="connsiteX26" fmla="*/ 66331 w 785243"/>
              <a:gd name="connsiteY26" fmla="*/ 634844 h 949549"/>
              <a:gd name="connsiteX27" fmla="*/ 0 w 785243"/>
              <a:gd name="connsiteY27" fmla="*/ 474780 h 949549"/>
              <a:gd name="connsiteX28" fmla="*/ 66291 w 785243"/>
              <a:gd name="connsiteY28" fmla="*/ 314759 h 949549"/>
              <a:gd name="connsiteX29" fmla="*/ 66371 w 785243"/>
              <a:gd name="connsiteY29" fmla="*/ 314680 h 949549"/>
              <a:gd name="connsiteX30" fmla="*/ 226435 w 785243"/>
              <a:gd name="connsiteY30" fmla="*/ 248349 h 949549"/>
              <a:gd name="connsiteX31" fmla="*/ 358819 w 785243"/>
              <a:gd name="connsiteY31" fmla="*/ 291107 h 949549"/>
              <a:gd name="connsiteX32" fmla="*/ 392602 w 785243"/>
              <a:gd name="connsiteY32" fmla="*/ 321021 h 949549"/>
              <a:gd name="connsiteX33" fmla="*/ 426426 w 785243"/>
              <a:gd name="connsiteY33" fmla="*/ 291107 h 949549"/>
              <a:gd name="connsiteX34" fmla="*/ 543494 w 785243"/>
              <a:gd name="connsiteY34" fmla="*/ 248867 h 949549"/>
              <a:gd name="connsiteX35" fmla="*/ 543494 w 785243"/>
              <a:gd name="connsiteY35" fmla="*/ 52308 h 949549"/>
              <a:gd name="connsiteX36" fmla="*/ 475647 w 785243"/>
              <a:gd name="connsiteY36" fmla="*/ 120154 h 949549"/>
              <a:gd name="connsiteX37" fmla="*/ 453989 w 785243"/>
              <a:gd name="connsiteY37" fmla="*/ 120154 h 949549"/>
              <a:gd name="connsiteX38" fmla="*/ 453989 w 785243"/>
              <a:gd name="connsiteY38" fmla="*/ 98496 h 949549"/>
              <a:gd name="connsiteX39" fmla="*/ 547963 w 785243"/>
              <a:gd name="connsiteY39" fmla="*/ 4487 h 949549"/>
              <a:gd name="connsiteX40" fmla="*/ 569622 w 785243"/>
              <a:gd name="connsiteY40" fmla="*/ 4487 h 949549"/>
              <a:gd name="connsiteX41" fmla="*/ 663596 w 785243"/>
              <a:gd name="connsiteY41" fmla="*/ 98538 h 949549"/>
              <a:gd name="connsiteX42" fmla="*/ 663516 w 785243"/>
              <a:gd name="connsiteY42" fmla="*/ 120116 h 949549"/>
              <a:gd name="connsiteX43" fmla="*/ 641938 w 785243"/>
              <a:gd name="connsiteY43" fmla="*/ 120036 h 949549"/>
              <a:gd name="connsiteX44" fmla="*/ 574131 w 785243"/>
              <a:gd name="connsiteY44" fmla="*/ 52190 h 949549"/>
              <a:gd name="connsiteX45" fmla="*/ 560163 w 785243"/>
              <a:gd name="connsiteY45" fmla="*/ 278848 h 949549"/>
              <a:gd name="connsiteX46" fmla="*/ 558767 w 785243"/>
              <a:gd name="connsiteY46" fmla="*/ 278928 h 949549"/>
              <a:gd name="connsiteX47" fmla="*/ 557411 w 785243"/>
              <a:gd name="connsiteY47" fmla="*/ 278848 h 949549"/>
              <a:gd name="connsiteX48" fmla="*/ 444215 w 785243"/>
              <a:gd name="connsiteY48" fmla="*/ 315782 h 949549"/>
              <a:gd name="connsiteX49" fmla="*/ 412027 w 785243"/>
              <a:gd name="connsiteY49" fmla="*/ 344979 h 949549"/>
              <a:gd name="connsiteX50" fmla="*/ 441463 w 785243"/>
              <a:gd name="connsiteY50" fmla="*/ 403531 h 949549"/>
              <a:gd name="connsiteX51" fmla="*/ 431691 w 785243"/>
              <a:gd name="connsiteY51" fmla="*/ 422876 h 949549"/>
              <a:gd name="connsiteX52" fmla="*/ 412347 w 785243"/>
              <a:gd name="connsiteY52" fmla="*/ 413104 h 949549"/>
              <a:gd name="connsiteX53" fmla="*/ 392603 w 785243"/>
              <a:gd name="connsiteY53" fmla="*/ 371064 h 949549"/>
              <a:gd name="connsiteX54" fmla="*/ 372860 w 785243"/>
              <a:gd name="connsiteY54" fmla="*/ 413104 h 949549"/>
              <a:gd name="connsiteX55" fmla="*/ 353515 w 785243"/>
              <a:gd name="connsiteY55" fmla="*/ 422876 h 949549"/>
              <a:gd name="connsiteX56" fmla="*/ 343743 w 785243"/>
              <a:gd name="connsiteY56" fmla="*/ 403531 h 949549"/>
              <a:gd name="connsiteX57" fmla="*/ 373180 w 785243"/>
              <a:gd name="connsiteY57" fmla="*/ 344979 h 949549"/>
              <a:gd name="connsiteX58" fmla="*/ 340991 w 785243"/>
              <a:gd name="connsiteY58" fmla="*/ 315821 h 949549"/>
              <a:gd name="connsiteX59" fmla="*/ 226434 w 785243"/>
              <a:gd name="connsiteY59" fmla="*/ 278927 h 949549"/>
              <a:gd name="connsiteX60" fmla="*/ 87983 w 785243"/>
              <a:gd name="connsiteY60" fmla="*/ 336203 h 949549"/>
              <a:gd name="connsiteX61" fmla="*/ 30627 w 785243"/>
              <a:gd name="connsiteY61" fmla="*/ 474722 h 949549"/>
              <a:gd name="connsiteX62" fmla="*/ 87903 w 785243"/>
              <a:gd name="connsiteY62" fmla="*/ 613173 h 949549"/>
              <a:gd name="connsiteX63" fmla="*/ 226422 w 785243"/>
              <a:gd name="connsiteY63" fmla="*/ 670530 h 949549"/>
              <a:gd name="connsiteX64" fmla="*/ 340980 w 785243"/>
              <a:gd name="connsiteY64" fmla="*/ 633635 h 949549"/>
              <a:gd name="connsiteX65" fmla="*/ 373168 w 785243"/>
              <a:gd name="connsiteY65" fmla="*/ 604439 h 949549"/>
              <a:gd name="connsiteX66" fmla="*/ 343731 w 785243"/>
              <a:gd name="connsiteY66" fmla="*/ 545886 h 949549"/>
              <a:gd name="connsiteX67" fmla="*/ 353503 w 785243"/>
              <a:gd name="connsiteY67" fmla="*/ 526542 h 949549"/>
              <a:gd name="connsiteX68" fmla="*/ 372848 w 785243"/>
              <a:gd name="connsiteY68" fmla="*/ 536313 h 949549"/>
              <a:gd name="connsiteX69" fmla="*/ 392591 w 785243"/>
              <a:gd name="connsiteY69" fmla="*/ 578393 h 949549"/>
              <a:gd name="connsiteX70" fmla="*/ 412335 w 785243"/>
              <a:gd name="connsiteY70" fmla="*/ 536313 h 949549"/>
              <a:gd name="connsiteX71" fmla="*/ 431679 w 785243"/>
              <a:gd name="connsiteY71" fmla="*/ 526542 h 949549"/>
              <a:gd name="connsiteX72" fmla="*/ 441451 w 785243"/>
              <a:gd name="connsiteY72" fmla="*/ 545886 h 949549"/>
              <a:gd name="connsiteX73" fmla="*/ 412015 w 785243"/>
              <a:gd name="connsiteY73" fmla="*/ 604439 h 949549"/>
              <a:gd name="connsiteX74" fmla="*/ 444203 w 785243"/>
              <a:gd name="connsiteY74" fmla="*/ 633635 h 949549"/>
              <a:gd name="connsiteX75" fmla="*/ 558761 w 785243"/>
              <a:gd name="connsiteY75" fmla="*/ 670530 h 949549"/>
              <a:gd name="connsiteX76" fmla="*/ 697212 w 785243"/>
              <a:gd name="connsiteY76" fmla="*/ 613173 h 949549"/>
              <a:gd name="connsiteX77" fmla="*/ 754569 w 785243"/>
              <a:gd name="connsiteY77" fmla="*/ 474722 h 949549"/>
              <a:gd name="connsiteX78" fmla="*/ 697212 w 785243"/>
              <a:gd name="connsiteY78" fmla="*/ 336271 h 949549"/>
              <a:gd name="connsiteX79" fmla="*/ 696493 w 785243"/>
              <a:gd name="connsiteY79" fmla="*/ 335513 h 949549"/>
              <a:gd name="connsiteX80" fmla="*/ 560127 w 785243"/>
              <a:gd name="connsiteY80" fmla="*/ 278875 h 949549"/>
              <a:gd name="connsiteX81" fmla="*/ 294561 w 785243"/>
              <a:gd name="connsiteY81" fmla="*/ 490051 h 949549"/>
              <a:gd name="connsiteX82" fmla="*/ 279245 w 785243"/>
              <a:gd name="connsiteY82" fmla="*/ 474735 h 949549"/>
              <a:gd name="connsiteX83" fmla="*/ 294561 w 785243"/>
              <a:gd name="connsiteY83" fmla="*/ 459419 h 949549"/>
              <a:gd name="connsiteX84" fmla="*/ 498217 w 785243"/>
              <a:gd name="connsiteY84" fmla="*/ 459419 h 949549"/>
              <a:gd name="connsiteX85" fmla="*/ 513533 w 785243"/>
              <a:gd name="connsiteY85" fmla="*/ 474735 h 949549"/>
              <a:gd name="connsiteX86" fmla="*/ 498217 w 785243"/>
              <a:gd name="connsiteY86" fmla="*/ 490051 h 9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785243" h="949549">
                <a:moveTo>
                  <a:pt x="574083" y="52175"/>
                </a:moveTo>
                <a:lnTo>
                  <a:pt x="574083" y="248819"/>
                </a:lnTo>
                <a:cubicBezTo>
                  <a:pt x="630044" y="252608"/>
                  <a:pt x="680463" y="276700"/>
                  <a:pt x="717997" y="313794"/>
                </a:cubicBezTo>
                <a:lnTo>
                  <a:pt x="718914" y="314671"/>
                </a:lnTo>
                <a:cubicBezTo>
                  <a:pt x="759878" y="355634"/>
                  <a:pt x="785244" y="412270"/>
                  <a:pt x="785244" y="474778"/>
                </a:cubicBezTo>
                <a:cubicBezTo>
                  <a:pt x="785244" y="537319"/>
                  <a:pt x="759878" y="593956"/>
                  <a:pt x="718914" y="634884"/>
                </a:cubicBezTo>
                <a:cubicBezTo>
                  <a:pt x="677951" y="675848"/>
                  <a:pt x="621315" y="701215"/>
                  <a:pt x="558807" y="701215"/>
                </a:cubicBezTo>
                <a:cubicBezTo>
                  <a:pt x="509468" y="701215"/>
                  <a:pt x="463676" y="685340"/>
                  <a:pt x="426423" y="658457"/>
                </a:cubicBezTo>
                <a:cubicBezTo>
                  <a:pt x="414178" y="649602"/>
                  <a:pt x="402851" y="639591"/>
                  <a:pt x="392600" y="628542"/>
                </a:cubicBezTo>
                <a:cubicBezTo>
                  <a:pt x="382349" y="639591"/>
                  <a:pt x="371022" y="649602"/>
                  <a:pt x="358816" y="658457"/>
                </a:cubicBezTo>
                <a:cubicBezTo>
                  <a:pt x="325432" y="682548"/>
                  <a:pt x="285226" y="697785"/>
                  <a:pt x="241749" y="700697"/>
                </a:cubicBezTo>
                <a:lnTo>
                  <a:pt x="241749" y="846079"/>
                </a:lnTo>
                <a:lnTo>
                  <a:pt x="310991" y="846079"/>
                </a:lnTo>
                <a:cubicBezTo>
                  <a:pt x="319447" y="846079"/>
                  <a:pt x="326307" y="852946"/>
                  <a:pt x="326307" y="861396"/>
                </a:cubicBezTo>
                <a:cubicBezTo>
                  <a:pt x="326307" y="869854"/>
                  <a:pt x="319447" y="876712"/>
                  <a:pt x="310991" y="876712"/>
                </a:cubicBezTo>
                <a:lnTo>
                  <a:pt x="241749" y="876712"/>
                </a:lnTo>
                <a:lnTo>
                  <a:pt x="241749" y="934233"/>
                </a:lnTo>
                <a:cubicBezTo>
                  <a:pt x="241749" y="942691"/>
                  <a:pt x="234889" y="949550"/>
                  <a:pt x="226432" y="949550"/>
                </a:cubicBezTo>
                <a:cubicBezTo>
                  <a:pt x="217977" y="949550"/>
                  <a:pt x="211116" y="942691"/>
                  <a:pt x="211116" y="934233"/>
                </a:cubicBezTo>
                <a:lnTo>
                  <a:pt x="211116" y="876712"/>
                </a:lnTo>
                <a:lnTo>
                  <a:pt x="141873" y="876712"/>
                </a:lnTo>
                <a:cubicBezTo>
                  <a:pt x="133418" y="876712"/>
                  <a:pt x="126557" y="869854"/>
                  <a:pt x="126557" y="861396"/>
                </a:cubicBezTo>
                <a:cubicBezTo>
                  <a:pt x="126557" y="852946"/>
                  <a:pt x="133418" y="846079"/>
                  <a:pt x="141873" y="846079"/>
                </a:cubicBezTo>
                <a:lnTo>
                  <a:pt x="211116" y="846079"/>
                </a:lnTo>
                <a:lnTo>
                  <a:pt x="211116" y="700697"/>
                </a:lnTo>
                <a:cubicBezTo>
                  <a:pt x="154757" y="696948"/>
                  <a:pt x="104021" y="672497"/>
                  <a:pt x="66411" y="634924"/>
                </a:cubicBezTo>
                <a:lnTo>
                  <a:pt x="66331" y="634844"/>
                </a:lnTo>
                <a:cubicBezTo>
                  <a:pt x="25327" y="593841"/>
                  <a:pt x="0" y="537245"/>
                  <a:pt x="0" y="474780"/>
                </a:cubicBezTo>
                <a:cubicBezTo>
                  <a:pt x="0" y="412318"/>
                  <a:pt x="25328" y="355764"/>
                  <a:pt x="66291" y="314759"/>
                </a:cubicBezTo>
                <a:lnTo>
                  <a:pt x="66371" y="314680"/>
                </a:lnTo>
                <a:cubicBezTo>
                  <a:pt x="107374" y="273676"/>
                  <a:pt x="163970" y="248349"/>
                  <a:pt x="226435" y="248349"/>
                </a:cubicBezTo>
                <a:cubicBezTo>
                  <a:pt x="275774" y="248349"/>
                  <a:pt x="321566" y="264223"/>
                  <a:pt x="358819" y="291107"/>
                </a:cubicBezTo>
                <a:cubicBezTo>
                  <a:pt x="371064" y="299961"/>
                  <a:pt x="382391" y="309973"/>
                  <a:pt x="392602" y="321021"/>
                </a:cubicBezTo>
                <a:cubicBezTo>
                  <a:pt x="402853" y="309973"/>
                  <a:pt x="414181" y="299961"/>
                  <a:pt x="426426" y="291107"/>
                </a:cubicBezTo>
                <a:cubicBezTo>
                  <a:pt x="459810" y="267016"/>
                  <a:pt x="499977" y="251779"/>
                  <a:pt x="543494" y="248867"/>
                </a:cubicBezTo>
                <a:lnTo>
                  <a:pt x="543494" y="52308"/>
                </a:lnTo>
                <a:lnTo>
                  <a:pt x="475647" y="120154"/>
                </a:lnTo>
                <a:cubicBezTo>
                  <a:pt x="469665" y="126136"/>
                  <a:pt x="459972" y="126136"/>
                  <a:pt x="453989" y="120154"/>
                </a:cubicBezTo>
                <a:cubicBezTo>
                  <a:pt x="448007" y="114170"/>
                  <a:pt x="448007" y="104478"/>
                  <a:pt x="453989" y="98496"/>
                </a:cubicBezTo>
                <a:lnTo>
                  <a:pt x="547963" y="4487"/>
                </a:lnTo>
                <a:cubicBezTo>
                  <a:pt x="553946" y="-1496"/>
                  <a:pt x="563639" y="-1496"/>
                  <a:pt x="569622" y="4487"/>
                </a:cubicBezTo>
                <a:lnTo>
                  <a:pt x="663596" y="98538"/>
                </a:lnTo>
                <a:cubicBezTo>
                  <a:pt x="669538" y="104521"/>
                  <a:pt x="669499" y="114174"/>
                  <a:pt x="663516" y="120116"/>
                </a:cubicBezTo>
                <a:cubicBezTo>
                  <a:pt x="657533" y="126059"/>
                  <a:pt x="647880" y="126019"/>
                  <a:pt x="641938" y="120036"/>
                </a:cubicBezTo>
                <a:lnTo>
                  <a:pt x="574131" y="52190"/>
                </a:lnTo>
                <a:close/>
                <a:moveTo>
                  <a:pt x="560163" y="278848"/>
                </a:moveTo>
                <a:lnTo>
                  <a:pt x="558767" y="278928"/>
                </a:lnTo>
                <a:lnTo>
                  <a:pt x="557411" y="278848"/>
                </a:lnTo>
                <a:cubicBezTo>
                  <a:pt x="515092" y="279167"/>
                  <a:pt x="476003" y="292848"/>
                  <a:pt x="444215" y="315782"/>
                </a:cubicBezTo>
                <a:cubicBezTo>
                  <a:pt x="432409" y="324318"/>
                  <a:pt x="421640" y="334090"/>
                  <a:pt x="412027" y="344979"/>
                </a:cubicBezTo>
                <a:cubicBezTo>
                  <a:pt x="424511" y="362768"/>
                  <a:pt x="434483" y="382471"/>
                  <a:pt x="441463" y="403531"/>
                </a:cubicBezTo>
                <a:cubicBezTo>
                  <a:pt x="444095" y="411548"/>
                  <a:pt x="439748" y="420244"/>
                  <a:pt x="431691" y="422876"/>
                </a:cubicBezTo>
                <a:cubicBezTo>
                  <a:pt x="423674" y="425508"/>
                  <a:pt x="414979" y="421160"/>
                  <a:pt x="412347" y="413104"/>
                </a:cubicBezTo>
                <a:cubicBezTo>
                  <a:pt x="407401" y="398227"/>
                  <a:pt x="400740" y="384107"/>
                  <a:pt x="392603" y="371064"/>
                </a:cubicBezTo>
                <a:cubicBezTo>
                  <a:pt x="384466" y="384147"/>
                  <a:pt x="377765" y="398227"/>
                  <a:pt x="372860" y="413104"/>
                </a:cubicBezTo>
                <a:cubicBezTo>
                  <a:pt x="370227" y="421121"/>
                  <a:pt x="361572" y="425508"/>
                  <a:pt x="353515" y="422876"/>
                </a:cubicBezTo>
                <a:cubicBezTo>
                  <a:pt x="345498" y="420243"/>
                  <a:pt x="341111" y="411588"/>
                  <a:pt x="343743" y="403531"/>
                </a:cubicBezTo>
                <a:cubicBezTo>
                  <a:pt x="350683" y="382471"/>
                  <a:pt x="360695" y="362808"/>
                  <a:pt x="373180" y="344979"/>
                </a:cubicBezTo>
                <a:cubicBezTo>
                  <a:pt x="363567" y="334090"/>
                  <a:pt x="352758" y="324318"/>
                  <a:pt x="340991" y="315821"/>
                </a:cubicBezTo>
                <a:cubicBezTo>
                  <a:pt x="308843" y="292608"/>
                  <a:pt x="269236" y="278927"/>
                  <a:pt x="226434" y="278927"/>
                </a:cubicBezTo>
                <a:cubicBezTo>
                  <a:pt x="172309" y="278927"/>
                  <a:pt x="123364" y="300824"/>
                  <a:pt x="87983" y="336203"/>
                </a:cubicBezTo>
                <a:cubicBezTo>
                  <a:pt x="52524" y="371662"/>
                  <a:pt x="30627" y="420642"/>
                  <a:pt x="30627" y="474722"/>
                </a:cubicBezTo>
                <a:cubicBezTo>
                  <a:pt x="30627" y="528848"/>
                  <a:pt x="52524" y="577793"/>
                  <a:pt x="87903" y="613173"/>
                </a:cubicBezTo>
                <a:cubicBezTo>
                  <a:pt x="123362" y="648632"/>
                  <a:pt x="172342" y="670530"/>
                  <a:pt x="226422" y="670530"/>
                </a:cubicBezTo>
                <a:cubicBezTo>
                  <a:pt x="269260" y="670530"/>
                  <a:pt x="308787" y="656849"/>
                  <a:pt x="340980" y="633635"/>
                </a:cubicBezTo>
                <a:cubicBezTo>
                  <a:pt x="352786" y="625100"/>
                  <a:pt x="363555" y="615327"/>
                  <a:pt x="373168" y="604439"/>
                </a:cubicBezTo>
                <a:cubicBezTo>
                  <a:pt x="360683" y="586650"/>
                  <a:pt x="350711" y="566946"/>
                  <a:pt x="343731" y="545886"/>
                </a:cubicBezTo>
                <a:cubicBezTo>
                  <a:pt x="341099" y="537869"/>
                  <a:pt x="345446" y="529174"/>
                  <a:pt x="353503" y="526542"/>
                </a:cubicBezTo>
                <a:cubicBezTo>
                  <a:pt x="361520" y="523909"/>
                  <a:pt x="370216" y="528257"/>
                  <a:pt x="372848" y="536313"/>
                </a:cubicBezTo>
                <a:cubicBezTo>
                  <a:pt x="377793" y="551231"/>
                  <a:pt x="384455" y="565311"/>
                  <a:pt x="392591" y="578393"/>
                </a:cubicBezTo>
                <a:cubicBezTo>
                  <a:pt x="400728" y="565311"/>
                  <a:pt x="407429" y="551231"/>
                  <a:pt x="412335" y="536313"/>
                </a:cubicBezTo>
                <a:cubicBezTo>
                  <a:pt x="414967" y="528296"/>
                  <a:pt x="423623" y="523909"/>
                  <a:pt x="431679" y="526542"/>
                </a:cubicBezTo>
                <a:cubicBezTo>
                  <a:pt x="439696" y="529174"/>
                  <a:pt x="444084" y="537830"/>
                  <a:pt x="441451" y="545886"/>
                </a:cubicBezTo>
                <a:cubicBezTo>
                  <a:pt x="434510" y="566946"/>
                  <a:pt x="424499" y="586610"/>
                  <a:pt x="412015" y="604439"/>
                </a:cubicBezTo>
                <a:cubicBezTo>
                  <a:pt x="421628" y="615328"/>
                  <a:pt x="432437" y="625100"/>
                  <a:pt x="444203" y="633635"/>
                </a:cubicBezTo>
                <a:cubicBezTo>
                  <a:pt x="476351" y="656809"/>
                  <a:pt x="515958" y="670530"/>
                  <a:pt x="558761" y="670530"/>
                </a:cubicBezTo>
                <a:cubicBezTo>
                  <a:pt x="612846" y="670530"/>
                  <a:pt x="661788" y="648632"/>
                  <a:pt x="697212" y="613173"/>
                </a:cubicBezTo>
                <a:cubicBezTo>
                  <a:pt x="732671" y="577714"/>
                  <a:pt x="754569" y="528774"/>
                  <a:pt x="754569" y="474722"/>
                </a:cubicBezTo>
                <a:cubicBezTo>
                  <a:pt x="754569" y="420637"/>
                  <a:pt x="732671" y="371695"/>
                  <a:pt x="697212" y="336271"/>
                </a:cubicBezTo>
                <a:lnTo>
                  <a:pt x="696493" y="335513"/>
                </a:lnTo>
                <a:cubicBezTo>
                  <a:pt x="661434" y="300812"/>
                  <a:pt x="613251" y="279233"/>
                  <a:pt x="560127" y="278875"/>
                </a:cubicBezTo>
                <a:close/>
                <a:moveTo>
                  <a:pt x="294561" y="490051"/>
                </a:moveTo>
                <a:cubicBezTo>
                  <a:pt x="286105" y="490051"/>
                  <a:pt x="279245" y="483191"/>
                  <a:pt x="279245" y="474735"/>
                </a:cubicBezTo>
                <a:cubicBezTo>
                  <a:pt x="279245" y="466280"/>
                  <a:pt x="286105" y="459419"/>
                  <a:pt x="294561" y="459419"/>
                </a:cubicBezTo>
                <a:lnTo>
                  <a:pt x="498217" y="459419"/>
                </a:lnTo>
                <a:cubicBezTo>
                  <a:pt x="506672" y="459419"/>
                  <a:pt x="513533" y="466280"/>
                  <a:pt x="513533" y="474735"/>
                </a:cubicBezTo>
                <a:cubicBezTo>
                  <a:pt x="513533" y="483191"/>
                  <a:pt x="506672" y="490051"/>
                  <a:pt x="498217" y="490051"/>
                </a:cubicBezTo>
                <a:close/>
              </a:path>
            </a:pathLst>
          </a:custGeom>
          <a:solidFill>
            <a:schemeClr val="bg1"/>
          </a:solidFill>
          <a:ln w="84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F03D9786-61EA-C3C3-238B-8AFFE27A1AC3}"/>
              </a:ext>
            </a:extLst>
          </p:cNvPr>
          <p:cNvSpPr/>
          <p:nvPr/>
        </p:nvSpPr>
        <p:spPr>
          <a:xfrm>
            <a:off x="1866069" y="1483106"/>
            <a:ext cx="953348" cy="953356"/>
          </a:xfrm>
          <a:custGeom>
            <a:avLst/>
            <a:gdLst>
              <a:gd name="connsiteX0" fmla="*/ 941431 w 953348"/>
              <a:gd name="connsiteY0" fmla="*/ 9 h 953356"/>
              <a:gd name="connsiteX1" fmla="*/ 738498 w 953348"/>
              <a:gd name="connsiteY1" fmla="*/ 9 h 953356"/>
              <a:gd name="connsiteX2" fmla="*/ 726581 w 953348"/>
              <a:gd name="connsiteY2" fmla="*/ 11926 h 953356"/>
              <a:gd name="connsiteX3" fmla="*/ 738498 w 953348"/>
              <a:gd name="connsiteY3" fmla="*/ 23843 h 953356"/>
              <a:gd name="connsiteX4" fmla="*/ 912662 w 953348"/>
              <a:gd name="connsiteY4" fmla="*/ 23843 h 953356"/>
              <a:gd name="connsiteX5" fmla="*/ 680860 w 953348"/>
              <a:gd name="connsiteY5" fmla="*/ 255645 h 953356"/>
              <a:gd name="connsiteX6" fmla="*/ 476675 w 953348"/>
              <a:gd name="connsiteY6" fmla="*/ 166963 h 953356"/>
              <a:gd name="connsiteX7" fmla="*/ 272490 w 953348"/>
              <a:gd name="connsiteY7" fmla="*/ 255645 h 953356"/>
              <a:gd name="connsiteX8" fmla="*/ 155089 w 953348"/>
              <a:gd name="connsiteY8" fmla="*/ 138244 h 953356"/>
              <a:gd name="connsiteX9" fmla="*/ 259957 w 953348"/>
              <a:gd name="connsiteY9" fmla="*/ 97257 h 953356"/>
              <a:gd name="connsiteX10" fmla="*/ 266711 w 953348"/>
              <a:gd name="connsiteY10" fmla="*/ 81814 h 953356"/>
              <a:gd name="connsiteX11" fmla="*/ 251272 w 953348"/>
              <a:gd name="connsiteY11" fmla="*/ 75052 h 953356"/>
              <a:gd name="connsiteX12" fmla="*/ 154769 w 953348"/>
              <a:gd name="connsiteY12" fmla="*/ 112773 h 953356"/>
              <a:gd name="connsiteX13" fmla="*/ 192490 w 953348"/>
              <a:gd name="connsiteY13" fmla="*/ 16270 h 953356"/>
              <a:gd name="connsiteX14" fmla="*/ 185736 w 953348"/>
              <a:gd name="connsiteY14" fmla="*/ 827 h 953356"/>
              <a:gd name="connsiteX15" fmla="*/ 170297 w 953348"/>
              <a:gd name="connsiteY15" fmla="*/ 7589 h 953356"/>
              <a:gd name="connsiteX16" fmla="*/ 129306 w 953348"/>
              <a:gd name="connsiteY16" fmla="*/ 112467 h 953356"/>
              <a:gd name="connsiteX17" fmla="*/ 25798 w 953348"/>
              <a:gd name="connsiteY17" fmla="*/ 8950 h 953356"/>
              <a:gd name="connsiteX18" fmla="*/ 8947 w 953348"/>
              <a:gd name="connsiteY18" fmla="*/ 8950 h 953356"/>
              <a:gd name="connsiteX19" fmla="*/ 8947 w 953348"/>
              <a:gd name="connsiteY19" fmla="*/ 25801 h 953356"/>
              <a:gd name="connsiteX20" fmla="*/ 112454 w 953348"/>
              <a:gd name="connsiteY20" fmla="*/ 129309 h 953356"/>
              <a:gd name="connsiteX21" fmla="*/ 7576 w 953348"/>
              <a:gd name="connsiteY21" fmla="*/ 170300 h 953356"/>
              <a:gd name="connsiteX22" fmla="*/ 822 w 953348"/>
              <a:gd name="connsiteY22" fmla="*/ 185743 h 953356"/>
              <a:gd name="connsiteX23" fmla="*/ 11925 w 953348"/>
              <a:gd name="connsiteY23" fmla="*/ 193319 h 953356"/>
              <a:gd name="connsiteX24" fmla="*/ 16258 w 953348"/>
              <a:gd name="connsiteY24" fmla="*/ 192505 h 953356"/>
              <a:gd name="connsiteX25" fmla="*/ 112752 w 953348"/>
              <a:gd name="connsiteY25" fmla="*/ 154788 h 953356"/>
              <a:gd name="connsiteX26" fmla="*/ 75038 w 953348"/>
              <a:gd name="connsiteY26" fmla="*/ 251275 h 953356"/>
              <a:gd name="connsiteX27" fmla="*/ 81792 w 953348"/>
              <a:gd name="connsiteY27" fmla="*/ 266718 h 953356"/>
              <a:gd name="connsiteX28" fmla="*/ 86126 w 953348"/>
              <a:gd name="connsiteY28" fmla="*/ 267532 h 953356"/>
              <a:gd name="connsiteX29" fmla="*/ 97229 w 953348"/>
              <a:gd name="connsiteY29" fmla="*/ 259956 h 953356"/>
              <a:gd name="connsiteX30" fmla="*/ 138220 w 953348"/>
              <a:gd name="connsiteY30" fmla="*/ 155078 h 953356"/>
              <a:gd name="connsiteX31" fmla="*/ 256891 w 953348"/>
              <a:gd name="connsiteY31" fmla="*/ 273750 h 953356"/>
              <a:gd name="connsiteX32" fmla="*/ 196628 w 953348"/>
              <a:gd name="connsiteY32" fmla="*/ 447001 h 953356"/>
              <a:gd name="connsiteX33" fmla="*/ 464757 w 953348"/>
              <a:gd name="connsiteY33" fmla="*/ 726748 h 953356"/>
              <a:gd name="connsiteX34" fmla="*/ 464757 w 953348"/>
              <a:gd name="connsiteY34" fmla="*/ 837237 h 953356"/>
              <a:gd name="connsiteX35" fmla="*/ 386603 w 953348"/>
              <a:gd name="connsiteY35" fmla="*/ 837237 h 953356"/>
              <a:gd name="connsiteX36" fmla="*/ 374686 w 953348"/>
              <a:gd name="connsiteY36" fmla="*/ 849154 h 953356"/>
              <a:gd name="connsiteX37" fmla="*/ 386603 w 953348"/>
              <a:gd name="connsiteY37" fmla="*/ 861071 h 953356"/>
              <a:gd name="connsiteX38" fmla="*/ 464757 w 953348"/>
              <a:gd name="connsiteY38" fmla="*/ 861071 h 953356"/>
              <a:gd name="connsiteX39" fmla="*/ 464757 w 953348"/>
              <a:gd name="connsiteY39" fmla="*/ 941439 h 953356"/>
              <a:gd name="connsiteX40" fmla="*/ 476674 w 953348"/>
              <a:gd name="connsiteY40" fmla="*/ 953356 h 953356"/>
              <a:gd name="connsiteX41" fmla="*/ 488591 w 953348"/>
              <a:gd name="connsiteY41" fmla="*/ 941439 h 953356"/>
              <a:gd name="connsiteX42" fmla="*/ 488591 w 953348"/>
              <a:gd name="connsiteY42" fmla="*/ 861071 h 953356"/>
              <a:gd name="connsiteX43" fmla="*/ 566744 w 953348"/>
              <a:gd name="connsiteY43" fmla="*/ 861071 h 953356"/>
              <a:gd name="connsiteX44" fmla="*/ 578661 w 953348"/>
              <a:gd name="connsiteY44" fmla="*/ 849154 h 953356"/>
              <a:gd name="connsiteX45" fmla="*/ 566744 w 953348"/>
              <a:gd name="connsiteY45" fmla="*/ 837237 h 953356"/>
              <a:gd name="connsiteX46" fmla="*/ 488591 w 953348"/>
              <a:gd name="connsiteY46" fmla="*/ 837237 h 953356"/>
              <a:gd name="connsiteX47" fmla="*/ 488591 w 953348"/>
              <a:gd name="connsiteY47" fmla="*/ 726748 h 953356"/>
              <a:gd name="connsiteX48" fmla="*/ 756719 w 953348"/>
              <a:gd name="connsiteY48" fmla="*/ 447001 h 953356"/>
              <a:gd name="connsiteX49" fmla="*/ 696452 w 953348"/>
              <a:gd name="connsiteY49" fmla="*/ 273750 h 953356"/>
              <a:gd name="connsiteX50" fmla="*/ 929515 w 953348"/>
              <a:gd name="connsiteY50" fmla="*/ 40686 h 953356"/>
              <a:gd name="connsiteX51" fmla="*/ 929515 w 953348"/>
              <a:gd name="connsiteY51" fmla="*/ 214841 h 953356"/>
              <a:gd name="connsiteX52" fmla="*/ 941431 w 953348"/>
              <a:gd name="connsiteY52" fmla="*/ 226758 h 953356"/>
              <a:gd name="connsiteX53" fmla="*/ 953348 w 953348"/>
              <a:gd name="connsiteY53" fmla="*/ 214841 h 953356"/>
              <a:gd name="connsiteX54" fmla="*/ 953348 w 953348"/>
              <a:gd name="connsiteY54" fmla="*/ 11917 h 953356"/>
              <a:gd name="connsiteX55" fmla="*/ 941431 w 953348"/>
              <a:gd name="connsiteY55" fmla="*/ 0 h 953356"/>
              <a:gd name="connsiteX56" fmla="*/ 476675 w 953348"/>
              <a:gd name="connsiteY56" fmla="*/ 703222 h 953356"/>
              <a:gd name="connsiteX57" fmla="*/ 220463 w 953348"/>
              <a:gd name="connsiteY57" fmla="*/ 447010 h 953356"/>
              <a:gd name="connsiteX58" fmla="*/ 476675 w 953348"/>
              <a:gd name="connsiteY58" fmla="*/ 190798 h 953356"/>
              <a:gd name="connsiteX59" fmla="*/ 732887 w 953348"/>
              <a:gd name="connsiteY59" fmla="*/ 447010 h 953356"/>
              <a:gd name="connsiteX60" fmla="*/ 476675 w 953348"/>
              <a:gd name="connsiteY60" fmla="*/ 703222 h 95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53348" h="953356">
                <a:moveTo>
                  <a:pt x="941431" y="9"/>
                </a:moveTo>
                <a:lnTo>
                  <a:pt x="738498" y="9"/>
                </a:lnTo>
                <a:cubicBezTo>
                  <a:pt x="731915" y="9"/>
                  <a:pt x="726581" y="5339"/>
                  <a:pt x="726581" y="11926"/>
                </a:cubicBezTo>
                <a:cubicBezTo>
                  <a:pt x="726581" y="18513"/>
                  <a:pt x="731915" y="23843"/>
                  <a:pt x="738498" y="23843"/>
                </a:cubicBezTo>
                <a:lnTo>
                  <a:pt x="912662" y="23843"/>
                </a:lnTo>
                <a:lnTo>
                  <a:pt x="680860" y="255645"/>
                </a:lnTo>
                <a:cubicBezTo>
                  <a:pt x="629733" y="201124"/>
                  <a:pt x="557133" y="166963"/>
                  <a:pt x="476675" y="166963"/>
                </a:cubicBezTo>
                <a:cubicBezTo>
                  <a:pt x="396216" y="166963"/>
                  <a:pt x="323613" y="201123"/>
                  <a:pt x="272490" y="255645"/>
                </a:cubicBezTo>
                <a:lnTo>
                  <a:pt x="155089" y="138244"/>
                </a:lnTo>
                <a:lnTo>
                  <a:pt x="259957" y="97257"/>
                </a:lnTo>
                <a:cubicBezTo>
                  <a:pt x="266086" y="94860"/>
                  <a:pt x="269108" y="87947"/>
                  <a:pt x="266711" y="81814"/>
                </a:cubicBezTo>
                <a:cubicBezTo>
                  <a:pt x="264318" y="75705"/>
                  <a:pt x="257424" y="72644"/>
                  <a:pt x="251272" y="75052"/>
                </a:cubicBezTo>
                <a:lnTo>
                  <a:pt x="154769" y="112773"/>
                </a:lnTo>
                <a:lnTo>
                  <a:pt x="192490" y="16270"/>
                </a:lnTo>
                <a:cubicBezTo>
                  <a:pt x="194887" y="10138"/>
                  <a:pt x="191861" y="3225"/>
                  <a:pt x="185736" y="827"/>
                </a:cubicBezTo>
                <a:cubicBezTo>
                  <a:pt x="179615" y="-1558"/>
                  <a:pt x="172694" y="1468"/>
                  <a:pt x="170297" y="7589"/>
                </a:cubicBezTo>
                <a:lnTo>
                  <a:pt x="129306" y="112467"/>
                </a:lnTo>
                <a:lnTo>
                  <a:pt x="25798" y="8950"/>
                </a:lnTo>
                <a:cubicBezTo>
                  <a:pt x="21144" y="4294"/>
                  <a:pt x="13602" y="4294"/>
                  <a:pt x="8947" y="8950"/>
                </a:cubicBezTo>
                <a:cubicBezTo>
                  <a:pt x="4291" y="13605"/>
                  <a:pt x="4292" y="21145"/>
                  <a:pt x="8947" y="25801"/>
                </a:cubicBezTo>
                <a:lnTo>
                  <a:pt x="112454" y="129309"/>
                </a:lnTo>
                <a:lnTo>
                  <a:pt x="7576" y="170300"/>
                </a:lnTo>
                <a:cubicBezTo>
                  <a:pt x="1447" y="172697"/>
                  <a:pt x="-1575" y="179610"/>
                  <a:pt x="822" y="185743"/>
                </a:cubicBezTo>
                <a:cubicBezTo>
                  <a:pt x="2661" y="190444"/>
                  <a:pt x="7161" y="193319"/>
                  <a:pt x="11925" y="193319"/>
                </a:cubicBezTo>
                <a:cubicBezTo>
                  <a:pt x="13364" y="193319"/>
                  <a:pt x="14835" y="193063"/>
                  <a:pt x="16258" y="192505"/>
                </a:cubicBezTo>
                <a:lnTo>
                  <a:pt x="112752" y="154788"/>
                </a:lnTo>
                <a:lnTo>
                  <a:pt x="75038" y="251275"/>
                </a:lnTo>
                <a:cubicBezTo>
                  <a:pt x="72641" y="257407"/>
                  <a:pt x="75667" y="264321"/>
                  <a:pt x="81792" y="266718"/>
                </a:cubicBezTo>
                <a:cubicBezTo>
                  <a:pt x="83216" y="267276"/>
                  <a:pt x="84686" y="267532"/>
                  <a:pt x="86126" y="267532"/>
                </a:cubicBezTo>
                <a:cubicBezTo>
                  <a:pt x="90890" y="267532"/>
                  <a:pt x="95389" y="264657"/>
                  <a:pt x="97229" y="259956"/>
                </a:cubicBezTo>
                <a:lnTo>
                  <a:pt x="138220" y="155078"/>
                </a:lnTo>
                <a:lnTo>
                  <a:pt x="256891" y="273750"/>
                </a:lnTo>
                <a:cubicBezTo>
                  <a:pt x="219209" y="321460"/>
                  <a:pt x="196628" y="381627"/>
                  <a:pt x="196628" y="447001"/>
                </a:cubicBezTo>
                <a:cubicBezTo>
                  <a:pt x="196628" y="597421"/>
                  <a:pt x="315846" y="720472"/>
                  <a:pt x="464757" y="726748"/>
                </a:cubicBezTo>
                <a:lnTo>
                  <a:pt x="464757" y="837237"/>
                </a:lnTo>
                <a:lnTo>
                  <a:pt x="386603" y="837237"/>
                </a:lnTo>
                <a:cubicBezTo>
                  <a:pt x="380020" y="837237"/>
                  <a:pt x="374686" y="842567"/>
                  <a:pt x="374686" y="849154"/>
                </a:cubicBezTo>
                <a:cubicBezTo>
                  <a:pt x="374686" y="855741"/>
                  <a:pt x="380020" y="861071"/>
                  <a:pt x="386603" y="861071"/>
                </a:cubicBezTo>
                <a:lnTo>
                  <a:pt x="464757" y="861071"/>
                </a:lnTo>
                <a:lnTo>
                  <a:pt x="464757" y="941439"/>
                </a:lnTo>
                <a:cubicBezTo>
                  <a:pt x="464757" y="948023"/>
                  <a:pt x="470091" y="953356"/>
                  <a:pt x="476674" y="953356"/>
                </a:cubicBezTo>
                <a:cubicBezTo>
                  <a:pt x="483257" y="953356"/>
                  <a:pt x="488591" y="948023"/>
                  <a:pt x="488591" y="941439"/>
                </a:cubicBezTo>
                <a:lnTo>
                  <a:pt x="488591" y="861071"/>
                </a:lnTo>
                <a:lnTo>
                  <a:pt x="566744" y="861071"/>
                </a:lnTo>
                <a:cubicBezTo>
                  <a:pt x="573326" y="861071"/>
                  <a:pt x="578661" y="855741"/>
                  <a:pt x="578661" y="849154"/>
                </a:cubicBezTo>
                <a:cubicBezTo>
                  <a:pt x="578661" y="842567"/>
                  <a:pt x="573326" y="837237"/>
                  <a:pt x="566744" y="837237"/>
                </a:cubicBezTo>
                <a:lnTo>
                  <a:pt x="488591" y="837237"/>
                </a:lnTo>
                <a:lnTo>
                  <a:pt x="488591" y="726748"/>
                </a:lnTo>
                <a:cubicBezTo>
                  <a:pt x="637501" y="720476"/>
                  <a:pt x="756719" y="597431"/>
                  <a:pt x="756719" y="447001"/>
                </a:cubicBezTo>
                <a:cubicBezTo>
                  <a:pt x="756719" y="381625"/>
                  <a:pt x="734139" y="321457"/>
                  <a:pt x="696452" y="273750"/>
                </a:cubicBezTo>
                <a:lnTo>
                  <a:pt x="929515" y="40686"/>
                </a:lnTo>
                <a:lnTo>
                  <a:pt x="929515" y="214841"/>
                </a:lnTo>
                <a:cubicBezTo>
                  <a:pt x="929515" y="221428"/>
                  <a:pt x="934847" y="226758"/>
                  <a:pt x="941431" y="226758"/>
                </a:cubicBezTo>
                <a:cubicBezTo>
                  <a:pt x="948016" y="226758"/>
                  <a:pt x="953348" y="221428"/>
                  <a:pt x="953348" y="214841"/>
                </a:cubicBezTo>
                <a:lnTo>
                  <a:pt x="953348" y="11917"/>
                </a:lnTo>
                <a:cubicBezTo>
                  <a:pt x="953348" y="5330"/>
                  <a:pt x="948016" y="0"/>
                  <a:pt x="941431" y="0"/>
                </a:cubicBezTo>
                <a:close/>
                <a:moveTo>
                  <a:pt x="476675" y="703222"/>
                </a:moveTo>
                <a:cubicBezTo>
                  <a:pt x="335401" y="703222"/>
                  <a:pt x="220463" y="588294"/>
                  <a:pt x="220463" y="447010"/>
                </a:cubicBezTo>
                <a:cubicBezTo>
                  <a:pt x="220463" y="305726"/>
                  <a:pt x="335401" y="190798"/>
                  <a:pt x="476675" y="190798"/>
                </a:cubicBezTo>
                <a:cubicBezTo>
                  <a:pt x="617949" y="190798"/>
                  <a:pt x="732887" y="305726"/>
                  <a:pt x="732887" y="447010"/>
                </a:cubicBezTo>
                <a:cubicBezTo>
                  <a:pt x="732887" y="588294"/>
                  <a:pt x="617949" y="703222"/>
                  <a:pt x="476675" y="703222"/>
                </a:cubicBezTo>
                <a:close/>
              </a:path>
            </a:pathLst>
          </a:custGeom>
          <a:solidFill>
            <a:schemeClr val="bg1"/>
          </a:solidFill>
          <a:ln w="99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52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2C9019-AAE3-D41A-0878-12F0F729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000"/>
              <a:t>Choose sex-neutral terms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When reporting on age, avoid terms that could be considered ageist or could imply a negative stereotype</a:t>
            </a:r>
          </a:p>
          <a:p>
            <a:endParaRPr lang="en-GB" sz="200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2132BC44-B534-9057-577B-37960482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Incorporating EDI into everyday communications: </a:t>
            </a:r>
            <a:br>
              <a:rPr lang="en-US"/>
            </a:br>
            <a:r>
              <a:rPr lang="en-US"/>
              <a:t>sex and age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A13E3-B291-FC65-5AA7-3AF744C5F74F}"/>
              </a:ext>
            </a:extLst>
          </p:cNvPr>
          <p:cNvGrpSpPr/>
          <p:nvPr/>
        </p:nvGrpSpPr>
        <p:grpSpPr>
          <a:xfrm>
            <a:off x="4639819" y="1586524"/>
            <a:ext cx="3049637" cy="1089534"/>
            <a:chOff x="4639819" y="1586524"/>
            <a:chExt cx="3049637" cy="108953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D8B2253-4B7F-DD0D-ED41-82887A0C95EF}"/>
                </a:ext>
              </a:extLst>
            </p:cNvPr>
            <p:cNvSpPr/>
            <p:nvPr/>
          </p:nvSpPr>
          <p:spPr>
            <a:xfrm>
              <a:off x="4639819" y="1586524"/>
              <a:ext cx="3049637" cy="1089534"/>
            </a:xfrm>
            <a:prstGeom prst="roundRect">
              <a:avLst>
                <a:gd name="adj" fmla="val 9678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D8CE32-EFAC-49D9-0EA1-6CB89A4DCCDE}"/>
                </a:ext>
              </a:extLst>
            </p:cNvPr>
            <p:cNvSpPr txBox="1"/>
            <p:nvPr/>
          </p:nvSpPr>
          <p:spPr>
            <a:xfrm>
              <a:off x="5255847" y="1893762"/>
              <a:ext cx="2336800" cy="5632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700" dirty="0">
                  <a:solidFill>
                    <a:schemeClr val="bg1"/>
                  </a:solidFill>
                </a:rPr>
                <a:t>chair, chairperson,</a:t>
              </a:r>
            </a:p>
            <a:p>
              <a:pPr>
                <a:lnSpc>
                  <a:spcPct val="90000"/>
                </a:lnSpc>
              </a:pPr>
              <a:r>
                <a:rPr lang="en-GB" sz="1700" dirty="0">
                  <a:solidFill>
                    <a:schemeClr val="bg1"/>
                  </a:solidFill>
                </a:rPr>
                <a:t>sewer hole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DD4616-5D5C-4B69-847E-479F3FA06F2C}"/>
                </a:ext>
              </a:extLst>
            </p:cNvPr>
            <p:cNvSpPr txBox="1"/>
            <p:nvPr/>
          </p:nvSpPr>
          <p:spPr>
            <a:xfrm>
              <a:off x="4651239" y="1592170"/>
              <a:ext cx="2019179" cy="275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>
                  <a:solidFill>
                    <a:schemeClr val="bg1"/>
                  </a:solidFill>
                  <a:latin typeface="+mj-lt"/>
                </a:rPr>
                <a:t>DO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9A802F6-A5D8-50D4-302A-1BA038BA9E48}"/>
                </a:ext>
              </a:extLst>
            </p:cNvPr>
            <p:cNvGrpSpPr/>
            <p:nvPr/>
          </p:nvGrpSpPr>
          <p:grpSpPr>
            <a:xfrm>
              <a:off x="4743497" y="1957439"/>
              <a:ext cx="394308" cy="579211"/>
              <a:chOff x="2271286" y="271242"/>
              <a:chExt cx="2301287" cy="3380428"/>
            </a:xfrm>
            <a:solidFill>
              <a:schemeClr val="bg1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D6DFC3C-3053-792E-DFBC-39A49E38D267}"/>
                  </a:ext>
                </a:extLst>
              </p:cNvPr>
              <p:cNvSpPr/>
              <p:nvPr/>
            </p:nvSpPr>
            <p:spPr>
              <a:xfrm>
                <a:off x="2877439" y="2114878"/>
                <a:ext cx="1581206" cy="1536792"/>
              </a:xfrm>
              <a:custGeom>
                <a:avLst/>
                <a:gdLst>
                  <a:gd name="connsiteX0" fmla="*/ 1393751 w 1581206"/>
                  <a:gd name="connsiteY0" fmla="*/ 712461 h 1536792"/>
                  <a:gd name="connsiteX1" fmla="*/ 1016827 w 1581206"/>
                  <a:gd name="connsiteY1" fmla="*/ 712461 h 1536792"/>
                  <a:gd name="connsiteX2" fmla="*/ 966597 w 1581206"/>
                  <a:gd name="connsiteY2" fmla="*/ 662230 h 1536792"/>
                  <a:gd name="connsiteX3" fmla="*/ 1016827 w 1581206"/>
                  <a:gd name="connsiteY3" fmla="*/ 611999 h 1536792"/>
                  <a:gd name="connsiteX4" fmla="*/ 1393751 w 1581206"/>
                  <a:gd name="connsiteY4" fmla="*/ 611999 h 1536792"/>
                  <a:gd name="connsiteX5" fmla="*/ 1480749 w 1581206"/>
                  <a:gd name="connsiteY5" fmla="*/ 524800 h 1536792"/>
                  <a:gd name="connsiteX6" fmla="*/ 1393751 w 1581206"/>
                  <a:gd name="connsiteY6" fmla="*/ 437802 h 1536792"/>
                  <a:gd name="connsiteX7" fmla="*/ 942709 w 1581206"/>
                  <a:gd name="connsiteY7" fmla="*/ 437802 h 1536792"/>
                  <a:gd name="connsiteX8" fmla="*/ 634502 w 1581206"/>
                  <a:gd name="connsiteY8" fmla="*/ 102069 h 1536792"/>
                  <a:gd name="connsiteX9" fmla="*/ 484415 w 1581206"/>
                  <a:gd name="connsiteY9" fmla="*/ 241706 h 1536792"/>
                  <a:gd name="connsiteX10" fmla="*/ 234072 w 1581206"/>
                  <a:gd name="connsiteY10" fmla="*/ 437802 h 1536792"/>
                  <a:gd name="connsiteX11" fmla="*/ 50231 w 1581206"/>
                  <a:gd name="connsiteY11" fmla="*/ 437802 h 1536792"/>
                  <a:gd name="connsiteX12" fmla="*/ 0 w 1581206"/>
                  <a:gd name="connsiteY12" fmla="*/ 387571 h 1536792"/>
                  <a:gd name="connsiteX13" fmla="*/ 50231 w 1581206"/>
                  <a:gd name="connsiteY13" fmla="*/ 337341 h 1536792"/>
                  <a:gd name="connsiteX14" fmla="*/ 234072 w 1581206"/>
                  <a:gd name="connsiteY14" fmla="*/ 337341 h 1536792"/>
                  <a:gd name="connsiteX15" fmla="*/ 388780 w 1581206"/>
                  <a:gd name="connsiteY15" fmla="*/ 210965 h 1536792"/>
                  <a:gd name="connsiteX16" fmla="*/ 673078 w 1581206"/>
                  <a:gd name="connsiteY16" fmla="*/ 0 h 1536792"/>
                  <a:gd name="connsiteX17" fmla="*/ 677498 w 1581206"/>
                  <a:gd name="connsiteY17" fmla="*/ 0 h 1536792"/>
                  <a:gd name="connsiteX18" fmla="*/ 727124 w 1581206"/>
                  <a:gd name="connsiteY18" fmla="*/ 45006 h 1536792"/>
                  <a:gd name="connsiteX19" fmla="*/ 942709 w 1581206"/>
                  <a:gd name="connsiteY19" fmla="*/ 337341 h 1536792"/>
                  <a:gd name="connsiteX20" fmla="*/ 1393751 w 1581206"/>
                  <a:gd name="connsiteY20" fmla="*/ 337341 h 1536792"/>
                  <a:gd name="connsiteX21" fmla="*/ 1581206 w 1581206"/>
                  <a:gd name="connsiteY21" fmla="*/ 524796 h 1536792"/>
                  <a:gd name="connsiteX22" fmla="*/ 1393751 w 1581206"/>
                  <a:gd name="connsiteY22" fmla="*/ 712452 h 1536792"/>
                  <a:gd name="connsiteX23" fmla="*/ 1276818 w 1581206"/>
                  <a:gd name="connsiteY23" fmla="*/ 1536792 h 1536792"/>
                  <a:gd name="connsiteX24" fmla="*/ 480776 w 1581206"/>
                  <a:gd name="connsiteY24" fmla="*/ 1536792 h 1536792"/>
                  <a:gd name="connsiteX25" fmla="*/ 286690 w 1581206"/>
                  <a:gd name="connsiteY25" fmla="*/ 1446378 h 1536792"/>
                  <a:gd name="connsiteX26" fmla="*/ 227017 w 1581206"/>
                  <a:gd name="connsiteY26" fmla="*/ 1406799 h 1536792"/>
                  <a:gd name="connsiteX27" fmla="*/ 50411 w 1581206"/>
                  <a:gd name="connsiteY27" fmla="*/ 1406799 h 1536792"/>
                  <a:gd name="connsiteX28" fmla="*/ 180 w 1581206"/>
                  <a:gd name="connsiteY28" fmla="*/ 1356568 h 1536792"/>
                  <a:gd name="connsiteX29" fmla="*/ 50411 w 1581206"/>
                  <a:gd name="connsiteY29" fmla="*/ 1306338 h 1536792"/>
                  <a:gd name="connsiteX30" fmla="*/ 227017 w 1581206"/>
                  <a:gd name="connsiteY30" fmla="*/ 1306338 h 1536792"/>
                  <a:gd name="connsiteX31" fmla="*/ 355604 w 1581206"/>
                  <a:gd name="connsiteY31" fmla="*/ 1373242 h 1536792"/>
                  <a:gd name="connsiteX32" fmla="*/ 480776 w 1581206"/>
                  <a:gd name="connsiteY32" fmla="*/ 1436331 h 1536792"/>
                  <a:gd name="connsiteX33" fmla="*/ 1276990 w 1581206"/>
                  <a:gd name="connsiteY33" fmla="*/ 1436331 h 1536792"/>
                  <a:gd name="connsiteX34" fmla="*/ 1364189 w 1581206"/>
                  <a:gd name="connsiteY34" fmla="*/ 1349132 h 1536792"/>
                  <a:gd name="connsiteX35" fmla="*/ 1276990 w 1581206"/>
                  <a:gd name="connsiteY35" fmla="*/ 1261932 h 1536792"/>
                  <a:gd name="connsiteX36" fmla="*/ 1017003 w 1581206"/>
                  <a:gd name="connsiteY36" fmla="*/ 1261932 h 1536792"/>
                  <a:gd name="connsiteX37" fmla="*/ 966772 w 1581206"/>
                  <a:gd name="connsiteY37" fmla="*/ 1211701 h 1536792"/>
                  <a:gd name="connsiteX38" fmla="*/ 1017003 w 1581206"/>
                  <a:gd name="connsiteY38" fmla="*/ 1161471 h 1536792"/>
                  <a:gd name="connsiteX39" fmla="*/ 1276990 w 1581206"/>
                  <a:gd name="connsiteY39" fmla="*/ 1161471 h 1536792"/>
                  <a:gd name="connsiteX40" fmla="*/ 1464646 w 1581206"/>
                  <a:gd name="connsiteY40" fmla="*/ 1349127 h 1536792"/>
                  <a:gd name="connsiteX41" fmla="*/ 1276990 w 1581206"/>
                  <a:gd name="connsiteY41" fmla="*/ 1536784 h 153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81206" h="1536792">
                    <a:moveTo>
                      <a:pt x="1393751" y="712461"/>
                    </a:moveTo>
                    <a:lnTo>
                      <a:pt x="1016827" y="712461"/>
                    </a:lnTo>
                    <a:cubicBezTo>
                      <a:pt x="989099" y="712461"/>
                      <a:pt x="966597" y="689958"/>
                      <a:pt x="966597" y="662230"/>
                    </a:cubicBezTo>
                    <a:cubicBezTo>
                      <a:pt x="966597" y="634502"/>
                      <a:pt x="989099" y="611999"/>
                      <a:pt x="1016827" y="611999"/>
                    </a:cubicBezTo>
                    <a:lnTo>
                      <a:pt x="1393751" y="611999"/>
                    </a:lnTo>
                    <a:cubicBezTo>
                      <a:pt x="1441770" y="611999"/>
                      <a:pt x="1480749" y="573020"/>
                      <a:pt x="1480749" y="524800"/>
                    </a:cubicBezTo>
                    <a:cubicBezTo>
                      <a:pt x="1480749" y="476781"/>
                      <a:pt x="1441770" y="437802"/>
                      <a:pt x="1393751" y="437802"/>
                    </a:cubicBezTo>
                    <a:lnTo>
                      <a:pt x="942709" y="437802"/>
                    </a:lnTo>
                    <a:cubicBezTo>
                      <a:pt x="773137" y="437802"/>
                      <a:pt x="665642" y="251552"/>
                      <a:pt x="634502" y="102069"/>
                    </a:cubicBezTo>
                    <a:cubicBezTo>
                      <a:pt x="526206" y="111713"/>
                      <a:pt x="509129" y="165158"/>
                      <a:pt x="484415" y="241706"/>
                    </a:cubicBezTo>
                    <a:cubicBezTo>
                      <a:pt x="457694" y="324482"/>
                      <a:pt x="421326" y="437802"/>
                      <a:pt x="234072" y="437802"/>
                    </a:cubicBezTo>
                    <a:lnTo>
                      <a:pt x="50231" y="437802"/>
                    </a:lnTo>
                    <a:cubicBezTo>
                      <a:pt x="22503" y="437802"/>
                      <a:pt x="0" y="415299"/>
                      <a:pt x="0" y="387571"/>
                    </a:cubicBezTo>
                    <a:cubicBezTo>
                      <a:pt x="0" y="359642"/>
                      <a:pt x="22503" y="337341"/>
                      <a:pt x="50231" y="337341"/>
                    </a:cubicBezTo>
                    <a:lnTo>
                      <a:pt x="234072" y="337341"/>
                    </a:lnTo>
                    <a:cubicBezTo>
                      <a:pt x="348194" y="337341"/>
                      <a:pt x="363466" y="289725"/>
                      <a:pt x="388780" y="210965"/>
                    </a:cubicBezTo>
                    <a:cubicBezTo>
                      <a:pt x="417511" y="121760"/>
                      <a:pt x="456691" y="0"/>
                      <a:pt x="673078" y="0"/>
                    </a:cubicBezTo>
                    <a:lnTo>
                      <a:pt x="677498" y="0"/>
                    </a:lnTo>
                    <a:cubicBezTo>
                      <a:pt x="703014" y="201"/>
                      <a:pt x="724312" y="19490"/>
                      <a:pt x="727124" y="45006"/>
                    </a:cubicBezTo>
                    <a:cubicBezTo>
                      <a:pt x="739983" y="166962"/>
                      <a:pt x="828386" y="337341"/>
                      <a:pt x="942709" y="337341"/>
                    </a:cubicBezTo>
                    <a:lnTo>
                      <a:pt x="1393751" y="337341"/>
                    </a:lnTo>
                    <a:cubicBezTo>
                      <a:pt x="1497226" y="337341"/>
                      <a:pt x="1581206" y="421527"/>
                      <a:pt x="1581206" y="524796"/>
                    </a:cubicBezTo>
                    <a:cubicBezTo>
                      <a:pt x="1581206" y="628270"/>
                      <a:pt x="1497020" y="712452"/>
                      <a:pt x="1393751" y="712452"/>
                    </a:cubicBezTo>
                    <a:close/>
                    <a:moveTo>
                      <a:pt x="1276818" y="1536792"/>
                    </a:moveTo>
                    <a:lnTo>
                      <a:pt x="480776" y="1536792"/>
                    </a:lnTo>
                    <a:cubicBezTo>
                      <a:pt x="382929" y="1536792"/>
                      <a:pt x="327277" y="1484551"/>
                      <a:pt x="286690" y="1446378"/>
                    </a:cubicBezTo>
                    <a:cubicBezTo>
                      <a:pt x="259768" y="1421063"/>
                      <a:pt x="243695" y="1406799"/>
                      <a:pt x="227017" y="1406799"/>
                    </a:cubicBezTo>
                    <a:lnTo>
                      <a:pt x="50411" y="1406799"/>
                    </a:lnTo>
                    <a:cubicBezTo>
                      <a:pt x="22683" y="1406799"/>
                      <a:pt x="180" y="1384497"/>
                      <a:pt x="180" y="1356568"/>
                    </a:cubicBezTo>
                    <a:cubicBezTo>
                      <a:pt x="180" y="1328841"/>
                      <a:pt x="22683" y="1306338"/>
                      <a:pt x="50411" y="1306338"/>
                    </a:cubicBezTo>
                    <a:lnTo>
                      <a:pt x="227017" y="1306338"/>
                    </a:lnTo>
                    <a:cubicBezTo>
                      <a:pt x="284478" y="1306338"/>
                      <a:pt x="322253" y="1341901"/>
                      <a:pt x="355604" y="1373242"/>
                    </a:cubicBezTo>
                    <a:cubicBezTo>
                      <a:pt x="391570" y="1406996"/>
                      <a:pt x="422710" y="1436331"/>
                      <a:pt x="480776" y="1436331"/>
                    </a:cubicBezTo>
                    <a:lnTo>
                      <a:pt x="1276990" y="1436331"/>
                    </a:lnTo>
                    <a:cubicBezTo>
                      <a:pt x="1325008" y="1436331"/>
                      <a:pt x="1364189" y="1397150"/>
                      <a:pt x="1364189" y="1349132"/>
                    </a:cubicBezTo>
                    <a:cubicBezTo>
                      <a:pt x="1364189" y="1301108"/>
                      <a:pt x="1325008" y="1261932"/>
                      <a:pt x="1276990" y="1261932"/>
                    </a:cubicBezTo>
                    <a:lnTo>
                      <a:pt x="1017003" y="1261932"/>
                    </a:lnTo>
                    <a:cubicBezTo>
                      <a:pt x="989275" y="1261932"/>
                      <a:pt x="966772" y="1239429"/>
                      <a:pt x="966772" y="1211701"/>
                    </a:cubicBezTo>
                    <a:cubicBezTo>
                      <a:pt x="966772" y="1183974"/>
                      <a:pt x="989275" y="1161471"/>
                      <a:pt x="1017003" y="1161471"/>
                    </a:cubicBezTo>
                    <a:lnTo>
                      <a:pt x="1276990" y="1161471"/>
                    </a:lnTo>
                    <a:cubicBezTo>
                      <a:pt x="1380464" y="1161471"/>
                      <a:pt x="1464646" y="1245657"/>
                      <a:pt x="1464646" y="1349127"/>
                    </a:cubicBezTo>
                    <a:cubicBezTo>
                      <a:pt x="1464646" y="1452597"/>
                      <a:pt x="1380460" y="1536784"/>
                      <a:pt x="1276990" y="153678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F885D3C-C6FC-90CC-6873-2674793EEBCF}"/>
                  </a:ext>
                </a:extLst>
              </p:cNvPr>
              <p:cNvSpPr/>
              <p:nvPr/>
            </p:nvSpPr>
            <p:spPr>
              <a:xfrm>
                <a:off x="2271286" y="2355105"/>
                <a:ext cx="706648" cy="1263389"/>
              </a:xfrm>
              <a:custGeom>
                <a:avLst/>
                <a:gdLst>
                  <a:gd name="connsiteX0" fmla="*/ 138433 w 706648"/>
                  <a:gd name="connsiteY0" fmla="*/ 100487 h 1263389"/>
                  <a:gd name="connsiteX1" fmla="*/ 100459 w 706648"/>
                  <a:gd name="connsiteY1" fmla="*/ 138459 h 1263389"/>
                  <a:gd name="connsiteX2" fmla="*/ 100459 w 706648"/>
                  <a:gd name="connsiteY2" fmla="*/ 1124982 h 1263389"/>
                  <a:gd name="connsiteX3" fmla="*/ 138433 w 706648"/>
                  <a:gd name="connsiteY3" fmla="*/ 1162958 h 1263389"/>
                  <a:gd name="connsiteX4" fmla="*/ 568215 w 706648"/>
                  <a:gd name="connsiteY4" fmla="*/ 1162958 h 1263389"/>
                  <a:gd name="connsiteX5" fmla="*/ 606187 w 706648"/>
                  <a:gd name="connsiteY5" fmla="*/ 1124982 h 1263389"/>
                  <a:gd name="connsiteX6" fmla="*/ 606187 w 706648"/>
                  <a:gd name="connsiteY6" fmla="*/ 138459 h 1263389"/>
                  <a:gd name="connsiteX7" fmla="*/ 568215 w 706648"/>
                  <a:gd name="connsiteY7" fmla="*/ 100487 h 1263389"/>
                  <a:gd name="connsiteX8" fmla="*/ 568215 w 706648"/>
                  <a:gd name="connsiteY8" fmla="*/ 1263390 h 1263389"/>
                  <a:gd name="connsiteX9" fmla="*/ 138433 w 706648"/>
                  <a:gd name="connsiteY9" fmla="*/ 1263390 h 1263389"/>
                  <a:gd name="connsiteX10" fmla="*/ 0 w 706648"/>
                  <a:gd name="connsiteY10" fmla="*/ 1124957 h 1263389"/>
                  <a:gd name="connsiteX11" fmla="*/ 0 w 706648"/>
                  <a:gd name="connsiteY11" fmla="*/ 138433 h 1263389"/>
                  <a:gd name="connsiteX12" fmla="*/ 138433 w 706648"/>
                  <a:gd name="connsiteY12" fmla="*/ 0 h 1263389"/>
                  <a:gd name="connsiteX13" fmla="*/ 568215 w 706648"/>
                  <a:gd name="connsiteY13" fmla="*/ 0 h 1263389"/>
                  <a:gd name="connsiteX14" fmla="*/ 706648 w 706648"/>
                  <a:gd name="connsiteY14" fmla="*/ 138433 h 1263389"/>
                  <a:gd name="connsiteX15" fmla="*/ 706648 w 706648"/>
                  <a:gd name="connsiteY15" fmla="*/ 1124957 h 1263389"/>
                  <a:gd name="connsiteX16" fmla="*/ 568215 w 706648"/>
                  <a:gd name="connsiteY16" fmla="*/ 1263390 h 126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6648" h="1263389">
                    <a:moveTo>
                      <a:pt x="138433" y="100487"/>
                    </a:moveTo>
                    <a:cubicBezTo>
                      <a:pt x="117538" y="100487"/>
                      <a:pt x="100459" y="117366"/>
                      <a:pt x="100459" y="138459"/>
                    </a:cubicBezTo>
                    <a:lnTo>
                      <a:pt x="100459" y="1124982"/>
                    </a:lnTo>
                    <a:cubicBezTo>
                      <a:pt x="100459" y="1145878"/>
                      <a:pt x="117337" y="1162958"/>
                      <a:pt x="138433" y="1162958"/>
                    </a:cubicBezTo>
                    <a:lnTo>
                      <a:pt x="568215" y="1162958"/>
                    </a:lnTo>
                    <a:cubicBezTo>
                      <a:pt x="589111" y="1162958"/>
                      <a:pt x="606187" y="1146079"/>
                      <a:pt x="606187" y="1124982"/>
                    </a:cubicBezTo>
                    <a:lnTo>
                      <a:pt x="606187" y="138459"/>
                    </a:lnTo>
                    <a:cubicBezTo>
                      <a:pt x="606187" y="117563"/>
                      <a:pt x="589111" y="100487"/>
                      <a:pt x="568215" y="100487"/>
                    </a:cubicBezTo>
                    <a:close/>
                    <a:moveTo>
                      <a:pt x="568215" y="1263390"/>
                    </a:moveTo>
                    <a:lnTo>
                      <a:pt x="138433" y="1263390"/>
                    </a:lnTo>
                    <a:cubicBezTo>
                      <a:pt x="62086" y="1263390"/>
                      <a:pt x="0" y="1201307"/>
                      <a:pt x="0" y="1124957"/>
                    </a:cubicBezTo>
                    <a:lnTo>
                      <a:pt x="0" y="138433"/>
                    </a:lnTo>
                    <a:cubicBezTo>
                      <a:pt x="0" y="62086"/>
                      <a:pt x="62082" y="0"/>
                      <a:pt x="138433" y="0"/>
                    </a:cubicBezTo>
                    <a:lnTo>
                      <a:pt x="568215" y="0"/>
                    </a:lnTo>
                    <a:cubicBezTo>
                      <a:pt x="644562" y="0"/>
                      <a:pt x="706648" y="62082"/>
                      <a:pt x="706648" y="138433"/>
                    </a:cubicBezTo>
                    <a:lnTo>
                      <a:pt x="706648" y="1124957"/>
                    </a:lnTo>
                    <a:cubicBezTo>
                      <a:pt x="706648" y="1201303"/>
                      <a:pt x="644566" y="1263390"/>
                      <a:pt x="568215" y="126339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292D1B6-3311-CD10-E441-560417E484C6}"/>
                  </a:ext>
                </a:extLst>
              </p:cNvPr>
              <p:cNvSpPr/>
              <p:nvPr/>
            </p:nvSpPr>
            <p:spPr>
              <a:xfrm>
                <a:off x="4220767" y="2726809"/>
                <a:ext cx="351806" cy="375321"/>
              </a:xfrm>
              <a:custGeom>
                <a:avLst/>
                <a:gdLst>
                  <a:gd name="connsiteX0" fmla="*/ 164352 w 351806"/>
                  <a:gd name="connsiteY0" fmla="*/ 375321 h 375321"/>
                  <a:gd name="connsiteX1" fmla="*/ 50231 w 351806"/>
                  <a:gd name="connsiteY1" fmla="*/ 375321 h 375321"/>
                  <a:gd name="connsiteX2" fmla="*/ 0 w 351806"/>
                  <a:gd name="connsiteY2" fmla="*/ 325091 h 375321"/>
                  <a:gd name="connsiteX3" fmla="*/ 50231 w 351806"/>
                  <a:gd name="connsiteY3" fmla="*/ 274860 h 375321"/>
                  <a:gd name="connsiteX4" fmla="*/ 164352 w 351806"/>
                  <a:gd name="connsiteY4" fmla="*/ 274860 h 375321"/>
                  <a:gd name="connsiteX5" fmla="*/ 251350 w 351806"/>
                  <a:gd name="connsiteY5" fmla="*/ 187661 h 375321"/>
                  <a:gd name="connsiteX6" fmla="*/ 164352 w 351806"/>
                  <a:gd name="connsiteY6" fmla="*/ 100461 h 375321"/>
                  <a:gd name="connsiteX7" fmla="*/ 50231 w 351806"/>
                  <a:gd name="connsiteY7" fmla="*/ 100461 h 375321"/>
                  <a:gd name="connsiteX8" fmla="*/ 0 w 351806"/>
                  <a:gd name="connsiteY8" fmla="*/ 50231 h 375321"/>
                  <a:gd name="connsiteX9" fmla="*/ 50231 w 351806"/>
                  <a:gd name="connsiteY9" fmla="*/ 0 h 375321"/>
                  <a:gd name="connsiteX10" fmla="*/ 164352 w 351806"/>
                  <a:gd name="connsiteY10" fmla="*/ 0 h 375321"/>
                  <a:gd name="connsiteX11" fmla="*/ 351807 w 351806"/>
                  <a:gd name="connsiteY11" fmla="*/ 187656 h 375321"/>
                  <a:gd name="connsiteX12" fmla="*/ 164352 w 351806"/>
                  <a:gd name="connsiteY12" fmla="*/ 375312 h 37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1806" h="375321">
                    <a:moveTo>
                      <a:pt x="164352" y="375321"/>
                    </a:moveTo>
                    <a:lnTo>
                      <a:pt x="50231" y="375321"/>
                    </a:lnTo>
                    <a:cubicBezTo>
                      <a:pt x="22503" y="375321"/>
                      <a:pt x="0" y="352818"/>
                      <a:pt x="0" y="325091"/>
                    </a:cubicBezTo>
                    <a:cubicBezTo>
                      <a:pt x="0" y="297363"/>
                      <a:pt x="22503" y="274860"/>
                      <a:pt x="50231" y="274860"/>
                    </a:cubicBezTo>
                    <a:lnTo>
                      <a:pt x="164352" y="274860"/>
                    </a:lnTo>
                    <a:cubicBezTo>
                      <a:pt x="212371" y="274860"/>
                      <a:pt x="251350" y="235881"/>
                      <a:pt x="251350" y="187661"/>
                    </a:cubicBezTo>
                    <a:cubicBezTo>
                      <a:pt x="251350" y="139642"/>
                      <a:pt x="212371" y="100461"/>
                      <a:pt x="164352" y="100461"/>
                    </a:cubicBezTo>
                    <a:lnTo>
                      <a:pt x="50231" y="100461"/>
                    </a:lnTo>
                    <a:cubicBezTo>
                      <a:pt x="22301" y="100461"/>
                      <a:pt x="0" y="77958"/>
                      <a:pt x="0" y="50231"/>
                    </a:cubicBezTo>
                    <a:cubicBezTo>
                      <a:pt x="0" y="22503"/>
                      <a:pt x="22503" y="0"/>
                      <a:pt x="50231" y="0"/>
                    </a:cubicBezTo>
                    <a:lnTo>
                      <a:pt x="164352" y="0"/>
                    </a:lnTo>
                    <a:cubicBezTo>
                      <a:pt x="267826" y="0"/>
                      <a:pt x="351807" y="84186"/>
                      <a:pt x="351807" y="187656"/>
                    </a:cubicBezTo>
                    <a:cubicBezTo>
                      <a:pt x="351807" y="291131"/>
                      <a:pt x="267620" y="375312"/>
                      <a:pt x="164352" y="375312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30773BD-8061-354E-F327-3A7D1EEDE2B0}"/>
                  </a:ext>
                </a:extLst>
              </p:cNvPr>
              <p:cNvSpPr/>
              <p:nvPr/>
            </p:nvSpPr>
            <p:spPr>
              <a:xfrm>
                <a:off x="3844036" y="3001472"/>
                <a:ext cx="614811" cy="375321"/>
              </a:xfrm>
              <a:custGeom>
                <a:avLst/>
                <a:gdLst>
                  <a:gd name="connsiteX0" fmla="*/ 427155 w 614811"/>
                  <a:gd name="connsiteY0" fmla="*/ 375321 h 375321"/>
                  <a:gd name="connsiteX1" fmla="*/ 310222 w 614811"/>
                  <a:gd name="connsiteY1" fmla="*/ 375321 h 375321"/>
                  <a:gd name="connsiteX2" fmla="*/ 259991 w 614811"/>
                  <a:gd name="connsiteY2" fmla="*/ 325091 h 375321"/>
                  <a:gd name="connsiteX3" fmla="*/ 310222 w 614811"/>
                  <a:gd name="connsiteY3" fmla="*/ 274860 h 375321"/>
                  <a:gd name="connsiteX4" fmla="*/ 427155 w 614811"/>
                  <a:gd name="connsiteY4" fmla="*/ 274860 h 375321"/>
                  <a:gd name="connsiteX5" fmla="*/ 514354 w 614811"/>
                  <a:gd name="connsiteY5" fmla="*/ 187661 h 375321"/>
                  <a:gd name="connsiteX6" fmla="*/ 427155 w 614811"/>
                  <a:gd name="connsiteY6" fmla="*/ 100461 h 375321"/>
                  <a:gd name="connsiteX7" fmla="*/ 50231 w 614811"/>
                  <a:gd name="connsiteY7" fmla="*/ 100461 h 375321"/>
                  <a:gd name="connsiteX8" fmla="*/ 0 w 614811"/>
                  <a:gd name="connsiteY8" fmla="*/ 50231 h 375321"/>
                  <a:gd name="connsiteX9" fmla="*/ 50231 w 614811"/>
                  <a:gd name="connsiteY9" fmla="*/ 0 h 375321"/>
                  <a:gd name="connsiteX10" fmla="*/ 427155 w 614811"/>
                  <a:gd name="connsiteY10" fmla="*/ 0 h 375321"/>
                  <a:gd name="connsiteX11" fmla="*/ 614811 w 614811"/>
                  <a:gd name="connsiteY11" fmla="*/ 187656 h 375321"/>
                  <a:gd name="connsiteX12" fmla="*/ 427155 w 614811"/>
                  <a:gd name="connsiteY12" fmla="*/ 375313 h 37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4811" h="375321">
                    <a:moveTo>
                      <a:pt x="427155" y="375321"/>
                    </a:moveTo>
                    <a:lnTo>
                      <a:pt x="310222" y="375321"/>
                    </a:lnTo>
                    <a:cubicBezTo>
                      <a:pt x="282494" y="375321"/>
                      <a:pt x="259991" y="352819"/>
                      <a:pt x="259991" y="325091"/>
                    </a:cubicBezTo>
                    <a:cubicBezTo>
                      <a:pt x="259991" y="297363"/>
                      <a:pt x="282494" y="274860"/>
                      <a:pt x="310222" y="274860"/>
                    </a:cubicBezTo>
                    <a:lnTo>
                      <a:pt x="427155" y="274860"/>
                    </a:lnTo>
                    <a:cubicBezTo>
                      <a:pt x="475174" y="274860"/>
                      <a:pt x="514354" y="235881"/>
                      <a:pt x="514354" y="187661"/>
                    </a:cubicBezTo>
                    <a:cubicBezTo>
                      <a:pt x="514354" y="139642"/>
                      <a:pt x="475174" y="100461"/>
                      <a:pt x="427155" y="100461"/>
                    </a:cubicBezTo>
                    <a:lnTo>
                      <a:pt x="50231" y="100461"/>
                    </a:lnTo>
                    <a:cubicBezTo>
                      <a:pt x="22503" y="100461"/>
                      <a:pt x="0" y="77958"/>
                      <a:pt x="0" y="50231"/>
                    </a:cubicBezTo>
                    <a:cubicBezTo>
                      <a:pt x="0" y="22503"/>
                      <a:pt x="22503" y="0"/>
                      <a:pt x="50231" y="0"/>
                    </a:cubicBezTo>
                    <a:lnTo>
                      <a:pt x="427155" y="0"/>
                    </a:lnTo>
                    <a:cubicBezTo>
                      <a:pt x="530629" y="0"/>
                      <a:pt x="614811" y="84186"/>
                      <a:pt x="614811" y="187656"/>
                    </a:cubicBezTo>
                    <a:cubicBezTo>
                      <a:pt x="614811" y="291126"/>
                      <a:pt x="530625" y="375313"/>
                      <a:pt x="427155" y="375313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F5F55F8-94EE-D24D-FDCE-5D8A4A7FD2AE}"/>
                  </a:ext>
                </a:extLst>
              </p:cNvPr>
              <p:cNvSpPr/>
              <p:nvPr/>
            </p:nvSpPr>
            <p:spPr>
              <a:xfrm>
                <a:off x="3504127" y="1628012"/>
                <a:ext cx="423134" cy="924634"/>
              </a:xfrm>
              <a:custGeom>
                <a:avLst/>
                <a:gdLst>
                  <a:gd name="connsiteX0" fmla="*/ 50231 w 423134"/>
                  <a:gd name="connsiteY0" fmla="*/ 587294 h 924634"/>
                  <a:gd name="connsiteX1" fmla="*/ 0 w 423134"/>
                  <a:gd name="connsiteY1" fmla="*/ 537063 h 924634"/>
                  <a:gd name="connsiteX2" fmla="*/ 0 w 423134"/>
                  <a:gd name="connsiteY2" fmla="*/ 50231 h 924634"/>
                  <a:gd name="connsiteX3" fmla="*/ 50231 w 423134"/>
                  <a:gd name="connsiteY3" fmla="*/ 0 h 924634"/>
                  <a:gd name="connsiteX4" fmla="*/ 100461 w 423134"/>
                  <a:gd name="connsiteY4" fmla="*/ 50231 h 924634"/>
                  <a:gd name="connsiteX5" fmla="*/ 100461 w 423134"/>
                  <a:gd name="connsiteY5" fmla="*/ 537063 h 924634"/>
                  <a:gd name="connsiteX6" fmla="*/ 50231 w 423134"/>
                  <a:gd name="connsiteY6" fmla="*/ 587294 h 924634"/>
                  <a:gd name="connsiteX7" fmla="*/ 372904 w 423134"/>
                  <a:gd name="connsiteY7" fmla="*/ 924634 h 924634"/>
                  <a:gd name="connsiteX8" fmla="*/ 322673 w 423134"/>
                  <a:gd name="connsiteY8" fmla="*/ 874404 h 924634"/>
                  <a:gd name="connsiteX9" fmla="*/ 322673 w 423134"/>
                  <a:gd name="connsiteY9" fmla="*/ 50243 h 924634"/>
                  <a:gd name="connsiteX10" fmla="*/ 372904 w 423134"/>
                  <a:gd name="connsiteY10" fmla="*/ 13 h 924634"/>
                  <a:gd name="connsiteX11" fmla="*/ 423134 w 423134"/>
                  <a:gd name="connsiteY11" fmla="*/ 50243 h 924634"/>
                  <a:gd name="connsiteX12" fmla="*/ 423134 w 423134"/>
                  <a:gd name="connsiteY12" fmla="*/ 874404 h 924634"/>
                  <a:gd name="connsiteX13" fmla="*/ 372904 w 423134"/>
                  <a:gd name="connsiteY13" fmla="*/ 924634 h 92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3134" h="924634">
                    <a:moveTo>
                      <a:pt x="50231" y="587294"/>
                    </a:moveTo>
                    <a:cubicBezTo>
                      <a:pt x="22503" y="587294"/>
                      <a:pt x="0" y="564992"/>
                      <a:pt x="0" y="537063"/>
                    </a:cubicBezTo>
                    <a:lnTo>
                      <a:pt x="0" y="50231"/>
                    </a:lnTo>
                    <a:cubicBezTo>
                      <a:pt x="0" y="22503"/>
                      <a:pt x="22503" y="0"/>
                      <a:pt x="50231" y="0"/>
                    </a:cubicBezTo>
                    <a:cubicBezTo>
                      <a:pt x="77958" y="0"/>
                      <a:pt x="100461" y="22503"/>
                      <a:pt x="100461" y="50231"/>
                    </a:cubicBezTo>
                    <a:lnTo>
                      <a:pt x="100461" y="537063"/>
                    </a:lnTo>
                    <a:cubicBezTo>
                      <a:pt x="100461" y="564992"/>
                      <a:pt x="77958" y="587294"/>
                      <a:pt x="50231" y="587294"/>
                    </a:cubicBezTo>
                    <a:close/>
                    <a:moveTo>
                      <a:pt x="372904" y="924634"/>
                    </a:moveTo>
                    <a:cubicBezTo>
                      <a:pt x="345176" y="924634"/>
                      <a:pt x="322673" y="902132"/>
                      <a:pt x="322673" y="874404"/>
                    </a:cubicBezTo>
                    <a:lnTo>
                      <a:pt x="322673" y="50243"/>
                    </a:lnTo>
                    <a:cubicBezTo>
                      <a:pt x="322673" y="22516"/>
                      <a:pt x="345176" y="13"/>
                      <a:pt x="372904" y="13"/>
                    </a:cubicBezTo>
                    <a:cubicBezTo>
                      <a:pt x="400631" y="13"/>
                      <a:pt x="423134" y="22516"/>
                      <a:pt x="423134" y="50243"/>
                    </a:cubicBezTo>
                    <a:lnTo>
                      <a:pt x="423134" y="874404"/>
                    </a:lnTo>
                    <a:cubicBezTo>
                      <a:pt x="423134" y="902132"/>
                      <a:pt x="400631" y="924634"/>
                      <a:pt x="372904" y="92463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44BAFA2-180C-BBE6-CBEE-76859F6BB6C2}"/>
                  </a:ext>
                </a:extLst>
              </p:cNvPr>
              <p:cNvSpPr/>
              <p:nvPr/>
            </p:nvSpPr>
            <p:spPr>
              <a:xfrm>
                <a:off x="2987343" y="271242"/>
                <a:ext cx="1456827" cy="1456424"/>
              </a:xfrm>
              <a:custGeom>
                <a:avLst/>
                <a:gdLst>
                  <a:gd name="connsiteX0" fmla="*/ 225230 w 1456827"/>
                  <a:gd name="connsiteY0" fmla="*/ 100255 h 1456424"/>
                  <a:gd name="connsiteX1" fmla="*/ 100461 w 1456827"/>
                  <a:gd name="connsiteY1" fmla="*/ 224822 h 1456424"/>
                  <a:gd name="connsiteX2" fmla="*/ 100461 w 1456827"/>
                  <a:gd name="connsiteY2" fmla="*/ 1231191 h 1456424"/>
                  <a:gd name="connsiteX3" fmla="*/ 225230 w 1456827"/>
                  <a:gd name="connsiteY3" fmla="*/ 1355758 h 1456424"/>
                  <a:gd name="connsiteX4" fmla="*/ 1231598 w 1456827"/>
                  <a:gd name="connsiteY4" fmla="*/ 1355758 h 1456424"/>
                  <a:gd name="connsiteX5" fmla="*/ 1356367 w 1456827"/>
                  <a:gd name="connsiteY5" fmla="*/ 1231191 h 1456424"/>
                  <a:gd name="connsiteX6" fmla="*/ 1356367 w 1456827"/>
                  <a:gd name="connsiteY6" fmla="*/ 224822 h 1456424"/>
                  <a:gd name="connsiteX7" fmla="*/ 1231598 w 1456827"/>
                  <a:gd name="connsiteY7" fmla="*/ 100255 h 1456424"/>
                  <a:gd name="connsiteX8" fmla="*/ 1231598 w 1456827"/>
                  <a:gd name="connsiteY8" fmla="*/ 1456425 h 1456424"/>
                  <a:gd name="connsiteX9" fmla="*/ 225230 w 1456827"/>
                  <a:gd name="connsiteY9" fmla="*/ 1456425 h 1456424"/>
                  <a:gd name="connsiteX10" fmla="*/ 0 w 1456827"/>
                  <a:gd name="connsiteY10" fmla="*/ 1231397 h 1456424"/>
                  <a:gd name="connsiteX11" fmla="*/ 0 w 1456827"/>
                  <a:gd name="connsiteY11" fmla="*/ 225028 h 1456424"/>
                  <a:gd name="connsiteX12" fmla="*/ 225230 w 1456827"/>
                  <a:gd name="connsiteY12" fmla="*/ 0 h 1456424"/>
                  <a:gd name="connsiteX13" fmla="*/ 1231598 w 1456827"/>
                  <a:gd name="connsiteY13" fmla="*/ 0 h 1456424"/>
                  <a:gd name="connsiteX14" fmla="*/ 1456828 w 1456827"/>
                  <a:gd name="connsiteY14" fmla="*/ 225028 h 1456424"/>
                  <a:gd name="connsiteX15" fmla="*/ 1456828 w 1456827"/>
                  <a:gd name="connsiteY15" fmla="*/ 1231397 h 1456424"/>
                  <a:gd name="connsiteX16" fmla="*/ 1231598 w 1456827"/>
                  <a:gd name="connsiteY16" fmla="*/ 1456425 h 145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56827" h="1456424">
                    <a:moveTo>
                      <a:pt x="225230" y="100255"/>
                    </a:moveTo>
                    <a:cubicBezTo>
                      <a:pt x="156517" y="100255"/>
                      <a:pt x="100461" y="156110"/>
                      <a:pt x="100461" y="224822"/>
                    </a:cubicBezTo>
                    <a:lnTo>
                      <a:pt x="100461" y="1231191"/>
                    </a:lnTo>
                    <a:cubicBezTo>
                      <a:pt x="100461" y="1299904"/>
                      <a:pt x="156517" y="1355758"/>
                      <a:pt x="225230" y="1355758"/>
                    </a:cubicBezTo>
                    <a:lnTo>
                      <a:pt x="1231598" y="1355758"/>
                    </a:lnTo>
                    <a:cubicBezTo>
                      <a:pt x="1300311" y="1355758"/>
                      <a:pt x="1356367" y="1299904"/>
                      <a:pt x="1356367" y="1231191"/>
                    </a:cubicBezTo>
                    <a:lnTo>
                      <a:pt x="1356367" y="224822"/>
                    </a:lnTo>
                    <a:cubicBezTo>
                      <a:pt x="1356367" y="156110"/>
                      <a:pt x="1300311" y="100255"/>
                      <a:pt x="1231598" y="100255"/>
                    </a:cubicBezTo>
                    <a:close/>
                    <a:moveTo>
                      <a:pt x="1231598" y="1456425"/>
                    </a:moveTo>
                    <a:lnTo>
                      <a:pt x="225230" y="1456425"/>
                    </a:lnTo>
                    <a:cubicBezTo>
                      <a:pt x="101061" y="1456425"/>
                      <a:pt x="0" y="1355364"/>
                      <a:pt x="0" y="1231397"/>
                    </a:cubicBezTo>
                    <a:lnTo>
                      <a:pt x="0" y="225028"/>
                    </a:lnTo>
                    <a:cubicBezTo>
                      <a:pt x="0" y="100860"/>
                      <a:pt x="101061" y="0"/>
                      <a:pt x="225230" y="0"/>
                    </a:cubicBezTo>
                    <a:lnTo>
                      <a:pt x="1231598" y="0"/>
                    </a:lnTo>
                    <a:cubicBezTo>
                      <a:pt x="1355767" y="0"/>
                      <a:pt x="1456828" y="101061"/>
                      <a:pt x="1456828" y="225028"/>
                    </a:cubicBezTo>
                    <a:lnTo>
                      <a:pt x="1456828" y="1231397"/>
                    </a:lnTo>
                    <a:cubicBezTo>
                      <a:pt x="1456828" y="1355565"/>
                      <a:pt x="1355767" y="1456425"/>
                      <a:pt x="1231598" y="1456425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9A2E773-C699-CDC9-E1D1-A5E238D8FEEA}"/>
                  </a:ext>
                </a:extLst>
              </p:cNvPr>
              <p:cNvSpPr/>
              <p:nvPr/>
            </p:nvSpPr>
            <p:spPr>
              <a:xfrm>
                <a:off x="3231152" y="618126"/>
                <a:ext cx="969333" cy="762388"/>
              </a:xfrm>
              <a:custGeom>
                <a:avLst/>
                <a:gdLst>
                  <a:gd name="connsiteX0" fmla="*/ 257326 w 969333"/>
                  <a:gd name="connsiteY0" fmla="*/ 762389 h 762388"/>
                  <a:gd name="connsiteX1" fmla="*/ 221763 w 969333"/>
                  <a:gd name="connsiteY1" fmla="*/ 747721 h 762388"/>
                  <a:gd name="connsiteX2" fmla="*/ 14617 w 969333"/>
                  <a:gd name="connsiteY2" fmla="*/ 540575 h 762388"/>
                  <a:gd name="connsiteX3" fmla="*/ 14617 w 969333"/>
                  <a:gd name="connsiteY3" fmla="*/ 469449 h 762388"/>
                  <a:gd name="connsiteX4" fmla="*/ 85743 w 969333"/>
                  <a:gd name="connsiteY4" fmla="*/ 469449 h 762388"/>
                  <a:gd name="connsiteX5" fmla="*/ 257326 w 969333"/>
                  <a:gd name="connsiteY5" fmla="*/ 641032 h 762388"/>
                  <a:gd name="connsiteX6" fmla="*/ 883590 w 969333"/>
                  <a:gd name="connsiteY6" fmla="*/ 14768 h 762388"/>
                  <a:gd name="connsiteX7" fmla="*/ 954716 w 969333"/>
                  <a:gd name="connsiteY7" fmla="*/ 14768 h 762388"/>
                  <a:gd name="connsiteX8" fmla="*/ 954716 w 969333"/>
                  <a:gd name="connsiteY8" fmla="*/ 85693 h 762388"/>
                  <a:gd name="connsiteX9" fmla="*/ 292919 w 969333"/>
                  <a:gd name="connsiteY9" fmla="*/ 747490 h 762388"/>
                  <a:gd name="connsiteX10" fmla="*/ 257356 w 969333"/>
                  <a:gd name="connsiteY10" fmla="*/ 762157 h 76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9333" h="762388">
                    <a:moveTo>
                      <a:pt x="257326" y="762389"/>
                    </a:moveTo>
                    <a:cubicBezTo>
                      <a:pt x="244064" y="762389"/>
                      <a:pt x="231206" y="756962"/>
                      <a:pt x="221763" y="747721"/>
                    </a:cubicBezTo>
                    <a:lnTo>
                      <a:pt x="14617" y="540575"/>
                    </a:lnTo>
                    <a:cubicBezTo>
                      <a:pt x="-4872" y="520884"/>
                      <a:pt x="-4872" y="489140"/>
                      <a:pt x="14617" y="469449"/>
                    </a:cubicBezTo>
                    <a:cubicBezTo>
                      <a:pt x="34308" y="449960"/>
                      <a:pt x="66052" y="449960"/>
                      <a:pt x="85743" y="469449"/>
                    </a:cubicBezTo>
                    <a:lnTo>
                      <a:pt x="257326" y="641032"/>
                    </a:lnTo>
                    <a:lnTo>
                      <a:pt x="883590" y="14768"/>
                    </a:lnTo>
                    <a:cubicBezTo>
                      <a:pt x="903080" y="-4923"/>
                      <a:pt x="935025" y="-4923"/>
                      <a:pt x="954716" y="14768"/>
                    </a:cubicBezTo>
                    <a:cubicBezTo>
                      <a:pt x="974206" y="34258"/>
                      <a:pt x="974206" y="66203"/>
                      <a:pt x="954716" y="85693"/>
                    </a:cubicBezTo>
                    <a:lnTo>
                      <a:pt x="292919" y="747490"/>
                    </a:lnTo>
                    <a:cubicBezTo>
                      <a:pt x="283477" y="756933"/>
                      <a:pt x="270819" y="762157"/>
                      <a:pt x="257356" y="76215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52B60-D0CE-C474-6B18-F2F31F64DFF8}"/>
              </a:ext>
            </a:extLst>
          </p:cNvPr>
          <p:cNvGrpSpPr/>
          <p:nvPr/>
        </p:nvGrpSpPr>
        <p:grpSpPr>
          <a:xfrm>
            <a:off x="1406210" y="1586524"/>
            <a:ext cx="3049637" cy="1089534"/>
            <a:chOff x="1406210" y="1595595"/>
            <a:chExt cx="3049637" cy="10895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701215-3B04-B512-3F51-F1C56560C854}"/>
                </a:ext>
              </a:extLst>
            </p:cNvPr>
            <p:cNvSpPr/>
            <p:nvPr/>
          </p:nvSpPr>
          <p:spPr>
            <a:xfrm>
              <a:off x="1406210" y="1595595"/>
              <a:ext cx="3049637" cy="1089534"/>
            </a:xfrm>
            <a:prstGeom prst="roundRect">
              <a:avLst>
                <a:gd name="adj" fmla="val 967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38D5059-C8B4-A529-0B9C-A3BE2C178770}"/>
                </a:ext>
              </a:extLst>
            </p:cNvPr>
            <p:cNvSpPr txBox="1"/>
            <p:nvPr/>
          </p:nvSpPr>
          <p:spPr>
            <a:xfrm>
              <a:off x="2031441" y="1902833"/>
              <a:ext cx="2327595" cy="5632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700" dirty="0"/>
                <a:t>chairman, chairwoman,</a:t>
              </a:r>
            </a:p>
            <a:p>
              <a:pPr>
                <a:lnSpc>
                  <a:spcPct val="90000"/>
                </a:lnSpc>
              </a:pPr>
              <a:r>
                <a:rPr lang="en-GB" sz="1700" dirty="0"/>
                <a:t>manhole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4669F7-92D1-064E-7CAE-6908B6F38C8C}"/>
                </a:ext>
              </a:extLst>
            </p:cNvPr>
            <p:cNvSpPr txBox="1"/>
            <p:nvPr/>
          </p:nvSpPr>
          <p:spPr>
            <a:xfrm>
              <a:off x="1428505" y="1601241"/>
              <a:ext cx="2019179" cy="275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>
                  <a:latin typeface="+mj-lt"/>
                </a:rPr>
                <a:t>DON’T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762C521-5ADE-56AE-81BB-F63820CC1BF7}"/>
                </a:ext>
              </a:extLst>
            </p:cNvPr>
            <p:cNvGrpSpPr/>
            <p:nvPr/>
          </p:nvGrpSpPr>
          <p:grpSpPr>
            <a:xfrm flipH="1">
              <a:off x="1507404" y="1966510"/>
              <a:ext cx="394342" cy="579311"/>
              <a:chOff x="4571031" y="1491212"/>
              <a:chExt cx="2301484" cy="3381010"/>
            </a:xfrm>
            <a:solidFill>
              <a:schemeClr val="tx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DA0971F-7B10-CDB6-1F5D-56786E88E386}"/>
                  </a:ext>
                </a:extLst>
              </p:cNvPr>
              <p:cNvSpPr/>
              <p:nvPr/>
            </p:nvSpPr>
            <p:spPr>
              <a:xfrm>
                <a:off x="4685118" y="3335226"/>
                <a:ext cx="1581600" cy="1536996"/>
              </a:xfrm>
              <a:custGeom>
                <a:avLst/>
                <a:gdLst>
                  <a:gd name="connsiteX0" fmla="*/ 564581 w 1581600"/>
                  <a:gd name="connsiteY0" fmla="*/ 712665 h 1536996"/>
                  <a:gd name="connsiteX1" fmla="*/ 187656 w 1581600"/>
                  <a:gd name="connsiteY1" fmla="*/ 712665 h 1536996"/>
                  <a:gd name="connsiteX2" fmla="*/ 0 w 1581600"/>
                  <a:gd name="connsiteY2" fmla="*/ 525009 h 1536996"/>
                  <a:gd name="connsiteX3" fmla="*/ 187656 w 1581600"/>
                  <a:gd name="connsiteY3" fmla="*/ 337353 h 1536996"/>
                  <a:gd name="connsiteX4" fmla="*/ 638698 w 1581600"/>
                  <a:gd name="connsiteY4" fmla="*/ 337353 h 1536996"/>
                  <a:gd name="connsiteX5" fmla="*/ 854284 w 1581600"/>
                  <a:gd name="connsiteY5" fmla="*/ 45018 h 1536996"/>
                  <a:gd name="connsiteX6" fmla="*/ 903910 w 1581600"/>
                  <a:gd name="connsiteY6" fmla="*/ 12 h 1536996"/>
                  <a:gd name="connsiteX7" fmla="*/ 1192628 w 1581600"/>
                  <a:gd name="connsiteY7" fmla="*/ 210977 h 1536996"/>
                  <a:gd name="connsiteX8" fmla="*/ 1347336 w 1581600"/>
                  <a:gd name="connsiteY8" fmla="*/ 337353 h 1536996"/>
                  <a:gd name="connsiteX9" fmla="*/ 1531177 w 1581600"/>
                  <a:gd name="connsiteY9" fmla="*/ 337353 h 1536996"/>
                  <a:gd name="connsiteX10" fmla="*/ 1581408 w 1581600"/>
                  <a:gd name="connsiteY10" fmla="*/ 387583 h 1536996"/>
                  <a:gd name="connsiteX11" fmla="*/ 1531177 w 1581600"/>
                  <a:gd name="connsiteY11" fmla="*/ 437814 h 1536996"/>
                  <a:gd name="connsiteX12" fmla="*/ 1347336 w 1581600"/>
                  <a:gd name="connsiteY12" fmla="*/ 437814 h 1536996"/>
                  <a:gd name="connsiteX13" fmla="*/ 1096993 w 1581600"/>
                  <a:gd name="connsiteY13" fmla="*/ 241718 h 1536996"/>
                  <a:gd name="connsiteX14" fmla="*/ 946905 w 1581600"/>
                  <a:gd name="connsiteY14" fmla="*/ 102080 h 1536996"/>
                  <a:gd name="connsiteX15" fmla="*/ 638698 w 1581600"/>
                  <a:gd name="connsiteY15" fmla="*/ 437814 h 1536996"/>
                  <a:gd name="connsiteX16" fmla="*/ 187656 w 1581600"/>
                  <a:gd name="connsiteY16" fmla="*/ 437814 h 1536996"/>
                  <a:gd name="connsiteX17" fmla="*/ 100457 w 1581600"/>
                  <a:gd name="connsiteY17" fmla="*/ 525013 h 1536996"/>
                  <a:gd name="connsiteX18" fmla="*/ 187656 w 1581600"/>
                  <a:gd name="connsiteY18" fmla="*/ 612213 h 1536996"/>
                  <a:gd name="connsiteX19" fmla="*/ 564581 w 1581600"/>
                  <a:gd name="connsiteY19" fmla="*/ 612213 h 1536996"/>
                  <a:gd name="connsiteX20" fmla="*/ 614811 w 1581600"/>
                  <a:gd name="connsiteY20" fmla="*/ 662443 h 1536996"/>
                  <a:gd name="connsiteX21" fmla="*/ 564581 w 1581600"/>
                  <a:gd name="connsiteY21" fmla="*/ 712674 h 1536996"/>
                  <a:gd name="connsiteX22" fmla="*/ 1100833 w 1581600"/>
                  <a:gd name="connsiteY22" fmla="*/ 1536997 h 1536996"/>
                  <a:gd name="connsiteX23" fmla="*/ 304791 w 1581600"/>
                  <a:gd name="connsiteY23" fmla="*/ 1536997 h 1536996"/>
                  <a:gd name="connsiteX24" fmla="*/ 117135 w 1581600"/>
                  <a:gd name="connsiteY24" fmla="*/ 1349345 h 1536996"/>
                  <a:gd name="connsiteX25" fmla="*/ 304791 w 1581600"/>
                  <a:gd name="connsiteY25" fmla="*/ 1161693 h 1536996"/>
                  <a:gd name="connsiteX26" fmla="*/ 564576 w 1581600"/>
                  <a:gd name="connsiteY26" fmla="*/ 1161693 h 1536996"/>
                  <a:gd name="connsiteX27" fmla="*/ 614807 w 1581600"/>
                  <a:gd name="connsiteY27" fmla="*/ 1211928 h 1536996"/>
                  <a:gd name="connsiteX28" fmla="*/ 564576 w 1581600"/>
                  <a:gd name="connsiteY28" fmla="*/ 1262163 h 1536996"/>
                  <a:gd name="connsiteX29" fmla="*/ 304791 w 1581600"/>
                  <a:gd name="connsiteY29" fmla="*/ 1262163 h 1536996"/>
                  <a:gd name="connsiteX30" fmla="*/ 217592 w 1581600"/>
                  <a:gd name="connsiteY30" fmla="*/ 1349345 h 1536996"/>
                  <a:gd name="connsiteX31" fmla="*/ 304791 w 1581600"/>
                  <a:gd name="connsiteY31" fmla="*/ 1436527 h 1536996"/>
                  <a:gd name="connsiteX32" fmla="*/ 1101005 w 1581600"/>
                  <a:gd name="connsiteY32" fmla="*/ 1436527 h 1536996"/>
                  <a:gd name="connsiteX33" fmla="*/ 1226176 w 1581600"/>
                  <a:gd name="connsiteY33" fmla="*/ 1373262 h 1536996"/>
                  <a:gd name="connsiteX34" fmla="*/ 1354764 w 1581600"/>
                  <a:gd name="connsiteY34" fmla="*/ 1306354 h 1536996"/>
                  <a:gd name="connsiteX35" fmla="*/ 1531370 w 1581600"/>
                  <a:gd name="connsiteY35" fmla="*/ 1306354 h 1536996"/>
                  <a:gd name="connsiteX36" fmla="*/ 1581601 w 1581600"/>
                  <a:gd name="connsiteY36" fmla="*/ 1356589 h 1536996"/>
                  <a:gd name="connsiteX37" fmla="*/ 1531370 w 1581600"/>
                  <a:gd name="connsiteY37" fmla="*/ 1406823 h 1536996"/>
                  <a:gd name="connsiteX38" fmla="*/ 1354764 w 1581600"/>
                  <a:gd name="connsiteY38" fmla="*/ 1406823 h 1536996"/>
                  <a:gd name="connsiteX39" fmla="*/ 1295091 w 1581600"/>
                  <a:gd name="connsiteY39" fmla="*/ 1446385 h 1536996"/>
                  <a:gd name="connsiteX40" fmla="*/ 1101005 w 1581600"/>
                  <a:gd name="connsiteY40" fmla="*/ 1536826 h 153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581600" h="1536996">
                    <a:moveTo>
                      <a:pt x="564581" y="712665"/>
                    </a:moveTo>
                    <a:lnTo>
                      <a:pt x="187656" y="712665"/>
                    </a:lnTo>
                    <a:cubicBezTo>
                      <a:pt x="84182" y="712665"/>
                      <a:pt x="0" y="628479"/>
                      <a:pt x="0" y="525009"/>
                    </a:cubicBezTo>
                    <a:cubicBezTo>
                      <a:pt x="0" y="421539"/>
                      <a:pt x="84186" y="337353"/>
                      <a:pt x="187656" y="337353"/>
                    </a:cubicBezTo>
                    <a:lnTo>
                      <a:pt x="638698" y="337353"/>
                    </a:lnTo>
                    <a:cubicBezTo>
                      <a:pt x="753223" y="337353"/>
                      <a:pt x="841425" y="167176"/>
                      <a:pt x="854284" y="45018"/>
                    </a:cubicBezTo>
                    <a:cubicBezTo>
                      <a:pt x="857096" y="19502"/>
                      <a:pt x="878394" y="213"/>
                      <a:pt x="903910" y="12"/>
                    </a:cubicBezTo>
                    <a:cubicBezTo>
                      <a:pt x="1123915" y="-1394"/>
                      <a:pt x="1163695" y="121167"/>
                      <a:pt x="1192628" y="210977"/>
                    </a:cubicBezTo>
                    <a:cubicBezTo>
                      <a:pt x="1217942" y="289737"/>
                      <a:pt x="1233416" y="337353"/>
                      <a:pt x="1347336" y="337353"/>
                    </a:cubicBezTo>
                    <a:lnTo>
                      <a:pt x="1531177" y="337353"/>
                    </a:lnTo>
                    <a:cubicBezTo>
                      <a:pt x="1558905" y="337353"/>
                      <a:pt x="1581408" y="359856"/>
                      <a:pt x="1581408" y="387583"/>
                    </a:cubicBezTo>
                    <a:cubicBezTo>
                      <a:pt x="1581408" y="415311"/>
                      <a:pt x="1558905" y="437814"/>
                      <a:pt x="1531177" y="437814"/>
                    </a:cubicBezTo>
                    <a:lnTo>
                      <a:pt x="1347336" y="437814"/>
                    </a:lnTo>
                    <a:cubicBezTo>
                      <a:pt x="1160078" y="437814"/>
                      <a:pt x="1123512" y="324494"/>
                      <a:pt x="1096993" y="241718"/>
                    </a:cubicBezTo>
                    <a:cubicBezTo>
                      <a:pt x="1072278" y="164968"/>
                      <a:pt x="1055202" y="111724"/>
                      <a:pt x="946905" y="102080"/>
                    </a:cubicBezTo>
                    <a:cubicBezTo>
                      <a:pt x="915762" y="251563"/>
                      <a:pt x="808271" y="437814"/>
                      <a:pt x="638698" y="437814"/>
                    </a:cubicBezTo>
                    <a:lnTo>
                      <a:pt x="187656" y="437814"/>
                    </a:lnTo>
                    <a:cubicBezTo>
                      <a:pt x="139637" y="437814"/>
                      <a:pt x="100457" y="476994"/>
                      <a:pt x="100457" y="525013"/>
                    </a:cubicBezTo>
                    <a:cubicBezTo>
                      <a:pt x="100457" y="573032"/>
                      <a:pt x="139637" y="612213"/>
                      <a:pt x="187656" y="612213"/>
                    </a:cubicBezTo>
                    <a:lnTo>
                      <a:pt x="564581" y="612213"/>
                    </a:lnTo>
                    <a:cubicBezTo>
                      <a:pt x="592510" y="612213"/>
                      <a:pt x="614811" y="634716"/>
                      <a:pt x="614811" y="662443"/>
                    </a:cubicBezTo>
                    <a:cubicBezTo>
                      <a:pt x="614811" y="690171"/>
                      <a:pt x="592510" y="712674"/>
                      <a:pt x="564581" y="712674"/>
                    </a:cubicBezTo>
                    <a:close/>
                    <a:moveTo>
                      <a:pt x="1100833" y="1536997"/>
                    </a:moveTo>
                    <a:lnTo>
                      <a:pt x="304791" y="1536997"/>
                    </a:lnTo>
                    <a:cubicBezTo>
                      <a:pt x="201317" y="1536997"/>
                      <a:pt x="117135" y="1452815"/>
                      <a:pt x="117135" y="1349345"/>
                    </a:cubicBezTo>
                    <a:cubicBezTo>
                      <a:pt x="117135" y="1245875"/>
                      <a:pt x="201321" y="1161693"/>
                      <a:pt x="304791" y="1161693"/>
                    </a:cubicBezTo>
                    <a:lnTo>
                      <a:pt x="564576" y="1161693"/>
                    </a:lnTo>
                    <a:cubicBezTo>
                      <a:pt x="592506" y="1161693"/>
                      <a:pt x="614807" y="1184196"/>
                      <a:pt x="614807" y="1211928"/>
                    </a:cubicBezTo>
                    <a:cubicBezTo>
                      <a:pt x="614807" y="1239660"/>
                      <a:pt x="592506" y="1262163"/>
                      <a:pt x="564576" y="1262163"/>
                    </a:cubicBezTo>
                    <a:lnTo>
                      <a:pt x="304791" y="1262163"/>
                    </a:lnTo>
                    <a:cubicBezTo>
                      <a:pt x="256772" y="1262163"/>
                      <a:pt x="217592" y="1301339"/>
                      <a:pt x="217592" y="1349345"/>
                    </a:cubicBezTo>
                    <a:cubicBezTo>
                      <a:pt x="217592" y="1397351"/>
                      <a:pt x="256772" y="1436527"/>
                      <a:pt x="304791" y="1436527"/>
                    </a:cubicBezTo>
                    <a:lnTo>
                      <a:pt x="1101005" y="1436527"/>
                    </a:lnTo>
                    <a:cubicBezTo>
                      <a:pt x="1159071" y="1436527"/>
                      <a:pt x="1190210" y="1407210"/>
                      <a:pt x="1226176" y="1373262"/>
                    </a:cubicBezTo>
                    <a:cubicBezTo>
                      <a:pt x="1259528" y="1341930"/>
                      <a:pt x="1297302" y="1306354"/>
                      <a:pt x="1354764" y="1306354"/>
                    </a:cubicBezTo>
                    <a:lnTo>
                      <a:pt x="1531370" y="1306354"/>
                    </a:lnTo>
                    <a:cubicBezTo>
                      <a:pt x="1559098" y="1306354"/>
                      <a:pt x="1581601" y="1328857"/>
                      <a:pt x="1581601" y="1356589"/>
                    </a:cubicBezTo>
                    <a:cubicBezTo>
                      <a:pt x="1581601" y="1384321"/>
                      <a:pt x="1559098" y="1406823"/>
                      <a:pt x="1531370" y="1406823"/>
                    </a:cubicBezTo>
                    <a:lnTo>
                      <a:pt x="1354764" y="1406823"/>
                    </a:lnTo>
                    <a:cubicBezTo>
                      <a:pt x="1338086" y="1406823"/>
                      <a:pt x="1321815" y="1421097"/>
                      <a:pt x="1295091" y="1446385"/>
                    </a:cubicBezTo>
                    <a:cubicBezTo>
                      <a:pt x="1254504" y="1484576"/>
                      <a:pt x="1198851" y="1536826"/>
                      <a:pt x="1101005" y="1536826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81E7D5B-B67F-96D2-6CBF-1F947275E214}"/>
                  </a:ext>
                </a:extLst>
              </p:cNvPr>
              <p:cNvSpPr/>
              <p:nvPr/>
            </p:nvSpPr>
            <p:spPr>
              <a:xfrm>
                <a:off x="6166069" y="3575744"/>
                <a:ext cx="706446" cy="1263389"/>
              </a:xfrm>
              <a:custGeom>
                <a:avLst/>
                <a:gdLst>
                  <a:gd name="connsiteX0" fmla="*/ 138433 w 706446"/>
                  <a:gd name="connsiteY0" fmla="*/ 100487 h 1263389"/>
                  <a:gd name="connsiteX1" fmla="*/ 100461 w 706446"/>
                  <a:gd name="connsiteY1" fmla="*/ 138459 h 1263389"/>
                  <a:gd name="connsiteX2" fmla="*/ 100461 w 706446"/>
                  <a:gd name="connsiteY2" fmla="*/ 1124986 h 1263389"/>
                  <a:gd name="connsiteX3" fmla="*/ 138433 w 706446"/>
                  <a:gd name="connsiteY3" fmla="*/ 1162963 h 1263389"/>
                  <a:gd name="connsiteX4" fmla="*/ 568001 w 706446"/>
                  <a:gd name="connsiteY4" fmla="*/ 1162963 h 1263389"/>
                  <a:gd name="connsiteX5" fmla="*/ 605977 w 706446"/>
                  <a:gd name="connsiteY5" fmla="*/ 1124986 h 1263389"/>
                  <a:gd name="connsiteX6" fmla="*/ 605977 w 706446"/>
                  <a:gd name="connsiteY6" fmla="*/ 138459 h 1263389"/>
                  <a:gd name="connsiteX7" fmla="*/ 568001 w 706446"/>
                  <a:gd name="connsiteY7" fmla="*/ 100487 h 1263389"/>
                  <a:gd name="connsiteX8" fmla="*/ 568001 w 706446"/>
                  <a:gd name="connsiteY8" fmla="*/ 1263389 h 1263389"/>
                  <a:gd name="connsiteX9" fmla="*/ 138433 w 706446"/>
                  <a:gd name="connsiteY9" fmla="*/ 1263389 h 1263389"/>
                  <a:gd name="connsiteX10" fmla="*/ 0 w 706446"/>
                  <a:gd name="connsiteY10" fmla="*/ 1124943 h 1263389"/>
                  <a:gd name="connsiteX11" fmla="*/ 0 w 706446"/>
                  <a:gd name="connsiteY11" fmla="*/ 138433 h 1263389"/>
                  <a:gd name="connsiteX12" fmla="*/ 138433 w 706446"/>
                  <a:gd name="connsiteY12" fmla="*/ 0 h 1263389"/>
                  <a:gd name="connsiteX13" fmla="*/ 568001 w 706446"/>
                  <a:gd name="connsiteY13" fmla="*/ 0 h 1263389"/>
                  <a:gd name="connsiteX14" fmla="*/ 706447 w 706446"/>
                  <a:gd name="connsiteY14" fmla="*/ 138433 h 1263389"/>
                  <a:gd name="connsiteX15" fmla="*/ 706447 w 706446"/>
                  <a:gd name="connsiteY15" fmla="*/ 1124943 h 1263389"/>
                  <a:gd name="connsiteX16" fmla="*/ 568001 w 706446"/>
                  <a:gd name="connsiteY16" fmla="*/ 1263389 h 126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6446" h="1263389">
                    <a:moveTo>
                      <a:pt x="138433" y="100487"/>
                    </a:moveTo>
                    <a:cubicBezTo>
                      <a:pt x="117538" y="100487"/>
                      <a:pt x="100461" y="117563"/>
                      <a:pt x="100461" y="138459"/>
                    </a:cubicBezTo>
                    <a:lnTo>
                      <a:pt x="100461" y="1124986"/>
                    </a:lnTo>
                    <a:cubicBezTo>
                      <a:pt x="100461" y="1145860"/>
                      <a:pt x="117538" y="1162963"/>
                      <a:pt x="138433" y="1162963"/>
                    </a:cubicBezTo>
                    <a:lnTo>
                      <a:pt x="568001" y="1162963"/>
                    </a:lnTo>
                    <a:cubicBezTo>
                      <a:pt x="588918" y="1162963"/>
                      <a:pt x="605977" y="1146075"/>
                      <a:pt x="605977" y="1124986"/>
                    </a:cubicBezTo>
                    <a:lnTo>
                      <a:pt x="605977" y="138459"/>
                    </a:lnTo>
                    <a:cubicBezTo>
                      <a:pt x="605977" y="117563"/>
                      <a:pt x="588918" y="100487"/>
                      <a:pt x="568001" y="100487"/>
                    </a:cubicBezTo>
                    <a:close/>
                    <a:moveTo>
                      <a:pt x="568001" y="1263389"/>
                    </a:moveTo>
                    <a:lnTo>
                      <a:pt x="138433" y="1263389"/>
                    </a:lnTo>
                    <a:cubicBezTo>
                      <a:pt x="62086" y="1263389"/>
                      <a:pt x="0" y="1201324"/>
                      <a:pt x="0" y="1124943"/>
                    </a:cubicBezTo>
                    <a:lnTo>
                      <a:pt x="0" y="138433"/>
                    </a:lnTo>
                    <a:cubicBezTo>
                      <a:pt x="0" y="62086"/>
                      <a:pt x="62082" y="0"/>
                      <a:pt x="138433" y="0"/>
                    </a:cubicBezTo>
                    <a:lnTo>
                      <a:pt x="568001" y="0"/>
                    </a:lnTo>
                    <a:cubicBezTo>
                      <a:pt x="644339" y="0"/>
                      <a:pt x="706447" y="62082"/>
                      <a:pt x="706447" y="138433"/>
                    </a:cubicBezTo>
                    <a:lnTo>
                      <a:pt x="706447" y="1124943"/>
                    </a:lnTo>
                    <a:cubicBezTo>
                      <a:pt x="706447" y="1201324"/>
                      <a:pt x="644339" y="1263389"/>
                      <a:pt x="568001" y="1263389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67DC5D6-7485-A2CA-FA7A-257AE6D2B281}"/>
                  </a:ext>
                </a:extLst>
              </p:cNvPr>
              <p:cNvSpPr/>
              <p:nvPr/>
            </p:nvSpPr>
            <p:spPr>
              <a:xfrm>
                <a:off x="4571031" y="3947370"/>
                <a:ext cx="352008" cy="375312"/>
              </a:xfrm>
              <a:custGeom>
                <a:avLst/>
                <a:gdLst>
                  <a:gd name="connsiteX0" fmla="*/ 301778 w 352008"/>
                  <a:gd name="connsiteY0" fmla="*/ 375313 h 375312"/>
                  <a:gd name="connsiteX1" fmla="*/ 187656 w 352008"/>
                  <a:gd name="connsiteY1" fmla="*/ 375313 h 375312"/>
                  <a:gd name="connsiteX2" fmla="*/ 0 w 352008"/>
                  <a:gd name="connsiteY2" fmla="*/ 187656 h 375312"/>
                  <a:gd name="connsiteX3" fmla="*/ 187656 w 352008"/>
                  <a:gd name="connsiteY3" fmla="*/ 0 h 375312"/>
                  <a:gd name="connsiteX4" fmla="*/ 301778 w 352008"/>
                  <a:gd name="connsiteY4" fmla="*/ 0 h 375312"/>
                  <a:gd name="connsiteX5" fmla="*/ 352008 w 352008"/>
                  <a:gd name="connsiteY5" fmla="*/ 50231 h 375312"/>
                  <a:gd name="connsiteX6" fmla="*/ 301778 w 352008"/>
                  <a:gd name="connsiteY6" fmla="*/ 100461 h 375312"/>
                  <a:gd name="connsiteX7" fmla="*/ 187656 w 352008"/>
                  <a:gd name="connsiteY7" fmla="*/ 100461 h 375312"/>
                  <a:gd name="connsiteX8" fmla="*/ 100457 w 352008"/>
                  <a:gd name="connsiteY8" fmla="*/ 187661 h 375312"/>
                  <a:gd name="connsiteX9" fmla="*/ 187656 w 352008"/>
                  <a:gd name="connsiteY9" fmla="*/ 274860 h 375312"/>
                  <a:gd name="connsiteX10" fmla="*/ 301778 w 352008"/>
                  <a:gd name="connsiteY10" fmla="*/ 274860 h 375312"/>
                  <a:gd name="connsiteX11" fmla="*/ 352008 w 352008"/>
                  <a:gd name="connsiteY11" fmla="*/ 325091 h 375312"/>
                  <a:gd name="connsiteX12" fmla="*/ 301778 w 352008"/>
                  <a:gd name="connsiteY12" fmla="*/ 375313 h 37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2008" h="375312">
                    <a:moveTo>
                      <a:pt x="301778" y="375313"/>
                    </a:moveTo>
                    <a:lnTo>
                      <a:pt x="187656" y="375313"/>
                    </a:lnTo>
                    <a:cubicBezTo>
                      <a:pt x="84182" y="375313"/>
                      <a:pt x="0" y="291126"/>
                      <a:pt x="0" y="187656"/>
                    </a:cubicBezTo>
                    <a:cubicBezTo>
                      <a:pt x="0" y="84186"/>
                      <a:pt x="84186" y="0"/>
                      <a:pt x="187656" y="0"/>
                    </a:cubicBezTo>
                    <a:lnTo>
                      <a:pt x="301778" y="0"/>
                    </a:lnTo>
                    <a:cubicBezTo>
                      <a:pt x="329505" y="0"/>
                      <a:pt x="352008" y="22503"/>
                      <a:pt x="352008" y="50231"/>
                    </a:cubicBezTo>
                    <a:cubicBezTo>
                      <a:pt x="352008" y="77958"/>
                      <a:pt x="329505" y="100461"/>
                      <a:pt x="301778" y="100461"/>
                    </a:cubicBezTo>
                    <a:lnTo>
                      <a:pt x="187656" y="100461"/>
                    </a:lnTo>
                    <a:cubicBezTo>
                      <a:pt x="139637" y="100461"/>
                      <a:pt x="100457" y="139642"/>
                      <a:pt x="100457" y="187661"/>
                    </a:cubicBezTo>
                    <a:cubicBezTo>
                      <a:pt x="100457" y="235679"/>
                      <a:pt x="139637" y="274860"/>
                      <a:pt x="187656" y="274860"/>
                    </a:cubicBezTo>
                    <a:lnTo>
                      <a:pt x="301778" y="274860"/>
                    </a:lnTo>
                    <a:cubicBezTo>
                      <a:pt x="329505" y="274860"/>
                      <a:pt x="352008" y="297363"/>
                      <a:pt x="352008" y="325091"/>
                    </a:cubicBezTo>
                    <a:cubicBezTo>
                      <a:pt x="352008" y="352810"/>
                      <a:pt x="329505" y="375313"/>
                      <a:pt x="301778" y="375313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88BE53-4EDF-9508-A9C9-46C775A3E7A8}"/>
                  </a:ext>
                </a:extLst>
              </p:cNvPr>
              <p:cNvSpPr/>
              <p:nvPr/>
            </p:nvSpPr>
            <p:spPr>
              <a:xfrm>
                <a:off x="4685319" y="4222119"/>
                <a:ext cx="614811" cy="375312"/>
              </a:xfrm>
              <a:custGeom>
                <a:avLst/>
                <a:gdLst>
                  <a:gd name="connsiteX0" fmla="*/ 304590 w 614811"/>
                  <a:gd name="connsiteY0" fmla="*/ 375312 h 375312"/>
                  <a:gd name="connsiteX1" fmla="*/ 187656 w 614811"/>
                  <a:gd name="connsiteY1" fmla="*/ 375312 h 375312"/>
                  <a:gd name="connsiteX2" fmla="*/ 0 w 614811"/>
                  <a:gd name="connsiteY2" fmla="*/ 187660 h 375312"/>
                  <a:gd name="connsiteX3" fmla="*/ 187656 w 614811"/>
                  <a:gd name="connsiteY3" fmla="*/ 0 h 375312"/>
                  <a:gd name="connsiteX4" fmla="*/ 564581 w 614811"/>
                  <a:gd name="connsiteY4" fmla="*/ 0 h 375312"/>
                  <a:gd name="connsiteX5" fmla="*/ 614811 w 614811"/>
                  <a:gd name="connsiteY5" fmla="*/ 50231 h 375312"/>
                  <a:gd name="connsiteX6" fmla="*/ 564581 w 614811"/>
                  <a:gd name="connsiteY6" fmla="*/ 100478 h 375312"/>
                  <a:gd name="connsiteX7" fmla="*/ 187656 w 614811"/>
                  <a:gd name="connsiteY7" fmla="*/ 100478 h 375312"/>
                  <a:gd name="connsiteX8" fmla="*/ 100457 w 614811"/>
                  <a:gd name="connsiteY8" fmla="*/ 187660 h 375312"/>
                  <a:gd name="connsiteX9" fmla="*/ 187656 w 614811"/>
                  <a:gd name="connsiteY9" fmla="*/ 274843 h 375312"/>
                  <a:gd name="connsiteX10" fmla="*/ 304590 w 614811"/>
                  <a:gd name="connsiteY10" fmla="*/ 274843 h 375312"/>
                  <a:gd name="connsiteX11" fmla="*/ 354820 w 614811"/>
                  <a:gd name="connsiteY11" fmla="*/ 325078 h 375312"/>
                  <a:gd name="connsiteX12" fmla="*/ 304590 w 614811"/>
                  <a:gd name="connsiteY12" fmla="*/ 375312 h 37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4811" h="375312">
                    <a:moveTo>
                      <a:pt x="304590" y="375312"/>
                    </a:moveTo>
                    <a:lnTo>
                      <a:pt x="187656" y="375312"/>
                    </a:lnTo>
                    <a:cubicBezTo>
                      <a:pt x="84182" y="375312"/>
                      <a:pt x="0" y="291130"/>
                      <a:pt x="0" y="187660"/>
                    </a:cubicBezTo>
                    <a:cubicBezTo>
                      <a:pt x="0" y="84190"/>
                      <a:pt x="84186" y="0"/>
                      <a:pt x="187656" y="0"/>
                    </a:cubicBezTo>
                    <a:lnTo>
                      <a:pt x="564581" y="0"/>
                    </a:lnTo>
                    <a:cubicBezTo>
                      <a:pt x="592510" y="0"/>
                      <a:pt x="614811" y="22503"/>
                      <a:pt x="614811" y="50231"/>
                    </a:cubicBezTo>
                    <a:cubicBezTo>
                      <a:pt x="614811" y="77975"/>
                      <a:pt x="592510" y="100478"/>
                      <a:pt x="564581" y="100478"/>
                    </a:cubicBezTo>
                    <a:lnTo>
                      <a:pt x="187656" y="100478"/>
                    </a:lnTo>
                    <a:cubicBezTo>
                      <a:pt x="139637" y="100478"/>
                      <a:pt x="100457" y="139654"/>
                      <a:pt x="100457" y="187660"/>
                    </a:cubicBezTo>
                    <a:cubicBezTo>
                      <a:pt x="100457" y="235667"/>
                      <a:pt x="139637" y="274843"/>
                      <a:pt x="187656" y="274843"/>
                    </a:cubicBezTo>
                    <a:lnTo>
                      <a:pt x="304590" y="274843"/>
                    </a:lnTo>
                    <a:cubicBezTo>
                      <a:pt x="332317" y="274843"/>
                      <a:pt x="354820" y="297346"/>
                      <a:pt x="354820" y="325078"/>
                    </a:cubicBezTo>
                    <a:cubicBezTo>
                      <a:pt x="354820" y="352810"/>
                      <a:pt x="332317" y="375312"/>
                      <a:pt x="304590" y="375312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E39B218-C7BB-74F0-DBF8-431CA4E44EBB}"/>
                  </a:ext>
                </a:extLst>
              </p:cNvPr>
              <p:cNvSpPr/>
              <p:nvPr/>
            </p:nvSpPr>
            <p:spPr>
              <a:xfrm>
                <a:off x="5216724" y="2848607"/>
                <a:ext cx="422932" cy="924634"/>
              </a:xfrm>
              <a:custGeom>
                <a:avLst/>
                <a:gdLst>
                  <a:gd name="connsiteX0" fmla="*/ 372702 w 422932"/>
                  <a:gd name="connsiteY0" fmla="*/ 587293 h 924634"/>
                  <a:gd name="connsiteX1" fmla="*/ 322472 w 422932"/>
                  <a:gd name="connsiteY1" fmla="*/ 537063 h 924634"/>
                  <a:gd name="connsiteX2" fmla="*/ 322472 w 422932"/>
                  <a:gd name="connsiteY2" fmla="*/ 50231 h 924634"/>
                  <a:gd name="connsiteX3" fmla="*/ 372702 w 422932"/>
                  <a:gd name="connsiteY3" fmla="*/ 0 h 924634"/>
                  <a:gd name="connsiteX4" fmla="*/ 422933 w 422932"/>
                  <a:gd name="connsiteY4" fmla="*/ 50231 h 924634"/>
                  <a:gd name="connsiteX5" fmla="*/ 422933 w 422932"/>
                  <a:gd name="connsiteY5" fmla="*/ 537063 h 924634"/>
                  <a:gd name="connsiteX6" fmla="*/ 372702 w 422932"/>
                  <a:gd name="connsiteY6" fmla="*/ 587293 h 924634"/>
                  <a:gd name="connsiteX7" fmla="*/ 50231 w 422932"/>
                  <a:gd name="connsiteY7" fmla="*/ 924634 h 924634"/>
                  <a:gd name="connsiteX8" fmla="*/ 0 w 422932"/>
                  <a:gd name="connsiteY8" fmla="*/ 874404 h 924634"/>
                  <a:gd name="connsiteX9" fmla="*/ 0 w 422932"/>
                  <a:gd name="connsiteY9" fmla="*/ 50244 h 924634"/>
                  <a:gd name="connsiteX10" fmla="*/ 50231 w 422932"/>
                  <a:gd name="connsiteY10" fmla="*/ 13 h 924634"/>
                  <a:gd name="connsiteX11" fmla="*/ 100461 w 422932"/>
                  <a:gd name="connsiteY11" fmla="*/ 50244 h 924634"/>
                  <a:gd name="connsiteX12" fmla="*/ 100461 w 422932"/>
                  <a:gd name="connsiteY12" fmla="*/ 874404 h 924634"/>
                  <a:gd name="connsiteX13" fmla="*/ 50231 w 422932"/>
                  <a:gd name="connsiteY13" fmla="*/ 924634 h 92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2932" h="924634">
                    <a:moveTo>
                      <a:pt x="372702" y="587293"/>
                    </a:moveTo>
                    <a:cubicBezTo>
                      <a:pt x="344975" y="587293"/>
                      <a:pt x="322472" y="564791"/>
                      <a:pt x="322472" y="537063"/>
                    </a:cubicBezTo>
                    <a:lnTo>
                      <a:pt x="322472" y="50231"/>
                    </a:lnTo>
                    <a:cubicBezTo>
                      <a:pt x="322472" y="22503"/>
                      <a:pt x="344975" y="0"/>
                      <a:pt x="372702" y="0"/>
                    </a:cubicBezTo>
                    <a:cubicBezTo>
                      <a:pt x="400631" y="0"/>
                      <a:pt x="422933" y="22503"/>
                      <a:pt x="422933" y="50231"/>
                    </a:cubicBezTo>
                    <a:lnTo>
                      <a:pt x="422933" y="537063"/>
                    </a:lnTo>
                    <a:cubicBezTo>
                      <a:pt x="422933" y="564791"/>
                      <a:pt x="400631" y="587293"/>
                      <a:pt x="372702" y="587293"/>
                    </a:cubicBezTo>
                    <a:close/>
                    <a:moveTo>
                      <a:pt x="50231" y="924634"/>
                    </a:moveTo>
                    <a:cubicBezTo>
                      <a:pt x="22503" y="924634"/>
                      <a:pt x="0" y="902131"/>
                      <a:pt x="0" y="874404"/>
                    </a:cubicBezTo>
                    <a:lnTo>
                      <a:pt x="0" y="50244"/>
                    </a:lnTo>
                    <a:cubicBezTo>
                      <a:pt x="0" y="22516"/>
                      <a:pt x="22503" y="13"/>
                      <a:pt x="50231" y="13"/>
                    </a:cubicBezTo>
                    <a:cubicBezTo>
                      <a:pt x="77958" y="13"/>
                      <a:pt x="100461" y="22516"/>
                      <a:pt x="100461" y="50244"/>
                    </a:cubicBezTo>
                    <a:lnTo>
                      <a:pt x="100461" y="874404"/>
                    </a:lnTo>
                    <a:cubicBezTo>
                      <a:pt x="100461" y="902131"/>
                      <a:pt x="77958" y="924634"/>
                      <a:pt x="50231" y="92463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23C60FA-5A7A-07DA-A466-9325C0E94ADF}"/>
                  </a:ext>
                </a:extLst>
              </p:cNvPr>
              <p:cNvSpPr/>
              <p:nvPr/>
            </p:nvSpPr>
            <p:spPr>
              <a:xfrm>
                <a:off x="4699357" y="1491212"/>
                <a:ext cx="1457856" cy="1457856"/>
              </a:xfrm>
              <a:custGeom>
                <a:avLst/>
                <a:gdLst>
                  <a:gd name="connsiteX0" fmla="*/ 225230 w 1457856"/>
                  <a:gd name="connsiteY0" fmla="*/ 100444 h 1457856"/>
                  <a:gd name="connsiteX1" fmla="*/ 100461 w 1457856"/>
                  <a:gd name="connsiteY1" fmla="*/ 225212 h 1457856"/>
                  <a:gd name="connsiteX2" fmla="*/ 100461 w 1457856"/>
                  <a:gd name="connsiteY2" fmla="*/ 1232610 h 1457856"/>
                  <a:gd name="connsiteX3" fmla="*/ 225230 w 1457856"/>
                  <a:gd name="connsiteY3" fmla="*/ 1357378 h 1457856"/>
                  <a:gd name="connsiteX4" fmla="*/ 1232627 w 1457856"/>
                  <a:gd name="connsiteY4" fmla="*/ 1357378 h 1457856"/>
                  <a:gd name="connsiteX5" fmla="*/ 1357395 w 1457856"/>
                  <a:gd name="connsiteY5" fmla="*/ 1232610 h 1457856"/>
                  <a:gd name="connsiteX6" fmla="*/ 1357395 w 1457856"/>
                  <a:gd name="connsiteY6" fmla="*/ 225212 h 1457856"/>
                  <a:gd name="connsiteX7" fmla="*/ 1232627 w 1457856"/>
                  <a:gd name="connsiteY7" fmla="*/ 100444 h 1457856"/>
                  <a:gd name="connsiteX8" fmla="*/ 1232627 w 1457856"/>
                  <a:gd name="connsiteY8" fmla="*/ 1457857 h 1457856"/>
                  <a:gd name="connsiteX9" fmla="*/ 225230 w 1457856"/>
                  <a:gd name="connsiteY9" fmla="*/ 1457857 h 1457856"/>
                  <a:gd name="connsiteX10" fmla="*/ 0 w 1457856"/>
                  <a:gd name="connsiteY10" fmla="*/ 1232627 h 1457856"/>
                  <a:gd name="connsiteX11" fmla="*/ 0 w 1457856"/>
                  <a:gd name="connsiteY11" fmla="*/ 225230 h 1457856"/>
                  <a:gd name="connsiteX12" fmla="*/ 225230 w 1457856"/>
                  <a:gd name="connsiteY12" fmla="*/ 0 h 1457856"/>
                  <a:gd name="connsiteX13" fmla="*/ 1232627 w 1457856"/>
                  <a:gd name="connsiteY13" fmla="*/ 0 h 1457856"/>
                  <a:gd name="connsiteX14" fmla="*/ 1457856 w 1457856"/>
                  <a:gd name="connsiteY14" fmla="*/ 225230 h 1457856"/>
                  <a:gd name="connsiteX15" fmla="*/ 1457856 w 1457856"/>
                  <a:gd name="connsiteY15" fmla="*/ 1232627 h 1457856"/>
                  <a:gd name="connsiteX16" fmla="*/ 1232627 w 1457856"/>
                  <a:gd name="connsiteY16" fmla="*/ 1457857 h 145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57856" h="1457856">
                    <a:moveTo>
                      <a:pt x="225230" y="100444"/>
                    </a:moveTo>
                    <a:cubicBezTo>
                      <a:pt x="156517" y="100444"/>
                      <a:pt x="100461" y="156500"/>
                      <a:pt x="100461" y="225212"/>
                    </a:cubicBezTo>
                    <a:lnTo>
                      <a:pt x="100461" y="1232610"/>
                    </a:lnTo>
                    <a:cubicBezTo>
                      <a:pt x="100461" y="1301323"/>
                      <a:pt x="156517" y="1357378"/>
                      <a:pt x="225230" y="1357378"/>
                    </a:cubicBezTo>
                    <a:lnTo>
                      <a:pt x="1232627" y="1357378"/>
                    </a:lnTo>
                    <a:cubicBezTo>
                      <a:pt x="1301541" y="1357378"/>
                      <a:pt x="1357395" y="1301323"/>
                      <a:pt x="1357395" y="1232610"/>
                    </a:cubicBezTo>
                    <a:lnTo>
                      <a:pt x="1357395" y="225212"/>
                    </a:lnTo>
                    <a:cubicBezTo>
                      <a:pt x="1357395" y="156298"/>
                      <a:pt x="1301340" y="100444"/>
                      <a:pt x="1232627" y="100444"/>
                    </a:cubicBezTo>
                    <a:close/>
                    <a:moveTo>
                      <a:pt x="1232627" y="1457857"/>
                    </a:moveTo>
                    <a:lnTo>
                      <a:pt x="225230" y="1457857"/>
                    </a:lnTo>
                    <a:cubicBezTo>
                      <a:pt x="101061" y="1457857"/>
                      <a:pt x="0" y="1356795"/>
                      <a:pt x="0" y="1232627"/>
                    </a:cubicBezTo>
                    <a:lnTo>
                      <a:pt x="0" y="225230"/>
                    </a:lnTo>
                    <a:cubicBezTo>
                      <a:pt x="0" y="101061"/>
                      <a:pt x="101061" y="0"/>
                      <a:pt x="225230" y="0"/>
                    </a:cubicBezTo>
                    <a:lnTo>
                      <a:pt x="1232627" y="0"/>
                    </a:lnTo>
                    <a:cubicBezTo>
                      <a:pt x="1356795" y="0"/>
                      <a:pt x="1457856" y="101061"/>
                      <a:pt x="1457856" y="225230"/>
                    </a:cubicBezTo>
                    <a:lnTo>
                      <a:pt x="1457856" y="1232627"/>
                    </a:lnTo>
                    <a:cubicBezTo>
                      <a:pt x="1457856" y="1356795"/>
                      <a:pt x="1356795" y="1457857"/>
                      <a:pt x="1232627" y="145785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C225D13-2E62-8E65-89AF-56102CF19EBE}"/>
                  </a:ext>
                </a:extLst>
              </p:cNvPr>
              <p:cNvSpPr/>
              <p:nvPr/>
            </p:nvSpPr>
            <p:spPr>
              <a:xfrm>
                <a:off x="5047013" y="1838709"/>
                <a:ext cx="762750" cy="762787"/>
              </a:xfrm>
              <a:custGeom>
                <a:avLst/>
                <a:gdLst>
                  <a:gd name="connsiteX0" fmla="*/ 50180 w 762750"/>
                  <a:gd name="connsiteY0" fmla="*/ 762788 h 762787"/>
                  <a:gd name="connsiteX1" fmla="*/ 14617 w 762750"/>
                  <a:gd name="connsiteY1" fmla="*/ 748120 h 762787"/>
                  <a:gd name="connsiteX2" fmla="*/ 14617 w 762750"/>
                  <a:gd name="connsiteY2" fmla="*/ 676994 h 762787"/>
                  <a:gd name="connsiteX3" fmla="*/ 677057 w 762750"/>
                  <a:gd name="connsiteY3" fmla="*/ 14768 h 762787"/>
                  <a:gd name="connsiteX4" fmla="*/ 747982 w 762750"/>
                  <a:gd name="connsiteY4" fmla="*/ 14768 h 762787"/>
                  <a:gd name="connsiteX5" fmla="*/ 747982 w 762750"/>
                  <a:gd name="connsiteY5" fmla="*/ 85894 h 762787"/>
                  <a:gd name="connsiteX6" fmla="*/ 85756 w 762750"/>
                  <a:gd name="connsiteY6" fmla="*/ 748120 h 762787"/>
                  <a:gd name="connsiteX7" fmla="*/ 50193 w 762750"/>
                  <a:gd name="connsiteY7" fmla="*/ 762788 h 76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750" h="762787">
                    <a:moveTo>
                      <a:pt x="50180" y="762788"/>
                    </a:moveTo>
                    <a:cubicBezTo>
                      <a:pt x="37322" y="762788"/>
                      <a:pt x="24463" y="757966"/>
                      <a:pt x="14617" y="748120"/>
                    </a:cubicBezTo>
                    <a:cubicBezTo>
                      <a:pt x="-4872" y="728429"/>
                      <a:pt x="-4872" y="696685"/>
                      <a:pt x="14617" y="676994"/>
                    </a:cubicBezTo>
                    <a:lnTo>
                      <a:pt x="677057" y="14768"/>
                    </a:lnTo>
                    <a:cubicBezTo>
                      <a:pt x="696547" y="-4923"/>
                      <a:pt x="728492" y="-4923"/>
                      <a:pt x="747982" y="14768"/>
                    </a:cubicBezTo>
                    <a:cubicBezTo>
                      <a:pt x="767673" y="34258"/>
                      <a:pt x="767673" y="66203"/>
                      <a:pt x="747982" y="85894"/>
                    </a:cubicBezTo>
                    <a:lnTo>
                      <a:pt x="85756" y="748120"/>
                    </a:lnTo>
                    <a:cubicBezTo>
                      <a:pt x="75911" y="757764"/>
                      <a:pt x="63052" y="762788"/>
                      <a:pt x="50193" y="762788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90CC1F1-0C95-0D76-653D-52AECA8199CD}"/>
                  </a:ext>
                </a:extLst>
              </p:cNvPr>
              <p:cNvSpPr/>
              <p:nvPr/>
            </p:nvSpPr>
            <p:spPr>
              <a:xfrm>
                <a:off x="5046799" y="1838709"/>
                <a:ext cx="762737" cy="762787"/>
              </a:xfrm>
              <a:custGeom>
                <a:avLst/>
                <a:gdLst>
                  <a:gd name="connsiteX0" fmla="*/ 712620 w 762737"/>
                  <a:gd name="connsiteY0" fmla="*/ 762788 h 762787"/>
                  <a:gd name="connsiteX1" fmla="*/ 677057 w 762737"/>
                  <a:gd name="connsiteY1" fmla="*/ 748120 h 762787"/>
                  <a:gd name="connsiteX2" fmla="*/ 14617 w 762737"/>
                  <a:gd name="connsiteY2" fmla="*/ 85894 h 762787"/>
                  <a:gd name="connsiteX3" fmla="*/ 14617 w 762737"/>
                  <a:gd name="connsiteY3" fmla="*/ 14768 h 762787"/>
                  <a:gd name="connsiteX4" fmla="*/ 85743 w 762737"/>
                  <a:gd name="connsiteY4" fmla="*/ 14768 h 762787"/>
                  <a:gd name="connsiteX5" fmla="*/ 747969 w 762737"/>
                  <a:gd name="connsiteY5" fmla="*/ 676994 h 762787"/>
                  <a:gd name="connsiteX6" fmla="*/ 747969 w 762737"/>
                  <a:gd name="connsiteY6" fmla="*/ 748120 h 762787"/>
                  <a:gd name="connsiteX7" fmla="*/ 712406 w 762737"/>
                  <a:gd name="connsiteY7" fmla="*/ 762788 h 76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737" h="762787">
                    <a:moveTo>
                      <a:pt x="712620" y="762788"/>
                    </a:moveTo>
                    <a:cubicBezTo>
                      <a:pt x="699762" y="762788"/>
                      <a:pt x="686903" y="757966"/>
                      <a:pt x="677057" y="748120"/>
                    </a:cubicBezTo>
                    <a:lnTo>
                      <a:pt x="14617" y="85894"/>
                    </a:lnTo>
                    <a:cubicBezTo>
                      <a:pt x="-4872" y="66203"/>
                      <a:pt x="-4872" y="34459"/>
                      <a:pt x="14617" y="14768"/>
                    </a:cubicBezTo>
                    <a:cubicBezTo>
                      <a:pt x="34308" y="-4923"/>
                      <a:pt x="66052" y="-4923"/>
                      <a:pt x="85743" y="14768"/>
                    </a:cubicBezTo>
                    <a:lnTo>
                      <a:pt x="747969" y="676994"/>
                    </a:lnTo>
                    <a:cubicBezTo>
                      <a:pt x="767660" y="696484"/>
                      <a:pt x="767660" y="728429"/>
                      <a:pt x="747969" y="748120"/>
                    </a:cubicBezTo>
                    <a:cubicBezTo>
                      <a:pt x="738325" y="757764"/>
                      <a:pt x="725265" y="762788"/>
                      <a:pt x="712406" y="762788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46F6FF-A619-AA49-DFF6-C20A34F3F4D9}"/>
              </a:ext>
            </a:extLst>
          </p:cNvPr>
          <p:cNvGrpSpPr/>
          <p:nvPr/>
        </p:nvGrpSpPr>
        <p:grpSpPr>
          <a:xfrm>
            <a:off x="4639819" y="3497327"/>
            <a:ext cx="3252184" cy="1092960"/>
            <a:chOff x="4648890" y="3502973"/>
            <a:chExt cx="3252184" cy="109296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9A0BD1D-2C5F-203A-A5CA-338FC7B62798}"/>
                </a:ext>
              </a:extLst>
            </p:cNvPr>
            <p:cNvSpPr/>
            <p:nvPr/>
          </p:nvSpPr>
          <p:spPr>
            <a:xfrm>
              <a:off x="4648890" y="3506398"/>
              <a:ext cx="3049637" cy="1089535"/>
            </a:xfrm>
            <a:prstGeom prst="roundRect">
              <a:avLst>
                <a:gd name="adj" fmla="val 9678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19058FD-2E31-AF9E-7890-E0A339D07D58}"/>
                </a:ext>
              </a:extLst>
            </p:cNvPr>
            <p:cNvSpPr txBox="1"/>
            <p:nvPr/>
          </p:nvSpPr>
          <p:spPr>
            <a:xfrm>
              <a:off x="5255847" y="3770793"/>
              <a:ext cx="2645227" cy="79868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700" dirty="0">
                  <a:solidFill>
                    <a:schemeClr val="bg1"/>
                  </a:solidFill>
                </a:rPr>
                <a:t>older adults, </a:t>
              </a:r>
              <a:br>
                <a:rPr lang="en-GB" sz="1700" dirty="0"/>
              </a:br>
              <a:r>
                <a:rPr lang="en-GB" sz="1700" dirty="0">
                  <a:solidFill>
                    <a:schemeClr val="bg1"/>
                  </a:solidFill>
                </a:rPr>
                <a:t>younger patients,</a:t>
              </a:r>
            </a:p>
            <a:p>
              <a:pPr>
                <a:lnSpc>
                  <a:spcPct val="90000"/>
                </a:lnSpc>
              </a:pPr>
              <a:r>
                <a:rPr lang="en-GB" sz="1700" dirty="0">
                  <a:solidFill>
                    <a:schemeClr val="bg1"/>
                  </a:solidFill>
                </a:rPr>
                <a:t>patients younger than 21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E233A1-B27F-F497-2FC9-8699749A3C46}"/>
                </a:ext>
              </a:extLst>
            </p:cNvPr>
            <p:cNvSpPr txBox="1"/>
            <p:nvPr/>
          </p:nvSpPr>
          <p:spPr>
            <a:xfrm>
              <a:off x="4651239" y="3502973"/>
              <a:ext cx="2019179" cy="275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>
                  <a:solidFill>
                    <a:schemeClr val="bg1"/>
                  </a:solidFill>
                  <a:latin typeface="+mj-lt"/>
                </a:rPr>
                <a:t>DO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54EE99A-64D1-FBDC-0FAB-4B2F971E257B}"/>
                </a:ext>
              </a:extLst>
            </p:cNvPr>
            <p:cNvGrpSpPr/>
            <p:nvPr/>
          </p:nvGrpSpPr>
          <p:grpSpPr>
            <a:xfrm>
              <a:off x="4743497" y="3868242"/>
              <a:ext cx="394308" cy="579211"/>
              <a:chOff x="2271286" y="271242"/>
              <a:chExt cx="2301287" cy="3380428"/>
            </a:xfrm>
            <a:solidFill>
              <a:schemeClr val="bg1"/>
            </a:solidFill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211FC56-D8FD-3C7E-F97F-B446A252C145}"/>
                  </a:ext>
                </a:extLst>
              </p:cNvPr>
              <p:cNvSpPr/>
              <p:nvPr/>
            </p:nvSpPr>
            <p:spPr>
              <a:xfrm>
                <a:off x="2877439" y="2114878"/>
                <a:ext cx="1581206" cy="1536792"/>
              </a:xfrm>
              <a:custGeom>
                <a:avLst/>
                <a:gdLst>
                  <a:gd name="connsiteX0" fmla="*/ 1393751 w 1581206"/>
                  <a:gd name="connsiteY0" fmla="*/ 712461 h 1536792"/>
                  <a:gd name="connsiteX1" fmla="*/ 1016827 w 1581206"/>
                  <a:gd name="connsiteY1" fmla="*/ 712461 h 1536792"/>
                  <a:gd name="connsiteX2" fmla="*/ 966597 w 1581206"/>
                  <a:gd name="connsiteY2" fmla="*/ 662230 h 1536792"/>
                  <a:gd name="connsiteX3" fmla="*/ 1016827 w 1581206"/>
                  <a:gd name="connsiteY3" fmla="*/ 611999 h 1536792"/>
                  <a:gd name="connsiteX4" fmla="*/ 1393751 w 1581206"/>
                  <a:gd name="connsiteY4" fmla="*/ 611999 h 1536792"/>
                  <a:gd name="connsiteX5" fmla="*/ 1480749 w 1581206"/>
                  <a:gd name="connsiteY5" fmla="*/ 524800 h 1536792"/>
                  <a:gd name="connsiteX6" fmla="*/ 1393751 w 1581206"/>
                  <a:gd name="connsiteY6" fmla="*/ 437802 h 1536792"/>
                  <a:gd name="connsiteX7" fmla="*/ 942709 w 1581206"/>
                  <a:gd name="connsiteY7" fmla="*/ 437802 h 1536792"/>
                  <a:gd name="connsiteX8" fmla="*/ 634502 w 1581206"/>
                  <a:gd name="connsiteY8" fmla="*/ 102069 h 1536792"/>
                  <a:gd name="connsiteX9" fmla="*/ 484415 w 1581206"/>
                  <a:gd name="connsiteY9" fmla="*/ 241706 h 1536792"/>
                  <a:gd name="connsiteX10" fmla="*/ 234072 w 1581206"/>
                  <a:gd name="connsiteY10" fmla="*/ 437802 h 1536792"/>
                  <a:gd name="connsiteX11" fmla="*/ 50231 w 1581206"/>
                  <a:gd name="connsiteY11" fmla="*/ 437802 h 1536792"/>
                  <a:gd name="connsiteX12" fmla="*/ 0 w 1581206"/>
                  <a:gd name="connsiteY12" fmla="*/ 387571 h 1536792"/>
                  <a:gd name="connsiteX13" fmla="*/ 50231 w 1581206"/>
                  <a:gd name="connsiteY13" fmla="*/ 337341 h 1536792"/>
                  <a:gd name="connsiteX14" fmla="*/ 234072 w 1581206"/>
                  <a:gd name="connsiteY14" fmla="*/ 337341 h 1536792"/>
                  <a:gd name="connsiteX15" fmla="*/ 388780 w 1581206"/>
                  <a:gd name="connsiteY15" fmla="*/ 210965 h 1536792"/>
                  <a:gd name="connsiteX16" fmla="*/ 673078 w 1581206"/>
                  <a:gd name="connsiteY16" fmla="*/ 0 h 1536792"/>
                  <a:gd name="connsiteX17" fmla="*/ 677498 w 1581206"/>
                  <a:gd name="connsiteY17" fmla="*/ 0 h 1536792"/>
                  <a:gd name="connsiteX18" fmla="*/ 727124 w 1581206"/>
                  <a:gd name="connsiteY18" fmla="*/ 45006 h 1536792"/>
                  <a:gd name="connsiteX19" fmla="*/ 942709 w 1581206"/>
                  <a:gd name="connsiteY19" fmla="*/ 337341 h 1536792"/>
                  <a:gd name="connsiteX20" fmla="*/ 1393751 w 1581206"/>
                  <a:gd name="connsiteY20" fmla="*/ 337341 h 1536792"/>
                  <a:gd name="connsiteX21" fmla="*/ 1581206 w 1581206"/>
                  <a:gd name="connsiteY21" fmla="*/ 524796 h 1536792"/>
                  <a:gd name="connsiteX22" fmla="*/ 1393751 w 1581206"/>
                  <a:gd name="connsiteY22" fmla="*/ 712452 h 1536792"/>
                  <a:gd name="connsiteX23" fmla="*/ 1276818 w 1581206"/>
                  <a:gd name="connsiteY23" fmla="*/ 1536792 h 1536792"/>
                  <a:gd name="connsiteX24" fmla="*/ 480776 w 1581206"/>
                  <a:gd name="connsiteY24" fmla="*/ 1536792 h 1536792"/>
                  <a:gd name="connsiteX25" fmla="*/ 286690 w 1581206"/>
                  <a:gd name="connsiteY25" fmla="*/ 1446378 h 1536792"/>
                  <a:gd name="connsiteX26" fmla="*/ 227017 w 1581206"/>
                  <a:gd name="connsiteY26" fmla="*/ 1406799 h 1536792"/>
                  <a:gd name="connsiteX27" fmla="*/ 50411 w 1581206"/>
                  <a:gd name="connsiteY27" fmla="*/ 1406799 h 1536792"/>
                  <a:gd name="connsiteX28" fmla="*/ 180 w 1581206"/>
                  <a:gd name="connsiteY28" fmla="*/ 1356568 h 1536792"/>
                  <a:gd name="connsiteX29" fmla="*/ 50411 w 1581206"/>
                  <a:gd name="connsiteY29" fmla="*/ 1306338 h 1536792"/>
                  <a:gd name="connsiteX30" fmla="*/ 227017 w 1581206"/>
                  <a:gd name="connsiteY30" fmla="*/ 1306338 h 1536792"/>
                  <a:gd name="connsiteX31" fmla="*/ 355604 w 1581206"/>
                  <a:gd name="connsiteY31" fmla="*/ 1373242 h 1536792"/>
                  <a:gd name="connsiteX32" fmla="*/ 480776 w 1581206"/>
                  <a:gd name="connsiteY32" fmla="*/ 1436331 h 1536792"/>
                  <a:gd name="connsiteX33" fmla="*/ 1276990 w 1581206"/>
                  <a:gd name="connsiteY33" fmla="*/ 1436331 h 1536792"/>
                  <a:gd name="connsiteX34" fmla="*/ 1364189 w 1581206"/>
                  <a:gd name="connsiteY34" fmla="*/ 1349132 h 1536792"/>
                  <a:gd name="connsiteX35" fmla="*/ 1276990 w 1581206"/>
                  <a:gd name="connsiteY35" fmla="*/ 1261932 h 1536792"/>
                  <a:gd name="connsiteX36" fmla="*/ 1017003 w 1581206"/>
                  <a:gd name="connsiteY36" fmla="*/ 1261932 h 1536792"/>
                  <a:gd name="connsiteX37" fmla="*/ 966772 w 1581206"/>
                  <a:gd name="connsiteY37" fmla="*/ 1211701 h 1536792"/>
                  <a:gd name="connsiteX38" fmla="*/ 1017003 w 1581206"/>
                  <a:gd name="connsiteY38" fmla="*/ 1161471 h 1536792"/>
                  <a:gd name="connsiteX39" fmla="*/ 1276990 w 1581206"/>
                  <a:gd name="connsiteY39" fmla="*/ 1161471 h 1536792"/>
                  <a:gd name="connsiteX40" fmla="*/ 1464646 w 1581206"/>
                  <a:gd name="connsiteY40" fmla="*/ 1349127 h 1536792"/>
                  <a:gd name="connsiteX41" fmla="*/ 1276990 w 1581206"/>
                  <a:gd name="connsiteY41" fmla="*/ 1536784 h 153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81206" h="1536792">
                    <a:moveTo>
                      <a:pt x="1393751" y="712461"/>
                    </a:moveTo>
                    <a:lnTo>
                      <a:pt x="1016827" y="712461"/>
                    </a:lnTo>
                    <a:cubicBezTo>
                      <a:pt x="989099" y="712461"/>
                      <a:pt x="966597" y="689958"/>
                      <a:pt x="966597" y="662230"/>
                    </a:cubicBezTo>
                    <a:cubicBezTo>
                      <a:pt x="966597" y="634502"/>
                      <a:pt x="989099" y="611999"/>
                      <a:pt x="1016827" y="611999"/>
                    </a:cubicBezTo>
                    <a:lnTo>
                      <a:pt x="1393751" y="611999"/>
                    </a:lnTo>
                    <a:cubicBezTo>
                      <a:pt x="1441770" y="611999"/>
                      <a:pt x="1480749" y="573020"/>
                      <a:pt x="1480749" y="524800"/>
                    </a:cubicBezTo>
                    <a:cubicBezTo>
                      <a:pt x="1480749" y="476781"/>
                      <a:pt x="1441770" y="437802"/>
                      <a:pt x="1393751" y="437802"/>
                    </a:cubicBezTo>
                    <a:lnTo>
                      <a:pt x="942709" y="437802"/>
                    </a:lnTo>
                    <a:cubicBezTo>
                      <a:pt x="773137" y="437802"/>
                      <a:pt x="665642" y="251552"/>
                      <a:pt x="634502" y="102069"/>
                    </a:cubicBezTo>
                    <a:cubicBezTo>
                      <a:pt x="526206" y="111713"/>
                      <a:pt x="509129" y="165158"/>
                      <a:pt x="484415" y="241706"/>
                    </a:cubicBezTo>
                    <a:cubicBezTo>
                      <a:pt x="457694" y="324482"/>
                      <a:pt x="421326" y="437802"/>
                      <a:pt x="234072" y="437802"/>
                    </a:cubicBezTo>
                    <a:lnTo>
                      <a:pt x="50231" y="437802"/>
                    </a:lnTo>
                    <a:cubicBezTo>
                      <a:pt x="22503" y="437802"/>
                      <a:pt x="0" y="415299"/>
                      <a:pt x="0" y="387571"/>
                    </a:cubicBezTo>
                    <a:cubicBezTo>
                      <a:pt x="0" y="359642"/>
                      <a:pt x="22503" y="337341"/>
                      <a:pt x="50231" y="337341"/>
                    </a:cubicBezTo>
                    <a:lnTo>
                      <a:pt x="234072" y="337341"/>
                    </a:lnTo>
                    <a:cubicBezTo>
                      <a:pt x="348194" y="337341"/>
                      <a:pt x="363466" y="289725"/>
                      <a:pt x="388780" y="210965"/>
                    </a:cubicBezTo>
                    <a:cubicBezTo>
                      <a:pt x="417511" y="121760"/>
                      <a:pt x="456691" y="0"/>
                      <a:pt x="673078" y="0"/>
                    </a:cubicBezTo>
                    <a:lnTo>
                      <a:pt x="677498" y="0"/>
                    </a:lnTo>
                    <a:cubicBezTo>
                      <a:pt x="703014" y="201"/>
                      <a:pt x="724312" y="19490"/>
                      <a:pt x="727124" y="45006"/>
                    </a:cubicBezTo>
                    <a:cubicBezTo>
                      <a:pt x="739983" y="166962"/>
                      <a:pt x="828386" y="337341"/>
                      <a:pt x="942709" y="337341"/>
                    </a:cubicBezTo>
                    <a:lnTo>
                      <a:pt x="1393751" y="337341"/>
                    </a:lnTo>
                    <a:cubicBezTo>
                      <a:pt x="1497226" y="337341"/>
                      <a:pt x="1581206" y="421527"/>
                      <a:pt x="1581206" y="524796"/>
                    </a:cubicBezTo>
                    <a:cubicBezTo>
                      <a:pt x="1581206" y="628270"/>
                      <a:pt x="1497020" y="712452"/>
                      <a:pt x="1393751" y="712452"/>
                    </a:cubicBezTo>
                    <a:close/>
                    <a:moveTo>
                      <a:pt x="1276818" y="1536792"/>
                    </a:moveTo>
                    <a:lnTo>
                      <a:pt x="480776" y="1536792"/>
                    </a:lnTo>
                    <a:cubicBezTo>
                      <a:pt x="382929" y="1536792"/>
                      <a:pt x="327277" y="1484551"/>
                      <a:pt x="286690" y="1446378"/>
                    </a:cubicBezTo>
                    <a:cubicBezTo>
                      <a:pt x="259768" y="1421063"/>
                      <a:pt x="243695" y="1406799"/>
                      <a:pt x="227017" y="1406799"/>
                    </a:cubicBezTo>
                    <a:lnTo>
                      <a:pt x="50411" y="1406799"/>
                    </a:lnTo>
                    <a:cubicBezTo>
                      <a:pt x="22683" y="1406799"/>
                      <a:pt x="180" y="1384497"/>
                      <a:pt x="180" y="1356568"/>
                    </a:cubicBezTo>
                    <a:cubicBezTo>
                      <a:pt x="180" y="1328841"/>
                      <a:pt x="22683" y="1306338"/>
                      <a:pt x="50411" y="1306338"/>
                    </a:cubicBezTo>
                    <a:lnTo>
                      <a:pt x="227017" y="1306338"/>
                    </a:lnTo>
                    <a:cubicBezTo>
                      <a:pt x="284478" y="1306338"/>
                      <a:pt x="322253" y="1341901"/>
                      <a:pt x="355604" y="1373242"/>
                    </a:cubicBezTo>
                    <a:cubicBezTo>
                      <a:pt x="391570" y="1406996"/>
                      <a:pt x="422710" y="1436331"/>
                      <a:pt x="480776" y="1436331"/>
                    </a:cubicBezTo>
                    <a:lnTo>
                      <a:pt x="1276990" y="1436331"/>
                    </a:lnTo>
                    <a:cubicBezTo>
                      <a:pt x="1325008" y="1436331"/>
                      <a:pt x="1364189" y="1397150"/>
                      <a:pt x="1364189" y="1349132"/>
                    </a:cubicBezTo>
                    <a:cubicBezTo>
                      <a:pt x="1364189" y="1301108"/>
                      <a:pt x="1325008" y="1261932"/>
                      <a:pt x="1276990" y="1261932"/>
                    </a:cubicBezTo>
                    <a:lnTo>
                      <a:pt x="1017003" y="1261932"/>
                    </a:lnTo>
                    <a:cubicBezTo>
                      <a:pt x="989275" y="1261932"/>
                      <a:pt x="966772" y="1239429"/>
                      <a:pt x="966772" y="1211701"/>
                    </a:cubicBezTo>
                    <a:cubicBezTo>
                      <a:pt x="966772" y="1183974"/>
                      <a:pt x="989275" y="1161471"/>
                      <a:pt x="1017003" y="1161471"/>
                    </a:cubicBezTo>
                    <a:lnTo>
                      <a:pt x="1276990" y="1161471"/>
                    </a:lnTo>
                    <a:cubicBezTo>
                      <a:pt x="1380464" y="1161471"/>
                      <a:pt x="1464646" y="1245657"/>
                      <a:pt x="1464646" y="1349127"/>
                    </a:cubicBezTo>
                    <a:cubicBezTo>
                      <a:pt x="1464646" y="1452597"/>
                      <a:pt x="1380460" y="1536784"/>
                      <a:pt x="1276990" y="153678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13CF5C4-4DBA-FE1B-927C-28B9C2AE2387}"/>
                  </a:ext>
                </a:extLst>
              </p:cNvPr>
              <p:cNvSpPr/>
              <p:nvPr/>
            </p:nvSpPr>
            <p:spPr>
              <a:xfrm>
                <a:off x="2271286" y="2355105"/>
                <a:ext cx="706648" cy="1263389"/>
              </a:xfrm>
              <a:custGeom>
                <a:avLst/>
                <a:gdLst>
                  <a:gd name="connsiteX0" fmla="*/ 138433 w 706648"/>
                  <a:gd name="connsiteY0" fmla="*/ 100487 h 1263389"/>
                  <a:gd name="connsiteX1" fmla="*/ 100459 w 706648"/>
                  <a:gd name="connsiteY1" fmla="*/ 138459 h 1263389"/>
                  <a:gd name="connsiteX2" fmla="*/ 100459 w 706648"/>
                  <a:gd name="connsiteY2" fmla="*/ 1124982 h 1263389"/>
                  <a:gd name="connsiteX3" fmla="*/ 138433 w 706648"/>
                  <a:gd name="connsiteY3" fmla="*/ 1162958 h 1263389"/>
                  <a:gd name="connsiteX4" fmla="*/ 568215 w 706648"/>
                  <a:gd name="connsiteY4" fmla="*/ 1162958 h 1263389"/>
                  <a:gd name="connsiteX5" fmla="*/ 606187 w 706648"/>
                  <a:gd name="connsiteY5" fmla="*/ 1124982 h 1263389"/>
                  <a:gd name="connsiteX6" fmla="*/ 606187 w 706648"/>
                  <a:gd name="connsiteY6" fmla="*/ 138459 h 1263389"/>
                  <a:gd name="connsiteX7" fmla="*/ 568215 w 706648"/>
                  <a:gd name="connsiteY7" fmla="*/ 100487 h 1263389"/>
                  <a:gd name="connsiteX8" fmla="*/ 568215 w 706648"/>
                  <a:gd name="connsiteY8" fmla="*/ 1263390 h 1263389"/>
                  <a:gd name="connsiteX9" fmla="*/ 138433 w 706648"/>
                  <a:gd name="connsiteY9" fmla="*/ 1263390 h 1263389"/>
                  <a:gd name="connsiteX10" fmla="*/ 0 w 706648"/>
                  <a:gd name="connsiteY10" fmla="*/ 1124957 h 1263389"/>
                  <a:gd name="connsiteX11" fmla="*/ 0 w 706648"/>
                  <a:gd name="connsiteY11" fmla="*/ 138433 h 1263389"/>
                  <a:gd name="connsiteX12" fmla="*/ 138433 w 706648"/>
                  <a:gd name="connsiteY12" fmla="*/ 0 h 1263389"/>
                  <a:gd name="connsiteX13" fmla="*/ 568215 w 706648"/>
                  <a:gd name="connsiteY13" fmla="*/ 0 h 1263389"/>
                  <a:gd name="connsiteX14" fmla="*/ 706648 w 706648"/>
                  <a:gd name="connsiteY14" fmla="*/ 138433 h 1263389"/>
                  <a:gd name="connsiteX15" fmla="*/ 706648 w 706648"/>
                  <a:gd name="connsiteY15" fmla="*/ 1124957 h 1263389"/>
                  <a:gd name="connsiteX16" fmla="*/ 568215 w 706648"/>
                  <a:gd name="connsiteY16" fmla="*/ 1263390 h 126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6648" h="1263389">
                    <a:moveTo>
                      <a:pt x="138433" y="100487"/>
                    </a:moveTo>
                    <a:cubicBezTo>
                      <a:pt x="117538" y="100487"/>
                      <a:pt x="100459" y="117366"/>
                      <a:pt x="100459" y="138459"/>
                    </a:cubicBezTo>
                    <a:lnTo>
                      <a:pt x="100459" y="1124982"/>
                    </a:lnTo>
                    <a:cubicBezTo>
                      <a:pt x="100459" y="1145878"/>
                      <a:pt x="117337" y="1162958"/>
                      <a:pt x="138433" y="1162958"/>
                    </a:cubicBezTo>
                    <a:lnTo>
                      <a:pt x="568215" y="1162958"/>
                    </a:lnTo>
                    <a:cubicBezTo>
                      <a:pt x="589111" y="1162958"/>
                      <a:pt x="606187" y="1146079"/>
                      <a:pt x="606187" y="1124982"/>
                    </a:cubicBezTo>
                    <a:lnTo>
                      <a:pt x="606187" y="138459"/>
                    </a:lnTo>
                    <a:cubicBezTo>
                      <a:pt x="606187" y="117563"/>
                      <a:pt x="589111" y="100487"/>
                      <a:pt x="568215" y="100487"/>
                    </a:cubicBezTo>
                    <a:close/>
                    <a:moveTo>
                      <a:pt x="568215" y="1263390"/>
                    </a:moveTo>
                    <a:lnTo>
                      <a:pt x="138433" y="1263390"/>
                    </a:lnTo>
                    <a:cubicBezTo>
                      <a:pt x="62086" y="1263390"/>
                      <a:pt x="0" y="1201307"/>
                      <a:pt x="0" y="1124957"/>
                    </a:cubicBezTo>
                    <a:lnTo>
                      <a:pt x="0" y="138433"/>
                    </a:lnTo>
                    <a:cubicBezTo>
                      <a:pt x="0" y="62086"/>
                      <a:pt x="62082" y="0"/>
                      <a:pt x="138433" y="0"/>
                    </a:cubicBezTo>
                    <a:lnTo>
                      <a:pt x="568215" y="0"/>
                    </a:lnTo>
                    <a:cubicBezTo>
                      <a:pt x="644562" y="0"/>
                      <a:pt x="706648" y="62082"/>
                      <a:pt x="706648" y="138433"/>
                    </a:cubicBezTo>
                    <a:lnTo>
                      <a:pt x="706648" y="1124957"/>
                    </a:lnTo>
                    <a:cubicBezTo>
                      <a:pt x="706648" y="1201303"/>
                      <a:pt x="644566" y="1263390"/>
                      <a:pt x="568215" y="1263390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D1DDBBE-5CAB-C718-05AE-B5AE8F7B8066}"/>
                  </a:ext>
                </a:extLst>
              </p:cNvPr>
              <p:cNvSpPr/>
              <p:nvPr/>
            </p:nvSpPr>
            <p:spPr>
              <a:xfrm>
                <a:off x="4220767" y="2726809"/>
                <a:ext cx="351806" cy="375321"/>
              </a:xfrm>
              <a:custGeom>
                <a:avLst/>
                <a:gdLst>
                  <a:gd name="connsiteX0" fmla="*/ 164352 w 351806"/>
                  <a:gd name="connsiteY0" fmla="*/ 375321 h 375321"/>
                  <a:gd name="connsiteX1" fmla="*/ 50231 w 351806"/>
                  <a:gd name="connsiteY1" fmla="*/ 375321 h 375321"/>
                  <a:gd name="connsiteX2" fmla="*/ 0 w 351806"/>
                  <a:gd name="connsiteY2" fmla="*/ 325091 h 375321"/>
                  <a:gd name="connsiteX3" fmla="*/ 50231 w 351806"/>
                  <a:gd name="connsiteY3" fmla="*/ 274860 h 375321"/>
                  <a:gd name="connsiteX4" fmla="*/ 164352 w 351806"/>
                  <a:gd name="connsiteY4" fmla="*/ 274860 h 375321"/>
                  <a:gd name="connsiteX5" fmla="*/ 251350 w 351806"/>
                  <a:gd name="connsiteY5" fmla="*/ 187661 h 375321"/>
                  <a:gd name="connsiteX6" fmla="*/ 164352 w 351806"/>
                  <a:gd name="connsiteY6" fmla="*/ 100461 h 375321"/>
                  <a:gd name="connsiteX7" fmla="*/ 50231 w 351806"/>
                  <a:gd name="connsiteY7" fmla="*/ 100461 h 375321"/>
                  <a:gd name="connsiteX8" fmla="*/ 0 w 351806"/>
                  <a:gd name="connsiteY8" fmla="*/ 50231 h 375321"/>
                  <a:gd name="connsiteX9" fmla="*/ 50231 w 351806"/>
                  <a:gd name="connsiteY9" fmla="*/ 0 h 375321"/>
                  <a:gd name="connsiteX10" fmla="*/ 164352 w 351806"/>
                  <a:gd name="connsiteY10" fmla="*/ 0 h 375321"/>
                  <a:gd name="connsiteX11" fmla="*/ 351807 w 351806"/>
                  <a:gd name="connsiteY11" fmla="*/ 187656 h 375321"/>
                  <a:gd name="connsiteX12" fmla="*/ 164352 w 351806"/>
                  <a:gd name="connsiteY12" fmla="*/ 375312 h 37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1806" h="375321">
                    <a:moveTo>
                      <a:pt x="164352" y="375321"/>
                    </a:moveTo>
                    <a:lnTo>
                      <a:pt x="50231" y="375321"/>
                    </a:lnTo>
                    <a:cubicBezTo>
                      <a:pt x="22503" y="375321"/>
                      <a:pt x="0" y="352818"/>
                      <a:pt x="0" y="325091"/>
                    </a:cubicBezTo>
                    <a:cubicBezTo>
                      <a:pt x="0" y="297363"/>
                      <a:pt x="22503" y="274860"/>
                      <a:pt x="50231" y="274860"/>
                    </a:cubicBezTo>
                    <a:lnTo>
                      <a:pt x="164352" y="274860"/>
                    </a:lnTo>
                    <a:cubicBezTo>
                      <a:pt x="212371" y="274860"/>
                      <a:pt x="251350" y="235881"/>
                      <a:pt x="251350" y="187661"/>
                    </a:cubicBezTo>
                    <a:cubicBezTo>
                      <a:pt x="251350" y="139642"/>
                      <a:pt x="212371" y="100461"/>
                      <a:pt x="164352" y="100461"/>
                    </a:cubicBezTo>
                    <a:lnTo>
                      <a:pt x="50231" y="100461"/>
                    </a:lnTo>
                    <a:cubicBezTo>
                      <a:pt x="22301" y="100461"/>
                      <a:pt x="0" y="77958"/>
                      <a:pt x="0" y="50231"/>
                    </a:cubicBezTo>
                    <a:cubicBezTo>
                      <a:pt x="0" y="22503"/>
                      <a:pt x="22503" y="0"/>
                      <a:pt x="50231" y="0"/>
                    </a:cubicBezTo>
                    <a:lnTo>
                      <a:pt x="164352" y="0"/>
                    </a:lnTo>
                    <a:cubicBezTo>
                      <a:pt x="267826" y="0"/>
                      <a:pt x="351807" y="84186"/>
                      <a:pt x="351807" y="187656"/>
                    </a:cubicBezTo>
                    <a:cubicBezTo>
                      <a:pt x="351807" y="291131"/>
                      <a:pt x="267620" y="375312"/>
                      <a:pt x="164352" y="375312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4213435-F65A-3B2F-EA62-B5EACF100C84}"/>
                  </a:ext>
                </a:extLst>
              </p:cNvPr>
              <p:cNvSpPr/>
              <p:nvPr/>
            </p:nvSpPr>
            <p:spPr>
              <a:xfrm>
                <a:off x="3844036" y="3001472"/>
                <a:ext cx="614811" cy="375321"/>
              </a:xfrm>
              <a:custGeom>
                <a:avLst/>
                <a:gdLst>
                  <a:gd name="connsiteX0" fmla="*/ 427155 w 614811"/>
                  <a:gd name="connsiteY0" fmla="*/ 375321 h 375321"/>
                  <a:gd name="connsiteX1" fmla="*/ 310222 w 614811"/>
                  <a:gd name="connsiteY1" fmla="*/ 375321 h 375321"/>
                  <a:gd name="connsiteX2" fmla="*/ 259991 w 614811"/>
                  <a:gd name="connsiteY2" fmla="*/ 325091 h 375321"/>
                  <a:gd name="connsiteX3" fmla="*/ 310222 w 614811"/>
                  <a:gd name="connsiteY3" fmla="*/ 274860 h 375321"/>
                  <a:gd name="connsiteX4" fmla="*/ 427155 w 614811"/>
                  <a:gd name="connsiteY4" fmla="*/ 274860 h 375321"/>
                  <a:gd name="connsiteX5" fmla="*/ 514354 w 614811"/>
                  <a:gd name="connsiteY5" fmla="*/ 187661 h 375321"/>
                  <a:gd name="connsiteX6" fmla="*/ 427155 w 614811"/>
                  <a:gd name="connsiteY6" fmla="*/ 100461 h 375321"/>
                  <a:gd name="connsiteX7" fmla="*/ 50231 w 614811"/>
                  <a:gd name="connsiteY7" fmla="*/ 100461 h 375321"/>
                  <a:gd name="connsiteX8" fmla="*/ 0 w 614811"/>
                  <a:gd name="connsiteY8" fmla="*/ 50231 h 375321"/>
                  <a:gd name="connsiteX9" fmla="*/ 50231 w 614811"/>
                  <a:gd name="connsiteY9" fmla="*/ 0 h 375321"/>
                  <a:gd name="connsiteX10" fmla="*/ 427155 w 614811"/>
                  <a:gd name="connsiteY10" fmla="*/ 0 h 375321"/>
                  <a:gd name="connsiteX11" fmla="*/ 614811 w 614811"/>
                  <a:gd name="connsiteY11" fmla="*/ 187656 h 375321"/>
                  <a:gd name="connsiteX12" fmla="*/ 427155 w 614811"/>
                  <a:gd name="connsiteY12" fmla="*/ 375313 h 37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4811" h="375321">
                    <a:moveTo>
                      <a:pt x="427155" y="375321"/>
                    </a:moveTo>
                    <a:lnTo>
                      <a:pt x="310222" y="375321"/>
                    </a:lnTo>
                    <a:cubicBezTo>
                      <a:pt x="282494" y="375321"/>
                      <a:pt x="259991" y="352819"/>
                      <a:pt x="259991" y="325091"/>
                    </a:cubicBezTo>
                    <a:cubicBezTo>
                      <a:pt x="259991" y="297363"/>
                      <a:pt x="282494" y="274860"/>
                      <a:pt x="310222" y="274860"/>
                    </a:cubicBezTo>
                    <a:lnTo>
                      <a:pt x="427155" y="274860"/>
                    </a:lnTo>
                    <a:cubicBezTo>
                      <a:pt x="475174" y="274860"/>
                      <a:pt x="514354" y="235881"/>
                      <a:pt x="514354" y="187661"/>
                    </a:cubicBezTo>
                    <a:cubicBezTo>
                      <a:pt x="514354" y="139642"/>
                      <a:pt x="475174" y="100461"/>
                      <a:pt x="427155" y="100461"/>
                    </a:cubicBezTo>
                    <a:lnTo>
                      <a:pt x="50231" y="100461"/>
                    </a:lnTo>
                    <a:cubicBezTo>
                      <a:pt x="22503" y="100461"/>
                      <a:pt x="0" y="77958"/>
                      <a:pt x="0" y="50231"/>
                    </a:cubicBezTo>
                    <a:cubicBezTo>
                      <a:pt x="0" y="22503"/>
                      <a:pt x="22503" y="0"/>
                      <a:pt x="50231" y="0"/>
                    </a:cubicBezTo>
                    <a:lnTo>
                      <a:pt x="427155" y="0"/>
                    </a:lnTo>
                    <a:cubicBezTo>
                      <a:pt x="530629" y="0"/>
                      <a:pt x="614811" y="84186"/>
                      <a:pt x="614811" y="187656"/>
                    </a:cubicBezTo>
                    <a:cubicBezTo>
                      <a:pt x="614811" y="291126"/>
                      <a:pt x="530625" y="375313"/>
                      <a:pt x="427155" y="375313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4ED80B5-6190-6F1C-DB30-604B1C1F239B}"/>
                  </a:ext>
                </a:extLst>
              </p:cNvPr>
              <p:cNvSpPr/>
              <p:nvPr/>
            </p:nvSpPr>
            <p:spPr>
              <a:xfrm>
                <a:off x="3504127" y="1628012"/>
                <a:ext cx="423134" cy="924634"/>
              </a:xfrm>
              <a:custGeom>
                <a:avLst/>
                <a:gdLst>
                  <a:gd name="connsiteX0" fmla="*/ 50231 w 423134"/>
                  <a:gd name="connsiteY0" fmla="*/ 587294 h 924634"/>
                  <a:gd name="connsiteX1" fmla="*/ 0 w 423134"/>
                  <a:gd name="connsiteY1" fmla="*/ 537063 h 924634"/>
                  <a:gd name="connsiteX2" fmla="*/ 0 w 423134"/>
                  <a:gd name="connsiteY2" fmla="*/ 50231 h 924634"/>
                  <a:gd name="connsiteX3" fmla="*/ 50231 w 423134"/>
                  <a:gd name="connsiteY3" fmla="*/ 0 h 924634"/>
                  <a:gd name="connsiteX4" fmla="*/ 100461 w 423134"/>
                  <a:gd name="connsiteY4" fmla="*/ 50231 h 924634"/>
                  <a:gd name="connsiteX5" fmla="*/ 100461 w 423134"/>
                  <a:gd name="connsiteY5" fmla="*/ 537063 h 924634"/>
                  <a:gd name="connsiteX6" fmla="*/ 50231 w 423134"/>
                  <a:gd name="connsiteY6" fmla="*/ 587294 h 924634"/>
                  <a:gd name="connsiteX7" fmla="*/ 372904 w 423134"/>
                  <a:gd name="connsiteY7" fmla="*/ 924634 h 924634"/>
                  <a:gd name="connsiteX8" fmla="*/ 322673 w 423134"/>
                  <a:gd name="connsiteY8" fmla="*/ 874404 h 924634"/>
                  <a:gd name="connsiteX9" fmla="*/ 322673 w 423134"/>
                  <a:gd name="connsiteY9" fmla="*/ 50243 h 924634"/>
                  <a:gd name="connsiteX10" fmla="*/ 372904 w 423134"/>
                  <a:gd name="connsiteY10" fmla="*/ 13 h 924634"/>
                  <a:gd name="connsiteX11" fmla="*/ 423134 w 423134"/>
                  <a:gd name="connsiteY11" fmla="*/ 50243 h 924634"/>
                  <a:gd name="connsiteX12" fmla="*/ 423134 w 423134"/>
                  <a:gd name="connsiteY12" fmla="*/ 874404 h 924634"/>
                  <a:gd name="connsiteX13" fmla="*/ 372904 w 423134"/>
                  <a:gd name="connsiteY13" fmla="*/ 924634 h 92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3134" h="924634">
                    <a:moveTo>
                      <a:pt x="50231" y="587294"/>
                    </a:moveTo>
                    <a:cubicBezTo>
                      <a:pt x="22503" y="587294"/>
                      <a:pt x="0" y="564992"/>
                      <a:pt x="0" y="537063"/>
                    </a:cubicBezTo>
                    <a:lnTo>
                      <a:pt x="0" y="50231"/>
                    </a:lnTo>
                    <a:cubicBezTo>
                      <a:pt x="0" y="22503"/>
                      <a:pt x="22503" y="0"/>
                      <a:pt x="50231" y="0"/>
                    </a:cubicBezTo>
                    <a:cubicBezTo>
                      <a:pt x="77958" y="0"/>
                      <a:pt x="100461" y="22503"/>
                      <a:pt x="100461" y="50231"/>
                    </a:cubicBezTo>
                    <a:lnTo>
                      <a:pt x="100461" y="537063"/>
                    </a:lnTo>
                    <a:cubicBezTo>
                      <a:pt x="100461" y="564992"/>
                      <a:pt x="77958" y="587294"/>
                      <a:pt x="50231" y="587294"/>
                    </a:cubicBezTo>
                    <a:close/>
                    <a:moveTo>
                      <a:pt x="372904" y="924634"/>
                    </a:moveTo>
                    <a:cubicBezTo>
                      <a:pt x="345176" y="924634"/>
                      <a:pt x="322673" y="902132"/>
                      <a:pt x="322673" y="874404"/>
                    </a:cubicBezTo>
                    <a:lnTo>
                      <a:pt x="322673" y="50243"/>
                    </a:lnTo>
                    <a:cubicBezTo>
                      <a:pt x="322673" y="22516"/>
                      <a:pt x="345176" y="13"/>
                      <a:pt x="372904" y="13"/>
                    </a:cubicBezTo>
                    <a:cubicBezTo>
                      <a:pt x="400631" y="13"/>
                      <a:pt x="423134" y="22516"/>
                      <a:pt x="423134" y="50243"/>
                    </a:cubicBezTo>
                    <a:lnTo>
                      <a:pt x="423134" y="874404"/>
                    </a:lnTo>
                    <a:cubicBezTo>
                      <a:pt x="423134" y="902132"/>
                      <a:pt x="400631" y="924634"/>
                      <a:pt x="372904" y="92463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9432724-3B26-D50C-06E4-0BC87280D4AC}"/>
                  </a:ext>
                </a:extLst>
              </p:cNvPr>
              <p:cNvSpPr/>
              <p:nvPr/>
            </p:nvSpPr>
            <p:spPr>
              <a:xfrm>
                <a:off x="2987343" y="271242"/>
                <a:ext cx="1456827" cy="1456424"/>
              </a:xfrm>
              <a:custGeom>
                <a:avLst/>
                <a:gdLst>
                  <a:gd name="connsiteX0" fmla="*/ 225230 w 1456827"/>
                  <a:gd name="connsiteY0" fmla="*/ 100255 h 1456424"/>
                  <a:gd name="connsiteX1" fmla="*/ 100461 w 1456827"/>
                  <a:gd name="connsiteY1" fmla="*/ 224822 h 1456424"/>
                  <a:gd name="connsiteX2" fmla="*/ 100461 w 1456827"/>
                  <a:gd name="connsiteY2" fmla="*/ 1231191 h 1456424"/>
                  <a:gd name="connsiteX3" fmla="*/ 225230 w 1456827"/>
                  <a:gd name="connsiteY3" fmla="*/ 1355758 h 1456424"/>
                  <a:gd name="connsiteX4" fmla="*/ 1231598 w 1456827"/>
                  <a:gd name="connsiteY4" fmla="*/ 1355758 h 1456424"/>
                  <a:gd name="connsiteX5" fmla="*/ 1356367 w 1456827"/>
                  <a:gd name="connsiteY5" fmla="*/ 1231191 h 1456424"/>
                  <a:gd name="connsiteX6" fmla="*/ 1356367 w 1456827"/>
                  <a:gd name="connsiteY6" fmla="*/ 224822 h 1456424"/>
                  <a:gd name="connsiteX7" fmla="*/ 1231598 w 1456827"/>
                  <a:gd name="connsiteY7" fmla="*/ 100255 h 1456424"/>
                  <a:gd name="connsiteX8" fmla="*/ 1231598 w 1456827"/>
                  <a:gd name="connsiteY8" fmla="*/ 1456425 h 1456424"/>
                  <a:gd name="connsiteX9" fmla="*/ 225230 w 1456827"/>
                  <a:gd name="connsiteY9" fmla="*/ 1456425 h 1456424"/>
                  <a:gd name="connsiteX10" fmla="*/ 0 w 1456827"/>
                  <a:gd name="connsiteY10" fmla="*/ 1231397 h 1456424"/>
                  <a:gd name="connsiteX11" fmla="*/ 0 w 1456827"/>
                  <a:gd name="connsiteY11" fmla="*/ 225028 h 1456424"/>
                  <a:gd name="connsiteX12" fmla="*/ 225230 w 1456827"/>
                  <a:gd name="connsiteY12" fmla="*/ 0 h 1456424"/>
                  <a:gd name="connsiteX13" fmla="*/ 1231598 w 1456827"/>
                  <a:gd name="connsiteY13" fmla="*/ 0 h 1456424"/>
                  <a:gd name="connsiteX14" fmla="*/ 1456828 w 1456827"/>
                  <a:gd name="connsiteY14" fmla="*/ 225028 h 1456424"/>
                  <a:gd name="connsiteX15" fmla="*/ 1456828 w 1456827"/>
                  <a:gd name="connsiteY15" fmla="*/ 1231397 h 1456424"/>
                  <a:gd name="connsiteX16" fmla="*/ 1231598 w 1456827"/>
                  <a:gd name="connsiteY16" fmla="*/ 1456425 h 145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56827" h="1456424">
                    <a:moveTo>
                      <a:pt x="225230" y="100255"/>
                    </a:moveTo>
                    <a:cubicBezTo>
                      <a:pt x="156517" y="100255"/>
                      <a:pt x="100461" y="156110"/>
                      <a:pt x="100461" y="224822"/>
                    </a:cubicBezTo>
                    <a:lnTo>
                      <a:pt x="100461" y="1231191"/>
                    </a:lnTo>
                    <a:cubicBezTo>
                      <a:pt x="100461" y="1299904"/>
                      <a:pt x="156517" y="1355758"/>
                      <a:pt x="225230" y="1355758"/>
                    </a:cubicBezTo>
                    <a:lnTo>
                      <a:pt x="1231598" y="1355758"/>
                    </a:lnTo>
                    <a:cubicBezTo>
                      <a:pt x="1300311" y="1355758"/>
                      <a:pt x="1356367" y="1299904"/>
                      <a:pt x="1356367" y="1231191"/>
                    </a:cubicBezTo>
                    <a:lnTo>
                      <a:pt x="1356367" y="224822"/>
                    </a:lnTo>
                    <a:cubicBezTo>
                      <a:pt x="1356367" y="156110"/>
                      <a:pt x="1300311" y="100255"/>
                      <a:pt x="1231598" y="100255"/>
                    </a:cubicBezTo>
                    <a:close/>
                    <a:moveTo>
                      <a:pt x="1231598" y="1456425"/>
                    </a:moveTo>
                    <a:lnTo>
                      <a:pt x="225230" y="1456425"/>
                    </a:lnTo>
                    <a:cubicBezTo>
                      <a:pt x="101061" y="1456425"/>
                      <a:pt x="0" y="1355364"/>
                      <a:pt x="0" y="1231397"/>
                    </a:cubicBezTo>
                    <a:lnTo>
                      <a:pt x="0" y="225028"/>
                    </a:lnTo>
                    <a:cubicBezTo>
                      <a:pt x="0" y="100860"/>
                      <a:pt x="101061" y="0"/>
                      <a:pt x="225230" y="0"/>
                    </a:cubicBezTo>
                    <a:lnTo>
                      <a:pt x="1231598" y="0"/>
                    </a:lnTo>
                    <a:cubicBezTo>
                      <a:pt x="1355767" y="0"/>
                      <a:pt x="1456828" y="101061"/>
                      <a:pt x="1456828" y="225028"/>
                    </a:cubicBezTo>
                    <a:lnTo>
                      <a:pt x="1456828" y="1231397"/>
                    </a:lnTo>
                    <a:cubicBezTo>
                      <a:pt x="1456828" y="1355565"/>
                      <a:pt x="1355767" y="1456425"/>
                      <a:pt x="1231598" y="1456425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76E683F-47EA-121C-ABAB-6433894E3881}"/>
                  </a:ext>
                </a:extLst>
              </p:cNvPr>
              <p:cNvSpPr/>
              <p:nvPr/>
            </p:nvSpPr>
            <p:spPr>
              <a:xfrm>
                <a:off x="3231152" y="618126"/>
                <a:ext cx="969333" cy="762388"/>
              </a:xfrm>
              <a:custGeom>
                <a:avLst/>
                <a:gdLst>
                  <a:gd name="connsiteX0" fmla="*/ 257326 w 969333"/>
                  <a:gd name="connsiteY0" fmla="*/ 762389 h 762388"/>
                  <a:gd name="connsiteX1" fmla="*/ 221763 w 969333"/>
                  <a:gd name="connsiteY1" fmla="*/ 747721 h 762388"/>
                  <a:gd name="connsiteX2" fmla="*/ 14617 w 969333"/>
                  <a:gd name="connsiteY2" fmla="*/ 540575 h 762388"/>
                  <a:gd name="connsiteX3" fmla="*/ 14617 w 969333"/>
                  <a:gd name="connsiteY3" fmla="*/ 469449 h 762388"/>
                  <a:gd name="connsiteX4" fmla="*/ 85743 w 969333"/>
                  <a:gd name="connsiteY4" fmla="*/ 469449 h 762388"/>
                  <a:gd name="connsiteX5" fmla="*/ 257326 w 969333"/>
                  <a:gd name="connsiteY5" fmla="*/ 641032 h 762388"/>
                  <a:gd name="connsiteX6" fmla="*/ 883590 w 969333"/>
                  <a:gd name="connsiteY6" fmla="*/ 14768 h 762388"/>
                  <a:gd name="connsiteX7" fmla="*/ 954716 w 969333"/>
                  <a:gd name="connsiteY7" fmla="*/ 14768 h 762388"/>
                  <a:gd name="connsiteX8" fmla="*/ 954716 w 969333"/>
                  <a:gd name="connsiteY8" fmla="*/ 85693 h 762388"/>
                  <a:gd name="connsiteX9" fmla="*/ 292919 w 969333"/>
                  <a:gd name="connsiteY9" fmla="*/ 747490 h 762388"/>
                  <a:gd name="connsiteX10" fmla="*/ 257356 w 969333"/>
                  <a:gd name="connsiteY10" fmla="*/ 762157 h 76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9333" h="762388">
                    <a:moveTo>
                      <a:pt x="257326" y="762389"/>
                    </a:moveTo>
                    <a:cubicBezTo>
                      <a:pt x="244064" y="762389"/>
                      <a:pt x="231206" y="756962"/>
                      <a:pt x="221763" y="747721"/>
                    </a:cubicBezTo>
                    <a:lnTo>
                      <a:pt x="14617" y="540575"/>
                    </a:lnTo>
                    <a:cubicBezTo>
                      <a:pt x="-4872" y="520884"/>
                      <a:pt x="-4872" y="489140"/>
                      <a:pt x="14617" y="469449"/>
                    </a:cubicBezTo>
                    <a:cubicBezTo>
                      <a:pt x="34308" y="449960"/>
                      <a:pt x="66052" y="449960"/>
                      <a:pt x="85743" y="469449"/>
                    </a:cubicBezTo>
                    <a:lnTo>
                      <a:pt x="257326" y="641032"/>
                    </a:lnTo>
                    <a:lnTo>
                      <a:pt x="883590" y="14768"/>
                    </a:lnTo>
                    <a:cubicBezTo>
                      <a:pt x="903080" y="-4923"/>
                      <a:pt x="935025" y="-4923"/>
                      <a:pt x="954716" y="14768"/>
                    </a:cubicBezTo>
                    <a:cubicBezTo>
                      <a:pt x="974206" y="34258"/>
                      <a:pt x="974206" y="66203"/>
                      <a:pt x="954716" y="85693"/>
                    </a:cubicBezTo>
                    <a:lnTo>
                      <a:pt x="292919" y="747490"/>
                    </a:lnTo>
                    <a:cubicBezTo>
                      <a:pt x="283477" y="756933"/>
                      <a:pt x="270819" y="762157"/>
                      <a:pt x="257356" y="76215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828D18-ECED-4320-3B55-022267541148}"/>
              </a:ext>
            </a:extLst>
          </p:cNvPr>
          <p:cNvGrpSpPr/>
          <p:nvPr/>
        </p:nvGrpSpPr>
        <p:grpSpPr>
          <a:xfrm>
            <a:off x="1406210" y="3497327"/>
            <a:ext cx="3052612" cy="1089970"/>
            <a:chOff x="1415282" y="3497327"/>
            <a:chExt cx="3052612" cy="108997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7212779-5271-96F3-2316-D346ABA88461}"/>
                </a:ext>
              </a:extLst>
            </p:cNvPr>
            <p:cNvSpPr/>
            <p:nvPr/>
          </p:nvSpPr>
          <p:spPr>
            <a:xfrm>
              <a:off x="1415282" y="3497327"/>
              <a:ext cx="3052612" cy="1089970"/>
            </a:xfrm>
            <a:prstGeom prst="roundRect">
              <a:avLst>
                <a:gd name="adj" fmla="val 967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2D434A-1085-B647-2F6F-F1F098C43388}"/>
                </a:ext>
              </a:extLst>
            </p:cNvPr>
            <p:cNvSpPr txBox="1"/>
            <p:nvPr/>
          </p:nvSpPr>
          <p:spPr>
            <a:xfrm>
              <a:off x="2040513" y="3788935"/>
              <a:ext cx="2327595" cy="5632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700" dirty="0"/>
                <a:t>senior citizens,</a:t>
              </a:r>
            </a:p>
            <a:p>
              <a:pPr>
                <a:lnSpc>
                  <a:spcPct val="90000"/>
                </a:lnSpc>
              </a:pPr>
              <a:r>
                <a:rPr lang="en-GB" sz="1700" dirty="0"/>
                <a:t>the elderly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0764F4A-6808-113C-18CA-C72D0856A413}"/>
                </a:ext>
              </a:extLst>
            </p:cNvPr>
            <p:cNvSpPr txBox="1"/>
            <p:nvPr/>
          </p:nvSpPr>
          <p:spPr>
            <a:xfrm>
              <a:off x="1437577" y="3502973"/>
              <a:ext cx="2019179" cy="275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>
                  <a:latin typeface="+mj-lt"/>
                </a:rPr>
                <a:t>DON’T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7DF78BD-FD34-DC24-7A8D-82AA89C7786C}"/>
                </a:ext>
              </a:extLst>
            </p:cNvPr>
            <p:cNvGrpSpPr/>
            <p:nvPr/>
          </p:nvGrpSpPr>
          <p:grpSpPr>
            <a:xfrm flipH="1">
              <a:off x="1516476" y="3868242"/>
              <a:ext cx="394342" cy="579311"/>
              <a:chOff x="4571031" y="1491212"/>
              <a:chExt cx="2301484" cy="3381010"/>
            </a:xfrm>
            <a:solidFill>
              <a:schemeClr val="tx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E9BD21B-1609-7D63-73D6-E6E3C6CEE4FE}"/>
                  </a:ext>
                </a:extLst>
              </p:cNvPr>
              <p:cNvSpPr/>
              <p:nvPr/>
            </p:nvSpPr>
            <p:spPr>
              <a:xfrm>
                <a:off x="4685118" y="3335226"/>
                <a:ext cx="1581600" cy="1536996"/>
              </a:xfrm>
              <a:custGeom>
                <a:avLst/>
                <a:gdLst>
                  <a:gd name="connsiteX0" fmla="*/ 564581 w 1581600"/>
                  <a:gd name="connsiteY0" fmla="*/ 712665 h 1536996"/>
                  <a:gd name="connsiteX1" fmla="*/ 187656 w 1581600"/>
                  <a:gd name="connsiteY1" fmla="*/ 712665 h 1536996"/>
                  <a:gd name="connsiteX2" fmla="*/ 0 w 1581600"/>
                  <a:gd name="connsiteY2" fmla="*/ 525009 h 1536996"/>
                  <a:gd name="connsiteX3" fmla="*/ 187656 w 1581600"/>
                  <a:gd name="connsiteY3" fmla="*/ 337353 h 1536996"/>
                  <a:gd name="connsiteX4" fmla="*/ 638698 w 1581600"/>
                  <a:gd name="connsiteY4" fmla="*/ 337353 h 1536996"/>
                  <a:gd name="connsiteX5" fmla="*/ 854284 w 1581600"/>
                  <a:gd name="connsiteY5" fmla="*/ 45018 h 1536996"/>
                  <a:gd name="connsiteX6" fmla="*/ 903910 w 1581600"/>
                  <a:gd name="connsiteY6" fmla="*/ 12 h 1536996"/>
                  <a:gd name="connsiteX7" fmla="*/ 1192628 w 1581600"/>
                  <a:gd name="connsiteY7" fmla="*/ 210977 h 1536996"/>
                  <a:gd name="connsiteX8" fmla="*/ 1347336 w 1581600"/>
                  <a:gd name="connsiteY8" fmla="*/ 337353 h 1536996"/>
                  <a:gd name="connsiteX9" fmla="*/ 1531177 w 1581600"/>
                  <a:gd name="connsiteY9" fmla="*/ 337353 h 1536996"/>
                  <a:gd name="connsiteX10" fmla="*/ 1581408 w 1581600"/>
                  <a:gd name="connsiteY10" fmla="*/ 387583 h 1536996"/>
                  <a:gd name="connsiteX11" fmla="*/ 1531177 w 1581600"/>
                  <a:gd name="connsiteY11" fmla="*/ 437814 h 1536996"/>
                  <a:gd name="connsiteX12" fmla="*/ 1347336 w 1581600"/>
                  <a:gd name="connsiteY12" fmla="*/ 437814 h 1536996"/>
                  <a:gd name="connsiteX13" fmla="*/ 1096993 w 1581600"/>
                  <a:gd name="connsiteY13" fmla="*/ 241718 h 1536996"/>
                  <a:gd name="connsiteX14" fmla="*/ 946905 w 1581600"/>
                  <a:gd name="connsiteY14" fmla="*/ 102080 h 1536996"/>
                  <a:gd name="connsiteX15" fmla="*/ 638698 w 1581600"/>
                  <a:gd name="connsiteY15" fmla="*/ 437814 h 1536996"/>
                  <a:gd name="connsiteX16" fmla="*/ 187656 w 1581600"/>
                  <a:gd name="connsiteY16" fmla="*/ 437814 h 1536996"/>
                  <a:gd name="connsiteX17" fmla="*/ 100457 w 1581600"/>
                  <a:gd name="connsiteY17" fmla="*/ 525013 h 1536996"/>
                  <a:gd name="connsiteX18" fmla="*/ 187656 w 1581600"/>
                  <a:gd name="connsiteY18" fmla="*/ 612213 h 1536996"/>
                  <a:gd name="connsiteX19" fmla="*/ 564581 w 1581600"/>
                  <a:gd name="connsiteY19" fmla="*/ 612213 h 1536996"/>
                  <a:gd name="connsiteX20" fmla="*/ 614811 w 1581600"/>
                  <a:gd name="connsiteY20" fmla="*/ 662443 h 1536996"/>
                  <a:gd name="connsiteX21" fmla="*/ 564581 w 1581600"/>
                  <a:gd name="connsiteY21" fmla="*/ 712674 h 1536996"/>
                  <a:gd name="connsiteX22" fmla="*/ 1100833 w 1581600"/>
                  <a:gd name="connsiteY22" fmla="*/ 1536997 h 1536996"/>
                  <a:gd name="connsiteX23" fmla="*/ 304791 w 1581600"/>
                  <a:gd name="connsiteY23" fmla="*/ 1536997 h 1536996"/>
                  <a:gd name="connsiteX24" fmla="*/ 117135 w 1581600"/>
                  <a:gd name="connsiteY24" fmla="*/ 1349345 h 1536996"/>
                  <a:gd name="connsiteX25" fmla="*/ 304791 w 1581600"/>
                  <a:gd name="connsiteY25" fmla="*/ 1161693 h 1536996"/>
                  <a:gd name="connsiteX26" fmla="*/ 564576 w 1581600"/>
                  <a:gd name="connsiteY26" fmla="*/ 1161693 h 1536996"/>
                  <a:gd name="connsiteX27" fmla="*/ 614807 w 1581600"/>
                  <a:gd name="connsiteY27" fmla="*/ 1211928 h 1536996"/>
                  <a:gd name="connsiteX28" fmla="*/ 564576 w 1581600"/>
                  <a:gd name="connsiteY28" fmla="*/ 1262163 h 1536996"/>
                  <a:gd name="connsiteX29" fmla="*/ 304791 w 1581600"/>
                  <a:gd name="connsiteY29" fmla="*/ 1262163 h 1536996"/>
                  <a:gd name="connsiteX30" fmla="*/ 217592 w 1581600"/>
                  <a:gd name="connsiteY30" fmla="*/ 1349345 h 1536996"/>
                  <a:gd name="connsiteX31" fmla="*/ 304791 w 1581600"/>
                  <a:gd name="connsiteY31" fmla="*/ 1436527 h 1536996"/>
                  <a:gd name="connsiteX32" fmla="*/ 1101005 w 1581600"/>
                  <a:gd name="connsiteY32" fmla="*/ 1436527 h 1536996"/>
                  <a:gd name="connsiteX33" fmla="*/ 1226176 w 1581600"/>
                  <a:gd name="connsiteY33" fmla="*/ 1373262 h 1536996"/>
                  <a:gd name="connsiteX34" fmla="*/ 1354764 w 1581600"/>
                  <a:gd name="connsiteY34" fmla="*/ 1306354 h 1536996"/>
                  <a:gd name="connsiteX35" fmla="*/ 1531370 w 1581600"/>
                  <a:gd name="connsiteY35" fmla="*/ 1306354 h 1536996"/>
                  <a:gd name="connsiteX36" fmla="*/ 1581601 w 1581600"/>
                  <a:gd name="connsiteY36" fmla="*/ 1356589 h 1536996"/>
                  <a:gd name="connsiteX37" fmla="*/ 1531370 w 1581600"/>
                  <a:gd name="connsiteY37" fmla="*/ 1406823 h 1536996"/>
                  <a:gd name="connsiteX38" fmla="*/ 1354764 w 1581600"/>
                  <a:gd name="connsiteY38" fmla="*/ 1406823 h 1536996"/>
                  <a:gd name="connsiteX39" fmla="*/ 1295091 w 1581600"/>
                  <a:gd name="connsiteY39" fmla="*/ 1446385 h 1536996"/>
                  <a:gd name="connsiteX40" fmla="*/ 1101005 w 1581600"/>
                  <a:gd name="connsiteY40" fmla="*/ 1536826 h 153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581600" h="1536996">
                    <a:moveTo>
                      <a:pt x="564581" y="712665"/>
                    </a:moveTo>
                    <a:lnTo>
                      <a:pt x="187656" y="712665"/>
                    </a:lnTo>
                    <a:cubicBezTo>
                      <a:pt x="84182" y="712665"/>
                      <a:pt x="0" y="628479"/>
                      <a:pt x="0" y="525009"/>
                    </a:cubicBezTo>
                    <a:cubicBezTo>
                      <a:pt x="0" y="421539"/>
                      <a:pt x="84186" y="337353"/>
                      <a:pt x="187656" y="337353"/>
                    </a:cubicBezTo>
                    <a:lnTo>
                      <a:pt x="638698" y="337353"/>
                    </a:lnTo>
                    <a:cubicBezTo>
                      <a:pt x="753223" y="337353"/>
                      <a:pt x="841425" y="167176"/>
                      <a:pt x="854284" y="45018"/>
                    </a:cubicBezTo>
                    <a:cubicBezTo>
                      <a:pt x="857096" y="19502"/>
                      <a:pt x="878394" y="213"/>
                      <a:pt x="903910" y="12"/>
                    </a:cubicBezTo>
                    <a:cubicBezTo>
                      <a:pt x="1123915" y="-1394"/>
                      <a:pt x="1163695" y="121167"/>
                      <a:pt x="1192628" y="210977"/>
                    </a:cubicBezTo>
                    <a:cubicBezTo>
                      <a:pt x="1217942" y="289737"/>
                      <a:pt x="1233416" y="337353"/>
                      <a:pt x="1347336" y="337353"/>
                    </a:cubicBezTo>
                    <a:lnTo>
                      <a:pt x="1531177" y="337353"/>
                    </a:lnTo>
                    <a:cubicBezTo>
                      <a:pt x="1558905" y="337353"/>
                      <a:pt x="1581408" y="359856"/>
                      <a:pt x="1581408" y="387583"/>
                    </a:cubicBezTo>
                    <a:cubicBezTo>
                      <a:pt x="1581408" y="415311"/>
                      <a:pt x="1558905" y="437814"/>
                      <a:pt x="1531177" y="437814"/>
                    </a:cubicBezTo>
                    <a:lnTo>
                      <a:pt x="1347336" y="437814"/>
                    </a:lnTo>
                    <a:cubicBezTo>
                      <a:pt x="1160078" y="437814"/>
                      <a:pt x="1123512" y="324494"/>
                      <a:pt x="1096993" y="241718"/>
                    </a:cubicBezTo>
                    <a:cubicBezTo>
                      <a:pt x="1072278" y="164968"/>
                      <a:pt x="1055202" y="111724"/>
                      <a:pt x="946905" y="102080"/>
                    </a:cubicBezTo>
                    <a:cubicBezTo>
                      <a:pt x="915762" y="251563"/>
                      <a:pt x="808271" y="437814"/>
                      <a:pt x="638698" y="437814"/>
                    </a:cubicBezTo>
                    <a:lnTo>
                      <a:pt x="187656" y="437814"/>
                    </a:lnTo>
                    <a:cubicBezTo>
                      <a:pt x="139637" y="437814"/>
                      <a:pt x="100457" y="476994"/>
                      <a:pt x="100457" y="525013"/>
                    </a:cubicBezTo>
                    <a:cubicBezTo>
                      <a:pt x="100457" y="573032"/>
                      <a:pt x="139637" y="612213"/>
                      <a:pt x="187656" y="612213"/>
                    </a:cubicBezTo>
                    <a:lnTo>
                      <a:pt x="564581" y="612213"/>
                    </a:lnTo>
                    <a:cubicBezTo>
                      <a:pt x="592510" y="612213"/>
                      <a:pt x="614811" y="634716"/>
                      <a:pt x="614811" y="662443"/>
                    </a:cubicBezTo>
                    <a:cubicBezTo>
                      <a:pt x="614811" y="690171"/>
                      <a:pt x="592510" y="712674"/>
                      <a:pt x="564581" y="712674"/>
                    </a:cubicBezTo>
                    <a:close/>
                    <a:moveTo>
                      <a:pt x="1100833" y="1536997"/>
                    </a:moveTo>
                    <a:lnTo>
                      <a:pt x="304791" y="1536997"/>
                    </a:lnTo>
                    <a:cubicBezTo>
                      <a:pt x="201317" y="1536997"/>
                      <a:pt x="117135" y="1452815"/>
                      <a:pt x="117135" y="1349345"/>
                    </a:cubicBezTo>
                    <a:cubicBezTo>
                      <a:pt x="117135" y="1245875"/>
                      <a:pt x="201321" y="1161693"/>
                      <a:pt x="304791" y="1161693"/>
                    </a:cubicBezTo>
                    <a:lnTo>
                      <a:pt x="564576" y="1161693"/>
                    </a:lnTo>
                    <a:cubicBezTo>
                      <a:pt x="592506" y="1161693"/>
                      <a:pt x="614807" y="1184196"/>
                      <a:pt x="614807" y="1211928"/>
                    </a:cubicBezTo>
                    <a:cubicBezTo>
                      <a:pt x="614807" y="1239660"/>
                      <a:pt x="592506" y="1262163"/>
                      <a:pt x="564576" y="1262163"/>
                    </a:cubicBezTo>
                    <a:lnTo>
                      <a:pt x="304791" y="1262163"/>
                    </a:lnTo>
                    <a:cubicBezTo>
                      <a:pt x="256772" y="1262163"/>
                      <a:pt x="217592" y="1301339"/>
                      <a:pt x="217592" y="1349345"/>
                    </a:cubicBezTo>
                    <a:cubicBezTo>
                      <a:pt x="217592" y="1397351"/>
                      <a:pt x="256772" y="1436527"/>
                      <a:pt x="304791" y="1436527"/>
                    </a:cubicBezTo>
                    <a:lnTo>
                      <a:pt x="1101005" y="1436527"/>
                    </a:lnTo>
                    <a:cubicBezTo>
                      <a:pt x="1159071" y="1436527"/>
                      <a:pt x="1190210" y="1407210"/>
                      <a:pt x="1226176" y="1373262"/>
                    </a:cubicBezTo>
                    <a:cubicBezTo>
                      <a:pt x="1259528" y="1341930"/>
                      <a:pt x="1297302" y="1306354"/>
                      <a:pt x="1354764" y="1306354"/>
                    </a:cubicBezTo>
                    <a:lnTo>
                      <a:pt x="1531370" y="1306354"/>
                    </a:lnTo>
                    <a:cubicBezTo>
                      <a:pt x="1559098" y="1306354"/>
                      <a:pt x="1581601" y="1328857"/>
                      <a:pt x="1581601" y="1356589"/>
                    </a:cubicBezTo>
                    <a:cubicBezTo>
                      <a:pt x="1581601" y="1384321"/>
                      <a:pt x="1559098" y="1406823"/>
                      <a:pt x="1531370" y="1406823"/>
                    </a:cubicBezTo>
                    <a:lnTo>
                      <a:pt x="1354764" y="1406823"/>
                    </a:lnTo>
                    <a:cubicBezTo>
                      <a:pt x="1338086" y="1406823"/>
                      <a:pt x="1321815" y="1421097"/>
                      <a:pt x="1295091" y="1446385"/>
                    </a:cubicBezTo>
                    <a:cubicBezTo>
                      <a:pt x="1254504" y="1484576"/>
                      <a:pt x="1198851" y="1536826"/>
                      <a:pt x="1101005" y="1536826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9C362D0-B353-6B64-DF24-6EF23BF50D0A}"/>
                  </a:ext>
                </a:extLst>
              </p:cNvPr>
              <p:cNvSpPr/>
              <p:nvPr/>
            </p:nvSpPr>
            <p:spPr>
              <a:xfrm>
                <a:off x="6166069" y="3575744"/>
                <a:ext cx="706446" cy="1263389"/>
              </a:xfrm>
              <a:custGeom>
                <a:avLst/>
                <a:gdLst>
                  <a:gd name="connsiteX0" fmla="*/ 138433 w 706446"/>
                  <a:gd name="connsiteY0" fmla="*/ 100487 h 1263389"/>
                  <a:gd name="connsiteX1" fmla="*/ 100461 w 706446"/>
                  <a:gd name="connsiteY1" fmla="*/ 138459 h 1263389"/>
                  <a:gd name="connsiteX2" fmla="*/ 100461 w 706446"/>
                  <a:gd name="connsiteY2" fmla="*/ 1124986 h 1263389"/>
                  <a:gd name="connsiteX3" fmla="*/ 138433 w 706446"/>
                  <a:gd name="connsiteY3" fmla="*/ 1162963 h 1263389"/>
                  <a:gd name="connsiteX4" fmla="*/ 568001 w 706446"/>
                  <a:gd name="connsiteY4" fmla="*/ 1162963 h 1263389"/>
                  <a:gd name="connsiteX5" fmla="*/ 605977 w 706446"/>
                  <a:gd name="connsiteY5" fmla="*/ 1124986 h 1263389"/>
                  <a:gd name="connsiteX6" fmla="*/ 605977 w 706446"/>
                  <a:gd name="connsiteY6" fmla="*/ 138459 h 1263389"/>
                  <a:gd name="connsiteX7" fmla="*/ 568001 w 706446"/>
                  <a:gd name="connsiteY7" fmla="*/ 100487 h 1263389"/>
                  <a:gd name="connsiteX8" fmla="*/ 568001 w 706446"/>
                  <a:gd name="connsiteY8" fmla="*/ 1263389 h 1263389"/>
                  <a:gd name="connsiteX9" fmla="*/ 138433 w 706446"/>
                  <a:gd name="connsiteY9" fmla="*/ 1263389 h 1263389"/>
                  <a:gd name="connsiteX10" fmla="*/ 0 w 706446"/>
                  <a:gd name="connsiteY10" fmla="*/ 1124943 h 1263389"/>
                  <a:gd name="connsiteX11" fmla="*/ 0 w 706446"/>
                  <a:gd name="connsiteY11" fmla="*/ 138433 h 1263389"/>
                  <a:gd name="connsiteX12" fmla="*/ 138433 w 706446"/>
                  <a:gd name="connsiteY12" fmla="*/ 0 h 1263389"/>
                  <a:gd name="connsiteX13" fmla="*/ 568001 w 706446"/>
                  <a:gd name="connsiteY13" fmla="*/ 0 h 1263389"/>
                  <a:gd name="connsiteX14" fmla="*/ 706447 w 706446"/>
                  <a:gd name="connsiteY14" fmla="*/ 138433 h 1263389"/>
                  <a:gd name="connsiteX15" fmla="*/ 706447 w 706446"/>
                  <a:gd name="connsiteY15" fmla="*/ 1124943 h 1263389"/>
                  <a:gd name="connsiteX16" fmla="*/ 568001 w 706446"/>
                  <a:gd name="connsiteY16" fmla="*/ 1263389 h 126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6446" h="1263389">
                    <a:moveTo>
                      <a:pt x="138433" y="100487"/>
                    </a:moveTo>
                    <a:cubicBezTo>
                      <a:pt x="117538" y="100487"/>
                      <a:pt x="100461" y="117563"/>
                      <a:pt x="100461" y="138459"/>
                    </a:cubicBezTo>
                    <a:lnTo>
                      <a:pt x="100461" y="1124986"/>
                    </a:lnTo>
                    <a:cubicBezTo>
                      <a:pt x="100461" y="1145860"/>
                      <a:pt x="117538" y="1162963"/>
                      <a:pt x="138433" y="1162963"/>
                    </a:cubicBezTo>
                    <a:lnTo>
                      <a:pt x="568001" y="1162963"/>
                    </a:lnTo>
                    <a:cubicBezTo>
                      <a:pt x="588918" y="1162963"/>
                      <a:pt x="605977" y="1146075"/>
                      <a:pt x="605977" y="1124986"/>
                    </a:cubicBezTo>
                    <a:lnTo>
                      <a:pt x="605977" y="138459"/>
                    </a:lnTo>
                    <a:cubicBezTo>
                      <a:pt x="605977" y="117563"/>
                      <a:pt x="588918" y="100487"/>
                      <a:pt x="568001" y="100487"/>
                    </a:cubicBezTo>
                    <a:close/>
                    <a:moveTo>
                      <a:pt x="568001" y="1263389"/>
                    </a:moveTo>
                    <a:lnTo>
                      <a:pt x="138433" y="1263389"/>
                    </a:lnTo>
                    <a:cubicBezTo>
                      <a:pt x="62086" y="1263389"/>
                      <a:pt x="0" y="1201324"/>
                      <a:pt x="0" y="1124943"/>
                    </a:cubicBezTo>
                    <a:lnTo>
                      <a:pt x="0" y="138433"/>
                    </a:lnTo>
                    <a:cubicBezTo>
                      <a:pt x="0" y="62086"/>
                      <a:pt x="62082" y="0"/>
                      <a:pt x="138433" y="0"/>
                    </a:cubicBezTo>
                    <a:lnTo>
                      <a:pt x="568001" y="0"/>
                    </a:lnTo>
                    <a:cubicBezTo>
                      <a:pt x="644339" y="0"/>
                      <a:pt x="706447" y="62082"/>
                      <a:pt x="706447" y="138433"/>
                    </a:cubicBezTo>
                    <a:lnTo>
                      <a:pt x="706447" y="1124943"/>
                    </a:lnTo>
                    <a:cubicBezTo>
                      <a:pt x="706447" y="1201324"/>
                      <a:pt x="644339" y="1263389"/>
                      <a:pt x="568001" y="1263389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D828A0F-6228-28EC-4F28-46A8454CA274}"/>
                  </a:ext>
                </a:extLst>
              </p:cNvPr>
              <p:cNvSpPr/>
              <p:nvPr/>
            </p:nvSpPr>
            <p:spPr>
              <a:xfrm>
                <a:off x="4571031" y="3947370"/>
                <a:ext cx="352008" cy="375312"/>
              </a:xfrm>
              <a:custGeom>
                <a:avLst/>
                <a:gdLst>
                  <a:gd name="connsiteX0" fmla="*/ 301778 w 352008"/>
                  <a:gd name="connsiteY0" fmla="*/ 375313 h 375312"/>
                  <a:gd name="connsiteX1" fmla="*/ 187656 w 352008"/>
                  <a:gd name="connsiteY1" fmla="*/ 375313 h 375312"/>
                  <a:gd name="connsiteX2" fmla="*/ 0 w 352008"/>
                  <a:gd name="connsiteY2" fmla="*/ 187656 h 375312"/>
                  <a:gd name="connsiteX3" fmla="*/ 187656 w 352008"/>
                  <a:gd name="connsiteY3" fmla="*/ 0 h 375312"/>
                  <a:gd name="connsiteX4" fmla="*/ 301778 w 352008"/>
                  <a:gd name="connsiteY4" fmla="*/ 0 h 375312"/>
                  <a:gd name="connsiteX5" fmla="*/ 352008 w 352008"/>
                  <a:gd name="connsiteY5" fmla="*/ 50231 h 375312"/>
                  <a:gd name="connsiteX6" fmla="*/ 301778 w 352008"/>
                  <a:gd name="connsiteY6" fmla="*/ 100461 h 375312"/>
                  <a:gd name="connsiteX7" fmla="*/ 187656 w 352008"/>
                  <a:gd name="connsiteY7" fmla="*/ 100461 h 375312"/>
                  <a:gd name="connsiteX8" fmla="*/ 100457 w 352008"/>
                  <a:gd name="connsiteY8" fmla="*/ 187661 h 375312"/>
                  <a:gd name="connsiteX9" fmla="*/ 187656 w 352008"/>
                  <a:gd name="connsiteY9" fmla="*/ 274860 h 375312"/>
                  <a:gd name="connsiteX10" fmla="*/ 301778 w 352008"/>
                  <a:gd name="connsiteY10" fmla="*/ 274860 h 375312"/>
                  <a:gd name="connsiteX11" fmla="*/ 352008 w 352008"/>
                  <a:gd name="connsiteY11" fmla="*/ 325091 h 375312"/>
                  <a:gd name="connsiteX12" fmla="*/ 301778 w 352008"/>
                  <a:gd name="connsiteY12" fmla="*/ 375313 h 37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2008" h="375312">
                    <a:moveTo>
                      <a:pt x="301778" y="375313"/>
                    </a:moveTo>
                    <a:lnTo>
                      <a:pt x="187656" y="375313"/>
                    </a:lnTo>
                    <a:cubicBezTo>
                      <a:pt x="84182" y="375313"/>
                      <a:pt x="0" y="291126"/>
                      <a:pt x="0" y="187656"/>
                    </a:cubicBezTo>
                    <a:cubicBezTo>
                      <a:pt x="0" y="84186"/>
                      <a:pt x="84186" y="0"/>
                      <a:pt x="187656" y="0"/>
                    </a:cubicBezTo>
                    <a:lnTo>
                      <a:pt x="301778" y="0"/>
                    </a:lnTo>
                    <a:cubicBezTo>
                      <a:pt x="329505" y="0"/>
                      <a:pt x="352008" y="22503"/>
                      <a:pt x="352008" y="50231"/>
                    </a:cubicBezTo>
                    <a:cubicBezTo>
                      <a:pt x="352008" y="77958"/>
                      <a:pt x="329505" y="100461"/>
                      <a:pt x="301778" y="100461"/>
                    </a:cubicBezTo>
                    <a:lnTo>
                      <a:pt x="187656" y="100461"/>
                    </a:lnTo>
                    <a:cubicBezTo>
                      <a:pt x="139637" y="100461"/>
                      <a:pt x="100457" y="139642"/>
                      <a:pt x="100457" y="187661"/>
                    </a:cubicBezTo>
                    <a:cubicBezTo>
                      <a:pt x="100457" y="235679"/>
                      <a:pt x="139637" y="274860"/>
                      <a:pt x="187656" y="274860"/>
                    </a:cubicBezTo>
                    <a:lnTo>
                      <a:pt x="301778" y="274860"/>
                    </a:lnTo>
                    <a:cubicBezTo>
                      <a:pt x="329505" y="274860"/>
                      <a:pt x="352008" y="297363"/>
                      <a:pt x="352008" y="325091"/>
                    </a:cubicBezTo>
                    <a:cubicBezTo>
                      <a:pt x="352008" y="352810"/>
                      <a:pt x="329505" y="375313"/>
                      <a:pt x="301778" y="375313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DD46C1D-1C24-CE54-43E6-7EE7290EDB2E}"/>
                  </a:ext>
                </a:extLst>
              </p:cNvPr>
              <p:cNvSpPr/>
              <p:nvPr/>
            </p:nvSpPr>
            <p:spPr>
              <a:xfrm>
                <a:off x="4685319" y="4222119"/>
                <a:ext cx="614811" cy="375312"/>
              </a:xfrm>
              <a:custGeom>
                <a:avLst/>
                <a:gdLst>
                  <a:gd name="connsiteX0" fmla="*/ 304590 w 614811"/>
                  <a:gd name="connsiteY0" fmla="*/ 375312 h 375312"/>
                  <a:gd name="connsiteX1" fmla="*/ 187656 w 614811"/>
                  <a:gd name="connsiteY1" fmla="*/ 375312 h 375312"/>
                  <a:gd name="connsiteX2" fmla="*/ 0 w 614811"/>
                  <a:gd name="connsiteY2" fmla="*/ 187660 h 375312"/>
                  <a:gd name="connsiteX3" fmla="*/ 187656 w 614811"/>
                  <a:gd name="connsiteY3" fmla="*/ 0 h 375312"/>
                  <a:gd name="connsiteX4" fmla="*/ 564581 w 614811"/>
                  <a:gd name="connsiteY4" fmla="*/ 0 h 375312"/>
                  <a:gd name="connsiteX5" fmla="*/ 614811 w 614811"/>
                  <a:gd name="connsiteY5" fmla="*/ 50231 h 375312"/>
                  <a:gd name="connsiteX6" fmla="*/ 564581 w 614811"/>
                  <a:gd name="connsiteY6" fmla="*/ 100478 h 375312"/>
                  <a:gd name="connsiteX7" fmla="*/ 187656 w 614811"/>
                  <a:gd name="connsiteY7" fmla="*/ 100478 h 375312"/>
                  <a:gd name="connsiteX8" fmla="*/ 100457 w 614811"/>
                  <a:gd name="connsiteY8" fmla="*/ 187660 h 375312"/>
                  <a:gd name="connsiteX9" fmla="*/ 187656 w 614811"/>
                  <a:gd name="connsiteY9" fmla="*/ 274843 h 375312"/>
                  <a:gd name="connsiteX10" fmla="*/ 304590 w 614811"/>
                  <a:gd name="connsiteY10" fmla="*/ 274843 h 375312"/>
                  <a:gd name="connsiteX11" fmla="*/ 354820 w 614811"/>
                  <a:gd name="connsiteY11" fmla="*/ 325078 h 375312"/>
                  <a:gd name="connsiteX12" fmla="*/ 304590 w 614811"/>
                  <a:gd name="connsiteY12" fmla="*/ 375312 h 37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4811" h="375312">
                    <a:moveTo>
                      <a:pt x="304590" y="375312"/>
                    </a:moveTo>
                    <a:lnTo>
                      <a:pt x="187656" y="375312"/>
                    </a:lnTo>
                    <a:cubicBezTo>
                      <a:pt x="84182" y="375312"/>
                      <a:pt x="0" y="291130"/>
                      <a:pt x="0" y="187660"/>
                    </a:cubicBezTo>
                    <a:cubicBezTo>
                      <a:pt x="0" y="84190"/>
                      <a:pt x="84186" y="0"/>
                      <a:pt x="187656" y="0"/>
                    </a:cubicBezTo>
                    <a:lnTo>
                      <a:pt x="564581" y="0"/>
                    </a:lnTo>
                    <a:cubicBezTo>
                      <a:pt x="592510" y="0"/>
                      <a:pt x="614811" y="22503"/>
                      <a:pt x="614811" y="50231"/>
                    </a:cubicBezTo>
                    <a:cubicBezTo>
                      <a:pt x="614811" y="77975"/>
                      <a:pt x="592510" y="100478"/>
                      <a:pt x="564581" y="100478"/>
                    </a:cubicBezTo>
                    <a:lnTo>
                      <a:pt x="187656" y="100478"/>
                    </a:lnTo>
                    <a:cubicBezTo>
                      <a:pt x="139637" y="100478"/>
                      <a:pt x="100457" y="139654"/>
                      <a:pt x="100457" y="187660"/>
                    </a:cubicBezTo>
                    <a:cubicBezTo>
                      <a:pt x="100457" y="235667"/>
                      <a:pt x="139637" y="274843"/>
                      <a:pt x="187656" y="274843"/>
                    </a:cubicBezTo>
                    <a:lnTo>
                      <a:pt x="304590" y="274843"/>
                    </a:lnTo>
                    <a:cubicBezTo>
                      <a:pt x="332317" y="274843"/>
                      <a:pt x="354820" y="297346"/>
                      <a:pt x="354820" y="325078"/>
                    </a:cubicBezTo>
                    <a:cubicBezTo>
                      <a:pt x="354820" y="352810"/>
                      <a:pt x="332317" y="375312"/>
                      <a:pt x="304590" y="375312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82ED20A-FFFF-657F-89F2-97579CC50CFA}"/>
                  </a:ext>
                </a:extLst>
              </p:cNvPr>
              <p:cNvSpPr/>
              <p:nvPr/>
            </p:nvSpPr>
            <p:spPr>
              <a:xfrm>
                <a:off x="5216724" y="2848607"/>
                <a:ext cx="422932" cy="924634"/>
              </a:xfrm>
              <a:custGeom>
                <a:avLst/>
                <a:gdLst>
                  <a:gd name="connsiteX0" fmla="*/ 372702 w 422932"/>
                  <a:gd name="connsiteY0" fmla="*/ 587293 h 924634"/>
                  <a:gd name="connsiteX1" fmla="*/ 322472 w 422932"/>
                  <a:gd name="connsiteY1" fmla="*/ 537063 h 924634"/>
                  <a:gd name="connsiteX2" fmla="*/ 322472 w 422932"/>
                  <a:gd name="connsiteY2" fmla="*/ 50231 h 924634"/>
                  <a:gd name="connsiteX3" fmla="*/ 372702 w 422932"/>
                  <a:gd name="connsiteY3" fmla="*/ 0 h 924634"/>
                  <a:gd name="connsiteX4" fmla="*/ 422933 w 422932"/>
                  <a:gd name="connsiteY4" fmla="*/ 50231 h 924634"/>
                  <a:gd name="connsiteX5" fmla="*/ 422933 w 422932"/>
                  <a:gd name="connsiteY5" fmla="*/ 537063 h 924634"/>
                  <a:gd name="connsiteX6" fmla="*/ 372702 w 422932"/>
                  <a:gd name="connsiteY6" fmla="*/ 587293 h 924634"/>
                  <a:gd name="connsiteX7" fmla="*/ 50231 w 422932"/>
                  <a:gd name="connsiteY7" fmla="*/ 924634 h 924634"/>
                  <a:gd name="connsiteX8" fmla="*/ 0 w 422932"/>
                  <a:gd name="connsiteY8" fmla="*/ 874404 h 924634"/>
                  <a:gd name="connsiteX9" fmla="*/ 0 w 422932"/>
                  <a:gd name="connsiteY9" fmla="*/ 50244 h 924634"/>
                  <a:gd name="connsiteX10" fmla="*/ 50231 w 422932"/>
                  <a:gd name="connsiteY10" fmla="*/ 13 h 924634"/>
                  <a:gd name="connsiteX11" fmla="*/ 100461 w 422932"/>
                  <a:gd name="connsiteY11" fmla="*/ 50244 h 924634"/>
                  <a:gd name="connsiteX12" fmla="*/ 100461 w 422932"/>
                  <a:gd name="connsiteY12" fmla="*/ 874404 h 924634"/>
                  <a:gd name="connsiteX13" fmla="*/ 50231 w 422932"/>
                  <a:gd name="connsiteY13" fmla="*/ 924634 h 92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2932" h="924634">
                    <a:moveTo>
                      <a:pt x="372702" y="587293"/>
                    </a:moveTo>
                    <a:cubicBezTo>
                      <a:pt x="344975" y="587293"/>
                      <a:pt x="322472" y="564791"/>
                      <a:pt x="322472" y="537063"/>
                    </a:cubicBezTo>
                    <a:lnTo>
                      <a:pt x="322472" y="50231"/>
                    </a:lnTo>
                    <a:cubicBezTo>
                      <a:pt x="322472" y="22503"/>
                      <a:pt x="344975" y="0"/>
                      <a:pt x="372702" y="0"/>
                    </a:cubicBezTo>
                    <a:cubicBezTo>
                      <a:pt x="400631" y="0"/>
                      <a:pt x="422933" y="22503"/>
                      <a:pt x="422933" y="50231"/>
                    </a:cubicBezTo>
                    <a:lnTo>
                      <a:pt x="422933" y="537063"/>
                    </a:lnTo>
                    <a:cubicBezTo>
                      <a:pt x="422933" y="564791"/>
                      <a:pt x="400631" y="587293"/>
                      <a:pt x="372702" y="587293"/>
                    </a:cubicBezTo>
                    <a:close/>
                    <a:moveTo>
                      <a:pt x="50231" y="924634"/>
                    </a:moveTo>
                    <a:cubicBezTo>
                      <a:pt x="22503" y="924634"/>
                      <a:pt x="0" y="902131"/>
                      <a:pt x="0" y="874404"/>
                    </a:cubicBezTo>
                    <a:lnTo>
                      <a:pt x="0" y="50244"/>
                    </a:lnTo>
                    <a:cubicBezTo>
                      <a:pt x="0" y="22516"/>
                      <a:pt x="22503" y="13"/>
                      <a:pt x="50231" y="13"/>
                    </a:cubicBezTo>
                    <a:cubicBezTo>
                      <a:pt x="77958" y="13"/>
                      <a:pt x="100461" y="22516"/>
                      <a:pt x="100461" y="50244"/>
                    </a:cubicBezTo>
                    <a:lnTo>
                      <a:pt x="100461" y="874404"/>
                    </a:lnTo>
                    <a:cubicBezTo>
                      <a:pt x="100461" y="902131"/>
                      <a:pt x="77958" y="924634"/>
                      <a:pt x="50231" y="924634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3956267-66A9-012D-E937-FDDFE2FFD3F2}"/>
                  </a:ext>
                </a:extLst>
              </p:cNvPr>
              <p:cNvSpPr/>
              <p:nvPr/>
            </p:nvSpPr>
            <p:spPr>
              <a:xfrm>
                <a:off x="4699357" y="1491212"/>
                <a:ext cx="1457856" cy="1457856"/>
              </a:xfrm>
              <a:custGeom>
                <a:avLst/>
                <a:gdLst>
                  <a:gd name="connsiteX0" fmla="*/ 225230 w 1457856"/>
                  <a:gd name="connsiteY0" fmla="*/ 100444 h 1457856"/>
                  <a:gd name="connsiteX1" fmla="*/ 100461 w 1457856"/>
                  <a:gd name="connsiteY1" fmla="*/ 225212 h 1457856"/>
                  <a:gd name="connsiteX2" fmla="*/ 100461 w 1457856"/>
                  <a:gd name="connsiteY2" fmla="*/ 1232610 h 1457856"/>
                  <a:gd name="connsiteX3" fmla="*/ 225230 w 1457856"/>
                  <a:gd name="connsiteY3" fmla="*/ 1357378 h 1457856"/>
                  <a:gd name="connsiteX4" fmla="*/ 1232627 w 1457856"/>
                  <a:gd name="connsiteY4" fmla="*/ 1357378 h 1457856"/>
                  <a:gd name="connsiteX5" fmla="*/ 1357395 w 1457856"/>
                  <a:gd name="connsiteY5" fmla="*/ 1232610 h 1457856"/>
                  <a:gd name="connsiteX6" fmla="*/ 1357395 w 1457856"/>
                  <a:gd name="connsiteY6" fmla="*/ 225212 h 1457856"/>
                  <a:gd name="connsiteX7" fmla="*/ 1232627 w 1457856"/>
                  <a:gd name="connsiteY7" fmla="*/ 100444 h 1457856"/>
                  <a:gd name="connsiteX8" fmla="*/ 1232627 w 1457856"/>
                  <a:gd name="connsiteY8" fmla="*/ 1457857 h 1457856"/>
                  <a:gd name="connsiteX9" fmla="*/ 225230 w 1457856"/>
                  <a:gd name="connsiteY9" fmla="*/ 1457857 h 1457856"/>
                  <a:gd name="connsiteX10" fmla="*/ 0 w 1457856"/>
                  <a:gd name="connsiteY10" fmla="*/ 1232627 h 1457856"/>
                  <a:gd name="connsiteX11" fmla="*/ 0 w 1457856"/>
                  <a:gd name="connsiteY11" fmla="*/ 225230 h 1457856"/>
                  <a:gd name="connsiteX12" fmla="*/ 225230 w 1457856"/>
                  <a:gd name="connsiteY12" fmla="*/ 0 h 1457856"/>
                  <a:gd name="connsiteX13" fmla="*/ 1232627 w 1457856"/>
                  <a:gd name="connsiteY13" fmla="*/ 0 h 1457856"/>
                  <a:gd name="connsiteX14" fmla="*/ 1457856 w 1457856"/>
                  <a:gd name="connsiteY14" fmla="*/ 225230 h 1457856"/>
                  <a:gd name="connsiteX15" fmla="*/ 1457856 w 1457856"/>
                  <a:gd name="connsiteY15" fmla="*/ 1232627 h 1457856"/>
                  <a:gd name="connsiteX16" fmla="*/ 1232627 w 1457856"/>
                  <a:gd name="connsiteY16" fmla="*/ 1457857 h 145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57856" h="1457856">
                    <a:moveTo>
                      <a:pt x="225230" y="100444"/>
                    </a:moveTo>
                    <a:cubicBezTo>
                      <a:pt x="156517" y="100444"/>
                      <a:pt x="100461" y="156500"/>
                      <a:pt x="100461" y="225212"/>
                    </a:cubicBezTo>
                    <a:lnTo>
                      <a:pt x="100461" y="1232610"/>
                    </a:lnTo>
                    <a:cubicBezTo>
                      <a:pt x="100461" y="1301323"/>
                      <a:pt x="156517" y="1357378"/>
                      <a:pt x="225230" y="1357378"/>
                    </a:cubicBezTo>
                    <a:lnTo>
                      <a:pt x="1232627" y="1357378"/>
                    </a:lnTo>
                    <a:cubicBezTo>
                      <a:pt x="1301541" y="1357378"/>
                      <a:pt x="1357395" y="1301323"/>
                      <a:pt x="1357395" y="1232610"/>
                    </a:cubicBezTo>
                    <a:lnTo>
                      <a:pt x="1357395" y="225212"/>
                    </a:lnTo>
                    <a:cubicBezTo>
                      <a:pt x="1357395" y="156298"/>
                      <a:pt x="1301340" y="100444"/>
                      <a:pt x="1232627" y="100444"/>
                    </a:cubicBezTo>
                    <a:close/>
                    <a:moveTo>
                      <a:pt x="1232627" y="1457857"/>
                    </a:moveTo>
                    <a:lnTo>
                      <a:pt x="225230" y="1457857"/>
                    </a:lnTo>
                    <a:cubicBezTo>
                      <a:pt x="101061" y="1457857"/>
                      <a:pt x="0" y="1356795"/>
                      <a:pt x="0" y="1232627"/>
                    </a:cubicBezTo>
                    <a:lnTo>
                      <a:pt x="0" y="225230"/>
                    </a:lnTo>
                    <a:cubicBezTo>
                      <a:pt x="0" y="101061"/>
                      <a:pt x="101061" y="0"/>
                      <a:pt x="225230" y="0"/>
                    </a:cubicBezTo>
                    <a:lnTo>
                      <a:pt x="1232627" y="0"/>
                    </a:lnTo>
                    <a:cubicBezTo>
                      <a:pt x="1356795" y="0"/>
                      <a:pt x="1457856" y="101061"/>
                      <a:pt x="1457856" y="225230"/>
                    </a:cubicBezTo>
                    <a:lnTo>
                      <a:pt x="1457856" y="1232627"/>
                    </a:lnTo>
                    <a:cubicBezTo>
                      <a:pt x="1457856" y="1356795"/>
                      <a:pt x="1356795" y="1457857"/>
                      <a:pt x="1232627" y="1457857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126A298-495E-CFE3-CC3B-3F0956BA9E99}"/>
                  </a:ext>
                </a:extLst>
              </p:cNvPr>
              <p:cNvSpPr/>
              <p:nvPr/>
            </p:nvSpPr>
            <p:spPr>
              <a:xfrm>
                <a:off x="5047013" y="1838709"/>
                <a:ext cx="762750" cy="762787"/>
              </a:xfrm>
              <a:custGeom>
                <a:avLst/>
                <a:gdLst>
                  <a:gd name="connsiteX0" fmla="*/ 50180 w 762750"/>
                  <a:gd name="connsiteY0" fmla="*/ 762788 h 762787"/>
                  <a:gd name="connsiteX1" fmla="*/ 14617 w 762750"/>
                  <a:gd name="connsiteY1" fmla="*/ 748120 h 762787"/>
                  <a:gd name="connsiteX2" fmla="*/ 14617 w 762750"/>
                  <a:gd name="connsiteY2" fmla="*/ 676994 h 762787"/>
                  <a:gd name="connsiteX3" fmla="*/ 677057 w 762750"/>
                  <a:gd name="connsiteY3" fmla="*/ 14768 h 762787"/>
                  <a:gd name="connsiteX4" fmla="*/ 747982 w 762750"/>
                  <a:gd name="connsiteY4" fmla="*/ 14768 h 762787"/>
                  <a:gd name="connsiteX5" fmla="*/ 747982 w 762750"/>
                  <a:gd name="connsiteY5" fmla="*/ 85894 h 762787"/>
                  <a:gd name="connsiteX6" fmla="*/ 85756 w 762750"/>
                  <a:gd name="connsiteY6" fmla="*/ 748120 h 762787"/>
                  <a:gd name="connsiteX7" fmla="*/ 50193 w 762750"/>
                  <a:gd name="connsiteY7" fmla="*/ 762788 h 76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750" h="762787">
                    <a:moveTo>
                      <a:pt x="50180" y="762788"/>
                    </a:moveTo>
                    <a:cubicBezTo>
                      <a:pt x="37322" y="762788"/>
                      <a:pt x="24463" y="757966"/>
                      <a:pt x="14617" y="748120"/>
                    </a:cubicBezTo>
                    <a:cubicBezTo>
                      <a:pt x="-4872" y="728429"/>
                      <a:pt x="-4872" y="696685"/>
                      <a:pt x="14617" y="676994"/>
                    </a:cubicBezTo>
                    <a:lnTo>
                      <a:pt x="677057" y="14768"/>
                    </a:lnTo>
                    <a:cubicBezTo>
                      <a:pt x="696547" y="-4923"/>
                      <a:pt x="728492" y="-4923"/>
                      <a:pt x="747982" y="14768"/>
                    </a:cubicBezTo>
                    <a:cubicBezTo>
                      <a:pt x="767673" y="34258"/>
                      <a:pt x="767673" y="66203"/>
                      <a:pt x="747982" y="85894"/>
                    </a:cubicBezTo>
                    <a:lnTo>
                      <a:pt x="85756" y="748120"/>
                    </a:lnTo>
                    <a:cubicBezTo>
                      <a:pt x="75911" y="757764"/>
                      <a:pt x="63052" y="762788"/>
                      <a:pt x="50193" y="762788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B92D31F-081C-F395-BC9A-47B246A20421}"/>
                  </a:ext>
                </a:extLst>
              </p:cNvPr>
              <p:cNvSpPr/>
              <p:nvPr/>
            </p:nvSpPr>
            <p:spPr>
              <a:xfrm>
                <a:off x="5046799" y="1838709"/>
                <a:ext cx="762737" cy="762787"/>
              </a:xfrm>
              <a:custGeom>
                <a:avLst/>
                <a:gdLst>
                  <a:gd name="connsiteX0" fmla="*/ 712620 w 762737"/>
                  <a:gd name="connsiteY0" fmla="*/ 762788 h 762787"/>
                  <a:gd name="connsiteX1" fmla="*/ 677057 w 762737"/>
                  <a:gd name="connsiteY1" fmla="*/ 748120 h 762787"/>
                  <a:gd name="connsiteX2" fmla="*/ 14617 w 762737"/>
                  <a:gd name="connsiteY2" fmla="*/ 85894 h 762787"/>
                  <a:gd name="connsiteX3" fmla="*/ 14617 w 762737"/>
                  <a:gd name="connsiteY3" fmla="*/ 14768 h 762787"/>
                  <a:gd name="connsiteX4" fmla="*/ 85743 w 762737"/>
                  <a:gd name="connsiteY4" fmla="*/ 14768 h 762787"/>
                  <a:gd name="connsiteX5" fmla="*/ 747969 w 762737"/>
                  <a:gd name="connsiteY5" fmla="*/ 676994 h 762787"/>
                  <a:gd name="connsiteX6" fmla="*/ 747969 w 762737"/>
                  <a:gd name="connsiteY6" fmla="*/ 748120 h 762787"/>
                  <a:gd name="connsiteX7" fmla="*/ 712406 w 762737"/>
                  <a:gd name="connsiteY7" fmla="*/ 762788 h 76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737" h="762787">
                    <a:moveTo>
                      <a:pt x="712620" y="762788"/>
                    </a:moveTo>
                    <a:cubicBezTo>
                      <a:pt x="699762" y="762788"/>
                      <a:pt x="686903" y="757966"/>
                      <a:pt x="677057" y="748120"/>
                    </a:cubicBezTo>
                    <a:lnTo>
                      <a:pt x="14617" y="85894"/>
                    </a:lnTo>
                    <a:cubicBezTo>
                      <a:pt x="-4872" y="66203"/>
                      <a:pt x="-4872" y="34459"/>
                      <a:pt x="14617" y="14768"/>
                    </a:cubicBezTo>
                    <a:cubicBezTo>
                      <a:pt x="34308" y="-4923"/>
                      <a:pt x="66052" y="-4923"/>
                      <a:pt x="85743" y="14768"/>
                    </a:cubicBezTo>
                    <a:lnTo>
                      <a:pt x="747969" y="676994"/>
                    </a:lnTo>
                    <a:cubicBezTo>
                      <a:pt x="767660" y="696484"/>
                      <a:pt x="767660" y="728429"/>
                      <a:pt x="747969" y="748120"/>
                    </a:cubicBezTo>
                    <a:cubicBezTo>
                      <a:pt x="738325" y="757764"/>
                      <a:pt x="725265" y="762788"/>
                      <a:pt x="712406" y="762788"/>
                    </a:cubicBezTo>
                    <a:close/>
                  </a:path>
                </a:pathLst>
              </a:custGeom>
              <a:grpFill/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051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US"/>
              <a:t>Incorporating EDI into everyday communications: race and 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216025"/>
            <a:ext cx="8461375" cy="3675063"/>
          </a:xfrm>
        </p:spPr>
        <p:txBody>
          <a:bodyPr>
            <a:normAutofit/>
          </a:bodyPr>
          <a:lstStyle/>
          <a:p>
            <a:r>
              <a:rPr lang="en-US" sz="2200"/>
              <a:t>Race and ethnicity are social constructs, without scientific or biological meaning</a:t>
            </a:r>
          </a:p>
          <a:p>
            <a:r>
              <a:rPr lang="en-US" sz="2200"/>
              <a:t>In communications, capitalize all racial and ethnic descriptors consistently and be appropriately specific</a:t>
            </a:r>
          </a:p>
          <a:p>
            <a:r>
              <a:rPr lang="en-US" sz="2200"/>
              <a:t>Avoid "othering" and convenience grouping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16</a:t>
            </a:fld>
            <a:endParaRPr lang="en-US" noProof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ED7D31-FA42-AD86-A085-541E1BBDDD3F}"/>
              </a:ext>
            </a:extLst>
          </p:cNvPr>
          <p:cNvSpPr/>
          <p:nvPr/>
        </p:nvSpPr>
        <p:spPr>
          <a:xfrm>
            <a:off x="1746901" y="3172069"/>
            <a:ext cx="2645041" cy="1453662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18820" algn="ctr" defTabSz="914377">
              <a:defRPr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Race</a:t>
            </a:r>
            <a:endParaRPr lang="en-US" dirty="0"/>
          </a:p>
          <a:p>
            <a:pPr marL="718820" algn="ctr" defTabSz="914377">
              <a:tabLst>
                <a:tab pos="804863" algn="l"/>
              </a:tabLst>
              <a:defRPr/>
            </a:pPr>
            <a:r>
              <a:rPr lang="en-GB" sz="1600" i="1" dirty="0">
                <a:solidFill>
                  <a:srgbClr val="FFFFFF"/>
                </a:solidFill>
                <a:latin typeface="Franklin Gothic Book" panose="020B0503020102020204"/>
              </a:rPr>
              <a:t>Categorizes people based on physical traits; often inherited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5B68E6-5C3F-01ED-F309-A945F608BA33}"/>
              </a:ext>
            </a:extLst>
          </p:cNvPr>
          <p:cNvSpPr/>
          <p:nvPr/>
        </p:nvSpPr>
        <p:spPr>
          <a:xfrm>
            <a:off x="4779271" y="3172069"/>
            <a:ext cx="2645041" cy="1453662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18820" algn="ctr" defTabSz="914377"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Ethnicity</a:t>
            </a:r>
            <a:endParaRPr lang="en-US" dirty="0"/>
          </a:p>
          <a:p>
            <a:pPr marL="718820" algn="ctr" defTabSz="914377">
              <a:defRPr/>
            </a:pPr>
            <a:r>
              <a:rPr lang="en-GB" sz="1600" i="1" dirty="0">
                <a:solidFill>
                  <a:srgbClr val="FFFFFF"/>
                </a:solidFill>
                <a:latin typeface="Franklin Gothic Book" panose="020B0503020102020204"/>
              </a:rPr>
              <a:t>Broader than race; refers to shared culture and is </a:t>
            </a:r>
            <a:br>
              <a:rPr lang="en-GB" sz="1600" i="1" dirty="0">
                <a:latin typeface="Franklin Gothic Book" panose="020B0503020102020204"/>
              </a:rPr>
            </a:br>
            <a:r>
              <a:rPr lang="en-GB" sz="1600" i="1" dirty="0">
                <a:solidFill>
                  <a:srgbClr val="FFFFFF"/>
                </a:solidFill>
                <a:latin typeface="Franklin Gothic Book" panose="020B0503020102020204"/>
              </a:rPr>
              <a:t>usually learned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56B5A7-4A9F-650F-ACC1-3CEB0C7C2AC6}"/>
              </a:ext>
            </a:extLst>
          </p:cNvPr>
          <p:cNvGrpSpPr/>
          <p:nvPr/>
        </p:nvGrpSpPr>
        <p:grpSpPr>
          <a:xfrm>
            <a:off x="4886249" y="3506940"/>
            <a:ext cx="783717" cy="783923"/>
            <a:chOff x="4886249" y="3506940"/>
            <a:chExt cx="783717" cy="78392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355B9C-4DA6-050F-89EF-EFB3423F9112}"/>
                </a:ext>
              </a:extLst>
            </p:cNvPr>
            <p:cNvSpPr/>
            <p:nvPr/>
          </p:nvSpPr>
          <p:spPr>
            <a:xfrm>
              <a:off x="5095836" y="3712157"/>
              <a:ext cx="374656" cy="374456"/>
            </a:xfrm>
            <a:custGeom>
              <a:avLst/>
              <a:gdLst>
                <a:gd name="connsiteX0" fmla="*/ 374381 w 374656"/>
                <a:gd name="connsiteY0" fmla="*/ 186147 h 374456"/>
                <a:gd name="connsiteX1" fmla="*/ 290293 w 374656"/>
                <a:gd name="connsiteY1" fmla="*/ 31110 h 374456"/>
                <a:gd name="connsiteX2" fmla="*/ 288484 w 374656"/>
                <a:gd name="connsiteY2" fmla="*/ 30009 h 374456"/>
                <a:gd name="connsiteX3" fmla="*/ 197281 w 374656"/>
                <a:gd name="connsiteY3" fmla="*/ 512 h 374456"/>
                <a:gd name="connsiteX4" fmla="*/ 195353 w 374656"/>
                <a:gd name="connsiteY4" fmla="*/ 197 h 374456"/>
                <a:gd name="connsiteX5" fmla="*/ 194449 w 374656"/>
                <a:gd name="connsiteY5" fmla="*/ 394 h 374456"/>
                <a:gd name="connsiteX6" fmla="*/ 187212 w 374656"/>
                <a:gd name="connsiteY6" fmla="*/ 0 h 374456"/>
                <a:gd name="connsiteX7" fmla="*/ 182572 w 374656"/>
                <a:gd name="connsiteY7" fmla="*/ 197 h 374456"/>
                <a:gd name="connsiteX8" fmla="*/ 179936 w 374656"/>
                <a:gd name="connsiteY8" fmla="*/ 315 h 374456"/>
                <a:gd name="connsiteX9" fmla="*/ 88809 w 374656"/>
                <a:gd name="connsiteY9" fmla="*/ 28199 h 374456"/>
                <a:gd name="connsiteX10" fmla="*/ 86488 w 374656"/>
                <a:gd name="connsiteY10" fmla="*/ 29615 h 374456"/>
                <a:gd name="connsiteX11" fmla="*/ 0 w 374656"/>
                <a:gd name="connsiteY11" fmla="*/ 187169 h 374456"/>
                <a:gd name="connsiteX12" fmla="*/ 83379 w 374656"/>
                <a:gd name="connsiteY12" fmla="*/ 342836 h 374456"/>
                <a:gd name="connsiteX13" fmla="*/ 84677 w 374656"/>
                <a:gd name="connsiteY13" fmla="*/ 343622 h 374456"/>
                <a:gd name="connsiteX14" fmla="*/ 179027 w 374656"/>
                <a:gd name="connsiteY14" fmla="*/ 374023 h 374456"/>
                <a:gd name="connsiteX15" fmla="*/ 180836 w 374656"/>
                <a:gd name="connsiteY15" fmla="*/ 374338 h 374456"/>
                <a:gd name="connsiteX16" fmla="*/ 181544 w 374656"/>
                <a:gd name="connsiteY16" fmla="*/ 374142 h 374456"/>
                <a:gd name="connsiteX17" fmla="*/ 187286 w 374656"/>
                <a:gd name="connsiteY17" fmla="*/ 374456 h 374456"/>
                <a:gd name="connsiteX18" fmla="*/ 195348 w 374656"/>
                <a:gd name="connsiteY18" fmla="*/ 374063 h 374456"/>
                <a:gd name="connsiteX19" fmla="*/ 196254 w 374656"/>
                <a:gd name="connsiteY19" fmla="*/ 374259 h 374456"/>
                <a:gd name="connsiteX20" fmla="*/ 198180 w 374656"/>
                <a:gd name="connsiteY20" fmla="*/ 373945 h 374456"/>
                <a:gd name="connsiteX21" fmla="*/ 289585 w 374656"/>
                <a:gd name="connsiteY21" fmla="*/ 343936 h 374456"/>
                <a:gd name="connsiteX22" fmla="*/ 290686 w 374656"/>
                <a:gd name="connsiteY22" fmla="*/ 343228 h 374456"/>
                <a:gd name="connsiteX23" fmla="*/ 374657 w 374656"/>
                <a:gd name="connsiteY23" fmla="*/ 187168 h 374456"/>
                <a:gd name="connsiteX24" fmla="*/ 374657 w 374656"/>
                <a:gd name="connsiteY24" fmla="*/ 186263 h 374456"/>
                <a:gd name="connsiteX25" fmla="*/ 374382 w 374656"/>
                <a:gd name="connsiteY25" fmla="*/ 186145 h 374456"/>
                <a:gd name="connsiteX26" fmla="*/ 362818 w 374656"/>
                <a:gd name="connsiteY26" fmla="*/ 180679 h 374456"/>
                <a:gd name="connsiteX27" fmla="*/ 287109 w 374656"/>
                <a:gd name="connsiteY27" fmla="*/ 180679 h 374456"/>
                <a:gd name="connsiteX28" fmla="*/ 250768 w 374656"/>
                <a:gd name="connsiteY28" fmla="*/ 58046 h 374456"/>
                <a:gd name="connsiteX29" fmla="*/ 286204 w 374656"/>
                <a:gd name="connsiteY29" fmla="*/ 42039 h 374456"/>
                <a:gd name="connsiteX30" fmla="*/ 362818 w 374656"/>
                <a:gd name="connsiteY30" fmla="*/ 180681 h 374456"/>
                <a:gd name="connsiteX31" fmla="*/ 245538 w 374656"/>
                <a:gd name="connsiteY31" fmla="*/ 324977 h 374456"/>
                <a:gd name="connsiteX32" fmla="*/ 276137 w 374656"/>
                <a:gd name="connsiteY32" fmla="*/ 338781 h 374456"/>
                <a:gd name="connsiteX33" fmla="*/ 214428 w 374656"/>
                <a:gd name="connsiteY33" fmla="*/ 360845 h 374456"/>
                <a:gd name="connsiteX34" fmla="*/ 245538 w 374656"/>
                <a:gd name="connsiteY34" fmla="*/ 324977 h 374456"/>
                <a:gd name="connsiteX35" fmla="*/ 240779 w 374656"/>
                <a:gd name="connsiteY35" fmla="*/ 311566 h 374456"/>
                <a:gd name="connsiteX36" fmla="*/ 187015 w 374656"/>
                <a:gd name="connsiteY36" fmla="*/ 303818 h 374456"/>
                <a:gd name="connsiteX37" fmla="*/ 135572 w 374656"/>
                <a:gd name="connsiteY37" fmla="*/ 310858 h 374456"/>
                <a:gd name="connsiteX38" fmla="*/ 101041 w 374656"/>
                <a:gd name="connsiteY38" fmla="*/ 192043 h 374456"/>
                <a:gd name="connsiteX39" fmla="*/ 275820 w 374656"/>
                <a:gd name="connsiteY39" fmla="*/ 192043 h 374456"/>
                <a:gd name="connsiteX40" fmla="*/ 240777 w 374656"/>
                <a:gd name="connsiteY40" fmla="*/ 311563 h 374456"/>
                <a:gd name="connsiteX41" fmla="*/ 130731 w 374656"/>
                <a:gd name="connsiteY41" fmla="*/ 324151 h 374456"/>
                <a:gd name="connsiteX42" fmla="*/ 162745 w 374656"/>
                <a:gd name="connsiteY42" fmla="*/ 361200 h 374456"/>
                <a:gd name="connsiteX43" fmla="*/ 98009 w 374656"/>
                <a:gd name="connsiteY43" fmla="*/ 338546 h 374456"/>
                <a:gd name="connsiteX44" fmla="*/ 130731 w 374656"/>
                <a:gd name="connsiteY44" fmla="*/ 324151 h 374456"/>
                <a:gd name="connsiteX45" fmla="*/ 101037 w 374656"/>
                <a:gd name="connsiteY45" fmla="*/ 180676 h 374456"/>
                <a:gd name="connsiteX46" fmla="*/ 137692 w 374656"/>
                <a:gd name="connsiteY46" fmla="*/ 60761 h 374456"/>
                <a:gd name="connsiteX47" fmla="*/ 189765 w 374656"/>
                <a:gd name="connsiteY47" fmla="*/ 67998 h 374456"/>
                <a:gd name="connsiteX48" fmla="*/ 239517 w 374656"/>
                <a:gd name="connsiteY48" fmla="*/ 61351 h 374456"/>
                <a:gd name="connsiteX49" fmla="*/ 275779 w 374656"/>
                <a:gd name="connsiteY49" fmla="*/ 180679 h 374456"/>
                <a:gd name="connsiteX50" fmla="*/ 133051 w 374656"/>
                <a:gd name="connsiteY50" fmla="*/ 47504 h 374456"/>
                <a:gd name="connsiteX51" fmla="*/ 101745 w 374656"/>
                <a:gd name="connsiteY51" fmla="*/ 33700 h 374456"/>
                <a:gd name="connsiteX52" fmla="*/ 163572 w 374656"/>
                <a:gd name="connsiteY52" fmla="*/ 13169 h 374456"/>
                <a:gd name="connsiteX53" fmla="*/ 133052 w 374656"/>
                <a:gd name="connsiteY53" fmla="*/ 47504 h 374456"/>
                <a:gd name="connsiteX54" fmla="*/ 244198 w 374656"/>
                <a:gd name="connsiteY54" fmla="*/ 48173 h 374456"/>
                <a:gd name="connsiteX55" fmla="*/ 213678 w 374656"/>
                <a:gd name="connsiteY55" fmla="*/ 13524 h 374456"/>
                <a:gd name="connsiteX56" fmla="*/ 275111 w 374656"/>
                <a:gd name="connsiteY56" fmla="*/ 35077 h 374456"/>
                <a:gd name="connsiteX57" fmla="*/ 244198 w 374656"/>
                <a:gd name="connsiteY57" fmla="*/ 48173 h 374456"/>
                <a:gd name="connsiteX58" fmla="*/ 193580 w 374656"/>
                <a:gd name="connsiteY58" fmla="*/ 11636 h 374456"/>
                <a:gd name="connsiteX59" fmla="*/ 232556 w 374656"/>
                <a:gd name="connsiteY59" fmla="*/ 51398 h 374456"/>
                <a:gd name="connsiteX60" fmla="*/ 189765 w 374656"/>
                <a:gd name="connsiteY60" fmla="*/ 56630 h 374456"/>
                <a:gd name="connsiteX61" fmla="*/ 144654 w 374656"/>
                <a:gd name="connsiteY61" fmla="*/ 50887 h 374456"/>
                <a:gd name="connsiteX62" fmla="*/ 183315 w 374656"/>
                <a:gd name="connsiteY62" fmla="*/ 11518 h 374456"/>
                <a:gd name="connsiteX63" fmla="*/ 187130 w 374656"/>
                <a:gd name="connsiteY63" fmla="*/ 11322 h 374456"/>
                <a:gd name="connsiteX64" fmla="*/ 193580 w 374656"/>
                <a:gd name="connsiteY64" fmla="*/ 11637 h 374456"/>
                <a:gd name="connsiteX65" fmla="*/ 90648 w 374656"/>
                <a:gd name="connsiteY65" fmla="*/ 40425 h 374456"/>
                <a:gd name="connsiteX66" fmla="*/ 126477 w 374656"/>
                <a:gd name="connsiteY66" fmla="*/ 57257 h 374456"/>
                <a:gd name="connsiteX67" fmla="*/ 89625 w 374656"/>
                <a:gd name="connsiteY67" fmla="*/ 180713 h 374456"/>
                <a:gd name="connsiteX68" fmla="*/ 11595 w 374656"/>
                <a:gd name="connsiteY68" fmla="*/ 180713 h 374456"/>
                <a:gd name="connsiteX69" fmla="*/ 90648 w 374656"/>
                <a:gd name="connsiteY69" fmla="*/ 40418 h 374456"/>
                <a:gd name="connsiteX70" fmla="*/ 11517 w 374656"/>
                <a:gd name="connsiteY70" fmla="*/ 192072 h 374456"/>
                <a:gd name="connsiteX71" fmla="*/ 89547 w 374656"/>
                <a:gd name="connsiteY71" fmla="*/ 192072 h 374456"/>
                <a:gd name="connsiteX72" fmla="*/ 124275 w 374656"/>
                <a:gd name="connsiteY72" fmla="*/ 314386 h 374456"/>
                <a:gd name="connsiteX73" fmla="*/ 87109 w 374656"/>
                <a:gd name="connsiteY73" fmla="*/ 331810 h 374456"/>
                <a:gd name="connsiteX74" fmla="*/ 11517 w 374656"/>
                <a:gd name="connsiteY74" fmla="*/ 192069 h 374456"/>
                <a:gd name="connsiteX75" fmla="*/ 182680 w 374656"/>
                <a:gd name="connsiteY75" fmla="*/ 362925 h 374456"/>
                <a:gd name="connsiteX76" fmla="*/ 142288 w 374656"/>
                <a:gd name="connsiteY76" fmla="*/ 320842 h 374456"/>
                <a:gd name="connsiteX77" fmla="*/ 187006 w 374656"/>
                <a:gd name="connsiteY77" fmla="*/ 315218 h 374456"/>
                <a:gd name="connsiteX78" fmla="*/ 234044 w 374656"/>
                <a:gd name="connsiteY78" fmla="*/ 321550 h 374456"/>
                <a:gd name="connsiteX79" fmla="*/ 194360 w 374656"/>
                <a:gd name="connsiteY79" fmla="*/ 362847 h 374456"/>
                <a:gd name="connsiteX80" fmla="*/ 187202 w 374656"/>
                <a:gd name="connsiteY80" fmla="*/ 363240 h 374456"/>
                <a:gd name="connsiteX81" fmla="*/ 182679 w 374656"/>
                <a:gd name="connsiteY81" fmla="*/ 362925 h 374456"/>
                <a:gd name="connsiteX82" fmla="*/ 286905 w 374656"/>
                <a:gd name="connsiteY82" fmla="*/ 332011 h 374456"/>
                <a:gd name="connsiteX83" fmla="*/ 251862 w 374656"/>
                <a:gd name="connsiteY83" fmla="*/ 315178 h 374456"/>
                <a:gd name="connsiteX84" fmla="*/ 287101 w 374656"/>
                <a:gd name="connsiteY84" fmla="*/ 192042 h 374456"/>
                <a:gd name="connsiteX85" fmla="*/ 362811 w 374656"/>
                <a:gd name="connsiteY85" fmla="*/ 192042 h 374456"/>
                <a:gd name="connsiteX86" fmla="*/ 286904 w 374656"/>
                <a:gd name="connsiteY86" fmla="*/ 332010 h 3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74656" h="374456">
                  <a:moveTo>
                    <a:pt x="374381" y="186147"/>
                  </a:moveTo>
                  <a:cubicBezTo>
                    <a:pt x="373987" y="121410"/>
                    <a:pt x="340636" y="64537"/>
                    <a:pt x="290293" y="31110"/>
                  </a:cubicBezTo>
                  <a:cubicBezTo>
                    <a:pt x="289782" y="30599"/>
                    <a:pt x="289191" y="30324"/>
                    <a:pt x="288484" y="30009"/>
                  </a:cubicBezTo>
                  <a:cubicBezTo>
                    <a:pt x="261896" y="12783"/>
                    <a:pt x="230787" y="2321"/>
                    <a:pt x="197281" y="512"/>
                  </a:cubicBezTo>
                  <a:cubicBezTo>
                    <a:pt x="196691" y="315"/>
                    <a:pt x="196062" y="197"/>
                    <a:pt x="195353" y="197"/>
                  </a:cubicBezTo>
                  <a:cubicBezTo>
                    <a:pt x="195039" y="197"/>
                    <a:pt x="194764" y="315"/>
                    <a:pt x="194449" y="394"/>
                  </a:cubicBezTo>
                  <a:cubicBezTo>
                    <a:pt x="192049" y="275"/>
                    <a:pt x="189611" y="0"/>
                    <a:pt x="187212" y="0"/>
                  </a:cubicBezTo>
                  <a:cubicBezTo>
                    <a:pt x="185600" y="0"/>
                    <a:pt x="184105" y="197"/>
                    <a:pt x="182572" y="197"/>
                  </a:cubicBezTo>
                  <a:cubicBezTo>
                    <a:pt x="181667" y="0"/>
                    <a:pt x="180762" y="79"/>
                    <a:pt x="179936" y="315"/>
                  </a:cubicBezTo>
                  <a:cubicBezTo>
                    <a:pt x="146624" y="1613"/>
                    <a:pt x="115514" y="11602"/>
                    <a:pt x="88809" y="28199"/>
                  </a:cubicBezTo>
                  <a:cubicBezTo>
                    <a:pt x="87904" y="28514"/>
                    <a:pt x="87078" y="28986"/>
                    <a:pt x="86488" y="29615"/>
                  </a:cubicBezTo>
                  <a:cubicBezTo>
                    <a:pt x="34533" y="62928"/>
                    <a:pt x="0" y="121020"/>
                    <a:pt x="0" y="187169"/>
                  </a:cubicBezTo>
                  <a:cubicBezTo>
                    <a:pt x="0" y="252024"/>
                    <a:pt x="33116" y="309207"/>
                    <a:pt x="83379" y="342836"/>
                  </a:cubicBezTo>
                  <a:cubicBezTo>
                    <a:pt x="83773" y="343150"/>
                    <a:pt x="84166" y="343425"/>
                    <a:pt x="84677" y="343622"/>
                  </a:cubicBezTo>
                  <a:cubicBezTo>
                    <a:pt x="111972" y="361635"/>
                    <a:pt x="144301" y="372529"/>
                    <a:pt x="179027" y="374023"/>
                  </a:cubicBezTo>
                  <a:cubicBezTo>
                    <a:pt x="179616" y="374221"/>
                    <a:pt x="180246" y="374338"/>
                    <a:pt x="180836" y="374338"/>
                  </a:cubicBezTo>
                  <a:cubicBezTo>
                    <a:pt x="181151" y="374338"/>
                    <a:pt x="181347" y="374221"/>
                    <a:pt x="181544" y="374142"/>
                  </a:cubicBezTo>
                  <a:cubicBezTo>
                    <a:pt x="183471" y="374259"/>
                    <a:pt x="185359" y="374456"/>
                    <a:pt x="187286" y="374456"/>
                  </a:cubicBezTo>
                  <a:cubicBezTo>
                    <a:pt x="189999" y="374456"/>
                    <a:pt x="192635" y="374142"/>
                    <a:pt x="195348" y="374063"/>
                  </a:cubicBezTo>
                  <a:cubicBezTo>
                    <a:pt x="195663" y="374181"/>
                    <a:pt x="195939" y="374259"/>
                    <a:pt x="196254" y="374259"/>
                  </a:cubicBezTo>
                  <a:cubicBezTo>
                    <a:pt x="196844" y="374259"/>
                    <a:pt x="197551" y="374142"/>
                    <a:pt x="198180" y="373945"/>
                  </a:cubicBezTo>
                  <a:cubicBezTo>
                    <a:pt x="231807" y="372017"/>
                    <a:pt x="263035" y="361359"/>
                    <a:pt x="289585" y="343936"/>
                  </a:cubicBezTo>
                  <a:cubicBezTo>
                    <a:pt x="289978" y="343739"/>
                    <a:pt x="290293" y="343543"/>
                    <a:pt x="290686" y="343228"/>
                  </a:cubicBezTo>
                  <a:cubicBezTo>
                    <a:pt x="341225" y="309719"/>
                    <a:pt x="374657" y="252294"/>
                    <a:pt x="374657" y="187168"/>
                  </a:cubicBezTo>
                  <a:lnTo>
                    <a:pt x="374657" y="186263"/>
                  </a:lnTo>
                  <a:cubicBezTo>
                    <a:pt x="374499" y="186341"/>
                    <a:pt x="374382" y="186224"/>
                    <a:pt x="374382" y="186145"/>
                  </a:cubicBezTo>
                  <a:close/>
                  <a:moveTo>
                    <a:pt x="362818" y="180679"/>
                  </a:moveTo>
                  <a:lnTo>
                    <a:pt x="287109" y="180679"/>
                  </a:lnTo>
                  <a:cubicBezTo>
                    <a:pt x="286007" y="136080"/>
                    <a:pt x="273500" y="93999"/>
                    <a:pt x="250768" y="58046"/>
                  </a:cubicBezTo>
                  <a:cubicBezTo>
                    <a:pt x="263039" y="53917"/>
                    <a:pt x="274917" y="48568"/>
                    <a:pt x="286204" y="42039"/>
                  </a:cubicBezTo>
                  <a:cubicBezTo>
                    <a:pt x="330922" y="72559"/>
                    <a:pt x="360616" y="123097"/>
                    <a:pt x="362818" y="180681"/>
                  </a:cubicBezTo>
                  <a:close/>
                  <a:moveTo>
                    <a:pt x="245538" y="324977"/>
                  </a:moveTo>
                  <a:cubicBezTo>
                    <a:pt x="256117" y="328595"/>
                    <a:pt x="266383" y="333236"/>
                    <a:pt x="276137" y="338781"/>
                  </a:cubicBezTo>
                  <a:cubicBezTo>
                    <a:pt x="257494" y="349754"/>
                    <a:pt x="236650" y="357424"/>
                    <a:pt x="214428" y="360845"/>
                  </a:cubicBezTo>
                  <a:cubicBezTo>
                    <a:pt x="225991" y="350344"/>
                    <a:pt x="236374" y="338270"/>
                    <a:pt x="245538" y="324977"/>
                  </a:cubicBezTo>
                  <a:close/>
                  <a:moveTo>
                    <a:pt x="240779" y="311566"/>
                  </a:moveTo>
                  <a:cubicBezTo>
                    <a:pt x="223355" y="306531"/>
                    <a:pt x="205343" y="303818"/>
                    <a:pt x="187015" y="303818"/>
                  </a:cubicBezTo>
                  <a:cubicBezTo>
                    <a:pt x="169514" y="303818"/>
                    <a:pt x="152287" y="306217"/>
                    <a:pt x="135572" y="310858"/>
                  </a:cubicBezTo>
                  <a:cubicBezTo>
                    <a:pt x="113626" y="276130"/>
                    <a:pt x="101749" y="235227"/>
                    <a:pt x="101041" y="192043"/>
                  </a:cubicBezTo>
                  <a:lnTo>
                    <a:pt x="275820" y="192043"/>
                  </a:lnTo>
                  <a:cubicBezTo>
                    <a:pt x="275034" y="235581"/>
                    <a:pt x="262959" y="276642"/>
                    <a:pt x="240777" y="311563"/>
                  </a:cubicBezTo>
                  <a:close/>
                  <a:moveTo>
                    <a:pt x="130731" y="324151"/>
                  </a:moveTo>
                  <a:cubicBezTo>
                    <a:pt x="140209" y="337956"/>
                    <a:pt x="150868" y="350423"/>
                    <a:pt x="162745" y="361200"/>
                  </a:cubicBezTo>
                  <a:cubicBezTo>
                    <a:pt x="139383" y="357975"/>
                    <a:pt x="117556" y="350108"/>
                    <a:pt x="98009" y="338546"/>
                  </a:cubicBezTo>
                  <a:cubicBezTo>
                    <a:pt x="108510" y="332725"/>
                    <a:pt x="119364" y="327887"/>
                    <a:pt x="130731" y="324151"/>
                  </a:cubicBezTo>
                  <a:close/>
                  <a:moveTo>
                    <a:pt x="101037" y="180676"/>
                  </a:moveTo>
                  <a:cubicBezTo>
                    <a:pt x="102256" y="136863"/>
                    <a:pt x="114841" y="95606"/>
                    <a:pt x="137692" y="60761"/>
                  </a:cubicBezTo>
                  <a:cubicBezTo>
                    <a:pt x="154604" y="65481"/>
                    <a:pt x="172027" y="67998"/>
                    <a:pt x="189765" y="67998"/>
                  </a:cubicBezTo>
                  <a:cubicBezTo>
                    <a:pt x="206676" y="67998"/>
                    <a:pt x="223391" y="65678"/>
                    <a:pt x="239517" y="61351"/>
                  </a:cubicBezTo>
                  <a:cubicBezTo>
                    <a:pt x="262052" y="96080"/>
                    <a:pt x="274560" y="137061"/>
                    <a:pt x="275779" y="180679"/>
                  </a:cubicBezTo>
                  <a:close/>
                  <a:moveTo>
                    <a:pt x="133051" y="47504"/>
                  </a:moveTo>
                  <a:cubicBezTo>
                    <a:pt x="122195" y="43887"/>
                    <a:pt x="111695" y="39363"/>
                    <a:pt x="101745" y="33700"/>
                  </a:cubicBezTo>
                  <a:cubicBezTo>
                    <a:pt x="120465" y="23238"/>
                    <a:pt x="141429" y="16198"/>
                    <a:pt x="163572" y="13169"/>
                  </a:cubicBezTo>
                  <a:cubicBezTo>
                    <a:pt x="152284" y="23238"/>
                    <a:pt x="142137" y="34683"/>
                    <a:pt x="133052" y="47504"/>
                  </a:cubicBezTo>
                  <a:close/>
                  <a:moveTo>
                    <a:pt x="244198" y="48173"/>
                  </a:moveTo>
                  <a:cubicBezTo>
                    <a:pt x="235152" y="35273"/>
                    <a:pt x="224965" y="23710"/>
                    <a:pt x="213678" y="13524"/>
                  </a:cubicBezTo>
                  <a:cubicBezTo>
                    <a:pt x="235821" y="16828"/>
                    <a:pt x="256587" y="24300"/>
                    <a:pt x="275111" y="35077"/>
                  </a:cubicBezTo>
                  <a:cubicBezTo>
                    <a:pt x="265239" y="40544"/>
                    <a:pt x="254895" y="44870"/>
                    <a:pt x="244198" y="48173"/>
                  </a:cubicBezTo>
                  <a:close/>
                  <a:moveTo>
                    <a:pt x="193580" y="11636"/>
                  </a:moveTo>
                  <a:cubicBezTo>
                    <a:pt x="208172" y="22609"/>
                    <a:pt x="221150" y="36020"/>
                    <a:pt x="232556" y="51398"/>
                  </a:cubicBezTo>
                  <a:cubicBezTo>
                    <a:pt x="218673" y="54820"/>
                    <a:pt x="204278" y="56630"/>
                    <a:pt x="189765" y="56630"/>
                  </a:cubicBezTo>
                  <a:cubicBezTo>
                    <a:pt x="174466" y="56630"/>
                    <a:pt x="159364" y="54624"/>
                    <a:pt x="144654" y="50887"/>
                  </a:cubicBezTo>
                  <a:cubicBezTo>
                    <a:pt x="155941" y="35667"/>
                    <a:pt x="168802" y="22491"/>
                    <a:pt x="183315" y="11518"/>
                  </a:cubicBezTo>
                  <a:cubicBezTo>
                    <a:pt x="184613" y="11518"/>
                    <a:pt x="185832" y="11322"/>
                    <a:pt x="187130" y="11322"/>
                  </a:cubicBezTo>
                  <a:cubicBezTo>
                    <a:pt x="189332" y="11322"/>
                    <a:pt x="191456" y="11637"/>
                    <a:pt x="193580" y="11637"/>
                  </a:cubicBezTo>
                  <a:close/>
                  <a:moveTo>
                    <a:pt x="90648" y="40425"/>
                  </a:moveTo>
                  <a:cubicBezTo>
                    <a:pt x="102014" y="47268"/>
                    <a:pt x="114010" y="52892"/>
                    <a:pt x="126477" y="57257"/>
                  </a:cubicBezTo>
                  <a:cubicBezTo>
                    <a:pt x="103430" y="93401"/>
                    <a:pt x="90727" y="135878"/>
                    <a:pt x="89625" y="180713"/>
                  </a:cubicBezTo>
                  <a:lnTo>
                    <a:pt x="11595" y="180713"/>
                  </a:lnTo>
                  <a:cubicBezTo>
                    <a:pt x="13837" y="122072"/>
                    <a:pt x="44632" y="70749"/>
                    <a:pt x="90648" y="40418"/>
                  </a:cubicBezTo>
                  <a:close/>
                  <a:moveTo>
                    <a:pt x="11517" y="192072"/>
                  </a:moveTo>
                  <a:lnTo>
                    <a:pt x="89547" y="192072"/>
                  </a:lnTo>
                  <a:cubicBezTo>
                    <a:pt x="90334" y="236357"/>
                    <a:pt x="102329" y="278358"/>
                    <a:pt x="124275" y="314386"/>
                  </a:cubicBezTo>
                  <a:cubicBezTo>
                    <a:pt x="111296" y="318831"/>
                    <a:pt x="98908" y="324651"/>
                    <a:pt x="87109" y="331810"/>
                  </a:cubicBezTo>
                  <a:cubicBezTo>
                    <a:pt x="42745" y="300896"/>
                    <a:pt x="13129" y="249964"/>
                    <a:pt x="11517" y="192069"/>
                  </a:cubicBezTo>
                  <a:close/>
                  <a:moveTo>
                    <a:pt x="182680" y="362925"/>
                  </a:moveTo>
                  <a:cubicBezTo>
                    <a:pt x="167459" y="351362"/>
                    <a:pt x="153969" y="337164"/>
                    <a:pt x="142288" y="320842"/>
                  </a:cubicBezTo>
                  <a:cubicBezTo>
                    <a:pt x="156801" y="317106"/>
                    <a:pt x="171785" y="315218"/>
                    <a:pt x="187006" y="315218"/>
                  </a:cubicBezTo>
                  <a:cubicBezTo>
                    <a:pt x="203013" y="315218"/>
                    <a:pt x="218705" y="317420"/>
                    <a:pt x="234044" y="321550"/>
                  </a:cubicBezTo>
                  <a:cubicBezTo>
                    <a:pt x="222559" y="337440"/>
                    <a:pt x="209384" y="351362"/>
                    <a:pt x="194360" y="362847"/>
                  </a:cubicBezTo>
                  <a:cubicBezTo>
                    <a:pt x="191961" y="362965"/>
                    <a:pt x="189640" y="363240"/>
                    <a:pt x="187202" y="363240"/>
                  </a:cubicBezTo>
                  <a:cubicBezTo>
                    <a:pt x="185708" y="363122"/>
                    <a:pt x="184213" y="362925"/>
                    <a:pt x="182679" y="362925"/>
                  </a:cubicBezTo>
                  <a:close/>
                  <a:moveTo>
                    <a:pt x="286905" y="332011"/>
                  </a:moveTo>
                  <a:cubicBezTo>
                    <a:pt x="275813" y="325247"/>
                    <a:pt x="264054" y="319622"/>
                    <a:pt x="251862" y="315178"/>
                  </a:cubicBezTo>
                  <a:cubicBezTo>
                    <a:pt x="274201" y="278916"/>
                    <a:pt x="286314" y="236755"/>
                    <a:pt x="287101" y="192042"/>
                  </a:cubicBezTo>
                  <a:lnTo>
                    <a:pt x="362811" y="192042"/>
                  </a:lnTo>
                  <a:cubicBezTo>
                    <a:pt x="361316" y="250053"/>
                    <a:pt x="331582" y="301099"/>
                    <a:pt x="286904" y="332010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FF2B1D-E0A7-707C-2275-80B97195E329}"/>
                </a:ext>
              </a:extLst>
            </p:cNvPr>
            <p:cNvSpPr/>
            <p:nvPr/>
          </p:nvSpPr>
          <p:spPr>
            <a:xfrm>
              <a:off x="4886249" y="3863071"/>
              <a:ext cx="166324" cy="77714"/>
            </a:xfrm>
            <a:custGeom>
              <a:avLst/>
              <a:gdLst>
                <a:gd name="connsiteX0" fmla="*/ 160700 w 166324"/>
                <a:gd name="connsiteY0" fmla="*/ 43774 h 77714"/>
                <a:gd name="connsiteX1" fmla="*/ 166324 w 166324"/>
                <a:gd name="connsiteY1" fmla="*/ 38150 h 77714"/>
                <a:gd name="connsiteX2" fmla="*/ 160700 w 166324"/>
                <a:gd name="connsiteY2" fmla="*/ 32526 h 77714"/>
                <a:gd name="connsiteX3" fmla="*/ 77125 w 166324"/>
                <a:gd name="connsiteY3" fmla="*/ 32526 h 77714"/>
                <a:gd name="connsiteX4" fmla="*/ 38857 w 166324"/>
                <a:gd name="connsiteY4" fmla="*/ 0 h 77714"/>
                <a:gd name="connsiteX5" fmla="*/ 0 w 166324"/>
                <a:gd name="connsiteY5" fmla="*/ 38857 h 77714"/>
                <a:gd name="connsiteX6" fmla="*/ 38857 w 166324"/>
                <a:gd name="connsiteY6" fmla="*/ 77715 h 77714"/>
                <a:gd name="connsiteX7" fmla="*/ 77204 w 166324"/>
                <a:gd name="connsiteY7" fmla="*/ 43773 h 77714"/>
                <a:gd name="connsiteX8" fmla="*/ 38889 w 166324"/>
                <a:gd name="connsiteY8" fmla="*/ 66349 h 77714"/>
                <a:gd name="connsiteX9" fmla="*/ 11397 w 166324"/>
                <a:gd name="connsiteY9" fmla="*/ 38857 h 77714"/>
                <a:gd name="connsiteX10" fmla="*/ 38889 w 166324"/>
                <a:gd name="connsiteY10" fmla="*/ 11366 h 77714"/>
                <a:gd name="connsiteX11" fmla="*/ 66381 w 166324"/>
                <a:gd name="connsiteY11" fmla="*/ 38857 h 77714"/>
                <a:gd name="connsiteX12" fmla="*/ 38889 w 166324"/>
                <a:gd name="connsiteY12" fmla="*/ 66349 h 7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324" h="77714">
                  <a:moveTo>
                    <a:pt x="160700" y="43774"/>
                  </a:moveTo>
                  <a:cubicBezTo>
                    <a:pt x="163807" y="43774"/>
                    <a:pt x="166324" y="41257"/>
                    <a:pt x="166324" y="38150"/>
                  </a:cubicBezTo>
                  <a:cubicBezTo>
                    <a:pt x="166324" y="35043"/>
                    <a:pt x="163807" y="32526"/>
                    <a:pt x="160700" y="32526"/>
                  </a:cubicBezTo>
                  <a:lnTo>
                    <a:pt x="77125" y="32526"/>
                  </a:lnTo>
                  <a:cubicBezTo>
                    <a:pt x="74097" y="14119"/>
                    <a:pt x="58089" y="0"/>
                    <a:pt x="38857" y="0"/>
                  </a:cubicBezTo>
                  <a:cubicBezTo>
                    <a:pt x="17423" y="0"/>
                    <a:pt x="0" y="17423"/>
                    <a:pt x="0" y="38857"/>
                  </a:cubicBezTo>
                  <a:cubicBezTo>
                    <a:pt x="0" y="60291"/>
                    <a:pt x="17423" y="77715"/>
                    <a:pt x="38857" y="77715"/>
                  </a:cubicBezTo>
                  <a:cubicBezTo>
                    <a:pt x="58601" y="77715"/>
                    <a:pt x="74805" y="62927"/>
                    <a:pt x="77204" y="43773"/>
                  </a:cubicBezTo>
                  <a:close/>
                  <a:moveTo>
                    <a:pt x="38889" y="66349"/>
                  </a:moveTo>
                  <a:cubicBezTo>
                    <a:pt x="23668" y="66349"/>
                    <a:pt x="11397" y="53960"/>
                    <a:pt x="11397" y="38857"/>
                  </a:cubicBezTo>
                  <a:cubicBezTo>
                    <a:pt x="11397" y="23636"/>
                    <a:pt x="23787" y="11366"/>
                    <a:pt x="38889" y="11366"/>
                  </a:cubicBezTo>
                  <a:cubicBezTo>
                    <a:pt x="54110" y="11366"/>
                    <a:pt x="66381" y="23755"/>
                    <a:pt x="66381" y="38857"/>
                  </a:cubicBezTo>
                  <a:cubicBezTo>
                    <a:pt x="66381" y="54039"/>
                    <a:pt x="53992" y="66349"/>
                    <a:pt x="38889" y="66349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482F2D-6E4B-33DA-1375-4C08C751081E}"/>
                </a:ext>
              </a:extLst>
            </p:cNvPr>
            <p:cNvSpPr/>
            <p:nvPr/>
          </p:nvSpPr>
          <p:spPr>
            <a:xfrm>
              <a:off x="4990395" y="4056809"/>
              <a:ext cx="130298" cy="129865"/>
            </a:xfrm>
            <a:custGeom>
              <a:avLst/>
              <a:gdLst>
                <a:gd name="connsiteX0" fmla="*/ 120506 w 130298"/>
                <a:gd name="connsiteY0" fmla="*/ 1691 h 129865"/>
                <a:gd name="connsiteX1" fmla="*/ 62101 w 130298"/>
                <a:gd name="connsiteY1" fmla="*/ 60096 h 129865"/>
                <a:gd name="connsiteX2" fmla="*/ 38857 w 130298"/>
                <a:gd name="connsiteY2" fmla="*/ 52151 h 129865"/>
                <a:gd name="connsiteX3" fmla="*/ 0 w 130298"/>
                <a:gd name="connsiteY3" fmla="*/ 91008 h 129865"/>
                <a:gd name="connsiteX4" fmla="*/ 38857 w 130298"/>
                <a:gd name="connsiteY4" fmla="*/ 129866 h 129865"/>
                <a:gd name="connsiteX5" fmla="*/ 77715 w 130298"/>
                <a:gd name="connsiteY5" fmla="*/ 91008 h 129865"/>
                <a:gd name="connsiteX6" fmla="*/ 70163 w 130298"/>
                <a:gd name="connsiteY6" fmla="*/ 68158 h 129865"/>
                <a:gd name="connsiteX7" fmla="*/ 128647 w 130298"/>
                <a:gd name="connsiteY7" fmla="*/ 9675 h 129865"/>
                <a:gd name="connsiteX8" fmla="*/ 128647 w 130298"/>
                <a:gd name="connsiteY8" fmla="*/ 1613 h 129865"/>
                <a:gd name="connsiteX9" fmla="*/ 120506 w 130298"/>
                <a:gd name="connsiteY9" fmla="*/ 1691 h 129865"/>
                <a:gd name="connsiteX10" fmla="*/ 38857 w 130298"/>
                <a:gd name="connsiteY10" fmla="*/ 118577 h 129865"/>
                <a:gd name="connsiteX11" fmla="*/ 11366 w 130298"/>
                <a:gd name="connsiteY11" fmla="*/ 91086 h 129865"/>
                <a:gd name="connsiteX12" fmla="*/ 38857 w 130298"/>
                <a:gd name="connsiteY12" fmla="*/ 63594 h 129865"/>
                <a:gd name="connsiteX13" fmla="*/ 66349 w 130298"/>
                <a:gd name="connsiteY13" fmla="*/ 91086 h 129865"/>
                <a:gd name="connsiteX14" fmla="*/ 38857 w 130298"/>
                <a:gd name="connsiteY14" fmla="*/ 118577 h 12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298" h="129865">
                  <a:moveTo>
                    <a:pt x="120506" y="1691"/>
                  </a:moveTo>
                  <a:lnTo>
                    <a:pt x="62101" y="60096"/>
                  </a:lnTo>
                  <a:cubicBezTo>
                    <a:pt x="55573" y="55180"/>
                    <a:pt x="47588" y="52151"/>
                    <a:pt x="38857" y="52151"/>
                  </a:cubicBezTo>
                  <a:cubicBezTo>
                    <a:pt x="17423" y="52151"/>
                    <a:pt x="0" y="69574"/>
                    <a:pt x="0" y="91008"/>
                  </a:cubicBezTo>
                  <a:cubicBezTo>
                    <a:pt x="0" y="112442"/>
                    <a:pt x="17423" y="129866"/>
                    <a:pt x="38857" y="129866"/>
                  </a:cubicBezTo>
                  <a:cubicBezTo>
                    <a:pt x="60291" y="129866"/>
                    <a:pt x="77715" y="112442"/>
                    <a:pt x="77715" y="91008"/>
                  </a:cubicBezTo>
                  <a:cubicBezTo>
                    <a:pt x="77715" y="82434"/>
                    <a:pt x="74804" y="74608"/>
                    <a:pt x="70163" y="68158"/>
                  </a:cubicBezTo>
                  <a:lnTo>
                    <a:pt x="128647" y="9675"/>
                  </a:lnTo>
                  <a:cubicBezTo>
                    <a:pt x="130849" y="7472"/>
                    <a:pt x="130849" y="3854"/>
                    <a:pt x="128647" y="1613"/>
                  </a:cubicBezTo>
                  <a:cubicBezTo>
                    <a:pt x="126326" y="-550"/>
                    <a:pt x="122708" y="-550"/>
                    <a:pt x="120506" y="1691"/>
                  </a:cubicBezTo>
                  <a:close/>
                  <a:moveTo>
                    <a:pt x="38857" y="118577"/>
                  </a:moveTo>
                  <a:cubicBezTo>
                    <a:pt x="23636" y="118577"/>
                    <a:pt x="11366" y="106188"/>
                    <a:pt x="11366" y="91086"/>
                  </a:cubicBezTo>
                  <a:cubicBezTo>
                    <a:pt x="11366" y="75865"/>
                    <a:pt x="23755" y="63594"/>
                    <a:pt x="38857" y="63594"/>
                  </a:cubicBezTo>
                  <a:cubicBezTo>
                    <a:pt x="53960" y="63594"/>
                    <a:pt x="66349" y="75983"/>
                    <a:pt x="66349" y="91086"/>
                  </a:cubicBezTo>
                  <a:cubicBezTo>
                    <a:pt x="66349" y="106188"/>
                    <a:pt x="53960" y="118577"/>
                    <a:pt x="38857" y="118577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A2D738-7212-3BDD-85EA-02AAEAAD960D}"/>
                </a:ext>
              </a:extLst>
            </p:cNvPr>
            <p:cNvSpPr/>
            <p:nvPr/>
          </p:nvSpPr>
          <p:spPr>
            <a:xfrm>
              <a:off x="5438594" y="3608136"/>
              <a:ext cx="128804" cy="130693"/>
            </a:xfrm>
            <a:custGeom>
              <a:avLst/>
              <a:gdLst>
                <a:gd name="connsiteX0" fmla="*/ 5663 w 128804"/>
                <a:gd name="connsiteY0" fmla="*/ 130692 h 130693"/>
                <a:gd name="connsiteX1" fmla="*/ 9675 w 128804"/>
                <a:gd name="connsiteY1" fmla="*/ 128962 h 130693"/>
                <a:gd name="connsiteX2" fmla="*/ 67883 w 128804"/>
                <a:gd name="connsiteY2" fmla="*/ 70754 h 130693"/>
                <a:gd name="connsiteX3" fmla="*/ 89947 w 128804"/>
                <a:gd name="connsiteY3" fmla="*/ 77715 h 130693"/>
                <a:gd name="connsiteX4" fmla="*/ 128804 w 128804"/>
                <a:gd name="connsiteY4" fmla="*/ 38857 h 130693"/>
                <a:gd name="connsiteX5" fmla="*/ 89947 w 128804"/>
                <a:gd name="connsiteY5" fmla="*/ 0 h 130693"/>
                <a:gd name="connsiteX6" fmla="*/ 51089 w 128804"/>
                <a:gd name="connsiteY6" fmla="*/ 38857 h 130693"/>
                <a:gd name="connsiteX7" fmla="*/ 59742 w 128804"/>
                <a:gd name="connsiteY7" fmla="*/ 62928 h 130693"/>
                <a:gd name="connsiteX8" fmla="*/ 1652 w 128804"/>
                <a:gd name="connsiteY8" fmla="*/ 121017 h 130693"/>
                <a:gd name="connsiteX9" fmla="*/ 1652 w 128804"/>
                <a:gd name="connsiteY9" fmla="*/ 129081 h 130693"/>
                <a:gd name="connsiteX10" fmla="*/ 5663 w 128804"/>
                <a:gd name="connsiteY10" fmla="*/ 130693 h 130693"/>
                <a:gd name="connsiteX11" fmla="*/ 89944 w 128804"/>
                <a:gd name="connsiteY11" fmla="*/ 11247 h 130693"/>
                <a:gd name="connsiteX12" fmla="*/ 117436 w 128804"/>
                <a:gd name="connsiteY12" fmla="*/ 38739 h 130693"/>
                <a:gd name="connsiteX13" fmla="*/ 89944 w 128804"/>
                <a:gd name="connsiteY13" fmla="*/ 66231 h 130693"/>
                <a:gd name="connsiteX14" fmla="*/ 62453 w 128804"/>
                <a:gd name="connsiteY14" fmla="*/ 38739 h 130693"/>
                <a:gd name="connsiteX15" fmla="*/ 89944 w 128804"/>
                <a:gd name="connsiteY15" fmla="*/ 11247 h 13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804" h="130693">
                  <a:moveTo>
                    <a:pt x="5663" y="130692"/>
                  </a:moveTo>
                  <a:cubicBezTo>
                    <a:pt x="7080" y="130692"/>
                    <a:pt x="8574" y="130102"/>
                    <a:pt x="9675" y="128962"/>
                  </a:cubicBezTo>
                  <a:lnTo>
                    <a:pt x="67883" y="70754"/>
                  </a:lnTo>
                  <a:cubicBezTo>
                    <a:pt x="74136" y="75080"/>
                    <a:pt x="81766" y="77715"/>
                    <a:pt x="89947" y="77715"/>
                  </a:cubicBezTo>
                  <a:cubicBezTo>
                    <a:pt x="111382" y="77715"/>
                    <a:pt x="128804" y="60291"/>
                    <a:pt x="128804" y="38857"/>
                  </a:cubicBezTo>
                  <a:cubicBezTo>
                    <a:pt x="128804" y="17423"/>
                    <a:pt x="111381" y="0"/>
                    <a:pt x="89947" y="0"/>
                  </a:cubicBezTo>
                  <a:cubicBezTo>
                    <a:pt x="68513" y="0"/>
                    <a:pt x="51089" y="17423"/>
                    <a:pt x="51089" y="38857"/>
                  </a:cubicBezTo>
                  <a:cubicBezTo>
                    <a:pt x="51089" y="48021"/>
                    <a:pt x="54394" y="56281"/>
                    <a:pt x="59742" y="62928"/>
                  </a:cubicBezTo>
                  <a:lnTo>
                    <a:pt x="1652" y="121017"/>
                  </a:lnTo>
                  <a:cubicBezTo>
                    <a:pt x="-551" y="123220"/>
                    <a:pt x="-551" y="126839"/>
                    <a:pt x="1652" y="129081"/>
                  </a:cubicBezTo>
                  <a:cubicBezTo>
                    <a:pt x="2753" y="130064"/>
                    <a:pt x="4248" y="130693"/>
                    <a:pt x="5663" y="130693"/>
                  </a:cubicBezTo>
                  <a:close/>
                  <a:moveTo>
                    <a:pt x="89944" y="11247"/>
                  </a:moveTo>
                  <a:cubicBezTo>
                    <a:pt x="105165" y="11247"/>
                    <a:pt x="117436" y="23636"/>
                    <a:pt x="117436" y="38739"/>
                  </a:cubicBezTo>
                  <a:cubicBezTo>
                    <a:pt x="117436" y="53842"/>
                    <a:pt x="105047" y="66231"/>
                    <a:pt x="89944" y="66231"/>
                  </a:cubicBezTo>
                  <a:cubicBezTo>
                    <a:pt x="74842" y="66231"/>
                    <a:pt x="62453" y="53842"/>
                    <a:pt x="62453" y="38739"/>
                  </a:cubicBezTo>
                  <a:cubicBezTo>
                    <a:pt x="62453" y="23636"/>
                    <a:pt x="74842" y="11247"/>
                    <a:pt x="89944" y="11247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BB7A66-1265-C6D3-EEEF-0B016F3759C1}"/>
                </a:ext>
              </a:extLst>
            </p:cNvPr>
            <p:cNvSpPr/>
            <p:nvPr/>
          </p:nvSpPr>
          <p:spPr>
            <a:xfrm>
              <a:off x="5011007" y="3748094"/>
              <a:ext cx="43697" cy="94682"/>
            </a:xfrm>
            <a:custGeom>
              <a:avLst/>
              <a:gdLst>
                <a:gd name="connsiteX0" fmla="*/ 40892 w 43697"/>
                <a:gd name="connsiteY0" fmla="*/ 803 h 94682"/>
                <a:gd name="connsiteX1" fmla="*/ 33145 w 43697"/>
                <a:gd name="connsiteY1" fmla="*/ 2730 h 94682"/>
                <a:gd name="connsiteX2" fmla="*/ 108 w 43697"/>
                <a:gd name="connsiteY2" fmla="*/ 87800 h 94682"/>
                <a:gd name="connsiteX3" fmla="*/ 4551 w 43697"/>
                <a:gd name="connsiteY3" fmla="*/ 94564 h 94682"/>
                <a:gd name="connsiteX4" fmla="*/ 5653 w 43697"/>
                <a:gd name="connsiteY4" fmla="*/ 94682 h 94682"/>
                <a:gd name="connsiteX5" fmla="*/ 11198 w 43697"/>
                <a:gd name="connsiteY5" fmla="*/ 90159 h 94682"/>
                <a:gd name="connsiteX6" fmla="*/ 42898 w 43697"/>
                <a:gd name="connsiteY6" fmla="*/ 8589 h 94682"/>
                <a:gd name="connsiteX7" fmla="*/ 40892 w 43697"/>
                <a:gd name="connsiteY7" fmla="*/ 802 h 9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97" h="94682">
                  <a:moveTo>
                    <a:pt x="40892" y="803"/>
                  </a:moveTo>
                  <a:cubicBezTo>
                    <a:pt x="38179" y="-810"/>
                    <a:pt x="34757" y="95"/>
                    <a:pt x="33145" y="2730"/>
                  </a:cubicBezTo>
                  <a:cubicBezTo>
                    <a:pt x="17334" y="29120"/>
                    <a:pt x="6244" y="57713"/>
                    <a:pt x="108" y="87800"/>
                  </a:cubicBezTo>
                  <a:cubicBezTo>
                    <a:pt x="-483" y="90907"/>
                    <a:pt x="1405" y="93857"/>
                    <a:pt x="4551" y="94564"/>
                  </a:cubicBezTo>
                  <a:cubicBezTo>
                    <a:pt x="4945" y="94682"/>
                    <a:pt x="5338" y="94682"/>
                    <a:pt x="5653" y="94682"/>
                  </a:cubicBezTo>
                  <a:cubicBezTo>
                    <a:pt x="8288" y="94682"/>
                    <a:pt x="10687" y="92874"/>
                    <a:pt x="11198" y="90159"/>
                  </a:cubicBezTo>
                  <a:cubicBezTo>
                    <a:pt x="17137" y="61370"/>
                    <a:pt x="27795" y="33996"/>
                    <a:pt x="42898" y="8589"/>
                  </a:cubicBezTo>
                  <a:cubicBezTo>
                    <a:pt x="44510" y="5915"/>
                    <a:pt x="43606" y="2415"/>
                    <a:pt x="40892" y="802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00B85FE-9355-D856-CB69-409E6FC9E031}"/>
                </a:ext>
              </a:extLst>
            </p:cNvPr>
            <p:cNvSpPr/>
            <p:nvPr/>
          </p:nvSpPr>
          <p:spPr>
            <a:xfrm>
              <a:off x="5014454" y="3955099"/>
              <a:ext cx="45101" cy="87433"/>
            </a:xfrm>
            <a:custGeom>
              <a:avLst/>
              <a:gdLst>
                <a:gd name="connsiteX0" fmla="*/ 4212 w 45101"/>
                <a:gd name="connsiteY0" fmla="*/ 201 h 87433"/>
                <a:gd name="connsiteX1" fmla="*/ 200 w 45101"/>
                <a:gd name="connsiteY1" fmla="*/ 7162 h 87433"/>
                <a:gd name="connsiteX2" fmla="*/ 34653 w 45101"/>
                <a:gd name="connsiteY2" fmla="*/ 84799 h 87433"/>
                <a:gd name="connsiteX3" fmla="*/ 39372 w 45101"/>
                <a:gd name="connsiteY3" fmla="*/ 87433 h 87433"/>
                <a:gd name="connsiteX4" fmla="*/ 42479 w 45101"/>
                <a:gd name="connsiteY4" fmla="*/ 86529 h 87433"/>
                <a:gd name="connsiteX5" fmla="*/ 44209 w 45101"/>
                <a:gd name="connsiteY5" fmla="*/ 78663 h 87433"/>
                <a:gd name="connsiteX6" fmla="*/ 11291 w 45101"/>
                <a:gd name="connsiteY6" fmla="*/ 4251 h 87433"/>
                <a:gd name="connsiteX7" fmla="*/ 4212 w 45101"/>
                <a:gd name="connsiteY7" fmla="*/ 200 h 8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1" h="87433">
                  <a:moveTo>
                    <a:pt x="4212" y="201"/>
                  </a:moveTo>
                  <a:cubicBezTo>
                    <a:pt x="1184" y="987"/>
                    <a:pt x="-626" y="4133"/>
                    <a:pt x="200" y="7162"/>
                  </a:cubicBezTo>
                  <a:cubicBezTo>
                    <a:pt x="7554" y="34654"/>
                    <a:pt x="19118" y="60808"/>
                    <a:pt x="34653" y="84799"/>
                  </a:cubicBezTo>
                  <a:cubicBezTo>
                    <a:pt x="35753" y="86529"/>
                    <a:pt x="37563" y="87433"/>
                    <a:pt x="39372" y="87433"/>
                  </a:cubicBezTo>
                  <a:cubicBezTo>
                    <a:pt x="40395" y="87433"/>
                    <a:pt x="41496" y="87119"/>
                    <a:pt x="42479" y="86529"/>
                  </a:cubicBezTo>
                  <a:cubicBezTo>
                    <a:pt x="45114" y="84799"/>
                    <a:pt x="45901" y="81298"/>
                    <a:pt x="44209" y="78663"/>
                  </a:cubicBezTo>
                  <a:cubicBezTo>
                    <a:pt x="29303" y="55615"/>
                    <a:pt x="18251" y="30642"/>
                    <a:pt x="11291" y="4251"/>
                  </a:cubicBezTo>
                  <a:cubicBezTo>
                    <a:pt x="10347" y="1183"/>
                    <a:pt x="7240" y="-626"/>
                    <a:pt x="4212" y="200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5B0C3D4-84B2-7346-14C1-E8E8FF6E87CC}"/>
                </a:ext>
              </a:extLst>
            </p:cNvPr>
            <p:cNvSpPr/>
            <p:nvPr/>
          </p:nvSpPr>
          <p:spPr>
            <a:xfrm>
              <a:off x="5137409" y="4116903"/>
              <a:ext cx="86109" cy="41453"/>
            </a:xfrm>
            <a:custGeom>
              <a:avLst/>
              <a:gdLst>
                <a:gd name="connsiteX0" fmla="*/ 81727 w 86109"/>
                <a:gd name="connsiteY0" fmla="*/ 30284 h 41453"/>
                <a:gd name="connsiteX1" fmla="*/ 8535 w 86109"/>
                <a:gd name="connsiteY1" fmla="*/ 787 h 41453"/>
                <a:gd name="connsiteX2" fmla="*/ 5624 w 86109"/>
                <a:gd name="connsiteY2" fmla="*/ 0 h 41453"/>
                <a:gd name="connsiteX3" fmla="*/ 0 w 86109"/>
                <a:gd name="connsiteY3" fmla="*/ 5625 h 41453"/>
                <a:gd name="connsiteX4" fmla="*/ 2911 w 86109"/>
                <a:gd name="connsiteY4" fmla="*/ 10541 h 41453"/>
                <a:gd name="connsiteX5" fmla="*/ 79132 w 86109"/>
                <a:gd name="connsiteY5" fmla="*/ 41257 h 41453"/>
                <a:gd name="connsiteX6" fmla="*/ 80430 w 86109"/>
                <a:gd name="connsiteY6" fmla="*/ 41453 h 41453"/>
                <a:gd name="connsiteX7" fmla="*/ 85975 w 86109"/>
                <a:gd name="connsiteY7" fmla="*/ 37009 h 41453"/>
                <a:gd name="connsiteX8" fmla="*/ 81728 w 86109"/>
                <a:gd name="connsiteY8" fmla="*/ 3028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09" h="41453">
                  <a:moveTo>
                    <a:pt x="81727" y="30284"/>
                  </a:moveTo>
                  <a:cubicBezTo>
                    <a:pt x="55966" y="24227"/>
                    <a:pt x="31385" y="14277"/>
                    <a:pt x="8535" y="787"/>
                  </a:cubicBezTo>
                  <a:cubicBezTo>
                    <a:pt x="7630" y="276"/>
                    <a:pt x="6607" y="0"/>
                    <a:pt x="5624" y="0"/>
                  </a:cubicBezTo>
                  <a:cubicBezTo>
                    <a:pt x="2517" y="0"/>
                    <a:pt x="0" y="2517"/>
                    <a:pt x="0" y="5625"/>
                  </a:cubicBezTo>
                  <a:cubicBezTo>
                    <a:pt x="0" y="7748"/>
                    <a:pt x="1219" y="9636"/>
                    <a:pt x="2911" y="10541"/>
                  </a:cubicBezTo>
                  <a:cubicBezTo>
                    <a:pt x="26665" y="24621"/>
                    <a:pt x="52348" y="34925"/>
                    <a:pt x="79132" y="41257"/>
                  </a:cubicBezTo>
                  <a:cubicBezTo>
                    <a:pt x="79525" y="41375"/>
                    <a:pt x="80036" y="41453"/>
                    <a:pt x="80430" y="41453"/>
                  </a:cubicBezTo>
                  <a:cubicBezTo>
                    <a:pt x="83064" y="41453"/>
                    <a:pt x="85346" y="39644"/>
                    <a:pt x="85975" y="37009"/>
                  </a:cubicBezTo>
                  <a:cubicBezTo>
                    <a:pt x="86644" y="34099"/>
                    <a:pt x="84756" y="30992"/>
                    <a:pt x="81728" y="30284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085B3F-0F75-C46A-565C-6F89BD58290E}"/>
                </a:ext>
              </a:extLst>
            </p:cNvPr>
            <p:cNvSpPr/>
            <p:nvPr/>
          </p:nvSpPr>
          <p:spPr>
            <a:xfrm>
              <a:off x="5335883" y="4116365"/>
              <a:ext cx="87048" cy="42192"/>
            </a:xfrm>
            <a:custGeom>
              <a:avLst/>
              <a:gdLst>
                <a:gd name="connsiteX0" fmla="*/ 78479 w 87048"/>
                <a:gd name="connsiteY0" fmla="*/ 818 h 42192"/>
                <a:gd name="connsiteX1" fmla="*/ 4382 w 87048"/>
                <a:gd name="connsiteY1" fmla="*/ 30905 h 42192"/>
                <a:gd name="connsiteX2" fmla="*/ 134 w 87048"/>
                <a:gd name="connsiteY2" fmla="*/ 37748 h 42192"/>
                <a:gd name="connsiteX3" fmla="*/ 5680 w 87048"/>
                <a:gd name="connsiteY3" fmla="*/ 42192 h 42192"/>
                <a:gd name="connsiteX4" fmla="*/ 6978 w 87048"/>
                <a:gd name="connsiteY4" fmla="*/ 41996 h 42192"/>
                <a:gd name="connsiteX5" fmla="*/ 84300 w 87048"/>
                <a:gd name="connsiteY5" fmla="*/ 10572 h 42192"/>
                <a:gd name="connsiteX6" fmla="*/ 86228 w 87048"/>
                <a:gd name="connsiteY6" fmla="*/ 2823 h 42192"/>
                <a:gd name="connsiteX7" fmla="*/ 78479 w 87048"/>
                <a:gd name="connsiteY7" fmla="*/ 818 h 4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048" h="42192">
                  <a:moveTo>
                    <a:pt x="78479" y="818"/>
                  </a:moveTo>
                  <a:cubicBezTo>
                    <a:pt x="55432" y="14623"/>
                    <a:pt x="30458" y="24770"/>
                    <a:pt x="4382" y="30905"/>
                  </a:cubicBezTo>
                  <a:cubicBezTo>
                    <a:pt x="1354" y="31613"/>
                    <a:pt x="-534" y="34720"/>
                    <a:pt x="134" y="37748"/>
                  </a:cubicBezTo>
                  <a:cubicBezTo>
                    <a:pt x="725" y="40383"/>
                    <a:pt x="3045" y="42192"/>
                    <a:pt x="5680" y="42192"/>
                  </a:cubicBezTo>
                  <a:cubicBezTo>
                    <a:pt x="6074" y="42192"/>
                    <a:pt x="6585" y="42192"/>
                    <a:pt x="6978" y="41996"/>
                  </a:cubicBezTo>
                  <a:cubicBezTo>
                    <a:pt x="34273" y="35546"/>
                    <a:pt x="60231" y="25084"/>
                    <a:pt x="84300" y="10572"/>
                  </a:cubicBezTo>
                  <a:cubicBezTo>
                    <a:pt x="87014" y="8959"/>
                    <a:pt x="87840" y="5419"/>
                    <a:pt x="86228" y="2823"/>
                  </a:cubicBezTo>
                  <a:cubicBezTo>
                    <a:pt x="84615" y="31"/>
                    <a:pt x="81075" y="-795"/>
                    <a:pt x="78479" y="818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B2550D-DF78-4CB2-7EE3-3849AE392CD0}"/>
                </a:ext>
              </a:extLst>
            </p:cNvPr>
            <p:cNvSpPr/>
            <p:nvPr/>
          </p:nvSpPr>
          <p:spPr>
            <a:xfrm>
              <a:off x="5500336" y="3955038"/>
              <a:ext cx="44476" cy="86512"/>
            </a:xfrm>
            <a:custGeom>
              <a:avLst/>
              <a:gdLst>
                <a:gd name="connsiteX0" fmla="*/ 2603 w 44476"/>
                <a:gd name="connsiteY0" fmla="*/ 85608 h 86512"/>
                <a:gd name="connsiteX1" fmla="*/ 5631 w 44476"/>
                <a:gd name="connsiteY1" fmla="*/ 86513 h 86512"/>
                <a:gd name="connsiteX2" fmla="*/ 10469 w 44476"/>
                <a:gd name="connsiteY2" fmla="*/ 83878 h 86512"/>
                <a:gd name="connsiteX3" fmla="*/ 44293 w 44476"/>
                <a:gd name="connsiteY3" fmla="*/ 7145 h 86512"/>
                <a:gd name="connsiteX4" fmla="*/ 40281 w 44476"/>
                <a:gd name="connsiteY4" fmla="*/ 184 h 86512"/>
                <a:gd name="connsiteX5" fmla="*/ 33320 w 44476"/>
                <a:gd name="connsiteY5" fmla="*/ 4196 h 86512"/>
                <a:gd name="connsiteX6" fmla="*/ 912 w 44476"/>
                <a:gd name="connsiteY6" fmla="*/ 77703 h 86512"/>
                <a:gd name="connsiteX7" fmla="*/ 2603 w 44476"/>
                <a:gd name="connsiteY7" fmla="*/ 85608 h 8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76" h="86512">
                  <a:moveTo>
                    <a:pt x="2603" y="85608"/>
                  </a:moveTo>
                  <a:cubicBezTo>
                    <a:pt x="3508" y="86198"/>
                    <a:pt x="4609" y="86513"/>
                    <a:pt x="5631" y="86513"/>
                  </a:cubicBezTo>
                  <a:cubicBezTo>
                    <a:pt x="7559" y="86513"/>
                    <a:pt x="9368" y="85608"/>
                    <a:pt x="10469" y="83878"/>
                  </a:cubicBezTo>
                  <a:cubicBezTo>
                    <a:pt x="25690" y="60122"/>
                    <a:pt x="37057" y="34322"/>
                    <a:pt x="44293" y="7145"/>
                  </a:cubicBezTo>
                  <a:cubicBezTo>
                    <a:pt x="45080" y="4117"/>
                    <a:pt x="43270" y="1010"/>
                    <a:pt x="40281" y="184"/>
                  </a:cubicBezTo>
                  <a:cubicBezTo>
                    <a:pt x="37252" y="-603"/>
                    <a:pt x="34145" y="1206"/>
                    <a:pt x="33320" y="4196"/>
                  </a:cubicBezTo>
                  <a:cubicBezTo>
                    <a:pt x="26358" y="30154"/>
                    <a:pt x="15504" y="54931"/>
                    <a:pt x="912" y="77703"/>
                  </a:cubicBezTo>
                  <a:cubicBezTo>
                    <a:pt x="-819" y="80377"/>
                    <a:pt x="7" y="83917"/>
                    <a:pt x="2603" y="85608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BA95672-8290-8FA2-2222-7C3DD4264865}"/>
                </a:ext>
              </a:extLst>
            </p:cNvPr>
            <p:cNvSpPr/>
            <p:nvPr/>
          </p:nvSpPr>
          <p:spPr>
            <a:xfrm>
              <a:off x="5505293" y="3748971"/>
              <a:ext cx="43093" cy="93763"/>
            </a:xfrm>
            <a:custGeom>
              <a:avLst/>
              <a:gdLst>
                <a:gd name="connsiteX0" fmla="*/ 37442 w 43093"/>
                <a:gd name="connsiteY0" fmla="*/ 93763 h 93763"/>
                <a:gd name="connsiteX1" fmla="*/ 38543 w 43093"/>
                <a:gd name="connsiteY1" fmla="*/ 93645 h 93763"/>
                <a:gd name="connsiteX2" fmla="*/ 42987 w 43093"/>
                <a:gd name="connsiteY2" fmla="*/ 86880 h 93763"/>
                <a:gd name="connsiteX3" fmla="*/ 10658 w 43093"/>
                <a:gd name="connsiteY3" fmla="*/ 3029 h 93763"/>
                <a:gd name="connsiteX4" fmla="*/ 5624 w 43093"/>
                <a:gd name="connsiteY4" fmla="*/ 0 h 93763"/>
                <a:gd name="connsiteX5" fmla="*/ 0 w 43093"/>
                <a:gd name="connsiteY5" fmla="*/ 5742 h 93763"/>
                <a:gd name="connsiteX6" fmla="*/ 787 w 43093"/>
                <a:gd name="connsiteY6" fmla="*/ 8653 h 93763"/>
                <a:gd name="connsiteX7" fmla="*/ 31897 w 43093"/>
                <a:gd name="connsiteY7" fmla="*/ 89200 h 93763"/>
                <a:gd name="connsiteX8" fmla="*/ 37442 w 43093"/>
                <a:gd name="connsiteY8" fmla="*/ 93763 h 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3" h="93763">
                  <a:moveTo>
                    <a:pt x="37442" y="93763"/>
                  </a:moveTo>
                  <a:cubicBezTo>
                    <a:pt x="37835" y="93763"/>
                    <a:pt x="38228" y="93763"/>
                    <a:pt x="38543" y="93645"/>
                  </a:cubicBezTo>
                  <a:cubicBezTo>
                    <a:pt x="41651" y="93055"/>
                    <a:pt x="43577" y="90027"/>
                    <a:pt x="42987" y="86880"/>
                  </a:cubicBezTo>
                  <a:cubicBezTo>
                    <a:pt x="36931" y="57265"/>
                    <a:pt x="25957" y="29105"/>
                    <a:pt x="10658" y="3029"/>
                  </a:cubicBezTo>
                  <a:cubicBezTo>
                    <a:pt x="9754" y="1220"/>
                    <a:pt x="7827" y="0"/>
                    <a:pt x="5624" y="0"/>
                  </a:cubicBezTo>
                  <a:cubicBezTo>
                    <a:pt x="2517" y="0"/>
                    <a:pt x="0" y="2517"/>
                    <a:pt x="0" y="5742"/>
                  </a:cubicBezTo>
                  <a:cubicBezTo>
                    <a:pt x="0" y="6765"/>
                    <a:pt x="315" y="7749"/>
                    <a:pt x="787" y="8653"/>
                  </a:cubicBezTo>
                  <a:cubicBezTo>
                    <a:pt x="15575" y="33706"/>
                    <a:pt x="26076" y="60804"/>
                    <a:pt x="31897" y="89200"/>
                  </a:cubicBezTo>
                  <a:cubicBezTo>
                    <a:pt x="32408" y="91915"/>
                    <a:pt x="34728" y="93763"/>
                    <a:pt x="37442" y="93763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CC80634-BCF9-0352-BA76-BD4FFBACC4F6}"/>
                </a:ext>
              </a:extLst>
            </p:cNvPr>
            <p:cNvSpPr/>
            <p:nvPr/>
          </p:nvSpPr>
          <p:spPr>
            <a:xfrm>
              <a:off x="5335685" y="3624273"/>
              <a:ext cx="94967" cy="46987"/>
            </a:xfrm>
            <a:custGeom>
              <a:avLst/>
              <a:gdLst>
                <a:gd name="connsiteX0" fmla="*/ 4465 w 94967"/>
                <a:gd name="connsiteY0" fmla="*/ 11237 h 46987"/>
                <a:gd name="connsiteX1" fmla="*/ 86231 w 94967"/>
                <a:gd name="connsiteY1" fmla="*/ 46083 h 46987"/>
                <a:gd name="connsiteX2" fmla="*/ 89338 w 94967"/>
                <a:gd name="connsiteY2" fmla="*/ 46987 h 46987"/>
                <a:gd name="connsiteX3" fmla="*/ 94058 w 94967"/>
                <a:gd name="connsiteY3" fmla="*/ 44352 h 46987"/>
                <a:gd name="connsiteX4" fmla="*/ 92328 w 94967"/>
                <a:gd name="connsiteY4" fmla="*/ 36486 h 46987"/>
                <a:gd name="connsiteX5" fmla="*/ 6939 w 94967"/>
                <a:gd name="connsiteY5" fmla="*/ 147 h 46987"/>
                <a:gd name="connsiteX6" fmla="*/ 95 w 94967"/>
                <a:gd name="connsiteY6" fmla="*/ 4394 h 46987"/>
                <a:gd name="connsiteX7" fmla="*/ 4461 w 94967"/>
                <a:gd name="connsiteY7" fmla="*/ 11237 h 4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67" h="46987">
                  <a:moveTo>
                    <a:pt x="4465" y="11237"/>
                  </a:moveTo>
                  <a:cubicBezTo>
                    <a:pt x="33569" y="18080"/>
                    <a:pt x="61060" y="29761"/>
                    <a:pt x="86231" y="46083"/>
                  </a:cubicBezTo>
                  <a:cubicBezTo>
                    <a:pt x="87136" y="46673"/>
                    <a:pt x="88237" y="46987"/>
                    <a:pt x="89338" y="46987"/>
                  </a:cubicBezTo>
                  <a:cubicBezTo>
                    <a:pt x="91266" y="46987"/>
                    <a:pt x="93074" y="46083"/>
                    <a:pt x="94058" y="44352"/>
                  </a:cubicBezTo>
                  <a:cubicBezTo>
                    <a:pt x="95789" y="41717"/>
                    <a:pt x="94962" y="38217"/>
                    <a:pt x="92328" y="36486"/>
                  </a:cubicBezTo>
                  <a:cubicBezTo>
                    <a:pt x="66056" y="19456"/>
                    <a:pt x="37345" y="7304"/>
                    <a:pt x="6939" y="147"/>
                  </a:cubicBezTo>
                  <a:cubicBezTo>
                    <a:pt x="3910" y="-561"/>
                    <a:pt x="803" y="1366"/>
                    <a:pt x="95" y="4394"/>
                  </a:cubicBezTo>
                  <a:cubicBezTo>
                    <a:pt x="-455" y="7501"/>
                    <a:pt x="1433" y="10530"/>
                    <a:pt x="4461" y="11237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6AFE4-DE4F-118A-7565-0A364D8EBEA5}"/>
                </a:ext>
              </a:extLst>
            </p:cNvPr>
            <p:cNvSpPr/>
            <p:nvPr/>
          </p:nvSpPr>
          <p:spPr>
            <a:xfrm>
              <a:off x="5129472" y="3624285"/>
              <a:ext cx="93965" cy="46346"/>
            </a:xfrm>
            <a:custGeom>
              <a:avLst/>
              <a:gdLst>
                <a:gd name="connsiteX0" fmla="*/ 5693 w 93965"/>
                <a:gd name="connsiteY0" fmla="*/ 46347 h 46346"/>
                <a:gd name="connsiteX1" fmla="*/ 8721 w 93965"/>
                <a:gd name="connsiteY1" fmla="*/ 45442 h 46346"/>
                <a:gd name="connsiteX2" fmla="*/ 89583 w 93965"/>
                <a:gd name="connsiteY2" fmla="*/ 11226 h 46346"/>
                <a:gd name="connsiteX3" fmla="*/ 93831 w 93965"/>
                <a:gd name="connsiteY3" fmla="*/ 4383 h 46346"/>
                <a:gd name="connsiteX4" fmla="*/ 86988 w 93965"/>
                <a:gd name="connsiteY4" fmla="*/ 135 h 46346"/>
                <a:gd name="connsiteX5" fmla="*/ 2623 w 93965"/>
                <a:gd name="connsiteY5" fmla="*/ 35885 h 46346"/>
                <a:gd name="connsiteX6" fmla="*/ 892 w 93965"/>
                <a:gd name="connsiteY6" fmla="*/ 43751 h 46346"/>
                <a:gd name="connsiteX7" fmla="*/ 5691 w 93965"/>
                <a:gd name="connsiteY7" fmla="*/ 46347 h 4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65" h="46346">
                  <a:moveTo>
                    <a:pt x="5693" y="46347"/>
                  </a:moveTo>
                  <a:cubicBezTo>
                    <a:pt x="6716" y="46347"/>
                    <a:pt x="7817" y="46032"/>
                    <a:pt x="8721" y="45442"/>
                  </a:cubicBezTo>
                  <a:cubicBezTo>
                    <a:pt x="33696" y="29435"/>
                    <a:pt x="60872" y="17951"/>
                    <a:pt x="89583" y="11226"/>
                  </a:cubicBezTo>
                  <a:cubicBezTo>
                    <a:pt x="92612" y="10518"/>
                    <a:pt x="94500" y="7411"/>
                    <a:pt x="93831" y="4383"/>
                  </a:cubicBezTo>
                  <a:cubicBezTo>
                    <a:pt x="93123" y="1354"/>
                    <a:pt x="90095" y="-534"/>
                    <a:pt x="86988" y="135"/>
                  </a:cubicBezTo>
                  <a:cubicBezTo>
                    <a:pt x="57098" y="7175"/>
                    <a:pt x="28701" y="19171"/>
                    <a:pt x="2623" y="35885"/>
                  </a:cubicBezTo>
                  <a:cubicBezTo>
                    <a:pt x="-12" y="37616"/>
                    <a:pt x="-798" y="41116"/>
                    <a:pt x="892" y="43751"/>
                  </a:cubicBezTo>
                  <a:cubicBezTo>
                    <a:pt x="1954" y="45442"/>
                    <a:pt x="3763" y="46347"/>
                    <a:pt x="5691" y="46347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F7F5516-F0DC-EAF9-4FD5-2D872CCFFF9A}"/>
                </a:ext>
              </a:extLst>
            </p:cNvPr>
            <p:cNvSpPr/>
            <p:nvPr/>
          </p:nvSpPr>
          <p:spPr>
            <a:xfrm>
              <a:off x="5239151" y="3506940"/>
              <a:ext cx="77714" cy="164162"/>
            </a:xfrm>
            <a:custGeom>
              <a:avLst/>
              <a:gdLst>
                <a:gd name="connsiteX0" fmla="*/ 33154 w 77714"/>
                <a:gd name="connsiteY0" fmla="*/ 77204 h 164162"/>
                <a:gd name="connsiteX1" fmla="*/ 33154 w 77714"/>
                <a:gd name="connsiteY1" fmla="*/ 158538 h 164162"/>
                <a:gd name="connsiteX2" fmla="*/ 38779 w 77714"/>
                <a:gd name="connsiteY2" fmla="*/ 164162 h 164162"/>
                <a:gd name="connsiteX3" fmla="*/ 44403 w 77714"/>
                <a:gd name="connsiteY3" fmla="*/ 158538 h 164162"/>
                <a:gd name="connsiteX4" fmla="*/ 44403 w 77714"/>
                <a:gd name="connsiteY4" fmla="*/ 77204 h 164162"/>
                <a:gd name="connsiteX5" fmla="*/ 77715 w 77714"/>
                <a:gd name="connsiteY5" fmla="*/ 38857 h 164162"/>
                <a:gd name="connsiteX6" fmla="*/ 38857 w 77714"/>
                <a:gd name="connsiteY6" fmla="*/ 0 h 164162"/>
                <a:gd name="connsiteX7" fmla="*/ 0 w 77714"/>
                <a:gd name="connsiteY7" fmla="*/ 38857 h 164162"/>
                <a:gd name="connsiteX8" fmla="*/ 33155 w 77714"/>
                <a:gd name="connsiteY8" fmla="*/ 77204 h 164162"/>
                <a:gd name="connsiteX9" fmla="*/ 38975 w 77714"/>
                <a:gd name="connsiteY9" fmla="*/ 11484 h 164162"/>
                <a:gd name="connsiteX10" fmla="*/ 66467 w 77714"/>
                <a:gd name="connsiteY10" fmla="*/ 38976 h 164162"/>
                <a:gd name="connsiteX11" fmla="*/ 38975 w 77714"/>
                <a:gd name="connsiteY11" fmla="*/ 66468 h 164162"/>
                <a:gd name="connsiteX12" fmla="*/ 11484 w 77714"/>
                <a:gd name="connsiteY12" fmla="*/ 38976 h 164162"/>
                <a:gd name="connsiteX13" fmla="*/ 38975 w 77714"/>
                <a:gd name="connsiteY13" fmla="*/ 11484 h 16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14" h="164162">
                  <a:moveTo>
                    <a:pt x="33154" y="77204"/>
                  </a:moveTo>
                  <a:lnTo>
                    <a:pt x="33154" y="158538"/>
                  </a:lnTo>
                  <a:cubicBezTo>
                    <a:pt x="33154" y="161645"/>
                    <a:pt x="35672" y="164162"/>
                    <a:pt x="38779" y="164162"/>
                  </a:cubicBezTo>
                  <a:cubicBezTo>
                    <a:pt x="41885" y="164162"/>
                    <a:pt x="44403" y="161645"/>
                    <a:pt x="44403" y="158538"/>
                  </a:cubicBezTo>
                  <a:lnTo>
                    <a:pt x="44403" y="77204"/>
                  </a:lnTo>
                  <a:cubicBezTo>
                    <a:pt x="63241" y="74490"/>
                    <a:pt x="77715" y="58483"/>
                    <a:pt x="77715" y="38857"/>
                  </a:cubicBezTo>
                  <a:cubicBezTo>
                    <a:pt x="77715" y="17423"/>
                    <a:pt x="60291" y="0"/>
                    <a:pt x="38857" y="0"/>
                  </a:cubicBezTo>
                  <a:cubicBezTo>
                    <a:pt x="17423" y="0"/>
                    <a:pt x="0" y="17423"/>
                    <a:pt x="0" y="38857"/>
                  </a:cubicBezTo>
                  <a:cubicBezTo>
                    <a:pt x="118" y="58404"/>
                    <a:pt x="14513" y="74411"/>
                    <a:pt x="33155" y="77204"/>
                  </a:cubicBezTo>
                  <a:close/>
                  <a:moveTo>
                    <a:pt x="38975" y="11484"/>
                  </a:moveTo>
                  <a:cubicBezTo>
                    <a:pt x="54196" y="11484"/>
                    <a:pt x="66467" y="23873"/>
                    <a:pt x="66467" y="38976"/>
                  </a:cubicBezTo>
                  <a:cubicBezTo>
                    <a:pt x="66467" y="54197"/>
                    <a:pt x="54078" y="66468"/>
                    <a:pt x="38975" y="66468"/>
                  </a:cubicBezTo>
                  <a:cubicBezTo>
                    <a:pt x="23872" y="66468"/>
                    <a:pt x="11484" y="54078"/>
                    <a:pt x="11484" y="38976"/>
                  </a:cubicBezTo>
                  <a:cubicBezTo>
                    <a:pt x="11484" y="23755"/>
                    <a:pt x="23755" y="11484"/>
                    <a:pt x="38975" y="11484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2A08A52-A658-97EA-4783-5F7E56B517C3}"/>
                </a:ext>
              </a:extLst>
            </p:cNvPr>
            <p:cNvSpPr/>
            <p:nvPr/>
          </p:nvSpPr>
          <p:spPr>
            <a:xfrm>
              <a:off x="4988940" y="3608098"/>
              <a:ext cx="130731" cy="132737"/>
            </a:xfrm>
            <a:custGeom>
              <a:avLst/>
              <a:gdLst>
                <a:gd name="connsiteX0" fmla="*/ 38779 w 130731"/>
                <a:gd name="connsiteY0" fmla="*/ 77754 h 132737"/>
                <a:gd name="connsiteX1" fmla="*/ 60843 w 130731"/>
                <a:gd name="connsiteY1" fmla="*/ 70793 h 132737"/>
                <a:gd name="connsiteX2" fmla="*/ 121057 w 130731"/>
                <a:gd name="connsiteY2" fmla="*/ 131007 h 132737"/>
                <a:gd name="connsiteX3" fmla="*/ 125069 w 130731"/>
                <a:gd name="connsiteY3" fmla="*/ 132738 h 132737"/>
                <a:gd name="connsiteX4" fmla="*/ 129080 w 130731"/>
                <a:gd name="connsiteY4" fmla="*/ 131007 h 132737"/>
                <a:gd name="connsiteX5" fmla="*/ 129080 w 130731"/>
                <a:gd name="connsiteY5" fmla="*/ 122945 h 132737"/>
                <a:gd name="connsiteX6" fmla="*/ 69063 w 130731"/>
                <a:gd name="connsiteY6" fmla="*/ 62928 h 132737"/>
                <a:gd name="connsiteX7" fmla="*/ 77715 w 130731"/>
                <a:gd name="connsiteY7" fmla="*/ 38857 h 132737"/>
                <a:gd name="connsiteX8" fmla="*/ 38858 w 130731"/>
                <a:gd name="connsiteY8" fmla="*/ 0 h 132737"/>
                <a:gd name="connsiteX9" fmla="*/ 0 w 130731"/>
                <a:gd name="connsiteY9" fmla="*/ 38857 h 132737"/>
                <a:gd name="connsiteX10" fmla="*/ 38780 w 130731"/>
                <a:gd name="connsiteY10" fmla="*/ 77754 h 132737"/>
                <a:gd name="connsiteX11" fmla="*/ 38779 w 130731"/>
                <a:gd name="connsiteY11" fmla="*/ 11287 h 132737"/>
                <a:gd name="connsiteX12" fmla="*/ 66271 w 130731"/>
                <a:gd name="connsiteY12" fmla="*/ 38779 h 132737"/>
                <a:gd name="connsiteX13" fmla="*/ 38779 w 130731"/>
                <a:gd name="connsiteY13" fmla="*/ 66270 h 132737"/>
                <a:gd name="connsiteX14" fmla="*/ 11287 w 130731"/>
                <a:gd name="connsiteY14" fmla="*/ 38779 h 132737"/>
                <a:gd name="connsiteX15" fmla="*/ 38779 w 130731"/>
                <a:gd name="connsiteY15" fmla="*/ 11287 h 13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731" h="132737">
                  <a:moveTo>
                    <a:pt x="38779" y="77754"/>
                  </a:moveTo>
                  <a:cubicBezTo>
                    <a:pt x="46920" y="77754"/>
                    <a:pt x="54590" y="75119"/>
                    <a:pt x="60843" y="70793"/>
                  </a:cubicBezTo>
                  <a:lnTo>
                    <a:pt x="121057" y="131007"/>
                  </a:lnTo>
                  <a:cubicBezTo>
                    <a:pt x="122159" y="132109"/>
                    <a:pt x="123574" y="132738"/>
                    <a:pt x="125069" y="132738"/>
                  </a:cubicBezTo>
                  <a:cubicBezTo>
                    <a:pt x="126485" y="132738"/>
                    <a:pt x="127979" y="132147"/>
                    <a:pt x="129080" y="131007"/>
                  </a:cubicBezTo>
                  <a:cubicBezTo>
                    <a:pt x="131282" y="128804"/>
                    <a:pt x="131282" y="125187"/>
                    <a:pt x="129080" y="122945"/>
                  </a:cubicBezTo>
                  <a:lnTo>
                    <a:pt x="69063" y="62928"/>
                  </a:lnTo>
                  <a:cubicBezTo>
                    <a:pt x="74412" y="56281"/>
                    <a:pt x="77715" y="48021"/>
                    <a:pt x="77715" y="38857"/>
                  </a:cubicBezTo>
                  <a:cubicBezTo>
                    <a:pt x="77715" y="17423"/>
                    <a:pt x="60292" y="0"/>
                    <a:pt x="38858" y="0"/>
                  </a:cubicBezTo>
                  <a:cubicBezTo>
                    <a:pt x="17424" y="0"/>
                    <a:pt x="0" y="17423"/>
                    <a:pt x="0" y="38857"/>
                  </a:cubicBezTo>
                  <a:cubicBezTo>
                    <a:pt x="-78" y="60332"/>
                    <a:pt x="17345" y="77754"/>
                    <a:pt x="38780" y="77754"/>
                  </a:cubicBezTo>
                  <a:close/>
                  <a:moveTo>
                    <a:pt x="38779" y="11287"/>
                  </a:moveTo>
                  <a:cubicBezTo>
                    <a:pt x="54000" y="11287"/>
                    <a:pt x="66271" y="23676"/>
                    <a:pt x="66271" y="38779"/>
                  </a:cubicBezTo>
                  <a:cubicBezTo>
                    <a:pt x="66271" y="53881"/>
                    <a:pt x="53881" y="66270"/>
                    <a:pt x="38779" y="66270"/>
                  </a:cubicBezTo>
                  <a:cubicBezTo>
                    <a:pt x="23558" y="66270"/>
                    <a:pt x="11287" y="53881"/>
                    <a:pt x="11287" y="38779"/>
                  </a:cubicBezTo>
                  <a:cubicBezTo>
                    <a:pt x="11287" y="23676"/>
                    <a:pt x="23597" y="11287"/>
                    <a:pt x="38779" y="11287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E90BEB-151D-FEB6-A965-7DC27A2D7066}"/>
                </a:ext>
              </a:extLst>
            </p:cNvPr>
            <p:cNvSpPr/>
            <p:nvPr/>
          </p:nvSpPr>
          <p:spPr>
            <a:xfrm>
              <a:off x="5239389" y="4125754"/>
              <a:ext cx="77714" cy="165109"/>
            </a:xfrm>
            <a:custGeom>
              <a:avLst/>
              <a:gdLst>
                <a:gd name="connsiteX0" fmla="*/ 44285 w 77714"/>
                <a:gd name="connsiteY0" fmla="*/ 87902 h 165109"/>
                <a:gd name="connsiteX1" fmla="*/ 44285 w 77714"/>
                <a:gd name="connsiteY1" fmla="*/ 5624 h 165109"/>
                <a:gd name="connsiteX2" fmla="*/ 38661 w 77714"/>
                <a:gd name="connsiteY2" fmla="*/ 0 h 165109"/>
                <a:gd name="connsiteX3" fmla="*/ 33037 w 77714"/>
                <a:gd name="connsiteY3" fmla="*/ 5624 h 165109"/>
                <a:gd name="connsiteX4" fmla="*/ 33037 w 77714"/>
                <a:gd name="connsiteY4" fmla="*/ 87980 h 165109"/>
                <a:gd name="connsiteX5" fmla="*/ 0 w 77714"/>
                <a:gd name="connsiteY5" fmla="*/ 126245 h 165109"/>
                <a:gd name="connsiteX6" fmla="*/ 38857 w 77714"/>
                <a:gd name="connsiteY6" fmla="*/ 165110 h 165109"/>
                <a:gd name="connsiteX7" fmla="*/ 77715 w 77714"/>
                <a:gd name="connsiteY7" fmla="*/ 126245 h 165109"/>
                <a:gd name="connsiteX8" fmla="*/ 44284 w 77714"/>
                <a:gd name="connsiteY8" fmla="*/ 87902 h 165109"/>
                <a:gd name="connsiteX9" fmla="*/ 38740 w 77714"/>
                <a:gd name="connsiteY9" fmla="*/ 153623 h 165109"/>
                <a:gd name="connsiteX10" fmla="*/ 11248 w 77714"/>
                <a:gd name="connsiteY10" fmla="*/ 126128 h 165109"/>
                <a:gd name="connsiteX11" fmla="*/ 38740 w 77714"/>
                <a:gd name="connsiteY11" fmla="*/ 98638 h 165109"/>
                <a:gd name="connsiteX12" fmla="*/ 66232 w 77714"/>
                <a:gd name="connsiteY12" fmla="*/ 126128 h 165109"/>
                <a:gd name="connsiteX13" fmla="*/ 38740 w 77714"/>
                <a:gd name="connsiteY13" fmla="*/ 153623 h 16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14" h="165109">
                  <a:moveTo>
                    <a:pt x="44285" y="87902"/>
                  </a:moveTo>
                  <a:lnTo>
                    <a:pt x="44285" y="5624"/>
                  </a:lnTo>
                  <a:cubicBezTo>
                    <a:pt x="44285" y="2517"/>
                    <a:pt x="41768" y="0"/>
                    <a:pt x="38661" y="0"/>
                  </a:cubicBezTo>
                  <a:cubicBezTo>
                    <a:pt x="35554" y="0"/>
                    <a:pt x="33037" y="2517"/>
                    <a:pt x="33037" y="5624"/>
                  </a:cubicBezTo>
                  <a:lnTo>
                    <a:pt x="33037" y="87980"/>
                  </a:lnTo>
                  <a:cubicBezTo>
                    <a:pt x="14394" y="90812"/>
                    <a:pt x="0" y="106819"/>
                    <a:pt x="0" y="126245"/>
                  </a:cubicBezTo>
                  <a:cubicBezTo>
                    <a:pt x="0" y="147683"/>
                    <a:pt x="17423" y="165110"/>
                    <a:pt x="38857" y="165110"/>
                  </a:cubicBezTo>
                  <a:cubicBezTo>
                    <a:pt x="60291" y="165110"/>
                    <a:pt x="77715" y="147683"/>
                    <a:pt x="77715" y="126245"/>
                  </a:cubicBezTo>
                  <a:cubicBezTo>
                    <a:pt x="77597" y="106622"/>
                    <a:pt x="63123" y="90615"/>
                    <a:pt x="44284" y="87902"/>
                  </a:cubicBezTo>
                  <a:close/>
                  <a:moveTo>
                    <a:pt x="38740" y="153623"/>
                  </a:moveTo>
                  <a:cubicBezTo>
                    <a:pt x="23519" y="153623"/>
                    <a:pt x="11248" y="141231"/>
                    <a:pt x="11248" y="126128"/>
                  </a:cubicBezTo>
                  <a:cubicBezTo>
                    <a:pt x="11248" y="111025"/>
                    <a:pt x="23637" y="98638"/>
                    <a:pt x="38740" y="98638"/>
                  </a:cubicBezTo>
                  <a:cubicBezTo>
                    <a:pt x="53843" y="98638"/>
                    <a:pt x="66232" y="111025"/>
                    <a:pt x="66232" y="126128"/>
                  </a:cubicBezTo>
                  <a:cubicBezTo>
                    <a:pt x="66232" y="141231"/>
                    <a:pt x="53961" y="153623"/>
                    <a:pt x="38740" y="153623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7CE4A76-41C5-4850-650A-C983B023E079}"/>
                </a:ext>
              </a:extLst>
            </p:cNvPr>
            <p:cNvSpPr/>
            <p:nvPr/>
          </p:nvSpPr>
          <p:spPr>
            <a:xfrm>
              <a:off x="5437576" y="4058773"/>
              <a:ext cx="131321" cy="127939"/>
            </a:xfrm>
            <a:custGeom>
              <a:avLst/>
              <a:gdLst>
                <a:gd name="connsiteX0" fmla="*/ 92464 w 131321"/>
                <a:gd name="connsiteY0" fmla="*/ 50146 h 127939"/>
                <a:gd name="connsiteX1" fmla="*/ 67608 w 131321"/>
                <a:gd name="connsiteY1" fmla="*/ 59427 h 127939"/>
                <a:gd name="connsiteX2" fmla="*/ 9714 w 131321"/>
                <a:gd name="connsiteY2" fmla="*/ 1652 h 127939"/>
                <a:gd name="connsiteX3" fmla="*/ 1652 w 131321"/>
                <a:gd name="connsiteY3" fmla="*/ 1652 h 127939"/>
                <a:gd name="connsiteX4" fmla="*/ 1652 w 131321"/>
                <a:gd name="connsiteY4" fmla="*/ 9714 h 127939"/>
                <a:gd name="connsiteX5" fmla="*/ 59939 w 131321"/>
                <a:gd name="connsiteY5" fmla="*/ 67922 h 127939"/>
                <a:gd name="connsiteX6" fmla="*/ 53607 w 131321"/>
                <a:gd name="connsiteY6" fmla="*/ 89082 h 127939"/>
                <a:gd name="connsiteX7" fmla="*/ 92464 w 131321"/>
                <a:gd name="connsiteY7" fmla="*/ 127939 h 127939"/>
                <a:gd name="connsiteX8" fmla="*/ 131321 w 131321"/>
                <a:gd name="connsiteY8" fmla="*/ 89082 h 127939"/>
                <a:gd name="connsiteX9" fmla="*/ 92464 w 131321"/>
                <a:gd name="connsiteY9" fmla="*/ 50146 h 127939"/>
                <a:gd name="connsiteX10" fmla="*/ 92464 w 131321"/>
                <a:gd name="connsiteY10" fmla="*/ 116613 h 127939"/>
                <a:gd name="connsiteX11" fmla="*/ 64972 w 131321"/>
                <a:gd name="connsiteY11" fmla="*/ 89121 h 127939"/>
                <a:gd name="connsiteX12" fmla="*/ 92464 w 131321"/>
                <a:gd name="connsiteY12" fmla="*/ 61629 h 127939"/>
                <a:gd name="connsiteX13" fmla="*/ 119956 w 131321"/>
                <a:gd name="connsiteY13" fmla="*/ 89121 h 127939"/>
                <a:gd name="connsiteX14" fmla="*/ 92464 w 131321"/>
                <a:gd name="connsiteY14" fmla="*/ 116613 h 1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21" h="127939">
                  <a:moveTo>
                    <a:pt x="92464" y="50146"/>
                  </a:moveTo>
                  <a:cubicBezTo>
                    <a:pt x="82907" y="50146"/>
                    <a:pt x="74333" y="53763"/>
                    <a:pt x="67608" y="59427"/>
                  </a:cubicBezTo>
                  <a:lnTo>
                    <a:pt x="9714" y="1652"/>
                  </a:lnTo>
                  <a:cubicBezTo>
                    <a:pt x="7512" y="-551"/>
                    <a:pt x="3893" y="-551"/>
                    <a:pt x="1652" y="1652"/>
                  </a:cubicBezTo>
                  <a:cubicBezTo>
                    <a:pt x="-551" y="3854"/>
                    <a:pt x="-551" y="7473"/>
                    <a:pt x="1652" y="9714"/>
                  </a:cubicBezTo>
                  <a:lnTo>
                    <a:pt x="59939" y="67922"/>
                  </a:lnTo>
                  <a:cubicBezTo>
                    <a:pt x="56005" y="74058"/>
                    <a:pt x="53607" y="81216"/>
                    <a:pt x="53607" y="89082"/>
                  </a:cubicBezTo>
                  <a:cubicBezTo>
                    <a:pt x="53607" y="110517"/>
                    <a:pt x="71030" y="127939"/>
                    <a:pt x="92464" y="127939"/>
                  </a:cubicBezTo>
                  <a:cubicBezTo>
                    <a:pt x="113898" y="127939"/>
                    <a:pt x="131321" y="110516"/>
                    <a:pt x="131321" y="89082"/>
                  </a:cubicBezTo>
                  <a:cubicBezTo>
                    <a:pt x="131321" y="67568"/>
                    <a:pt x="113898" y="50146"/>
                    <a:pt x="92464" y="50146"/>
                  </a:cubicBezTo>
                  <a:close/>
                  <a:moveTo>
                    <a:pt x="92464" y="116613"/>
                  </a:moveTo>
                  <a:cubicBezTo>
                    <a:pt x="77243" y="116613"/>
                    <a:pt x="64972" y="104224"/>
                    <a:pt x="64972" y="89121"/>
                  </a:cubicBezTo>
                  <a:cubicBezTo>
                    <a:pt x="64972" y="73900"/>
                    <a:pt x="77361" y="61629"/>
                    <a:pt x="92464" y="61629"/>
                  </a:cubicBezTo>
                  <a:cubicBezTo>
                    <a:pt x="107567" y="61629"/>
                    <a:pt x="119956" y="74019"/>
                    <a:pt x="119956" y="89121"/>
                  </a:cubicBezTo>
                  <a:cubicBezTo>
                    <a:pt x="120074" y="104224"/>
                    <a:pt x="107685" y="116613"/>
                    <a:pt x="92464" y="116613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789F74-0C59-D8AE-375E-318E4D42CDE7}"/>
                </a:ext>
              </a:extLst>
            </p:cNvPr>
            <p:cNvSpPr/>
            <p:nvPr/>
          </p:nvSpPr>
          <p:spPr>
            <a:xfrm>
              <a:off x="5507105" y="3863064"/>
              <a:ext cx="162861" cy="77715"/>
            </a:xfrm>
            <a:custGeom>
              <a:avLst/>
              <a:gdLst>
                <a:gd name="connsiteX0" fmla="*/ 124006 w 162861"/>
                <a:gd name="connsiteY0" fmla="*/ 0 h 77715"/>
                <a:gd name="connsiteX1" fmla="*/ 85738 w 162861"/>
                <a:gd name="connsiteY1" fmla="*/ 32526 h 77715"/>
                <a:gd name="connsiteX2" fmla="*/ 5624 w 162861"/>
                <a:gd name="connsiteY2" fmla="*/ 32526 h 77715"/>
                <a:gd name="connsiteX3" fmla="*/ 0 w 162861"/>
                <a:gd name="connsiteY3" fmla="*/ 38150 h 77715"/>
                <a:gd name="connsiteX4" fmla="*/ 5624 w 162861"/>
                <a:gd name="connsiteY4" fmla="*/ 43774 h 77715"/>
                <a:gd name="connsiteX5" fmla="*/ 85660 w 162861"/>
                <a:gd name="connsiteY5" fmla="*/ 43774 h 77715"/>
                <a:gd name="connsiteX6" fmla="*/ 124006 w 162861"/>
                <a:gd name="connsiteY6" fmla="*/ 77716 h 77715"/>
                <a:gd name="connsiteX7" fmla="*/ 162862 w 162861"/>
                <a:gd name="connsiteY7" fmla="*/ 38858 h 77715"/>
                <a:gd name="connsiteX8" fmla="*/ 124006 w 162861"/>
                <a:gd name="connsiteY8" fmla="*/ 1 h 77715"/>
                <a:gd name="connsiteX9" fmla="*/ 124006 w 162861"/>
                <a:gd name="connsiteY9" fmla="*/ 66349 h 77715"/>
                <a:gd name="connsiteX10" fmla="*/ 96514 w 162861"/>
                <a:gd name="connsiteY10" fmla="*/ 38857 h 77715"/>
                <a:gd name="connsiteX11" fmla="*/ 124006 w 162861"/>
                <a:gd name="connsiteY11" fmla="*/ 11366 h 77715"/>
                <a:gd name="connsiteX12" fmla="*/ 151501 w 162861"/>
                <a:gd name="connsiteY12" fmla="*/ 38857 h 77715"/>
                <a:gd name="connsiteX13" fmla="*/ 124006 w 162861"/>
                <a:gd name="connsiteY13" fmla="*/ 66349 h 7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861" h="77715">
                  <a:moveTo>
                    <a:pt x="124006" y="0"/>
                  </a:moveTo>
                  <a:cubicBezTo>
                    <a:pt x="104774" y="0"/>
                    <a:pt x="88885" y="14080"/>
                    <a:pt x="85738" y="32526"/>
                  </a:cubicBezTo>
                  <a:lnTo>
                    <a:pt x="5624" y="32526"/>
                  </a:lnTo>
                  <a:cubicBezTo>
                    <a:pt x="2517" y="32526"/>
                    <a:pt x="0" y="35043"/>
                    <a:pt x="0" y="38150"/>
                  </a:cubicBezTo>
                  <a:cubicBezTo>
                    <a:pt x="0" y="41257"/>
                    <a:pt x="2517" y="43774"/>
                    <a:pt x="5624" y="43774"/>
                  </a:cubicBezTo>
                  <a:lnTo>
                    <a:pt x="85660" y="43774"/>
                  </a:lnTo>
                  <a:cubicBezTo>
                    <a:pt x="88178" y="62810"/>
                    <a:pt x="104303" y="77716"/>
                    <a:pt x="124006" y="77716"/>
                  </a:cubicBezTo>
                  <a:cubicBezTo>
                    <a:pt x="145443" y="77716"/>
                    <a:pt x="162862" y="60292"/>
                    <a:pt x="162862" y="38858"/>
                  </a:cubicBezTo>
                  <a:cubicBezTo>
                    <a:pt x="162904" y="17423"/>
                    <a:pt x="145477" y="1"/>
                    <a:pt x="124006" y="1"/>
                  </a:cubicBezTo>
                  <a:close/>
                  <a:moveTo>
                    <a:pt x="124006" y="66349"/>
                  </a:moveTo>
                  <a:cubicBezTo>
                    <a:pt x="108786" y="66349"/>
                    <a:pt x="96514" y="53960"/>
                    <a:pt x="96514" y="38857"/>
                  </a:cubicBezTo>
                  <a:cubicBezTo>
                    <a:pt x="96514" y="23636"/>
                    <a:pt x="108903" y="11366"/>
                    <a:pt x="124006" y="11366"/>
                  </a:cubicBezTo>
                  <a:cubicBezTo>
                    <a:pt x="139226" y="11366"/>
                    <a:pt x="151501" y="23755"/>
                    <a:pt x="151501" y="38857"/>
                  </a:cubicBezTo>
                  <a:cubicBezTo>
                    <a:pt x="151501" y="54039"/>
                    <a:pt x="139226" y="66349"/>
                    <a:pt x="124006" y="66349"/>
                  </a:cubicBezTo>
                  <a:close/>
                </a:path>
              </a:pathLst>
            </a:custGeom>
            <a:solidFill>
              <a:schemeClr val="bg1"/>
            </a:solidFill>
            <a:ln w="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8" name="Graphic 36">
            <a:extLst>
              <a:ext uri="{FF2B5EF4-FFF2-40B4-BE49-F238E27FC236}">
                <a16:creationId xmlns:a16="http://schemas.microsoft.com/office/drawing/2014/main" id="{F72EE1C5-035B-7324-75E7-0BA601B3AC9C}"/>
              </a:ext>
            </a:extLst>
          </p:cNvPr>
          <p:cNvSpPr/>
          <p:nvPr/>
        </p:nvSpPr>
        <p:spPr>
          <a:xfrm>
            <a:off x="1909976" y="3544448"/>
            <a:ext cx="659863" cy="710274"/>
          </a:xfrm>
          <a:custGeom>
            <a:avLst/>
            <a:gdLst>
              <a:gd name="connsiteX0" fmla="*/ 310721 w 659863"/>
              <a:gd name="connsiteY0" fmla="*/ 591771 h 710274"/>
              <a:gd name="connsiteX1" fmla="*/ 290664 w 659863"/>
              <a:gd name="connsiteY1" fmla="*/ 577532 h 710274"/>
              <a:gd name="connsiteX2" fmla="*/ 281477 w 659863"/>
              <a:gd name="connsiteY2" fmla="*/ 585034 h 710274"/>
              <a:gd name="connsiteX3" fmla="*/ 291889 w 659863"/>
              <a:gd name="connsiteY3" fmla="*/ 594986 h 710274"/>
              <a:gd name="connsiteX4" fmla="*/ 306894 w 659863"/>
              <a:gd name="connsiteY4" fmla="*/ 600958 h 710274"/>
              <a:gd name="connsiteX5" fmla="*/ 311028 w 659863"/>
              <a:gd name="connsiteY5" fmla="*/ 600038 h 710274"/>
              <a:gd name="connsiteX6" fmla="*/ 310722 w 659863"/>
              <a:gd name="connsiteY6" fmla="*/ 591771 h 710274"/>
              <a:gd name="connsiteX7" fmla="*/ 327869 w 659863"/>
              <a:gd name="connsiteY7" fmla="*/ 577226 h 710274"/>
              <a:gd name="connsiteX8" fmla="*/ 331697 w 659863"/>
              <a:gd name="connsiteY8" fmla="*/ 605857 h 710274"/>
              <a:gd name="connsiteX9" fmla="*/ 304597 w 659863"/>
              <a:gd name="connsiteY9" fmla="*/ 622240 h 710274"/>
              <a:gd name="connsiteX10" fmla="*/ 263869 w 659863"/>
              <a:gd name="connsiteY10" fmla="*/ 572938 h 710274"/>
              <a:gd name="connsiteX11" fmla="*/ 288520 w 659863"/>
              <a:gd name="connsiteY11" fmla="*/ 555943 h 710274"/>
              <a:gd name="connsiteX12" fmla="*/ 327869 w 659863"/>
              <a:gd name="connsiteY12" fmla="*/ 577225 h 710274"/>
              <a:gd name="connsiteX13" fmla="*/ 306128 w 659863"/>
              <a:gd name="connsiteY13" fmla="*/ 355983 h 710274"/>
              <a:gd name="connsiteX14" fmla="*/ 325420 w 659863"/>
              <a:gd name="connsiteY14" fmla="*/ 416614 h 710274"/>
              <a:gd name="connsiteX15" fmla="*/ 343334 w 659863"/>
              <a:gd name="connsiteY15" fmla="*/ 431466 h 710274"/>
              <a:gd name="connsiteX16" fmla="*/ 358032 w 659863"/>
              <a:gd name="connsiteY16" fmla="*/ 464690 h 710274"/>
              <a:gd name="connsiteX17" fmla="*/ 364922 w 659863"/>
              <a:gd name="connsiteY17" fmla="*/ 462088 h 710274"/>
              <a:gd name="connsiteX18" fmla="*/ 360788 w 659863"/>
              <a:gd name="connsiteY18" fmla="*/ 446776 h 710274"/>
              <a:gd name="connsiteX19" fmla="*/ 386204 w 659863"/>
              <a:gd name="connsiteY19" fmla="*/ 392269 h 710274"/>
              <a:gd name="connsiteX20" fmla="*/ 385745 w 659863"/>
              <a:gd name="connsiteY20" fmla="*/ 392115 h 710274"/>
              <a:gd name="connsiteX21" fmla="*/ 384367 w 659863"/>
              <a:gd name="connsiteY21" fmla="*/ 390278 h 710274"/>
              <a:gd name="connsiteX22" fmla="*/ 361094 w 659863"/>
              <a:gd name="connsiteY22" fmla="*/ 391962 h 710274"/>
              <a:gd name="connsiteX23" fmla="*/ 332003 w 659863"/>
              <a:gd name="connsiteY23" fmla="*/ 380173 h 710274"/>
              <a:gd name="connsiteX24" fmla="*/ 334913 w 659863"/>
              <a:gd name="connsiteY24" fmla="*/ 346335 h 710274"/>
              <a:gd name="connsiteX25" fmla="*/ 338434 w 659863"/>
              <a:gd name="connsiteY25" fmla="*/ 314182 h 710274"/>
              <a:gd name="connsiteX26" fmla="*/ 308424 w 659863"/>
              <a:gd name="connsiteY26" fmla="*/ 314335 h 710274"/>
              <a:gd name="connsiteX27" fmla="*/ 284386 w 659863"/>
              <a:gd name="connsiteY27" fmla="*/ 320153 h 710274"/>
              <a:gd name="connsiteX28" fmla="*/ 275659 w 659863"/>
              <a:gd name="connsiteY28" fmla="*/ 322603 h 710274"/>
              <a:gd name="connsiteX29" fmla="*/ 266166 w 659863"/>
              <a:gd name="connsiteY29" fmla="*/ 338679 h 710274"/>
              <a:gd name="connsiteX30" fmla="*/ 271678 w 659863"/>
              <a:gd name="connsiteY30" fmla="*/ 340976 h 710274"/>
              <a:gd name="connsiteX31" fmla="*/ 306128 w 659863"/>
              <a:gd name="connsiteY31" fmla="*/ 355981 h 710274"/>
              <a:gd name="connsiteX32" fmla="*/ 303372 w 659863"/>
              <a:gd name="connsiteY32" fmla="*/ 404672 h 710274"/>
              <a:gd name="connsiteX33" fmla="*/ 290510 w 659863"/>
              <a:gd name="connsiteY33" fmla="*/ 370528 h 710274"/>
              <a:gd name="connsiteX34" fmla="*/ 272749 w 659863"/>
              <a:gd name="connsiteY34" fmla="*/ 362413 h 710274"/>
              <a:gd name="connsiteX35" fmla="*/ 247639 w 659863"/>
              <a:gd name="connsiteY35" fmla="*/ 349552 h 710274"/>
              <a:gd name="connsiteX36" fmla="*/ 264328 w 659863"/>
              <a:gd name="connsiteY36" fmla="*/ 304537 h 710274"/>
              <a:gd name="connsiteX37" fmla="*/ 281017 w 659863"/>
              <a:gd name="connsiteY37" fmla="*/ 299179 h 710274"/>
              <a:gd name="connsiteX38" fmla="*/ 301993 w 659863"/>
              <a:gd name="connsiteY38" fmla="*/ 294279 h 710274"/>
              <a:gd name="connsiteX39" fmla="*/ 358796 w 659863"/>
              <a:gd name="connsiteY39" fmla="*/ 308059 h 710274"/>
              <a:gd name="connsiteX40" fmla="*/ 352519 w 659863"/>
              <a:gd name="connsiteY40" fmla="*/ 374353 h 710274"/>
              <a:gd name="connsiteX41" fmla="*/ 355122 w 659863"/>
              <a:gd name="connsiteY41" fmla="*/ 371750 h 710274"/>
              <a:gd name="connsiteX42" fmla="*/ 398758 w 659863"/>
              <a:gd name="connsiteY42" fmla="*/ 409874 h 710274"/>
              <a:gd name="connsiteX43" fmla="*/ 376557 w 659863"/>
              <a:gd name="connsiteY43" fmla="*/ 432381 h 710274"/>
              <a:gd name="connsiteX44" fmla="*/ 385591 w 659863"/>
              <a:gd name="connsiteY44" fmla="*/ 468056 h 710274"/>
              <a:gd name="connsiteX45" fmla="*/ 332921 w 659863"/>
              <a:gd name="connsiteY45" fmla="*/ 466984 h 710274"/>
              <a:gd name="connsiteX46" fmla="*/ 325878 w 659863"/>
              <a:gd name="connsiteY46" fmla="*/ 443711 h 710274"/>
              <a:gd name="connsiteX47" fmla="*/ 305821 w 659863"/>
              <a:gd name="connsiteY47" fmla="*/ 424572 h 710274"/>
              <a:gd name="connsiteX48" fmla="*/ 303371 w 659863"/>
              <a:gd name="connsiteY48" fmla="*/ 404668 h 710274"/>
              <a:gd name="connsiteX49" fmla="*/ 135103 w 659863"/>
              <a:gd name="connsiteY49" fmla="*/ 402069 h 710274"/>
              <a:gd name="connsiteX50" fmla="*/ 190988 w 659863"/>
              <a:gd name="connsiteY50" fmla="*/ 636324 h 710274"/>
              <a:gd name="connsiteX51" fmla="*/ 187620 w 659863"/>
              <a:gd name="connsiteY51" fmla="*/ 582737 h 710274"/>
              <a:gd name="connsiteX52" fmla="*/ 176749 w 659863"/>
              <a:gd name="connsiteY52" fmla="*/ 555024 h 710274"/>
              <a:gd name="connsiteX53" fmla="*/ 234471 w 659863"/>
              <a:gd name="connsiteY53" fmla="*/ 515368 h 710274"/>
              <a:gd name="connsiteX54" fmla="*/ 257591 w 659863"/>
              <a:gd name="connsiteY54" fmla="*/ 480765 h 710274"/>
              <a:gd name="connsiteX55" fmla="*/ 254069 w 659863"/>
              <a:gd name="connsiteY55" fmla="*/ 478621 h 710274"/>
              <a:gd name="connsiteX56" fmla="*/ 207371 w 659863"/>
              <a:gd name="connsiteY56" fmla="*/ 446774 h 710274"/>
              <a:gd name="connsiteX57" fmla="*/ 222222 w 659863"/>
              <a:gd name="connsiteY57" fmla="*/ 383999 h 710274"/>
              <a:gd name="connsiteX58" fmla="*/ 198796 w 659863"/>
              <a:gd name="connsiteY58" fmla="*/ 385837 h 710274"/>
              <a:gd name="connsiteX59" fmla="*/ 164653 w 659863"/>
              <a:gd name="connsiteY59" fmla="*/ 417071 h 710274"/>
              <a:gd name="connsiteX60" fmla="*/ 135103 w 659863"/>
              <a:gd name="connsiteY60" fmla="*/ 402066 h 710274"/>
              <a:gd name="connsiteX61" fmla="*/ 143218 w 659863"/>
              <a:gd name="connsiteY61" fmla="*/ 384155 h 710274"/>
              <a:gd name="connsiteX62" fmla="*/ 158375 w 659863"/>
              <a:gd name="connsiteY62" fmla="*/ 393954 h 710274"/>
              <a:gd name="connsiteX63" fmla="*/ 165265 w 659863"/>
              <a:gd name="connsiteY63" fmla="*/ 396098 h 710274"/>
              <a:gd name="connsiteX64" fmla="*/ 186700 w 659863"/>
              <a:gd name="connsiteY64" fmla="*/ 368537 h 710274"/>
              <a:gd name="connsiteX65" fmla="*/ 210585 w 659863"/>
              <a:gd name="connsiteY65" fmla="*/ 361954 h 710274"/>
              <a:gd name="connsiteX66" fmla="*/ 237380 w 659863"/>
              <a:gd name="connsiteY66" fmla="*/ 368997 h 710274"/>
              <a:gd name="connsiteX67" fmla="*/ 228958 w 659863"/>
              <a:gd name="connsiteY67" fmla="*/ 447082 h 710274"/>
              <a:gd name="connsiteX68" fmla="*/ 231562 w 659863"/>
              <a:gd name="connsiteY68" fmla="*/ 453053 h 710274"/>
              <a:gd name="connsiteX69" fmla="*/ 254682 w 659863"/>
              <a:gd name="connsiteY69" fmla="*/ 457493 h 710274"/>
              <a:gd name="connsiteX70" fmla="*/ 280098 w 659863"/>
              <a:gd name="connsiteY70" fmla="*/ 488574 h 710274"/>
              <a:gd name="connsiteX71" fmla="*/ 237074 w 659863"/>
              <a:gd name="connsiteY71" fmla="*/ 536804 h 710274"/>
              <a:gd name="connsiteX72" fmla="*/ 198031 w 659863"/>
              <a:gd name="connsiteY72" fmla="*/ 552575 h 710274"/>
              <a:gd name="connsiteX73" fmla="*/ 206605 w 659863"/>
              <a:gd name="connsiteY73" fmla="*/ 572785 h 710274"/>
              <a:gd name="connsiteX74" fmla="*/ 207830 w 659863"/>
              <a:gd name="connsiteY74" fmla="*/ 649651 h 710274"/>
              <a:gd name="connsiteX75" fmla="*/ 458470 w 659863"/>
              <a:gd name="connsiteY75" fmla="*/ 644444 h 710274"/>
              <a:gd name="connsiteX76" fmla="*/ 408862 w 659863"/>
              <a:gd name="connsiteY76" fmla="*/ 601573 h 710274"/>
              <a:gd name="connsiteX77" fmla="*/ 410086 w 659863"/>
              <a:gd name="connsiteY77" fmla="*/ 559927 h 710274"/>
              <a:gd name="connsiteX78" fmla="*/ 445761 w 659863"/>
              <a:gd name="connsiteY78" fmla="*/ 530376 h 710274"/>
              <a:gd name="connsiteX79" fmla="*/ 527060 w 659863"/>
              <a:gd name="connsiteY79" fmla="*/ 549669 h 710274"/>
              <a:gd name="connsiteX80" fmla="*/ 477912 w 659863"/>
              <a:gd name="connsiteY80" fmla="*/ 331182 h 710274"/>
              <a:gd name="connsiteX81" fmla="*/ 181642 w 659863"/>
              <a:gd name="connsiteY81" fmla="*/ 331182 h 710274"/>
              <a:gd name="connsiteX82" fmla="*/ 143211 w 659863"/>
              <a:gd name="connsiteY82" fmla="*/ 384158 h 710274"/>
              <a:gd name="connsiteX83" fmla="*/ 517724 w 659863"/>
              <a:gd name="connsiteY83" fmla="*/ 571866 h 710274"/>
              <a:gd name="connsiteX84" fmla="*/ 455867 w 659863"/>
              <a:gd name="connsiteY84" fmla="*/ 549358 h 710274"/>
              <a:gd name="connsiteX85" fmla="*/ 424939 w 659863"/>
              <a:gd name="connsiteY85" fmla="*/ 581665 h 710274"/>
              <a:gd name="connsiteX86" fmla="*/ 476077 w 659863"/>
              <a:gd name="connsiteY86" fmla="*/ 629282 h 710274"/>
              <a:gd name="connsiteX87" fmla="*/ 517723 w 659863"/>
              <a:gd name="connsiteY87" fmla="*/ 571866 h 710274"/>
              <a:gd name="connsiteX88" fmla="*/ 329706 w 659863"/>
              <a:gd name="connsiteY88" fmla="*/ 248648 h 710274"/>
              <a:gd name="connsiteX89" fmla="*/ 386969 w 659863"/>
              <a:gd name="connsiteY89" fmla="*/ 255690 h 710274"/>
              <a:gd name="connsiteX90" fmla="*/ 386969 w 659863"/>
              <a:gd name="connsiteY90" fmla="*/ 211442 h 710274"/>
              <a:gd name="connsiteX91" fmla="*/ 408404 w 659863"/>
              <a:gd name="connsiteY91" fmla="*/ 211442 h 710274"/>
              <a:gd name="connsiteX92" fmla="*/ 408404 w 659863"/>
              <a:gd name="connsiteY92" fmla="*/ 262428 h 710274"/>
              <a:gd name="connsiteX93" fmla="*/ 426165 w 659863"/>
              <a:gd name="connsiteY93" fmla="*/ 269624 h 710274"/>
              <a:gd name="connsiteX94" fmla="*/ 429840 w 659863"/>
              <a:gd name="connsiteY94" fmla="*/ 189546 h 710274"/>
              <a:gd name="connsiteX95" fmla="*/ 409324 w 659863"/>
              <a:gd name="connsiteY95" fmla="*/ 157547 h 710274"/>
              <a:gd name="connsiteX96" fmla="*/ 359869 w 659863"/>
              <a:gd name="connsiteY96" fmla="*/ 137336 h 710274"/>
              <a:gd name="connsiteX97" fmla="*/ 299697 w 659863"/>
              <a:gd name="connsiteY97" fmla="*/ 137336 h 710274"/>
              <a:gd name="connsiteX98" fmla="*/ 250243 w 659863"/>
              <a:gd name="connsiteY98" fmla="*/ 157547 h 710274"/>
              <a:gd name="connsiteX99" fmla="*/ 229726 w 659863"/>
              <a:gd name="connsiteY99" fmla="*/ 189546 h 710274"/>
              <a:gd name="connsiteX100" fmla="*/ 233248 w 659863"/>
              <a:gd name="connsiteY100" fmla="*/ 269624 h 710274"/>
              <a:gd name="connsiteX101" fmla="*/ 251009 w 659863"/>
              <a:gd name="connsiteY101" fmla="*/ 262428 h 710274"/>
              <a:gd name="connsiteX102" fmla="*/ 251009 w 659863"/>
              <a:gd name="connsiteY102" fmla="*/ 211442 h 710274"/>
              <a:gd name="connsiteX103" fmla="*/ 272444 w 659863"/>
              <a:gd name="connsiteY103" fmla="*/ 211442 h 710274"/>
              <a:gd name="connsiteX104" fmla="*/ 272444 w 659863"/>
              <a:gd name="connsiteY104" fmla="*/ 255690 h 710274"/>
              <a:gd name="connsiteX105" fmla="*/ 329707 w 659863"/>
              <a:gd name="connsiteY105" fmla="*/ 248648 h 710274"/>
              <a:gd name="connsiteX106" fmla="*/ 466893 w 659863"/>
              <a:gd name="connsiteY106" fmla="*/ 293662 h 710274"/>
              <a:gd name="connsiteX107" fmla="*/ 560441 w 659863"/>
              <a:gd name="connsiteY107" fmla="*/ 474023 h 710274"/>
              <a:gd name="connsiteX108" fmla="*/ 591980 w 659863"/>
              <a:gd name="connsiteY108" fmla="*/ 474023 h 710274"/>
              <a:gd name="connsiteX109" fmla="*/ 595200 w 659863"/>
              <a:gd name="connsiteY109" fmla="*/ 436970 h 710274"/>
              <a:gd name="connsiteX110" fmla="*/ 595200 w 659863"/>
              <a:gd name="connsiteY110" fmla="*/ 350921 h 710274"/>
              <a:gd name="connsiteX111" fmla="*/ 616634 w 659863"/>
              <a:gd name="connsiteY111" fmla="*/ 350921 h 710274"/>
              <a:gd name="connsiteX112" fmla="*/ 616634 w 659863"/>
              <a:gd name="connsiteY112" fmla="*/ 426714 h 710274"/>
              <a:gd name="connsiteX113" fmla="*/ 633625 w 659863"/>
              <a:gd name="connsiteY113" fmla="*/ 426714 h 710274"/>
              <a:gd name="connsiteX114" fmla="*/ 637917 w 659863"/>
              <a:gd name="connsiteY114" fmla="*/ 329030 h 710274"/>
              <a:gd name="connsiteX115" fmla="*/ 617398 w 659863"/>
              <a:gd name="connsiteY115" fmla="*/ 297183 h 710274"/>
              <a:gd name="connsiteX116" fmla="*/ 567944 w 659863"/>
              <a:gd name="connsiteY116" fmla="*/ 276973 h 710274"/>
              <a:gd name="connsiteX117" fmla="*/ 507772 w 659863"/>
              <a:gd name="connsiteY117" fmla="*/ 276973 h 710274"/>
              <a:gd name="connsiteX118" fmla="*/ 559984 w 659863"/>
              <a:gd name="connsiteY118" fmla="*/ 495463 h 710274"/>
              <a:gd name="connsiteX119" fmla="*/ 329706 w 659863"/>
              <a:gd name="connsiteY119" fmla="*/ 710274 h 710274"/>
              <a:gd name="connsiteX120" fmla="*/ 99429 w 659863"/>
              <a:gd name="connsiteY120" fmla="*/ 495463 h 710274"/>
              <a:gd name="connsiteX121" fmla="*/ 47678 w 659863"/>
              <a:gd name="connsiteY121" fmla="*/ 495463 h 710274"/>
              <a:gd name="connsiteX122" fmla="*/ 43544 w 659863"/>
              <a:gd name="connsiteY122" fmla="*/ 448152 h 710274"/>
              <a:gd name="connsiteX123" fmla="*/ 5266 w 659863"/>
              <a:gd name="connsiteY123" fmla="*/ 448152 h 710274"/>
              <a:gd name="connsiteX124" fmla="*/ 60 w 659863"/>
              <a:gd name="connsiteY124" fmla="*/ 329950 h 710274"/>
              <a:gd name="connsiteX125" fmla="*/ 33898 w 659863"/>
              <a:gd name="connsiteY125" fmla="*/ 277280 h 710274"/>
              <a:gd name="connsiteX126" fmla="*/ 70491 w 659863"/>
              <a:gd name="connsiteY126" fmla="*/ 262428 h 710274"/>
              <a:gd name="connsiteX127" fmla="*/ 70491 w 659863"/>
              <a:gd name="connsiteY127" fmla="*/ 160610 h 710274"/>
              <a:gd name="connsiteX128" fmla="*/ 172460 w 659863"/>
              <a:gd name="connsiteY128" fmla="*/ 160610 h 710274"/>
              <a:gd name="connsiteX129" fmla="*/ 172613 w 659863"/>
              <a:gd name="connsiteY129" fmla="*/ 262428 h 710274"/>
              <a:gd name="connsiteX130" fmla="*/ 209207 w 659863"/>
              <a:gd name="connsiteY130" fmla="*/ 277280 h 710274"/>
              <a:gd name="connsiteX131" fmla="*/ 212575 w 659863"/>
              <a:gd name="connsiteY131" fmla="*/ 278810 h 710274"/>
              <a:gd name="connsiteX132" fmla="*/ 208594 w 659863"/>
              <a:gd name="connsiteY132" fmla="*/ 190469 h 710274"/>
              <a:gd name="connsiteX133" fmla="*/ 242432 w 659863"/>
              <a:gd name="connsiteY133" fmla="*/ 137799 h 710274"/>
              <a:gd name="connsiteX134" fmla="*/ 279025 w 659863"/>
              <a:gd name="connsiteY134" fmla="*/ 122947 h 710274"/>
              <a:gd name="connsiteX135" fmla="*/ 279025 w 659863"/>
              <a:gd name="connsiteY135" fmla="*/ 21129 h 710274"/>
              <a:gd name="connsiteX136" fmla="*/ 380994 w 659863"/>
              <a:gd name="connsiteY136" fmla="*/ 21129 h 710274"/>
              <a:gd name="connsiteX137" fmla="*/ 381147 w 659863"/>
              <a:gd name="connsiteY137" fmla="*/ 122947 h 710274"/>
              <a:gd name="connsiteX138" fmla="*/ 417740 w 659863"/>
              <a:gd name="connsiteY138" fmla="*/ 137799 h 710274"/>
              <a:gd name="connsiteX139" fmla="*/ 451424 w 659863"/>
              <a:gd name="connsiteY139" fmla="*/ 190469 h 710274"/>
              <a:gd name="connsiteX140" fmla="*/ 447444 w 659863"/>
              <a:gd name="connsiteY140" fmla="*/ 278810 h 710274"/>
              <a:gd name="connsiteX141" fmla="*/ 450812 w 659863"/>
              <a:gd name="connsiteY141" fmla="*/ 277280 h 710274"/>
              <a:gd name="connsiteX142" fmla="*/ 487405 w 659863"/>
              <a:gd name="connsiteY142" fmla="*/ 262428 h 710274"/>
              <a:gd name="connsiteX143" fmla="*/ 487405 w 659863"/>
              <a:gd name="connsiteY143" fmla="*/ 160610 h 710274"/>
              <a:gd name="connsiteX144" fmla="*/ 589373 w 659863"/>
              <a:gd name="connsiteY144" fmla="*/ 160610 h 710274"/>
              <a:gd name="connsiteX145" fmla="*/ 589530 w 659863"/>
              <a:gd name="connsiteY145" fmla="*/ 262428 h 710274"/>
              <a:gd name="connsiteX146" fmla="*/ 626119 w 659863"/>
              <a:gd name="connsiteY146" fmla="*/ 277280 h 710274"/>
              <a:gd name="connsiteX147" fmla="*/ 659802 w 659863"/>
              <a:gd name="connsiteY147" fmla="*/ 329950 h 710274"/>
              <a:gd name="connsiteX148" fmla="*/ 654602 w 659863"/>
              <a:gd name="connsiteY148" fmla="*/ 448152 h 710274"/>
              <a:gd name="connsiteX149" fmla="*/ 616320 w 659863"/>
              <a:gd name="connsiteY149" fmla="*/ 448152 h 710274"/>
              <a:gd name="connsiteX150" fmla="*/ 612185 w 659863"/>
              <a:gd name="connsiteY150" fmla="*/ 495463 h 710274"/>
              <a:gd name="connsiteX151" fmla="*/ 98972 w 659863"/>
              <a:gd name="connsiteY151" fmla="*/ 474028 h 710274"/>
              <a:gd name="connsiteX152" fmla="*/ 192677 w 659863"/>
              <a:gd name="connsiteY152" fmla="*/ 293667 h 710274"/>
              <a:gd name="connsiteX153" fmla="*/ 151643 w 659863"/>
              <a:gd name="connsiteY153" fmla="*/ 276978 h 710274"/>
              <a:gd name="connsiteX154" fmla="*/ 91471 w 659863"/>
              <a:gd name="connsiteY154" fmla="*/ 276978 h 710274"/>
              <a:gd name="connsiteX155" fmla="*/ 42017 w 659863"/>
              <a:gd name="connsiteY155" fmla="*/ 297189 h 710274"/>
              <a:gd name="connsiteX156" fmla="*/ 21500 w 659863"/>
              <a:gd name="connsiteY156" fmla="*/ 329036 h 710274"/>
              <a:gd name="connsiteX157" fmla="*/ 25941 w 659863"/>
              <a:gd name="connsiteY157" fmla="*/ 426719 h 710274"/>
              <a:gd name="connsiteX158" fmla="*/ 42936 w 659863"/>
              <a:gd name="connsiteY158" fmla="*/ 426719 h 710274"/>
              <a:gd name="connsiteX159" fmla="*/ 42936 w 659863"/>
              <a:gd name="connsiteY159" fmla="*/ 350927 h 710274"/>
              <a:gd name="connsiteX160" fmla="*/ 64371 w 659863"/>
              <a:gd name="connsiteY160" fmla="*/ 350927 h 710274"/>
              <a:gd name="connsiteX161" fmla="*/ 64371 w 659863"/>
              <a:gd name="connsiteY161" fmla="*/ 436975 h 710274"/>
              <a:gd name="connsiteX162" fmla="*/ 67587 w 659863"/>
              <a:gd name="connsiteY162" fmla="*/ 474028 h 710274"/>
              <a:gd name="connsiteX163" fmla="*/ 365538 w 659863"/>
              <a:gd name="connsiteY163" fmla="*/ 36135 h 710274"/>
              <a:gd name="connsiteX164" fmla="*/ 294038 w 659863"/>
              <a:gd name="connsiteY164" fmla="*/ 36135 h 710274"/>
              <a:gd name="connsiteX165" fmla="*/ 294038 w 659863"/>
              <a:gd name="connsiteY165" fmla="*/ 107792 h 710274"/>
              <a:gd name="connsiteX166" fmla="*/ 365538 w 659863"/>
              <a:gd name="connsiteY166" fmla="*/ 107792 h 710274"/>
              <a:gd name="connsiteX167" fmla="*/ 365538 w 659863"/>
              <a:gd name="connsiteY167" fmla="*/ 36135 h 710274"/>
              <a:gd name="connsiteX168" fmla="*/ 573918 w 659863"/>
              <a:gd name="connsiteY168" fmla="*/ 175621 h 710274"/>
              <a:gd name="connsiteX169" fmla="*/ 502261 w 659863"/>
              <a:gd name="connsiteY169" fmla="*/ 175621 h 710274"/>
              <a:gd name="connsiteX170" fmla="*/ 502261 w 659863"/>
              <a:gd name="connsiteY170" fmla="*/ 247278 h 710274"/>
              <a:gd name="connsiteX171" fmla="*/ 573918 w 659863"/>
              <a:gd name="connsiteY171" fmla="*/ 247278 h 710274"/>
              <a:gd name="connsiteX172" fmla="*/ 573918 w 659863"/>
              <a:gd name="connsiteY172" fmla="*/ 175621 h 710274"/>
              <a:gd name="connsiteX173" fmla="*/ 157152 w 659863"/>
              <a:gd name="connsiteY173" fmla="*/ 175621 h 710274"/>
              <a:gd name="connsiteX174" fmla="*/ 85651 w 659863"/>
              <a:gd name="connsiteY174" fmla="*/ 175621 h 710274"/>
              <a:gd name="connsiteX175" fmla="*/ 85651 w 659863"/>
              <a:gd name="connsiteY175" fmla="*/ 247278 h 710274"/>
              <a:gd name="connsiteX176" fmla="*/ 157152 w 659863"/>
              <a:gd name="connsiteY176" fmla="*/ 247278 h 710274"/>
              <a:gd name="connsiteX177" fmla="*/ 157152 w 659863"/>
              <a:gd name="connsiteY177" fmla="*/ 175621 h 71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659863" h="710274">
                <a:moveTo>
                  <a:pt x="310721" y="591771"/>
                </a:moveTo>
                <a:cubicBezTo>
                  <a:pt x="308884" y="582891"/>
                  <a:pt x="297859" y="573705"/>
                  <a:pt x="290664" y="577532"/>
                </a:cubicBezTo>
                <a:cubicBezTo>
                  <a:pt x="286223" y="579829"/>
                  <a:pt x="281477" y="583504"/>
                  <a:pt x="281477" y="585034"/>
                </a:cubicBezTo>
                <a:cubicBezTo>
                  <a:pt x="281477" y="587484"/>
                  <a:pt x="288214" y="592690"/>
                  <a:pt x="291889" y="594986"/>
                </a:cubicBezTo>
                <a:cubicBezTo>
                  <a:pt x="296942" y="598201"/>
                  <a:pt x="302301" y="600345"/>
                  <a:pt x="306894" y="600958"/>
                </a:cubicBezTo>
                <a:cubicBezTo>
                  <a:pt x="309650" y="601263"/>
                  <a:pt x="310875" y="601263"/>
                  <a:pt x="311028" y="600038"/>
                </a:cubicBezTo>
                <a:cubicBezTo>
                  <a:pt x="311641" y="598354"/>
                  <a:pt x="311641" y="595598"/>
                  <a:pt x="310722" y="591771"/>
                </a:cubicBezTo>
                <a:close/>
                <a:moveTo>
                  <a:pt x="327869" y="577226"/>
                </a:moveTo>
                <a:cubicBezTo>
                  <a:pt x="332616" y="585953"/>
                  <a:pt x="333994" y="597589"/>
                  <a:pt x="331697" y="605857"/>
                </a:cubicBezTo>
                <a:cubicBezTo>
                  <a:pt x="328022" y="618562"/>
                  <a:pt x="316845" y="623618"/>
                  <a:pt x="304597" y="622240"/>
                </a:cubicBezTo>
                <a:cubicBezTo>
                  <a:pt x="284386" y="619940"/>
                  <a:pt x="248559" y="597283"/>
                  <a:pt x="263869" y="572938"/>
                </a:cubicBezTo>
                <a:cubicBezTo>
                  <a:pt x="267850" y="566661"/>
                  <a:pt x="278568" y="557933"/>
                  <a:pt x="288520" y="555943"/>
                </a:cubicBezTo>
                <a:cubicBezTo>
                  <a:pt x="304596" y="552575"/>
                  <a:pt x="320519" y="563292"/>
                  <a:pt x="327869" y="577225"/>
                </a:cubicBezTo>
                <a:close/>
                <a:moveTo>
                  <a:pt x="306128" y="355983"/>
                </a:moveTo>
                <a:cubicBezTo>
                  <a:pt x="334453" y="386758"/>
                  <a:pt x="321133" y="405897"/>
                  <a:pt x="325420" y="416614"/>
                </a:cubicBezTo>
                <a:cubicBezTo>
                  <a:pt x="325726" y="417380"/>
                  <a:pt x="335831" y="420595"/>
                  <a:pt x="343334" y="431466"/>
                </a:cubicBezTo>
                <a:cubicBezTo>
                  <a:pt x="350224" y="441571"/>
                  <a:pt x="348080" y="458719"/>
                  <a:pt x="358032" y="464690"/>
                </a:cubicBezTo>
                <a:cubicBezTo>
                  <a:pt x="361554" y="466834"/>
                  <a:pt x="363850" y="466221"/>
                  <a:pt x="364922" y="462088"/>
                </a:cubicBezTo>
                <a:cubicBezTo>
                  <a:pt x="367219" y="453666"/>
                  <a:pt x="363697" y="449839"/>
                  <a:pt x="360788" y="446776"/>
                </a:cubicBezTo>
                <a:cubicBezTo>
                  <a:pt x="348692" y="433609"/>
                  <a:pt x="340731" y="425188"/>
                  <a:pt x="386204" y="392269"/>
                </a:cubicBezTo>
                <a:cubicBezTo>
                  <a:pt x="386511" y="392115"/>
                  <a:pt x="385745" y="392422"/>
                  <a:pt x="385745" y="392115"/>
                </a:cubicBezTo>
                <a:cubicBezTo>
                  <a:pt x="385745" y="391197"/>
                  <a:pt x="385439" y="390738"/>
                  <a:pt x="384367" y="390278"/>
                </a:cubicBezTo>
                <a:cubicBezTo>
                  <a:pt x="380692" y="388441"/>
                  <a:pt x="373496" y="388288"/>
                  <a:pt x="361094" y="391962"/>
                </a:cubicBezTo>
                <a:cubicBezTo>
                  <a:pt x="343793" y="397015"/>
                  <a:pt x="335371" y="391656"/>
                  <a:pt x="332003" y="380173"/>
                </a:cubicBezTo>
                <a:cubicBezTo>
                  <a:pt x="329401" y="371292"/>
                  <a:pt x="332157" y="359197"/>
                  <a:pt x="334913" y="346335"/>
                </a:cubicBezTo>
                <a:cubicBezTo>
                  <a:pt x="337668" y="334240"/>
                  <a:pt x="340577" y="321225"/>
                  <a:pt x="338434" y="314182"/>
                </a:cubicBezTo>
                <a:cubicBezTo>
                  <a:pt x="336903" y="309283"/>
                  <a:pt x="329248" y="307751"/>
                  <a:pt x="308424" y="314335"/>
                </a:cubicBezTo>
                <a:cubicBezTo>
                  <a:pt x="296788" y="318010"/>
                  <a:pt x="289592" y="319235"/>
                  <a:pt x="284386" y="320153"/>
                </a:cubicBezTo>
                <a:cubicBezTo>
                  <a:pt x="280405" y="320766"/>
                  <a:pt x="277955" y="321225"/>
                  <a:pt x="275659" y="322603"/>
                </a:cubicBezTo>
                <a:cubicBezTo>
                  <a:pt x="270759" y="325665"/>
                  <a:pt x="263563" y="334086"/>
                  <a:pt x="266166" y="338679"/>
                </a:cubicBezTo>
                <a:cubicBezTo>
                  <a:pt x="267697" y="341282"/>
                  <a:pt x="269534" y="341129"/>
                  <a:pt x="271678" y="340976"/>
                </a:cubicBezTo>
                <a:cubicBezTo>
                  <a:pt x="280405" y="340517"/>
                  <a:pt x="291276" y="339904"/>
                  <a:pt x="306128" y="355981"/>
                </a:cubicBezTo>
                <a:close/>
                <a:moveTo>
                  <a:pt x="303372" y="404672"/>
                </a:moveTo>
                <a:cubicBezTo>
                  <a:pt x="303831" y="395945"/>
                  <a:pt x="304290" y="385686"/>
                  <a:pt x="290510" y="370528"/>
                </a:cubicBezTo>
                <a:cubicBezTo>
                  <a:pt x="282548" y="361801"/>
                  <a:pt x="277189" y="362107"/>
                  <a:pt x="272749" y="362413"/>
                </a:cubicBezTo>
                <a:cubicBezTo>
                  <a:pt x="263409" y="362872"/>
                  <a:pt x="255754" y="363332"/>
                  <a:pt x="247639" y="349552"/>
                </a:cubicBezTo>
                <a:cubicBezTo>
                  <a:pt x="237840" y="332862"/>
                  <a:pt x="250395" y="313264"/>
                  <a:pt x="264328" y="304537"/>
                </a:cubicBezTo>
                <a:cubicBezTo>
                  <a:pt x="270299" y="300863"/>
                  <a:pt x="274433" y="300251"/>
                  <a:pt x="281017" y="299179"/>
                </a:cubicBezTo>
                <a:cubicBezTo>
                  <a:pt x="285763" y="298413"/>
                  <a:pt x="292194" y="297341"/>
                  <a:pt x="301993" y="294279"/>
                </a:cubicBezTo>
                <a:cubicBezTo>
                  <a:pt x="338280" y="282796"/>
                  <a:pt x="353438" y="291217"/>
                  <a:pt x="358796" y="308059"/>
                </a:cubicBezTo>
                <a:cubicBezTo>
                  <a:pt x="365533" y="329188"/>
                  <a:pt x="349763" y="364863"/>
                  <a:pt x="352519" y="374353"/>
                </a:cubicBezTo>
                <a:cubicBezTo>
                  <a:pt x="352825" y="375424"/>
                  <a:pt x="352825" y="372515"/>
                  <a:pt x="355122" y="371750"/>
                </a:cubicBezTo>
                <a:cubicBezTo>
                  <a:pt x="410088" y="355673"/>
                  <a:pt x="415600" y="397778"/>
                  <a:pt x="398758" y="409874"/>
                </a:cubicBezTo>
                <a:cubicBezTo>
                  <a:pt x="372883" y="428553"/>
                  <a:pt x="374261" y="430085"/>
                  <a:pt x="376557" y="432381"/>
                </a:cubicBezTo>
                <a:cubicBezTo>
                  <a:pt x="383141" y="439424"/>
                  <a:pt x="391256" y="448151"/>
                  <a:pt x="385591" y="468056"/>
                </a:cubicBezTo>
                <a:cubicBezTo>
                  <a:pt x="378089" y="494697"/>
                  <a:pt x="345017" y="493166"/>
                  <a:pt x="332921" y="466984"/>
                </a:cubicBezTo>
                <a:cubicBezTo>
                  <a:pt x="329246" y="459022"/>
                  <a:pt x="326950" y="445242"/>
                  <a:pt x="325878" y="443711"/>
                </a:cubicBezTo>
                <a:cubicBezTo>
                  <a:pt x="320213" y="435443"/>
                  <a:pt x="310720" y="436821"/>
                  <a:pt x="305821" y="424572"/>
                </a:cubicBezTo>
                <a:cubicBezTo>
                  <a:pt x="302605" y="417223"/>
                  <a:pt x="302912" y="411251"/>
                  <a:pt x="303371" y="404668"/>
                </a:cubicBezTo>
                <a:close/>
                <a:moveTo>
                  <a:pt x="135103" y="402069"/>
                </a:moveTo>
                <a:cubicBezTo>
                  <a:pt x="102184" y="484597"/>
                  <a:pt x="125304" y="578302"/>
                  <a:pt x="190988" y="636324"/>
                </a:cubicBezTo>
                <a:cubicBezTo>
                  <a:pt x="206299" y="618255"/>
                  <a:pt x="196194" y="599119"/>
                  <a:pt x="187620" y="582737"/>
                </a:cubicBezTo>
                <a:cubicBezTo>
                  <a:pt x="182567" y="573090"/>
                  <a:pt x="177821" y="564057"/>
                  <a:pt x="176749" y="555024"/>
                </a:cubicBezTo>
                <a:cubicBezTo>
                  <a:pt x="174452" y="535426"/>
                  <a:pt x="186088" y="521186"/>
                  <a:pt x="234471" y="515368"/>
                </a:cubicBezTo>
                <a:cubicBezTo>
                  <a:pt x="253456" y="513071"/>
                  <a:pt x="261724" y="489952"/>
                  <a:pt x="257591" y="480765"/>
                </a:cubicBezTo>
                <a:cubicBezTo>
                  <a:pt x="256978" y="479540"/>
                  <a:pt x="255906" y="478621"/>
                  <a:pt x="254069" y="478621"/>
                </a:cubicBezTo>
                <a:cubicBezTo>
                  <a:pt x="228346" y="478162"/>
                  <a:pt x="207371" y="470965"/>
                  <a:pt x="207371" y="446774"/>
                </a:cubicBezTo>
                <a:cubicBezTo>
                  <a:pt x="207524" y="416764"/>
                  <a:pt x="232327" y="393798"/>
                  <a:pt x="222222" y="383999"/>
                </a:cubicBezTo>
                <a:cubicBezTo>
                  <a:pt x="221303" y="383081"/>
                  <a:pt x="204614" y="381703"/>
                  <a:pt x="198796" y="385837"/>
                </a:cubicBezTo>
                <a:cubicBezTo>
                  <a:pt x="187160" y="393799"/>
                  <a:pt x="185170" y="417531"/>
                  <a:pt x="164653" y="417071"/>
                </a:cubicBezTo>
                <a:cubicBezTo>
                  <a:pt x="152710" y="417071"/>
                  <a:pt x="142911" y="410640"/>
                  <a:pt x="135103" y="402066"/>
                </a:cubicBezTo>
                <a:close/>
                <a:moveTo>
                  <a:pt x="143218" y="384155"/>
                </a:moveTo>
                <a:cubicBezTo>
                  <a:pt x="150414" y="384308"/>
                  <a:pt x="151332" y="389820"/>
                  <a:pt x="158375" y="393954"/>
                </a:cubicBezTo>
                <a:cubicBezTo>
                  <a:pt x="160519" y="395179"/>
                  <a:pt x="162816" y="395945"/>
                  <a:pt x="165265" y="396098"/>
                </a:cubicBezTo>
                <a:cubicBezTo>
                  <a:pt x="166797" y="396098"/>
                  <a:pt x="174452" y="377112"/>
                  <a:pt x="186700" y="368537"/>
                </a:cubicBezTo>
                <a:cubicBezTo>
                  <a:pt x="193284" y="363944"/>
                  <a:pt x="202165" y="362107"/>
                  <a:pt x="210585" y="361954"/>
                </a:cubicBezTo>
                <a:cubicBezTo>
                  <a:pt x="221762" y="361647"/>
                  <a:pt x="233399" y="365016"/>
                  <a:pt x="237380" y="368997"/>
                </a:cubicBezTo>
                <a:cubicBezTo>
                  <a:pt x="262796" y="393801"/>
                  <a:pt x="228958" y="419676"/>
                  <a:pt x="228958" y="447082"/>
                </a:cubicBezTo>
                <a:cubicBezTo>
                  <a:pt x="228958" y="449685"/>
                  <a:pt x="229571" y="451828"/>
                  <a:pt x="231562" y="453053"/>
                </a:cubicBezTo>
                <a:cubicBezTo>
                  <a:pt x="235236" y="455656"/>
                  <a:pt x="242433" y="457187"/>
                  <a:pt x="254682" y="457493"/>
                </a:cubicBezTo>
                <a:cubicBezTo>
                  <a:pt x="272596" y="457800"/>
                  <a:pt x="280863" y="472651"/>
                  <a:pt x="280098" y="488574"/>
                </a:cubicBezTo>
                <a:cubicBezTo>
                  <a:pt x="279179" y="510469"/>
                  <a:pt x="262490" y="533895"/>
                  <a:pt x="237074" y="536804"/>
                </a:cubicBezTo>
                <a:cubicBezTo>
                  <a:pt x="205380" y="540632"/>
                  <a:pt x="197265" y="545990"/>
                  <a:pt x="198031" y="552575"/>
                </a:cubicBezTo>
                <a:cubicBezTo>
                  <a:pt x="198643" y="557780"/>
                  <a:pt x="202471" y="564976"/>
                  <a:pt x="206605" y="572785"/>
                </a:cubicBezTo>
                <a:cubicBezTo>
                  <a:pt x="218547" y="595446"/>
                  <a:pt x="232480" y="621933"/>
                  <a:pt x="207830" y="649651"/>
                </a:cubicBezTo>
                <a:cubicBezTo>
                  <a:pt x="283315" y="703696"/>
                  <a:pt x="385591" y="701553"/>
                  <a:pt x="458470" y="644444"/>
                </a:cubicBezTo>
                <a:cubicBezTo>
                  <a:pt x="439637" y="634645"/>
                  <a:pt x="418049" y="618719"/>
                  <a:pt x="408862" y="601573"/>
                </a:cubicBezTo>
                <a:cubicBezTo>
                  <a:pt x="401665" y="587946"/>
                  <a:pt x="401512" y="573554"/>
                  <a:pt x="410086" y="559927"/>
                </a:cubicBezTo>
                <a:cubicBezTo>
                  <a:pt x="416364" y="549975"/>
                  <a:pt x="427694" y="540023"/>
                  <a:pt x="445761" y="530376"/>
                </a:cubicBezTo>
                <a:cubicBezTo>
                  <a:pt x="474239" y="515066"/>
                  <a:pt x="506239" y="527774"/>
                  <a:pt x="527060" y="549669"/>
                </a:cubicBezTo>
                <a:cubicBezTo>
                  <a:pt x="554467" y="472804"/>
                  <a:pt x="534562" y="387985"/>
                  <a:pt x="477912" y="331182"/>
                </a:cubicBezTo>
                <a:cubicBezTo>
                  <a:pt x="396149" y="249419"/>
                  <a:pt x="263562" y="249419"/>
                  <a:pt x="181642" y="331182"/>
                </a:cubicBezTo>
                <a:cubicBezTo>
                  <a:pt x="166177" y="346799"/>
                  <a:pt x="153163" y="364560"/>
                  <a:pt x="143211" y="384158"/>
                </a:cubicBezTo>
                <a:close/>
                <a:moveTo>
                  <a:pt x="517724" y="571866"/>
                </a:moveTo>
                <a:cubicBezTo>
                  <a:pt x="504097" y="553033"/>
                  <a:pt x="477915" y="537416"/>
                  <a:pt x="455867" y="549358"/>
                </a:cubicBezTo>
                <a:cubicBezTo>
                  <a:pt x="440403" y="557626"/>
                  <a:pt x="425092" y="569109"/>
                  <a:pt x="424939" y="581665"/>
                </a:cubicBezTo>
                <a:cubicBezTo>
                  <a:pt x="424939" y="600344"/>
                  <a:pt x="457857" y="621319"/>
                  <a:pt x="476077" y="629282"/>
                </a:cubicBezTo>
                <a:cubicBezTo>
                  <a:pt x="493073" y="612593"/>
                  <a:pt x="507158" y="593301"/>
                  <a:pt x="517723" y="571866"/>
                </a:cubicBezTo>
                <a:close/>
                <a:moveTo>
                  <a:pt x="329706" y="248648"/>
                </a:moveTo>
                <a:cubicBezTo>
                  <a:pt x="349457" y="248648"/>
                  <a:pt x="368596" y="251097"/>
                  <a:pt x="386969" y="255690"/>
                </a:cubicBezTo>
                <a:lnTo>
                  <a:pt x="386969" y="211442"/>
                </a:lnTo>
                <a:lnTo>
                  <a:pt x="408404" y="211442"/>
                </a:lnTo>
                <a:lnTo>
                  <a:pt x="408404" y="262428"/>
                </a:lnTo>
                <a:cubicBezTo>
                  <a:pt x="414376" y="264571"/>
                  <a:pt x="420347" y="267021"/>
                  <a:pt x="426165" y="269624"/>
                </a:cubicBezTo>
                <a:lnTo>
                  <a:pt x="429840" y="189546"/>
                </a:lnTo>
                <a:cubicBezTo>
                  <a:pt x="430453" y="175307"/>
                  <a:pt x="422644" y="163058"/>
                  <a:pt x="409324" y="157547"/>
                </a:cubicBezTo>
                <a:lnTo>
                  <a:pt x="359869" y="137336"/>
                </a:lnTo>
                <a:cubicBezTo>
                  <a:pt x="340884" y="146063"/>
                  <a:pt x="318682" y="146063"/>
                  <a:pt x="299697" y="137336"/>
                </a:cubicBezTo>
                <a:lnTo>
                  <a:pt x="250243" y="157547"/>
                </a:lnTo>
                <a:cubicBezTo>
                  <a:pt x="237075" y="162905"/>
                  <a:pt x="229113" y="175308"/>
                  <a:pt x="229726" y="189546"/>
                </a:cubicBezTo>
                <a:lnTo>
                  <a:pt x="233248" y="269624"/>
                </a:lnTo>
                <a:cubicBezTo>
                  <a:pt x="239066" y="267021"/>
                  <a:pt x="245037" y="264571"/>
                  <a:pt x="251009" y="262428"/>
                </a:cubicBezTo>
                <a:lnTo>
                  <a:pt x="251009" y="211442"/>
                </a:lnTo>
                <a:lnTo>
                  <a:pt x="272444" y="211442"/>
                </a:lnTo>
                <a:lnTo>
                  <a:pt x="272444" y="255690"/>
                </a:lnTo>
                <a:cubicBezTo>
                  <a:pt x="290817" y="251097"/>
                  <a:pt x="309956" y="248648"/>
                  <a:pt x="329707" y="248648"/>
                </a:cubicBezTo>
                <a:close/>
                <a:moveTo>
                  <a:pt x="466893" y="293662"/>
                </a:moveTo>
                <a:cubicBezTo>
                  <a:pt x="522931" y="335155"/>
                  <a:pt x="558912" y="400837"/>
                  <a:pt x="560441" y="474023"/>
                </a:cubicBezTo>
                <a:lnTo>
                  <a:pt x="591980" y="474023"/>
                </a:lnTo>
                <a:lnTo>
                  <a:pt x="595200" y="436970"/>
                </a:lnTo>
                <a:lnTo>
                  <a:pt x="595200" y="350921"/>
                </a:lnTo>
                <a:lnTo>
                  <a:pt x="616634" y="350921"/>
                </a:lnTo>
                <a:lnTo>
                  <a:pt x="616634" y="426714"/>
                </a:lnTo>
                <a:lnTo>
                  <a:pt x="633625" y="426714"/>
                </a:lnTo>
                <a:lnTo>
                  <a:pt x="637917" y="329030"/>
                </a:lnTo>
                <a:cubicBezTo>
                  <a:pt x="638525" y="314791"/>
                  <a:pt x="630718" y="302542"/>
                  <a:pt x="617398" y="297183"/>
                </a:cubicBezTo>
                <a:lnTo>
                  <a:pt x="567944" y="276973"/>
                </a:lnTo>
                <a:cubicBezTo>
                  <a:pt x="548958" y="285700"/>
                  <a:pt x="526757" y="285700"/>
                  <a:pt x="507772" y="276973"/>
                </a:cubicBezTo>
                <a:close/>
                <a:moveTo>
                  <a:pt x="559984" y="495463"/>
                </a:moveTo>
                <a:cubicBezTo>
                  <a:pt x="551716" y="615805"/>
                  <a:pt x="451430" y="710274"/>
                  <a:pt x="329706" y="710274"/>
                </a:cubicBezTo>
                <a:cubicBezTo>
                  <a:pt x="207983" y="710274"/>
                  <a:pt x="107699" y="615805"/>
                  <a:pt x="99429" y="495463"/>
                </a:cubicBezTo>
                <a:lnTo>
                  <a:pt x="47678" y="495463"/>
                </a:lnTo>
                <a:lnTo>
                  <a:pt x="43544" y="448152"/>
                </a:lnTo>
                <a:lnTo>
                  <a:pt x="5266" y="448152"/>
                </a:lnTo>
                <a:lnTo>
                  <a:pt x="60" y="329950"/>
                </a:lnTo>
                <a:cubicBezTo>
                  <a:pt x="-1011" y="306677"/>
                  <a:pt x="12309" y="286007"/>
                  <a:pt x="33898" y="277280"/>
                </a:cubicBezTo>
                <a:lnTo>
                  <a:pt x="70491" y="262428"/>
                </a:lnTo>
                <a:cubicBezTo>
                  <a:pt x="42472" y="234256"/>
                  <a:pt x="42472" y="188628"/>
                  <a:pt x="70491" y="160610"/>
                </a:cubicBezTo>
                <a:cubicBezTo>
                  <a:pt x="98663" y="132437"/>
                  <a:pt x="144291" y="132437"/>
                  <a:pt x="172460" y="160610"/>
                </a:cubicBezTo>
                <a:cubicBezTo>
                  <a:pt x="200629" y="188782"/>
                  <a:pt x="200632" y="234253"/>
                  <a:pt x="172613" y="262428"/>
                </a:cubicBezTo>
                <a:lnTo>
                  <a:pt x="209207" y="277280"/>
                </a:lnTo>
                <a:cubicBezTo>
                  <a:pt x="210278" y="277739"/>
                  <a:pt x="211503" y="278198"/>
                  <a:pt x="212575" y="278810"/>
                </a:cubicBezTo>
                <a:lnTo>
                  <a:pt x="208594" y="190469"/>
                </a:lnTo>
                <a:cubicBezTo>
                  <a:pt x="207522" y="167196"/>
                  <a:pt x="220843" y="146526"/>
                  <a:pt x="242432" y="137799"/>
                </a:cubicBezTo>
                <a:lnTo>
                  <a:pt x="279025" y="122947"/>
                </a:lnTo>
                <a:cubicBezTo>
                  <a:pt x="251006" y="94775"/>
                  <a:pt x="251006" y="49148"/>
                  <a:pt x="279025" y="21129"/>
                </a:cubicBezTo>
                <a:cubicBezTo>
                  <a:pt x="307197" y="-7043"/>
                  <a:pt x="352825" y="-7043"/>
                  <a:pt x="380994" y="21129"/>
                </a:cubicBezTo>
                <a:cubicBezTo>
                  <a:pt x="409163" y="49301"/>
                  <a:pt x="409166" y="94772"/>
                  <a:pt x="381147" y="122947"/>
                </a:cubicBezTo>
                <a:lnTo>
                  <a:pt x="417740" y="137799"/>
                </a:lnTo>
                <a:cubicBezTo>
                  <a:pt x="439329" y="146526"/>
                  <a:pt x="452496" y="167196"/>
                  <a:pt x="451424" y="190469"/>
                </a:cubicBezTo>
                <a:lnTo>
                  <a:pt x="447444" y="278810"/>
                </a:lnTo>
                <a:cubicBezTo>
                  <a:pt x="448669" y="278198"/>
                  <a:pt x="449740" y="277739"/>
                  <a:pt x="450812" y="277280"/>
                </a:cubicBezTo>
                <a:lnTo>
                  <a:pt x="487405" y="262428"/>
                </a:lnTo>
                <a:cubicBezTo>
                  <a:pt x="459386" y="234256"/>
                  <a:pt x="459386" y="188628"/>
                  <a:pt x="487405" y="160610"/>
                </a:cubicBezTo>
                <a:cubicBezTo>
                  <a:pt x="515578" y="132437"/>
                  <a:pt x="561205" y="132437"/>
                  <a:pt x="589373" y="160610"/>
                </a:cubicBezTo>
                <a:cubicBezTo>
                  <a:pt x="617542" y="188782"/>
                  <a:pt x="617548" y="234253"/>
                  <a:pt x="589530" y="262428"/>
                </a:cubicBezTo>
                <a:lnTo>
                  <a:pt x="626119" y="277280"/>
                </a:lnTo>
                <a:cubicBezTo>
                  <a:pt x="647710" y="286007"/>
                  <a:pt x="660880" y="306677"/>
                  <a:pt x="659802" y="329950"/>
                </a:cubicBezTo>
                <a:lnTo>
                  <a:pt x="654602" y="448152"/>
                </a:lnTo>
                <a:lnTo>
                  <a:pt x="616320" y="448152"/>
                </a:lnTo>
                <a:lnTo>
                  <a:pt x="612185" y="495463"/>
                </a:lnTo>
                <a:close/>
                <a:moveTo>
                  <a:pt x="98972" y="474028"/>
                </a:moveTo>
                <a:cubicBezTo>
                  <a:pt x="100656" y="400842"/>
                  <a:pt x="136484" y="335156"/>
                  <a:pt x="192677" y="293667"/>
                </a:cubicBezTo>
                <a:lnTo>
                  <a:pt x="151643" y="276978"/>
                </a:lnTo>
                <a:cubicBezTo>
                  <a:pt x="132658" y="285705"/>
                  <a:pt x="110457" y="285705"/>
                  <a:pt x="91471" y="276978"/>
                </a:cubicBezTo>
                <a:lnTo>
                  <a:pt x="42017" y="297189"/>
                </a:lnTo>
                <a:cubicBezTo>
                  <a:pt x="28850" y="302547"/>
                  <a:pt x="21041" y="314950"/>
                  <a:pt x="21500" y="329036"/>
                </a:cubicBezTo>
                <a:lnTo>
                  <a:pt x="25941" y="426719"/>
                </a:lnTo>
                <a:lnTo>
                  <a:pt x="42936" y="426719"/>
                </a:lnTo>
                <a:lnTo>
                  <a:pt x="42936" y="350927"/>
                </a:lnTo>
                <a:lnTo>
                  <a:pt x="64371" y="350927"/>
                </a:lnTo>
                <a:lnTo>
                  <a:pt x="64371" y="436975"/>
                </a:lnTo>
                <a:lnTo>
                  <a:pt x="67587" y="474028"/>
                </a:lnTo>
                <a:close/>
                <a:moveTo>
                  <a:pt x="365538" y="36135"/>
                </a:moveTo>
                <a:cubicBezTo>
                  <a:pt x="345787" y="16384"/>
                  <a:pt x="313787" y="16384"/>
                  <a:pt x="294038" y="36135"/>
                </a:cubicBezTo>
                <a:cubicBezTo>
                  <a:pt x="274289" y="55886"/>
                  <a:pt x="274287" y="87886"/>
                  <a:pt x="294038" y="107792"/>
                </a:cubicBezTo>
                <a:cubicBezTo>
                  <a:pt x="313789" y="127543"/>
                  <a:pt x="345789" y="127543"/>
                  <a:pt x="365538" y="107792"/>
                </a:cubicBezTo>
                <a:cubicBezTo>
                  <a:pt x="385289" y="87888"/>
                  <a:pt x="385289" y="55888"/>
                  <a:pt x="365538" y="36135"/>
                </a:cubicBezTo>
                <a:close/>
                <a:moveTo>
                  <a:pt x="573918" y="175621"/>
                </a:moveTo>
                <a:cubicBezTo>
                  <a:pt x="554167" y="155870"/>
                  <a:pt x="522167" y="155870"/>
                  <a:pt x="502261" y="175621"/>
                </a:cubicBezTo>
                <a:cubicBezTo>
                  <a:pt x="482510" y="195372"/>
                  <a:pt x="482510" y="227373"/>
                  <a:pt x="502261" y="247278"/>
                </a:cubicBezTo>
                <a:cubicBezTo>
                  <a:pt x="522012" y="267029"/>
                  <a:pt x="554165" y="267029"/>
                  <a:pt x="573918" y="247278"/>
                </a:cubicBezTo>
                <a:cubicBezTo>
                  <a:pt x="593671" y="227527"/>
                  <a:pt x="593671" y="195527"/>
                  <a:pt x="573918" y="175621"/>
                </a:cubicBezTo>
                <a:close/>
                <a:moveTo>
                  <a:pt x="157152" y="175621"/>
                </a:moveTo>
                <a:cubicBezTo>
                  <a:pt x="137401" y="155870"/>
                  <a:pt x="105400" y="155870"/>
                  <a:pt x="85651" y="175621"/>
                </a:cubicBezTo>
                <a:cubicBezTo>
                  <a:pt x="65902" y="195372"/>
                  <a:pt x="65901" y="227373"/>
                  <a:pt x="85651" y="247278"/>
                </a:cubicBezTo>
                <a:cubicBezTo>
                  <a:pt x="105402" y="267029"/>
                  <a:pt x="137403" y="267029"/>
                  <a:pt x="157152" y="247278"/>
                </a:cubicBezTo>
                <a:cubicBezTo>
                  <a:pt x="176901" y="227527"/>
                  <a:pt x="176903" y="195527"/>
                  <a:pt x="157152" y="175621"/>
                </a:cubicBezTo>
                <a:close/>
              </a:path>
            </a:pathLst>
          </a:custGeom>
          <a:solidFill>
            <a:schemeClr val="bg1"/>
          </a:solidFill>
          <a:ln w="6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25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US"/>
              <a:t>Incorporating EDI into everyday communications: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Recognize when to use “diverse”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Recognize and avoid words that assume a cultural norm or a universal standard, like “exotic”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17</a:t>
            </a:fld>
            <a:endParaRPr lang="en-US" noProof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60C6E6C-25F4-F366-D6A2-3D54A1DB9402}"/>
              </a:ext>
            </a:extLst>
          </p:cNvPr>
          <p:cNvSpPr/>
          <p:nvPr/>
        </p:nvSpPr>
        <p:spPr>
          <a:xfrm>
            <a:off x="1569495" y="1744086"/>
            <a:ext cx="2913930" cy="1281558"/>
          </a:xfrm>
          <a:prstGeom prst="roundRect">
            <a:avLst>
              <a:gd name="adj" fmla="val 967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462BCA9-BD76-A544-92AD-37E5A7E7DC04}"/>
              </a:ext>
            </a:extLst>
          </p:cNvPr>
          <p:cNvSpPr/>
          <p:nvPr/>
        </p:nvSpPr>
        <p:spPr>
          <a:xfrm>
            <a:off x="4648890" y="1744086"/>
            <a:ext cx="2917993" cy="1281558"/>
          </a:xfrm>
          <a:prstGeom prst="roundRect">
            <a:avLst>
              <a:gd name="adj" fmla="val 96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6369F-722F-4184-1CBE-9DFEC82F743C}"/>
              </a:ext>
            </a:extLst>
          </p:cNvPr>
          <p:cNvSpPr txBox="1"/>
          <p:nvPr/>
        </p:nvSpPr>
        <p:spPr>
          <a:xfrm>
            <a:off x="2176584" y="2042253"/>
            <a:ext cx="2327595" cy="7571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/>
              <a:t>Use with “person” or to mean “underrepresented”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B1E72-237E-AB85-35A8-F6D26C24F917}"/>
              </a:ext>
            </a:extLst>
          </p:cNvPr>
          <p:cNvSpPr txBox="1"/>
          <p:nvPr/>
        </p:nvSpPr>
        <p:spPr>
          <a:xfrm>
            <a:off x="5255847" y="2042253"/>
            <a:ext cx="2336800" cy="9787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Use to describe a group or whole with elements that differ from one another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6E19DB-0689-06B9-8410-A86BFE134A2B}"/>
              </a:ext>
            </a:extLst>
          </p:cNvPr>
          <p:cNvSpPr txBox="1"/>
          <p:nvPr/>
        </p:nvSpPr>
        <p:spPr>
          <a:xfrm>
            <a:off x="1573648" y="1740661"/>
            <a:ext cx="2019179" cy="27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+mj-lt"/>
              </a:rPr>
              <a:t>DON’T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4CEBF8-C28D-0030-6335-6F439E4897DE}"/>
              </a:ext>
            </a:extLst>
          </p:cNvPr>
          <p:cNvSpPr txBox="1"/>
          <p:nvPr/>
        </p:nvSpPr>
        <p:spPr>
          <a:xfrm>
            <a:off x="4651239" y="1740661"/>
            <a:ext cx="2019179" cy="27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+mj-lt"/>
              </a:rPr>
              <a:t>DO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A41882-A956-AAAC-46DF-B495F0BA49FD}"/>
              </a:ext>
            </a:extLst>
          </p:cNvPr>
          <p:cNvGrpSpPr/>
          <p:nvPr/>
        </p:nvGrpSpPr>
        <p:grpSpPr>
          <a:xfrm>
            <a:off x="4743497" y="2105930"/>
            <a:ext cx="394308" cy="579211"/>
            <a:chOff x="2271286" y="271242"/>
            <a:chExt cx="2301287" cy="3380428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285B0D1-C99F-FEB2-11FF-73880195C3AE}"/>
                </a:ext>
              </a:extLst>
            </p:cNvPr>
            <p:cNvSpPr/>
            <p:nvPr/>
          </p:nvSpPr>
          <p:spPr>
            <a:xfrm>
              <a:off x="2877439" y="2114878"/>
              <a:ext cx="1581206" cy="1536792"/>
            </a:xfrm>
            <a:custGeom>
              <a:avLst/>
              <a:gdLst>
                <a:gd name="connsiteX0" fmla="*/ 1393751 w 1581206"/>
                <a:gd name="connsiteY0" fmla="*/ 712461 h 1536792"/>
                <a:gd name="connsiteX1" fmla="*/ 1016827 w 1581206"/>
                <a:gd name="connsiteY1" fmla="*/ 712461 h 1536792"/>
                <a:gd name="connsiteX2" fmla="*/ 966597 w 1581206"/>
                <a:gd name="connsiteY2" fmla="*/ 662230 h 1536792"/>
                <a:gd name="connsiteX3" fmla="*/ 1016827 w 1581206"/>
                <a:gd name="connsiteY3" fmla="*/ 611999 h 1536792"/>
                <a:gd name="connsiteX4" fmla="*/ 1393751 w 1581206"/>
                <a:gd name="connsiteY4" fmla="*/ 611999 h 1536792"/>
                <a:gd name="connsiteX5" fmla="*/ 1480749 w 1581206"/>
                <a:gd name="connsiteY5" fmla="*/ 524800 h 1536792"/>
                <a:gd name="connsiteX6" fmla="*/ 1393751 w 1581206"/>
                <a:gd name="connsiteY6" fmla="*/ 437802 h 1536792"/>
                <a:gd name="connsiteX7" fmla="*/ 942709 w 1581206"/>
                <a:gd name="connsiteY7" fmla="*/ 437802 h 1536792"/>
                <a:gd name="connsiteX8" fmla="*/ 634502 w 1581206"/>
                <a:gd name="connsiteY8" fmla="*/ 102069 h 1536792"/>
                <a:gd name="connsiteX9" fmla="*/ 484415 w 1581206"/>
                <a:gd name="connsiteY9" fmla="*/ 241706 h 1536792"/>
                <a:gd name="connsiteX10" fmla="*/ 234072 w 1581206"/>
                <a:gd name="connsiteY10" fmla="*/ 437802 h 1536792"/>
                <a:gd name="connsiteX11" fmla="*/ 50231 w 1581206"/>
                <a:gd name="connsiteY11" fmla="*/ 437802 h 1536792"/>
                <a:gd name="connsiteX12" fmla="*/ 0 w 1581206"/>
                <a:gd name="connsiteY12" fmla="*/ 387571 h 1536792"/>
                <a:gd name="connsiteX13" fmla="*/ 50231 w 1581206"/>
                <a:gd name="connsiteY13" fmla="*/ 337341 h 1536792"/>
                <a:gd name="connsiteX14" fmla="*/ 234072 w 1581206"/>
                <a:gd name="connsiteY14" fmla="*/ 337341 h 1536792"/>
                <a:gd name="connsiteX15" fmla="*/ 388780 w 1581206"/>
                <a:gd name="connsiteY15" fmla="*/ 210965 h 1536792"/>
                <a:gd name="connsiteX16" fmla="*/ 673078 w 1581206"/>
                <a:gd name="connsiteY16" fmla="*/ 0 h 1536792"/>
                <a:gd name="connsiteX17" fmla="*/ 677498 w 1581206"/>
                <a:gd name="connsiteY17" fmla="*/ 0 h 1536792"/>
                <a:gd name="connsiteX18" fmla="*/ 727124 w 1581206"/>
                <a:gd name="connsiteY18" fmla="*/ 45006 h 1536792"/>
                <a:gd name="connsiteX19" fmla="*/ 942709 w 1581206"/>
                <a:gd name="connsiteY19" fmla="*/ 337341 h 1536792"/>
                <a:gd name="connsiteX20" fmla="*/ 1393751 w 1581206"/>
                <a:gd name="connsiteY20" fmla="*/ 337341 h 1536792"/>
                <a:gd name="connsiteX21" fmla="*/ 1581206 w 1581206"/>
                <a:gd name="connsiteY21" fmla="*/ 524796 h 1536792"/>
                <a:gd name="connsiteX22" fmla="*/ 1393751 w 1581206"/>
                <a:gd name="connsiteY22" fmla="*/ 712452 h 1536792"/>
                <a:gd name="connsiteX23" fmla="*/ 1276818 w 1581206"/>
                <a:gd name="connsiteY23" fmla="*/ 1536792 h 1536792"/>
                <a:gd name="connsiteX24" fmla="*/ 480776 w 1581206"/>
                <a:gd name="connsiteY24" fmla="*/ 1536792 h 1536792"/>
                <a:gd name="connsiteX25" fmla="*/ 286690 w 1581206"/>
                <a:gd name="connsiteY25" fmla="*/ 1446378 h 1536792"/>
                <a:gd name="connsiteX26" fmla="*/ 227017 w 1581206"/>
                <a:gd name="connsiteY26" fmla="*/ 1406799 h 1536792"/>
                <a:gd name="connsiteX27" fmla="*/ 50411 w 1581206"/>
                <a:gd name="connsiteY27" fmla="*/ 1406799 h 1536792"/>
                <a:gd name="connsiteX28" fmla="*/ 180 w 1581206"/>
                <a:gd name="connsiteY28" fmla="*/ 1356568 h 1536792"/>
                <a:gd name="connsiteX29" fmla="*/ 50411 w 1581206"/>
                <a:gd name="connsiteY29" fmla="*/ 1306338 h 1536792"/>
                <a:gd name="connsiteX30" fmla="*/ 227017 w 1581206"/>
                <a:gd name="connsiteY30" fmla="*/ 1306338 h 1536792"/>
                <a:gd name="connsiteX31" fmla="*/ 355604 w 1581206"/>
                <a:gd name="connsiteY31" fmla="*/ 1373242 h 1536792"/>
                <a:gd name="connsiteX32" fmla="*/ 480776 w 1581206"/>
                <a:gd name="connsiteY32" fmla="*/ 1436331 h 1536792"/>
                <a:gd name="connsiteX33" fmla="*/ 1276990 w 1581206"/>
                <a:gd name="connsiteY33" fmla="*/ 1436331 h 1536792"/>
                <a:gd name="connsiteX34" fmla="*/ 1364189 w 1581206"/>
                <a:gd name="connsiteY34" fmla="*/ 1349132 h 1536792"/>
                <a:gd name="connsiteX35" fmla="*/ 1276990 w 1581206"/>
                <a:gd name="connsiteY35" fmla="*/ 1261932 h 1536792"/>
                <a:gd name="connsiteX36" fmla="*/ 1017003 w 1581206"/>
                <a:gd name="connsiteY36" fmla="*/ 1261932 h 1536792"/>
                <a:gd name="connsiteX37" fmla="*/ 966772 w 1581206"/>
                <a:gd name="connsiteY37" fmla="*/ 1211701 h 1536792"/>
                <a:gd name="connsiteX38" fmla="*/ 1017003 w 1581206"/>
                <a:gd name="connsiteY38" fmla="*/ 1161471 h 1536792"/>
                <a:gd name="connsiteX39" fmla="*/ 1276990 w 1581206"/>
                <a:gd name="connsiteY39" fmla="*/ 1161471 h 1536792"/>
                <a:gd name="connsiteX40" fmla="*/ 1464646 w 1581206"/>
                <a:gd name="connsiteY40" fmla="*/ 1349127 h 1536792"/>
                <a:gd name="connsiteX41" fmla="*/ 1276990 w 1581206"/>
                <a:gd name="connsiteY41" fmla="*/ 1536784 h 153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81206" h="1536792">
                  <a:moveTo>
                    <a:pt x="1393751" y="712461"/>
                  </a:moveTo>
                  <a:lnTo>
                    <a:pt x="1016827" y="712461"/>
                  </a:lnTo>
                  <a:cubicBezTo>
                    <a:pt x="989099" y="712461"/>
                    <a:pt x="966597" y="689958"/>
                    <a:pt x="966597" y="662230"/>
                  </a:cubicBezTo>
                  <a:cubicBezTo>
                    <a:pt x="966597" y="634502"/>
                    <a:pt x="989099" y="611999"/>
                    <a:pt x="1016827" y="611999"/>
                  </a:cubicBezTo>
                  <a:lnTo>
                    <a:pt x="1393751" y="611999"/>
                  </a:lnTo>
                  <a:cubicBezTo>
                    <a:pt x="1441770" y="611999"/>
                    <a:pt x="1480749" y="573020"/>
                    <a:pt x="1480749" y="524800"/>
                  </a:cubicBezTo>
                  <a:cubicBezTo>
                    <a:pt x="1480749" y="476781"/>
                    <a:pt x="1441770" y="437802"/>
                    <a:pt x="1393751" y="437802"/>
                  </a:cubicBezTo>
                  <a:lnTo>
                    <a:pt x="942709" y="437802"/>
                  </a:lnTo>
                  <a:cubicBezTo>
                    <a:pt x="773137" y="437802"/>
                    <a:pt x="665642" y="251552"/>
                    <a:pt x="634502" y="102069"/>
                  </a:cubicBezTo>
                  <a:cubicBezTo>
                    <a:pt x="526206" y="111713"/>
                    <a:pt x="509129" y="165158"/>
                    <a:pt x="484415" y="241706"/>
                  </a:cubicBezTo>
                  <a:cubicBezTo>
                    <a:pt x="457694" y="324482"/>
                    <a:pt x="421326" y="437802"/>
                    <a:pt x="234072" y="437802"/>
                  </a:cubicBezTo>
                  <a:lnTo>
                    <a:pt x="50231" y="437802"/>
                  </a:lnTo>
                  <a:cubicBezTo>
                    <a:pt x="22503" y="437802"/>
                    <a:pt x="0" y="415299"/>
                    <a:pt x="0" y="387571"/>
                  </a:cubicBezTo>
                  <a:cubicBezTo>
                    <a:pt x="0" y="359642"/>
                    <a:pt x="22503" y="337341"/>
                    <a:pt x="50231" y="337341"/>
                  </a:cubicBezTo>
                  <a:lnTo>
                    <a:pt x="234072" y="337341"/>
                  </a:lnTo>
                  <a:cubicBezTo>
                    <a:pt x="348194" y="337341"/>
                    <a:pt x="363466" y="289725"/>
                    <a:pt x="388780" y="210965"/>
                  </a:cubicBezTo>
                  <a:cubicBezTo>
                    <a:pt x="417511" y="121760"/>
                    <a:pt x="456691" y="0"/>
                    <a:pt x="673078" y="0"/>
                  </a:cubicBezTo>
                  <a:lnTo>
                    <a:pt x="677498" y="0"/>
                  </a:lnTo>
                  <a:cubicBezTo>
                    <a:pt x="703014" y="201"/>
                    <a:pt x="724312" y="19490"/>
                    <a:pt x="727124" y="45006"/>
                  </a:cubicBezTo>
                  <a:cubicBezTo>
                    <a:pt x="739983" y="166962"/>
                    <a:pt x="828386" y="337341"/>
                    <a:pt x="942709" y="337341"/>
                  </a:cubicBezTo>
                  <a:lnTo>
                    <a:pt x="1393751" y="337341"/>
                  </a:lnTo>
                  <a:cubicBezTo>
                    <a:pt x="1497226" y="337341"/>
                    <a:pt x="1581206" y="421527"/>
                    <a:pt x="1581206" y="524796"/>
                  </a:cubicBezTo>
                  <a:cubicBezTo>
                    <a:pt x="1581206" y="628270"/>
                    <a:pt x="1497020" y="712452"/>
                    <a:pt x="1393751" y="712452"/>
                  </a:cubicBezTo>
                  <a:close/>
                  <a:moveTo>
                    <a:pt x="1276818" y="1536792"/>
                  </a:moveTo>
                  <a:lnTo>
                    <a:pt x="480776" y="1536792"/>
                  </a:lnTo>
                  <a:cubicBezTo>
                    <a:pt x="382929" y="1536792"/>
                    <a:pt x="327277" y="1484551"/>
                    <a:pt x="286690" y="1446378"/>
                  </a:cubicBezTo>
                  <a:cubicBezTo>
                    <a:pt x="259768" y="1421063"/>
                    <a:pt x="243695" y="1406799"/>
                    <a:pt x="227017" y="1406799"/>
                  </a:cubicBezTo>
                  <a:lnTo>
                    <a:pt x="50411" y="1406799"/>
                  </a:lnTo>
                  <a:cubicBezTo>
                    <a:pt x="22683" y="1406799"/>
                    <a:pt x="180" y="1384497"/>
                    <a:pt x="180" y="1356568"/>
                  </a:cubicBezTo>
                  <a:cubicBezTo>
                    <a:pt x="180" y="1328841"/>
                    <a:pt x="22683" y="1306338"/>
                    <a:pt x="50411" y="1306338"/>
                  </a:cubicBezTo>
                  <a:lnTo>
                    <a:pt x="227017" y="1306338"/>
                  </a:lnTo>
                  <a:cubicBezTo>
                    <a:pt x="284478" y="1306338"/>
                    <a:pt x="322253" y="1341901"/>
                    <a:pt x="355604" y="1373242"/>
                  </a:cubicBezTo>
                  <a:cubicBezTo>
                    <a:pt x="391570" y="1406996"/>
                    <a:pt x="422710" y="1436331"/>
                    <a:pt x="480776" y="1436331"/>
                  </a:cubicBezTo>
                  <a:lnTo>
                    <a:pt x="1276990" y="1436331"/>
                  </a:lnTo>
                  <a:cubicBezTo>
                    <a:pt x="1325008" y="1436331"/>
                    <a:pt x="1364189" y="1397150"/>
                    <a:pt x="1364189" y="1349132"/>
                  </a:cubicBezTo>
                  <a:cubicBezTo>
                    <a:pt x="1364189" y="1301108"/>
                    <a:pt x="1325008" y="1261932"/>
                    <a:pt x="1276990" y="1261932"/>
                  </a:cubicBezTo>
                  <a:lnTo>
                    <a:pt x="1017003" y="1261932"/>
                  </a:lnTo>
                  <a:cubicBezTo>
                    <a:pt x="989275" y="1261932"/>
                    <a:pt x="966772" y="1239429"/>
                    <a:pt x="966772" y="1211701"/>
                  </a:cubicBezTo>
                  <a:cubicBezTo>
                    <a:pt x="966772" y="1183974"/>
                    <a:pt x="989275" y="1161471"/>
                    <a:pt x="1017003" y="1161471"/>
                  </a:cubicBezTo>
                  <a:lnTo>
                    <a:pt x="1276990" y="1161471"/>
                  </a:lnTo>
                  <a:cubicBezTo>
                    <a:pt x="1380464" y="1161471"/>
                    <a:pt x="1464646" y="1245657"/>
                    <a:pt x="1464646" y="1349127"/>
                  </a:cubicBezTo>
                  <a:cubicBezTo>
                    <a:pt x="1464646" y="1452597"/>
                    <a:pt x="1380460" y="1536784"/>
                    <a:pt x="1276990" y="153678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7279E8-DE37-612B-9185-3B181B0F7B0A}"/>
                </a:ext>
              </a:extLst>
            </p:cNvPr>
            <p:cNvSpPr/>
            <p:nvPr/>
          </p:nvSpPr>
          <p:spPr>
            <a:xfrm>
              <a:off x="2271286" y="2355105"/>
              <a:ext cx="706648" cy="1263389"/>
            </a:xfrm>
            <a:custGeom>
              <a:avLst/>
              <a:gdLst>
                <a:gd name="connsiteX0" fmla="*/ 138433 w 706648"/>
                <a:gd name="connsiteY0" fmla="*/ 100487 h 1263389"/>
                <a:gd name="connsiteX1" fmla="*/ 100459 w 706648"/>
                <a:gd name="connsiteY1" fmla="*/ 138459 h 1263389"/>
                <a:gd name="connsiteX2" fmla="*/ 100459 w 706648"/>
                <a:gd name="connsiteY2" fmla="*/ 1124982 h 1263389"/>
                <a:gd name="connsiteX3" fmla="*/ 138433 w 706648"/>
                <a:gd name="connsiteY3" fmla="*/ 1162958 h 1263389"/>
                <a:gd name="connsiteX4" fmla="*/ 568215 w 706648"/>
                <a:gd name="connsiteY4" fmla="*/ 1162958 h 1263389"/>
                <a:gd name="connsiteX5" fmla="*/ 606187 w 706648"/>
                <a:gd name="connsiteY5" fmla="*/ 1124982 h 1263389"/>
                <a:gd name="connsiteX6" fmla="*/ 606187 w 706648"/>
                <a:gd name="connsiteY6" fmla="*/ 138459 h 1263389"/>
                <a:gd name="connsiteX7" fmla="*/ 568215 w 706648"/>
                <a:gd name="connsiteY7" fmla="*/ 100487 h 1263389"/>
                <a:gd name="connsiteX8" fmla="*/ 568215 w 706648"/>
                <a:gd name="connsiteY8" fmla="*/ 1263390 h 1263389"/>
                <a:gd name="connsiteX9" fmla="*/ 138433 w 706648"/>
                <a:gd name="connsiteY9" fmla="*/ 1263390 h 1263389"/>
                <a:gd name="connsiteX10" fmla="*/ 0 w 706648"/>
                <a:gd name="connsiteY10" fmla="*/ 1124957 h 1263389"/>
                <a:gd name="connsiteX11" fmla="*/ 0 w 706648"/>
                <a:gd name="connsiteY11" fmla="*/ 138433 h 1263389"/>
                <a:gd name="connsiteX12" fmla="*/ 138433 w 706648"/>
                <a:gd name="connsiteY12" fmla="*/ 0 h 1263389"/>
                <a:gd name="connsiteX13" fmla="*/ 568215 w 706648"/>
                <a:gd name="connsiteY13" fmla="*/ 0 h 1263389"/>
                <a:gd name="connsiteX14" fmla="*/ 706648 w 706648"/>
                <a:gd name="connsiteY14" fmla="*/ 138433 h 1263389"/>
                <a:gd name="connsiteX15" fmla="*/ 706648 w 706648"/>
                <a:gd name="connsiteY15" fmla="*/ 1124957 h 1263389"/>
                <a:gd name="connsiteX16" fmla="*/ 568215 w 706648"/>
                <a:gd name="connsiteY16" fmla="*/ 1263390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648" h="1263389">
                  <a:moveTo>
                    <a:pt x="138433" y="100487"/>
                  </a:moveTo>
                  <a:cubicBezTo>
                    <a:pt x="117538" y="100487"/>
                    <a:pt x="100459" y="117366"/>
                    <a:pt x="100459" y="138459"/>
                  </a:cubicBezTo>
                  <a:lnTo>
                    <a:pt x="100459" y="1124982"/>
                  </a:lnTo>
                  <a:cubicBezTo>
                    <a:pt x="100459" y="1145878"/>
                    <a:pt x="117337" y="1162958"/>
                    <a:pt x="138433" y="1162958"/>
                  </a:cubicBezTo>
                  <a:lnTo>
                    <a:pt x="568215" y="1162958"/>
                  </a:lnTo>
                  <a:cubicBezTo>
                    <a:pt x="589111" y="1162958"/>
                    <a:pt x="606187" y="1146079"/>
                    <a:pt x="606187" y="1124982"/>
                  </a:cubicBezTo>
                  <a:lnTo>
                    <a:pt x="606187" y="138459"/>
                  </a:lnTo>
                  <a:cubicBezTo>
                    <a:pt x="606187" y="117563"/>
                    <a:pt x="589111" y="100487"/>
                    <a:pt x="568215" y="100487"/>
                  </a:cubicBezTo>
                  <a:close/>
                  <a:moveTo>
                    <a:pt x="568215" y="1263390"/>
                  </a:moveTo>
                  <a:lnTo>
                    <a:pt x="138433" y="1263390"/>
                  </a:lnTo>
                  <a:cubicBezTo>
                    <a:pt x="62086" y="1263390"/>
                    <a:pt x="0" y="1201307"/>
                    <a:pt x="0" y="1124957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215" y="0"/>
                  </a:lnTo>
                  <a:cubicBezTo>
                    <a:pt x="644562" y="0"/>
                    <a:pt x="706648" y="62082"/>
                    <a:pt x="706648" y="138433"/>
                  </a:cubicBezTo>
                  <a:lnTo>
                    <a:pt x="706648" y="1124957"/>
                  </a:lnTo>
                  <a:cubicBezTo>
                    <a:pt x="706648" y="1201303"/>
                    <a:pt x="644566" y="1263390"/>
                    <a:pt x="568215" y="1263390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E6B2BA5-76F7-E323-4EAF-B608567CFB51}"/>
                </a:ext>
              </a:extLst>
            </p:cNvPr>
            <p:cNvSpPr/>
            <p:nvPr/>
          </p:nvSpPr>
          <p:spPr>
            <a:xfrm>
              <a:off x="4220767" y="2726809"/>
              <a:ext cx="351806" cy="375321"/>
            </a:xfrm>
            <a:custGeom>
              <a:avLst/>
              <a:gdLst>
                <a:gd name="connsiteX0" fmla="*/ 164352 w 351806"/>
                <a:gd name="connsiteY0" fmla="*/ 375321 h 375321"/>
                <a:gd name="connsiteX1" fmla="*/ 50231 w 351806"/>
                <a:gd name="connsiteY1" fmla="*/ 375321 h 375321"/>
                <a:gd name="connsiteX2" fmla="*/ 0 w 351806"/>
                <a:gd name="connsiteY2" fmla="*/ 325091 h 375321"/>
                <a:gd name="connsiteX3" fmla="*/ 50231 w 351806"/>
                <a:gd name="connsiteY3" fmla="*/ 274860 h 375321"/>
                <a:gd name="connsiteX4" fmla="*/ 164352 w 351806"/>
                <a:gd name="connsiteY4" fmla="*/ 274860 h 375321"/>
                <a:gd name="connsiteX5" fmla="*/ 251350 w 351806"/>
                <a:gd name="connsiteY5" fmla="*/ 187661 h 375321"/>
                <a:gd name="connsiteX6" fmla="*/ 164352 w 351806"/>
                <a:gd name="connsiteY6" fmla="*/ 100461 h 375321"/>
                <a:gd name="connsiteX7" fmla="*/ 50231 w 351806"/>
                <a:gd name="connsiteY7" fmla="*/ 100461 h 375321"/>
                <a:gd name="connsiteX8" fmla="*/ 0 w 351806"/>
                <a:gd name="connsiteY8" fmla="*/ 50231 h 375321"/>
                <a:gd name="connsiteX9" fmla="*/ 50231 w 351806"/>
                <a:gd name="connsiteY9" fmla="*/ 0 h 375321"/>
                <a:gd name="connsiteX10" fmla="*/ 164352 w 351806"/>
                <a:gd name="connsiteY10" fmla="*/ 0 h 375321"/>
                <a:gd name="connsiteX11" fmla="*/ 351807 w 351806"/>
                <a:gd name="connsiteY11" fmla="*/ 187656 h 375321"/>
                <a:gd name="connsiteX12" fmla="*/ 164352 w 351806"/>
                <a:gd name="connsiteY12" fmla="*/ 375312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806" h="375321">
                  <a:moveTo>
                    <a:pt x="164352" y="375321"/>
                  </a:moveTo>
                  <a:lnTo>
                    <a:pt x="50231" y="375321"/>
                  </a:lnTo>
                  <a:cubicBezTo>
                    <a:pt x="22503" y="375321"/>
                    <a:pt x="0" y="352818"/>
                    <a:pt x="0" y="325091"/>
                  </a:cubicBezTo>
                  <a:cubicBezTo>
                    <a:pt x="0" y="297363"/>
                    <a:pt x="22503" y="274860"/>
                    <a:pt x="50231" y="274860"/>
                  </a:cubicBezTo>
                  <a:lnTo>
                    <a:pt x="164352" y="274860"/>
                  </a:lnTo>
                  <a:cubicBezTo>
                    <a:pt x="212371" y="274860"/>
                    <a:pt x="251350" y="235881"/>
                    <a:pt x="251350" y="187661"/>
                  </a:cubicBezTo>
                  <a:cubicBezTo>
                    <a:pt x="251350" y="139642"/>
                    <a:pt x="212371" y="100461"/>
                    <a:pt x="164352" y="100461"/>
                  </a:cubicBezTo>
                  <a:lnTo>
                    <a:pt x="50231" y="100461"/>
                  </a:lnTo>
                  <a:cubicBezTo>
                    <a:pt x="22301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164352" y="0"/>
                  </a:lnTo>
                  <a:cubicBezTo>
                    <a:pt x="267826" y="0"/>
                    <a:pt x="351807" y="84186"/>
                    <a:pt x="351807" y="187656"/>
                  </a:cubicBezTo>
                  <a:cubicBezTo>
                    <a:pt x="351807" y="291131"/>
                    <a:pt x="267620" y="375312"/>
                    <a:pt x="164352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C9460F-CE03-9BF5-FE06-3C649695696D}"/>
                </a:ext>
              </a:extLst>
            </p:cNvPr>
            <p:cNvSpPr/>
            <p:nvPr/>
          </p:nvSpPr>
          <p:spPr>
            <a:xfrm>
              <a:off x="3844036" y="3001472"/>
              <a:ext cx="614811" cy="375321"/>
            </a:xfrm>
            <a:custGeom>
              <a:avLst/>
              <a:gdLst>
                <a:gd name="connsiteX0" fmla="*/ 427155 w 614811"/>
                <a:gd name="connsiteY0" fmla="*/ 375321 h 375321"/>
                <a:gd name="connsiteX1" fmla="*/ 310222 w 614811"/>
                <a:gd name="connsiteY1" fmla="*/ 375321 h 375321"/>
                <a:gd name="connsiteX2" fmla="*/ 259991 w 614811"/>
                <a:gd name="connsiteY2" fmla="*/ 325091 h 375321"/>
                <a:gd name="connsiteX3" fmla="*/ 310222 w 614811"/>
                <a:gd name="connsiteY3" fmla="*/ 274860 h 375321"/>
                <a:gd name="connsiteX4" fmla="*/ 427155 w 614811"/>
                <a:gd name="connsiteY4" fmla="*/ 274860 h 375321"/>
                <a:gd name="connsiteX5" fmla="*/ 514354 w 614811"/>
                <a:gd name="connsiteY5" fmla="*/ 187661 h 375321"/>
                <a:gd name="connsiteX6" fmla="*/ 427155 w 614811"/>
                <a:gd name="connsiteY6" fmla="*/ 100461 h 375321"/>
                <a:gd name="connsiteX7" fmla="*/ 50231 w 614811"/>
                <a:gd name="connsiteY7" fmla="*/ 100461 h 375321"/>
                <a:gd name="connsiteX8" fmla="*/ 0 w 614811"/>
                <a:gd name="connsiteY8" fmla="*/ 50231 h 375321"/>
                <a:gd name="connsiteX9" fmla="*/ 50231 w 614811"/>
                <a:gd name="connsiteY9" fmla="*/ 0 h 375321"/>
                <a:gd name="connsiteX10" fmla="*/ 427155 w 614811"/>
                <a:gd name="connsiteY10" fmla="*/ 0 h 375321"/>
                <a:gd name="connsiteX11" fmla="*/ 614811 w 614811"/>
                <a:gd name="connsiteY11" fmla="*/ 187656 h 375321"/>
                <a:gd name="connsiteX12" fmla="*/ 427155 w 614811"/>
                <a:gd name="connsiteY12" fmla="*/ 375313 h 37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21">
                  <a:moveTo>
                    <a:pt x="427155" y="375321"/>
                  </a:moveTo>
                  <a:lnTo>
                    <a:pt x="310222" y="375321"/>
                  </a:lnTo>
                  <a:cubicBezTo>
                    <a:pt x="282494" y="375321"/>
                    <a:pt x="259991" y="352819"/>
                    <a:pt x="259991" y="325091"/>
                  </a:cubicBezTo>
                  <a:cubicBezTo>
                    <a:pt x="259991" y="297363"/>
                    <a:pt x="282494" y="274860"/>
                    <a:pt x="310222" y="274860"/>
                  </a:cubicBezTo>
                  <a:lnTo>
                    <a:pt x="427155" y="274860"/>
                  </a:lnTo>
                  <a:cubicBezTo>
                    <a:pt x="475174" y="274860"/>
                    <a:pt x="514354" y="235881"/>
                    <a:pt x="514354" y="187661"/>
                  </a:cubicBezTo>
                  <a:cubicBezTo>
                    <a:pt x="514354" y="139642"/>
                    <a:pt x="475174" y="100461"/>
                    <a:pt x="427155" y="100461"/>
                  </a:cubicBezTo>
                  <a:lnTo>
                    <a:pt x="50231" y="100461"/>
                  </a:lnTo>
                  <a:cubicBezTo>
                    <a:pt x="22503" y="100461"/>
                    <a:pt x="0" y="77958"/>
                    <a:pt x="0" y="50231"/>
                  </a:cubicBezTo>
                  <a:cubicBezTo>
                    <a:pt x="0" y="22503"/>
                    <a:pt x="22503" y="0"/>
                    <a:pt x="50231" y="0"/>
                  </a:cubicBezTo>
                  <a:lnTo>
                    <a:pt x="427155" y="0"/>
                  </a:lnTo>
                  <a:cubicBezTo>
                    <a:pt x="530629" y="0"/>
                    <a:pt x="614811" y="84186"/>
                    <a:pt x="614811" y="187656"/>
                  </a:cubicBezTo>
                  <a:cubicBezTo>
                    <a:pt x="614811" y="291126"/>
                    <a:pt x="530625" y="375313"/>
                    <a:pt x="427155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0F3760-446C-2EBC-61AB-3EBBCB8AE1BF}"/>
                </a:ext>
              </a:extLst>
            </p:cNvPr>
            <p:cNvSpPr/>
            <p:nvPr/>
          </p:nvSpPr>
          <p:spPr>
            <a:xfrm>
              <a:off x="3504127" y="1628012"/>
              <a:ext cx="423134" cy="924634"/>
            </a:xfrm>
            <a:custGeom>
              <a:avLst/>
              <a:gdLst>
                <a:gd name="connsiteX0" fmla="*/ 50231 w 423134"/>
                <a:gd name="connsiteY0" fmla="*/ 587294 h 924634"/>
                <a:gd name="connsiteX1" fmla="*/ 0 w 423134"/>
                <a:gd name="connsiteY1" fmla="*/ 537063 h 924634"/>
                <a:gd name="connsiteX2" fmla="*/ 0 w 423134"/>
                <a:gd name="connsiteY2" fmla="*/ 50231 h 924634"/>
                <a:gd name="connsiteX3" fmla="*/ 50231 w 423134"/>
                <a:gd name="connsiteY3" fmla="*/ 0 h 924634"/>
                <a:gd name="connsiteX4" fmla="*/ 100461 w 423134"/>
                <a:gd name="connsiteY4" fmla="*/ 50231 h 924634"/>
                <a:gd name="connsiteX5" fmla="*/ 100461 w 423134"/>
                <a:gd name="connsiteY5" fmla="*/ 537063 h 924634"/>
                <a:gd name="connsiteX6" fmla="*/ 50231 w 423134"/>
                <a:gd name="connsiteY6" fmla="*/ 587294 h 924634"/>
                <a:gd name="connsiteX7" fmla="*/ 372904 w 423134"/>
                <a:gd name="connsiteY7" fmla="*/ 924634 h 924634"/>
                <a:gd name="connsiteX8" fmla="*/ 322673 w 423134"/>
                <a:gd name="connsiteY8" fmla="*/ 874404 h 924634"/>
                <a:gd name="connsiteX9" fmla="*/ 322673 w 423134"/>
                <a:gd name="connsiteY9" fmla="*/ 50243 h 924634"/>
                <a:gd name="connsiteX10" fmla="*/ 372904 w 423134"/>
                <a:gd name="connsiteY10" fmla="*/ 13 h 924634"/>
                <a:gd name="connsiteX11" fmla="*/ 423134 w 423134"/>
                <a:gd name="connsiteY11" fmla="*/ 50243 h 924634"/>
                <a:gd name="connsiteX12" fmla="*/ 423134 w 423134"/>
                <a:gd name="connsiteY12" fmla="*/ 874404 h 924634"/>
                <a:gd name="connsiteX13" fmla="*/ 372904 w 423134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134" h="924634">
                  <a:moveTo>
                    <a:pt x="50231" y="587294"/>
                  </a:moveTo>
                  <a:cubicBezTo>
                    <a:pt x="22503" y="587294"/>
                    <a:pt x="0" y="564992"/>
                    <a:pt x="0" y="537063"/>
                  </a:cubicBezTo>
                  <a:lnTo>
                    <a:pt x="0" y="50231"/>
                  </a:lnTo>
                  <a:cubicBezTo>
                    <a:pt x="0" y="22503"/>
                    <a:pt x="22503" y="0"/>
                    <a:pt x="50231" y="0"/>
                  </a:cubicBezTo>
                  <a:cubicBezTo>
                    <a:pt x="77958" y="0"/>
                    <a:pt x="100461" y="22503"/>
                    <a:pt x="100461" y="50231"/>
                  </a:cubicBezTo>
                  <a:lnTo>
                    <a:pt x="100461" y="537063"/>
                  </a:lnTo>
                  <a:cubicBezTo>
                    <a:pt x="100461" y="564992"/>
                    <a:pt x="77958" y="587294"/>
                    <a:pt x="50231" y="587294"/>
                  </a:cubicBezTo>
                  <a:close/>
                  <a:moveTo>
                    <a:pt x="372904" y="924634"/>
                  </a:moveTo>
                  <a:cubicBezTo>
                    <a:pt x="345176" y="924634"/>
                    <a:pt x="322673" y="902132"/>
                    <a:pt x="322673" y="874404"/>
                  </a:cubicBezTo>
                  <a:lnTo>
                    <a:pt x="322673" y="50243"/>
                  </a:lnTo>
                  <a:cubicBezTo>
                    <a:pt x="322673" y="22516"/>
                    <a:pt x="345176" y="13"/>
                    <a:pt x="372904" y="13"/>
                  </a:cubicBezTo>
                  <a:cubicBezTo>
                    <a:pt x="400631" y="13"/>
                    <a:pt x="423134" y="22516"/>
                    <a:pt x="423134" y="50243"/>
                  </a:cubicBezTo>
                  <a:lnTo>
                    <a:pt x="423134" y="874404"/>
                  </a:lnTo>
                  <a:cubicBezTo>
                    <a:pt x="423134" y="902132"/>
                    <a:pt x="400631" y="924634"/>
                    <a:pt x="372904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920F51-26CB-0A43-3DCA-C60646E6B136}"/>
                </a:ext>
              </a:extLst>
            </p:cNvPr>
            <p:cNvSpPr/>
            <p:nvPr/>
          </p:nvSpPr>
          <p:spPr>
            <a:xfrm>
              <a:off x="2987343" y="271242"/>
              <a:ext cx="1456827" cy="1456424"/>
            </a:xfrm>
            <a:custGeom>
              <a:avLst/>
              <a:gdLst>
                <a:gd name="connsiteX0" fmla="*/ 225230 w 1456827"/>
                <a:gd name="connsiteY0" fmla="*/ 100255 h 1456424"/>
                <a:gd name="connsiteX1" fmla="*/ 100461 w 1456827"/>
                <a:gd name="connsiteY1" fmla="*/ 224822 h 1456424"/>
                <a:gd name="connsiteX2" fmla="*/ 100461 w 1456827"/>
                <a:gd name="connsiteY2" fmla="*/ 1231191 h 1456424"/>
                <a:gd name="connsiteX3" fmla="*/ 225230 w 1456827"/>
                <a:gd name="connsiteY3" fmla="*/ 1355758 h 1456424"/>
                <a:gd name="connsiteX4" fmla="*/ 1231598 w 1456827"/>
                <a:gd name="connsiteY4" fmla="*/ 1355758 h 1456424"/>
                <a:gd name="connsiteX5" fmla="*/ 1356367 w 1456827"/>
                <a:gd name="connsiteY5" fmla="*/ 1231191 h 1456424"/>
                <a:gd name="connsiteX6" fmla="*/ 1356367 w 1456827"/>
                <a:gd name="connsiteY6" fmla="*/ 224822 h 1456424"/>
                <a:gd name="connsiteX7" fmla="*/ 1231598 w 1456827"/>
                <a:gd name="connsiteY7" fmla="*/ 100255 h 1456424"/>
                <a:gd name="connsiteX8" fmla="*/ 1231598 w 1456827"/>
                <a:gd name="connsiteY8" fmla="*/ 1456425 h 1456424"/>
                <a:gd name="connsiteX9" fmla="*/ 225230 w 1456827"/>
                <a:gd name="connsiteY9" fmla="*/ 1456425 h 1456424"/>
                <a:gd name="connsiteX10" fmla="*/ 0 w 1456827"/>
                <a:gd name="connsiteY10" fmla="*/ 1231397 h 1456424"/>
                <a:gd name="connsiteX11" fmla="*/ 0 w 1456827"/>
                <a:gd name="connsiteY11" fmla="*/ 225028 h 1456424"/>
                <a:gd name="connsiteX12" fmla="*/ 225230 w 1456827"/>
                <a:gd name="connsiteY12" fmla="*/ 0 h 1456424"/>
                <a:gd name="connsiteX13" fmla="*/ 1231598 w 1456827"/>
                <a:gd name="connsiteY13" fmla="*/ 0 h 1456424"/>
                <a:gd name="connsiteX14" fmla="*/ 1456828 w 1456827"/>
                <a:gd name="connsiteY14" fmla="*/ 225028 h 1456424"/>
                <a:gd name="connsiteX15" fmla="*/ 1456828 w 1456827"/>
                <a:gd name="connsiteY15" fmla="*/ 1231397 h 1456424"/>
                <a:gd name="connsiteX16" fmla="*/ 1231598 w 1456827"/>
                <a:gd name="connsiteY16" fmla="*/ 1456425 h 145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6827" h="1456424">
                  <a:moveTo>
                    <a:pt x="225230" y="100255"/>
                  </a:moveTo>
                  <a:cubicBezTo>
                    <a:pt x="156517" y="100255"/>
                    <a:pt x="100461" y="156110"/>
                    <a:pt x="100461" y="224822"/>
                  </a:cubicBezTo>
                  <a:lnTo>
                    <a:pt x="100461" y="1231191"/>
                  </a:lnTo>
                  <a:cubicBezTo>
                    <a:pt x="100461" y="1299904"/>
                    <a:pt x="156517" y="1355758"/>
                    <a:pt x="225230" y="1355758"/>
                  </a:cubicBezTo>
                  <a:lnTo>
                    <a:pt x="1231598" y="1355758"/>
                  </a:lnTo>
                  <a:cubicBezTo>
                    <a:pt x="1300311" y="1355758"/>
                    <a:pt x="1356367" y="1299904"/>
                    <a:pt x="1356367" y="1231191"/>
                  </a:cubicBezTo>
                  <a:lnTo>
                    <a:pt x="1356367" y="224822"/>
                  </a:lnTo>
                  <a:cubicBezTo>
                    <a:pt x="1356367" y="156110"/>
                    <a:pt x="1300311" y="100255"/>
                    <a:pt x="1231598" y="100255"/>
                  </a:cubicBezTo>
                  <a:close/>
                  <a:moveTo>
                    <a:pt x="1231598" y="1456425"/>
                  </a:moveTo>
                  <a:lnTo>
                    <a:pt x="225230" y="1456425"/>
                  </a:lnTo>
                  <a:cubicBezTo>
                    <a:pt x="101061" y="1456425"/>
                    <a:pt x="0" y="1355364"/>
                    <a:pt x="0" y="1231397"/>
                  </a:cubicBezTo>
                  <a:lnTo>
                    <a:pt x="0" y="225028"/>
                  </a:lnTo>
                  <a:cubicBezTo>
                    <a:pt x="0" y="100860"/>
                    <a:pt x="101061" y="0"/>
                    <a:pt x="225230" y="0"/>
                  </a:cubicBezTo>
                  <a:lnTo>
                    <a:pt x="1231598" y="0"/>
                  </a:lnTo>
                  <a:cubicBezTo>
                    <a:pt x="1355767" y="0"/>
                    <a:pt x="1456828" y="101061"/>
                    <a:pt x="1456828" y="225028"/>
                  </a:cubicBezTo>
                  <a:lnTo>
                    <a:pt x="1456828" y="1231397"/>
                  </a:lnTo>
                  <a:cubicBezTo>
                    <a:pt x="1456828" y="1355565"/>
                    <a:pt x="1355767" y="1456425"/>
                    <a:pt x="1231598" y="1456425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537CD69-2F41-F551-0346-208F05E12ABB}"/>
                </a:ext>
              </a:extLst>
            </p:cNvPr>
            <p:cNvSpPr/>
            <p:nvPr/>
          </p:nvSpPr>
          <p:spPr>
            <a:xfrm>
              <a:off x="3231152" y="618126"/>
              <a:ext cx="969333" cy="762388"/>
            </a:xfrm>
            <a:custGeom>
              <a:avLst/>
              <a:gdLst>
                <a:gd name="connsiteX0" fmla="*/ 257326 w 969333"/>
                <a:gd name="connsiteY0" fmla="*/ 762389 h 762388"/>
                <a:gd name="connsiteX1" fmla="*/ 221763 w 969333"/>
                <a:gd name="connsiteY1" fmla="*/ 747721 h 762388"/>
                <a:gd name="connsiteX2" fmla="*/ 14617 w 969333"/>
                <a:gd name="connsiteY2" fmla="*/ 540575 h 762388"/>
                <a:gd name="connsiteX3" fmla="*/ 14617 w 969333"/>
                <a:gd name="connsiteY3" fmla="*/ 469449 h 762388"/>
                <a:gd name="connsiteX4" fmla="*/ 85743 w 969333"/>
                <a:gd name="connsiteY4" fmla="*/ 469449 h 762388"/>
                <a:gd name="connsiteX5" fmla="*/ 257326 w 969333"/>
                <a:gd name="connsiteY5" fmla="*/ 641032 h 762388"/>
                <a:gd name="connsiteX6" fmla="*/ 883590 w 969333"/>
                <a:gd name="connsiteY6" fmla="*/ 14768 h 762388"/>
                <a:gd name="connsiteX7" fmla="*/ 954716 w 969333"/>
                <a:gd name="connsiteY7" fmla="*/ 14768 h 762388"/>
                <a:gd name="connsiteX8" fmla="*/ 954716 w 969333"/>
                <a:gd name="connsiteY8" fmla="*/ 85693 h 762388"/>
                <a:gd name="connsiteX9" fmla="*/ 292919 w 969333"/>
                <a:gd name="connsiteY9" fmla="*/ 747490 h 762388"/>
                <a:gd name="connsiteX10" fmla="*/ 257356 w 969333"/>
                <a:gd name="connsiteY10" fmla="*/ 762157 h 76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9333" h="762388">
                  <a:moveTo>
                    <a:pt x="257326" y="762389"/>
                  </a:moveTo>
                  <a:cubicBezTo>
                    <a:pt x="244064" y="762389"/>
                    <a:pt x="231206" y="756962"/>
                    <a:pt x="221763" y="747721"/>
                  </a:cubicBezTo>
                  <a:lnTo>
                    <a:pt x="14617" y="540575"/>
                  </a:lnTo>
                  <a:cubicBezTo>
                    <a:pt x="-4872" y="520884"/>
                    <a:pt x="-4872" y="489140"/>
                    <a:pt x="14617" y="469449"/>
                  </a:cubicBezTo>
                  <a:cubicBezTo>
                    <a:pt x="34308" y="449960"/>
                    <a:pt x="66052" y="449960"/>
                    <a:pt x="85743" y="469449"/>
                  </a:cubicBezTo>
                  <a:lnTo>
                    <a:pt x="257326" y="641032"/>
                  </a:lnTo>
                  <a:lnTo>
                    <a:pt x="883590" y="14768"/>
                  </a:lnTo>
                  <a:cubicBezTo>
                    <a:pt x="903080" y="-4923"/>
                    <a:pt x="935025" y="-4923"/>
                    <a:pt x="954716" y="14768"/>
                  </a:cubicBezTo>
                  <a:cubicBezTo>
                    <a:pt x="974206" y="34258"/>
                    <a:pt x="974206" y="66203"/>
                    <a:pt x="954716" y="85693"/>
                  </a:cubicBezTo>
                  <a:lnTo>
                    <a:pt x="292919" y="747490"/>
                  </a:lnTo>
                  <a:cubicBezTo>
                    <a:pt x="283477" y="756933"/>
                    <a:pt x="270819" y="762157"/>
                    <a:pt x="257356" y="7621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C0AB32-B8C6-1FE1-8E19-070F409FDBF1}"/>
              </a:ext>
            </a:extLst>
          </p:cNvPr>
          <p:cNvGrpSpPr/>
          <p:nvPr/>
        </p:nvGrpSpPr>
        <p:grpSpPr>
          <a:xfrm flipH="1">
            <a:off x="1652547" y="2105930"/>
            <a:ext cx="394342" cy="579311"/>
            <a:chOff x="4571031" y="1491212"/>
            <a:chExt cx="2301484" cy="3381010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8067F9-6446-7F2B-B179-CF24821414A8}"/>
                </a:ext>
              </a:extLst>
            </p:cNvPr>
            <p:cNvSpPr/>
            <p:nvPr/>
          </p:nvSpPr>
          <p:spPr>
            <a:xfrm>
              <a:off x="4685118" y="3335226"/>
              <a:ext cx="1581600" cy="1536996"/>
            </a:xfrm>
            <a:custGeom>
              <a:avLst/>
              <a:gdLst>
                <a:gd name="connsiteX0" fmla="*/ 564581 w 1581600"/>
                <a:gd name="connsiteY0" fmla="*/ 712665 h 1536996"/>
                <a:gd name="connsiteX1" fmla="*/ 187656 w 1581600"/>
                <a:gd name="connsiteY1" fmla="*/ 712665 h 1536996"/>
                <a:gd name="connsiteX2" fmla="*/ 0 w 1581600"/>
                <a:gd name="connsiteY2" fmla="*/ 525009 h 1536996"/>
                <a:gd name="connsiteX3" fmla="*/ 187656 w 1581600"/>
                <a:gd name="connsiteY3" fmla="*/ 337353 h 1536996"/>
                <a:gd name="connsiteX4" fmla="*/ 638698 w 1581600"/>
                <a:gd name="connsiteY4" fmla="*/ 337353 h 1536996"/>
                <a:gd name="connsiteX5" fmla="*/ 854284 w 1581600"/>
                <a:gd name="connsiteY5" fmla="*/ 45018 h 1536996"/>
                <a:gd name="connsiteX6" fmla="*/ 903910 w 1581600"/>
                <a:gd name="connsiteY6" fmla="*/ 12 h 1536996"/>
                <a:gd name="connsiteX7" fmla="*/ 1192628 w 1581600"/>
                <a:gd name="connsiteY7" fmla="*/ 210977 h 1536996"/>
                <a:gd name="connsiteX8" fmla="*/ 1347336 w 1581600"/>
                <a:gd name="connsiteY8" fmla="*/ 337353 h 1536996"/>
                <a:gd name="connsiteX9" fmla="*/ 1531177 w 1581600"/>
                <a:gd name="connsiteY9" fmla="*/ 337353 h 1536996"/>
                <a:gd name="connsiteX10" fmla="*/ 1581408 w 1581600"/>
                <a:gd name="connsiteY10" fmla="*/ 387583 h 1536996"/>
                <a:gd name="connsiteX11" fmla="*/ 1531177 w 1581600"/>
                <a:gd name="connsiteY11" fmla="*/ 437814 h 1536996"/>
                <a:gd name="connsiteX12" fmla="*/ 1347336 w 1581600"/>
                <a:gd name="connsiteY12" fmla="*/ 437814 h 1536996"/>
                <a:gd name="connsiteX13" fmla="*/ 1096993 w 1581600"/>
                <a:gd name="connsiteY13" fmla="*/ 241718 h 1536996"/>
                <a:gd name="connsiteX14" fmla="*/ 946905 w 1581600"/>
                <a:gd name="connsiteY14" fmla="*/ 102080 h 1536996"/>
                <a:gd name="connsiteX15" fmla="*/ 638698 w 1581600"/>
                <a:gd name="connsiteY15" fmla="*/ 437814 h 1536996"/>
                <a:gd name="connsiteX16" fmla="*/ 187656 w 1581600"/>
                <a:gd name="connsiteY16" fmla="*/ 437814 h 1536996"/>
                <a:gd name="connsiteX17" fmla="*/ 100457 w 1581600"/>
                <a:gd name="connsiteY17" fmla="*/ 525013 h 1536996"/>
                <a:gd name="connsiteX18" fmla="*/ 187656 w 1581600"/>
                <a:gd name="connsiteY18" fmla="*/ 612213 h 1536996"/>
                <a:gd name="connsiteX19" fmla="*/ 564581 w 1581600"/>
                <a:gd name="connsiteY19" fmla="*/ 612213 h 1536996"/>
                <a:gd name="connsiteX20" fmla="*/ 614811 w 1581600"/>
                <a:gd name="connsiteY20" fmla="*/ 662443 h 1536996"/>
                <a:gd name="connsiteX21" fmla="*/ 564581 w 1581600"/>
                <a:gd name="connsiteY21" fmla="*/ 712674 h 1536996"/>
                <a:gd name="connsiteX22" fmla="*/ 1100833 w 1581600"/>
                <a:gd name="connsiteY22" fmla="*/ 1536997 h 1536996"/>
                <a:gd name="connsiteX23" fmla="*/ 304791 w 1581600"/>
                <a:gd name="connsiteY23" fmla="*/ 1536997 h 1536996"/>
                <a:gd name="connsiteX24" fmla="*/ 117135 w 1581600"/>
                <a:gd name="connsiteY24" fmla="*/ 1349345 h 1536996"/>
                <a:gd name="connsiteX25" fmla="*/ 304791 w 1581600"/>
                <a:gd name="connsiteY25" fmla="*/ 1161693 h 1536996"/>
                <a:gd name="connsiteX26" fmla="*/ 564576 w 1581600"/>
                <a:gd name="connsiteY26" fmla="*/ 1161693 h 1536996"/>
                <a:gd name="connsiteX27" fmla="*/ 614807 w 1581600"/>
                <a:gd name="connsiteY27" fmla="*/ 1211928 h 1536996"/>
                <a:gd name="connsiteX28" fmla="*/ 564576 w 1581600"/>
                <a:gd name="connsiteY28" fmla="*/ 1262163 h 1536996"/>
                <a:gd name="connsiteX29" fmla="*/ 304791 w 1581600"/>
                <a:gd name="connsiteY29" fmla="*/ 1262163 h 1536996"/>
                <a:gd name="connsiteX30" fmla="*/ 217592 w 1581600"/>
                <a:gd name="connsiteY30" fmla="*/ 1349345 h 1536996"/>
                <a:gd name="connsiteX31" fmla="*/ 304791 w 1581600"/>
                <a:gd name="connsiteY31" fmla="*/ 1436527 h 1536996"/>
                <a:gd name="connsiteX32" fmla="*/ 1101005 w 1581600"/>
                <a:gd name="connsiteY32" fmla="*/ 1436527 h 1536996"/>
                <a:gd name="connsiteX33" fmla="*/ 1226176 w 1581600"/>
                <a:gd name="connsiteY33" fmla="*/ 1373262 h 1536996"/>
                <a:gd name="connsiteX34" fmla="*/ 1354764 w 1581600"/>
                <a:gd name="connsiteY34" fmla="*/ 1306354 h 1536996"/>
                <a:gd name="connsiteX35" fmla="*/ 1531370 w 1581600"/>
                <a:gd name="connsiteY35" fmla="*/ 1306354 h 1536996"/>
                <a:gd name="connsiteX36" fmla="*/ 1581601 w 1581600"/>
                <a:gd name="connsiteY36" fmla="*/ 1356589 h 1536996"/>
                <a:gd name="connsiteX37" fmla="*/ 1531370 w 1581600"/>
                <a:gd name="connsiteY37" fmla="*/ 1406823 h 1536996"/>
                <a:gd name="connsiteX38" fmla="*/ 1354764 w 1581600"/>
                <a:gd name="connsiteY38" fmla="*/ 1406823 h 1536996"/>
                <a:gd name="connsiteX39" fmla="*/ 1295091 w 1581600"/>
                <a:gd name="connsiteY39" fmla="*/ 1446385 h 1536996"/>
                <a:gd name="connsiteX40" fmla="*/ 1101005 w 1581600"/>
                <a:gd name="connsiteY40" fmla="*/ 1536826 h 15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81600" h="1536996">
                  <a:moveTo>
                    <a:pt x="564581" y="712665"/>
                  </a:moveTo>
                  <a:lnTo>
                    <a:pt x="187656" y="712665"/>
                  </a:lnTo>
                  <a:cubicBezTo>
                    <a:pt x="84182" y="712665"/>
                    <a:pt x="0" y="628479"/>
                    <a:pt x="0" y="525009"/>
                  </a:cubicBezTo>
                  <a:cubicBezTo>
                    <a:pt x="0" y="421539"/>
                    <a:pt x="84186" y="337353"/>
                    <a:pt x="187656" y="337353"/>
                  </a:cubicBezTo>
                  <a:lnTo>
                    <a:pt x="638698" y="337353"/>
                  </a:lnTo>
                  <a:cubicBezTo>
                    <a:pt x="753223" y="337353"/>
                    <a:pt x="841425" y="167176"/>
                    <a:pt x="854284" y="45018"/>
                  </a:cubicBezTo>
                  <a:cubicBezTo>
                    <a:pt x="857096" y="19502"/>
                    <a:pt x="878394" y="213"/>
                    <a:pt x="903910" y="12"/>
                  </a:cubicBezTo>
                  <a:cubicBezTo>
                    <a:pt x="1123915" y="-1394"/>
                    <a:pt x="1163695" y="121167"/>
                    <a:pt x="1192628" y="210977"/>
                  </a:cubicBezTo>
                  <a:cubicBezTo>
                    <a:pt x="1217942" y="289737"/>
                    <a:pt x="1233416" y="337353"/>
                    <a:pt x="1347336" y="337353"/>
                  </a:cubicBezTo>
                  <a:lnTo>
                    <a:pt x="1531177" y="337353"/>
                  </a:lnTo>
                  <a:cubicBezTo>
                    <a:pt x="1558905" y="337353"/>
                    <a:pt x="1581408" y="359856"/>
                    <a:pt x="1581408" y="387583"/>
                  </a:cubicBezTo>
                  <a:cubicBezTo>
                    <a:pt x="1581408" y="415311"/>
                    <a:pt x="1558905" y="437814"/>
                    <a:pt x="1531177" y="437814"/>
                  </a:cubicBezTo>
                  <a:lnTo>
                    <a:pt x="1347336" y="437814"/>
                  </a:lnTo>
                  <a:cubicBezTo>
                    <a:pt x="1160078" y="437814"/>
                    <a:pt x="1123512" y="324494"/>
                    <a:pt x="1096993" y="241718"/>
                  </a:cubicBezTo>
                  <a:cubicBezTo>
                    <a:pt x="1072278" y="164968"/>
                    <a:pt x="1055202" y="111724"/>
                    <a:pt x="946905" y="102080"/>
                  </a:cubicBezTo>
                  <a:cubicBezTo>
                    <a:pt x="915762" y="251563"/>
                    <a:pt x="808271" y="437814"/>
                    <a:pt x="638698" y="437814"/>
                  </a:cubicBezTo>
                  <a:lnTo>
                    <a:pt x="187656" y="437814"/>
                  </a:lnTo>
                  <a:cubicBezTo>
                    <a:pt x="139637" y="437814"/>
                    <a:pt x="100457" y="476994"/>
                    <a:pt x="100457" y="525013"/>
                  </a:cubicBezTo>
                  <a:cubicBezTo>
                    <a:pt x="100457" y="573032"/>
                    <a:pt x="139637" y="612213"/>
                    <a:pt x="187656" y="612213"/>
                  </a:cubicBezTo>
                  <a:lnTo>
                    <a:pt x="564581" y="612213"/>
                  </a:lnTo>
                  <a:cubicBezTo>
                    <a:pt x="592510" y="612213"/>
                    <a:pt x="614811" y="634716"/>
                    <a:pt x="614811" y="662443"/>
                  </a:cubicBezTo>
                  <a:cubicBezTo>
                    <a:pt x="614811" y="690171"/>
                    <a:pt x="592510" y="712674"/>
                    <a:pt x="564581" y="712674"/>
                  </a:cubicBezTo>
                  <a:close/>
                  <a:moveTo>
                    <a:pt x="1100833" y="1536997"/>
                  </a:moveTo>
                  <a:lnTo>
                    <a:pt x="304791" y="1536997"/>
                  </a:lnTo>
                  <a:cubicBezTo>
                    <a:pt x="201317" y="1536997"/>
                    <a:pt x="117135" y="1452815"/>
                    <a:pt x="117135" y="1349345"/>
                  </a:cubicBezTo>
                  <a:cubicBezTo>
                    <a:pt x="117135" y="1245875"/>
                    <a:pt x="201321" y="1161693"/>
                    <a:pt x="304791" y="1161693"/>
                  </a:cubicBezTo>
                  <a:lnTo>
                    <a:pt x="564576" y="1161693"/>
                  </a:lnTo>
                  <a:cubicBezTo>
                    <a:pt x="592506" y="1161693"/>
                    <a:pt x="614807" y="1184196"/>
                    <a:pt x="614807" y="1211928"/>
                  </a:cubicBezTo>
                  <a:cubicBezTo>
                    <a:pt x="614807" y="1239660"/>
                    <a:pt x="592506" y="1262163"/>
                    <a:pt x="564576" y="1262163"/>
                  </a:cubicBezTo>
                  <a:lnTo>
                    <a:pt x="304791" y="1262163"/>
                  </a:lnTo>
                  <a:cubicBezTo>
                    <a:pt x="256772" y="1262163"/>
                    <a:pt x="217592" y="1301339"/>
                    <a:pt x="217592" y="1349345"/>
                  </a:cubicBezTo>
                  <a:cubicBezTo>
                    <a:pt x="217592" y="1397351"/>
                    <a:pt x="256772" y="1436527"/>
                    <a:pt x="304791" y="1436527"/>
                  </a:cubicBezTo>
                  <a:lnTo>
                    <a:pt x="1101005" y="1436527"/>
                  </a:lnTo>
                  <a:cubicBezTo>
                    <a:pt x="1159071" y="1436527"/>
                    <a:pt x="1190210" y="1407210"/>
                    <a:pt x="1226176" y="1373262"/>
                  </a:cubicBezTo>
                  <a:cubicBezTo>
                    <a:pt x="1259528" y="1341930"/>
                    <a:pt x="1297302" y="1306354"/>
                    <a:pt x="1354764" y="1306354"/>
                  </a:cubicBezTo>
                  <a:lnTo>
                    <a:pt x="1531370" y="1306354"/>
                  </a:lnTo>
                  <a:cubicBezTo>
                    <a:pt x="1559098" y="1306354"/>
                    <a:pt x="1581601" y="1328857"/>
                    <a:pt x="1581601" y="1356589"/>
                  </a:cubicBezTo>
                  <a:cubicBezTo>
                    <a:pt x="1581601" y="1384321"/>
                    <a:pt x="1559098" y="1406823"/>
                    <a:pt x="1531370" y="1406823"/>
                  </a:cubicBezTo>
                  <a:lnTo>
                    <a:pt x="1354764" y="1406823"/>
                  </a:lnTo>
                  <a:cubicBezTo>
                    <a:pt x="1338086" y="1406823"/>
                    <a:pt x="1321815" y="1421097"/>
                    <a:pt x="1295091" y="1446385"/>
                  </a:cubicBezTo>
                  <a:cubicBezTo>
                    <a:pt x="1254504" y="1484576"/>
                    <a:pt x="1198851" y="1536826"/>
                    <a:pt x="1101005" y="1536826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EA7948-DF93-305E-874B-3F7952205DB0}"/>
                </a:ext>
              </a:extLst>
            </p:cNvPr>
            <p:cNvSpPr/>
            <p:nvPr/>
          </p:nvSpPr>
          <p:spPr>
            <a:xfrm>
              <a:off x="6166069" y="3575744"/>
              <a:ext cx="706446" cy="1263389"/>
            </a:xfrm>
            <a:custGeom>
              <a:avLst/>
              <a:gdLst>
                <a:gd name="connsiteX0" fmla="*/ 138433 w 706446"/>
                <a:gd name="connsiteY0" fmla="*/ 100487 h 1263389"/>
                <a:gd name="connsiteX1" fmla="*/ 100461 w 706446"/>
                <a:gd name="connsiteY1" fmla="*/ 138459 h 1263389"/>
                <a:gd name="connsiteX2" fmla="*/ 100461 w 706446"/>
                <a:gd name="connsiteY2" fmla="*/ 1124986 h 1263389"/>
                <a:gd name="connsiteX3" fmla="*/ 138433 w 706446"/>
                <a:gd name="connsiteY3" fmla="*/ 1162963 h 1263389"/>
                <a:gd name="connsiteX4" fmla="*/ 568001 w 706446"/>
                <a:gd name="connsiteY4" fmla="*/ 1162963 h 1263389"/>
                <a:gd name="connsiteX5" fmla="*/ 605977 w 706446"/>
                <a:gd name="connsiteY5" fmla="*/ 1124986 h 1263389"/>
                <a:gd name="connsiteX6" fmla="*/ 605977 w 706446"/>
                <a:gd name="connsiteY6" fmla="*/ 138459 h 1263389"/>
                <a:gd name="connsiteX7" fmla="*/ 568001 w 706446"/>
                <a:gd name="connsiteY7" fmla="*/ 100487 h 1263389"/>
                <a:gd name="connsiteX8" fmla="*/ 568001 w 706446"/>
                <a:gd name="connsiteY8" fmla="*/ 1263389 h 1263389"/>
                <a:gd name="connsiteX9" fmla="*/ 138433 w 706446"/>
                <a:gd name="connsiteY9" fmla="*/ 1263389 h 1263389"/>
                <a:gd name="connsiteX10" fmla="*/ 0 w 706446"/>
                <a:gd name="connsiteY10" fmla="*/ 1124943 h 1263389"/>
                <a:gd name="connsiteX11" fmla="*/ 0 w 706446"/>
                <a:gd name="connsiteY11" fmla="*/ 138433 h 1263389"/>
                <a:gd name="connsiteX12" fmla="*/ 138433 w 706446"/>
                <a:gd name="connsiteY12" fmla="*/ 0 h 1263389"/>
                <a:gd name="connsiteX13" fmla="*/ 568001 w 706446"/>
                <a:gd name="connsiteY13" fmla="*/ 0 h 1263389"/>
                <a:gd name="connsiteX14" fmla="*/ 706447 w 706446"/>
                <a:gd name="connsiteY14" fmla="*/ 138433 h 1263389"/>
                <a:gd name="connsiteX15" fmla="*/ 706447 w 706446"/>
                <a:gd name="connsiteY15" fmla="*/ 1124943 h 1263389"/>
                <a:gd name="connsiteX16" fmla="*/ 568001 w 706446"/>
                <a:gd name="connsiteY16" fmla="*/ 1263389 h 126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46" h="1263389">
                  <a:moveTo>
                    <a:pt x="138433" y="100487"/>
                  </a:moveTo>
                  <a:cubicBezTo>
                    <a:pt x="117538" y="100487"/>
                    <a:pt x="100461" y="117563"/>
                    <a:pt x="100461" y="138459"/>
                  </a:cubicBezTo>
                  <a:lnTo>
                    <a:pt x="100461" y="1124986"/>
                  </a:lnTo>
                  <a:cubicBezTo>
                    <a:pt x="100461" y="1145860"/>
                    <a:pt x="117538" y="1162963"/>
                    <a:pt x="138433" y="1162963"/>
                  </a:cubicBezTo>
                  <a:lnTo>
                    <a:pt x="568001" y="1162963"/>
                  </a:lnTo>
                  <a:cubicBezTo>
                    <a:pt x="588918" y="1162963"/>
                    <a:pt x="605977" y="1146075"/>
                    <a:pt x="605977" y="1124986"/>
                  </a:cubicBezTo>
                  <a:lnTo>
                    <a:pt x="605977" y="138459"/>
                  </a:lnTo>
                  <a:cubicBezTo>
                    <a:pt x="605977" y="117563"/>
                    <a:pt x="588918" y="100487"/>
                    <a:pt x="568001" y="100487"/>
                  </a:cubicBezTo>
                  <a:close/>
                  <a:moveTo>
                    <a:pt x="568001" y="1263389"/>
                  </a:moveTo>
                  <a:lnTo>
                    <a:pt x="138433" y="1263389"/>
                  </a:lnTo>
                  <a:cubicBezTo>
                    <a:pt x="62086" y="1263389"/>
                    <a:pt x="0" y="1201324"/>
                    <a:pt x="0" y="1124943"/>
                  </a:cubicBezTo>
                  <a:lnTo>
                    <a:pt x="0" y="138433"/>
                  </a:lnTo>
                  <a:cubicBezTo>
                    <a:pt x="0" y="62086"/>
                    <a:pt x="62082" y="0"/>
                    <a:pt x="138433" y="0"/>
                  </a:cubicBezTo>
                  <a:lnTo>
                    <a:pt x="568001" y="0"/>
                  </a:lnTo>
                  <a:cubicBezTo>
                    <a:pt x="644339" y="0"/>
                    <a:pt x="706447" y="62082"/>
                    <a:pt x="706447" y="138433"/>
                  </a:cubicBezTo>
                  <a:lnTo>
                    <a:pt x="706447" y="1124943"/>
                  </a:lnTo>
                  <a:cubicBezTo>
                    <a:pt x="706447" y="1201324"/>
                    <a:pt x="644339" y="1263389"/>
                    <a:pt x="568001" y="1263389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1661B3-6BB6-1156-3D94-AF7A08A9E8CE}"/>
                </a:ext>
              </a:extLst>
            </p:cNvPr>
            <p:cNvSpPr/>
            <p:nvPr/>
          </p:nvSpPr>
          <p:spPr>
            <a:xfrm>
              <a:off x="4571031" y="3947370"/>
              <a:ext cx="352008" cy="375312"/>
            </a:xfrm>
            <a:custGeom>
              <a:avLst/>
              <a:gdLst>
                <a:gd name="connsiteX0" fmla="*/ 301778 w 352008"/>
                <a:gd name="connsiteY0" fmla="*/ 375313 h 375312"/>
                <a:gd name="connsiteX1" fmla="*/ 187656 w 352008"/>
                <a:gd name="connsiteY1" fmla="*/ 375313 h 375312"/>
                <a:gd name="connsiteX2" fmla="*/ 0 w 352008"/>
                <a:gd name="connsiteY2" fmla="*/ 187656 h 375312"/>
                <a:gd name="connsiteX3" fmla="*/ 187656 w 352008"/>
                <a:gd name="connsiteY3" fmla="*/ 0 h 375312"/>
                <a:gd name="connsiteX4" fmla="*/ 301778 w 352008"/>
                <a:gd name="connsiteY4" fmla="*/ 0 h 375312"/>
                <a:gd name="connsiteX5" fmla="*/ 352008 w 352008"/>
                <a:gd name="connsiteY5" fmla="*/ 50231 h 375312"/>
                <a:gd name="connsiteX6" fmla="*/ 301778 w 352008"/>
                <a:gd name="connsiteY6" fmla="*/ 100461 h 375312"/>
                <a:gd name="connsiteX7" fmla="*/ 187656 w 352008"/>
                <a:gd name="connsiteY7" fmla="*/ 100461 h 375312"/>
                <a:gd name="connsiteX8" fmla="*/ 100457 w 352008"/>
                <a:gd name="connsiteY8" fmla="*/ 187661 h 375312"/>
                <a:gd name="connsiteX9" fmla="*/ 187656 w 352008"/>
                <a:gd name="connsiteY9" fmla="*/ 274860 h 375312"/>
                <a:gd name="connsiteX10" fmla="*/ 301778 w 352008"/>
                <a:gd name="connsiteY10" fmla="*/ 274860 h 375312"/>
                <a:gd name="connsiteX11" fmla="*/ 352008 w 352008"/>
                <a:gd name="connsiteY11" fmla="*/ 325091 h 375312"/>
                <a:gd name="connsiteX12" fmla="*/ 301778 w 352008"/>
                <a:gd name="connsiteY12" fmla="*/ 375313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008" h="375312">
                  <a:moveTo>
                    <a:pt x="301778" y="375313"/>
                  </a:moveTo>
                  <a:lnTo>
                    <a:pt x="187656" y="375313"/>
                  </a:lnTo>
                  <a:cubicBezTo>
                    <a:pt x="84182" y="375313"/>
                    <a:pt x="0" y="291126"/>
                    <a:pt x="0" y="187656"/>
                  </a:cubicBezTo>
                  <a:cubicBezTo>
                    <a:pt x="0" y="84186"/>
                    <a:pt x="84186" y="0"/>
                    <a:pt x="187656" y="0"/>
                  </a:cubicBezTo>
                  <a:lnTo>
                    <a:pt x="301778" y="0"/>
                  </a:lnTo>
                  <a:cubicBezTo>
                    <a:pt x="329505" y="0"/>
                    <a:pt x="352008" y="22503"/>
                    <a:pt x="352008" y="50231"/>
                  </a:cubicBezTo>
                  <a:cubicBezTo>
                    <a:pt x="352008" y="77958"/>
                    <a:pt x="329505" y="100461"/>
                    <a:pt x="301778" y="100461"/>
                  </a:cubicBezTo>
                  <a:lnTo>
                    <a:pt x="187656" y="100461"/>
                  </a:lnTo>
                  <a:cubicBezTo>
                    <a:pt x="139637" y="100461"/>
                    <a:pt x="100457" y="139642"/>
                    <a:pt x="100457" y="187661"/>
                  </a:cubicBezTo>
                  <a:cubicBezTo>
                    <a:pt x="100457" y="235679"/>
                    <a:pt x="139637" y="274860"/>
                    <a:pt x="187656" y="274860"/>
                  </a:cubicBezTo>
                  <a:lnTo>
                    <a:pt x="301778" y="274860"/>
                  </a:lnTo>
                  <a:cubicBezTo>
                    <a:pt x="329505" y="274860"/>
                    <a:pt x="352008" y="297363"/>
                    <a:pt x="352008" y="325091"/>
                  </a:cubicBezTo>
                  <a:cubicBezTo>
                    <a:pt x="352008" y="352810"/>
                    <a:pt x="329505" y="375313"/>
                    <a:pt x="301778" y="375313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D86103-A567-83F7-B981-56CF2FB74183}"/>
                </a:ext>
              </a:extLst>
            </p:cNvPr>
            <p:cNvSpPr/>
            <p:nvPr/>
          </p:nvSpPr>
          <p:spPr>
            <a:xfrm>
              <a:off x="4685319" y="4222119"/>
              <a:ext cx="614811" cy="375312"/>
            </a:xfrm>
            <a:custGeom>
              <a:avLst/>
              <a:gdLst>
                <a:gd name="connsiteX0" fmla="*/ 304590 w 614811"/>
                <a:gd name="connsiteY0" fmla="*/ 375312 h 375312"/>
                <a:gd name="connsiteX1" fmla="*/ 187656 w 614811"/>
                <a:gd name="connsiteY1" fmla="*/ 375312 h 375312"/>
                <a:gd name="connsiteX2" fmla="*/ 0 w 614811"/>
                <a:gd name="connsiteY2" fmla="*/ 187660 h 375312"/>
                <a:gd name="connsiteX3" fmla="*/ 187656 w 614811"/>
                <a:gd name="connsiteY3" fmla="*/ 0 h 375312"/>
                <a:gd name="connsiteX4" fmla="*/ 564581 w 614811"/>
                <a:gd name="connsiteY4" fmla="*/ 0 h 375312"/>
                <a:gd name="connsiteX5" fmla="*/ 614811 w 614811"/>
                <a:gd name="connsiteY5" fmla="*/ 50231 h 375312"/>
                <a:gd name="connsiteX6" fmla="*/ 564581 w 614811"/>
                <a:gd name="connsiteY6" fmla="*/ 100478 h 375312"/>
                <a:gd name="connsiteX7" fmla="*/ 187656 w 614811"/>
                <a:gd name="connsiteY7" fmla="*/ 100478 h 375312"/>
                <a:gd name="connsiteX8" fmla="*/ 100457 w 614811"/>
                <a:gd name="connsiteY8" fmla="*/ 187660 h 375312"/>
                <a:gd name="connsiteX9" fmla="*/ 187656 w 614811"/>
                <a:gd name="connsiteY9" fmla="*/ 274843 h 375312"/>
                <a:gd name="connsiteX10" fmla="*/ 304590 w 614811"/>
                <a:gd name="connsiteY10" fmla="*/ 274843 h 375312"/>
                <a:gd name="connsiteX11" fmla="*/ 354820 w 614811"/>
                <a:gd name="connsiteY11" fmla="*/ 325078 h 375312"/>
                <a:gd name="connsiteX12" fmla="*/ 304590 w 614811"/>
                <a:gd name="connsiteY12" fmla="*/ 375312 h 37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811" h="375312">
                  <a:moveTo>
                    <a:pt x="304590" y="375312"/>
                  </a:moveTo>
                  <a:lnTo>
                    <a:pt x="187656" y="375312"/>
                  </a:lnTo>
                  <a:cubicBezTo>
                    <a:pt x="84182" y="375312"/>
                    <a:pt x="0" y="291130"/>
                    <a:pt x="0" y="187660"/>
                  </a:cubicBezTo>
                  <a:cubicBezTo>
                    <a:pt x="0" y="84190"/>
                    <a:pt x="84186" y="0"/>
                    <a:pt x="187656" y="0"/>
                  </a:cubicBezTo>
                  <a:lnTo>
                    <a:pt x="564581" y="0"/>
                  </a:lnTo>
                  <a:cubicBezTo>
                    <a:pt x="592510" y="0"/>
                    <a:pt x="614811" y="22503"/>
                    <a:pt x="614811" y="50231"/>
                  </a:cubicBezTo>
                  <a:cubicBezTo>
                    <a:pt x="614811" y="77975"/>
                    <a:pt x="592510" y="100478"/>
                    <a:pt x="564581" y="100478"/>
                  </a:cubicBezTo>
                  <a:lnTo>
                    <a:pt x="187656" y="100478"/>
                  </a:lnTo>
                  <a:cubicBezTo>
                    <a:pt x="139637" y="100478"/>
                    <a:pt x="100457" y="139654"/>
                    <a:pt x="100457" y="187660"/>
                  </a:cubicBezTo>
                  <a:cubicBezTo>
                    <a:pt x="100457" y="235667"/>
                    <a:pt x="139637" y="274843"/>
                    <a:pt x="187656" y="274843"/>
                  </a:cubicBezTo>
                  <a:lnTo>
                    <a:pt x="304590" y="274843"/>
                  </a:lnTo>
                  <a:cubicBezTo>
                    <a:pt x="332317" y="274843"/>
                    <a:pt x="354820" y="297346"/>
                    <a:pt x="354820" y="325078"/>
                  </a:cubicBezTo>
                  <a:cubicBezTo>
                    <a:pt x="354820" y="352810"/>
                    <a:pt x="332317" y="375312"/>
                    <a:pt x="304590" y="375312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DD5A597-0272-C635-BDA9-6367C7EAA571}"/>
                </a:ext>
              </a:extLst>
            </p:cNvPr>
            <p:cNvSpPr/>
            <p:nvPr/>
          </p:nvSpPr>
          <p:spPr>
            <a:xfrm>
              <a:off x="5216724" y="2848607"/>
              <a:ext cx="422932" cy="924634"/>
            </a:xfrm>
            <a:custGeom>
              <a:avLst/>
              <a:gdLst>
                <a:gd name="connsiteX0" fmla="*/ 372702 w 422932"/>
                <a:gd name="connsiteY0" fmla="*/ 587293 h 924634"/>
                <a:gd name="connsiteX1" fmla="*/ 322472 w 422932"/>
                <a:gd name="connsiteY1" fmla="*/ 537063 h 924634"/>
                <a:gd name="connsiteX2" fmla="*/ 322472 w 422932"/>
                <a:gd name="connsiteY2" fmla="*/ 50231 h 924634"/>
                <a:gd name="connsiteX3" fmla="*/ 372702 w 422932"/>
                <a:gd name="connsiteY3" fmla="*/ 0 h 924634"/>
                <a:gd name="connsiteX4" fmla="*/ 422933 w 422932"/>
                <a:gd name="connsiteY4" fmla="*/ 50231 h 924634"/>
                <a:gd name="connsiteX5" fmla="*/ 422933 w 422932"/>
                <a:gd name="connsiteY5" fmla="*/ 537063 h 924634"/>
                <a:gd name="connsiteX6" fmla="*/ 372702 w 422932"/>
                <a:gd name="connsiteY6" fmla="*/ 587293 h 924634"/>
                <a:gd name="connsiteX7" fmla="*/ 50231 w 422932"/>
                <a:gd name="connsiteY7" fmla="*/ 924634 h 924634"/>
                <a:gd name="connsiteX8" fmla="*/ 0 w 422932"/>
                <a:gd name="connsiteY8" fmla="*/ 874404 h 924634"/>
                <a:gd name="connsiteX9" fmla="*/ 0 w 422932"/>
                <a:gd name="connsiteY9" fmla="*/ 50244 h 924634"/>
                <a:gd name="connsiteX10" fmla="*/ 50231 w 422932"/>
                <a:gd name="connsiteY10" fmla="*/ 13 h 924634"/>
                <a:gd name="connsiteX11" fmla="*/ 100461 w 422932"/>
                <a:gd name="connsiteY11" fmla="*/ 50244 h 924634"/>
                <a:gd name="connsiteX12" fmla="*/ 100461 w 422932"/>
                <a:gd name="connsiteY12" fmla="*/ 874404 h 924634"/>
                <a:gd name="connsiteX13" fmla="*/ 50231 w 422932"/>
                <a:gd name="connsiteY13" fmla="*/ 924634 h 9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932" h="924634">
                  <a:moveTo>
                    <a:pt x="372702" y="587293"/>
                  </a:moveTo>
                  <a:cubicBezTo>
                    <a:pt x="344975" y="587293"/>
                    <a:pt x="322472" y="564791"/>
                    <a:pt x="322472" y="537063"/>
                  </a:cubicBezTo>
                  <a:lnTo>
                    <a:pt x="322472" y="50231"/>
                  </a:lnTo>
                  <a:cubicBezTo>
                    <a:pt x="322472" y="22503"/>
                    <a:pt x="344975" y="0"/>
                    <a:pt x="372702" y="0"/>
                  </a:cubicBezTo>
                  <a:cubicBezTo>
                    <a:pt x="400631" y="0"/>
                    <a:pt x="422933" y="22503"/>
                    <a:pt x="422933" y="50231"/>
                  </a:cubicBezTo>
                  <a:lnTo>
                    <a:pt x="422933" y="537063"/>
                  </a:lnTo>
                  <a:cubicBezTo>
                    <a:pt x="422933" y="564791"/>
                    <a:pt x="400631" y="587293"/>
                    <a:pt x="372702" y="587293"/>
                  </a:cubicBezTo>
                  <a:close/>
                  <a:moveTo>
                    <a:pt x="50231" y="924634"/>
                  </a:moveTo>
                  <a:cubicBezTo>
                    <a:pt x="22503" y="924634"/>
                    <a:pt x="0" y="902131"/>
                    <a:pt x="0" y="874404"/>
                  </a:cubicBezTo>
                  <a:lnTo>
                    <a:pt x="0" y="50244"/>
                  </a:lnTo>
                  <a:cubicBezTo>
                    <a:pt x="0" y="22516"/>
                    <a:pt x="22503" y="13"/>
                    <a:pt x="50231" y="13"/>
                  </a:cubicBezTo>
                  <a:cubicBezTo>
                    <a:pt x="77958" y="13"/>
                    <a:pt x="100461" y="22516"/>
                    <a:pt x="100461" y="50244"/>
                  </a:cubicBezTo>
                  <a:lnTo>
                    <a:pt x="100461" y="874404"/>
                  </a:lnTo>
                  <a:cubicBezTo>
                    <a:pt x="100461" y="902131"/>
                    <a:pt x="77958" y="924634"/>
                    <a:pt x="50231" y="924634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B05DEBC-706A-D1D9-5635-BD9950CD0257}"/>
                </a:ext>
              </a:extLst>
            </p:cNvPr>
            <p:cNvSpPr/>
            <p:nvPr/>
          </p:nvSpPr>
          <p:spPr>
            <a:xfrm>
              <a:off x="4699357" y="1491212"/>
              <a:ext cx="1457856" cy="1457856"/>
            </a:xfrm>
            <a:custGeom>
              <a:avLst/>
              <a:gdLst>
                <a:gd name="connsiteX0" fmla="*/ 225230 w 1457856"/>
                <a:gd name="connsiteY0" fmla="*/ 100444 h 1457856"/>
                <a:gd name="connsiteX1" fmla="*/ 100461 w 1457856"/>
                <a:gd name="connsiteY1" fmla="*/ 225212 h 1457856"/>
                <a:gd name="connsiteX2" fmla="*/ 100461 w 1457856"/>
                <a:gd name="connsiteY2" fmla="*/ 1232610 h 1457856"/>
                <a:gd name="connsiteX3" fmla="*/ 225230 w 1457856"/>
                <a:gd name="connsiteY3" fmla="*/ 1357378 h 1457856"/>
                <a:gd name="connsiteX4" fmla="*/ 1232627 w 1457856"/>
                <a:gd name="connsiteY4" fmla="*/ 1357378 h 1457856"/>
                <a:gd name="connsiteX5" fmla="*/ 1357395 w 1457856"/>
                <a:gd name="connsiteY5" fmla="*/ 1232610 h 1457856"/>
                <a:gd name="connsiteX6" fmla="*/ 1357395 w 1457856"/>
                <a:gd name="connsiteY6" fmla="*/ 225212 h 1457856"/>
                <a:gd name="connsiteX7" fmla="*/ 1232627 w 1457856"/>
                <a:gd name="connsiteY7" fmla="*/ 100444 h 1457856"/>
                <a:gd name="connsiteX8" fmla="*/ 1232627 w 1457856"/>
                <a:gd name="connsiteY8" fmla="*/ 1457857 h 1457856"/>
                <a:gd name="connsiteX9" fmla="*/ 225230 w 1457856"/>
                <a:gd name="connsiteY9" fmla="*/ 1457857 h 1457856"/>
                <a:gd name="connsiteX10" fmla="*/ 0 w 1457856"/>
                <a:gd name="connsiteY10" fmla="*/ 1232627 h 1457856"/>
                <a:gd name="connsiteX11" fmla="*/ 0 w 1457856"/>
                <a:gd name="connsiteY11" fmla="*/ 225230 h 1457856"/>
                <a:gd name="connsiteX12" fmla="*/ 225230 w 1457856"/>
                <a:gd name="connsiteY12" fmla="*/ 0 h 1457856"/>
                <a:gd name="connsiteX13" fmla="*/ 1232627 w 1457856"/>
                <a:gd name="connsiteY13" fmla="*/ 0 h 1457856"/>
                <a:gd name="connsiteX14" fmla="*/ 1457856 w 1457856"/>
                <a:gd name="connsiteY14" fmla="*/ 225230 h 1457856"/>
                <a:gd name="connsiteX15" fmla="*/ 1457856 w 1457856"/>
                <a:gd name="connsiteY15" fmla="*/ 1232627 h 1457856"/>
                <a:gd name="connsiteX16" fmla="*/ 1232627 w 1457856"/>
                <a:gd name="connsiteY16" fmla="*/ 1457857 h 145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7856" h="1457856">
                  <a:moveTo>
                    <a:pt x="225230" y="100444"/>
                  </a:moveTo>
                  <a:cubicBezTo>
                    <a:pt x="156517" y="100444"/>
                    <a:pt x="100461" y="156500"/>
                    <a:pt x="100461" y="225212"/>
                  </a:cubicBezTo>
                  <a:lnTo>
                    <a:pt x="100461" y="1232610"/>
                  </a:lnTo>
                  <a:cubicBezTo>
                    <a:pt x="100461" y="1301323"/>
                    <a:pt x="156517" y="1357378"/>
                    <a:pt x="225230" y="1357378"/>
                  </a:cubicBezTo>
                  <a:lnTo>
                    <a:pt x="1232627" y="1357378"/>
                  </a:lnTo>
                  <a:cubicBezTo>
                    <a:pt x="1301541" y="1357378"/>
                    <a:pt x="1357395" y="1301323"/>
                    <a:pt x="1357395" y="1232610"/>
                  </a:cubicBezTo>
                  <a:lnTo>
                    <a:pt x="1357395" y="225212"/>
                  </a:lnTo>
                  <a:cubicBezTo>
                    <a:pt x="1357395" y="156298"/>
                    <a:pt x="1301340" y="100444"/>
                    <a:pt x="1232627" y="100444"/>
                  </a:cubicBezTo>
                  <a:close/>
                  <a:moveTo>
                    <a:pt x="1232627" y="1457857"/>
                  </a:moveTo>
                  <a:lnTo>
                    <a:pt x="225230" y="1457857"/>
                  </a:lnTo>
                  <a:cubicBezTo>
                    <a:pt x="101061" y="1457857"/>
                    <a:pt x="0" y="1356795"/>
                    <a:pt x="0" y="1232627"/>
                  </a:cubicBezTo>
                  <a:lnTo>
                    <a:pt x="0" y="225230"/>
                  </a:lnTo>
                  <a:cubicBezTo>
                    <a:pt x="0" y="101061"/>
                    <a:pt x="101061" y="0"/>
                    <a:pt x="225230" y="0"/>
                  </a:cubicBezTo>
                  <a:lnTo>
                    <a:pt x="1232627" y="0"/>
                  </a:lnTo>
                  <a:cubicBezTo>
                    <a:pt x="1356795" y="0"/>
                    <a:pt x="1457856" y="101061"/>
                    <a:pt x="1457856" y="225230"/>
                  </a:cubicBezTo>
                  <a:lnTo>
                    <a:pt x="1457856" y="1232627"/>
                  </a:lnTo>
                  <a:cubicBezTo>
                    <a:pt x="1457856" y="1356795"/>
                    <a:pt x="1356795" y="1457857"/>
                    <a:pt x="1232627" y="1457857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3FEEC87-8198-3C21-284A-A49E607168B9}"/>
                </a:ext>
              </a:extLst>
            </p:cNvPr>
            <p:cNvSpPr/>
            <p:nvPr/>
          </p:nvSpPr>
          <p:spPr>
            <a:xfrm>
              <a:off x="5047013" y="1838709"/>
              <a:ext cx="762750" cy="762787"/>
            </a:xfrm>
            <a:custGeom>
              <a:avLst/>
              <a:gdLst>
                <a:gd name="connsiteX0" fmla="*/ 50180 w 762750"/>
                <a:gd name="connsiteY0" fmla="*/ 762788 h 762787"/>
                <a:gd name="connsiteX1" fmla="*/ 14617 w 762750"/>
                <a:gd name="connsiteY1" fmla="*/ 748120 h 762787"/>
                <a:gd name="connsiteX2" fmla="*/ 14617 w 762750"/>
                <a:gd name="connsiteY2" fmla="*/ 676994 h 762787"/>
                <a:gd name="connsiteX3" fmla="*/ 677057 w 762750"/>
                <a:gd name="connsiteY3" fmla="*/ 14768 h 762787"/>
                <a:gd name="connsiteX4" fmla="*/ 747982 w 762750"/>
                <a:gd name="connsiteY4" fmla="*/ 14768 h 762787"/>
                <a:gd name="connsiteX5" fmla="*/ 747982 w 762750"/>
                <a:gd name="connsiteY5" fmla="*/ 85894 h 762787"/>
                <a:gd name="connsiteX6" fmla="*/ 85756 w 762750"/>
                <a:gd name="connsiteY6" fmla="*/ 748120 h 762787"/>
                <a:gd name="connsiteX7" fmla="*/ 50193 w 762750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50" h="762787">
                  <a:moveTo>
                    <a:pt x="50180" y="762788"/>
                  </a:moveTo>
                  <a:cubicBezTo>
                    <a:pt x="37322" y="762788"/>
                    <a:pt x="24463" y="757966"/>
                    <a:pt x="14617" y="748120"/>
                  </a:cubicBezTo>
                  <a:cubicBezTo>
                    <a:pt x="-4872" y="728429"/>
                    <a:pt x="-4872" y="696685"/>
                    <a:pt x="14617" y="676994"/>
                  </a:cubicBezTo>
                  <a:lnTo>
                    <a:pt x="677057" y="14768"/>
                  </a:lnTo>
                  <a:cubicBezTo>
                    <a:pt x="696547" y="-4923"/>
                    <a:pt x="728492" y="-4923"/>
                    <a:pt x="747982" y="14768"/>
                  </a:cubicBezTo>
                  <a:cubicBezTo>
                    <a:pt x="767673" y="34258"/>
                    <a:pt x="767673" y="66203"/>
                    <a:pt x="747982" y="85894"/>
                  </a:cubicBezTo>
                  <a:lnTo>
                    <a:pt x="85756" y="748120"/>
                  </a:lnTo>
                  <a:cubicBezTo>
                    <a:pt x="75911" y="757764"/>
                    <a:pt x="63052" y="762788"/>
                    <a:pt x="50193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257261-89B8-F15E-066E-32657C5D8AA7}"/>
                </a:ext>
              </a:extLst>
            </p:cNvPr>
            <p:cNvSpPr/>
            <p:nvPr/>
          </p:nvSpPr>
          <p:spPr>
            <a:xfrm>
              <a:off x="5046799" y="1838709"/>
              <a:ext cx="762737" cy="762787"/>
            </a:xfrm>
            <a:custGeom>
              <a:avLst/>
              <a:gdLst>
                <a:gd name="connsiteX0" fmla="*/ 712620 w 762737"/>
                <a:gd name="connsiteY0" fmla="*/ 762788 h 762787"/>
                <a:gd name="connsiteX1" fmla="*/ 677057 w 762737"/>
                <a:gd name="connsiteY1" fmla="*/ 748120 h 762787"/>
                <a:gd name="connsiteX2" fmla="*/ 14617 w 762737"/>
                <a:gd name="connsiteY2" fmla="*/ 85894 h 762787"/>
                <a:gd name="connsiteX3" fmla="*/ 14617 w 762737"/>
                <a:gd name="connsiteY3" fmla="*/ 14768 h 762787"/>
                <a:gd name="connsiteX4" fmla="*/ 85743 w 762737"/>
                <a:gd name="connsiteY4" fmla="*/ 14768 h 762787"/>
                <a:gd name="connsiteX5" fmla="*/ 747969 w 762737"/>
                <a:gd name="connsiteY5" fmla="*/ 676994 h 762787"/>
                <a:gd name="connsiteX6" fmla="*/ 747969 w 762737"/>
                <a:gd name="connsiteY6" fmla="*/ 748120 h 762787"/>
                <a:gd name="connsiteX7" fmla="*/ 712406 w 762737"/>
                <a:gd name="connsiteY7" fmla="*/ 762788 h 76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737" h="762787">
                  <a:moveTo>
                    <a:pt x="712620" y="762788"/>
                  </a:moveTo>
                  <a:cubicBezTo>
                    <a:pt x="699762" y="762788"/>
                    <a:pt x="686903" y="757966"/>
                    <a:pt x="677057" y="748120"/>
                  </a:cubicBezTo>
                  <a:lnTo>
                    <a:pt x="14617" y="85894"/>
                  </a:lnTo>
                  <a:cubicBezTo>
                    <a:pt x="-4872" y="66203"/>
                    <a:pt x="-4872" y="34459"/>
                    <a:pt x="14617" y="14768"/>
                  </a:cubicBezTo>
                  <a:cubicBezTo>
                    <a:pt x="34308" y="-4923"/>
                    <a:pt x="66052" y="-4923"/>
                    <a:pt x="85743" y="14768"/>
                  </a:cubicBezTo>
                  <a:lnTo>
                    <a:pt x="747969" y="676994"/>
                  </a:lnTo>
                  <a:cubicBezTo>
                    <a:pt x="767660" y="696484"/>
                    <a:pt x="767660" y="728429"/>
                    <a:pt x="747969" y="748120"/>
                  </a:cubicBezTo>
                  <a:cubicBezTo>
                    <a:pt x="738325" y="757764"/>
                    <a:pt x="725265" y="762788"/>
                    <a:pt x="712406" y="762788"/>
                  </a:cubicBezTo>
                  <a:close/>
                </a:path>
              </a:pathLst>
            </a:custGeom>
            <a:grpFill/>
            <a:ln w="4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632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7B9-0EB6-F223-D01A-BA78C49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It’s all about respect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7E85-43B2-AB56-54BB-8F639E95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There are many resources for how to incorporate EDI into your communications</a:t>
            </a:r>
          </a:p>
          <a:p>
            <a:r>
              <a:rPr lang="en-US" sz="2200"/>
              <a:t>EDI is an ever-evolving topic</a:t>
            </a:r>
          </a:p>
          <a:p>
            <a:pPr lvl="1"/>
            <a:r>
              <a:rPr lang="en-US" sz="2000"/>
              <a:t>As social standards and preferences change, so does guidance</a:t>
            </a: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F262-9C58-04C4-397D-9C048E17F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18</a:t>
            </a:fld>
            <a:endParaRPr lang="en-US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DC7C8-9A93-7FC1-E75C-CDA8BBB31D77}"/>
              </a:ext>
            </a:extLst>
          </p:cNvPr>
          <p:cNvSpPr txBox="1"/>
          <p:nvPr/>
        </p:nvSpPr>
        <p:spPr>
          <a:xfrm>
            <a:off x="346563" y="2841890"/>
            <a:ext cx="8450874" cy="1123712"/>
          </a:xfrm>
          <a:prstGeom prst="roundRect">
            <a:avLst/>
          </a:prstGeom>
          <a:solidFill>
            <a:srgbClr val="0C7BD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Embracing EDI in scientific communications is more than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just a practice; it’s a commitment to respecting and valuing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every individual in our pursuit of knowledge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9C5FBA-5024-D5A4-47E7-9DBCBB3123B3}"/>
              </a:ext>
            </a:extLst>
          </p:cNvPr>
          <p:cNvGrpSpPr/>
          <p:nvPr/>
        </p:nvGrpSpPr>
        <p:grpSpPr>
          <a:xfrm>
            <a:off x="514324" y="3031369"/>
            <a:ext cx="705899" cy="744754"/>
            <a:chOff x="514324" y="3019737"/>
            <a:chExt cx="705899" cy="74475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C6FA7A-521A-26E4-6BEC-F731BB9B5A64}"/>
                </a:ext>
              </a:extLst>
            </p:cNvPr>
            <p:cNvSpPr/>
            <p:nvPr/>
          </p:nvSpPr>
          <p:spPr>
            <a:xfrm>
              <a:off x="624471" y="3019737"/>
              <a:ext cx="485702" cy="410330"/>
            </a:xfrm>
            <a:custGeom>
              <a:avLst/>
              <a:gdLst>
                <a:gd name="connsiteX0" fmla="*/ 485637 w 485702"/>
                <a:gd name="connsiteY0" fmla="*/ 136011 h 410330"/>
                <a:gd name="connsiteX1" fmla="*/ 448789 w 485702"/>
                <a:gd name="connsiteY1" fmla="*/ 38482 h 410330"/>
                <a:gd name="connsiteX2" fmla="*/ 358029 w 485702"/>
                <a:gd name="connsiteY2" fmla="*/ 209 h 410330"/>
                <a:gd name="connsiteX3" fmla="*/ 242823 w 485702"/>
                <a:gd name="connsiteY3" fmla="*/ 65487 h 410330"/>
                <a:gd name="connsiteX4" fmla="*/ 127618 w 485702"/>
                <a:gd name="connsiteY4" fmla="*/ 209 h 410330"/>
                <a:gd name="connsiteX5" fmla="*/ 36858 w 485702"/>
                <a:gd name="connsiteY5" fmla="*/ 38482 h 410330"/>
                <a:gd name="connsiteX6" fmla="*/ 10 w 485702"/>
                <a:gd name="connsiteY6" fmla="*/ 136011 h 410330"/>
                <a:gd name="connsiteX7" fmla="*/ 53889 w 485702"/>
                <a:gd name="connsiteY7" fmla="*/ 256239 h 410330"/>
                <a:gd name="connsiteX8" fmla="*/ 219963 w 485702"/>
                <a:gd name="connsiteY8" fmla="*/ 401977 h 410330"/>
                <a:gd name="connsiteX9" fmla="*/ 242856 w 485702"/>
                <a:gd name="connsiteY9" fmla="*/ 410331 h 410330"/>
                <a:gd name="connsiteX10" fmla="*/ 265749 w 485702"/>
                <a:gd name="connsiteY10" fmla="*/ 401977 h 410330"/>
                <a:gd name="connsiteX11" fmla="*/ 431823 w 485702"/>
                <a:gd name="connsiteY11" fmla="*/ 256239 h 410330"/>
                <a:gd name="connsiteX12" fmla="*/ 485702 w 485702"/>
                <a:gd name="connsiteY12" fmla="*/ 136011 h 410330"/>
                <a:gd name="connsiteX13" fmla="*/ 253181 w 485702"/>
                <a:gd name="connsiteY13" fmla="*/ 387118 h 410330"/>
                <a:gd name="connsiteX14" fmla="*/ 232393 w 485702"/>
                <a:gd name="connsiteY14" fmla="*/ 387118 h 410330"/>
                <a:gd name="connsiteX15" fmla="*/ 67258 w 485702"/>
                <a:gd name="connsiteY15" fmla="*/ 242223 h 410330"/>
                <a:gd name="connsiteX16" fmla="*/ 19369 w 485702"/>
                <a:gd name="connsiteY16" fmla="*/ 135825 h 410330"/>
                <a:gd name="connsiteX17" fmla="*/ 50518 w 485702"/>
                <a:gd name="connsiteY17" fmla="*/ 52256 h 410330"/>
                <a:gd name="connsiteX18" fmla="*/ 121011 w 485702"/>
                <a:gd name="connsiteY18" fmla="*/ 19455 h 410330"/>
                <a:gd name="connsiteX19" fmla="*/ 126353 w 485702"/>
                <a:gd name="connsiteY19" fmla="*/ 19617 h 410330"/>
                <a:gd name="connsiteX20" fmla="*/ 235115 w 485702"/>
                <a:gd name="connsiteY20" fmla="*/ 86416 h 410330"/>
                <a:gd name="connsiteX21" fmla="*/ 250430 w 485702"/>
                <a:gd name="connsiteY21" fmla="*/ 86416 h 410330"/>
                <a:gd name="connsiteX22" fmla="*/ 359191 w 485702"/>
                <a:gd name="connsiteY22" fmla="*/ 19617 h 410330"/>
                <a:gd name="connsiteX23" fmla="*/ 435024 w 485702"/>
                <a:gd name="connsiteY23" fmla="*/ 52256 h 410330"/>
                <a:gd name="connsiteX24" fmla="*/ 466173 w 485702"/>
                <a:gd name="connsiteY24" fmla="*/ 135825 h 410330"/>
                <a:gd name="connsiteX25" fmla="*/ 418284 w 485702"/>
                <a:gd name="connsiteY25" fmla="*/ 242223 h 410330"/>
                <a:gd name="connsiteX26" fmla="*/ 253149 w 485702"/>
                <a:gd name="connsiteY26" fmla="*/ 387118 h 41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5702" h="410330">
                  <a:moveTo>
                    <a:pt x="485637" y="136011"/>
                  </a:moveTo>
                  <a:cubicBezTo>
                    <a:pt x="486058" y="97868"/>
                    <a:pt x="472621" y="62313"/>
                    <a:pt x="448789" y="38482"/>
                  </a:cubicBezTo>
                  <a:cubicBezTo>
                    <a:pt x="421364" y="11056"/>
                    <a:pt x="390895" y="-1831"/>
                    <a:pt x="358029" y="209"/>
                  </a:cubicBezTo>
                  <a:cubicBezTo>
                    <a:pt x="304506" y="3512"/>
                    <a:pt x="260086" y="46383"/>
                    <a:pt x="242823" y="65487"/>
                  </a:cubicBezTo>
                  <a:cubicBezTo>
                    <a:pt x="225565" y="46383"/>
                    <a:pt x="181140" y="3512"/>
                    <a:pt x="127618" y="209"/>
                  </a:cubicBezTo>
                  <a:cubicBezTo>
                    <a:pt x="94785" y="-1831"/>
                    <a:pt x="64283" y="11056"/>
                    <a:pt x="36858" y="38482"/>
                  </a:cubicBezTo>
                  <a:cubicBezTo>
                    <a:pt x="13026" y="62313"/>
                    <a:pt x="-411" y="97866"/>
                    <a:pt x="10" y="136011"/>
                  </a:cubicBezTo>
                  <a:cubicBezTo>
                    <a:pt x="463" y="180695"/>
                    <a:pt x="19599" y="223407"/>
                    <a:pt x="53889" y="256239"/>
                  </a:cubicBezTo>
                  <a:cubicBezTo>
                    <a:pt x="100548" y="300923"/>
                    <a:pt x="185577" y="373068"/>
                    <a:pt x="219963" y="401977"/>
                  </a:cubicBezTo>
                  <a:cubicBezTo>
                    <a:pt x="226601" y="407546"/>
                    <a:pt x="234728" y="410331"/>
                    <a:pt x="242856" y="410331"/>
                  </a:cubicBezTo>
                  <a:cubicBezTo>
                    <a:pt x="250983" y="410331"/>
                    <a:pt x="259110" y="407546"/>
                    <a:pt x="265749" y="401977"/>
                  </a:cubicBezTo>
                  <a:cubicBezTo>
                    <a:pt x="300136" y="373062"/>
                    <a:pt x="385161" y="300924"/>
                    <a:pt x="431823" y="256239"/>
                  </a:cubicBezTo>
                  <a:cubicBezTo>
                    <a:pt x="466080" y="223406"/>
                    <a:pt x="485217" y="180731"/>
                    <a:pt x="485702" y="136011"/>
                  </a:cubicBezTo>
                  <a:close/>
                  <a:moveTo>
                    <a:pt x="253181" y="387118"/>
                  </a:moveTo>
                  <a:cubicBezTo>
                    <a:pt x="247158" y="392170"/>
                    <a:pt x="238416" y="392170"/>
                    <a:pt x="232393" y="387118"/>
                  </a:cubicBezTo>
                  <a:cubicBezTo>
                    <a:pt x="198168" y="358333"/>
                    <a:pt x="113526" y="286515"/>
                    <a:pt x="67258" y="242223"/>
                  </a:cubicBezTo>
                  <a:cubicBezTo>
                    <a:pt x="36789" y="213049"/>
                    <a:pt x="19790" y="175262"/>
                    <a:pt x="19369" y="135825"/>
                  </a:cubicBezTo>
                  <a:cubicBezTo>
                    <a:pt x="19013" y="102862"/>
                    <a:pt x="30378" y="72425"/>
                    <a:pt x="50518" y="52256"/>
                  </a:cubicBezTo>
                  <a:cubicBezTo>
                    <a:pt x="72310" y="30464"/>
                    <a:pt x="95979" y="19455"/>
                    <a:pt x="121011" y="19455"/>
                  </a:cubicBezTo>
                  <a:cubicBezTo>
                    <a:pt x="122792" y="19455"/>
                    <a:pt x="124573" y="19520"/>
                    <a:pt x="126353" y="19617"/>
                  </a:cubicBezTo>
                  <a:cubicBezTo>
                    <a:pt x="185284" y="23276"/>
                    <a:pt x="233077" y="83858"/>
                    <a:pt x="235115" y="86416"/>
                  </a:cubicBezTo>
                  <a:cubicBezTo>
                    <a:pt x="238773" y="91144"/>
                    <a:pt x="246771" y="91144"/>
                    <a:pt x="250430" y="86416"/>
                  </a:cubicBezTo>
                  <a:cubicBezTo>
                    <a:pt x="252438" y="83858"/>
                    <a:pt x="300263" y="23276"/>
                    <a:pt x="359191" y="19617"/>
                  </a:cubicBezTo>
                  <a:cubicBezTo>
                    <a:pt x="386196" y="18095"/>
                    <a:pt x="411678" y="28942"/>
                    <a:pt x="435024" y="52256"/>
                  </a:cubicBezTo>
                  <a:cubicBezTo>
                    <a:pt x="455196" y="72428"/>
                    <a:pt x="466529" y="102865"/>
                    <a:pt x="466173" y="135825"/>
                  </a:cubicBezTo>
                  <a:cubicBezTo>
                    <a:pt x="465752" y="175263"/>
                    <a:pt x="448753" y="213052"/>
                    <a:pt x="418284" y="242223"/>
                  </a:cubicBezTo>
                  <a:cubicBezTo>
                    <a:pt x="372013" y="286551"/>
                    <a:pt x="287370" y="358341"/>
                    <a:pt x="253149" y="387118"/>
                  </a:cubicBezTo>
                  <a:close/>
                </a:path>
              </a:pathLst>
            </a:custGeom>
            <a:solidFill>
              <a:schemeClr val="bg1"/>
            </a:solidFill>
            <a:ln w="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CFD746-71C0-0CD0-2F9E-645395BDA789}"/>
                </a:ext>
              </a:extLst>
            </p:cNvPr>
            <p:cNvSpPr/>
            <p:nvPr/>
          </p:nvSpPr>
          <p:spPr>
            <a:xfrm>
              <a:off x="899574" y="3252861"/>
              <a:ext cx="320649" cy="511596"/>
            </a:xfrm>
            <a:custGeom>
              <a:avLst/>
              <a:gdLst>
                <a:gd name="connsiteX0" fmla="*/ 259123 w 320649"/>
                <a:gd name="connsiteY0" fmla="*/ 29 h 511596"/>
                <a:gd name="connsiteX1" fmla="*/ 197603 w 320649"/>
                <a:gd name="connsiteY1" fmla="*/ 61550 h 511596"/>
                <a:gd name="connsiteX2" fmla="*/ 197603 w 320649"/>
                <a:gd name="connsiteY2" fmla="*/ 165034 h 511596"/>
                <a:gd name="connsiteX3" fmla="*/ 150717 w 320649"/>
                <a:gd name="connsiteY3" fmla="*/ 175719 h 511596"/>
                <a:gd name="connsiteX4" fmla="*/ 51440 w 320649"/>
                <a:gd name="connsiteY4" fmla="*/ 256504 h 511596"/>
                <a:gd name="connsiteX5" fmla="*/ 6335 w 320649"/>
                <a:gd name="connsiteY5" fmla="*/ 405779 h 511596"/>
                <a:gd name="connsiteX6" fmla="*/ 16502 w 320649"/>
                <a:gd name="connsiteY6" fmla="*/ 472969 h 511596"/>
                <a:gd name="connsiteX7" fmla="*/ 16502 w 320649"/>
                <a:gd name="connsiteY7" fmla="*/ 501884 h 511596"/>
                <a:gd name="connsiteX8" fmla="*/ 26216 w 320649"/>
                <a:gd name="connsiteY8" fmla="*/ 511596 h 511596"/>
                <a:gd name="connsiteX9" fmla="*/ 233225 w 320649"/>
                <a:gd name="connsiteY9" fmla="*/ 511596 h 511596"/>
                <a:gd name="connsiteX10" fmla="*/ 242938 w 320649"/>
                <a:gd name="connsiteY10" fmla="*/ 501884 h 511596"/>
                <a:gd name="connsiteX11" fmla="*/ 242938 w 320649"/>
                <a:gd name="connsiteY11" fmla="*/ 438161 h 511596"/>
                <a:gd name="connsiteX12" fmla="*/ 267060 w 320649"/>
                <a:gd name="connsiteY12" fmla="*/ 343579 h 511596"/>
                <a:gd name="connsiteX13" fmla="*/ 294159 w 320649"/>
                <a:gd name="connsiteY13" fmla="*/ 293908 h 511596"/>
                <a:gd name="connsiteX14" fmla="*/ 320650 w 320649"/>
                <a:gd name="connsiteY14" fmla="*/ 190003 h 511596"/>
                <a:gd name="connsiteX15" fmla="*/ 320650 w 320649"/>
                <a:gd name="connsiteY15" fmla="*/ 61521 h 511596"/>
                <a:gd name="connsiteX16" fmla="*/ 259130 w 320649"/>
                <a:gd name="connsiteY16" fmla="*/ 0 h 511596"/>
                <a:gd name="connsiteX17" fmla="*/ 301219 w 320649"/>
                <a:gd name="connsiteY17" fmla="*/ 190031 h 511596"/>
                <a:gd name="connsiteX18" fmla="*/ 277097 w 320649"/>
                <a:gd name="connsiteY18" fmla="*/ 284611 h 511596"/>
                <a:gd name="connsiteX19" fmla="*/ 249992 w 320649"/>
                <a:gd name="connsiteY19" fmla="*/ 334281 h 511596"/>
                <a:gd name="connsiteX20" fmla="*/ 223506 w 320649"/>
                <a:gd name="connsiteY20" fmla="*/ 438189 h 511596"/>
                <a:gd name="connsiteX21" fmla="*/ 223506 w 320649"/>
                <a:gd name="connsiteY21" fmla="*/ 492193 h 511596"/>
                <a:gd name="connsiteX22" fmla="*/ 35929 w 320649"/>
                <a:gd name="connsiteY22" fmla="*/ 492193 h 511596"/>
                <a:gd name="connsiteX23" fmla="*/ 35929 w 320649"/>
                <a:gd name="connsiteY23" fmla="*/ 472996 h 511596"/>
                <a:gd name="connsiteX24" fmla="*/ 24855 w 320649"/>
                <a:gd name="connsiteY24" fmla="*/ 400008 h 511596"/>
                <a:gd name="connsiteX25" fmla="*/ 63678 w 320649"/>
                <a:gd name="connsiteY25" fmla="*/ 271595 h 511596"/>
                <a:gd name="connsiteX26" fmla="*/ 162955 w 320649"/>
                <a:gd name="connsiteY26" fmla="*/ 190810 h 511596"/>
                <a:gd name="connsiteX27" fmla="*/ 210521 w 320649"/>
                <a:gd name="connsiteY27" fmla="*/ 193789 h 511596"/>
                <a:gd name="connsiteX28" fmla="*/ 211395 w 320649"/>
                <a:gd name="connsiteY28" fmla="*/ 241419 h 511596"/>
                <a:gd name="connsiteX29" fmla="*/ 135273 w 320649"/>
                <a:gd name="connsiteY29" fmla="*/ 327060 h 511596"/>
                <a:gd name="connsiteX30" fmla="*/ 136082 w 320649"/>
                <a:gd name="connsiteY30" fmla="*/ 340757 h 511596"/>
                <a:gd name="connsiteX31" fmla="*/ 149778 w 320649"/>
                <a:gd name="connsiteY31" fmla="*/ 339947 h 511596"/>
                <a:gd name="connsiteX32" fmla="*/ 225901 w 320649"/>
                <a:gd name="connsiteY32" fmla="*/ 254306 h 511596"/>
                <a:gd name="connsiteX33" fmla="*/ 224541 w 320649"/>
                <a:gd name="connsiteY33" fmla="*/ 180318 h 511596"/>
                <a:gd name="connsiteX34" fmla="*/ 216964 w 320649"/>
                <a:gd name="connsiteY34" fmla="*/ 173745 h 511596"/>
                <a:gd name="connsiteX35" fmla="*/ 216964 w 320649"/>
                <a:gd name="connsiteY35" fmla="*/ 61482 h 511596"/>
                <a:gd name="connsiteX36" fmla="*/ 259054 w 320649"/>
                <a:gd name="connsiteY36" fmla="*/ 19388 h 511596"/>
                <a:gd name="connsiteX37" fmla="*/ 301150 w 320649"/>
                <a:gd name="connsiteY37" fmla="*/ 61482 h 511596"/>
                <a:gd name="connsiteX38" fmla="*/ 301150 w 320649"/>
                <a:gd name="connsiteY38" fmla="*/ 189964 h 51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0649" h="511596">
                  <a:moveTo>
                    <a:pt x="259123" y="29"/>
                  </a:moveTo>
                  <a:cubicBezTo>
                    <a:pt x="225190" y="29"/>
                    <a:pt x="197603" y="27617"/>
                    <a:pt x="197603" y="61550"/>
                  </a:cubicBezTo>
                  <a:lnTo>
                    <a:pt x="197603" y="165034"/>
                  </a:lnTo>
                  <a:cubicBezTo>
                    <a:pt x="181704" y="161375"/>
                    <a:pt x="164187" y="164775"/>
                    <a:pt x="150717" y="175719"/>
                  </a:cubicBezTo>
                  <a:lnTo>
                    <a:pt x="51440" y="256504"/>
                  </a:lnTo>
                  <a:cubicBezTo>
                    <a:pt x="7080" y="292575"/>
                    <a:pt x="-10599" y="351181"/>
                    <a:pt x="6335" y="405779"/>
                  </a:cubicBezTo>
                  <a:cubicBezTo>
                    <a:pt x="13102" y="427572"/>
                    <a:pt x="16502" y="450173"/>
                    <a:pt x="16502" y="472969"/>
                  </a:cubicBezTo>
                  <a:lnTo>
                    <a:pt x="16502" y="501884"/>
                  </a:lnTo>
                  <a:cubicBezTo>
                    <a:pt x="16502" y="507258"/>
                    <a:pt x="20841" y="511596"/>
                    <a:pt x="26216" y="511596"/>
                  </a:cubicBezTo>
                  <a:lnTo>
                    <a:pt x="233225" y="511596"/>
                  </a:lnTo>
                  <a:cubicBezTo>
                    <a:pt x="238599" y="511596"/>
                    <a:pt x="242938" y="507258"/>
                    <a:pt x="242938" y="501884"/>
                  </a:cubicBezTo>
                  <a:lnTo>
                    <a:pt x="242938" y="438161"/>
                  </a:lnTo>
                  <a:cubicBezTo>
                    <a:pt x="242938" y="405196"/>
                    <a:pt x="251290" y="372493"/>
                    <a:pt x="267060" y="343579"/>
                  </a:cubicBezTo>
                  <a:lnTo>
                    <a:pt x="294159" y="293908"/>
                  </a:lnTo>
                  <a:cubicBezTo>
                    <a:pt x="311518" y="262144"/>
                    <a:pt x="320650" y="226202"/>
                    <a:pt x="320650" y="190003"/>
                  </a:cubicBezTo>
                  <a:lnTo>
                    <a:pt x="320650" y="61521"/>
                  </a:lnTo>
                  <a:cubicBezTo>
                    <a:pt x="320650" y="27587"/>
                    <a:pt x="293061" y="0"/>
                    <a:pt x="259130" y="0"/>
                  </a:cubicBezTo>
                  <a:close/>
                  <a:moveTo>
                    <a:pt x="301219" y="190031"/>
                  </a:moveTo>
                  <a:cubicBezTo>
                    <a:pt x="301219" y="222994"/>
                    <a:pt x="292860" y="255697"/>
                    <a:pt x="277097" y="284611"/>
                  </a:cubicBezTo>
                  <a:lnTo>
                    <a:pt x="249992" y="334281"/>
                  </a:lnTo>
                  <a:cubicBezTo>
                    <a:pt x="232637" y="366045"/>
                    <a:pt x="223506" y="401987"/>
                    <a:pt x="223506" y="438189"/>
                  </a:cubicBezTo>
                  <a:lnTo>
                    <a:pt x="223506" y="492193"/>
                  </a:lnTo>
                  <a:lnTo>
                    <a:pt x="35929" y="492193"/>
                  </a:lnTo>
                  <a:lnTo>
                    <a:pt x="35929" y="472996"/>
                  </a:lnTo>
                  <a:cubicBezTo>
                    <a:pt x="35929" y="448226"/>
                    <a:pt x="32205" y="423683"/>
                    <a:pt x="24855" y="400008"/>
                  </a:cubicBezTo>
                  <a:cubicBezTo>
                    <a:pt x="10284" y="353025"/>
                    <a:pt x="25535" y="302610"/>
                    <a:pt x="63678" y="271595"/>
                  </a:cubicBezTo>
                  <a:lnTo>
                    <a:pt x="162955" y="190810"/>
                  </a:lnTo>
                  <a:cubicBezTo>
                    <a:pt x="177073" y="179347"/>
                    <a:pt x="197925" y="180642"/>
                    <a:pt x="210521" y="193789"/>
                  </a:cubicBezTo>
                  <a:cubicBezTo>
                    <a:pt x="223084" y="206935"/>
                    <a:pt x="223472" y="227852"/>
                    <a:pt x="211395" y="241419"/>
                  </a:cubicBezTo>
                  <a:lnTo>
                    <a:pt x="135273" y="327060"/>
                  </a:lnTo>
                  <a:cubicBezTo>
                    <a:pt x="131710" y="331075"/>
                    <a:pt x="132067" y="337195"/>
                    <a:pt x="136082" y="340757"/>
                  </a:cubicBezTo>
                  <a:cubicBezTo>
                    <a:pt x="140064" y="344318"/>
                    <a:pt x="146216" y="343962"/>
                    <a:pt x="149778" y="339947"/>
                  </a:cubicBezTo>
                  <a:lnTo>
                    <a:pt x="225901" y="254306"/>
                  </a:lnTo>
                  <a:cubicBezTo>
                    <a:pt x="244652" y="233227"/>
                    <a:pt x="244065" y="200718"/>
                    <a:pt x="224541" y="180318"/>
                  </a:cubicBezTo>
                  <a:cubicBezTo>
                    <a:pt x="222177" y="177857"/>
                    <a:pt x="219652" y="175687"/>
                    <a:pt x="216964" y="173745"/>
                  </a:cubicBezTo>
                  <a:lnTo>
                    <a:pt x="216964" y="61482"/>
                  </a:lnTo>
                  <a:cubicBezTo>
                    <a:pt x="216964" y="38266"/>
                    <a:pt x="235841" y="19388"/>
                    <a:pt x="259054" y="19388"/>
                  </a:cubicBezTo>
                  <a:cubicBezTo>
                    <a:pt x="282271" y="19388"/>
                    <a:pt x="301150" y="38265"/>
                    <a:pt x="301150" y="61482"/>
                  </a:cubicBezTo>
                  <a:lnTo>
                    <a:pt x="301150" y="189964"/>
                  </a:lnTo>
                  <a:close/>
                </a:path>
              </a:pathLst>
            </a:custGeom>
            <a:solidFill>
              <a:schemeClr val="bg1"/>
            </a:solidFill>
            <a:ln w="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D88B15-99EE-AE9E-FE1C-7486B9BF7248}"/>
                </a:ext>
              </a:extLst>
            </p:cNvPr>
            <p:cNvSpPr/>
            <p:nvPr/>
          </p:nvSpPr>
          <p:spPr>
            <a:xfrm>
              <a:off x="514324" y="3252896"/>
              <a:ext cx="320677" cy="511595"/>
            </a:xfrm>
            <a:custGeom>
              <a:avLst/>
              <a:gdLst>
                <a:gd name="connsiteX0" fmla="*/ 269205 w 320677"/>
                <a:gd name="connsiteY0" fmla="*/ 256475 h 511595"/>
                <a:gd name="connsiteX1" fmla="*/ 169928 w 320677"/>
                <a:gd name="connsiteY1" fmla="*/ 175690 h 511595"/>
                <a:gd name="connsiteX2" fmla="*/ 123042 w 320677"/>
                <a:gd name="connsiteY2" fmla="*/ 165005 h 511595"/>
                <a:gd name="connsiteX3" fmla="*/ 123042 w 320677"/>
                <a:gd name="connsiteY3" fmla="*/ 61521 h 511595"/>
                <a:gd name="connsiteX4" fmla="*/ 61521 w 320677"/>
                <a:gd name="connsiteY4" fmla="*/ 0 h 511595"/>
                <a:gd name="connsiteX5" fmla="*/ 0 w 320677"/>
                <a:gd name="connsiteY5" fmla="*/ 61521 h 511595"/>
                <a:gd name="connsiteX6" fmla="*/ 0 w 320677"/>
                <a:gd name="connsiteY6" fmla="*/ 190003 h 511595"/>
                <a:gd name="connsiteX7" fmla="*/ 26487 w 320677"/>
                <a:gd name="connsiteY7" fmla="*/ 293908 h 511595"/>
                <a:gd name="connsiteX8" fmla="*/ 53588 w 320677"/>
                <a:gd name="connsiteY8" fmla="*/ 343579 h 511595"/>
                <a:gd name="connsiteX9" fmla="*/ 77711 w 320677"/>
                <a:gd name="connsiteY9" fmla="*/ 438160 h 511595"/>
                <a:gd name="connsiteX10" fmla="*/ 77711 w 320677"/>
                <a:gd name="connsiteY10" fmla="*/ 501884 h 511595"/>
                <a:gd name="connsiteX11" fmla="*/ 87425 w 320677"/>
                <a:gd name="connsiteY11" fmla="*/ 511596 h 511595"/>
                <a:gd name="connsiteX12" fmla="*/ 294433 w 320677"/>
                <a:gd name="connsiteY12" fmla="*/ 511596 h 511595"/>
                <a:gd name="connsiteX13" fmla="*/ 304147 w 320677"/>
                <a:gd name="connsiteY13" fmla="*/ 501884 h 511595"/>
                <a:gd name="connsiteX14" fmla="*/ 304147 w 320677"/>
                <a:gd name="connsiteY14" fmla="*/ 472968 h 511595"/>
                <a:gd name="connsiteX15" fmla="*/ 314347 w 320677"/>
                <a:gd name="connsiteY15" fmla="*/ 405779 h 511595"/>
                <a:gd name="connsiteX16" fmla="*/ 269242 w 320677"/>
                <a:gd name="connsiteY16" fmla="*/ 256504 h 511595"/>
                <a:gd name="connsiteX17" fmla="*/ 295756 w 320677"/>
                <a:gd name="connsiteY17" fmla="*/ 399975 h 511595"/>
                <a:gd name="connsiteX18" fmla="*/ 284683 w 320677"/>
                <a:gd name="connsiteY18" fmla="*/ 472961 h 511595"/>
                <a:gd name="connsiteX19" fmla="*/ 284683 w 320677"/>
                <a:gd name="connsiteY19" fmla="*/ 492164 h 511595"/>
                <a:gd name="connsiteX20" fmla="*/ 97105 w 320677"/>
                <a:gd name="connsiteY20" fmla="*/ 492164 h 511595"/>
                <a:gd name="connsiteX21" fmla="*/ 97105 w 320677"/>
                <a:gd name="connsiteY21" fmla="*/ 438153 h 511595"/>
                <a:gd name="connsiteX22" fmla="*/ 70618 w 320677"/>
                <a:gd name="connsiteY22" fmla="*/ 334248 h 511595"/>
                <a:gd name="connsiteX23" fmla="*/ 43517 w 320677"/>
                <a:gd name="connsiteY23" fmla="*/ 284578 h 511595"/>
                <a:gd name="connsiteX24" fmla="*/ 19394 w 320677"/>
                <a:gd name="connsiteY24" fmla="*/ 189998 h 511595"/>
                <a:gd name="connsiteX25" fmla="*/ 19394 w 320677"/>
                <a:gd name="connsiteY25" fmla="*/ 61515 h 511595"/>
                <a:gd name="connsiteX26" fmla="*/ 61488 w 320677"/>
                <a:gd name="connsiteY26" fmla="*/ 19422 h 511595"/>
                <a:gd name="connsiteX27" fmla="*/ 103582 w 320677"/>
                <a:gd name="connsiteY27" fmla="*/ 61515 h 511595"/>
                <a:gd name="connsiteX28" fmla="*/ 103582 w 320677"/>
                <a:gd name="connsiteY28" fmla="*/ 173779 h 511595"/>
                <a:gd name="connsiteX29" fmla="*/ 96005 w 320677"/>
                <a:gd name="connsiteY29" fmla="*/ 180352 h 511595"/>
                <a:gd name="connsiteX30" fmla="*/ 94645 w 320677"/>
                <a:gd name="connsiteY30" fmla="*/ 254305 h 511595"/>
                <a:gd name="connsiteX31" fmla="*/ 170767 w 320677"/>
                <a:gd name="connsiteY31" fmla="*/ 339947 h 511595"/>
                <a:gd name="connsiteX32" fmla="*/ 184463 w 320677"/>
                <a:gd name="connsiteY32" fmla="*/ 340755 h 511595"/>
                <a:gd name="connsiteX33" fmla="*/ 185273 w 320677"/>
                <a:gd name="connsiteY33" fmla="*/ 327059 h 511595"/>
                <a:gd name="connsiteX34" fmla="*/ 109151 w 320677"/>
                <a:gd name="connsiteY34" fmla="*/ 241384 h 511595"/>
                <a:gd name="connsiteX35" fmla="*/ 110025 w 320677"/>
                <a:gd name="connsiteY35" fmla="*/ 193754 h 511595"/>
                <a:gd name="connsiteX36" fmla="*/ 157591 w 320677"/>
                <a:gd name="connsiteY36" fmla="*/ 190774 h 511595"/>
                <a:gd name="connsiteX37" fmla="*/ 256868 w 320677"/>
                <a:gd name="connsiteY37" fmla="*/ 271559 h 511595"/>
                <a:gd name="connsiteX38" fmla="*/ 295691 w 320677"/>
                <a:gd name="connsiteY38" fmla="*/ 399973 h 51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0677" h="511595">
                  <a:moveTo>
                    <a:pt x="269205" y="256475"/>
                  </a:moveTo>
                  <a:lnTo>
                    <a:pt x="169928" y="175690"/>
                  </a:lnTo>
                  <a:cubicBezTo>
                    <a:pt x="156458" y="164746"/>
                    <a:pt x="138973" y="161314"/>
                    <a:pt x="123042" y="165005"/>
                  </a:cubicBezTo>
                  <a:lnTo>
                    <a:pt x="123042" y="61521"/>
                  </a:lnTo>
                  <a:cubicBezTo>
                    <a:pt x="123042" y="27587"/>
                    <a:pt x="95454" y="0"/>
                    <a:pt x="61521" y="0"/>
                  </a:cubicBezTo>
                  <a:cubicBezTo>
                    <a:pt x="27588" y="0"/>
                    <a:pt x="0" y="27588"/>
                    <a:pt x="0" y="61521"/>
                  </a:cubicBezTo>
                  <a:lnTo>
                    <a:pt x="0" y="190003"/>
                  </a:lnTo>
                  <a:cubicBezTo>
                    <a:pt x="0" y="226204"/>
                    <a:pt x="9164" y="262112"/>
                    <a:pt x="26487" y="293908"/>
                  </a:cubicBezTo>
                  <a:lnTo>
                    <a:pt x="53588" y="343579"/>
                  </a:lnTo>
                  <a:cubicBezTo>
                    <a:pt x="69357" y="372493"/>
                    <a:pt x="77711" y="405229"/>
                    <a:pt x="77711" y="438160"/>
                  </a:cubicBezTo>
                  <a:lnTo>
                    <a:pt x="77711" y="501884"/>
                  </a:lnTo>
                  <a:cubicBezTo>
                    <a:pt x="77711" y="507258"/>
                    <a:pt x="82050" y="511596"/>
                    <a:pt x="87425" y="511596"/>
                  </a:cubicBezTo>
                  <a:lnTo>
                    <a:pt x="294433" y="511596"/>
                  </a:lnTo>
                  <a:cubicBezTo>
                    <a:pt x="299808" y="511596"/>
                    <a:pt x="304147" y="507258"/>
                    <a:pt x="304147" y="501884"/>
                  </a:cubicBezTo>
                  <a:lnTo>
                    <a:pt x="304147" y="472968"/>
                  </a:lnTo>
                  <a:cubicBezTo>
                    <a:pt x="304147" y="450173"/>
                    <a:pt x="307579" y="427536"/>
                    <a:pt x="314347" y="405779"/>
                  </a:cubicBezTo>
                  <a:cubicBezTo>
                    <a:pt x="331282" y="351187"/>
                    <a:pt x="313570" y="292583"/>
                    <a:pt x="269242" y="256504"/>
                  </a:cubicBezTo>
                  <a:close/>
                  <a:moveTo>
                    <a:pt x="295756" y="399975"/>
                  </a:moveTo>
                  <a:cubicBezTo>
                    <a:pt x="288406" y="423613"/>
                    <a:pt x="284683" y="448190"/>
                    <a:pt x="284683" y="472961"/>
                  </a:cubicBezTo>
                  <a:lnTo>
                    <a:pt x="284683" y="492164"/>
                  </a:lnTo>
                  <a:lnTo>
                    <a:pt x="97105" y="492164"/>
                  </a:lnTo>
                  <a:lnTo>
                    <a:pt x="97105" y="438153"/>
                  </a:lnTo>
                  <a:cubicBezTo>
                    <a:pt x="97105" y="401953"/>
                    <a:pt x="87941" y="366044"/>
                    <a:pt x="70618" y="334248"/>
                  </a:cubicBezTo>
                  <a:lnTo>
                    <a:pt x="43517" y="284578"/>
                  </a:lnTo>
                  <a:cubicBezTo>
                    <a:pt x="27748" y="255663"/>
                    <a:pt x="19394" y="222927"/>
                    <a:pt x="19394" y="189998"/>
                  </a:cubicBezTo>
                  <a:lnTo>
                    <a:pt x="19394" y="61515"/>
                  </a:lnTo>
                  <a:cubicBezTo>
                    <a:pt x="19394" y="38300"/>
                    <a:pt x="38271" y="19422"/>
                    <a:pt x="61488" y="19422"/>
                  </a:cubicBezTo>
                  <a:cubicBezTo>
                    <a:pt x="84704" y="19422"/>
                    <a:pt x="103582" y="38299"/>
                    <a:pt x="103582" y="61515"/>
                  </a:cubicBezTo>
                  <a:lnTo>
                    <a:pt x="103582" y="173779"/>
                  </a:lnTo>
                  <a:cubicBezTo>
                    <a:pt x="100894" y="175689"/>
                    <a:pt x="98369" y="177891"/>
                    <a:pt x="96005" y="180352"/>
                  </a:cubicBezTo>
                  <a:cubicBezTo>
                    <a:pt x="76480" y="200751"/>
                    <a:pt x="75897" y="233261"/>
                    <a:pt x="94645" y="254305"/>
                  </a:cubicBezTo>
                  <a:lnTo>
                    <a:pt x="170767" y="339947"/>
                  </a:lnTo>
                  <a:cubicBezTo>
                    <a:pt x="174361" y="343994"/>
                    <a:pt x="180481" y="344318"/>
                    <a:pt x="184463" y="340755"/>
                  </a:cubicBezTo>
                  <a:cubicBezTo>
                    <a:pt x="188479" y="337194"/>
                    <a:pt x="188835" y="331042"/>
                    <a:pt x="185273" y="327059"/>
                  </a:cubicBezTo>
                  <a:lnTo>
                    <a:pt x="109151" y="241384"/>
                  </a:lnTo>
                  <a:cubicBezTo>
                    <a:pt x="97073" y="227817"/>
                    <a:pt x="97462" y="206900"/>
                    <a:pt x="110025" y="193754"/>
                  </a:cubicBezTo>
                  <a:cubicBezTo>
                    <a:pt x="122588" y="180608"/>
                    <a:pt x="143473" y="179312"/>
                    <a:pt x="157591" y="190774"/>
                  </a:cubicBezTo>
                  <a:lnTo>
                    <a:pt x="256868" y="271559"/>
                  </a:lnTo>
                  <a:cubicBezTo>
                    <a:pt x="295043" y="302611"/>
                    <a:pt x="310262" y="353028"/>
                    <a:pt x="295691" y="399973"/>
                  </a:cubicBezTo>
                  <a:close/>
                </a:path>
              </a:pathLst>
            </a:custGeom>
            <a:solidFill>
              <a:schemeClr val="bg1"/>
            </a:solidFill>
            <a:ln w="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8330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23BBC-1864-437A-AF1F-E7E98CC5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Making materials accessible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98E728-4518-004A-B537-9D42117E0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 Messina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79AD8-4241-4979-A2D0-DF387A92F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824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To activate captions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6E8C-3155-F359-A112-3B3DC0690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Access the captions button: In the meeting controls toolbar, click the "Show Captions" icon (usually looks like a "CC")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Select language: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/>
              <a:t>Click the arrow next to the "Show Captions" button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/>
              <a:t>Select your preferred language from the "Speaking Language" dropdown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Making materials accessible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How can we ensure the formatting and language in our deliverables is accessible?</a:t>
            </a:r>
          </a:p>
          <a:p>
            <a:endParaRPr lang="en-US" sz="2000"/>
          </a:p>
          <a:p>
            <a:r>
              <a:rPr lang="en-US" sz="2200"/>
              <a:t>We want our materials to be accessible for our peers and the intended audience</a:t>
            </a:r>
          </a:p>
          <a:p>
            <a:pPr lvl="1"/>
            <a:r>
              <a:rPr lang="en-US" sz="2000"/>
              <a:t>15–20% of people are neurodivergent or disabled</a:t>
            </a:r>
          </a:p>
          <a:p>
            <a:pPr lvl="1"/>
            <a:r>
              <a:rPr lang="en-US" sz="2000"/>
              <a:t>~11% of US doctoral scientists and 1-year medical residents report being neurodivergent or having disabilities</a:t>
            </a:r>
          </a:p>
          <a:p>
            <a:pPr lvl="1"/>
            <a:endParaRPr lang="en-US" sz="2000"/>
          </a:p>
          <a:p>
            <a:r>
              <a:rPr lang="en-US" sz="2200" b="1"/>
              <a:t>Everyone benefits from improved accessibility</a:t>
            </a: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1763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ED01F-0241-4731-9D06-1766EB0F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16" y="562004"/>
            <a:ext cx="6824146" cy="1138428"/>
          </a:xfrm>
        </p:spPr>
        <p:txBody>
          <a:bodyPr>
            <a:normAutofit/>
          </a:bodyPr>
          <a:lstStyle/>
          <a:p>
            <a:r>
              <a:rPr lang="en-US"/>
              <a:t>How many of you have been to a presentation </a:t>
            </a:r>
            <a:br>
              <a:rPr lang="en-US"/>
            </a:br>
            <a:r>
              <a:rPr lang="en-US"/>
              <a:t>where you can’t read all the text on the slide?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D1250-C2E1-4439-8986-C4BDF9F2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21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CBE60-2095-46F7-9998-1965466D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6" y="1820295"/>
            <a:ext cx="7768164" cy="227164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Yes</a:t>
            </a:r>
          </a:p>
          <a:p>
            <a:r>
              <a:rPr lang="en-US"/>
              <a:t>No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ED01F-0241-4731-9D06-1766EB0F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16" y="562004"/>
            <a:ext cx="6824146" cy="1138428"/>
          </a:xfrm>
        </p:spPr>
        <p:txBody>
          <a:bodyPr>
            <a:normAutofit/>
          </a:bodyPr>
          <a:lstStyle/>
          <a:p>
            <a:r>
              <a:rPr lang="en-US"/>
              <a:t>How many of you have been to a presentation where you had a difficult time hearing or understanding the speaker?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D1250-C2E1-4439-8986-C4BDF9F2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22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CBE60-2095-46F7-9998-1965466D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6" y="1820295"/>
            <a:ext cx="7768164" cy="227164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Yes</a:t>
            </a:r>
          </a:p>
          <a:p>
            <a:r>
              <a:rPr lang="en-US"/>
              <a:t>No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0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ED01F-0241-4731-9D06-1766EB0F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16" y="562004"/>
            <a:ext cx="6824146" cy="1138428"/>
          </a:xfrm>
        </p:spPr>
        <p:txBody>
          <a:bodyPr>
            <a:normAutofit/>
          </a:bodyPr>
          <a:lstStyle/>
          <a:p>
            <a:r>
              <a:rPr lang="en-US"/>
              <a:t>How many of you have been to a poster session where it is difficult to read a poster or have a conversation with the presenter?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D1250-C2E1-4439-8986-C4BDF9F2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23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CBE60-2095-46F7-9998-1965466D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6" y="1820295"/>
            <a:ext cx="7768164" cy="227164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Yes</a:t>
            </a:r>
          </a:p>
          <a:p>
            <a:r>
              <a:rPr lang="en-US"/>
              <a:t>No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3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Top formatting tips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A balance of text and images allows more people to follow along</a:t>
            </a:r>
          </a:p>
          <a:p>
            <a:r>
              <a:rPr lang="en-US" sz="2200"/>
              <a:t>If you don’t need it, don’t include it</a:t>
            </a:r>
          </a:p>
          <a:p>
            <a:r>
              <a:rPr lang="en-US" sz="2200"/>
              <a:t>Use larger fonts and images</a:t>
            </a:r>
          </a:p>
          <a:p>
            <a:pPr lvl="1"/>
            <a:r>
              <a:rPr lang="en-US" sz="2000"/>
              <a:t>Keep font over ≥16 on slides</a:t>
            </a:r>
          </a:p>
          <a:p>
            <a:r>
              <a:rPr lang="en-US" sz="2200"/>
              <a:t>Do not rely on color to distinguish features on slides or images</a:t>
            </a:r>
          </a:p>
          <a:p>
            <a:pPr lvl="1"/>
            <a:r>
              <a:rPr lang="en-US" sz="2000"/>
              <a:t>Direct label where possible</a:t>
            </a:r>
          </a:p>
          <a:p>
            <a:pPr lvl="1"/>
            <a:r>
              <a:rPr lang="en-US" sz="2000"/>
              <a:t>You can check if your content is color blind accessible for free online: </a:t>
            </a:r>
            <a:r>
              <a:rPr lang="en-US" sz="2000">
                <a:hlinkClick r:id="rId2"/>
              </a:rPr>
              <a:t>https://www.color-blindness.com/coblis-color-blindness-simulator/</a:t>
            </a:r>
            <a:r>
              <a:rPr lang="en-US" sz="2000"/>
              <a:t> </a:t>
            </a:r>
          </a:p>
          <a:p>
            <a:r>
              <a:rPr lang="en-US" sz="2200"/>
              <a:t>Ensure there is enough color contrast between font and background</a:t>
            </a:r>
          </a:p>
          <a:p>
            <a:pPr lvl="1"/>
            <a:endParaRPr lang="en-US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331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More accessible use of color and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25</a:t>
            </a:fld>
            <a:endParaRPr lang="en-US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14980F-9537-6C0B-D7A2-5ACEF379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03"/>
          <a:stretch/>
        </p:blipFill>
        <p:spPr>
          <a:xfrm>
            <a:off x="5141809" y="1257300"/>
            <a:ext cx="3946551" cy="2658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C60973-597C-060D-B1C4-B4ADD0266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686"/>
          <a:stretch/>
        </p:blipFill>
        <p:spPr>
          <a:xfrm>
            <a:off x="318664" y="1257300"/>
            <a:ext cx="4291579" cy="2822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D18E7-1D16-EDBA-3766-D3D78EE9E6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16" r="46295"/>
          <a:stretch/>
        </p:blipFill>
        <p:spPr>
          <a:xfrm>
            <a:off x="4792984" y="1065763"/>
            <a:ext cx="348825" cy="24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2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More accessible use of color and labels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216025"/>
            <a:ext cx="3532431" cy="3675063"/>
          </a:xfrm>
        </p:spPr>
        <p:txBody>
          <a:bodyPr>
            <a:normAutofit/>
          </a:bodyPr>
          <a:lstStyle/>
          <a:p>
            <a:pPr lvl="0"/>
            <a:r>
              <a:rPr lang="en-US" sz="2200"/>
              <a:t>High color contrast in a monochromatic scale is  more accessible than mixed colors</a:t>
            </a:r>
          </a:p>
          <a:p>
            <a:pPr lvl="0"/>
            <a:r>
              <a:rPr lang="en-US" sz="2200"/>
              <a:t>Gaps between bars improves contrast and accessibility</a:t>
            </a:r>
          </a:p>
          <a:p>
            <a:pPr lvl="0"/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26</a:t>
            </a:fld>
            <a:endParaRPr lang="en-US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F794C4-F973-39CA-097F-B31B4BAB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709" y="960677"/>
            <a:ext cx="4911426" cy="33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7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GB"/>
              <a:t>Ensure your text is readable against the background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pPr lvl="0"/>
            <a:r>
              <a:rPr lang="en-US" sz="2200"/>
              <a:t>Text should have a contrast ratio of at least 3:1 with the background</a:t>
            </a:r>
          </a:p>
          <a:p>
            <a:pPr lvl="1"/>
            <a:r>
              <a:rPr lang="en-US" sz="2000"/>
              <a:t>You can check for free online:</a:t>
            </a:r>
            <a:br>
              <a:rPr lang="en-US" sz="2000"/>
            </a:br>
            <a:r>
              <a:rPr lang="en-US" sz="2000">
                <a:hlinkClick r:id="rId2"/>
              </a:rPr>
              <a:t>https://webaim.org/resources/contrastchecker/</a:t>
            </a:r>
            <a:r>
              <a:rPr lang="en-US" sz="2000"/>
              <a:t>  </a:t>
            </a:r>
          </a:p>
          <a:p>
            <a:pPr lvl="0"/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27</a:t>
            </a:fld>
            <a:endParaRPr lang="en-US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12CD5-0031-59A0-BC17-000DDF9E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039"/>
          <a:stretch/>
        </p:blipFill>
        <p:spPr>
          <a:xfrm>
            <a:off x="989575" y="3123546"/>
            <a:ext cx="2546226" cy="10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D12519-E95B-15F7-A36A-1AFFCBBB173E}"/>
              </a:ext>
            </a:extLst>
          </p:cNvPr>
          <p:cNvSpPr txBox="1"/>
          <p:nvPr/>
        </p:nvSpPr>
        <p:spPr>
          <a:xfrm>
            <a:off x="911958" y="2650832"/>
            <a:ext cx="1440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Readable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3890A-D59F-BAE4-D863-E687F87A5A1F}"/>
              </a:ext>
            </a:extLst>
          </p:cNvPr>
          <p:cNvSpPr txBox="1"/>
          <p:nvPr/>
        </p:nvSpPr>
        <p:spPr>
          <a:xfrm>
            <a:off x="5053938" y="2650832"/>
            <a:ext cx="188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readable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3218CF-2911-CE22-080A-0705B483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071"/>
          <a:stretch/>
        </p:blipFill>
        <p:spPr>
          <a:xfrm>
            <a:off x="5166846" y="3123546"/>
            <a:ext cx="254829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8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Using language specific to 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r>
              <a:rPr lang="en-US" sz="2200"/>
              <a:t>Avoid jargon where appropriate</a:t>
            </a:r>
          </a:p>
          <a:p>
            <a:pPr lvl="1"/>
            <a:r>
              <a:rPr lang="en-US" sz="2000"/>
              <a:t>If using abbreviations, be sure to define</a:t>
            </a:r>
          </a:p>
          <a:p>
            <a:r>
              <a:rPr lang="en-US" sz="2200"/>
              <a:t>Even in some academic settings, plain language can reduce cognitive load and help you communicate your message</a:t>
            </a:r>
          </a:p>
          <a:p>
            <a:r>
              <a:rPr lang="en-US" sz="2200"/>
              <a:t>Be consistent with formatting and imagery</a:t>
            </a:r>
          </a:p>
          <a:p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1110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216025"/>
            <a:ext cx="8461375" cy="3675063"/>
          </a:xfrm>
        </p:spPr>
        <p:txBody>
          <a:bodyPr>
            <a:normAutofit/>
          </a:bodyPr>
          <a:lstStyle/>
          <a:p>
            <a:r>
              <a:rPr lang="en-US" sz="1900"/>
              <a:t>This summary describes:</a:t>
            </a:r>
          </a:p>
          <a:p>
            <a:pPr lvl="1"/>
            <a:r>
              <a:rPr lang="en-US" sz="1700"/>
              <a:t>How many years patients lived</a:t>
            </a:r>
          </a:p>
          <a:p>
            <a:pPr lvl="1"/>
            <a:r>
              <a:rPr lang="en-US" sz="1700"/>
              <a:t>What side effects the patients experienced</a:t>
            </a:r>
          </a:p>
          <a:p>
            <a:endParaRPr lang="en-US" sz="1700"/>
          </a:p>
          <a:p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Consistent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29</a:t>
            </a:fld>
            <a:endParaRPr lang="en-US" noProof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BDF64A5-5C17-271F-1C00-1AE0D8DC8158}"/>
              </a:ext>
            </a:extLst>
          </p:cNvPr>
          <p:cNvSpPr txBox="1">
            <a:spLocks/>
          </p:cNvSpPr>
          <p:nvPr/>
        </p:nvSpPr>
        <p:spPr>
          <a:xfrm>
            <a:off x="211138" y="2185054"/>
            <a:ext cx="4008061" cy="1892092"/>
          </a:xfrm>
          <a:prstGeom prst="roundRect">
            <a:avLst/>
          </a:prstGeom>
          <a:ln w="12700">
            <a:solidFill>
              <a:srgbClr val="D95776"/>
            </a:solidFill>
          </a:ln>
        </p:spPr>
        <p:txBody>
          <a:bodyPr vert="horz" wrap="none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/>
              <a:t>Adverse events</a:t>
            </a:r>
          </a:p>
          <a:p>
            <a:pPr lvl="1"/>
            <a:r>
              <a:rPr lang="en-GB" sz="1700"/>
              <a:t>Nausea</a:t>
            </a:r>
          </a:p>
          <a:p>
            <a:pPr lvl="1"/>
            <a:r>
              <a:rPr lang="en-GB" sz="1700"/>
              <a:t>Extreme tiredness</a:t>
            </a:r>
          </a:p>
          <a:p>
            <a:r>
              <a:rPr lang="en-GB" sz="1900"/>
              <a:t>How long patients survived</a:t>
            </a:r>
          </a:p>
          <a:p>
            <a:pPr lvl="1"/>
            <a:r>
              <a:rPr lang="en-GB" sz="1700"/>
              <a:t>Group A lived longer than group B</a:t>
            </a:r>
          </a:p>
          <a:p>
            <a:endParaRPr lang="en-GB" sz="200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B6AD957-5E11-6F70-807A-ADE8E13DD8BF}"/>
              </a:ext>
            </a:extLst>
          </p:cNvPr>
          <p:cNvSpPr txBox="1">
            <a:spLocks/>
          </p:cNvSpPr>
          <p:nvPr/>
        </p:nvSpPr>
        <p:spPr>
          <a:xfrm>
            <a:off x="4352925" y="2185055"/>
            <a:ext cx="4689962" cy="1892092"/>
          </a:xfrm>
          <a:prstGeom prst="roundRect">
            <a:avLst/>
          </a:prstGeom>
          <a:ln w="12700">
            <a:solidFill>
              <a:srgbClr val="0070C0"/>
            </a:solidFill>
          </a:ln>
        </p:spPr>
        <p:txBody>
          <a:bodyPr vert="horz" wrap="none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/>
              <a:t>How long did patients live?</a:t>
            </a:r>
          </a:p>
          <a:p>
            <a:pPr lvl="1"/>
            <a:r>
              <a:rPr lang="en-GB" sz="1700"/>
              <a:t>Group A lived for X years</a:t>
            </a:r>
          </a:p>
          <a:p>
            <a:pPr lvl="1"/>
            <a:r>
              <a:rPr lang="en-GB" sz="1700"/>
              <a:t>Group B lived for Y years</a:t>
            </a:r>
          </a:p>
          <a:p>
            <a:r>
              <a:rPr lang="en-GB" sz="1900"/>
              <a:t>What side effects did patients experience?</a:t>
            </a:r>
          </a:p>
          <a:p>
            <a:pPr lvl="1"/>
            <a:r>
              <a:rPr lang="en-GB" sz="1700"/>
              <a:t>Nausea</a:t>
            </a:r>
          </a:p>
          <a:p>
            <a:pPr lvl="1"/>
            <a:r>
              <a:rPr lang="en-GB" sz="1700"/>
              <a:t>Extreme tiredness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B769BC-BE3D-1825-4A16-EA0A671FA034}"/>
              </a:ext>
            </a:extLst>
          </p:cNvPr>
          <p:cNvSpPr/>
          <p:nvPr/>
        </p:nvSpPr>
        <p:spPr>
          <a:xfrm>
            <a:off x="4352925" y="4141947"/>
            <a:ext cx="3286125" cy="74914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1900">
                <a:solidFill>
                  <a:srgbClr val="000000"/>
                </a:solidFill>
                <a:latin typeface="Franklin Gothic Book" panose="020B0503020102020204"/>
              </a:rPr>
              <a:t>Consistent language and structure is easier to read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60E81-23AD-75D7-E119-DF7C944E3960}"/>
              </a:ext>
            </a:extLst>
          </p:cNvPr>
          <p:cNvSpPr/>
          <p:nvPr/>
        </p:nvSpPr>
        <p:spPr>
          <a:xfrm>
            <a:off x="211138" y="4141947"/>
            <a:ext cx="3286125" cy="7491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1900">
                <a:solidFill>
                  <a:srgbClr val="000000"/>
                </a:solidFill>
                <a:latin typeface="Franklin Gothic Book" panose="020B0503020102020204"/>
              </a:rPr>
              <a:t>Mixing language and structure can add confusion</a:t>
            </a:r>
          </a:p>
        </p:txBody>
      </p:sp>
    </p:spTree>
    <p:extLst>
      <p:ext uri="{BB962C8B-B14F-4D97-AF65-F5344CB8AC3E}">
        <p14:creationId xmlns:p14="http://schemas.microsoft.com/office/powerpoint/2010/main" val="273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559E723-3C3E-46F7-8BEB-29876CC8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>
                <a:solidFill>
                  <a:srgbClr val="0070C0"/>
                </a:solidFill>
                <a:latin typeface="+mj-lt"/>
              </a:rPr>
              <a:t>ISMPP would like to thank</a:t>
            </a:r>
            <a:r>
              <a:rPr lang="en-US" altLang="en-US" sz="2800" spc="-23">
                <a:solidFill>
                  <a:srgbClr val="0070C0"/>
                </a:solidFill>
                <a:latin typeface="+mj-lt"/>
                <a:ea typeface="ＭＳ Ｐゴシック"/>
                <a:cs typeface="Calibri"/>
              </a:rPr>
              <a:t> the following Titanium and Platinum Corporate Sponsors for their ongoing support</a:t>
            </a:r>
            <a:r>
              <a:rPr lang="en-US" sz="2800">
                <a:solidFill>
                  <a:srgbClr val="0070C0"/>
                </a:solidFill>
                <a:latin typeface="+mj-lt"/>
              </a:rPr>
              <a:t> of the Society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5CE836D8-8C6D-A5A5-84B0-BF674CA2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7" y="3513922"/>
            <a:ext cx="1593403" cy="733820"/>
          </a:xfrm>
          <a:prstGeom prst="rect">
            <a:avLst/>
          </a:prstGeom>
        </p:spPr>
      </p:pic>
      <p:pic>
        <p:nvPicPr>
          <p:cNvPr id="39" name="Picture 2">
            <a:hlinkClick r:id="rId4"/>
            <a:extLst>
              <a:ext uri="{FF2B5EF4-FFF2-40B4-BE49-F238E27FC236}">
                <a16:creationId xmlns:a16="http://schemas.microsoft.com/office/drawing/2014/main" id="{92E3AF60-4335-3E73-08A4-8148FDB2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6" y="2759963"/>
            <a:ext cx="1196207" cy="4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4C85344-9CE0-FDA1-3927-6428C369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66" y="4154368"/>
            <a:ext cx="659171" cy="65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Logo&#10;&#10;Description automatically generated">
            <a:extLst>
              <a:ext uri="{FF2B5EF4-FFF2-40B4-BE49-F238E27FC236}">
                <a16:creationId xmlns:a16="http://schemas.microsoft.com/office/drawing/2014/main" id="{01AE036C-554F-253D-7534-FBFECF8D5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63" y="4402218"/>
            <a:ext cx="1281050" cy="319563"/>
          </a:xfrm>
          <a:prstGeom prst="rect">
            <a:avLst/>
          </a:prstGeom>
        </p:spPr>
      </p:pic>
      <p:pic>
        <p:nvPicPr>
          <p:cNvPr id="42" name="Picture 5" descr="Logo&#10;&#10;Description automatically generated">
            <a:extLst>
              <a:ext uri="{FF2B5EF4-FFF2-40B4-BE49-F238E27FC236}">
                <a16:creationId xmlns:a16="http://schemas.microsoft.com/office/drawing/2014/main" id="{43EC8EFE-7421-AED3-15F3-852962C7F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343" y="3619843"/>
            <a:ext cx="1593555" cy="401057"/>
          </a:xfrm>
          <a:prstGeom prst="rect">
            <a:avLst/>
          </a:prstGeom>
        </p:spPr>
      </p:pic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A18213B1-EC39-A1F5-D960-3150BE297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44" y="4186632"/>
            <a:ext cx="1266825" cy="5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3866C9DC-E128-9234-BF55-9136617310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904" y="4275773"/>
            <a:ext cx="1536919" cy="481185"/>
          </a:xfrm>
          <a:prstGeom prst="rect">
            <a:avLst/>
          </a:prstGeom>
        </p:spPr>
      </p:pic>
      <p:pic>
        <p:nvPicPr>
          <p:cNvPr id="45" name="Picture 44" descr="Blue letters on a white background&#10;&#10;Description automatically generated">
            <a:extLst>
              <a:ext uri="{FF2B5EF4-FFF2-40B4-BE49-F238E27FC236}">
                <a16:creationId xmlns:a16="http://schemas.microsoft.com/office/drawing/2014/main" id="{26F31968-930A-0462-78CB-8AB8EA57C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2828" y="2799539"/>
            <a:ext cx="2355696" cy="402667"/>
          </a:xfrm>
          <a:prstGeom prst="rect">
            <a:avLst/>
          </a:prstGeom>
        </p:spPr>
      </p:pic>
      <p:pic>
        <p:nvPicPr>
          <p:cNvPr id="46" name="Picture 14">
            <a:extLst>
              <a:ext uri="{FF2B5EF4-FFF2-40B4-BE49-F238E27FC236}">
                <a16:creationId xmlns:a16="http://schemas.microsoft.com/office/drawing/2014/main" id="{4DBC101D-9AF9-5F3C-3A7C-C250FA91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09" y="2492554"/>
            <a:ext cx="1016168" cy="10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red and black sign&#10;&#10;Description automatically generated">
            <a:extLst>
              <a:ext uri="{FF2B5EF4-FFF2-40B4-BE49-F238E27FC236}">
                <a16:creationId xmlns:a16="http://schemas.microsoft.com/office/drawing/2014/main" id="{DC381F03-AD77-8E67-B402-C66633A328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2323" y="3555705"/>
            <a:ext cx="2355696" cy="43470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ED3C8F6-4FE8-9895-E7F5-F6063F0E59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6263" y="3437929"/>
            <a:ext cx="2752958" cy="718451"/>
          </a:xfrm>
          <a:prstGeom prst="rect">
            <a:avLst/>
          </a:prstGeom>
        </p:spPr>
      </p:pic>
      <p:pic>
        <p:nvPicPr>
          <p:cNvPr id="49" name="Picture 48" descr="A colorful letters on a white background&#10;&#10;Description automatically generated">
            <a:extLst>
              <a:ext uri="{FF2B5EF4-FFF2-40B4-BE49-F238E27FC236}">
                <a16:creationId xmlns:a16="http://schemas.microsoft.com/office/drawing/2014/main" id="{50A99471-386C-1303-6B65-159FA7CBC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62" y="2486008"/>
            <a:ext cx="1029728" cy="1029728"/>
          </a:xfrm>
          <a:prstGeom prst="rect">
            <a:avLst/>
          </a:prstGeom>
        </p:spPr>
      </p:pic>
      <p:pic>
        <p:nvPicPr>
          <p:cNvPr id="50" name="Picture 49" descr="A blue and white sign with a white border&#10;&#10;Description automatically generated">
            <a:extLst>
              <a:ext uri="{FF2B5EF4-FFF2-40B4-BE49-F238E27FC236}">
                <a16:creationId xmlns:a16="http://schemas.microsoft.com/office/drawing/2014/main" id="{C9817797-00A5-4C3B-648A-C04953A9D3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73" y="2607760"/>
            <a:ext cx="1523744" cy="786224"/>
          </a:xfrm>
          <a:prstGeom prst="rect">
            <a:avLst/>
          </a:prstGeom>
        </p:spPr>
      </p:pic>
      <p:pic>
        <p:nvPicPr>
          <p:cNvPr id="51" name="Picture 8" descr="Amgen_2_Blue_PC.jpg">
            <a:extLst>
              <a:ext uri="{FF2B5EF4-FFF2-40B4-BE49-F238E27FC236}">
                <a16:creationId xmlns:a16="http://schemas.microsoft.com/office/drawing/2014/main" id="{1F387F60-A270-32EF-4AAE-FC5315BDAA9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084" y="1215273"/>
            <a:ext cx="1235494" cy="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alt">
            <a:extLst>
              <a:ext uri="{FF2B5EF4-FFF2-40B4-BE49-F238E27FC236}">
                <a16:creationId xmlns:a16="http://schemas.microsoft.com/office/drawing/2014/main" id="{71E1DA53-455F-ACA2-8DE5-7B6542473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342" y="1175754"/>
            <a:ext cx="1722475" cy="4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B2AD537C-4332-616C-9375-69672FB0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27" y="1242270"/>
            <a:ext cx="2068481" cy="3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58B0DE-B541-5A53-1ABF-6A18E705D47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71" y="1582702"/>
            <a:ext cx="878446" cy="852164"/>
          </a:xfrm>
          <a:prstGeom prst="rect">
            <a:avLst/>
          </a:prstGeom>
        </p:spPr>
      </p:pic>
      <p:pic>
        <p:nvPicPr>
          <p:cNvPr id="55" name="Picture 5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359D5D05-9BA1-DA96-C2E2-A06AE8DBC5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5185" y="1920007"/>
            <a:ext cx="1470785" cy="536484"/>
          </a:xfrm>
          <a:prstGeom prst="rect">
            <a:avLst/>
          </a:prstGeom>
        </p:spPr>
      </p:pic>
      <p:pic>
        <p:nvPicPr>
          <p:cNvPr id="56" name="Picture 55" descr="Text, logo&#10;&#10;Description automatically generated">
            <a:extLst>
              <a:ext uri="{FF2B5EF4-FFF2-40B4-BE49-F238E27FC236}">
                <a16:creationId xmlns:a16="http://schemas.microsoft.com/office/drawing/2014/main" id="{ECD26836-FA68-6512-C2CD-6726F3C1A0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1841" y="1678389"/>
            <a:ext cx="2537398" cy="839926"/>
          </a:xfrm>
          <a:prstGeom prst="rect">
            <a:avLst/>
          </a:prstGeom>
        </p:spPr>
      </p:pic>
      <p:pic>
        <p:nvPicPr>
          <p:cNvPr id="57" name="Picture 56" descr="A logo with a circle&#10;&#10;Description automatically generated">
            <a:extLst>
              <a:ext uri="{FF2B5EF4-FFF2-40B4-BE49-F238E27FC236}">
                <a16:creationId xmlns:a16="http://schemas.microsoft.com/office/drawing/2014/main" id="{9119A838-33B2-4495-ADA4-B93347047C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8" y="1741147"/>
            <a:ext cx="1190019" cy="843638"/>
          </a:xfrm>
          <a:prstGeom prst="rect">
            <a:avLst/>
          </a:prstGeom>
        </p:spPr>
      </p:pic>
      <p:pic>
        <p:nvPicPr>
          <p:cNvPr id="58" name="Picture 57" descr="A blue and white logo&#10;&#10;Description automatically generated">
            <a:extLst>
              <a:ext uri="{FF2B5EF4-FFF2-40B4-BE49-F238E27FC236}">
                <a16:creationId xmlns:a16="http://schemas.microsoft.com/office/drawing/2014/main" id="{B27BBFBD-90DA-18C3-17CF-7713E587A0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526" y="1582702"/>
            <a:ext cx="927119" cy="927119"/>
          </a:xfrm>
          <a:prstGeom prst="rect">
            <a:avLst/>
          </a:prstGeom>
        </p:spPr>
      </p:pic>
      <p:pic>
        <p:nvPicPr>
          <p:cNvPr id="59" name="Picture 58" descr="A red and white logo&#10;&#10;Description automatically generated">
            <a:extLst>
              <a:ext uri="{FF2B5EF4-FFF2-40B4-BE49-F238E27FC236}">
                <a16:creationId xmlns:a16="http://schemas.microsoft.com/office/drawing/2014/main" id="{9AB5DF32-779E-39F4-3334-B023F863D8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65" y="3824404"/>
            <a:ext cx="2377452" cy="131909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6C3BDDF-ABCB-3226-960C-48169A4A12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Accessibility does not mean “dumbing down”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rmAutofit/>
          </a:bodyPr>
          <a:lstStyle/>
          <a:p>
            <a:pPr lvl="0"/>
            <a:r>
              <a:rPr lang="en-US" sz="2200" b="1"/>
              <a:t>Accessibility is about clarity</a:t>
            </a:r>
          </a:p>
          <a:p>
            <a:pPr lvl="0"/>
            <a:endParaRPr lang="en-US" sz="2200" b="1"/>
          </a:p>
          <a:p>
            <a:pPr lvl="0"/>
            <a:r>
              <a:rPr lang="en-US" sz="2200"/>
              <a:t>Making our materials accessible improves the experience for everyone</a:t>
            </a:r>
          </a:p>
          <a:p>
            <a:pPr lvl="0"/>
            <a:r>
              <a:rPr lang="en-US" sz="2200"/>
              <a:t>Allows our message to reach more people more efficiently</a:t>
            </a:r>
          </a:p>
          <a:p>
            <a:pPr lvl="0"/>
            <a:r>
              <a:rPr lang="en-US" sz="2200"/>
              <a:t>Accessibility can be applied to all of our deliverables</a:t>
            </a:r>
          </a:p>
          <a:p>
            <a:pPr lvl="0"/>
            <a:endParaRPr lang="en-US" sz="2200"/>
          </a:p>
          <a:p>
            <a:pPr lvl="0"/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30</a:t>
            </a:fld>
            <a:endParaRPr lang="en-US" noProof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655A4EA-1F5F-3325-96DE-705B134DBB8C}"/>
              </a:ext>
            </a:extLst>
          </p:cNvPr>
          <p:cNvSpPr txBox="1">
            <a:spLocks/>
          </p:cNvSpPr>
          <p:nvPr/>
        </p:nvSpPr>
        <p:spPr>
          <a:xfrm>
            <a:off x="857250" y="1369219"/>
            <a:ext cx="7462661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6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8C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10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D211F-DE1E-4F85-BC80-BB785E12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US"/>
              <a:t>Consistent imagery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09F-58B9-41FE-9EE7-A0CD124B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9" y="1216025"/>
            <a:ext cx="4056061" cy="3675063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0070C0"/>
                </a:solidFill>
              </a:rPr>
              <a:t>DNA</a:t>
            </a:r>
            <a:r>
              <a:rPr lang="en-US" sz="1800"/>
              <a:t> is a double-stranded molecule</a:t>
            </a:r>
          </a:p>
          <a:p>
            <a:r>
              <a:rPr lang="en-US" sz="1800">
                <a:solidFill>
                  <a:srgbClr val="0070C0"/>
                </a:solidFill>
              </a:rPr>
              <a:t>DNA</a:t>
            </a:r>
            <a:r>
              <a:rPr lang="en-US" sz="1800"/>
              <a:t> contains the genetic information that is passed down from generation to generation</a:t>
            </a:r>
          </a:p>
          <a:p>
            <a:r>
              <a:rPr lang="en-US" sz="1800">
                <a:solidFill>
                  <a:schemeClr val="accent1">
                    <a:lumMod val="75000"/>
                  </a:schemeClr>
                </a:solidFill>
              </a:rPr>
              <a:t>DNA</a:t>
            </a:r>
            <a:r>
              <a:rPr lang="en-US" sz="1800"/>
              <a:t> is transcribed into </a:t>
            </a:r>
            <a:r>
              <a:rPr lang="en-US" sz="1800">
                <a:solidFill>
                  <a:srgbClr val="C00000"/>
                </a:solidFill>
              </a:rPr>
              <a:t>RNA</a:t>
            </a:r>
            <a:r>
              <a:rPr lang="en-US" sz="1800"/>
              <a:t>, which is translated into </a:t>
            </a:r>
            <a:r>
              <a:rPr lang="en-US" sz="1800">
                <a:solidFill>
                  <a:srgbClr val="53A03B"/>
                </a:solidFill>
              </a:rPr>
              <a:t>proteins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17E17-AA8D-408F-8154-2BB5A237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31</a:t>
            </a:fld>
            <a:endParaRPr lang="en-US" noProof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4A0E515-E5DA-3060-6465-9975F2D51F07}"/>
              </a:ext>
            </a:extLst>
          </p:cNvPr>
          <p:cNvSpPr txBox="1">
            <a:spLocks/>
          </p:cNvSpPr>
          <p:nvPr/>
        </p:nvSpPr>
        <p:spPr>
          <a:xfrm>
            <a:off x="5509916" y="446712"/>
            <a:ext cx="311137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6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28C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46E5AE-68B1-F519-53ED-8221555A117E}"/>
              </a:ext>
            </a:extLst>
          </p:cNvPr>
          <p:cNvGrpSpPr/>
          <p:nvPr/>
        </p:nvGrpSpPr>
        <p:grpSpPr>
          <a:xfrm>
            <a:off x="4935280" y="3423046"/>
            <a:ext cx="3661634" cy="749239"/>
            <a:chOff x="5086507" y="4341543"/>
            <a:chExt cx="3661634" cy="74923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7EC539-5E62-15EC-F65F-814D6C5AE894}"/>
                </a:ext>
              </a:extLst>
            </p:cNvPr>
            <p:cNvSpPr txBox="1"/>
            <p:nvPr/>
          </p:nvSpPr>
          <p:spPr>
            <a:xfrm>
              <a:off x="5443066" y="4341543"/>
              <a:ext cx="1274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transcription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87CDF0-7EF0-B18C-6AD0-42B45B353CB8}"/>
                </a:ext>
              </a:extLst>
            </p:cNvPr>
            <p:cNvSpPr txBox="1"/>
            <p:nvPr/>
          </p:nvSpPr>
          <p:spPr>
            <a:xfrm>
              <a:off x="6960748" y="4362571"/>
              <a:ext cx="1111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translation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F2BEAA5-C7E7-8125-E964-7AE323366656}"/>
                </a:ext>
              </a:extLst>
            </p:cNvPr>
            <p:cNvSpPr txBox="1"/>
            <p:nvPr/>
          </p:nvSpPr>
          <p:spPr>
            <a:xfrm>
              <a:off x="5086507" y="4790700"/>
              <a:ext cx="5036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DNA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C55D1E-CB10-9B1F-B454-C6DBF7C047F3}"/>
                </a:ext>
              </a:extLst>
            </p:cNvPr>
            <p:cNvSpPr txBox="1"/>
            <p:nvPr/>
          </p:nvSpPr>
          <p:spPr>
            <a:xfrm>
              <a:off x="6703890" y="4782646"/>
              <a:ext cx="5036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RNA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429A6F8-9938-5BCA-B152-58F01C369E07}"/>
                </a:ext>
              </a:extLst>
            </p:cNvPr>
            <p:cNvSpPr txBox="1"/>
            <p:nvPr/>
          </p:nvSpPr>
          <p:spPr>
            <a:xfrm>
              <a:off x="8053143" y="4759989"/>
              <a:ext cx="6949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protein</a:t>
              </a:r>
            </a:p>
          </p:txBody>
        </p:sp>
      </p:grpSp>
      <p:pic>
        <p:nvPicPr>
          <p:cNvPr id="1028" name="Picture 4" descr="Rna - Free education icons">
            <a:extLst>
              <a:ext uri="{FF2B5EF4-FFF2-40B4-BE49-F238E27FC236}">
                <a16:creationId xmlns:a16="http://schemas.microsoft.com/office/drawing/2014/main" id="{3B2ADC56-5F0C-0922-C472-0420E313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7542" flipH="1">
            <a:off x="1730256" y="3077696"/>
            <a:ext cx="690701" cy="6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Dna - Free education icons">
            <a:extLst>
              <a:ext uri="{FF2B5EF4-FFF2-40B4-BE49-F238E27FC236}">
                <a16:creationId xmlns:a16="http://schemas.microsoft.com/office/drawing/2014/main" id="{8DD2B87C-1807-05E0-974A-0960C249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5" y="3026105"/>
            <a:ext cx="694492" cy="6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CD0C8608-A1D9-9DC9-F50A-E8C2422C4321}"/>
              </a:ext>
            </a:extLst>
          </p:cNvPr>
          <p:cNvSpPr/>
          <p:nvPr/>
        </p:nvSpPr>
        <p:spPr>
          <a:xfrm>
            <a:off x="1176670" y="3283196"/>
            <a:ext cx="415414" cy="2021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DABC5A2-1B13-0F9F-3B3A-0D7CC5CF3EFC}"/>
              </a:ext>
            </a:extLst>
          </p:cNvPr>
          <p:cNvSpPr/>
          <p:nvPr/>
        </p:nvSpPr>
        <p:spPr>
          <a:xfrm>
            <a:off x="2444448" y="3283196"/>
            <a:ext cx="415414" cy="2021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57A9E62-4E12-A453-FBB0-462FD44D40C0}"/>
              </a:ext>
            </a:extLst>
          </p:cNvPr>
          <p:cNvGrpSpPr/>
          <p:nvPr/>
        </p:nvGrpSpPr>
        <p:grpSpPr>
          <a:xfrm>
            <a:off x="4792185" y="2769112"/>
            <a:ext cx="4082458" cy="1268487"/>
            <a:chOff x="5059661" y="3109426"/>
            <a:chExt cx="4082458" cy="126848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0BD840B-734C-D983-EE0E-BFB7A2064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873632" y="3109426"/>
              <a:ext cx="1268487" cy="126848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AAA7F21-1708-50B9-4866-EF1F70A2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80087">
              <a:off x="5059661" y="3339786"/>
              <a:ext cx="789855" cy="78985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5DEACF1-DCEC-3928-0992-6612F4E40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3996" y="3382168"/>
              <a:ext cx="782976" cy="782976"/>
            </a:xfrm>
            <a:prstGeom prst="rect">
              <a:avLst/>
            </a:prstGeom>
          </p:spPr>
        </p:pic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ACF03CAE-D34E-291D-9867-8B59384D8D19}"/>
                </a:ext>
              </a:extLst>
            </p:cNvPr>
            <p:cNvSpPr/>
            <p:nvPr/>
          </p:nvSpPr>
          <p:spPr>
            <a:xfrm>
              <a:off x="6000256" y="3605642"/>
              <a:ext cx="415414" cy="20218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024" name="Arrow: Right 1023">
              <a:extLst>
                <a:ext uri="{FF2B5EF4-FFF2-40B4-BE49-F238E27FC236}">
                  <a16:creationId xmlns:a16="http://schemas.microsoft.com/office/drawing/2014/main" id="{838B7B2B-DBCC-D1D5-A70C-12B564A191F7}"/>
                </a:ext>
              </a:extLst>
            </p:cNvPr>
            <p:cNvSpPr/>
            <p:nvPr/>
          </p:nvSpPr>
          <p:spPr>
            <a:xfrm>
              <a:off x="7490450" y="3612574"/>
              <a:ext cx="415414" cy="20218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9407B7-691E-A732-10AC-C4692760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1482" y="2732175"/>
            <a:ext cx="1268487" cy="126848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A1BE488-4E76-B484-1291-90B96B536F04}"/>
              </a:ext>
            </a:extLst>
          </p:cNvPr>
          <p:cNvSpPr txBox="1">
            <a:spLocks/>
          </p:cNvSpPr>
          <p:nvPr/>
        </p:nvSpPr>
        <p:spPr>
          <a:xfrm>
            <a:off x="4677927" y="1216025"/>
            <a:ext cx="4056061" cy="367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0070C0"/>
                </a:solidFill>
              </a:rPr>
              <a:t>DNA </a:t>
            </a:r>
            <a:r>
              <a:rPr lang="en-GB" sz="1800"/>
              <a:t>is a double stranded-molecule</a:t>
            </a:r>
          </a:p>
          <a:p>
            <a:r>
              <a:rPr lang="en-GB" sz="1800">
                <a:solidFill>
                  <a:srgbClr val="0070C0"/>
                </a:solidFill>
              </a:rPr>
              <a:t>DNA </a:t>
            </a:r>
            <a:r>
              <a:rPr lang="en-GB" sz="1800"/>
              <a:t>contains the genetic information that is passed down from generation to generation</a:t>
            </a:r>
          </a:p>
          <a:p>
            <a:r>
              <a:rPr lang="en-GB" sz="1800">
                <a:solidFill>
                  <a:srgbClr val="0070C0"/>
                </a:solidFill>
              </a:rPr>
              <a:t>DNA </a:t>
            </a:r>
            <a:r>
              <a:rPr lang="en-GB" sz="1800"/>
              <a:t>is transcribed into </a:t>
            </a:r>
            <a:r>
              <a:rPr lang="en-GB" sz="1800">
                <a:solidFill>
                  <a:srgbClr val="C00000"/>
                </a:solidFill>
              </a:rPr>
              <a:t>RNA</a:t>
            </a:r>
            <a:r>
              <a:rPr lang="en-GB" sz="1800"/>
              <a:t>, which is translated into </a:t>
            </a:r>
            <a:r>
              <a:rPr lang="en-GB" sz="1800">
                <a:solidFill>
                  <a:schemeClr val="accent5"/>
                </a:solidFill>
              </a:rPr>
              <a:t>proteins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AF4440-7112-6084-AB43-9CCBE249AE56}"/>
              </a:ext>
            </a:extLst>
          </p:cNvPr>
          <p:cNvSpPr/>
          <p:nvPr/>
        </p:nvSpPr>
        <p:spPr>
          <a:xfrm>
            <a:off x="607890" y="4177947"/>
            <a:ext cx="3286125" cy="7491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GB" sz="1900">
                <a:solidFill>
                  <a:srgbClr val="000000"/>
                </a:solidFill>
                <a:latin typeface="Franklin Gothic Book" panose="020B0503020102020204"/>
              </a:rPr>
              <a:t>Mixing </a:t>
            </a:r>
            <a:r>
              <a:rPr lang="en-GB" sz="1900" err="1">
                <a:solidFill>
                  <a:srgbClr val="000000"/>
                </a:solidFill>
                <a:latin typeface="Franklin Gothic Book" panose="020B0503020102020204"/>
              </a:rPr>
              <a:t>color</a:t>
            </a:r>
            <a:r>
              <a:rPr lang="en-GB" sz="1900">
                <a:solidFill>
                  <a:srgbClr val="000000"/>
                </a:solidFill>
                <a:latin typeface="Franklin Gothic Book" panose="020B0503020102020204"/>
              </a:rPr>
              <a:t> and imagery can add confusion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AB079F-0EAD-DE07-2BBF-83796A38B9CC}"/>
              </a:ext>
            </a:extLst>
          </p:cNvPr>
          <p:cNvSpPr/>
          <p:nvPr/>
        </p:nvSpPr>
        <p:spPr>
          <a:xfrm>
            <a:off x="4683457" y="4160716"/>
            <a:ext cx="3351743" cy="74914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GB" sz="1900">
                <a:solidFill>
                  <a:srgbClr val="000000"/>
                </a:solidFill>
                <a:latin typeface="Franklin Gothic Book" panose="020B0503020102020204"/>
              </a:rPr>
              <a:t>Consistency and direct labelling improve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2434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D4B4-86F7-0CDE-B376-44D511E4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70C0"/>
                </a:solidFill>
              </a:rPr>
              <a:t>Driving inclusivity through co-creation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98D37-5B24-46EB-0C33-F748451DB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/>
          <a:lstStyle/>
          <a:p>
            <a:r>
              <a:rPr lang="en-US"/>
              <a:t>Charlotte Rowan-Green</a:t>
            </a:r>
          </a:p>
        </p:txBody>
      </p:sp>
    </p:spTree>
    <p:extLst>
      <p:ext uri="{BB962C8B-B14F-4D97-AF65-F5344CB8AC3E}">
        <p14:creationId xmlns:p14="http://schemas.microsoft.com/office/powerpoint/2010/main" val="2955975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DFF7-8A8B-A539-430F-342581A4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rmAutofit/>
          </a:bodyPr>
          <a:lstStyle/>
          <a:p>
            <a:r>
              <a:rPr lang="en-GB"/>
              <a:t>A quick note on the term patient…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F4135-53C0-06E7-6124-3B226B9A85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33</a:t>
            </a:fld>
            <a:endParaRPr lang="en-US" noProof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4FB62C-C1BE-E6F9-CA08-213C6B8A8B22}"/>
              </a:ext>
            </a:extLst>
          </p:cNvPr>
          <p:cNvSpPr/>
          <p:nvPr/>
        </p:nvSpPr>
        <p:spPr>
          <a:xfrm>
            <a:off x="586824" y="3876431"/>
            <a:ext cx="7970352" cy="795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200">
                <a:solidFill>
                  <a:srgbClr val="000000"/>
                </a:solidFill>
                <a:latin typeface="Franklin Gothic Book" panose="020B0503020102020204"/>
              </a:rPr>
              <a:t>It is always best to consult with the communities you are speaking about/creating for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E70C781-EBDC-809E-B076-4D85244B8FF7}"/>
              </a:ext>
            </a:extLst>
          </p:cNvPr>
          <p:cNvSpPr/>
          <p:nvPr/>
        </p:nvSpPr>
        <p:spPr>
          <a:xfrm>
            <a:off x="398981" y="1072614"/>
            <a:ext cx="2601348" cy="1255389"/>
          </a:xfrm>
          <a:prstGeom prst="wedgeRoundRectCallout">
            <a:avLst>
              <a:gd name="adj1" fmla="val 49835"/>
              <a:gd name="adj2" fmla="val 61741"/>
              <a:gd name="adj3" fmla="val 16667"/>
            </a:avLst>
          </a:prstGeom>
          <a:solidFill>
            <a:srgbClr val="A2254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200">
                <a:solidFill>
                  <a:srgbClr val="FFFFFF"/>
                </a:solidFill>
                <a:latin typeface="Franklin Gothic Book" panose="020B0503020102020204"/>
              </a:rPr>
              <a:t>‘Patient’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AEBC10-C28B-4532-BA17-82A5D74FEFEC}"/>
              </a:ext>
            </a:extLst>
          </p:cNvPr>
          <p:cNvSpPr/>
          <p:nvPr/>
        </p:nvSpPr>
        <p:spPr>
          <a:xfrm>
            <a:off x="3271326" y="1072614"/>
            <a:ext cx="2601348" cy="1255389"/>
          </a:xfrm>
          <a:prstGeom prst="wedgeRoundRectCallout">
            <a:avLst>
              <a:gd name="adj1" fmla="val 50934"/>
              <a:gd name="adj2" fmla="val 63259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200">
                <a:solidFill>
                  <a:srgbClr val="FFFFFF"/>
                </a:solidFill>
                <a:latin typeface="Franklin Gothic Book" panose="020B0503020102020204"/>
              </a:rPr>
              <a:t>People-first language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088B7F44-24E3-5D3D-C984-E004853316BF}"/>
              </a:ext>
            </a:extLst>
          </p:cNvPr>
          <p:cNvSpPr/>
          <p:nvPr/>
        </p:nvSpPr>
        <p:spPr>
          <a:xfrm>
            <a:off x="6143671" y="1072614"/>
            <a:ext cx="2601348" cy="1255389"/>
          </a:xfrm>
          <a:prstGeom prst="wedgeRoundRectCallout">
            <a:avLst>
              <a:gd name="adj1" fmla="val 48737"/>
              <a:gd name="adj2" fmla="val 60224"/>
              <a:gd name="adj3" fmla="val 16667"/>
            </a:avLst>
          </a:prstGeom>
          <a:solidFill>
            <a:srgbClr val="075F5E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200">
                <a:solidFill>
                  <a:srgbClr val="FFFFFF"/>
                </a:solidFill>
                <a:latin typeface="Franklin Gothic Book" panose="020B0503020102020204"/>
              </a:rPr>
              <a:t>Identify-first language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3E4CF0-B820-B660-1447-5AD193CDD368}"/>
              </a:ext>
            </a:extLst>
          </p:cNvPr>
          <p:cNvSpPr/>
          <p:nvPr/>
        </p:nvSpPr>
        <p:spPr>
          <a:xfrm>
            <a:off x="398981" y="2529749"/>
            <a:ext cx="2514119" cy="1255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1800">
                <a:solidFill>
                  <a:schemeClr val="accent6">
                    <a:lumMod val="76000"/>
                  </a:schemeClr>
                </a:solidFill>
                <a:latin typeface="Franklin Gothic Book" panose="020B0503020102020204"/>
              </a:rPr>
              <a:t>A person living with a health condition or someone who has participated in clinical trial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83DD4-DEE1-3724-4736-7EA44799467B}"/>
              </a:ext>
            </a:extLst>
          </p:cNvPr>
          <p:cNvSpPr/>
          <p:nvPr/>
        </p:nvSpPr>
        <p:spPr>
          <a:xfrm>
            <a:off x="3271326" y="2529749"/>
            <a:ext cx="2514119" cy="1255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1800">
                <a:solidFill>
                  <a:schemeClr val="accent1">
                    <a:lumMod val="76000"/>
                  </a:schemeClr>
                </a:solidFill>
                <a:latin typeface="Franklin Gothic Book" panose="020B0503020102020204"/>
              </a:rPr>
              <a:t>Preferred when discussing people with a health condition e.g. people living with dementia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DC92A7-CD3E-80E3-5433-D1BD36683ABF}"/>
              </a:ext>
            </a:extLst>
          </p:cNvPr>
          <p:cNvSpPr/>
          <p:nvPr/>
        </p:nvSpPr>
        <p:spPr>
          <a:xfrm>
            <a:off x="6050171" y="2529749"/>
            <a:ext cx="2694847" cy="1255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1800">
                <a:solidFill>
                  <a:srgbClr val="075F5E"/>
                </a:solidFill>
                <a:latin typeface="Franklin Gothic Book" panose="020B0503020102020204"/>
              </a:rPr>
              <a:t>Some individuals may prefer identity-first language e.g. an autistic person</a:t>
            </a:r>
          </a:p>
        </p:txBody>
      </p:sp>
    </p:spTree>
    <p:extLst>
      <p:ext uri="{BB962C8B-B14F-4D97-AF65-F5344CB8AC3E}">
        <p14:creationId xmlns:p14="http://schemas.microsoft.com/office/powerpoint/2010/main" val="3599835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papers&#10;&#10;Description automatically generated">
            <a:extLst>
              <a:ext uri="{FF2B5EF4-FFF2-40B4-BE49-F238E27FC236}">
                <a16:creationId xmlns:a16="http://schemas.microsoft.com/office/drawing/2014/main" id="{FBCF9427-CDBE-DF0A-DA77-2B419ABCB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650" r="22650"/>
          <a:stretch/>
        </p:blipFill>
        <p:spPr>
          <a:xfrm>
            <a:off x="211138" y="0"/>
            <a:ext cx="8932862" cy="5024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858972-3E17-2805-A658-4F27B07FB0B6}"/>
              </a:ext>
            </a:extLst>
          </p:cNvPr>
          <p:cNvSpPr/>
          <p:nvPr/>
        </p:nvSpPr>
        <p:spPr>
          <a:xfrm>
            <a:off x="2219325" y="0"/>
            <a:ext cx="6924675" cy="502473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330EA-E38F-6317-A23B-69B927DC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rmAutofit/>
          </a:bodyPr>
          <a:lstStyle/>
          <a:p>
            <a:r>
              <a:rPr lang="en-GB"/>
              <a:t>What is co-creation?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DD0A5-01BA-BF07-9B0C-96792C85E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216025"/>
            <a:ext cx="3703637" cy="3675063"/>
          </a:xfrm>
        </p:spPr>
        <p:txBody>
          <a:bodyPr>
            <a:normAutofit/>
          </a:bodyPr>
          <a:lstStyle/>
          <a:p>
            <a:r>
              <a:rPr lang="en-GB" sz="2200"/>
              <a:t>Co-creation is the process </a:t>
            </a:r>
            <a:br>
              <a:rPr lang="en-GB" sz="2200"/>
            </a:br>
            <a:r>
              <a:rPr lang="en-GB" sz="2200"/>
              <a:t>of creation by interacting with others</a:t>
            </a:r>
          </a:p>
          <a:p>
            <a:r>
              <a:rPr lang="en-GB" sz="2200"/>
              <a:t>In medical communications, co-creation can mean working with healthcare professionals or patients and their families to develop materials that are reflective of their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B2ED1-D6AD-D786-710F-87EE1D63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34</a:t>
            </a:fld>
            <a:endParaRPr lang="en-US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1D7572-BBB3-6F57-23F0-23DE847A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D45F6B-C40F-8BE4-5372-48023CB8A38F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5"/>
              </a:rPr>
              <a:t>https://pifonline.org.uk/resources/involving-users/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60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CB07A-0C53-A743-27B6-CF02D9BF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rmAutofit/>
          </a:bodyPr>
          <a:lstStyle/>
          <a:p>
            <a:r>
              <a:rPr lang="en-GB"/>
              <a:t>Where can co-creation add value?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1FBA6-3234-01EF-EAFA-588501902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35</a:t>
            </a:fld>
            <a:endParaRPr lang="en-US" noProof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371ACF5-3DB9-D903-A86A-DD42D269CC7E}"/>
              </a:ext>
            </a:extLst>
          </p:cNvPr>
          <p:cNvSpPr/>
          <p:nvPr/>
        </p:nvSpPr>
        <p:spPr>
          <a:xfrm>
            <a:off x="349876" y="1120326"/>
            <a:ext cx="1866684" cy="61668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Preclinical development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CE46D055-DA18-0764-57D2-33E61F9B1C04}"/>
              </a:ext>
            </a:extLst>
          </p:cNvPr>
          <p:cNvSpPr/>
          <p:nvPr/>
        </p:nvSpPr>
        <p:spPr>
          <a:xfrm>
            <a:off x="2117914" y="1120326"/>
            <a:ext cx="4272130" cy="61668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Clinical trials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9E4F401A-9066-B9C0-8134-2CA2CCD56D65}"/>
              </a:ext>
            </a:extLst>
          </p:cNvPr>
          <p:cNvSpPr/>
          <p:nvPr/>
        </p:nvSpPr>
        <p:spPr>
          <a:xfrm>
            <a:off x="6245870" y="1120326"/>
            <a:ext cx="2655853" cy="616688"/>
          </a:xfrm>
          <a:prstGeom prst="chevron">
            <a:avLst/>
          </a:prstGeom>
          <a:solidFill>
            <a:srgbClr val="A2254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Post-marketing approval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34AC5A-D306-F9DF-6661-A2186A8A2E66}"/>
              </a:ext>
            </a:extLst>
          </p:cNvPr>
          <p:cNvSpPr/>
          <p:nvPr/>
        </p:nvSpPr>
        <p:spPr>
          <a:xfrm>
            <a:off x="2216560" y="1807898"/>
            <a:ext cx="1227021" cy="206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CCD7EE-8CA8-746F-DBC9-7A8F43B2A12D}"/>
              </a:ext>
            </a:extLst>
          </p:cNvPr>
          <p:cNvSpPr/>
          <p:nvPr/>
        </p:nvSpPr>
        <p:spPr>
          <a:xfrm>
            <a:off x="3568423" y="1807898"/>
            <a:ext cx="1221692" cy="206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2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6B018D-CB64-7D11-E4D5-4D79EAEF5E73}"/>
              </a:ext>
            </a:extLst>
          </p:cNvPr>
          <p:cNvSpPr/>
          <p:nvPr/>
        </p:nvSpPr>
        <p:spPr>
          <a:xfrm>
            <a:off x="4914956" y="1807897"/>
            <a:ext cx="1221692" cy="206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3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2E0EF2-B86D-3FAE-E606-A5D409514F62}"/>
              </a:ext>
            </a:extLst>
          </p:cNvPr>
          <p:cNvSpPr/>
          <p:nvPr/>
        </p:nvSpPr>
        <p:spPr>
          <a:xfrm>
            <a:off x="6629071" y="1807897"/>
            <a:ext cx="1908419" cy="2064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4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8E0537-9B04-B7EB-67D1-1F3E17DE3BB1}"/>
              </a:ext>
            </a:extLst>
          </p:cNvPr>
          <p:cNvSpPr/>
          <p:nvPr/>
        </p:nvSpPr>
        <p:spPr>
          <a:xfrm>
            <a:off x="349875" y="2098015"/>
            <a:ext cx="1623864" cy="1198581"/>
          </a:xfrm>
          <a:prstGeom prst="roundRect">
            <a:avLst>
              <a:gd name="adj" fmla="val 10692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Molecule discovery; testing in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vitro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vivo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models</a:t>
            </a:r>
            <a:endParaRPr lang="en-GB" sz="1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6000"/>
                </a:scheme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081102-2090-D84B-0D02-52164ADE2E8E}"/>
              </a:ext>
            </a:extLst>
          </p:cNvPr>
          <p:cNvSpPr/>
          <p:nvPr/>
        </p:nvSpPr>
        <p:spPr>
          <a:xfrm>
            <a:off x="2221889" y="2098015"/>
            <a:ext cx="1221692" cy="1198581"/>
          </a:xfrm>
          <a:prstGeom prst="roundRect">
            <a:avLst>
              <a:gd name="adj" fmla="val 8985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and PK in healthy subjects</a:t>
            </a:r>
            <a:endParaRPr lang="en-GB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6000"/>
                </a:scheme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C409D1-82CB-94C5-C55F-59A0A6BC1B52}"/>
              </a:ext>
            </a:extLst>
          </p:cNvPr>
          <p:cNvSpPr/>
          <p:nvPr/>
        </p:nvSpPr>
        <p:spPr>
          <a:xfrm>
            <a:off x="6629071" y="2098015"/>
            <a:ext cx="1908421" cy="1198581"/>
          </a:xfrm>
          <a:prstGeom prst="roundRect">
            <a:avLst>
              <a:gd name="adj" fmla="val 9838"/>
            </a:avLst>
          </a:prstGeom>
          <a:noFill/>
          <a:ln>
            <a:solidFill>
              <a:srgbClr val="A225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A22542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Real-world effectiveness and safety</a:t>
            </a:r>
            <a:endParaRPr lang="en-GB" sz="1600" b="1" i="0" u="none" strike="noStrike" kern="1200" cap="none" spc="0" normalizeH="0" baseline="0" noProof="0">
              <a:ln>
                <a:noFill/>
              </a:ln>
              <a:solidFill>
                <a:srgbClr val="A22542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4C00F2-1235-DCBC-05A3-2DF5DE33AAD3}"/>
              </a:ext>
            </a:extLst>
          </p:cNvPr>
          <p:cNvSpPr/>
          <p:nvPr/>
        </p:nvSpPr>
        <p:spPr>
          <a:xfrm>
            <a:off x="3568423" y="2098015"/>
            <a:ext cx="1221692" cy="1198581"/>
          </a:xfrm>
          <a:prstGeom prst="roundRect">
            <a:avLst>
              <a:gd name="adj" fmla="val 8985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in a small patient population</a:t>
            </a:r>
            <a:endParaRPr lang="en-GB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6000"/>
                </a:scheme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E42A99-FB5C-1E14-D8F1-7C90335C1D11}"/>
              </a:ext>
            </a:extLst>
          </p:cNvPr>
          <p:cNvSpPr/>
          <p:nvPr/>
        </p:nvSpPr>
        <p:spPr>
          <a:xfrm>
            <a:off x="4917944" y="2098015"/>
            <a:ext cx="1221692" cy="1198581"/>
          </a:xfrm>
          <a:prstGeom prst="roundRect">
            <a:avLst>
              <a:gd name="adj" fmla="val 8985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6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Efficacy and safety in a large patient population</a:t>
            </a:r>
            <a:endParaRPr lang="en-GB" sz="1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6000"/>
                </a:scheme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E3A3B3-4AE9-08A5-6377-EFD0C0D7D82F}"/>
              </a:ext>
            </a:extLst>
          </p:cNvPr>
          <p:cNvSpPr/>
          <p:nvPr/>
        </p:nvSpPr>
        <p:spPr>
          <a:xfrm>
            <a:off x="4924982" y="3431598"/>
            <a:ext cx="3622535" cy="553777"/>
          </a:xfrm>
          <a:prstGeom prst="roundRect">
            <a:avLst/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Patient review of PLSPs </a:t>
            </a:r>
            <a:br>
              <a:rPr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and educational materials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0DB008E-73C9-057B-7BB3-526C0A1C3A36}"/>
              </a:ext>
            </a:extLst>
          </p:cNvPr>
          <p:cNvSpPr/>
          <p:nvPr/>
        </p:nvSpPr>
        <p:spPr>
          <a:xfrm flipH="1">
            <a:off x="359902" y="3875085"/>
            <a:ext cx="8187614" cy="722761"/>
          </a:xfrm>
          <a:prstGeom prst="rightArrow">
            <a:avLst/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But patients can add value at every step of the drug development journey!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5008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6826-AB58-F73E-A0BE-3865AE4C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Autofit/>
          </a:bodyPr>
          <a:lstStyle/>
          <a:p>
            <a:r>
              <a:rPr lang="en-GB"/>
              <a:t>Health information must be accessible and understandable by your intended audience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C4B0D-FB4B-9E24-B119-0003E4747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36</a:t>
            </a:fld>
            <a:endParaRPr lang="en-US" noProof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F878B-6BB8-632E-21D7-70AA1E158FED}"/>
              </a:ext>
            </a:extLst>
          </p:cNvPr>
          <p:cNvSpPr/>
          <p:nvPr/>
        </p:nvSpPr>
        <p:spPr>
          <a:xfrm>
            <a:off x="234267" y="1234811"/>
            <a:ext cx="8625884" cy="747713"/>
          </a:xfrm>
          <a:prstGeom prst="roundRect">
            <a:avLst>
              <a:gd name="adj" fmla="val 1294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 in 10 adults struggle to understand health information</a:t>
            </a:r>
            <a:r>
              <a:rPr kumimoji="0" lang="en-GB" sz="180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endParaRPr lang="en-GB" sz="180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71202BC-7780-25AA-FB65-AA3F9D22994B}"/>
              </a:ext>
            </a:extLst>
          </p:cNvPr>
          <p:cNvSpPr/>
          <p:nvPr/>
        </p:nvSpPr>
        <p:spPr>
          <a:xfrm>
            <a:off x="7436378" y="1234811"/>
            <a:ext cx="1423773" cy="747713"/>
          </a:xfrm>
          <a:prstGeom prst="roundRect">
            <a:avLst>
              <a:gd name="adj" fmla="val 1294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2CDE20-8380-D635-169B-9DE3DBFF3891}"/>
              </a:ext>
            </a:extLst>
          </p:cNvPr>
          <p:cNvGrpSpPr/>
          <p:nvPr/>
        </p:nvGrpSpPr>
        <p:grpSpPr>
          <a:xfrm>
            <a:off x="7649191" y="1283530"/>
            <a:ext cx="1023322" cy="683510"/>
            <a:chOff x="1199942" y="1522039"/>
            <a:chExt cx="2014665" cy="1345660"/>
          </a:xfrm>
        </p:grpSpPr>
        <p:pic>
          <p:nvPicPr>
            <p:cNvPr id="18" name="Graphic 17" descr="Man with solid fill">
              <a:extLst>
                <a:ext uri="{FF2B5EF4-FFF2-40B4-BE49-F238E27FC236}">
                  <a16:creationId xmlns:a16="http://schemas.microsoft.com/office/drawing/2014/main" id="{ED80F73D-C1DB-0129-6C09-D0D08750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99942" y="1522039"/>
              <a:ext cx="672830" cy="672830"/>
            </a:xfrm>
            <a:prstGeom prst="rect">
              <a:avLst/>
            </a:prstGeom>
          </p:spPr>
        </p:pic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E7BA29CF-1338-DE47-F647-CD95EE0F8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5401" y="1522039"/>
              <a:ext cx="672830" cy="672830"/>
            </a:xfrm>
            <a:prstGeom prst="rect">
              <a:avLst/>
            </a:prstGeom>
          </p:spPr>
        </p:pic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42C08AC7-67EC-AF96-F831-51092631F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0860" y="1522039"/>
              <a:ext cx="672830" cy="672830"/>
            </a:xfrm>
            <a:prstGeom prst="rect">
              <a:avLst/>
            </a:prstGeom>
          </p:spPr>
        </p:pic>
        <p:pic>
          <p:nvPicPr>
            <p:cNvPr id="21" name="Graphic 20" descr="Man with solid fill">
              <a:extLst>
                <a:ext uri="{FF2B5EF4-FFF2-40B4-BE49-F238E27FC236}">
                  <a16:creationId xmlns:a16="http://schemas.microsoft.com/office/drawing/2014/main" id="{4086E5A1-2E44-6905-3D23-F00E2903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6319" y="1522039"/>
              <a:ext cx="672830" cy="672830"/>
            </a:xfrm>
            <a:prstGeom prst="rect">
              <a:avLst/>
            </a:prstGeom>
          </p:spPr>
        </p:pic>
        <p:pic>
          <p:nvPicPr>
            <p:cNvPr id="22" name="Graphic 21" descr="Man with solid fill">
              <a:extLst>
                <a:ext uri="{FF2B5EF4-FFF2-40B4-BE49-F238E27FC236}">
                  <a16:creationId xmlns:a16="http://schemas.microsoft.com/office/drawing/2014/main" id="{D760D515-8B87-A6FB-9409-679A16C3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41777" y="1522039"/>
              <a:ext cx="672830" cy="672830"/>
            </a:xfrm>
            <a:prstGeom prst="rect">
              <a:avLst/>
            </a:prstGeom>
          </p:spPr>
        </p:pic>
        <p:pic>
          <p:nvPicPr>
            <p:cNvPr id="23" name="Graphic 22" descr="Man with solid fill">
              <a:extLst>
                <a:ext uri="{FF2B5EF4-FFF2-40B4-BE49-F238E27FC236}">
                  <a16:creationId xmlns:a16="http://schemas.microsoft.com/office/drawing/2014/main" id="{6880CF6E-29B2-35FE-EB62-C2AB6A984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99942" y="2194869"/>
              <a:ext cx="672830" cy="672830"/>
            </a:xfrm>
            <a:prstGeom prst="rect">
              <a:avLst/>
            </a:prstGeom>
          </p:spPr>
        </p:pic>
        <p:pic>
          <p:nvPicPr>
            <p:cNvPr id="24" name="Graphic 23" descr="Man with solid fill">
              <a:extLst>
                <a:ext uri="{FF2B5EF4-FFF2-40B4-BE49-F238E27FC236}">
                  <a16:creationId xmlns:a16="http://schemas.microsoft.com/office/drawing/2014/main" id="{820D4C5E-CAC2-25BA-CE1C-84ACF4FFD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5402" y="2194867"/>
              <a:ext cx="672830" cy="672830"/>
            </a:xfrm>
            <a:prstGeom prst="rect">
              <a:avLst/>
            </a:prstGeom>
          </p:spPr>
        </p:pic>
        <p:pic>
          <p:nvPicPr>
            <p:cNvPr id="25" name="Graphic 24" descr="Man with solid fill">
              <a:extLst>
                <a:ext uri="{FF2B5EF4-FFF2-40B4-BE49-F238E27FC236}">
                  <a16:creationId xmlns:a16="http://schemas.microsoft.com/office/drawing/2014/main" id="{C3DCFA7E-327A-2274-7C4E-AD9D6B311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70859" y="2194867"/>
              <a:ext cx="672830" cy="672830"/>
            </a:xfrm>
            <a:prstGeom prst="rect">
              <a:avLst/>
            </a:prstGeom>
          </p:spPr>
        </p:pic>
        <p:pic>
          <p:nvPicPr>
            <p:cNvPr id="26" name="Graphic 25" descr="Man with solid fill">
              <a:extLst>
                <a:ext uri="{FF2B5EF4-FFF2-40B4-BE49-F238E27FC236}">
                  <a16:creationId xmlns:a16="http://schemas.microsoft.com/office/drawing/2014/main" id="{1920158C-DEEA-D308-76AC-2B11C001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06319" y="2194867"/>
              <a:ext cx="672830" cy="672830"/>
            </a:xfrm>
            <a:prstGeom prst="rect">
              <a:avLst/>
            </a:prstGeom>
          </p:spPr>
        </p:pic>
        <p:pic>
          <p:nvPicPr>
            <p:cNvPr id="27" name="Graphic 26" descr="Man with solid fill">
              <a:extLst>
                <a:ext uri="{FF2B5EF4-FFF2-40B4-BE49-F238E27FC236}">
                  <a16:creationId xmlns:a16="http://schemas.microsoft.com/office/drawing/2014/main" id="{B9793993-666B-B6D5-F86C-B03B5EA8D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41777" y="2194867"/>
              <a:ext cx="672830" cy="672830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36E7ADF-FF00-3E09-A082-B4AC3EB192CB}"/>
              </a:ext>
            </a:extLst>
          </p:cNvPr>
          <p:cNvSpPr/>
          <p:nvPr/>
        </p:nvSpPr>
        <p:spPr>
          <a:xfrm>
            <a:off x="234267" y="2031235"/>
            <a:ext cx="8625884" cy="747713"/>
          </a:xfrm>
          <a:prstGeom prst="roundRect">
            <a:avLst>
              <a:gd name="adj" fmla="val 12940"/>
            </a:avLst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 in 10 adults struggle with health information that includes numbers</a:t>
            </a:r>
            <a:br>
              <a:rPr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and statistics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6D21D33-C41E-BD03-7CBE-794FE1C53979}"/>
              </a:ext>
            </a:extLst>
          </p:cNvPr>
          <p:cNvSpPr/>
          <p:nvPr/>
        </p:nvSpPr>
        <p:spPr>
          <a:xfrm>
            <a:off x="7436378" y="2031235"/>
            <a:ext cx="1423773" cy="747713"/>
          </a:xfrm>
          <a:prstGeom prst="roundRect">
            <a:avLst>
              <a:gd name="adj" fmla="val 1294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136B42-E007-0F87-845F-B3A9CF5970A1}"/>
              </a:ext>
            </a:extLst>
          </p:cNvPr>
          <p:cNvGrpSpPr/>
          <p:nvPr/>
        </p:nvGrpSpPr>
        <p:grpSpPr>
          <a:xfrm>
            <a:off x="7649191" y="2063336"/>
            <a:ext cx="1023322" cy="683510"/>
            <a:chOff x="1199942" y="1522039"/>
            <a:chExt cx="2014665" cy="1345660"/>
          </a:xfrm>
        </p:grpSpPr>
        <p:pic>
          <p:nvPicPr>
            <p:cNvPr id="34" name="Graphic 33" descr="Man with solid fill">
              <a:extLst>
                <a:ext uri="{FF2B5EF4-FFF2-40B4-BE49-F238E27FC236}">
                  <a16:creationId xmlns:a16="http://schemas.microsoft.com/office/drawing/2014/main" id="{81055ED8-20B4-7271-C452-04FC0D28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99942" y="1522039"/>
              <a:ext cx="672830" cy="672830"/>
            </a:xfrm>
            <a:prstGeom prst="rect">
              <a:avLst/>
            </a:prstGeom>
          </p:spPr>
        </p:pic>
        <p:pic>
          <p:nvPicPr>
            <p:cNvPr id="35" name="Graphic 34" descr="Man with solid fill">
              <a:extLst>
                <a:ext uri="{FF2B5EF4-FFF2-40B4-BE49-F238E27FC236}">
                  <a16:creationId xmlns:a16="http://schemas.microsoft.com/office/drawing/2014/main" id="{23387613-35E4-8EBC-CCBA-08169432A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35401" y="1522039"/>
              <a:ext cx="672830" cy="672830"/>
            </a:xfrm>
            <a:prstGeom prst="rect">
              <a:avLst/>
            </a:prstGeom>
          </p:spPr>
        </p:pic>
        <p:pic>
          <p:nvPicPr>
            <p:cNvPr id="36" name="Graphic 35" descr="Man with solid fill">
              <a:extLst>
                <a:ext uri="{FF2B5EF4-FFF2-40B4-BE49-F238E27FC236}">
                  <a16:creationId xmlns:a16="http://schemas.microsoft.com/office/drawing/2014/main" id="{EF8EF93C-81B6-F8E8-95C6-11028C35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70860" y="1522039"/>
              <a:ext cx="672830" cy="672830"/>
            </a:xfrm>
            <a:prstGeom prst="rect">
              <a:avLst/>
            </a:prstGeom>
          </p:spPr>
        </p:pic>
        <p:pic>
          <p:nvPicPr>
            <p:cNvPr id="37" name="Graphic 36" descr="Man with solid fill">
              <a:extLst>
                <a:ext uri="{FF2B5EF4-FFF2-40B4-BE49-F238E27FC236}">
                  <a16:creationId xmlns:a16="http://schemas.microsoft.com/office/drawing/2014/main" id="{DDB445B9-3173-53D4-2F91-1E3FC283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06319" y="1522039"/>
              <a:ext cx="672830" cy="672830"/>
            </a:xfrm>
            <a:prstGeom prst="rect">
              <a:avLst/>
            </a:prstGeom>
          </p:spPr>
        </p:pic>
        <p:pic>
          <p:nvPicPr>
            <p:cNvPr id="38" name="Graphic 37" descr="Man with solid fill">
              <a:extLst>
                <a:ext uri="{FF2B5EF4-FFF2-40B4-BE49-F238E27FC236}">
                  <a16:creationId xmlns:a16="http://schemas.microsoft.com/office/drawing/2014/main" id="{7F11EB36-B52D-5245-2BB6-AE88CD14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41777" y="1522039"/>
              <a:ext cx="672830" cy="672830"/>
            </a:xfrm>
            <a:prstGeom prst="rect">
              <a:avLst/>
            </a:prstGeom>
          </p:spPr>
        </p:pic>
        <p:pic>
          <p:nvPicPr>
            <p:cNvPr id="39" name="Graphic 38" descr="Man with solid fill">
              <a:extLst>
                <a:ext uri="{FF2B5EF4-FFF2-40B4-BE49-F238E27FC236}">
                  <a16:creationId xmlns:a16="http://schemas.microsoft.com/office/drawing/2014/main" id="{83886727-BF69-78B0-771D-3BC71000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99942" y="2194869"/>
              <a:ext cx="672830" cy="672830"/>
            </a:xfrm>
            <a:prstGeom prst="rect">
              <a:avLst/>
            </a:prstGeom>
          </p:spPr>
        </p:pic>
        <p:pic>
          <p:nvPicPr>
            <p:cNvPr id="40" name="Graphic 39" descr="Man with solid fill">
              <a:extLst>
                <a:ext uri="{FF2B5EF4-FFF2-40B4-BE49-F238E27FC236}">
                  <a16:creationId xmlns:a16="http://schemas.microsoft.com/office/drawing/2014/main" id="{017C47C3-E8C0-17EB-8CE8-CF225D3C6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5402" y="2194867"/>
              <a:ext cx="672830" cy="672830"/>
            </a:xfrm>
            <a:prstGeom prst="rect">
              <a:avLst/>
            </a:prstGeom>
          </p:spPr>
        </p:pic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FA1B76B4-CE8E-0C0B-D929-25048B15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70859" y="2194867"/>
              <a:ext cx="672830" cy="672830"/>
            </a:xfrm>
            <a:prstGeom prst="rect">
              <a:avLst/>
            </a:prstGeom>
          </p:spPr>
        </p:pic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96CE642C-F7E5-3293-E1C7-1542B9C2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06319" y="2194867"/>
              <a:ext cx="672830" cy="672830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A0EA4953-2A3C-BFCF-9A31-998CBFD2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41777" y="2194867"/>
              <a:ext cx="672830" cy="672830"/>
            </a:xfrm>
            <a:prstGeom prst="rect">
              <a:avLst/>
            </a:prstGeom>
          </p:spPr>
        </p:pic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3DC856B-C933-071C-0DB8-166AEE2B444F}"/>
              </a:ext>
            </a:extLst>
          </p:cNvPr>
          <p:cNvSpPr/>
          <p:nvPr/>
        </p:nvSpPr>
        <p:spPr>
          <a:xfrm>
            <a:off x="234267" y="2827659"/>
            <a:ext cx="8625884" cy="747713"/>
          </a:xfrm>
          <a:prstGeom prst="roundRect">
            <a:avLst>
              <a:gd name="adj" fmla="val 1294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As we move to increasingly digital spaces, we risk </a:t>
            </a:r>
            <a:r>
              <a:rPr lang="en-GB" sz="1800">
                <a:solidFill>
                  <a:srgbClr val="FFFFFF"/>
                </a:solidFill>
                <a:latin typeface="Franklin Gothic Book" panose="020B0503020102020204"/>
              </a:rPr>
              <a:t>excluding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many people: </a:t>
            </a:r>
            <a:br>
              <a:rPr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there are 4.7 million people in the UK who cannot access the internet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F797D0A-F4F1-39DC-8DA9-0404AD754F0E}"/>
              </a:ext>
            </a:extLst>
          </p:cNvPr>
          <p:cNvSpPr/>
          <p:nvPr/>
        </p:nvSpPr>
        <p:spPr>
          <a:xfrm>
            <a:off x="7436378" y="2827659"/>
            <a:ext cx="1423773" cy="747713"/>
          </a:xfrm>
          <a:prstGeom prst="roundRect">
            <a:avLst>
              <a:gd name="adj" fmla="val 1294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8" name="Graphic 57" descr="Internet Of Things outline">
            <a:extLst>
              <a:ext uri="{FF2B5EF4-FFF2-40B4-BE49-F238E27FC236}">
                <a16:creationId xmlns:a16="http://schemas.microsoft.com/office/drawing/2014/main" id="{B2C0FF1A-8E0B-5732-C4E8-E23146F6CA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583" y="2888578"/>
            <a:ext cx="625875" cy="6258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B62016-CA9E-2CB9-A246-3E3253C76443}"/>
              </a:ext>
            </a:extLst>
          </p:cNvPr>
          <p:cNvSpPr/>
          <p:nvPr/>
        </p:nvSpPr>
        <p:spPr>
          <a:xfrm>
            <a:off x="234267" y="3624084"/>
            <a:ext cx="8625884" cy="747713"/>
          </a:xfrm>
          <a:prstGeom prst="roundRect">
            <a:avLst>
              <a:gd name="adj" fmla="val 12940"/>
            </a:avLst>
          </a:prstGeom>
          <a:solidFill>
            <a:srgbClr val="A225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90000"/>
              </a:lnSpc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Some groups may require more support </a:t>
            </a:r>
            <a:r>
              <a:rPr lang="en-GB" sz="1800">
                <a:solidFill>
                  <a:srgbClr val="FFFFFF"/>
                </a:solidFill>
                <a:latin typeface="Franklin Gothic Book" panose="020B0503020102020204"/>
              </a:rPr>
              <a:t>than others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including those </a:t>
            </a:r>
            <a:endParaRPr lang="en-US"/>
          </a:p>
          <a:p>
            <a:pPr>
              <a:lnSpc>
                <a:spcPct val="90000"/>
              </a:lnSpc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with cultural and language barriers and people with conditions affecting comprehension (e.g. dementia or a learning disability)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159386-5C3E-E230-E235-4168BDE0492E}"/>
              </a:ext>
            </a:extLst>
          </p:cNvPr>
          <p:cNvSpPr/>
          <p:nvPr/>
        </p:nvSpPr>
        <p:spPr>
          <a:xfrm>
            <a:off x="7436378" y="3624084"/>
            <a:ext cx="1423773" cy="747713"/>
          </a:xfrm>
          <a:prstGeom prst="roundRect">
            <a:avLst>
              <a:gd name="adj" fmla="val 1294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Graphic 7" descr="Care with solid fill">
            <a:extLst>
              <a:ext uri="{FF2B5EF4-FFF2-40B4-BE49-F238E27FC236}">
                <a16:creationId xmlns:a16="http://schemas.microsoft.com/office/drawing/2014/main" id="{3D2779E8-F231-9A0A-1F3B-07528F6633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89707" y="3623336"/>
            <a:ext cx="741320" cy="7413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0D3DB-5A1F-73AA-D5B4-68AB6D2DD47E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GB" sz="800">
                <a:solidFill>
                  <a:srgbClr val="000000"/>
                </a:solidFill>
                <a:latin typeface="Franklin Gothic Book" panose="020B0503020102020204"/>
              </a:rPr>
              <a:t>1. </a:t>
            </a:r>
            <a:r>
              <a:rPr lang="en-GB" sz="800">
                <a:solidFill>
                  <a:srgbClr val="000000"/>
                </a:solidFill>
                <a:latin typeface="Franklin Gothic Book" panose="020B0503020102020204"/>
                <a:hlinkClick r:id="rId15"/>
              </a:rPr>
              <a:t>https://evidence.nihr.ac.uk/collection/health-information-are-you-getting-your-message-across/</a:t>
            </a:r>
            <a:r>
              <a:rPr lang="en-GB" sz="800">
                <a:solidFill>
                  <a:srgbClr val="000000"/>
                </a:solidFill>
                <a:latin typeface="Franklin Gothic Book" panose="020B0503020102020204"/>
              </a:rPr>
              <a:t> Accessed November 2024; 2. </a:t>
            </a:r>
            <a:r>
              <a:rPr lang="en-GB" sz="800">
                <a:solidFill>
                  <a:srgbClr val="000000"/>
                </a:solidFill>
                <a:latin typeface="Franklin Gothic Book" panose="020B0503020102020204"/>
                <a:hlinkClick r:id="rId16"/>
              </a:rPr>
              <a:t>https://charitydigital.org.uk/topics/what-its-like-to-be-digitally-excluded-in-2024-11389#:~:text=This%20may%20be%20their%20choice,people%20cannot%20access%20the%20internet</a:t>
            </a:r>
            <a:r>
              <a:rPr lang="en-GB" sz="800">
                <a:solidFill>
                  <a:srgbClr val="000000"/>
                </a:solidFill>
                <a:latin typeface="Franklin Gothic Book" panose="020B0503020102020204"/>
              </a:rPr>
              <a:t>. Accessed November 2024; </a:t>
            </a:r>
          </a:p>
        </p:txBody>
      </p:sp>
    </p:spTree>
    <p:extLst>
      <p:ext uri="{BB962C8B-B14F-4D97-AF65-F5344CB8AC3E}">
        <p14:creationId xmlns:p14="http://schemas.microsoft.com/office/powerpoint/2010/main" val="2630819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55E5-B289-9542-5A10-20C13B80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rmAutofit/>
          </a:bodyPr>
          <a:lstStyle/>
          <a:p>
            <a:r>
              <a:rPr lang="en-GB"/>
              <a:t>It’s important to understand the needs of your audience to avoid misleading them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BDE590-80E9-96F7-FC40-A7144912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1800"/>
              <a:t>Low health literacy has been linked to poor general health, increased hospital admissions, low vaccination uptake, &amp; lower life expectancy</a:t>
            </a:r>
            <a:r>
              <a:rPr lang="en-GB" sz="1800" baseline="30000"/>
              <a:t>1</a:t>
            </a:r>
          </a:p>
          <a:p>
            <a:pPr marL="0" lvl="0" indent="0" algn="ctr">
              <a:buNone/>
            </a:pPr>
            <a:r>
              <a:rPr lang="en-GB" sz="1800"/>
              <a:t>Here are some examples of when poor health communication led to poor outcomes:</a:t>
            </a:r>
            <a:r>
              <a:rPr lang="en-GB" sz="1800" baseline="30000"/>
              <a:t>2</a:t>
            </a:r>
          </a:p>
          <a:p>
            <a:pPr algn="ctr"/>
            <a:endParaRPr lang="en-GB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5663F-0FAA-594F-933D-C222CAE3D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37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792798-B621-D9D7-5052-62FB7BC78ADF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2"/>
              </a:rPr>
              <a:t>https://evidence.nihr.ac.uk/collection/health-information-are-you-getting-your-message-across/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Accessed November 2024; 2.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/>
              </a:rPr>
              <a:t>https://service-manual.nhs.uk/content/health-literacy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Accessed November 2024.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1817C3-DA6C-133B-6129-42D04A5E9B2F}"/>
              </a:ext>
            </a:extLst>
          </p:cNvPr>
          <p:cNvSpPr/>
          <p:nvPr/>
        </p:nvSpPr>
        <p:spPr>
          <a:xfrm>
            <a:off x="620044" y="1256868"/>
            <a:ext cx="8019116" cy="439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39940B-E4E6-0763-B0BC-938D7060C8F1}"/>
              </a:ext>
            </a:extLst>
          </p:cNvPr>
          <p:cNvSpPr/>
          <p:nvPr/>
        </p:nvSpPr>
        <p:spPr>
          <a:xfrm>
            <a:off x="282439" y="2357552"/>
            <a:ext cx="2030078" cy="2055466"/>
          </a:xfrm>
          <a:prstGeom prst="roundRect">
            <a:avLst>
              <a:gd name="adj" fmla="val 755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GB" sz="1800">
                <a:solidFill>
                  <a:srgbClr val="FFFFFF"/>
                </a:solidFill>
                <a:latin typeface="Franklin Gothic Book" panose="020B0503020102020204"/>
              </a:rPr>
              <a:t>A woman who sprayed her inhaler on her neck because she had been told to spray it on her "throat"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349EBDB-8F00-703A-FC95-7BB55A1CDB7B}"/>
              </a:ext>
            </a:extLst>
          </p:cNvPr>
          <p:cNvSpPr/>
          <p:nvPr/>
        </p:nvSpPr>
        <p:spPr>
          <a:xfrm>
            <a:off x="2445401" y="2357552"/>
            <a:ext cx="2030078" cy="2055466"/>
          </a:xfrm>
          <a:prstGeom prst="roundRect">
            <a:avLst>
              <a:gd name="adj" fmla="val 7550"/>
            </a:avLst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GB" sz="1600">
                <a:solidFill>
                  <a:srgbClr val="FFFFFF"/>
                </a:solidFill>
                <a:latin typeface="Franklin Gothic Book" panose="020B0503020102020204"/>
              </a:rPr>
              <a:t>A man who did not turn up for cancer tests because he did not know Radiology and X-ray department were the same thing</a:t>
            </a:r>
            <a:endParaRPr lang="en-US" sz="16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DCFF69F-C72F-122D-6236-32610B76F121}"/>
              </a:ext>
            </a:extLst>
          </p:cNvPr>
          <p:cNvSpPr/>
          <p:nvPr/>
        </p:nvSpPr>
        <p:spPr>
          <a:xfrm>
            <a:off x="4608363" y="2357552"/>
            <a:ext cx="2030078" cy="2055466"/>
          </a:xfrm>
          <a:prstGeom prst="roundRect">
            <a:avLst>
              <a:gd name="adj" fmla="val 755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GB" sz="1600">
                <a:solidFill>
                  <a:srgbClr val="FFFFFF"/>
                </a:solidFill>
                <a:latin typeface="Franklin Gothic Book" panose="020B0503020102020204"/>
              </a:rPr>
              <a:t>A man with </a:t>
            </a:r>
            <a:br>
              <a:rPr lang="en-GB" sz="1600">
                <a:solidFill>
                  <a:srgbClr val="FFFFFF"/>
                </a:solidFill>
                <a:latin typeface="Franklin Gothic Book" panose="020B0503020102020204"/>
              </a:rPr>
            </a:br>
            <a:r>
              <a:rPr lang="en-GB" sz="1600">
                <a:solidFill>
                  <a:srgbClr val="FFFFFF"/>
                </a:solidFill>
                <a:latin typeface="Franklin Gothic Book" panose="020B0503020102020204"/>
              </a:rPr>
              <a:t>diabetes who decided to stop taking his medicine because he </a:t>
            </a:r>
            <a:br>
              <a:rPr lang="en-GB" sz="1600">
                <a:solidFill>
                  <a:srgbClr val="FFFFFF"/>
                </a:solidFill>
                <a:latin typeface="Franklin Gothic Book" panose="020B0503020102020204"/>
              </a:rPr>
            </a:br>
            <a:r>
              <a:rPr lang="en-GB" sz="1600">
                <a:solidFill>
                  <a:srgbClr val="FFFFFF"/>
                </a:solidFill>
                <a:latin typeface="Franklin Gothic Book" panose="020B0503020102020204"/>
              </a:rPr>
              <a:t>had trouble understanding the instructions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81AACE-E4A7-7B29-EE70-9BFADA95EC8D}"/>
              </a:ext>
            </a:extLst>
          </p:cNvPr>
          <p:cNvSpPr/>
          <p:nvPr/>
        </p:nvSpPr>
        <p:spPr>
          <a:xfrm>
            <a:off x="6771325" y="2357552"/>
            <a:ext cx="2030078" cy="2055466"/>
          </a:xfrm>
          <a:prstGeom prst="roundRect">
            <a:avLst>
              <a:gd name="adj" fmla="val 7550"/>
            </a:avLst>
          </a:prstGeom>
          <a:solidFill>
            <a:srgbClr val="A22542"/>
          </a:solidFill>
          <a:ln>
            <a:solidFill>
              <a:srgbClr val="A225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GB" sz="1600">
                <a:solidFill>
                  <a:srgbClr val="FFFFFF"/>
                </a:solidFill>
                <a:latin typeface="Franklin Gothic Book" panose="020B0503020102020204"/>
              </a:rPr>
              <a:t>A woman who thought chemotherapy would not help because it was given into a vein on the other side of the body to where her cancer was</a:t>
            </a:r>
          </a:p>
        </p:txBody>
      </p:sp>
    </p:spTree>
    <p:extLst>
      <p:ext uri="{BB962C8B-B14F-4D97-AF65-F5344CB8AC3E}">
        <p14:creationId xmlns:p14="http://schemas.microsoft.com/office/powerpoint/2010/main" val="1062001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9A890F-39B0-ABA2-493A-41F4677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16" y="562004"/>
            <a:ext cx="6824146" cy="1138428"/>
          </a:xfrm>
        </p:spPr>
        <p:txBody>
          <a:bodyPr>
            <a:noAutofit/>
          </a:bodyPr>
          <a:lstStyle/>
          <a:p>
            <a:r>
              <a:rPr lang="en-GB"/>
              <a:t>What is the average reading age of an </a:t>
            </a:r>
            <a:br>
              <a:rPr lang="en-GB"/>
            </a:br>
            <a:r>
              <a:rPr lang="en-GB"/>
              <a:t>adult in the UK?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21563-72CF-A6A9-B441-5B1998406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38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27179-9821-0D2C-4A17-D1DEB43D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16" y="1820295"/>
            <a:ext cx="7768164" cy="2271646"/>
          </a:xfrm>
        </p:spPr>
        <p:txBody>
          <a:bodyPr/>
          <a:lstStyle/>
          <a:p>
            <a:r>
              <a:rPr lang="en-GB"/>
              <a:t>7 years old</a:t>
            </a:r>
          </a:p>
          <a:p>
            <a:r>
              <a:rPr lang="en-GB"/>
              <a:t>9 years old</a:t>
            </a:r>
          </a:p>
          <a:p>
            <a:r>
              <a:rPr lang="en-GB"/>
              <a:t>11 years old</a:t>
            </a:r>
          </a:p>
          <a:p>
            <a:r>
              <a:rPr lang="en-GB"/>
              <a:t>16 years old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523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79AD8-4241-4979-A2D0-DF387A92F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D0A0E-4515-A647-B2E3-7F1B29FB99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D7C333-F7F1-7885-F4F1-557CC5E3EADA}"/>
              </a:ext>
            </a:extLst>
          </p:cNvPr>
          <p:cNvSpPr/>
          <p:nvPr/>
        </p:nvSpPr>
        <p:spPr>
          <a:xfrm>
            <a:off x="2917272" y="674780"/>
            <a:ext cx="5586648" cy="2140527"/>
          </a:xfrm>
          <a:prstGeom prst="roundRect">
            <a:avLst>
              <a:gd name="adj" fmla="val 839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The average reading age of an adult in the UK is 11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–14 years old</a:t>
            </a:r>
            <a:r>
              <a:rPr kumimoji="0" lang="en-GB" sz="20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1</a:t>
            </a:r>
            <a:endParaRPr kumimoji="0" lang="en-GB" sz="20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0F3E9F-0972-CDFA-ED19-1FAECAAF3D7B}"/>
              </a:ext>
            </a:extLst>
          </p:cNvPr>
          <p:cNvSpPr/>
          <p:nvPr/>
        </p:nvSpPr>
        <p:spPr>
          <a:xfrm>
            <a:off x="2804718" y="4866749"/>
            <a:ext cx="5586648" cy="194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/>
              </a:rPr>
              <a:t>https://library.nhs.uk/wp-content/uploads/sites/4/2020/08/Health-literacy-how-to-guide.pdf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 Accessed November 2024;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4"/>
              </a:rPr>
              <a:t>https://pifonline.org.uk/news/target-reading-age-health-information/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Accessed November 2024.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51ABA9-965A-8569-6436-F41EB8F0BD27}"/>
              </a:ext>
            </a:extLst>
          </p:cNvPr>
          <p:cNvSpPr/>
          <p:nvPr/>
        </p:nvSpPr>
        <p:spPr>
          <a:xfrm>
            <a:off x="2917272" y="3156298"/>
            <a:ext cx="5586648" cy="107795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Aim for a reading age of 9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–11 years old when creating content for the general public</a:t>
            </a:r>
            <a:r>
              <a:rPr kumimoji="0" lang="en-GB" sz="20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2</a:t>
            </a:r>
            <a:endParaRPr kumimoji="0" lang="en-GB" sz="20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15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 anchor="ctr" anchorCtr="0">
            <a:noAutofit/>
          </a:bodyPr>
          <a:lstStyle/>
          <a:p>
            <a:r>
              <a:rPr lang="en-US" sz="2500">
                <a:solidFill>
                  <a:srgbClr val="0070C0"/>
                </a:solidFill>
              </a:rPr>
              <a:t>ISMPP announcements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2BF95-F509-C89C-9078-63C38CB72F32}"/>
              </a:ext>
            </a:extLst>
          </p:cNvPr>
          <p:cNvSpPr/>
          <p:nvPr/>
        </p:nvSpPr>
        <p:spPr>
          <a:xfrm>
            <a:off x="774781" y="1071145"/>
            <a:ext cx="7594439" cy="1550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0" cap="none" spc="-23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/>
                <a:cs typeface="Calibri"/>
              </a:rPr>
              <a:t>Application deadline for the March CMPP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0" cap="none" spc="-23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/>
                <a:cs typeface="Calibri"/>
              </a:rPr>
              <a:t>exam is February 1</a:t>
            </a:r>
            <a:endParaRPr kumimoji="0" lang="en-US" sz="1988" b="1" i="0" u="none" strike="noStrike" kern="0" cap="none" spc="-23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285274" marR="0" lvl="0" indent="-285274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-23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Calibr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-23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1" name="Picture 10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2C3D291-1965-84C7-7BD7-34A731994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9" y="2184401"/>
            <a:ext cx="2097583" cy="210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3C0594-520C-1481-AAA0-8D2C36643B21}"/>
              </a:ext>
            </a:extLst>
          </p:cNvPr>
          <p:cNvSpPr txBox="1"/>
          <p:nvPr/>
        </p:nvSpPr>
        <p:spPr>
          <a:xfrm>
            <a:off x="2286000" y="242016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249F6-EF22-FC24-92C0-07E8A21B0459}"/>
              </a:ext>
            </a:extLst>
          </p:cNvPr>
          <p:cNvSpPr txBox="1"/>
          <p:nvPr/>
        </p:nvSpPr>
        <p:spPr>
          <a:xfrm>
            <a:off x="2286000" y="242016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5513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ADBE97-19AF-D3E0-E632-B8543C43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rmAutofit/>
          </a:bodyPr>
          <a:lstStyle/>
          <a:p>
            <a:r>
              <a:rPr lang="en-GB"/>
              <a:t>A practical guide to what health literacy may look like for an average adult in the 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C5E3B-D563-1949-DF21-9ECB108D1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40</a:t>
            </a:fld>
            <a:endParaRPr lang="en-US" noProof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8F3F36-2B9C-0839-6047-FE938432FE5D}"/>
              </a:ext>
            </a:extLst>
          </p:cNvPr>
          <p:cNvSpPr/>
          <p:nvPr/>
        </p:nvSpPr>
        <p:spPr>
          <a:xfrm>
            <a:off x="191538" y="1464100"/>
            <a:ext cx="1456020" cy="1360493"/>
          </a:xfrm>
          <a:prstGeom prst="roundRect">
            <a:avLst>
              <a:gd name="adj" fmla="val 4441"/>
            </a:avLst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Literacy, typical of </a:t>
            </a:r>
            <a:br>
              <a:rPr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 average </a:t>
            </a:r>
            <a:br>
              <a:rPr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9-year-old</a:t>
            </a:r>
            <a:endParaRPr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37D600-8DD9-C02D-5516-67C98A5C4F2F}"/>
              </a:ext>
            </a:extLst>
          </p:cNvPr>
          <p:cNvSpPr/>
          <p:nvPr/>
        </p:nvSpPr>
        <p:spPr>
          <a:xfrm>
            <a:off x="191538" y="2879302"/>
            <a:ext cx="1456020" cy="1555880"/>
          </a:xfrm>
          <a:prstGeom prst="roundRect">
            <a:avLst>
              <a:gd name="adj" fmla="val 378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Numeracy typical of </a:t>
            </a:r>
            <a:br>
              <a:rPr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 average </a:t>
            </a:r>
            <a:br>
              <a:rPr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Book" panose="020B0503020102020204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9-year-old</a:t>
            </a:r>
            <a:endParaRPr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9B24EB-AD3B-4396-EB2E-1FA4123E1933}"/>
              </a:ext>
            </a:extLst>
          </p:cNvPr>
          <p:cNvSpPr/>
          <p:nvPr/>
        </p:nvSpPr>
        <p:spPr>
          <a:xfrm>
            <a:off x="1742724" y="1464100"/>
            <a:ext cx="7209736" cy="1360493"/>
          </a:xfrm>
          <a:prstGeom prst="roundRect">
            <a:avLst>
              <a:gd name="adj" fmla="val 4441"/>
            </a:avLst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Understand </a:t>
            </a:r>
            <a:r>
              <a:rPr lang="en-GB" sz="1800">
                <a:solidFill>
                  <a:srgbClr val="FFFFFF"/>
                </a:solidFill>
                <a:latin typeface="Franklin Gothic Book" panose="020B0503020102020204"/>
              </a:rPr>
              <a:t>words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on a simple poster such as ‘smoking is bad for you’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Understand the words but not necessarily the numbers of a routine appointment letter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Tell a clinician in simple language the degree and type of pain they have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524D72-2A07-BB3C-4EBA-3AC533325F04}"/>
              </a:ext>
            </a:extLst>
          </p:cNvPr>
          <p:cNvSpPr/>
          <p:nvPr/>
        </p:nvSpPr>
        <p:spPr>
          <a:xfrm>
            <a:off x="1742725" y="2879302"/>
            <a:ext cx="7209737" cy="1555880"/>
          </a:xfrm>
          <a:prstGeom prst="roundRect">
            <a:avLst>
              <a:gd name="adj" fmla="val 378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Could understand appointment times in whole hours using 12-hour clock e.g. 9am but not 9.15am or 13.00 hours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Understand simple dosage and medication timings e.g. take one teaspoon 3 times a day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Able to measure their own weight in kilos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179070" marR="0" lvl="0" indent="-17907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Able to take their own temperature but not understand the reading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3B6B5B-AB54-5051-6FF0-B8465A959F6E}"/>
              </a:ext>
            </a:extLst>
          </p:cNvPr>
          <p:cNvSpPr/>
          <p:nvPr/>
        </p:nvSpPr>
        <p:spPr>
          <a:xfrm>
            <a:off x="191538" y="1146242"/>
            <a:ext cx="1456020" cy="306818"/>
          </a:xfrm>
          <a:prstGeom prst="roundRect">
            <a:avLst>
              <a:gd name="adj" fmla="val 21029"/>
            </a:avLst>
          </a:prstGeom>
          <a:solidFill>
            <a:srgbClr val="A225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>
                <a:solidFill>
                  <a:srgbClr val="FFFFFF"/>
                </a:solidFill>
                <a:latin typeface="Franklin Gothic Book" panose="020B0503020102020204"/>
              </a:rPr>
              <a:t>Skill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Level</a:t>
            </a:r>
            <a:endParaRPr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3293A1-F3B5-D9E8-1AB0-F2CC4186F5D2}"/>
              </a:ext>
            </a:extLst>
          </p:cNvPr>
          <p:cNvSpPr/>
          <p:nvPr/>
        </p:nvSpPr>
        <p:spPr>
          <a:xfrm>
            <a:off x="1742725" y="1146242"/>
            <a:ext cx="7209735" cy="306818"/>
          </a:xfrm>
          <a:prstGeom prst="roundRect">
            <a:avLst>
              <a:gd name="adj" fmla="val 21029"/>
            </a:avLst>
          </a:prstGeom>
          <a:solidFill>
            <a:srgbClr val="A225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a health setting adults will be able to:</a:t>
            </a:r>
            <a:endParaRPr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71487-CCD0-AE45-CA9F-8739E6258CAB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/>
              </a:rPr>
              <a:t>https://library.nhs.uk/wp-content/uploads/sites/4/2020/08/Health-literacy-how-to-guide.pdf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 Accessed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14300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5790-3C75-01BC-C51F-236FF9D9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GB"/>
              <a:t>Plain language summaries: are they fit for purpose?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0324-D62C-B318-4729-A904C1E6B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41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DC48C-8110-9958-6945-DA2542B65875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Shiely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F &amp; Daly A. J Clin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Epidemol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2023; 156:105-112; 2.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/>
              </a:rPr>
              <a:t>https://www.hra.nhs.uk/planning-and-improving-research/best-practice/writing-plain-language-lay-summary-your-research-findings/#:~:text=Use%20words%20that%20are%20appropriate,using%20infographics%20with%20explanatory%20text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Accessed November 2024.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B1E3BA-415F-CB91-0D79-D61FB53A90C9}"/>
              </a:ext>
            </a:extLst>
          </p:cNvPr>
          <p:cNvSpPr/>
          <p:nvPr/>
        </p:nvSpPr>
        <p:spPr>
          <a:xfrm>
            <a:off x="296985" y="1008185"/>
            <a:ext cx="4203650" cy="3305907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GB" sz="1600" b="1">
                <a:solidFill>
                  <a:srgbClr val="075F5E"/>
                </a:solidFill>
                <a:latin typeface="Franklin Gothic Book" panose="020B0503020102020204"/>
              </a:rPr>
              <a:t>No lay trial summaries (N=60)</a:t>
            </a:r>
            <a:br>
              <a:rPr lang="en-GB" sz="1600" b="1">
                <a:solidFill>
                  <a:srgbClr val="075F5E"/>
                </a:solidFill>
                <a:latin typeface="Franklin Gothic Book" panose="020B0503020102020204"/>
              </a:rPr>
            </a:br>
            <a:r>
              <a:rPr lang="en-GB" sz="1600" b="1">
                <a:solidFill>
                  <a:srgbClr val="075F5E"/>
                </a:solidFill>
                <a:latin typeface="Franklin Gothic Book" panose="020B0503020102020204"/>
              </a:rPr>
              <a:t>met the recommended reading age</a:t>
            </a:r>
            <a:r>
              <a:rPr lang="en-GB" sz="1600" b="1" baseline="30000">
                <a:solidFill>
                  <a:srgbClr val="075F5E"/>
                </a:solidFill>
                <a:latin typeface="Franklin Gothic Book" panose="020B0503020102020204"/>
              </a:rPr>
              <a:t>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0A84C16-5689-C6A9-D2B6-4D33F60F8D54}"/>
              </a:ext>
            </a:extLst>
          </p:cNvPr>
          <p:cNvSpPr/>
          <p:nvPr/>
        </p:nvSpPr>
        <p:spPr>
          <a:xfrm>
            <a:off x="4635550" y="1008185"/>
            <a:ext cx="4203650" cy="3305907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GB" sz="1600" b="1" dirty="0">
                <a:solidFill>
                  <a:srgbClr val="075F5E"/>
                </a:solidFill>
                <a:latin typeface="Franklin Gothic Book" panose="020B0503020102020204"/>
              </a:rPr>
              <a:t>Recommendations</a:t>
            </a:r>
            <a:r>
              <a:rPr lang="en-GB" sz="1600" b="1" baseline="30000" dirty="0">
                <a:solidFill>
                  <a:srgbClr val="075F5E"/>
                </a:solidFill>
                <a:latin typeface="Franklin Gothic Book" panose="020B0503020102020204"/>
              </a:rPr>
              <a:t>2</a:t>
            </a:r>
          </a:p>
          <a:p>
            <a:pPr algn="ctr"/>
            <a:endParaRPr lang="en-GB" sz="1600" b="1" baseline="30000" dirty="0">
              <a:solidFill>
                <a:schemeClr val="accent3">
                  <a:lumMod val="75000"/>
                </a:schemeClr>
              </a:solidFill>
              <a:latin typeface="Franklin Gothic Book" panose="020B0503020102020204"/>
            </a:endParaRP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Be accurate, clear and concise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Do not assume any prior knowledge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Use words that are appropriate for the reader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Use short sentences (up to 20 words) and short paragraphs (3 sentences)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Use neutral language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Consider using infographics with explanatory text</a:t>
            </a:r>
          </a:p>
          <a:p>
            <a:pPr marL="179070" indent="-179070" defTabSz="914377"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/>
              </a:rPr>
              <a:t>Involve your intended audience in developing your summary</a:t>
            </a:r>
          </a:p>
          <a:p>
            <a:pPr algn="ctr"/>
            <a:endParaRPr lang="en-GB" sz="1600" b="1" baseline="30000" dirty="0">
              <a:solidFill>
                <a:schemeClr val="accent3">
                  <a:lumMod val="75000"/>
                </a:schemeClr>
              </a:solidFill>
              <a:latin typeface="Franklin Gothic Book" panose="020B0503020102020204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8E7D574-BC3D-8B27-7AFC-51D5B3D8E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975027"/>
              </p:ext>
            </p:extLst>
          </p:nvPr>
        </p:nvGraphicFramePr>
        <p:xfrm>
          <a:off x="758515" y="1647181"/>
          <a:ext cx="3641547" cy="256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0E59515-A393-479C-8371-6079D776F6EE}"/>
              </a:ext>
            </a:extLst>
          </p:cNvPr>
          <p:cNvSpPr txBox="1"/>
          <p:nvPr/>
        </p:nvSpPr>
        <p:spPr>
          <a:xfrm rot="16200000">
            <a:off x="-271010" y="2403918"/>
            <a:ext cx="1735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GB" sz="1600" b="1">
                <a:solidFill>
                  <a:srgbClr val="000000"/>
                </a:solidFill>
                <a:latin typeface="Franklin Gothic Book" panose="020B0503020102020204"/>
              </a:rPr>
              <a:t>% of lay trial summaries </a:t>
            </a:r>
          </a:p>
        </p:txBody>
      </p:sp>
    </p:spTree>
    <p:extLst>
      <p:ext uri="{BB962C8B-B14F-4D97-AF65-F5344CB8AC3E}">
        <p14:creationId xmlns:p14="http://schemas.microsoft.com/office/powerpoint/2010/main" val="2528094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EECE-C38C-9A14-301D-2198B5A48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8" y="119063"/>
            <a:ext cx="8461375" cy="1138237"/>
          </a:xfrm>
        </p:spPr>
        <p:txBody>
          <a:bodyPr>
            <a:noAutofit/>
          </a:bodyPr>
          <a:lstStyle/>
          <a:p>
            <a:r>
              <a:rPr lang="en-GB"/>
              <a:t>Imagery is powerful and can ensure people feel included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27C26-A47D-DC76-BD6A-13743D271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42</a:t>
            </a:fld>
            <a:endParaRPr lang="en-US" noProof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33183-433F-0E0D-7E30-CA2E24E839B7}"/>
              </a:ext>
            </a:extLst>
          </p:cNvPr>
          <p:cNvSpPr/>
          <p:nvPr/>
        </p:nvSpPr>
        <p:spPr>
          <a:xfrm>
            <a:off x="304378" y="1369527"/>
            <a:ext cx="2728480" cy="3325133"/>
          </a:xfrm>
          <a:prstGeom prst="roundRect">
            <a:avLst>
              <a:gd name="adj" fmla="val 6254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Shows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9388" marR="0" lvl="0" indent="-179388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Diverse representation within intended audience</a:t>
            </a:r>
          </a:p>
          <a:p>
            <a:pPr marL="179388" marR="0" lvl="0" indent="-179388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Appropriate use of clothing, activities, objects or settings relevant to the intended audience</a:t>
            </a:r>
          </a:p>
          <a:p>
            <a:pPr marL="179388" marR="0" lvl="0" indent="-179388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Positive portrayals, incl. health behaviours</a:t>
            </a:r>
          </a:p>
          <a:p>
            <a:pPr marL="179388" marR="0" lvl="0" indent="-179388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Diverse beauty standards whenever possible and appropriate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B4B182-EB96-5813-70EB-0A771D15629A}"/>
              </a:ext>
            </a:extLst>
          </p:cNvPr>
          <p:cNvSpPr/>
          <p:nvPr/>
        </p:nvSpPr>
        <p:spPr>
          <a:xfrm>
            <a:off x="3199015" y="1369527"/>
            <a:ext cx="2728480" cy="3325133"/>
          </a:xfrm>
          <a:prstGeom prst="roundRect">
            <a:avLst>
              <a:gd name="adj" fmla="val 6254"/>
            </a:avLst>
          </a:prstGeom>
          <a:solidFill>
            <a:srgbClr val="075F5E"/>
          </a:solidFill>
          <a:ln>
            <a:solidFill>
              <a:srgbClr val="075F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Includes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9388" indent="-179388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/>
              </a:rPr>
              <a:t>Features that can easily be understood by people with disabilities</a:t>
            </a:r>
          </a:p>
          <a:p>
            <a:pPr marL="179388" indent="-179388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/>
              </a:rPr>
              <a:t>Depictions of people with a variety of disabilities within the general population</a:t>
            </a:r>
          </a:p>
          <a:p>
            <a:pPr marL="179388" indent="-179388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/>
              </a:rPr>
              <a:t>Accurate depictions of people with a disability and their assistive technology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2E0B2E-31FE-C0C7-0A98-F0CD6FEE6A33}"/>
              </a:ext>
            </a:extLst>
          </p:cNvPr>
          <p:cNvSpPr/>
          <p:nvPr/>
        </p:nvSpPr>
        <p:spPr>
          <a:xfrm>
            <a:off x="6111143" y="1384974"/>
            <a:ext cx="2728480" cy="2929119"/>
          </a:xfrm>
          <a:prstGeom prst="roundRect">
            <a:avLst>
              <a:gd name="adj" fmla="val 625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Avoids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9388" indent="-179388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/>
              </a:rPr>
              <a:t>Perpetuating stereotypical power or status inequities</a:t>
            </a:r>
          </a:p>
          <a:p>
            <a:pPr marL="179388" indent="-179388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/>
              </a:rPr>
              <a:t>A staged or artificial feeling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CB86EF-EB4A-BA21-532A-7E7B5C6DCCF1}"/>
              </a:ext>
            </a:extLst>
          </p:cNvPr>
          <p:cNvSpPr/>
          <p:nvPr/>
        </p:nvSpPr>
        <p:spPr>
          <a:xfrm>
            <a:off x="522838" y="1481611"/>
            <a:ext cx="559865" cy="559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013F1B-CD26-FA73-4A57-4263745748DE}"/>
              </a:ext>
            </a:extLst>
          </p:cNvPr>
          <p:cNvSpPr/>
          <p:nvPr/>
        </p:nvSpPr>
        <p:spPr>
          <a:xfrm>
            <a:off x="3406697" y="1481611"/>
            <a:ext cx="559865" cy="559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06C5C7-39C8-9E65-6482-7D799D9C8726}"/>
              </a:ext>
            </a:extLst>
          </p:cNvPr>
          <p:cNvSpPr/>
          <p:nvPr/>
        </p:nvSpPr>
        <p:spPr>
          <a:xfrm>
            <a:off x="6319704" y="1481611"/>
            <a:ext cx="559865" cy="559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0" name="Graphic 19" descr="Eye with solid fill">
            <a:extLst>
              <a:ext uri="{FF2B5EF4-FFF2-40B4-BE49-F238E27FC236}">
                <a16:creationId xmlns:a16="http://schemas.microsoft.com/office/drawing/2014/main" id="{EA367BE7-B33A-1F70-5856-18A71A5D5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363" y="1510241"/>
            <a:ext cx="502604" cy="502604"/>
          </a:xfrm>
          <a:prstGeom prst="rect">
            <a:avLst/>
          </a:prstGeom>
        </p:spPr>
      </p:pic>
      <p:pic>
        <p:nvPicPr>
          <p:cNvPr id="22" name="Graphic 21" descr="Badge Tick with solid fill">
            <a:extLst>
              <a:ext uri="{FF2B5EF4-FFF2-40B4-BE49-F238E27FC236}">
                <a16:creationId xmlns:a16="http://schemas.microsoft.com/office/drawing/2014/main" id="{8FFB2B8B-663C-CCB8-0FA7-FCA776674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5707" y="1500620"/>
            <a:ext cx="521846" cy="521846"/>
          </a:xfrm>
          <a:prstGeom prst="rect">
            <a:avLst/>
          </a:prstGeom>
        </p:spPr>
      </p:pic>
      <p:pic>
        <p:nvPicPr>
          <p:cNvPr id="24" name="Graphic 23" descr="Irritant with solid fill">
            <a:extLst>
              <a:ext uri="{FF2B5EF4-FFF2-40B4-BE49-F238E27FC236}">
                <a16:creationId xmlns:a16="http://schemas.microsoft.com/office/drawing/2014/main" id="{C2AAA258-D6CD-E663-AE1A-3C1997E11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6051" y="1551595"/>
            <a:ext cx="419895" cy="4198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B306CA-14F1-656C-38D4-8323AA358C79}"/>
              </a:ext>
            </a:extLst>
          </p:cNvPr>
          <p:cNvSpPr/>
          <p:nvPr/>
        </p:nvSpPr>
        <p:spPr>
          <a:xfrm>
            <a:off x="304378" y="960290"/>
            <a:ext cx="8535245" cy="439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Consult with your intended audience to ensure your imagery is representative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390E8-CDBE-73B3-ABE0-474A7EB37854}"/>
              </a:ext>
            </a:extLst>
          </p:cNvPr>
          <p:cNvSpPr/>
          <p:nvPr/>
        </p:nvSpPr>
        <p:spPr>
          <a:xfrm>
            <a:off x="211138" y="4694661"/>
            <a:ext cx="7670060" cy="28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9"/>
              </a:rPr>
              <a:t>https://www.cdc.gov/health-communication/php/toolkit/inclusive-images.html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Accessed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992848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4007-997D-2C10-6B45-37BA4707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>
            <a:noAutofit/>
          </a:bodyPr>
          <a:lstStyle/>
          <a:p>
            <a:r>
              <a:rPr lang="en-GB"/>
              <a:t>What can I do to make my communications more inclusive?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82827-8455-8184-7AD4-D28220DFD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lvl="0"/>
            <a:fld id="{42AD0A0E-4515-A647-B2E3-7F1B29FB990E}" type="slidenum">
              <a:rPr lang="en-US" noProof="0" smtClean="0"/>
              <a:pPr lvl="0"/>
              <a:t>43</a:t>
            </a:fld>
            <a:endParaRPr lang="en-US" noProof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59D856-17FE-EA4E-A7CC-D313B770CF18}"/>
              </a:ext>
            </a:extLst>
          </p:cNvPr>
          <p:cNvSpPr/>
          <p:nvPr/>
        </p:nvSpPr>
        <p:spPr>
          <a:xfrm>
            <a:off x="292218" y="1241952"/>
            <a:ext cx="8476643" cy="941541"/>
          </a:xfrm>
          <a:prstGeom prst="roundRect">
            <a:avLst>
              <a:gd name="adj" fmla="val 1294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4863"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Aim for a reading age of 9 when creating materials for the public</a:t>
            </a:r>
            <a:endParaRPr kumimoji="0" lang="en-GB" sz="18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B262A9-2B1E-382E-6639-BC76759F1E14}"/>
              </a:ext>
            </a:extLst>
          </p:cNvPr>
          <p:cNvSpPr/>
          <p:nvPr/>
        </p:nvSpPr>
        <p:spPr>
          <a:xfrm>
            <a:off x="292218" y="3238082"/>
            <a:ext cx="8476643" cy="941541"/>
          </a:xfrm>
          <a:prstGeom prst="roundRect">
            <a:avLst>
              <a:gd name="adj" fmla="val 1294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4863"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Include lay reviewers as part of your process: ideally this would be someone from your intended audience, but as a minimum run it by someone with a non-scientific background</a:t>
            </a:r>
            <a:endParaRPr kumimoji="0" lang="en-GB" sz="18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17EAA1-6AB4-B346-2B88-042C52E6A20F}"/>
              </a:ext>
            </a:extLst>
          </p:cNvPr>
          <p:cNvSpPr/>
          <p:nvPr/>
        </p:nvSpPr>
        <p:spPr>
          <a:xfrm>
            <a:off x="292218" y="2240851"/>
            <a:ext cx="8476643" cy="941541"/>
          </a:xfrm>
          <a:prstGeom prst="roundRect">
            <a:avLst>
              <a:gd name="adj" fmla="val 1294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4863"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Use Plain English when writing: avoid jargon, use simple sentence structures and the active voice </a:t>
            </a:r>
            <a:endParaRPr kumimoji="0" lang="en-GB" sz="18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BCCA58E-B739-C644-97BE-0569C58B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434" y="3333470"/>
            <a:ext cx="750765" cy="75076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2E8A5D-CDCB-A382-F716-E975ABBAD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434" y="2336239"/>
            <a:ext cx="750765" cy="75076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12C2D80-F319-19B8-1EEF-D88793B3C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434" y="1337340"/>
            <a:ext cx="750765" cy="7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80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EEB60F-D35B-4C49-BFC2-90738170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66387-C9EE-C28F-D39C-35D720C10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EF01E-1ED8-40F0-AC1D-A5BB61279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6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Inclusive language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670CCC-8289-A9B5-385B-38BF08306A75}"/>
              </a:ext>
            </a:extLst>
          </p:cNvPr>
          <p:cNvSpPr/>
          <p:nvPr/>
        </p:nvSpPr>
        <p:spPr>
          <a:xfrm>
            <a:off x="284747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ICMJE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E23DB4-1B3D-E65D-8455-3E2403215442}"/>
              </a:ext>
            </a:extLst>
          </p:cNvPr>
          <p:cNvSpPr/>
          <p:nvPr/>
        </p:nvSpPr>
        <p:spPr>
          <a:xfrm>
            <a:off x="1727255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ICMJE race and ethnicity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6FAD9A-D5E1-D65D-4D47-0038984ED02F}"/>
              </a:ext>
            </a:extLst>
          </p:cNvPr>
          <p:cNvSpPr/>
          <p:nvPr/>
        </p:nvSpPr>
        <p:spPr>
          <a:xfrm>
            <a:off x="3169764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AMA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AAB63B-44C6-B362-EDDE-F14727E0E096}"/>
              </a:ext>
            </a:extLst>
          </p:cNvPr>
          <p:cNvSpPr/>
          <p:nvPr/>
        </p:nvSpPr>
        <p:spPr>
          <a:xfrm>
            <a:off x="4612272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JAMA, reporting race and ethnicity</a:t>
            </a:r>
            <a:endParaRPr lang="en-GB" sz="1400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76BB9A-ECEA-E47F-35C7-886BA2BE591B}"/>
              </a:ext>
            </a:extLst>
          </p:cNvPr>
          <p:cNvSpPr/>
          <p:nvPr/>
        </p:nvSpPr>
        <p:spPr>
          <a:xfrm>
            <a:off x="6054781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SAGER guidelines, sex and gender</a:t>
            </a:r>
            <a:endParaRPr lang="en-GB" sz="1400"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25F3F9-41E4-AC97-DB9B-4D557C484973}"/>
              </a:ext>
            </a:extLst>
          </p:cNvPr>
          <p:cNvSpPr/>
          <p:nvPr/>
        </p:nvSpPr>
        <p:spPr>
          <a:xfrm>
            <a:off x="7497289" y="1090863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UN, gender-inclusivity</a:t>
            </a:r>
            <a:endParaRPr lang="en-GB" sz="1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C5C00A-5C3A-3F0D-C272-65A76F5C010C}"/>
              </a:ext>
            </a:extLst>
          </p:cNvPr>
          <p:cNvSpPr/>
          <p:nvPr/>
        </p:nvSpPr>
        <p:spPr>
          <a:xfrm>
            <a:off x="284747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GLAAD, gender identity</a:t>
            </a:r>
            <a:endParaRPr lang="en-GB" sz="1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6FBA50-AED1-4DB3-5979-604B8C235EB5}"/>
              </a:ext>
            </a:extLst>
          </p:cNvPr>
          <p:cNvSpPr/>
          <p:nvPr/>
        </p:nvSpPr>
        <p:spPr>
          <a:xfrm>
            <a:off x="1727255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CDC, health equity guiding principles</a:t>
            </a:r>
            <a:endParaRPr lang="en-GB" sz="1400"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73AB14-1507-D034-E013-EEBADEFCE845}"/>
              </a:ext>
            </a:extLst>
          </p:cNvPr>
          <p:cNvSpPr/>
          <p:nvPr/>
        </p:nvSpPr>
        <p:spPr>
          <a:xfrm>
            <a:off x="3169764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CSE inclusive language</a:t>
            </a:r>
            <a:endParaRPr lang="en-GB" sz="1400"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0471BB-3AFF-CBA8-0774-69B4CBCA3666}"/>
              </a:ext>
            </a:extLst>
          </p:cNvPr>
          <p:cNvSpPr/>
          <p:nvPr/>
        </p:nvSpPr>
        <p:spPr>
          <a:xfrm>
            <a:off x="4612272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NIH writing respectfully</a:t>
            </a:r>
            <a:endParaRPr lang="en-GB" sz="1400"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0C5FC5-3971-9309-7745-BC96B05BFD1D}"/>
              </a:ext>
            </a:extLst>
          </p:cNvPr>
          <p:cNvSpPr/>
          <p:nvPr/>
        </p:nvSpPr>
        <p:spPr>
          <a:xfrm>
            <a:off x="6054781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400">
                <a:latin typeface="+mj-lt"/>
              </a:rPr>
              <a:t>Inclusive language in scientific style guides</a:t>
            </a:r>
            <a:endParaRPr lang="en-GB" sz="1400"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5625A59-98A5-A3CB-A84B-C9BF622BD5B5}"/>
              </a:ext>
            </a:extLst>
          </p:cNvPr>
          <p:cNvSpPr/>
          <p:nvPr/>
        </p:nvSpPr>
        <p:spPr>
          <a:xfrm>
            <a:off x="7497289" y="2741349"/>
            <a:ext cx="1361963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100">
                <a:latin typeface="+mj-lt"/>
              </a:rPr>
              <a:t>Current guidance on inclusive language for medical and science journals (2022)</a:t>
            </a:r>
            <a:endParaRPr lang="en-GB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DBE778-7B25-180B-4291-E026BF2005AA}"/>
              </a:ext>
            </a:extLst>
          </p:cNvPr>
          <p:cNvGrpSpPr/>
          <p:nvPr/>
        </p:nvGrpSpPr>
        <p:grpSpPr>
          <a:xfrm>
            <a:off x="7991780" y="3858126"/>
            <a:ext cx="372980" cy="372980"/>
            <a:chOff x="7991780" y="3858126"/>
            <a:chExt cx="372980" cy="37298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F76130-8D20-730B-6907-72B6C74860F7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5BBEA87-4BBB-19E1-A7B2-6DC9E8C6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1BC441-6385-6A5D-FC3D-72CB3D1710AA}"/>
              </a:ext>
            </a:extLst>
          </p:cNvPr>
          <p:cNvGrpSpPr/>
          <p:nvPr/>
        </p:nvGrpSpPr>
        <p:grpSpPr>
          <a:xfrm>
            <a:off x="6549272" y="3858126"/>
            <a:ext cx="372980" cy="372980"/>
            <a:chOff x="7991780" y="3858126"/>
            <a:chExt cx="372980" cy="37298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50CBA99-BFA6-DBD1-667C-6AC18594689E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450A0F02-02BD-41A8-0B94-8F4BEBBD1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DA0D9E-D0E4-D8C3-AD93-53991614BAC5}"/>
              </a:ext>
            </a:extLst>
          </p:cNvPr>
          <p:cNvGrpSpPr/>
          <p:nvPr/>
        </p:nvGrpSpPr>
        <p:grpSpPr>
          <a:xfrm>
            <a:off x="5106763" y="3858126"/>
            <a:ext cx="372980" cy="372980"/>
            <a:chOff x="7991780" y="3858126"/>
            <a:chExt cx="372980" cy="3729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E495F-B6AF-D61D-A4E6-391091C6A3B8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7BDBE54-0AD6-2A37-29ED-4CBC2451E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21DCA3-303B-8105-0D52-D2B0B95028FC}"/>
              </a:ext>
            </a:extLst>
          </p:cNvPr>
          <p:cNvGrpSpPr/>
          <p:nvPr/>
        </p:nvGrpSpPr>
        <p:grpSpPr>
          <a:xfrm>
            <a:off x="3664255" y="3858126"/>
            <a:ext cx="372980" cy="372980"/>
            <a:chOff x="7991780" y="3858126"/>
            <a:chExt cx="372980" cy="3729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23DA1E9-2C79-6A9E-6A98-F145A9E18F10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A389CC52-99B7-82C3-893C-5343190F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3FB2D0-5536-F08F-1E7A-D8E7ED3C260B}"/>
              </a:ext>
            </a:extLst>
          </p:cNvPr>
          <p:cNvGrpSpPr/>
          <p:nvPr/>
        </p:nvGrpSpPr>
        <p:grpSpPr>
          <a:xfrm>
            <a:off x="2221747" y="3858126"/>
            <a:ext cx="372980" cy="372980"/>
            <a:chOff x="7991780" y="3858126"/>
            <a:chExt cx="372980" cy="3729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E8A72C-570E-A2AC-BF8A-D6E21253D024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B08B359-9765-A432-B67B-BE9E4416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025883-114B-DD38-D972-0BED861561D3}"/>
              </a:ext>
            </a:extLst>
          </p:cNvPr>
          <p:cNvGrpSpPr/>
          <p:nvPr/>
        </p:nvGrpSpPr>
        <p:grpSpPr>
          <a:xfrm>
            <a:off x="779238" y="3858126"/>
            <a:ext cx="372980" cy="372980"/>
            <a:chOff x="7991780" y="3858126"/>
            <a:chExt cx="372980" cy="37298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BD6C6A-0E69-2CD6-31BA-E5C53280C7D5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12BB702-1084-D766-301E-F45A6D8A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2E2CBF-318B-40CF-7F33-C3135E52B69E}"/>
              </a:ext>
            </a:extLst>
          </p:cNvPr>
          <p:cNvGrpSpPr/>
          <p:nvPr/>
        </p:nvGrpSpPr>
        <p:grpSpPr>
          <a:xfrm>
            <a:off x="7991780" y="2174106"/>
            <a:ext cx="372980" cy="372980"/>
            <a:chOff x="7991780" y="3858126"/>
            <a:chExt cx="372980" cy="37298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EA5552-7810-B34E-4C26-7ABDF34B72AC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6680AF88-14F7-935A-0F01-FAF426ABE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311EA57-86AE-2F31-8472-1C4CCF179DFF}"/>
              </a:ext>
            </a:extLst>
          </p:cNvPr>
          <p:cNvGrpSpPr/>
          <p:nvPr/>
        </p:nvGrpSpPr>
        <p:grpSpPr>
          <a:xfrm>
            <a:off x="6549272" y="2174106"/>
            <a:ext cx="372980" cy="372980"/>
            <a:chOff x="7991780" y="3858126"/>
            <a:chExt cx="372980" cy="37298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71AAFB-247C-F609-8F86-C2AE9053319C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A5930B6B-8D7D-5F48-103E-1AEE8450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D292C4B-0BB1-411D-374C-0825614D11EF}"/>
              </a:ext>
            </a:extLst>
          </p:cNvPr>
          <p:cNvGrpSpPr/>
          <p:nvPr/>
        </p:nvGrpSpPr>
        <p:grpSpPr>
          <a:xfrm>
            <a:off x="5106763" y="2174106"/>
            <a:ext cx="372980" cy="372980"/>
            <a:chOff x="7991780" y="3858126"/>
            <a:chExt cx="372980" cy="37298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23351E5-37B0-E7B3-CBB3-70F2A882C11C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CC7AEDC-496D-6694-3D39-5EEEECD19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D6BC53-BA4C-6E77-85F0-3C92C733E494}"/>
              </a:ext>
            </a:extLst>
          </p:cNvPr>
          <p:cNvGrpSpPr/>
          <p:nvPr/>
        </p:nvGrpSpPr>
        <p:grpSpPr>
          <a:xfrm>
            <a:off x="3664255" y="2174106"/>
            <a:ext cx="372980" cy="372980"/>
            <a:chOff x="7991780" y="3858126"/>
            <a:chExt cx="372980" cy="37298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3F84D73-33D6-5CB1-1F3F-F240B5B1B977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69423152-5FB9-43D6-8A02-04D0645C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415851-F6F3-79D0-ADEC-7723BB83B9EA}"/>
              </a:ext>
            </a:extLst>
          </p:cNvPr>
          <p:cNvGrpSpPr/>
          <p:nvPr/>
        </p:nvGrpSpPr>
        <p:grpSpPr>
          <a:xfrm>
            <a:off x="2221747" y="2174106"/>
            <a:ext cx="372980" cy="372980"/>
            <a:chOff x="7991780" y="3858126"/>
            <a:chExt cx="372980" cy="37298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D8F16F9-69EF-DE2B-1DC9-E0E349D70BC4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794859FA-A6EC-B1F2-6530-3BB1C5E08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64BF77-53F9-F779-9A8D-30E0FECC1E94}"/>
              </a:ext>
            </a:extLst>
          </p:cNvPr>
          <p:cNvGrpSpPr/>
          <p:nvPr/>
        </p:nvGrpSpPr>
        <p:grpSpPr>
          <a:xfrm>
            <a:off x="779238" y="2174106"/>
            <a:ext cx="372980" cy="372980"/>
            <a:chOff x="7991780" y="3858126"/>
            <a:chExt cx="372980" cy="37298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D7FC825-1F7D-B1AE-34D3-B636FB608250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80B9F576-65E9-B752-48F5-E6DE3439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sp>
        <p:nvSpPr>
          <p:cNvPr id="61" name="Rectangle: Rounded Corners 60">
            <a:hlinkClick r:id="rId5"/>
            <a:extLst>
              <a:ext uri="{FF2B5EF4-FFF2-40B4-BE49-F238E27FC236}">
                <a16:creationId xmlns:a16="http://schemas.microsoft.com/office/drawing/2014/main" id="{15744BC5-387E-78E0-7788-2E5432ED0FAD}"/>
              </a:ext>
            </a:extLst>
          </p:cNvPr>
          <p:cNvSpPr/>
          <p:nvPr/>
        </p:nvSpPr>
        <p:spPr>
          <a:xfrm>
            <a:off x="284747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62" name="Rectangle: Rounded Corners 61">
            <a:hlinkClick r:id="rId6"/>
            <a:extLst>
              <a:ext uri="{FF2B5EF4-FFF2-40B4-BE49-F238E27FC236}">
                <a16:creationId xmlns:a16="http://schemas.microsoft.com/office/drawing/2014/main" id="{B220F1C6-FB2C-59E4-DED4-F6821929077C}"/>
              </a:ext>
            </a:extLst>
          </p:cNvPr>
          <p:cNvSpPr/>
          <p:nvPr/>
        </p:nvSpPr>
        <p:spPr>
          <a:xfrm>
            <a:off x="1727255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63" name="Rectangle: Rounded Corners 62">
            <a:hlinkClick r:id="rId7"/>
            <a:extLst>
              <a:ext uri="{FF2B5EF4-FFF2-40B4-BE49-F238E27FC236}">
                <a16:creationId xmlns:a16="http://schemas.microsoft.com/office/drawing/2014/main" id="{5BD5E232-0D73-1C8E-6E94-26E40217FD4B}"/>
              </a:ext>
            </a:extLst>
          </p:cNvPr>
          <p:cNvSpPr/>
          <p:nvPr/>
        </p:nvSpPr>
        <p:spPr>
          <a:xfrm>
            <a:off x="3169764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64" name="Rectangle: Rounded Corners 63">
            <a:hlinkClick r:id="rId8"/>
            <a:extLst>
              <a:ext uri="{FF2B5EF4-FFF2-40B4-BE49-F238E27FC236}">
                <a16:creationId xmlns:a16="http://schemas.microsoft.com/office/drawing/2014/main" id="{D244FD3F-89AA-F04E-928F-DC76A4D918DE}"/>
              </a:ext>
            </a:extLst>
          </p:cNvPr>
          <p:cNvSpPr/>
          <p:nvPr/>
        </p:nvSpPr>
        <p:spPr>
          <a:xfrm>
            <a:off x="4612272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65" name="Rectangle: Rounded Corners 64">
            <a:hlinkClick r:id="rId9"/>
            <a:extLst>
              <a:ext uri="{FF2B5EF4-FFF2-40B4-BE49-F238E27FC236}">
                <a16:creationId xmlns:a16="http://schemas.microsoft.com/office/drawing/2014/main" id="{30159E18-D632-2F36-E2A4-F2CC65D49CAB}"/>
              </a:ext>
            </a:extLst>
          </p:cNvPr>
          <p:cNvSpPr/>
          <p:nvPr/>
        </p:nvSpPr>
        <p:spPr>
          <a:xfrm>
            <a:off x="6054781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66" name="Rectangle: Rounded Corners 65">
            <a:hlinkClick r:id="rId10"/>
            <a:extLst>
              <a:ext uri="{FF2B5EF4-FFF2-40B4-BE49-F238E27FC236}">
                <a16:creationId xmlns:a16="http://schemas.microsoft.com/office/drawing/2014/main" id="{19EE289C-D677-2417-CF43-610DC69A532C}"/>
              </a:ext>
            </a:extLst>
          </p:cNvPr>
          <p:cNvSpPr/>
          <p:nvPr/>
        </p:nvSpPr>
        <p:spPr>
          <a:xfrm>
            <a:off x="7497289" y="1090863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67" name="Rectangle: Rounded Corners 66">
            <a:hlinkClick r:id="rId11"/>
            <a:extLst>
              <a:ext uri="{FF2B5EF4-FFF2-40B4-BE49-F238E27FC236}">
                <a16:creationId xmlns:a16="http://schemas.microsoft.com/office/drawing/2014/main" id="{9DAADEB1-4B4C-C17C-FE27-7406DD62D8C1}"/>
              </a:ext>
            </a:extLst>
          </p:cNvPr>
          <p:cNvSpPr/>
          <p:nvPr/>
        </p:nvSpPr>
        <p:spPr>
          <a:xfrm>
            <a:off x="284747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68" name="Rectangle: Rounded Corners 67">
            <a:hlinkClick r:id="rId12"/>
            <a:extLst>
              <a:ext uri="{FF2B5EF4-FFF2-40B4-BE49-F238E27FC236}">
                <a16:creationId xmlns:a16="http://schemas.microsoft.com/office/drawing/2014/main" id="{937119BF-356E-716D-DAF9-F4BBBDC675AD}"/>
              </a:ext>
            </a:extLst>
          </p:cNvPr>
          <p:cNvSpPr/>
          <p:nvPr/>
        </p:nvSpPr>
        <p:spPr>
          <a:xfrm>
            <a:off x="1727255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69" name="Rectangle: Rounded Corners 68">
            <a:hlinkClick r:id="rId13"/>
            <a:extLst>
              <a:ext uri="{FF2B5EF4-FFF2-40B4-BE49-F238E27FC236}">
                <a16:creationId xmlns:a16="http://schemas.microsoft.com/office/drawing/2014/main" id="{C403680E-A2DF-EFA8-BF8B-9D6785A9E4BA}"/>
              </a:ext>
            </a:extLst>
          </p:cNvPr>
          <p:cNvSpPr/>
          <p:nvPr/>
        </p:nvSpPr>
        <p:spPr>
          <a:xfrm>
            <a:off x="3169764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70" name="Rectangle: Rounded Corners 69">
            <a:hlinkClick r:id="rId14"/>
            <a:extLst>
              <a:ext uri="{FF2B5EF4-FFF2-40B4-BE49-F238E27FC236}">
                <a16:creationId xmlns:a16="http://schemas.microsoft.com/office/drawing/2014/main" id="{85752CCB-030D-3FB6-350A-49B94629F6FC}"/>
              </a:ext>
            </a:extLst>
          </p:cNvPr>
          <p:cNvSpPr/>
          <p:nvPr/>
        </p:nvSpPr>
        <p:spPr>
          <a:xfrm>
            <a:off x="4612272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71" name="Rectangle: Rounded Corners 70">
            <a:hlinkClick r:id="rId13"/>
            <a:extLst>
              <a:ext uri="{FF2B5EF4-FFF2-40B4-BE49-F238E27FC236}">
                <a16:creationId xmlns:a16="http://schemas.microsoft.com/office/drawing/2014/main" id="{9D4B8AC1-349C-6669-0CD3-E1518EA58CAD}"/>
              </a:ext>
            </a:extLst>
          </p:cNvPr>
          <p:cNvSpPr/>
          <p:nvPr/>
        </p:nvSpPr>
        <p:spPr>
          <a:xfrm>
            <a:off x="6054781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72" name="Rectangle: Rounded Corners 71">
            <a:hlinkClick r:id="rId15"/>
            <a:extLst>
              <a:ext uri="{FF2B5EF4-FFF2-40B4-BE49-F238E27FC236}">
                <a16:creationId xmlns:a16="http://schemas.microsoft.com/office/drawing/2014/main" id="{ED97D326-39C1-91C9-4234-6243AA35677D}"/>
              </a:ext>
            </a:extLst>
          </p:cNvPr>
          <p:cNvSpPr/>
          <p:nvPr/>
        </p:nvSpPr>
        <p:spPr>
          <a:xfrm>
            <a:off x="7497289" y="2741349"/>
            <a:ext cx="1361963" cy="1557935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884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Accessibility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E02D89-147E-2503-124A-5451E643AA40}"/>
              </a:ext>
            </a:extLst>
          </p:cNvPr>
          <p:cNvSpPr/>
          <p:nvPr/>
        </p:nvSpPr>
        <p:spPr>
          <a:xfrm>
            <a:off x="284746" y="1159736"/>
            <a:ext cx="205258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600">
                <a:latin typeface="+mj-lt"/>
              </a:rPr>
              <a:t>Color contrast checker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911E91-B9BD-A017-38D9-9530F1A305CC}"/>
              </a:ext>
            </a:extLst>
          </p:cNvPr>
          <p:cNvSpPr/>
          <p:nvPr/>
        </p:nvSpPr>
        <p:spPr>
          <a:xfrm>
            <a:off x="2458719" y="1159736"/>
            <a:ext cx="201661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600">
                <a:latin typeface="+mj-lt"/>
              </a:rPr>
              <a:t>Colorblindness checker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A6108F1-8C56-D5AB-0D51-925F896CC061}"/>
              </a:ext>
            </a:extLst>
          </p:cNvPr>
          <p:cNvSpPr/>
          <p:nvPr/>
        </p:nvSpPr>
        <p:spPr>
          <a:xfrm>
            <a:off x="4632693" y="1159736"/>
            <a:ext cx="205258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GB" sz="1600">
                <a:latin typeface="+mj-lt"/>
              </a:rPr>
              <a:t>HCA guide to inclusive events </a:t>
            </a:r>
            <a:endParaRPr lang="en-US" sz="160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6BA1B2-A5EF-3F1D-7E0D-B754E2D496FE}"/>
              </a:ext>
            </a:extLst>
          </p:cNvPr>
          <p:cNvSpPr/>
          <p:nvPr/>
        </p:nvSpPr>
        <p:spPr>
          <a:xfrm>
            <a:off x="6806666" y="1159736"/>
            <a:ext cx="205258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r>
              <a:rPr lang="en-US" sz="1600">
                <a:latin typeface="+mj-lt"/>
              </a:rPr>
              <a:t>CDC clear communication index </a:t>
            </a:r>
            <a:endParaRPr lang="en-GB" sz="1600"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53A365-BD9E-81F9-A22E-BFEFE03A64B0}"/>
              </a:ext>
            </a:extLst>
          </p:cNvPr>
          <p:cNvGrpSpPr/>
          <p:nvPr/>
        </p:nvGrpSpPr>
        <p:grpSpPr>
          <a:xfrm>
            <a:off x="7646468" y="2188760"/>
            <a:ext cx="372980" cy="372980"/>
            <a:chOff x="7991780" y="3858126"/>
            <a:chExt cx="372980" cy="3729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8EB082-3CEA-C5F6-6E82-FDF37612682A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9C7CCFC-2981-286A-1518-E4B68DC82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CB4688-AE18-8F42-B7DD-D39B5C56D5FA}"/>
              </a:ext>
            </a:extLst>
          </p:cNvPr>
          <p:cNvGrpSpPr/>
          <p:nvPr/>
        </p:nvGrpSpPr>
        <p:grpSpPr>
          <a:xfrm>
            <a:off x="5472495" y="2188760"/>
            <a:ext cx="372980" cy="372980"/>
            <a:chOff x="7991780" y="3858126"/>
            <a:chExt cx="372980" cy="37298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05BA44B-9500-607F-E9C5-DE532520915C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835714B-DDB2-DDEC-E798-1C95DBC67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BEE13A-37D7-EC92-B8F8-CC405B2AA645}"/>
              </a:ext>
            </a:extLst>
          </p:cNvPr>
          <p:cNvGrpSpPr/>
          <p:nvPr/>
        </p:nvGrpSpPr>
        <p:grpSpPr>
          <a:xfrm>
            <a:off x="3298521" y="2188760"/>
            <a:ext cx="372980" cy="372980"/>
            <a:chOff x="7991780" y="3858126"/>
            <a:chExt cx="372980" cy="37298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0EB97F-F102-9609-0560-EABAC80F8943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Graphic 22">
              <a:hlinkClick r:id="rId5"/>
              <a:extLst>
                <a:ext uri="{FF2B5EF4-FFF2-40B4-BE49-F238E27FC236}">
                  <a16:creationId xmlns:a16="http://schemas.microsoft.com/office/drawing/2014/main" id="{73D6E1EC-9167-8A7F-0A67-374EEC01B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4EB54F-095B-4E15-3956-51C5C664D026}"/>
              </a:ext>
            </a:extLst>
          </p:cNvPr>
          <p:cNvGrpSpPr/>
          <p:nvPr/>
        </p:nvGrpSpPr>
        <p:grpSpPr>
          <a:xfrm>
            <a:off x="1124549" y="2188760"/>
            <a:ext cx="372980" cy="372980"/>
            <a:chOff x="7991780" y="3858126"/>
            <a:chExt cx="372980" cy="372980"/>
          </a:xfrm>
        </p:grpSpPr>
        <p:sp>
          <p:nvSpPr>
            <p:cNvPr id="25" name="Oval 24">
              <a:hlinkClick r:id="rId6"/>
              <a:extLst>
                <a:ext uri="{FF2B5EF4-FFF2-40B4-BE49-F238E27FC236}">
                  <a16:creationId xmlns:a16="http://schemas.microsoft.com/office/drawing/2014/main" id="{9B714415-F45C-A15F-8F50-779AB3A124D7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E0C1761-EA02-6747-11A2-06A7D14F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hlinkClick r:id="rId7"/>
            <a:extLst>
              <a:ext uri="{FF2B5EF4-FFF2-40B4-BE49-F238E27FC236}">
                <a16:creationId xmlns:a16="http://schemas.microsoft.com/office/drawing/2014/main" id="{EB9A9EB8-42A7-2F66-D79B-F0D211AAC355}"/>
              </a:ext>
            </a:extLst>
          </p:cNvPr>
          <p:cNvSpPr/>
          <p:nvPr/>
        </p:nvSpPr>
        <p:spPr>
          <a:xfrm>
            <a:off x="4632693" y="1181147"/>
            <a:ext cx="2016615" cy="1548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30" name="Rectangle: Rounded Corners 29">
            <a:hlinkClick r:id="rId8"/>
            <a:extLst>
              <a:ext uri="{FF2B5EF4-FFF2-40B4-BE49-F238E27FC236}">
                <a16:creationId xmlns:a16="http://schemas.microsoft.com/office/drawing/2014/main" id="{91B1C9BC-76C0-19AE-ABEC-EAF519B38A7F}"/>
              </a:ext>
            </a:extLst>
          </p:cNvPr>
          <p:cNvSpPr/>
          <p:nvPr/>
        </p:nvSpPr>
        <p:spPr>
          <a:xfrm>
            <a:off x="6806666" y="1181147"/>
            <a:ext cx="2016615" cy="1548000"/>
          </a:xfrm>
          <a:prstGeom prst="round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288000" rtlCol="0" anchor="ctr"/>
          <a:lstStyle/>
          <a:p>
            <a:pPr algn="ctr"/>
            <a:endParaRPr lang="en-GB" sz="1400"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3BAB369-E2EA-EB7C-26CC-753A70C847E4}"/>
              </a:ext>
            </a:extLst>
          </p:cNvPr>
          <p:cNvSpPr/>
          <p:nvPr/>
        </p:nvSpPr>
        <p:spPr>
          <a:xfrm>
            <a:off x="3578444" y="2857426"/>
            <a:ext cx="201661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288000" rtlCol="0" anchor="ctr"/>
          <a:lstStyle/>
          <a:p>
            <a:pPr algn="ctr"/>
            <a:r>
              <a:rPr lang="en-US" sz="1600">
                <a:latin typeface="+mj-lt"/>
              </a:rPr>
              <a:t>US statistics on doctoral recipients by disability status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2F4E32-E800-1F6A-9B7E-B42FC3BE2125}"/>
              </a:ext>
            </a:extLst>
          </p:cNvPr>
          <p:cNvSpPr/>
          <p:nvPr/>
        </p:nvSpPr>
        <p:spPr>
          <a:xfrm>
            <a:off x="5729070" y="2857425"/>
            <a:ext cx="201661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288000" rtlCol="0" anchor="ctr"/>
          <a:lstStyle/>
          <a:p>
            <a:pPr algn="ctr"/>
            <a:r>
              <a:rPr lang="en-US" sz="1600">
                <a:latin typeface="Franklin Gothic Medium"/>
              </a:rPr>
              <a:t>Study of requests for accommodations among first-year resident physicians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D0B0A-9221-949F-D151-2DB9E53488AC}"/>
              </a:ext>
            </a:extLst>
          </p:cNvPr>
          <p:cNvGrpSpPr/>
          <p:nvPr/>
        </p:nvGrpSpPr>
        <p:grpSpPr>
          <a:xfrm>
            <a:off x="4400261" y="4003410"/>
            <a:ext cx="372980" cy="372980"/>
            <a:chOff x="7991780" y="3858126"/>
            <a:chExt cx="372980" cy="372980"/>
          </a:xfrm>
        </p:grpSpPr>
        <p:sp>
          <p:nvSpPr>
            <p:cNvPr id="6" name="Oval 5">
              <a:hlinkClick r:id="rId9"/>
              <a:extLst>
                <a:ext uri="{FF2B5EF4-FFF2-40B4-BE49-F238E27FC236}">
                  <a16:creationId xmlns:a16="http://schemas.microsoft.com/office/drawing/2014/main" id="{564BB6C4-7250-0F23-0E8C-5C88013DB8FC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75201B-6E2F-E338-FD2A-AE2C164D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9A6079-2E8F-6C20-E44C-CA6D3E24B896}"/>
              </a:ext>
            </a:extLst>
          </p:cNvPr>
          <p:cNvGrpSpPr/>
          <p:nvPr/>
        </p:nvGrpSpPr>
        <p:grpSpPr>
          <a:xfrm>
            <a:off x="6558748" y="4003410"/>
            <a:ext cx="372980" cy="372980"/>
            <a:chOff x="7991780" y="3858126"/>
            <a:chExt cx="372980" cy="372980"/>
          </a:xfrm>
        </p:grpSpPr>
        <p:sp>
          <p:nvSpPr>
            <p:cNvPr id="9" name="Oval 8">
              <a:hlinkClick r:id="rId10"/>
              <a:extLst>
                <a:ext uri="{FF2B5EF4-FFF2-40B4-BE49-F238E27FC236}">
                  <a16:creationId xmlns:a16="http://schemas.microsoft.com/office/drawing/2014/main" id="{49DDE4B8-AE97-D888-A1AD-8700014BB379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3448DFF-998F-2F28-527E-CE22E571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FC1EE1B-E262-887B-CFC3-BDBDBBDA6945}"/>
              </a:ext>
            </a:extLst>
          </p:cNvPr>
          <p:cNvSpPr/>
          <p:nvPr/>
        </p:nvSpPr>
        <p:spPr>
          <a:xfrm>
            <a:off x="1397625" y="2857425"/>
            <a:ext cx="2016615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288000" rtlCol="0" anchor="ctr"/>
          <a:lstStyle/>
          <a:p>
            <a:pPr algn="ctr"/>
            <a:r>
              <a:rPr lang="en-US" sz="1600">
                <a:latin typeface="+mj-lt"/>
              </a:rPr>
              <a:t>WHO neurodiversity guidance</a:t>
            </a:r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7EE1E6-34CA-923F-5EA4-62148103D168}"/>
              </a:ext>
            </a:extLst>
          </p:cNvPr>
          <p:cNvGrpSpPr/>
          <p:nvPr/>
        </p:nvGrpSpPr>
        <p:grpSpPr>
          <a:xfrm>
            <a:off x="2219442" y="4003409"/>
            <a:ext cx="372980" cy="372980"/>
            <a:chOff x="7991780" y="3858126"/>
            <a:chExt cx="372980" cy="372980"/>
          </a:xfrm>
        </p:grpSpPr>
        <p:sp>
          <p:nvSpPr>
            <p:cNvPr id="34" name="Oval 33">
              <a:hlinkClick r:id="rId11"/>
              <a:extLst>
                <a:ext uri="{FF2B5EF4-FFF2-40B4-BE49-F238E27FC236}">
                  <a16:creationId xmlns:a16="http://schemas.microsoft.com/office/drawing/2014/main" id="{6CEEF75B-48CE-8194-4AAB-194DA859E4CF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C650691-1EF2-3873-BB5F-AD65E969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228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Patient-centricity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159AD5-A945-6B3B-3213-9B2D655E2438}"/>
              </a:ext>
            </a:extLst>
          </p:cNvPr>
          <p:cNvSpPr/>
          <p:nvPr/>
        </p:nvSpPr>
        <p:spPr>
          <a:xfrm>
            <a:off x="3880092" y="1353952"/>
            <a:ext cx="1552184" cy="1557935"/>
          </a:xfrm>
          <a:prstGeom prst="roundRect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504000" rtlCol="0" anchor="ctr"/>
          <a:lstStyle/>
          <a:p>
            <a:pPr algn="ctr"/>
            <a:r>
              <a:rPr lang="en-US" sz="1600">
                <a:latin typeface="+mj-lt"/>
              </a:rPr>
              <a:t>Designing person-focused materials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C2D15-6359-B719-301C-6161763BD226}"/>
              </a:ext>
            </a:extLst>
          </p:cNvPr>
          <p:cNvSpPr/>
          <p:nvPr/>
        </p:nvSpPr>
        <p:spPr>
          <a:xfrm>
            <a:off x="5853729" y="1353952"/>
            <a:ext cx="1561459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504000" rtlCol="0" anchor="ctr"/>
          <a:lstStyle/>
          <a:p>
            <a:pPr algn="ctr"/>
            <a:r>
              <a:rPr lang="en-GB" sz="1600">
                <a:latin typeface="+mj-lt"/>
              </a:rPr>
              <a:t>Cell Press </a:t>
            </a:r>
            <a:br>
              <a:rPr lang="en-GB" sz="1600">
                <a:latin typeface="+mj-lt"/>
              </a:rPr>
            </a:br>
            <a:r>
              <a:rPr lang="en-GB" sz="1600">
                <a:latin typeface="+mj-lt"/>
              </a:rPr>
              <a:t>inclusive visual communication </a:t>
            </a:r>
            <a:endParaRPr lang="en-US" sz="160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25EAA7-EEA1-6E7D-8580-982A2539D2AB}"/>
              </a:ext>
            </a:extLst>
          </p:cNvPr>
          <p:cNvSpPr/>
          <p:nvPr/>
        </p:nvSpPr>
        <p:spPr>
          <a:xfrm>
            <a:off x="1833050" y="3466461"/>
            <a:ext cx="1562389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504000" rtlCol="0" anchor="ctr"/>
          <a:lstStyle/>
          <a:p>
            <a:pPr algn="ctr"/>
            <a:r>
              <a:rPr lang="en-GB" sz="1600">
                <a:latin typeface="+mj-lt"/>
              </a:rPr>
              <a:t>CDC inclusive images </a:t>
            </a:r>
            <a:endParaRPr lang="en-US" sz="160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08B00E-0192-186A-21A9-74802B9A3716}"/>
              </a:ext>
            </a:extLst>
          </p:cNvPr>
          <p:cNvGrpSpPr/>
          <p:nvPr/>
        </p:nvGrpSpPr>
        <p:grpSpPr>
          <a:xfrm>
            <a:off x="6450742" y="2382889"/>
            <a:ext cx="372980" cy="372980"/>
            <a:chOff x="7991780" y="3858126"/>
            <a:chExt cx="372980" cy="372980"/>
          </a:xfrm>
        </p:grpSpPr>
        <p:sp>
          <p:nvSpPr>
            <p:cNvPr id="18" name="Oval 17">
              <a:hlinkClick r:id="rId3"/>
              <a:extLst>
                <a:ext uri="{FF2B5EF4-FFF2-40B4-BE49-F238E27FC236}">
                  <a16:creationId xmlns:a16="http://schemas.microsoft.com/office/drawing/2014/main" id="{7CD551A8-8B4F-FF58-D22E-B0A16B8D1F32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B67DD07-F967-0D29-9173-A857A749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4C65D8-F314-1E90-778F-1BF6C7897AFD}"/>
              </a:ext>
            </a:extLst>
          </p:cNvPr>
          <p:cNvGrpSpPr/>
          <p:nvPr/>
        </p:nvGrpSpPr>
        <p:grpSpPr>
          <a:xfrm>
            <a:off x="4436841" y="2382889"/>
            <a:ext cx="372980" cy="372980"/>
            <a:chOff x="7991780" y="3858126"/>
            <a:chExt cx="372980" cy="3729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9E0CBD-FDD9-3C28-1855-D20E77E081E7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>
              <a:hlinkClick r:id="rId6"/>
              <a:extLst>
                <a:ext uri="{FF2B5EF4-FFF2-40B4-BE49-F238E27FC236}">
                  <a16:creationId xmlns:a16="http://schemas.microsoft.com/office/drawing/2014/main" id="{2150ED31-C63D-A5ED-DE2B-AF09AA396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E4DB72-E5E9-3472-1232-E763406FD8A9}"/>
              </a:ext>
            </a:extLst>
          </p:cNvPr>
          <p:cNvSpPr/>
          <p:nvPr/>
        </p:nvSpPr>
        <p:spPr>
          <a:xfrm>
            <a:off x="1886522" y="1353952"/>
            <a:ext cx="1552184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504000" rtlCol="0" anchor="ctr"/>
          <a:lstStyle/>
          <a:p>
            <a:pPr algn="ctr"/>
            <a:r>
              <a:rPr lang="en-US" sz="1600">
                <a:latin typeface="+mj-lt"/>
              </a:rPr>
              <a:t>Plain English Campaign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D65223-FED5-C6EA-E218-23F931E17DA1}"/>
              </a:ext>
            </a:extLst>
          </p:cNvPr>
          <p:cNvSpPr/>
          <p:nvPr/>
        </p:nvSpPr>
        <p:spPr>
          <a:xfrm>
            <a:off x="3917062" y="3466460"/>
            <a:ext cx="1552184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504000" rtlCol="0" anchor="ctr"/>
          <a:lstStyle/>
          <a:p>
            <a:pPr algn="ctr"/>
            <a:r>
              <a:rPr lang="en-US" sz="1600" err="1">
                <a:latin typeface="+mj-lt"/>
              </a:rPr>
              <a:t>EUPATIConnect</a:t>
            </a:r>
            <a:r>
              <a:rPr lang="en-US" sz="1600">
                <a:latin typeface="+mj-lt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B4FA5-D976-9ADE-A491-1B1BC003814D}"/>
              </a:ext>
            </a:extLst>
          </p:cNvPr>
          <p:cNvGrpSpPr/>
          <p:nvPr/>
        </p:nvGrpSpPr>
        <p:grpSpPr>
          <a:xfrm>
            <a:off x="2470789" y="2382889"/>
            <a:ext cx="372980" cy="372980"/>
            <a:chOff x="7991780" y="3858126"/>
            <a:chExt cx="372980" cy="372980"/>
          </a:xfrm>
        </p:grpSpPr>
        <p:sp>
          <p:nvSpPr>
            <p:cNvPr id="5" name="Oval 4">
              <a:hlinkClick r:id="rId7"/>
              <a:extLst>
                <a:ext uri="{FF2B5EF4-FFF2-40B4-BE49-F238E27FC236}">
                  <a16:creationId xmlns:a16="http://schemas.microsoft.com/office/drawing/2014/main" id="{F5BB76DE-5605-ED9D-C282-D11B58C2B94A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90A60D0-341A-349D-4F40-051C49D6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01A111-F5D0-9E8F-E302-053498374EA4}"/>
              </a:ext>
            </a:extLst>
          </p:cNvPr>
          <p:cNvSpPr/>
          <p:nvPr/>
        </p:nvSpPr>
        <p:spPr>
          <a:xfrm>
            <a:off x="5947927" y="3466460"/>
            <a:ext cx="1552184" cy="15579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504000" rtlCol="0" anchor="ctr"/>
          <a:lstStyle/>
          <a:p>
            <a:pPr algn="ctr"/>
            <a:r>
              <a:rPr lang="en-US" sz="1600">
                <a:latin typeface="+mj-lt"/>
              </a:rPr>
              <a:t>Cochrane Consumer Network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53612-D321-0219-3140-6A7B3227A89C}"/>
              </a:ext>
            </a:extLst>
          </p:cNvPr>
          <p:cNvGrpSpPr/>
          <p:nvPr/>
        </p:nvGrpSpPr>
        <p:grpSpPr>
          <a:xfrm>
            <a:off x="2429452" y="4470375"/>
            <a:ext cx="372980" cy="372980"/>
            <a:chOff x="7991780" y="3858126"/>
            <a:chExt cx="372980" cy="372980"/>
          </a:xfrm>
        </p:grpSpPr>
        <p:sp>
          <p:nvSpPr>
            <p:cNvPr id="15" name="Oval 14">
              <a:hlinkClick r:id="rId8"/>
              <a:extLst>
                <a:ext uri="{FF2B5EF4-FFF2-40B4-BE49-F238E27FC236}">
                  <a16:creationId xmlns:a16="http://schemas.microsoft.com/office/drawing/2014/main" id="{4112E8C1-7844-5F03-7F10-AF9FDB2D0A0E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8AC2B94-5D6A-C18B-EE1D-544ACEA9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862D0-BAC8-E8A9-A2DB-691AF336CBBA}"/>
              </a:ext>
            </a:extLst>
          </p:cNvPr>
          <p:cNvGrpSpPr/>
          <p:nvPr/>
        </p:nvGrpSpPr>
        <p:grpSpPr>
          <a:xfrm>
            <a:off x="4510563" y="4470375"/>
            <a:ext cx="372980" cy="372980"/>
            <a:chOff x="7991780" y="3858126"/>
            <a:chExt cx="372980" cy="372980"/>
          </a:xfrm>
        </p:grpSpPr>
        <p:sp>
          <p:nvSpPr>
            <p:cNvPr id="24" name="Oval 23">
              <a:hlinkClick r:id="rId9"/>
              <a:extLst>
                <a:ext uri="{FF2B5EF4-FFF2-40B4-BE49-F238E27FC236}">
                  <a16:creationId xmlns:a16="http://schemas.microsoft.com/office/drawing/2014/main" id="{1FE7060B-451E-B732-C01A-7BACEA9D4B49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5B6F759-54BC-7C7C-4CCE-6F4CFDD0D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B64F9D-331D-40A9-8446-3CE5B2D86AAF}"/>
              </a:ext>
            </a:extLst>
          </p:cNvPr>
          <p:cNvGrpSpPr/>
          <p:nvPr/>
        </p:nvGrpSpPr>
        <p:grpSpPr>
          <a:xfrm>
            <a:off x="6544680" y="4470375"/>
            <a:ext cx="372980" cy="372980"/>
            <a:chOff x="7991780" y="3858126"/>
            <a:chExt cx="372980" cy="372980"/>
          </a:xfrm>
        </p:grpSpPr>
        <p:sp>
          <p:nvSpPr>
            <p:cNvPr id="27" name="Oval 26">
              <a:hlinkClick r:id="rId10"/>
              <a:extLst>
                <a:ext uri="{FF2B5EF4-FFF2-40B4-BE49-F238E27FC236}">
                  <a16:creationId xmlns:a16="http://schemas.microsoft.com/office/drawing/2014/main" id="{BEDCFA59-811D-E11E-65EA-CA66C58D994D}"/>
                </a:ext>
              </a:extLst>
            </p:cNvPr>
            <p:cNvSpPr/>
            <p:nvPr/>
          </p:nvSpPr>
          <p:spPr>
            <a:xfrm>
              <a:off x="7991780" y="3858126"/>
              <a:ext cx="372980" cy="372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40341A80-CC50-CADD-2546-9990E597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19701" y="3886048"/>
              <a:ext cx="317137" cy="31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15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EEB60F-D35B-4C49-BFC2-90738170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Audience Q&amp;A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C06DB-5BBD-0A3C-7388-10DE60483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EF01E-1ED8-40F0-AC1D-A5BB61279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0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C5AD-1B68-D2DE-AB07-8993E8B0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A574-7E7A-47AE-3F53-613FBE6D9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984" y="987744"/>
            <a:ext cx="4186222" cy="948826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accent2"/>
                </a:solidFill>
              </a:rPr>
              <a:t>ISMPP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B45AF-5139-03A6-EAF6-95AECB35A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9391" y="1941336"/>
            <a:ext cx="3877408" cy="954393"/>
          </a:xfrm>
        </p:spPr>
        <p:txBody>
          <a:bodyPr/>
          <a:lstStyle/>
          <a:p>
            <a:r>
              <a:rPr lang="en-US" sz="2000"/>
              <a:t>Actioning EDI for Our Industry: Turning Principles into Practice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F755DD-8D3B-C915-5362-6902CFD7C8B0}"/>
              </a:ext>
            </a:extLst>
          </p:cNvPr>
          <p:cNvGrpSpPr/>
          <p:nvPr/>
        </p:nvGrpSpPr>
        <p:grpSpPr>
          <a:xfrm>
            <a:off x="5597853" y="354328"/>
            <a:ext cx="2300484" cy="816430"/>
            <a:chOff x="5361896" y="244983"/>
            <a:chExt cx="2300484" cy="816430"/>
          </a:xfrm>
        </p:grpSpPr>
        <p:pic>
          <p:nvPicPr>
            <p:cNvPr id="4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DFC5668-CBBE-5BDE-9DC0-405D3F0C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1896" y="244983"/>
              <a:ext cx="815068" cy="816430"/>
            </a:xfrm>
            <a:prstGeom prst="rect">
              <a:avLst/>
            </a:prstGeom>
          </p:spPr>
        </p:pic>
        <p:sp>
          <p:nvSpPr>
            <p:cNvPr id="5" name="Plus Sign 4">
              <a:extLst>
                <a:ext uri="{FF2B5EF4-FFF2-40B4-BE49-F238E27FC236}">
                  <a16:creationId xmlns:a16="http://schemas.microsoft.com/office/drawing/2014/main" id="{B5F2FC12-4503-DB1E-8391-8031CB2193E1}"/>
                </a:ext>
              </a:extLst>
            </p:cNvPr>
            <p:cNvSpPr/>
            <p:nvPr/>
          </p:nvSpPr>
          <p:spPr>
            <a:xfrm>
              <a:off x="6267084" y="399398"/>
              <a:ext cx="506023" cy="5076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D44E74-E2EA-BFB9-E03C-A7227C02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3227" y="354328"/>
              <a:ext cx="799153" cy="5977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20EF49-5D14-E49A-A14B-2896334608E0}"/>
              </a:ext>
            </a:extLst>
          </p:cNvPr>
          <p:cNvSpPr txBox="1"/>
          <p:nvPr/>
        </p:nvSpPr>
        <p:spPr>
          <a:xfrm>
            <a:off x="70415" y="3919475"/>
            <a:ext cx="191642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Webinar will begin promptly at: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​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11:00 AM ET/ 4:00 PM GMT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EC04A-BD09-B274-1632-C1A590B5D4A2}"/>
              </a:ext>
            </a:extLst>
          </p:cNvPr>
          <p:cNvSpPr txBox="1"/>
          <p:nvPr/>
        </p:nvSpPr>
        <p:spPr>
          <a:xfrm>
            <a:off x="4994173" y="2675981"/>
            <a:ext cx="35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December 11, 2024</a:t>
            </a:r>
          </a:p>
        </p:txBody>
      </p:sp>
    </p:spTree>
    <p:extLst>
      <p:ext uri="{BB962C8B-B14F-4D97-AF65-F5344CB8AC3E}">
        <p14:creationId xmlns:p14="http://schemas.microsoft.com/office/powerpoint/2010/main" val="402080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6" name="Content Placeholder 5" descr="Colorful graphic showing dates for 2025 European Meeting of ISMPP and days/hours/minutes/seconds until the meeting">
            <a:extLst>
              <a:ext uri="{FF2B5EF4-FFF2-40B4-BE49-F238E27FC236}">
                <a16:creationId xmlns:a16="http://schemas.microsoft.com/office/drawing/2014/main" id="{9F5BD59D-2B8A-C00A-55FB-758097A15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766" r="2683"/>
          <a:stretch/>
        </p:blipFill>
        <p:spPr>
          <a:xfrm>
            <a:off x="342900" y="342900"/>
            <a:ext cx="8458200" cy="44577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2EC5226-B927-1460-81EA-B10AFE291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2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pPr algn="ctr"/>
            <a:r>
              <a:rPr lang="en-US"/>
              <a:t>Thank you for attending!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6E8C-3155-F359-A112-3B3DC0690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/>
              <a:t>We hope you enjoyed today'</a:t>
            </a:r>
            <a:r>
              <a:rPr lang="en-GB" altLang="ja-JP"/>
              <a:t>s presentation. </a:t>
            </a:r>
          </a:p>
          <a:p>
            <a:pPr marL="0" indent="0" algn="ctr">
              <a:buNone/>
            </a:pPr>
            <a:r>
              <a:rPr lang="en-GB" altLang="ja-JP">
                <a:solidFill>
                  <a:schemeClr val="tx2"/>
                </a:solidFill>
              </a:rPr>
              <a:t>After closing out of Zoom, please click the CONTINUE button </a:t>
            </a:r>
            <a:br>
              <a:rPr lang="en-GB" altLang="ja-JP">
                <a:solidFill>
                  <a:schemeClr val="tx2"/>
                </a:solidFill>
              </a:rPr>
            </a:br>
            <a:r>
              <a:rPr lang="en-GB" altLang="ja-JP">
                <a:solidFill>
                  <a:schemeClr val="tx2"/>
                </a:solidFill>
              </a:rPr>
              <a:t>on your screen to take our short survey. Thank you!</a:t>
            </a:r>
            <a:endParaRPr lang="en-GB" altLang="en-US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DBD0CA6-024C-4688-4CA3-79B0348E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2483393"/>
            <a:ext cx="5326380" cy="240792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6FAB21-058F-AD28-C767-EC9B2015F2EF}"/>
              </a:ext>
            </a:extLst>
          </p:cNvPr>
          <p:cNvSpPr/>
          <p:nvPr/>
        </p:nvSpPr>
        <p:spPr>
          <a:xfrm>
            <a:off x="3401355" y="4424254"/>
            <a:ext cx="1047754" cy="400903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GB" sz="1013">
              <a:solidFill>
                <a:schemeClr val="tx2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9031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C373C63-D181-7434-DC1E-931560589C0C}"/>
              </a:ext>
            </a:extLst>
          </p:cNvPr>
          <p:cNvSpPr/>
          <p:nvPr/>
        </p:nvSpPr>
        <p:spPr>
          <a:xfrm>
            <a:off x="272483" y="362788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12B68-AAF2-F57D-FA3B-7DABDF4D15B6}"/>
              </a:ext>
            </a:extLst>
          </p:cNvPr>
          <p:cNvSpPr txBox="1"/>
          <p:nvPr/>
        </p:nvSpPr>
        <p:spPr>
          <a:xfrm>
            <a:off x="2024184" y="613912"/>
            <a:ext cx="69166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08">
              <a:defRPr/>
            </a:pPr>
            <a:r>
              <a:rPr lang="en-US" sz="24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Michele Springer</a:t>
            </a:r>
            <a:br>
              <a:rPr lang="en-US" sz="2400" b="1">
                <a:solidFill>
                  <a:schemeClr val="accent4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Deputy Director of Medical Editing, </a:t>
            </a:r>
            <a:b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Caudex, an IPG Health Company</a:t>
            </a:r>
            <a:endParaRPr lang="en-US" sz="2200">
              <a:solidFill>
                <a:prstClr val="black"/>
              </a:solidFill>
              <a:ea typeface="Calibri" panose="020F0502020204030204" pitchFamily="34" charset="0"/>
              <a:cs typeface="Arial"/>
            </a:endParaRPr>
          </a:p>
        </p:txBody>
      </p:sp>
      <p:pic>
        <p:nvPicPr>
          <p:cNvPr id="16" name="Picture 1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F20E79CD-E3E4-0A9C-852A-6431FD05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33" r="12683"/>
          <a:stretch>
            <a:fillRect/>
          </a:stretch>
        </p:blipFill>
        <p:spPr>
          <a:xfrm>
            <a:off x="272482" y="184137"/>
            <a:ext cx="1641022" cy="1819672"/>
          </a:xfrm>
          <a:custGeom>
            <a:avLst/>
            <a:gdLst>
              <a:gd name="connsiteX0" fmla="*/ 465426 w 1641022"/>
              <a:gd name="connsiteY0" fmla="*/ 0 h 1819672"/>
              <a:gd name="connsiteX1" fmla="*/ 1175596 w 1641022"/>
              <a:gd name="connsiteY1" fmla="*/ 0 h 1819672"/>
              <a:gd name="connsiteX2" fmla="*/ 1279267 w 1641022"/>
              <a:gd name="connsiteY2" fmla="*/ 56270 h 1819672"/>
              <a:gd name="connsiteX3" fmla="*/ 1641022 w 1641022"/>
              <a:gd name="connsiteY3" fmla="*/ 736651 h 1819672"/>
              <a:gd name="connsiteX4" fmla="*/ 1636786 w 1641022"/>
              <a:gd name="connsiteY4" fmla="*/ 820544 h 1819672"/>
              <a:gd name="connsiteX5" fmla="*/ 1629558 w 1641022"/>
              <a:gd name="connsiteY5" fmla="*/ 867906 h 1819672"/>
              <a:gd name="connsiteX6" fmla="*/ 1636786 w 1641022"/>
              <a:gd name="connsiteY6" fmla="*/ 915269 h 1819672"/>
              <a:gd name="connsiteX7" fmla="*/ 1641022 w 1641022"/>
              <a:gd name="connsiteY7" fmla="*/ 999161 h 1819672"/>
              <a:gd name="connsiteX8" fmla="*/ 820511 w 1641022"/>
              <a:gd name="connsiteY8" fmla="*/ 1819672 h 1819672"/>
              <a:gd name="connsiteX9" fmla="*/ 0 w 1641022"/>
              <a:gd name="connsiteY9" fmla="*/ 999161 h 1819672"/>
              <a:gd name="connsiteX10" fmla="*/ 4236 w 1641022"/>
              <a:gd name="connsiteY10" fmla="*/ 915269 h 1819672"/>
              <a:gd name="connsiteX11" fmla="*/ 11465 w 1641022"/>
              <a:gd name="connsiteY11" fmla="*/ 867906 h 1819672"/>
              <a:gd name="connsiteX12" fmla="*/ 4236 w 1641022"/>
              <a:gd name="connsiteY12" fmla="*/ 820544 h 1819672"/>
              <a:gd name="connsiteX13" fmla="*/ 0 w 1641022"/>
              <a:gd name="connsiteY13" fmla="*/ 736651 h 1819672"/>
              <a:gd name="connsiteX14" fmla="*/ 361755 w 1641022"/>
              <a:gd name="connsiteY14" fmla="*/ 56270 h 1819672"/>
              <a:gd name="connsiteX15" fmla="*/ 465426 w 1641022"/>
              <a:gd name="connsiteY15" fmla="*/ 0 h 181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819672">
                <a:moveTo>
                  <a:pt x="465426" y="0"/>
                </a:moveTo>
                <a:lnTo>
                  <a:pt x="1175596" y="0"/>
                </a:lnTo>
                <a:lnTo>
                  <a:pt x="1279267" y="56270"/>
                </a:lnTo>
                <a:cubicBezTo>
                  <a:pt x="1497524" y="203722"/>
                  <a:pt x="1641022" y="453429"/>
                  <a:pt x="1641022" y="736651"/>
                </a:cubicBezTo>
                <a:cubicBezTo>
                  <a:pt x="1641022" y="764973"/>
                  <a:pt x="1639587" y="792960"/>
                  <a:pt x="1636786" y="820544"/>
                </a:cubicBezTo>
                <a:lnTo>
                  <a:pt x="1629558" y="867906"/>
                </a:lnTo>
                <a:lnTo>
                  <a:pt x="1636786" y="915269"/>
                </a:lnTo>
                <a:cubicBezTo>
                  <a:pt x="1639587" y="942852"/>
                  <a:pt x="1641022" y="970839"/>
                  <a:pt x="1641022" y="999161"/>
                </a:cubicBezTo>
                <a:cubicBezTo>
                  <a:pt x="1641022" y="1452317"/>
                  <a:pt x="1273667" y="1819672"/>
                  <a:pt x="820511" y="1819672"/>
                </a:cubicBezTo>
                <a:cubicBezTo>
                  <a:pt x="367355" y="1819672"/>
                  <a:pt x="0" y="1452317"/>
                  <a:pt x="0" y="999161"/>
                </a:cubicBezTo>
                <a:cubicBezTo>
                  <a:pt x="0" y="970839"/>
                  <a:pt x="1435" y="942852"/>
                  <a:pt x="4236" y="915269"/>
                </a:cubicBezTo>
                <a:lnTo>
                  <a:pt x="11465" y="867906"/>
                </a:lnTo>
                <a:lnTo>
                  <a:pt x="4236" y="820544"/>
                </a:lnTo>
                <a:cubicBezTo>
                  <a:pt x="1435" y="792960"/>
                  <a:pt x="0" y="764973"/>
                  <a:pt x="0" y="736651"/>
                </a:cubicBezTo>
                <a:cubicBezTo>
                  <a:pt x="0" y="453429"/>
                  <a:pt x="143498" y="203722"/>
                  <a:pt x="361755" y="56270"/>
                </a:cubicBezTo>
                <a:lnTo>
                  <a:pt x="465426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A69792-1A1A-9333-3BB8-C6305448CF4E}"/>
              </a:ext>
            </a:extLst>
          </p:cNvPr>
          <p:cNvSpPr txBox="1"/>
          <p:nvPr/>
        </p:nvSpPr>
        <p:spPr>
          <a:xfrm>
            <a:off x="2024184" y="2072243"/>
            <a:ext cx="6916616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US" sz="2000"/>
              <a:t>Nearly 15 years working in the medical communications industry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US" sz="2000"/>
              <a:t>Experience in publications, commercial medical communications, and medical affairs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US" sz="2000"/>
              <a:t>Member of the Council of Science Editors and is </a:t>
            </a:r>
            <a:br>
              <a:rPr lang="en-US" sz="2000"/>
            </a:br>
            <a:r>
              <a:rPr lang="en-US" sz="2000"/>
              <a:t>CMPP certified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E7930B-3FD4-5D7C-CDD2-0D49FBEF2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8851" y="981612"/>
            <a:ext cx="1257388" cy="4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1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012B68-AAF2-F57D-FA3B-7DABDF4D15B6}"/>
              </a:ext>
            </a:extLst>
          </p:cNvPr>
          <p:cNvSpPr txBox="1"/>
          <p:nvPr/>
        </p:nvSpPr>
        <p:spPr>
          <a:xfrm>
            <a:off x="2024184" y="613912"/>
            <a:ext cx="69166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08">
              <a:defRPr/>
            </a:pPr>
            <a:r>
              <a:rPr lang="en-US" sz="24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Emily Messina</a:t>
            </a:r>
            <a:br>
              <a:rPr lang="en-US" sz="2400" b="1">
                <a:solidFill>
                  <a:schemeClr val="accent4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Medical Writer, CMC Affinity, </a:t>
            </a:r>
            <a:b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an IPG Health Company</a:t>
            </a:r>
            <a:endParaRPr lang="en-US" sz="2200">
              <a:solidFill>
                <a:prstClr val="black"/>
              </a:solidFill>
              <a:ea typeface="Calibri" panose="020F0502020204030204" pitchFamily="34" charset="0"/>
              <a:cs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373C63-D181-7434-DC1E-931560589C0C}"/>
              </a:ext>
            </a:extLst>
          </p:cNvPr>
          <p:cNvSpPr/>
          <p:nvPr/>
        </p:nvSpPr>
        <p:spPr>
          <a:xfrm>
            <a:off x="272483" y="362788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8CFD7812-C25C-36A1-E25F-15E1A5A1D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09"/>
          <a:stretch>
            <a:fillRect/>
          </a:stretch>
        </p:blipFill>
        <p:spPr>
          <a:xfrm>
            <a:off x="275700" y="100277"/>
            <a:ext cx="1493917" cy="1903532"/>
          </a:xfrm>
          <a:custGeom>
            <a:avLst/>
            <a:gdLst>
              <a:gd name="connsiteX0" fmla="*/ 820510 w 1493917"/>
              <a:gd name="connsiteY0" fmla="*/ 0 h 1903532"/>
              <a:gd name="connsiteX1" fmla="*/ 1400699 w 1493917"/>
              <a:gd name="connsiteY1" fmla="*/ 240322 h 1903532"/>
              <a:gd name="connsiteX2" fmla="*/ 1493917 w 1493917"/>
              <a:gd name="connsiteY2" fmla="*/ 353303 h 1903532"/>
              <a:gd name="connsiteX3" fmla="*/ 1493917 w 1493917"/>
              <a:gd name="connsiteY3" fmla="*/ 1550230 h 1903532"/>
              <a:gd name="connsiteX4" fmla="*/ 1400699 w 1493917"/>
              <a:gd name="connsiteY4" fmla="*/ 1663210 h 1903532"/>
              <a:gd name="connsiteX5" fmla="*/ 820510 w 1493917"/>
              <a:gd name="connsiteY5" fmla="*/ 1903532 h 1903532"/>
              <a:gd name="connsiteX6" fmla="*/ 4235 w 1493917"/>
              <a:gd name="connsiteY6" fmla="*/ 1166914 h 1903532"/>
              <a:gd name="connsiteX7" fmla="*/ 0 w 1493917"/>
              <a:gd name="connsiteY7" fmla="*/ 1083041 h 1903532"/>
              <a:gd name="connsiteX8" fmla="*/ 0 w 1493917"/>
              <a:gd name="connsiteY8" fmla="*/ 1083001 h 1903532"/>
              <a:gd name="connsiteX9" fmla="*/ 4235 w 1493917"/>
              <a:gd name="connsiteY9" fmla="*/ 999129 h 1903532"/>
              <a:gd name="connsiteX10" fmla="*/ 11464 w 1493917"/>
              <a:gd name="connsiteY10" fmla="*/ 951766 h 1903532"/>
              <a:gd name="connsiteX11" fmla="*/ 4235 w 1493917"/>
              <a:gd name="connsiteY11" fmla="*/ 904404 h 1903532"/>
              <a:gd name="connsiteX12" fmla="*/ 0 w 1493917"/>
              <a:gd name="connsiteY12" fmla="*/ 820531 h 1903532"/>
              <a:gd name="connsiteX13" fmla="*/ 0 w 1493917"/>
              <a:gd name="connsiteY13" fmla="*/ 820491 h 1903532"/>
              <a:gd name="connsiteX14" fmla="*/ 4235 w 1493917"/>
              <a:gd name="connsiteY14" fmla="*/ 736618 h 1903532"/>
              <a:gd name="connsiteX15" fmla="*/ 820510 w 1493917"/>
              <a:gd name="connsiteY15" fmla="*/ 0 h 190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3917" h="1903532">
                <a:moveTo>
                  <a:pt x="820510" y="0"/>
                </a:moveTo>
                <a:cubicBezTo>
                  <a:pt x="1047088" y="0"/>
                  <a:pt x="1252216" y="91839"/>
                  <a:pt x="1400699" y="240322"/>
                </a:cubicBezTo>
                <a:lnTo>
                  <a:pt x="1493917" y="353303"/>
                </a:lnTo>
                <a:lnTo>
                  <a:pt x="1493917" y="1550230"/>
                </a:lnTo>
                <a:lnTo>
                  <a:pt x="1400699" y="1663210"/>
                </a:lnTo>
                <a:cubicBezTo>
                  <a:pt x="1252216" y="1811693"/>
                  <a:pt x="1047088" y="1903532"/>
                  <a:pt x="820510" y="1903532"/>
                </a:cubicBezTo>
                <a:cubicBezTo>
                  <a:pt x="395676" y="1903532"/>
                  <a:pt x="46254" y="1580662"/>
                  <a:pt x="4235" y="1166914"/>
                </a:cubicBezTo>
                <a:lnTo>
                  <a:pt x="0" y="1083041"/>
                </a:lnTo>
                <a:lnTo>
                  <a:pt x="0" y="1083001"/>
                </a:lnTo>
                <a:lnTo>
                  <a:pt x="4235" y="999129"/>
                </a:lnTo>
                <a:lnTo>
                  <a:pt x="11464" y="951766"/>
                </a:lnTo>
                <a:lnTo>
                  <a:pt x="4235" y="904404"/>
                </a:lnTo>
                <a:lnTo>
                  <a:pt x="0" y="820531"/>
                </a:lnTo>
                <a:lnTo>
                  <a:pt x="0" y="820491"/>
                </a:lnTo>
                <a:lnTo>
                  <a:pt x="4235" y="736618"/>
                </a:lnTo>
                <a:cubicBezTo>
                  <a:pt x="46254" y="322871"/>
                  <a:pt x="395676" y="0"/>
                  <a:pt x="820510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A69792-1A1A-9333-3BB8-C6305448CF4E}"/>
              </a:ext>
            </a:extLst>
          </p:cNvPr>
          <p:cNvSpPr txBox="1"/>
          <p:nvPr/>
        </p:nvSpPr>
        <p:spPr>
          <a:xfrm>
            <a:off x="2024184" y="2072243"/>
            <a:ext cx="6916616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Emily has ~4 years experience in medical communications and over 10 years experience in academia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She is committed to spreading awareness for disability and inclusivity and making medical and educational content accessible for everyone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53A643-01C6-B4BE-5C8D-CD93DB24B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0539" y="981612"/>
            <a:ext cx="21357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6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C373C63-D181-7434-DC1E-931560589C0C}"/>
              </a:ext>
            </a:extLst>
          </p:cNvPr>
          <p:cNvSpPr/>
          <p:nvPr/>
        </p:nvSpPr>
        <p:spPr>
          <a:xfrm>
            <a:off x="272483" y="362788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12B68-AAF2-F57D-FA3B-7DABDF4D15B6}"/>
              </a:ext>
            </a:extLst>
          </p:cNvPr>
          <p:cNvSpPr txBox="1"/>
          <p:nvPr/>
        </p:nvSpPr>
        <p:spPr>
          <a:xfrm>
            <a:off x="2024184" y="613912"/>
            <a:ext cx="6916616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08">
              <a:defRPr/>
            </a:pPr>
            <a:r>
              <a:rPr lang="en-US" sz="2400" b="1" dirty="0">
                <a:solidFill>
                  <a:schemeClr val="accent4"/>
                </a:solidFill>
                <a:latin typeface="+mj-lt"/>
                <a:ea typeface="Calibri"/>
                <a:cs typeface="Arial"/>
              </a:rPr>
              <a:t>Charlotte Rowan-Green</a:t>
            </a:r>
            <a:br>
              <a:rPr lang="en-US" sz="2400" b="1" dirty="0">
                <a:ea typeface="Calibri" panose="020F0502020204030204" pitchFamily="34" charset="0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ea typeface="Calibri"/>
                <a:cs typeface="Arial"/>
              </a:rPr>
              <a:t>VP Medical Director, Caudex, </a:t>
            </a:r>
            <a:br>
              <a:rPr lang="en-GB" sz="2200" dirty="0">
                <a:ea typeface="Calibri" panose="020F0502020204030204" pitchFamily="34" charset="0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ea typeface="Calibri"/>
                <a:cs typeface="Arial"/>
              </a:rPr>
              <a:t>an IPG Health Company</a:t>
            </a:r>
            <a:endParaRPr lang="en-US" sz="2200" dirty="0">
              <a:solidFill>
                <a:prstClr val="black"/>
              </a:solidFill>
              <a:ea typeface="Calibri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69792-1A1A-9333-3BB8-C6305448CF4E}"/>
              </a:ext>
            </a:extLst>
          </p:cNvPr>
          <p:cNvSpPr txBox="1"/>
          <p:nvPr/>
        </p:nvSpPr>
        <p:spPr>
          <a:xfrm>
            <a:off x="2024184" y="2072243"/>
            <a:ext cx="6916616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Charlotte has over 7 years of experience within medical communications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She is an experienced in medical affairs professional, with a passion for patient centricity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She leads the </a:t>
            </a:r>
            <a:r>
              <a:rPr lang="en-GB" sz="2000" err="1"/>
              <a:t>Empowerpath</a:t>
            </a:r>
            <a:r>
              <a:rPr lang="en-GB" sz="2000"/>
              <a:t> team at Caudex, who are committed to ensuring the patient voice is at the core of medical communications by championing for empathy and accessibility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E7930B-3FD4-5D7C-CDD2-0D49FBEF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8851" y="981612"/>
            <a:ext cx="1257388" cy="403372"/>
          </a:xfrm>
          <a:prstGeom prst="rect">
            <a:avLst/>
          </a:prstGeom>
        </p:spPr>
      </p:pic>
      <p:pic>
        <p:nvPicPr>
          <p:cNvPr id="2" name="Picture 1" descr="A person with long brown hair&#10;&#10;Description automatically generated">
            <a:extLst>
              <a:ext uri="{FF2B5EF4-FFF2-40B4-BE49-F238E27FC236}">
                <a16:creationId xmlns:a16="http://schemas.microsoft.com/office/drawing/2014/main" id="{85036D0D-B31E-4BE1-E1ED-D9E50DC8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64" r="10080" b="1251"/>
          <a:stretch>
            <a:fillRect/>
          </a:stretch>
        </p:blipFill>
        <p:spPr>
          <a:xfrm>
            <a:off x="272482" y="100278"/>
            <a:ext cx="1641022" cy="1903531"/>
          </a:xfrm>
          <a:custGeom>
            <a:avLst/>
            <a:gdLst>
              <a:gd name="connsiteX0" fmla="*/ 820491 w 1641022"/>
              <a:gd name="connsiteY0" fmla="*/ 0 h 1903531"/>
              <a:gd name="connsiteX1" fmla="*/ 820531 w 1641022"/>
              <a:gd name="connsiteY1" fmla="*/ 0 h 1903531"/>
              <a:gd name="connsiteX2" fmla="*/ 904404 w 1641022"/>
              <a:gd name="connsiteY2" fmla="*/ 4235 h 1903531"/>
              <a:gd name="connsiteX3" fmla="*/ 1641022 w 1641022"/>
              <a:gd name="connsiteY3" fmla="*/ 820510 h 1903531"/>
              <a:gd name="connsiteX4" fmla="*/ 1636786 w 1641022"/>
              <a:gd name="connsiteY4" fmla="*/ 904403 h 1903531"/>
              <a:gd name="connsiteX5" fmla="*/ 1629558 w 1641022"/>
              <a:gd name="connsiteY5" fmla="*/ 951765 h 1903531"/>
              <a:gd name="connsiteX6" fmla="*/ 1636786 w 1641022"/>
              <a:gd name="connsiteY6" fmla="*/ 999128 h 1903531"/>
              <a:gd name="connsiteX7" fmla="*/ 1641022 w 1641022"/>
              <a:gd name="connsiteY7" fmla="*/ 1083020 h 1903531"/>
              <a:gd name="connsiteX8" fmla="*/ 820511 w 1641022"/>
              <a:gd name="connsiteY8" fmla="*/ 1903531 h 1903531"/>
              <a:gd name="connsiteX9" fmla="*/ 0 w 1641022"/>
              <a:gd name="connsiteY9" fmla="*/ 1083020 h 1903531"/>
              <a:gd name="connsiteX10" fmla="*/ 4236 w 1641022"/>
              <a:gd name="connsiteY10" fmla="*/ 999128 h 1903531"/>
              <a:gd name="connsiteX11" fmla="*/ 11465 w 1641022"/>
              <a:gd name="connsiteY11" fmla="*/ 951765 h 1903531"/>
              <a:gd name="connsiteX12" fmla="*/ 4236 w 1641022"/>
              <a:gd name="connsiteY12" fmla="*/ 904403 h 1903531"/>
              <a:gd name="connsiteX13" fmla="*/ 0 w 1641022"/>
              <a:gd name="connsiteY13" fmla="*/ 820510 h 1903531"/>
              <a:gd name="connsiteX14" fmla="*/ 736618 w 1641022"/>
              <a:gd name="connsiteY14" fmla="*/ 4235 h 1903531"/>
              <a:gd name="connsiteX15" fmla="*/ 820491 w 1641022"/>
              <a:gd name="connsiteY15" fmla="*/ 0 h 190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903531">
                <a:moveTo>
                  <a:pt x="820491" y="0"/>
                </a:moveTo>
                <a:lnTo>
                  <a:pt x="820531" y="0"/>
                </a:lnTo>
                <a:lnTo>
                  <a:pt x="904404" y="4235"/>
                </a:lnTo>
                <a:cubicBezTo>
                  <a:pt x="1318152" y="46254"/>
                  <a:pt x="1641022" y="395676"/>
                  <a:pt x="1641022" y="820510"/>
                </a:cubicBezTo>
                <a:cubicBezTo>
                  <a:pt x="1641022" y="848832"/>
                  <a:pt x="1639587" y="876819"/>
                  <a:pt x="1636786" y="904403"/>
                </a:cubicBezTo>
                <a:lnTo>
                  <a:pt x="1629558" y="951765"/>
                </a:lnTo>
                <a:lnTo>
                  <a:pt x="1636786" y="999128"/>
                </a:lnTo>
                <a:cubicBezTo>
                  <a:pt x="1639587" y="1026711"/>
                  <a:pt x="1641022" y="1054698"/>
                  <a:pt x="1641022" y="1083020"/>
                </a:cubicBezTo>
                <a:cubicBezTo>
                  <a:pt x="1641022" y="1536176"/>
                  <a:pt x="1273667" y="1903531"/>
                  <a:pt x="820511" y="1903531"/>
                </a:cubicBezTo>
                <a:cubicBezTo>
                  <a:pt x="367355" y="1903531"/>
                  <a:pt x="0" y="1536176"/>
                  <a:pt x="0" y="1083020"/>
                </a:cubicBezTo>
                <a:cubicBezTo>
                  <a:pt x="0" y="1054698"/>
                  <a:pt x="1435" y="1026711"/>
                  <a:pt x="4236" y="999128"/>
                </a:cubicBezTo>
                <a:lnTo>
                  <a:pt x="11465" y="951765"/>
                </a:lnTo>
                <a:lnTo>
                  <a:pt x="4236" y="904403"/>
                </a:lnTo>
                <a:cubicBezTo>
                  <a:pt x="1435" y="876819"/>
                  <a:pt x="0" y="848832"/>
                  <a:pt x="0" y="820510"/>
                </a:cubicBezTo>
                <a:cubicBezTo>
                  <a:pt x="0" y="395676"/>
                  <a:pt x="322871" y="46254"/>
                  <a:pt x="736618" y="4235"/>
                </a:cubicBezTo>
                <a:lnTo>
                  <a:pt x="820491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2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C373C63-D181-7434-DC1E-931560589C0C}"/>
              </a:ext>
            </a:extLst>
          </p:cNvPr>
          <p:cNvSpPr/>
          <p:nvPr/>
        </p:nvSpPr>
        <p:spPr>
          <a:xfrm>
            <a:off x="272483" y="362788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12B68-AAF2-F57D-FA3B-7DABDF4D15B6}"/>
              </a:ext>
            </a:extLst>
          </p:cNvPr>
          <p:cNvSpPr txBox="1"/>
          <p:nvPr/>
        </p:nvSpPr>
        <p:spPr>
          <a:xfrm>
            <a:off x="2024184" y="613912"/>
            <a:ext cx="69166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08">
              <a:defRPr/>
            </a:pPr>
            <a:r>
              <a:rPr lang="en-US" sz="24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Moderator: Nicole Strangman</a:t>
            </a:r>
            <a:br>
              <a:rPr lang="en-US" sz="2400" b="1">
                <a:solidFill>
                  <a:schemeClr val="accent4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SVP, Senior Medical Director, </a:t>
            </a:r>
            <a:b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</a:br>
            <a:r>
              <a:rPr lang="en-GB" sz="2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Caudex, an IPG Health Company</a:t>
            </a:r>
            <a:endParaRPr lang="en-US" sz="2200">
              <a:solidFill>
                <a:prstClr val="black"/>
              </a:solidFill>
              <a:ea typeface="Calibri" panose="020F0502020204030204" pitchFamily="34" charset="0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69792-1A1A-9333-3BB8-C6305448CF4E}"/>
              </a:ext>
            </a:extLst>
          </p:cNvPr>
          <p:cNvSpPr txBox="1"/>
          <p:nvPr/>
        </p:nvSpPr>
        <p:spPr>
          <a:xfrm>
            <a:off x="2024184" y="2072243"/>
            <a:ext cx="6916616" cy="279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Nicole has over 17 years of experience in Medical Communications on the agency side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Prior to that she worked at the educational not-for-profit CAST, articulating their framework for promoting accessible and inclusive practices for everyone by understanding diverse learning needs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</a:pPr>
            <a:r>
              <a:rPr lang="en-GB" sz="2000"/>
              <a:t>In her personal time she volunteers for Greater Boston PFLAG, a community supporting families and allies of LGBTQ+ individuals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E7930B-3FD4-5D7C-CDD2-0D49FBEF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8851" y="981612"/>
            <a:ext cx="1257388" cy="403372"/>
          </a:xfrm>
          <a:prstGeom prst="rect">
            <a:avLst/>
          </a:prstGeom>
        </p:spPr>
      </p:pic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F1124466-6839-C310-BA27-9086194983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57" r="3098" b="1830"/>
          <a:stretch>
            <a:fillRect/>
          </a:stretch>
        </p:blipFill>
        <p:spPr>
          <a:xfrm>
            <a:off x="272482" y="215542"/>
            <a:ext cx="1641022" cy="1788267"/>
          </a:xfrm>
          <a:custGeom>
            <a:avLst/>
            <a:gdLst>
              <a:gd name="connsiteX0" fmla="*/ 407566 w 1641022"/>
              <a:gd name="connsiteY0" fmla="*/ 0 h 1788267"/>
              <a:gd name="connsiteX1" fmla="*/ 1233456 w 1641022"/>
              <a:gd name="connsiteY1" fmla="*/ 0 h 1788267"/>
              <a:gd name="connsiteX2" fmla="*/ 1279267 w 1641022"/>
              <a:gd name="connsiteY2" fmla="*/ 24865 h 1788267"/>
              <a:gd name="connsiteX3" fmla="*/ 1641022 w 1641022"/>
              <a:gd name="connsiteY3" fmla="*/ 705246 h 1788267"/>
              <a:gd name="connsiteX4" fmla="*/ 1636786 w 1641022"/>
              <a:gd name="connsiteY4" fmla="*/ 789139 h 1788267"/>
              <a:gd name="connsiteX5" fmla="*/ 1629557 w 1641022"/>
              <a:gd name="connsiteY5" fmla="*/ 836501 h 1788267"/>
              <a:gd name="connsiteX6" fmla="*/ 1636786 w 1641022"/>
              <a:gd name="connsiteY6" fmla="*/ 883864 h 1788267"/>
              <a:gd name="connsiteX7" fmla="*/ 1641022 w 1641022"/>
              <a:gd name="connsiteY7" fmla="*/ 967756 h 1788267"/>
              <a:gd name="connsiteX8" fmla="*/ 820511 w 1641022"/>
              <a:gd name="connsiteY8" fmla="*/ 1788267 h 1788267"/>
              <a:gd name="connsiteX9" fmla="*/ 0 w 1641022"/>
              <a:gd name="connsiteY9" fmla="*/ 967756 h 1788267"/>
              <a:gd name="connsiteX10" fmla="*/ 4236 w 1641022"/>
              <a:gd name="connsiteY10" fmla="*/ 883864 h 1788267"/>
              <a:gd name="connsiteX11" fmla="*/ 11465 w 1641022"/>
              <a:gd name="connsiteY11" fmla="*/ 836501 h 1788267"/>
              <a:gd name="connsiteX12" fmla="*/ 4236 w 1641022"/>
              <a:gd name="connsiteY12" fmla="*/ 789139 h 1788267"/>
              <a:gd name="connsiteX13" fmla="*/ 0 w 1641022"/>
              <a:gd name="connsiteY13" fmla="*/ 705246 h 1788267"/>
              <a:gd name="connsiteX14" fmla="*/ 361755 w 1641022"/>
              <a:gd name="connsiteY14" fmla="*/ 24865 h 1788267"/>
              <a:gd name="connsiteX15" fmla="*/ 407566 w 1641022"/>
              <a:gd name="connsiteY15" fmla="*/ 0 h 178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788267">
                <a:moveTo>
                  <a:pt x="407566" y="0"/>
                </a:moveTo>
                <a:lnTo>
                  <a:pt x="1233456" y="0"/>
                </a:lnTo>
                <a:lnTo>
                  <a:pt x="1279267" y="24865"/>
                </a:lnTo>
                <a:cubicBezTo>
                  <a:pt x="1497524" y="172317"/>
                  <a:pt x="1641022" y="422024"/>
                  <a:pt x="1641022" y="705246"/>
                </a:cubicBezTo>
                <a:cubicBezTo>
                  <a:pt x="1641022" y="733568"/>
                  <a:pt x="1639587" y="761555"/>
                  <a:pt x="1636786" y="789139"/>
                </a:cubicBezTo>
                <a:lnTo>
                  <a:pt x="1629557" y="836501"/>
                </a:lnTo>
                <a:lnTo>
                  <a:pt x="1636786" y="883864"/>
                </a:lnTo>
                <a:cubicBezTo>
                  <a:pt x="1639587" y="911447"/>
                  <a:pt x="1641022" y="939434"/>
                  <a:pt x="1641022" y="967756"/>
                </a:cubicBezTo>
                <a:cubicBezTo>
                  <a:pt x="1641022" y="1420912"/>
                  <a:pt x="1273667" y="1788267"/>
                  <a:pt x="820511" y="1788267"/>
                </a:cubicBezTo>
                <a:cubicBezTo>
                  <a:pt x="367355" y="1788267"/>
                  <a:pt x="0" y="1420912"/>
                  <a:pt x="0" y="967756"/>
                </a:cubicBezTo>
                <a:cubicBezTo>
                  <a:pt x="0" y="939434"/>
                  <a:pt x="1435" y="911447"/>
                  <a:pt x="4236" y="883864"/>
                </a:cubicBezTo>
                <a:lnTo>
                  <a:pt x="11465" y="836501"/>
                </a:lnTo>
                <a:lnTo>
                  <a:pt x="4236" y="789139"/>
                </a:lnTo>
                <a:cubicBezTo>
                  <a:pt x="1435" y="761555"/>
                  <a:pt x="0" y="733568"/>
                  <a:pt x="0" y="705246"/>
                </a:cubicBezTo>
                <a:cubicBezTo>
                  <a:pt x="0" y="422024"/>
                  <a:pt x="143498" y="172317"/>
                  <a:pt x="361755" y="24865"/>
                </a:cubicBezTo>
                <a:lnTo>
                  <a:pt x="407566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37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914377"/>
            <a:r>
              <a:rPr lang="en-US" sz="2500">
                <a:solidFill>
                  <a:srgbClr val="0070C0"/>
                </a:solidFill>
                <a:ea typeface="+mn-ea"/>
                <a:cs typeface="+mn-cs"/>
              </a:rPr>
              <a:t>How to ask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50C43F-C276-F336-95C3-10213ADE1BF2}"/>
              </a:ext>
            </a:extLst>
          </p:cNvPr>
          <p:cNvSpPr/>
          <p:nvPr/>
        </p:nvSpPr>
        <p:spPr>
          <a:xfrm>
            <a:off x="326571" y="1126671"/>
            <a:ext cx="8474529" cy="7266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prstClr val="black"/>
                </a:solidFill>
                <a:latin typeface="Franklin Gothic Book" panose="020B0503020102020204"/>
              </a:rPr>
              <a:t>Feel free to ask a question at any time; however, all questions will be held until the end the of the presentation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3447F1-2E2E-E543-AFF8-8F4E1CC5C052}"/>
              </a:ext>
            </a:extLst>
          </p:cNvPr>
          <p:cNvSpPr/>
          <p:nvPr/>
        </p:nvSpPr>
        <p:spPr>
          <a:xfrm>
            <a:off x="326571" y="1940378"/>
            <a:ext cx="8474529" cy="7266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>
                <a:solidFill>
                  <a:srgbClr val="DA7D0B"/>
                </a:solidFill>
                <a:latin typeface="Franklin Gothic Book" panose="020B0503020102020204"/>
              </a:rPr>
              <a:t>To ask a question</a:t>
            </a:r>
            <a:r>
              <a:rPr lang="en-GB" sz="1800">
                <a:solidFill>
                  <a:prstClr val="black"/>
                </a:solidFill>
                <a:latin typeface="Franklin Gothic Book" panose="020B0503020102020204"/>
              </a:rPr>
              <a:t>, open the Q&amp;A window, type your question into the Q&amp;A box. </a:t>
            </a:r>
            <a:br>
              <a:rPr lang="en-GB" sz="180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800" b="1">
                <a:solidFill>
                  <a:srgbClr val="DA7D0B"/>
                </a:solidFill>
                <a:latin typeface="Franklin Gothic Book" panose="020B0503020102020204"/>
              </a:rPr>
              <a:t>Click Send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BED890-C6AA-90CD-4F45-442B31156AF1}"/>
              </a:ext>
            </a:extLst>
          </p:cNvPr>
          <p:cNvSpPr/>
          <p:nvPr/>
        </p:nvSpPr>
        <p:spPr>
          <a:xfrm>
            <a:off x="326571" y="2754085"/>
            <a:ext cx="8474529" cy="7266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>
                <a:solidFill>
                  <a:srgbClr val="DA7D0B"/>
                </a:solidFill>
                <a:latin typeface="Franklin Gothic Book" panose="020B0503020102020204"/>
              </a:rPr>
              <a:t>Note:</a:t>
            </a:r>
            <a:r>
              <a:rPr lang="en-GB" sz="1800">
                <a:solidFill>
                  <a:prstClr val="black"/>
                </a:solidFill>
                <a:latin typeface="Franklin Gothic Book" panose="020B0503020102020204"/>
              </a:rPr>
              <a:t> Check </a:t>
            </a:r>
            <a:r>
              <a:rPr lang="en-GB" sz="1800" b="1">
                <a:solidFill>
                  <a:srgbClr val="DA7D0B"/>
                </a:solidFill>
                <a:latin typeface="Franklin Gothic Book" panose="020B0503020102020204"/>
              </a:rPr>
              <a:t>Send Anonymously </a:t>
            </a:r>
            <a:r>
              <a:rPr lang="en-GB" sz="1800">
                <a:solidFill>
                  <a:srgbClr val="000000"/>
                </a:solidFill>
                <a:latin typeface="Franklin Gothic Book" panose="020B0503020102020204"/>
              </a:rPr>
              <a:t>if you do not want your name attached to your question in the Q&amp;A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F79F7D-A7C4-AF24-447C-BAF3D7EEE686}"/>
              </a:ext>
            </a:extLst>
          </p:cNvPr>
          <p:cNvSpPr/>
          <p:nvPr/>
        </p:nvSpPr>
        <p:spPr>
          <a:xfrm>
            <a:off x="326571" y="3567791"/>
            <a:ext cx="8474529" cy="7266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0000"/>
                </a:solidFill>
                <a:latin typeface="Franklin Gothic Book" panose="020B0503020102020204"/>
              </a:rPr>
              <a:t>We will make every effort to respond to all questions live (out loud)</a:t>
            </a:r>
          </a:p>
        </p:txBody>
      </p:sp>
    </p:spTree>
    <p:extLst>
      <p:ext uri="{BB962C8B-B14F-4D97-AF65-F5344CB8AC3E}">
        <p14:creationId xmlns:p14="http://schemas.microsoft.com/office/powerpoint/2010/main" val="396101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6E8C-3155-F359-A112-3B3DC0690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Information presented reflects the personal knowledge and opinions of the faculty and does not necessarily represent the position of their current or past employers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6E8C-3155-F359-A112-3B3DC0690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4" y="1215384"/>
            <a:ext cx="8461584" cy="3675929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Understand our roles as medical communication professionals in supporting EDI in the day-to-day delivery of medical communications 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Be familiar with resources, including current guidelines, to support putting EDI into daily practice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Have specific examples of immediate actions we can take to make medical communications more accessible and inclusive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Appreciate the broader commitments that will help to further advance the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5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1F6A447A-59AC-D1DB-8295-818BF4663F0B}"/>
              </a:ext>
            </a:extLst>
          </p:cNvPr>
          <p:cNvSpPr/>
          <p:nvPr/>
        </p:nvSpPr>
        <p:spPr>
          <a:xfrm>
            <a:off x="0" y="1762356"/>
            <a:ext cx="9144000" cy="1175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20F05-4051-E602-9824-7928C22C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4" y="118872"/>
            <a:ext cx="8461584" cy="1138428"/>
          </a:xfrm>
        </p:spPr>
        <p:txBody>
          <a:bodyPr/>
          <a:lstStyle/>
          <a:p>
            <a:r>
              <a:rPr lang="en-US"/>
              <a:t>Faculty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54A6-49A9-13A3-286A-56ADE4C44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ADB43C-CF0F-50CA-0EB2-67F2626C1810}"/>
              </a:ext>
            </a:extLst>
          </p:cNvPr>
          <p:cNvSpPr/>
          <p:nvPr/>
        </p:nvSpPr>
        <p:spPr>
          <a:xfrm>
            <a:off x="616404" y="1533757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D91516-7AEB-0900-6B8E-FF913310CAE9}"/>
              </a:ext>
            </a:extLst>
          </p:cNvPr>
          <p:cNvSpPr/>
          <p:nvPr/>
        </p:nvSpPr>
        <p:spPr>
          <a:xfrm>
            <a:off x="2706461" y="1533757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725861-28B5-90DA-107D-73AFA1DD3122}"/>
              </a:ext>
            </a:extLst>
          </p:cNvPr>
          <p:cNvSpPr/>
          <p:nvPr/>
        </p:nvSpPr>
        <p:spPr>
          <a:xfrm>
            <a:off x="4796518" y="1533757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8544A6-C791-BA84-4B91-3283B267F58E}"/>
              </a:ext>
            </a:extLst>
          </p:cNvPr>
          <p:cNvSpPr/>
          <p:nvPr/>
        </p:nvSpPr>
        <p:spPr>
          <a:xfrm>
            <a:off x="6886575" y="1533757"/>
            <a:ext cx="1641021" cy="16410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096938-4E64-8FF1-87AF-7EF51D087778}"/>
              </a:ext>
            </a:extLst>
          </p:cNvPr>
          <p:cNvSpPr txBox="1"/>
          <p:nvPr/>
        </p:nvSpPr>
        <p:spPr>
          <a:xfrm>
            <a:off x="343921" y="3208112"/>
            <a:ext cx="2185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08">
              <a:defRPr/>
            </a:pPr>
            <a:r>
              <a:rPr lang="en-US" sz="16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Michele Springer</a:t>
            </a:r>
            <a:br>
              <a:rPr lang="en-US" sz="1600" b="1">
                <a:solidFill>
                  <a:schemeClr val="accent4"/>
                </a:solidFill>
                <a:ea typeface="Calibri" panose="020F0502020204030204" pitchFamily="34" charset="0"/>
                <a:cs typeface="Arial"/>
              </a:rPr>
            </a:b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Deputy Director </a:t>
            </a:r>
            <a:b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</a:b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of Medical Editing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B27904-4EB2-AF98-7ED6-1DB586D5CB1C}"/>
              </a:ext>
            </a:extLst>
          </p:cNvPr>
          <p:cNvSpPr txBox="1"/>
          <p:nvPr/>
        </p:nvSpPr>
        <p:spPr>
          <a:xfrm>
            <a:off x="2433978" y="3208112"/>
            <a:ext cx="2185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08">
              <a:defRPr/>
            </a:pPr>
            <a:r>
              <a:rPr lang="en-US" sz="16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Emily Messina</a:t>
            </a:r>
            <a:br>
              <a:rPr lang="en-US" sz="1600" b="1">
                <a:solidFill>
                  <a:srgbClr val="ED7D31"/>
                </a:solidFill>
                <a:ea typeface="Calibri" panose="020F0502020204030204" pitchFamily="34" charset="0"/>
                <a:cs typeface="Arial"/>
              </a:rPr>
            </a:b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Medical Writer</a:t>
            </a:r>
            <a:b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</a:br>
            <a:endParaRPr lang="en-US" sz="1400" b="1">
              <a:solidFill>
                <a:prstClr val="black"/>
              </a:solidFill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04F94-9FC3-7118-4577-7618492D4CD2}"/>
              </a:ext>
            </a:extLst>
          </p:cNvPr>
          <p:cNvSpPr txBox="1"/>
          <p:nvPr/>
        </p:nvSpPr>
        <p:spPr>
          <a:xfrm>
            <a:off x="4524035" y="3208112"/>
            <a:ext cx="218598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219108">
              <a:defRPr/>
            </a:pPr>
            <a:r>
              <a:rPr lang="en-US" sz="1600" b="1">
                <a:solidFill>
                  <a:schemeClr val="accent4"/>
                </a:solidFill>
                <a:latin typeface="+mj-lt"/>
                <a:ea typeface="Calibri"/>
                <a:cs typeface="Arial"/>
              </a:rPr>
              <a:t>Charlotte Rowan-Green</a:t>
            </a:r>
            <a:endParaRPr lang="en-US" sz="1600" b="1">
              <a:solidFill>
                <a:schemeClr val="accent4"/>
              </a:solidFill>
              <a:latin typeface="+mj-lt"/>
              <a:ea typeface="Calibri" panose="020F0502020204030204" pitchFamily="34" charset="0"/>
              <a:cs typeface="Arial"/>
            </a:endParaRPr>
          </a:p>
          <a:p>
            <a:pPr algn="ctr" defTabSz="1219108">
              <a:defRPr/>
            </a:pP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VP, Medical Director</a:t>
            </a:r>
            <a:endParaRPr lang="en-US" sz="1400">
              <a:solidFill>
                <a:prstClr val="black"/>
              </a:solidFill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A5D536-1FF7-8F84-579C-82F05ACCFDA2}"/>
              </a:ext>
            </a:extLst>
          </p:cNvPr>
          <p:cNvSpPr txBox="1"/>
          <p:nvPr/>
        </p:nvSpPr>
        <p:spPr>
          <a:xfrm>
            <a:off x="6614092" y="3208112"/>
            <a:ext cx="2185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08">
              <a:defRPr/>
            </a:pPr>
            <a:r>
              <a:rPr lang="en-US" sz="1600" b="1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Arial"/>
              </a:rPr>
              <a:t>Nicole Strangman</a:t>
            </a:r>
          </a:p>
          <a:p>
            <a:pPr algn="ctr" defTabSz="1219108">
              <a:defRPr/>
            </a:pP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SVP, Senior Medical </a:t>
            </a:r>
          </a:p>
          <a:p>
            <a:pPr algn="ctr" defTabSz="1219108">
              <a:defRPr/>
            </a:pPr>
            <a:r>
              <a:rPr lang="en-US" sz="1200">
                <a:solidFill>
                  <a:prstClr val="black"/>
                </a:solidFill>
                <a:ea typeface="Calibri" panose="020F0502020204030204" pitchFamily="34" charset="0"/>
                <a:cs typeface="Arial"/>
              </a:rPr>
              <a:t>Director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FE88F-E57D-CF99-2C96-90C322861516}"/>
              </a:ext>
            </a:extLst>
          </p:cNvPr>
          <p:cNvSpPr txBox="1"/>
          <p:nvPr/>
        </p:nvSpPr>
        <p:spPr>
          <a:xfrm>
            <a:off x="6614092" y="1047957"/>
            <a:ext cx="21859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08">
              <a:defRPr/>
            </a:pPr>
            <a:r>
              <a:rPr lang="en-US" sz="1600" b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Arial"/>
              </a:rPr>
              <a:t>MODERATOR</a:t>
            </a:r>
            <a:endParaRPr lang="en-US" sz="1200">
              <a:solidFill>
                <a:srgbClr val="0070C0"/>
              </a:solidFill>
              <a:ea typeface="Calibri" panose="020F0502020204030204" pitchFamily="34" charset="0"/>
              <a:cs typeface="Arial"/>
            </a:endParaRPr>
          </a:p>
        </p:txBody>
      </p:sp>
      <p:pic>
        <p:nvPicPr>
          <p:cNvPr id="50" name="Picture 49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6B70BD2E-3234-CEA3-D69E-EB595EF6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33" r="12683"/>
          <a:stretch>
            <a:fillRect/>
          </a:stretch>
        </p:blipFill>
        <p:spPr>
          <a:xfrm>
            <a:off x="616403" y="1355106"/>
            <a:ext cx="1641022" cy="1819672"/>
          </a:xfrm>
          <a:custGeom>
            <a:avLst/>
            <a:gdLst>
              <a:gd name="connsiteX0" fmla="*/ 465426 w 1641022"/>
              <a:gd name="connsiteY0" fmla="*/ 0 h 1819672"/>
              <a:gd name="connsiteX1" fmla="*/ 1175596 w 1641022"/>
              <a:gd name="connsiteY1" fmla="*/ 0 h 1819672"/>
              <a:gd name="connsiteX2" fmla="*/ 1279267 w 1641022"/>
              <a:gd name="connsiteY2" fmla="*/ 56270 h 1819672"/>
              <a:gd name="connsiteX3" fmla="*/ 1641022 w 1641022"/>
              <a:gd name="connsiteY3" fmla="*/ 736651 h 1819672"/>
              <a:gd name="connsiteX4" fmla="*/ 1636786 w 1641022"/>
              <a:gd name="connsiteY4" fmla="*/ 820544 h 1819672"/>
              <a:gd name="connsiteX5" fmla="*/ 1629558 w 1641022"/>
              <a:gd name="connsiteY5" fmla="*/ 867906 h 1819672"/>
              <a:gd name="connsiteX6" fmla="*/ 1636786 w 1641022"/>
              <a:gd name="connsiteY6" fmla="*/ 915269 h 1819672"/>
              <a:gd name="connsiteX7" fmla="*/ 1641022 w 1641022"/>
              <a:gd name="connsiteY7" fmla="*/ 999161 h 1819672"/>
              <a:gd name="connsiteX8" fmla="*/ 820511 w 1641022"/>
              <a:gd name="connsiteY8" fmla="*/ 1819672 h 1819672"/>
              <a:gd name="connsiteX9" fmla="*/ 0 w 1641022"/>
              <a:gd name="connsiteY9" fmla="*/ 999161 h 1819672"/>
              <a:gd name="connsiteX10" fmla="*/ 4236 w 1641022"/>
              <a:gd name="connsiteY10" fmla="*/ 915269 h 1819672"/>
              <a:gd name="connsiteX11" fmla="*/ 11465 w 1641022"/>
              <a:gd name="connsiteY11" fmla="*/ 867906 h 1819672"/>
              <a:gd name="connsiteX12" fmla="*/ 4236 w 1641022"/>
              <a:gd name="connsiteY12" fmla="*/ 820544 h 1819672"/>
              <a:gd name="connsiteX13" fmla="*/ 0 w 1641022"/>
              <a:gd name="connsiteY13" fmla="*/ 736651 h 1819672"/>
              <a:gd name="connsiteX14" fmla="*/ 361755 w 1641022"/>
              <a:gd name="connsiteY14" fmla="*/ 56270 h 1819672"/>
              <a:gd name="connsiteX15" fmla="*/ 465426 w 1641022"/>
              <a:gd name="connsiteY15" fmla="*/ 0 h 181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819672">
                <a:moveTo>
                  <a:pt x="465426" y="0"/>
                </a:moveTo>
                <a:lnTo>
                  <a:pt x="1175596" y="0"/>
                </a:lnTo>
                <a:lnTo>
                  <a:pt x="1279267" y="56270"/>
                </a:lnTo>
                <a:cubicBezTo>
                  <a:pt x="1497524" y="203722"/>
                  <a:pt x="1641022" y="453429"/>
                  <a:pt x="1641022" y="736651"/>
                </a:cubicBezTo>
                <a:cubicBezTo>
                  <a:pt x="1641022" y="764973"/>
                  <a:pt x="1639587" y="792960"/>
                  <a:pt x="1636786" y="820544"/>
                </a:cubicBezTo>
                <a:lnTo>
                  <a:pt x="1629558" y="867906"/>
                </a:lnTo>
                <a:lnTo>
                  <a:pt x="1636786" y="915269"/>
                </a:lnTo>
                <a:cubicBezTo>
                  <a:pt x="1639587" y="942852"/>
                  <a:pt x="1641022" y="970839"/>
                  <a:pt x="1641022" y="999161"/>
                </a:cubicBezTo>
                <a:cubicBezTo>
                  <a:pt x="1641022" y="1452317"/>
                  <a:pt x="1273667" y="1819672"/>
                  <a:pt x="820511" y="1819672"/>
                </a:cubicBezTo>
                <a:cubicBezTo>
                  <a:pt x="367355" y="1819672"/>
                  <a:pt x="0" y="1452317"/>
                  <a:pt x="0" y="999161"/>
                </a:cubicBezTo>
                <a:cubicBezTo>
                  <a:pt x="0" y="970839"/>
                  <a:pt x="1435" y="942852"/>
                  <a:pt x="4236" y="915269"/>
                </a:cubicBezTo>
                <a:lnTo>
                  <a:pt x="11465" y="867906"/>
                </a:lnTo>
                <a:lnTo>
                  <a:pt x="4236" y="820544"/>
                </a:lnTo>
                <a:cubicBezTo>
                  <a:pt x="1435" y="792960"/>
                  <a:pt x="0" y="764973"/>
                  <a:pt x="0" y="736651"/>
                </a:cubicBezTo>
                <a:cubicBezTo>
                  <a:pt x="0" y="453429"/>
                  <a:pt x="143498" y="203722"/>
                  <a:pt x="361755" y="56270"/>
                </a:cubicBezTo>
                <a:lnTo>
                  <a:pt x="465426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3A614848-EE60-1D73-8719-8CC05AF7B9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09"/>
          <a:stretch>
            <a:fillRect/>
          </a:stretch>
        </p:blipFill>
        <p:spPr>
          <a:xfrm>
            <a:off x="2706461" y="1271246"/>
            <a:ext cx="1493917" cy="1903532"/>
          </a:xfrm>
          <a:custGeom>
            <a:avLst/>
            <a:gdLst>
              <a:gd name="connsiteX0" fmla="*/ 820510 w 1493917"/>
              <a:gd name="connsiteY0" fmla="*/ 0 h 1903532"/>
              <a:gd name="connsiteX1" fmla="*/ 1400699 w 1493917"/>
              <a:gd name="connsiteY1" fmla="*/ 240322 h 1903532"/>
              <a:gd name="connsiteX2" fmla="*/ 1493917 w 1493917"/>
              <a:gd name="connsiteY2" fmla="*/ 353303 h 1903532"/>
              <a:gd name="connsiteX3" fmla="*/ 1493917 w 1493917"/>
              <a:gd name="connsiteY3" fmla="*/ 1550230 h 1903532"/>
              <a:gd name="connsiteX4" fmla="*/ 1400699 w 1493917"/>
              <a:gd name="connsiteY4" fmla="*/ 1663210 h 1903532"/>
              <a:gd name="connsiteX5" fmla="*/ 820510 w 1493917"/>
              <a:gd name="connsiteY5" fmla="*/ 1903532 h 1903532"/>
              <a:gd name="connsiteX6" fmla="*/ 4235 w 1493917"/>
              <a:gd name="connsiteY6" fmla="*/ 1166914 h 1903532"/>
              <a:gd name="connsiteX7" fmla="*/ 0 w 1493917"/>
              <a:gd name="connsiteY7" fmla="*/ 1083041 h 1903532"/>
              <a:gd name="connsiteX8" fmla="*/ 0 w 1493917"/>
              <a:gd name="connsiteY8" fmla="*/ 1083001 h 1903532"/>
              <a:gd name="connsiteX9" fmla="*/ 4235 w 1493917"/>
              <a:gd name="connsiteY9" fmla="*/ 999129 h 1903532"/>
              <a:gd name="connsiteX10" fmla="*/ 11464 w 1493917"/>
              <a:gd name="connsiteY10" fmla="*/ 951766 h 1903532"/>
              <a:gd name="connsiteX11" fmla="*/ 4235 w 1493917"/>
              <a:gd name="connsiteY11" fmla="*/ 904404 h 1903532"/>
              <a:gd name="connsiteX12" fmla="*/ 0 w 1493917"/>
              <a:gd name="connsiteY12" fmla="*/ 820531 h 1903532"/>
              <a:gd name="connsiteX13" fmla="*/ 0 w 1493917"/>
              <a:gd name="connsiteY13" fmla="*/ 820491 h 1903532"/>
              <a:gd name="connsiteX14" fmla="*/ 4235 w 1493917"/>
              <a:gd name="connsiteY14" fmla="*/ 736618 h 1903532"/>
              <a:gd name="connsiteX15" fmla="*/ 820510 w 1493917"/>
              <a:gd name="connsiteY15" fmla="*/ 0 h 190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3917" h="1903532">
                <a:moveTo>
                  <a:pt x="820510" y="0"/>
                </a:moveTo>
                <a:cubicBezTo>
                  <a:pt x="1047088" y="0"/>
                  <a:pt x="1252216" y="91839"/>
                  <a:pt x="1400699" y="240322"/>
                </a:cubicBezTo>
                <a:lnTo>
                  <a:pt x="1493917" y="353303"/>
                </a:lnTo>
                <a:lnTo>
                  <a:pt x="1493917" y="1550230"/>
                </a:lnTo>
                <a:lnTo>
                  <a:pt x="1400699" y="1663210"/>
                </a:lnTo>
                <a:cubicBezTo>
                  <a:pt x="1252216" y="1811693"/>
                  <a:pt x="1047088" y="1903532"/>
                  <a:pt x="820510" y="1903532"/>
                </a:cubicBezTo>
                <a:cubicBezTo>
                  <a:pt x="395676" y="1903532"/>
                  <a:pt x="46254" y="1580662"/>
                  <a:pt x="4235" y="1166914"/>
                </a:cubicBezTo>
                <a:lnTo>
                  <a:pt x="0" y="1083041"/>
                </a:lnTo>
                <a:lnTo>
                  <a:pt x="0" y="1083001"/>
                </a:lnTo>
                <a:lnTo>
                  <a:pt x="4235" y="999129"/>
                </a:lnTo>
                <a:lnTo>
                  <a:pt x="11464" y="951766"/>
                </a:lnTo>
                <a:lnTo>
                  <a:pt x="4235" y="904404"/>
                </a:lnTo>
                <a:lnTo>
                  <a:pt x="0" y="820531"/>
                </a:lnTo>
                <a:lnTo>
                  <a:pt x="0" y="820491"/>
                </a:lnTo>
                <a:lnTo>
                  <a:pt x="4235" y="736618"/>
                </a:lnTo>
                <a:cubicBezTo>
                  <a:pt x="46254" y="322871"/>
                  <a:pt x="395676" y="0"/>
                  <a:pt x="820510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Picture 106" descr="A person with long brown hair&#10;&#10;Description automatically generated">
            <a:extLst>
              <a:ext uri="{FF2B5EF4-FFF2-40B4-BE49-F238E27FC236}">
                <a16:creationId xmlns:a16="http://schemas.microsoft.com/office/drawing/2014/main" id="{F1E7B1C6-8E22-2458-75FE-982F60C26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64" r="10080" b="1251"/>
          <a:stretch>
            <a:fillRect/>
          </a:stretch>
        </p:blipFill>
        <p:spPr>
          <a:xfrm>
            <a:off x="4796517" y="1271248"/>
            <a:ext cx="1641022" cy="1903531"/>
          </a:xfrm>
          <a:custGeom>
            <a:avLst/>
            <a:gdLst>
              <a:gd name="connsiteX0" fmla="*/ 820491 w 1641022"/>
              <a:gd name="connsiteY0" fmla="*/ 0 h 1903531"/>
              <a:gd name="connsiteX1" fmla="*/ 820531 w 1641022"/>
              <a:gd name="connsiteY1" fmla="*/ 0 h 1903531"/>
              <a:gd name="connsiteX2" fmla="*/ 904404 w 1641022"/>
              <a:gd name="connsiteY2" fmla="*/ 4235 h 1903531"/>
              <a:gd name="connsiteX3" fmla="*/ 1641022 w 1641022"/>
              <a:gd name="connsiteY3" fmla="*/ 820510 h 1903531"/>
              <a:gd name="connsiteX4" fmla="*/ 1636786 w 1641022"/>
              <a:gd name="connsiteY4" fmla="*/ 904403 h 1903531"/>
              <a:gd name="connsiteX5" fmla="*/ 1629558 w 1641022"/>
              <a:gd name="connsiteY5" fmla="*/ 951765 h 1903531"/>
              <a:gd name="connsiteX6" fmla="*/ 1636786 w 1641022"/>
              <a:gd name="connsiteY6" fmla="*/ 999128 h 1903531"/>
              <a:gd name="connsiteX7" fmla="*/ 1641022 w 1641022"/>
              <a:gd name="connsiteY7" fmla="*/ 1083020 h 1903531"/>
              <a:gd name="connsiteX8" fmla="*/ 820511 w 1641022"/>
              <a:gd name="connsiteY8" fmla="*/ 1903531 h 1903531"/>
              <a:gd name="connsiteX9" fmla="*/ 0 w 1641022"/>
              <a:gd name="connsiteY9" fmla="*/ 1083020 h 1903531"/>
              <a:gd name="connsiteX10" fmla="*/ 4236 w 1641022"/>
              <a:gd name="connsiteY10" fmla="*/ 999128 h 1903531"/>
              <a:gd name="connsiteX11" fmla="*/ 11465 w 1641022"/>
              <a:gd name="connsiteY11" fmla="*/ 951765 h 1903531"/>
              <a:gd name="connsiteX12" fmla="*/ 4236 w 1641022"/>
              <a:gd name="connsiteY12" fmla="*/ 904403 h 1903531"/>
              <a:gd name="connsiteX13" fmla="*/ 0 w 1641022"/>
              <a:gd name="connsiteY13" fmla="*/ 820510 h 1903531"/>
              <a:gd name="connsiteX14" fmla="*/ 736618 w 1641022"/>
              <a:gd name="connsiteY14" fmla="*/ 4235 h 1903531"/>
              <a:gd name="connsiteX15" fmla="*/ 820491 w 1641022"/>
              <a:gd name="connsiteY15" fmla="*/ 0 h 190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903531">
                <a:moveTo>
                  <a:pt x="820491" y="0"/>
                </a:moveTo>
                <a:lnTo>
                  <a:pt x="820531" y="0"/>
                </a:lnTo>
                <a:lnTo>
                  <a:pt x="904404" y="4235"/>
                </a:lnTo>
                <a:cubicBezTo>
                  <a:pt x="1318152" y="46254"/>
                  <a:pt x="1641022" y="395676"/>
                  <a:pt x="1641022" y="820510"/>
                </a:cubicBezTo>
                <a:cubicBezTo>
                  <a:pt x="1641022" y="848832"/>
                  <a:pt x="1639587" y="876819"/>
                  <a:pt x="1636786" y="904403"/>
                </a:cubicBezTo>
                <a:lnTo>
                  <a:pt x="1629558" y="951765"/>
                </a:lnTo>
                <a:lnTo>
                  <a:pt x="1636786" y="999128"/>
                </a:lnTo>
                <a:cubicBezTo>
                  <a:pt x="1639587" y="1026711"/>
                  <a:pt x="1641022" y="1054698"/>
                  <a:pt x="1641022" y="1083020"/>
                </a:cubicBezTo>
                <a:cubicBezTo>
                  <a:pt x="1641022" y="1536176"/>
                  <a:pt x="1273667" y="1903531"/>
                  <a:pt x="820511" y="1903531"/>
                </a:cubicBezTo>
                <a:cubicBezTo>
                  <a:pt x="367355" y="1903531"/>
                  <a:pt x="0" y="1536176"/>
                  <a:pt x="0" y="1083020"/>
                </a:cubicBezTo>
                <a:cubicBezTo>
                  <a:pt x="0" y="1054698"/>
                  <a:pt x="1435" y="1026711"/>
                  <a:pt x="4236" y="999128"/>
                </a:cubicBezTo>
                <a:lnTo>
                  <a:pt x="11465" y="951765"/>
                </a:lnTo>
                <a:lnTo>
                  <a:pt x="4236" y="904403"/>
                </a:lnTo>
                <a:cubicBezTo>
                  <a:pt x="1435" y="876819"/>
                  <a:pt x="0" y="848832"/>
                  <a:pt x="0" y="820510"/>
                </a:cubicBezTo>
                <a:cubicBezTo>
                  <a:pt x="0" y="395676"/>
                  <a:pt x="322871" y="46254"/>
                  <a:pt x="736618" y="4235"/>
                </a:cubicBezTo>
                <a:lnTo>
                  <a:pt x="820491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109" descr="A person smiling at camera&#10;&#10;Description automatically generated">
            <a:extLst>
              <a:ext uri="{FF2B5EF4-FFF2-40B4-BE49-F238E27FC236}">
                <a16:creationId xmlns:a16="http://schemas.microsoft.com/office/drawing/2014/main" id="{5B75AD1F-C0E8-9152-464B-0A2DDD6502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57" r="3098" b="1830"/>
          <a:stretch>
            <a:fillRect/>
          </a:stretch>
        </p:blipFill>
        <p:spPr>
          <a:xfrm>
            <a:off x="6886574" y="1386511"/>
            <a:ext cx="1641022" cy="1788267"/>
          </a:xfrm>
          <a:custGeom>
            <a:avLst/>
            <a:gdLst>
              <a:gd name="connsiteX0" fmla="*/ 407566 w 1641022"/>
              <a:gd name="connsiteY0" fmla="*/ 0 h 1788267"/>
              <a:gd name="connsiteX1" fmla="*/ 1233456 w 1641022"/>
              <a:gd name="connsiteY1" fmla="*/ 0 h 1788267"/>
              <a:gd name="connsiteX2" fmla="*/ 1279267 w 1641022"/>
              <a:gd name="connsiteY2" fmla="*/ 24865 h 1788267"/>
              <a:gd name="connsiteX3" fmla="*/ 1641022 w 1641022"/>
              <a:gd name="connsiteY3" fmla="*/ 705246 h 1788267"/>
              <a:gd name="connsiteX4" fmla="*/ 1636786 w 1641022"/>
              <a:gd name="connsiteY4" fmla="*/ 789139 h 1788267"/>
              <a:gd name="connsiteX5" fmla="*/ 1629557 w 1641022"/>
              <a:gd name="connsiteY5" fmla="*/ 836501 h 1788267"/>
              <a:gd name="connsiteX6" fmla="*/ 1636786 w 1641022"/>
              <a:gd name="connsiteY6" fmla="*/ 883864 h 1788267"/>
              <a:gd name="connsiteX7" fmla="*/ 1641022 w 1641022"/>
              <a:gd name="connsiteY7" fmla="*/ 967756 h 1788267"/>
              <a:gd name="connsiteX8" fmla="*/ 820511 w 1641022"/>
              <a:gd name="connsiteY8" fmla="*/ 1788267 h 1788267"/>
              <a:gd name="connsiteX9" fmla="*/ 0 w 1641022"/>
              <a:gd name="connsiteY9" fmla="*/ 967756 h 1788267"/>
              <a:gd name="connsiteX10" fmla="*/ 4236 w 1641022"/>
              <a:gd name="connsiteY10" fmla="*/ 883864 h 1788267"/>
              <a:gd name="connsiteX11" fmla="*/ 11465 w 1641022"/>
              <a:gd name="connsiteY11" fmla="*/ 836501 h 1788267"/>
              <a:gd name="connsiteX12" fmla="*/ 4236 w 1641022"/>
              <a:gd name="connsiteY12" fmla="*/ 789139 h 1788267"/>
              <a:gd name="connsiteX13" fmla="*/ 0 w 1641022"/>
              <a:gd name="connsiteY13" fmla="*/ 705246 h 1788267"/>
              <a:gd name="connsiteX14" fmla="*/ 361755 w 1641022"/>
              <a:gd name="connsiteY14" fmla="*/ 24865 h 1788267"/>
              <a:gd name="connsiteX15" fmla="*/ 407566 w 1641022"/>
              <a:gd name="connsiteY15" fmla="*/ 0 h 178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1022" h="1788267">
                <a:moveTo>
                  <a:pt x="407566" y="0"/>
                </a:moveTo>
                <a:lnTo>
                  <a:pt x="1233456" y="0"/>
                </a:lnTo>
                <a:lnTo>
                  <a:pt x="1279267" y="24865"/>
                </a:lnTo>
                <a:cubicBezTo>
                  <a:pt x="1497524" y="172317"/>
                  <a:pt x="1641022" y="422024"/>
                  <a:pt x="1641022" y="705246"/>
                </a:cubicBezTo>
                <a:cubicBezTo>
                  <a:pt x="1641022" y="733568"/>
                  <a:pt x="1639587" y="761555"/>
                  <a:pt x="1636786" y="789139"/>
                </a:cubicBezTo>
                <a:lnTo>
                  <a:pt x="1629557" y="836501"/>
                </a:lnTo>
                <a:lnTo>
                  <a:pt x="1636786" y="883864"/>
                </a:lnTo>
                <a:cubicBezTo>
                  <a:pt x="1639587" y="911447"/>
                  <a:pt x="1641022" y="939434"/>
                  <a:pt x="1641022" y="967756"/>
                </a:cubicBezTo>
                <a:cubicBezTo>
                  <a:pt x="1641022" y="1420912"/>
                  <a:pt x="1273667" y="1788267"/>
                  <a:pt x="820511" y="1788267"/>
                </a:cubicBezTo>
                <a:cubicBezTo>
                  <a:pt x="367355" y="1788267"/>
                  <a:pt x="0" y="1420912"/>
                  <a:pt x="0" y="967756"/>
                </a:cubicBezTo>
                <a:cubicBezTo>
                  <a:pt x="0" y="939434"/>
                  <a:pt x="1435" y="911447"/>
                  <a:pt x="4236" y="883864"/>
                </a:cubicBezTo>
                <a:lnTo>
                  <a:pt x="11465" y="836501"/>
                </a:lnTo>
                <a:lnTo>
                  <a:pt x="4236" y="789139"/>
                </a:lnTo>
                <a:cubicBezTo>
                  <a:pt x="1435" y="761555"/>
                  <a:pt x="0" y="733568"/>
                  <a:pt x="0" y="705246"/>
                </a:cubicBezTo>
                <a:cubicBezTo>
                  <a:pt x="0" y="422024"/>
                  <a:pt x="143498" y="172317"/>
                  <a:pt x="361755" y="24865"/>
                </a:cubicBezTo>
                <a:lnTo>
                  <a:pt x="407566" y="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E5098C73-8604-A23D-0C97-5DBABE83D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020" y="4027951"/>
            <a:ext cx="745788" cy="239250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92E373DD-50C5-E8BE-2361-D2FEC2F34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4135" y="4027951"/>
            <a:ext cx="745788" cy="23925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F2A8A63B-EDD7-E7D6-BF06-5D6A5F7AB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4191" y="4027951"/>
            <a:ext cx="745788" cy="239250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6A21FA8A-24E2-ECA6-67C3-F2260421EF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1561" y="4027950"/>
            <a:ext cx="1270821" cy="2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94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DA7D0B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53A03B"/>
      </a:accent4>
      <a:accent5>
        <a:srgbClr val="8C5AF6"/>
      </a:accent5>
      <a:accent6>
        <a:srgbClr val="D95776"/>
      </a:accent6>
      <a:hlink>
        <a:srgbClr val="0095FF"/>
      </a:hlink>
      <a:folHlink>
        <a:srgbClr val="4C555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1700C09BA08A4DADD55B07CB84B7F7" ma:contentTypeVersion="4" ma:contentTypeDescription="Create a new document." ma:contentTypeScope="" ma:versionID="6c339842bc295fa905774156f43d2e23">
  <xsd:schema xmlns:xsd="http://www.w3.org/2001/XMLSchema" xmlns:xs="http://www.w3.org/2001/XMLSchema" xmlns:p="http://schemas.microsoft.com/office/2006/metadata/properties" xmlns:ns2="24286990-a554-4831-8767-1d1a640eb751" targetNamespace="http://schemas.microsoft.com/office/2006/metadata/properties" ma:root="true" ma:fieldsID="43c34ad8ff1237834850af96cba6e733" ns2:_="">
    <xsd:import namespace="24286990-a554-4831-8767-1d1a640eb7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86990-a554-4831-8767-1d1a640eb7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FF5CB8-9C05-4E7F-A504-B4153976BA13}">
  <ds:schemaRefs>
    <ds:schemaRef ds:uri="24286990-a554-4831-8767-1d1a640eb7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100F39-FB16-4ED7-999E-9F4E6B89F05A}">
  <ds:schemaRefs>
    <ds:schemaRef ds:uri="24286990-a554-4831-8767-1d1a640eb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99E759E-A7CF-43B4-A276-6C5E296B3C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3064</Words>
  <Application>Microsoft Office PowerPoint</Application>
  <PresentationFormat>On-screen Show (16:9)</PresentationFormat>
  <Paragraphs>430</Paragraphs>
  <Slides>54</Slides>
  <Notes>39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ＭＳ Ｐゴシック</vt:lpstr>
      <vt:lpstr>.AppleSystemUIFont</vt:lpstr>
      <vt:lpstr>Arial</vt:lpstr>
      <vt:lpstr>Calibri</vt:lpstr>
      <vt:lpstr>Courier New</vt:lpstr>
      <vt:lpstr>Franklin Gothic Book</vt:lpstr>
      <vt:lpstr>Franklin Gothic Medium</vt:lpstr>
      <vt:lpstr>Wingdings</vt:lpstr>
      <vt:lpstr>Office Theme</vt:lpstr>
      <vt:lpstr>1_Office Theme</vt:lpstr>
      <vt:lpstr>ISMPP University</vt:lpstr>
      <vt:lpstr>To activate captions</vt:lpstr>
      <vt:lpstr>ISMPP would like to thank the following Titanium and Platinum Corporate Sponsors for their ongoing support of the Society</vt:lpstr>
      <vt:lpstr>ISMPP announcements</vt:lpstr>
      <vt:lpstr>PowerPoint Presentation</vt:lpstr>
      <vt:lpstr>How to ask questions</vt:lpstr>
      <vt:lpstr>Disclaimer</vt:lpstr>
      <vt:lpstr>Objectives</vt:lpstr>
      <vt:lpstr>Faculty</vt:lpstr>
      <vt:lpstr>Inclusive language guidelines and tips  for incorporating into  everyday work</vt:lpstr>
      <vt:lpstr>Why is inclusive language important?</vt:lpstr>
      <vt:lpstr>What is “patient-first language”?</vt:lpstr>
      <vt:lpstr>Avoid victimizing and patronizing language</vt:lpstr>
      <vt:lpstr>Sex vs gender</vt:lpstr>
      <vt:lpstr>Incorporating EDI into everyday communications:  sex and age</vt:lpstr>
      <vt:lpstr>Incorporating EDI into everyday communications: race and ethnicity</vt:lpstr>
      <vt:lpstr>Incorporating EDI into everyday communications: terminology</vt:lpstr>
      <vt:lpstr>It’s all about respect</vt:lpstr>
      <vt:lpstr>Making materials accessible</vt:lpstr>
      <vt:lpstr>Making materials accessible</vt:lpstr>
      <vt:lpstr>How many of you have been to a presentation  where you can’t read all the text on the slide?</vt:lpstr>
      <vt:lpstr>How many of you have been to a presentation where you had a difficult time hearing or understanding the speaker?</vt:lpstr>
      <vt:lpstr>How many of you have been to a poster session where it is difficult to read a poster or have a conversation with the presenter?</vt:lpstr>
      <vt:lpstr>Top formatting tips</vt:lpstr>
      <vt:lpstr>More accessible use of color and labels</vt:lpstr>
      <vt:lpstr>More accessible use of color and labels</vt:lpstr>
      <vt:lpstr>Ensure your text is readable against the background</vt:lpstr>
      <vt:lpstr>Using language specific to audience</vt:lpstr>
      <vt:lpstr>Consistent language</vt:lpstr>
      <vt:lpstr>Accessibility does not mean “dumbing down” </vt:lpstr>
      <vt:lpstr>Consistent imagery</vt:lpstr>
      <vt:lpstr>Driving inclusivity through co-creation</vt:lpstr>
      <vt:lpstr>A quick note on the term patient… </vt:lpstr>
      <vt:lpstr>What is co-creation?</vt:lpstr>
      <vt:lpstr>Where can co-creation add value?</vt:lpstr>
      <vt:lpstr>Health information must be accessible and understandable by your intended audience</vt:lpstr>
      <vt:lpstr>It’s important to understand the needs of your audience to avoid misleading them</vt:lpstr>
      <vt:lpstr>What is the average reading age of an  adult in the UK?</vt:lpstr>
      <vt:lpstr>PowerPoint Presentation</vt:lpstr>
      <vt:lpstr>A practical guide to what health literacy may look like for an average adult in the UK</vt:lpstr>
      <vt:lpstr>Plain language summaries: are they fit for purpose?</vt:lpstr>
      <vt:lpstr>Imagery is powerful and can ensure people feel included</vt:lpstr>
      <vt:lpstr>What can I do to make my communications more inclusive?</vt:lpstr>
      <vt:lpstr>Resources</vt:lpstr>
      <vt:lpstr>Inclusive language resources</vt:lpstr>
      <vt:lpstr>Accessibility resources</vt:lpstr>
      <vt:lpstr>Patient-centricity resources</vt:lpstr>
      <vt:lpstr>Audience Q&amp;A</vt:lpstr>
      <vt:lpstr>ISMPP University</vt:lpstr>
      <vt:lpstr>Thank you for attending!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Kevin Lewis</cp:lastModifiedBy>
  <cp:revision>125</cp:revision>
  <dcterms:created xsi:type="dcterms:W3CDTF">2017-08-02T13:46:59Z</dcterms:created>
  <dcterms:modified xsi:type="dcterms:W3CDTF">2024-12-11T14:18:09Z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0x0101007B1700C09BA08A4DADD55B07CB84B7F7</vt:lpwstr>
  </property>
</Properties>
</file>