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3"/>
  </p:sldMasterIdLst>
  <p:notesMasterIdLst>
    <p:notesMasterId r:id="rId27"/>
  </p:notesMasterIdLst>
  <p:sldIdLst>
    <p:sldId id="270" r:id="rId4"/>
    <p:sldId id="2693" r:id="rId5"/>
    <p:sldId id="272" r:id="rId6"/>
    <p:sldId id="273" r:id="rId7"/>
    <p:sldId id="2677" r:id="rId8"/>
    <p:sldId id="2695" r:id="rId9"/>
    <p:sldId id="2676" r:id="rId10"/>
    <p:sldId id="2678" r:id="rId11"/>
    <p:sldId id="2679" r:id="rId12"/>
    <p:sldId id="2680" r:id="rId13"/>
    <p:sldId id="2681" r:id="rId14"/>
    <p:sldId id="2683" r:id="rId15"/>
    <p:sldId id="2684" r:id="rId16"/>
    <p:sldId id="2685" r:id="rId17"/>
    <p:sldId id="2686" r:id="rId18"/>
    <p:sldId id="2687" r:id="rId19"/>
    <p:sldId id="2689" r:id="rId20"/>
    <p:sldId id="2688" r:id="rId21"/>
    <p:sldId id="2690" r:id="rId22"/>
    <p:sldId id="2691" r:id="rId23"/>
    <p:sldId id="2692" r:id="rId24"/>
    <p:sldId id="2675" r:id="rId25"/>
    <p:sldId id="2099" r:id="rId26"/>
  </p:sldIdLst>
  <p:sldSz cx="9144000" cy="5143500" type="screen16x9"/>
  <p:notesSz cx="6858000" cy="9144000"/>
  <p:embeddedFontLst>
    <p:embeddedFont>
      <p:font typeface="Helvetica Neue" panose="020B060402020202020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Poppins" panose="00000500000000000000" pitchFamily="2"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B941D0-E35D-4646-9F97-A25FBDA39074}">
  <a:tblStyle styleId="{CBB941D0-E35D-4646-9F97-A25FBDA39074}"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718"/>
  </p:normalViewPr>
  <p:slideViewPr>
    <p:cSldViewPr snapToGrid="0">
      <p:cViewPr varScale="1">
        <p:scale>
          <a:sx n="66" d="100"/>
          <a:sy n="66" d="100"/>
        </p:scale>
        <p:origin x="864" y="43"/>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990BA-9AB1-FB40-8AE9-800D01074AD7}" type="slidenum">
              <a:rPr lang="en-US" altLang="fr-FR" smtClean="0"/>
              <a:pPr/>
              <a:t>1</a:t>
            </a:fld>
            <a:endParaRPr lang="en-US" altLang="fr-FR"/>
          </a:p>
        </p:txBody>
      </p:sp>
    </p:spTree>
    <p:extLst>
      <p:ext uri="{BB962C8B-B14F-4D97-AF65-F5344CB8AC3E}">
        <p14:creationId xmlns:p14="http://schemas.microsoft.com/office/powerpoint/2010/main" val="87619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c22c35ae8c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c22c35ae8c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990BA-9AB1-FB40-8AE9-800D01074AD7}" type="slidenum">
              <a:rPr lang="en-US" altLang="fr-FR" smtClean="0"/>
              <a:pPr/>
              <a:t>4</a:t>
            </a:fld>
            <a:endParaRPr lang="en-US" altLang="fr-FR"/>
          </a:p>
        </p:txBody>
      </p:sp>
    </p:spTree>
    <p:extLst>
      <p:ext uri="{BB962C8B-B14F-4D97-AF65-F5344CB8AC3E}">
        <p14:creationId xmlns:p14="http://schemas.microsoft.com/office/powerpoint/2010/main" val="16489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a:extLst>
              <a:ext uri="{FF2B5EF4-FFF2-40B4-BE49-F238E27FC236}">
                <a16:creationId xmlns:a16="http://schemas.microsoft.com/office/drawing/2014/main" id="{820BCA6E-48A8-1F44-920F-6F4F8661F57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Notes Placeholder 2">
            <a:extLst>
              <a:ext uri="{FF2B5EF4-FFF2-40B4-BE49-F238E27FC236}">
                <a16:creationId xmlns:a16="http://schemas.microsoft.com/office/drawing/2014/main" id="{5E79DC18-71A3-0948-A28E-2F00052380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34147" name="Slide Number Placeholder 3">
            <a:extLst>
              <a:ext uri="{FF2B5EF4-FFF2-40B4-BE49-F238E27FC236}">
                <a16:creationId xmlns:a16="http://schemas.microsoft.com/office/drawing/2014/main" id="{A1991BB6-FF29-EB42-9FFF-5B31F42086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4AF66-30B7-214C-8013-345BE7C594A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40350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44057" y="1260744"/>
            <a:ext cx="6714900" cy="20526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FFFFF"/>
              </a:buClr>
              <a:buSzPts val="5200"/>
              <a:buNone/>
              <a:defRPr sz="5200">
                <a:solidFill>
                  <a:srgbClr val="FFFFFF"/>
                </a:solidFill>
              </a:defRPr>
            </a:lvl1pPr>
            <a:lvl2pPr lvl="1" rtl="0">
              <a:spcBef>
                <a:spcPts val="0"/>
              </a:spcBef>
              <a:spcAft>
                <a:spcPts val="0"/>
              </a:spcAft>
              <a:buClr>
                <a:srgbClr val="FFFFFF"/>
              </a:buClr>
              <a:buSzPts val="5200"/>
              <a:buNone/>
              <a:defRPr sz="5200">
                <a:solidFill>
                  <a:srgbClr val="FFFFFF"/>
                </a:solidFill>
              </a:defRPr>
            </a:lvl2pPr>
            <a:lvl3pPr lvl="2" rtl="0">
              <a:spcBef>
                <a:spcPts val="0"/>
              </a:spcBef>
              <a:spcAft>
                <a:spcPts val="0"/>
              </a:spcAft>
              <a:buClr>
                <a:srgbClr val="FFFFFF"/>
              </a:buClr>
              <a:buSzPts val="5200"/>
              <a:buNone/>
              <a:defRPr sz="5200">
                <a:solidFill>
                  <a:srgbClr val="FFFFFF"/>
                </a:solidFill>
              </a:defRPr>
            </a:lvl3pPr>
            <a:lvl4pPr lvl="3" rtl="0">
              <a:spcBef>
                <a:spcPts val="0"/>
              </a:spcBef>
              <a:spcAft>
                <a:spcPts val="0"/>
              </a:spcAft>
              <a:buClr>
                <a:srgbClr val="FFFFFF"/>
              </a:buClr>
              <a:buSzPts val="5200"/>
              <a:buNone/>
              <a:defRPr sz="5200">
                <a:solidFill>
                  <a:srgbClr val="FFFFFF"/>
                </a:solidFill>
              </a:defRPr>
            </a:lvl4pPr>
            <a:lvl5pPr lvl="4" rtl="0">
              <a:spcBef>
                <a:spcPts val="0"/>
              </a:spcBef>
              <a:spcAft>
                <a:spcPts val="0"/>
              </a:spcAft>
              <a:buClr>
                <a:srgbClr val="FFFFFF"/>
              </a:buClr>
              <a:buSzPts val="5200"/>
              <a:buNone/>
              <a:defRPr sz="5200">
                <a:solidFill>
                  <a:srgbClr val="FFFFFF"/>
                </a:solidFill>
              </a:defRPr>
            </a:lvl5pPr>
            <a:lvl6pPr lvl="5" rtl="0">
              <a:spcBef>
                <a:spcPts val="0"/>
              </a:spcBef>
              <a:spcAft>
                <a:spcPts val="0"/>
              </a:spcAft>
              <a:buClr>
                <a:srgbClr val="FFFFFF"/>
              </a:buClr>
              <a:buSzPts val="5200"/>
              <a:buNone/>
              <a:defRPr sz="5200">
                <a:solidFill>
                  <a:srgbClr val="FFFFFF"/>
                </a:solidFill>
              </a:defRPr>
            </a:lvl6pPr>
            <a:lvl7pPr lvl="6" rtl="0">
              <a:spcBef>
                <a:spcPts val="0"/>
              </a:spcBef>
              <a:spcAft>
                <a:spcPts val="0"/>
              </a:spcAft>
              <a:buClr>
                <a:srgbClr val="FFFFFF"/>
              </a:buClr>
              <a:buSzPts val="5200"/>
              <a:buNone/>
              <a:defRPr sz="5200">
                <a:solidFill>
                  <a:srgbClr val="FFFFFF"/>
                </a:solidFill>
              </a:defRPr>
            </a:lvl7pPr>
            <a:lvl8pPr lvl="7" rtl="0">
              <a:spcBef>
                <a:spcPts val="0"/>
              </a:spcBef>
              <a:spcAft>
                <a:spcPts val="0"/>
              </a:spcAft>
              <a:buClr>
                <a:srgbClr val="FFFFFF"/>
              </a:buClr>
              <a:buSzPts val="5200"/>
              <a:buNone/>
              <a:defRPr sz="5200">
                <a:solidFill>
                  <a:srgbClr val="FFFFFF"/>
                </a:solidFill>
              </a:defRPr>
            </a:lvl8pPr>
            <a:lvl9pPr lvl="8" rtl="0">
              <a:spcBef>
                <a:spcPts val="0"/>
              </a:spcBef>
              <a:spcAft>
                <a:spcPts val="0"/>
              </a:spcAft>
              <a:buClr>
                <a:srgbClr val="FFFFFF"/>
              </a:buClr>
              <a:buSzPts val="5200"/>
              <a:buNone/>
              <a:defRPr sz="5200">
                <a:solidFill>
                  <a:srgbClr val="FFFFFF"/>
                </a:solidFill>
              </a:defRPr>
            </a:lvl9pPr>
          </a:lstStyle>
          <a:p>
            <a:endParaRPr/>
          </a:p>
        </p:txBody>
      </p:sp>
      <p:sp>
        <p:nvSpPr>
          <p:cNvPr id="10" name="Google Shape;10;p2"/>
          <p:cNvSpPr txBox="1">
            <a:spLocks noGrp="1"/>
          </p:cNvSpPr>
          <p:nvPr>
            <p:ph type="subTitle" idx="1"/>
          </p:nvPr>
        </p:nvSpPr>
        <p:spPr>
          <a:xfrm>
            <a:off x="644050" y="3350285"/>
            <a:ext cx="67149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11" name="Google Shape;11;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12" name="Google Shape;12;p2"/>
          <p:cNvPicPr preferRelativeResize="0"/>
          <p:nvPr/>
        </p:nvPicPr>
        <p:blipFill>
          <a:blip r:embed="rId3">
            <a:alphaModFix/>
          </a:blip>
          <a:stretch>
            <a:fillRect/>
          </a:stretch>
        </p:blipFill>
        <p:spPr>
          <a:xfrm>
            <a:off x="255924" y="4275276"/>
            <a:ext cx="1308585" cy="823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776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1999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9091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550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9431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4281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7319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344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1207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899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 name="Google Shape;29;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30" name="Google Shape;30;p5"/>
          <p:cNvPicPr preferRelativeResize="0"/>
          <p:nvPr/>
        </p:nvPicPr>
        <p:blipFill>
          <a:blip r:embed="rId2">
            <a:alphaModFix/>
          </a:blip>
          <a:stretch>
            <a:fillRect/>
          </a:stretch>
        </p:blipFill>
        <p:spPr>
          <a:xfrm>
            <a:off x="291375" y="4388675"/>
            <a:ext cx="1237676" cy="596826"/>
          </a:xfrm>
          <a:prstGeom prst="rect">
            <a:avLst/>
          </a:prstGeom>
          <a:noFill/>
          <a:ln>
            <a:noFill/>
          </a:ln>
        </p:spPr>
      </p:pic>
      <p:pic>
        <p:nvPicPr>
          <p:cNvPr id="31" name="Google Shape;31;p5"/>
          <p:cNvPicPr preferRelativeResize="0"/>
          <p:nvPr/>
        </p:nvPicPr>
        <p:blipFill>
          <a:blip r:embed="rId3">
            <a:alphaModFix/>
          </a:blip>
          <a:stretch>
            <a:fillRect/>
          </a:stretch>
        </p:blipFill>
        <p:spPr>
          <a:xfrm>
            <a:off x="0" y="323925"/>
            <a:ext cx="1409069" cy="792599"/>
          </a:xfrm>
          <a:prstGeom prst="rect">
            <a:avLst/>
          </a:prstGeom>
          <a:noFill/>
          <a:ln>
            <a:noFill/>
          </a:ln>
        </p:spPr>
      </p:pic>
      <p:sp>
        <p:nvSpPr>
          <p:cNvPr id="32" name="Google Shape;32;p5"/>
          <p:cNvSpPr/>
          <p:nvPr/>
        </p:nvSpPr>
        <p:spPr>
          <a:xfrm>
            <a:off x="0" y="-21025"/>
            <a:ext cx="9144000" cy="157800"/>
          </a:xfrm>
          <a:prstGeom prst="rect">
            <a:avLst/>
          </a:prstGeom>
          <a:solidFill>
            <a:srgbClr val="10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65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0819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9500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0788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8023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68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3534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1168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260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675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378499" y="216425"/>
            <a:ext cx="7518365"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2" name="Google Shape;62;p9"/>
          <p:cNvSpPr txBox="1">
            <a:spLocks noGrp="1"/>
          </p:cNvSpPr>
          <p:nvPr>
            <p:ph type="body" idx="1"/>
          </p:nvPr>
        </p:nvSpPr>
        <p:spPr>
          <a:xfrm>
            <a:off x="1378500" y="923875"/>
            <a:ext cx="7518364" cy="4003200"/>
          </a:xfrm>
          <a:prstGeom prst="rect">
            <a:avLst/>
          </a:prstGeom>
        </p:spPr>
        <p:txBody>
          <a:bodyPr spcFirstLastPara="1" wrap="square" lIns="91425" tIns="91425" rIns="91425" bIns="91425" anchor="t" anchorCtr="0">
            <a:normAutofit/>
          </a:bodyPr>
          <a:lstStyle>
            <a:lvl1pPr marL="457200" lvl="0" indent="-342900" rtl="0">
              <a:spcBef>
                <a:spcPts val="0"/>
              </a:spcBef>
              <a:spcAft>
                <a:spcPts val="60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63" name="Google Shape;6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64" name="Google Shape;64;p9"/>
          <p:cNvPicPr preferRelativeResize="0"/>
          <p:nvPr/>
        </p:nvPicPr>
        <p:blipFill>
          <a:blip r:embed="rId2">
            <a:alphaModFix/>
          </a:blip>
          <a:stretch>
            <a:fillRect/>
          </a:stretch>
        </p:blipFill>
        <p:spPr>
          <a:xfrm>
            <a:off x="291375" y="4388675"/>
            <a:ext cx="1237676" cy="596826"/>
          </a:xfrm>
          <a:prstGeom prst="rect">
            <a:avLst/>
          </a:prstGeom>
          <a:noFill/>
          <a:ln>
            <a:noFill/>
          </a:ln>
        </p:spPr>
      </p:pic>
      <p:pic>
        <p:nvPicPr>
          <p:cNvPr id="65" name="Google Shape;65;p9"/>
          <p:cNvPicPr preferRelativeResize="0"/>
          <p:nvPr/>
        </p:nvPicPr>
        <p:blipFill>
          <a:blip r:embed="rId3">
            <a:alphaModFix/>
          </a:blip>
          <a:stretch>
            <a:fillRect/>
          </a:stretch>
        </p:blipFill>
        <p:spPr>
          <a:xfrm>
            <a:off x="0" y="323925"/>
            <a:ext cx="1409069" cy="792599"/>
          </a:xfrm>
          <a:prstGeom prst="rect">
            <a:avLst/>
          </a:prstGeom>
          <a:noFill/>
          <a:ln>
            <a:noFill/>
          </a:ln>
        </p:spPr>
      </p:pic>
      <p:sp>
        <p:nvSpPr>
          <p:cNvPr id="66" name="Google Shape;66;p9"/>
          <p:cNvSpPr/>
          <p:nvPr/>
        </p:nvSpPr>
        <p:spPr>
          <a:xfrm>
            <a:off x="0" y="-21025"/>
            <a:ext cx="9144000" cy="157800"/>
          </a:xfrm>
          <a:prstGeom prst="rect">
            <a:avLst/>
          </a:prstGeom>
          <a:solidFill>
            <a:srgbClr val="10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5654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chemeClr val="lt1"/>
        </a:solid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567225" y="-21837"/>
            <a:ext cx="3806798" cy="5187174"/>
          </a:xfrm>
          <a:prstGeom prst="rect">
            <a:avLst/>
          </a:prstGeom>
          <a:noFill/>
          <a:ln>
            <a:noFill/>
          </a:ln>
        </p:spPr>
      </p:pic>
      <p:sp>
        <p:nvSpPr>
          <p:cNvPr id="15" name="Google Shape;15;p3"/>
          <p:cNvSpPr txBox="1">
            <a:spLocks noGrp="1"/>
          </p:cNvSpPr>
          <p:nvPr>
            <p:ph type="ctrTitle"/>
          </p:nvPr>
        </p:nvSpPr>
        <p:spPr>
          <a:xfrm>
            <a:off x="517832" y="1294144"/>
            <a:ext cx="6714900" cy="2052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6" name="Google Shape;16;p3"/>
          <p:cNvSpPr txBox="1">
            <a:spLocks noGrp="1"/>
          </p:cNvSpPr>
          <p:nvPr>
            <p:ph type="subTitle" idx="1"/>
          </p:nvPr>
        </p:nvSpPr>
        <p:spPr>
          <a:xfrm>
            <a:off x="517825" y="3383685"/>
            <a:ext cx="67149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2800"/>
              <a:buNone/>
              <a:defRPr sz="2800">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18" name="Google Shape;18;p3"/>
          <p:cNvPicPr preferRelativeResize="0"/>
          <p:nvPr/>
        </p:nvPicPr>
        <p:blipFill>
          <a:blip r:embed="rId3">
            <a:alphaModFix/>
          </a:blip>
          <a:stretch>
            <a:fillRect/>
          </a:stretch>
        </p:blipFill>
        <p:spPr>
          <a:xfrm>
            <a:off x="291375" y="4388675"/>
            <a:ext cx="1237676" cy="596826"/>
          </a:xfrm>
          <a:prstGeom prst="rect">
            <a:avLst/>
          </a:prstGeom>
          <a:noFill/>
          <a:ln>
            <a:noFill/>
          </a:ln>
        </p:spPr>
      </p:pic>
      <p:pic>
        <p:nvPicPr>
          <p:cNvPr id="19" name="Google Shape;19;p3"/>
          <p:cNvPicPr preferRelativeResize="0"/>
          <p:nvPr/>
        </p:nvPicPr>
        <p:blipFill>
          <a:blip r:embed="rId4">
            <a:alphaModFix/>
          </a:blip>
          <a:stretch>
            <a:fillRect/>
          </a:stretch>
        </p:blipFill>
        <p:spPr>
          <a:xfrm>
            <a:off x="0" y="358050"/>
            <a:ext cx="2429750" cy="1366726"/>
          </a:xfrm>
          <a:prstGeom prst="rect">
            <a:avLst/>
          </a:prstGeom>
          <a:noFill/>
          <a:ln>
            <a:noFill/>
          </a:ln>
        </p:spPr>
      </p:pic>
    </p:spTree>
    <p:extLst>
      <p:ext uri="{BB962C8B-B14F-4D97-AF65-F5344CB8AC3E}">
        <p14:creationId xmlns:p14="http://schemas.microsoft.com/office/powerpoint/2010/main" val="245598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1342500" y="2662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78" name="Google Shape;78;p11"/>
          <p:cNvSpPr txBox="1">
            <a:spLocks noGrp="1"/>
          </p:cNvSpPr>
          <p:nvPr>
            <p:ph type="subTitle" idx="1"/>
          </p:nvPr>
        </p:nvSpPr>
        <p:spPr>
          <a:xfrm>
            <a:off x="311700" y="1111450"/>
            <a:ext cx="3550800" cy="2779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700"/>
              <a:buNone/>
              <a:defRPr sz="1700">
                <a:solidFill>
                  <a:schemeClr val="dk1"/>
                </a:solidFill>
              </a:defRPr>
            </a:lvl1pPr>
            <a:lvl2pPr lvl="1" rtl="0">
              <a:lnSpc>
                <a:spcPct val="100000"/>
              </a:lnSpc>
              <a:spcBef>
                <a:spcPts val="0"/>
              </a:spcBef>
              <a:spcAft>
                <a:spcPts val="0"/>
              </a:spcAft>
              <a:buClr>
                <a:schemeClr val="dk1"/>
              </a:buClr>
              <a:buSzPts val="1700"/>
              <a:buFont typeface="Poppins"/>
              <a:buNone/>
              <a:defRPr sz="1700">
                <a:solidFill>
                  <a:schemeClr val="dk1"/>
                </a:solidFill>
                <a:latin typeface="Poppins"/>
                <a:ea typeface="Poppins"/>
                <a:cs typeface="Poppins"/>
                <a:sym typeface="Poppins"/>
              </a:defRPr>
            </a:lvl2pPr>
            <a:lvl3pPr lvl="2" rtl="0">
              <a:lnSpc>
                <a:spcPct val="100000"/>
              </a:lnSpc>
              <a:spcBef>
                <a:spcPts val="0"/>
              </a:spcBef>
              <a:spcAft>
                <a:spcPts val="0"/>
              </a:spcAft>
              <a:buClr>
                <a:schemeClr val="dk1"/>
              </a:buClr>
              <a:buSzPts val="1700"/>
              <a:buFont typeface="Poppins"/>
              <a:buNone/>
              <a:defRPr sz="1700">
                <a:solidFill>
                  <a:schemeClr val="dk1"/>
                </a:solidFill>
                <a:latin typeface="Poppins"/>
                <a:ea typeface="Poppins"/>
                <a:cs typeface="Poppins"/>
                <a:sym typeface="Poppins"/>
              </a:defRPr>
            </a:lvl3pPr>
            <a:lvl4pPr lvl="3" rtl="0">
              <a:lnSpc>
                <a:spcPct val="100000"/>
              </a:lnSpc>
              <a:spcBef>
                <a:spcPts val="0"/>
              </a:spcBef>
              <a:spcAft>
                <a:spcPts val="0"/>
              </a:spcAft>
              <a:buClr>
                <a:schemeClr val="dk1"/>
              </a:buClr>
              <a:buSzPts val="1700"/>
              <a:buFont typeface="Poppins"/>
              <a:buNone/>
              <a:defRPr sz="1700">
                <a:solidFill>
                  <a:schemeClr val="dk1"/>
                </a:solidFill>
                <a:latin typeface="Poppins"/>
                <a:ea typeface="Poppins"/>
                <a:cs typeface="Poppins"/>
                <a:sym typeface="Poppins"/>
              </a:defRPr>
            </a:lvl4pPr>
            <a:lvl5pPr lvl="4" rtl="0">
              <a:lnSpc>
                <a:spcPct val="100000"/>
              </a:lnSpc>
              <a:spcBef>
                <a:spcPts val="0"/>
              </a:spcBef>
              <a:spcAft>
                <a:spcPts val="0"/>
              </a:spcAft>
              <a:buClr>
                <a:schemeClr val="dk1"/>
              </a:buClr>
              <a:buSzPts val="1700"/>
              <a:buFont typeface="Poppins"/>
              <a:buNone/>
              <a:defRPr sz="1700">
                <a:solidFill>
                  <a:schemeClr val="dk1"/>
                </a:solidFill>
                <a:latin typeface="Poppins"/>
                <a:ea typeface="Poppins"/>
                <a:cs typeface="Poppins"/>
                <a:sym typeface="Poppins"/>
              </a:defRPr>
            </a:lvl5pPr>
            <a:lvl6pPr lvl="5" rtl="0">
              <a:lnSpc>
                <a:spcPct val="100000"/>
              </a:lnSpc>
              <a:spcBef>
                <a:spcPts val="0"/>
              </a:spcBef>
              <a:spcAft>
                <a:spcPts val="0"/>
              </a:spcAft>
              <a:buClr>
                <a:schemeClr val="dk1"/>
              </a:buClr>
              <a:buSzPts val="1700"/>
              <a:buFont typeface="Poppins"/>
              <a:buNone/>
              <a:defRPr sz="1700">
                <a:solidFill>
                  <a:schemeClr val="dk1"/>
                </a:solidFill>
                <a:latin typeface="Poppins"/>
                <a:ea typeface="Poppins"/>
                <a:cs typeface="Poppins"/>
                <a:sym typeface="Poppins"/>
              </a:defRPr>
            </a:lvl6pPr>
            <a:lvl7pPr lvl="6" rtl="0">
              <a:lnSpc>
                <a:spcPct val="100000"/>
              </a:lnSpc>
              <a:spcBef>
                <a:spcPts val="0"/>
              </a:spcBef>
              <a:spcAft>
                <a:spcPts val="0"/>
              </a:spcAft>
              <a:buClr>
                <a:schemeClr val="dk1"/>
              </a:buClr>
              <a:buSzPts val="1700"/>
              <a:buFont typeface="Poppins"/>
              <a:buNone/>
              <a:defRPr sz="1700">
                <a:solidFill>
                  <a:schemeClr val="dk1"/>
                </a:solidFill>
                <a:latin typeface="Poppins"/>
                <a:ea typeface="Poppins"/>
                <a:cs typeface="Poppins"/>
                <a:sym typeface="Poppins"/>
              </a:defRPr>
            </a:lvl7pPr>
            <a:lvl8pPr lvl="7" rtl="0">
              <a:lnSpc>
                <a:spcPct val="100000"/>
              </a:lnSpc>
              <a:spcBef>
                <a:spcPts val="0"/>
              </a:spcBef>
              <a:spcAft>
                <a:spcPts val="0"/>
              </a:spcAft>
              <a:buClr>
                <a:schemeClr val="dk1"/>
              </a:buClr>
              <a:buSzPts val="1700"/>
              <a:buFont typeface="Poppins"/>
              <a:buNone/>
              <a:defRPr sz="1700">
                <a:solidFill>
                  <a:schemeClr val="dk1"/>
                </a:solidFill>
                <a:latin typeface="Poppins"/>
                <a:ea typeface="Poppins"/>
                <a:cs typeface="Poppins"/>
                <a:sym typeface="Poppins"/>
              </a:defRPr>
            </a:lvl8pPr>
            <a:lvl9pPr lvl="8" rtl="0">
              <a:lnSpc>
                <a:spcPct val="100000"/>
              </a:lnSpc>
              <a:spcBef>
                <a:spcPts val="0"/>
              </a:spcBef>
              <a:spcAft>
                <a:spcPts val="0"/>
              </a:spcAft>
              <a:buClr>
                <a:schemeClr val="dk1"/>
              </a:buClr>
              <a:buSzPts val="1700"/>
              <a:buFont typeface="Poppins"/>
              <a:buNone/>
              <a:defRPr sz="1700">
                <a:solidFill>
                  <a:schemeClr val="dk1"/>
                </a:solidFill>
                <a:latin typeface="Poppins"/>
                <a:ea typeface="Poppins"/>
                <a:cs typeface="Poppins"/>
                <a:sym typeface="Poppins"/>
              </a:defRPr>
            </a:lvl9pPr>
          </a:lstStyle>
          <a:p>
            <a:endParaRPr/>
          </a:p>
        </p:txBody>
      </p:sp>
      <p:pic>
        <p:nvPicPr>
          <p:cNvPr id="79" name="Google Shape;79;p11"/>
          <p:cNvPicPr preferRelativeResize="0"/>
          <p:nvPr/>
        </p:nvPicPr>
        <p:blipFill>
          <a:blip r:embed="rId2">
            <a:alphaModFix/>
          </a:blip>
          <a:stretch>
            <a:fillRect/>
          </a:stretch>
        </p:blipFill>
        <p:spPr>
          <a:xfrm>
            <a:off x="291375" y="4388675"/>
            <a:ext cx="1237676" cy="596826"/>
          </a:xfrm>
          <a:prstGeom prst="rect">
            <a:avLst/>
          </a:prstGeom>
          <a:noFill/>
          <a:ln>
            <a:noFill/>
          </a:ln>
        </p:spPr>
      </p:pic>
      <p:pic>
        <p:nvPicPr>
          <p:cNvPr id="80" name="Google Shape;80;p11"/>
          <p:cNvPicPr preferRelativeResize="0"/>
          <p:nvPr/>
        </p:nvPicPr>
        <p:blipFill>
          <a:blip r:embed="rId3">
            <a:alphaModFix/>
          </a:blip>
          <a:stretch>
            <a:fillRect/>
          </a:stretch>
        </p:blipFill>
        <p:spPr>
          <a:xfrm>
            <a:off x="0" y="323925"/>
            <a:ext cx="1409069" cy="792599"/>
          </a:xfrm>
          <a:prstGeom prst="rect">
            <a:avLst/>
          </a:prstGeom>
          <a:noFill/>
          <a:ln>
            <a:noFill/>
          </a:ln>
        </p:spPr>
      </p:pic>
      <p:sp>
        <p:nvSpPr>
          <p:cNvPr id="81" name="Google Shape;81;p11"/>
          <p:cNvSpPr/>
          <p:nvPr/>
        </p:nvSpPr>
        <p:spPr>
          <a:xfrm>
            <a:off x="0" y="-21025"/>
            <a:ext cx="9144000" cy="157800"/>
          </a:xfrm>
          <a:prstGeom prst="rect">
            <a:avLst/>
          </a:prstGeom>
          <a:solidFill>
            <a:srgbClr val="10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1454700" y="4032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13"/>
          <p:cNvSpPr txBox="1">
            <a:spLocks noGrp="1"/>
          </p:cNvSpPr>
          <p:nvPr>
            <p:ph type="body" idx="1"/>
          </p:nvPr>
        </p:nvSpPr>
        <p:spPr>
          <a:xfrm>
            <a:off x="311700" y="1389600"/>
            <a:ext cx="35808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2" name="Google Shape;9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93" name="Google Shape;93;p13"/>
          <p:cNvPicPr preferRelativeResize="0"/>
          <p:nvPr/>
        </p:nvPicPr>
        <p:blipFill>
          <a:blip r:embed="rId2">
            <a:alphaModFix/>
          </a:blip>
          <a:stretch>
            <a:fillRect/>
          </a:stretch>
        </p:blipFill>
        <p:spPr>
          <a:xfrm>
            <a:off x="291375" y="4388675"/>
            <a:ext cx="1237676" cy="596826"/>
          </a:xfrm>
          <a:prstGeom prst="rect">
            <a:avLst/>
          </a:prstGeom>
          <a:noFill/>
          <a:ln>
            <a:noFill/>
          </a:ln>
        </p:spPr>
      </p:pic>
      <p:pic>
        <p:nvPicPr>
          <p:cNvPr id="94" name="Google Shape;94;p13"/>
          <p:cNvPicPr preferRelativeResize="0"/>
          <p:nvPr/>
        </p:nvPicPr>
        <p:blipFill>
          <a:blip r:embed="rId3">
            <a:alphaModFix/>
          </a:blip>
          <a:stretch>
            <a:fillRect/>
          </a:stretch>
        </p:blipFill>
        <p:spPr>
          <a:xfrm>
            <a:off x="0" y="323925"/>
            <a:ext cx="1409069" cy="792599"/>
          </a:xfrm>
          <a:prstGeom prst="rect">
            <a:avLst/>
          </a:prstGeom>
          <a:noFill/>
          <a:ln>
            <a:noFill/>
          </a:ln>
        </p:spPr>
      </p:pic>
      <p:sp>
        <p:nvSpPr>
          <p:cNvPr id="95" name="Google Shape;95;p13"/>
          <p:cNvSpPr/>
          <p:nvPr/>
        </p:nvSpPr>
        <p:spPr>
          <a:xfrm>
            <a:off x="0" y="-21025"/>
            <a:ext cx="9144000" cy="157800"/>
          </a:xfrm>
          <a:prstGeom prst="rect">
            <a:avLst/>
          </a:prstGeom>
          <a:solidFill>
            <a:srgbClr val="10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8" name="Google Shape;9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99" name="Google Shape;99;p14"/>
          <p:cNvPicPr preferRelativeResize="0"/>
          <p:nvPr/>
        </p:nvPicPr>
        <p:blipFill>
          <a:blip r:embed="rId2">
            <a:alphaModFix/>
          </a:blip>
          <a:stretch>
            <a:fillRect/>
          </a:stretch>
        </p:blipFill>
        <p:spPr>
          <a:xfrm>
            <a:off x="291375" y="4388675"/>
            <a:ext cx="1237676" cy="596826"/>
          </a:xfrm>
          <a:prstGeom prst="rect">
            <a:avLst/>
          </a:prstGeom>
          <a:noFill/>
          <a:ln>
            <a:noFill/>
          </a:ln>
        </p:spPr>
      </p:pic>
      <p:pic>
        <p:nvPicPr>
          <p:cNvPr id="100" name="Google Shape;100;p14"/>
          <p:cNvPicPr preferRelativeResize="0"/>
          <p:nvPr/>
        </p:nvPicPr>
        <p:blipFill>
          <a:blip r:embed="rId3">
            <a:alphaModFix/>
          </a:blip>
          <a:stretch>
            <a:fillRect/>
          </a:stretch>
        </p:blipFill>
        <p:spPr>
          <a:xfrm>
            <a:off x="0" y="323925"/>
            <a:ext cx="1409069" cy="792599"/>
          </a:xfrm>
          <a:prstGeom prst="rect">
            <a:avLst/>
          </a:prstGeom>
          <a:noFill/>
          <a:ln>
            <a:noFill/>
          </a:ln>
        </p:spPr>
      </p:pic>
      <p:sp>
        <p:nvSpPr>
          <p:cNvPr id="101" name="Google Shape;101;p14"/>
          <p:cNvSpPr/>
          <p:nvPr/>
        </p:nvSpPr>
        <p:spPr>
          <a:xfrm>
            <a:off x="0" y="-21025"/>
            <a:ext cx="9144000" cy="157800"/>
          </a:xfrm>
          <a:prstGeom prst="rect">
            <a:avLst/>
          </a:prstGeom>
          <a:solidFill>
            <a:srgbClr val="10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
        <p:nvSpPr>
          <p:cNvPr id="125" name="Google Shape;12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126" name="Google Shape;126;p18"/>
          <p:cNvPicPr preferRelativeResize="0"/>
          <p:nvPr/>
        </p:nvPicPr>
        <p:blipFill>
          <a:blip r:embed="rId2">
            <a:alphaModFix/>
          </a:blip>
          <a:stretch>
            <a:fillRect/>
          </a:stretch>
        </p:blipFill>
        <p:spPr>
          <a:xfrm>
            <a:off x="291375" y="4388675"/>
            <a:ext cx="1237676" cy="596826"/>
          </a:xfrm>
          <a:prstGeom prst="rect">
            <a:avLst/>
          </a:prstGeom>
          <a:noFill/>
          <a:ln>
            <a:noFill/>
          </a:ln>
        </p:spPr>
      </p:pic>
      <p:pic>
        <p:nvPicPr>
          <p:cNvPr id="127" name="Google Shape;127;p18"/>
          <p:cNvPicPr preferRelativeResize="0"/>
          <p:nvPr/>
        </p:nvPicPr>
        <p:blipFill>
          <a:blip r:embed="rId3">
            <a:alphaModFix/>
          </a:blip>
          <a:stretch>
            <a:fillRect/>
          </a:stretch>
        </p:blipFill>
        <p:spPr>
          <a:xfrm>
            <a:off x="0" y="323925"/>
            <a:ext cx="1409069" cy="792599"/>
          </a:xfrm>
          <a:prstGeom prst="rect">
            <a:avLst/>
          </a:prstGeom>
          <a:noFill/>
          <a:ln>
            <a:noFill/>
          </a:ln>
        </p:spPr>
      </p:pic>
      <p:sp>
        <p:nvSpPr>
          <p:cNvPr id="128" name="Google Shape;128;p18"/>
          <p:cNvSpPr/>
          <p:nvPr/>
        </p:nvSpPr>
        <p:spPr>
          <a:xfrm>
            <a:off x="0" y="-21025"/>
            <a:ext cx="9144000" cy="157800"/>
          </a:xfrm>
          <a:prstGeom prst="rect">
            <a:avLst/>
          </a:prstGeom>
          <a:solidFill>
            <a:srgbClr val="10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914400" y="1320403"/>
            <a:ext cx="7467600" cy="346500"/>
          </a:xfrm>
          <a:prstGeom prst="rect">
            <a:avLst/>
          </a:prstGeom>
          <a:noFill/>
          <a:ln>
            <a:noFill/>
          </a:ln>
        </p:spPr>
        <p:txBody>
          <a:bodyPr spcFirstLastPara="1" wrap="square" lIns="0" tIns="0" rIns="0" bIns="91425" anchor="t" anchorCtr="0">
            <a:sp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134" name="Google Shape;134;p20"/>
          <p:cNvSpPr txBox="1">
            <a:spLocks noGrp="1"/>
          </p:cNvSpPr>
          <p:nvPr>
            <p:ph type="body" idx="1"/>
          </p:nvPr>
        </p:nvSpPr>
        <p:spPr>
          <a:xfrm>
            <a:off x="914400" y="1771650"/>
            <a:ext cx="7467600" cy="1015800"/>
          </a:xfrm>
          <a:prstGeom prst="rect">
            <a:avLst/>
          </a:prstGeom>
          <a:noFill/>
          <a:ln>
            <a:noFill/>
          </a:ln>
        </p:spPr>
        <p:txBody>
          <a:bodyPr spcFirstLastPara="1" wrap="square" lIns="0" tIns="0" rIns="0" bIns="0" anchor="t" anchorCtr="0">
            <a:spAutoFit/>
          </a:bodyPr>
          <a:lstStyle>
            <a:lvl1pPr marL="457200" lvl="0" indent="-342900" algn="l" rtl="0">
              <a:lnSpc>
                <a:spcPct val="94444"/>
              </a:lnSpc>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00"/>
              </a:spcBef>
              <a:spcAft>
                <a:spcPts val="0"/>
              </a:spcAft>
              <a:buSzPts val="1800"/>
              <a:buChar char="■"/>
              <a:defRPr/>
            </a:lvl3pPr>
            <a:lvl4pPr marL="1828800" lvl="3" indent="-342900" algn="l" rtl="0">
              <a:lnSpc>
                <a:spcPct val="94444"/>
              </a:lnSpc>
              <a:spcBef>
                <a:spcPts val="360"/>
              </a:spcBef>
              <a:spcAft>
                <a:spcPts val="0"/>
              </a:spcAft>
              <a:buSzPts val="1800"/>
              <a:buChar char="●"/>
              <a:defRPr/>
            </a:lvl4pPr>
            <a:lvl5pPr marL="2286000" lvl="4" indent="-342900" algn="l" rtl="0">
              <a:lnSpc>
                <a:spcPct val="94444"/>
              </a:lnSpc>
              <a:spcBef>
                <a:spcPts val="360"/>
              </a:spcBef>
              <a:spcAft>
                <a:spcPts val="0"/>
              </a:spcAft>
              <a:buSzPts val="1800"/>
              <a:buChar char="○"/>
              <a:defRPr/>
            </a:lvl5pPr>
            <a:lvl6pPr marL="2743200" lvl="5" indent="-342900" algn="l" rtl="0">
              <a:lnSpc>
                <a:spcPct val="94444"/>
              </a:lnSpc>
              <a:spcBef>
                <a:spcPts val="360"/>
              </a:spcBef>
              <a:spcAft>
                <a:spcPts val="0"/>
              </a:spcAft>
              <a:buSzPts val="1800"/>
              <a:buChar char="■"/>
              <a:defRPr/>
            </a:lvl6pPr>
            <a:lvl7pPr marL="3200400" lvl="6" indent="-342900" algn="l" rtl="0">
              <a:lnSpc>
                <a:spcPct val="94444"/>
              </a:lnSpc>
              <a:spcBef>
                <a:spcPts val="360"/>
              </a:spcBef>
              <a:spcAft>
                <a:spcPts val="0"/>
              </a:spcAft>
              <a:buSzPts val="1800"/>
              <a:buChar char="●"/>
              <a:defRPr/>
            </a:lvl7pPr>
            <a:lvl8pPr marL="3657600" lvl="7" indent="-342900" algn="l" rtl="0">
              <a:lnSpc>
                <a:spcPct val="94444"/>
              </a:lnSpc>
              <a:spcBef>
                <a:spcPts val="360"/>
              </a:spcBef>
              <a:spcAft>
                <a:spcPts val="0"/>
              </a:spcAft>
              <a:buSzPts val="1800"/>
              <a:buChar char="○"/>
              <a:defRPr/>
            </a:lvl8pPr>
            <a:lvl9pPr marL="4114800" lvl="8" indent="-342900" algn="l" rtl="0">
              <a:lnSpc>
                <a:spcPct val="94444"/>
              </a:lnSpc>
              <a:spcBef>
                <a:spcPts val="360"/>
              </a:spcBef>
              <a:spcAft>
                <a:spcPts val="0"/>
              </a:spcAft>
              <a:buSzPts val="1800"/>
              <a:buChar char="■"/>
              <a:defRPr/>
            </a:lvl9pPr>
          </a:lstStyle>
          <a:p>
            <a:endParaRPr/>
          </a:p>
        </p:txBody>
      </p:sp>
      <p:sp>
        <p:nvSpPr>
          <p:cNvPr id="135" name="Google Shape;135;p20"/>
          <p:cNvSpPr txBox="1">
            <a:spLocks noGrp="1"/>
          </p:cNvSpPr>
          <p:nvPr>
            <p:ph type="dt" idx="10"/>
          </p:nvPr>
        </p:nvSpPr>
        <p:spPr>
          <a:xfrm>
            <a:off x="7889875" y="4914900"/>
            <a:ext cx="544500" cy="1023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20"/>
          <p:cNvSpPr txBox="1">
            <a:spLocks noGrp="1"/>
          </p:cNvSpPr>
          <p:nvPr>
            <p:ph type="ftr" idx="11"/>
          </p:nvPr>
        </p:nvSpPr>
        <p:spPr>
          <a:xfrm>
            <a:off x="4392612" y="4914900"/>
            <a:ext cx="360300" cy="1023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p20"/>
          <p:cNvSpPr txBox="1">
            <a:spLocks noGrp="1"/>
          </p:cNvSpPr>
          <p:nvPr>
            <p:ph type="sldNum" idx="12"/>
          </p:nvPr>
        </p:nvSpPr>
        <p:spPr>
          <a:xfrm>
            <a:off x="914400" y="4914900"/>
            <a:ext cx="122100" cy="138600"/>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pic>
        <p:nvPicPr>
          <p:cNvPr id="138" name="Google Shape;138;p20"/>
          <p:cNvPicPr preferRelativeResize="0"/>
          <p:nvPr/>
        </p:nvPicPr>
        <p:blipFill>
          <a:blip r:embed="rId2">
            <a:alphaModFix/>
          </a:blip>
          <a:stretch>
            <a:fillRect/>
          </a:stretch>
        </p:blipFill>
        <p:spPr>
          <a:xfrm>
            <a:off x="291375" y="4388675"/>
            <a:ext cx="1237676" cy="596826"/>
          </a:xfrm>
          <a:prstGeom prst="rect">
            <a:avLst/>
          </a:prstGeom>
          <a:noFill/>
          <a:ln>
            <a:noFill/>
          </a:ln>
        </p:spPr>
      </p:pic>
      <p:pic>
        <p:nvPicPr>
          <p:cNvPr id="139" name="Google Shape;139;p20"/>
          <p:cNvPicPr preferRelativeResize="0"/>
          <p:nvPr/>
        </p:nvPicPr>
        <p:blipFill>
          <a:blip r:embed="rId3">
            <a:alphaModFix/>
          </a:blip>
          <a:stretch>
            <a:fillRect/>
          </a:stretch>
        </p:blipFill>
        <p:spPr>
          <a:xfrm>
            <a:off x="0" y="323925"/>
            <a:ext cx="1409069" cy="7925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6619A8-2284-43CC-E31C-C67662DD6D1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3">
            <a:extLst>
              <a:ext uri="{FF2B5EF4-FFF2-40B4-BE49-F238E27FC236}">
                <a16:creationId xmlns:a16="http://schemas.microsoft.com/office/drawing/2014/main" id="{E1013337-0029-A56C-AC92-22BED069F918}"/>
              </a:ext>
            </a:extLst>
          </p:cNvPr>
          <p:cNvSpPr>
            <a:spLocks noGrp="1" noChangeArrowheads="1"/>
          </p:cNvSpPr>
          <p:nvPr>
            <p:ph type="sldNum" sz="quarter" idx="11"/>
          </p:nvPr>
        </p:nvSpPr>
        <p:spPr/>
        <p:txBody>
          <a:bodyPr/>
          <a:lstStyle>
            <a:lvl1pPr>
              <a:defRPr/>
            </a:lvl1pPr>
          </a:lstStyle>
          <a:p>
            <a:fld id="{A103A8A8-2865-2642-89DE-F0C8FE5D8279}" type="slidenum">
              <a:rPr lang="en-US" altLang="en-FR"/>
              <a:pPr/>
              <a:t>‹#›</a:t>
            </a:fld>
            <a:endParaRPr lang="en-US" altLang="en-FR"/>
          </a:p>
        </p:txBody>
      </p:sp>
      <p:sp>
        <p:nvSpPr>
          <p:cNvPr id="6" name="Rectangle 14">
            <a:extLst>
              <a:ext uri="{FF2B5EF4-FFF2-40B4-BE49-F238E27FC236}">
                <a16:creationId xmlns:a16="http://schemas.microsoft.com/office/drawing/2014/main" id="{0C503BE3-75EF-B5C8-9011-F42928E1C827}"/>
              </a:ext>
            </a:extLst>
          </p:cNvPr>
          <p:cNvSpPr>
            <a:spLocks noGrp="1" noChangeArrowheads="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Title 1">
            <a:extLst>
              <a:ext uri="{FF2B5EF4-FFF2-40B4-BE49-F238E27FC236}">
                <a16:creationId xmlns:a16="http://schemas.microsoft.com/office/drawing/2014/main" id="{AE5B5E49-239E-A078-5BD1-A360F9045A01}"/>
              </a:ext>
            </a:extLst>
          </p:cNvPr>
          <p:cNvSpPr>
            <a:spLocks noGrp="1"/>
          </p:cNvSpPr>
          <p:nvPr>
            <p:ph type="title"/>
          </p:nvPr>
        </p:nvSpPr>
        <p:spPr>
          <a:xfrm>
            <a:off x="0" y="0"/>
            <a:ext cx="9144000" cy="971550"/>
          </a:xfrm>
        </p:spPr>
        <p:txBody>
          <a:bodyPr/>
          <a:lstStyle>
            <a:lvl1pPr>
              <a:defRPr sz="27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427EBB2-FDFD-BCC1-5B08-6EB121557946}"/>
              </a:ext>
            </a:extLst>
          </p:cNvPr>
          <p:cNvSpPr>
            <a:spLocks noGrp="1"/>
          </p:cNvSpPr>
          <p:nvPr>
            <p:ph sz="half" idx="1"/>
          </p:nvPr>
        </p:nvSpPr>
        <p:spPr>
          <a:xfrm>
            <a:off x="278436" y="1118507"/>
            <a:ext cx="8604307" cy="3829050"/>
          </a:xfrm>
          <a:prstGeom prst="rect">
            <a:avLst/>
          </a:prstGeom>
        </p:spPr>
        <p:txBody>
          <a:bodyPr/>
          <a:lstStyle>
            <a:lvl1pPr>
              <a:buClr>
                <a:schemeClr val="accent2">
                  <a:lumMod val="50000"/>
                </a:schemeClr>
              </a:buClr>
              <a:defRPr sz="195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3pPr>
            <a:lvl4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accent2">
                  <a:lumMod val="60000"/>
                  <a:lumOff val="40000"/>
                </a:schemeClr>
              </a:buClr>
              <a:defRPr sz="1800">
                <a:latin typeface="Verdana" panose="020B0604030504040204" pitchFamily="34" charset="0"/>
                <a:ea typeface="Verdana" panose="020B0604030504040204" pitchFamily="34" charset="0"/>
                <a:cs typeface="Verdan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85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SzPts val="1800"/>
              <a:buFont typeface="Montserrat"/>
              <a:buChar char="●"/>
              <a:defRPr sz="1800">
                <a:latin typeface="Montserrat"/>
                <a:ea typeface="Montserrat"/>
                <a:cs typeface="Montserrat"/>
                <a:sym typeface="Montserrat"/>
              </a:defRPr>
            </a:lvl1pPr>
            <a:lvl2pPr marL="914400" lvl="1" indent="-317500" rtl="0">
              <a:lnSpc>
                <a:spcPct val="115000"/>
              </a:lnSpc>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lnSpc>
                <a:spcPct val="115000"/>
              </a:lnSpc>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lnSpc>
                <a:spcPct val="115000"/>
              </a:lnSpc>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lnSpc>
                <a:spcPct val="115000"/>
              </a:lnSpc>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lnSpc>
                <a:spcPct val="115000"/>
              </a:lnSpc>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lnSpc>
                <a:spcPct val="115000"/>
              </a:lnSpc>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lnSpc>
                <a:spcPct val="115000"/>
              </a:lnSpc>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lnSpc>
                <a:spcPct val="115000"/>
              </a:lnSpc>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5" r:id="rId3"/>
    <p:sldLayoutId id="2147483657" r:id="rId4"/>
    <p:sldLayoutId id="2147483659" r:id="rId5"/>
    <p:sldLayoutId id="2147483660" r:id="rId6"/>
    <p:sldLayoutId id="2147483664" r:id="rId7"/>
    <p:sldLayoutId id="2147483666"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4B3D-4BDD-971B-286F-ED7B075E08BE}"/>
              </a:ext>
            </a:extLst>
          </p:cNvPr>
          <p:cNvSpPr>
            <a:spLocks noGrp="1"/>
          </p:cNvSpPr>
          <p:nvPr>
            <p:ph type="ctrTitle"/>
          </p:nvPr>
        </p:nvSpPr>
        <p:spPr>
          <a:xfrm>
            <a:off x="517831" y="1294144"/>
            <a:ext cx="8050435" cy="2052600"/>
          </a:xfrm>
        </p:spPr>
        <p:txBody>
          <a:bodyPr>
            <a:normAutofit fontScale="90000"/>
          </a:bodyPr>
          <a:lstStyle/>
          <a:p>
            <a:pPr>
              <a:spcAft>
                <a:spcPts val="600"/>
              </a:spcAft>
            </a:pPr>
            <a:r>
              <a:rPr lang="en-US" sz="4000" dirty="0"/>
              <a:t>Preparing for 2026:</a:t>
            </a:r>
            <a:br>
              <a:rPr lang="en-US" sz="4000" dirty="0"/>
            </a:br>
            <a:r>
              <a:rPr lang="en-US" sz="4000" dirty="0"/>
              <a:t>Update on Coding and </a:t>
            </a:r>
            <a:br>
              <a:rPr lang="en-US" sz="4000" dirty="0"/>
            </a:br>
            <a:r>
              <a:rPr lang="en-US" sz="4000" dirty="0"/>
              <a:t>CMS Policy Changes</a:t>
            </a:r>
            <a:endParaRPr lang="en-US" sz="4000" noProof="0" dirty="0"/>
          </a:p>
        </p:txBody>
      </p:sp>
      <p:sp>
        <p:nvSpPr>
          <p:cNvPr id="3" name="Subtitle 2">
            <a:extLst>
              <a:ext uri="{FF2B5EF4-FFF2-40B4-BE49-F238E27FC236}">
                <a16:creationId xmlns:a16="http://schemas.microsoft.com/office/drawing/2014/main" id="{B84C5C7C-1E05-F5FF-FAB7-651F6288B1DF}"/>
              </a:ext>
            </a:extLst>
          </p:cNvPr>
          <p:cNvSpPr>
            <a:spLocks noGrp="1"/>
          </p:cNvSpPr>
          <p:nvPr>
            <p:ph type="subTitle" idx="1"/>
          </p:nvPr>
        </p:nvSpPr>
        <p:spPr>
          <a:xfrm>
            <a:off x="517825" y="3222818"/>
            <a:ext cx="6714900" cy="942782"/>
          </a:xfrm>
        </p:spPr>
        <p:txBody>
          <a:bodyPr>
            <a:noAutofit/>
          </a:bodyPr>
          <a:lstStyle/>
          <a:p>
            <a:pPr>
              <a:spcAft>
                <a:spcPts val="600"/>
              </a:spcAft>
            </a:pPr>
            <a:r>
              <a:rPr lang="en-US" sz="1400" noProof="0" dirty="0"/>
              <a:t>January 7, 2026</a:t>
            </a:r>
          </a:p>
          <a:p>
            <a:pPr>
              <a:spcAft>
                <a:spcPts val="600"/>
              </a:spcAft>
            </a:pPr>
            <a:r>
              <a:rPr lang="en-US" sz="1400" noProof="0" dirty="0"/>
              <a:t>Presented by: Emily Hill, PA</a:t>
            </a:r>
          </a:p>
          <a:p>
            <a:pPr>
              <a:spcAft>
                <a:spcPts val="600"/>
              </a:spcAft>
            </a:pPr>
            <a:r>
              <a:rPr lang="en-US" sz="1400" noProof="0" dirty="0"/>
              <a:t>Hill &amp; Associates, Inc</a:t>
            </a:r>
          </a:p>
        </p:txBody>
      </p:sp>
    </p:spTree>
    <p:extLst>
      <p:ext uri="{BB962C8B-B14F-4D97-AF65-F5344CB8AC3E}">
        <p14:creationId xmlns:p14="http://schemas.microsoft.com/office/powerpoint/2010/main" val="43139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8787-17BB-8F4E-8F8F-B3C6DBED4243}"/>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CMS Update 2026</a:t>
            </a:r>
          </a:p>
        </p:txBody>
      </p:sp>
      <p:sp>
        <p:nvSpPr>
          <p:cNvPr id="3" name="Content Placeholder 2">
            <a:extLst>
              <a:ext uri="{FF2B5EF4-FFF2-40B4-BE49-F238E27FC236}">
                <a16:creationId xmlns:a16="http://schemas.microsoft.com/office/drawing/2014/main" id="{735B66B0-9EE5-9D4C-81AE-CCD7BDF368EB}"/>
              </a:ext>
            </a:extLst>
          </p:cNvPr>
          <p:cNvSpPr>
            <a:spLocks noGrp="1"/>
          </p:cNvSpPr>
          <p:nvPr>
            <p:ph type="body" idx="1"/>
          </p:nvPr>
        </p:nvSpPr>
        <p:spPr>
          <a:xfrm>
            <a:off x="1378500" y="923875"/>
            <a:ext cx="7518364" cy="4003200"/>
          </a:xfrm>
        </p:spPr>
        <p:txBody>
          <a:bodyPr>
            <a:normAutofit/>
          </a:bodyPr>
          <a:lstStyle/>
          <a:p>
            <a:pPr>
              <a:spcAft>
                <a:spcPts val="600"/>
              </a:spcAft>
            </a:pPr>
            <a:r>
              <a:rPr lang="en-US" sz="1600" dirty="0"/>
              <a:t>As required by statute, 2026 marks the first time there are two separate conversion factors-one for qualifying alternative payment model (</a:t>
            </a:r>
            <a:r>
              <a:rPr lang="en-US" sz="1600" dirty="0" err="1"/>
              <a:t>APM</a:t>
            </a:r>
            <a:r>
              <a:rPr lang="en-US" sz="1600" dirty="0"/>
              <a:t>) participants (</a:t>
            </a:r>
            <a:r>
              <a:rPr lang="en-US" sz="1600" dirty="0" err="1"/>
              <a:t>QPs</a:t>
            </a:r>
            <a:r>
              <a:rPr lang="en-US" sz="1600" dirty="0"/>
              <a:t>) and one for physicians and practitioners who are not </a:t>
            </a:r>
            <a:r>
              <a:rPr lang="en-US" sz="1600" dirty="0" err="1"/>
              <a:t>QPs</a:t>
            </a:r>
            <a:r>
              <a:rPr lang="en-US" sz="1600" dirty="0"/>
              <a:t>. </a:t>
            </a:r>
            <a:r>
              <a:rPr lang="en-US" sz="1600" dirty="0" err="1"/>
              <a:t>QPs</a:t>
            </a:r>
            <a:r>
              <a:rPr lang="en-US" sz="1600" dirty="0"/>
              <a:t> are those that meet certain thresholds for participation in an Advanced </a:t>
            </a:r>
            <a:r>
              <a:rPr lang="en-US" sz="1600" dirty="0" err="1"/>
              <a:t>APM</a:t>
            </a:r>
            <a:endParaRPr lang="en-US" sz="1600" dirty="0"/>
          </a:p>
          <a:p>
            <a:pPr>
              <a:spcAft>
                <a:spcPts val="600"/>
              </a:spcAft>
            </a:pPr>
            <a:r>
              <a:rPr lang="en-US" sz="1600" dirty="0"/>
              <a:t>Non-</a:t>
            </a:r>
            <a:r>
              <a:rPr lang="en-US" sz="1600" dirty="0" err="1"/>
              <a:t>QP</a:t>
            </a:r>
            <a:r>
              <a:rPr lang="en-US" sz="1600" dirty="0"/>
              <a:t> CF: </a:t>
            </a:r>
            <a:r>
              <a:rPr lang="en-US" sz="1600" b="1" dirty="0">
                <a:solidFill>
                  <a:schemeClr val="accent4">
                    <a:lumMod val="75000"/>
                  </a:schemeClr>
                </a:solidFill>
              </a:rPr>
              <a:t>$33.40</a:t>
            </a:r>
          </a:p>
          <a:p>
            <a:pPr lvl="1">
              <a:spcAft>
                <a:spcPts val="600"/>
              </a:spcAft>
            </a:pPr>
            <a:r>
              <a:rPr lang="en-US" dirty="0"/>
              <a:t>Up 3.26% from 2025</a:t>
            </a:r>
          </a:p>
          <a:p>
            <a:pPr>
              <a:spcAft>
                <a:spcPts val="600"/>
              </a:spcAft>
            </a:pPr>
            <a:r>
              <a:rPr lang="en-US" sz="1600" dirty="0" err="1"/>
              <a:t>QP</a:t>
            </a:r>
            <a:r>
              <a:rPr lang="en-US" sz="1600" dirty="0"/>
              <a:t> CF: </a:t>
            </a:r>
            <a:r>
              <a:rPr lang="en-US" sz="1600" b="1" dirty="0">
                <a:solidFill>
                  <a:schemeClr val="accent4">
                    <a:lumMod val="75000"/>
                  </a:schemeClr>
                </a:solidFill>
              </a:rPr>
              <a:t>$33.57</a:t>
            </a:r>
          </a:p>
          <a:p>
            <a:pPr lvl="1">
              <a:spcAft>
                <a:spcPts val="600"/>
              </a:spcAft>
            </a:pPr>
            <a:r>
              <a:rPr lang="en-US" dirty="0"/>
              <a:t>Up 3.77% from 2025</a:t>
            </a:r>
          </a:p>
        </p:txBody>
      </p:sp>
    </p:spTree>
    <p:extLst>
      <p:ext uri="{BB962C8B-B14F-4D97-AF65-F5344CB8AC3E}">
        <p14:creationId xmlns:p14="http://schemas.microsoft.com/office/powerpoint/2010/main" val="80174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8787-17BB-8F4E-8F8F-B3C6DBED4243}"/>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CMS Update 2026</a:t>
            </a:r>
          </a:p>
        </p:txBody>
      </p:sp>
      <p:sp>
        <p:nvSpPr>
          <p:cNvPr id="3" name="Content Placeholder 2">
            <a:extLst>
              <a:ext uri="{FF2B5EF4-FFF2-40B4-BE49-F238E27FC236}">
                <a16:creationId xmlns:a16="http://schemas.microsoft.com/office/drawing/2014/main" id="{735B66B0-9EE5-9D4C-81AE-CCD7BDF368EB}"/>
              </a:ext>
            </a:extLst>
          </p:cNvPr>
          <p:cNvSpPr>
            <a:spLocks noGrp="1"/>
          </p:cNvSpPr>
          <p:nvPr>
            <p:ph type="body" idx="1"/>
          </p:nvPr>
        </p:nvSpPr>
        <p:spPr>
          <a:xfrm>
            <a:off x="1378500" y="923875"/>
            <a:ext cx="7518364" cy="4003200"/>
          </a:xfrm>
        </p:spPr>
        <p:txBody>
          <a:bodyPr/>
          <a:lstStyle/>
          <a:p>
            <a:pPr>
              <a:spcAft>
                <a:spcPts val="600"/>
              </a:spcAft>
            </a:pPr>
            <a:r>
              <a:rPr lang="en-US" dirty="0"/>
              <a:t>The CFs are based on:</a:t>
            </a:r>
          </a:p>
          <a:p>
            <a:pPr lvl="1">
              <a:spcAft>
                <a:spcPts val="600"/>
              </a:spcAft>
            </a:pPr>
            <a:r>
              <a:rPr lang="en-US" dirty="0"/>
              <a:t>A temporary 2.5 % pay bump passed by Congress in H.R. 1; </a:t>
            </a:r>
          </a:p>
          <a:p>
            <a:pPr lvl="1">
              <a:spcAft>
                <a:spcPts val="600"/>
              </a:spcAft>
            </a:pPr>
            <a:r>
              <a:rPr lang="en-US" dirty="0"/>
              <a:t>A small, permanent updates to the baseline as required under the Medicare Access and CHIP Reauthorization Act (MACRA) of 2025, including a 0.75 % increase for </a:t>
            </a:r>
            <a:r>
              <a:rPr lang="en-US" dirty="0" err="1"/>
              <a:t>QPs</a:t>
            </a:r>
            <a:r>
              <a:rPr lang="en-US" dirty="0"/>
              <a:t> and a 0.25 % increase for all other physicians; and </a:t>
            </a:r>
          </a:p>
          <a:p>
            <a:pPr lvl="1">
              <a:spcAft>
                <a:spcPts val="600"/>
              </a:spcAft>
            </a:pPr>
            <a:r>
              <a:rPr lang="en-US" dirty="0"/>
              <a:t>A positive 0.49 % budget neutrality adjustment. </a:t>
            </a:r>
          </a:p>
          <a:p>
            <a:pPr>
              <a:spcAft>
                <a:spcPts val="600"/>
              </a:spcAft>
            </a:pPr>
            <a:r>
              <a:rPr lang="en-US" dirty="0"/>
              <a:t>The budget neutrality adjustment results from misvalued code changes and a -2.5 % “efficiency adjustment.”</a:t>
            </a:r>
          </a:p>
        </p:txBody>
      </p:sp>
    </p:spTree>
    <p:extLst>
      <p:ext uri="{BB962C8B-B14F-4D97-AF65-F5344CB8AC3E}">
        <p14:creationId xmlns:p14="http://schemas.microsoft.com/office/powerpoint/2010/main" val="32779542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5B48-BA0B-4E43-B999-F04441059808}"/>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Medicare Payments and Budget Neutrality</a:t>
            </a:r>
          </a:p>
        </p:txBody>
      </p:sp>
      <p:sp>
        <p:nvSpPr>
          <p:cNvPr id="3" name="Content Placeholder 2">
            <a:extLst>
              <a:ext uri="{FF2B5EF4-FFF2-40B4-BE49-F238E27FC236}">
                <a16:creationId xmlns:a16="http://schemas.microsoft.com/office/drawing/2014/main" id="{3766F6AF-A9D4-1A49-9C9B-B551548CB7EA}"/>
              </a:ext>
            </a:extLst>
          </p:cNvPr>
          <p:cNvSpPr>
            <a:spLocks noGrp="1"/>
          </p:cNvSpPr>
          <p:nvPr>
            <p:ph type="body" idx="1"/>
          </p:nvPr>
        </p:nvSpPr>
        <p:spPr>
          <a:xfrm>
            <a:off x="1378500" y="923875"/>
            <a:ext cx="7518364" cy="4003200"/>
          </a:xfrm>
        </p:spPr>
        <p:txBody>
          <a:bodyPr>
            <a:normAutofit/>
          </a:bodyPr>
          <a:lstStyle/>
          <a:p>
            <a:pPr>
              <a:spcAft>
                <a:spcPts val="600"/>
              </a:spcAft>
            </a:pPr>
            <a:r>
              <a:rPr lang="en-US" altLang="en-US"/>
              <a:t>Medicare payments are based on:</a:t>
            </a:r>
          </a:p>
          <a:p>
            <a:pPr lvl="1">
              <a:spcAft>
                <a:spcPts val="600"/>
              </a:spcAft>
            </a:pPr>
            <a:r>
              <a:rPr lang="en-US" altLang="en-US"/>
              <a:t>Uniform relative value unit (RVU)-work, PE, professional liability</a:t>
            </a:r>
          </a:p>
          <a:p>
            <a:pPr lvl="1">
              <a:spcAft>
                <a:spcPts val="600"/>
              </a:spcAft>
            </a:pPr>
            <a:r>
              <a:rPr lang="en-US" altLang="en-US"/>
              <a:t>Geographic adjustment factor (GAF)</a:t>
            </a:r>
          </a:p>
          <a:p>
            <a:pPr lvl="1">
              <a:spcAft>
                <a:spcPts val="600"/>
              </a:spcAft>
            </a:pPr>
            <a:r>
              <a:rPr lang="en-US" altLang="en-US"/>
              <a:t>Uniform conversion factor (CF)</a:t>
            </a:r>
          </a:p>
          <a:p>
            <a:pPr>
              <a:spcAft>
                <a:spcPts val="600"/>
              </a:spcAft>
            </a:pPr>
            <a:r>
              <a:rPr lang="en-US"/>
              <a:t>By law, if fee schedule adjustments cause expenditures to change by &gt;$20 million, adjustments are made to the $ conversion factor </a:t>
            </a:r>
          </a:p>
          <a:p>
            <a:pPr>
              <a:spcAft>
                <a:spcPts val="600"/>
              </a:spcAft>
            </a:pPr>
            <a:r>
              <a:rPr lang="en-US"/>
              <a:t>An on-going review by the RUC based on identified “screens” resulted in some of the upward budget neutrality adjustments</a:t>
            </a:r>
          </a:p>
        </p:txBody>
      </p:sp>
    </p:spTree>
    <p:extLst>
      <p:ext uri="{BB962C8B-B14F-4D97-AF65-F5344CB8AC3E}">
        <p14:creationId xmlns:p14="http://schemas.microsoft.com/office/powerpoint/2010/main" val="47110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A160-B19C-1D43-830E-9F4C980C6955}"/>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2026 Efficiency Adjustment</a:t>
            </a:r>
          </a:p>
        </p:txBody>
      </p:sp>
      <p:sp>
        <p:nvSpPr>
          <p:cNvPr id="3" name="Content Placeholder 2">
            <a:extLst>
              <a:ext uri="{FF2B5EF4-FFF2-40B4-BE49-F238E27FC236}">
                <a16:creationId xmlns:a16="http://schemas.microsoft.com/office/drawing/2014/main" id="{56AD21A5-E72D-BE46-A77A-C021C4E577DE}"/>
              </a:ext>
            </a:extLst>
          </p:cNvPr>
          <p:cNvSpPr>
            <a:spLocks noGrp="1"/>
          </p:cNvSpPr>
          <p:nvPr>
            <p:ph type="body" idx="1"/>
          </p:nvPr>
        </p:nvSpPr>
        <p:spPr>
          <a:xfrm>
            <a:off x="1378500" y="923875"/>
            <a:ext cx="7518364" cy="4003200"/>
          </a:xfrm>
        </p:spPr>
        <p:txBody>
          <a:bodyPr>
            <a:normAutofit/>
          </a:bodyPr>
          <a:lstStyle/>
          <a:p>
            <a:pPr>
              <a:spcAft>
                <a:spcPts val="600"/>
              </a:spcAft>
            </a:pPr>
            <a:r>
              <a:rPr lang="en-US" sz="1600" dirty="0"/>
              <a:t>CMS is applying a 2.5 % decrease to the work </a:t>
            </a:r>
            <a:r>
              <a:rPr lang="en-US" sz="1600" dirty="0" err="1"/>
              <a:t>RVUs</a:t>
            </a:r>
            <a:r>
              <a:rPr lang="en-US" sz="1600" dirty="0"/>
              <a:t> and physician intra-service time of most services based on the assumption that physicians have gained efficiency in providing them over time</a:t>
            </a:r>
          </a:p>
          <a:p>
            <a:pPr>
              <a:spcAft>
                <a:spcPts val="600"/>
              </a:spcAft>
            </a:pPr>
            <a:r>
              <a:rPr lang="en-US" sz="1600" dirty="0"/>
              <a:t>Excluded from the adjustment are:</a:t>
            </a:r>
          </a:p>
          <a:p>
            <a:pPr lvl="1">
              <a:spcAft>
                <a:spcPts val="600"/>
              </a:spcAft>
            </a:pPr>
            <a:r>
              <a:rPr lang="en-US" dirty="0"/>
              <a:t>New codes for 2026</a:t>
            </a:r>
          </a:p>
          <a:p>
            <a:pPr lvl="1">
              <a:spcAft>
                <a:spcPts val="600"/>
              </a:spcAft>
            </a:pPr>
            <a:r>
              <a:rPr lang="en-US" dirty="0"/>
              <a:t>Time-based services (such as E/M and care management), maternity care, and services on the telehealth list. </a:t>
            </a:r>
          </a:p>
          <a:p>
            <a:pPr lvl="1">
              <a:spcAft>
                <a:spcPts val="600"/>
              </a:spcAft>
            </a:pPr>
            <a:r>
              <a:rPr lang="en-US" dirty="0"/>
              <a:t>Per the AMA, only 656 services will be exempted from the decrease</a:t>
            </a:r>
          </a:p>
          <a:p>
            <a:pPr>
              <a:spcAft>
                <a:spcPts val="600"/>
              </a:spcAft>
            </a:pPr>
            <a:r>
              <a:rPr lang="en-US" sz="1600" dirty="0"/>
              <a:t>The EA will be calculated every 3 years based on the last five years’ productivity adjustments in the Medicare Economic Index</a:t>
            </a:r>
          </a:p>
          <a:p>
            <a:pPr>
              <a:spcAft>
                <a:spcPts val="600"/>
              </a:spcAft>
            </a:pPr>
            <a:r>
              <a:rPr lang="en-US" sz="1600" dirty="0"/>
              <a:t>AMA estimates that most specialties will see a 1 % decrease in payments based on the EA.</a:t>
            </a:r>
          </a:p>
        </p:txBody>
      </p:sp>
    </p:spTree>
    <p:extLst>
      <p:ext uri="{BB962C8B-B14F-4D97-AF65-F5344CB8AC3E}">
        <p14:creationId xmlns:p14="http://schemas.microsoft.com/office/powerpoint/2010/main" val="91500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5F30-5816-9749-A46B-4870003832A3}"/>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Practice Expense Methodology</a:t>
            </a:r>
          </a:p>
        </p:txBody>
      </p:sp>
      <p:sp>
        <p:nvSpPr>
          <p:cNvPr id="3" name="Content Placeholder 2">
            <a:extLst>
              <a:ext uri="{FF2B5EF4-FFF2-40B4-BE49-F238E27FC236}">
                <a16:creationId xmlns:a16="http://schemas.microsoft.com/office/drawing/2014/main" id="{9005F338-8BE1-984C-B2C5-62B4D2E44674}"/>
              </a:ext>
            </a:extLst>
          </p:cNvPr>
          <p:cNvSpPr>
            <a:spLocks noGrp="1"/>
          </p:cNvSpPr>
          <p:nvPr>
            <p:ph type="body" idx="1"/>
          </p:nvPr>
        </p:nvSpPr>
        <p:spPr>
          <a:xfrm>
            <a:off x="1378500" y="923875"/>
            <a:ext cx="7518364" cy="4003200"/>
          </a:xfrm>
        </p:spPr>
        <p:txBody>
          <a:bodyPr>
            <a:normAutofit/>
          </a:bodyPr>
          <a:lstStyle/>
          <a:p>
            <a:pPr>
              <a:spcAft>
                <a:spcPts val="600"/>
              </a:spcAft>
            </a:pPr>
            <a:r>
              <a:rPr lang="en-US" dirty="0"/>
              <a:t>Current methodology relies on AMA’s Physician Practice Information (PPI) Survey data from 2008 that measures specialty-specific practice costs. </a:t>
            </a:r>
          </a:p>
          <a:p>
            <a:pPr>
              <a:spcAft>
                <a:spcPts val="600"/>
              </a:spcAft>
            </a:pPr>
            <a:r>
              <a:rPr lang="en-US" dirty="0"/>
              <a:t>AMA conducted a new survey in 2024-2025 but it was not accepted by Medicare citing low response rates and other survey issues.</a:t>
            </a:r>
          </a:p>
          <a:p>
            <a:pPr>
              <a:spcAft>
                <a:spcPts val="600"/>
              </a:spcAft>
            </a:pPr>
            <a:r>
              <a:rPr lang="en-US" dirty="0"/>
              <a:t>CMS stated that while not applying the finalized a reduction they are making “significant updates to our PE methodology to better reflect current clinical practice”.</a:t>
            </a:r>
          </a:p>
        </p:txBody>
      </p:sp>
    </p:spTree>
    <p:extLst>
      <p:ext uri="{BB962C8B-B14F-4D97-AF65-F5344CB8AC3E}">
        <p14:creationId xmlns:p14="http://schemas.microsoft.com/office/powerpoint/2010/main" val="303785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5F30-5816-9749-A46B-4870003832A3}"/>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CMS Expense Methodology</a:t>
            </a:r>
          </a:p>
        </p:txBody>
      </p:sp>
      <p:sp>
        <p:nvSpPr>
          <p:cNvPr id="3" name="Content Placeholder 2">
            <a:extLst>
              <a:ext uri="{FF2B5EF4-FFF2-40B4-BE49-F238E27FC236}">
                <a16:creationId xmlns:a16="http://schemas.microsoft.com/office/drawing/2014/main" id="{9005F338-8BE1-984C-B2C5-62B4D2E44674}"/>
              </a:ext>
            </a:extLst>
          </p:cNvPr>
          <p:cNvSpPr>
            <a:spLocks noGrp="1"/>
          </p:cNvSpPr>
          <p:nvPr>
            <p:ph type="body" idx="1"/>
          </p:nvPr>
        </p:nvSpPr>
        <p:spPr>
          <a:xfrm>
            <a:off x="1377949" y="923925"/>
            <a:ext cx="7664451" cy="4003675"/>
          </a:xfrm>
        </p:spPr>
        <p:txBody>
          <a:bodyPr>
            <a:noAutofit/>
          </a:bodyPr>
          <a:lstStyle/>
          <a:p>
            <a:pPr>
              <a:spcAft>
                <a:spcPts val="600"/>
              </a:spcAft>
            </a:pPr>
            <a:r>
              <a:rPr lang="en-US" sz="1700" dirty="0"/>
              <a:t>CMS applied a reduction in indirect PE (practice expense) </a:t>
            </a:r>
            <a:r>
              <a:rPr lang="en-US" sz="1700" dirty="0" err="1"/>
              <a:t>RVUs</a:t>
            </a:r>
            <a:r>
              <a:rPr lang="en-US" sz="1700" dirty="0"/>
              <a:t> for all services provided in the facility setting </a:t>
            </a:r>
          </a:p>
          <a:p>
            <a:pPr>
              <a:spcAft>
                <a:spcPts val="600"/>
              </a:spcAft>
            </a:pPr>
            <a:r>
              <a:rPr lang="en-US" sz="1700" dirty="0"/>
              <a:t>Indirect PE includes administrative staff such as coders, billers, schedulers, etc.</a:t>
            </a:r>
          </a:p>
          <a:p>
            <a:pPr>
              <a:spcAft>
                <a:spcPts val="600"/>
              </a:spcAft>
            </a:pPr>
            <a:r>
              <a:rPr lang="en-US" sz="1700" dirty="0"/>
              <a:t>CMS asserts that with the trend for physicians to be employed by hospitals, physicians who provide services in the facility no longer maintain a separate office and receive “duplicative payments” </a:t>
            </a:r>
          </a:p>
          <a:p>
            <a:pPr>
              <a:spcAft>
                <a:spcPts val="600"/>
              </a:spcAft>
            </a:pPr>
            <a:r>
              <a:rPr lang="en-US" sz="1700" dirty="0"/>
              <a:t>The methodology is complicated and reduces the portion of facility PE </a:t>
            </a:r>
            <a:r>
              <a:rPr lang="en-US" sz="1700" dirty="0" err="1"/>
              <a:t>RVUs</a:t>
            </a:r>
            <a:r>
              <a:rPr lang="en-US" sz="1700" dirty="0"/>
              <a:t> allocated based on work </a:t>
            </a:r>
            <a:r>
              <a:rPr lang="en-US" sz="1700" dirty="0" err="1"/>
              <a:t>RVUs</a:t>
            </a:r>
            <a:r>
              <a:rPr lang="en-US" sz="1700" dirty="0"/>
              <a:t> to half the amount allocated to non-facility PE </a:t>
            </a:r>
            <a:r>
              <a:rPr lang="en-US" sz="1700" dirty="0" err="1">
                <a:solidFill>
                  <a:schemeClr val="tx1"/>
                </a:solidFill>
              </a:rPr>
              <a:t>RVUs</a:t>
            </a:r>
            <a:r>
              <a:rPr lang="en-US" sz="1700" b="1" i="1" dirty="0">
                <a:solidFill>
                  <a:schemeClr val="accent5">
                    <a:lumMod val="75000"/>
                  </a:schemeClr>
                </a:solidFill>
              </a:rPr>
              <a:t>-Complicated is right!!</a:t>
            </a:r>
          </a:p>
        </p:txBody>
      </p:sp>
    </p:spTree>
    <p:extLst>
      <p:ext uri="{BB962C8B-B14F-4D97-AF65-F5344CB8AC3E}">
        <p14:creationId xmlns:p14="http://schemas.microsoft.com/office/powerpoint/2010/main" val="27258147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5F30-5816-9749-A46B-4870003832A3}"/>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CMS Expense Methodology</a:t>
            </a:r>
          </a:p>
        </p:txBody>
      </p:sp>
      <p:sp>
        <p:nvSpPr>
          <p:cNvPr id="3" name="Content Placeholder 2">
            <a:extLst>
              <a:ext uri="{FF2B5EF4-FFF2-40B4-BE49-F238E27FC236}">
                <a16:creationId xmlns:a16="http://schemas.microsoft.com/office/drawing/2014/main" id="{9005F338-8BE1-984C-B2C5-62B4D2E44674}"/>
              </a:ext>
            </a:extLst>
          </p:cNvPr>
          <p:cNvSpPr>
            <a:spLocks noGrp="1"/>
          </p:cNvSpPr>
          <p:nvPr>
            <p:ph type="body" idx="1"/>
          </p:nvPr>
        </p:nvSpPr>
        <p:spPr>
          <a:xfrm>
            <a:off x="1378500" y="923875"/>
            <a:ext cx="7518364" cy="4003200"/>
          </a:xfrm>
        </p:spPr>
        <p:txBody>
          <a:bodyPr>
            <a:noAutofit/>
          </a:bodyPr>
          <a:lstStyle/>
          <a:p>
            <a:pPr>
              <a:spcAft>
                <a:spcPts val="600"/>
              </a:spcAft>
            </a:pPr>
            <a:r>
              <a:rPr lang="en-US" sz="1600"/>
              <a:t>The result is payment for physician services performed in facilities will decrease overall by -7 % while payment for physician services performed in non-facility settings will increase by 4 %. </a:t>
            </a:r>
          </a:p>
          <a:p>
            <a:pPr>
              <a:spcAft>
                <a:spcPts val="600"/>
              </a:spcAft>
            </a:pPr>
            <a:r>
              <a:rPr lang="en-US" sz="1600"/>
              <a:t>The reduction applies to all providers who perform procedures in the hospital and ASC settings even if they are in private practice and/or employed but maintain employee costs for the indirect PE allocations</a:t>
            </a:r>
          </a:p>
          <a:p>
            <a:pPr>
              <a:spcAft>
                <a:spcPts val="600"/>
              </a:spcAft>
            </a:pPr>
            <a:r>
              <a:rPr lang="en-US" sz="1600"/>
              <a:t>The unintended consequence is that more physicians will consolidate their practice into hospital-owned groups</a:t>
            </a:r>
          </a:p>
          <a:p>
            <a:pPr>
              <a:spcAft>
                <a:spcPts val="600"/>
              </a:spcAft>
            </a:pPr>
            <a:r>
              <a:rPr lang="en-US" sz="1600"/>
              <a:t>The AMA has recently sent a letter to Congress requesting a 4-year phase-in to allow practices to adjust and for CMS to review current data related to PE costs</a:t>
            </a:r>
          </a:p>
        </p:txBody>
      </p:sp>
    </p:spTree>
    <p:extLst>
      <p:ext uri="{BB962C8B-B14F-4D97-AF65-F5344CB8AC3E}">
        <p14:creationId xmlns:p14="http://schemas.microsoft.com/office/powerpoint/2010/main" val="2431347573"/>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6D67-A08C-D246-9199-8CBC99040970}"/>
              </a:ext>
            </a:extLst>
          </p:cNvPr>
          <p:cNvSpPr>
            <a:spLocks noGrp="1"/>
          </p:cNvSpPr>
          <p:nvPr>
            <p:ph type="title"/>
          </p:nvPr>
        </p:nvSpPr>
        <p:spPr>
          <a:xfrm>
            <a:off x="1377949" y="215900"/>
            <a:ext cx="7681383" cy="573088"/>
          </a:xfrm>
        </p:spPr>
        <p:txBody>
          <a:bodyPr>
            <a:normAutofit fontScale="90000"/>
          </a:bodyPr>
          <a:lstStyle/>
          <a:p>
            <a:pPr>
              <a:spcAft>
                <a:spcPts val="600"/>
              </a:spcAft>
            </a:pPr>
            <a:r>
              <a:rPr lang="en-US"/>
              <a:t>CMS Estimates on Impact of All 2026 Policies</a:t>
            </a:r>
          </a:p>
        </p:txBody>
      </p:sp>
      <p:sp>
        <p:nvSpPr>
          <p:cNvPr id="3" name="Content Placeholder 2">
            <a:extLst>
              <a:ext uri="{FF2B5EF4-FFF2-40B4-BE49-F238E27FC236}">
                <a16:creationId xmlns:a16="http://schemas.microsoft.com/office/drawing/2014/main" id="{9F66FEE6-60BC-CE46-B578-F3AFDE1E7040}"/>
              </a:ext>
            </a:extLst>
          </p:cNvPr>
          <p:cNvSpPr>
            <a:spLocks noGrp="1"/>
          </p:cNvSpPr>
          <p:nvPr>
            <p:ph type="body" idx="1"/>
          </p:nvPr>
        </p:nvSpPr>
        <p:spPr>
          <a:xfrm>
            <a:off x="1075267" y="923925"/>
            <a:ext cx="7984065" cy="3416300"/>
          </a:xfrm>
        </p:spPr>
        <p:txBody>
          <a:bodyPr/>
          <a:lstStyle/>
          <a:p>
            <a:pPr marL="114300" indent="0">
              <a:spcAft>
                <a:spcPts val="600"/>
              </a:spcAft>
              <a:buNone/>
            </a:pPr>
            <a:endParaRPr lang="en-US"/>
          </a:p>
          <a:p>
            <a:pPr marL="114300" indent="0">
              <a:spcAft>
                <a:spcPts val="600"/>
              </a:spcAft>
              <a:buNone/>
            </a:pPr>
            <a:r>
              <a:rPr lang="en-US"/>
              <a:t>Interventional Pain Medicine-Based on Medicare allowed charges</a:t>
            </a:r>
          </a:p>
          <a:p>
            <a:pPr lvl="1">
              <a:spcAft>
                <a:spcPts val="600"/>
              </a:spcAft>
            </a:pPr>
            <a:endParaRPr lang="en-US"/>
          </a:p>
        </p:txBody>
      </p:sp>
      <p:graphicFrame>
        <p:nvGraphicFramePr>
          <p:cNvPr id="4" name="Table 4">
            <a:extLst>
              <a:ext uri="{FF2B5EF4-FFF2-40B4-BE49-F238E27FC236}">
                <a16:creationId xmlns:a16="http://schemas.microsoft.com/office/drawing/2014/main" id="{9B4E6199-723F-0849-923E-16AFCE26A0E7}"/>
              </a:ext>
            </a:extLst>
          </p:cNvPr>
          <p:cNvGraphicFramePr>
            <a:graphicFrameLocks noGrp="1"/>
          </p:cNvGraphicFramePr>
          <p:nvPr>
            <p:extLst>
              <p:ext uri="{D42A27DB-BD31-4B8C-83A1-F6EECF244321}">
                <p14:modId xmlns:p14="http://schemas.microsoft.com/office/powerpoint/2010/main" val="2728390681"/>
              </p:ext>
            </p:extLst>
          </p:nvPr>
        </p:nvGraphicFramePr>
        <p:xfrm>
          <a:off x="1377949" y="1806700"/>
          <a:ext cx="7205028" cy="1530099"/>
        </p:xfrm>
        <a:graphic>
          <a:graphicData uri="http://schemas.openxmlformats.org/drawingml/2006/table">
            <a:tbl>
              <a:tblPr firstRow="1" bandRow="1">
                <a:tableStyleId>{5C22544A-7EE6-4342-B048-85BDC9FD1C3A}</a:tableStyleId>
              </a:tblPr>
              <a:tblGrid>
                <a:gridCol w="1561148">
                  <a:extLst>
                    <a:ext uri="{9D8B030D-6E8A-4147-A177-3AD203B41FA5}">
                      <a16:colId xmlns:a16="http://schemas.microsoft.com/office/drawing/2014/main" val="593890328"/>
                    </a:ext>
                  </a:extLst>
                </a:gridCol>
                <a:gridCol w="1410970">
                  <a:extLst>
                    <a:ext uri="{9D8B030D-6E8A-4147-A177-3AD203B41FA5}">
                      <a16:colId xmlns:a16="http://schemas.microsoft.com/office/drawing/2014/main" val="995933587"/>
                    </a:ext>
                  </a:extLst>
                </a:gridCol>
                <a:gridCol w="1410970">
                  <a:extLst>
                    <a:ext uri="{9D8B030D-6E8A-4147-A177-3AD203B41FA5}">
                      <a16:colId xmlns:a16="http://schemas.microsoft.com/office/drawing/2014/main" val="500067556"/>
                    </a:ext>
                  </a:extLst>
                </a:gridCol>
                <a:gridCol w="1410970">
                  <a:extLst>
                    <a:ext uri="{9D8B030D-6E8A-4147-A177-3AD203B41FA5}">
                      <a16:colId xmlns:a16="http://schemas.microsoft.com/office/drawing/2014/main" val="4123871865"/>
                    </a:ext>
                  </a:extLst>
                </a:gridCol>
                <a:gridCol w="1410970">
                  <a:extLst>
                    <a:ext uri="{9D8B030D-6E8A-4147-A177-3AD203B41FA5}">
                      <a16:colId xmlns:a16="http://schemas.microsoft.com/office/drawing/2014/main" val="1414917783"/>
                    </a:ext>
                  </a:extLst>
                </a:gridCol>
              </a:tblGrid>
              <a:tr h="388620">
                <a:tc>
                  <a:txBody>
                    <a:bodyPr/>
                    <a:lstStyle/>
                    <a:p>
                      <a:pPr algn="ctr"/>
                      <a:r>
                        <a:rPr lang="en-US" sz="1600">
                          <a:latin typeface="Montserrat" pitchFamily="2" charset="77"/>
                        </a:rPr>
                        <a:t>Non-Facility/</a:t>
                      </a:r>
                    </a:p>
                    <a:p>
                      <a:pPr algn="ctr"/>
                      <a:r>
                        <a:rPr lang="en-US" sz="1600">
                          <a:latin typeface="Montserrat" pitchFamily="2" charset="77"/>
                        </a:rPr>
                        <a:t>Facility</a:t>
                      </a:r>
                    </a:p>
                  </a:txBody>
                  <a:tcPr marL="68580" marR="68580" marT="34290" marB="34290"/>
                </a:tc>
                <a:tc>
                  <a:txBody>
                    <a:bodyPr/>
                    <a:lstStyle/>
                    <a:p>
                      <a:pPr algn="ctr"/>
                      <a:r>
                        <a:rPr lang="en-US" sz="1600">
                          <a:latin typeface="Montserrat" pitchFamily="2" charset="77"/>
                        </a:rPr>
                        <a:t>Work RUVS</a:t>
                      </a:r>
                    </a:p>
                  </a:txBody>
                  <a:tcPr marL="68580" marR="68580" marT="34290" marB="34290"/>
                </a:tc>
                <a:tc>
                  <a:txBody>
                    <a:bodyPr/>
                    <a:lstStyle/>
                    <a:p>
                      <a:pPr algn="ctr"/>
                      <a:r>
                        <a:rPr lang="en-US" sz="1600">
                          <a:latin typeface="Montserrat" pitchFamily="2" charset="77"/>
                        </a:rPr>
                        <a:t>PE RVUs</a:t>
                      </a:r>
                    </a:p>
                  </a:txBody>
                  <a:tcPr marL="68580" marR="68580" marT="34290" marB="34290"/>
                </a:tc>
                <a:tc>
                  <a:txBody>
                    <a:bodyPr/>
                    <a:lstStyle/>
                    <a:p>
                      <a:pPr algn="ctr"/>
                      <a:r>
                        <a:rPr lang="en-US" sz="1600">
                          <a:latin typeface="Montserrat" pitchFamily="2" charset="77"/>
                        </a:rPr>
                        <a:t>MP RVUS</a:t>
                      </a:r>
                    </a:p>
                  </a:txBody>
                  <a:tcPr marL="68580" marR="68580" marT="34290" marB="34290"/>
                </a:tc>
                <a:tc>
                  <a:txBody>
                    <a:bodyPr/>
                    <a:lstStyle/>
                    <a:p>
                      <a:pPr algn="ctr"/>
                      <a:r>
                        <a:rPr lang="en-US" sz="1600">
                          <a:latin typeface="Montserrat" pitchFamily="2" charset="77"/>
                        </a:rPr>
                        <a:t>Total Impact</a:t>
                      </a:r>
                    </a:p>
                  </a:txBody>
                  <a:tcPr marL="68580" marR="68580" marT="34290" marB="34290"/>
                </a:tc>
                <a:extLst>
                  <a:ext uri="{0D108BD9-81ED-4DB2-BD59-A6C34878D82A}">
                    <a16:rowId xmlns:a16="http://schemas.microsoft.com/office/drawing/2014/main" val="1953070663"/>
                  </a:ext>
                </a:extLst>
              </a:tr>
              <a:tr h="324613">
                <a:tc>
                  <a:txBody>
                    <a:bodyPr/>
                    <a:lstStyle/>
                    <a:p>
                      <a:r>
                        <a:rPr lang="en-US" sz="1600">
                          <a:latin typeface="Montserrat" pitchFamily="2" charset="77"/>
                        </a:rPr>
                        <a:t>Total</a:t>
                      </a:r>
                    </a:p>
                  </a:txBody>
                  <a:tcPr marL="68580" marR="68580" marT="34290" marB="34290"/>
                </a:tc>
                <a:tc>
                  <a:txBody>
                    <a:bodyPr/>
                    <a:lstStyle/>
                    <a:p>
                      <a:pPr algn="r"/>
                      <a:r>
                        <a:rPr lang="en-US" sz="1600">
                          <a:latin typeface="Montserrat" pitchFamily="2" charset="77"/>
                        </a:rPr>
                        <a:t>0%</a:t>
                      </a:r>
                    </a:p>
                  </a:txBody>
                  <a:tcPr marL="68580" marR="68580" marT="34290" marB="34290"/>
                </a:tc>
                <a:tc>
                  <a:txBody>
                    <a:bodyPr/>
                    <a:lstStyle/>
                    <a:p>
                      <a:pPr algn="r"/>
                      <a:r>
                        <a:rPr lang="en-US" sz="1600">
                          <a:latin typeface="Montserrat" pitchFamily="2" charset="77"/>
                        </a:rPr>
                        <a:t>3%</a:t>
                      </a:r>
                    </a:p>
                  </a:txBody>
                  <a:tcPr marL="68580" marR="68580" marT="34290" marB="34290"/>
                </a:tc>
                <a:tc>
                  <a:txBody>
                    <a:bodyPr/>
                    <a:lstStyle/>
                    <a:p>
                      <a:pPr algn="r"/>
                      <a:r>
                        <a:rPr lang="en-US" sz="1600">
                          <a:latin typeface="Montserrat" pitchFamily="2" charset="77"/>
                        </a:rPr>
                        <a:t>0%</a:t>
                      </a:r>
                    </a:p>
                  </a:txBody>
                  <a:tcPr marL="68580" marR="68580" marT="34290" marB="34290"/>
                </a:tc>
                <a:tc>
                  <a:txBody>
                    <a:bodyPr/>
                    <a:lstStyle/>
                    <a:p>
                      <a:pPr algn="r"/>
                      <a:r>
                        <a:rPr lang="en-US" sz="1600">
                          <a:latin typeface="Montserrat" pitchFamily="2" charset="77"/>
                        </a:rPr>
                        <a:t>3%</a:t>
                      </a:r>
                    </a:p>
                  </a:txBody>
                  <a:tcPr marL="68580" marR="68580" marT="34290" marB="34290"/>
                </a:tc>
                <a:extLst>
                  <a:ext uri="{0D108BD9-81ED-4DB2-BD59-A6C34878D82A}">
                    <a16:rowId xmlns:a16="http://schemas.microsoft.com/office/drawing/2014/main" val="3409361256"/>
                  </a:ext>
                </a:extLst>
              </a:tr>
              <a:tr h="324613">
                <a:tc>
                  <a:txBody>
                    <a:bodyPr/>
                    <a:lstStyle/>
                    <a:p>
                      <a:r>
                        <a:rPr lang="en-US" sz="1600">
                          <a:latin typeface="Montserrat" pitchFamily="2" charset="77"/>
                        </a:rPr>
                        <a:t>Facility </a:t>
                      </a:r>
                    </a:p>
                  </a:txBody>
                  <a:tcPr marL="68580" marR="68580" marT="34290" marB="34290"/>
                </a:tc>
                <a:tc>
                  <a:txBody>
                    <a:bodyPr/>
                    <a:lstStyle/>
                    <a:p>
                      <a:pPr algn="r"/>
                      <a:r>
                        <a:rPr lang="en-US" sz="1600">
                          <a:latin typeface="Montserrat" pitchFamily="2" charset="77"/>
                        </a:rPr>
                        <a:t>-1%</a:t>
                      </a:r>
                    </a:p>
                  </a:txBody>
                  <a:tcPr marL="68580" marR="68580" marT="34290" marB="34290"/>
                </a:tc>
                <a:tc>
                  <a:txBody>
                    <a:bodyPr/>
                    <a:lstStyle/>
                    <a:p>
                      <a:pPr algn="r"/>
                      <a:r>
                        <a:rPr lang="en-US" sz="1600">
                          <a:latin typeface="Montserrat" pitchFamily="2" charset="77"/>
                        </a:rPr>
                        <a:t>-8%</a:t>
                      </a:r>
                    </a:p>
                  </a:txBody>
                  <a:tcPr marL="68580" marR="68580" marT="34290" marB="34290"/>
                </a:tc>
                <a:tc>
                  <a:txBody>
                    <a:bodyPr/>
                    <a:lstStyle/>
                    <a:p>
                      <a:pPr algn="r"/>
                      <a:r>
                        <a:rPr lang="en-US" sz="1600">
                          <a:latin typeface="Montserrat" pitchFamily="2" charset="77"/>
                        </a:rPr>
                        <a:t>0%</a:t>
                      </a:r>
                    </a:p>
                  </a:txBody>
                  <a:tcPr marL="68580" marR="68580" marT="34290" marB="34290"/>
                </a:tc>
                <a:tc>
                  <a:txBody>
                    <a:bodyPr/>
                    <a:lstStyle/>
                    <a:p>
                      <a:pPr algn="r"/>
                      <a:r>
                        <a:rPr lang="en-US" sz="1600">
                          <a:latin typeface="Montserrat" pitchFamily="2" charset="77"/>
                        </a:rPr>
                        <a:t>-9%</a:t>
                      </a:r>
                    </a:p>
                  </a:txBody>
                  <a:tcPr marL="68580" marR="68580" marT="34290" marB="34290"/>
                </a:tc>
                <a:extLst>
                  <a:ext uri="{0D108BD9-81ED-4DB2-BD59-A6C34878D82A}">
                    <a16:rowId xmlns:a16="http://schemas.microsoft.com/office/drawing/2014/main" val="3615000584"/>
                  </a:ext>
                </a:extLst>
              </a:tr>
              <a:tr h="324613">
                <a:tc>
                  <a:txBody>
                    <a:bodyPr/>
                    <a:lstStyle/>
                    <a:p>
                      <a:r>
                        <a:rPr lang="en-US" sz="1600">
                          <a:latin typeface="Montserrat" pitchFamily="2" charset="77"/>
                        </a:rPr>
                        <a:t>Non-Facility</a:t>
                      </a:r>
                    </a:p>
                  </a:txBody>
                  <a:tcPr marL="68580" marR="68580" marT="34290" marB="34290"/>
                </a:tc>
                <a:tc>
                  <a:txBody>
                    <a:bodyPr/>
                    <a:lstStyle/>
                    <a:p>
                      <a:pPr algn="r"/>
                      <a:r>
                        <a:rPr lang="en-US" sz="1600">
                          <a:latin typeface="Montserrat" pitchFamily="2" charset="77"/>
                        </a:rPr>
                        <a:t>0%</a:t>
                      </a:r>
                    </a:p>
                  </a:txBody>
                  <a:tcPr marL="68580" marR="68580" marT="34290" marB="34290"/>
                </a:tc>
                <a:tc>
                  <a:txBody>
                    <a:bodyPr/>
                    <a:lstStyle/>
                    <a:p>
                      <a:pPr algn="r"/>
                      <a:r>
                        <a:rPr lang="en-US" sz="1600">
                          <a:latin typeface="Montserrat" pitchFamily="2" charset="77"/>
                        </a:rPr>
                        <a:t>7%</a:t>
                      </a:r>
                    </a:p>
                  </a:txBody>
                  <a:tcPr marL="68580" marR="68580" marT="34290" marB="34290"/>
                </a:tc>
                <a:tc>
                  <a:txBody>
                    <a:bodyPr/>
                    <a:lstStyle/>
                    <a:p>
                      <a:pPr algn="r"/>
                      <a:r>
                        <a:rPr lang="en-US" sz="1600">
                          <a:latin typeface="Montserrat" pitchFamily="2" charset="77"/>
                        </a:rPr>
                        <a:t>0%</a:t>
                      </a:r>
                    </a:p>
                  </a:txBody>
                  <a:tcPr marL="68580" marR="68580" marT="34290" marB="34290"/>
                </a:tc>
                <a:tc>
                  <a:txBody>
                    <a:bodyPr/>
                    <a:lstStyle/>
                    <a:p>
                      <a:pPr algn="r"/>
                      <a:r>
                        <a:rPr lang="en-US" sz="1600">
                          <a:latin typeface="Montserrat" pitchFamily="2" charset="77"/>
                        </a:rPr>
                        <a:t>7%</a:t>
                      </a:r>
                    </a:p>
                  </a:txBody>
                  <a:tcPr marL="68580" marR="68580" marT="34290" marB="34290"/>
                </a:tc>
                <a:extLst>
                  <a:ext uri="{0D108BD9-81ED-4DB2-BD59-A6C34878D82A}">
                    <a16:rowId xmlns:a16="http://schemas.microsoft.com/office/drawing/2014/main" val="2944652847"/>
                  </a:ext>
                </a:extLst>
              </a:tr>
            </a:tbl>
          </a:graphicData>
        </a:graphic>
      </p:graphicFrame>
    </p:spTree>
    <p:extLst>
      <p:ext uri="{BB962C8B-B14F-4D97-AF65-F5344CB8AC3E}">
        <p14:creationId xmlns:p14="http://schemas.microsoft.com/office/powerpoint/2010/main" val="1104113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B641-A732-B946-80E3-856374D61E5B}"/>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dirty="0"/>
              <a:t>Telehealth 2026-Good News!</a:t>
            </a:r>
          </a:p>
        </p:txBody>
      </p:sp>
      <p:sp>
        <p:nvSpPr>
          <p:cNvPr id="3" name="Content Placeholder 2">
            <a:extLst>
              <a:ext uri="{FF2B5EF4-FFF2-40B4-BE49-F238E27FC236}">
                <a16:creationId xmlns:a16="http://schemas.microsoft.com/office/drawing/2014/main" id="{EC0F4E90-9A4B-104A-AE6B-8816E06CDA2B}"/>
              </a:ext>
            </a:extLst>
          </p:cNvPr>
          <p:cNvSpPr>
            <a:spLocks noGrp="1"/>
          </p:cNvSpPr>
          <p:nvPr>
            <p:ph type="body" idx="1"/>
          </p:nvPr>
        </p:nvSpPr>
        <p:spPr>
          <a:xfrm>
            <a:off x="1378500" y="923875"/>
            <a:ext cx="7518364" cy="4003200"/>
          </a:xfrm>
        </p:spPr>
        <p:txBody>
          <a:bodyPr>
            <a:normAutofit/>
          </a:bodyPr>
          <a:lstStyle/>
          <a:p>
            <a:pPr>
              <a:spcAft>
                <a:spcPts val="600"/>
              </a:spcAft>
            </a:pPr>
            <a:r>
              <a:rPr lang="en-US" sz="1600" dirty="0"/>
              <a:t>CMS will now permanently allow physicians to be immediately available via audio-video telecommunications for all services that require direct supervision except those with a 10- or 90-day global period </a:t>
            </a:r>
          </a:p>
          <a:p>
            <a:pPr lvl="1">
              <a:spcAft>
                <a:spcPts val="600"/>
              </a:spcAft>
            </a:pPr>
            <a:r>
              <a:rPr lang="en-US" dirty="0"/>
              <a:t>This includes ”incident-to” services but does not change other requirements for incident-to billing</a:t>
            </a:r>
          </a:p>
          <a:p>
            <a:pPr>
              <a:spcAft>
                <a:spcPts val="600"/>
              </a:spcAft>
            </a:pPr>
            <a:r>
              <a:rPr lang="en-US" sz="1600" dirty="0"/>
              <a:t>Reduces frequency limitations for subsequent hospital (and nursing facility) and critical care services </a:t>
            </a:r>
          </a:p>
          <a:p>
            <a:pPr>
              <a:spcAft>
                <a:spcPts val="600"/>
              </a:spcAft>
            </a:pPr>
            <a:r>
              <a:rPr lang="en-US" sz="1600" dirty="0"/>
              <a:t>Permanently allows virtual supervision of residents providing telehealth services in all training settings</a:t>
            </a:r>
          </a:p>
          <a:p>
            <a:pPr>
              <a:spcAft>
                <a:spcPts val="600"/>
              </a:spcAft>
            </a:pPr>
            <a:r>
              <a:rPr lang="en-US" sz="1600" dirty="0"/>
              <a:t>Simplified process for adding new services to the telehealth list</a:t>
            </a:r>
          </a:p>
        </p:txBody>
      </p:sp>
    </p:spTree>
    <p:extLst>
      <p:ext uri="{BB962C8B-B14F-4D97-AF65-F5344CB8AC3E}">
        <p14:creationId xmlns:p14="http://schemas.microsoft.com/office/powerpoint/2010/main" val="152182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1"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C913-0A47-9E45-ABB5-48A35CEF3366}"/>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Other Current and Upcoming Issues</a:t>
            </a:r>
          </a:p>
        </p:txBody>
      </p:sp>
      <p:sp>
        <p:nvSpPr>
          <p:cNvPr id="3" name="Content Placeholder 2">
            <a:extLst>
              <a:ext uri="{FF2B5EF4-FFF2-40B4-BE49-F238E27FC236}">
                <a16:creationId xmlns:a16="http://schemas.microsoft.com/office/drawing/2014/main" id="{FE753CA4-415B-8B40-859E-038E1463754D}"/>
              </a:ext>
            </a:extLst>
          </p:cNvPr>
          <p:cNvSpPr>
            <a:spLocks noGrp="1"/>
          </p:cNvSpPr>
          <p:nvPr>
            <p:ph type="body" idx="1"/>
          </p:nvPr>
        </p:nvSpPr>
        <p:spPr>
          <a:xfrm>
            <a:off x="1378500" y="923875"/>
            <a:ext cx="7518364" cy="4003200"/>
          </a:xfrm>
        </p:spPr>
        <p:txBody>
          <a:bodyPr>
            <a:normAutofit/>
          </a:bodyPr>
          <a:lstStyle/>
          <a:p>
            <a:pPr>
              <a:spcAft>
                <a:spcPts val="600"/>
              </a:spcAft>
            </a:pPr>
            <a:r>
              <a:rPr lang="en-US" sz="1600" dirty="0"/>
              <a:t>CPT Editorial Panel is establishing a Neurostimulator Workgroup to address issues/concerns with terminology and CPT instructions. Members have not yet been appointed.</a:t>
            </a:r>
          </a:p>
          <a:p>
            <a:pPr>
              <a:spcAft>
                <a:spcPts val="600"/>
              </a:spcAft>
            </a:pPr>
            <a:r>
              <a:rPr lang="en-US" sz="1600" dirty="0"/>
              <a:t>The CPT Editorial Panel has established a Digital Medicine Coding Committee (DMCC) to help address the increasing number of code requests for AI services. Currently, CPT codes are assigned only to services that require “physician work”.</a:t>
            </a:r>
          </a:p>
          <a:p>
            <a:pPr lvl="1">
              <a:spcAft>
                <a:spcPts val="600"/>
              </a:spcAft>
            </a:pPr>
            <a:r>
              <a:rPr lang="en-US" dirty="0"/>
              <a:t>Clinically Meaningful Algorithmic Analysis (CMAA) is a proposed new CPT code set to address AI services that do not meet the current CPT criteria for Category I codes. </a:t>
            </a:r>
          </a:p>
          <a:p>
            <a:pPr lvl="1">
              <a:spcAft>
                <a:spcPts val="600"/>
              </a:spcAft>
            </a:pPr>
            <a:r>
              <a:rPr lang="en-US" dirty="0"/>
              <a:t>A group of stakeholders met on Dec. 8, 2025, to provide input and direction to the process</a:t>
            </a:r>
          </a:p>
        </p:txBody>
      </p:sp>
    </p:spTree>
    <p:extLst>
      <p:ext uri="{BB962C8B-B14F-4D97-AF65-F5344CB8AC3E}">
        <p14:creationId xmlns:p14="http://schemas.microsoft.com/office/powerpoint/2010/main" val="39640174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p:txBody>
          <a:bodyPr spcFirstLastPara="1" wrap="square" lIns="91425" tIns="91425" rIns="91425" bIns="91425" anchor="t" anchorCtr="0">
            <a:normAutofit fontScale="90000"/>
          </a:bodyPr>
          <a:lstStyle/>
          <a:p>
            <a:pPr lvl="0">
              <a:spcAft>
                <a:spcPts val="600"/>
              </a:spcAft>
            </a:pPr>
            <a:r>
              <a:rPr lang="en-US" dirty="0"/>
              <a:t>Conflict of Interest</a:t>
            </a:r>
          </a:p>
        </p:txBody>
      </p:sp>
      <p:sp>
        <p:nvSpPr>
          <p:cNvPr id="157" name="Google Shape;157;p23"/>
          <p:cNvSpPr txBox="1">
            <a:spLocks noGrp="1"/>
          </p:cNvSpPr>
          <p:nvPr>
            <p:ph type="body" idx="1"/>
          </p:nvPr>
        </p:nvSpPr>
        <p:spPr/>
        <p:txBody>
          <a:bodyPr spcFirstLastPara="1" wrap="square" lIns="91425" tIns="91425" rIns="91425" bIns="91425" anchor="t" anchorCtr="0">
            <a:normAutofit/>
          </a:bodyPr>
          <a:lstStyle/>
          <a:p>
            <a:pPr>
              <a:spcAft>
                <a:spcPts val="600"/>
              </a:spcAft>
            </a:pPr>
            <a:r>
              <a:rPr lang="en-US" dirty="0"/>
              <a:t>Emily Hill, PA has no conflicts to disclose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C913-0A47-9E45-ABB5-48A35CEF3366}"/>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Other Current and Upcoming Issues</a:t>
            </a:r>
          </a:p>
        </p:txBody>
      </p:sp>
      <p:sp>
        <p:nvSpPr>
          <p:cNvPr id="3" name="Content Placeholder 2">
            <a:extLst>
              <a:ext uri="{FF2B5EF4-FFF2-40B4-BE49-F238E27FC236}">
                <a16:creationId xmlns:a16="http://schemas.microsoft.com/office/drawing/2014/main" id="{FE753CA4-415B-8B40-859E-038E1463754D}"/>
              </a:ext>
            </a:extLst>
          </p:cNvPr>
          <p:cNvSpPr>
            <a:spLocks noGrp="1"/>
          </p:cNvSpPr>
          <p:nvPr>
            <p:ph type="body" idx="1"/>
          </p:nvPr>
        </p:nvSpPr>
        <p:spPr>
          <a:xfrm>
            <a:off x="1378500" y="923875"/>
            <a:ext cx="7518364" cy="4003200"/>
          </a:xfrm>
        </p:spPr>
        <p:txBody>
          <a:bodyPr>
            <a:normAutofit/>
          </a:bodyPr>
          <a:lstStyle/>
          <a:p>
            <a:pPr>
              <a:spcAft>
                <a:spcPts val="600"/>
              </a:spcAft>
            </a:pPr>
            <a:r>
              <a:rPr lang="en-US" sz="1600"/>
              <a:t>On June 27, 2025, CMS announced its intention to use </a:t>
            </a:r>
            <a:r>
              <a:rPr lang="en-US" sz="1600" err="1"/>
              <a:t>WISeR</a:t>
            </a:r>
            <a:r>
              <a:rPr lang="en-US" sz="1600"/>
              <a:t> (Wasteful and Inappropriate Service Reduction), which contracts with private companies to implement artificial intelligence (AI) to automate prior authorization. The model will run for six performance years, starting on January 1, 2026, in 6 states. The list of services include ESI and vertebral augmentation.</a:t>
            </a:r>
          </a:p>
          <a:p>
            <a:pPr>
              <a:spcAft>
                <a:spcPts val="600"/>
              </a:spcAft>
            </a:pPr>
            <a:r>
              <a:rPr lang="en-US" sz="1600"/>
              <a:t>AAPM leadership and volunteers are addressing and monitoring this initiative</a:t>
            </a:r>
          </a:p>
          <a:p>
            <a:pPr>
              <a:spcAft>
                <a:spcPts val="600"/>
              </a:spcAft>
            </a:pPr>
            <a:r>
              <a:rPr lang="en-US" sz="1600"/>
              <a:t>AAPM continues to be actively involved in addressing Medicare coverage policies, most recently including peripheral nerve blocks. Information can be found at: https://</a:t>
            </a:r>
            <a:r>
              <a:rPr lang="en-US" sz="1600" err="1"/>
              <a:t>painmed.org</a:t>
            </a:r>
            <a:r>
              <a:rPr lang="en-US" sz="1600"/>
              <a:t>/advocacy-efforts</a:t>
            </a:r>
          </a:p>
        </p:txBody>
      </p:sp>
    </p:spTree>
    <p:extLst>
      <p:ext uri="{BB962C8B-B14F-4D97-AF65-F5344CB8AC3E}">
        <p14:creationId xmlns:p14="http://schemas.microsoft.com/office/powerpoint/2010/main" val="17280013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CA55-258B-084F-9C92-B702F1FA3406}"/>
              </a:ext>
            </a:extLst>
          </p:cNvPr>
          <p:cNvSpPr>
            <a:spLocks noGrp="1"/>
          </p:cNvSpPr>
          <p:nvPr>
            <p:ph type="title"/>
          </p:nvPr>
        </p:nvSpPr>
        <p:spPr>
          <a:xfrm>
            <a:off x="1378499" y="216425"/>
            <a:ext cx="7518365" cy="572700"/>
          </a:xfrm>
        </p:spPr>
        <p:txBody>
          <a:bodyPr>
            <a:normAutofit fontScale="90000"/>
          </a:bodyPr>
          <a:lstStyle/>
          <a:p>
            <a:pPr algn="ctr">
              <a:spcAft>
                <a:spcPts val="600"/>
              </a:spcAft>
            </a:pPr>
            <a:r>
              <a:rPr lang="en-US" dirty="0"/>
              <a:t>Many Thanks To </a:t>
            </a:r>
          </a:p>
        </p:txBody>
      </p:sp>
      <p:sp>
        <p:nvSpPr>
          <p:cNvPr id="3" name="Content Placeholder 2">
            <a:extLst>
              <a:ext uri="{FF2B5EF4-FFF2-40B4-BE49-F238E27FC236}">
                <a16:creationId xmlns:a16="http://schemas.microsoft.com/office/drawing/2014/main" id="{777AA496-9246-8040-8D14-CB792DCA1FB1}"/>
              </a:ext>
            </a:extLst>
          </p:cNvPr>
          <p:cNvSpPr>
            <a:spLocks noGrp="1"/>
          </p:cNvSpPr>
          <p:nvPr>
            <p:ph type="body" idx="1"/>
          </p:nvPr>
        </p:nvSpPr>
        <p:spPr>
          <a:xfrm>
            <a:off x="1378500" y="923875"/>
            <a:ext cx="7518364" cy="4003200"/>
          </a:xfrm>
        </p:spPr>
        <p:txBody>
          <a:bodyPr/>
          <a:lstStyle/>
          <a:p>
            <a:pPr>
              <a:spcAft>
                <a:spcPts val="600"/>
              </a:spcAft>
            </a:pPr>
            <a:r>
              <a:rPr lang="en-US" sz="1600" dirty="0"/>
              <a:t>AAPM leadership for their support of CPT and RUC efforts on behalf of its members</a:t>
            </a:r>
          </a:p>
          <a:p>
            <a:pPr>
              <a:spcAft>
                <a:spcPts val="600"/>
              </a:spcAft>
            </a:pPr>
            <a:r>
              <a:rPr lang="en-US" sz="1600" dirty="0"/>
              <a:t>Special thanks to your member representatives to the AMA</a:t>
            </a:r>
          </a:p>
          <a:p>
            <a:pPr lvl="1">
              <a:spcAft>
                <a:spcPts val="600"/>
              </a:spcAft>
            </a:pPr>
            <a:r>
              <a:rPr lang="en-US" dirty="0"/>
              <a:t>Dr. Gregory Polston- RUC Advisor</a:t>
            </a:r>
          </a:p>
          <a:p>
            <a:pPr lvl="1">
              <a:spcAft>
                <a:spcPts val="600"/>
              </a:spcAft>
            </a:pPr>
            <a:r>
              <a:rPr lang="en-US" dirty="0"/>
              <a:t>Dr. Bryan </a:t>
            </a:r>
            <a:r>
              <a:rPr lang="en-US" dirty="0" err="1"/>
              <a:t>Mayrsohn</a:t>
            </a:r>
            <a:r>
              <a:rPr lang="en-US" dirty="0"/>
              <a:t>- RUC Alternate Advisor</a:t>
            </a:r>
          </a:p>
          <a:p>
            <a:pPr lvl="1">
              <a:spcAft>
                <a:spcPts val="600"/>
              </a:spcAft>
            </a:pPr>
            <a:r>
              <a:rPr lang="en-US" dirty="0"/>
              <a:t>Dr. Max Hendrix- CPT Advisor</a:t>
            </a:r>
          </a:p>
          <a:p>
            <a:pPr lvl="1">
              <a:spcAft>
                <a:spcPts val="600"/>
              </a:spcAft>
            </a:pPr>
            <a:r>
              <a:rPr lang="en-US" dirty="0"/>
              <a:t>Dr. </a:t>
            </a:r>
            <a:r>
              <a:rPr lang="en-US" dirty="0" err="1"/>
              <a:t>Gemayal</a:t>
            </a:r>
            <a:r>
              <a:rPr lang="en-US" dirty="0"/>
              <a:t> Lee- CPT Alternate Advisor</a:t>
            </a:r>
          </a:p>
          <a:p>
            <a:pPr>
              <a:spcAft>
                <a:spcPts val="600"/>
              </a:spcAft>
            </a:pPr>
            <a:r>
              <a:rPr lang="en-US" sz="1600" dirty="0"/>
              <a:t>Please let us know if you are interested in becoming involved in either the RUC or CPT processes</a:t>
            </a:r>
          </a:p>
        </p:txBody>
      </p:sp>
    </p:spTree>
    <p:extLst>
      <p:ext uri="{BB962C8B-B14F-4D97-AF65-F5344CB8AC3E}">
        <p14:creationId xmlns:p14="http://schemas.microsoft.com/office/powerpoint/2010/main" val="351947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88CA-7D0E-4F47-8B50-7992C9FDD4AC}"/>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noProof="0" dirty="0"/>
              <a:t>Summary</a:t>
            </a:r>
          </a:p>
        </p:txBody>
      </p:sp>
      <p:sp>
        <p:nvSpPr>
          <p:cNvPr id="3" name="Content Placeholder 2">
            <a:extLst>
              <a:ext uri="{FF2B5EF4-FFF2-40B4-BE49-F238E27FC236}">
                <a16:creationId xmlns:a16="http://schemas.microsoft.com/office/drawing/2014/main" id="{16CE9981-6807-994D-A3C7-665FEAC91732}"/>
              </a:ext>
            </a:extLst>
          </p:cNvPr>
          <p:cNvSpPr>
            <a:spLocks noGrp="1"/>
          </p:cNvSpPr>
          <p:nvPr>
            <p:ph type="body" idx="1"/>
          </p:nvPr>
        </p:nvSpPr>
        <p:spPr>
          <a:xfrm>
            <a:off x="1377950" y="923925"/>
            <a:ext cx="7518400" cy="4147608"/>
          </a:xfrm>
        </p:spPr>
        <p:txBody>
          <a:bodyPr>
            <a:noAutofit/>
          </a:bodyPr>
          <a:lstStyle/>
          <a:p>
            <a:pPr>
              <a:spcAft>
                <a:spcPts val="600"/>
              </a:spcAft>
            </a:pPr>
            <a:r>
              <a:rPr lang="en-US" sz="1600" dirty="0"/>
              <a:t>New </a:t>
            </a:r>
            <a:r>
              <a:rPr lang="en-US" sz="1600" dirty="0" err="1"/>
              <a:t>PILD</a:t>
            </a:r>
            <a:r>
              <a:rPr lang="en-US" sz="1600" dirty="0"/>
              <a:t> codes effective January 1, 2026</a:t>
            </a:r>
          </a:p>
          <a:p>
            <a:pPr>
              <a:spcAft>
                <a:spcPts val="600"/>
              </a:spcAft>
            </a:pPr>
            <a:r>
              <a:rPr lang="en-US" sz="1600" dirty="0"/>
              <a:t>Positive update to the 2026 CF for all physicians</a:t>
            </a:r>
          </a:p>
          <a:p>
            <a:pPr>
              <a:spcAft>
                <a:spcPts val="600"/>
              </a:spcAft>
            </a:pPr>
            <a:r>
              <a:rPr lang="en-US" sz="1600" dirty="0"/>
              <a:t>Positive payment increases impacted by EA, changes in PE methodology and other factors</a:t>
            </a:r>
          </a:p>
          <a:p>
            <a:pPr lvl="1">
              <a:spcAft>
                <a:spcPts val="600"/>
              </a:spcAft>
            </a:pPr>
            <a:r>
              <a:rPr lang="en-US" dirty="0"/>
              <a:t>Efforts continue to mitigate the impact of CMS policies adversely affecting Pain Medicine and other physicians</a:t>
            </a:r>
          </a:p>
          <a:p>
            <a:pPr>
              <a:spcAft>
                <a:spcPts val="600"/>
              </a:spcAft>
            </a:pPr>
            <a:r>
              <a:rPr lang="en-US" sz="1600" dirty="0"/>
              <a:t>Direct supervision via A-V means allowed for all services except codes with 10- and 90-day global periods</a:t>
            </a:r>
          </a:p>
          <a:p>
            <a:pPr>
              <a:spcAft>
                <a:spcPts val="600"/>
              </a:spcAft>
            </a:pPr>
            <a:r>
              <a:rPr lang="en-US" sz="1600" dirty="0"/>
              <a:t>Direct supervision via A-V means allowed for teaching physician services</a:t>
            </a:r>
          </a:p>
          <a:p>
            <a:pPr>
              <a:spcAft>
                <a:spcPts val="600"/>
              </a:spcAft>
            </a:pPr>
            <a:r>
              <a:rPr lang="en-US" sz="1600" dirty="0"/>
              <a:t>Coding for AI services continues to evolve with expected changes in CPT classification</a:t>
            </a:r>
          </a:p>
        </p:txBody>
      </p:sp>
    </p:spTree>
    <p:extLst>
      <p:ext uri="{BB962C8B-B14F-4D97-AF65-F5344CB8AC3E}">
        <p14:creationId xmlns:p14="http://schemas.microsoft.com/office/powerpoint/2010/main" val="420324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2E11725D-8697-2341-BD7D-0830925867BA}"/>
              </a:ext>
            </a:extLst>
          </p:cNvPr>
          <p:cNvSpPr>
            <a:spLocks noGrp="1" noRot="1"/>
          </p:cNvSpPr>
          <p:nvPr>
            <p:ph type="title" idx="4294967295"/>
          </p:nvPr>
        </p:nvSpPr>
        <p:spPr>
          <a:xfrm>
            <a:off x="0" y="0"/>
            <a:ext cx="9144000" cy="971550"/>
          </a:xfrm>
        </p:spPr>
        <p:txBody>
          <a:bodyPr wrap="square" anchor="ctr">
            <a:normAutofit/>
          </a:bodyPr>
          <a:lstStyle/>
          <a:p>
            <a:pPr algn="ctr">
              <a:spcAft>
                <a:spcPts val="600"/>
              </a:spcAft>
            </a:pPr>
            <a:r>
              <a:rPr lang="en-US" altLang="en-US" noProof="0" dirty="0"/>
              <a:t>QUESTIONS AND DISCUSSION</a:t>
            </a:r>
          </a:p>
        </p:txBody>
      </p:sp>
      <p:pic>
        <p:nvPicPr>
          <p:cNvPr id="2" name="Picture 1">
            <a:extLst>
              <a:ext uri="{FF2B5EF4-FFF2-40B4-BE49-F238E27FC236}">
                <a16:creationId xmlns:a16="http://schemas.microsoft.com/office/drawing/2014/main" id="{F3C1AA28-666B-7A68-3676-68CFAC84FD9A}"/>
              </a:ext>
            </a:extLst>
          </p:cNvPr>
          <p:cNvPicPr>
            <a:picLocks noChangeAspect="1"/>
          </p:cNvPicPr>
          <p:nvPr/>
        </p:nvPicPr>
        <p:blipFill>
          <a:blip r:embed="rId3"/>
          <a:stretch>
            <a:fillRect/>
          </a:stretch>
        </p:blipFill>
        <p:spPr>
          <a:xfrm>
            <a:off x="1752255" y="1107022"/>
            <a:ext cx="6822600" cy="4043363"/>
          </a:xfrm>
          <a:prstGeom prst="rect">
            <a:avLst/>
          </a:prstGeom>
        </p:spPr>
      </p:pic>
    </p:spTree>
    <p:extLst>
      <p:ext uri="{BB962C8B-B14F-4D97-AF65-F5344CB8AC3E}">
        <p14:creationId xmlns:p14="http://schemas.microsoft.com/office/powerpoint/2010/main" val="1581314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DD0C-755B-994F-897A-C53CF864AD43}"/>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noProof="0" dirty="0"/>
              <a:t>Objectives</a:t>
            </a:r>
          </a:p>
        </p:txBody>
      </p:sp>
      <p:sp>
        <p:nvSpPr>
          <p:cNvPr id="3" name="Content Placeholder 2">
            <a:extLst>
              <a:ext uri="{FF2B5EF4-FFF2-40B4-BE49-F238E27FC236}">
                <a16:creationId xmlns:a16="http://schemas.microsoft.com/office/drawing/2014/main" id="{AC4E15CC-E961-5844-88EF-01DD46453454}"/>
              </a:ext>
            </a:extLst>
          </p:cNvPr>
          <p:cNvSpPr>
            <a:spLocks noGrp="1"/>
          </p:cNvSpPr>
          <p:nvPr>
            <p:ph type="body" idx="1"/>
          </p:nvPr>
        </p:nvSpPr>
        <p:spPr>
          <a:xfrm>
            <a:off x="1378500" y="923875"/>
            <a:ext cx="7518364" cy="4003200"/>
          </a:xfrm>
        </p:spPr>
        <p:txBody>
          <a:bodyPr/>
          <a:lstStyle/>
          <a:p>
            <a:pPr>
              <a:spcAft>
                <a:spcPts val="600"/>
              </a:spcAft>
            </a:pPr>
            <a:r>
              <a:rPr lang="en-US" noProof="0" dirty="0">
                <a:solidFill>
                  <a:schemeClr val="accent5">
                    <a:lumMod val="75000"/>
                  </a:schemeClr>
                </a:solidFill>
              </a:rPr>
              <a:t>Upon completion of the presentation, the participants will be able to:</a:t>
            </a:r>
          </a:p>
          <a:p>
            <a:pPr lvl="1">
              <a:spcAft>
                <a:spcPts val="600"/>
              </a:spcAft>
            </a:pPr>
            <a:r>
              <a:rPr lang="en-US" noProof="0" dirty="0"/>
              <a:t>Identify the new and revised CPT-4 codes important for Pain Medicine practices</a:t>
            </a:r>
          </a:p>
          <a:p>
            <a:pPr lvl="1">
              <a:spcAft>
                <a:spcPts val="600"/>
              </a:spcAft>
            </a:pPr>
            <a:r>
              <a:rPr lang="en-US" noProof="0" dirty="0"/>
              <a:t>Assess the impact of the latest CMS initiatives for 2026 to a Pain Medicine practice</a:t>
            </a:r>
          </a:p>
          <a:p>
            <a:pPr lvl="1">
              <a:spcAft>
                <a:spcPts val="600"/>
              </a:spcAft>
            </a:pPr>
            <a:r>
              <a:rPr lang="en-US" noProof="0" dirty="0"/>
              <a:t>Analyze the impact of potential legislative actions on a Pain Medicine practice</a:t>
            </a:r>
          </a:p>
        </p:txBody>
      </p:sp>
    </p:spTree>
    <p:extLst>
      <p:ext uri="{BB962C8B-B14F-4D97-AF65-F5344CB8AC3E}">
        <p14:creationId xmlns:p14="http://schemas.microsoft.com/office/powerpoint/2010/main" val="60530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904C-866C-5C41-B3A2-F5499DD8D9F7}"/>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noProof="0" dirty="0"/>
              <a:t>CPT Changes 2026</a:t>
            </a:r>
          </a:p>
        </p:txBody>
      </p:sp>
      <p:sp>
        <p:nvSpPr>
          <p:cNvPr id="3" name="Content Placeholder 2">
            <a:extLst>
              <a:ext uri="{FF2B5EF4-FFF2-40B4-BE49-F238E27FC236}">
                <a16:creationId xmlns:a16="http://schemas.microsoft.com/office/drawing/2014/main" id="{70F47E8C-F15B-3F4B-B5EA-A0E9CE1D672B}"/>
              </a:ext>
            </a:extLst>
          </p:cNvPr>
          <p:cNvSpPr>
            <a:spLocks noGrp="1"/>
          </p:cNvSpPr>
          <p:nvPr>
            <p:ph type="body" idx="1"/>
          </p:nvPr>
        </p:nvSpPr>
        <p:spPr>
          <a:xfrm>
            <a:off x="1378500" y="923875"/>
            <a:ext cx="7518364" cy="4003200"/>
          </a:xfrm>
        </p:spPr>
        <p:txBody>
          <a:bodyPr/>
          <a:lstStyle/>
          <a:p>
            <a:pPr>
              <a:spcAft>
                <a:spcPts val="600"/>
              </a:spcAft>
            </a:pPr>
            <a:r>
              <a:rPr lang="en-US" b="1" noProof="0" dirty="0" err="1">
                <a:solidFill>
                  <a:schemeClr val="accent4">
                    <a:lumMod val="75000"/>
                  </a:schemeClr>
                </a:solidFill>
              </a:rPr>
              <a:t>PILD</a:t>
            </a:r>
            <a:r>
              <a:rPr lang="en-US" b="1" noProof="0" dirty="0">
                <a:solidFill>
                  <a:schemeClr val="accent4">
                    <a:lumMod val="75000"/>
                  </a:schemeClr>
                </a:solidFill>
              </a:rPr>
              <a:t> has its own codes!</a:t>
            </a:r>
          </a:p>
          <a:p>
            <a:pPr lvl="1">
              <a:spcAft>
                <a:spcPts val="600"/>
              </a:spcAft>
              <a:tabLst>
                <a:tab pos="1549400" algn="l"/>
              </a:tabLst>
            </a:pPr>
            <a:r>
              <a:rPr lang="en-US" b="1" dirty="0">
                <a:solidFill>
                  <a:schemeClr val="accent5">
                    <a:lumMod val="75000"/>
                  </a:schemeClr>
                </a:solidFill>
              </a:rPr>
              <a:t>62330</a:t>
            </a:r>
            <a:r>
              <a:rPr lang="en-US" dirty="0"/>
              <a:t>  Decompression, percutaneous, with partial removal of the 	ligamentum flavum, including laminotomy for access, 	</a:t>
            </a:r>
            <a:r>
              <a:rPr lang="en-US" dirty="0" err="1"/>
              <a:t>epidurography</a:t>
            </a:r>
            <a:r>
              <a:rPr lang="en-US" dirty="0"/>
              <a:t>, and imaging guidance (</a:t>
            </a:r>
            <a:r>
              <a:rPr lang="en-US" dirty="0" err="1"/>
              <a:t>ie</a:t>
            </a:r>
            <a:r>
              <a:rPr lang="en-US" dirty="0"/>
              <a:t>, CT or fluoroscopy), 	bilateral; one interspace, lumbar </a:t>
            </a:r>
          </a:p>
          <a:p>
            <a:pPr lvl="1">
              <a:spcAft>
                <a:spcPts val="600"/>
              </a:spcAft>
              <a:tabLst>
                <a:tab pos="1819275" algn="l"/>
              </a:tabLst>
            </a:pPr>
            <a:r>
              <a:rPr lang="en-US" b="1" noProof="0" dirty="0">
                <a:solidFill>
                  <a:schemeClr val="accent5">
                    <a:lumMod val="75000"/>
                  </a:schemeClr>
                </a:solidFill>
              </a:rPr>
              <a:t>62331</a:t>
            </a:r>
            <a:r>
              <a:rPr lang="en-US" noProof="0" dirty="0"/>
              <a:t>	</a:t>
            </a:r>
            <a:r>
              <a:rPr lang="en-US" dirty="0"/>
              <a:t>additional interspace(s), lumbar (List separately in addition to 	code for primary procedure) </a:t>
            </a:r>
          </a:p>
          <a:p>
            <a:pPr>
              <a:spcAft>
                <a:spcPts val="600"/>
              </a:spcAft>
            </a:pPr>
            <a:r>
              <a:rPr lang="en-US" dirty="0"/>
              <a:t>Unilateral procedures are reported with modifier 52 (reduced services)</a:t>
            </a:r>
          </a:p>
          <a:p>
            <a:pPr>
              <a:spcAft>
                <a:spcPts val="600"/>
              </a:spcAft>
            </a:pPr>
            <a:r>
              <a:rPr lang="en-US" dirty="0"/>
              <a:t>62331 is reported only once per operative session</a:t>
            </a:r>
            <a:endParaRPr lang="en-US" noProof="0" dirty="0"/>
          </a:p>
        </p:txBody>
      </p:sp>
    </p:spTree>
    <p:extLst>
      <p:ext uri="{BB962C8B-B14F-4D97-AF65-F5344CB8AC3E}">
        <p14:creationId xmlns:p14="http://schemas.microsoft.com/office/powerpoint/2010/main" val="32072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25C9-CE14-4247-8F92-900ED32FBF0E}"/>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Clinical Examples PILD</a:t>
            </a:r>
          </a:p>
        </p:txBody>
      </p:sp>
      <p:sp>
        <p:nvSpPr>
          <p:cNvPr id="3" name="Content Placeholder 2">
            <a:extLst>
              <a:ext uri="{FF2B5EF4-FFF2-40B4-BE49-F238E27FC236}">
                <a16:creationId xmlns:a16="http://schemas.microsoft.com/office/drawing/2014/main" id="{DCED09A8-CE51-1E4C-BAC8-F313BBEC9BA7}"/>
              </a:ext>
            </a:extLst>
          </p:cNvPr>
          <p:cNvSpPr>
            <a:spLocks noGrp="1"/>
          </p:cNvSpPr>
          <p:nvPr>
            <p:ph type="body" idx="1"/>
          </p:nvPr>
        </p:nvSpPr>
        <p:spPr>
          <a:xfrm>
            <a:off x="1378500" y="923875"/>
            <a:ext cx="7518364" cy="4003200"/>
          </a:xfrm>
        </p:spPr>
        <p:txBody>
          <a:bodyPr>
            <a:normAutofit/>
          </a:bodyPr>
          <a:lstStyle/>
          <a:p>
            <a:pPr>
              <a:spcAft>
                <a:spcPts val="600"/>
              </a:spcAft>
            </a:pPr>
            <a:r>
              <a:rPr lang="en-US" b="1" dirty="0">
                <a:solidFill>
                  <a:schemeClr val="accent5">
                    <a:lumMod val="75000"/>
                  </a:schemeClr>
                </a:solidFill>
              </a:rPr>
              <a:t>62330:  </a:t>
            </a:r>
            <a:r>
              <a:rPr lang="en-US" dirty="0"/>
              <a:t>A 67-year-old male, who was diagnosed with symptomatic lumbar spinal stenosis with neurogenic claudication, is unresponsive to conservative therapy. Imaging demonstrates thickened ligamentum flavum with resultant stenosis of the spinal canal at </a:t>
            </a:r>
            <a:r>
              <a:rPr lang="en-US" dirty="0" err="1"/>
              <a:t>L3-L4</a:t>
            </a:r>
            <a:r>
              <a:rPr lang="en-US" dirty="0"/>
              <a:t>. The patient does not require immediate open decompression. The patient undergoes a percutaneous thinning of the ligamentum flavum.</a:t>
            </a:r>
          </a:p>
        </p:txBody>
      </p:sp>
    </p:spTree>
    <p:extLst>
      <p:ext uri="{BB962C8B-B14F-4D97-AF65-F5344CB8AC3E}">
        <p14:creationId xmlns:p14="http://schemas.microsoft.com/office/powerpoint/2010/main" val="183819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3BC37-1D2D-1479-7E71-8E26355813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4EB61-86ED-9766-804D-19A5254026C2}"/>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Clinical Examples PILD</a:t>
            </a:r>
          </a:p>
        </p:txBody>
      </p:sp>
      <p:sp>
        <p:nvSpPr>
          <p:cNvPr id="3" name="Content Placeholder 2">
            <a:extLst>
              <a:ext uri="{FF2B5EF4-FFF2-40B4-BE49-F238E27FC236}">
                <a16:creationId xmlns:a16="http://schemas.microsoft.com/office/drawing/2014/main" id="{343592AE-C752-4CFF-6CE2-4124FC8192A3}"/>
              </a:ext>
            </a:extLst>
          </p:cNvPr>
          <p:cNvSpPr>
            <a:spLocks noGrp="1"/>
          </p:cNvSpPr>
          <p:nvPr>
            <p:ph type="body" idx="1"/>
          </p:nvPr>
        </p:nvSpPr>
        <p:spPr>
          <a:xfrm>
            <a:off x="1378500" y="923875"/>
            <a:ext cx="7518364" cy="4003200"/>
          </a:xfrm>
        </p:spPr>
        <p:txBody>
          <a:bodyPr>
            <a:normAutofit/>
          </a:bodyPr>
          <a:lstStyle/>
          <a:p>
            <a:pPr>
              <a:spcAft>
                <a:spcPts val="600"/>
              </a:spcAft>
            </a:pPr>
            <a:r>
              <a:rPr lang="en-US" b="1" dirty="0">
                <a:solidFill>
                  <a:schemeClr val="accent5">
                    <a:lumMod val="75000"/>
                  </a:schemeClr>
                </a:solidFill>
              </a:rPr>
              <a:t>62331:  </a:t>
            </a:r>
            <a:r>
              <a:rPr lang="en-US" dirty="0"/>
              <a:t>A 70-year-old female, who was diagnosed with symptomatic lumbar spinal stenosis with neurogenic claudication, is unresponsive to conservative therapy. Imaging demonstrates thickened ligamentum flavum with resultant stenosis of the spinal canal at </a:t>
            </a:r>
            <a:r>
              <a:rPr lang="en-US" dirty="0" err="1"/>
              <a:t>L3-L4</a:t>
            </a:r>
            <a:r>
              <a:rPr lang="en-US" dirty="0"/>
              <a:t> and </a:t>
            </a:r>
            <a:r>
              <a:rPr lang="en-US" dirty="0" err="1"/>
              <a:t>L4-L5</a:t>
            </a:r>
            <a:r>
              <a:rPr lang="en-US" dirty="0"/>
              <a:t>. The patient does not require immediate open decompression. After performing thinning of the </a:t>
            </a:r>
            <a:r>
              <a:rPr lang="en-US" dirty="0" err="1"/>
              <a:t>L3-L4</a:t>
            </a:r>
            <a:r>
              <a:rPr lang="en-US" dirty="0"/>
              <a:t> ligamentum flavum (separately reported), an additional thinning of the </a:t>
            </a:r>
            <a:r>
              <a:rPr lang="en-US" dirty="0" err="1"/>
              <a:t>L4-L5</a:t>
            </a:r>
            <a:r>
              <a:rPr lang="en-US" dirty="0"/>
              <a:t> ligamentum flavum is performed. </a:t>
            </a:r>
          </a:p>
        </p:txBody>
      </p:sp>
    </p:spTree>
    <p:extLst>
      <p:ext uri="{BB962C8B-B14F-4D97-AF65-F5344CB8AC3E}">
        <p14:creationId xmlns:p14="http://schemas.microsoft.com/office/powerpoint/2010/main" val="1787127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6AB6-99F5-5945-9D38-6603EB1CA107}"/>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CPT Changes 2026</a:t>
            </a:r>
          </a:p>
        </p:txBody>
      </p:sp>
      <p:sp>
        <p:nvSpPr>
          <p:cNvPr id="3" name="Content Placeholder 2">
            <a:extLst>
              <a:ext uri="{FF2B5EF4-FFF2-40B4-BE49-F238E27FC236}">
                <a16:creationId xmlns:a16="http://schemas.microsoft.com/office/drawing/2014/main" id="{A078F2C4-613A-6C47-AB28-0168E79B6D8C}"/>
              </a:ext>
            </a:extLst>
          </p:cNvPr>
          <p:cNvSpPr>
            <a:spLocks noGrp="1"/>
          </p:cNvSpPr>
          <p:nvPr>
            <p:ph type="body" idx="1"/>
          </p:nvPr>
        </p:nvSpPr>
        <p:spPr>
          <a:xfrm>
            <a:off x="1377950" y="923925"/>
            <a:ext cx="7518400" cy="4003675"/>
          </a:xfrm>
        </p:spPr>
        <p:txBody>
          <a:bodyPr>
            <a:normAutofit/>
          </a:bodyPr>
          <a:lstStyle/>
          <a:p>
            <a:pPr>
              <a:spcAft>
                <a:spcPts val="600"/>
              </a:spcAft>
            </a:pPr>
            <a:r>
              <a:rPr lang="en-US" sz="1600" dirty="0" err="1"/>
              <a:t>PILD</a:t>
            </a:r>
            <a:r>
              <a:rPr lang="en-US" sz="1600" dirty="0"/>
              <a:t> codes are under a new subsection of CPT titled “Percutaneous Decompression of Neural Elements”</a:t>
            </a:r>
          </a:p>
          <a:p>
            <a:pPr>
              <a:spcAft>
                <a:spcPts val="600"/>
              </a:spcAft>
            </a:pPr>
            <a:r>
              <a:rPr lang="en-US" sz="1600" dirty="0"/>
              <a:t>Code 62287 has been revised and relocated to this section </a:t>
            </a:r>
          </a:p>
          <a:p>
            <a:pPr lvl="1">
              <a:spcAft>
                <a:spcPts val="600"/>
              </a:spcAft>
            </a:pPr>
            <a:r>
              <a:rPr lang="en-US" dirty="0"/>
              <a:t>Decompression </a:t>
            </a:r>
            <a:r>
              <a:rPr lang="en-US" strike="sngStrike" dirty="0"/>
              <a:t>procedure</a:t>
            </a:r>
            <a:r>
              <a:rPr lang="en-US" dirty="0"/>
              <a:t>, percutaneous, of nucleus pulposus of intervertebral disc, any method utilizing needle-based technique to remove disc material under fluoroscopic imaging or other form of indirect visualization, with discography and/or epidural injection(s) at the treated level(s), when performed, single or multiple levels, lumbar </a:t>
            </a:r>
          </a:p>
          <a:p>
            <a:pPr>
              <a:spcAft>
                <a:spcPts val="600"/>
              </a:spcAft>
            </a:pPr>
            <a:r>
              <a:rPr lang="en-US" sz="1600" dirty="0"/>
              <a:t>A cross-reference parenthetical note has been added to direct users to report codes 62330 and 62331 for percutaneous lumbar decompression using a non-needle-based technique.</a:t>
            </a:r>
          </a:p>
        </p:txBody>
      </p:sp>
    </p:spTree>
    <p:extLst>
      <p:ext uri="{BB962C8B-B14F-4D97-AF65-F5344CB8AC3E}">
        <p14:creationId xmlns:p14="http://schemas.microsoft.com/office/powerpoint/2010/main" val="40710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FF4D-BBDD-714E-9589-FD18E6B36A93}"/>
              </a:ext>
            </a:extLst>
          </p:cNvPr>
          <p:cNvSpPr>
            <a:spLocks noGrp="1"/>
          </p:cNvSpPr>
          <p:nvPr>
            <p:ph type="title"/>
          </p:nvPr>
        </p:nvSpPr>
        <p:spPr>
          <a:xfrm>
            <a:off x="1378499" y="216425"/>
            <a:ext cx="7518365" cy="572700"/>
          </a:xfrm>
        </p:spPr>
        <p:txBody>
          <a:bodyPr>
            <a:noAutofit/>
          </a:bodyPr>
          <a:lstStyle/>
          <a:p>
            <a:pPr>
              <a:spcAft>
                <a:spcPts val="600"/>
              </a:spcAft>
            </a:pPr>
            <a:r>
              <a:rPr lang="en-US" dirty="0"/>
              <a:t>Percutaneous Decompression of Neural Elements</a:t>
            </a:r>
          </a:p>
        </p:txBody>
      </p:sp>
      <p:sp>
        <p:nvSpPr>
          <p:cNvPr id="3" name="Content Placeholder 2">
            <a:extLst>
              <a:ext uri="{FF2B5EF4-FFF2-40B4-BE49-F238E27FC236}">
                <a16:creationId xmlns:a16="http://schemas.microsoft.com/office/drawing/2014/main" id="{2D98E10C-A67C-454E-8772-161FC011AA55}"/>
              </a:ext>
            </a:extLst>
          </p:cNvPr>
          <p:cNvSpPr>
            <a:spLocks noGrp="1"/>
          </p:cNvSpPr>
          <p:nvPr>
            <p:ph type="body" idx="1"/>
          </p:nvPr>
        </p:nvSpPr>
        <p:spPr>
          <a:xfrm>
            <a:off x="1377950" y="1110194"/>
            <a:ext cx="7518400" cy="4003675"/>
          </a:xfrm>
        </p:spPr>
        <p:txBody>
          <a:bodyPr>
            <a:noAutofit/>
          </a:bodyPr>
          <a:lstStyle/>
          <a:p>
            <a:pPr>
              <a:spcAft>
                <a:spcPts val="600"/>
              </a:spcAft>
            </a:pPr>
            <a:r>
              <a:rPr lang="en-US" sz="1600" dirty="0"/>
              <a:t>New introductory note:</a:t>
            </a:r>
          </a:p>
          <a:p>
            <a:pPr lvl="1">
              <a:spcAft>
                <a:spcPts val="600"/>
              </a:spcAft>
            </a:pPr>
            <a:r>
              <a:rPr lang="en-US" sz="1300" dirty="0"/>
              <a:t>Percutaneous spinal procedures are done with indirect visualization (</a:t>
            </a:r>
            <a:r>
              <a:rPr lang="en-US" sz="1300" dirty="0" err="1"/>
              <a:t>eg</a:t>
            </a:r>
            <a:r>
              <a:rPr lang="en-US" sz="1300" dirty="0"/>
              <a:t>, image guidance) (</a:t>
            </a:r>
            <a:r>
              <a:rPr lang="en-US" sz="1300" dirty="0" err="1"/>
              <a:t>eg</a:t>
            </a:r>
            <a:r>
              <a:rPr lang="en-US" sz="1300" dirty="0"/>
              <a:t>, 62287, 62330, 62331, </a:t>
            </a:r>
            <a:r>
              <a:rPr lang="en-US" sz="1300" dirty="0" err="1"/>
              <a:t>0274T</a:t>
            </a:r>
            <a:r>
              <a:rPr lang="en-US" sz="1300" dirty="0"/>
              <a:t>). Endoscopic assistance during an open procedure with continuous and direct visualization (light-based) is reported using excision codes (</a:t>
            </a:r>
            <a:r>
              <a:rPr lang="en-US" sz="1300" dirty="0" err="1"/>
              <a:t>eg</a:t>
            </a:r>
            <a:r>
              <a:rPr lang="en-US" sz="1300" dirty="0"/>
              <a:t>, 63020- 63035)</a:t>
            </a:r>
          </a:p>
          <a:p>
            <a:pPr>
              <a:spcAft>
                <a:spcPts val="600"/>
              </a:spcAft>
            </a:pPr>
            <a:r>
              <a:rPr lang="en-US" sz="1600" b="1" dirty="0">
                <a:solidFill>
                  <a:schemeClr val="accent5">
                    <a:lumMod val="75000"/>
                  </a:schemeClr>
                </a:solidFill>
              </a:rPr>
              <a:t>Indirect visualization: </a:t>
            </a:r>
            <a:r>
              <a:rPr lang="en-US" sz="1600" dirty="0"/>
              <a:t>Image-guided (</a:t>
            </a:r>
            <a:r>
              <a:rPr lang="en-US" sz="1600" dirty="0" err="1"/>
              <a:t>eg</a:t>
            </a:r>
            <a:r>
              <a:rPr lang="en-US" sz="1600" dirty="0"/>
              <a:t>, CT or fluoroscopy), not light-based visualization. </a:t>
            </a:r>
          </a:p>
          <a:p>
            <a:pPr>
              <a:spcAft>
                <a:spcPts val="600"/>
              </a:spcAft>
            </a:pPr>
            <a:r>
              <a:rPr lang="en-US" sz="1600" b="1" dirty="0">
                <a:solidFill>
                  <a:schemeClr val="accent5">
                    <a:lumMod val="75000"/>
                  </a:schemeClr>
                </a:solidFill>
              </a:rPr>
              <a:t>Direct visualization: </a:t>
            </a:r>
            <a:r>
              <a:rPr lang="en-US" sz="1600" dirty="0"/>
              <a:t>Light-based visualization; can be performed by eye, or with surgical loupes, microscope, or endoscope. </a:t>
            </a:r>
          </a:p>
          <a:p>
            <a:pPr>
              <a:spcAft>
                <a:spcPts val="600"/>
              </a:spcAft>
            </a:pPr>
            <a:r>
              <a:rPr lang="en-US" sz="1600" b="1" dirty="0">
                <a:solidFill>
                  <a:schemeClr val="accent5">
                    <a:lumMod val="75000"/>
                  </a:schemeClr>
                </a:solidFill>
              </a:rPr>
              <a:t>Percutaneous: </a:t>
            </a:r>
            <a:r>
              <a:rPr lang="en-US" sz="1600" dirty="0"/>
              <a:t>Image-guided procedures (</a:t>
            </a:r>
            <a:r>
              <a:rPr lang="en-US" sz="1600" dirty="0" err="1"/>
              <a:t>eg</a:t>
            </a:r>
            <a:r>
              <a:rPr lang="en-US" sz="1600" dirty="0"/>
              <a:t>, computer tomography [CT] or fluoroscopy) performed with indirect visualization of the spine without the use of any device that allows visualization through a surgical incision.</a:t>
            </a:r>
          </a:p>
        </p:txBody>
      </p:sp>
    </p:spTree>
    <p:extLst>
      <p:ext uri="{BB962C8B-B14F-4D97-AF65-F5344CB8AC3E}">
        <p14:creationId xmlns:p14="http://schemas.microsoft.com/office/powerpoint/2010/main" val="102433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6580-E819-BD43-A968-41E8647E18BE}"/>
              </a:ext>
            </a:extLst>
          </p:cNvPr>
          <p:cNvSpPr>
            <a:spLocks noGrp="1"/>
          </p:cNvSpPr>
          <p:nvPr>
            <p:ph type="title"/>
          </p:nvPr>
        </p:nvSpPr>
        <p:spPr>
          <a:xfrm>
            <a:off x="1378499" y="216425"/>
            <a:ext cx="7518365" cy="572700"/>
          </a:xfrm>
        </p:spPr>
        <p:txBody>
          <a:bodyPr>
            <a:normAutofit fontScale="90000"/>
          </a:bodyPr>
          <a:lstStyle/>
          <a:p>
            <a:pPr>
              <a:spcAft>
                <a:spcPts val="600"/>
              </a:spcAft>
            </a:pPr>
            <a:r>
              <a:rPr lang="en-US"/>
              <a:t>Reimbursement</a:t>
            </a:r>
          </a:p>
        </p:txBody>
      </p:sp>
      <p:sp>
        <p:nvSpPr>
          <p:cNvPr id="3" name="Content Placeholder 2">
            <a:extLst>
              <a:ext uri="{FF2B5EF4-FFF2-40B4-BE49-F238E27FC236}">
                <a16:creationId xmlns:a16="http://schemas.microsoft.com/office/drawing/2014/main" id="{D20F28F7-212F-B140-B43D-93715571712E}"/>
              </a:ext>
            </a:extLst>
          </p:cNvPr>
          <p:cNvSpPr>
            <a:spLocks noGrp="1"/>
          </p:cNvSpPr>
          <p:nvPr>
            <p:ph type="body" idx="1"/>
          </p:nvPr>
        </p:nvSpPr>
        <p:spPr>
          <a:xfrm>
            <a:off x="1378500" y="923875"/>
            <a:ext cx="7518364" cy="4003200"/>
          </a:xfrm>
        </p:spPr>
        <p:txBody>
          <a:bodyPr/>
          <a:lstStyle/>
          <a:p>
            <a:pPr>
              <a:spcAft>
                <a:spcPts val="600"/>
              </a:spcAft>
            </a:pPr>
            <a:r>
              <a:rPr lang="en-US" b="1" dirty="0">
                <a:solidFill>
                  <a:schemeClr val="accent5">
                    <a:lumMod val="75000"/>
                  </a:schemeClr>
                </a:solidFill>
              </a:rPr>
              <a:t>62330: </a:t>
            </a:r>
            <a:r>
              <a:rPr lang="en-US" dirty="0"/>
              <a:t>90-day global period</a:t>
            </a:r>
          </a:p>
          <a:p>
            <a:pPr lvl="1">
              <a:spcAft>
                <a:spcPts val="600"/>
              </a:spcAft>
            </a:pPr>
            <a:r>
              <a:rPr lang="en-US" dirty="0" err="1"/>
              <a:t>wRVUs</a:t>
            </a:r>
            <a:r>
              <a:rPr lang="en-US" dirty="0"/>
              <a:t>: 8.00</a:t>
            </a:r>
          </a:p>
          <a:p>
            <a:pPr lvl="1">
              <a:spcAft>
                <a:spcPts val="600"/>
              </a:spcAft>
            </a:pPr>
            <a:r>
              <a:rPr lang="en-US" dirty="0"/>
              <a:t>Total facility </a:t>
            </a:r>
            <a:r>
              <a:rPr lang="en-US" dirty="0" err="1"/>
              <a:t>RVUs</a:t>
            </a:r>
            <a:r>
              <a:rPr lang="en-US" dirty="0"/>
              <a:t>: 14.35</a:t>
            </a:r>
          </a:p>
          <a:p>
            <a:pPr lvl="1">
              <a:spcAft>
                <a:spcPts val="600"/>
              </a:spcAft>
            </a:pPr>
            <a:r>
              <a:rPr lang="en-US" dirty="0"/>
              <a:t>~$479.30 (subject to geographic adjustments and typical practice)</a:t>
            </a:r>
          </a:p>
          <a:p>
            <a:pPr marL="596900" lvl="1" indent="0">
              <a:spcAft>
                <a:spcPts val="600"/>
              </a:spcAft>
              <a:buNone/>
            </a:pPr>
            <a:endParaRPr lang="en-US" dirty="0"/>
          </a:p>
          <a:p>
            <a:pPr>
              <a:spcAft>
                <a:spcPts val="600"/>
              </a:spcAft>
            </a:pPr>
            <a:r>
              <a:rPr lang="en-US" b="1" dirty="0">
                <a:solidFill>
                  <a:schemeClr val="accent5">
                    <a:lumMod val="75000"/>
                  </a:schemeClr>
                </a:solidFill>
              </a:rPr>
              <a:t>62331: </a:t>
            </a:r>
            <a:r>
              <a:rPr lang="en-US" dirty="0"/>
              <a:t>add-on code </a:t>
            </a:r>
          </a:p>
          <a:p>
            <a:pPr lvl="1">
              <a:spcAft>
                <a:spcPts val="600"/>
              </a:spcAft>
            </a:pPr>
            <a:r>
              <a:rPr lang="en-US" dirty="0" err="1"/>
              <a:t>wRVUs</a:t>
            </a:r>
            <a:r>
              <a:rPr lang="en-US" dirty="0"/>
              <a:t>: 4.25</a:t>
            </a:r>
          </a:p>
          <a:p>
            <a:pPr lvl="1">
              <a:spcAft>
                <a:spcPts val="600"/>
              </a:spcAft>
            </a:pPr>
            <a:r>
              <a:rPr lang="en-US" dirty="0"/>
              <a:t>Total facility </a:t>
            </a:r>
            <a:r>
              <a:rPr lang="en-US" dirty="0" err="1"/>
              <a:t>RVUs</a:t>
            </a:r>
            <a:r>
              <a:rPr lang="en-US" dirty="0"/>
              <a:t>: 5.66</a:t>
            </a:r>
          </a:p>
          <a:p>
            <a:pPr lvl="1">
              <a:spcAft>
                <a:spcPts val="600"/>
              </a:spcAft>
            </a:pPr>
            <a:r>
              <a:rPr lang="en-US" dirty="0"/>
              <a:t>~$189.05 (subject to geographic adjustments and typical practice)</a:t>
            </a:r>
          </a:p>
        </p:txBody>
      </p:sp>
    </p:spTree>
    <p:extLst>
      <p:ext uri="{BB962C8B-B14F-4D97-AF65-F5344CB8AC3E}">
        <p14:creationId xmlns:p14="http://schemas.microsoft.com/office/powerpoint/2010/main" val="569147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18170625550845A25F6A68EF1980E2" ma:contentTypeVersion="15" ma:contentTypeDescription="Create a new document." ma:contentTypeScope="" ma:versionID="fbbd97a48ad352ce6cf45ddca16ce4f7">
  <xsd:schema xmlns:xsd="http://www.w3.org/2001/XMLSchema" xmlns:xs="http://www.w3.org/2001/XMLSchema" xmlns:p="http://schemas.microsoft.com/office/2006/metadata/properties" xmlns:ns2="3aa78b00-75d7-4432-83b1-bb5d9441c9cf" xmlns:ns3="3a3fa53c-2d13-470c-8091-9096d53c9174" targetNamespace="http://schemas.microsoft.com/office/2006/metadata/properties" ma:root="true" ma:fieldsID="9e14ec648717868816fdf65e363a929b" ns2:_="" ns3:_="">
    <xsd:import namespace="3aa78b00-75d7-4432-83b1-bb5d9441c9cf"/>
    <xsd:import namespace="3a3fa53c-2d13-470c-8091-9096d53c91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78b00-75d7-4432-83b1-bb5d9441c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59625ca-cf24-4044-8c19-97ea049e7cd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3fa53c-2d13-470c-8091-9096d53c91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a563d59-23f8-4d36-9dd9-910f49807949}" ma:internalName="TaxCatchAll" ma:showField="CatchAllData" ma:web="3a3fa53c-2d13-470c-8091-9096d53c91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a3fa53c-2d13-470c-8091-9096d53c9174" xsi:nil="true"/>
    <lcf76f155ced4ddcb4097134ff3c332f xmlns="3aa78b00-75d7-4432-83b1-bb5d9441c9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969D89-8BC1-40D9-BF5B-2A837489C8A7}">
  <ds:schemaRefs>
    <ds:schemaRef ds:uri="http://schemas.microsoft.com/sharepoint/v3/contenttype/forms"/>
  </ds:schemaRefs>
</ds:datastoreItem>
</file>

<file path=customXml/itemProps2.xml><?xml version="1.0" encoding="utf-8"?>
<ds:datastoreItem xmlns:ds="http://schemas.openxmlformats.org/officeDocument/2006/customXml" ds:itemID="{038F13C5-4CEA-4955-BA35-D600363544E1}"/>
</file>

<file path=customXml/itemProps3.xml><?xml version="1.0" encoding="utf-8"?>
<ds:datastoreItem xmlns:ds="http://schemas.openxmlformats.org/officeDocument/2006/customXml" ds:itemID="{DB887466-0049-4908-B2A2-5664BD611B5D}"/>
</file>

<file path=docProps/app.xml><?xml version="1.0" encoding="utf-8"?>
<Properties xmlns="http://schemas.openxmlformats.org/officeDocument/2006/extended-properties" xmlns:vt="http://schemas.openxmlformats.org/officeDocument/2006/docPropsVTypes">
  <TotalTime>197</TotalTime>
  <Words>1811</Words>
  <Application>Microsoft Office PowerPoint</Application>
  <PresentationFormat>On-screen Show (16:9)</PresentationFormat>
  <Paragraphs>142</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Verdana</vt:lpstr>
      <vt:lpstr>Helvetica Neue</vt:lpstr>
      <vt:lpstr>Poppins</vt:lpstr>
      <vt:lpstr>Montserrat</vt:lpstr>
      <vt:lpstr>Calibri</vt:lpstr>
      <vt:lpstr>Arial</vt:lpstr>
      <vt:lpstr>Simple Light</vt:lpstr>
      <vt:lpstr>Preparing for 2026: Update on Coding and  CMS Policy Changes</vt:lpstr>
      <vt:lpstr>Conflict of Interest</vt:lpstr>
      <vt:lpstr>Objectives</vt:lpstr>
      <vt:lpstr>CPT Changes 2026</vt:lpstr>
      <vt:lpstr>Clinical Examples PILD</vt:lpstr>
      <vt:lpstr>Clinical Examples PILD</vt:lpstr>
      <vt:lpstr>CPT Changes 2026</vt:lpstr>
      <vt:lpstr>Percutaneous Decompression of Neural Elements</vt:lpstr>
      <vt:lpstr>Reimbursement</vt:lpstr>
      <vt:lpstr>CMS Update 2026</vt:lpstr>
      <vt:lpstr>CMS Update 2026</vt:lpstr>
      <vt:lpstr>Medicare Payments and Budget Neutrality</vt:lpstr>
      <vt:lpstr>2026 Efficiency Adjustment</vt:lpstr>
      <vt:lpstr>Practice Expense Methodology</vt:lpstr>
      <vt:lpstr>CMS Expense Methodology</vt:lpstr>
      <vt:lpstr>CMS Expense Methodology</vt:lpstr>
      <vt:lpstr>CMS Estimates on Impact of All 2026 Policies</vt:lpstr>
      <vt:lpstr>Telehealth 2026-Good News!</vt:lpstr>
      <vt:lpstr>Other Current and Upcoming Issues</vt:lpstr>
      <vt:lpstr>Other Current and Upcoming Issues</vt:lpstr>
      <vt:lpstr>Many Thanks To </vt:lpstr>
      <vt:lpstr>Summary</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Alexandra Moya-Clark</cp:lastModifiedBy>
  <cp:revision>6</cp:revision>
  <dcterms:modified xsi:type="dcterms:W3CDTF">2026-01-07T14:43:26Z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0x0101008118170625550845A25F6A68EF1980E2</vt:lpwstr>
  </property>
</Properties>
</file>