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64" r:id="rId2"/>
    <p:sldId id="282" r:id="rId3"/>
    <p:sldId id="311" r:id="rId4"/>
    <p:sldId id="318" r:id="rId5"/>
    <p:sldId id="315" r:id="rId6"/>
    <p:sldId id="317" r:id="rId7"/>
    <p:sldId id="316" r:id="rId8"/>
    <p:sldId id="314" r:id="rId9"/>
    <p:sldId id="298" r:id="rId10"/>
    <p:sldId id="299" r:id="rId11"/>
    <p:sldId id="306" r:id="rId12"/>
    <p:sldId id="319" r:id="rId13"/>
    <p:sldId id="312" r:id="rId14"/>
    <p:sldId id="326" r:id="rId15"/>
    <p:sldId id="305" r:id="rId16"/>
    <p:sldId id="321" r:id="rId17"/>
    <p:sldId id="320" r:id="rId18"/>
    <p:sldId id="307" r:id="rId19"/>
    <p:sldId id="322" r:id="rId20"/>
    <p:sldId id="300" r:id="rId21"/>
    <p:sldId id="308" r:id="rId22"/>
    <p:sldId id="257" r:id="rId23"/>
    <p:sldId id="309" r:id="rId24"/>
    <p:sldId id="323" r:id="rId25"/>
    <p:sldId id="324" r:id="rId26"/>
    <p:sldId id="310" r:id="rId27"/>
    <p:sldId id="325" r:id="rId28"/>
    <p:sldId id="302" r:id="rId2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8870" autoAdjust="0"/>
  </p:normalViewPr>
  <p:slideViewPr>
    <p:cSldViewPr>
      <p:cViewPr varScale="1">
        <p:scale>
          <a:sx n="74" d="100"/>
          <a:sy n="74" d="100"/>
        </p:scale>
        <p:origin x="171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FAC58EF-270D-441E-9728-5FC4847AA069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4E2B05-B5C9-4D24-B131-0E78BD05BC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37087FA-EBC4-4CFE-9EA1-A826EE15FE56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F9BC070-1AB7-4F34-87AF-147CAEBA73E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0CD8E2F-5BF4-4B54-9402-F1CFC7B023E7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BC070-1AB7-4F34-87AF-147CAEBA73ED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2047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BC070-1AB7-4F34-87AF-147CAEBA73ED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671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BC070-1AB7-4F34-87AF-147CAEBA73ED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5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EE560-CF9B-4123-8D12-4C0D3E4C7AC3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5A2BE-D7AF-47AA-BC8E-1BD6CDE22D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455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02A71-D460-4DAE-BCF7-ABF4B94ED54B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E2BD5-2F4C-42FD-ADAE-4FC80468CB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4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B2F3B-F47C-456E-B878-DE85C65589AE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21CFC-E4CF-439D-8994-C608D153AD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678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8BA78-C095-42F1-8052-C8443B8E69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872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DE4B1-89EB-4BFD-AF7C-0042BB2227DE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0CA28-BAAA-4EC1-B3C7-285F933027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413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3BC35-6272-4C7C-803B-D44C33D7C6F7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A19F0-45F3-43BB-BE51-9D7BC821EE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71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C28A1-5526-4C76-BBEF-43786D587F0F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79BFE-76DD-4E3E-92C0-FB9590F1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14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AA2B7-6CF3-4637-94B9-3B3482ADA39A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465E33-CBA1-4B65-9E49-E6E65B5AC6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979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8C2B0-74F6-421C-B9BF-DBB3E5EBE1A5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CCB7B-5CB5-41B6-A83D-403673DE28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18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748B4-6545-4915-A12C-855E4B576785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32EEF-4BE6-4D77-86C3-B4BEB772DD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464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0B365-3D35-4371-B851-CA40C4DF6688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EEC9E-09CC-486D-AF8D-DE5AB6921A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406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13D9C-C80A-4CEB-AB36-14E0369D7F06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8A72B-6696-4997-AF19-65FBBBAD5C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95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9AC510-8D9C-49F9-B3E7-E16DF0B80C70}" type="datetimeFigureOut">
              <a:rPr lang="en-US"/>
              <a:pPr>
                <a:defRPr/>
              </a:pPr>
              <a:t>10/15/2024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CBCBC"/>
                </a:solidFill>
                <a:latin typeface="Book Antiqua" panose="02040602050305030304" pitchFamily="18" charset="0"/>
              </a:defRPr>
            </a:lvl1pPr>
          </a:lstStyle>
          <a:p>
            <a:fld id="{82D1F2AD-4934-4120-B30C-376ACBD9738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9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70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2286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Landing The academic position: presenting your teaching skills effectively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0"/>
            <a:ext cx="6400800" cy="2286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/>
              <a:t>Jeffrey L. Bernstein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/>
              <a:t>Professor of Political Science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/>
              <a:t>Director, Faculty Development Center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/>
              <a:t>Eastern Michigan University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/>
              <a:t>Webinar presented for the Society for Research in Child Development Teaching Committee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600"/>
              <a:t>October 15, </a:t>
            </a:r>
            <a:r>
              <a:rPr lang="en-US" altLang="en-US" sz="1600" dirty="0"/>
              <a:t>2024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Statements of Teaching </a:t>
            </a:r>
            <a:r>
              <a:rPr lang="en-US" dirty="0" err="1"/>
              <a:t>Philosphy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2800" dirty="0"/>
              <a:t>Often included in job application</a:t>
            </a:r>
          </a:p>
          <a:p>
            <a:pPr eaLnBrk="1" hangingPunct="1">
              <a:defRPr/>
            </a:pPr>
            <a:r>
              <a:rPr lang="en-US" dirty="0"/>
              <a:t>Looking for key buzzwords</a:t>
            </a:r>
          </a:p>
          <a:p>
            <a:pPr lvl="1" eaLnBrk="1" hangingPunct="1">
              <a:defRPr/>
            </a:pPr>
            <a:r>
              <a:rPr lang="en-US" dirty="0"/>
              <a:t>Diversity, inclusiveness</a:t>
            </a:r>
          </a:p>
          <a:p>
            <a:pPr lvl="1" eaLnBrk="1" hangingPunct="1">
              <a:defRPr/>
            </a:pPr>
            <a:r>
              <a:rPr lang="en-US" dirty="0"/>
              <a:t>Active learning</a:t>
            </a:r>
          </a:p>
          <a:p>
            <a:pPr lvl="1" eaLnBrk="1" hangingPunct="1">
              <a:defRPr/>
            </a:pPr>
            <a:r>
              <a:rPr lang="en-US" dirty="0"/>
              <a:t>Concern for student wellbeing</a:t>
            </a:r>
          </a:p>
          <a:p>
            <a:pPr eaLnBrk="1" hangingPunct="1">
              <a:defRPr/>
            </a:pPr>
            <a:r>
              <a:rPr lang="en-US" dirty="0"/>
              <a:t>Conveying enthusiasm for teaching and students</a:t>
            </a:r>
          </a:p>
          <a:p>
            <a:pPr lvl="1" eaLnBrk="1" hangingPunct="1">
              <a:defRPr/>
            </a:pPr>
            <a:endParaRPr lang="en-US" dirty="0"/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rot="472150" flipH="1">
            <a:off x="8409229" y="5940642"/>
            <a:ext cx="2235643" cy="491606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912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Statements of Teaching </a:t>
            </a:r>
            <a:r>
              <a:rPr lang="en-US" dirty="0" err="1"/>
              <a:t>Philosphy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2800" dirty="0"/>
              <a:t>Might be repetitious, bland</a:t>
            </a:r>
          </a:p>
          <a:p>
            <a:pPr lvl="1" eaLnBrk="1" hangingPunct="1">
              <a:defRPr/>
            </a:pPr>
            <a:r>
              <a:rPr lang="en-US" dirty="0"/>
              <a:t>To me, they all sound the same</a:t>
            </a:r>
          </a:p>
          <a:p>
            <a:pPr marL="722313" indent="-457200" eaLnBrk="1" hangingPunct="1">
              <a:defRPr/>
            </a:pPr>
            <a:r>
              <a:rPr lang="en-US" dirty="0"/>
              <a:t>Too easy to “borrow” – and too many guides on what to say</a:t>
            </a:r>
          </a:p>
          <a:p>
            <a:pPr marL="722313" indent="-457200" eaLnBrk="1" hangingPunct="1">
              <a:defRPr/>
            </a:pPr>
            <a:r>
              <a:rPr lang="en-US" dirty="0"/>
              <a:t>They are just words, until we see them acted upon</a:t>
            </a:r>
          </a:p>
          <a:p>
            <a:pPr marL="265113" indent="0" eaLnBrk="1" hangingPunct="1">
              <a:buNone/>
              <a:defRPr/>
            </a:pPr>
            <a:endParaRPr lang="en-US" dirty="0"/>
          </a:p>
          <a:p>
            <a:pPr marL="265113" indent="0" eaLnBrk="1" hangingPunct="1">
              <a:buNone/>
              <a:defRPr/>
            </a:pPr>
            <a:endParaRPr lang="en-US" dirty="0"/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rot="472150" flipH="1">
            <a:off x="8409229" y="5940642"/>
            <a:ext cx="2235643" cy="491606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94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Phone/Zoom Interview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r>
              <a:rPr lang="en-US" sz="3600" dirty="0"/>
              <a:t>This is a very reactive setting – be aware of likely format</a:t>
            </a:r>
          </a:p>
          <a:p>
            <a:r>
              <a:rPr lang="en-US" sz="3600" dirty="0"/>
              <a:t>Know the school – act accordingly</a:t>
            </a:r>
          </a:p>
          <a:p>
            <a:r>
              <a:rPr lang="en-US" sz="3600" dirty="0"/>
              <a:t>Represent your teaching well</a:t>
            </a:r>
          </a:p>
          <a:p>
            <a:r>
              <a:rPr lang="en-US" sz="3600" dirty="0"/>
              <a:t>Ask questions about teaching and students (as appropriate)</a:t>
            </a:r>
          </a:p>
          <a:p>
            <a:r>
              <a:rPr lang="en-US" sz="3600" dirty="0"/>
              <a:t>Ask questions about teaching needs</a:t>
            </a:r>
            <a:endParaRPr lang="en-US" sz="3200" dirty="0"/>
          </a:p>
          <a:p>
            <a:pPr marL="136525" indent="0" algn="ctr">
              <a:buNone/>
            </a:pPr>
            <a:endParaRPr lang="en-US" sz="36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1658600" y="1905000"/>
            <a:ext cx="762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641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Question Break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algn="ctr"/>
            <a:endParaRPr lang="en-US" sz="3600" dirty="0"/>
          </a:p>
          <a:p>
            <a:pPr marL="136525" indent="0" algn="ctr">
              <a:buNone/>
            </a:pPr>
            <a:r>
              <a:rPr lang="en-US" sz="3600" dirty="0"/>
              <a:t>Anything you’d like to ask about, based on what we’ve done so far?</a:t>
            </a:r>
          </a:p>
          <a:p>
            <a:pPr marL="136525" indent="0" algn="ctr">
              <a:buNone/>
            </a:pPr>
            <a:endParaRPr lang="en-US" sz="3600" dirty="0"/>
          </a:p>
          <a:p>
            <a:pPr marL="136525" indent="0" algn="ctr">
              <a:buNone/>
            </a:pPr>
            <a:r>
              <a:rPr lang="en-US" sz="3600" dirty="0"/>
              <a:t>There will be more opportunities at the end.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1658600" y="1905000"/>
            <a:ext cx="762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735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The Campus Visit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algn="ctr"/>
            <a:endParaRPr lang="en-US" sz="3600" dirty="0"/>
          </a:p>
          <a:p>
            <a:pPr algn="ctr"/>
            <a:r>
              <a:rPr lang="en-US" sz="3600" dirty="0"/>
              <a:t>Teaching demonstration</a:t>
            </a:r>
          </a:p>
          <a:p>
            <a:pPr algn="ctr"/>
            <a:r>
              <a:rPr lang="en-US" sz="3600" dirty="0"/>
              <a:t>Meeting with students</a:t>
            </a:r>
          </a:p>
          <a:p>
            <a:pPr algn="ctr"/>
            <a:r>
              <a:rPr lang="en-US" sz="3600" dirty="0"/>
              <a:t>Pedagogical colloquia</a:t>
            </a:r>
          </a:p>
          <a:p>
            <a:pPr algn="ctr"/>
            <a:r>
              <a:rPr lang="en-US" sz="3600" dirty="0"/>
              <a:t>Informal conversation</a:t>
            </a:r>
          </a:p>
          <a:p>
            <a:pPr marL="136525" indent="0" algn="ctr">
              <a:buNone/>
            </a:pPr>
            <a:endParaRPr lang="en-US" sz="3600" dirty="0"/>
          </a:p>
          <a:p>
            <a:pPr marL="136525" indent="0" algn="ctr">
              <a:buNone/>
            </a:pPr>
            <a:endParaRPr lang="en-US" sz="36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1658600" y="1905000"/>
            <a:ext cx="762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349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Teaching Demonstrations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dirty="0"/>
              <a:t>Perhaps teaching an actual class</a:t>
            </a:r>
          </a:p>
          <a:p>
            <a:pPr lvl="1" eaLnBrk="1" hangingPunct="1">
              <a:defRPr/>
            </a:pPr>
            <a:r>
              <a:rPr lang="en-US" dirty="0"/>
              <a:t>Pick a topic of your choosing</a:t>
            </a:r>
          </a:p>
          <a:p>
            <a:pPr lvl="1" eaLnBrk="1" hangingPunct="1">
              <a:defRPr/>
            </a:pPr>
            <a:r>
              <a:rPr lang="en-US" dirty="0"/>
              <a:t>Given a topic by regular instructor</a:t>
            </a:r>
          </a:p>
          <a:p>
            <a:pPr eaLnBrk="1" hangingPunct="1">
              <a:defRPr/>
            </a:pPr>
            <a:r>
              <a:rPr lang="en-US" dirty="0"/>
              <a:t>Perhaps a gathering arranged by the department</a:t>
            </a:r>
          </a:p>
          <a:p>
            <a:pPr lvl="1" eaLnBrk="1" hangingPunct="1">
              <a:defRPr/>
            </a:pPr>
            <a:r>
              <a:rPr lang="en-US" dirty="0"/>
              <a:t>With students</a:t>
            </a:r>
          </a:p>
          <a:p>
            <a:pPr lvl="1" eaLnBrk="1" hangingPunct="1">
              <a:defRPr/>
            </a:pPr>
            <a:r>
              <a:rPr lang="en-US" dirty="0"/>
              <a:t>With faculty</a:t>
            </a:r>
          </a:p>
          <a:p>
            <a:pPr eaLnBrk="1" hangingPunct="1">
              <a:defRPr/>
            </a:pPr>
            <a:r>
              <a:rPr lang="en-US" dirty="0"/>
              <a:t>Job talk as a way to assess teaching skill</a:t>
            </a:r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53400" y="1905000"/>
            <a:ext cx="5334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  <a:p>
            <a:pPr marL="136525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70813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Teaching Demonstrations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Ask questions ahead of time – get all details</a:t>
            </a:r>
          </a:p>
          <a:p>
            <a:pPr eaLnBrk="1" hangingPunct="1">
              <a:defRPr/>
            </a:pPr>
            <a:r>
              <a:rPr lang="en-US" dirty="0"/>
              <a:t>Be you – don’t try to be someone else – it won’t work</a:t>
            </a:r>
          </a:p>
          <a:p>
            <a:pPr eaLnBrk="1" hangingPunct="1">
              <a:defRPr/>
            </a:pPr>
            <a:r>
              <a:rPr lang="en-US" dirty="0"/>
              <a:t>Engage students with course material – bring something active for them to do (e.g., T-P-S)</a:t>
            </a:r>
          </a:p>
          <a:p>
            <a:pPr eaLnBrk="1" hangingPunct="1">
              <a:defRPr/>
            </a:pPr>
            <a:r>
              <a:rPr lang="en-US" dirty="0"/>
              <a:t>Get to know students – but just a little bit</a:t>
            </a:r>
          </a:p>
          <a:p>
            <a:pPr eaLnBrk="1" hangingPunct="1">
              <a:defRPr/>
            </a:pPr>
            <a:r>
              <a:rPr lang="en-US" dirty="0"/>
              <a:t>Do all the things that mark good teaching</a:t>
            </a:r>
          </a:p>
          <a:p>
            <a:pPr lvl="1" eaLnBrk="1" hangingPunct="1">
              <a:defRPr/>
            </a:pPr>
            <a:r>
              <a:rPr lang="en-US" dirty="0"/>
              <a:t>Organization</a:t>
            </a:r>
          </a:p>
          <a:p>
            <a:pPr lvl="1" eaLnBrk="1" hangingPunct="1">
              <a:defRPr/>
            </a:pPr>
            <a:r>
              <a:rPr lang="en-US" dirty="0"/>
              <a:t>Clear goals for class</a:t>
            </a:r>
          </a:p>
          <a:p>
            <a:pPr lvl="1" eaLnBrk="1" hangingPunct="1">
              <a:defRPr/>
            </a:pPr>
            <a:r>
              <a:rPr lang="en-US" dirty="0"/>
              <a:t>Effective presentation</a:t>
            </a: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53400" y="1905000"/>
            <a:ext cx="5334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  <a:p>
            <a:pPr marL="136525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81068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Teaching Demonstrations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dirty="0"/>
              <a:t>Departments can see what candidates actually look like in the classroom – and perhaps how they interact with our students</a:t>
            </a:r>
          </a:p>
          <a:p>
            <a:pPr eaLnBrk="1" hangingPunct="1">
              <a:defRPr/>
            </a:pPr>
            <a:r>
              <a:rPr lang="en-US" dirty="0"/>
              <a:t>The rubber meets the road</a:t>
            </a:r>
          </a:p>
          <a:p>
            <a:pPr eaLnBrk="1" hangingPunct="1">
              <a:defRPr/>
            </a:pPr>
            <a:r>
              <a:rPr lang="en-US" dirty="0"/>
              <a:t>Genuine student information/feedback</a:t>
            </a:r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8686800" y="1905000"/>
            <a:ext cx="762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740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Teaching Demonstrations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i="1" dirty="0"/>
              <a:t>Might reduce classroom work to a performance</a:t>
            </a:r>
          </a:p>
          <a:p>
            <a:pPr eaLnBrk="1" hangingPunct="1">
              <a:defRPr/>
            </a:pPr>
            <a:r>
              <a:rPr lang="en-US" dirty="0"/>
              <a:t>If a real class – takes time from someone’s class</a:t>
            </a:r>
          </a:p>
          <a:p>
            <a:pPr eaLnBrk="1" hangingPunct="1">
              <a:defRPr/>
            </a:pPr>
            <a:r>
              <a:rPr lang="en-US" dirty="0"/>
              <a:t>If not a real class – is it too artificial?</a:t>
            </a:r>
          </a:p>
          <a:p>
            <a:pPr eaLnBrk="1" hangingPunct="1">
              <a:defRPr/>
            </a:pPr>
            <a:r>
              <a:rPr lang="en-US" dirty="0"/>
              <a:t>Hard to showcase approaches built up over the course of a semester</a:t>
            </a:r>
          </a:p>
          <a:p>
            <a:pPr eaLnBrk="1" hangingPunct="1">
              <a:defRPr/>
            </a:pPr>
            <a:r>
              <a:rPr lang="en-US" dirty="0"/>
              <a:t>Is there inequity in what candidates teach?</a:t>
            </a:r>
          </a:p>
          <a:p>
            <a:pPr eaLnBrk="1" hangingPunct="1">
              <a:defRPr/>
            </a:pPr>
            <a:endParaRPr lang="en-US" dirty="0"/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8686800" y="3657600"/>
            <a:ext cx="457200" cy="23622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98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Meetings with Students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dirty="0"/>
              <a:t>Have a brief presentation ready – talk about yourself, and your scholarship – but leave the bulk of introduction to talk about students</a:t>
            </a:r>
          </a:p>
          <a:p>
            <a:pPr eaLnBrk="1" hangingPunct="1">
              <a:defRPr/>
            </a:pPr>
            <a:r>
              <a:rPr lang="en-US" sz="2800" dirty="0"/>
              <a:t>Ask lots of questions!</a:t>
            </a:r>
          </a:p>
          <a:p>
            <a:pPr lvl="1" eaLnBrk="1" hangingPunct="1">
              <a:defRPr/>
            </a:pPr>
            <a:r>
              <a:rPr lang="en-US" dirty="0"/>
              <a:t>About the students</a:t>
            </a:r>
          </a:p>
          <a:p>
            <a:pPr lvl="1" eaLnBrk="1" hangingPunct="1">
              <a:defRPr/>
            </a:pPr>
            <a:r>
              <a:rPr lang="en-US" dirty="0"/>
              <a:t>About their experiences</a:t>
            </a:r>
          </a:p>
          <a:p>
            <a:pPr lvl="1" eaLnBrk="1" hangingPunct="1">
              <a:defRPr/>
            </a:pPr>
            <a:r>
              <a:rPr lang="en-US" dirty="0"/>
              <a:t>About what they hope for the new hire</a:t>
            </a:r>
          </a:p>
          <a:p>
            <a:pPr lvl="2" eaLnBrk="1" hangingPunct="1">
              <a:defRPr/>
            </a:pPr>
            <a:r>
              <a:rPr lang="en-US" dirty="0"/>
              <a:t>“If I were a success here, what would you say about me? What are you looking for in a new professor?”</a:t>
            </a:r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25200" y="2057400"/>
            <a:ext cx="1143000" cy="39624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221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Why This Is Important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Teaching is central to the work academic departments do</a:t>
            </a:r>
          </a:p>
          <a:p>
            <a:pPr lvl="1" eaLnBrk="1" hangingPunct="1">
              <a:defRPr/>
            </a:pPr>
            <a:r>
              <a:rPr lang="en-US" dirty="0"/>
              <a:t>Teaching counts for candidate success in T &amp; P</a:t>
            </a:r>
          </a:p>
          <a:p>
            <a:pPr lvl="1" eaLnBrk="1" hangingPunct="1">
              <a:defRPr/>
            </a:pPr>
            <a:r>
              <a:rPr lang="en-US" dirty="0"/>
              <a:t>Teaching drives retention, and satisfaction, which drives so many other things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Doctors bury their mistakes, architects plant shrubbery, but departments live with them!  Every.  Single.  Day.</a:t>
            </a:r>
          </a:p>
          <a:p>
            <a:pPr marL="585788" lvl="1" indent="0" eaLnBrk="1" hangingPunct="1">
              <a:buNone/>
              <a:defRPr/>
            </a:pPr>
            <a:endParaRPr lang="en-US" dirty="0"/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rot="192195">
            <a:off x="10150676" y="1725351"/>
            <a:ext cx="849102" cy="4512835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37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Meetings with Students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dirty="0"/>
              <a:t>Opportunity for meaningful feedback from students – could you imagine working with this person?</a:t>
            </a:r>
          </a:p>
          <a:p>
            <a:pPr eaLnBrk="1" hangingPunct="1">
              <a:defRPr/>
            </a:pPr>
            <a:r>
              <a:rPr lang="en-US" sz="2800" dirty="0"/>
              <a:t>Chance for candidates to get to know your students</a:t>
            </a:r>
          </a:p>
          <a:p>
            <a:pPr eaLnBrk="1" hangingPunct="1">
              <a:defRPr/>
            </a:pPr>
            <a:r>
              <a:rPr lang="en-US" dirty="0"/>
              <a:t>Candidates seem to actually – gasp! – enjoy this part of the process</a:t>
            </a:r>
            <a:endParaRPr lang="en-US" sz="2800" dirty="0"/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44200" y="1779494"/>
            <a:ext cx="40386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5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Meetings with Students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dirty="0"/>
              <a:t>Small groups – may not be a representative mix of students</a:t>
            </a:r>
          </a:p>
          <a:p>
            <a:pPr eaLnBrk="1" hangingPunct="1">
              <a:defRPr/>
            </a:pPr>
            <a:r>
              <a:rPr lang="en-US" sz="2800" dirty="0"/>
              <a:t>Potential loss of faculty control of the content of the meeting</a:t>
            </a:r>
          </a:p>
          <a:p>
            <a:pPr eaLnBrk="1" hangingPunct="1">
              <a:defRPr/>
            </a:pPr>
            <a:r>
              <a:rPr lang="en-US" dirty="0"/>
              <a:t>More time in what is an already busy day</a:t>
            </a:r>
            <a:endParaRPr lang="en-US" sz="2800" dirty="0"/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00" y="3124200"/>
            <a:ext cx="76200" cy="28956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26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Pedagogical Colloquia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1417638"/>
            <a:ext cx="8077200" cy="4741862"/>
          </a:xfrm>
        </p:spPr>
        <p:txBody>
          <a:bodyPr>
            <a:normAutofit fontScale="70000" lnSpcReduction="20000"/>
          </a:bodyPr>
          <a:lstStyle/>
          <a:p>
            <a:pPr marL="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en-US" sz="4000" dirty="0"/>
          </a:p>
          <a:p>
            <a:pPr marL="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sz="4000" dirty="0"/>
              <a:t>Inspired by the work of Lee Shulman</a:t>
            </a:r>
          </a:p>
          <a:p>
            <a:pPr marL="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en-US" sz="4000" i="1" dirty="0"/>
          </a:p>
          <a:p>
            <a:pPr marL="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sz="4000" i="1" dirty="0"/>
              <a:t>Giving faculty a chance to share with you about their thinking on teaching:</a:t>
            </a:r>
          </a:p>
          <a:p>
            <a:pPr marL="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en-US" sz="4000" i="1" dirty="0"/>
          </a:p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/>
              <a:t>How to organize a class – readings, assessments</a:t>
            </a:r>
          </a:p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/>
              <a:t>Topics to cover, and omit</a:t>
            </a:r>
          </a:p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/>
              <a:t>Ultimate goal for students in the class (backwards design)</a:t>
            </a:r>
          </a:p>
          <a:p>
            <a:pPr marL="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en-US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Pedagogical Colloquia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2743200"/>
            <a:ext cx="8077200" cy="3340100"/>
          </a:xfrm>
        </p:spPr>
        <p:txBody>
          <a:bodyPr>
            <a:normAutofit/>
          </a:bodyPr>
          <a:lstStyle/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800" dirty="0"/>
              <a:t>Artificial – talking about teaching is different than actually teaching</a:t>
            </a:r>
          </a:p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800" dirty="0"/>
              <a:t>Unfamiliar approach – may require more set-up for faculty and for candidate</a:t>
            </a:r>
          </a:p>
          <a:p>
            <a:pPr marL="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151335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Informal Conversation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2057400"/>
            <a:ext cx="8077200" cy="4025900"/>
          </a:xfrm>
        </p:spPr>
        <p:txBody>
          <a:bodyPr>
            <a:normAutofit/>
          </a:bodyPr>
          <a:lstStyle/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800" dirty="0"/>
              <a:t>Remember, you are never off the clock.  Sorry, that’s just the reality.</a:t>
            </a:r>
          </a:p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800"/>
              <a:t>Take cues </a:t>
            </a:r>
            <a:r>
              <a:rPr lang="en-US" sz="2800" dirty="0"/>
              <a:t>from informal conversation how the department really thinks about teaching.</a:t>
            </a:r>
          </a:p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2800" dirty="0"/>
              <a:t>Be conscious of the cues you are sending off about how YOU think about teaching.</a:t>
            </a:r>
          </a:p>
          <a:p>
            <a:pPr marL="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374597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Bottom Line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1600200"/>
            <a:ext cx="8077200" cy="4483100"/>
          </a:xfrm>
        </p:spPr>
        <p:txBody>
          <a:bodyPr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4000" i="1" dirty="0"/>
              <a:t>There is no perfect way to assess teaching in the hiring process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en-US" sz="4000" dirty="0"/>
          </a:p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/>
              <a:t>Attempt to align assessment methods with what you want to know</a:t>
            </a:r>
          </a:p>
          <a:p>
            <a:pPr marL="16002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/>
              <a:t>Do something – convey the sense that you take teaching seriously</a:t>
            </a:r>
          </a:p>
        </p:txBody>
      </p:sp>
    </p:spTree>
    <p:extLst>
      <p:ext uri="{BB962C8B-B14F-4D97-AF65-F5344CB8AC3E}">
        <p14:creationId xmlns:p14="http://schemas.microsoft.com/office/powerpoint/2010/main" val="275527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Bottom Line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1600200"/>
            <a:ext cx="8077200" cy="4483100"/>
          </a:xfrm>
        </p:spPr>
        <p:txBody>
          <a:bodyPr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4000" i="1" dirty="0"/>
              <a:t>The search process is difficult and challenging (SORRY!).  But hopefully, the things we’ve discussed here can help you present yourself in the best way as a teacher.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en-US" sz="4000" i="1" dirty="0"/>
          </a:p>
          <a:p>
            <a:pPr marL="57150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/>
              <a:t>Be sincere</a:t>
            </a:r>
          </a:p>
          <a:p>
            <a:pPr marL="57150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/>
              <a:t>Take teaching seriously</a:t>
            </a:r>
          </a:p>
          <a:p>
            <a:pPr marL="57150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/>
              <a:t>Convey enthusiasm, talent, and growth mindset</a:t>
            </a:r>
          </a:p>
        </p:txBody>
      </p:sp>
    </p:spTree>
    <p:extLst>
      <p:ext uri="{BB962C8B-B14F-4D97-AF65-F5344CB8AC3E}">
        <p14:creationId xmlns:p14="http://schemas.microsoft.com/office/powerpoint/2010/main" val="8855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References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1600200"/>
            <a:ext cx="8077200" cy="4483100"/>
          </a:xfrm>
        </p:spPr>
        <p:txBody>
          <a:bodyPr>
            <a:normAutofit fontScale="7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1800" dirty="0" err="1"/>
              <a:t>Bruff</a:t>
            </a:r>
            <a:r>
              <a:rPr lang="en-US" sz="1800" dirty="0"/>
              <a:t>, D. (2007). Valuing and evaluating teaching in the mathematics faculty hiring process. Notices of the American Mathematical Society, 54(10), 1308–1315.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en-US" sz="1800" dirty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1800" dirty="0"/>
              <a:t>Kaplan, M., </a:t>
            </a:r>
            <a:r>
              <a:rPr lang="en-US" sz="1800" dirty="0" err="1"/>
              <a:t>Meizlish</a:t>
            </a:r>
            <a:r>
              <a:rPr lang="en-US" sz="1800" dirty="0"/>
              <a:t>, D. S., O’Neal, C., &amp; Wright, M. C. (2007). A research-based rubric for developing statements of teaching philosophy. To Improve the Academy, 26, 242–262. https://doi.org/10.3998/tia.17063888.0026.020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en-US" sz="1800" dirty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1800" dirty="0"/>
              <a:t>Kearns, K. D., &amp; Sullivan, C. S. (2010). Resources and practices to help graduate students and postdoctoral fellows write statements of teaching philosophy. Advances in Physiology Education, 35(2), 136–145. https://doi. org/10.1152/advan.00123.2010 L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en-US" sz="1800" dirty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1800" dirty="0" err="1"/>
              <a:t>Meizlish</a:t>
            </a:r>
            <a:r>
              <a:rPr lang="en-US" sz="1800" dirty="0"/>
              <a:t>, D., &amp; Kaplan, M. (2008). Valuing and evaluating teaching in academic hiring: A multidisciplinary, cross-institutional study. The Journal of Higher Education, 79(5), 489–512. https://doi.org/10.1080/00221546.2008.1177 2114 P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en-US" sz="1800" dirty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1800" dirty="0" err="1"/>
              <a:t>Rozaitis</a:t>
            </a:r>
            <a:r>
              <a:rPr lang="en-US" sz="1800" dirty="0"/>
              <a:t>, B., </a:t>
            </a:r>
            <a:r>
              <a:rPr lang="en-US" sz="1800" dirty="0" err="1"/>
              <a:t>Baepler</a:t>
            </a:r>
            <a:r>
              <a:rPr lang="en-US" sz="1800" dirty="0"/>
              <a:t>, P., Gonzalez, A., Ching, P., Wingert, D., &amp; Alexander, I. D. (2020). Preparing future faculty: Pedagogical practice in graduate school. New Directions for Teaching and Learning, 2020(163), 35–43. https://doi. org/10.1002/tl.20408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en-US" sz="1800" dirty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1800" dirty="0"/>
              <a:t>Walsh, Katharine Phelps; </a:t>
            </a:r>
            <a:r>
              <a:rPr lang="en-US" sz="1800" dirty="0" err="1"/>
              <a:t>Pottmeyer</a:t>
            </a:r>
            <a:r>
              <a:rPr lang="en-US" sz="1800" dirty="0"/>
              <a:t>, Laura Ochs; </a:t>
            </a:r>
            <a:r>
              <a:rPr lang="en-US" sz="1800" dirty="0" err="1"/>
              <a:t>Meizlish</a:t>
            </a:r>
            <a:r>
              <a:rPr lang="en-US" sz="1800" dirty="0"/>
              <a:t>, Deborah; and </a:t>
            </a:r>
            <a:r>
              <a:rPr lang="en-US" sz="1800" dirty="0" err="1"/>
              <a:t>Hershock</a:t>
            </a:r>
            <a:r>
              <a:rPr lang="en-US" sz="1800" dirty="0"/>
              <a:t>, Chad, "How Search Committees Assess Teaching: Lessons for CTLs" (2022). To Improve the Academy: A Journal of Educational Development. 871. https://digitalcommons.unl.edu/podimproveacad/871</a:t>
            </a:r>
          </a:p>
        </p:txBody>
      </p:sp>
    </p:spTree>
    <p:extLst>
      <p:ext uri="{BB962C8B-B14F-4D97-AF65-F5344CB8AC3E}">
        <p14:creationId xmlns:p14="http://schemas.microsoft.com/office/powerpoint/2010/main" val="65260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Questions/Comments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2043113"/>
            <a:ext cx="8077200" cy="3949700"/>
          </a:xfrm>
        </p:spPr>
        <p:txBody>
          <a:bodyPr>
            <a:normAutofit fontScale="85000" lnSpcReduction="20000"/>
          </a:bodyPr>
          <a:lstStyle/>
          <a:p>
            <a:pPr marL="548640" indent="-41148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dirty="0"/>
              <a:t>Let’s Stay in Touch: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en-US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sz="4000" dirty="0"/>
              <a:t>Jeffrey L. Bernstein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sz="4000" dirty="0"/>
              <a:t>Department of Political Science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sz="4000" dirty="0"/>
              <a:t>Faculty Development Center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sz="4000" dirty="0"/>
              <a:t>109 Halle Library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sz="4000" dirty="0"/>
              <a:t>734-487-2530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sz="4000" dirty="0"/>
              <a:t>jbernstei@emich.edu</a:t>
            </a:r>
          </a:p>
        </p:txBody>
      </p:sp>
    </p:spTree>
    <p:extLst>
      <p:ext uri="{BB962C8B-B14F-4D97-AF65-F5344CB8AC3E}">
        <p14:creationId xmlns:p14="http://schemas.microsoft.com/office/powerpoint/2010/main" val="122217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Why This Is Important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2800" dirty="0"/>
              <a:t>You want to get a job</a:t>
            </a:r>
          </a:p>
          <a:p>
            <a:pPr eaLnBrk="1" hangingPunct="1">
              <a:defRPr/>
            </a:pPr>
            <a:r>
              <a:rPr lang="en-US" dirty="0"/>
              <a:t>Really, you want to get a job</a:t>
            </a:r>
          </a:p>
          <a:p>
            <a:pPr eaLnBrk="1" hangingPunct="1">
              <a:defRPr/>
            </a:pPr>
            <a:r>
              <a:rPr lang="en-US" dirty="0"/>
              <a:t>Doing well in teaching during the entire interview process is important for getting a job</a:t>
            </a:r>
          </a:p>
          <a:p>
            <a:pPr eaLnBrk="1" hangingPunct="1">
              <a:defRPr/>
            </a:pPr>
            <a:r>
              <a:rPr lang="en-US" dirty="0"/>
              <a:t>Because you want to get a job</a:t>
            </a:r>
          </a:p>
          <a:p>
            <a:pPr eaLnBrk="1" hangingPunct="1">
              <a:defRPr/>
            </a:pPr>
            <a:r>
              <a:rPr lang="en-US" dirty="0"/>
              <a:t>Really</a:t>
            </a:r>
          </a:p>
          <a:p>
            <a:pPr marL="585788" lvl="1" indent="0" eaLnBrk="1" hangingPunct="1">
              <a:buNone/>
              <a:defRPr/>
            </a:pPr>
            <a:endParaRPr lang="en-US" dirty="0"/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rot="192195">
            <a:off x="10150676" y="1725351"/>
            <a:ext cx="849102" cy="4512835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Institution Types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Schools are different – you use different strategies for Harvard compared to Eastern Michigan University</a:t>
            </a:r>
          </a:p>
          <a:p>
            <a:pPr eaLnBrk="1" hangingPunct="1">
              <a:defRPr/>
            </a:pPr>
            <a:r>
              <a:rPr lang="en-US" dirty="0"/>
              <a:t>DO NOT OVERLEARN THIS LESSON</a:t>
            </a:r>
          </a:p>
          <a:p>
            <a:pPr lvl="1" eaLnBrk="1" hangingPunct="1">
              <a:defRPr/>
            </a:pPr>
            <a:r>
              <a:rPr lang="en-US" dirty="0"/>
              <a:t>EMU wants you to be a scholar</a:t>
            </a:r>
          </a:p>
          <a:p>
            <a:pPr lvl="1" eaLnBrk="1" hangingPunct="1">
              <a:defRPr/>
            </a:pPr>
            <a:r>
              <a:rPr lang="en-US" dirty="0"/>
              <a:t>Harvard wants you to be able to teach</a:t>
            </a:r>
          </a:p>
          <a:p>
            <a:pPr eaLnBrk="1" hangingPunct="1">
              <a:defRPr/>
            </a:pPr>
            <a:r>
              <a:rPr lang="en-US" dirty="0"/>
              <a:t>Think about different emphases – e.g., order of teaching vs. research in a cover letter – but remember that everyone (including hopefully you) wants you to be a strong teacher</a:t>
            </a:r>
          </a:p>
          <a:p>
            <a:pPr lvl="3" eaLnBrk="1" hangingPunct="1">
              <a:buFont typeface="Tahoma" charset="0"/>
              <a:buChar char="–"/>
              <a:defRPr/>
            </a:pPr>
            <a:endParaRPr lang="en-US" sz="2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rot="192195">
            <a:off x="10150676" y="1725351"/>
            <a:ext cx="849102" cy="4512835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Before You Apply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r>
              <a:rPr lang="en-US" sz="3600" dirty="0"/>
              <a:t>Get teaching experience</a:t>
            </a:r>
          </a:p>
          <a:p>
            <a:pPr lvl="1"/>
            <a:r>
              <a:rPr lang="en-US" sz="3200" dirty="0"/>
              <a:t>On your campus</a:t>
            </a:r>
          </a:p>
          <a:p>
            <a:pPr lvl="1"/>
            <a:r>
              <a:rPr lang="en-US" sz="3200" dirty="0"/>
              <a:t>At other schools in the area</a:t>
            </a:r>
          </a:p>
          <a:p>
            <a:pPr lvl="1"/>
            <a:r>
              <a:rPr lang="en-US" sz="3200" dirty="0"/>
              <a:t>Try to teach a range of courses</a:t>
            </a:r>
          </a:p>
          <a:p>
            <a:pPr marL="265113" indent="0">
              <a:buNone/>
            </a:pPr>
            <a:endParaRPr lang="en-US" sz="2400" dirty="0"/>
          </a:p>
          <a:p>
            <a:pPr marL="265113" indent="0">
              <a:buNone/>
            </a:pPr>
            <a:r>
              <a:rPr lang="en-US" sz="2400" dirty="0"/>
              <a:t>It would be good, but not essential, to have some experience teaching different courses at different kinds of institutions</a:t>
            </a:r>
          </a:p>
          <a:p>
            <a:pPr marL="136525" indent="0" algn="ctr">
              <a:buNone/>
            </a:pPr>
            <a:endParaRPr lang="en-US" sz="36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1658600" y="1905000"/>
            <a:ext cx="762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75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Before You Apply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r>
              <a:rPr lang="en-US" sz="3600" dirty="0"/>
              <a:t>Develop a range of teaching materials you can share</a:t>
            </a:r>
          </a:p>
          <a:p>
            <a:pPr lvl="1"/>
            <a:r>
              <a:rPr lang="en-US" sz="3200" dirty="0"/>
              <a:t>Syllabi – innovative, caring</a:t>
            </a:r>
          </a:p>
          <a:p>
            <a:pPr lvl="1"/>
            <a:r>
              <a:rPr lang="en-US" sz="3200" dirty="0"/>
              <a:t>Assignments</a:t>
            </a:r>
          </a:p>
          <a:p>
            <a:pPr lvl="1"/>
            <a:r>
              <a:rPr lang="en-US" sz="3200" dirty="0"/>
              <a:t>Evaluations</a:t>
            </a:r>
          </a:p>
          <a:p>
            <a:pPr lvl="1"/>
            <a:r>
              <a:rPr lang="en-US" sz="3200" dirty="0"/>
              <a:t>Letters that can speak to teaching</a:t>
            </a:r>
          </a:p>
          <a:p>
            <a:pPr marL="265113" indent="0">
              <a:buNone/>
            </a:pPr>
            <a:endParaRPr lang="en-US" sz="2400" dirty="0"/>
          </a:p>
          <a:p>
            <a:pPr marL="136525" indent="0" algn="ctr">
              <a:buNone/>
            </a:pPr>
            <a:endParaRPr lang="en-US" sz="36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1658600" y="1905000"/>
            <a:ext cx="762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43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Before You Apply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r>
              <a:rPr lang="en-US" sz="3600" dirty="0"/>
              <a:t>Develop a sense of yourself as a teacher</a:t>
            </a:r>
          </a:p>
          <a:p>
            <a:pPr lvl="1"/>
            <a:r>
              <a:rPr lang="en-US" sz="3200" dirty="0"/>
              <a:t>Teaching philosophy</a:t>
            </a:r>
          </a:p>
          <a:p>
            <a:pPr lvl="1"/>
            <a:r>
              <a:rPr lang="en-US" sz="3200" dirty="0"/>
              <a:t>Anecdotes to support your candidacy</a:t>
            </a:r>
          </a:p>
          <a:p>
            <a:pPr lvl="1"/>
            <a:r>
              <a:rPr lang="en-US" sz="3200" dirty="0"/>
              <a:t>Career goals</a:t>
            </a:r>
          </a:p>
          <a:p>
            <a:pPr marL="265113" indent="0">
              <a:buNone/>
            </a:pPr>
            <a:endParaRPr lang="en-US" sz="2400" dirty="0"/>
          </a:p>
          <a:p>
            <a:pPr marL="265113" indent="0">
              <a:buNone/>
            </a:pPr>
            <a:r>
              <a:rPr lang="en-US" sz="2400" dirty="0"/>
              <a:t>“The key to success is sincerity. If you can fake that you’ve got it made.”</a:t>
            </a:r>
          </a:p>
          <a:p>
            <a:pPr marL="265113" indent="0">
              <a:buNone/>
            </a:pPr>
            <a:r>
              <a:rPr lang="en-US" sz="2400" dirty="0"/>
              <a:t>				- George Burns</a:t>
            </a:r>
            <a:endParaRPr lang="en-US" sz="36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1658600" y="1905000"/>
            <a:ext cx="762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448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Selling Yourself as a Teacher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pPr marL="136525" indent="0" algn="ctr">
              <a:buNone/>
            </a:pPr>
            <a:endParaRPr lang="en-US" sz="3600" dirty="0"/>
          </a:p>
          <a:p>
            <a:pPr algn="ctr"/>
            <a:r>
              <a:rPr lang="en-US" sz="3600" dirty="0"/>
              <a:t>Application materials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Phone/Zoom interview stage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Campus visit</a:t>
            </a:r>
          </a:p>
          <a:p>
            <a:pPr marL="136525" indent="0" algn="ctr">
              <a:buNone/>
            </a:pPr>
            <a:endParaRPr lang="en-US" sz="3600" dirty="0"/>
          </a:p>
          <a:p>
            <a:pPr marL="136525" indent="0" algn="ctr">
              <a:buNone/>
            </a:pPr>
            <a:endParaRPr lang="en-US" sz="36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1658600" y="1905000"/>
            <a:ext cx="762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181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The Job Application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153400" cy="4495800"/>
          </a:xfrm>
        </p:spPr>
        <p:txBody>
          <a:bodyPr/>
          <a:lstStyle/>
          <a:p>
            <a:r>
              <a:rPr lang="en-US" sz="3600" dirty="0"/>
              <a:t>Cover letter</a:t>
            </a:r>
          </a:p>
          <a:p>
            <a:r>
              <a:rPr lang="en-US" sz="3600" dirty="0"/>
              <a:t>Statement of Teaching Philosophy</a:t>
            </a:r>
          </a:p>
          <a:p>
            <a:r>
              <a:rPr lang="en-US" sz="3600" dirty="0"/>
              <a:t>Sample syllabi, teaching materials</a:t>
            </a:r>
          </a:p>
          <a:p>
            <a:r>
              <a:rPr lang="en-US" sz="3600" dirty="0"/>
              <a:t>Teaching evaluations</a:t>
            </a:r>
          </a:p>
          <a:p>
            <a:r>
              <a:rPr lang="en-US" sz="3600" dirty="0"/>
              <a:t>Courses you can teach </a:t>
            </a:r>
          </a:p>
          <a:p>
            <a:pPr lvl="1"/>
            <a:r>
              <a:rPr lang="en-US" sz="3200" dirty="0"/>
              <a:t>Do your homework</a:t>
            </a:r>
          </a:p>
          <a:p>
            <a:pPr lvl="1"/>
            <a:r>
              <a:rPr lang="en-US" sz="3200" dirty="0"/>
              <a:t>Be deferential</a:t>
            </a:r>
          </a:p>
          <a:p>
            <a:pPr marL="136525" indent="0" algn="ctr">
              <a:buNone/>
            </a:pPr>
            <a:endParaRPr lang="en-US" sz="36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C85523-230C-4D88-B905-44CC8C9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1658600" y="1905000"/>
            <a:ext cx="76200" cy="4114800"/>
          </a:xfrm>
        </p:spPr>
        <p:txBody>
          <a:bodyPr/>
          <a:lstStyle/>
          <a:p>
            <a:pPr marL="136525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42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1639</TotalTime>
  <Words>1394</Words>
  <Application>Microsoft Office PowerPoint</Application>
  <PresentationFormat>On-screen Show (4:3)</PresentationFormat>
  <Paragraphs>202</Paragraphs>
  <Slides>28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Book Antiqua</vt:lpstr>
      <vt:lpstr>Calibri</vt:lpstr>
      <vt:lpstr>Lucida Sans</vt:lpstr>
      <vt:lpstr>Tahoma</vt:lpstr>
      <vt:lpstr>Wingdings</vt:lpstr>
      <vt:lpstr>Wingdings 2</vt:lpstr>
      <vt:lpstr>Wingdings 3</vt:lpstr>
      <vt:lpstr>Apex</vt:lpstr>
      <vt:lpstr>       Landing The academic position: presenting your teaching skills effectively</vt:lpstr>
      <vt:lpstr>Why This Is Important</vt:lpstr>
      <vt:lpstr>Why This Is Important</vt:lpstr>
      <vt:lpstr>Institution Types</vt:lpstr>
      <vt:lpstr>Before You Apply</vt:lpstr>
      <vt:lpstr>Before You Apply</vt:lpstr>
      <vt:lpstr>Before You Apply</vt:lpstr>
      <vt:lpstr>Selling Yourself as a Teacher</vt:lpstr>
      <vt:lpstr>The Job Application</vt:lpstr>
      <vt:lpstr>Statements of Teaching Philosphy</vt:lpstr>
      <vt:lpstr>Statements of Teaching Philosphy</vt:lpstr>
      <vt:lpstr>Phone/Zoom Interview</vt:lpstr>
      <vt:lpstr>Question Break</vt:lpstr>
      <vt:lpstr>The Campus Visit</vt:lpstr>
      <vt:lpstr>Teaching Demonstrations</vt:lpstr>
      <vt:lpstr>Teaching Demonstrations</vt:lpstr>
      <vt:lpstr>Teaching Demonstrations</vt:lpstr>
      <vt:lpstr>Teaching Demonstrations</vt:lpstr>
      <vt:lpstr>Meetings with Students</vt:lpstr>
      <vt:lpstr>Meetings with Students</vt:lpstr>
      <vt:lpstr>Meetings with Students</vt:lpstr>
      <vt:lpstr>Pedagogical Colloquia</vt:lpstr>
      <vt:lpstr>Pedagogical Colloquia</vt:lpstr>
      <vt:lpstr>Informal Conversation</vt:lpstr>
      <vt:lpstr>Bottom Line</vt:lpstr>
      <vt:lpstr>Bottom Line</vt:lpstr>
      <vt:lpstr>References</vt:lpstr>
      <vt:lpstr>Questions/Comments</vt:lpstr>
    </vt:vector>
  </TitlesOfParts>
  <Company>Eastern Michigan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JBernstei</dc:creator>
  <cp:lastModifiedBy>Jeffrey Bernstein</cp:lastModifiedBy>
  <cp:revision>73</cp:revision>
  <cp:lastPrinted>2024-10-15T14:34:17Z</cp:lastPrinted>
  <dcterms:created xsi:type="dcterms:W3CDTF">2010-03-08T13:57:45Z</dcterms:created>
  <dcterms:modified xsi:type="dcterms:W3CDTF">2024-10-15T18:44:20Z</dcterms:modified>
</cp:coreProperties>
</file>