
<file path=[Content_Types].xml><?xml version="1.0" encoding="utf-8"?>
<Types xmlns="http://schemas.openxmlformats.org/package/2006/content-types">
  <Default Extension="bin" ContentType="application/vnd.openxmlformats-officedocument.oleObject"/>
  <Default Extension="emf" ContentType="image/x-emf"/>
  <Default Extension="gif" ContentType="video/unknown"/>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36_B73F7F36.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7FF64FD2_A2DBA391.xml" ContentType="application/vnd.ms-powerpoint.comments+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F8B_D92455A5.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3.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4.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74"/>
  </p:notesMasterIdLst>
  <p:sldIdLst>
    <p:sldId id="2141411434" r:id="rId5"/>
    <p:sldId id="2141411525" r:id="rId6"/>
    <p:sldId id="2141411526" r:id="rId7"/>
    <p:sldId id="2141411445" r:id="rId8"/>
    <p:sldId id="952" r:id="rId9"/>
    <p:sldId id="1008" r:id="rId10"/>
    <p:sldId id="2141411397" r:id="rId11"/>
    <p:sldId id="321" r:id="rId12"/>
    <p:sldId id="264" r:id="rId13"/>
    <p:sldId id="3981" r:id="rId14"/>
    <p:sldId id="2146848720" r:id="rId15"/>
    <p:sldId id="2146848721" r:id="rId16"/>
    <p:sldId id="258" r:id="rId17"/>
    <p:sldId id="311" r:id="rId18"/>
    <p:sldId id="309" r:id="rId19"/>
    <p:sldId id="310" r:id="rId20"/>
    <p:sldId id="298" r:id="rId21"/>
    <p:sldId id="261" r:id="rId22"/>
    <p:sldId id="301" r:id="rId23"/>
    <p:sldId id="314" r:id="rId24"/>
    <p:sldId id="303" r:id="rId25"/>
    <p:sldId id="302" r:id="rId26"/>
    <p:sldId id="299" r:id="rId27"/>
    <p:sldId id="315" r:id="rId28"/>
    <p:sldId id="304" r:id="rId29"/>
    <p:sldId id="316" r:id="rId30"/>
    <p:sldId id="317" r:id="rId31"/>
    <p:sldId id="275" r:id="rId32"/>
    <p:sldId id="266" r:id="rId33"/>
    <p:sldId id="318" r:id="rId34"/>
    <p:sldId id="2146848722" r:id="rId35"/>
    <p:sldId id="2147471999" r:id="rId36"/>
    <p:sldId id="2147483116" r:id="rId37"/>
    <p:sldId id="2147483117" r:id="rId38"/>
    <p:sldId id="2147483118" r:id="rId39"/>
    <p:sldId id="2147483119" r:id="rId40"/>
    <p:sldId id="2147483120" r:id="rId41"/>
    <p:sldId id="2147471998" r:id="rId42"/>
    <p:sldId id="2147483121" r:id="rId43"/>
    <p:sldId id="2146848723" r:id="rId44"/>
    <p:sldId id="3979" r:id="rId45"/>
    <p:sldId id="2147471992" r:id="rId46"/>
    <p:sldId id="2147471973" r:id="rId47"/>
    <p:sldId id="2147471993" r:id="rId48"/>
    <p:sldId id="3982" r:id="rId49"/>
    <p:sldId id="2147471969" r:id="rId50"/>
    <p:sldId id="2147471994" r:id="rId51"/>
    <p:sldId id="2147471995" r:id="rId52"/>
    <p:sldId id="2147471996" r:id="rId53"/>
    <p:sldId id="2147471997" r:id="rId54"/>
    <p:sldId id="2147471976" r:id="rId55"/>
    <p:sldId id="2147483123" r:id="rId56"/>
    <p:sldId id="2147471975" r:id="rId57"/>
    <p:sldId id="2147483122" r:id="rId58"/>
    <p:sldId id="2147483124" r:id="rId59"/>
    <p:sldId id="2147471979" r:id="rId60"/>
    <p:sldId id="2147471980" r:id="rId61"/>
    <p:sldId id="2147483125" r:id="rId62"/>
    <p:sldId id="2147471981" r:id="rId63"/>
    <p:sldId id="2141411335" r:id="rId64"/>
    <p:sldId id="4101" r:id="rId65"/>
    <p:sldId id="2141411539" r:id="rId66"/>
    <p:sldId id="2147483114" r:id="rId67"/>
    <p:sldId id="951" r:id="rId68"/>
    <p:sldId id="2141411446" r:id="rId69"/>
    <p:sldId id="2141411451" r:id="rId70"/>
    <p:sldId id="2141411536" r:id="rId71"/>
    <p:sldId id="2141411537" r:id="rId72"/>
    <p:sldId id="2141411538" r:id="rId73"/>
  </p:sldIdLst>
  <p:sldSz cx="9144000" cy="5143500" type="screen16x9"/>
  <p:notesSz cx="6858000" cy="9144000"/>
  <p:custDataLst>
    <p:tags r:id="rId75"/>
  </p:custData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D477A498-3078-4EA1-BEB1-5399688F69D6}">
          <p14:sldIdLst>
            <p14:sldId id="2141411434"/>
            <p14:sldId id="2141411525"/>
            <p14:sldId id="2141411526"/>
            <p14:sldId id="2141411445"/>
            <p14:sldId id="952"/>
            <p14:sldId id="1008"/>
            <p14:sldId id="2141411397"/>
            <p14:sldId id="321"/>
            <p14:sldId id="264"/>
            <p14:sldId id="3981"/>
            <p14:sldId id="2146848720"/>
            <p14:sldId id="2146848721"/>
          </p14:sldIdLst>
        </p14:section>
        <p14:section name="consensus methods" id="{EFD7220F-9369-440D-A270-666FC52F3DCA}">
          <p14:sldIdLst>
            <p14:sldId id="258"/>
            <p14:sldId id="311"/>
            <p14:sldId id="309"/>
            <p14:sldId id="310"/>
            <p14:sldId id="298"/>
            <p14:sldId id="261"/>
            <p14:sldId id="301"/>
            <p14:sldId id="314"/>
            <p14:sldId id="303"/>
            <p14:sldId id="302"/>
            <p14:sldId id="299"/>
            <p14:sldId id="315"/>
            <p14:sldId id="304"/>
            <p14:sldId id="316"/>
            <p14:sldId id="317"/>
            <p14:sldId id="275"/>
            <p14:sldId id="266"/>
            <p14:sldId id="318"/>
          </p14:sldIdLst>
        </p14:section>
        <p14:section name="development" id="{68E5B54C-44AE-4F5F-AE0B-3638207347E1}">
          <p14:sldIdLst>
            <p14:sldId id="2146848722"/>
            <p14:sldId id="2147471999"/>
            <p14:sldId id="2147483116"/>
            <p14:sldId id="2147483117"/>
            <p14:sldId id="2147483118"/>
            <p14:sldId id="2147483119"/>
            <p14:sldId id="2147483120"/>
            <p14:sldId id="2147471998"/>
            <p14:sldId id="2147483121"/>
          </p14:sldIdLst>
        </p14:section>
        <p14:section name="how to use" id="{8E6DB7C9-43EA-40F6-9664-7FB4820C9A82}">
          <p14:sldIdLst>
            <p14:sldId id="2146848723"/>
            <p14:sldId id="3979"/>
            <p14:sldId id="2147471992"/>
            <p14:sldId id="2147471973"/>
            <p14:sldId id="2147471993"/>
            <p14:sldId id="3982"/>
            <p14:sldId id="2147471969"/>
            <p14:sldId id="2147471994"/>
            <p14:sldId id="2147471995"/>
            <p14:sldId id="2147471996"/>
            <p14:sldId id="2147471997"/>
            <p14:sldId id="2147471976"/>
            <p14:sldId id="2147483123"/>
            <p14:sldId id="2147471975"/>
            <p14:sldId id="2147483122"/>
            <p14:sldId id="2147483124"/>
            <p14:sldId id="2147471979"/>
            <p14:sldId id="2147471980"/>
            <p14:sldId id="2147483125"/>
            <p14:sldId id="2147471981"/>
            <p14:sldId id="2141411335"/>
            <p14:sldId id="4101"/>
            <p14:sldId id="2141411539"/>
            <p14:sldId id="2147483114"/>
            <p14:sldId id="951"/>
            <p14:sldId id="2141411446"/>
            <p14:sldId id="2141411451"/>
            <p14:sldId id="2141411536"/>
            <p14:sldId id="2141411537"/>
            <p14:sldId id="2141411538"/>
          </p14:sldIdLst>
        </p14:section>
        <p14:section name="q&amp;A" id="{68B07125-AD39-439C-A7EF-589C71F147AF}">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127A51-6EB6-0DE3-4289-8CB04E4536F8}" name="Niall Harrison" initials="NH" userId="S::NiallHarrison@openhealthgroup.com::4746f69d-7306-48e2-b4dd-4289f235da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C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8ADD6-9CD0-406D-ABB4-7726C8D38FCD}" v="1" dt="2024-07-31T17:03:50.512"/>
    <p1510:client id="{2E0B48E1-8133-01D2-8585-C9171F69ECAB}" v="3" dt="2024-07-31T10:35:12.278"/>
    <p1510:client id="{311B914A-0CB6-AEE5-EBC3-B0BD83D87805}" v="7" dt="2024-07-30T14:19:27.817"/>
    <p1510:client id="{72720C65-F4C7-432B-A49B-07A88876C6D5}" v="6" vWet="13" dt="2024-07-31T13:33:36.806"/>
    <p1510:client id="{A8C41657-AA1E-A30A-B0B6-E420FEC51A26}" v="3" dt="2024-07-30T19:34:29.587"/>
    <p1510:client id="{C9540BCA-10EA-412A-9233-A8DFE9F0BE4D}" v="26" dt="2024-07-30T18:45:47.3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snapToObjects="1" showGuides="1">
      <p:cViewPr varScale="1">
        <p:scale>
          <a:sx n="126" d="100"/>
          <a:sy n="126" d="100"/>
        </p:scale>
        <p:origin x="792" y="120"/>
      </p:cViewPr>
      <p:guideLst>
        <p:guide orient="horz" pos="1620"/>
        <p:guide pos="2880"/>
      </p:guideLst>
    </p:cSldViewPr>
  </p:slideViewPr>
  <p:outlineViewPr>
    <p:cViewPr>
      <p:scale>
        <a:sx n="33" d="100"/>
        <a:sy n="33" d="100"/>
      </p:scale>
      <p:origin x="0" y="-9216"/>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omments/modernComment_136_B73F7F36.xml><?xml version="1.0" encoding="utf-8"?>
<p188:cmLst xmlns:a="http://schemas.openxmlformats.org/drawingml/2006/main" xmlns:r="http://schemas.openxmlformats.org/officeDocument/2006/relationships" xmlns:p188="http://schemas.microsoft.com/office/powerpoint/2018/8/main">
  <p188:cm id="{68A47F5C-35D3-4A48-B5DA-BD3C7D2A443D}" authorId="{F2127A51-6EB6-0DE3-4289-8CB04E4536F8}" created="2024-07-28T13:28:04.038">
    <pc:sldMkLst xmlns:pc="http://schemas.microsoft.com/office/powerpoint/2013/main/command">
      <pc:docMk/>
      <pc:sldMk cId="3074391862" sldId="310"/>
    </pc:sldMkLst>
    <p188:replyLst>
      <p188:reply id="{DBB5056B-7A87-40AA-BFC2-D6F9A2411285}" authorId="{F2127A51-6EB6-0DE3-4289-8CB04E4536F8}" created="2024-07-28T13:28:08.454">
        <p188:txBody>
          <a:bodyPr/>
          <a:lstStyle/>
          <a:p>
            <a:r>
              <a:rPr lang="en-GB"/>
              <a:t>Paul comment: 
Also agree with the examples of how it can be used but my list is minimal. They are also used a tonne for urban planning, etc. ‘Mini publics’ are technically a democratic way of developing consensus so it touches on Politics, etc, too. Just focused on the biomedical side for this one but I agree with your point </a:t>
            </a:r>
          </a:p>
        </p188:txBody>
      </p188:reply>
      <p188:reply id="{866BB388-AA17-4651-B68A-702E105926A3}" authorId="{F2127A51-6EB6-0DE3-4289-8CB04E4536F8}" created="2024-07-28T13:28:54.601">
        <p188:txBody>
          <a:bodyPr/>
          <a:lstStyle/>
          <a:p>
            <a:r>
              <a:rPr lang="en-GB"/>
              <a:t>Me: I think a verbal mention that obviously these approaches are widely used beyond biomedicine - but that is not what ACCORD is designed to cover - could work?</a:t>
            </a:r>
          </a:p>
        </p188:txBody>
      </p188:reply>
    </p188:replyLst>
    <p188:txBody>
      <a:bodyPr/>
      <a:lstStyle/>
      <a:p>
        <a:r>
          <a:rPr lang="en-GB"/>
          <a:t>Patricia suggestion: one more example, if you want to add, is economical and marketing forecast. I have clients in Brazil who developed a big line of research using Delphi for that, including remuneration/HR issues, with managers in big corporations as panellists.</a:t>
        </a:r>
      </a:p>
    </p188:txBody>
  </p188:cm>
</p188:cmLst>
</file>

<file path=ppt/comments/modernComment_7FF64FD2_A2DBA391.xml><?xml version="1.0" encoding="utf-8"?>
<p188:cmLst xmlns:a="http://schemas.openxmlformats.org/drawingml/2006/main" xmlns:r="http://schemas.openxmlformats.org/officeDocument/2006/relationships" xmlns:p188="http://schemas.microsoft.com/office/powerpoint/2018/8/main">
  <p188:cm id="{04EB9034-1268-4048-AFBE-02216ABACF17}" authorId="{F2127A51-6EB6-0DE3-4289-8CB04E4536F8}" created="2024-07-30T12:40:32.658">
    <pc:sldMkLst xmlns:pc="http://schemas.microsoft.com/office/powerpoint/2013/main/command">
      <pc:docMk/>
      <pc:sldMk cId="2732303249" sldId="2146848722"/>
    </pc:sldMkLst>
    <p188:txBody>
      <a:bodyPr/>
      <a:lstStyle/>
      <a:p>
        <a:r>
          <a:rPr lang="en-GB"/>
          <a:t>Will is revising this section</a:t>
        </a:r>
      </a:p>
    </p188:txBody>
  </p188:cm>
</p188:cmLst>
</file>

<file path=ppt/comments/modernComment_F8B_D92455A5.xml><?xml version="1.0" encoding="utf-8"?>
<p188:cmLst xmlns:a="http://schemas.openxmlformats.org/drawingml/2006/main" xmlns:r="http://schemas.openxmlformats.org/officeDocument/2006/relationships" xmlns:p188="http://schemas.microsoft.com/office/powerpoint/2018/8/main">
  <p188:cm id="{A72DB0A8-7347-47C4-BD1B-496187FC54EC}" authorId="{F2127A51-6EB6-0DE3-4289-8CB04E4536F8}" created="2024-07-28T13:30:16.698">
    <pc:sldMkLst xmlns:pc="http://schemas.microsoft.com/office/powerpoint/2013/main/command">
      <pc:docMk/>
      <pc:sldMk cId="3643037093" sldId="3979"/>
    </pc:sldMkLst>
    <p188:txBody>
      <a:bodyPr/>
      <a:lstStyle/>
      <a:p>
        <a:r>
          <a:rPr lang="en-GB"/>
          <a:t>Potentially condense the next few slides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B830F8-CA2D-4C68-8293-724ED6CAC741}" type="doc">
      <dgm:prSet loTypeId="urn:microsoft.com/office/officeart/2005/8/layout/chevron1" loCatId="process" qsTypeId="urn:microsoft.com/office/officeart/2005/8/quickstyle/simple1" qsCatId="simple" csTypeId="urn:microsoft.com/office/officeart/2005/8/colors/accent1_2" csCatId="accent1" phldr="1"/>
      <dgm:spPr/>
    </dgm:pt>
    <dgm:pt modelId="{BCC59371-064B-4C38-9C63-D9C57F4DA948}">
      <dgm:prSet phldrT="[Text]" custT="1"/>
      <dgm:spPr/>
      <dgm:t>
        <a:bodyPr/>
        <a:lstStyle/>
        <a:p>
          <a:r>
            <a:rPr lang="en-GB" sz="1800" dirty="0"/>
            <a:t>2021</a:t>
          </a:r>
        </a:p>
      </dgm:t>
    </dgm:pt>
    <dgm:pt modelId="{1D100651-EA4A-4025-9028-214EEB4E9CEE}" type="parTrans" cxnId="{59C42220-64A4-4C8D-8913-3C8F809CD883}">
      <dgm:prSet/>
      <dgm:spPr/>
      <dgm:t>
        <a:bodyPr/>
        <a:lstStyle/>
        <a:p>
          <a:endParaRPr lang="en-GB" sz="1800"/>
        </a:p>
      </dgm:t>
    </dgm:pt>
    <dgm:pt modelId="{6186FFE2-48F5-454E-955C-40B4C40D34EF}" type="sibTrans" cxnId="{59C42220-64A4-4C8D-8913-3C8F809CD883}">
      <dgm:prSet/>
      <dgm:spPr/>
      <dgm:t>
        <a:bodyPr/>
        <a:lstStyle/>
        <a:p>
          <a:endParaRPr lang="en-GB" sz="1800"/>
        </a:p>
      </dgm:t>
    </dgm:pt>
    <dgm:pt modelId="{BAB48A76-53DA-4FE4-8311-A22833990665}">
      <dgm:prSet phldrT="[Text]" custT="1"/>
      <dgm:spPr/>
      <dgm:t>
        <a:bodyPr/>
        <a:lstStyle/>
        <a:p>
          <a:r>
            <a:rPr lang="en-GB" sz="1800" dirty="0"/>
            <a:t>2022</a:t>
          </a:r>
        </a:p>
      </dgm:t>
    </dgm:pt>
    <dgm:pt modelId="{0FEA4294-885F-4904-9B53-E7E280845925}" type="parTrans" cxnId="{6AB06F86-167B-4713-A2FF-C625DDE331DB}">
      <dgm:prSet/>
      <dgm:spPr/>
      <dgm:t>
        <a:bodyPr/>
        <a:lstStyle/>
        <a:p>
          <a:endParaRPr lang="en-GB" sz="1800"/>
        </a:p>
      </dgm:t>
    </dgm:pt>
    <dgm:pt modelId="{4702DC3E-7F4D-45DE-9601-90CC195523DB}" type="sibTrans" cxnId="{6AB06F86-167B-4713-A2FF-C625DDE331DB}">
      <dgm:prSet/>
      <dgm:spPr/>
      <dgm:t>
        <a:bodyPr/>
        <a:lstStyle/>
        <a:p>
          <a:endParaRPr lang="en-GB" sz="1800"/>
        </a:p>
      </dgm:t>
    </dgm:pt>
    <dgm:pt modelId="{118FBBAA-E632-4415-B659-533E713472F4}">
      <dgm:prSet phldrT="[Text]" custT="1"/>
      <dgm:spPr/>
      <dgm:t>
        <a:bodyPr/>
        <a:lstStyle/>
        <a:p>
          <a:r>
            <a:rPr lang="en-GB" sz="1800" dirty="0"/>
            <a:t>2023</a:t>
          </a:r>
        </a:p>
      </dgm:t>
    </dgm:pt>
    <dgm:pt modelId="{03E62DE2-4BF5-4556-A4A9-C6358973EE89}" type="parTrans" cxnId="{23B3CC72-BD1A-49AB-A60C-8480CB27585E}">
      <dgm:prSet/>
      <dgm:spPr/>
      <dgm:t>
        <a:bodyPr/>
        <a:lstStyle/>
        <a:p>
          <a:endParaRPr lang="en-GB" sz="1800"/>
        </a:p>
      </dgm:t>
    </dgm:pt>
    <dgm:pt modelId="{777CC408-3791-4959-AE3F-2796456BA280}" type="sibTrans" cxnId="{23B3CC72-BD1A-49AB-A60C-8480CB27585E}">
      <dgm:prSet/>
      <dgm:spPr/>
      <dgm:t>
        <a:bodyPr/>
        <a:lstStyle/>
        <a:p>
          <a:endParaRPr lang="en-GB" sz="1800"/>
        </a:p>
      </dgm:t>
    </dgm:pt>
    <dgm:pt modelId="{EADAB56A-FDDB-44B4-BF35-D01C67A2685B}">
      <dgm:prSet phldrT="[Text]" custT="1"/>
      <dgm:spPr/>
      <dgm:t>
        <a:bodyPr/>
        <a:lstStyle/>
        <a:p>
          <a:r>
            <a:rPr lang="en-GB" sz="1800" dirty="0"/>
            <a:t>2024</a:t>
          </a:r>
        </a:p>
      </dgm:t>
    </dgm:pt>
    <dgm:pt modelId="{9ED98FD3-2881-4218-BD43-4F3F438A0516}" type="parTrans" cxnId="{5971A632-D79E-46FB-9A3A-97038AF33EF4}">
      <dgm:prSet/>
      <dgm:spPr/>
      <dgm:t>
        <a:bodyPr/>
        <a:lstStyle/>
        <a:p>
          <a:endParaRPr lang="en-GB" sz="1800"/>
        </a:p>
      </dgm:t>
    </dgm:pt>
    <dgm:pt modelId="{8050ADDA-B9C7-421D-B20D-ADDC32BC994B}" type="sibTrans" cxnId="{5971A632-D79E-46FB-9A3A-97038AF33EF4}">
      <dgm:prSet/>
      <dgm:spPr/>
      <dgm:t>
        <a:bodyPr/>
        <a:lstStyle/>
        <a:p>
          <a:endParaRPr lang="en-GB" sz="1800"/>
        </a:p>
      </dgm:t>
    </dgm:pt>
    <dgm:pt modelId="{66F57910-76C9-4A73-AF81-85CE923B7B5D}" type="pres">
      <dgm:prSet presAssocID="{A1B830F8-CA2D-4C68-8293-724ED6CAC741}" presName="Name0" presStyleCnt="0">
        <dgm:presLayoutVars>
          <dgm:dir/>
          <dgm:animLvl val="lvl"/>
          <dgm:resizeHandles val="exact"/>
        </dgm:presLayoutVars>
      </dgm:prSet>
      <dgm:spPr/>
    </dgm:pt>
    <dgm:pt modelId="{D418B3D7-7131-4206-8442-B8FAD8DE3A3E}" type="pres">
      <dgm:prSet presAssocID="{BCC59371-064B-4C38-9C63-D9C57F4DA948}" presName="parTxOnly" presStyleLbl="node1" presStyleIdx="0" presStyleCnt="4">
        <dgm:presLayoutVars>
          <dgm:chMax val="0"/>
          <dgm:chPref val="0"/>
          <dgm:bulletEnabled val="1"/>
        </dgm:presLayoutVars>
      </dgm:prSet>
      <dgm:spPr/>
    </dgm:pt>
    <dgm:pt modelId="{BFA3A81F-A0E7-409B-845B-674903082088}" type="pres">
      <dgm:prSet presAssocID="{6186FFE2-48F5-454E-955C-40B4C40D34EF}" presName="parTxOnlySpace" presStyleCnt="0"/>
      <dgm:spPr/>
    </dgm:pt>
    <dgm:pt modelId="{B7E59A8F-F45D-4176-88ED-50235753A8D0}" type="pres">
      <dgm:prSet presAssocID="{BAB48A76-53DA-4FE4-8311-A22833990665}" presName="parTxOnly" presStyleLbl="node1" presStyleIdx="1" presStyleCnt="4">
        <dgm:presLayoutVars>
          <dgm:chMax val="0"/>
          <dgm:chPref val="0"/>
          <dgm:bulletEnabled val="1"/>
        </dgm:presLayoutVars>
      </dgm:prSet>
      <dgm:spPr/>
    </dgm:pt>
    <dgm:pt modelId="{95BACD5F-88B4-4A96-A15B-7AEAA77C0FB6}" type="pres">
      <dgm:prSet presAssocID="{4702DC3E-7F4D-45DE-9601-90CC195523DB}" presName="parTxOnlySpace" presStyleCnt="0"/>
      <dgm:spPr/>
    </dgm:pt>
    <dgm:pt modelId="{1C3B17DC-133C-4A54-962F-7367EF08911D}" type="pres">
      <dgm:prSet presAssocID="{118FBBAA-E632-4415-B659-533E713472F4}" presName="parTxOnly" presStyleLbl="node1" presStyleIdx="2" presStyleCnt="4">
        <dgm:presLayoutVars>
          <dgm:chMax val="0"/>
          <dgm:chPref val="0"/>
          <dgm:bulletEnabled val="1"/>
        </dgm:presLayoutVars>
      </dgm:prSet>
      <dgm:spPr/>
    </dgm:pt>
    <dgm:pt modelId="{C5845C8B-E8A5-403D-85FB-7AB92E3F518A}" type="pres">
      <dgm:prSet presAssocID="{777CC408-3791-4959-AE3F-2796456BA280}" presName="parTxOnlySpace" presStyleCnt="0"/>
      <dgm:spPr/>
    </dgm:pt>
    <dgm:pt modelId="{534E2DBB-9BD4-40B8-A64C-3442F53BD428}" type="pres">
      <dgm:prSet presAssocID="{EADAB56A-FDDB-44B4-BF35-D01C67A2685B}" presName="parTxOnly" presStyleLbl="node1" presStyleIdx="3" presStyleCnt="4" custLinFactNeighborY="2313">
        <dgm:presLayoutVars>
          <dgm:chMax val="0"/>
          <dgm:chPref val="0"/>
          <dgm:bulletEnabled val="1"/>
        </dgm:presLayoutVars>
      </dgm:prSet>
      <dgm:spPr/>
    </dgm:pt>
  </dgm:ptLst>
  <dgm:cxnLst>
    <dgm:cxn modelId="{77444204-8F1E-44A8-853C-8AEA401ED575}" type="presOf" srcId="{BCC59371-064B-4C38-9C63-D9C57F4DA948}" destId="{D418B3D7-7131-4206-8442-B8FAD8DE3A3E}" srcOrd="0" destOrd="0" presId="urn:microsoft.com/office/officeart/2005/8/layout/chevron1"/>
    <dgm:cxn modelId="{96B09B15-2991-4414-ADE8-BC76CB1CA0A0}" type="presOf" srcId="{EADAB56A-FDDB-44B4-BF35-D01C67A2685B}" destId="{534E2DBB-9BD4-40B8-A64C-3442F53BD428}" srcOrd="0" destOrd="0" presId="urn:microsoft.com/office/officeart/2005/8/layout/chevron1"/>
    <dgm:cxn modelId="{59C42220-64A4-4C8D-8913-3C8F809CD883}" srcId="{A1B830F8-CA2D-4C68-8293-724ED6CAC741}" destId="{BCC59371-064B-4C38-9C63-D9C57F4DA948}" srcOrd="0" destOrd="0" parTransId="{1D100651-EA4A-4025-9028-214EEB4E9CEE}" sibTransId="{6186FFE2-48F5-454E-955C-40B4C40D34EF}"/>
    <dgm:cxn modelId="{5971A632-D79E-46FB-9A3A-97038AF33EF4}" srcId="{A1B830F8-CA2D-4C68-8293-724ED6CAC741}" destId="{EADAB56A-FDDB-44B4-BF35-D01C67A2685B}" srcOrd="3" destOrd="0" parTransId="{9ED98FD3-2881-4218-BD43-4F3F438A0516}" sibTransId="{8050ADDA-B9C7-421D-B20D-ADDC32BC994B}"/>
    <dgm:cxn modelId="{A64E004E-826A-4DA9-A325-B61D02F1EB9F}" type="presOf" srcId="{118FBBAA-E632-4415-B659-533E713472F4}" destId="{1C3B17DC-133C-4A54-962F-7367EF08911D}" srcOrd="0" destOrd="0" presId="urn:microsoft.com/office/officeart/2005/8/layout/chevron1"/>
    <dgm:cxn modelId="{23B3CC72-BD1A-49AB-A60C-8480CB27585E}" srcId="{A1B830F8-CA2D-4C68-8293-724ED6CAC741}" destId="{118FBBAA-E632-4415-B659-533E713472F4}" srcOrd="2" destOrd="0" parTransId="{03E62DE2-4BF5-4556-A4A9-C6358973EE89}" sibTransId="{777CC408-3791-4959-AE3F-2796456BA280}"/>
    <dgm:cxn modelId="{6AB06F86-167B-4713-A2FF-C625DDE331DB}" srcId="{A1B830F8-CA2D-4C68-8293-724ED6CAC741}" destId="{BAB48A76-53DA-4FE4-8311-A22833990665}" srcOrd="1" destOrd="0" parTransId="{0FEA4294-885F-4904-9B53-E7E280845925}" sibTransId="{4702DC3E-7F4D-45DE-9601-90CC195523DB}"/>
    <dgm:cxn modelId="{8FB0819E-51EF-43B0-A71F-535F5A0E405A}" type="presOf" srcId="{A1B830F8-CA2D-4C68-8293-724ED6CAC741}" destId="{66F57910-76C9-4A73-AF81-85CE923B7B5D}" srcOrd="0" destOrd="0" presId="urn:microsoft.com/office/officeart/2005/8/layout/chevron1"/>
    <dgm:cxn modelId="{C31F98A5-5BED-4586-BFDD-0B3BBFCE637E}" type="presOf" srcId="{BAB48A76-53DA-4FE4-8311-A22833990665}" destId="{B7E59A8F-F45D-4176-88ED-50235753A8D0}" srcOrd="0" destOrd="0" presId="urn:microsoft.com/office/officeart/2005/8/layout/chevron1"/>
    <dgm:cxn modelId="{4C74EE7F-CC71-4EFF-83AE-77F6A76047A6}" type="presParOf" srcId="{66F57910-76C9-4A73-AF81-85CE923B7B5D}" destId="{D418B3D7-7131-4206-8442-B8FAD8DE3A3E}" srcOrd="0" destOrd="0" presId="urn:microsoft.com/office/officeart/2005/8/layout/chevron1"/>
    <dgm:cxn modelId="{D6AB2701-8A6A-459D-B343-342429DF74B7}" type="presParOf" srcId="{66F57910-76C9-4A73-AF81-85CE923B7B5D}" destId="{BFA3A81F-A0E7-409B-845B-674903082088}" srcOrd="1" destOrd="0" presId="urn:microsoft.com/office/officeart/2005/8/layout/chevron1"/>
    <dgm:cxn modelId="{61993DC2-6E13-48B3-8641-B9EE5BC4C9EA}" type="presParOf" srcId="{66F57910-76C9-4A73-AF81-85CE923B7B5D}" destId="{B7E59A8F-F45D-4176-88ED-50235753A8D0}" srcOrd="2" destOrd="0" presId="urn:microsoft.com/office/officeart/2005/8/layout/chevron1"/>
    <dgm:cxn modelId="{04DE144D-79C4-4C37-BD74-33020D309428}" type="presParOf" srcId="{66F57910-76C9-4A73-AF81-85CE923B7B5D}" destId="{95BACD5F-88B4-4A96-A15B-7AEAA77C0FB6}" srcOrd="3" destOrd="0" presId="urn:microsoft.com/office/officeart/2005/8/layout/chevron1"/>
    <dgm:cxn modelId="{2EEC693E-78CB-4CB1-AA5B-DE013F50C509}" type="presParOf" srcId="{66F57910-76C9-4A73-AF81-85CE923B7B5D}" destId="{1C3B17DC-133C-4A54-962F-7367EF08911D}" srcOrd="4" destOrd="0" presId="urn:microsoft.com/office/officeart/2005/8/layout/chevron1"/>
    <dgm:cxn modelId="{1E44DEEA-255D-4D33-A37E-6254C1F590D6}" type="presParOf" srcId="{66F57910-76C9-4A73-AF81-85CE923B7B5D}" destId="{C5845C8B-E8A5-403D-85FB-7AB92E3F518A}" srcOrd="5" destOrd="0" presId="urn:microsoft.com/office/officeart/2005/8/layout/chevron1"/>
    <dgm:cxn modelId="{FE867A21-436D-49FB-A93D-6544714D6C55}" type="presParOf" srcId="{66F57910-76C9-4A73-AF81-85CE923B7B5D}" destId="{534E2DBB-9BD4-40B8-A64C-3442F53BD428}"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49A0C2-813D-4F8F-B405-025C7660386C}" type="doc">
      <dgm:prSet loTypeId="urn:microsoft.com/office/officeart/2008/layout/VerticalCurvedList" loCatId="list" qsTypeId="urn:microsoft.com/office/officeart/2005/8/quickstyle/simple1" qsCatId="simple" csTypeId="urn:microsoft.com/office/officeart/2005/8/colors/accent1_2" csCatId="accent1" phldr="1"/>
      <dgm:spPr/>
    </dgm:pt>
    <dgm:pt modelId="{D302961A-D2D4-4790-8050-0BB18D82D41A}">
      <dgm:prSet phldrT="[Text]"/>
      <dgm:spPr/>
      <dgm:t>
        <a:bodyPr/>
        <a:lstStyle/>
        <a:p>
          <a:r>
            <a:rPr lang="en-GB" dirty="0"/>
            <a:t>Fully open access publications</a:t>
          </a:r>
        </a:p>
      </dgm:t>
    </dgm:pt>
    <dgm:pt modelId="{D8FAEFB9-8BD5-4A3B-A1B6-A7F25BD1CE95}" type="parTrans" cxnId="{FF644D2D-AFCC-4C6E-ACB9-34805A05C61D}">
      <dgm:prSet/>
      <dgm:spPr/>
      <dgm:t>
        <a:bodyPr/>
        <a:lstStyle/>
        <a:p>
          <a:endParaRPr lang="en-GB"/>
        </a:p>
      </dgm:t>
    </dgm:pt>
    <dgm:pt modelId="{243CDDB9-9712-4B36-B2C8-94DC4698451D}" type="sibTrans" cxnId="{FF644D2D-AFCC-4C6E-ACB9-34805A05C61D}">
      <dgm:prSet/>
      <dgm:spPr/>
      <dgm:t>
        <a:bodyPr/>
        <a:lstStyle/>
        <a:p>
          <a:endParaRPr lang="en-GB"/>
        </a:p>
      </dgm:t>
    </dgm:pt>
    <dgm:pt modelId="{3FD0DFD8-86AD-4907-BAB2-18FF16874D6A}">
      <dgm:prSet phldrT="[Text]"/>
      <dgm:spPr/>
      <dgm:t>
        <a:bodyPr/>
        <a:lstStyle/>
        <a:p>
          <a:r>
            <a:rPr lang="en-GB" dirty="0"/>
            <a:t>Supporting materials and workshops</a:t>
          </a:r>
        </a:p>
      </dgm:t>
    </dgm:pt>
    <dgm:pt modelId="{540A94B3-D8AD-408A-B28A-83673516B928}" type="parTrans" cxnId="{930CE54A-585E-4DA8-9AEE-19BA6392D98B}">
      <dgm:prSet/>
      <dgm:spPr/>
      <dgm:t>
        <a:bodyPr/>
        <a:lstStyle/>
        <a:p>
          <a:endParaRPr lang="en-GB"/>
        </a:p>
      </dgm:t>
    </dgm:pt>
    <dgm:pt modelId="{59A4338E-C5FC-4A3B-B619-BDB491990C1F}" type="sibTrans" cxnId="{930CE54A-585E-4DA8-9AEE-19BA6392D98B}">
      <dgm:prSet/>
      <dgm:spPr/>
      <dgm:t>
        <a:bodyPr/>
        <a:lstStyle/>
        <a:p>
          <a:endParaRPr lang="en-GB"/>
        </a:p>
      </dgm:t>
    </dgm:pt>
    <dgm:pt modelId="{3567FDF2-0265-409A-9B33-013EDF902219}">
      <dgm:prSet phldrT="[Text]"/>
      <dgm:spPr/>
      <dgm:t>
        <a:bodyPr/>
        <a:lstStyle/>
        <a:p>
          <a:r>
            <a:rPr lang="en-GB" dirty="0"/>
            <a:t>Charter for long-term oversight: updates, translations etc</a:t>
          </a:r>
        </a:p>
      </dgm:t>
    </dgm:pt>
    <dgm:pt modelId="{22D65058-A038-434A-9541-D26ABF205C13}" type="parTrans" cxnId="{4B661AA2-2E3C-48EB-81DE-E74418879612}">
      <dgm:prSet/>
      <dgm:spPr/>
      <dgm:t>
        <a:bodyPr/>
        <a:lstStyle/>
        <a:p>
          <a:endParaRPr lang="en-GB"/>
        </a:p>
      </dgm:t>
    </dgm:pt>
    <dgm:pt modelId="{A17D96E7-B4E3-4999-8475-4DEBB548442B}" type="sibTrans" cxnId="{4B661AA2-2E3C-48EB-81DE-E74418879612}">
      <dgm:prSet/>
      <dgm:spPr/>
      <dgm:t>
        <a:bodyPr/>
        <a:lstStyle/>
        <a:p>
          <a:endParaRPr lang="en-GB"/>
        </a:p>
      </dgm:t>
    </dgm:pt>
    <dgm:pt modelId="{F8CF4D43-44E1-4A3F-B18C-51ECE6BD72EC}">
      <dgm:prSet phldrT="[Text]"/>
      <dgm:spPr/>
      <dgm:t>
        <a:bodyPr/>
        <a:lstStyle/>
        <a:p>
          <a:r>
            <a:rPr lang="en-GB" dirty="0"/>
            <a:t>Website, logo, social media, press release</a:t>
          </a:r>
        </a:p>
      </dgm:t>
    </dgm:pt>
    <dgm:pt modelId="{05DAA70F-C552-4615-89C4-DF008DC41035}" type="parTrans" cxnId="{EB66EA5C-7D72-49F6-8A3E-F076A1BA2972}">
      <dgm:prSet/>
      <dgm:spPr/>
      <dgm:t>
        <a:bodyPr/>
        <a:lstStyle/>
        <a:p>
          <a:endParaRPr lang="en-GB"/>
        </a:p>
      </dgm:t>
    </dgm:pt>
    <dgm:pt modelId="{882A9822-197B-4ABE-8B71-54CFF056B086}" type="sibTrans" cxnId="{EB66EA5C-7D72-49F6-8A3E-F076A1BA2972}">
      <dgm:prSet/>
      <dgm:spPr/>
      <dgm:t>
        <a:bodyPr/>
        <a:lstStyle/>
        <a:p>
          <a:endParaRPr lang="en-GB"/>
        </a:p>
      </dgm:t>
    </dgm:pt>
    <dgm:pt modelId="{5154FFEA-9CAE-457E-97FC-B6C58E13E026}">
      <dgm:prSet phldrT="[Text]"/>
      <dgm:spPr/>
      <dgm:t>
        <a:bodyPr/>
        <a:lstStyle/>
        <a:p>
          <a:r>
            <a:rPr lang="en-GB" dirty="0"/>
            <a:t>Identify and target key stakeholders for around adoption</a:t>
          </a:r>
        </a:p>
      </dgm:t>
    </dgm:pt>
    <dgm:pt modelId="{734C8C4A-0144-4AF5-A96E-A9F09AA9EC78}" type="parTrans" cxnId="{0868218E-03F9-40DB-AC38-759DE9E6F525}">
      <dgm:prSet/>
      <dgm:spPr/>
      <dgm:t>
        <a:bodyPr/>
        <a:lstStyle/>
        <a:p>
          <a:endParaRPr lang="en-GB"/>
        </a:p>
      </dgm:t>
    </dgm:pt>
    <dgm:pt modelId="{28497A27-90F0-46DF-BFF4-53D277B166EB}" type="sibTrans" cxnId="{0868218E-03F9-40DB-AC38-759DE9E6F525}">
      <dgm:prSet/>
      <dgm:spPr/>
      <dgm:t>
        <a:bodyPr/>
        <a:lstStyle/>
        <a:p>
          <a:endParaRPr lang="en-GB"/>
        </a:p>
      </dgm:t>
    </dgm:pt>
    <dgm:pt modelId="{679D3378-3D0E-4AB7-8668-D6BADBD25B18}">
      <dgm:prSet phldrT="[Text]"/>
      <dgm:spPr/>
      <dgm:t>
        <a:bodyPr/>
        <a:lstStyle/>
        <a:p>
          <a:r>
            <a:rPr lang="en-GB" dirty="0"/>
            <a:t>Pilot study</a:t>
          </a:r>
        </a:p>
      </dgm:t>
    </dgm:pt>
    <dgm:pt modelId="{1E5FC6B4-06E5-432D-B9FC-15C7EF854F42}" type="parTrans" cxnId="{E51C5D6C-4F4A-4099-80CB-CD773C2E544A}">
      <dgm:prSet/>
      <dgm:spPr/>
      <dgm:t>
        <a:bodyPr/>
        <a:lstStyle/>
        <a:p>
          <a:endParaRPr lang="en-GB"/>
        </a:p>
      </dgm:t>
    </dgm:pt>
    <dgm:pt modelId="{E1915B5D-E96A-4FF0-938A-964359A19F40}" type="sibTrans" cxnId="{E51C5D6C-4F4A-4099-80CB-CD773C2E544A}">
      <dgm:prSet/>
      <dgm:spPr/>
      <dgm:t>
        <a:bodyPr/>
        <a:lstStyle/>
        <a:p>
          <a:endParaRPr lang="en-GB"/>
        </a:p>
      </dgm:t>
    </dgm:pt>
    <dgm:pt modelId="{105233AB-6C5E-4C8E-99AB-1EBD6D8E4CA5}" type="pres">
      <dgm:prSet presAssocID="{4949A0C2-813D-4F8F-B405-025C7660386C}" presName="Name0" presStyleCnt="0">
        <dgm:presLayoutVars>
          <dgm:chMax val="7"/>
          <dgm:chPref val="7"/>
          <dgm:dir/>
        </dgm:presLayoutVars>
      </dgm:prSet>
      <dgm:spPr/>
    </dgm:pt>
    <dgm:pt modelId="{B0B4E2D7-8C5E-4318-8B29-C6DF67C518EF}" type="pres">
      <dgm:prSet presAssocID="{4949A0C2-813D-4F8F-B405-025C7660386C}" presName="Name1" presStyleCnt="0"/>
      <dgm:spPr/>
    </dgm:pt>
    <dgm:pt modelId="{16ED93F9-67AF-41BF-BDF1-E6DCD56B5538}" type="pres">
      <dgm:prSet presAssocID="{4949A0C2-813D-4F8F-B405-025C7660386C}" presName="cycle" presStyleCnt="0"/>
      <dgm:spPr/>
    </dgm:pt>
    <dgm:pt modelId="{CD00F69F-DDFA-4CFB-9DB5-D871327093F5}" type="pres">
      <dgm:prSet presAssocID="{4949A0C2-813D-4F8F-B405-025C7660386C}" presName="srcNode" presStyleLbl="node1" presStyleIdx="0" presStyleCnt="6"/>
      <dgm:spPr/>
    </dgm:pt>
    <dgm:pt modelId="{3E7D25B1-5911-44D5-99A3-1A8F7A476789}" type="pres">
      <dgm:prSet presAssocID="{4949A0C2-813D-4F8F-B405-025C7660386C}" presName="conn" presStyleLbl="parChTrans1D2" presStyleIdx="0" presStyleCnt="1"/>
      <dgm:spPr/>
    </dgm:pt>
    <dgm:pt modelId="{84B96641-6185-4145-AF55-6228C10C5776}" type="pres">
      <dgm:prSet presAssocID="{4949A0C2-813D-4F8F-B405-025C7660386C}" presName="extraNode" presStyleLbl="node1" presStyleIdx="0" presStyleCnt="6"/>
      <dgm:spPr/>
    </dgm:pt>
    <dgm:pt modelId="{6BA980F2-362D-4B99-9D67-AC447CC182DF}" type="pres">
      <dgm:prSet presAssocID="{4949A0C2-813D-4F8F-B405-025C7660386C}" presName="dstNode" presStyleLbl="node1" presStyleIdx="0" presStyleCnt="6"/>
      <dgm:spPr/>
    </dgm:pt>
    <dgm:pt modelId="{CAAA6806-6A6B-450E-8AB0-7E6D9E8DA08F}" type="pres">
      <dgm:prSet presAssocID="{D302961A-D2D4-4790-8050-0BB18D82D41A}" presName="text_1" presStyleLbl="node1" presStyleIdx="0" presStyleCnt="6">
        <dgm:presLayoutVars>
          <dgm:bulletEnabled val="1"/>
        </dgm:presLayoutVars>
      </dgm:prSet>
      <dgm:spPr/>
    </dgm:pt>
    <dgm:pt modelId="{0B658F11-69EB-4F53-95DD-B72F961BF930}" type="pres">
      <dgm:prSet presAssocID="{D302961A-D2D4-4790-8050-0BB18D82D41A}" presName="accent_1" presStyleCnt="0"/>
      <dgm:spPr/>
    </dgm:pt>
    <dgm:pt modelId="{2F010793-6D4E-4B38-8226-EF33A4BAF95A}" type="pres">
      <dgm:prSet presAssocID="{D302961A-D2D4-4790-8050-0BB18D82D41A}" presName="accentRepeatNode" presStyleLbl="solidFgAcc1" presStyleIdx="0" presStyleCnt="6"/>
      <dgm:spPr/>
    </dgm:pt>
    <dgm:pt modelId="{55416CCC-36C1-4D77-B36E-85D62B60537D}" type="pres">
      <dgm:prSet presAssocID="{679D3378-3D0E-4AB7-8668-D6BADBD25B18}" presName="text_2" presStyleLbl="node1" presStyleIdx="1" presStyleCnt="6">
        <dgm:presLayoutVars>
          <dgm:bulletEnabled val="1"/>
        </dgm:presLayoutVars>
      </dgm:prSet>
      <dgm:spPr/>
    </dgm:pt>
    <dgm:pt modelId="{4ED4D828-3486-4550-A61B-A0ABB94C951D}" type="pres">
      <dgm:prSet presAssocID="{679D3378-3D0E-4AB7-8668-D6BADBD25B18}" presName="accent_2" presStyleCnt="0"/>
      <dgm:spPr/>
    </dgm:pt>
    <dgm:pt modelId="{EB1BD3F1-C920-454F-BFC8-B8F60EC40A86}" type="pres">
      <dgm:prSet presAssocID="{679D3378-3D0E-4AB7-8668-D6BADBD25B18}" presName="accentRepeatNode" presStyleLbl="solidFgAcc1" presStyleIdx="1" presStyleCnt="6"/>
      <dgm:spPr/>
    </dgm:pt>
    <dgm:pt modelId="{BC90EC48-F0EF-422F-8C7B-FCBA5767645C}" type="pres">
      <dgm:prSet presAssocID="{3FD0DFD8-86AD-4907-BAB2-18FF16874D6A}" presName="text_3" presStyleLbl="node1" presStyleIdx="2" presStyleCnt="6">
        <dgm:presLayoutVars>
          <dgm:bulletEnabled val="1"/>
        </dgm:presLayoutVars>
      </dgm:prSet>
      <dgm:spPr/>
    </dgm:pt>
    <dgm:pt modelId="{18D86ABC-A3E9-43FE-B927-40289BEDBEE7}" type="pres">
      <dgm:prSet presAssocID="{3FD0DFD8-86AD-4907-BAB2-18FF16874D6A}" presName="accent_3" presStyleCnt="0"/>
      <dgm:spPr/>
    </dgm:pt>
    <dgm:pt modelId="{DB5DA3DA-A4DA-45C1-A7D2-39387035FF81}" type="pres">
      <dgm:prSet presAssocID="{3FD0DFD8-86AD-4907-BAB2-18FF16874D6A}" presName="accentRepeatNode" presStyleLbl="solidFgAcc1" presStyleIdx="2" presStyleCnt="6"/>
      <dgm:spPr/>
    </dgm:pt>
    <dgm:pt modelId="{3C3C58F0-A636-4872-8112-F35ADC7E799B}" type="pres">
      <dgm:prSet presAssocID="{F8CF4D43-44E1-4A3F-B18C-51ECE6BD72EC}" presName="text_4" presStyleLbl="node1" presStyleIdx="3" presStyleCnt="6">
        <dgm:presLayoutVars>
          <dgm:bulletEnabled val="1"/>
        </dgm:presLayoutVars>
      </dgm:prSet>
      <dgm:spPr/>
    </dgm:pt>
    <dgm:pt modelId="{DD4E9A73-BCBD-42E4-8581-E4A1F9A763E1}" type="pres">
      <dgm:prSet presAssocID="{F8CF4D43-44E1-4A3F-B18C-51ECE6BD72EC}" presName="accent_4" presStyleCnt="0"/>
      <dgm:spPr/>
    </dgm:pt>
    <dgm:pt modelId="{A63FF8DB-0BE5-4BA8-9B45-A9779931F8D8}" type="pres">
      <dgm:prSet presAssocID="{F8CF4D43-44E1-4A3F-B18C-51ECE6BD72EC}" presName="accentRepeatNode" presStyleLbl="solidFgAcc1" presStyleIdx="3" presStyleCnt="6"/>
      <dgm:spPr/>
    </dgm:pt>
    <dgm:pt modelId="{1CBEA5A8-DDC9-4FD9-BE79-830B345BEFAD}" type="pres">
      <dgm:prSet presAssocID="{5154FFEA-9CAE-457E-97FC-B6C58E13E026}" presName="text_5" presStyleLbl="node1" presStyleIdx="4" presStyleCnt="6">
        <dgm:presLayoutVars>
          <dgm:bulletEnabled val="1"/>
        </dgm:presLayoutVars>
      </dgm:prSet>
      <dgm:spPr/>
    </dgm:pt>
    <dgm:pt modelId="{4EB636E4-0BEF-45EF-BF7E-80F16718FAB3}" type="pres">
      <dgm:prSet presAssocID="{5154FFEA-9CAE-457E-97FC-B6C58E13E026}" presName="accent_5" presStyleCnt="0"/>
      <dgm:spPr/>
    </dgm:pt>
    <dgm:pt modelId="{677C0BA9-3E6E-47C1-A3FF-CB0A222258DC}" type="pres">
      <dgm:prSet presAssocID="{5154FFEA-9CAE-457E-97FC-B6C58E13E026}" presName="accentRepeatNode" presStyleLbl="solidFgAcc1" presStyleIdx="4" presStyleCnt="6"/>
      <dgm:spPr/>
    </dgm:pt>
    <dgm:pt modelId="{D68DD846-6A64-4CD9-9BC9-E7730E4FB230}" type="pres">
      <dgm:prSet presAssocID="{3567FDF2-0265-409A-9B33-013EDF902219}" presName="text_6" presStyleLbl="node1" presStyleIdx="5" presStyleCnt="6">
        <dgm:presLayoutVars>
          <dgm:bulletEnabled val="1"/>
        </dgm:presLayoutVars>
      </dgm:prSet>
      <dgm:spPr/>
    </dgm:pt>
    <dgm:pt modelId="{B6287DD7-C9A0-415A-AEE6-99E0FA7DE4FB}" type="pres">
      <dgm:prSet presAssocID="{3567FDF2-0265-409A-9B33-013EDF902219}" presName="accent_6" presStyleCnt="0"/>
      <dgm:spPr/>
    </dgm:pt>
    <dgm:pt modelId="{C5230AF9-B0DD-4D21-9A2A-538C12784A04}" type="pres">
      <dgm:prSet presAssocID="{3567FDF2-0265-409A-9B33-013EDF902219}" presName="accentRepeatNode" presStyleLbl="solidFgAcc1" presStyleIdx="5" presStyleCnt="6"/>
      <dgm:spPr/>
    </dgm:pt>
  </dgm:ptLst>
  <dgm:cxnLst>
    <dgm:cxn modelId="{05D4381F-7097-427A-8EDC-55292B44D79D}" type="presOf" srcId="{4949A0C2-813D-4F8F-B405-025C7660386C}" destId="{105233AB-6C5E-4C8E-99AB-1EBD6D8E4CA5}" srcOrd="0" destOrd="0" presId="urn:microsoft.com/office/officeart/2008/layout/VerticalCurvedList"/>
    <dgm:cxn modelId="{2B9B8D27-E475-448A-8AF6-5CA87782CCAE}" type="presOf" srcId="{3567FDF2-0265-409A-9B33-013EDF902219}" destId="{D68DD846-6A64-4CD9-9BC9-E7730E4FB230}" srcOrd="0" destOrd="0" presId="urn:microsoft.com/office/officeart/2008/layout/VerticalCurvedList"/>
    <dgm:cxn modelId="{FF644D2D-AFCC-4C6E-ACB9-34805A05C61D}" srcId="{4949A0C2-813D-4F8F-B405-025C7660386C}" destId="{D302961A-D2D4-4790-8050-0BB18D82D41A}" srcOrd="0" destOrd="0" parTransId="{D8FAEFB9-8BD5-4A3B-A1B6-A7F25BD1CE95}" sibTransId="{243CDDB9-9712-4B36-B2C8-94DC4698451D}"/>
    <dgm:cxn modelId="{E3034E30-435F-43DD-A106-44EB9D9C1640}" type="presOf" srcId="{D302961A-D2D4-4790-8050-0BB18D82D41A}" destId="{CAAA6806-6A6B-450E-8AB0-7E6D9E8DA08F}" srcOrd="0" destOrd="0" presId="urn:microsoft.com/office/officeart/2008/layout/VerticalCurvedList"/>
    <dgm:cxn modelId="{EB66EA5C-7D72-49F6-8A3E-F076A1BA2972}" srcId="{4949A0C2-813D-4F8F-B405-025C7660386C}" destId="{F8CF4D43-44E1-4A3F-B18C-51ECE6BD72EC}" srcOrd="3" destOrd="0" parTransId="{05DAA70F-C552-4615-89C4-DF008DC41035}" sibTransId="{882A9822-197B-4ABE-8B71-54CFF056B086}"/>
    <dgm:cxn modelId="{930CE54A-585E-4DA8-9AEE-19BA6392D98B}" srcId="{4949A0C2-813D-4F8F-B405-025C7660386C}" destId="{3FD0DFD8-86AD-4907-BAB2-18FF16874D6A}" srcOrd="2" destOrd="0" parTransId="{540A94B3-D8AD-408A-B28A-83673516B928}" sibTransId="{59A4338E-C5FC-4A3B-B619-BDB491990C1F}"/>
    <dgm:cxn modelId="{E51C5D6C-4F4A-4099-80CB-CD773C2E544A}" srcId="{4949A0C2-813D-4F8F-B405-025C7660386C}" destId="{679D3378-3D0E-4AB7-8668-D6BADBD25B18}" srcOrd="1" destOrd="0" parTransId="{1E5FC6B4-06E5-432D-B9FC-15C7EF854F42}" sibTransId="{E1915B5D-E96A-4FF0-938A-964359A19F40}"/>
    <dgm:cxn modelId="{C662E770-496A-4861-A24B-52A297717755}" type="presOf" srcId="{F8CF4D43-44E1-4A3F-B18C-51ECE6BD72EC}" destId="{3C3C58F0-A636-4872-8112-F35ADC7E799B}" srcOrd="0" destOrd="0" presId="urn:microsoft.com/office/officeart/2008/layout/VerticalCurvedList"/>
    <dgm:cxn modelId="{0868218E-03F9-40DB-AC38-759DE9E6F525}" srcId="{4949A0C2-813D-4F8F-B405-025C7660386C}" destId="{5154FFEA-9CAE-457E-97FC-B6C58E13E026}" srcOrd="4" destOrd="0" parTransId="{734C8C4A-0144-4AF5-A96E-A9F09AA9EC78}" sibTransId="{28497A27-90F0-46DF-BFF4-53D277B166EB}"/>
    <dgm:cxn modelId="{6B775191-CAE0-4BB1-9947-80D1A71D8B64}" type="presOf" srcId="{243CDDB9-9712-4B36-B2C8-94DC4698451D}" destId="{3E7D25B1-5911-44D5-99A3-1A8F7A476789}" srcOrd="0" destOrd="0" presId="urn:microsoft.com/office/officeart/2008/layout/VerticalCurvedList"/>
    <dgm:cxn modelId="{2501669F-1B0D-42CF-B5D5-037BAD9967C2}" type="presOf" srcId="{5154FFEA-9CAE-457E-97FC-B6C58E13E026}" destId="{1CBEA5A8-DDC9-4FD9-BE79-830B345BEFAD}" srcOrd="0" destOrd="0" presId="urn:microsoft.com/office/officeart/2008/layout/VerticalCurvedList"/>
    <dgm:cxn modelId="{4B661AA2-2E3C-48EB-81DE-E74418879612}" srcId="{4949A0C2-813D-4F8F-B405-025C7660386C}" destId="{3567FDF2-0265-409A-9B33-013EDF902219}" srcOrd="5" destOrd="0" parTransId="{22D65058-A038-434A-9541-D26ABF205C13}" sibTransId="{A17D96E7-B4E3-4999-8475-4DEBB548442B}"/>
    <dgm:cxn modelId="{C5F0A1DD-BE56-4D1C-94FD-26C44466B35D}" type="presOf" srcId="{3FD0DFD8-86AD-4907-BAB2-18FF16874D6A}" destId="{BC90EC48-F0EF-422F-8C7B-FCBA5767645C}" srcOrd="0" destOrd="0" presId="urn:microsoft.com/office/officeart/2008/layout/VerticalCurvedList"/>
    <dgm:cxn modelId="{2A8157E3-38BC-4DC3-97C2-81FC8F31D5F6}" type="presOf" srcId="{679D3378-3D0E-4AB7-8668-D6BADBD25B18}" destId="{55416CCC-36C1-4D77-B36E-85D62B60537D}" srcOrd="0" destOrd="0" presId="urn:microsoft.com/office/officeart/2008/layout/VerticalCurvedList"/>
    <dgm:cxn modelId="{FBF0258C-6E1E-4F54-8E51-AD44D95AF382}" type="presParOf" srcId="{105233AB-6C5E-4C8E-99AB-1EBD6D8E4CA5}" destId="{B0B4E2D7-8C5E-4318-8B29-C6DF67C518EF}" srcOrd="0" destOrd="0" presId="urn:microsoft.com/office/officeart/2008/layout/VerticalCurvedList"/>
    <dgm:cxn modelId="{74288146-D49B-4CCA-BE19-594CC071E7D5}" type="presParOf" srcId="{B0B4E2D7-8C5E-4318-8B29-C6DF67C518EF}" destId="{16ED93F9-67AF-41BF-BDF1-E6DCD56B5538}" srcOrd="0" destOrd="0" presId="urn:microsoft.com/office/officeart/2008/layout/VerticalCurvedList"/>
    <dgm:cxn modelId="{B01BC263-EB37-49EB-9356-D48202C66AB2}" type="presParOf" srcId="{16ED93F9-67AF-41BF-BDF1-E6DCD56B5538}" destId="{CD00F69F-DDFA-4CFB-9DB5-D871327093F5}" srcOrd="0" destOrd="0" presId="urn:microsoft.com/office/officeart/2008/layout/VerticalCurvedList"/>
    <dgm:cxn modelId="{1FB64AA3-1965-47B5-9C33-D07D4F55AD0A}" type="presParOf" srcId="{16ED93F9-67AF-41BF-BDF1-E6DCD56B5538}" destId="{3E7D25B1-5911-44D5-99A3-1A8F7A476789}" srcOrd="1" destOrd="0" presId="urn:microsoft.com/office/officeart/2008/layout/VerticalCurvedList"/>
    <dgm:cxn modelId="{9E8E0589-7DA1-4C50-9BC6-595E2E4D44E5}" type="presParOf" srcId="{16ED93F9-67AF-41BF-BDF1-E6DCD56B5538}" destId="{84B96641-6185-4145-AF55-6228C10C5776}" srcOrd="2" destOrd="0" presId="urn:microsoft.com/office/officeart/2008/layout/VerticalCurvedList"/>
    <dgm:cxn modelId="{9DBE7213-5CDA-4224-9B8B-A546341F7D5C}" type="presParOf" srcId="{16ED93F9-67AF-41BF-BDF1-E6DCD56B5538}" destId="{6BA980F2-362D-4B99-9D67-AC447CC182DF}" srcOrd="3" destOrd="0" presId="urn:microsoft.com/office/officeart/2008/layout/VerticalCurvedList"/>
    <dgm:cxn modelId="{A8A2CE41-AD54-483D-AF25-776B29D068B6}" type="presParOf" srcId="{B0B4E2D7-8C5E-4318-8B29-C6DF67C518EF}" destId="{CAAA6806-6A6B-450E-8AB0-7E6D9E8DA08F}" srcOrd="1" destOrd="0" presId="urn:microsoft.com/office/officeart/2008/layout/VerticalCurvedList"/>
    <dgm:cxn modelId="{DC3181BB-5BD8-48A3-854C-FC81E5CE869F}" type="presParOf" srcId="{B0B4E2D7-8C5E-4318-8B29-C6DF67C518EF}" destId="{0B658F11-69EB-4F53-95DD-B72F961BF930}" srcOrd="2" destOrd="0" presId="urn:microsoft.com/office/officeart/2008/layout/VerticalCurvedList"/>
    <dgm:cxn modelId="{CB169802-A3F5-4502-8E8A-3982A2E2BF52}" type="presParOf" srcId="{0B658F11-69EB-4F53-95DD-B72F961BF930}" destId="{2F010793-6D4E-4B38-8226-EF33A4BAF95A}" srcOrd="0" destOrd="0" presId="urn:microsoft.com/office/officeart/2008/layout/VerticalCurvedList"/>
    <dgm:cxn modelId="{D2E619C5-0C4D-4739-8F59-00E9105AA8A3}" type="presParOf" srcId="{B0B4E2D7-8C5E-4318-8B29-C6DF67C518EF}" destId="{55416CCC-36C1-4D77-B36E-85D62B60537D}" srcOrd="3" destOrd="0" presId="urn:microsoft.com/office/officeart/2008/layout/VerticalCurvedList"/>
    <dgm:cxn modelId="{6E0512DE-6F61-46BE-B0A7-76E2F9D58063}" type="presParOf" srcId="{B0B4E2D7-8C5E-4318-8B29-C6DF67C518EF}" destId="{4ED4D828-3486-4550-A61B-A0ABB94C951D}" srcOrd="4" destOrd="0" presId="urn:microsoft.com/office/officeart/2008/layout/VerticalCurvedList"/>
    <dgm:cxn modelId="{BE4B1023-660F-4DB1-8C8A-1276FD35731F}" type="presParOf" srcId="{4ED4D828-3486-4550-A61B-A0ABB94C951D}" destId="{EB1BD3F1-C920-454F-BFC8-B8F60EC40A86}" srcOrd="0" destOrd="0" presId="urn:microsoft.com/office/officeart/2008/layout/VerticalCurvedList"/>
    <dgm:cxn modelId="{629F511B-3879-4006-867D-F8F363FCD5E2}" type="presParOf" srcId="{B0B4E2D7-8C5E-4318-8B29-C6DF67C518EF}" destId="{BC90EC48-F0EF-422F-8C7B-FCBA5767645C}" srcOrd="5" destOrd="0" presId="urn:microsoft.com/office/officeart/2008/layout/VerticalCurvedList"/>
    <dgm:cxn modelId="{BBF0BBA6-E224-4F24-BEFC-8BC4D69DD3AC}" type="presParOf" srcId="{B0B4E2D7-8C5E-4318-8B29-C6DF67C518EF}" destId="{18D86ABC-A3E9-43FE-B927-40289BEDBEE7}" srcOrd="6" destOrd="0" presId="urn:microsoft.com/office/officeart/2008/layout/VerticalCurvedList"/>
    <dgm:cxn modelId="{214BC00D-46B3-42AA-9A85-44E6BACBBFB0}" type="presParOf" srcId="{18D86ABC-A3E9-43FE-B927-40289BEDBEE7}" destId="{DB5DA3DA-A4DA-45C1-A7D2-39387035FF81}" srcOrd="0" destOrd="0" presId="urn:microsoft.com/office/officeart/2008/layout/VerticalCurvedList"/>
    <dgm:cxn modelId="{F827D87D-2C57-44B6-9F53-3478E6661946}" type="presParOf" srcId="{B0B4E2D7-8C5E-4318-8B29-C6DF67C518EF}" destId="{3C3C58F0-A636-4872-8112-F35ADC7E799B}" srcOrd="7" destOrd="0" presId="urn:microsoft.com/office/officeart/2008/layout/VerticalCurvedList"/>
    <dgm:cxn modelId="{F5024B8B-20E0-4CC3-92F2-EFD6D12E84FC}" type="presParOf" srcId="{B0B4E2D7-8C5E-4318-8B29-C6DF67C518EF}" destId="{DD4E9A73-BCBD-42E4-8581-E4A1F9A763E1}" srcOrd="8" destOrd="0" presId="urn:microsoft.com/office/officeart/2008/layout/VerticalCurvedList"/>
    <dgm:cxn modelId="{012893B7-8794-4745-89E8-E86E652CC271}" type="presParOf" srcId="{DD4E9A73-BCBD-42E4-8581-E4A1F9A763E1}" destId="{A63FF8DB-0BE5-4BA8-9B45-A9779931F8D8}" srcOrd="0" destOrd="0" presId="urn:microsoft.com/office/officeart/2008/layout/VerticalCurvedList"/>
    <dgm:cxn modelId="{B81C7011-CDBF-455B-97C9-193632B6BF25}" type="presParOf" srcId="{B0B4E2D7-8C5E-4318-8B29-C6DF67C518EF}" destId="{1CBEA5A8-DDC9-4FD9-BE79-830B345BEFAD}" srcOrd="9" destOrd="0" presId="urn:microsoft.com/office/officeart/2008/layout/VerticalCurvedList"/>
    <dgm:cxn modelId="{73F052D7-816C-4CF6-82F5-318DAF867492}" type="presParOf" srcId="{B0B4E2D7-8C5E-4318-8B29-C6DF67C518EF}" destId="{4EB636E4-0BEF-45EF-BF7E-80F16718FAB3}" srcOrd="10" destOrd="0" presId="urn:microsoft.com/office/officeart/2008/layout/VerticalCurvedList"/>
    <dgm:cxn modelId="{84B096C7-B27C-4047-9C3F-F4D3F6EE6C4C}" type="presParOf" srcId="{4EB636E4-0BEF-45EF-BF7E-80F16718FAB3}" destId="{677C0BA9-3E6E-47C1-A3FF-CB0A222258DC}" srcOrd="0" destOrd="0" presId="urn:microsoft.com/office/officeart/2008/layout/VerticalCurvedList"/>
    <dgm:cxn modelId="{1AF601AB-8A16-4A56-93C7-188307555667}" type="presParOf" srcId="{B0B4E2D7-8C5E-4318-8B29-C6DF67C518EF}" destId="{D68DD846-6A64-4CD9-9BC9-E7730E4FB230}" srcOrd="11" destOrd="0" presId="urn:microsoft.com/office/officeart/2008/layout/VerticalCurvedList"/>
    <dgm:cxn modelId="{91BC7752-B0C5-4845-8602-6032B0A12B82}" type="presParOf" srcId="{B0B4E2D7-8C5E-4318-8B29-C6DF67C518EF}" destId="{B6287DD7-C9A0-415A-AEE6-99E0FA7DE4FB}" srcOrd="12" destOrd="0" presId="urn:microsoft.com/office/officeart/2008/layout/VerticalCurvedList"/>
    <dgm:cxn modelId="{35D0F923-11D2-4F48-92C2-16938C908642}" type="presParOf" srcId="{B6287DD7-C9A0-415A-AEE6-99E0FA7DE4FB}" destId="{C5230AF9-B0DD-4D21-9A2A-538C12784A0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8B3D7-7131-4206-8442-B8FAD8DE3A3E}">
      <dsp:nvSpPr>
        <dsp:cNvPr id="0" name=""/>
        <dsp:cNvSpPr/>
      </dsp:nvSpPr>
      <dsp:spPr>
        <a:xfrm>
          <a:off x="4120" y="0"/>
          <a:ext cx="2398304" cy="32147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t>2021</a:t>
          </a:r>
        </a:p>
      </dsp:txBody>
      <dsp:txXfrm>
        <a:off x="164855" y="0"/>
        <a:ext cx="2076834" cy="321470"/>
      </dsp:txXfrm>
    </dsp:sp>
    <dsp:sp modelId="{B7E59A8F-F45D-4176-88ED-50235753A8D0}">
      <dsp:nvSpPr>
        <dsp:cNvPr id="0" name=""/>
        <dsp:cNvSpPr/>
      </dsp:nvSpPr>
      <dsp:spPr>
        <a:xfrm>
          <a:off x="2162594" y="0"/>
          <a:ext cx="2398304" cy="32147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t>2022</a:t>
          </a:r>
        </a:p>
      </dsp:txBody>
      <dsp:txXfrm>
        <a:off x="2323329" y="0"/>
        <a:ext cx="2076834" cy="321470"/>
      </dsp:txXfrm>
    </dsp:sp>
    <dsp:sp modelId="{1C3B17DC-133C-4A54-962F-7367EF08911D}">
      <dsp:nvSpPr>
        <dsp:cNvPr id="0" name=""/>
        <dsp:cNvSpPr/>
      </dsp:nvSpPr>
      <dsp:spPr>
        <a:xfrm>
          <a:off x="4321068" y="0"/>
          <a:ext cx="2398304" cy="32147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t>2023</a:t>
          </a:r>
        </a:p>
      </dsp:txBody>
      <dsp:txXfrm>
        <a:off x="4481803" y="0"/>
        <a:ext cx="2076834" cy="321470"/>
      </dsp:txXfrm>
    </dsp:sp>
    <dsp:sp modelId="{534E2DBB-9BD4-40B8-A64C-3442F53BD428}">
      <dsp:nvSpPr>
        <dsp:cNvPr id="0" name=""/>
        <dsp:cNvSpPr/>
      </dsp:nvSpPr>
      <dsp:spPr>
        <a:xfrm>
          <a:off x="6479542" y="0"/>
          <a:ext cx="2398304" cy="32147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t>2024</a:t>
          </a:r>
        </a:p>
      </dsp:txBody>
      <dsp:txXfrm>
        <a:off x="6640277" y="0"/>
        <a:ext cx="2076834" cy="3214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7D25B1-5911-44D5-99A3-1A8F7A476789}">
      <dsp:nvSpPr>
        <dsp:cNvPr id="0" name=""/>
        <dsp:cNvSpPr/>
      </dsp:nvSpPr>
      <dsp:spPr>
        <a:xfrm>
          <a:off x="-4154299" y="-637510"/>
          <a:ext cx="4950084" cy="4950084"/>
        </a:xfrm>
        <a:prstGeom prst="blockArc">
          <a:avLst>
            <a:gd name="adj1" fmla="val 18900000"/>
            <a:gd name="adj2" fmla="val 2700000"/>
            <a:gd name="adj3" fmla="val 43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AA6806-6A6B-450E-8AB0-7E6D9E8DA08F}">
      <dsp:nvSpPr>
        <dsp:cNvPr id="0" name=""/>
        <dsp:cNvSpPr/>
      </dsp:nvSpPr>
      <dsp:spPr>
        <a:xfrm>
          <a:off x="297514" y="193528"/>
          <a:ext cx="7116279" cy="3869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110" tIns="53340" rIns="53340" bIns="53340" numCol="1" spcCol="1270" anchor="ctr" anchorCtr="0">
          <a:noAutofit/>
        </a:bodyPr>
        <a:lstStyle/>
        <a:p>
          <a:pPr marL="0" lvl="0" indent="0" algn="l" defTabSz="933450">
            <a:lnSpc>
              <a:spcPct val="90000"/>
            </a:lnSpc>
            <a:spcBef>
              <a:spcPct val="0"/>
            </a:spcBef>
            <a:spcAft>
              <a:spcPct val="35000"/>
            </a:spcAft>
            <a:buNone/>
          </a:pPr>
          <a:r>
            <a:rPr lang="en-GB" sz="2100" kern="1200" dirty="0"/>
            <a:t>Fully open access publications</a:t>
          </a:r>
        </a:p>
      </dsp:txBody>
      <dsp:txXfrm>
        <a:off x="297514" y="193528"/>
        <a:ext cx="7116279" cy="386910"/>
      </dsp:txXfrm>
    </dsp:sp>
    <dsp:sp modelId="{2F010793-6D4E-4B38-8226-EF33A4BAF95A}">
      <dsp:nvSpPr>
        <dsp:cNvPr id="0" name=""/>
        <dsp:cNvSpPr/>
      </dsp:nvSpPr>
      <dsp:spPr>
        <a:xfrm>
          <a:off x="55695" y="145164"/>
          <a:ext cx="483638" cy="48363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416CCC-36C1-4D77-B36E-85D62B60537D}">
      <dsp:nvSpPr>
        <dsp:cNvPr id="0" name=""/>
        <dsp:cNvSpPr/>
      </dsp:nvSpPr>
      <dsp:spPr>
        <a:xfrm>
          <a:off x="615775" y="773821"/>
          <a:ext cx="6798019" cy="3869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110" tIns="53340" rIns="53340" bIns="53340" numCol="1" spcCol="1270" anchor="ctr" anchorCtr="0">
          <a:noAutofit/>
        </a:bodyPr>
        <a:lstStyle/>
        <a:p>
          <a:pPr marL="0" lvl="0" indent="0" algn="l" defTabSz="933450">
            <a:lnSpc>
              <a:spcPct val="90000"/>
            </a:lnSpc>
            <a:spcBef>
              <a:spcPct val="0"/>
            </a:spcBef>
            <a:spcAft>
              <a:spcPct val="35000"/>
            </a:spcAft>
            <a:buNone/>
          </a:pPr>
          <a:r>
            <a:rPr lang="en-GB" sz="2100" kern="1200" dirty="0"/>
            <a:t>Pilot study</a:t>
          </a:r>
        </a:p>
      </dsp:txBody>
      <dsp:txXfrm>
        <a:off x="615775" y="773821"/>
        <a:ext cx="6798019" cy="386910"/>
      </dsp:txXfrm>
    </dsp:sp>
    <dsp:sp modelId="{EB1BD3F1-C920-454F-BFC8-B8F60EC40A86}">
      <dsp:nvSpPr>
        <dsp:cNvPr id="0" name=""/>
        <dsp:cNvSpPr/>
      </dsp:nvSpPr>
      <dsp:spPr>
        <a:xfrm>
          <a:off x="373956" y="725457"/>
          <a:ext cx="483638" cy="48363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90EC48-F0EF-422F-8C7B-FCBA5767645C}">
      <dsp:nvSpPr>
        <dsp:cNvPr id="0" name=""/>
        <dsp:cNvSpPr/>
      </dsp:nvSpPr>
      <dsp:spPr>
        <a:xfrm>
          <a:off x="761307" y="1354113"/>
          <a:ext cx="6652486" cy="3869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110" tIns="53340" rIns="53340" bIns="53340" numCol="1" spcCol="1270" anchor="ctr" anchorCtr="0">
          <a:noAutofit/>
        </a:bodyPr>
        <a:lstStyle/>
        <a:p>
          <a:pPr marL="0" lvl="0" indent="0" algn="l" defTabSz="933450">
            <a:lnSpc>
              <a:spcPct val="90000"/>
            </a:lnSpc>
            <a:spcBef>
              <a:spcPct val="0"/>
            </a:spcBef>
            <a:spcAft>
              <a:spcPct val="35000"/>
            </a:spcAft>
            <a:buNone/>
          </a:pPr>
          <a:r>
            <a:rPr lang="en-GB" sz="2100" kern="1200" dirty="0"/>
            <a:t>Supporting materials and workshops</a:t>
          </a:r>
        </a:p>
      </dsp:txBody>
      <dsp:txXfrm>
        <a:off x="761307" y="1354113"/>
        <a:ext cx="6652486" cy="386910"/>
      </dsp:txXfrm>
    </dsp:sp>
    <dsp:sp modelId="{DB5DA3DA-A4DA-45C1-A7D2-39387035FF81}">
      <dsp:nvSpPr>
        <dsp:cNvPr id="0" name=""/>
        <dsp:cNvSpPr/>
      </dsp:nvSpPr>
      <dsp:spPr>
        <a:xfrm>
          <a:off x="519488" y="1305749"/>
          <a:ext cx="483638" cy="48363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3C58F0-A636-4872-8112-F35ADC7E799B}">
      <dsp:nvSpPr>
        <dsp:cNvPr id="0" name=""/>
        <dsp:cNvSpPr/>
      </dsp:nvSpPr>
      <dsp:spPr>
        <a:xfrm>
          <a:off x="761307" y="1934038"/>
          <a:ext cx="6652486" cy="3869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110" tIns="53340" rIns="53340" bIns="53340" numCol="1" spcCol="1270" anchor="ctr" anchorCtr="0">
          <a:noAutofit/>
        </a:bodyPr>
        <a:lstStyle/>
        <a:p>
          <a:pPr marL="0" lvl="0" indent="0" algn="l" defTabSz="933450">
            <a:lnSpc>
              <a:spcPct val="90000"/>
            </a:lnSpc>
            <a:spcBef>
              <a:spcPct val="0"/>
            </a:spcBef>
            <a:spcAft>
              <a:spcPct val="35000"/>
            </a:spcAft>
            <a:buNone/>
          </a:pPr>
          <a:r>
            <a:rPr lang="en-GB" sz="2100" kern="1200" dirty="0"/>
            <a:t>Website, logo, social media, press release</a:t>
          </a:r>
        </a:p>
      </dsp:txBody>
      <dsp:txXfrm>
        <a:off x="761307" y="1934038"/>
        <a:ext cx="6652486" cy="386910"/>
      </dsp:txXfrm>
    </dsp:sp>
    <dsp:sp modelId="{A63FF8DB-0BE5-4BA8-9B45-A9779931F8D8}">
      <dsp:nvSpPr>
        <dsp:cNvPr id="0" name=""/>
        <dsp:cNvSpPr/>
      </dsp:nvSpPr>
      <dsp:spPr>
        <a:xfrm>
          <a:off x="519488" y="1885674"/>
          <a:ext cx="483638" cy="48363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BEA5A8-DDC9-4FD9-BE79-830B345BEFAD}">
      <dsp:nvSpPr>
        <dsp:cNvPr id="0" name=""/>
        <dsp:cNvSpPr/>
      </dsp:nvSpPr>
      <dsp:spPr>
        <a:xfrm>
          <a:off x="615775" y="2514331"/>
          <a:ext cx="6798019" cy="3869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110" tIns="53340" rIns="53340" bIns="53340" numCol="1" spcCol="1270" anchor="ctr" anchorCtr="0">
          <a:noAutofit/>
        </a:bodyPr>
        <a:lstStyle/>
        <a:p>
          <a:pPr marL="0" lvl="0" indent="0" algn="l" defTabSz="933450">
            <a:lnSpc>
              <a:spcPct val="90000"/>
            </a:lnSpc>
            <a:spcBef>
              <a:spcPct val="0"/>
            </a:spcBef>
            <a:spcAft>
              <a:spcPct val="35000"/>
            </a:spcAft>
            <a:buNone/>
          </a:pPr>
          <a:r>
            <a:rPr lang="en-GB" sz="2100" kern="1200" dirty="0"/>
            <a:t>Identify and target key stakeholders for around adoption</a:t>
          </a:r>
        </a:p>
      </dsp:txBody>
      <dsp:txXfrm>
        <a:off x="615775" y="2514331"/>
        <a:ext cx="6798019" cy="386910"/>
      </dsp:txXfrm>
    </dsp:sp>
    <dsp:sp modelId="{677C0BA9-3E6E-47C1-A3FF-CB0A222258DC}">
      <dsp:nvSpPr>
        <dsp:cNvPr id="0" name=""/>
        <dsp:cNvSpPr/>
      </dsp:nvSpPr>
      <dsp:spPr>
        <a:xfrm>
          <a:off x="373956" y="2465967"/>
          <a:ext cx="483638" cy="48363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DD846-6A64-4CD9-9BC9-E7730E4FB230}">
      <dsp:nvSpPr>
        <dsp:cNvPr id="0" name=""/>
        <dsp:cNvSpPr/>
      </dsp:nvSpPr>
      <dsp:spPr>
        <a:xfrm>
          <a:off x="297514" y="3094623"/>
          <a:ext cx="7116279" cy="3869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110" tIns="53340" rIns="53340" bIns="53340" numCol="1" spcCol="1270" anchor="ctr" anchorCtr="0">
          <a:noAutofit/>
        </a:bodyPr>
        <a:lstStyle/>
        <a:p>
          <a:pPr marL="0" lvl="0" indent="0" algn="l" defTabSz="933450">
            <a:lnSpc>
              <a:spcPct val="90000"/>
            </a:lnSpc>
            <a:spcBef>
              <a:spcPct val="0"/>
            </a:spcBef>
            <a:spcAft>
              <a:spcPct val="35000"/>
            </a:spcAft>
            <a:buNone/>
          </a:pPr>
          <a:r>
            <a:rPr lang="en-GB" sz="2100" kern="1200" dirty="0"/>
            <a:t>Charter for long-term oversight: updates, translations etc</a:t>
          </a:r>
        </a:p>
      </dsp:txBody>
      <dsp:txXfrm>
        <a:off x="297514" y="3094623"/>
        <a:ext cx="7116279" cy="386910"/>
      </dsp:txXfrm>
    </dsp:sp>
    <dsp:sp modelId="{C5230AF9-B0DD-4D21-9A2A-538C12784A04}">
      <dsp:nvSpPr>
        <dsp:cNvPr id="0" name=""/>
        <dsp:cNvSpPr/>
      </dsp:nvSpPr>
      <dsp:spPr>
        <a:xfrm>
          <a:off x="55695" y="3046259"/>
          <a:ext cx="483638" cy="48363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CA6CB-9A6C-6043-9E28-8742B37C52AD}" type="datetimeFigureOut">
              <a:rPr lang="en-US" smtClean="0"/>
              <a:t>7/31/2024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B49D4D-568C-2641-B360-BD4A87EDB853}" type="slidenum">
              <a:rPr lang="en-US" smtClean="0"/>
              <a:t>‹#›</a:t>
            </a:fld>
            <a:endParaRPr lang="en-US"/>
          </a:p>
        </p:txBody>
      </p:sp>
    </p:spTree>
    <p:extLst>
      <p:ext uri="{BB962C8B-B14F-4D97-AF65-F5344CB8AC3E}">
        <p14:creationId xmlns:p14="http://schemas.microsoft.com/office/powerpoint/2010/main" val="46474262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 normalizeH="0" baseline="0" noProof="0" dirty="0">
                <a:ln>
                  <a:noFill/>
                </a:ln>
                <a:effectLst/>
                <a:uLnTx/>
                <a:uFillTx/>
                <a:ea typeface="ＭＳ Ｐゴシック"/>
                <a:cs typeface="Calibri"/>
              </a:rPr>
              <a:t>Hi everyone; welcome and thank you for joining today’s ISMPP U</a:t>
            </a:r>
            <a:r>
              <a:rPr lang="en-US" sz="1400" spc="-30" dirty="0">
                <a:ea typeface="ＭＳ Ｐゴシック"/>
                <a:cs typeface="Calibri"/>
              </a:rPr>
              <a:t>,</a:t>
            </a:r>
            <a:r>
              <a:rPr kumimoji="0" lang="en-US" sz="1400" b="0" i="0" u="none" strike="noStrike" kern="1200" cap="none" spc="-30" normalizeH="0" baseline="0" noProof="0" dirty="0">
                <a:ln>
                  <a:noFill/>
                </a:ln>
                <a:effectLst/>
                <a:uLnTx/>
                <a:uFillTx/>
                <a:ea typeface="ＭＳ Ｐゴシック"/>
                <a:cs typeface="Calibri"/>
              </a:rPr>
              <a:t> “</a:t>
            </a:r>
            <a:r>
              <a:rPr lang="en-US" sz="4400" dirty="0"/>
              <a:t>All according to plan: the </a:t>
            </a:r>
            <a:r>
              <a:rPr lang="en-US" sz="4400" dirty="0" err="1"/>
              <a:t>ACcurate</a:t>
            </a:r>
            <a:r>
              <a:rPr lang="en-US" sz="4400" dirty="0"/>
              <a:t> </a:t>
            </a:r>
            <a:r>
              <a:rPr lang="en-US" sz="4400" dirty="0" err="1"/>
              <a:t>COnsensus</a:t>
            </a:r>
            <a:r>
              <a:rPr lang="en-US" sz="4400" dirty="0"/>
              <a:t> Reporting Document (ACCORD) checklist from rationale to implementation</a:t>
            </a:r>
            <a:r>
              <a:rPr kumimoji="0" lang="en-US" sz="4400" b="0" i="0" u="none" strike="noStrike" kern="1200" cap="none" spc="-30" normalizeH="0" baseline="0" noProof="0" dirty="0">
                <a:ln>
                  <a:noFill/>
                </a:ln>
                <a:effectLst/>
                <a:uLnTx/>
                <a:uFillTx/>
                <a:ea typeface="ＭＳ Ｐゴシック"/>
                <a:cs typeface="Calibri"/>
              </a:rPr>
              <a:t>.”</a:t>
            </a:r>
            <a:r>
              <a:rPr lang="en-US" sz="4400" dirty="0"/>
              <a:t> </a:t>
            </a:r>
          </a:p>
          <a:p>
            <a:endParaRPr lang="en-US" sz="4400" dirty="0"/>
          </a:p>
          <a:p>
            <a:pPr>
              <a:defRPr/>
            </a:pPr>
            <a:r>
              <a:rPr kumimoji="0" lang="en-US" sz="1400" b="1" i="0" u="none" strike="noStrike" kern="1200" cap="none" spc="-30" normalizeH="0" baseline="0" noProof="0" dirty="0">
                <a:ln>
                  <a:noFill/>
                </a:ln>
                <a:solidFill>
                  <a:srgbClr val="0070C0"/>
                </a:solidFill>
                <a:effectLst/>
                <a:uLnTx/>
                <a:uFillTx/>
                <a:ea typeface="ＭＳ Ｐゴシック"/>
                <a:cs typeface="Calibri"/>
              </a:rPr>
              <a:t>This webinar has been approved for </a:t>
            </a:r>
            <a:r>
              <a:rPr kumimoji="0" lang="en-US" sz="1400" b="1" i="0" u="none" strike="noStrike" kern="1200" cap="none" spc="0" normalizeH="0" baseline="0" noProof="0" dirty="0">
                <a:ln>
                  <a:noFill/>
                </a:ln>
                <a:solidFill>
                  <a:srgbClr val="0070C0"/>
                </a:solidFill>
                <a:effectLst/>
                <a:uLnTx/>
                <a:uFillTx/>
                <a:ea typeface="+mn-ea"/>
                <a:cs typeface="+mn-cs"/>
              </a:rPr>
              <a:t>1.5 ISMPP </a:t>
            </a:r>
            <a:r>
              <a:rPr lang="en-US" sz="1400" b="1" dirty="0">
                <a:solidFill>
                  <a:srgbClr val="0070C0"/>
                </a:solidFill>
              </a:rPr>
              <a:t>CMPP Recertification</a:t>
            </a:r>
            <a:r>
              <a:rPr kumimoji="0" lang="en-US" sz="1400" b="1" i="0" u="none" strike="noStrike" kern="1200" cap="none" spc="0" normalizeH="0" baseline="0" noProof="0" dirty="0">
                <a:ln>
                  <a:noFill/>
                </a:ln>
                <a:solidFill>
                  <a:srgbClr val="0070C0"/>
                </a:solidFill>
                <a:effectLst/>
                <a:uLnTx/>
                <a:uFillTx/>
                <a:ea typeface="+mn-ea"/>
                <a:cs typeface="+mn-cs"/>
              </a:rPr>
              <a:t> </a:t>
            </a:r>
            <a:r>
              <a:rPr lang="en-US" sz="1400" b="1" dirty="0">
                <a:solidFill>
                  <a:srgbClr val="0070C0"/>
                </a:solidFill>
              </a:rPr>
              <a:t>Credit</a:t>
            </a:r>
            <a:r>
              <a:rPr kumimoji="0" lang="en-US" sz="1400" b="1" i="0" u="none" strike="noStrike" kern="1200" cap="none" spc="0" normalizeH="0" baseline="0" noProof="0" dirty="0">
                <a:ln>
                  <a:noFill/>
                </a:ln>
                <a:solidFill>
                  <a:srgbClr val="0070C0"/>
                </a:solidFill>
                <a:effectLst/>
                <a:uLnTx/>
                <a:uFillTx/>
                <a:ea typeface="+mn-ea"/>
                <a:cs typeface="+mn-cs"/>
              </a:rPr>
              <a:t>. </a:t>
            </a:r>
            <a:r>
              <a:rPr kumimoji="0" lang="en-US" sz="1400" b="0" i="1" u="none" strike="noStrike" kern="1200" cap="none" spc="0" normalizeH="0" baseline="0" noProof="0" dirty="0">
                <a:ln>
                  <a:noFill/>
                </a:ln>
                <a:solidFill>
                  <a:prstClr val="black"/>
                </a:solidFill>
                <a:effectLst/>
                <a:uLnTx/>
                <a:uFillTx/>
                <a:ea typeface="+mn-ea"/>
                <a:cs typeface="+mn-cs"/>
              </a:rPr>
              <a:t>Please capture a screenshot of the title slide to document for credit.</a:t>
            </a:r>
            <a:r>
              <a:rPr lang="en-US" sz="1400" i="1" dirty="0">
                <a:solidFill>
                  <a:prstClr val="black"/>
                </a:solidFill>
              </a:rPr>
              <a:t> We will show this again at the end of the webinar. </a:t>
            </a:r>
            <a:r>
              <a:rPr lang="en-US" sz="1400" i="0" dirty="0">
                <a:solidFill>
                  <a:prstClr val="black"/>
                </a:solidFill>
              </a:rPr>
              <a:t>You will also be sent a certificate of completion once the webinar concludes.</a:t>
            </a:r>
            <a:endParaRPr lang="en-US" sz="1400" b="0" i="0" u="none" strike="noStrike" kern="1200" cap="none" spc="0" normalizeH="0" baseline="0" noProof="0" dirty="0">
              <a:ln>
                <a:noFill/>
              </a:ln>
              <a:solidFill>
                <a:prstClr val="black"/>
              </a:solidFill>
              <a:effectLst/>
              <a:uLnTx/>
              <a:uFillTx/>
              <a:cs typeface="Calibri"/>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443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“all types” is key – leading into Paul’s presentation</a:t>
            </a:r>
          </a:p>
        </p:txBody>
      </p:sp>
      <p:sp>
        <p:nvSpPr>
          <p:cNvPr id="4" name="Slide Number Placeholder 3"/>
          <p:cNvSpPr>
            <a:spLocks noGrp="1"/>
          </p:cNvSpPr>
          <p:nvPr>
            <p:ph type="sldNum" sz="quarter" idx="5"/>
          </p:nvPr>
        </p:nvSpPr>
        <p:spPr/>
        <p:txBody>
          <a:bodyPr/>
          <a:lstStyle/>
          <a:p>
            <a:fld id="{2FB49D4D-568C-2641-B360-BD4A87EDB853}" type="slidenum">
              <a:rPr lang="en-US" smtClean="0"/>
              <a:t>12</a:t>
            </a:fld>
            <a:endParaRPr lang="en-US"/>
          </a:p>
        </p:txBody>
      </p:sp>
    </p:spTree>
    <p:extLst>
      <p:ext uri="{BB962C8B-B14F-4D97-AF65-F5344CB8AC3E}">
        <p14:creationId xmlns:p14="http://schemas.microsoft.com/office/powerpoint/2010/main" val="40770624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Wanted to work together</a:t>
            </a:r>
            <a:r>
              <a:rPr lang="en-CA" baseline="0" dirty="0"/>
              <a:t> with ACCORD team to produce reporting guideline which colleagues and I had discussed prior to our awareness that the ACCORD group had already begun making strides towards producing the guidance.</a:t>
            </a:r>
          </a:p>
          <a:p>
            <a:r>
              <a:rPr lang="en-CA" baseline="0" dirty="0"/>
              <a:t>See African Proverb</a:t>
            </a:r>
          </a:p>
        </p:txBody>
      </p:sp>
      <p:sp>
        <p:nvSpPr>
          <p:cNvPr id="4" name="Slide Number Placeholder 3"/>
          <p:cNvSpPr>
            <a:spLocks noGrp="1"/>
          </p:cNvSpPr>
          <p:nvPr>
            <p:ph type="sldNum" sz="quarter" idx="5"/>
          </p:nvPr>
        </p:nvSpPr>
        <p:spPr/>
        <p:txBody>
          <a:bodyPr/>
          <a:lstStyle/>
          <a:p>
            <a:fld id="{2FB49D4D-568C-2641-B360-BD4A87EDB853}" type="slidenum">
              <a:rPr lang="en-US" smtClean="0"/>
              <a:t>14</a:t>
            </a:fld>
            <a:endParaRPr lang="en-US"/>
          </a:p>
        </p:txBody>
      </p:sp>
    </p:spTree>
    <p:extLst>
      <p:ext uri="{BB962C8B-B14F-4D97-AF65-F5344CB8AC3E}">
        <p14:creationId xmlns:p14="http://schemas.microsoft.com/office/powerpoint/2010/main" val="1331439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4F903DC3-61D9-854F-8467-41DC2BE96F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5DA0A50B-7E01-4B4C-A9D7-210D3FBDCA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8435" name="Slide Number Placeholder 3">
            <a:extLst>
              <a:ext uri="{FF2B5EF4-FFF2-40B4-BE49-F238E27FC236}">
                <a16:creationId xmlns:a16="http://schemas.microsoft.com/office/drawing/2014/main" id="{80A63EA4-FBD3-E140-8E2A-70D538DF5F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C81F061-CCC2-F249-BA0D-951E69AE7989}" type="slidenum">
              <a:rPr lang="en-US" altLang="en-US" smtClean="0"/>
              <a:pPr>
                <a:spcBef>
                  <a:spcPct val="0"/>
                </a:spcBef>
              </a:pPr>
              <a:t>15</a:t>
            </a:fld>
            <a:endParaRPr lang="en-US" altLang="en-US"/>
          </a:p>
        </p:txBody>
      </p:sp>
    </p:spTree>
    <p:extLst>
      <p:ext uri="{BB962C8B-B14F-4D97-AF65-F5344CB8AC3E}">
        <p14:creationId xmlns:p14="http://schemas.microsoft.com/office/powerpoint/2010/main" val="3803270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Consensus in a much wider context than biomedicine includes political and international relations problems. Often unanimous agreement is unrealistic which is important to consider with what I mentioned about reporting consensus methods later.</a:t>
            </a:r>
          </a:p>
        </p:txBody>
      </p:sp>
      <p:sp>
        <p:nvSpPr>
          <p:cNvPr id="4" name="Slide Number Placeholder 3"/>
          <p:cNvSpPr>
            <a:spLocks noGrp="1"/>
          </p:cNvSpPr>
          <p:nvPr>
            <p:ph type="sldNum" sz="quarter" idx="5"/>
          </p:nvPr>
        </p:nvSpPr>
        <p:spPr/>
        <p:txBody>
          <a:bodyPr/>
          <a:lstStyle/>
          <a:p>
            <a:fld id="{2FB49D4D-568C-2641-B360-BD4A87EDB853}" type="slidenum">
              <a:rPr lang="en-US" smtClean="0"/>
              <a:t>16</a:t>
            </a:fld>
            <a:endParaRPr lang="en-US"/>
          </a:p>
        </p:txBody>
      </p:sp>
    </p:spTree>
    <p:extLst>
      <p:ext uri="{BB962C8B-B14F-4D97-AF65-F5344CB8AC3E}">
        <p14:creationId xmlns:p14="http://schemas.microsoft.com/office/powerpoint/2010/main" val="2292975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4F903DC3-61D9-854F-8467-41DC2BE96F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5DA0A50B-7E01-4B4C-A9D7-210D3FBDCA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Orange writing can be removed.</a:t>
            </a:r>
          </a:p>
          <a:p>
            <a:endParaRPr lang="en-US" altLang="en-US" b="1" dirty="0"/>
          </a:p>
          <a:p>
            <a:endParaRPr lang="en-US" altLang="en-US" b="1" dirty="0"/>
          </a:p>
          <a:p>
            <a:r>
              <a:rPr lang="en-US" altLang="en-US" b="0" dirty="0"/>
              <a:t>Will</a:t>
            </a:r>
            <a:r>
              <a:rPr lang="en-US" altLang="en-US" b="0" baseline="0" dirty="0"/>
              <a:t> be interesting to see familiarity of the audience but also to point out that informal agreement is constantly in use. Consensus generation = negotiation / discussion, just some methods are more formal that others.</a:t>
            </a:r>
            <a:endParaRPr lang="en-US" altLang="en-US" b="0" dirty="0"/>
          </a:p>
        </p:txBody>
      </p:sp>
      <p:sp>
        <p:nvSpPr>
          <p:cNvPr id="18435" name="Slide Number Placeholder 3">
            <a:extLst>
              <a:ext uri="{FF2B5EF4-FFF2-40B4-BE49-F238E27FC236}">
                <a16:creationId xmlns:a16="http://schemas.microsoft.com/office/drawing/2014/main" id="{80A63EA4-FBD3-E140-8E2A-70D538DF5F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C81F061-CCC2-F249-BA0D-951E69AE7989}" type="slidenum">
              <a:rPr lang="en-US" altLang="en-US" smtClean="0"/>
              <a:pPr>
                <a:spcBef>
                  <a:spcPct val="0"/>
                </a:spcBef>
              </a:pPr>
              <a:t>17</a:t>
            </a:fld>
            <a:endParaRPr lang="en-US" altLang="en-US"/>
          </a:p>
        </p:txBody>
      </p:sp>
    </p:spTree>
    <p:extLst>
      <p:ext uri="{BB962C8B-B14F-4D97-AF65-F5344CB8AC3E}">
        <p14:creationId xmlns:p14="http://schemas.microsoft.com/office/powerpoint/2010/main" val="1017179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Note</a:t>
            </a:r>
            <a:r>
              <a:rPr lang="en-CA" baseline="0" dirty="0"/>
              <a:t> many ways to arrive at agreement</a:t>
            </a:r>
          </a:p>
          <a:p>
            <a:endParaRPr lang="en-CA"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CA" baseline="0" dirty="0"/>
              <a:t>NIH consensus conferences to harness expert opinion from large groups of members (informal or count data)</a:t>
            </a:r>
          </a:p>
        </p:txBody>
      </p:sp>
      <p:sp>
        <p:nvSpPr>
          <p:cNvPr id="4" name="Slide Number Placeholder 3"/>
          <p:cNvSpPr>
            <a:spLocks noGrp="1"/>
          </p:cNvSpPr>
          <p:nvPr>
            <p:ph type="sldNum" sz="quarter" idx="10"/>
          </p:nvPr>
        </p:nvSpPr>
        <p:spPr/>
        <p:txBody>
          <a:bodyPr/>
          <a:lstStyle/>
          <a:p>
            <a:fld id="{358563B3-E141-4BF8-AB4B-3E543E7B61B3}" type="slidenum">
              <a:rPr lang="en-CA" smtClean="0"/>
              <a:t>18</a:t>
            </a:fld>
            <a:endParaRPr lang="en-CA"/>
          </a:p>
        </p:txBody>
      </p:sp>
    </p:spTree>
    <p:extLst>
      <p:ext uri="{BB962C8B-B14F-4D97-AF65-F5344CB8AC3E}">
        <p14:creationId xmlns:p14="http://schemas.microsoft.com/office/powerpoint/2010/main" val="41220450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5 to 12 participants – ideally odd number for majority</a:t>
            </a:r>
            <a:r>
              <a:rPr lang="en-US" baseline="0" dirty="0">
                <a:solidFill>
                  <a:schemeClr val="bg1"/>
                </a:solidFill>
              </a:rPr>
              <a:t> vote</a:t>
            </a:r>
            <a:endParaRPr lang="en-US" dirty="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-&gt; Classically 30 </a:t>
            </a:r>
            <a:r>
              <a:rPr lang="en-US" dirty="0" err="1">
                <a:solidFill>
                  <a:schemeClr val="bg1"/>
                </a:solidFill>
              </a:rPr>
              <a:t>mins</a:t>
            </a:r>
            <a:r>
              <a:rPr lang="en-US" dirty="0">
                <a:solidFill>
                  <a:schemeClr val="bg1"/>
                </a:solidFill>
              </a:rPr>
              <a:t> of silent idea generation – allows for discussion – round robin feedback</a:t>
            </a:r>
            <a:r>
              <a:rPr lang="en-US" baseline="0" dirty="0">
                <a:solidFill>
                  <a:schemeClr val="bg1"/>
                </a:solidFill>
              </a:rPr>
              <a:t> (one at a time) -&gt; themes grouped.</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solidFill>
                  <a:schemeClr val="bg1"/>
                </a:solidFill>
              </a:rPr>
              <a:t>Finally ideas voted to the top (anonymous)</a:t>
            </a:r>
            <a:endParaRPr lang="en-US" dirty="0">
              <a:solidFill>
                <a:schemeClr val="bg1"/>
              </a:solidFill>
            </a:endParaRPr>
          </a:p>
          <a:p>
            <a:endParaRPr lang="en-CA" dirty="0"/>
          </a:p>
        </p:txBody>
      </p:sp>
      <p:sp>
        <p:nvSpPr>
          <p:cNvPr id="4" name="Slide Number Placeholder 3"/>
          <p:cNvSpPr>
            <a:spLocks noGrp="1"/>
          </p:cNvSpPr>
          <p:nvPr>
            <p:ph type="sldNum" sz="quarter" idx="10"/>
          </p:nvPr>
        </p:nvSpPr>
        <p:spPr/>
        <p:txBody>
          <a:bodyPr/>
          <a:lstStyle/>
          <a:p>
            <a:fld id="{358563B3-E141-4BF8-AB4B-3E543E7B61B3}" type="slidenum">
              <a:rPr lang="en-CA" smtClean="0"/>
              <a:t>21</a:t>
            </a:fld>
            <a:endParaRPr lang="en-CA"/>
          </a:p>
        </p:txBody>
      </p:sp>
    </p:spTree>
    <p:extLst>
      <p:ext uri="{BB962C8B-B14F-4D97-AF65-F5344CB8AC3E}">
        <p14:creationId xmlns:p14="http://schemas.microsoft.com/office/powerpoint/2010/main" val="36541030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Usually</a:t>
            </a:r>
            <a:r>
              <a:rPr lang="en-CA" baseline="0" dirty="0"/>
              <a:t> has 9 panellists to resolve differences – helps discussion but ‘good enough’ for diversity</a:t>
            </a:r>
          </a:p>
          <a:p>
            <a:r>
              <a:rPr lang="en-CA" b="1" baseline="0" dirty="0"/>
              <a:t>Still need a good facilitator</a:t>
            </a:r>
            <a:endParaRPr lang="en-CA" b="1" dirty="0"/>
          </a:p>
        </p:txBody>
      </p:sp>
      <p:sp>
        <p:nvSpPr>
          <p:cNvPr id="4" name="Slide Number Placeholder 3"/>
          <p:cNvSpPr>
            <a:spLocks noGrp="1"/>
          </p:cNvSpPr>
          <p:nvPr>
            <p:ph type="sldNum" sz="quarter" idx="10"/>
          </p:nvPr>
        </p:nvSpPr>
        <p:spPr/>
        <p:txBody>
          <a:bodyPr/>
          <a:lstStyle/>
          <a:p>
            <a:fld id="{358563B3-E141-4BF8-AB4B-3E543E7B61B3}" type="slidenum">
              <a:rPr lang="en-CA" smtClean="0"/>
              <a:t>22</a:t>
            </a:fld>
            <a:endParaRPr lang="en-CA"/>
          </a:p>
        </p:txBody>
      </p:sp>
    </p:spTree>
    <p:extLst>
      <p:ext uri="{BB962C8B-B14F-4D97-AF65-F5344CB8AC3E}">
        <p14:creationId xmlns:p14="http://schemas.microsoft.com/office/powerpoint/2010/main" val="19067397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Positivist vs Constructivist underpinnings mean that quantitative</a:t>
            </a:r>
            <a:r>
              <a:rPr lang="en-CA" baseline="0" dirty="0"/>
              <a:t> researchers need an open mind to interpret consensus approaches</a:t>
            </a:r>
          </a:p>
          <a:p>
            <a:endParaRPr lang="en-CA" baseline="0" dirty="0"/>
          </a:p>
          <a:p>
            <a:pPr marL="0" marR="0" lvl="0" indent="0" algn="l" defTabSz="685800" rtl="0" eaLnBrk="1" fontAlgn="auto" latinLnBrk="0" hangingPunct="1">
              <a:lnSpc>
                <a:spcPct val="100000"/>
              </a:lnSpc>
              <a:spcBef>
                <a:spcPts val="0"/>
              </a:spcBef>
              <a:spcAft>
                <a:spcPts val="0"/>
              </a:spcAft>
              <a:buClrTx/>
              <a:buSzTx/>
              <a:buFontTx/>
              <a:buNone/>
              <a:tabLst/>
              <a:defRPr/>
            </a:pPr>
            <a:r>
              <a:rPr lang="en-CA" dirty="0"/>
              <a:t>‘normative’ data from “experts” therefore you have to accept that there is no single ‘truth’</a:t>
            </a:r>
          </a:p>
          <a:p>
            <a:endParaRPr lang="en-CA" dirty="0"/>
          </a:p>
        </p:txBody>
      </p:sp>
      <p:sp>
        <p:nvSpPr>
          <p:cNvPr id="4" name="Slide Number Placeholder 3"/>
          <p:cNvSpPr>
            <a:spLocks noGrp="1"/>
          </p:cNvSpPr>
          <p:nvPr>
            <p:ph type="sldNum" sz="quarter" idx="10"/>
          </p:nvPr>
        </p:nvSpPr>
        <p:spPr/>
        <p:txBody>
          <a:bodyPr/>
          <a:lstStyle/>
          <a:p>
            <a:fld id="{358563B3-E141-4BF8-AB4B-3E543E7B61B3}" type="slidenum">
              <a:rPr lang="en-CA" smtClean="0"/>
              <a:t>23</a:t>
            </a:fld>
            <a:endParaRPr lang="en-CA"/>
          </a:p>
        </p:txBody>
      </p:sp>
    </p:spTree>
    <p:extLst>
      <p:ext uri="{BB962C8B-B14F-4D97-AF65-F5344CB8AC3E}">
        <p14:creationId xmlns:p14="http://schemas.microsoft.com/office/powerpoint/2010/main" val="641428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Which method to choose, why, how best to employ it, </a:t>
            </a:r>
            <a:r>
              <a:rPr lang="en-CA" dirty="0" err="1"/>
              <a:t>etc</a:t>
            </a:r>
            <a:r>
              <a:rPr lang="en-CA" dirty="0"/>
              <a:t>…</a:t>
            </a:r>
          </a:p>
        </p:txBody>
      </p:sp>
      <p:sp>
        <p:nvSpPr>
          <p:cNvPr id="4" name="Slide Number Placeholder 3"/>
          <p:cNvSpPr>
            <a:spLocks noGrp="1"/>
          </p:cNvSpPr>
          <p:nvPr>
            <p:ph type="sldNum" sz="quarter" idx="5"/>
          </p:nvPr>
        </p:nvSpPr>
        <p:spPr/>
        <p:txBody>
          <a:bodyPr/>
          <a:lstStyle/>
          <a:p>
            <a:fld id="{2FB49D4D-568C-2641-B360-BD4A87EDB853}" type="slidenum">
              <a:rPr lang="en-US" smtClean="0"/>
              <a:t>24</a:t>
            </a:fld>
            <a:endParaRPr lang="en-US"/>
          </a:p>
        </p:txBody>
      </p:sp>
    </p:spTree>
    <p:extLst>
      <p:ext uri="{BB962C8B-B14F-4D97-AF65-F5344CB8AC3E}">
        <p14:creationId xmlns:p14="http://schemas.microsoft.com/office/powerpoint/2010/main" val="1513920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400">
                <a:ea typeface="ＭＳ Ｐゴシック" panose="020B0600070205080204" pitchFamily="34" charset="-128"/>
              </a:rPr>
              <a:t>First a sincere thank you to all of ISMPP’s titanium and platinum corporate sponsors for their ongoing support of the Society. </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Our recent editorial helped to outline some of the key concerns over consensus</a:t>
            </a:r>
            <a:r>
              <a:rPr lang="en-CA" baseline="0" dirty="0"/>
              <a:t> statements. </a:t>
            </a:r>
          </a:p>
          <a:p>
            <a:r>
              <a:rPr lang="en-CA" baseline="0" dirty="0"/>
              <a:t>We outlined in the figure some of the questions you might want to ask yourself when choosing a method and making it rigorous.</a:t>
            </a:r>
          </a:p>
          <a:p>
            <a:endParaRPr lang="en-CA" baseline="0" dirty="0"/>
          </a:p>
          <a:p>
            <a:r>
              <a:rPr lang="en-CA" baseline="0" dirty="0"/>
              <a:t>I will outline two common concerns that are not addressed in the literature but if ignored can call into question the rigor of your methods.</a:t>
            </a:r>
            <a:endParaRPr lang="en-CA" dirty="0"/>
          </a:p>
        </p:txBody>
      </p:sp>
      <p:sp>
        <p:nvSpPr>
          <p:cNvPr id="4" name="Slide Number Placeholder 3"/>
          <p:cNvSpPr>
            <a:spLocks noGrp="1"/>
          </p:cNvSpPr>
          <p:nvPr>
            <p:ph type="sldNum" sz="quarter" idx="10"/>
          </p:nvPr>
        </p:nvSpPr>
        <p:spPr/>
        <p:txBody>
          <a:bodyPr/>
          <a:lstStyle/>
          <a:p>
            <a:fld id="{358563B3-E141-4BF8-AB4B-3E543E7B61B3}" type="slidenum">
              <a:rPr lang="en-CA" smtClean="0"/>
              <a:t>25</a:t>
            </a:fld>
            <a:endParaRPr lang="en-CA"/>
          </a:p>
        </p:txBody>
      </p:sp>
    </p:spTree>
    <p:extLst>
      <p:ext uri="{BB962C8B-B14F-4D97-AF65-F5344CB8AC3E}">
        <p14:creationId xmlns:p14="http://schemas.microsoft.com/office/powerpoint/2010/main" val="6669725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26</a:t>
            </a:fld>
            <a:endParaRPr lang="en-US"/>
          </a:p>
        </p:txBody>
      </p:sp>
    </p:spTree>
    <p:extLst>
      <p:ext uri="{BB962C8B-B14F-4D97-AF65-F5344CB8AC3E}">
        <p14:creationId xmlns:p14="http://schemas.microsoft.com/office/powerpoint/2010/main" val="31149977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Exercise to highlight that all methods are fine BUT it should be clear WHY you choose one.</a:t>
            </a:r>
          </a:p>
        </p:txBody>
      </p:sp>
      <p:sp>
        <p:nvSpPr>
          <p:cNvPr id="4" name="Slide Number Placeholder 3"/>
          <p:cNvSpPr>
            <a:spLocks noGrp="1"/>
          </p:cNvSpPr>
          <p:nvPr>
            <p:ph type="sldNum" sz="quarter" idx="5"/>
          </p:nvPr>
        </p:nvSpPr>
        <p:spPr/>
        <p:txBody>
          <a:bodyPr/>
          <a:lstStyle/>
          <a:p>
            <a:fld id="{2FB49D4D-568C-2641-B360-BD4A87EDB853}" type="slidenum">
              <a:rPr lang="en-US" smtClean="0"/>
              <a:t>27</a:t>
            </a:fld>
            <a:endParaRPr lang="en-US"/>
          </a:p>
        </p:txBody>
      </p:sp>
    </p:spTree>
    <p:extLst>
      <p:ext uri="{BB962C8B-B14F-4D97-AF65-F5344CB8AC3E}">
        <p14:creationId xmlns:p14="http://schemas.microsoft.com/office/powerpoint/2010/main" val="27536210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Consensus</a:t>
            </a:r>
            <a:r>
              <a:rPr lang="en-CA" baseline="0" dirty="0"/>
              <a:t> for consensus stake – </a:t>
            </a:r>
            <a:r>
              <a:rPr lang="en-CA" b="1" baseline="0" dirty="0"/>
              <a:t>many studies don’t define what they consider agreement </a:t>
            </a:r>
          </a:p>
          <a:p>
            <a:endParaRPr lang="en-CA" b="1" baseline="0" dirty="0"/>
          </a:p>
          <a:p>
            <a:r>
              <a:rPr lang="en-CA" baseline="0" dirty="0"/>
              <a:t>Heterogeneity of approaches and </a:t>
            </a:r>
            <a:r>
              <a:rPr lang="en-CA" b="1" baseline="0" dirty="0"/>
              <a:t>often not defined beforehand</a:t>
            </a:r>
          </a:p>
          <a:p>
            <a:endParaRPr lang="en-CA" b="1" baseline="0" dirty="0"/>
          </a:p>
          <a:p>
            <a:r>
              <a:rPr lang="en-CA" baseline="0" dirty="0"/>
              <a:t>If defined as a set number of rounds then can artificially give the pretense of agreement and can mislead the audience (some fail to report the level of agreement altogether)</a:t>
            </a:r>
            <a:endParaRPr lang="en-CA" dirty="0"/>
          </a:p>
        </p:txBody>
      </p:sp>
      <p:sp>
        <p:nvSpPr>
          <p:cNvPr id="4" name="Slide Number Placeholder 3"/>
          <p:cNvSpPr>
            <a:spLocks noGrp="1"/>
          </p:cNvSpPr>
          <p:nvPr>
            <p:ph type="sldNum" sz="quarter" idx="10"/>
          </p:nvPr>
        </p:nvSpPr>
        <p:spPr/>
        <p:txBody>
          <a:bodyPr/>
          <a:lstStyle/>
          <a:p>
            <a:fld id="{358563B3-E141-4BF8-AB4B-3E543E7B61B3}" type="slidenum">
              <a:rPr lang="en-CA" smtClean="0"/>
              <a:t>28</a:t>
            </a:fld>
            <a:endParaRPr lang="en-CA"/>
          </a:p>
        </p:txBody>
      </p:sp>
    </p:spTree>
    <p:extLst>
      <p:ext uri="{BB962C8B-B14F-4D97-AF65-F5344CB8AC3E}">
        <p14:creationId xmlns:p14="http://schemas.microsoft.com/office/powerpoint/2010/main" val="23260948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358563B3-E141-4BF8-AB4B-3E543E7B61B3}" type="slidenum">
              <a:rPr lang="en-CA" smtClean="0"/>
              <a:t>29</a:t>
            </a:fld>
            <a:endParaRPr lang="en-CA"/>
          </a:p>
        </p:txBody>
      </p:sp>
    </p:spTree>
    <p:extLst>
      <p:ext uri="{BB962C8B-B14F-4D97-AF65-F5344CB8AC3E}">
        <p14:creationId xmlns:p14="http://schemas.microsoft.com/office/powerpoint/2010/main" val="3126890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The ACCORD protocol drew on EQUATOR recommendations and set out a number of stages; there were some small adjustments but these remained the framework of the project</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The first stage took place between May 2021 and August 2022, and was to define the project methodology, including its scope and the composition of the steering committee and </a:t>
            </a:r>
            <a:r>
              <a:rPr lang="en-GB" sz="1000" dirty="0" err="1">
                <a:latin typeface="Arial" panose="020B0604020202020204" pitchFamily="34" charset="0"/>
                <a:cs typeface="Arial" panose="020B0604020202020204" pitchFamily="34" charset="0"/>
              </a:rPr>
              <a:t>delphi</a:t>
            </a:r>
            <a:r>
              <a:rPr lang="en-GB" sz="1000" dirty="0">
                <a:latin typeface="Arial" panose="020B0604020202020204" pitchFamily="34" charset="0"/>
                <a:cs typeface="Arial" panose="020B0604020202020204" pitchFamily="34" charset="0"/>
              </a:rPr>
              <a:t> panel</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The protocol received endorsement from ISMPP, was registered on the OSF, and ultimately published in research integrity and peer review</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Three key benefits – provided clarity on our goals; established a baseline for our approach that we could refer back to (even if we later modified it); and started to raise awareness of the project</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The second stage took place between November 2021 and September 2022, and was to conduct a systematic literature review to confirm the need for ACCORD and identify existing relevant research into the quality of consensus reporting</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The results indicated a clear need to improve the quality of reporting of consensus methods, particularly around areas such as panel composition, definition of consensus, roles and responsibilities, and conflicts of interest</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From the results, a preliminary list of reporting statements was created; retrospective analysis confirmed that this included the majority of topics that would be in the final checklist</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The third stage took place between May 2022 and March 2023 and was to agree and refine checklist items </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Initial items from the SLR were reviewed and refined by the SC over the course of two surveys</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A </a:t>
            </a:r>
            <a:r>
              <a:rPr lang="en-GB" sz="1000" dirty="0" err="1">
                <a:latin typeface="Arial" panose="020B0604020202020204" pitchFamily="34" charset="0"/>
                <a:cs typeface="Arial" panose="020B0604020202020204" pitchFamily="34" charset="0"/>
              </a:rPr>
              <a:t>delphi</a:t>
            </a:r>
            <a:r>
              <a:rPr lang="en-GB" sz="1000" dirty="0">
                <a:latin typeface="Arial" panose="020B0604020202020204" pitchFamily="34" charset="0"/>
                <a:cs typeface="Arial" panose="020B0604020202020204" pitchFamily="34" charset="0"/>
              </a:rPr>
              <a:t> panel was recruited, aiming for broad range of expertise and geography, and a three-round </a:t>
            </a:r>
            <a:r>
              <a:rPr lang="en-GB" sz="1000" dirty="0" err="1">
                <a:latin typeface="Arial" panose="020B0604020202020204" pitchFamily="34" charset="0"/>
                <a:cs typeface="Arial" panose="020B0604020202020204" pitchFamily="34" charset="0"/>
              </a:rPr>
              <a:t>delphi</a:t>
            </a:r>
            <a:r>
              <a:rPr lang="en-GB" sz="1000" dirty="0">
                <a:latin typeface="Arial" panose="020B0604020202020204" pitchFamily="34" charset="0"/>
                <a:cs typeface="Arial" panose="020B0604020202020204" pitchFamily="34" charset="0"/>
              </a:rPr>
              <a:t> process was conducted to finalise the checklist</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The fourth stage is the creation and dissemination of the final reporting guideline, together with supporting activity, and is ongoing; the E&amp;E has been recently submitted</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As we used a consensus process in this project, we have aimed to meet the standards of reporting that we are proposing!</a:t>
            </a: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FAE8591E-94D9-4EDA-BA10-EBB47307D4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00759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50" dirty="0">
                <a:latin typeface="Arial" panose="020B0604020202020204" pitchFamily="34" charset="0"/>
                <a:cs typeface="Arial" panose="020B0604020202020204" pitchFamily="34" charset="0"/>
              </a:rPr>
              <a:t>WG and NH founded the ACCORD project, seeking endorsement from the International Society of Medical Publication Professionals (ISMPP) in April 2021. ISMPP provided practical support and guidance on the overall process at project outset but was not involved in checklist development</a:t>
            </a:r>
          </a:p>
          <a:p>
            <a:pPr marL="171450" indent="-171450">
              <a:buFont typeface="Arial" panose="020B0604020202020204" pitchFamily="34" charset="0"/>
              <a:buChar char="•"/>
            </a:pPr>
            <a:r>
              <a:rPr lang="en-GB" sz="1050" dirty="0">
                <a:latin typeface="Arial" panose="020B0604020202020204" pitchFamily="34" charset="0"/>
                <a:cs typeface="Arial" panose="020B0604020202020204" pitchFamily="34" charset="0"/>
              </a:rPr>
              <a:t>The ACCORD Steering Committee, established over the following months, was multidisciplinary in nature and comprised researchers from different countries and settings. Potential members were identified via ISMPP, literature research, professional connections and network recommendations. </a:t>
            </a:r>
          </a:p>
          <a:p>
            <a:pPr marL="171450" indent="-171450">
              <a:buFont typeface="Arial" panose="020B0604020202020204" pitchFamily="34" charset="0"/>
              <a:buChar char="•"/>
            </a:pPr>
            <a:r>
              <a:rPr lang="en-GB" sz="1050" dirty="0">
                <a:latin typeface="Arial" panose="020B0604020202020204" pitchFamily="34" charset="0"/>
                <a:cs typeface="Arial" panose="020B0604020202020204" pitchFamily="34" charset="0"/>
              </a:rPr>
              <a:t>PB joined the Steering Committee in September 2022 as a methodologist to support the execution of the ACCORD Delphi process and provide additional expertise on consensus methods. </a:t>
            </a:r>
          </a:p>
        </p:txBody>
      </p:sp>
      <p:sp>
        <p:nvSpPr>
          <p:cNvPr id="4" name="Slide Number Placeholder 3"/>
          <p:cNvSpPr>
            <a:spLocks noGrp="1"/>
          </p:cNvSpPr>
          <p:nvPr>
            <p:ph type="sldNum" sz="quarter" idx="5"/>
          </p:nvPr>
        </p:nvSpPr>
        <p:spPr/>
        <p:txBody>
          <a:bodyPr/>
          <a:lstStyle/>
          <a:p>
            <a:fld id="{CB661B6A-BBAB-4F80-9AEE-0FC66D5BA5D3}" type="slidenum">
              <a:rPr lang="en-GB" smtClean="0"/>
              <a:t>39</a:t>
            </a:fld>
            <a:endParaRPr lang="en-GB"/>
          </a:p>
        </p:txBody>
      </p:sp>
    </p:spTree>
    <p:extLst>
      <p:ext uri="{BB962C8B-B14F-4D97-AF65-F5344CB8AC3E}">
        <p14:creationId xmlns:p14="http://schemas.microsoft.com/office/powerpoint/2010/main" val="1737652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A reporting guideline developed using open science principles generates several publications. The protocol declares how we planned to develop it. A systematic review gathers the evidence available on reporting. This is valid for ANY reporting guideline, not only ACCORD, but here are the documents that show we were doing our homework! </a:t>
            </a:r>
            <a:r>
              <a:rPr lang="en-GB" dirty="0">
                <a:latin typeface="Arial" panose="020B0604020202020204" pitchFamily="34" charset="0"/>
                <a:cs typeface="Arial" panose="020B0604020202020204" pitchFamily="34" charset="0"/>
                <a:sym typeface="Wingdings" pitchFamily="2" charset="2"/>
              </a:rPr>
              <a:t></a:t>
            </a:r>
            <a:r>
              <a:rPr lang="en-GB"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CB661B6A-BBAB-4F80-9AEE-0FC66D5BA5D3}" type="slidenum">
              <a:rPr lang="en-GB" smtClean="0"/>
              <a:t>41</a:t>
            </a:fld>
            <a:endParaRPr lang="en-GB"/>
          </a:p>
        </p:txBody>
      </p:sp>
    </p:spTree>
    <p:extLst>
      <p:ext uri="{BB962C8B-B14F-4D97-AF65-F5344CB8AC3E}">
        <p14:creationId xmlns:p14="http://schemas.microsoft.com/office/powerpoint/2010/main" val="31470935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Then the main document you are all probably familiar with for any reporting guideline is the statement, that briefly tells the story of how it was  developed and finally gives you the beloved checklist. All main reporting guidelines we know have a statement paper with the checklist. In May, when I spoke in Valencia for EMWA, we had over 7 thousand views, for a document published in January. Now it is over 9k views. Good job everyone! But we are in the wrong habit of looking ONLY at the checklist. If you use the PMID here in </a:t>
            </a:r>
            <a:r>
              <a:rPr lang="en-GB" dirty="0" err="1"/>
              <a:t>Pubmed</a:t>
            </a:r>
            <a:r>
              <a:rPr lang="en-GB" dirty="0"/>
              <a:t> you can access it in your phones and computers now. You will get to the checklist in Table 4. </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42</a:t>
            </a:fld>
            <a:endParaRPr lang="en-US"/>
          </a:p>
        </p:txBody>
      </p:sp>
    </p:spTree>
    <p:extLst>
      <p:ext uri="{BB962C8B-B14F-4D97-AF65-F5344CB8AC3E}">
        <p14:creationId xmlns:p14="http://schemas.microsoft.com/office/powerpoint/2010/main" val="14684665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Alternatively, and in the future,  when you need a fillable checklist in a Word document, you can go to the ISMPP website.</a:t>
            </a:r>
          </a:p>
        </p:txBody>
      </p:sp>
      <p:sp>
        <p:nvSpPr>
          <p:cNvPr id="4" name="Slide Number Placeholder 3"/>
          <p:cNvSpPr>
            <a:spLocks noGrp="1"/>
          </p:cNvSpPr>
          <p:nvPr>
            <p:ph type="sldNum" sz="quarter" idx="5"/>
          </p:nvPr>
        </p:nvSpPr>
        <p:spPr/>
        <p:txBody>
          <a:bodyPr/>
          <a:lstStyle/>
          <a:p>
            <a:fld id="{CB661B6A-BBAB-4F80-9AEE-0FC66D5BA5D3}" type="slidenum">
              <a:rPr lang="en-GB" smtClean="0"/>
              <a:t>43</a:t>
            </a:fld>
            <a:endParaRPr lang="en-GB"/>
          </a:p>
        </p:txBody>
      </p:sp>
    </p:spTree>
    <p:extLst>
      <p:ext uri="{BB962C8B-B14F-4D97-AF65-F5344CB8AC3E}">
        <p14:creationId xmlns:p14="http://schemas.microsoft.com/office/powerpoint/2010/main" val="885726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500">
                <a:cs typeface="Calibri"/>
              </a:rPr>
              <a:t>And, for those who are seeking to become CMPP-certified or looking to renew your certification, The application deadline for the next exam window is August 1, 2024</a:t>
            </a:r>
            <a:endParaRPr lang="en-AU" altLang="en-US" sz="1500">
              <a:cs typeface="Calibri"/>
            </a:endParaRP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document which is very useful, for any reporting guideline, is the E&amp;E, the explanation and elaboration document. It is much longer, but it is very useful for you to find two things: first is an explanation on WHY that item is important to report. When you understand that — if you had any doubt — it makes the reporting job MUCH easier. The other is…. Drum roll… EXAMPLES. The ACCORD E&amp;E is coming, and it will give you both explanations, examples, and a glossary.</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44</a:t>
            </a:fld>
            <a:endParaRPr lang="en-US"/>
          </a:p>
        </p:txBody>
      </p:sp>
    </p:spTree>
    <p:extLst>
      <p:ext uri="{BB962C8B-B14F-4D97-AF65-F5344CB8AC3E}">
        <p14:creationId xmlns:p14="http://schemas.microsoft.com/office/powerpoint/2010/main" val="10493068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661B6A-BBAB-4F80-9AEE-0FC66D5BA5D3}" type="slidenum">
              <a:rPr lang="en-GB" smtClean="0"/>
              <a:t>45</a:t>
            </a:fld>
            <a:endParaRPr lang="en-GB"/>
          </a:p>
        </p:txBody>
      </p:sp>
    </p:spTree>
    <p:extLst>
      <p:ext uri="{BB962C8B-B14F-4D97-AF65-F5344CB8AC3E}">
        <p14:creationId xmlns:p14="http://schemas.microsoft.com/office/powerpoint/2010/main" val="32568219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look at this particular item of ACCORD. Let us try to find out what is inside it.</a:t>
            </a:r>
          </a:p>
        </p:txBody>
      </p:sp>
      <p:sp>
        <p:nvSpPr>
          <p:cNvPr id="4" name="Slide Number Placeholder 3"/>
          <p:cNvSpPr>
            <a:spLocks noGrp="1"/>
          </p:cNvSpPr>
          <p:nvPr>
            <p:ph type="sldNum" sz="quarter" idx="5"/>
          </p:nvPr>
        </p:nvSpPr>
        <p:spPr/>
        <p:txBody>
          <a:bodyPr/>
          <a:lstStyle/>
          <a:p>
            <a:fld id="{4A573B99-F11B-425E-A333-F6AD855DF333}" type="slidenum">
              <a:rPr lang="en-GB" smtClean="0"/>
              <a:t>46</a:t>
            </a:fld>
            <a:endParaRPr lang="en-GB"/>
          </a:p>
        </p:txBody>
      </p:sp>
    </p:spTree>
    <p:extLst>
      <p:ext uri="{BB962C8B-B14F-4D97-AF65-F5344CB8AC3E}">
        <p14:creationId xmlns:p14="http://schemas.microsoft.com/office/powerpoint/2010/main" val="38310649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you tell me (or pop in the chat) what is the first  piece of information ACCORD is asking you to report in this item?</a:t>
            </a:r>
          </a:p>
        </p:txBody>
      </p:sp>
      <p:sp>
        <p:nvSpPr>
          <p:cNvPr id="4" name="Slide Number Placeholder 3"/>
          <p:cNvSpPr>
            <a:spLocks noGrp="1"/>
          </p:cNvSpPr>
          <p:nvPr>
            <p:ph type="sldNum" sz="quarter" idx="5"/>
          </p:nvPr>
        </p:nvSpPr>
        <p:spPr/>
        <p:txBody>
          <a:bodyPr/>
          <a:lstStyle/>
          <a:p>
            <a:fld id="{4A573B99-F11B-425E-A333-F6AD855DF333}" type="slidenum">
              <a:rPr lang="en-GB" smtClean="0"/>
              <a:t>47</a:t>
            </a:fld>
            <a:endParaRPr lang="en-GB"/>
          </a:p>
        </p:txBody>
      </p:sp>
    </p:spTree>
    <p:extLst>
      <p:ext uri="{BB962C8B-B14F-4D97-AF65-F5344CB8AC3E}">
        <p14:creationId xmlns:p14="http://schemas.microsoft.com/office/powerpoint/2010/main" val="661220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exactly, criteria. What was the criteria we used to choose who were going to be included in the panel. What else? Is there something else?</a:t>
            </a:r>
          </a:p>
        </p:txBody>
      </p:sp>
      <p:sp>
        <p:nvSpPr>
          <p:cNvPr id="4" name="Slide Number Placeholder 3"/>
          <p:cNvSpPr>
            <a:spLocks noGrp="1"/>
          </p:cNvSpPr>
          <p:nvPr>
            <p:ph type="sldNum" sz="quarter" idx="5"/>
          </p:nvPr>
        </p:nvSpPr>
        <p:spPr/>
        <p:txBody>
          <a:bodyPr/>
          <a:lstStyle/>
          <a:p>
            <a:fld id="{4A573B99-F11B-425E-A333-F6AD855DF333}" type="slidenum">
              <a:rPr lang="en-GB" smtClean="0"/>
              <a:t>48</a:t>
            </a:fld>
            <a:endParaRPr lang="en-GB"/>
          </a:p>
        </p:txBody>
      </p:sp>
    </p:spTree>
    <p:extLst>
      <p:ext uri="{BB962C8B-B14F-4D97-AF65-F5344CB8AC3E}">
        <p14:creationId xmlns:p14="http://schemas.microsoft.com/office/powerpoint/2010/main" val="35929478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we need to know more about this panel! We need to know the number of </a:t>
            </a:r>
            <a:r>
              <a:rPr lang="en-US" dirty="0" err="1"/>
              <a:t>panellists</a:t>
            </a:r>
            <a:r>
              <a:rPr lang="en-US" dirty="0"/>
              <a:t>. Is it enough? Have we finished reporting? Or is there something else?</a:t>
            </a:r>
          </a:p>
        </p:txBody>
      </p:sp>
      <p:sp>
        <p:nvSpPr>
          <p:cNvPr id="4" name="Slide Number Placeholder 3"/>
          <p:cNvSpPr>
            <a:spLocks noGrp="1"/>
          </p:cNvSpPr>
          <p:nvPr>
            <p:ph type="sldNum" sz="quarter" idx="5"/>
          </p:nvPr>
        </p:nvSpPr>
        <p:spPr/>
        <p:txBody>
          <a:bodyPr/>
          <a:lstStyle/>
          <a:p>
            <a:fld id="{4A573B99-F11B-425E-A333-F6AD855DF333}" type="slidenum">
              <a:rPr lang="en-GB" smtClean="0"/>
              <a:t>49</a:t>
            </a:fld>
            <a:endParaRPr lang="en-GB"/>
          </a:p>
        </p:txBody>
      </p:sp>
    </p:spTree>
    <p:extLst>
      <p:ext uri="{BB962C8B-B14F-4D97-AF65-F5344CB8AC3E}">
        <p14:creationId xmlns:p14="http://schemas.microsoft.com/office/powerpoint/2010/main" val="20026186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Bingo! Who selected the </a:t>
            </a:r>
            <a:r>
              <a:rPr lang="en-US" dirty="0" err="1"/>
              <a:t>panellists</a:t>
            </a:r>
            <a:r>
              <a:rPr lang="en-US" dirty="0"/>
              <a:t>. It might be one person in the steering committee, it might have been a joint decision… We need to report the three things. </a:t>
            </a:r>
          </a:p>
          <a:p>
            <a:endParaRPr lang="en-US" dirty="0"/>
          </a:p>
        </p:txBody>
      </p:sp>
      <p:sp>
        <p:nvSpPr>
          <p:cNvPr id="4" name="Slide Number Placeholder 3"/>
          <p:cNvSpPr>
            <a:spLocks noGrp="1"/>
          </p:cNvSpPr>
          <p:nvPr>
            <p:ph type="sldNum" sz="quarter" idx="5"/>
          </p:nvPr>
        </p:nvSpPr>
        <p:spPr/>
        <p:txBody>
          <a:bodyPr/>
          <a:lstStyle/>
          <a:p>
            <a:fld id="{4A573B99-F11B-425E-A333-F6AD855DF333}" type="slidenum">
              <a:rPr lang="en-GB" smtClean="0"/>
              <a:t>50</a:t>
            </a:fld>
            <a:endParaRPr lang="en-GB"/>
          </a:p>
        </p:txBody>
      </p:sp>
    </p:spTree>
    <p:extLst>
      <p:ext uri="{BB962C8B-B14F-4D97-AF65-F5344CB8AC3E}">
        <p14:creationId xmlns:p14="http://schemas.microsoft.com/office/powerpoint/2010/main" val="15993862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let me show you how WE, ACCORD developers, reported this item in our paper.</a:t>
            </a:r>
          </a:p>
        </p:txBody>
      </p:sp>
      <p:sp>
        <p:nvSpPr>
          <p:cNvPr id="4" name="Slide Number Placeholder 3"/>
          <p:cNvSpPr>
            <a:spLocks noGrp="1"/>
          </p:cNvSpPr>
          <p:nvPr>
            <p:ph type="sldNum" sz="quarter" idx="5"/>
          </p:nvPr>
        </p:nvSpPr>
        <p:spPr/>
        <p:txBody>
          <a:bodyPr/>
          <a:lstStyle/>
          <a:p>
            <a:fld id="{CB661B6A-BBAB-4F80-9AEE-0FC66D5BA5D3}" type="slidenum">
              <a:rPr lang="en-GB" smtClean="0"/>
              <a:t>51</a:t>
            </a:fld>
            <a:endParaRPr lang="en-GB"/>
          </a:p>
        </p:txBody>
      </p:sp>
    </p:spTree>
    <p:extLst>
      <p:ext uri="{BB962C8B-B14F-4D97-AF65-F5344CB8AC3E}">
        <p14:creationId xmlns:p14="http://schemas.microsoft.com/office/powerpoint/2010/main" val="39726654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Exercise to highlight that all methods are fine BUT it should be clear WHY you choose one.</a:t>
            </a:r>
          </a:p>
        </p:txBody>
      </p:sp>
      <p:sp>
        <p:nvSpPr>
          <p:cNvPr id="4" name="Slide Number Placeholder 3"/>
          <p:cNvSpPr>
            <a:spLocks noGrp="1"/>
          </p:cNvSpPr>
          <p:nvPr>
            <p:ph type="sldNum" sz="quarter" idx="5"/>
          </p:nvPr>
        </p:nvSpPr>
        <p:spPr/>
        <p:txBody>
          <a:bodyPr/>
          <a:lstStyle/>
          <a:p>
            <a:fld id="{2FB49D4D-568C-2641-B360-BD4A87EDB853}" type="slidenum">
              <a:rPr lang="en-US" smtClean="0"/>
              <a:t>52</a:t>
            </a:fld>
            <a:endParaRPr lang="en-US"/>
          </a:p>
        </p:txBody>
      </p:sp>
    </p:spTree>
    <p:extLst>
      <p:ext uri="{BB962C8B-B14F-4D97-AF65-F5344CB8AC3E}">
        <p14:creationId xmlns:p14="http://schemas.microsoft.com/office/powerpoint/2010/main" val="17157094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let me show you how WE, ACCORD developers, reported this item in our paper. Do you think we are doing our job and reporting M3 completely?</a:t>
            </a:r>
          </a:p>
        </p:txBody>
      </p:sp>
      <p:sp>
        <p:nvSpPr>
          <p:cNvPr id="4" name="Slide Number Placeholder 3"/>
          <p:cNvSpPr>
            <a:spLocks noGrp="1"/>
          </p:cNvSpPr>
          <p:nvPr>
            <p:ph type="sldNum" sz="quarter" idx="5"/>
          </p:nvPr>
        </p:nvSpPr>
        <p:spPr/>
        <p:txBody>
          <a:bodyPr/>
          <a:lstStyle/>
          <a:p>
            <a:fld id="{CB661B6A-BBAB-4F80-9AEE-0FC66D5BA5D3}" type="slidenum">
              <a:rPr lang="en-GB" smtClean="0"/>
              <a:t>53</a:t>
            </a:fld>
            <a:endParaRPr lang="en-GB"/>
          </a:p>
        </p:txBody>
      </p:sp>
    </p:spTree>
    <p:extLst>
      <p:ext uri="{BB962C8B-B14F-4D97-AF65-F5344CB8AC3E}">
        <p14:creationId xmlns:p14="http://schemas.microsoft.com/office/powerpoint/2010/main" val="1185040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7150">
              <a:lnSpc>
                <a:spcPct val="90000"/>
              </a:lnSpc>
              <a:spcBef>
                <a:spcPts val="600"/>
              </a:spcBef>
              <a:defRPr/>
            </a:pPr>
            <a:r>
              <a:rPr lang="en-US" sz="1500" spc="-23">
                <a:cs typeface="Calibri"/>
              </a:rPr>
              <a:t>Remember to Save the Date for the new ISMPP Academy,  a Fall meeting format in Philadelphia this year, November 13-14. Be on the lookout, registration will open soon.</a:t>
            </a: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13258978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661B6A-BBAB-4F80-9AEE-0FC66D5BA5D3}" type="slidenum">
              <a:rPr lang="en-GB" smtClean="0"/>
              <a:t>54</a:t>
            </a:fld>
            <a:endParaRPr lang="en-GB"/>
          </a:p>
        </p:txBody>
      </p:sp>
    </p:spTree>
    <p:extLst>
      <p:ext uri="{BB962C8B-B14F-4D97-AF65-F5344CB8AC3E}">
        <p14:creationId xmlns:p14="http://schemas.microsoft.com/office/powerpoint/2010/main" val="26667907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Exercise to highlight that all methods are fine BUT it should be clear WHY you choose one.</a:t>
            </a:r>
          </a:p>
        </p:txBody>
      </p:sp>
      <p:sp>
        <p:nvSpPr>
          <p:cNvPr id="4" name="Slide Number Placeholder 3"/>
          <p:cNvSpPr>
            <a:spLocks noGrp="1"/>
          </p:cNvSpPr>
          <p:nvPr>
            <p:ph type="sldNum" sz="quarter" idx="5"/>
          </p:nvPr>
        </p:nvSpPr>
        <p:spPr/>
        <p:txBody>
          <a:bodyPr/>
          <a:lstStyle/>
          <a:p>
            <a:fld id="{2FB49D4D-568C-2641-B360-BD4A87EDB853}" type="slidenum">
              <a:rPr lang="en-US" smtClean="0"/>
              <a:t>55</a:t>
            </a:fld>
            <a:endParaRPr lang="en-US"/>
          </a:p>
        </p:txBody>
      </p:sp>
    </p:spTree>
    <p:extLst>
      <p:ext uri="{BB962C8B-B14F-4D97-AF65-F5344CB8AC3E}">
        <p14:creationId xmlns:p14="http://schemas.microsoft.com/office/powerpoint/2010/main" val="13547097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661B6A-BBAB-4F80-9AEE-0FC66D5BA5D3}" type="slidenum">
              <a:rPr lang="en-GB" smtClean="0"/>
              <a:t>56</a:t>
            </a:fld>
            <a:endParaRPr lang="en-GB"/>
          </a:p>
        </p:txBody>
      </p:sp>
    </p:spTree>
    <p:extLst>
      <p:ext uri="{BB962C8B-B14F-4D97-AF65-F5344CB8AC3E}">
        <p14:creationId xmlns:p14="http://schemas.microsoft.com/office/powerpoint/2010/main" val="21951850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we have time</a:t>
            </a:r>
          </a:p>
        </p:txBody>
      </p:sp>
      <p:sp>
        <p:nvSpPr>
          <p:cNvPr id="4" name="Slide Number Placeholder 3"/>
          <p:cNvSpPr>
            <a:spLocks noGrp="1"/>
          </p:cNvSpPr>
          <p:nvPr>
            <p:ph type="sldNum" sz="quarter" idx="5"/>
          </p:nvPr>
        </p:nvSpPr>
        <p:spPr/>
        <p:txBody>
          <a:bodyPr/>
          <a:lstStyle/>
          <a:p>
            <a:fld id="{CB661B6A-BBAB-4F80-9AEE-0FC66D5BA5D3}" type="slidenum">
              <a:rPr lang="en-GB" smtClean="0"/>
              <a:t>57</a:t>
            </a:fld>
            <a:endParaRPr lang="en-GB"/>
          </a:p>
        </p:txBody>
      </p:sp>
    </p:spTree>
    <p:extLst>
      <p:ext uri="{BB962C8B-B14F-4D97-AF65-F5344CB8AC3E}">
        <p14:creationId xmlns:p14="http://schemas.microsoft.com/office/powerpoint/2010/main" val="41087803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Exercise to highlight that all methods are fine BUT it should be clear WHY you choose one.</a:t>
            </a:r>
          </a:p>
        </p:txBody>
      </p:sp>
      <p:sp>
        <p:nvSpPr>
          <p:cNvPr id="4" name="Slide Number Placeholder 3"/>
          <p:cNvSpPr>
            <a:spLocks noGrp="1"/>
          </p:cNvSpPr>
          <p:nvPr>
            <p:ph type="sldNum" sz="quarter" idx="5"/>
          </p:nvPr>
        </p:nvSpPr>
        <p:spPr/>
        <p:txBody>
          <a:bodyPr/>
          <a:lstStyle/>
          <a:p>
            <a:fld id="{2FB49D4D-568C-2641-B360-BD4A87EDB853}" type="slidenum">
              <a:rPr lang="en-US" smtClean="0"/>
              <a:t>58</a:t>
            </a:fld>
            <a:endParaRPr lang="en-US"/>
          </a:p>
        </p:txBody>
      </p:sp>
    </p:spTree>
    <p:extLst>
      <p:ext uri="{BB962C8B-B14F-4D97-AF65-F5344CB8AC3E}">
        <p14:creationId xmlns:p14="http://schemas.microsoft.com/office/powerpoint/2010/main" val="38566089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we have time</a:t>
            </a:r>
          </a:p>
        </p:txBody>
      </p:sp>
      <p:sp>
        <p:nvSpPr>
          <p:cNvPr id="4" name="Slide Number Placeholder 3"/>
          <p:cNvSpPr>
            <a:spLocks noGrp="1"/>
          </p:cNvSpPr>
          <p:nvPr>
            <p:ph type="sldNum" sz="quarter" idx="5"/>
          </p:nvPr>
        </p:nvSpPr>
        <p:spPr/>
        <p:txBody>
          <a:bodyPr/>
          <a:lstStyle/>
          <a:p>
            <a:fld id="{CB661B6A-BBAB-4F80-9AEE-0FC66D5BA5D3}" type="slidenum">
              <a:rPr lang="en-GB" smtClean="0"/>
              <a:t>59</a:t>
            </a:fld>
            <a:endParaRPr lang="en-GB"/>
          </a:p>
        </p:txBody>
      </p:sp>
    </p:spTree>
    <p:extLst>
      <p:ext uri="{BB962C8B-B14F-4D97-AF65-F5344CB8AC3E}">
        <p14:creationId xmlns:p14="http://schemas.microsoft.com/office/powerpoint/2010/main" val="30761417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 now it's time to answer your questions. As a reminder, please type them into the Q&amp;A box at the bottom of your screen. </a:t>
            </a:r>
          </a:p>
        </p:txBody>
      </p:sp>
      <p:sp>
        <p:nvSpPr>
          <p:cNvPr id="4" name="Slide Number Placeholder 3"/>
          <p:cNvSpPr>
            <a:spLocks noGrp="1"/>
          </p:cNvSpPr>
          <p:nvPr>
            <p:ph type="sldNum" sz="quarter" idx="5"/>
          </p:nvPr>
        </p:nvSpPr>
        <p:spPr/>
        <p:txBody>
          <a:bodyPr/>
          <a:lstStyle/>
          <a:p>
            <a:fld id="{2FB49D4D-568C-2641-B360-BD4A87EDB853}" type="slidenum">
              <a:rPr lang="en-US" smtClean="0"/>
              <a:t>60</a:t>
            </a:fld>
            <a:endParaRPr lang="en-US"/>
          </a:p>
        </p:txBody>
      </p:sp>
    </p:spTree>
    <p:extLst>
      <p:ext uri="{BB962C8B-B14F-4D97-AF65-F5344CB8AC3E}">
        <p14:creationId xmlns:p14="http://schemas.microsoft.com/office/powerpoint/2010/main" val="26942881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en-US" altLang="en-US" sz="1600" dirty="0">
                <a:cs typeface="Calibri"/>
              </a:rPr>
              <a:t>Here is a snapshot of the upcoming ISMPP U for August, </a:t>
            </a:r>
            <a:r>
              <a:rPr lang="en-US" altLang="en-US" sz="1600" dirty="0">
                <a:solidFill>
                  <a:srgbClr val="000000"/>
                </a:solidFill>
                <a:latin typeface="Calibri"/>
                <a:cs typeface="Calibri"/>
              </a:rPr>
              <a:t>a focus on the best practices to beginning a new relationship between agency and pharma. Registration soon to be open. </a:t>
            </a:r>
            <a:r>
              <a:rPr lang="en-US" altLang="en-US" sz="1600" dirty="0">
                <a:cs typeface="Calibri"/>
              </a:rPr>
              <a:t>We hope you will join.</a:t>
            </a:r>
          </a:p>
          <a:p>
            <a:pPr>
              <a:spcBef>
                <a:spcPct val="0"/>
              </a:spcBef>
              <a:defRPr/>
            </a:pPr>
            <a:endParaRPr lang="en-US" altLang="en-US" sz="1600" dirty="0">
              <a:cs typeface="Calibri"/>
            </a:endParaRPr>
          </a:p>
          <a:p>
            <a:pPr>
              <a:spcBef>
                <a:spcPct val="0"/>
              </a:spcBef>
              <a:defRPr/>
            </a:pPr>
            <a:r>
              <a:rPr lang="en-US" altLang="en-US" sz="1600" dirty="0">
                <a:cs typeface="Calibri"/>
              </a:rPr>
              <a:t>Also be on the lookout for the September ISMPP U, focusing on retaining top talent in Medical Communications. Registration is now open.</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61</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en-US" altLang="en-US" sz="1600">
                <a:cs typeface="Calibri"/>
              </a:rPr>
              <a:t>If you liked this topic, here are a few ISMPP podcasts we highlighted.</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226644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 normalizeH="0" baseline="0" noProof="0" dirty="0">
                <a:ln>
                  <a:noFill/>
                </a:ln>
                <a:effectLst/>
                <a:uLnTx/>
                <a:uFillTx/>
                <a:ea typeface="ＭＳ Ｐゴシック"/>
                <a:cs typeface="Calibri"/>
              </a:rPr>
              <a:t>If you were unable to take a screenshot at the beginning of the webinar for CMPP credit, please do so now. </a:t>
            </a:r>
            <a:endParaRPr lang="en-US" sz="1400" b="0" i="1" u="none" strike="noStrike" kern="1200" cap="none" spc="0" normalizeH="0" baseline="0" noProof="0" dirty="0">
              <a:ln>
                <a:noFill/>
              </a:ln>
              <a:solidFill>
                <a:prstClr val="black"/>
              </a:solidFill>
              <a:effectLst/>
              <a:uLnTx/>
              <a:uFillTx/>
              <a:cs typeface="Calibri"/>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8581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The faculty will answer questions at the end of all the presentations.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Thank you again for attending today’s webinar. Please take a moment to fill out the survey link that will be sent to you.</a:t>
            </a:r>
          </a:p>
          <a:p>
            <a:pPr>
              <a:spcBef>
                <a:spcPct val="0"/>
              </a:spcBef>
            </a:pPr>
            <a:endParaRPr lang="en-US" altLang="en-US" sz="1400"/>
          </a:p>
          <a:p>
            <a:pPr>
              <a:spcBef>
                <a:spcPct val="0"/>
              </a:spcBef>
            </a:pPr>
            <a:r>
              <a:rPr lang="en-US" altLang="en-US" sz="1400"/>
              <a:t>After closing out of ZOOM, please click the ‘continue’ button on your screen to take a short survey. </a:t>
            </a:r>
          </a:p>
          <a:p>
            <a:pPr>
              <a:spcBef>
                <a:spcPct val="0"/>
              </a:spcBef>
            </a:pPr>
            <a:endParaRPr lang="en-US" altLang="en-US" sz="1400"/>
          </a:p>
          <a:p>
            <a:pPr>
              <a:spcBef>
                <a:spcPct val="0"/>
              </a:spcBef>
            </a:pPr>
            <a:r>
              <a:rPr lang="en-US" altLang="en-US" sz="140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64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6919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Please take a moment to read our general disclaimer. </a:t>
            </a:r>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Listed here are the learning objectives for today’s webinar.</a:t>
            </a:r>
          </a:p>
          <a:p>
            <a:endParaRPr lang="en-US" sz="140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EB531-83CF-4B7A-AE8C-7C6F3DAFD3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3183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50" dirty="0">
                <a:latin typeface="Arial" panose="020B0604020202020204" pitchFamily="34" charset="0"/>
                <a:cs typeface="Arial" panose="020B0604020202020204" pitchFamily="34" charset="0"/>
              </a:rPr>
              <a:t>Consensus is widely used tool in medical research, including in clinical practice guidelines, diagnostic guidelines, disease classification, establishing research priorities, and developing core outcome sets … and developing reporting guidelines</a:t>
            </a:r>
          </a:p>
          <a:p>
            <a:pPr marL="171450" indent="-171450">
              <a:buFont typeface="Arial" panose="020B0604020202020204" pitchFamily="34" charset="0"/>
              <a:buChar char="•"/>
            </a:pPr>
            <a:r>
              <a:rPr lang="en-GB" sz="1050" dirty="0">
                <a:latin typeface="Arial" panose="020B0604020202020204" pitchFamily="34" charset="0"/>
                <a:cs typeface="Arial" panose="020B0604020202020204" pitchFamily="34" charset="0"/>
              </a:rPr>
              <a:t>Systematic reviews have found that current reporting of studies using consensus methods is poor, and we know that reporting guidelines can improve reporting quality</a:t>
            </a:r>
          </a:p>
          <a:p>
            <a:pPr marL="171450" indent="-171450">
              <a:buFont typeface="Arial" panose="020B0604020202020204" pitchFamily="34" charset="0"/>
              <a:buChar char="•"/>
            </a:pPr>
            <a:r>
              <a:rPr lang="en-GB" sz="1050" dirty="0">
                <a:latin typeface="Arial" panose="020B0604020202020204" pitchFamily="34" charset="0"/>
                <a:cs typeface="Arial" panose="020B0604020202020204" pitchFamily="34" charset="0"/>
              </a:rPr>
              <a:t>Delphi is probably the most widely used method of assessing consensus, but other methods such as NGT and RAND/UCLA appropriateness method are also common</a:t>
            </a:r>
          </a:p>
          <a:p>
            <a:pPr marL="171450" indent="-171450">
              <a:buFont typeface="Arial" panose="020B0604020202020204" pitchFamily="34" charset="0"/>
              <a:buChar char="•"/>
            </a:pPr>
            <a:r>
              <a:rPr lang="en-GB" sz="1050" dirty="0">
                <a:latin typeface="Arial" panose="020B0604020202020204" pitchFamily="34" charset="0"/>
                <a:cs typeface="Arial" panose="020B0604020202020204" pitchFamily="34" charset="0"/>
              </a:rPr>
              <a:t>The AGREE-II tool includes 23 items of which only one (‘Formulation of Recommendations’) relates to the method used to obtain consensus (Brouwers 2016)</a:t>
            </a:r>
          </a:p>
          <a:p>
            <a:pPr marL="171450" indent="-171450">
              <a:buFont typeface="Arial" panose="020B0604020202020204" pitchFamily="34" charset="0"/>
              <a:buChar char="•"/>
            </a:pPr>
            <a:r>
              <a:rPr lang="en-GB" sz="1050" dirty="0">
                <a:latin typeface="Arial" panose="020B0604020202020204" pitchFamily="34" charset="0"/>
                <a:cs typeface="Arial" panose="020B0604020202020204" pitchFamily="34" charset="0"/>
              </a:rPr>
              <a:t>The COS-STAR statement (Kirkham 2016) is specific to the development of core outcome sets; its methods section includes several items relating to the consensus process, but is specific to this type of study</a:t>
            </a:r>
          </a:p>
          <a:p>
            <a:pPr marL="171450" indent="-171450">
              <a:buFont typeface="Arial" panose="020B0604020202020204" pitchFamily="34" charset="0"/>
              <a:buChar char="•"/>
            </a:pPr>
            <a:r>
              <a:rPr lang="en-GB" sz="1050" dirty="0">
                <a:latin typeface="Arial" panose="020B0604020202020204" pitchFamily="34" charset="0"/>
                <a:cs typeface="Arial" panose="020B0604020202020204" pitchFamily="34" charset="0"/>
              </a:rPr>
              <a:t>The CREDES guideline (Junger 2017) is specific to Delphi and designed with a focus on palliative care, and AGREE-II</a:t>
            </a:r>
          </a:p>
          <a:p>
            <a:pPr marL="171450" indent="-171450">
              <a:buFont typeface="Arial" panose="020B0604020202020204" pitchFamily="34" charset="0"/>
              <a:buChar char="•"/>
            </a:pPr>
            <a:r>
              <a:rPr lang="en-GB" sz="1050" dirty="0">
                <a:latin typeface="Arial" panose="020B0604020202020204" pitchFamily="34" charset="0"/>
                <a:cs typeface="Arial" panose="020B0604020202020204" pitchFamily="34" charset="0"/>
              </a:rPr>
              <a:t>We therefore identified a need for a reporting tool with broad applicability</a:t>
            </a:r>
          </a:p>
        </p:txBody>
      </p:sp>
      <p:sp>
        <p:nvSpPr>
          <p:cNvPr id="4" name="Slide Number Placeholder 3"/>
          <p:cNvSpPr>
            <a:spLocks noGrp="1"/>
          </p:cNvSpPr>
          <p:nvPr>
            <p:ph type="sldNum" sz="quarter" idx="5"/>
          </p:nvPr>
        </p:nvSpPr>
        <p:spPr/>
        <p:txBody>
          <a:bodyPr/>
          <a:lstStyle/>
          <a:p>
            <a:fld id="{FAE8591E-94D9-4EDA-BA10-EBB47307D46A}" type="slidenum">
              <a:rPr lang="en-GB" smtClean="0"/>
              <a:t>10</a:t>
            </a:fld>
            <a:endParaRPr lang="en-GB"/>
          </a:p>
        </p:txBody>
      </p:sp>
    </p:spTree>
    <p:extLst>
      <p:ext uri="{BB962C8B-B14F-4D97-AF65-F5344CB8AC3E}">
        <p14:creationId xmlns:p14="http://schemas.microsoft.com/office/powerpoint/2010/main" val="1457282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Lack of detail about methods – other reporting guidelines are about overall studies</a:t>
            </a:r>
          </a:p>
        </p:txBody>
      </p:sp>
      <p:sp>
        <p:nvSpPr>
          <p:cNvPr id="4" name="Slide Number Placeholder 3"/>
          <p:cNvSpPr>
            <a:spLocks noGrp="1"/>
          </p:cNvSpPr>
          <p:nvPr>
            <p:ph type="sldNum" sz="quarter" idx="5"/>
          </p:nvPr>
        </p:nvSpPr>
        <p:spPr/>
        <p:txBody>
          <a:bodyPr/>
          <a:lstStyle/>
          <a:p>
            <a:fld id="{FDEC7BFA-6EAE-A147-9F1C-88F88AF9C876}" type="slidenum">
              <a:rPr lang="en-US" smtClean="0"/>
              <a:t>11</a:t>
            </a:fld>
            <a:endParaRPr lang="en-US"/>
          </a:p>
        </p:txBody>
      </p:sp>
    </p:spTree>
    <p:extLst>
      <p:ext uri="{BB962C8B-B14F-4D97-AF65-F5344CB8AC3E}">
        <p14:creationId xmlns:p14="http://schemas.microsoft.com/office/powerpoint/2010/main" val="37233938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dirty="0"/>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3" y="3549802"/>
            <a:ext cx="1763486" cy="13716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2"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393670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1" y="1215385"/>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348584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dirty="0"/>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2018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D2A977-3F56-1649-9B5C-932A97F88A8F}"/>
              </a:ext>
            </a:extLst>
          </p:cNvPr>
          <p:cNvSpPr/>
          <p:nvPr userDrawn="1"/>
        </p:nvSpPr>
        <p:spPr>
          <a:xfrm>
            <a:off x="8243889" y="1131889"/>
            <a:ext cx="900112" cy="1131887"/>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p>
        </p:txBody>
      </p:sp>
      <p:pic>
        <p:nvPicPr>
          <p:cNvPr id="9" name="Picture 3" descr="s4b282c2015.png">
            <a:extLst>
              <a:ext uri="{FF2B5EF4-FFF2-40B4-BE49-F238E27FC236}">
                <a16:creationId xmlns:a16="http://schemas.microsoft.com/office/drawing/2014/main" id="{BB57D411-10C3-9643-970C-A5D7BF1182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13764" y="1439863"/>
            <a:ext cx="363537"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4"/>
          <p:cNvSpPr>
            <a:spLocks noGrp="1"/>
          </p:cNvSpPr>
          <p:nvPr>
            <p:ph type="body" sz="quarter" idx="12"/>
          </p:nvPr>
        </p:nvSpPr>
        <p:spPr>
          <a:xfrm>
            <a:off x="365763" y="3003798"/>
            <a:ext cx="5430203" cy="321394"/>
          </a:xfrm>
          <a:prstGeom prst="rect">
            <a:avLst/>
          </a:prstGeom>
        </p:spPr>
        <p:txBody>
          <a:bodyPr vert="horz" lIns="0" tIns="0" rIns="0" bIns="0"/>
          <a:lstStyle>
            <a:lvl1pPr marL="0" indent="0">
              <a:buNone/>
              <a:defRPr sz="1800" b="0" i="0" kern="0" spc="30" baseline="0">
                <a:solidFill>
                  <a:srgbClr val="FFFFFF"/>
                </a:solidFill>
                <a:latin typeface="Arial"/>
                <a:cs typeface="Arial"/>
              </a:defRPr>
            </a:lvl1pPr>
            <a:lvl2pPr>
              <a:defRPr sz="900" b="0" i="0">
                <a:latin typeface="Whitney Book"/>
                <a:cs typeface="Whitney Book"/>
              </a:defRPr>
            </a:lvl2pPr>
            <a:lvl3pPr>
              <a:defRPr sz="900" b="0" i="0">
                <a:latin typeface="Whitney Book"/>
                <a:cs typeface="Whitney Book"/>
              </a:defRPr>
            </a:lvl3pPr>
            <a:lvl4pPr>
              <a:defRPr sz="900" b="0" i="0">
                <a:latin typeface="Whitney Book"/>
                <a:cs typeface="Whitney Book"/>
              </a:defRPr>
            </a:lvl4pPr>
            <a:lvl5pPr>
              <a:defRPr sz="900" b="0" i="0">
                <a:latin typeface="Whitney Book"/>
                <a:cs typeface="Whitney Book"/>
              </a:defRPr>
            </a:lvl5pPr>
          </a:lstStyle>
          <a:p>
            <a:pPr lvl="0"/>
            <a:r>
              <a:rPr lang="en-CA" dirty="0"/>
              <a:t>Click to edit Master text styles</a:t>
            </a:r>
          </a:p>
        </p:txBody>
      </p:sp>
      <p:sp>
        <p:nvSpPr>
          <p:cNvPr id="8" name="Text Placeholder 14"/>
          <p:cNvSpPr>
            <a:spLocks noGrp="1"/>
          </p:cNvSpPr>
          <p:nvPr>
            <p:ph type="body" sz="quarter" idx="13"/>
          </p:nvPr>
        </p:nvSpPr>
        <p:spPr>
          <a:xfrm>
            <a:off x="365763" y="3507855"/>
            <a:ext cx="5430203" cy="321394"/>
          </a:xfrm>
          <a:prstGeom prst="rect">
            <a:avLst/>
          </a:prstGeom>
        </p:spPr>
        <p:txBody>
          <a:bodyPr vert="horz" lIns="0" tIns="0" rIns="0" bIns="0"/>
          <a:lstStyle>
            <a:lvl1pPr marL="0" indent="0">
              <a:buNone/>
              <a:defRPr sz="1000" b="1" i="0" kern="0" cap="none" spc="0" normalizeH="0" baseline="0">
                <a:solidFill>
                  <a:srgbClr val="FFFFFF"/>
                </a:solidFill>
                <a:latin typeface="Arial"/>
                <a:cs typeface="Arial"/>
              </a:defRPr>
            </a:lvl1pPr>
            <a:lvl2pPr>
              <a:defRPr sz="900" b="0" i="0">
                <a:latin typeface="Whitney Book"/>
                <a:cs typeface="Whitney Book"/>
              </a:defRPr>
            </a:lvl2pPr>
            <a:lvl3pPr>
              <a:defRPr sz="900" b="0" i="0">
                <a:latin typeface="Whitney Book"/>
                <a:cs typeface="Whitney Book"/>
              </a:defRPr>
            </a:lvl3pPr>
            <a:lvl4pPr>
              <a:defRPr sz="900" b="0" i="0">
                <a:latin typeface="Whitney Book"/>
                <a:cs typeface="Whitney Book"/>
              </a:defRPr>
            </a:lvl4pPr>
            <a:lvl5pPr>
              <a:defRPr sz="900" b="0" i="0">
                <a:latin typeface="Whitney Book"/>
                <a:cs typeface="Whitney Book"/>
              </a:defRPr>
            </a:lvl5pPr>
          </a:lstStyle>
          <a:p>
            <a:pPr lvl="0"/>
            <a:r>
              <a:rPr lang="en-CA" dirty="0"/>
              <a:t>Click to edit Master text styles</a:t>
            </a:r>
          </a:p>
        </p:txBody>
      </p:sp>
      <p:sp>
        <p:nvSpPr>
          <p:cNvPr id="2" name="Title 1">
            <a:extLst>
              <a:ext uri="{FF2B5EF4-FFF2-40B4-BE49-F238E27FC236}">
                <a16:creationId xmlns:a16="http://schemas.microsoft.com/office/drawing/2014/main" id="{3E52B14B-758E-084E-BA13-E6F328ACDAEE}"/>
              </a:ext>
            </a:extLst>
          </p:cNvPr>
          <p:cNvSpPr>
            <a:spLocks noGrp="1"/>
          </p:cNvSpPr>
          <p:nvPr>
            <p:ph type="title"/>
          </p:nvPr>
        </p:nvSpPr>
        <p:spPr>
          <a:xfrm>
            <a:off x="385982" y="1145928"/>
            <a:ext cx="5409982" cy="1569839"/>
          </a:xfrm>
          <a:prstGeom prst="rect">
            <a:avLst/>
          </a:prstGeom>
        </p:spPr>
        <p:txBody>
          <a:bodyPr lIns="0" tIns="0" rIns="0" bIns="0"/>
          <a:lstStyle>
            <a:lvl1pPr algn="l">
              <a:lnSpc>
                <a:spcPts val="3800"/>
              </a:lnSpc>
              <a:defRPr sz="3400" b="1">
                <a:solidFill>
                  <a:schemeClr val="tx1">
                    <a:lumMod val="10000"/>
                    <a:lumOff val="90000"/>
                  </a:schemeClr>
                </a:solidFill>
              </a:defRPr>
            </a:lvl1pPr>
          </a:lstStyle>
          <a:p>
            <a:r>
              <a:rPr lang="en-US" dirty="0"/>
              <a:t>Click to edit Master title style</a:t>
            </a:r>
          </a:p>
        </p:txBody>
      </p:sp>
    </p:spTree>
    <p:extLst>
      <p:ext uri="{BB962C8B-B14F-4D97-AF65-F5344CB8AC3E}">
        <p14:creationId xmlns:p14="http://schemas.microsoft.com/office/powerpoint/2010/main" val="3910032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7" r:id="rId4"/>
    <p:sldLayoutId id="2147483668" r:id="rId5"/>
    <p:sldLayoutId id="2147483664" r:id="rId6"/>
    <p:sldLayoutId id="2147483666" r:id="rId7"/>
    <p:sldLayoutId id="2147483669" r:id="rId8"/>
    <p:sldLayoutId id="2147483670" r:id="rId9"/>
    <p:sldLayoutId id="2147483671" r:id="rId10"/>
    <p:sldLayoutId id="2147483672" r:id="rId11"/>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slides/_rels/slide11.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slides/_rels/slide12.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61.png"/><Relationship Id="rId3" Type="http://schemas.microsoft.com/office/2018/10/relationships/comments" Target="../comments/modernComment_136_B73F7F36.xml"/><Relationship Id="rId7" Type="http://schemas.openxmlformats.org/officeDocument/2006/relationships/image" Target="../media/image60.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hyperlink" Target="https://www.hcg-int.com/" TargetMode="External"/><Relationship Id="rId18" Type="http://schemas.openxmlformats.org/officeDocument/2006/relationships/image" Target="../media/image23.png"/><Relationship Id="rId26" Type="http://schemas.openxmlformats.org/officeDocument/2006/relationships/image" Target="../media/image31.png"/><Relationship Id="rId3" Type="http://schemas.openxmlformats.org/officeDocument/2006/relationships/image" Target="../media/image11.jpeg"/><Relationship Id="rId21" Type="http://schemas.openxmlformats.org/officeDocument/2006/relationships/image" Target="../media/image26.png"/><Relationship Id="rId7" Type="http://schemas.openxmlformats.org/officeDocument/2006/relationships/image" Target="../media/image15.jpeg"/><Relationship Id="rId12" Type="http://schemas.openxmlformats.org/officeDocument/2006/relationships/image" Target="../media/image19.png"/><Relationship Id="rId17" Type="http://schemas.openxmlformats.org/officeDocument/2006/relationships/image" Target="../media/image22.png"/><Relationship Id="rId25" Type="http://schemas.openxmlformats.org/officeDocument/2006/relationships/image" Target="../media/image30.png"/><Relationship Id="rId2" Type="http://schemas.openxmlformats.org/officeDocument/2006/relationships/notesSlide" Target="../notesSlides/notesSlide2.xml"/><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8.png"/><Relationship Id="rId24" Type="http://schemas.openxmlformats.org/officeDocument/2006/relationships/image" Target="../media/image29.png"/><Relationship Id="rId5" Type="http://schemas.openxmlformats.org/officeDocument/2006/relationships/image" Target="../media/image13.png"/><Relationship Id="rId15" Type="http://schemas.openxmlformats.org/officeDocument/2006/relationships/hyperlink" Target="http://www.bms.com/pages/default.aspx" TargetMode="External"/><Relationship Id="rId23" Type="http://schemas.openxmlformats.org/officeDocument/2006/relationships/image" Target="../media/image28.jpeg"/><Relationship Id="rId10" Type="http://schemas.openxmlformats.org/officeDocument/2006/relationships/hyperlink" Target="https://www.pfizer.com/" TargetMode="External"/><Relationship Id="rId19" Type="http://schemas.openxmlformats.org/officeDocument/2006/relationships/image" Target="../media/image24.jpeg"/><Relationship Id="rId4" Type="http://schemas.openxmlformats.org/officeDocument/2006/relationships/image" Target="../media/image12.jpeg"/><Relationship Id="rId9" Type="http://schemas.openxmlformats.org/officeDocument/2006/relationships/image" Target="../media/image17.png"/><Relationship Id="rId14" Type="http://schemas.openxmlformats.org/officeDocument/2006/relationships/image" Target="../media/image20.png"/><Relationship Id="rId22" Type="http://schemas.openxmlformats.org/officeDocument/2006/relationships/image" Target="../media/image27.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gif"/><Relationship Id="rId1" Type="http://schemas.microsoft.com/office/2007/relationships/media" Target="../media/media1.gif"/><Relationship Id="rId5" Type="http://schemas.openxmlformats.org/officeDocument/2006/relationships/image" Target="../media/image65.png"/><Relationship Id="rId4"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3" Type="http://schemas.openxmlformats.org/officeDocument/2006/relationships/hyperlink" Target="https://bjsm.bmj.com/content/early/2021/10/13/bjsports-2021-104578"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7.jpg"/><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microsoft.com/office/2018/10/relationships/comments" Target="../comments/modernComment_7FF64FD2_A2DBA39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38.jpeg"/><Relationship Id="rId3" Type="http://schemas.openxmlformats.org/officeDocument/2006/relationships/image" Target="../media/image35.jpeg"/><Relationship Id="rId7" Type="http://schemas.openxmlformats.org/officeDocument/2006/relationships/image" Target="../media/image75.jpeg"/><Relationship Id="rId12" Type="http://schemas.openxmlformats.org/officeDocument/2006/relationships/image" Target="../media/image79.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6.jpeg"/><Relationship Id="rId11" Type="http://schemas.openxmlformats.org/officeDocument/2006/relationships/image" Target="../media/image78.jpeg"/><Relationship Id="rId5" Type="http://schemas.openxmlformats.org/officeDocument/2006/relationships/image" Target="../media/image74.jpeg"/><Relationship Id="rId10" Type="http://schemas.openxmlformats.org/officeDocument/2006/relationships/image" Target="../media/image37.jpeg"/><Relationship Id="rId4" Type="http://schemas.openxmlformats.org/officeDocument/2006/relationships/image" Target="../media/image73.jpeg"/><Relationship Id="rId9" Type="http://schemas.openxmlformats.org/officeDocument/2006/relationships/image" Target="../media/image77.jpeg"/></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4.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F8B_D92455A5.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4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www/"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xml"/><Relationship Id="rId1" Type="http://schemas.openxmlformats.org/officeDocument/2006/relationships/tags" Target="../tags/tag3.xml"/><Relationship Id="rId5" Type="http://schemas.openxmlformats.org/officeDocument/2006/relationships/image" Target="../media/image93.emf"/><Relationship Id="rId4" Type="http://schemas.openxmlformats.org/officeDocument/2006/relationships/oleObject" Target="../embeddings/oleObject1.bin"/></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4.xml"/><Relationship Id="rId5" Type="http://schemas.openxmlformats.org/officeDocument/2006/relationships/image" Target="../media/image10.png"/><Relationship Id="rId4" Type="http://schemas.openxmlformats.org/officeDocument/2006/relationships/image" Target="../media/image9.png"/></Relationships>
</file>

<file path=ppt/slides/_rels/slide6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745892" y="764604"/>
            <a:ext cx="3877408" cy="1111133"/>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397999" y="1875737"/>
            <a:ext cx="4573194" cy="2166511"/>
          </a:xfrm>
        </p:spPr>
        <p:txBody>
          <a:bodyPr/>
          <a:lstStyle/>
          <a:p>
            <a:r>
              <a:rPr lang="en-US" sz="2200" dirty="0"/>
              <a:t>All according to plan: the </a:t>
            </a:r>
            <a:r>
              <a:rPr lang="en-US" sz="2200" dirty="0" err="1"/>
              <a:t>ACcurate</a:t>
            </a:r>
            <a:r>
              <a:rPr lang="en-US" sz="2200" dirty="0"/>
              <a:t> </a:t>
            </a:r>
            <a:r>
              <a:rPr lang="en-US" sz="2200" dirty="0" err="1"/>
              <a:t>COnsensus</a:t>
            </a:r>
            <a:r>
              <a:rPr lang="en-US" sz="2200" dirty="0"/>
              <a:t> Reporting Document (ACCORD) checklist from rationale to implementation</a:t>
            </a:r>
          </a:p>
        </p:txBody>
      </p:sp>
      <p:sp>
        <p:nvSpPr>
          <p:cNvPr id="4" name="TextBox 3">
            <a:extLst>
              <a:ext uri="{FF2B5EF4-FFF2-40B4-BE49-F238E27FC236}">
                <a16:creationId xmlns:a16="http://schemas.microsoft.com/office/drawing/2014/main" id="{F0FD9C17-DA93-4646-8A02-B34096B5D343}"/>
              </a:ext>
            </a:extLst>
          </p:cNvPr>
          <p:cNvSpPr txBox="1"/>
          <p:nvPr/>
        </p:nvSpPr>
        <p:spPr>
          <a:xfrm>
            <a:off x="58782" y="3905796"/>
            <a:ext cx="1998618" cy="715837"/>
          </a:xfrm>
          <a:prstGeom prst="rect">
            <a:avLst/>
          </a:prstGeom>
          <a:noFill/>
        </p:spPr>
        <p:txBody>
          <a:bodyPr wrap="square" rtlCol="0">
            <a:spAutoFit/>
          </a:bodyPr>
          <a:lstStyle/>
          <a:p>
            <a:pPr defTabSz="685783">
              <a:defRPr/>
            </a:pPr>
            <a:endParaRPr lang="en-US" sz="1013">
              <a:solidFill>
                <a:prstClr val="black"/>
              </a:solidFill>
              <a:latin typeface="Franklin Gothic Book" panose="020B0503020102020204"/>
            </a:endParaRPr>
          </a:p>
          <a:p>
            <a:pPr defTabSz="685783">
              <a:defRPr/>
            </a:pPr>
            <a:endParaRPr lang="en-US" sz="1013">
              <a:solidFill>
                <a:prstClr val="black"/>
              </a:solidFill>
              <a:latin typeface="Franklin Gothic Book" panose="020B0503020102020204"/>
            </a:endParaRPr>
          </a:p>
          <a:p>
            <a:pPr defTabSz="685783">
              <a:defRPr/>
            </a:pPr>
            <a:r>
              <a:rPr lang="en-US" sz="1013" b="1">
                <a:solidFill>
                  <a:prstClr val="black"/>
                </a:solidFill>
                <a:latin typeface="Franklin Gothic Book" panose="020B0503020102020204"/>
              </a:rPr>
              <a:t>Webinar will begin promptly at: </a:t>
            </a:r>
          </a:p>
          <a:p>
            <a:pPr defTabSz="685783">
              <a:defRPr/>
            </a:pPr>
            <a:r>
              <a:rPr lang="en-US" sz="1013" b="1">
                <a:solidFill>
                  <a:prstClr val="black"/>
                </a:solidFill>
                <a:latin typeface="Franklin Gothic Book" panose="020B0503020102020204"/>
              </a:rPr>
              <a:t>11 AM ET / 4 PM GMT</a:t>
            </a:r>
          </a:p>
        </p:txBody>
      </p:sp>
      <p:sp>
        <p:nvSpPr>
          <p:cNvPr id="5" name="TextBox 4">
            <a:extLst>
              <a:ext uri="{FF2B5EF4-FFF2-40B4-BE49-F238E27FC236}">
                <a16:creationId xmlns:a16="http://schemas.microsoft.com/office/drawing/2014/main" id="{B51E204F-7927-43EE-8EBD-37CA3BC7DC54}"/>
              </a:ext>
            </a:extLst>
          </p:cNvPr>
          <p:cNvSpPr txBox="1"/>
          <p:nvPr/>
        </p:nvSpPr>
        <p:spPr>
          <a:xfrm>
            <a:off x="4669883" y="3187345"/>
            <a:ext cx="3696789" cy="334707"/>
          </a:xfrm>
          <a:prstGeom prst="rect">
            <a:avLst/>
          </a:prstGeom>
          <a:noFill/>
        </p:spPr>
        <p:txBody>
          <a:bodyPr wrap="square" lIns="91440" tIns="45720" rIns="91440" bIns="45720" rtlCol="0" anchor="t">
            <a:spAutoFit/>
          </a:bodyPr>
          <a:lstStyle/>
          <a:p>
            <a:pPr algn="ctr">
              <a:defRPr/>
            </a:pPr>
            <a:r>
              <a:rPr lang="en-US" sz="1575" b="1" dirty="0">
                <a:latin typeface="Franklin Gothic Book" panose="020B0503020102020204"/>
              </a:rPr>
              <a:t>July 31, 2024</a:t>
            </a:r>
          </a:p>
        </p:txBody>
      </p:sp>
      <p:sp>
        <p:nvSpPr>
          <p:cNvPr id="8" name="Plus Sign 7">
            <a:extLst>
              <a:ext uri="{FF2B5EF4-FFF2-40B4-BE49-F238E27FC236}">
                <a16:creationId xmlns:a16="http://schemas.microsoft.com/office/drawing/2014/main" id="{7697EEA5-09DA-4234-BF38-6B90153E7B0F}"/>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013">
              <a:solidFill>
                <a:prstClr val="white"/>
              </a:solidFill>
              <a:latin typeface="Franklin Gothic Book" panose="020B0503020102020204"/>
            </a:endParaRPr>
          </a:p>
        </p:txBody>
      </p:sp>
      <p:pic>
        <p:nvPicPr>
          <p:cNvPr id="9" name="Picture 8">
            <a:extLst>
              <a:ext uri="{FF2B5EF4-FFF2-40B4-BE49-F238E27FC236}">
                <a16:creationId xmlns:a16="http://schemas.microsoft.com/office/drawing/2014/main" id="{FCBFCC8E-C30E-4D8F-AA73-663C1BE95284}"/>
              </a:ext>
            </a:extLst>
          </p:cNvPr>
          <p:cNvPicPr>
            <a:picLocks noChangeAspect="1"/>
          </p:cNvPicPr>
          <p:nvPr/>
        </p:nvPicPr>
        <p:blipFill>
          <a:blip r:embed="rId4"/>
          <a:stretch>
            <a:fillRect/>
          </a:stretch>
        </p:blipFill>
        <p:spPr>
          <a:xfrm>
            <a:off x="6863227" y="354328"/>
            <a:ext cx="799153" cy="597740"/>
          </a:xfrm>
          <a:prstGeom prst="rect">
            <a:avLst/>
          </a:prstGeom>
        </p:spPr>
      </p:pic>
      <p:pic>
        <p:nvPicPr>
          <p:cNvPr id="6" name="Picture 9" descr="A picture containing text&#10;&#10;Description automatically generated">
            <a:extLst>
              <a:ext uri="{FF2B5EF4-FFF2-40B4-BE49-F238E27FC236}">
                <a16:creationId xmlns:a16="http://schemas.microsoft.com/office/drawing/2014/main" id="{F4D40816-8132-90AA-2D8A-79C3245C3477}"/>
              </a:ext>
            </a:extLst>
          </p:cNvPr>
          <p:cNvPicPr>
            <a:picLocks noChangeAspect="1"/>
          </p:cNvPicPr>
          <p:nvPr/>
        </p:nvPicPr>
        <p:blipFill>
          <a:blip r:embed="rId5"/>
          <a:stretch>
            <a:fillRect/>
          </a:stretch>
        </p:blipFill>
        <p:spPr>
          <a:xfrm>
            <a:off x="5361896" y="248333"/>
            <a:ext cx="815068" cy="816430"/>
          </a:xfrm>
          <a:prstGeom prst="rect">
            <a:avLst/>
          </a:prstGeom>
        </p:spPr>
      </p:pic>
    </p:spTree>
    <p:custDataLst>
      <p:tags r:id="rId1"/>
    </p:custDataLst>
    <p:extLst>
      <p:ext uri="{BB962C8B-B14F-4D97-AF65-F5344CB8AC3E}">
        <p14:creationId xmlns:p14="http://schemas.microsoft.com/office/powerpoint/2010/main" val="926114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6025FB-3045-AE8D-D8C6-C99767928032}"/>
              </a:ext>
            </a:extLst>
          </p:cNvPr>
          <p:cNvSpPr>
            <a:spLocks noGrp="1"/>
          </p:cNvSpPr>
          <p:nvPr>
            <p:ph type="title"/>
          </p:nvPr>
        </p:nvSpPr>
        <p:spPr/>
        <p:txBody>
          <a:bodyPr/>
          <a:lstStyle/>
          <a:p>
            <a:r>
              <a:rPr lang="en-GB" dirty="0"/>
              <a:t>Why ACCORD was needed</a:t>
            </a:r>
          </a:p>
        </p:txBody>
      </p:sp>
      <p:sp>
        <p:nvSpPr>
          <p:cNvPr id="7" name="Rectangle 6">
            <a:extLst>
              <a:ext uri="{FF2B5EF4-FFF2-40B4-BE49-F238E27FC236}">
                <a16:creationId xmlns:a16="http://schemas.microsoft.com/office/drawing/2014/main" id="{7A307D25-C4ED-7C42-C196-3A7C1D027E8D}"/>
              </a:ext>
            </a:extLst>
          </p:cNvPr>
          <p:cNvSpPr/>
          <p:nvPr/>
        </p:nvSpPr>
        <p:spPr>
          <a:xfrm>
            <a:off x="-680385" y="7808369"/>
            <a:ext cx="9144000" cy="990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ts val="450"/>
              </a:spcBef>
            </a:pPr>
            <a:r>
              <a:rPr lang="en-GB" sz="1800" b="1" dirty="0"/>
              <a:t>A comprehensive reporting tool was </a:t>
            </a:r>
            <a:br>
              <a:rPr lang="en-GB" sz="1800" b="1" dirty="0"/>
            </a:br>
            <a:r>
              <a:rPr lang="en-GB" sz="1800" b="1" dirty="0"/>
              <a:t>needed because numerous methods are </a:t>
            </a:r>
            <a:br>
              <a:rPr lang="en-GB" sz="1800" b="1" dirty="0"/>
            </a:br>
            <a:r>
              <a:rPr lang="en-GB" sz="1800" b="1" dirty="0"/>
              <a:t>used to assess consensus </a:t>
            </a:r>
          </a:p>
        </p:txBody>
      </p:sp>
      <p:sp>
        <p:nvSpPr>
          <p:cNvPr id="8" name="TextBox 7">
            <a:extLst>
              <a:ext uri="{FF2B5EF4-FFF2-40B4-BE49-F238E27FC236}">
                <a16:creationId xmlns:a16="http://schemas.microsoft.com/office/drawing/2014/main" id="{AA4F0CFF-165D-6E07-25AF-625EB2579792}"/>
              </a:ext>
            </a:extLst>
          </p:cNvPr>
          <p:cNvSpPr txBox="1"/>
          <p:nvPr/>
        </p:nvSpPr>
        <p:spPr>
          <a:xfrm>
            <a:off x="4652011" y="2756485"/>
            <a:ext cx="34289" cy="248209"/>
          </a:xfrm>
          <a:prstGeom prst="rect">
            <a:avLst/>
          </a:prstGeom>
          <a:noFill/>
        </p:spPr>
        <p:txBody>
          <a:bodyPr wrap="square" rtlCol="0">
            <a:spAutoFit/>
          </a:bodyPr>
          <a:lstStyle/>
          <a:p>
            <a:endParaRPr lang="en-GB" sz="1013" dirty="0"/>
          </a:p>
        </p:txBody>
      </p:sp>
      <p:sp>
        <p:nvSpPr>
          <p:cNvPr id="2" name="Slide Number Placeholder 3">
            <a:extLst>
              <a:ext uri="{FF2B5EF4-FFF2-40B4-BE49-F238E27FC236}">
                <a16:creationId xmlns:a16="http://schemas.microsoft.com/office/drawing/2014/main" id="{71F099BF-A71B-E009-5B74-39DAE55BB85E}"/>
              </a:ext>
            </a:extLst>
          </p:cNvPr>
          <p:cNvSpPr txBox="1">
            <a:spLocks/>
          </p:cNvSpPr>
          <p:nvPr/>
        </p:nvSpPr>
        <p:spPr>
          <a:xfrm>
            <a:off x="0" y="4864894"/>
            <a:ext cx="395288" cy="273844"/>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B51402-D8AD-3345-AF1A-7CB73C854E7F}" type="slidenum">
              <a:rPr lang="en-US" sz="788"/>
              <a:pPr/>
              <a:t>10</a:t>
            </a:fld>
            <a:endParaRPr lang="en-US" sz="788" dirty="0"/>
          </a:p>
        </p:txBody>
      </p:sp>
      <p:sp>
        <p:nvSpPr>
          <p:cNvPr id="9" name="TextBox 8">
            <a:extLst>
              <a:ext uri="{FF2B5EF4-FFF2-40B4-BE49-F238E27FC236}">
                <a16:creationId xmlns:a16="http://schemas.microsoft.com/office/drawing/2014/main" id="{B2678C65-06D3-DF74-B4F4-CA8AAE810AC9}"/>
              </a:ext>
            </a:extLst>
          </p:cNvPr>
          <p:cNvSpPr txBox="1"/>
          <p:nvPr/>
        </p:nvSpPr>
        <p:spPr>
          <a:xfrm>
            <a:off x="7579" y="4300800"/>
            <a:ext cx="7187221" cy="707886"/>
          </a:xfrm>
          <a:prstGeom prst="rect">
            <a:avLst/>
          </a:prstGeom>
          <a:noFill/>
        </p:spPr>
        <p:txBody>
          <a:bodyPr wrap="square" anchor="b" anchorCtr="0">
            <a:spAutoFit/>
          </a:bodyPr>
          <a:lstStyle/>
          <a:p>
            <a:pPr algn="l"/>
            <a:r>
              <a:rPr lang="en-US" sz="800" dirty="0"/>
              <a:t>ACCORD: </a:t>
            </a:r>
            <a:r>
              <a:rPr lang="en-US" sz="800" dirty="0" err="1"/>
              <a:t>ACcurate</a:t>
            </a:r>
            <a:r>
              <a:rPr lang="en-US" sz="800" dirty="0"/>
              <a:t> </a:t>
            </a:r>
            <a:r>
              <a:rPr lang="en-US" sz="800" dirty="0" err="1"/>
              <a:t>COnsensus</a:t>
            </a:r>
            <a:r>
              <a:rPr lang="en-US" sz="800" dirty="0"/>
              <a:t> Reporting Document</a:t>
            </a:r>
          </a:p>
          <a:p>
            <a:pPr algn="l"/>
            <a:r>
              <a:rPr lang="en-US" sz="800" dirty="0"/>
              <a:t>1. </a:t>
            </a:r>
            <a:r>
              <a:rPr lang="en-US" sz="800" dirty="0" err="1"/>
              <a:t>Kurvers</a:t>
            </a:r>
            <a:r>
              <a:rPr lang="en-US" sz="800" dirty="0"/>
              <a:t> RH, et al. Proc Natl </a:t>
            </a:r>
            <a:r>
              <a:rPr lang="en-US" sz="800" dirty="0" err="1"/>
              <a:t>Acad</a:t>
            </a:r>
            <a:r>
              <a:rPr lang="en-US" sz="800" dirty="0"/>
              <a:t> Sci U S A. 2016;113(31):8777-82. 2. </a:t>
            </a:r>
            <a:r>
              <a:rPr lang="en-US" sz="800" dirty="0" err="1"/>
              <a:t>Surowiecki</a:t>
            </a:r>
            <a:r>
              <a:rPr lang="en-US" sz="800" dirty="0"/>
              <a:t> J. The wisdom of crowds. New York, USA: Anchor; 2004. 3. Woolley AW, et al. Science. 2010;330(6004):686-8. 4. van Zuuren EJ, et al. BMJ Open. 2022;12(9):e065154. 5. Blazey P, et al. Br J Sports Med. 2022;56(6):306-7. 6. Diamond IR, et al. J Clin Epidemiol. 2014;67(4):401-9. 7. Gupta UG. Technol Forecast Social Change. 1996;53(2):185-211. 8. </a:t>
            </a:r>
            <a:r>
              <a:rPr lang="en-US" sz="800" dirty="0" err="1"/>
              <a:t>Jünger</a:t>
            </a:r>
            <a:r>
              <a:rPr lang="en-US" sz="800" dirty="0"/>
              <a:t> S, et al. </a:t>
            </a:r>
            <a:r>
              <a:rPr lang="en-US" sz="800" dirty="0" err="1"/>
              <a:t>Palliat</a:t>
            </a:r>
            <a:r>
              <a:rPr lang="en-US" sz="800" dirty="0"/>
              <a:t> Med 2017;31:684–706. 9. Kirkham J, et al. </a:t>
            </a:r>
            <a:r>
              <a:rPr lang="en-US" sz="800" dirty="0" err="1"/>
              <a:t>PLoS</a:t>
            </a:r>
            <a:r>
              <a:rPr lang="en-US" sz="800" dirty="0"/>
              <a:t> Med. 2016 Oct 18;13(10):e1002148. </a:t>
            </a:r>
          </a:p>
        </p:txBody>
      </p:sp>
      <p:sp>
        <p:nvSpPr>
          <p:cNvPr id="10" name="TextBox 9">
            <a:extLst>
              <a:ext uri="{FF2B5EF4-FFF2-40B4-BE49-F238E27FC236}">
                <a16:creationId xmlns:a16="http://schemas.microsoft.com/office/drawing/2014/main" id="{18016AB4-DA88-93C2-4097-64BE307ED059}"/>
              </a:ext>
            </a:extLst>
          </p:cNvPr>
          <p:cNvSpPr txBox="1"/>
          <p:nvPr/>
        </p:nvSpPr>
        <p:spPr>
          <a:xfrm>
            <a:off x="565326" y="2663099"/>
            <a:ext cx="2768020" cy="954107"/>
          </a:xfrm>
          <a:prstGeom prst="rect">
            <a:avLst/>
          </a:prstGeom>
          <a:noFill/>
        </p:spPr>
        <p:txBody>
          <a:bodyPr wrap="square" rtlCol="0">
            <a:spAutoFit/>
          </a:bodyPr>
          <a:lstStyle/>
          <a:p>
            <a:pPr algn="ctr"/>
            <a:r>
              <a:rPr lang="en-GB" sz="1400" dirty="0"/>
              <a:t>Consensus methods are recognised as being more reliable than individual opinions and experiences</a:t>
            </a:r>
            <a:r>
              <a:rPr lang="en-GB" sz="1400" baseline="30000" dirty="0"/>
              <a:t>1-3</a:t>
            </a:r>
          </a:p>
        </p:txBody>
      </p:sp>
      <p:sp>
        <p:nvSpPr>
          <p:cNvPr id="11" name="TextBox 10">
            <a:extLst>
              <a:ext uri="{FF2B5EF4-FFF2-40B4-BE49-F238E27FC236}">
                <a16:creationId xmlns:a16="http://schemas.microsoft.com/office/drawing/2014/main" id="{24BD51D8-A493-4649-E0C8-E99D7E472D46}"/>
              </a:ext>
            </a:extLst>
          </p:cNvPr>
          <p:cNvSpPr txBox="1"/>
          <p:nvPr/>
        </p:nvSpPr>
        <p:spPr>
          <a:xfrm>
            <a:off x="3696967" y="2663099"/>
            <a:ext cx="2037083" cy="954107"/>
          </a:xfrm>
          <a:prstGeom prst="rect">
            <a:avLst/>
          </a:prstGeom>
          <a:noFill/>
        </p:spPr>
        <p:txBody>
          <a:bodyPr wrap="square" rtlCol="0">
            <a:spAutoFit/>
          </a:bodyPr>
          <a:lstStyle/>
          <a:p>
            <a:pPr algn="ctr"/>
            <a:r>
              <a:rPr lang="en-GB" sz="1400" dirty="0"/>
              <a:t>The reporting of studies using consensus methods is often of poor quality</a:t>
            </a:r>
            <a:r>
              <a:rPr lang="en-GB" sz="1400" baseline="30000" dirty="0"/>
              <a:t>4-7</a:t>
            </a:r>
          </a:p>
        </p:txBody>
      </p:sp>
      <p:sp>
        <p:nvSpPr>
          <p:cNvPr id="13" name="TextBox 12">
            <a:extLst>
              <a:ext uri="{FF2B5EF4-FFF2-40B4-BE49-F238E27FC236}">
                <a16:creationId xmlns:a16="http://schemas.microsoft.com/office/drawing/2014/main" id="{BDCA8A87-E243-B658-46DA-17C26097BECB}"/>
              </a:ext>
            </a:extLst>
          </p:cNvPr>
          <p:cNvSpPr txBox="1"/>
          <p:nvPr/>
        </p:nvSpPr>
        <p:spPr>
          <a:xfrm>
            <a:off x="6097671" y="2663099"/>
            <a:ext cx="2616200" cy="738664"/>
          </a:xfrm>
          <a:prstGeom prst="rect">
            <a:avLst/>
          </a:prstGeom>
          <a:noFill/>
        </p:spPr>
        <p:txBody>
          <a:bodyPr wrap="square" rtlCol="0">
            <a:spAutoFit/>
          </a:bodyPr>
          <a:lstStyle/>
          <a:p>
            <a:pPr algn="ctr"/>
            <a:r>
              <a:rPr lang="en-GB" sz="1400" dirty="0"/>
              <a:t>Existing reporting guidance focuses on specific methods or study types</a:t>
            </a:r>
            <a:r>
              <a:rPr lang="en-GB" sz="1400" baseline="30000" dirty="0"/>
              <a:t>8,9</a:t>
            </a:r>
          </a:p>
        </p:txBody>
      </p:sp>
      <p:pic>
        <p:nvPicPr>
          <p:cNvPr id="20" name="Graphic 19" descr="Group brainstorm with solid fill">
            <a:extLst>
              <a:ext uri="{FF2B5EF4-FFF2-40B4-BE49-F238E27FC236}">
                <a16:creationId xmlns:a16="http://schemas.microsoft.com/office/drawing/2014/main" id="{3C599AF1-6E4D-FE46-264A-20F6FD1B80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92136" y="1685006"/>
            <a:ext cx="914400" cy="914400"/>
          </a:xfrm>
          <a:prstGeom prst="rect">
            <a:avLst/>
          </a:prstGeom>
        </p:spPr>
      </p:pic>
      <p:pic>
        <p:nvPicPr>
          <p:cNvPr id="21" name="Graphic 20" descr="Clipboard All Crosses outline">
            <a:extLst>
              <a:ext uri="{FF2B5EF4-FFF2-40B4-BE49-F238E27FC236}">
                <a16:creationId xmlns:a16="http://schemas.microsoft.com/office/drawing/2014/main" id="{B644E3E9-1218-44E7-2BDB-11970955F3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55452" y="1767121"/>
            <a:ext cx="861695" cy="861695"/>
          </a:xfrm>
          <a:prstGeom prst="rect">
            <a:avLst/>
          </a:prstGeom>
        </p:spPr>
      </p:pic>
      <p:pic>
        <p:nvPicPr>
          <p:cNvPr id="30" name="Graphic 29" descr="Scales of justice with solid fill">
            <a:extLst>
              <a:ext uri="{FF2B5EF4-FFF2-40B4-BE49-F238E27FC236}">
                <a16:creationId xmlns:a16="http://schemas.microsoft.com/office/drawing/2014/main" id="{8D9D26B4-D3E4-0C0F-AD54-F8163DD6374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48571" y="1771022"/>
            <a:ext cx="914400" cy="914400"/>
          </a:xfrm>
          <a:prstGeom prst="rect">
            <a:avLst/>
          </a:prstGeom>
        </p:spPr>
      </p:pic>
    </p:spTree>
    <p:extLst>
      <p:ext uri="{BB962C8B-B14F-4D97-AF65-F5344CB8AC3E}">
        <p14:creationId xmlns:p14="http://schemas.microsoft.com/office/powerpoint/2010/main" val="384863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5EDCEFB-3F5F-9453-13AD-81D03F4DE5AF}"/>
              </a:ext>
            </a:extLst>
          </p:cNvPr>
          <p:cNvSpPr>
            <a:spLocks noGrp="1"/>
          </p:cNvSpPr>
          <p:nvPr>
            <p:ph type="title"/>
          </p:nvPr>
        </p:nvSpPr>
        <p:spPr/>
        <p:txBody>
          <a:bodyPr>
            <a:normAutofit/>
          </a:bodyPr>
          <a:lstStyle/>
          <a:p>
            <a:r>
              <a:rPr lang="en-GB" dirty="0"/>
              <a:t>Examples of poor reporting</a:t>
            </a:r>
          </a:p>
        </p:txBody>
      </p:sp>
      <p:pic>
        <p:nvPicPr>
          <p:cNvPr id="12" name="Graphic 11" descr="Group of women with solid fill">
            <a:extLst>
              <a:ext uri="{FF2B5EF4-FFF2-40B4-BE49-F238E27FC236}">
                <a16:creationId xmlns:a16="http://schemas.microsoft.com/office/drawing/2014/main" id="{1E94B601-1685-438C-34E1-A580ADB8C5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0149" y="1611225"/>
            <a:ext cx="960525" cy="960525"/>
          </a:xfrm>
          <a:prstGeom prst="rect">
            <a:avLst/>
          </a:prstGeom>
        </p:spPr>
      </p:pic>
      <p:pic>
        <p:nvPicPr>
          <p:cNvPr id="14" name="Graphic 13" descr="Gears with solid fill">
            <a:extLst>
              <a:ext uri="{FF2B5EF4-FFF2-40B4-BE49-F238E27FC236}">
                <a16:creationId xmlns:a16="http://schemas.microsoft.com/office/drawing/2014/main" id="{C7468E73-0D69-5A69-A424-0897BEDBF6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13936" y="1611225"/>
            <a:ext cx="960525" cy="960525"/>
          </a:xfrm>
          <a:prstGeom prst="rect">
            <a:avLst/>
          </a:prstGeom>
        </p:spPr>
      </p:pic>
      <p:pic>
        <p:nvPicPr>
          <p:cNvPr id="16" name="Graphic 15" descr="Magnifying glass with solid fill">
            <a:extLst>
              <a:ext uri="{FF2B5EF4-FFF2-40B4-BE49-F238E27FC236}">
                <a16:creationId xmlns:a16="http://schemas.microsoft.com/office/drawing/2014/main" id="{1EAC52B2-7238-8FFD-AC1C-A2988D2E8E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27724" y="1611225"/>
            <a:ext cx="960525" cy="960525"/>
          </a:xfrm>
          <a:prstGeom prst="rect">
            <a:avLst/>
          </a:prstGeom>
        </p:spPr>
      </p:pic>
      <p:sp>
        <p:nvSpPr>
          <p:cNvPr id="19" name="TextBox 18">
            <a:extLst>
              <a:ext uri="{FF2B5EF4-FFF2-40B4-BE49-F238E27FC236}">
                <a16:creationId xmlns:a16="http://schemas.microsoft.com/office/drawing/2014/main" id="{A9FFEC97-8FC9-BCDB-42B0-2F3089984D58}"/>
              </a:ext>
            </a:extLst>
          </p:cNvPr>
          <p:cNvSpPr txBox="1"/>
          <p:nvPr/>
        </p:nvSpPr>
        <p:spPr>
          <a:xfrm>
            <a:off x="764246" y="2663099"/>
            <a:ext cx="1925912" cy="738664"/>
          </a:xfrm>
          <a:prstGeom prst="rect">
            <a:avLst/>
          </a:prstGeom>
          <a:noFill/>
        </p:spPr>
        <p:txBody>
          <a:bodyPr wrap="none" rtlCol="0">
            <a:spAutoFit/>
          </a:bodyPr>
          <a:lstStyle/>
          <a:p>
            <a:pPr algn="ctr"/>
            <a:r>
              <a:rPr lang="en-GB" sz="1400" dirty="0"/>
              <a:t>Criteria for participants</a:t>
            </a:r>
          </a:p>
          <a:p>
            <a:pPr algn="ctr"/>
            <a:r>
              <a:rPr lang="en-GB" sz="1400" dirty="0"/>
              <a:t>Panel composition</a:t>
            </a:r>
          </a:p>
          <a:p>
            <a:pPr algn="ctr"/>
            <a:r>
              <a:rPr lang="en-GB" sz="1400" dirty="0"/>
              <a:t>Recruitment strategies</a:t>
            </a:r>
          </a:p>
        </p:txBody>
      </p:sp>
      <p:sp>
        <p:nvSpPr>
          <p:cNvPr id="20" name="TextBox 19">
            <a:extLst>
              <a:ext uri="{FF2B5EF4-FFF2-40B4-BE49-F238E27FC236}">
                <a16:creationId xmlns:a16="http://schemas.microsoft.com/office/drawing/2014/main" id="{235C048A-B51E-92D5-B19D-BF4A2620F66C}"/>
              </a:ext>
            </a:extLst>
          </p:cNvPr>
          <p:cNvSpPr txBox="1"/>
          <p:nvPr/>
        </p:nvSpPr>
        <p:spPr>
          <a:xfrm>
            <a:off x="3457674" y="2663099"/>
            <a:ext cx="1966629" cy="738664"/>
          </a:xfrm>
          <a:prstGeom prst="rect">
            <a:avLst/>
          </a:prstGeom>
          <a:noFill/>
        </p:spPr>
        <p:txBody>
          <a:bodyPr wrap="none" rtlCol="0">
            <a:spAutoFit/>
          </a:bodyPr>
          <a:lstStyle/>
          <a:p>
            <a:pPr algn="ctr"/>
            <a:r>
              <a:rPr lang="en-GB" sz="1400" dirty="0"/>
              <a:t>Definition of consensus</a:t>
            </a:r>
          </a:p>
          <a:p>
            <a:pPr algn="ctr"/>
            <a:r>
              <a:rPr lang="en-GB" sz="1400" dirty="0"/>
              <a:t>Analysis procedure</a:t>
            </a:r>
          </a:p>
          <a:p>
            <a:pPr algn="ctr"/>
            <a:r>
              <a:rPr lang="en-GB" sz="1400" dirty="0"/>
              <a:t>Changes to protocol</a:t>
            </a:r>
          </a:p>
        </p:txBody>
      </p:sp>
      <p:sp>
        <p:nvSpPr>
          <p:cNvPr id="21" name="TextBox 20">
            <a:extLst>
              <a:ext uri="{FF2B5EF4-FFF2-40B4-BE49-F238E27FC236}">
                <a16:creationId xmlns:a16="http://schemas.microsoft.com/office/drawing/2014/main" id="{A1C6B8F7-C392-B2C9-1D34-01F3F3C6E28D}"/>
              </a:ext>
            </a:extLst>
          </p:cNvPr>
          <p:cNvSpPr txBox="1"/>
          <p:nvPr/>
        </p:nvSpPr>
        <p:spPr>
          <a:xfrm>
            <a:off x="6214549" y="2663099"/>
            <a:ext cx="1880450" cy="738664"/>
          </a:xfrm>
          <a:prstGeom prst="rect">
            <a:avLst/>
          </a:prstGeom>
          <a:noFill/>
        </p:spPr>
        <p:txBody>
          <a:bodyPr wrap="none" rtlCol="0">
            <a:spAutoFit/>
          </a:bodyPr>
          <a:lstStyle/>
          <a:p>
            <a:pPr algn="ctr"/>
            <a:r>
              <a:rPr lang="en-GB" sz="1400" dirty="0"/>
              <a:t>Funding source</a:t>
            </a:r>
          </a:p>
          <a:p>
            <a:pPr algn="ctr"/>
            <a:r>
              <a:rPr lang="en-GB" sz="1400" dirty="0"/>
              <a:t>Other external support</a:t>
            </a:r>
          </a:p>
          <a:p>
            <a:pPr algn="ctr"/>
            <a:r>
              <a:rPr lang="en-GB" sz="1400" dirty="0"/>
              <a:t>Conflicts of interest</a:t>
            </a:r>
          </a:p>
        </p:txBody>
      </p:sp>
      <p:sp>
        <p:nvSpPr>
          <p:cNvPr id="11" name="TextBox 10">
            <a:extLst>
              <a:ext uri="{FF2B5EF4-FFF2-40B4-BE49-F238E27FC236}">
                <a16:creationId xmlns:a16="http://schemas.microsoft.com/office/drawing/2014/main" id="{2CFE3DE8-2087-97F6-4AB1-6C5E03E891DD}"/>
              </a:ext>
            </a:extLst>
          </p:cNvPr>
          <p:cNvSpPr txBox="1"/>
          <p:nvPr/>
        </p:nvSpPr>
        <p:spPr>
          <a:xfrm>
            <a:off x="7579" y="4793242"/>
            <a:ext cx="7187221" cy="215444"/>
          </a:xfrm>
          <a:prstGeom prst="rect">
            <a:avLst/>
          </a:prstGeom>
          <a:noFill/>
        </p:spPr>
        <p:txBody>
          <a:bodyPr wrap="square" anchor="b" anchorCtr="0">
            <a:spAutoFit/>
          </a:bodyPr>
          <a:lstStyle/>
          <a:p>
            <a:pPr algn="l"/>
            <a:r>
              <a:rPr lang="nl-NL" sz="800" dirty="0"/>
              <a:t>van Zuuren EJ, et al. BMJ Open 2022;12:e065154</a:t>
            </a:r>
          </a:p>
        </p:txBody>
      </p:sp>
    </p:spTree>
    <p:extLst>
      <p:ext uri="{BB962C8B-B14F-4D97-AF65-F5344CB8AC3E}">
        <p14:creationId xmlns:p14="http://schemas.microsoft.com/office/powerpoint/2010/main" val="331454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274A5-C2A6-5F05-E9AB-DF4B303222BC}"/>
              </a:ext>
            </a:extLst>
          </p:cNvPr>
          <p:cNvSpPr>
            <a:spLocks noGrp="1"/>
          </p:cNvSpPr>
          <p:nvPr>
            <p:ph type="title"/>
          </p:nvPr>
        </p:nvSpPr>
        <p:spPr>
          <a:xfrm>
            <a:off x="857250" y="59945"/>
            <a:ext cx="7721600" cy="941541"/>
          </a:xfrm>
        </p:spPr>
        <p:txBody>
          <a:bodyPr>
            <a:normAutofit/>
          </a:bodyPr>
          <a:lstStyle/>
          <a:p>
            <a:r>
              <a:rPr lang="en-GB" dirty="0"/>
              <a:t>ACCORD provides guidance for …</a:t>
            </a:r>
          </a:p>
        </p:txBody>
      </p:sp>
      <p:pic>
        <p:nvPicPr>
          <p:cNvPr id="6" name="Graphic 5" descr="Boardroom with solid fill">
            <a:extLst>
              <a:ext uri="{FF2B5EF4-FFF2-40B4-BE49-F238E27FC236}">
                <a16:creationId xmlns:a16="http://schemas.microsoft.com/office/drawing/2014/main" id="{942B9E1C-4074-CB63-DBDE-10F821CA07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1781" y="1617426"/>
            <a:ext cx="1201369" cy="1201369"/>
          </a:xfrm>
          <a:prstGeom prst="rect">
            <a:avLst/>
          </a:prstGeom>
        </p:spPr>
      </p:pic>
      <p:pic>
        <p:nvPicPr>
          <p:cNvPr id="7" name="Graphic 6" descr="Earth globe: Africa and Europe with solid fill">
            <a:extLst>
              <a:ext uri="{FF2B5EF4-FFF2-40B4-BE49-F238E27FC236}">
                <a16:creationId xmlns:a16="http://schemas.microsoft.com/office/drawing/2014/main" id="{ADF7B5E3-0666-B955-2875-71BCCD518E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02883" y="1740420"/>
            <a:ext cx="1009130" cy="1009130"/>
          </a:xfrm>
          <a:prstGeom prst="rect">
            <a:avLst/>
          </a:prstGeom>
        </p:spPr>
      </p:pic>
      <p:pic>
        <p:nvPicPr>
          <p:cNvPr id="8" name="Graphic 7" descr="Medical with solid fill">
            <a:extLst>
              <a:ext uri="{FF2B5EF4-FFF2-40B4-BE49-F238E27FC236}">
                <a16:creationId xmlns:a16="http://schemas.microsoft.com/office/drawing/2014/main" id="{0D6B1F51-1286-FC87-25F0-F5ECBFDCA5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91500" y="1740420"/>
            <a:ext cx="1009130" cy="1009130"/>
          </a:xfrm>
          <a:prstGeom prst="rect">
            <a:avLst/>
          </a:prstGeom>
        </p:spPr>
      </p:pic>
      <p:sp>
        <p:nvSpPr>
          <p:cNvPr id="12" name="TextBox 11">
            <a:extLst>
              <a:ext uri="{FF2B5EF4-FFF2-40B4-BE49-F238E27FC236}">
                <a16:creationId xmlns:a16="http://schemas.microsoft.com/office/drawing/2014/main" id="{BC6A1BB1-88E7-0864-0ABA-F3A39827355E}"/>
              </a:ext>
            </a:extLst>
          </p:cNvPr>
          <p:cNvSpPr txBox="1"/>
          <p:nvPr/>
        </p:nvSpPr>
        <p:spPr>
          <a:xfrm>
            <a:off x="679000" y="2663099"/>
            <a:ext cx="2266774" cy="523220"/>
          </a:xfrm>
          <a:prstGeom prst="rect">
            <a:avLst/>
          </a:prstGeom>
          <a:noFill/>
        </p:spPr>
        <p:txBody>
          <a:bodyPr wrap="square" rtlCol="0">
            <a:spAutoFit/>
          </a:bodyPr>
          <a:lstStyle/>
          <a:p>
            <a:pPr algn="ctr"/>
            <a:r>
              <a:rPr lang="en-GB" sz="1400" dirty="0"/>
              <a:t>All types of consensus methods</a:t>
            </a:r>
          </a:p>
        </p:txBody>
      </p:sp>
      <p:sp>
        <p:nvSpPr>
          <p:cNvPr id="13" name="TextBox 12">
            <a:extLst>
              <a:ext uri="{FF2B5EF4-FFF2-40B4-BE49-F238E27FC236}">
                <a16:creationId xmlns:a16="http://schemas.microsoft.com/office/drawing/2014/main" id="{1C5F3AFF-936F-3273-FEE3-4444F840B158}"/>
              </a:ext>
            </a:extLst>
          </p:cNvPr>
          <p:cNvSpPr txBox="1"/>
          <p:nvPr/>
        </p:nvSpPr>
        <p:spPr>
          <a:xfrm>
            <a:off x="3548799" y="2663099"/>
            <a:ext cx="2037083" cy="523220"/>
          </a:xfrm>
          <a:prstGeom prst="rect">
            <a:avLst/>
          </a:prstGeom>
          <a:noFill/>
        </p:spPr>
        <p:txBody>
          <a:bodyPr wrap="square" rtlCol="0">
            <a:spAutoFit/>
          </a:bodyPr>
          <a:lstStyle/>
          <a:p>
            <a:pPr algn="ctr"/>
            <a:r>
              <a:rPr lang="en-GB" sz="1400" dirty="0"/>
              <a:t>All areas of biomedical research</a:t>
            </a:r>
          </a:p>
        </p:txBody>
      </p:sp>
      <p:sp>
        <p:nvSpPr>
          <p:cNvPr id="14" name="TextBox 13">
            <a:extLst>
              <a:ext uri="{FF2B5EF4-FFF2-40B4-BE49-F238E27FC236}">
                <a16:creationId xmlns:a16="http://schemas.microsoft.com/office/drawing/2014/main" id="{52CCBD35-162D-646C-4C3E-16BF3375350F}"/>
              </a:ext>
            </a:extLst>
          </p:cNvPr>
          <p:cNvSpPr txBox="1"/>
          <p:nvPr/>
        </p:nvSpPr>
        <p:spPr>
          <a:xfrm>
            <a:off x="6188907" y="2666192"/>
            <a:ext cx="2037083" cy="523220"/>
          </a:xfrm>
          <a:prstGeom prst="rect">
            <a:avLst/>
          </a:prstGeom>
          <a:noFill/>
        </p:spPr>
        <p:txBody>
          <a:bodyPr wrap="square" rtlCol="0">
            <a:spAutoFit/>
          </a:bodyPr>
          <a:lstStyle/>
          <a:p>
            <a:pPr algn="ctr"/>
            <a:r>
              <a:rPr lang="en-GB" sz="1400" dirty="0"/>
              <a:t>Researchers anywhere in the world</a:t>
            </a:r>
          </a:p>
        </p:txBody>
      </p:sp>
      <p:sp>
        <p:nvSpPr>
          <p:cNvPr id="15" name="Rectangle 14">
            <a:extLst>
              <a:ext uri="{FF2B5EF4-FFF2-40B4-BE49-F238E27FC236}">
                <a16:creationId xmlns:a16="http://schemas.microsoft.com/office/drawing/2014/main" id="{C346D0BC-B026-E5EE-6CC7-45865A6F3B88}"/>
              </a:ext>
            </a:extLst>
          </p:cNvPr>
          <p:cNvSpPr/>
          <p:nvPr/>
        </p:nvSpPr>
        <p:spPr>
          <a:xfrm>
            <a:off x="0" y="3547562"/>
            <a:ext cx="9144000" cy="863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00000"/>
              </a:lnSpc>
              <a:spcBef>
                <a:spcPts val="600"/>
              </a:spcBef>
            </a:pPr>
            <a:r>
              <a:rPr lang="en-GB" sz="2000" b="1" dirty="0">
                <a:solidFill>
                  <a:schemeClr val="accent2"/>
                </a:solidFill>
              </a:rPr>
              <a:t>Reporting consensus studies with greater clarity and transparency may enhance trust in the recommendations made by consensus panels</a:t>
            </a:r>
          </a:p>
        </p:txBody>
      </p:sp>
    </p:spTree>
    <p:extLst>
      <p:ext uri="{BB962C8B-B14F-4D97-AF65-F5344CB8AC3E}">
        <p14:creationId xmlns:p14="http://schemas.microsoft.com/office/powerpoint/2010/main" val="318156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lstStyle/>
          <a:p>
            <a:r>
              <a:rPr lang="en-US" dirty="0"/>
              <a:t>Consensus Methods – When, Why and Which?</a:t>
            </a:r>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p:txBody>
          <a:bodyPr>
            <a:normAutofit/>
          </a:bodyPr>
          <a:lstStyle/>
          <a:p>
            <a:r>
              <a:rPr lang="en-US" dirty="0"/>
              <a:t>Paul Blazey</a:t>
            </a:r>
          </a:p>
        </p:txBody>
      </p:sp>
      <p:sp>
        <p:nvSpPr>
          <p:cNvPr id="4" name="Slide Number Placeholder 3">
            <a:extLst>
              <a:ext uri="{FF2B5EF4-FFF2-40B4-BE49-F238E27FC236}">
                <a16:creationId xmlns:a16="http://schemas.microsoft.com/office/drawing/2014/main" id="{A2379AD8-4241-4979-A2D0-DF387A92FAB3}"/>
              </a:ext>
            </a:extLst>
          </p:cNvPr>
          <p:cNvSpPr>
            <a:spLocks noGrp="1"/>
          </p:cNvSpPr>
          <p:nvPr>
            <p:ph type="sldNum" sz="quarter" idx="10"/>
          </p:nvPr>
        </p:nvSpPr>
        <p:spPr/>
        <p:txBody>
          <a:bodyPr/>
          <a:lstStyle/>
          <a:p>
            <a:fld id="{42AD0A0E-4515-A647-B2E3-7F1B29FB990E}" type="slidenum">
              <a:rPr lang="en-US" smtClean="0"/>
              <a:pPr/>
              <a:t>13</a:t>
            </a:fld>
            <a:endParaRPr lang="en-US"/>
          </a:p>
        </p:txBody>
      </p:sp>
    </p:spTree>
    <p:extLst>
      <p:ext uri="{BB962C8B-B14F-4D97-AF65-F5344CB8AC3E}">
        <p14:creationId xmlns:p14="http://schemas.microsoft.com/office/powerpoint/2010/main" val="1330260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CE3684-AA81-4181-8189-222F57568A25}"/>
              </a:ext>
            </a:extLst>
          </p:cNvPr>
          <p:cNvSpPr>
            <a:spLocks noGrp="1"/>
          </p:cNvSpPr>
          <p:nvPr>
            <p:ph type="title"/>
          </p:nvPr>
        </p:nvSpPr>
        <p:spPr/>
        <p:txBody>
          <a:bodyPr>
            <a:normAutofit fontScale="90000"/>
          </a:bodyPr>
          <a:lstStyle/>
          <a:p>
            <a:r>
              <a:rPr lang="en-CA" dirty="0"/>
              <a:t>How did I become interested in consensus</a:t>
            </a:r>
          </a:p>
        </p:txBody>
      </p:sp>
      <p:sp>
        <p:nvSpPr>
          <p:cNvPr id="6" name="Content Placeholder 5">
            <a:extLst>
              <a:ext uri="{FF2B5EF4-FFF2-40B4-BE49-F238E27FC236}">
                <a16:creationId xmlns:a16="http://schemas.microsoft.com/office/drawing/2014/main" id="{612BC302-932D-4A1C-BC60-00B276E83E97}"/>
              </a:ext>
            </a:extLst>
          </p:cNvPr>
          <p:cNvSpPr>
            <a:spLocks noGrp="1"/>
          </p:cNvSpPr>
          <p:nvPr>
            <p:ph idx="1"/>
          </p:nvPr>
        </p:nvSpPr>
        <p:spPr>
          <a:xfrm>
            <a:off x="457200" y="1407626"/>
            <a:ext cx="6286499" cy="3675929"/>
          </a:xfrm>
        </p:spPr>
        <p:txBody>
          <a:bodyPr/>
          <a:lstStyle/>
          <a:p>
            <a:r>
              <a:rPr lang="en-CA" dirty="0"/>
              <a:t>Editor at BJSM</a:t>
            </a:r>
          </a:p>
          <a:p>
            <a:r>
              <a:rPr lang="en-CA" dirty="0"/>
              <a:t>Journal with the most published consensus papers of any journal in biomedicine</a:t>
            </a:r>
          </a:p>
          <a:p>
            <a:r>
              <a:rPr lang="en-CA" dirty="0"/>
              <a:t>High impact</a:t>
            </a:r>
          </a:p>
          <a:p>
            <a:r>
              <a:rPr lang="en-CA" dirty="0"/>
              <a:t>Involved in several consensus projects (return to sport, IOC work, hip impingement, </a:t>
            </a:r>
            <a:r>
              <a:rPr lang="en-CA" dirty="0" err="1"/>
              <a:t>etc</a:t>
            </a:r>
            <a:r>
              <a:rPr lang="en-CA" dirty="0"/>
              <a:t>)</a:t>
            </a:r>
          </a:p>
          <a:p>
            <a:r>
              <a:rPr lang="en-CA" dirty="0"/>
              <a:t>Known lack of rigor in how recommendations are derived</a:t>
            </a:r>
          </a:p>
        </p:txBody>
      </p:sp>
      <p:sp>
        <p:nvSpPr>
          <p:cNvPr id="4" name="Slide Number Placeholder 3">
            <a:extLst>
              <a:ext uri="{FF2B5EF4-FFF2-40B4-BE49-F238E27FC236}">
                <a16:creationId xmlns:a16="http://schemas.microsoft.com/office/drawing/2014/main" id="{458A4F7A-4288-418B-8E10-1E9309890F61}"/>
              </a:ext>
            </a:extLst>
          </p:cNvPr>
          <p:cNvSpPr>
            <a:spLocks noGrp="1"/>
          </p:cNvSpPr>
          <p:nvPr>
            <p:ph type="sldNum" sz="quarter" idx="10"/>
          </p:nvPr>
        </p:nvSpPr>
        <p:spPr/>
        <p:txBody>
          <a:bodyPr/>
          <a:lstStyle/>
          <a:p>
            <a:fld id="{42AD0A0E-4515-A647-B2E3-7F1B29FB990E}" type="slidenum">
              <a:rPr lang="en-US" smtClean="0"/>
              <a:pPr/>
              <a:t>14</a:t>
            </a:fld>
            <a:endParaRPr lang="en-US"/>
          </a:p>
        </p:txBody>
      </p:sp>
      <p:sp>
        <p:nvSpPr>
          <p:cNvPr id="2" name="TextBox 1">
            <a:extLst>
              <a:ext uri="{FF2B5EF4-FFF2-40B4-BE49-F238E27FC236}">
                <a16:creationId xmlns:a16="http://schemas.microsoft.com/office/drawing/2014/main" id="{C1C99988-AFAD-4F86-8927-4D28B0A1EDBE}"/>
              </a:ext>
            </a:extLst>
          </p:cNvPr>
          <p:cNvSpPr txBox="1"/>
          <p:nvPr/>
        </p:nvSpPr>
        <p:spPr>
          <a:xfrm>
            <a:off x="6985487" y="2205035"/>
            <a:ext cx="1828799" cy="1323439"/>
          </a:xfrm>
          <a:prstGeom prst="rect">
            <a:avLst/>
          </a:prstGeom>
          <a:noFill/>
        </p:spPr>
        <p:txBody>
          <a:bodyPr wrap="square" rtlCol="0">
            <a:spAutoFit/>
          </a:bodyPr>
          <a:lstStyle/>
          <a:p>
            <a:r>
              <a:rPr lang="en-CA" sz="1600" b="1" i="1" dirty="0"/>
              <a:t>‘If you want to go fast, go alone’</a:t>
            </a:r>
          </a:p>
          <a:p>
            <a:endParaRPr lang="en-CA" sz="1600" b="1" i="1" dirty="0"/>
          </a:p>
          <a:p>
            <a:r>
              <a:rPr lang="en-CA" sz="1600" b="1" i="1" dirty="0"/>
              <a:t>‘If you want to go far, go together’</a:t>
            </a:r>
          </a:p>
        </p:txBody>
      </p:sp>
    </p:spTree>
    <p:extLst>
      <p:ext uri="{BB962C8B-B14F-4D97-AF65-F5344CB8AC3E}">
        <p14:creationId xmlns:p14="http://schemas.microsoft.com/office/powerpoint/2010/main" val="253845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6825" y="1426188"/>
            <a:ext cx="6939643" cy="1631216"/>
          </a:xfrm>
          <a:prstGeom prst="rect">
            <a:avLst/>
          </a:prstGeom>
        </p:spPr>
        <p:txBody>
          <a:bodyPr wrap="square">
            <a:spAutoFit/>
          </a:bodyPr>
          <a:lstStyle/>
          <a:p>
            <a:pPr marL="342900" indent="-342900">
              <a:buFont typeface="Arial" panose="020B0604020202020204" pitchFamily="34" charset="0"/>
              <a:buChar char="•"/>
            </a:pPr>
            <a:r>
              <a:rPr lang="en-CA" sz="2400" dirty="0"/>
              <a:t>Where we lack evidence from research</a:t>
            </a:r>
          </a:p>
          <a:p>
            <a:pPr marL="342900" indent="-342900">
              <a:buFont typeface="Arial" panose="020B0604020202020204" pitchFamily="34" charset="0"/>
              <a:buChar char="•"/>
            </a:pPr>
            <a:r>
              <a:rPr lang="en-CA" sz="2400" dirty="0"/>
              <a:t>Where existing research is in conflict or where we disagree on its </a:t>
            </a:r>
            <a:r>
              <a:rPr lang="en-CA" sz="2400" i="1" dirty="0"/>
              <a:t>application</a:t>
            </a:r>
          </a:p>
          <a:p>
            <a:pPr marL="342900" indent="-342900">
              <a:buFont typeface="Arial" panose="020B0604020202020204" pitchFamily="34" charset="0"/>
              <a:buChar char="•"/>
            </a:pPr>
            <a:r>
              <a:rPr lang="en-CA" sz="2400" dirty="0"/>
              <a:t>Where we wish to reduce research waste</a:t>
            </a:r>
          </a:p>
        </p:txBody>
      </p:sp>
      <p:sp>
        <p:nvSpPr>
          <p:cNvPr id="2" name="Title 1">
            <a:extLst>
              <a:ext uri="{FF2B5EF4-FFF2-40B4-BE49-F238E27FC236}">
                <a16:creationId xmlns:a16="http://schemas.microsoft.com/office/drawing/2014/main" id="{889A4EA5-683F-4340-9FCB-637E4CC85531}"/>
              </a:ext>
            </a:extLst>
          </p:cNvPr>
          <p:cNvSpPr>
            <a:spLocks noGrp="1"/>
          </p:cNvSpPr>
          <p:nvPr>
            <p:ph type="title"/>
          </p:nvPr>
        </p:nvSpPr>
        <p:spPr>
          <a:xfrm>
            <a:off x="1024067" y="56881"/>
            <a:ext cx="7471204" cy="941541"/>
          </a:xfrm>
        </p:spPr>
        <p:txBody>
          <a:bodyPr>
            <a:normAutofit/>
          </a:bodyPr>
          <a:lstStyle/>
          <a:p>
            <a:r>
              <a:rPr lang="en-CA" dirty="0"/>
              <a:t>When to choose consensus methods</a:t>
            </a:r>
          </a:p>
        </p:txBody>
      </p:sp>
    </p:spTree>
    <p:extLst>
      <p:ext uri="{BB962C8B-B14F-4D97-AF65-F5344CB8AC3E}">
        <p14:creationId xmlns:p14="http://schemas.microsoft.com/office/powerpoint/2010/main" val="333450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836FC3-2052-495C-9AD7-7593C34D899C}"/>
              </a:ext>
            </a:extLst>
          </p:cNvPr>
          <p:cNvSpPr>
            <a:spLocks noGrp="1"/>
          </p:cNvSpPr>
          <p:nvPr>
            <p:ph type="title"/>
          </p:nvPr>
        </p:nvSpPr>
        <p:spPr/>
        <p:txBody>
          <a:bodyPr/>
          <a:lstStyle/>
          <a:p>
            <a:r>
              <a:rPr lang="en-CA" dirty="0"/>
              <a:t>Examples include …</a:t>
            </a:r>
          </a:p>
        </p:txBody>
      </p:sp>
      <p:sp>
        <p:nvSpPr>
          <p:cNvPr id="6" name="Rectangle 5">
            <a:extLst>
              <a:ext uri="{FF2B5EF4-FFF2-40B4-BE49-F238E27FC236}">
                <a16:creationId xmlns:a16="http://schemas.microsoft.com/office/drawing/2014/main" id="{58AFC597-4361-48B9-BA11-AF59A90FB1A8}"/>
              </a:ext>
            </a:extLst>
          </p:cNvPr>
          <p:cNvSpPr/>
          <p:nvPr/>
        </p:nvSpPr>
        <p:spPr>
          <a:xfrm>
            <a:off x="568411" y="1262708"/>
            <a:ext cx="5721178" cy="1938992"/>
          </a:xfrm>
          <a:prstGeom prst="rect">
            <a:avLst/>
          </a:prstGeom>
        </p:spPr>
        <p:txBody>
          <a:bodyPr wrap="square">
            <a:spAutoFit/>
          </a:bodyPr>
          <a:lstStyle/>
          <a:p>
            <a:pPr>
              <a:lnSpc>
                <a:spcPct val="100000"/>
              </a:lnSpc>
            </a:pPr>
            <a:r>
              <a:rPr lang="en-CA" sz="2400" i="1" dirty="0"/>
              <a:t>Examples include consensus being used to produce</a:t>
            </a:r>
          </a:p>
          <a:p>
            <a:pPr marL="342900" indent="-342900">
              <a:buFont typeface="Arial" panose="020B0604020202020204" pitchFamily="34" charset="0"/>
              <a:buChar char="•"/>
            </a:pPr>
            <a:r>
              <a:rPr lang="en-CA" sz="2400" dirty="0"/>
              <a:t>Definitions, terminology or taxonomy</a:t>
            </a:r>
          </a:p>
          <a:p>
            <a:pPr marL="342900" indent="-342900">
              <a:buFont typeface="Arial" panose="020B0604020202020204" pitchFamily="34" charset="0"/>
              <a:buChar char="•"/>
            </a:pPr>
            <a:r>
              <a:rPr lang="en-CA" sz="2400" dirty="0"/>
              <a:t>Practice guidelines</a:t>
            </a:r>
          </a:p>
          <a:p>
            <a:pPr marL="342900" indent="-342900">
              <a:buFont typeface="Arial" panose="020B0604020202020204" pitchFamily="34" charset="0"/>
              <a:buChar char="•"/>
            </a:pPr>
            <a:r>
              <a:rPr lang="en-CA" sz="2400" dirty="0"/>
              <a:t>Priorities for future research, and more</a:t>
            </a:r>
          </a:p>
        </p:txBody>
      </p:sp>
      <p:grpSp>
        <p:nvGrpSpPr>
          <p:cNvPr id="7" name="Group 6">
            <a:extLst>
              <a:ext uri="{FF2B5EF4-FFF2-40B4-BE49-F238E27FC236}">
                <a16:creationId xmlns:a16="http://schemas.microsoft.com/office/drawing/2014/main" id="{6CC5B70F-A754-466B-9113-848B2952E2EB}"/>
              </a:ext>
            </a:extLst>
          </p:cNvPr>
          <p:cNvGrpSpPr/>
          <p:nvPr/>
        </p:nvGrpSpPr>
        <p:grpSpPr>
          <a:xfrm>
            <a:off x="523617" y="3555896"/>
            <a:ext cx="1033334" cy="1366372"/>
            <a:chOff x="911793" y="2062012"/>
            <a:chExt cx="3202155" cy="3311692"/>
          </a:xfrm>
        </p:grpSpPr>
        <p:pic>
          <p:nvPicPr>
            <p:cNvPr id="8" name="Picture 7">
              <a:extLst>
                <a:ext uri="{FF2B5EF4-FFF2-40B4-BE49-F238E27FC236}">
                  <a16:creationId xmlns:a16="http://schemas.microsoft.com/office/drawing/2014/main" id="{58916716-42B5-44A8-A2EC-434D8C7E7FFD}"/>
                </a:ext>
              </a:extLst>
            </p:cNvPr>
            <p:cNvPicPr>
              <a:picLocks noChangeAspect="1"/>
            </p:cNvPicPr>
            <p:nvPr/>
          </p:nvPicPr>
          <p:blipFill>
            <a:blip r:embed="rId4"/>
            <a:stretch>
              <a:fillRect/>
            </a:stretch>
          </p:blipFill>
          <p:spPr>
            <a:xfrm>
              <a:off x="911793" y="2062012"/>
              <a:ext cx="2552700" cy="1790700"/>
            </a:xfrm>
            <a:prstGeom prst="rect">
              <a:avLst/>
            </a:prstGeom>
          </p:spPr>
        </p:pic>
        <p:pic>
          <p:nvPicPr>
            <p:cNvPr id="9" name="Picture 8">
              <a:extLst>
                <a:ext uri="{FF2B5EF4-FFF2-40B4-BE49-F238E27FC236}">
                  <a16:creationId xmlns:a16="http://schemas.microsoft.com/office/drawing/2014/main" id="{A4DE62D0-3678-4EA2-BB1B-C949706F645F}"/>
                </a:ext>
              </a:extLst>
            </p:cNvPr>
            <p:cNvPicPr>
              <a:picLocks noChangeAspect="1"/>
            </p:cNvPicPr>
            <p:nvPr/>
          </p:nvPicPr>
          <p:blipFill>
            <a:blip r:embed="rId5"/>
            <a:stretch>
              <a:fillRect/>
            </a:stretch>
          </p:blipFill>
          <p:spPr>
            <a:xfrm>
              <a:off x="1513623" y="3621104"/>
              <a:ext cx="2600325" cy="1752600"/>
            </a:xfrm>
            <a:prstGeom prst="rect">
              <a:avLst/>
            </a:prstGeom>
          </p:spPr>
        </p:pic>
      </p:grpSp>
      <p:pic>
        <p:nvPicPr>
          <p:cNvPr id="10" name="Picture 9">
            <a:extLst>
              <a:ext uri="{FF2B5EF4-FFF2-40B4-BE49-F238E27FC236}">
                <a16:creationId xmlns:a16="http://schemas.microsoft.com/office/drawing/2014/main" id="{65954934-DCC6-4293-8272-D2EAA69A2719}"/>
              </a:ext>
            </a:extLst>
          </p:cNvPr>
          <p:cNvPicPr>
            <a:picLocks noChangeAspect="1"/>
          </p:cNvPicPr>
          <p:nvPr/>
        </p:nvPicPr>
        <p:blipFill>
          <a:blip r:embed="rId6"/>
          <a:stretch>
            <a:fillRect/>
          </a:stretch>
        </p:blipFill>
        <p:spPr>
          <a:xfrm>
            <a:off x="1694100" y="3750326"/>
            <a:ext cx="2068188" cy="1090986"/>
          </a:xfrm>
          <a:prstGeom prst="rect">
            <a:avLst/>
          </a:prstGeom>
        </p:spPr>
      </p:pic>
      <p:pic>
        <p:nvPicPr>
          <p:cNvPr id="11" name="Picture 6" descr="Infographic: Consensus statement on concussion in sport | British Journal  of Sports Medicine">
            <a:extLst>
              <a:ext uri="{FF2B5EF4-FFF2-40B4-BE49-F238E27FC236}">
                <a16:creationId xmlns:a16="http://schemas.microsoft.com/office/drawing/2014/main" id="{EBE2B350-6DE0-4D70-B368-EB97E8EF7E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76177" y="1262708"/>
            <a:ext cx="1787623" cy="237854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59833CB8-19F8-4E3B-9AC1-320DB44179F3}"/>
              </a:ext>
            </a:extLst>
          </p:cNvPr>
          <p:cNvPicPr>
            <a:picLocks noChangeAspect="1"/>
          </p:cNvPicPr>
          <p:nvPr/>
        </p:nvPicPr>
        <p:blipFill>
          <a:blip r:embed="rId8"/>
          <a:stretch>
            <a:fillRect/>
          </a:stretch>
        </p:blipFill>
        <p:spPr>
          <a:xfrm>
            <a:off x="4399624" y="3462922"/>
            <a:ext cx="2915576" cy="1345928"/>
          </a:xfrm>
          <a:prstGeom prst="rect">
            <a:avLst/>
          </a:prstGeom>
        </p:spPr>
      </p:pic>
    </p:spTree>
    <p:extLst>
      <p:ext uri="{BB962C8B-B14F-4D97-AF65-F5344CB8AC3E}">
        <p14:creationId xmlns:p14="http://schemas.microsoft.com/office/powerpoint/2010/main" val="307439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FA2BA-9AC5-46F5-9454-6F00C2138A7B}"/>
              </a:ext>
            </a:extLst>
          </p:cNvPr>
          <p:cNvSpPr>
            <a:spLocks noGrp="1"/>
          </p:cNvSpPr>
          <p:nvPr>
            <p:ph type="title"/>
          </p:nvPr>
        </p:nvSpPr>
        <p:spPr>
          <a:xfrm>
            <a:off x="906677" y="0"/>
            <a:ext cx="7462661" cy="941541"/>
          </a:xfrm>
        </p:spPr>
        <p:txBody>
          <a:bodyPr>
            <a:normAutofit/>
          </a:bodyPr>
          <a:lstStyle/>
          <a:p>
            <a:r>
              <a:rPr lang="en-CA" dirty="0"/>
              <a:t>Audience Poll</a:t>
            </a:r>
          </a:p>
        </p:txBody>
      </p:sp>
      <p:sp>
        <p:nvSpPr>
          <p:cNvPr id="3" name="Content Placeholder 2">
            <a:extLst>
              <a:ext uri="{FF2B5EF4-FFF2-40B4-BE49-F238E27FC236}">
                <a16:creationId xmlns:a16="http://schemas.microsoft.com/office/drawing/2014/main" id="{BA66FA06-2AD5-48C0-93F3-EFFF99D204DB}"/>
              </a:ext>
            </a:extLst>
          </p:cNvPr>
          <p:cNvSpPr>
            <a:spLocks noGrp="1"/>
          </p:cNvSpPr>
          <p:nvPr>
            <p:ph idx="1"/>
          </p:nvPr>
        </p:nvSpPr>
        <p:spPr>
          <a:xfrm>
            <a:off x="721326" y="1415409"/>
            <a:ext cx="7462661" cy="3675929"/>
          </a:xfrm>
        </p:spPr>
        <p:txBody>
          <a:bodyPr vert="horz" lIns="91440" tIns="45720" rIns="91440" bIns="45720" rtlCol="0" anchor="t">
            <a:normAutofit/>
          </a:bodyPr>
          <a:lstStyle/>
          <a:p>
            <a:pPr marL="0" indent="0">
              <a:buNone/>
            </a:pPr>
            <a:r>
              <a:rPr lang="en-CA" dirty="0"/>
              <a:t>Have you ever used consensus methods?</a:t>
            </a:r>
          </a:p>
          <a:p>
            <a:pPr marL="457200" indent="-457200">
              <a:buAutoNum type="alphaLcPeriod"/>
            </a:pPr>
            <a:r>
              <a:rPr lang="en-CA" dirty="0"/>
              <a:t>Yes</a:t>
            </a:r>
          </a:p>
          <a:p>
            <a:pPr marL="457200" indent="-457200">
              <a:buAutoNum type="alphaLcPeriod"/>
            </a:pPr>
            <a:r>
              <a:rPr lang="en-CA" dirty="0"/>
              <a:t>No</a:t>
            </a:r>
          </a:p>
          <a:p>
            <a:pPr marL="457200" indent="-457200">
              <a:buAutoNum type="alphaLcPeriod"/>
            </a:pPr>
            <a:r>
              <a:rPr lang="en-CA" dirty="0"/>
              <a:t>Not sure</a:t>
            </a:r>
          </a:p>
        </p:txBody>
      </p:sp>
    </p:spTree>
    <p:extLst>
      <p:ext uri="{BB962C8B-B14F-4D97-AF65-F5344CB8AC3E}">
        <p14:creationId xmlns:p14="http://schemas.microsoft.com/office/powerpoint/2010/main" val="3625782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768" y="1337129"/>
            <a:ext cx="4330782" cy="3451114"/>
          </a:xfrm>
        </p:spPr>
        <p:txBody>
          <a:bodyPr>
            <a:normAutofit/>
          </a:bodyPr>
          <a:lstStyle/>
          <a:p>
            <a:pPr marL="0" indent="0">
              <a:buNone/>
            </a:pPr>
            <a:r>
              <a:rPr lang="en-CA" dirty="0"/>
              <a:t>Most common:</a:t>
            </a:r>
          </a:p>
          <a:p>
            <a:pPr>
              <a:lnSpc>
                <a:spcPct val="110000"/>
              </a:lnSpc>
            </a:pPr>
            <a:r>
              <a:rPr lang="en-CA" dirty="0"/>
              <a:t>Delphi (or modified-Delphi)</a:t>
            </a:r>
          </a:p>
          <a:p>
            <a:pPr>
              <a:lnSpc>
                <a:spcPct val="110000"/>
              </a:lnSpc>
            </a:pPr>
            <a:r>
              <a:rPr lang="en-CA" dirty="0"/>
              <a:t>Nominal Group Technique (NGT)</a:t>
            </a:r>
          </a:p>
          <a:p>
            <a:pPr>
              <a:lnSpc>
                <a:spcPct val="110000"/>
              </a:lnSpc>
            </a:pPr>
            <a:r>
              <a:rPr lang="en-CA" dirty="0"/>
              <a:t>RAND-UCLA</a:t>
            </a:r>
          </a:p>
          <a:p>
            <a:pPr marL="0" indent="0">
              <a:buNone/>
            </a:pPr>
            <a:endParaRPr lang="en-CA" dirty="0"/>
          </a:p>
        </p:txBody>
      </p:sp>
      <p:grpSp>
        <p:nvGrpSpPr>
          <p:cNvPr id="6" name="Group 5"/>
          <p:cNvGrpSpPr/>
          <p:nvPr/>
        </p:nvGrpSpPr>
        <p:grpSpPr>
          <a:xfrm>
            <a:off x="4859943" y="1403894"/>
            <a:ext cx="4035101" cy="2682331"/>
            <a:chOff x="6474166" y="1891131"/>
            <a:chExt cx="5271049" cy="3362976"/>
          </a:xfrm>
        </p:grpSpPr>
        <p:pic>
          <p:nvPicPr>
            <p:cNvPr id="4" name="Picture 3"/>
            <p:cNvPicPr>
              <a:picLocks noChangeAspect="1"/>
            </p:cNvPicPr>
            <p:nvPr/>
          </p:nvPicPr>
          <p:blipFill>
            <a:blip r:embed="rId3"/>
            <a:stretch>
              <a:fillRect/>
            </a:stretch>
          </p:blipFill>
          <p:spPr>
            <a:xfrm>
              <a:off x="6474166" y="2417928"/>
              <a:ext cx="5271049" cy="2836179"/>
            </a:xfrm>
            <a:prstGeom prst="rect">
              <a:avLst/>
            </a:prstGeom>
          </p:spPr>
        </p:pic>
        <p:sp>
          <p:nvSpPr>
            <p:cNvPr id="5" name="TextBox 4"/>
            <p:cNvSpPr txBox="1"/>
            <p:nvPr/>
          </p:nvSpPr>
          <p:spPr>
            <a:xfrm>
              <a:off x="8120507" y="1891131"/>
              <a:ext cx="2906487" cy="300899"/>
            </a:xfrm>
            <a:prstGeom prst="rect">
              <a:avLst/>
            </a:prstGeom>
            <a:noFill/>
          </p:spPr>
          <p:txBody>
            <a:bodyPr wrap="square" rtlCol="0">
              <a:spAutoFit/>
            </a:bodyPr>
            <a:lstStyle/>
            <a:p>
              <a:r>
                <a:rPr lang="en-CA" sz="1013" dirty="0">
                  <a:solidFill>
                    <a:schemeClr val="bg1"/>
                  </a:solidFill>
                </a:rPr>
                <a:t>But we could …</a:t>
              </a:r>
            </a:p>
          </p:txBody>
        </p:sp>
      </p:grpSp>
      <p:sp>
        <p:nvSpPr>
          <p:cNvPr id="9" name="Title 8">
            <a:extLst>
              <a:ext uri="{FF2B5EF4-FFF2-40B4-BE49-F238E27FC236}">
                <a16:creationId xmlns:a16="http://schemas.microsoft.com/office/drawing/2014/main" id="{3A4C2B9C-96BA-4AB6-B629-C7D4707B0040}"/>
              </a:ext>
            </a:extLst>
          </p:cNvPr>
          <p:cNvSpPr>
            <a:spLocks noGrp="1"/>
          </p:cNvSpPr>
          <p:nvPr>
            <p:ph type="title"/>
          </p:nvPr>
        </p:nvSpPr>
        <p:spPr/>
        <p:txBody>
          <a:bodyPr>
            <a:normAutofit/>
          </a:bodyPr>
          <a:lstStyle/>
          <a:p>
            <a:r>
              <a:rPr lang="en-CA" dirty="0"/>
              <a:t>Examples of consensus methods</a:t>
            </a:r>
          </a:p>
        </p:txBody>
      </p:sp>
    </p:spTree>
    <p:extLst>
      <p:ext uri="{BB962C8B-B14F-4D97-AF65-F5344CB8AC3E}">
        <p14:creationId xmlns:p14="http://schemas.microsoft.com/office/powerpoint/2010/main" val="222545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Delphi (or modified Delphi)</a:t>
            </a:r>
          </a:p>
        </p:txBody>
      </p:sp>
      <p:sp>
        <p:nvSpPr>
          <p:cNvPr id="3" name="Content Placeholder 2"/>
          <p:cNvSpPr>
            <a:spLocks noGrp="1"/>
          </p:cNvSpPr>
          <p:nvPr>
            <p:ph idx="1"/>
          </p:nvPr>
        </p:nvSpPr>
        <p:spPr>
          <a:xfrm>
            <a:off x="461591" y="1341421"/>
            <a:ext cx="7886700" cy="1390357"/>
          </a:xfrm>
        </p:spPr>
        <p:txBody>
          <a:bodyPr>
            <a:normAutofit lnSpcReduction="10000"/>
          </a:bodyPr>
          <a:lstStyle/>
          <a:p>
            <a:r>
              <a:rPr lang="en-CA" dirty="0"/>
              <a:t>Delphi</a:t>
            </a:r>
            <a:r>
              <a:rPr lang="en-CA" baseline="0" dirty="0"/>
              <a:t> is a cold-war relic (name courtesy of Greek mythology)</a:t>
            </a:r>
          </a:p>
          <a:p>
            <a:r>
              <a:rPr lang="en-CA" dirty="0"/>
              <a:t>Forecasting tool for cold-war manoeuvres later repurposed by RAND (</a:t>
            </a:r>
            <a:r>
              <a:rPr lang="en-CA" dirty="0" err="1"/>
              <a:t>Dalkey</a:t>
            </a:r>
            <a:r>
              <a:rPr lang="en-CA" dirty="0"/>
              <a:t>, 1967)</a:t>
            </a: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8571" y="82702"/>
            <a:ext cx="1941785" cy="1376455"/>
          </a:xfrm>
          <a:prstGeom prst="rect">
            <a:avLst/>
          </a:prstGeom>
        </p:spPr>
      </p:pic>
      <p:sp>
        <p:nvSpPr>
          <p:cNvPr id="5" name="TextBox 4"/>
          <p:cNvSpPr txBox="1"/>
          <p:nvPr/>
        </p:nvSpPr>
        <p:spPr>
          <a:xfrm>
            <a:off x="640971" y="2896896"/>
            <a:ext cx="3931029" cy="1633204"/>
          </a:xfrm>
          <a:prstGeom prst="rect">
            <a:avLst/>
          </a:prstGeom>
          <a:noFill/>
        </p:spPr>
        <p:txBody>
          <a:bodyPr wrap="square" rtlCol="0">
            <a:spAutoFit/>
          </a:bodyPr>
          <a:lstStyle/>
          <a:p>
            <a:r>
              <a:rPr lang="en-CA" sz="1800" u="sng" dirty="0"/>
              <a:t>Benefits:</a:t>
            </a:r>
          </a:p>
          <a:p>
            <a:r>
              <a:rPr lang="en-CA" sz="1800" dirty="0"/>
              <a:t>Large/diverse numbers</a:t>
            </a:r>
          </a:p>
          <a:p>
            <a:r>
              <a:rPr lang="en-CA" sz="1800" dirty="0"/>
              <a:t>Anonymity</a:t>
            </a:r>
          </a:p>
          <a:p>
            <a:r>
              <a:rPr lang="en-CA" sz="1800" dirty="0"/>
              <a:t>No travel necessary </a:t>
            </a:r>
          </a:p>
          <a:p>
            <a:r>
              <a:rPr lang="en-CA" sz="1800" dirty="0"/>
              <a:t>Easy to manage &amp; measure agreement</a:t>
            </a:r>
          </a:p>
          <a:p>
            <a:endParaRPr lang="en-CA" sz="1013" dirty="0"/>
          </a:p>
        </p:txBody>
      </p:sp>
      <p:sp>
        <p:nvSpPr>
          <p:cNvPr id="6" name="TextBox 5"/>
          <p:cNvSpPr txBox="1"/>
          <p:nvPr/>
        </p:nvSpPr>
        <p:spPr>
          <a:xfrm>
            <a:off x="4692203" y="2896896"/>
            <a:ext cx="3736407" cy="1200329"/>
          </a:xfrm>
          <a:prstGeom prst="rect">
            <a:avLst/>
          </a:prstGeom>
          <a:noFill/>
        </p:spPr>
        <p:txBody>
          <a:bodyPr wrap="square" rtlCol="0">
            <a:spAutoFit/>
          </a:bodyPr>
          <a:lstStyle/>
          <a:p>
            <a:r>
              <a:rPr lang="en-CA" sz="1800" u="sng" dirty="0"/>
              <a:t>Drawbacks:</a:t>
            </a:r>
          </a:p>
          <a:p>
            <a:r>
              <a:rPr lang="en-CA" sz="1800" dirty="0"/>
              <a:t>Highly dependent upon questions Feedback can lead to ‘groupthink’</a:t>
            </a:r>
          </a:p>
          <a:p>
            <a:r>
              <a:rPr lang="en-CA" sz="1800" dirty="0"/>
              <a:t>Often large time commitment</a:t>
            </a:r>
          </a:p>
        </p:txBody>
      </p:sp>
    </p:spTree>
    <p:extLst>
      <p:ext uri="{BB962C8B-B14F-4D97-AF65-F5344CB8AC3E}">
        <p14:creationId xmlns:p14="http://schemas.microsoft.com/office/powerpoint/2010/main" val="595028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2">
            <a:extLst>
              <a:ext uri="{FF2B5EF4-FFF2-40B4-BE49-F238E27FC236}">
                <a16:creationId xmlns:a16="http://schemas.microsoft.com/office/drawing/2014/main" id="{13CB7A10-4206-4923-8BB7-E8518E49EABA}"/>
              </a:ext>
            </a:extLst>
          </p:cNvPr>
          <p:cNvSpPr txBox="1">
            <a:spLocks/>
          </p:cNvSpPr>
          <p:nvPr/>
        </p:nvSpPr>
        <p:spPr bwMode="auto">
          <a:xfrm>
            <a:off x="7444874" y="85797"/>
            <a:ext cx="16002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685800" rtl="0" eaLnBrk="1" latinLnBrk="0" hangingPunct="1">
              <a:spcBef>
                <a:spcPct val="20000"/>
              </a:spcBef>
              <a:buClr>
                <a:srgbClr val="FF6600"/>
              </a:buClr>
              <a:buSzPct val="100000"/>
              <a:buFont typeface="Arial" pitchFamily="34" charset="0"/>
              <a:buChar char="•"/>
              <a:defRPr sz="2100" kern="1200">
                <a:solidFill>
                  <a:srgbClr val="FBFBFB"/>
                </a:solidFill>
                <a:latin typeface="Arial" pitchFamily="34" charset="0"/>
                <a:ea typeface="+mn-ea"/>
                <a:cs typeface="Arial" pitchFamily="34" charset="0"/>
              </a:defRPr>
            </a:lvl1pPr>
            <a:lvl2pPr marL="557213" indent="-214313" algn="l" defTabSz="685800" rtl="0" eaLnBrk="1" latinLnBrk="0" hangingPunct="1">
              <a:spcBef>
                <a:spcPct val="20000"/>
              </a:spcBef>
              <a:buClr>
                <a:srgbClr val="FF6600"/>
              </a:buClr>
              <a:buSzPct val="110000"/>
              <a:buFont typeface="Arial" pitchFamily="34" charset="0"/>
              <a:buChar char="•"/>
              <a:defRPr sz="1800" kern="1200">
                <a:solidFill>
                  <a:srgbClr val="FBFBFB"/>
                </a:solidFill>
                <a:latin typeface="Arial" pitchFamily="34" charset="0"/>
                <a:ea typeface="+mn-ea"/>
                <a:cs typeface="Arial" pitchFamily="34" charset="0"/>
              </a:defRPr>
            </a:lvl2pPr>
            <a:lvl3pPr marL="857250" indent="-171450" algn="l" defTabSz="685800" rtl="0" eaLnBrk="1" latinLnBrk="0" hangingPunct="1">
              <a:spcBef>
                <a:spcPct val="20000"/>
              </a:spcBef>
              <a:buClr>
                <a:srgbClr val="FF6600"/>
              </a:buClr>
              <a:buSzPct val="110000"/>
              <a:buFont typeface="Arial" pitchFamily="34" charset="0"/>
              <a:buChar char="•"/>
              <a:defRPr sz="1500" kern="1200">
                <a:solidFill>
                  <a:srgbClr val="FBFBFB"/>
                </a:solidFill>
                <a:latin typeface="Arial" pitchFamily="34" charset="0"/>
                <a:ea typeface="+mn-ea"/>
                <a:cs typeface="Arial" pitchFamily="34" charset="0"/>
              </a:defRPr>
            </a:lvl3pPr>
            <a:lvl4pPr marL="12001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4pPr>
            <a:lvl5pPr marL="15430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5pPr>
            <a:lvl6pPr marL="18859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6pPr>
            <a:lvl7pPr marL="22288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7pPr>
            <a:lvl8pPr marL="25717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8pPr>
            <a:lvl9pPr marL="29146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9pPr>
          </a:lstStyle>
          <a:p>
            <a:pPr algn="r" defTabSz="685749" fontAlgn="base">
              <a:spcBef>
                <a:spcPct val="0"/>
              </a:spcBef>
              <a:spcAft>
                <a:spcPct val="0"/>
              </a:spcAft>
              <a:buClrTx/>
              <a:buSzTx/>
              <a:buNone/>
              <a:defRPr/>
            </a:pPr>
            <a:r>
              <a:rPr lang="en-US" altLang="en-US" sz="900">
                <a:solidFill>
                  <a:prstClr val="black"/>
                </a:solidFill>
                <a:latin typeface="+mn-lt"/>
              </a:rPr>
              <a:t>2</a:t>
            </a:r>
          </a:p>
        </p:txBody>
      </p:sp>
      <p:sp>
        <p:nvSpPr>
          <p:cNvPr id="8195" name="Content Placeholder 2">
            <a:extLst>
              <a:ext uri="{FF2B5EF4-FFF2-40B4-BE49-F238E27FC236}">
                <a16:creationId xmlns:a16="http://schemas.microsoft.com/office/drawing/2014/main" id="{D59FAA3D-6388-4573-9CF1-E44C113827C6}"/>
              </a:ext>
            </a:extLst>
          </p:cNvPr>
          <p:cNvSpPr txBox="1">
            <a:spLocks/>
          </p:cNvSpPr>
          <p:nvPr/>
        </p:nvSpPr>
        <p:spPr bwMode="auto">
          <a:xfrm>
            <a:off x="1097533" y="977110"/>
            <a:ext cx="6640171" cy="87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4286" rIns="0" bIns="34286" anchor="t"/>
          <a:lstStyle>
            <a:lvl1pPr eaLnBrk="0" hangingPunct="0">
              <a:spcBef>
                <a:spcPts val="600"/>
              </a:spcBef>
              <a:spcAft>
                <a:spcPts val="600"/>
              </a:spcAft>
              <a:buClr>
                <a:srgbClr val="FF6600"/>
              </a:buClr>
              <a:buSzPct val="130000"/>
              <a:buFont typeface="Arial" pitchFamily="34" charset="0"/>
              <a:buChar char="•"/>
              <a:tabLst>
                <a:tab pos="1435100" algn="l"/>
              </a:tabLst>
              <a:defRPr sz="2800">
                <a:solidFill>
                  <a:srgbClr val="142F92"/>
                </a:solidFill>
                <a:latin typeface="Arial Narrow" pitchFamily="34" charset="0"/>
                <a:cs typeface="Arial" pitchFamily="34" charset="0"/>
              </a:defRPr>
            </a:lvl1pPr>
            <a:lvl2pPr marL="742950" indent="-285750" eaLnBrk="0" hangingPunct="0">
              <a:spcBef>
                <a:spcPts val="600"/>
              </a:spcBef>
              <a:spcAft>
                <a:spcPts val="600"/>
              </a:spcAft>
              <a:buClr>
                <a:srgbClr val="FF6600"/>
              </a:buClr>
              <a:buSzPct val="130000"/>
              <a:buFont typeface="Arial Narrow" pitchFamily="34" charset="0"/>
              <a:buChar char="–"/>
              <a:tabLst>
                <a:tab pos="1435100" algn="l"/>
              </a:tabLst>
              <a:defRPr sz="2400">
                <a:solidFill>
                  <a:srgbClr val="142F92"/>
                </a:solidFill>
                <a:latin typeface="Arial Narrow" pitchFamily="34" charset="0"/>
                <a:cs typeface="Arial" pitchFamily="34" charset="0"/>
              </a:defRPr>
            </a:lvl2pPr>
            <a:lvl3pPr marL="1143000" indent="-228600" eaLnBrk="0" hangingPunct="0">
              <a:spcBef>
                <a:spcPts val="600"/>
              </a:spcBef>
              <a:spcAft>
                <a:spcPts val="600"/>
              </a:spcAft>
              <a:buClr>
                <a:srgbClr val="FF6600"/>
              </a:buClr>
              <a:buSzPct val="130000"/>
              <a:buFont typeface="Arial" pitchFamily="34" charset="0"/>
              <a:buChar char="•"/>
              <a:tabLst>
                <a:tab pos="1435100" algn="l"/>
              </a:tabLst>
              <a:defRPr sz="2000">
                <a:solidFill>
                  <a:srgbClr val="142F92"/>
                </a:solidFill>
                <a:latin typeface="Arial Narrow" pitchFamily="34" charset="0"/>
                <a:cs typeface="Arial" pitchFamily="34" charset="0"/>
              </a:defRPr>
            </a:lvl3pPr>
            <a:lvl4pPr marL="1600200" indent="-228600" eaLnBrk="0" hangingPunct="0">
              <a:spcBef>
                <a:spcPts val="600"/>
              </a:spcBef>
              <a:spcAft>
                <a:spcPts val="600"/>
              </a:spcAft>
              <a:buClr>
                <a:srgbClr val="FF6600"/>
              </a:buClr>
              <a:buSzPct val="130000"/>
              <a:buFont typeface="Arial Narrow" pitchFamily="34" charset="0"/>
              <a:buChar char="–"/>
              <a:tabLst>
                <a:tab pos="1435100" algn="l"/>
              </a:tabLst>
              <a:defRPr>
                <a:solidFill>
                  <a:srgbClr val="142F92"/>
                </a:solidFill>
                <a:latin typeface="Arial Narrow" pitchFamily="34" charset="0"/>
                <a:cs typeface="Arial" pitchFamily="34" charset="0"/>
              </a:defRPr>
            </a:lvl4pPr>
            <a:lvl5pPr marL="2057400" indent="-228600" eaLnBrk="0"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5pPr>
            <a:lvl6pPr marL="25146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6pPr>
            <a:lvl7pPr marL="29718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7pPr>
            <a:lvl8pPr marL="34290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8pPr>
            <a:lvl9pPr marL="38862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9pPr>
          </a:lstStyle>
          <a:p>
            <a:pPr defTabSz="342875" fontAlgn="base">
              <a:lnSpc>
                <a:spcPct val="110000"/>
              </a:lnSpc>
              <a:buNone/>
              <a:tabLst>
                <a:tab pos="1076244" algn="l"/>
              </a:tabLst>
              <a:defRPr/>
            </a:pPr>
            <a:r>
              <a:rPr lang="en-US" altLang="en-US" sz="2400">
                <a:latin typeface="Franklin Gothic Book" panose="020B0503020102020204"/>
                <a:ea typeface="ＭＳ Ｐゴシック"/>
                <a:cs typeface="Calibri"/>
              </a:rPr>
              <a:t>. . . </a:t>
            </a:r>
            <a:r>
              <a:rPr lang="en-US" altLang="en-US" sz="2400" spc="-23">
                <a:latin typeface="Franklin Gothic Book" panose="020B0503020102020204"/>
                <a:ea typeface="ＭＳ Ｐゴシック"/>
                <a:cs typeface="Calibri"/>
              </a:rPr>
              <a:t>the following Titanium and Platinum Corporate Sponsors for their ongoing support of the Society:</a:t>
            </a:r>
          </a:p>
          <a:p>
            <a:pPr defTabSz="342875" fontAlgn="base">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fontAlgn="base">
              <a:buNone/>
              <a:tabLst>
                <a:tab pos="1076244" algn="l"/>
              </a:tabLst>
              <a:defRPr/>
            </a:pPr>
            <a:r>
              <a:rPr lang="en-US" altLang="en-US" sz="2400">
                <a:solidFill>
                  <a:srgbClr val="0000FF"/>
                </a:solidFill>
                <a:latin typeface="Arial Narrow"/>
                <a:ea typeface="ＭＳ Ｐゴシック" pitchFamily="34" charset="-128"/>
                <a:cs typeface="Calibri" pitchFamily="34" charset="0"/>
              </a:rPr>
              <a:t>																					</a:t>
            </a: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p:txBody>
      </p:sp>
      <p:pic>
        <p:nvPicPr>
          <p:cNvPr id="16390" name="Picture 8" descr="Amgen_2_Blue_PC.jpg">
            <a:extLst>
              <a:ext uri="{FF2B5EF4-FFF2-40B4-BE49-F238E27FC236}">
                <a16:creationId xmlns:a16="http://schemas.microsoft.com/office/drawing/2014/main" id="{C22B5629-429A-43DB-BDC1-D6253FF6CA1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23416" y="1950778"/>
            <a:ext cx="1235494" cy="53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2" descr="alt">
            <a:extLst>
              <a:ext uri="{FF2B5EF4-FFF2-40B4-BE49-F238E27FC236}">
                <a16:creationId xmlns:a16="http://schemas.microsoft.com/office/drawing/2014/main" id="{1FC28537-2511-43CA-B5FD-6092ABBD897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99150" y="1781881"/>
            <a:ext cx="1722475" cy="4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0" name="Picture 3">
            <a:extLst>
              <a:ext uri="{FF2B5EF4-FFF2-40B4-BE49-F238E27FC236}">
                <a16:creationId xmlns:a16="http://schemas.microsoft.com/office/drawing/2014/main" id="{A31D5FDF-969A-499D-832B-2336C9DB19D0}"/>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7500311" y="2808617"/>
            <a:ext cx="931953" cy="482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drawing&#10;&#10;Description automatically generated">
            <a:extLst>
              <a:ext uri="{FF2B5EF4-FFF2-40B4-BE49-F238E27FC236}">
                <a16:creationId xmlns:a16="http://schemas.microsoft.com/office/drawing/2014/main" id="{700F95A9-CACB-499E-A3E1-1D6CC2D7C96D}"/>
              </a:ext>
            </a:extLst>
          </p:cNvPr>
          <p:cNvPicPr>
            <a:picLocks noChangeAspect="1"/>
          </p:cNvPicPr>
          <p:nvPr/>
        </p:nvPicPr>
        <p:blipFill rotWithShape="1">
          <a:blip r:embed="rId6">
            <a:clrChange>
              <a:clrFrom>
                <a:srgbClr val="FFFFFF"/>
              </a:clrFrom>
              <a:clrTo>
                <a:srgbClr val="FFFFFF">
                  <a:alpha val="0"/>
                </a:srgbClr>
              </a:clrTo>
            </a:clrChange>
          </a:blip>
          <a:srcRect l="6389" t="13432" r="7501" b="17790"/>
          <a:stretch/>
        </p:blipFill>
        <p:spPr>
          <a:xfrm>
            <a:off x="7944885" y="2043437"/>
            <a:ext cx="866736" cy="45920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4E8E5AE2-FBA0-44A2-8D5B-51E781028FE2}"/>
              </a:ext>
            </a:extLst>
          </p:cNvPr>
          <p:cNvPicPr>
            <a:picLocks noChangeAspect="1"/>
          </p:cNvPicPr>
          <p:nvPr/>
        </p:nvPicPr>
        <p:blipFill>
          <a:blip r:embed="rId7">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5879619" y="2043437"/>
            <a:ext cx="685448" cy="664941"/>
          </a:xfrm>
          <a:prstGeom prst="rect">
            <a:avLst/>
          </a:prstGeom>
        </p:spPr>
      </p:pic>
      <p:pic>
        <p:nvPicPr>
          <p:cNvPr id="15" name="Picture 14" descr="Logo&#10;&#10;Description automatically generated">
            <a:extLst>
              <a:ext uri="{FF2B5EF4-FFF2-40B4-BE49-F238E27FC236}">
                <a16:creationId xmlns:a16="http://schemas.microsoft.com/office/drawing/2014/main" id="{7F11F72E-F027-4306-BD5C-6B8239205164}"/>
              </a:ext>
            </a:extLst>
          </p:cNvPr>
          <p:cNvPicPr>
            <a:picLocks noChangeAspect="1"/>
          </p:cNvPicPr>
          <p:nvPr/>
        </p:nvPicPr>
        <p:blipFill>
          <a:blip r:embed="rId8"/>
          <a:stretch>
            <a:fillRect/>
          </a:stretch>
        </p:blipFill>
        <p:spPr>
          <a:xfrm>
            <a:off x="4093138" y="3676070"/>
            <a:ext cx="1422950" cy="655320"/>
          </a:xfrm>
          <a:prstGeom prst="rect">
            <a:avLst/>
          </a:prstGeom>
        </p:spPr>
      </p:pic>
      <p:pic>
        <p:nvPicPr>
          <p:cNvPr id="27" name="Picture 26" descr="Logo, company name&#10;&#10;Description automatically generated">
            <a:extLst>
              <a:ext uri="{FF2B5EF4-FFF2-40B4-BE49-F238E27FC236}">
                <a16:creationId xmlns:a16="http://schemas.microsoft.com/office/drawing/2014/main" id="{69DDB59B-F9B7-4F33-AAC6-273D60F2862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654792" y="4037410"/>
            <a:ext cx="1824424" cy="1016625"/>
          </a:xfrm>
          <a:prstGeom prst="rect">
            <a:avLst/>
          </a:prstGeom>
          <a:noFill/>
          <a:ln>
            <a:noFill/>
          </a:ln>
        </p:spPr>
      </p:pic>
      <p:pic>
        <p:nvPicPr>
          <p:cNvPr id="1026" name="Picture 2">
            <a:hlinkClick r:id="rId10"/>
            <a:extLst>
              <a:ext uri="{FF2B5EF4-FFF2-40B4-BE49-F238E27FC236}">
                <a16:creationId xmlns:a16="http://schemas.microsoft.com/office/drawing/2014/main" id="{37CAB13B-8E08-4268-9B7B-B34D698F52C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232" y="2601526"/>
            <a:ext cx="1196207" cy="4818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92650A6-3EBB-43B3-959B-4E73C00D5CA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03118" y="4207802"/>
            <a:ext cx="659171" cy="6591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hlinkClick r:id="rId13"/>
            <a:extLst>
              <a:ext uri="{FF2B5EF4-FFF2-40B4-BE49-F238E27FC236}">
                <a16:creationId xmlns:a16="http://schemas.microsoft.com/office/drawing/2014/main" id="{968E2833-1B28-42C9-865C-8B2BDE673DA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14030" y="2803483"/>
            <a:ext cx="2278003" cy="4886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hlinkClick r:id="rId15"/>
            <a:extLst>
              <a:ext uri="{FF2B5EF4-FFF2-40B4-BE49-F238E27FC236}">
                <a16:creationId xmlns:a16="http://schemas.microsoft.com/office/drawing/2014/main" id="{0131A963-1A32-41AF-9EEC-67B63DBC2BD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11918" y="2030118"/>
            <a:ext cx="2068481" cy="3051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go&#10;&#10;Description automatically generated">
            <a:extLst>
              <a:ext uri="{FF2B5EF4-FFF2-40B4-BE49-F238E27FC236}">
                <a16:creationId xmlns:a16="http://schemas.microsoft.com/office/drawing/2014/main" id="{4A3E85D4-F676-4798-AAC5-4BB03138EE43}"/>
              </a:ext>
            </a:extLst>
          </p:cNvPr>
          <p:cNvPicPr>
            <a:picLocks noChangeAspect="1"/>
          </p:cNvPicPr>
          <p:nvPr/>
        </p:nvPicPr>
        <p:blipFill>
          <a:blip r:embed="rId17"/>
          <a:stretch>
            <a:fillRect/>
          </a:stretch>
        </p:blipFill>
        <p:spPr>
          <a:xfrm>
            <a:off x="428170" y="4534508"/>
            <a:ext cx="1281050" cy="319563"/>
          </a:xfrm>
          <a:prstGeom prst="rect">
            <a:avLst/>
          </a:prstGeom>
        </p:spPr>
      </p:pic>
      <p:pic>
        <p:nvPicPr>
          <p:cNvPr id="4" name="Picture 5" descr="Logo&#10;&#10;Description automatically generated">
            <a:extLst>
              <a:ext uri="{FF2B5EF4-FFF2-40B4-BE49-F238E27FC236}">
                <a16:creationId xmlns:a16="http://schemas.microsoft.com/office/drawing/2014/main" id="{6C9A291A-0E5B-4E0F-8622-93A6FDD11E30}"/>
              </a:ext>
            </a:extLst>
          </p:cNvPr>
          <p:cNvPicPr>
            <a:picLocks noChangeAspect="1"/>
          </p:cNvPicPr>
          <p:nvPr/>
        </p:nvPicPr>
        <p:blipFill>
          <a:blip r:embed="rId18"/>
          <a:stretch>
            <a:fillRect/>
          </a:stretch>
        </p:blipFill>
        <p:spPr>
          <a:xfrm>
            <a:off x="2460388" y="3810978"/>
            <a:ext cx="1311008" cy="329947"/>
          </a:xfrm>
          <a:prstGeom prst="rect">
            <a:avLst/>
          </a:prstGeom>
        </p:spPr>
      </p:pic>
      <p:pic>
        <p:nvPicPr>
          <p:cNvPr id="24" name="Picture 23" descr="Logo, company name&#10;&#10;Description automatically generated">
            <a:extLst>
              <a:ext uri="{FF2B5EF4-FFF2-40B4-BE49-F238E27FC236}">
                <a16:creationId xmlns:a16="http://schemas.microsoft.com/office/drawing/2014/main" id="{471F43E0-BB48-43EF-8A56-61DD3C44A076}"/>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5246206" y="4232702"/>
            <a:ext cx="1266825" cy="583565"/>
          </a:xfrm>
          <a:prstGeom prst="rect">
            <a:avLst/>
          </a:prstGeom>
          <a:noFill/>
          <a:ln>
            <a:noFill/>
          </a:ln>
        </p:spPr>
      </p:pic>
      <p:pic>
        <p:nvPicPr>
          <p:cNvPr id="6" name="Picture 5" descr="A picture containing text, clock, gauge&#10;&#10;Description automatically generated">
            <a:extLst>
              <a:ext uri="{FF2B5EF4-FFF2-40B4-BE49-F238E27FC236}">
                <a16:creationId xmlns:a16="http://schemas.microsoft.com/office/drawing/2014/main" id="{426C93CF-4034-D6EE-96EE-F25B2F94560F}"/>
              </a:ext>
            </a:extLst>
          </p:cNvPr>
          <p:cNvPicPr>
            <a:picLocks noChangeAspect="1"/>
          </p:cNvPicPr>
          <p:nvPr/>
        </p:nvPicPr>
        <p:blipFill>
          <a:blip r:embed="rId20"/>
          <a:stretch>
            <a:fillRect/>
          </a:stretch>
        </p:blipFill>
        <p:spPr>
          <a:xfrm>
            <a:off x="176282" y="1988866"/>
            <a:ext cx="855907" cy="312201"/>
          </a:xfrm>
          <a:prstGeom prst="rect">
            <a:avLst/>
          </a:prstGeom>
        </p:spPr>
      </p:pic>
      <p:pic>
        <p:nvPicPr>
          <p:cNvPr id="10" name="Picture 9" descr="Text, logo&#10;&#10;Description automatically generated">
            <a:extLst>
              <a:ext uri="{FF2B5EF4-FFF2-40B4-BE49-F238E27FC236}">
                <a16:creationId xmlns:a16="http://schemas.microsoft.com/office/drawing/2014/main" id="{2935C7A6-3F5A-4250-50A6-E37ABC495ED8}"/>
              </a:ext>
            </a:extLst>
          </p:cNvPr>
          <p:cNvPicPr>
            <a:picLocks noChangeAspect="1"/>
          </p:cNvPicPr>
          <p:nvPr/>
        </p:nvPicPr>
        <p:blipFill>
          <a:blip r:embed="rId21"/>
          <a:stretch>
            <a:fillRect/>
          </a:stretch>
        </p:blipFill>
        <p:spPr>
          <a:xfrm>
            <a:off x="1548795" y="2286953"/>
            <a:ext cx="2278003" cy="754061"/>
          </a:xfrm>
          <a:prstGeom prst="rect">
            <a:avLst/>
          </a:prstGeom>
        </p:spPr>
      </p:pic>
      <p:pic>
        <p:nvPicPr>
          <p:cNvPr id="7" name="Picture 6" descr="Text&#10;&#10;Description automatically generated">
            <a:extLst>
              <a:ext uri="{FF2B5EF4-FFF2-40B4-BE49-F238E27FC236}">
                <a16:creationId xmlns:a16="http://schemas.microsoft.com/office/drawing/2014/main" id="{B218BC9F-9DF6-4102-2C9F-8C11F3FFE73E}"/>
              </a:ext>
            </a:extLst>
          </p:cNvPr>
          <p:cNvPicPr>
            <a:picLocks noChangeAspect="1"/>
          </p:cNvPicPr>
          <p:nvPr/>
        </p:nvPicPr>
        <p:blipFill>
          <a:blip r:embed="rId22"/>
          <a:stretch>
            <a:fillRect/>
          </a:stretch>
        </p:blipFill>
        <p:spPr>
          <a:xfrm>
            <a:off x="3406371" y="4372886"/>
            <a:ext cx="1536919" cy="481185"/>
          </a:xfrm>
          <a:prstGeom prst="rect">
            <a:avLst/>
          </a:prstGeom>
        </p:spPr>
      </p:pic>
      <p:pic>
        <p:nvPicPr>
          <p:cNvPr id="3" name="Picture 2" descr="Blue letters on a white background&#10;&#10;Description automatically generated">
            <a:extLst>
              <a:ext uri="{FF2B5EF4-FFF2-40B4-BE49-F238E27FC236}">
                <a16:creationId xmlns:a16="http://schemas.microsoft.com/office/drawing/2014/main" id="{B7C5B775-8043-5139-D23C-B33C31D5DF74}"/>
              </a:ext>
            </a:extLst>
          </p:cNvPr>
          <p:cNvPicPr>
            <a:picLocks noChangeAspect="1"/>
          </p:cNvPicPr>
          <p:nvPr/>
        </p:nvPicPr>
        <p:blipFill>
          <a:blip r:embed="rId23"/>
          <a:stretch>
            <a:fillRect/>
          </a:stretch>
        </p:blipFill>
        <p:spPr>
          <a:xfrm>
            <a:off x="1203786" y="2973069"/>
            <a:ext cx="2355696" cy="402667"/>
          </a:xfrm>
          <a:prstGeom prst="rect">
            <a:avLst/>
          </a:prstGeom>
        </p:spPr>
      </p:pic>
      <p:pic>
        <p:nvPicPr>
          <p:cNvPr id="12" name="Picture 14">
            <a:extLst>
              <a:ext uri="{FF2B5EF4-FFF2-40B4-BE49-F238E27FC236}">
                <a16:creationId xmlns:a16="http://schemas.microsoft.com/office/drawing/2014/main" id="{7FF0C113-5E06-BF0A-03DC-B24009DD8D5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849838" y="2631995"/>
            <a:ext cx="954584" cy="9550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red and black sign&#10;&#10;Description automatically generated">
            <a:extLst>
              <a:ext uri="{FF2B5EF4-FFF2-40B4-BE49-F238E27FC236}">
                <a16:creationId xmlns:a16="http://schemas.microsoft.com/office/drawing/2014/main" id="{E8522397-C43A-010A-F9A3-90B1E7DC0AD2}"/>
              </a:ext>
            </a:extLst>
          </p:cNvPr>
          <p:cNvPicPr>
            <a:picLocks noChangeAspect="1"/>
          </p:cNvPicPr>
          <p:nvPr/>
        </p:nvPicPr>
        <p:blipFill>
          <a:blip r:embed="rId25"/>
          <a:stretch>
            <a:fillRect/>
          </a:stretch>
        </p:blipFill>
        <p:spPr>
          <a:xfrm>
            <a:off x="25938" y="3695574"/>
            <a:ext cx="2355696" cy="434701"/>
          </a:xfrm>
          <a:prstGeom prst="rect">
            <a:avLst/>
          </a:prstGeom>
        </p:spPr>
      </p:pic>
      <p:pic>
        <p:nvPicPr>
          <p:cNvPr id="16" name="Picture 15">
            <a:extLst>
              <a:ext uri="{FF2B5EF4-FFF2-40B4-BE49-F238E27FC236}">
                <a16:creationId xmlns:a16="http://schemas.microsoft.com/office/drawing/2014/main" id="{EDA6D931-968D-7D31-FF4F-90C255EEC499}"/>
              </a:ext>
            </a:extLst>
          </p:cNvPr>
          <p:cNvPicPr>
            <a:picLocks noChangeAspect="1"/>
          </p:cNvPicPr>
          <p:nvPr/>
        </p:nvPicPr>
        <p:blipFill>
          <a:blip r:embed="rId26"/>
          <a:stretch>
            <a:fillRect/>
          </a:stretch>
        </p:blipFill>
        <p:spPr>
          <a:xfrm>
            <a:off x="5780398" y="3593012"/>
            <a:ext cx="2752958" cy="718451"/>
          </a:xfrm>
          <a:prstGeom prst="rect">
            <a:avLst/>
          </a:prstGeom>
        </p:spPr>
      </p:pic>
      <p:sp>
        <p:nvSpPr>
          <p:cNvPr id="8" name="Title 2">
            <a:extLst>
              <a:ext uri="{FF2B5EF4-FFF2-40B4-BE49-F238E27FC236}">
                <a16:creationId xmlns:a16="http://schemas.microsoft.com/office/drawing/2014/main" id="{F1BD7ACC-D08F-2023-06C3-7E549EC6C827}"/>
              </a:ext>
            </a:extLst>
          </p:cNvPr>
          <p:cNvSpPr txBox="1">
            <a:spLocks/>
          </p:cNvSpPr>
          <p:nvPr/>
        </p:nvSpPr>
        <p:spPr>
          <a:xfrm>
            <a:off x="857251" y="59945"/>
            <a:ext cx="7462661" cy="9415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200" b="1" kern="1200">
                <a:solidFill>
                  <a:srgbClr val="F28C11"/>
                </a:solidFill>
                <a:latin typeface="+mj-lt"/>
                <a:ea typeface="+mj-ea"/>
                <a:cs typeface="+mj-cs"/>
              </a:defRPr>
            </a:lvl1pPr>
          </a:lstStyle>
          <a:p>
            <a:r>
              <a:rPr lang="en-US"/>
              <a:t>ISMPP Would Like to Thank…</a:t>
            </a:r>
          </a:p>
        </p:txBody>
      </p:sp>
    </p:spTree>
    <p:extLst>
      <p:ext uri="{BB962C8B-B14F-4D97-AF65-F5344CB8AC3E}">
        <p14:creationId xmlns:p14="http://schemas.microsoft.com/office/powerpoint/2010/main" val="3628352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B3388-2FA8-4834-9069-14BB953B8609}"/>
              </a:ext>
            </a:extLst>
          </p:cNvPr>
          <p:cNvSpPr>
            <a:spLocks noGrp="1"/>
          </p:cNvSpPr>
          <p:nvPr>
            <p:ph type="title"/>
          </p:nvPr>
        </p:nvSpPr>
        <p:spPr/>
        <p:txBody>
          <a:bodyPr/>
          <a:lstStyle/>
          <a:p>
            <a:r>
              <a:rPr lang="en-CA" dirty="0"/>
              <a:t>Key tenets of a Delphi</a:t>
            </a:r>
          </a:p>
        </p:txBody>
      </p:sp>
      <p:sp>
        <p:nvSpPr>
          <p:cNvPr id="3" name="Content Placeholder 2">
            <a:extLst>
              <a:ext uri="{FF2B5EF4-FFF2-40B4-BE49-F238E27FC236}">
                <a16:creationId xmlns:a16="http://schemas.microsoft.com/office/drawing/2014/main" id="{0C2081E4-C2D5-4E87-B6FB-74F1B0505B83}"/>
              </a:ext>
            </a:extLst>
          </p:cNvPr>
          <p:cNvSpPr>
            <a:spLocks noGrp="1"/>
          </p:cNvSpPr>
          <p:nvPr>
            <p:ph idx="1"/>
          </p:nvPr>
        </p:nvSpPr>
        <p:spPr/>
        <p:txBody>
          <a:bodyPr/>
          <a:lstStyle/>
          <a:p>
            <a:pPr marL="0" indent="0">
              <a:buNone/>
            </a:pPr>
            <a:r>
              <a:rPr lang="en-CA" dirty="0"/>
              <a:t>Three ‘rules’ that need to be adhered to for a method to be a true Delphi</a:t>
            </a:r>
          </a:p>
          <a:p>
            <a:pPr marL="457200" indent="-457200">
              <a:buAutoNum type="arabicParenR"/>
            </a:pPr>
            <a:r>
              <a:rPr lang="en-CA" dirty="0"/>
              <a:t>Anonymity</a:t>
            </a:r>
          </a:p>
          <a:p>
            <a:pPr marL="457200" indent="-457200">
              <a:buAutoNum type="arabicParenR"/>
            </a:pPr>
            <a:r>
              <a:rPr lang="en-CA" dirty="0"/>
              <a:t>Iteration</a:t>
            </a:r>
          </a:p>
          <a:p>
            <a:pPr marL="457200" indent="-457200">
              <a:buAutoNum type="arabicParenR"/>
            </a:pPr>
            <a:r>
              <a:rPr lang="en-CA" dirty="0"/>
              <a:t>Structured feedback</a:t>
            </a:r>
          </a:p>
          <a:p>
            <a:pPr marL="457200" indent="-457200">
              <a:buAutoNum type="arabicParenR"/>
            </a:pPr>
            <a:endParaRPr lang="en-CA" dirty="0"/>
          </a:p>
          <a:p>
            <a:pPr marL="0" indent="0">
              <a:buNone/>
            </a:pPr>
            <a:r>
              <a:rPr lang="en-CA" dirty="0"/>
              <a:t>Very (and I mean ‘very’) often at least one is broken without rationale</a:t>
            </a:r>
          </a:p>
        </p:txBody>
      </p:sp>
      <p:sp>
        <p:nvSpPr>
          <p:cNvPr id="4" name="Slide Number Placeholder 3">
            <a:extLst>
              <a:ext uri="{FF2B5EF4-FFF2-40B4-BE49-F238E27FC236}">
                <a16:creationId xmlns:a16="http://schemas.microsoft.com/office/drawing/2014/main" id="{1911F72F-599D-439E-A5E0-15F4AFD59F4C}"/>
              </a:ext>
            </a:extLst>
          </p:cNvPr>
          <p:cNvSpPr>
            <a:spLocks noGrp="1"/>
          </p:cNvSpPr>
          <p:nvPr>
            <p:ph type="sldNum" sz="quarter" idx="10"/>
          </p:nvPr>
        </p:nvSpPr>
        <p:spPr/>
        <p:txBody>
          <a:bodyPr/>
          <a:lstStyle/>
          <a:p>
            <a:fld id="{42AD0A0E-4515-A647-B2E3-7F1B29FB990E}" type="slidenum">
              <a:rPr lang="en-US" smtClean="0"/>
              <a:pPr/>
              <a:t>20</a:t>
            </a:fld>
            <a:endParaRPr lang="en-US"/>
          </a:p>
        </p:txBody>
      </p:sp>
    </p:spTree>
    <p:extLst>
      <p:ext uri="{BB962C8B-B14F-4D97-AF65-F5344CB8AC3E}">
        <p14:creationId xmlns:p14="http://schemas.microsoft.com/office/powerpoint/2010/main" val="891434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Nominal Group Technique</a:t>
            </a:r>
          </a:p>
        </p:txBody>
      </p:sp>
      <p:sp>
        <p:nvSpPr>
          <p:cNvPr id="3" name="Content Placeholder 2"/>
          <p:cNvSpPr>
            <a:spLocks noGrp="1"/>
          </p:cNvSpPr>
          <p:nvPr>
            <p:ph idx="1"/>
          </p:nvPr>
        </p:nvSpPr>
        <p:spPr>
          <a:xfrm>
            <a:off x="504824" y="1268016"/>
            <a:ext cx="8048625" cy="1708518"/>
          </a:xfrm>
        </p:spPr>
        <p:txBody>
          <a:bodyPr>
            <a:noAutofit/>
          </a:bodyPr>
          <a:lstStyle/>
          <a:p>
            <a:r>
              <a:rPr lang="en-US" dirty="0"/>
              <a:t>Originated in the social sciences in the 1960’s – </a:t>
            </a:r>
            <a:r>
              <a:rPr lang="en-US" dirty="0" err="1"/>
              <a:t>Delbecq</a:t>
            </a:r>
            <a:r>
              <a:rPr lang="en-US" dirty="0"/>
              <a:t> &amp; Van de Ven</a:t>
            </a:r>
          </a:p>
          <a:p>
            <a:r>
              <a:rPr lang="en-US" dirty="0"/>
              <a:t>‘nominal’ – in name only</a:t>
            </a:r>
          </a:p>
          <a:p>
            <a:r>
              <a:rPr lang="en-US" dirty="0"/>
              <a:t>Need an effective facilitator </a:t>
            </a:r>
            <a:r>
              <a:rPr lang="en-CA" dirty="0"/>
              <a:t>(</a:t>
            </a:r>
            <a:r>
              <a:rPr lang="en-CA" dirty="0" err="1"/>
              <a:t>Delbecq</a:t>
            </a:r>
            <a:r>
              <a:rPr lang="en-CA" dirty="0"/>
              <a:t> vs Glaser techniques)</a:t>
            </a:r>
          </a:p>
        </p:txBody>
      </p:sp>
      <p:sp>
        <p:nvSpPr>
          <p:cNvPr id="4" name="TextBox 3"/>
          <p:cNvSpPr txBox="1"/>
          <p:nvPr/>
        </p:nvSpPr>
        <p:spPr>
          <a:xfrm>
            <a:off x="4279405" y="3533472"/>
            <a:ext cx="3858322" cy="1061829"/>
          </a:xfrm>
          <a:prstGeom prst="rect">
            <a:avLst/>
          </a:prstGeom>
          <a:noFill/>
        </p:spPr>
        <p:txBody>
          <a:bodyPr wrap="square" rtlCol="0">
            <a:spAutoFit/>
          </a:bodyPr>
          <a:lstStyle/>
          <a:p>
            <a:r>
              <a:rPr lang="en-CA" sz="2100" u="sng" dirty="0"/>
              <a:t>Drawbacks:</a:t>
            </a:r>
          </a:p>
          <a:p>
            <a:r>
              <a:rPr lang="en-CA" sz="2100" dirty="0"/>
              <a:t>Can be dominated by individuals</a:t>
            </a:r>
          </a:p>
          <a:p>
            <a:r>
              <a:rPr lang="en-CA" sz="2100" dirty="0"/>
              <a:t>Often lacks group diversity</a:t>
            </a:r>
          </a:p>
        </p:txBody>
      </p:sp>
      <p:sp>
        <p:nvSpPr>
          <p:cNvPr id="5" name="TextBox 4"/>
          <p:cNvSpPr txBox="1"/>
          <p:nvPr/>
        </p:nvSpPr>
        <p:spPr>
          <a:xfrm>
            <a:off x="628651" y="3533472"/>
            <a:ext cx="3720326" cy="738664"/>
          </a:xfrm>
          <a:prstGeom prst="rect">
            <a:avLst/>
          </a:prstGeom>
          <a:noFill/>
        </p:spPr>
        <p:txBody>
          <a:bodyPr wrap="square" rtlCol="0">
            <a:spAutoFit/>
          </a:bodyPr>
          <a:lstStyle/>
          <a:p>
            <a:r>
              <a:rPr lang="en-US" sz="2100" u="sng" dirty="0"/>
              <a:t>Benefits:</a:t>
            </a:r>
          </a:p>
          <a:p>
            <a:r>
              <a:rPr lang="en-US" sz="2100" dirty="0"/>
              <a:t>High number of new ideas</a:t>
            </a:r>
            <a:endParaRPr lang="en-CA" sz="2100" dirty="0"/>
          </a:p>
        </p:txBody>
      </p:sp>
    </p:spTree>
    <p:extLst>
      <p:ext uri="{BB962C8B-B14F-4D97-AF65-F5344CB8AC3E}">
        <p14:creationId xmlns:p14="http://schemas.microsoft.com/office/powerpoint/2010/main" val="1640513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231" y="-22383"/>
            <a:ext cx="7886700" cy="994172"/>
          </a:xfrm>
        </p:spPr>
        <p:txBody>
          <a:bodyPr>
            <a:normAutofit fontScale="90000"/>
          </a:bodyPr>
          <a:lstStyle/>
          <a:p>
            <a:r>
              <a:rPr lang="en-CA" dirty="0"/>
              <a:t>RAND-UCLA Appropriateness Method (RAM)</a:t>
            </a:r>
          </a:p>
        </p:txBody>
      </p:sp>
      <p:sp>
        <p:nvSpPr>
          <p:cNvPr id="3" name="Content Placeholder 2"/>
          <p:cNvSpPr>
            <a:spLocks noGrp="1"/>
          </p:cNvSpPr>
          <p:nvPr>
            <p:ph idx="1"/>
          </p:nvPr>
        </p:nvSpPr>
        <p:spPr>
          <a:xfrm>
            <a:off x="511562" y="1092615"/>
            <a:ext cx="6815669" cy="1948675"/>
          </a:xfrm>
        </p:spPr>
        <p:txBody>
          <a:bodyPr>
            <a:noAutofit/>
          </a:bodyPr>
          <a:lstStyle/>
          <a:p>
            <a:pPr marL="0" indent="0">
              <a:buNone/>
            </a:pPr>
            <a:r>
              <a:rPr lang="en-CA" baseline="0" dirty="0"/>
              <a:t>Weighs treatment costs vs benefits</a:t>
            </a:r>
          </a:p>
          <a:p>
            <a:pPr marL="0" indent="0">
              <a:buNone/>
            </a:pPr>
            <a:r>
              <a:rPr lang="en-CA" dirty="0"/>
              <a:t>Scores from </a:t>
            </a:r>
            <a:r>
              <a:rPr lang="en-CA" baseline="0" dirty="0"/>
              <a:t>1 to 9 (9=benefit,</a:t>
            </a:r>
            <a:r>
              <a:rPr lang="en-CA" dirty="0"/>
              <a:t> 1=harm)</a:t>
            </a:r>
          </a:p>
          <a:p>
            <a:pPr marL="0" indent="0">
              <a:buNone/>
            </a:pPr>
            <a:r>
              <a:rPr lang="en-CA" baseline="0" dirty="0"/>
              <a:t>Multiple scenarios provided</a:t>
            </a:r>
          </a:p>
          <a:p>
            <a:pPr marL="0" indent="0">
              <a:buNone/>
            </a:pPr>
            <a:r>
              <a:rPr lang="en-CA" baseline="0" dirty="0"/>
              <a:t>Round 1 anonymous, Round 2 is in person -&gt; </a:t>
            </a:r>
            <a:r>
              <a:rPr lang="en-CA" sz="2000" i="1" baseline="0" dirty="0"/>
              <a:t>‘Appropriate/Uncertain/Inappropriate’</a:t>
            </a:r>
            <a:endParaRPr lang="en-CA" i="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3153" y="1080517"/>
            <a:ext cx="1491233" cy="1491233"/>
          </a:xfrm>
          <a:prstGeom prst="rect">
            <a:avLst/>
          </a:prstGeom>
        </p:spPr>
      </p:pic>
      <p:sp>
        <p:nvSpPr>
          <p:cNvPr id="5" name="TextBox 4"/>
          <p:cNvSpPr txBox="1"/>
          <p:nvPr/>
        </p:nvSpPr>
        <p:spPr>
          <a:xfrm>
            <a:off x="4572000" y="3208903"/>
            <a:ext cx="4265342" cy="1708160"/>
          </a:xfrm>
          <a:prstGeom prst="rect">
            <a:avLst/>
          </a:prstGeom>
          <a:noFill/>
        </p:spPr>
        <p:txBody>
          <a:bodyPr wrap="square" rtlCol="0">
            <a:spAutoFit/>
          </a:bodyPr>
          <a:lstStyle/>
          <a:p>
            <a:r>
              <a:rPr lang="en-US" sz="2100" u="sng" dirty="0"/>
              <a:t>Drawbacks:</a:t>
            </a:r>
          </a:p>
          <a:p>
            <a:r>
              <a:rPr lang="en-US" sz="2100" dirty="0"/>
              <a:t>No forum for new ideas</a:t>
            </a:r>
          </a:p>
          <a:p>
            <a:r>
              <a:rPr lang="en-US" sz="2100" dirty="0"/>
              <a:t>Needs existing data to create the initial questionnaire &amp; case scenarios </a:t>
            </a:r>
            <a:r>
              <a:rPr lang="en-US" sz="1050" i="1" dirty="0"/>
              <a:t>(Fitch et al. 2001)</a:t>
            </a:r>
            <a:endParaRPr lang="en-CA" sz="1050" i="1" dirty="0"/>
          </a:p>
        </p:txBody>
      </p:sp>
      <p:sp>
        <p:nvSpPr>
          <p:cNvPr id="6" name="TextBox 5"/>
          <p:cNvSpPr txBox="1"/>
          <p:nvPr/>
        </p:nvSpPr>
        <p:spPr>
          <a:xfrm>
            <a:off x="511561" y="3289632"/>
            <a:ext cx="3917563" cy="738664"/>
          </a:xfrm>
          <a:prstGeom prst="rect">
            <a:avLst/>
          </a:prstGeom>
          <a:noFill/>
        </p:spPr>
        <p:txBody>
          <a:bodyPr wrap="square" rtlCol="0">
            <a:spAutoFit/>
          </a:bodyPr>
          <a:lstStyle/>
          <a:p>
            <a:r>
              <a:rPr lang="en-CA" sz="2100" u="sng" dirty="0"/>
              <a:t>Benefits:</a:t>
            </a:r>
          </a:p>
          <a:p>
            <a:r>
              <a:rPr lang="en-CA" sz="2100" dirty="0"/>
              <a:t>Rigorous scoring and agreement</a:t>
            </a:r>
          </a:p>
        </p:txBody>
      </p:sp>
    </p:spTree>
    <p:extLst>
      <p:ext uri="{BB962C8B-B14F-4D97-AF65-F5344CB8AC3E}">
        <p14:creationId xmlns:p14="http://schemas.microsoft.com/office/powerpoint/2010/main" val="800385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981" y="0"/>
            <a:ext cx="7462661" cy="941541"/>
          </a:xfrm>
        </p:spPr>
        <p:txBody>
          <a:bodyPr/>
          <a:lstStyle/>
          <a:p>
            <a:r>
              <a:rPr lang="en-CA" dirty="0"/>
              <a:t>What is often forgotten</a:t>
            </a:r>
          </a:p>
        </p:txBody>
      </p:sp>
      <p:sp>
        <p:nvSpPr>
          <p:cNvPr id="3" name="Content Placeholder 2"/>
          <p:cNvSpPr>
            <a:spLocks noGrp="1"/>
          </p:cNvSpPr>
          <p:nvPr>
            <p:ph idx="1"/>
          </p:nvPr>
        </p:nvSpPr>
        <p:spPr>
          <a:xfrm>
            <a:off x="578644" y="1215384"/>
            <a:ext cx="7462661" cy="3675929"/>
          </a:xfrm>
        </p:spPr>
        <p:txBody>
          <a:bodyPr>
            <a:normAutofit/>
          </a:bodyPr>
          <a:lstStyle/>
          <a:p>
            <a:r>
              <a:rPr lang="en-CA" dirty="0"/>
              <a:t>Consensus based approaches have mixed ontological (</a:t>
            </a:r>
            <a:r>
              <a:rPr lang="en-CA" i="1" dirty="0"/>
              <a:t>nature of reality</a:t>
            </a:r>
            <a:r>
              <a:rPr lang="en-CA" dirty="0"/>
              <a:t>) and epistemological (</a:t>
            </a:r>
            <a:r>
              <a:rPr lang="en-CA" i="1" dirty="0"/>
              <a:t>what counts as knowledge</a:t>
            </a:r>
            <a:r>
              <a:rPr lang="en-CA" dirty="0"/>
              <a:t>) underpinnings</a:t>
            </a:r>
          </a:p>
          <a:p>
            <a:r>
              <a:rPr lang="en-CA" dirty="0"/>
              <a:t>Quantitative and Qualitative, Positivist vs Constructivist</a:t>
            </a:r>
          </a:p>
          <a:p>
            <a:endParaRPr lang="en-CA" dirty="0"/>
          </a:p>
          <a:p>
            <a:r>
              <a:rPr lang="en-CA" b="1" dirty="0"/>
              <a:t>NO Gold Standard – your method will depend on the goal of the exercise, resources, personnel involved, etc.</a:t>
            </a:r>
          </a:p>
        </p:txBody>
      </p:sp>
    </p:spTree>
    <p:extLst>
      <p:ext uri="{BB962C8B-B14F-4D97-AF65-F5344CB8AC3E}">
        <p14:creationId xmlns:p14="http://schemas.microsoft.com/office/powerpoint/2010/main" val="4111731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1DEFA4-FE9E-45AF-A097-61E09A4F888C}"/>
              </a:ext>
            </a:extLst>
          </p:cNvPr>
          <p:cNvSpPr>
            <a:spLocks noGrp="1"/>
          </p:cNvSpPr>
          <p:nvPr>
            <p:ph type="title"/>
          </p:nvPr>
        </p:nvSpPr>
        <p:spPr/>
        <p:txBody>
          <a:bodyPr/>
          <a:lstStyle/>
          <a:p>
            <a:r>
              <a:rPr lang="en-CA" dirty="0"/>
              <a:t>Lots of uncertainty</a:t>
            </a:r>
          </a:p>
        </p:txBody>
      </p:sp>
      <p:sp>
        <p:nvSpPr>
          <p:cNvPr id="4" name="Slide Number Placeholder 3">
            <a:extLst>
              <a:ext uri="{FF2B5EF4-FFF2-40B4-BE49-F238E27FC236}">
                <a16:creationId xmlns:a16="http://schemas.microsoft.com/office/drawing/2014/main" id="{8E05E7AC-532A-4F6A-A7D2-ED51389D99C3}"/>
              </a:ext>
            </a:extLst>
          </p:cNvPr>
          <p:cNvSpPr>
            <a:spLocks noGrp="1"/>
          </p:cNvSpPr>
          <p:nvPr>
            <p:ph type="sldNum" sz="quarter" idx="10"/>
          </p:nvPr>
        </p:nvSpPr>
        <p:spPr/>
        <p:txBody>
          <a:bodyPr/>
          <a:lstStyle/>
          <a:p>
            <a:fld id="{42AD0A0E-4515-A647-B2E3-7F1B29FB990E}" type="slidenum">
              <a:rPr lang="en-US" smtClean="0"/>
              <a:pPr/>
              <a:t>24</a:t>
            </a:fld>
            <a:endParaRPr lang="en-US"/>
          </a:p>
        </p:txBody>
      </p:sp>
      <p:pic>
        <p:nvPicPr>
          <p:cNvPr id="8" name="Uhm Idk _ GIF - Confused Idk What - Discover &amp; Share GIFs">
            <a:hlinkClick r:id="" action="ppaction://media"/>
            <a:extLst>
              <a:ext uri="{FF2B5EF4-FFF2-40B4-BE49-F238E27FC236}">
                <a16:creationId xmlns:a16="http://schemas.microsoft.com/office/drawing/2014/main" id="{D6E8C577-7D71-418C-8B06-364908900B2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74043" y="1622424"/>
            <a:ext cx="5395913" cy="2459583"/>
          </a:xfrm>
          <a:prstGeom prst="rect">
            <a:avLst/>
          </a:prstGeom>
        </p:spPr>
      </p:pic>
    </p:spTree>
    <p:extLst>
      <p:ext uri="{BB962C8B-B14F-4D97-AF65-F5344CB8AC3E}">
        <p14:creationId xmlns:p14="http://schemas.microsoft.com/office/powerpoint/2010/main" val="371137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628" y="-37598"/>
            <a:ext cx="8417378" cy="994172"/>
          </a:xfrm>
        </p:spPr>
        <p:txBody>
          <a:bodyPr/>
          <a:lstStyle/>
          <a:p>
            <a:pPr algn="ctr"/>
            <a:r>
              <a:rPr lang="en-CA" dirty="0"/>
              <a:t>Improving rigor in consensus methods</a:t>
            </a:r>
          </a:p>
        </p:txBody>
      </p:sp>
      <p:sp>
        <p:nvSpPr>
          <p:cNvPr id="6" name="TextBox 5"/>
          <p:cNvSpPr txBox="1"/>
          <p:nvPr/>
        </p:nvSpPr>
        <p:spPr>
          <a:xfrm>
            <a:off x="5499082" y="3571348"/>
            <a:ext cx="2620196" cy="714903"/>
          </a:xfrm>
          <a:prstGeom prst="rect">
            <a:avLst/>
          </a:prstGeom>
          <a:noFill/>
        </p:spPr>
        <p:txBody>
          <a:bodyPr wrap="square" rtlCol="0">
            <a:spAutoFit/>
          </a:bodyPr>
          <a:lstStyle/>
          <a:p>
            <a:pPr algn="ctr"/>
            <a:r>
              <a:rPr lang="en-CA" sz="1013" dirty="0">
                <a:solidFill>
                  <a:schemeClr val="bg1"/>
                </a:solidFill>
              </a:rPr>
              <a:t>‘It is time for consensus on consensus statements’</a:t>
            </a:r>
          </a:p>
          <a:p>
            <a:pPr algn="ctr"/>
            <a:r>
              <a:rPr lang="en-CA" sz="1013" dirty="0">
                <a:hlinkClick r:id="rId3"/>
              </a:rPr>
              <a:t>https://bjsm.bmj.com/content/early/2021/10/13/bjsports-2021-104578</a:t>
            </a:r>
            <a:r>
              <a:rPr lang="en-CA" sz="1013" dirty="0"/>
              <a:t> </a:t>
            </a:r>
          </a:p>
        </p:txBody>
      </p:sp>
      <p:pic>
        <p:nvPicPr>
          <p:cNvPr id="3" name="Picture 2"/>
          <p:cNvPicPr>
            <a:picLocks noChangeAspect="1"/>
          </p:cNvPicPr>
          <p:nvPr/>
        </p:nvPicPr>
        <p:blipFill>
          <a:blip r:embed="rId4"/>
          <a:stretch>
            <a:fillRect/>
          </a:stretch>
        </p:blipFill>
        <p:spPr>
          <a:xfrm>
            <a:off x="5927483" y="1847141"/>
            <a:ext cx="1816341" cy="1836826"/>
          </a:xfrm>
          <a:prstGeom prst="rect">
            <a:avLst/>
          </a:prstGeom>
        </p:spPr>
      </p:pic>
      <p:pic>
        <p:nvPicPr>
          <p:cNvPr id="7" name="Content Placeholder 3">
            <a:extLst>
              <a:ext uri="{FF2B5EF4-FFF2-40B4-BE49-F238E27FC236}">
                <a16:creationId xmlns:a16="http://schemas.microsoft.com/office/drawing/2014/main" id="{33D375FA-7FC5-419E-BF23-BBBD9607AE3D}"/>
              </a:ext>
            </a:extLst>
          </p:cNvPr>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746116" y="1400175"/>
            <a:ext cx="4004478" cy="3363377"/>
          </a:xfrm>
          <a:prstGeom prst="rect">
            <a:avLst/>
          </a:prstGeom>
        </p:spPr>
      </p:pic>
    </p:spTree>
    <p:extLst>
      <p:ext uri="{BB962C8B-B14F-4D97-AF65-F5344CB8AC3E}">
        <p14:creationId xmlns:p14="http://schemas.microsoft.com/office/powerpoint/2010/main" val="41736463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EA56B-6FFE-4271-BE1A-D8956F8DDDC1}"/>
              </a:ext>
            </a:extLst>
          </p:cNvPr>
          <p:cNvSpPr>
            <a:spLocks noGrp="1"/>
          </p:cNvSpPr>
          <p:nvPr>
            <p:ph type="title"/>
          </p:nvPr>
        </p:nvSpPr>
        <p:spPr/>
        <p:txBody>
          <a:bodyPr/>
          <a:lstStyle/>
          <a:p>
            <a:r>
              <a:rPr lang="en-CA" dirty="0"/>
              <a:t>Did the method match the aim</a:t>
            </a:r>
          </a:p>
        </p:txBody>
      </p:sp>
      <p:sp>
        <p:nvSpPr>
          <p:cNvPr id="3" name="Content Placeholder 2">
            <a:extLst>
              <a:ext uri="{FF2B5EF4-FFF2-40B4-BE49-F238E27FC236}">
                <a16:creationId xmlns:a16="http://schemas.microsoft.com/office/drawing/2014/main" id="{C192D229-B3BD-49DD-BA36-E4CF4BA5F4F8}"/>
              </a:ext>
            </a:extLst>
          </p:cNvPr>
          <p:cNvSpPr>
            <a:spLocks noGrp="1"/>
          </p:cNvSpPr>
          <p:nvPr>
            <p:ph idx="1"/>
          </p:nvPr>
        </p:nvSpPr>
        <p:spPr/>
        <p:txBody>
          <a:bodyPr/>
          <a:lstStyle/>
          <a:p>
            <a:r>
              <a:rPr lang="en-CA" dirty="0"/>
              <a:t>Most common choice is Delphi (&gt; 80% of medical education studies, but similar across fields)</a:t>
            </a:r>
          </a:p>
          <a:p>
            <a:endParaRPr lang="en-CA" dirty="0"/>
          </a:p>
          <a:p>
            <a:r>
              <a:rPr lang="en-CA" dirty="0"/>
              <a:t>Lack of discussion in ‘true’ Delphi means that agreement can miss nuance</a:t>
            </a:r>
          </a:p>
          <a:p>
            <a:endParaRPr lang="en-CA" dirty="0"/>
          </a:p>
          <a:p>
            <a:r>
              <a:rPr lang="en-CA" dirty="0"/>
              <a:t>If you have a highly controversial topic, it’s likely people will want the details</a:t>
            </a:r>
          </a:p>
        </p:txBody>
      </p:sp>
      <p:sp>
        <p:nvSpPr>
          <p:cNvPr id="4" name="Slide Number Placeholder 3">
            <a:extLst>
              <a:ext uri="{FF2B5EF4-FFF2-40B4-BE49-F238E27FC236}">
                <a16:creationId xmlns:a16="http://schemas.microsoft.com/office/drawing/2014/main" id="{AC42B5B9-005D-4727-91E8-6DD79B93BE53}"/>
              </a:ext>
            </a:extLst>
          </p:cNvPr>
          <p:cNvSpPr>
            <a:spLocks noGrp="1"/>
          </p:cNvSpPr>
          <p:nvPr>
            <p:ph type="sldNum" sz="quarter" idx="10"/>
          </p:nvPr>
        </p:nvSpPr>
        <p:spPr/>
        <p:txBody>
          <a:bodyPr/>
          <a:lstStyle/>
          <a:p>
            <a:fld id="{42AD0A0E-4515-A647-B2E3-7F1B29FB990E}" type="slidenum">
              <a:rPr lang="en-US" smtClean="0"/>
              <a:pPr/>
              <a:t>26</a:t>
            </a:fld>
            <a:endParaRPr lang="en-US"/>
          </a:p>
        </p:txBody>
      </p:sp>
    </p:spTree>
    <p:extLst>
      <p:ext uri="{BB962C8B-B14F-4D97-AF65-F5344CB8AC3E}">
        <p14:creationId xmlns:p14="http://schemas.microsoft.com/office/powerpoint/2010/main" val="3889431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40628-87F5-4CF0-BB00-CEB6F7E758FE}"/>
              </a:ext>
            </a:extLst>
          </p:cNvPr>
          <p:cNvSpPr>
            <a:spLocks noGrp="1"/>
          </p:cNvSpPr>
          <p:nvPr>
            <p:ph type="title"/>
          </p:nvPr>
        </p:nvSpPr>
        <p:spPr/>
        <p:txBody>
          <a:bodyPr/>
          <a:lstStyle/>
          <a:p>
            <a:r>
              <a:rPr lang="en-CA" dirty="0"/>
              <a:t>Audience Poll</a:t>
            </a:r>
          </a:p>
        </p:txBody>
      </p:sp>
      <p:sp>
        <p:nvSpPr>
          <p:cNvPr id="3" name="Slide Number Placeholder 2">
            <a:extLst>
              <a:ext uri="{FF2B5EF4-FFF2-40B4-BE49-F238E27FC236}">
                <a16:creationId xmlns:a16="http://schemas.microsoft.com/office/drawing/2014/main" id="{8F0357FA-A299-4D12-A897-EB26DE712FAE}"/>
              </a:ext>
            </a:extLst>
          </p:cNvPr>
          <p:cNvSpPr>
            <a:spLocks noGrp="1"/>
          </p:cNvSpPr>
          <p:nvPr>
            <p:ph type="sldNum" sz="quarter" idx="10"/>
          </p:nvPr>
        </p:nvSpPr>
        <p:spPr/>
        <p:txBody>
          <a:bodyPr/>
          <a:lstStyle/>
          <a:p>
            <a:fld id="{42AD0A0E-4515-A647-B2E3-7F1B29FB990E}" type="slidenum">
              <a:rPr lang="en-US" smtClean="0"/>
              <a:pPr/>
              <a:t>27</a:t>
            </a:fld>
            <a:endParaRPr lang="en-US"/>
          </a:p>
        </p:txBody>
      </p:sp>
      <p:sp>
        <p:nvSpPr>
          <p:cNvPr id="4" name="Content Placeholder 3">
            <a:extLst>
              <a:ext uri="{FF2B5EF4-FFF2-40B4-BE49-F238E27FC236}">
                <a16:creationId xmlns:a16="http://schemas.microsoft.com/office/drawing/2014/main" id="{12361904-A484-490D-A48A-EBDAAA57E501}"/>
              </a:ext>
            </a:extLst>
          </p:cNvPr>
          <p:cNvSpPr>
            <a:spLocks noGrp="1"/>
          </p:cNvSpPr>
          <p:nvPr>
            <p:ph idx="1"/>
          </p:nvPr>
        </p:nvSpPr>
        <p:spPr/>
        <p:txBody>
          <a:bodyPr vert="horz" lIns="91440" tIns="45720" rIns="91440" bIns="45720" rtlCol="0" anchor="t">
            <a:normAutofit/>
          </a:bodyPr>
          <a:lstStyle/>
          <a:p>
            <a:pPr marL="0" indent="0">
              <a:buNone/>
            </a:pPr>
            <a:r>
              <a:rPr lang="en-CA" dirty="0"/>
              <a:t>I want to define the ‘meaning of life’ and I’ve assembled the best experts from every field and across every continent. Which method should I choose?</a:t>
            </a:r>
          </a:p>
          <a:p>
            <a:pPr marL="457200" indent="-457200">
              <a:buAutoNum type="alphaLcPeriod"/>
            </a:pPr>
            <a:r>
              <a:rPr lang="en-CA" dirty="0"/>
              <a:t>Delphi</a:t>
            </a:r>
          </a:p>
          <a:p>
            <a:pPr marL="457200" indent="-457200">
              <a:buAutoNum type="alphaLcPeriod"/>
            </a:pPr>
            <a:r>
              <a:rPr lang="en-CA" dirty="0"/>
              <a:t>RAND-UCLA</a:t>
            </a:r>
          </a:p>
          <a:p>
            <a:pPr marL="457200" indent="-457200">
              <a:buAutoNum type="alphaLcPeriod"/>
            </a:pPr>
            <a:r>
              <a:rPr lang="en-CA" dirty="0"/>
              <a:t>NGT</a:t>
            </a:r>
          </a:p>
          <a:p>
            <a:pPr marL="457200" indent="-457200">
              <a:buAutoNum type="alphaLcPeriod"/>
            </a:pPr>
            <a:r>
              <a:rPr lang="en-CA" dirty="0"/>
              <a:t>Other</a:t>
            </a:r>
          </a:p>
          <a:p>
            <a:endParaRPr lang="en-CA" dirty="0"/>
          </a:p>
        </p:txBody>
      </p:sp>
    </p:spTree>
    <p:extLst>
      <p:ext uri="{BB962C8B-B14F-4D97-AF65-F5344CB8AC3E}">
        <p14:creationId xmlns:p14="http://schemas.microsoft.com/office/powerpoint/2010/main" val="2379344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5848"/>
            <a:ext cx="7886700" cy="994172"/>
          </a:xfrm>
        </p:spPr>
        <p:txBody>
          <a:bodyPr>
            <a:normAutofit/>
          </a:bodyPr>
          <a:lstStyle/>
          <a:p>
            <a:pPr algn="ctr"/>
            <a:r>
              <a:rPr lang="en-CA" dirty="0"/>
              <a:t>What constitutes agreement?</a:t>
            </a:r>
          </a:p>
        </p:txBody>
      </p:sp>
      <p:pic>
        <p:nvPicPr>
          <p:cNvPr id="5" name="Picture 4"/>
          <p:cNvPicPr>
            <a:picLocks noChangeAspect="1"/>
          </p:cNvPicPr>
          <p:nvPr/>
        </p:nvPicPr>
        <p:blipFill rotWithShape="1">
          <a:blip r:embed="rId3"/>
          <a:srcRect r="36349"/>
          <a:stretch/>
        </p:blipFill>
        <p:spPr>
          <a:xfrm>
            <a:off x="5024705" y="1698577"/>
            <a:ext cx="3481195" cy="2445161"/>
          </a:xfrm>
          <a:prstGeom prst="rect">
            <a:avLst/>
          </a:prstGeom>
        </p:spPr>
      </p:pic>
      <p:sp>
        <p:nvSpPr>
          <p:cNvPr id="3" name="TextBox 2"/>
          <p:cNvSpPr txBox="1"/>
          <p:nvPr/>
        </p:nvSpPr>
        <p:spPr>
          <a:xfrm>
            <a:off x="522381" y="1598292"/>
            <a:ext cx="4165333" cy="3370153"/>
          </a:xfrm>
          <a:prstGeom prst="rect">
            <a:avLst/>
          </a:prstGeom>
          <a:noFill/>
        </p:spPr>
        <p:txBody>
          <a:bodyPr wrap="square" rtlCol="0">
            <a:spAutoFit/>
          </a:bodyPr>
          <a:lstStyle/>
          <a:p>
            <a:r>
              <a:rPr lang="en-CA" sz="2400" dirty="0"/>
              <a:t>Should we expect unanimous agreement?</a:t>
            </a:r>
          </a:p>
          <a:p>
            <a:pPr marL="214313" indent="-214313">
              <a:buFont typeface="Arial" panose="020B0604020202020204" pitchFamily="34" charset="0"/>
              <a:buChar char="•"/>
            </a:pPr>
            <a:endParaRPr lang="en-CA" sz="2400" dirty="0"/>
          </a:p>
          <a:p>
            <a:r>
              <a:rPr lang="en-CA" sz="2400" dirty="0"/>
              <a:t>What threshold is enough?</a:t>
            </a:r>
          </a:p>
          <a:p>
            <a:endParaRPr lang="en-CA" sz="2400" dirty="0"/>
          </a:p>
          <a:p>
            <a:r>
              <a:rPr lang="en-CA" sz="2400" dirty="0"/>
              <a:t>Needs to be reported (and agreed before you start!)</a:t>
            </a:r>
          </a:p>
          <a:p>
            <a:endParaRPr lang="en-CA" sz="2400" dirty="0"/>
          </a:p>
          <a:p>
            <a:endParaRPr lang="en-CA" sz="2100" dirty="0"/>
          </a:p>
        </p:txBody>
      </p:sp>
    </p:spTree>
    <p:extLst>
      <p:ext uri="{BB962C8B-B14F-4D97-AF65-F5344CB8AC3E}">
        <p14:creationId xmlns:p14="http://schemas.microsoft.com/office/powerpoint/2010/main" val="647299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21993" y="1444119"/>
            <a:ext cx="3841530" cy="2852781"/>
          </a:xfrm>
        </p:spPr>
      </p:pic>
      <p:sp>
        <p:nvSpPr>
          <p:cNvPr id="5" name="TextBox 4"/>
          <p:cNvSpPr txBox="1"/>
          <p:nvPr/>
        </p:nvSpPr>
        <p:spPr>
          <a:xfrm>
            <a:off x="498900" y="1475725"/>
            <a:ext cx="3365870" cy="2573910"/>
          </a:xfrm>
          <a:prstGeom prst="rect">
            <a:avLst/>
          </a:prstGeom>
          <a:noFill/>
        </p:spPr>
        <p:txBody>
          <a:bodyPr wrap="square" rtlCol="0">
            <a:spAutoFit/>
          </a:bodyPr>
          <a:lstStyle/>
          <a:p>
            <a:endParaRPr lang="en-CA" sz="2100" dirty="0"/>
          </a:p>
          <a:p>
            <a:r>
              <a:rPr lang="en-CA" sz="2400" b="1" dirty="0"/>
              <a:t>Q. When is consensus achieved?</a:t>
            </a:r>
          </a:p>
          <a:p>
            <a:endParaRPr lang="en-CA" sz="2400" dirty="0"/>
          </a:p>
          <a:p>
            <a:pPr marL="257175" indent="-257175">
              <a:buAutoNum type="alphaUcPeriod"/>
            </a:pPr>
            <a:r>
              <a:rPr lang="en-CA" sz="2400" b="1" dirty="0"/>
              <a:t> When everyone gets hungry</a:t>
            </a:r>
          </a:p>
          <a:p>
            <a:pPr marL="257175" indent="-257175">
              <a:buAutoNum type="alphaUcPeriod"/>
            </a:pPr>
            <a:endParaRPr lang="en-CA" sz="1013" dirty="0"/>
          </a:p>
          <a:p>
            <a:endParaRPr lang="en-CA" sz="1013" dirty="0"/>
          </a:p>
        </p:txBody>
      </p:sp>
    </p:spTree>
    <p:extLst>
      <p:ext uri="{BB962C8B-B14F-4D97-AF65-F5344CB8AC3E}">
        <p14:creationId xmlns:p14="http://schemas.microsoft.com/office/powerpoint/2010/main" val="135405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428333" y="1071146"/>
            <a:ext cx="7594439" cy="1554272"/>
          </a:xfrm>
          <a:prstGeom prst="rect">
            <a:avLst/>
          </a:prstGeom>
        </p:spPr>
        <p:txBody>
          <a:bodyPr wrap="square" lIns="91440" tIns="45720" rIns="91440" bIns="45720" anchor="t">
            <a:spAutoFit/>
          </a:bodyPr>
          <a:lstStyle/>
          <a:p>
            <a:pPr algn="ctr">
              <a:spcBef>
                <a:spcPts val="600"/>
              </a:spcBef>
              <a:defRPr/>
            </a:pPr>
            <a:r>
              <a:rPr lang="en-US" sz="2000" b="1" spc="-23">
                <a:solidFill>
                  <a:srgbClr val="0070C0"/>
                </a:solidFill>
                <a:ea typeface="ＭＳ Ｐゴシック"/>
                <a:cs typeface="Calibri"/>
              </a:rPr>
              <a:t>Application deadline for the September CMPP </a:t>
            </a:r>
          </a:p>
          <a:p>
            <a:pPr algn="ctr">
              <a:spcBef>
                <a:spcPts val="600"/>
              </a:spcBef>
              <a:defRPr/>
            </a:pPr>
            <a:r>
              <a:rPr lang="en-US" sz="2000" b="1" spc="-23">
                <a:solidFill>
                  <a:srgbClr val="0070C0"/>
                </a:solidFill>
                <a:ea typeface="ＭＳ Ｐゴシック"/>
                <a:cs typeface="Calibri"/>
              </a:rPr>
              <a:t>exam is August 1</a:t>
            </a:r>
            <a:endParaRPr lang="en-US" sz="2000" b="1" spc="-23">
              <a:solidFill>
                <a:srgbClr val="0070C0"/>
              </a:solidFill>
            </a:endParaRPr>
          </a:p>
          <a:p>
            <a:pPr marL="285736" indent="-285736">
              <a:spcBef>
                <a:spcPts val="600"/>
              </a:spcBef>
              <a:buFont typeface="Arial" panose="020B0604020202020204" pitchFamily="34" charset="0"/>
              <a:buChar char="•"/>
              <a:defRPr/>
            </a:pPr>
            <a:endParaRPr lang="en-US" sz="2000" spc="-23">
              <a:latin typeface="Franklin Gothic Book"/>
              <a:ea typeface="ＭＳ Ｐゴシック" pitchFamily="34" charset="-128"/>
              <a:cs typeface="Calibri" pitchFamily="34" charset="0"/>
            </a:endParaRPr>
          </a:p>
          <a:p>
            <a:pPr>
              <a:spcBef>
                <a:spcPts val="600"/>
              </a:spcBef>
              <a:defRPr/>
            </a:pPr>
            <a:endParaRPr lang="en-US" sz="2000" spc="-23">
              <a:latin typeface="Franklin Gothic Book"/>
              <a:ea typeface="ＭＳ Ｐゴシック" pitchFamily="34" charset="-128"/>
              <a:cs typeface="Calibri" pitchFamily="34" charset="0"/>
            </a:endParaRPr>
          </a:p>
        </p:txBody>
      </p:sp>
      <p:sp>
        <p:nvSpPr>
          <p:cNvPr id="2" name="Slide Number Placeholder 1">
            <a:extLst>
              <a:ext uri="{FF2B5EF4-FFF2-40B4-BE49-F238E27FC236}">
                <a16:creationId xmlns:a16="http://schemas.microsoft.com/office/drawing/2014/main" id="{53AFCC83-E0F3-1F6F-F07C-2E602DD33DC5}"/>
              </a:ext>
            </a:extLst>
          </p:cNvPr>
          <p:cNvSpPr>
            <a:spLocks noGrp="1"/>
          </p:cNvSpPr>
          <p:nvPr>
            <p:ph type="sldNum" sz="quarter" idx="10"/>
          </p:nvPr>
        </p:nvSpPr>
        <p:spPr/>
        <p:txBody>
          <a:bodyPr/>
          <a:lstStyle/>
          <a:p>
            <a:fld id="{42AD0A0E-4515-A647-B2E3-7F1B29FB990E}" type="slidenum">
              <a:rPr lang="en-US" smtClean="0"/>
              <a:pPr/>
              <a:t>3</a:t>
            </a:fld>
            <a:endParaRPr lang="en-US"/>
          </a:p>
        </p:txBody>
      </p:sp>
      <p:pic>
        <p:nvPicPr>
          <p:cNvPr id="5" name="Picture 4" descr="A picture containing text, font, logo, graphics&#10;&#10;Description automatically generated">
            <a:extLst>
              <a:ext uri="{FF2B5EF4-FFF2-40B4-BE49-F238E27FC236}">
                <a16:creationId xmlns:a16="http://schemas.microsoft.com/office/drawing/2014/main" id="{2786F9BF-E262-ED15-A75D-9CC8A9FF4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6460" y="2184401"/>
            <a:ext cx="2097583" cy="2108200"/>
          </a:xfrm>
          <a:prstGeom prst="rect">
            <a:avLst/>
          </a:prstGeom>
        </p:spPr>
      </p:pic>
    </p:spTree>
    <p:extLst>
      <p:ext uri="{BB962C8B-B14F-4D97-AF65-F5344CB8AC3E}">
        <p14:creationId xmlns:p14="http://schemas.microsoft.com/office/powerpoint/2010/main" val="2893205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95D55-2EF7-4856-AD53-879A41CCDA5A}"/>
              </a:ext>
            </a:extLst>
          </p:cNvPr>
          <p:cNvSpPr>
            <a:spLocks noGrp="1"/>
          </p:cNvSpPr>
          <p:nvPr>
            <p:ph type="title"/>
          </p:nvPr>
        </p:nvSpPr>
        <p:spPr/>
        <p:txBody>
          <a:bodyPr/>
          <a:lstStyle/>
          <a:p>
            <a:r>
              <a:rPr lang="en-CA" dirty="0"/>
              <a:t>Summary</a:t>
            </a:r>
          </a:p>
        </p:txBody>
      </p:sp>
      <p:sp>
        <p:nvSpPr>
          <p:cNvPr id="3" name="Content Placeholder 2">
            <a:extLst>
              <a:ext uri="{FF2B5EF4-FFF2-40B4-BE49-F238E27FC236}">
                <a16:creationId xmlns:a16="http://schemas.microsoft.com/office/drawing/2014/main" id="{FCB30980-265D-4CAF-96A4-355D1B61777A}"/>
              </a:ext>
            </a:extLst>
          </p:cNvPr>
          <p:cNvSpPr>
            <a:spLocks noGrp="1"/>
          </p:cNvSpPr>
          <p:nvPr>
            <p:ph idx="1"/>
          </p:nvPr>
        </p:nvSpPr>
        <p:spPr>
          <a:xfrm>
            <a:off x="857250" y="1422860"/>
            <a:ext cx="7462661" cy="3675929"/>
          </a:xfrm>
        </p:spPr>
        <p:txBody>
          <a:bodyPr/>
          <a:lstStyle/>
          <a:p>
            <a:r>
              <a:rPr lang="en-CA" dirty="0"/>
              <a:t>Lots of methods</a:t>
            </a:r>
          </a:p>
          <a:p>
            <a:r>
              <a:rPr lang="en-CA" dirty="0"/>
              <a:t>No gold standard</a:t>
            </a:r>
          </a:p>
          <a:p>
            <a:r>
              <a:rPr lang="en-CA" dirty="0"/>
              <a:t>Heterogeneity of methods means it is vital we understand what decisions were taken and how they were made</a:t>
            </a:r>
          </a:p>
          <a:p>
            <a:r>
              <a:rPr lang="en-CA" dirty="0"/>
              <a:t>Understanding of the level of rigor can help us to make a ‘trust’ judgement on the recommendations</a:t>
            </a:r>
          </a:p>
        </p:txBody>
      </p:sp>
      <p:sp>
        <p:nvSpPr>
          <p:cNvPr id="4" name="Slide Number Placeholder 3">
            <a:extLst>
              <a:ext uri="{FF2B5EF4-FFF2-40B4-BE49-F238E27FC236}">
                <a16:creationId xmlns:a16="http://schemas.microsoft.com/office/drawing/2014/main" id="{169B4F4E-391F-4B8C-A1AC-D6E6CF5F4884}"/>
              </a:ext>
            </a:extLst>
          </p:cNvPr>
          <p:cNvSpPr>
            <a:spLocks noGrp="1"/>
          </p:cNvSpPr>
          <p:nvPr>
            <p:ph type="sldNum" sz="quarter" idx="10"/>
          </p:nvPr>
        </p:nvSpPr>
        <p:spPr/>
        <p:txBody>
          <a:bodyPr/>
          <a:lstStyle/>
          <a:p>
            <a:fld id="{42AD0A0E-4515-A647-B2E3-7F1B29FB990E}" type="slidenum">
              <a:rPr lang="en-US" smtClean="0"/>
              <a:pPr/>
              <a:t>30</a:t>
            </a:fld>
            <a:endParaRPr lang="en-US"/>
          </a:p>
        </p:txBody>
      </p:sp>
    </p:spTree>
    <p:extLst>
      <p:ext uri="{BB962C8B-B14F-4D97-AF65-F5344CB8AC3E}">
        <p14:creationId xmlns:p14="http://schemas.microsoft.com/office/powerpoint/2010/main" val="3324181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A33A8A-95A0-7904-8A4F-FED525280828}"/>
              </a:ext>
            </a:extLst>
          </p:cNvPr>
          <p:cNvSpPr>
            <a:spLocks noGrp="1"/>
          </p:cNvSpPr>
          <p:nvPr>
            <p:ph type="title"/>
          </p:nvPr>
        </p:nvSpPr>
        <p:spPr/>
        <p:txBody>
          <a:bodyPr/>
          <a:lstStyle/>
          <a:p>
            <a:r>
              <a:rPr lang="en-GB" dirty="0"/>
              <a:t>The Development of ACCORD</a:t>
            </a:r>
          </a:p>
        </p:txBody>
      </p:sp>
      <p:sp>
        <p:nvSpPr>
          <p:cNvPr id="6" name="Text Placeholder 5">
            <a:extLst>
              <a:ext uri="{FF2B5EF4-FFF2-40B4-BE49-F238E27FC236}">
                <a16:creationId xmlns:a16="http://schemas.microsoft.com/office/drawing/2014/main" id="{7B9CC6FF-BFEA-3625-697A-562B44975FCB}"/>
              </a:ext>
            </a:extLst>
          </p:cNvPr>
          <p:cNvSpPr>
            <a:spLocks noGrp="1"/>
          </p:cNvSpPr>
          <p:nvPr>
            <p:ph type="body" idx="1"/>
          </p:nvPr>
        </p:nvSpPr>
        <p:spPr/>
        <p:txBody>
          <a:bodyPr/>
          <a:lstStyle/>
          <a:p>
            <a:r>
              <a:rPr lang="en-GB" dirty="0"/>
              <a:t>Will Gattrell</a:t>
            </a:r>
          </a:p>
        </p:txBody>
      </p:sp>
      <p:sp>
        <p:nvSpPr>
          <p:cNvPr id="4" name="Slide Number Placeholder 3">
            <a:extLst>
              <a:ext uri="{FF2B5EF4-FFF2-40B4-BE49-F238E27FC236}">
                <a16:creationId xmlns:a16="http://schemas.microsoft.com/office/drawing/2014/main" id="{4B0DAF9A-0CC7-24B6-0A76-E981E3FC5FED}"/>
              </a:ext>
            </a:extLst>
          </p:cNvPr>
          <p:cNvSpPr>
            <a:spLocks noGrp="1"/>
          </p:cNvSpPr>
          <p:nvPr>
            <p:ph type="sldNum" sz="quarter" idx="10"/>
          </p:nvPr>
        </p:nvSpPr>
        <p:spPr/>
        <p:txBody>
          <a:bodyPr/>
          <a:lstStyle/>
          <a:p>
            <a:fld id="{42AD0A0E-4515-A647-B2E3-7F1B29FB990E}" type="slidenum">
              <a:rPr lang="en-US" smtClean="0"/>
              <a:pPr/>
              <a:t>31</a:t>
            </a:fld>
            <a:endParaRPr lang="en-US"/>
          </a:p>
        </p:txBody>
      </p:sp>
    </p:spTree>
    <p:extLst>
      <p:ext uri="{BB962C8B-B14F-4D97-AF65-F5344CB8AC3E}">
        <p14:creationId xmlns:p14="http://schemas.microsoft.com/office/powerpoint/2010/main" val="2732303249"/>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D8667B-B0DB-B999-09B8-952BB3607E01}"/>
              </a:ext>
            </a:extLst>
          </p:cNvPr>
          <p:cNvPicPr>
            <a:picLocks noChangeAspect="1"/>
          </p:cNvPicPr>
          <p:nvPr/>
        </p:nvPicPr>
        <p:blipFill rotWithShape="1">
          <a:blip r:embed="rId2"/>
          <a:srcRect l="20000" t="16667" r="1210" b="5776"/>
          <a:stretch/>
        </p:blipFill>
        <p:spPr>
          <a:xfrm>
            <a:off x="309599" y="1142458"/>
            <a:ext cx="6072152" cy="3362155"/>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2FCC45DB-3DE8-00C9-32AF-0580AF839752}"/>
              </a:ext>
            </a:extLst>
          </p:cNvPr>
          <p:cNvSpPr>
            <a:spLocks noGrp="1"/>
          </p:cNvSpPr>
          <p:nvPr>
            <p:ph type="title"/>
          </p:nvPr>
        </p:nvSpPr>
        <p:spPr/>
        <p:txBody>
          <a:bodyPr/>
          <a:lstStyle/>
          <a:p>
            <a:r>
              <a:rPr lang="en-GB" dirty="0"/>
              <a:t>How it all began</a:t>
            </a:r>
          </a:p>
        </p:txBody>
      </p:sp>
      <p:sp>
        <p:nvSpPr>
          <p:cNvPr id="4" name="Slide Number Placeholder 3">
            <a:extLst>
              <a:ext uri="{FF2B5EF4-FFF2-40B4-BE49-F238E27FC236}">
                <a16:creationId xmlns:a16="http://schemas.microsoft.com/office/drawing/2014/main" id="{F9F14459-B85A-0D71-6476-AB593ABCE933}"/>
              </a:ext>
            </a:extLst>
          </p:cNvPr>
          <p:cNvSpPr>
            <a:spLocks noGrp="1"/>
          </p:cNvSpPr>
          <p:nvPr>
            <p:ph type="sldNum" sz="quarter" idx="10"/>
          </p:nvPr>
        </p:nvSpPr>
        <p:spPr/>
        <p:txBody>
          <a:bodyPr/>
          <a:lstStyle/>
          <a:p>
            <a:fld id="{42AD0A0E-4515-A647-B2E3-7F1B29FB990E}" type="slidenum">
              <a:rPr lang="en-US" smtClean="0"/>
              <a:pPr/>
              <a:t>32</a:t>
            </a:fld>
            <a:endParaRPr lang="en-US"/>
          </a:p>
        </p:txBody>
      </p:sp>
      <p:pic>
        <p:nvPicPr>
          <p:cNvPr id="5" name="Picture 4">
            <a:extLst>
              <a:ext uri="{FF2B5EF4-FFF2-40B4-BE49-F238E27FC236}">
                <a16:creationId xmlns:a16="http://schemas.microsoft.com/office/drawing/2014/main" id="{F95FE2CB-9CC2-4434-965E-DC6D31AC9614}"/>
              </a:ext>
            </a:extLst>
          </p:cNvPr>
          <p:cNvPicPr>
            <a:picLocks noChangeAspect="1"/>
          </p:cNvPicPr>
          <p:nvPr/>
        </p:nvPicPr>
        <p:blipFill>
          <a:blip r:embed="rId3"/>
          <a:stretch>
            <a:fillRect/>
          </a:stretch>
        </p:blipFill>
        <p:spPr>
          <a:xfrm>
            <a:off x="1800998" y="1955814"/>
            <a:ext cx="6442713" cy="3032491"/>
          </a:xfrm>
          <a:prstGeom prst="rect">
            <a:avLst/>
          </a:prstGeom>
          <a:ln>
            <a:noFill/>
          </a:ln>
          <a:effectLst>
            <a:outerShdw blurRad="292100" dist="139700" dir="2700000" sx="98000" sy="98000" algn="tl" rotWithShape="0">
              <a:srgbClr val="333333">
                <a:alpha val="65000"/>
              </a:srgbClr>
            </a:outerShdw>
          </a:effectLst>
        </p:spPr>
      </p:pic>
    </p:spTree>
    <p:extLst>
      <p:ext uri="{BB962C8B-B14F-4D97-AF65-F5344CB8AC3E}">
        <p14:creationId xmlns:p14="http://schemas.microsoft.com/office/powerpoint/2010/main" val="17110634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81FAC-6926-BF9D-1278-D53B1DA1032D}"/>
              </a:ext>
            </a:extLst>
          </p:cNvPr>
          <p:cNvSpPr>
            <a:spLocks noGrp="1"/>
          </p:cNvSpPr>
          <p:nvPr>
            <p:ph type="title"/>
          </p:nvPr>
        </p:nvSpPr>
        <p:spPr/>
        <p:txBody>
          <a:bodyPr/>
          <a:lstStyle/>
          <a:p>
            <a:r>
              <a:rPr lang="en-GB" dirty="0"/>
              <a:t>How to develop a reporting guideline?</a:t>
            </a:r>
          </a:p>
        </p:txBody>
      </p:sp>
      <p:sp>
        <p:nvSpPr>
          <p:cNvPr id="3" name="Content Placeholder 2">
            <a:extLst>
              <a:ext uri="{FF2B5EF4-FFF2-40B4-BE49-F238E27FC236}">
                <a16:creationId xmlns:a16="http://schemas.microsoft.com/office/drawing/2014/main" id="{F0F0DF4D-465D-B070-0433-142CC95777BA}"/>
              </a:ext>
            </a:extLst>
          </p:cNvPr>
          <p:cNvSpPr>
            <a:spLocks noGrp="1"/>
          </p:cNvSpPr>
          <p:nvPr>
            <p:ph idx="1"/>
          </p:nvPr>
        </p:nvSpPr>
        <p:spPr>
          <a:xfrm>
            <a:off x="676508" y="1780537"/>
            <a:ext cx="7790983" cy="2434782"/>
          </a:xfrm>
          <a:prstGeom prst="wedgeRectCallout">
            <a:avLst/>
          </a:prstGeom>
        </p:spPr>
        <p:txBody>
          <a:bodyPr>
            <a:normAutofit/>
          </a:bodyPr>
          <a:lstStyle/>
          <a:p>
            <a:pPr marL="0" indent="0">
              <a:buNone/>
            </a:pPr>
            <a:r>
              <a:rPr lang="en-GB" sz="2600" i="1" dirty="0"/>
              <a:t>“In this paper we update and expand upon an earlier effort to outline a strategy for developing reporting guidelines… </a:t>
            </a:r>
            <a:r>
              <a:rPr lang="en-GB" sz="2600" i="1" dirty="0">
                <a:solidFill>
                  <a:schemeClr val="accent2"/>
                </a:solidFill>
              </a:rPr>
              <a:t>We recognize that there is no single best or correct approach</a:t>
            </a:r>
            <a:r>
              <a:rPr lang="en-GB" sz="2600" i="1" dirty="0"/>
              <a:t>.”</a:t>
            </a:r>
            <a:r>
              <a:rPr lang="en-GB" sz="2600" i="1" baseline="30000" dirty="0"/>
              <a:t>1</a:t>
            </a:r>
          </a:p>
        </p:txBody>
      </p:sp>
      <p:sp>
        <p:nvSpPr>
          <p:cNvPr id="4" name="Slide Number Placeholder 3">
            <a:extLst>
              <a:ext uri="{FF2B5EF4-FFF2-40B4-BE49-F238E27FC236}">
                <a16:creationId xmlns:a16="http://schemas.microsoft.com/office/drawing/2014/main" id="{40539955-05F7-2235-B164-36F4806DF161}"/>
              </a:ext>
            </a:extLst>
          </p:cNvPr>
          <p:cNvSpPr>
            <a:spLocks noGrp="1"/>
          </p:cNvSpPr>
          <p:nvPr>
            <p:ph type="sldNum" sz="quarter" idx="10"/>
          </p:nvPr>
        </p:nvSpPr>
        <p:spPr/>
        <p:txBody>
          <a:bodyPr/>
          <a:lstStyle/>
          <a:p>
            <a:fld id="{42AD0A0E-4515-A647-B2E3-7F1B29FB990E}" type="slidenum">
              <a:rPr lang="en-US" smtClean="0"/>
              <a:pPr/>
              <a:t>33</a:t>
            </a:fld>
            <a:endParaRPr lang="en-US"/>
          </a:p>
        </p:txBody>
      </p:sp>
      <p:sp>
        <p:nvSpPr>
          <p:cNvPr id="6" name="TextBox 5">
            <a:extLst>
              <a:ext uri="{FF2B5EF4-FFF2-40B4-BE49-F238E27FC236}">
                <a16:creationId xmlns:a16="http://schemas.microsoft.com/office/drawing/2014/main" id="{FE9979F2-CDDB-09C0-BAC7-F986E721D8A1}"/>
              </a:ext>
            </a:extLst>
          </p:cNvPr>
          <p:cNvSpPr txBox="1"/>
          <p:nvPr/>
        </p:nvSpPr>
        <p:spPr>
          <a:xfrm>
            <a:off x="197003" y="4326674"/>
            <a:ext cx="8307659" cy="646331"/>
          </a:xfrm>
          <a:prstGeom prst="rect">
            <a:avLst/>
          </a:prstGeom>
          <a:noFill/>
        </p:spPr>
        <p:txBody>
          <a:bodyPr wrap="square">
            <a:spAutoFit/>
          </a:bodyPr>
          <a:lstStyle/>
          <a:p>
            <a:pPr marL="228600" indent="-228600">
              <a:buAutoNum type="arabicPeriod"/>
            </a:pPr>
            <a:r>
              <a:rPr lang="en-GB" sz="1200" dirty="0"/>
              <a:t>Moher D, et al Guidance for Developers of Health Research Reporting Guidelines. </a:t>
            </a:r>
            <a:r>
              <a:rPr lang="en-GB" sz="1200" dirty="0" err="1"/>
              <a:t>PLoS</a:t>
            </a:r>
            <a:r>
              <a:rPr lang="en-GB" sz="1200" dirty="0"/>
              <a:t> Med 2010 7(2): e1000217</a:t>
            </a:r>
          </a:p>
          <a:p>
            <a:endParaRPr lang="en-GB" sz="1200" dirty="0"/>
          </a:p>
          <a:p>
            <a:r>
              <a:rPr lang="en-GB" sz="1200" dirty="0"/>
              <a:t>Also see: https://www.equator-network.org/toolkits/developing-a-reporting-guideline/developing-your-reporting-guideline/</a:t>
            </a:r>
          </a:p>
        </p:txBody>
      </p:sp>
    </p:spTree>
    <p:extLst>
      <p:ext uri="{BB962C8B-B14F-4D97-AF65-F5344CB8AC3E}">
        <p14:creationId xmlns:p14="http://schemas.microsoft.com/office/powerpoint/2010/main" val="3652537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FC733-20A7-D027-5176-A823A8FCD477}"/>
              </a:ext>
            </a:extLst>
          </p:cNvPr>
          <p:cNvSpPr>
            <a:spLocks noGrp="1"/>
          </p:cNvSpPr>
          <p:nvPr>
            <p:ph type="title"/>
          </p:nvPr>
        </p:nvSpPr>
        <p:spPr/>
        <p:txBody>
          <a:bodyPr>
            <a:normAutofit/>
          </a:bodyPr>
          <a:lstStyle/>
          <a:p>
            <a:r>
              <a:rPr lang="en-GB" dirty="0"/>
              <a:t>Survey of guideline developers (2008)</a:t>
            </a:r>
            <a:r>
              <a:rPr lang="en-GB" baseline="30000" dirty="0"/>
              <a:t>1</a:t>
            </a:r>
          </a:p>
        </p:txBody>
      </p:sp>
      <p:sp>
        <p:nvSpPr>
          <p:cNvPr id="3" name="Content Placeholder 2">
            <a:extLst>
              <a:ext uri="{FF2B5EF4-FFF2-40B4-BE49-F238E27FC236}">
                <a16:creationId xmlns:a16="http://schemas.microsoft.com/office/drawing/2014/main" id="{3E320316-C340-8A32-AC2D-B4BE09483069}"/>
              </a:ext>
            </a:extLst>
          </p:cNvPr>
          <p:cNvSpPr>
            <a:spLocks noGrp="1"/>
          </p:cNvSpPr>
          <p:nvPr>
            <p:ph idx="1"/>
          </p:nvPr>
        </p:nvSpPr>
        <p:spPr>
          <a:xfrm>
            <a:off x="483220" y="1215384"/>
            <a:ext cx="7836691" cy="3675929"/>
          </a:xfrm>
        </p:spPr>
        <p:txBody>
          <a:bodyPr/>
          <a:lstStyle/>
          <a:p>
            <a:r>
              <a:rPr lang="en-GB" dirty="0"/>
              <a:t>On average, guidelines took 20 months to complete (range: 3–62) </a:t>
            </a:r>
            <a:r>
              <a:rPr lang="en-GB" i="1" dirty="0"/>
              <a:t>plus</a:t>
            </a:r>
            <a:r>
              <a:rPr lang="en-GB" dirty="0"/>
              <a:t> 11 months to publish (range: 0–30)</a:t>
            </a:r>
          </a:p>
          <a:p>
            <a:r>
              <a:rPr lang="en-GB" dirty="0"/>
              <a:t>Median number of participants was 22 (range: 1–118)</a:t>
            </a:r>
          </a:p>
          <a:p>
            <a:pPr lvl="1"/>
            <a:r>
              <a:rPr lang="en-GB" dirty="0"/>
              <a:t>7% of guidelines were developed by a single person</a:t>
            </a:r>
          </a:p>
          <a:p>
            <a:r>
              <a:rPr lang="en-GB" dirty="0"/>
              <a:t>Only 50% and 57% had implementation strategies to increase uptake by authors and journals, respectively</a:t>
            </a:r>
          </a:p>
          <a:p>
            <a:r>
              <a:rPr lang="en-GB" dirty="0"/>
              <a:t>The authors estimated that the cost of guideline development was ~£50,000 (2008 figure)</a:t>
            </a:r>
          </a:p>
        </p:txBody>
      </p:sp>
      <p:sp>
        <p:nvSpPr>
          <p:cNvPr id="4" name="Slide Number Placeholder 3">
            <a:extLst>
              <a:ext uri="{FF2B5EF4-FFF2-40B4-BE49-F238E27FC236}">
                <a16:creationId xmlns:a16="http://schemas.microsoft.com/office/drawing/2014/main" id="{1E27F0C8-671D-94FF-E0E3-CD4EA4E4030B}"/>
              </a:ext>
            </a:extLst>
          </p:cNvPr>
          <p:cNvSpPr>
            <a:spLocks noGrp="1"/>
          </p:cNvSpPr>
          <p:nvPr>
            <p:ph type="sldNum" sz="quarter" idx="10"/>
          </p:nvPr>
        </p:nvSpPr>
        <p:spPr/>
        <p:txBody>
          <a:bodyPr/>
          <a:lstStyle/>
          <a:p>
            <a:fld id="{42AD0A0E-4515-A647-B2E3-7F1B29FB990E}" type="slidenum">
              <a:rPr lang="en-US" smtClean="0"/>
              <a:pPr/>
              <a:t>34</a:t>
            </a:fld>
            <a:endParaRPr lang="en-US"/>
          </a:p>
        </p:txBody>
      </p:sp>
      <p:sp>
        <p:nvSpPr>
          <p:cNvPr id="6" name="TextBox 5">
            <a:extLst>
              <a:ext uri="{FF2B5EF4-FFF2-40B4-BE49-F238E27FC236}">
                <a16:creationId xmlns:a16="http://schemas.microsoft.com/office/drawing/2014/main" id="{253DE09E-FEB4-234B-E0BE-9401EC49DFE9}"/>
              </a:ext>
            </a:extLst>
          </p:cNvPr>
          <p:cNvSpPr txBox="1"/>
          <p:nvPr/>
        </p:nvSpPr>
        <p:spPr>
          <a:xfrm>
            <a:off x="76199" y="4473012"/>
            <a:ext cx="8842917" cy="261610"/>
          </a:xfrm>
          <a:prstGeom prst="rect">
            <a:avLst/>
          </a:prstGeom>
          <a:noFill/>
        </p:spPr>
        <p:txBody>
          <a:bodyPr wrap="square">
            <a:spAutoFit/>
          </a:bodyPr>
          <a:lstStyle/>
          <a:p>
            <a:r>
              <a:rPr lang="en-GB" sz="1050" dirty="0"/>
              <a:t>1. </a:t>
            </a:r>
            <a:r>
              <a:rPr lang="en-GB" sz="1050" dirty="0" err="1"/>
              <a:t>Simera</a:t>
            </a:r>
            <a:r>
              <a:rPr lang="en-GB" sz="1050" dirty="0"/>
              <a:t> I, et al. Guidelines for reporting health research: The EQUATOR Network’s survey of guideline authors. </a:t>
            </a:r>
            <a:r>
              <a:rPr lang="en-GB" sz="1050" dirty="0" err="1"/>
              <a:t>PLoS</a:t>
            </a:r>
            <a:r>
              <a:rPr lang="en-GB" sz="1050" dirty="0"/>
              <a:t> Med 2008 5(6): e139</a:t>
            </a:r>
          </a:p>
        </p:txBody>
      </p:sp>
    </p:spTree>
    <p:extLst>
      <p:ext uri="{BB962C8B-B14F-4D97-AF65-F5344CB8AC3E}">
        <p14:creationId xmlns:p14="http://schemas.microsoft.com/office/powerpoint/2010/main" val="2252649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7A552C-80BF-28EE-DB42-5C6048F46D2F}"/>
              </a:ext>
            </a:extLst>
          </p:cNvPr>
          <p:cNvSpPr>
            <a:spLocks noGrp="1"/>
          </p:cNvSpPr>
          <p:nvPr>
            <p:ph type="title"/>
          </p:nvPr>
        </p:nvSpPr>
        <p:spPr/>
        <p:txBody>
          <a:bodyPr/>
          <a:lstStyle/>
          <a:p>
            <a:r>
              <a:rPr lang="en-GB" dirty="0"/>
              <a:t>Project overview and timeline</a:t>
            </a:r>
          </a:p>
        </p:txBody>
      </p:sp>
      <p:sp>
        <p:nvSpPr>
          <p:cNvPr id="2" name="Rectangle: Rounded Corners 1">
            <a:extLst>
              <a:ext uri="{FF2B5EF4-FFF2-40B4-BE49-F238E27FC236}">
                <a16:creationId xmlns:a16="http://schemas.microsoft.com/office/drawing/2014/main" id="{1155F9B1-BAD1-F393-D6EF-893C4821B8D1}"/>
              </a:ext>
            </a:extLst>
          </p:cNvPr>
          <p:cNvSpPr/>
          <p:nvPr/>
        </p:nvSpPr>
        <p:spPr>
          <a:xfrm>
            <a:off x="1669863" y="1597783"/>
            <a:ext cx="956151" cy="49613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EQUATOR </a:t>
            </a:r>
            <a:b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and OSF registration</a:t>
            </a:r>
          </a:p>
        </p:txBody>
      </p:sp>
      <p:sp>
        <p:nvSpPr>
          <p:cNvPr id="6" name="Rectangle: Rounded Corners 5">
            <a:extLst>
              <a:ext uri="{FF2B5EF4-FFF2-40B4-BE49-F238E27FC236}">
                <a16:creationId xmlns:a16="http://schemas.microsoft.com/office/drawing/2014/main" id="{0A865F5C-40FD-47C1-9B49-3E85C6F02534}"/>
              </a:ext>
            </a:extLst>
          </p:cNvPr>
          <p:cNvSpPr/>
          <p:nvPr/>
        </p:nvSpPr>
        <p:spPr>
          <a:xfrm>
            <a:off x="2649485" y="1597783"/>
            <a:ext cx="956151" cy="49613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Protocol published</a:t>
            </a:r>
            <a:r>
              <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rPr>
              <a:t>1</a:t>
            </a:r>
          </a:p>
        </p:txBody>
      </p:sp>
      <p:sp>
        <p:nvSpPr>
          <p:cNvPr id="7" name="Rectangle: Rounded Corners 6">
            <a:extLst>
              <a:ext uri="{FF2B5EF4-FFF2-40B4-BE49-F238E27FC236}">
                <a16:creationId xmlns:a16="http://schemas.microsoft.com/office/drawing/2014/main" id="{96F2D6E6-4B9F-5ECD-6165-69B9FCD06486}"/>
              </a:ext>
            </a:extLst>
          </p:cNvPr>
          <p:cNvSpPr/>
          <p:nvPr/>
        </p:nvSpPr>
        <p:spPr>
          <a:xfrm>
            <a:off x="1905848" y="2151457"/>
            <a:ext cx="944994" cy="496135"/>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SLR</a:t>
            </a:r>
            <a:endPar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sp>
        <p:nvSpPr>
          <p:cNvPr id="20" name="Rectangle: Rounded Corners 19">
            <a:extLst>
              <a:ext uri="{FF2B5EF4-FFF2-40B4-BE49-F238E27FC236}">
                <a16:creationId xmlns:a16="http://schemas.microsoft.com/office/drawing/2014/main" id="{2715F030-F4C6-BC03-783C-32AD8E500397}"/>
              </a:ext>
            </a:extLst>
          </p:cNvPr>
          <p:cNvSpPr/>
          <p:nvPr/>
        </p:nvSpPr>
        <p:spPr>
          <a:xfrm>
            <a:off x="2911322" y="2151457"/>
            <a:ext cx="944994" cy="496135"/>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SLR published</a:t>
            </a:r>
            <a:r>
              <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rPr>
              <a:t>2</a:t>
            </a:r>
          </a:p>
        </p:txBody>
      </p:sp>
      <p:sp>
        <p:nvSpPr>
          <p:cNvPr id="72" name="Rectangle: Rounded Corners 71">
            <a:extLst>
              <a:ext uri="{FF2B5EF4-FFF2-40B4-BE49-F238E27FC236}">
                <a16:creationId xmlns:a16="http://schemas.microsoft.com/office/drawing/2014/main" id="{C8B95FE1-B39B-0487-FAEF-0BD5A12BE478}"/>
              </a:ext>
            </a:extLst>
          </p:cNvPr>
          <p:cNvSpPr/>
          <p:nvPr/>
        </p:nvSpPr>
        <p:spPr>
          <a:xfrm>
            <a:off x="3122825" y="2711816"/>
            <a:ext cx="859076" cy="496135"/>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Delphi invites</a:t>
            </a:r>
            <a:endPar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sp>
        <p:nvSpPr>
          <p:cNvPr id="73" name="Rectangle: Rounded Corners 72">
            <a:extLst>
              <a:ext uri="{FF2B5EF4-FFF2-40B4-BE49-F238E27FC236}">
                <a16:creationId xmlns:a16="http://schemas.microsoft.com/office/drawing/2014/main" id="{EBEBA1E6-8D52-6ABE-E52B-B2A99A277CA8}"/>
              </a:ext>
            </a:extLst>
          </p:cNvPr>
          <p:cNvSpPr/>
          <p:nvPr/>
        </p:nvSpPr>
        <p:spPr>
          <a:xfrm>
            <a:off x="4021209" y="2711816"/>
            <a:ext cx="714006" cy="496135"/>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Delphi</a:t>
            </a:r>
            <a:b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surveys</a:t>
            </a:r>
            <a:endPar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sp>
        <p:nvSpPr>
          <p:cNvPr id="74" name="Rectangle: Rounded Corners 73">
            <a:extLst>
              <a:ext uri="{FF2B5EF4-FFF2-40B4-BE49-F238E27FC236}">
                <a16:creationId xmlns:a16="http://schemas.microsoft.com/office/drawing/2014/main" id="{2CFE53F8-AA3E-628F-56D4-ADE0745EF65D}"/>
              </a:ext>
            </a:extLst>
          </p:cNvPr>
          <p:cNvSpPr/>
          <p:nvPr/>
        </p:nvSpPr>
        <p:spPr>
          <a:xfrm>
            <a:off x="4767089" y="2718612"/>
            <a:ext cx="653063" cy="496135"/>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Final checklist</a:t>
            </a:r>
            <a:endPar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sp>
        <p:nvSpPr>
          <p:cNvPr id="75" name="Rectangle: Rounded Corners 74">
            <a:extLst>
              <a:ext uri="{FF2B5EF4-FFF2-40B4-BE49-F238E27FC236}">
                <a16:creationId xmlns:a16="http://schemas.microsoft.com/office/drawing/2014/main" id="{BA2D2814-E8D2-3D13-65FD-18E4B721F628}"/>
              </a:ext>
            </a:extLst>
          </p:cNvPr>
          <p:cNvSpPr/>
          <p:nvPr/>
        </p:nvSpPr>
        <p:spPr>
          <a:xfrm>
            <a:off x="5459460" y="2151457"/>
            <a:ext cx="714005" cy="496135"/>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Guideline submitted</a:t>
            </a:r>
            <a:endPar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sp>
        <p:nvSpPr>
          <p:cNvPr id="76" name="Rectangle: Rounded Corners 75">
            <a:extLst>
              <a:ext uri="{FF2B5EF4-FFF2-40B4-BE49-F238E27FC236}">
                <a16:creationId xmlns:a16="http://schemas.microsoft.com/office/drawing/2014/main" id="{2D8593CD-8686-F0FB-695C-AE01EC653F7E}"/>
              </a:ext>
            </a:extLst>
          </p:cNvPr>
          <p:cNvSpPr/>
          <p:nvPr/>
        </p:nvSpPr>
        <p:spPr>
          <a:xfrm>
            <a:off x="6415332" y="2143070"/>
            <a:ext cx="714005" cy="496135"/>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Guideline published</a:t>
            </a:r>
            <a:r>
              <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rPr>
              <a:t>3</a:t>
            </a:r>
          </a:p>
        </p:txBody>
      </p:sp>
      <p:sp>
        <p:nvSpPr>
          <p:cNvPr id="77" name="Rectangle: Rounded Corners 76">
            <a:extLst>
              <a:ext uri="{FF2B5EF4-FFF2-40B4-BE49-F238E27FC236}">
                <a16:creationId xmlns:a16="http://schemas.microsoft.com/office/drawing/2014/main" id="{F96DD580-64B3-45D2-9137-DBB743D75750}"/>
              </a:ext>
            </a:extLst>
          </p:cNvPr>
          <p:cNvSpPr/>
          <p:nvPr/>
        </p:nvSpPr>
        <p:spPr>
          <a:xfrm>
            <a:off x="5459460" y="3270426"/>
            <a:ext cx="714005" cy="49613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Pilot study</a:t>
            </a:r>
            <a:endPar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sp>
        <p:nvSpPr>
          <p:cNvPr id="78" name="Rectangle: Rounded Corners 77">
            <a:extLst>
              <a:ext uri="{FF2B5EF4-FFF2-40B4-BE49-F238E27FC236}">
                <a16:creationId xmlns:a16="http://schemas.microsoft.com/office/drawing/2014/main" id="{AF8F91B3-3DE1-FCB1-6A95-09B3F8DCBDB0}"/>
              </a:ext>
            </a:extLst>
          </p:cNvPr>
          <p:cNvSpPr/>
          <p:nvPr/>
        </p:nvSpPr>
        <p:spPr>
          <a:xfrm>
            <a:off x="6385931" y="3270426"/>
            <a:ext cx="882699" cy="49613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lang="en-GB" sz="975" dirty="0">
                <a:solidFill>
                  <a:prstClr val="black"/>
                </a:solidFill>
                <a:latin typeface="Arial" panose="020B0604020202020204"/>
              </a:rPr>
              <a:t>Journal endorsement</a:t>
            </a:r>
            <a:endPar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sp>
        <p:nvSpPr>
          <p:cNvPr id="9" name="Footer Placeholder 3">
            <a:extLst>
              <a:ext uri="{FF2B5EF4-FFF2-40B4-BE49-F238E27FC236}">
                <a16:creationId xmlns:a16="http://schemas.microsoft.com/office/drawing/2014/main" id="{FFEA488A-E6D7-A3A4-AFBA-5AF31A59279A}"/>
              </a:ext>
            </a:extLst>
          </p:cNvPr>
          <p:cNvSpPr txBox="1">
            <a:spLocks/>
          </p:cNvSpPr>
          <p:nvPr/>
        </p:nvSpPr>
        <p:spPr>
          <a:xfrm>
            <a:off x="34098" y="4259852"/>
            <a:ext cx="6678764" cy="713935"/>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black"/>
                </a:solidFill>
                <a:effectLst/>
                <a:uLnTx/>
                <a:uFillTx/>
                <a:latin typeface="Franklin Gothic Book" panose="020B0503020102020204"/>
                <a:ea typeface="+mn-ea"/>
                <a:cs typeface="+mn-cs"/>
              </a:rPr>
              <a:t>E&amp;E, explanation and elaboration; OSF, open science framework; SC, steering committee; SLR, systematic literature review</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750" b="0" i="0" u="none" strike="noStrike" kern="1200" cap="none" spc="0" normalizeH="0" baseline="0" noProof="0" dirty="0">
                <a:ln>
                  <a:noFill/>
                </a:ln>
                <a:solidFill>
                  <a:prstClr val="black"/>
                </a:solidFill>
                <a:effectLst/>
                <a:uLnTx/>
                <a:uFillTx/>
                <a:latin typeface="Franklin Gothic Book" panose="020B0503020102020204"/>
                <a:ea typeface="+mn-ea"/>
                <a:cs typeface="+mn-cs"/>
              </a:rPr>
              <a:t>Gattrell WT, et al. Res </a:t>
            </a:r>
            <a:r>
              <a:rPr kumimoji="0" lang="en-US" sz="75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Integr</a:t>
            </a:r>
            <a:r>
              <a:rPr kumimoji="0" lang="en-US" sz="750" b="0" i="0" u="none" strike="noStrike" kern="1200" cap="none" spc="0" normalizeH="0" baseline="0" noProof="0" dirty="0">
                <a:ln>
                  <a:noFill/>
                </a:ln>
                <a:solidFill>
                  <a:prstClr val="black"/>
                </a:solidFill>
                <a:effectLst/>
                <a:uLnTx/>
                <a:uFillTx/>
                <a:latin typeface="Franklin Gothic Book" panose="020B0503020102020204"/>
                <a:ea typeface="+mn-ea"/>
                <a:cs typeface="+mn-cs"/>
              </a:rPr>
              <a:t> Peer Rev. 2022;7(1):3.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750" b="0" i="0" u="none" strike="noStrike" kern="1200" cap="none" spc="0" normalizeH="0" baseline="0" noProof="0" dirty="0">
                <a:ln>
                  <a:noFill/>
                </a:ln>
                <a:solidFill>
                  <a:prstClr val="black"/>
                </a:solidFill>
                <a:effectLst/>
                <a:uLnTx/>
                <a:uFillTx/>
                <a:latin typeface="Franklin Gothic Book" panose="020B0503020102020204"/>
                <a:ea typeface="+mn-ea"/>
                <a:cs typeface="+mn-cs"/>
              </a:rPr>
              <a:t>van Zuuren EJ, et al. BMJ Open. 2022;12(9):e065154.</a:t>
            </a:r>
            <a:endParaRPr lang="en-US" sz="750" dirty="0">
              <a:solidFill>
                <a:prstClr val="black"/>
              </a:solidFill>
              <a:latin typeface="Franklin Gothic Book" panose="020B0503020102020204"/>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750" b="0" i="0" u="none" strike="noStrike" kern="1200" cap="none" spc="0" normalizeH="0" baseline="0" noProof="0" dirty="0">
                <a:ln>
                  <a:noFill/>
                </a:ln>
                <a:solidFill>
                  <a:prstClr val="black"/>
                </a:solidFill>
                <a:effectLst/>
                <a:uLnTx/>
                <a:uFillTx/>
                <a:latin typeface="Franklin Gothic Book" panose="020B0503020102020204"/>
                <a:ea typeface="+mn-ea"/>
                <a:cs typeface="+mn-cs"/>
              </a:rPr>
              <a:t>Gattrell WT, et al. </a:t>
            </a:r>
            <a:r>
              <a:rPr kumimoji="0" lang="en-US" sz="75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PLoS</a:t>
            </a:r>
            <a:r>
              <a:rPr kumimoji="0" lang="en-US" sz="750" b="0" i="0" u="none" strike="noStrike" kern="1200" cap="none" spc="0" normalizeH="0" baseline="0" noProof="0" dirty="0">
                <a:ln>
                  <a:noFill/>
                </a:ln>
                <a:solidFill>
                  <a:prstClr val="black"/>
                </a:solidFill>
                <a:effectLst/>
                <a:uLnTx/>
                <a:uFillTx/>
                <a:latin typeface="Franklin Gothic Book" panose="020B0503020102020204"/>
                <a:ea typeface="+mn-ea"/>
                <a:cs typeface="+mn-cs"/>
              </a:rPr>
              <a:t> Med. 2024 Jan 23;21(1):e1004326</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750" dirty="0" err="1">
                <a:solidFill>
                  <a:prstClr val="black"/>
                </a:solidFill>
                <a:latin typeface="Franklin Gothic Book" panose="020B0503020102020204"/>
              </a:rPr>
              <a:t>Logullo</a:t>
            </a:r>
            <a:r>
              <a:rPr lang="en-US" sz="750" dirty="0">
                <a:solidFill>
                  <a:prstClr val="black"/>
                </a:solidFill>
                <a:latin typeface="Franklin Gothic Book" panose="020B0503020102020204"/>
              </a:rPr>
              <a:t> P, et al. </a:t>
            </a:r>
            <a:r>
              <a:rPr lang="en-US" sz="750" dirty="0" err="1">
                <a:solidFill>
                  <a:prstClr val="black"/>
                </a:solidFill>
                <a:latin typeface="Franklin Gothic Book" panose="020B0503020102020204"/>
              </a:rPr>
              <a:t>PLoS</a:t>
            </a:r>
            <a:r>
              <a:rPr lang="en-US" sz="750" dirty="0">
                <a:solidFill>
                  <a:prstClr val="black"/>
                </a:solidFill>
                <a:latin typeface="Franklin Gothic Book" panose="020B0503020102020204"/>
              </a:rPr>
              <a:t> Med. </a:t>
            </a:r>
            <a:r>
              <a:rPr lang="en-GB" sz="750" dirty="0">
                <a:solidFill>
                  <a:prstClr val="black"/>
                </a:solidFill>
                <a:latin typeface="Franklin Gothic Book" panose="020B0503020102020204"/>
              </a:rPr>
              <a:t>2024 May 6;21(5):e1004390</a:t>
            </a:r>
            <a:endParaRPr kumimoji="0" lang="en-US" sz="7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aphicFrame>
        <p:nvGraphicFramePr>
          <p:cNvPr id="8" name="Diagram 7">
            <a:extLst>
              <a:ext uri="{FF2B5EF4-FFF2-40B4-BE49-F238E27FC236}">
                <a16:creationId xmlns:a16="http://schemas.microsoft.com/office/drawing/2014/main" id="{707309E2-4212-CB3B-ACE0-53F4C954D628}"/>
              </a:ext>
            </a:extLst>
          </p:cNvPr>
          <p:cNvGraphicFramePr/>
          <p:nvPr/>
        </p:nvGraphicFramePr>
        <p:xfrm>
          <a:off x="53876" y="1155700"/>
          <a:ext cx="8881967" cy="321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Rounded Corners 9">
            <a:extLst>
              <a:ext uri="{FF2B5EF4-FFF2-40B4-BE49-F238E27FC236}">
                <a16:creationId xmlns:a16="http://schemas.microsoft.com/office/drawing/2014/main" id="{47ED002C-6CA1-9513-77A0-5A17EC9B5A84}"/>
              </a:ext>
            </a:extLst>
          </p:cNvPr>
          <p:cNvSpPr/>
          <p:nvPr/>
        </p:nvSpPr>
        <p:spPr>
          <a:xfrm>
            <a:off x="758317" y="1597783"/>
            <a:ext cx="892064" cy="49613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ISMPP endorsement</a:t>
            </a:r>
          </a:p>
        </p:txBody>
      </p:sp>
      <p:sp>
        <p:nvSpPr>
          <p:cNvPr id="11" name="Rectangle: Rounded Corners 10">
            <a:extLst>
              <a:ext uri="{FF2B5EF4-FFF2-40B4-BE49-F238E27FC236}">
                <a16:creationId xmlns:a16="http://schemas.microsoft.com/office/drawing/2014/main" id="{31780ECD-8841-D5B0-592F-0E8A80AD7CF4}"/>
              </a:ext>
            </a:extLst>
          </p:cNvPr>
          <p:cNvSpPr/>
          <p:nvPr/>
        </p:nvSpPr>
        <p:spPr>
          <a:xfrm>
            <a:off x="7294324" y="3270425"/>
            <a:ext cx="714005" cy="49613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E&amp;E published</a:t>
            </a:r>
            <a:r>
              <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rPr>
              <a:t>4</a:t>
            </a:r>
          </a:p>
        </p:txBody>
      </p:sp>
      <p:sp>
        <p:nvSpPr>
          <p:cNvPr id="12" name="Rectangle: Rounded Corners 11">
            <a:extLst>
              <a:ext uri="{FF2B5EF4-FFF2-40B4-BE49-F238E27FC236}">
                <a16:creationId xmlns:a16="http://schemas.microsoft.com/office/drawing/2014/main" id="{AFE019A4-80D3-63D5-AA8D-AC2587848163}"/>
              </a:ext>
            </a:extLst>
          </p:cNvPr>
          <p:cNvSpPr/>
          <p:nvPr/>
        </p:nvSpPr>
        <p:spPr>
          <a:xfrm>
            <a:off x="3916796" y="2151457"/>
            <a:ext cx="653063" cy="496135"/>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Draft checklist</a:t>
            </a:r>
            <a:endPar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sp>
        <p:nvSpPr>
          <p:cNvPr id="13" name="Rectangle: Rounded Corners 12">
            <a:extLst>
              <a:ext uri="{FF2B5EF4-FFF2-40B4-BE49-F238E27FC236}">
                <a16:creationId xmlns:a16="http://schemas.microsoft.com/office/drawing/2014/main" id="{97762B5F-F790-1487-FE1F-A57EB0CDD470}"/>
              </a:ext>
            </a:extLst>
          </p:cNvPr>
          <p:cNvSpPr/>
          <p:nvPr/>
        </p:nvSpPr>
        <p:spPr>
          <a:xfrm>
            <a:off x="4428909" y="3815539"/>
            <a:ext cx="1744555" cy="49613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lang="en-GB" sz="975" dirty="0">
                <a:solidFill>
                  <a:prstClr val="black"/>
                </a:solidFill>
                <a:latin typeface="Arial" panose="020B0604020202020204"/>
              </a:rPr>
              <a:t>Implementation plan</a:t>
            </a:r>
            <a:endPar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sp>
        <p:nvSpPr>
          <p:cNvPr id="15" name="Rectangle: Rounded Corners 14">
            <a:extLst>
              <a:ext uri="{FF2B5EF4-FFF2-40B4-BE49-F238E27FC236}">
                <a16:creationId xmlns:a16="http://schemas.microsoft.com/office/drawing/2014/main" id="{A94689CA-F763-BB3B-6933-A5CD6C71A16D}"/>
              </a:ext>
            </a:extLst>
          </p:cNvPr>
          <p:cNvSpPr/>
          <p:nvPr/>
        </p:nvSpPr>
        <p:spPr>
          <a:xfrm>
            <a:off x="2970536" y="3269004"/>
            <a:ext cx="714005" cy="49613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Arial" panose="020B0604020202020204"/>
                <a:ea typeface="+mn-ea"/>
                <a:cs typeface="+mn-cs"/>
              </a:rPr>
              <a:t>ACCORD website</a:t>
            </a:r>
            <a:endParaRPr kumimoji="0" lang="en-GB" sz="975"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163389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20A86-DEBE-43D5-BB2D-CEC915D309E6}"/>
              </a:ext>
            </a:extLst>
          </p:cNvPr>
          <p:cNvSpPr>
            <a:spLocks noGrp="1"/>
          </p:cNvSpPr>
          <p:nvPr>
            <p:ph type="title"/>
          </p:nvPr>
        </p:nvSpPr>
        <p:spPr/>
        <p:txBody>
          <a:bodyPr/>
          <a:lstStyle/>
          <a:p>
            <a:r>
              <a:rPr lang="en-GB" dirty="0"/>
              <a:t>How the checklist evolved</a:t>
            </a:r>
          </a:p>
        </p:txBody>
      </p:sp>
      <p:sp>
        <p:nvSpPr>
          <p:cNvPr id="4" name="Slide Number Placeholder 3">
            <a:extLst>
              <a:ext uri="{FF2B5EF4-FFF2-40B4-BE49-F238E27FC236}">
                <a16:creationId xmlns:a16="http://schemas.microsoft.com/office/drawing/2014/main" id="{D7EC9EAA-CF93-EC33-6C81-41A3E92EDDF8}"/>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6" name="Rectangle: Rounded Corners 5">
            <a:extLst>
              <a:ext uri="{FF2B5EF4-FFF2-40B4-BE49-F238E27FC236}">
                <a16:creationId xmlns:a16="http://schemas.microsoft.com/office/drawing/2014/main" id="{B956B197-EE09-CB93-A6AF-230C40C62BDC}"/>
              </a:ext>
            </a:extLst>
          </p:cNvPr>
          <p:cNvSpPr/>
          <p:nvPr/>
        </p:nvSpPr>
        <p:spPr>
          <a:xfrm>
            <a:off x="44180" y="1794984"/>
            <a:ext cx="1619915" cy="71491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Franklin Gothic Book" panose="020B0503020102020204"/>
                <a:ea typeface="+mn-ea"/>
                <a:cs typeface="+mn-cs"/>
              </a:rPr>
              <a:t>SLR</a:t>
            </a:r>
            <a:r>
              <a:rPr kumimoji="0" lang="en-GB" sz="1400" b="0" i="0" u="none" strike="noStrike" kern="1200" cap="none" spc="0" normalizeH="0" baseline="30000" noProof="0" dirty="0">
                <a:ln>
                  <a:noFill/>
                </a:ln>
                <a:solidFill>
                  <a:prstClr val="white"/>
                </a:solidFill>
                <a:effectLst/>
                <a:uLnTx/>
                <a:uFillTx/>
                <a:latin typeface="Franklin Gothic Book" panose="020B0503020102020204"/>
                <a:ea typeface="+mn-ea"/>
                <a:cs typeface="+mn-cs"/>
              </a:rPr>
              <a:t>1</a:t>
            </a:r>
            <a:br>
              <a:rPr kumimoji="0" lang="en-GB" sz="1400" b="0" i="0" u="none" strike="noStrike" kern="1200" cap="none" spc="0" normalizeH="0" baseline="0" noProof="0" dirty="0">
                <a:ln>
                  <a:noFill/>
                </a:ln>
                <a:solidFill>
                  <a:prstClr val="white"/>
                </a:solidFill>
                <a:effectLst/>
                <a:uLnTx/>
                <a:uFillTx/>
                <a:latin typeface="Franklin Gothic Book" panose="020B0503020102020204"/>
                <a:ea typeface="+mn-ea"/>
                <a:cs typeface="+mn-cs"/>
              </a:rPr>
            </a:br>
            <a:r>
              <a:rPr kumimoji="0" lang="en-GB" sz="1050" b="0" i="0" u="none" strike="noStrike" kern="1200" cap="none" spc="0" normalizeH="0" baseline="0" noProof="0" dirty="0">
                <a:ln>
                  <a:noFill/>
                </a:ln>
                <a:solidFill>
                  <a:prstClr val="white"/>
                </a:solidFill>
                <a:effectLst/>
                <a:uLnTx/>
                <a:uFillTx/>
                <a:latin typeface="Franklin Gothic Book" panose="020B0503020102020204"/>
                <a:ea typeface="+mn-ea"/>
                <a:cs typeface="+mn-cs"/>
              </a:rPr>
              <a:t>Extraction form (n=30)</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white"/>
                </a:solidFill>
                <a:effectLst/>
                <a:uLnTx/>
                <a:uFillTx/>
                <a:latin typeface="Franklin Gothic Book" panose="020B0503020102020204"/>
                <a:ea typeface="+mn-ea"/>
                <a:cs typeface="+mn-cs"/>
              </a:rPr>
              <a:t>Other items (n=26)</a:t>
            </a:r>
            <a:endParaRPr kumimoji="0" lang="en-GB" sz="14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7" name="Rectangle: Rounded Corners 6">
            <a:extLst>
              <a:ext uri="{FF2B5EF4-FFF2-40B4-BE49-F238E27FC236}">
                <a16:creationId xmlns:a16="http://schemas.microsoft.com/office/drawing/2014/main" id="{0EC8EA56-DE34-00E8-52ED-95F19880FB50}"/>
              </a:ext>
            </a:extLst>
          </p:cNvPr>
          <p:cNvSpPr/>
          <p:nvPr/>
        </p:nvSpPr>
        <p:spPr>
          <a:xfrm>
            <a:off x="2366248" y="1792523"/>
            <a:ext cx="1089103" cy="71737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Franklin Gothic Book" panose="020B0503020102020204"/>
                <a:ea typeface="+mn-ea"/>
                <a:cs typeface="+mn-cs"/>
              </a:rPr>
              <a:t>Steering committee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Franklin Gothic Book" panose="020B0503020102020204"/>
                <a:ea typeface="+mn-ea"/>
                <a:cs typeface="+mn-cs"/>
              </a:rPr>
              <a:t>surveys</a:t>
            </a:r>
          </a:p>
        </p:txBody>
      </p:sp>
      <p:sp>
        <p:nvSpPr>
          <p:cNvPr id="8" name="Rectangle: Rounded Corners 7">
            <a:extLst>
              <a:ext uri="{FF2B5EF4-FFF2-40B4-BE49-F238E27FC236}">
                <a16:creationId xmlns:a16="http://schemas.microsoft.com/office/drawing/2014/main" id="{5CC30894-2C6F-A0D6-207E-458DA43899CE}"/>
              </a:ext>
            </a:extLst>
          </p:cNvPr>
          <p:cNvSpPr/>
          <p:nvPr/>
        </p:nvSpPr>
        <p:spPr>
          <a:xfrm>
            <a:off x="4157504" y="1892876"/>
            <a:ext cx="914400" cy="5241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Franklin Gothic Book" panose="020B0503020102020204"/>
                <a:ea typeface="+mn-ea"/>
                <a:cs typeface="+mn-cs"/>
              </a:rPr>
              <a:t>Delphi panel</a:t>
            </a:r>
          </a:p>
        </p:txBody>
      </p:sp>
      <p:sp>
        <p:nvSpPr>
          <p:cNvPr id="9" name="Rectangle: Rounded Corners 8">
            <a:extLst>
              <a:ext uri="{FF2B5EF4-FFF2-40B4-BE49-F238E27FC236}">
                <a16:creationId xmlns:a16="http://schemas.microsoft.com/office/drawing/2014/main" id="{91BE0AAC-6054-70AE-7066-2378A5BACD33}"/>
              </a:ext>
            </a:extLst>
          </p:cNvPr>
          <p:cNvSpPr/>
          <p:nvPr/>
        </p:nvSpPr>
        <p:spPr>
          <a:xfrm>
            <a:off x="5774057" y="1794984"/>
            <a:ext cx="1136680" cy="6975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Franklin Gothic Book" panose="020B0503020102020204"/>
                <a:ea typeface="+mn-ea"/>
                <a:cs typeface="+mn-cs"/>
              </a:rPr>
              <a:t>Steering committee</a:t>
            </a:r>
            <a:br>
              <a:rPr kumimoji="0" lang="en-GB" sz="1400" b="0" i="0" u="none" strike="noStrike" kern="1200" cap="none" spc="0" normalizeH="0" baseline="0" noProof="0" dirty="0">
                <a:ln>
                  <a:noFill/>
                </a:ln>
                <a:solidFill>
                  <a:prstClr val="white"/>
                </a:solidFill>
                <a:effectLst/>
                <a:uLnTx/>
                <a:uFillTx/>
                <a:latin typeface="Franklin Gothic Book" panose="020B0503020102020204"/>
                <a:ea typeface="+mn-ea"/>
                <a:cs typeface="+mn-cs"/>
              </a:rPr>
            </a:br>
            <a:r>
              <a:rPr kumimoji="0" lang="en-GB" sz="1400" b="0" i="0" u="none" strike="noStrike" kern="1200" cap="none" spc="0" normalizeH="0" baseline="0" noProof="0" dirty="0">
                <a:ln>
                  <a:noFill/>
                </a:ln>
                <a:solidFill>
                  <a:prstClr val="white"/>
                </a:solidFill>
                <a:effectLst/>
                <a:uLnTx/>
                <a:uFillTx/>
                <a:latin typeface="Franklin Gothic Book" panose="020B0503020102020204"/>
                <a:ea typeface="+mn-ea"/>
                <a:cs typeface="+mn-cs"/>
              </a:rPr>
              <a:t>meeting</a:t>
            </a:r>
          </a:p>
        </p:txBody>
      </p:sp>
      <p:sp>
        <p:nvSpPr>
          <p:cNvPr id="10" name="Arrow: Right 9">
            <a:extLst>
              <a:ext uri="{FF2B5EF4-FFF2-40B4-BE49-F238E27FC236}">
                <a16:creationId xmlns:a16="http://schemas.microsoft.com/office/drawing/2014/main" id="{FD8EC3DA-2E6C-22F4-23D2-377E34B4F147}"/>
              </a:ext>
            </a:extLst>
          </p:cNvPr>
          <p:cNvSpPr/>
          <p:nvPr/>
        </p:nvSpPr>
        <p:spPr>
          <a:xfrm>
            <a:off x="1777279" y="2026227"/>
            <a:ext cx="475785" cy="260195"/>
          </a:xfrm>
          <a:prstGeom prst="rightArrow">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1" name="Arrow: Right 10">
            <a:extLst>
              <a:ext uri="{FF2B5EF4-FFF2-40B4-BE49-F238E27FC236}">
                <a16:creationId xmlns:a16="http://schemas.microsoft.com/office/drawing/2014/main" id="{C1CFA227-FE09-B3E6-0E20-65C5D6E7847C}"/>
              </a:ext>
            </a:extLst>
          </p:cNvPr>
          <p:cNvSpPr/>
          <p:nvPr/>
        </p:nvSpPr>
        <p:spPr>
          <a:xfrm>
            <a:off x="3568535" y="2026227"/>
            <a:ext cx="475785" cy="260195"/>
          </a:xfrm>
          <a:prstGeom prst="rightArrow">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2" name="Arrow: Right 11">
            <a:extLst>
              <a:ext uri="{FF2B5EF4-FFF2-40B4-BE49-F238E27FC236}">
                <a16:creationId xmlns:a16="http://schemas.microsoft.com/office/drawing/2014/main" id="{28978148-486F-B087-7528-F7F8F9E5DA30}"/>
              </a:ext>
            </a:extLst>
          </p:cNvPr>
          <p:cNvSpPr/>
          <p:nvPr/>
        </p:nvSpPr>
        <p:spPr>
          <a:xfrm>
            <a:off x="5185088" y="2013680"/>
            <a:ext cx="475785" cy="260195"/>
          </a:xfrm>
          <a:prstGeom prst="rightArrow">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3" name="Arrow: Right 12">
            <a:extLst>
              <a:ext uri="{FF2B5EF4-FFF2-40B4-BE49-F238E27FC236}">
                <a16:creationId xmlns:a16="http://schemas.microsoft.com/office/drawing/2014/main" id="{936D847E-C964-8CAC-87EB-9A23411DD042}"/>
              </a:ext>
            </a:extLst>
          </p:cNvPr>
          <p:cNvSpPr/>
          <p:nvPr/>
        </p:nvSpPr>
        <p:spPr>
          <a:xfrm>
            <a:off x="7023921" y="2021114"/>
            <a:ext cx="475785" cy="260195"/>
          </a:xfrm>
          <a:prstGeom prst="rightArrow">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4" name="TextBox 13">
            <a:extLst>
              <a:ext uri="{FF2B5EF4-FFF2-40B4-BE49-F238E27FC236}">
                <a16:creationId xmlns:a16="http://schemas.microsoft.com/office/drawing/2014/main" id="{576D1CAE-082B-1B31-5294-84B974EAF19D}"/>
              </a:ext>
            </a:extLst>
          </p:cNvPr>
          <p:cNvSpPr txBox="1"/>
          <p:nvPr/>
        </p:nvSpPr>
        <p:spPr>
          <a:xfrm>
            <a:off x="1685635" y="1794321"/>
            <a:ext cx="585673" cy="715581"/>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56</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items</a:t>
            </a:r>
          </a:p>
        </p:txBody>
      </p:sp>
      <p:sp>
        <p:nvSpPr>
          <p:cNvPr id="15" name="TextBox 14">
            <a:extLst>
              <a:ext uri="{FF2B5EF4-FFF2-40B4-BE49-F238E27FC236}">
                <a16:creationId xmlns:a16="http://schemas.microsoft.com/office/drawing/2014/main" id="{9D52F599-8443-74FE-41C2-0AB279D02098}"/>
              </a:ext>
            </a:extLst>
          </p:cNvPr>
          <p:cNvSpPr txBox="1"/>
          <p:nvPr/>
        </p:nvSpPr>
        <p:spPr>
          <a:xfrm>
            <a:off x="3464818" y="1794984"/>
            <a:ext cx="585673" cy="715581"/>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41</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items</a:t>
            </a:r>
          </a:p>
        </p:txBody>
      </p:sp>
      <p:sp>
        <p:nvSpPr>
          <p:cNvPr id="16" name="TextBox 15">
            <a:extLst>
              <a:ext uri="{FF2B5EF4-FFF2-40B4-BE49-F238E27FC236}">
                <a16:creationId xmlns:a16="http://schemas.microsoft.com/office/drawing/2014/main" id="{BB8B5B8A-68D3-293A-6DB5-B2FEF382195D}"/>
              </a:ext>
            </a:extLst>
          </p:cNvPr>
          <p:cNvSpPr txBox="1"/>
          <p:nvPr/>
        </p:nvSpPr>
        <p:spPr>
          <a:xfrm>
            <a:off x="5076417" y="1785986"/>
            <a:ext cx="585673" cy="715581"/>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36</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items</a:t>
            </a:r>
          </a:p>
        </p:txBody>
      </p:sp>
      <p:sp>
        <p:nvSpPr>
          <p:cNvPr id="17" name="TextBox 16">
            <a:extLst>
              <a:ext uri="{FF2B5EF4-FFF2-40B4-BE49-F238E27FC236}">
                <a16:creationId xmlns:a16="http://schemas.microsoft.com/office/drawing/2014/main" id="{7F9DBE22-5EFD-48C3-C618-3EAF3E8394A5}"/>
              </a:ext>
            </a:extLst>
          </p:cNvPr>
          <p:cNvSpPr txBox="1"/>
          <p:nvPr/>
        </p:nvSpPr>
        <p:spPr>
          <a:xfrm>
            <a:off x="6916467" y="1776991"/>
            <a:ext cx="585673" cy="715581"/>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35</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items</a:t>
            </a:r>
          </a:p>
        </p:txBody>
      </p:sp>
      <p:sp>
        <p:nvSpPr>
          <p:cNvPr id="18" name="TextBox 17">
            <a:extLst>
              <a:ext uri="{FF2B5EF4-FFF2-40B4-BE49-F238E27FC236}">
                <a16:creationId xmlns:a16="http://schemas.microsoft.com/office/drawing/2014/main" id="{196056C8-5A86-A757-6613-9FA54A322EA5}"/>
              </a:ext>
            </a:extLst>
          </p:cNvPr>
          <p:cNvSpPr txBox="1"/>
          <p:nvPr/>
        </p:nvSpPr>
        <p:spPr>
          <a:xfrm>
            <a:off x="2253064" y="2684129"/>
            <a:ext cx="1311576" cy="1338828"/>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10 new items</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proposed</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25 items</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excluded or</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lost on merging</a:t>
            </a:r>
          </a:p>
        </p:txBody>
      </p:sp>
      <p:sp>
        <p:nvSpPr>
          <p:cNvPr id="19" name="TextBox 18">
            <a:extLst>
              <a:ext uri="{FF2B5EF4-FFF2-40B4-BE49-F238E27FC236}">
                <a16:creationId xmlns:a16="http://schemas.microsoft.com/office/drawing/2014/main" id="{E8C8874E-757F-8CE1-BFC4-F1CF233620D0}"/>
              </a:ext>
            </a:extLst>
          </p:cNvPr>
          <p:cNvSpPr txBox="1"/>
          <p:nvPr/>
        </p:nvSpPr>
        <p:spPr>
          <a:xfrm>
            <a:off x="3958916" y="2684129"/>
            <a:ext cx="1311576" cy="1546577"/>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7 new items</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proposed</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Franklin Gothic Book" panose="020B0503020102020204"/>
              </a:rPr>
              <a:t>7</a:t>
            </a: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 items</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excluded; 5</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lost on merging</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20" name="TextBox 19">
            <a:extLst>
              <a:ext uri="{FF2B5EF4-FFF2-40B4-BE49-F238E27FC236}">
                <a16:creationId xmlns:a16="http://schemas.microsoft.com/office/drawing/2014/main" id="{8FC6B7CD-5203-3EB2-C5D0-7C36ED4C73E4}"/>
              </a:ext>
            </a:extLst>
          </p:cNvPr>
          <p:cNvSpPr txBox="1"/>
          <p:nvPr/>
        </p:nvSpPr>
        <p:spPr>
          <a:xfrm>
            <a:off x="5712345" y="2684129"/>
            <a:ext cx="1311576" cy="1338828"/>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1 item (PPI)</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reinstated</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2 items</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lost on merging</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pic>
        <p:nvPicPr>
          <p:cNvPr id="21" name="Picture 20" descr="A black and pink check mark and black letters&#10;&#10;Description automatically generated">
            <a:extLst>
              <a:ext uri="{FF2B5EF4-FFF2-40B4-BE49-F238E27FC236}">
                <a16:creationId xmlns:a16="http://schemas.microsoft.com/office/drawing/2014/main" id="{E9A6C727-3294-E8A0-4AF0-AE325C9B7C04}"/>
              </a:ext>
            </a:extLst>
          </p:cNvPr>
          <p:cNvPicPr>
            <a:picLocks noChangeAspect="1"/>
          </p:cNvPicPr>
          <p:nvPr/>
        </p:nvPicPr>
        <p:blipFill>
          <a:blip r:embed="rId2"/>
          <a:stretch>
            <a:fillRect/>
          </a:stretch>
        </p:blipFill>
        <p:spPr>
          <a:xfrm>
            <a:off x="7612893" y="1899330"/>
            <a:ext cx="1384300" cy="428625"/>
          </a:xfrm>
          <a:prstGeom prst="rect">
            <a:avLst/>
          </a:prstGeom>
        </p:spPr>
      </p:pic>
      <p:sp>
        <p:nvSpPr>
          <p:cNvPr id="26" name="TextBox 25">
            <a:extLst>
              <a:ext uri="{FF2B5EF4-FFF2-40B4-BE49-F238E27FC236}">
                <a16:creationId xmlns:a16="http://schemas.microsoft.com/office/drawing/2014/main" id="{2D9805F6-C763-EE42-C1CA-9FF11A6C5B94}"/>
              </a:ext>
            </a:extLst>
          </p:cNvPr>
          <p:cNvSpPr txBox="1"/>
          <p:nvPr/>
        </p:nvSpPr>
        <p:spPr>
          <a:xfrm>
            <a:off x="7748554" y="2861713"/>
            <a:ext cx="1019684" cy="30008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effectLst/>
                <a:uLnTx/>
                <a:uFillTx/>
                <a:latin typeface="Franklin Gothic Book" panose="020B0503020102020204"/>
                <a:ea typeface="+mn-ea"/>
                <a:cs typeface="+mn-cs"/>
              </a:rPr>
              <a:t>SLR (n=29)</a:t>
            </a:r>
          </a:p>
        </p:txBody>
      </p:sp>
      <p:sp>
        <p:nvSpPr>
          <p:cNvPr id="27" name="TextBox 26">
            <a:extLst>
              <a:ext uri="{FF2B5EF4-FFF2-40B4-BE49-F238E27FC236}">
                <a16:creationId xmlns:a16="http://schemas.microsoft.com/office/drawing/2014/main" id="{21A8B51E-4593-120F-C68F-CC327EC6CD43}"/>
              </a:ext>
            </a:extLst>
          </p:cNvPr>
          <p:cNvSpPr txBox="1"/>
          <p:nvPr/>
        </p:nvSpPr>
        <p:spPr>
          <a:xfrm>
            <a:off x="7263991" y="3187671"/>
            <a:ext cx="1919184" cy="5078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Steering</a:t>
            </a:r>
            <a:br>
              <a:rPr lang="en-GB" dirty="0">
                <a:solidFill>
                  <a:prstClr val="black"/>
                </a:solidFill>
                <a:latin typeface="Franklin Gothic Book" panose="020B0503020102020204"/>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committee (n=5)</a:t>
            </a:r>
          </a:p>
        </p:txBody>
      </p:sp>
      <p:sp>
        <p:nvSpPr>
          <p:cNvPr id="28" name="TextBox 27">
            <a:extLst>
              <a:ext uri="{FF2B5EF4-FFF2-40B4-BE49-F238E27FC236}">
                <a16:creationId xmlns:a16="http://schemas.microsoft.com/office/drawing/2014/main" id="{EA3B43D8-5A85-3531-7EDF-18244FA3A4D3}"/>
              </a:ext>
            </a:extLst>
          </p:cNvPr>
          <p:cNvSpPr txBox="1"/>
          <p:nvPr/>
        </p:nvSpPr>
        <p:spPr>
          <a:xfrm>
            <a:off x="7705652" y="3695502"/>
            <a:ext cx="1035861" cy="507831"/>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Delphi</a:t>
            </a:r>
            <a:br>
              <a:rPr lang="en-GB" dirty="0">
                <a:solidFill>
                  <a:prstClr val="black"/>
                </a:solidFill>
                <a:latin typeface="Franklin Gothic Book" panose="020B0503020102020204"/>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panel (n=1)</a:t>
            </a:r>
          </a:p>
        </p:txBody>
      </p:sp>
      <p:sp>
        <p:nvSpPr>
          <p:cNvPr id="3" name="TextBox 2">
            <a:extLst>
              <a:ext uri="{FF2B5EF4-FFF2-40B4-BE49-F238E27FC236}">
                <a16:creationId xmlns:a16="http://schemas.microsoft.com/office/drawing/2014/main" id="{6AF08B4E-2ED5-7CEA-410A-2875B9D20FC9}"/>
              </a:ext>
            </a:extLst>
          </p:cNvPr>
          <p:cNvSpPr txBox="1"/>
          <p:nvPr/>
        </p:nvSpPr>
        <p:spPr>
          <a:xfrm>
            <a:off x="7743831" y="2566691"/>
            <a:ext cx="1019684" cy="30008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sng" strike="noStrike" kern="1200" cap="none" spc="0" normalizeH="0" baseline="0" noProof="0" dirty="0">
                <a:ln>
                  <a:noFill/>
                </a:ln>
                <a:effectLst/>
                <a:uLnTx/>
                <a:uFillTx/>
                <a:latin typeface="Franklin Gothic Book" panose="020B0503020102020204"/>
                <a:ea typeface="+mn-ea"/>
                <a:cs typeface="+mn-cs"/>
              </a:rPr>
              <a:t>Item origin</a:t>
            </a:r>
          </a:p>
        </p:txBody>
      </p:sp>
      <p:sp>
        <p:nvSpPr>
          <p:cNvPr id="5" name="Rectangle: Rounded Corners 4">
            <a:extLst>
              <a:ext uri="{FF2B5EF4-FFF2-40B4-BE49-F238E27FC236}">
                <a16:creationId xmlns:a16="http://schemas.microsoft.com/office/drawing/2014/main" id="{EBABADDE-C41C-9753-14F9-D9F74058DCE2}"/>
              </a:ext>
            </a:extLst>
          </p:cNvPr>
          <p:cNvSpPr/>
          <p:nvPr/>
        </p:nvSpPr>
        <p:spPr>
          <a:xfrm>
            <a:off x="7499706" y="2571750"/>
            <a:ext cx="1497487" cy="1698736"/>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2F8F4BC-10CC-CB52-2824-9B6EFCB18F6C}"/>
              </a:ext>
            </a:extLst>
          </p:cNvPr>
          <p:cNvSpPr txBox="1"/>
          <p:nvPr/>
        </p:nvSpPr>
        <p:spPr>
          <a:xfrm>
            <a:off x="197003" y="4326674"/>
            <a:ext cx="8307659" cy="646331"/>
          </a:xfrm>
          <a:prstGeom prst="rect">
            <a:avLst/>
          </a:prstGeom>
          <a:noFill/>
        </p:spPr>
        <p:txBody>
          <a:bodyPr wrap="square">
            <a:spAutoFit/>
          </a:bodyPr>
          <a:lstStyle/>
          <a:p>
            <a:r>
              <a:rPr lang="en-GB" sz="1200" dirty="0"/>
              <a:t>SLR, systematic literature review; PPI, public patient involvement</a:t>
            </a:r>
          </a:p>
          <a:p>
            <a:r>
              <a:rPr lang="nl-NL" sz="1200" dirty="0"/>
              <a:t>1. van Zuuren EJ, et al. BMJ Open. 2022;12(9):e065154</a:t>
            </a:r>
          </a:p>
          <a:p>
            <a:endParaRPr lang="en-GB" sz="1200" dirty="0"/>
          </a:p>
        </p:txBody>
      </p:sp>
    </p:spTree>
    <p:extLst>
      <p:ext uri="{BB962C8B-B14F-4D97-AF65-F5344CB8AC3E}">
        <p14:creationId xmlns:p14="http://schemas.microsoft.com/office/powerpoint/2010/main" val="909356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ADE55-BEA0-7B09-1E26-79EF40B1AC99}"/>
              </a:ext>
            </a:extLst>
          </p:cNvPr>
          <p:cNvSpPr>
            <a:spLocks noGrp="1"/>
          </p:cNvSpPr>
          <p:nvPr>
            <p:ph type="title"/>
          </p:nvPr>
        </p:nvSpPr>
        <p:spPr/>
        <p:txBody>
          <a:bodyPr/>
          <a:lstStyle/>
          <a:p>
            <a:r>
              <a:rPr lang="en-GB" dirty="0"/>
              <a:t>Implementation plan</a:t>
            </a:r>
          </a:p>
        </p:txBody>
      </p:sp>
      <p:graphicFrame>
        <p:nvGraphicFramePr>
          <p:cNvPr id="5" name="Content Placeholder 4">
            <a:extLst>
              <a:ext uri="{FF2B5EF4-FFF2-40B4-BE49-F238E27FC236}">
                <a16:creationId xmlns:a16="http://schemas.microsoft.com/office/drawing/2014/main" id="{E6C75B5B-58D8-4BB4-FFB1-A007206B670C}"/>
              </a:ext>
            </a:extLst>
          </p:cNvPr>
          <p:cNvGraphicFramePr>
            <a:graphicFrameLocks noGrp="1"/>
          </p:cNvGraphicFramePr>
          <p:nvPr>
            <p:ph idx="1"/>
          </p:nvPr>
        </p:nvGraphicFramePr>
        <p:xfrm>
          <a:off x="857250" y="1141684"/>
          <a:ext cx="7462838" cy="3675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F508514-FF45-A967-0E2B-E40693F4011E}"/>
              </a:ext>
            </a:extLst>
          </p:cNvPr>
          <p:cNvSpPr>
            <a:spLocks noGrp="1"/>
          </p:cNvSpPr>
          <p:nvPr>
            <p:ph type="sldNum" sz="quarter" idx="10"/>
          </p:nvPr>
        </p:nvSpPr>
        <p:spPr/>
        <p:txBody>
          <a:bodyPr/>
          <a:lstStyle/>
          <a:p>
            <a:fld id="{42AD0A0E-4515-A647-B2E3-7F1B29FB990E}" type="slidenum">
              <a:rPr lang="en-US" smtClean="0"/>
              <a:pPr/>
              <a:t>37</a:t>
            </a:fld>
            <a:endParaRPr lang="en-US"/>
          </a:p>
        </p:txBody>
      </p:sp>
    </p:spTree>
    <p:extLst>
      <p:ext uri="{BB962C8B-B14F-4D97-AF65-F5344CB8AC3E}">
        <p14:creationId xmlns:p14="http://schemas.microsoft.com/office/powerpoint/2010/main" val="18006708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4FE84-AF0C-AD62-A070-ECCE2A98CB53}"/>
              </a:ext>
            </a:extLst>
          </p:cNvPr>
          <p:cNvSpPr>
            <a:spLocks noGrp="1"/>
          </p:cNvSpPr>
          <p:nvPr>
            <p:ph type="title"/>
          </p:nvPr>
        </p:nvSpPr>
        <p:spPr/>
        <p:txBody>
          <a:bodyPr/>
          <a:lstStyle/>
          <a:p>
            <a:r>
              <a:rPr lang="en-GB" dirty="0"/>
              <a:t>Lessons learned</a:t>
            </a:r>
          </a:p>
        </p:txBody>
      </p:sp>
      <p:sp>
        <p:nvSpPr>
          <p:cNvPr id="3" name="Content Placeholder 2">
            <a:extLst>
              <a:ext uri="{FF2B5EF4-FFF2-40B4-BE49-F238E27FC236}">
                <a16:creationId xmlns:a16="http://schemas.microsoft.com/office/drawing/2014/main" id="{C16F5717-BBD2-63D6-063F-744405B30971}"/>
              </a:ext>
            </a:extLst>
          </p:cNvPr>
          <p:cNvSpPr>
            <a:spLocks noGrp="1"/>
          </p:cNvSpPr>
          <p:nvPr>
            <p:ph idx="1"/>
          </p:nvPr>
        </p:nvSpPr>
        <p:spPr>
          <a:xfrm>
            <a:off x="411201" y="1163346"/>
            <a:ext cx="8361092" cy="3423521"/>
          </a:xfrm>
        </p:spPr>
        <p:txBody>
          <a:bodyPr>
            <a:normAutofit lnSpcReduction="10000"/>
          </a:bodyPr>
          <a:lstStyle/>
          <a:p>
            <a:r>
              <a:rPr lang="en-GB" sz="2000" dirty="0"/>
              <a:t>Developing a reporting guideline is a considerable undertaking</a:t>
            </a:r>
          </a:p>
          <a:p>
            <a:r>
              <a:rPr lang="en-GB" sz="2000" dirty="0"/>
              <a:t>Steering committee and Delphi panel:</a:t>
            </a:r>
          </a:p>
          <a:p>
            <a:pPr lvl="1"/>
            <a:r>
              <a:rPr lang="en-GB" sz="2000" dirty="0"/>
              <a:t>Define expertise and expectations; be inclusive</a:t>
            </a:r>
          </a:p>
          <a:p>
            <a:r>
              <a:rPr lang="en-GB" sz="2000" dirty="0"/>
              <a:t>A high-quality SLR set the project up for success</a:t>
            </a:r>
          </a:p>
          <a:p>
            <a:r>
              <a:rPr lang="en-GB" sz="2000" dirty="0"/>
              <a:t>Communications and transparency:</a:t>
            </a:r>
          </a:p>
          <a:p>
            <a:pPr lvl="1"/>
            <a:r>
              <a:rPr lang="en-GB" sz="2000" dirty="0"/>
              <a:t>Publish protocol, register on EQUATOR network, raise awareness</a:t>
            </a:r>
          </a:p>
          <a:p>
            <a:r>
              <a:rPr lang="en-GB" sz="2000" dirty="0"/>
              <a:t>Long-term project management needed</a:t>
            </a:r>
          </a:p>
          <a:p>
            <a:pPr lvl="1"/>
            <a:r>
              <a:rPr lang="en-GB" sz="1800" dirty="0"/>
              <a:t>Map out the entire process; establish workstreams &amp; run in parallel</a:t>
            </a:r>
          </a:p>
          <a:p>
            <a:r>
              <a:rPr lang="en-GB" sz="2000" dirty="0"/>
              <a:t>The work doesn’t end when the guideline is published</a:t>
            </a:r>
          </a:p>
          <a:p>
            <a:pPr lvl="1"/>
            <a:r>
              <a:rPr lang="en-GB" sz="1800" dirty="0"/>
              <a:t>Implementation plan is crucial to success</a:t>
            </a:r>
          </a:p>
          <a:p>
            <a:endParaRPr lang="en-GB" sz="2000" dirty="0"/>
          </a:p>
        </p:txBody>
      </p:sp>
      <p:sp>
        <p:nvSpPr>
          <p:cNvPr id="4" name="Slide Number Placeholder 3">
            <a:extLst>
              <a:ext uri="{FF2B5EF4-FFF2-40B4-BE49-F238E27FC236}">
                <a16:creationId xmlns:a16="http://schemas.microsoft.com/office/drawing/2014/main" id="{BEA88563-E035-1ACB-FDD9-FD88C9E7F5DC}"/>
              </a:ext>
            </a:extLst>
          </p:cNvPr>
          <p:cNvSpPr>
            <a:spLocks noGrp="1"/>
          </p:cNvSpPr>
          <p:nvPr>
            <p:ph type="sldNum" sz="quarter" idx="10"/>
          </p:nvPr>
        </p:nvSpPr>
        <p:spPr/>
        <p:txBody>
          <a:bodyPr/>
          <a:lstStyle/>
          <a:p>
            <a:fld id="{42AD0A0E-4515-A647-B2E3-7F1B29FB990E}" type="slidenum">
              <a:rPr lang="en-US" smtClean="0"/>
              <a:pPr/>
              <a:t>38</a:t>
            </a:fld>
            <a:endParaRPr lang="en-US"/>
          </a:p>
        </p:txBody>
      </p:sp>
      <p:sp>
        <p:nvSpPr>
          <p:cNvPr id="5" name="TextBox 4">
            <a:extLst>
              <a:ext uri="{FF2B5EF4-FFF2-40B4-BE49-F238E27FC236}">
                <a16:creationId xmlns:a16="http://schemas.microsoft.com/office/drawing/2014/main" id="{47424025-B879-95C3-0A40-AA7512FC40FD}"/>
              </a:ext>
            </a:extLst>
          </p:cNvPr>
          <p:cNvSpPr txBox="1"/>
          <p:nvPr/>
        </p:nvSpPr>
        <p:spPr>
          <a:xfrm>
            <a:off x="371707" y="4570915"/>
            <a:ext cx="8307659" cy="276999"/>
          </a:xfrm>
          <a:prstGeom prst="rect">
            <a:avLst/>
          </a:prstGeom>
          <a:noFill/>
        </p:spPr>
        <p:txBody>
          <a:bodyPr wrap="square">
            <a:spAutoFit/>
          </a:bodyPr>
          <a:lstStyle/>
          <a:p>
            <a:r>
              <a:rPr lang="en-GB" sz="1200" dirty="0"/>
              <a:t>SLR, systematic literature review</a:t>
            </a:r>
          </a:p>
        </p:txBody>
      </p:sp>
    </p:spTree>
    <p:extLst>
      <p:ext uri="{BB962C8B-B14F-4D97-AF65-F5344CB8AC3E}">
        <p14:creationId xmlns:p14="http://schemas.microsoft.com/office/powerpoint/2010/main" val="18906961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2EE2DA-2A8D-EB0B-4430-752139EDACEE}"/>
              </a:ext>
            </a:extLst>
          </p:cNvPr>
          <p:cNvSpPr>
            <a:spLocks noGrp="1"/>
          </p:cNvSpPr>
          <p:nvPr>
            <p:ph type="title"/>
          </p:nvPr>
        </p:nvSpPr>
        <p:spPr/>
        <p:txBody>
          <a:bodyPr/>
          <a:lstStyle/>
          <a:p>
            <a:r>
              <a:rPr lang="en-GB" dirty="0"/>
              <a:t>ACCORD steering committee</a:t>
            </a:r>
          </a:p>
        </p:txBody>
      </p:sp>
      <p:sp>
        <p:nvSpPr>
          <p:cNvPr id="17" name="TextBox 16">
            <a:extLst>
              <a:ext uri="{FF2B5EF4-FFF2-40B4-BE49-F238E27FC236}">
                <a16:creationId xmlns:a16="http://schemas.microsoft.com/office/drawing/2014/main" id="{0BDC5F72-1189-19BA-7E6D-1741BE087A57}"/>
              </a:ext>
            </a:extLst>
          </p:cNvPr>
          <p:cNvSpPr txBox="1"/>
          <p:nvPr/>
        </p:nvSpPr>
        <p:spPr>
          <a:xfrm>
            <a:off x="450968" y="2409021"/>
            <a:ext cx="1106450" cy="473206"/>
          </a:xfrm>
          <a:prstGeom prst="rect">
            <a:avLst/>
          </a:prstGeom>
          <a:noFill/>
        </p:spPr>
        <p:txBody>
          <a:bodyPr wrap="square" lIns="0" rIns="0" rtlCol="0">
            <a:spAutoFit/>
          </a:bodyPr>
          <a:lstStyle/>
          <a:p>
            <a:r>
              <a:rPr lang="en-GB" sz="825" dirty="0">
                <a:latin typeface="+mj-lt"/>
                <a:cs typeface="Calibri" panose="020F0502020204030204" pitchFamily="34" charset="0"/>
              </a:rPr>
              <a:t>Will Gattrell</a:t>
            </a:r>
          </a:p>
          <a:p>
            <a:r>
              <a:rPr lang="en-GB" sz="825" i="1" dirty="0">
                <a:latin typeface="+mj-lt"/>
                <a:cs typeface="Calibri" panose="020F0502020204030204" pitchFamily="34" charset="0"/>
              </a:rPr>
              <a:t>Medical publications professional</a:t>
            </a:r>
          </a:p>
        </p:txBody>
      </p:sp>
      <p:sp>
        <p:nvSpPr>
          <p:cNvPr id="18" name="TextBox 17">
            <a:extLst>
              <a:ext uri="{FF2B5EF4-FFF2-40B4-BE49-F238E27FC236}">
                <a16:creationId xmlns:a16="http://schemas.microsoft.com/office/drawing/2014/main" id="{51442892-CD0B-6D85-A00D-9F4E8DE54945}"/>
              </a:ext>
            </a:extLst>
          </p:cNvPr>
          <p:cNvSpPr txBox="1"/>
          <p:nvPr/>
        </p:nvSpPr>
        <p:spPr>
          <a:xfrm>
            <a:off x="1841545" y="2409021"/>
            <a:ext cx="1106451" cy="346249"/>
          </a:xfrm>
          <a:prstGeom prst="rect">
            <a:avLst/>
          </a:prstGeom>
          <a:noFill/>
        </p:spPr>
        <p:txBody>
          <a:bodyPr wrap="square" lIns="0" rIns="0" rtlCol="0">
            <a:spAutoFit/>
          </a:bodyPr>
          <a:lstStyle/>
          <a:p>
            <a:r>
              <a:rPr lang="en-GB" sz="825" dirty="0">
                <a:latin typeface="+mj-lt"/>
                <a:cs typeface="Calibri" panose="020F0502020204030204" pitchFamily="34" charset="0"/>
              </a:rPr>
              <a:t>Niall Harrison</a:t>
            </a:r>
          </a:p>
          <a:p>
            <a:r>
              <a:rPr lang="en-GB" sz="825" i="1" dirty="0">
                <a:latin typeface="+mj-lt"/>
                <a:cs typeface="Calibri" panose="020F0502020204030204" pitchFamily="34" charset="0"/>
              </a:rPr>
              <a:t>OPEN Health</a:t>
            </a:r>
          </a:p>
        </p:txBody>
      </p:sp>
      <p:sp>
        <p:nvSpPr>
          <p:cNvPr id="19" name="TextBox 18">
            <a:extLst>
              <a:ext uri="{FF2B5EF4-FFF2-40B4-BE49-F238E27FC236}">
                <a16:creationId xmlns:a16="http://schemas.microsoft.com/office/drawing/2014/main" id="{983D4D7A-73C7-5EE5-27C7-6C4AD4FD2E75}"/>
              </a:ext>
            </a:extLst>
          </p:cNvPr>
          <p:cNvSpPr txBox="1"/>
          <p:nvPr/>
        </p:nvSpPr>
        <p:spPr>
          <a:xfrm>
            <a:off x="4626515" y="4092417"/>
            <a:ext cx="1106451" cy="346249"/>
          </a:xfrm>
          <a:prstGeom prst="rect">
            <a:avLst/>
          </a:prstGeom>
          <a:noFill/>
        </p:spPr>
        <p:txBody>
          <a:bodyPr wrap="square" lIns="0" rIns="0" rtlCol="0">
            <a:spAutoFit/>
          </a:bodyPr>
          <a:lstStyle/>
          <a:p>
            <a:r>
              <a:rPr lang="en-GB" sz="825" dirty="0">
                <a:latin typeface="+mj-lt"/>
                <a:cs typeface="Calibri" panose="020F0502020204030204" pitchFamily="34" charset="0"/>
              </a:rPr>
              <a:t>Sir Amrit Pali Hungin</a:t>
            </a:r>
          </a:p>
          <a:p>
            <a:r>
              <a:rPr lang="en-GB" sz="825" i="1" dirty="0">
                <a:latin typeface="+mj-lt"/>
                <a:cs typeface="Calibri" panose="020F0502020204030204" pitchFamily="34" charset="0"/>
              </a:rPr>
              <a:t>University of Newcastle</a:t>
            </a:r>
          </a:p>
        </p:txBody>
      </p:sp>
      <p:sp>
        <p:nvSpPr>
          <p:cNvPr id="20" name="TextBox 19">
            <a:extLst>
              <a:ext uri="{FF2B5EF4-FFF2-40B4-BE49-F238E27FC236}">
                <a16:creationId xmlns:a16="http://schemas.microsoft.com/office/drawing/2014/main" id="{529AAC14-826B-F592-251F-4552C0C417D0}"/>
              </a:ext>
            </a:extLst>
          </p:cNvPr>
          <p:cNvSpPr txBox="1"/>
          <p:nvPr/>
        </p:nvSpPr>
        <p:spPr>
          <a:xfrm>
            <a:off x="3251943" y="4092417"/>
            <a:ext cx="1306189" cy="346249"/>
          </a:xfrm>
          <a:prstGeom prst="rect">
            <a:avLst/>
          </a:prstGeom>
          <a:noFill/>
        </p:spPr>
        <p:txBody>
          <a:bodyPr wrap="square" lIns="0" rIns="0" rtlCol="0">
            <a:spAutoFit/>
          </a:bodyPr>
          <a:lstStyle/>
          <a:p>
            <a:r>
              <a:rPr lang="en-GB" sz="825" dirty="0">
                <a:latin typeface="+mj-lt"/>
                <a:cs typeface="Calibri" panose="020F0502020204030204" pitchFamily="34" charset="0"/>
              </a:rPr>
              <a:t>Keith Goldman</a:t>
            </a:r>
          </a:p>
          <a:p>
            <a:r>
              <a:rPr lang="en-GB" sz="825" i="1" dirty="0">
                <a:latin typeface="+mj-lt"/>
                <a:cs typeface="Calibri" panose="020F0502020204030204" pitchFamily="34" charset="0"/>
              </a:rPr>
              <a:t>AbbVie</a:t>
            </a:r>
          </a:p>
        </p:txBody>
      </p:sp>
      <p:sp>
        <p:nvSpPr>
          <p:cNvPr id="21" name="TextBox 20">
            <a:extLst>
              <a:ext uri="{FF2B5EF4-FFF2-40B4-BE49-F238E27FC236}">
                <a16:creationId xmlns:a16="http://schemas.microsoft.com/office/drawing/2014/main" id="{EF4E579B-4EFC-E25B-6BA5-9497D23C8EB1}"/>
              </a:ext>
            </a:extLst>
          </p:cNvPr>
          <p:cNvSpPr txBox="1"/>
          <p:nvPr/>
        </p:nvSpPr>
        <p:spPr>
          <a:xfrm>
            <a:off x="6117795" y="4092417"/>
            <a:ext cx="1306189" cy="346249"/>
          </a:xfrm>
          <a:prstGeom prst="rect">
            <a:avLst/>
          </a:prstGeom>
          <a:noFill/>
        </p:spPr>
        <p:txBody>
          <a:bodyPr wrap="square" lIns="0" rIns="0" rtlCol="0">
            <a:spAutoFit/>
          </a:bodyPr>
          <a:lstStyle/>
          <a:p>
            <a:r>
              <a:rPr lang="en-GB" sz="825" dirty="0">
                <a:latin typeface="+mj-lt"/>
                <a:cs typeface="Calibri" panose="020F0502020204030204" pitchFamily="34" charset="0"/>
              </a:rPr>
              <a:t>Ellen L. Hughes</a:t>
            </a:r>
          </a:p>
          <a:p>
            <a:r>
              <a:rPr lang="en-GB" sz="825" i="1" dirty="0">
                <a:latin typeface="+mj-lt"/>
                <a:cs typeface="Calibri" panose="020F0502020204030204" pitchFamily="34" charset="0"/>
              </a:rPr>
              <a:t>Camino Communications</a:t>
            </a:r>
          </a:p>
        </p:txBody>
      </p:sp>
      <p:sp>
        <p:nvSpPr>
          <p:cNvPr id="22" name="TextBox 21">
            <a:extLst>
              <a:ext uri="{FF2B5EF4-FFF2-40B4-BE49-F238E27FC236}">
                <a16:creationId xmlns:a16="http://schemas.microsoft.com/office/drawing/2014/main" id="{04B7DF73-8BB9-6357-785B-185B75C58B8F}"/>
              </a:ext>
            </a:extLst>
          </p:cNvPr>
          <p:cNvSpPr txBox="1"/>
          <p:nvPr/>
        </p:nvSpPr>
        <p:spPr>
          <a:xfrm>
            <a:off x="3250476" y="2409020"/>
            <a:ext cx="1106451" cy="473206"/>
          </a:xfrm>
          <a:prstGeom prst="rect">
            <a:avLst/>
          </a:prstGeom>
          <a:noFill/>
        </p:spPr>
        <p:txBody>
          <a:bodyPr wrap="square" lIns="0" rIns="0" rtlCol="0">
            <a:spAutoFit/>
          </a:bodyPr>
          <a:lstStyle/>
          <a:p>
            <a:r>
              <a:rPr lang="en-GB" sz="825" dirty="0">
                <a:latin typeface="+mj-lt"/>
                <a:cs typeface="Calibri" panose="020F0502020204030204" pitchFamily="34" charset="0"/>
              </a:rPr>
              <a:t>Patricia Logullo</a:t>
            </a:r>
          </a:p>
          <a:p>
            <a:r>
              <a:rPr lang="en-GB" sz="825" i="1" spc="-8" dirty="0">
                <a:latin typeface="+mj-lt"/>
                <a:cs typeface="Calibri" panose="020F0502020204030204" pitchFamily="34" charset="0"/>
              </a:rPr>
              <a:t>University of Oxford and EQUATOR</a:t>
            </a:r>
          </a:p>
        </p:txBody>
      </p:sp>
      <p:sp>
        <p:nvSpPr>
          <p:cNvPr id="23" name="TextBox 22">
            <a:extLst>
              <a:ext uri="{FF2B5EF4-FFF2-40B4-BE49-F238E27FC236}">
                <a16:creationId xmlns:a16="http://schemas.microsoft.com/office/drawing/2014/main" id="{9045B463-4076-3BB2-6A87-4A8899629C8E}"/>
              </a:ext>
            </a:extLst>
          </p:cNvPr>
          <p:cNvSpPr txBox="1"/>
          <p:nvPr/>
        </p:nvSpPr>
        <p:spPr>
          <a:xfrm>
            <a:off x="1794762" y="4092417"/>
            <a:ext cx="1278884" cy="473206"/>
          </a:xfrm>
          <a:prstGeom prst="rect">
            <a:avLst/>
          </a:prstGeom>
          <a:noFill/>
        </p:spPr>
        <p:txBody>
          <a:bodyPr wrap="square" lIns="0" rIns="0" rtlCol="0">
            <a:spAutoFit/>
          </a:bodyPr>
          <a:lstStyle/>
          <a:p>
            <a:r>
              <a:rPr lang="en-GB" sz="825" dirty="0">
                <a:latin typeface="+mj-lt"/>
                <a:cs typeface="Calibri" panose="020F0502020204030204" pitchFamily="34" charset="0"/>
              </a:rPr>
              <a:t>David Tovey</a:t>
            </a:r>
          </a:p>
          <a:p>
            <a:r>
              <a:rPr lang="en-GB" sz="825" i="1" dirty="0">
                <a:latin typeface="+mj-lt"/>
                <a:cs typeface="Calibri" panose="020F0502020204030204" pitchFamily="34" charset="0"/>
              </a:rPr>
              <a:t>Journal of Clinical Epidemiology</a:t>
            </a:r>
          </a:p>
        </p:txBody>
      </p:sp>
      <p:sp>
        <p:nvSpPr>
          <p:cNvPr id="24" name="TextBox 23">
            <a:extLst>
              <a:ext uri="{FF2B5EF4-FFF2-40B4-BE49-F238E27FC236}">
                <a16:creationId xmlns:a16="http://schemas.microsoft.com/office/drawing/2014/main" id="{F69ACDAE-54E4-C1B7-16AF-E044DC162104}"/>
              </a:ext>
            </a:extLst>
          </p:cNvPr>
          <p:cNvSpPr txBox="1"/>
          <p:nvPr/>
        </p:nvSpPr>
        <p:spPr>
          <a:xfrm>
            <a:off x="4642624" y="2409020"/>
            <a:ext cx="1090343" cy="473206"/>
          </a:xfrm>
          <a:prstGeom prst="rect">
            <a:avLst/>
          </a:prstGeom>
          <a:noFill/>
        </p:spPr>
        <p:txBody>
          <a:bodyPr wrap="square" lIns="0" rIns="0" rtlCol="0">
            <a:spAutoFit/>
          </a:bodyPr>
          <a:lstStyle/>
          <a:p>
            <a:r>
              <a:rPr lang="en-GB" sz="825" dirty="0">
                <a:latin typeface="+mj-lt"/>
                <a:cs typeface="Calibri" panose="020F0502020204030204" pitchFamily="34" charset="0"/>
              </a:rPr>
              <a:t>Esther J. van Zuuren</a:t>
            </a:r>
          </a:p>
          <a:p>
            <a:r>
              <a:rPr lang="en-GB" sz="825" i="1" dirty="0">
                <a:latin typeface="+mj-lt"/>
                <a:cs typeface="Calibri" panose="020F0502020204030204" pitchFamily="34" charset="0"/>
              </a:rPr>
              <a:t>Leiden University Medical Centre</a:t>
            </a:r>
          </a:p>
        </p:txBody>
      </p:sp>
      <p:sp>
        <p:nvSpPr>
          <p:cNvPr id="25" name="TextBox 24">
            <a:extLst>
              <a:ext uri="{FF2B5EF4-FFF2-40B4-BE49-F238E27FC236}">
                <a16:creationId xmlns:a16="http://schemas.microsoft.com/office/drawing/2014/main" id="{DC3347AD-391D-33BF-AF97-3FF92FFF063F}"/>
              </a:ext>
            </a:extLst>
          </p:cNvPr>
          <p:cNvSpPr txBox="1"/>
          <p:nvPr/>
        </p:nvSpPr>
        <p:spPr>
          <a:xfrm>
            <a:off x="450422" y="4092417"/>
            <a:ext cx="1166043" cy="473206"/>
          </a:xfrm>
          <a:prstGeom prst="rect">
            <a:avLst/>
          </a:prstGeom>
          <a:noFill/>
        </p:spPr>
        <p:txBody>
          <a:bodyPr wrap="square" lIns="0" rIns="0" rtlCol="0">
            <a:spAutoFit/>
          </a:bodyPr>
          <a:lstStyle/>
          <a:p>
            <a:r>
              <a:rPr lang="en-GB" sz="825" dirty="0">
                <a:latin typeface="+mj-lt"/>
                <a:cs typeface="Calibri" panose="020F0502020204030204" pitchFamily="34" charset="0"/>
              </a:rPr>
              <a:t>Christopher C. Winchester</a:t>
            </a:r>
          </a:p>
          <a:p>
            <a:r>
              <a:rPr lang="en-GB" sz="825" i="1" dirty="0">
                <a:latin typeface="+mj-lt"/>
                <a:cs typeface="Calibri" panose="020F0502020204030204" pitchFamily="34" charset="0"/>
              </a:rPr>
              <a:t>Oxford </a:t>
            </a:r>
            <a:r>
              <a:rPr lang="en-GB" sz="825" i="1" dirty="0" err="1">
                <a:latin typeface="+mj-lt"/>
                <a:cs typeface="Calibri" panose="020F0502020204030204" pitchFamily="34" charset="0"/>
              </a:rPr>
              <a:t>PharmaGenesis</a:t>
            </a:r>
            <a:endParaRPr lang="en-GB" sz="825" i="1" dirty="0">
              <a:latin typeface="+mj-lt"/>
              <a:cs typeface="Calibri" panose="020F0502020204030204" pitchFamily="34" charset="0"/>
            </a:endParaRPr>
          </a:p>
        </p:txBody>
      </p:sp>
      <p:pic>
        <p:nvPicPr>
          <p:cNvPr id="26" name="Picture 25" descr="A person in a red shirt&#10;&#10;Description automatically generated with medium confidence">
            <a:extLst>
              <a:ext uri="{FF2B5EF4-FFF2-40B4-BE49-F238E27FC236}">
                <a16:creationId xmlns:a16="http://schemas.microsoft.com/office/drawing/2014/main" id="{CF480A5F-DF48-4721-C5CA-2259D97A91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0969" y="1376628"/>
            <a:ext cx="970315" cy="997808"/>
          </a:xfrm>
          <a:prstGeom prst="rect">
            <a:avLst/>
          </a:prstGeom>
        </p:spPr>
      </p:pic>
      <p:pic>
        <p:nvPicPr>
          <p:cNvPr id="27" name="Picture 26" descr="A person wearing glasses&#10;&#10;Description automatically generated with low confidence">
            <a:extLst>
              <a:ext uri="{FF2B5EF4-FFF2-40B4-BE49-F238E27FC236}">
                <a16:creationId xmlns:a16="http://schemas.microsoft.com/office/drawing/2014/main" id="{50FDED42-FE65-D084-B18D-CDB14424DB2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9"/>
          <a:stretch/>
        </p:blipFill>
        <p:spPr>
          <a:xfrm>
            <a:off x="1794762" y="3060024"/>
            <a:ext cx="1050603" cy="997808"/>
          </a:xfrm>
          <a:prstGeom prst="rect">
            <a:avLst/>
          </a:prstGeom>
        </p:spPr>
      </p:pic>
      <p:pic>
        <p:nvPicPr>
          <p:cNvPr id="28" name="Picture 27" descr="A person smiling for the camera&#10;&#10;Description automatically generated with low confidence">
            <a:extLst>
              <a:ext uri="{FF2B5EF4-FFF2-40B4-BE49-F238E27FC236}">
                <a16:creationId xmlns:a16="http://schemas.microsoft.com/office/drawing/2014/main" id="{4EBB224F-A12C-A62F-BAA9-096B4C23992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642624" y="1376628"/>
            <a:ext cx="933437" cy="997808"/>
          </a:xfrm>
          <a:prstGeom prst="rect">
            <a:avLst/>
          </a:prstGeom>
        </p:spPr>
      </p:pic>
      <p:pic>
        <p:nvPicPr>
          <p:cNvPr id="29" name="Picture 28" descr="A person smiling for the camera&#10;&#10;Description automatically generated with low confidence">
            <a:extLst>
              <a:ext uri="{FF2B5EF4-FFF2-40B4-BE49-F238E27FC236}">
                <a16:creationId xmlns:a16="http://schemas.microsoft.com/office/drawing/2014/main" id="{D4D5B490-42C4-4463-5369-395A3CF6A90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0477" y="1376628"/>
            <a:ext cx="997808" cy="997808"/>
          </a:xfrm>
          <a:prstGeom prst="rect">
            <a:avLst/>
          </a:prstGeom>
        </p:spPr>
      </p:pic>
      <p:pic>
        <p:nvPicPr>
          <p:cNvPr id="30" name="Picture 29" descr="A person smiling for the camera&#10;&#10;Description automatically generated with medium confidence">
            <a:extLst>
              <a:ext uri="{FF2B5EF4-FFF2-40B4-BE49-F238E27FC236}">
                <a16:creationId xmlns:a16="http://schemas.microsoft.com/office/drawing/2014/main" id="{708DA442-83E3-FA06-8AAE-D6252F1B2DA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50422" y="3060024"/>
            <a:ext cx="1031886" cy="997808"/>
          </a:xfrm>
          <a:prstGeom prst="rect">
            <a:avLst/>
          </a:prstGeom>
        </p:spPr>
      </p:pic>
      <p:pic>
        <p:nvPicPr>
          <p:cNvPr id="31" name="Picture 30" descr="A person wearing a black hat and glasses&#10;&#10;Description automatically generated with low confidence">
            <a:extLst>
              <a:ext uri="{FF2B5EF4-FFF2-40B4-BE49-F238E27FC236}">
                <a16:creationId xmlns:a16="http://schemas.microsoft.com/office/drawing/2014/main" id="{46877D2E-72B5-CCD9-6917-375362AF8C6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626516" y="3060024"/>
            <a:ext cx="997808" cy="997808"/>
          </a:xfrm>
          <a:prstGeom prst="rect">
            <a:avLst/>
          </a:prstGeom>
        </p:spPr>
      </p:pic>
      <p:pic>
        <p:nvPicPr>
          <p:cNvPr id="32" name="Picture 31" descr="A person in a suit smiling&#10;&#10;Description automatically generated with medium confidence">
            <a:extLst>
              <a:ext uri="{FF2B5EF4-FFF2-40B4-BE49-F238E27FC236}">
                <a16:creationId xmlns:a16="http://schemas.microsoft.com/office/drawing/2014/main" id="{9AC042C0-A63A-0B54-7A34-7B3113939268}"/>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3251942" y="3060024"/>
            <a:ext cx="897600" cy="997808"/>
          </a:xfrm>
          <a:prstGeom prst="rect">
            <a:avLst/>
          </a:prstGeom>
        </p:spPr>
      </p:pic>
      <p:pic>
        <p:nvPicPr>
          <p:cNvPr id="33" name="Picture 32" descr="A person wearing glasses&#10;&#10;Description automatically generated with medium confidence">
            <a:extLst>
              <a:ext uri="{FF2B5EF4-FFF2-40B4-BE49-F238E27FC236}">
                <a16:creationId xmlns:a16="http://schemas.microsoft.com/office/drawing/2014/main" id="{C35ACB60-2825-A1CF-6C36-B78E8FC5139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841545" y="1376628"/>
            <a:ext cx="988670" cy="997808"/>
          </a:xfrm>
          <a:prstGeom prst="rect">
            <a:avLst/>
          </a:prstGeom>
        </p:spPr>
      </p:pic>
      <p:pic>
        <p:nvPicPr>
          <p:cNvPr id="34" name="Picture 33" descr="A picture containing sky, outdoor, person&#10;&#10;Description automatically generated">
            <a:extLst>
              <a:ext uri="{FF2B5EF4-FFF2-40B4-BE49-F238E27FC236}">
                <a16:creationId xmlns:a16="http://schemas.microsoft.com/office/drawing/2014/main" id="{A1C4187B-4DD2-A36B-74D8-F5078A437DBE}"/>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6117795" y="3060024"/>
            <a:ext cx="1018273" cy="997808"/>
          </a:xfrm>
          <a:prstGeom prst="rect">
            <a:avLst/>
          </a:prstGeom>
        </p:spPr>
      </p:pic>
      <p:sp>
        <p:nvSpPr>
          <p:cNvPr id="35" name="TextBox 34">
            <a:extLst>
              <a:ext uri="{FF2B5EF4-FFF2-40B4-BE49-F238E27FC236}">
                <a16:creationId xmlns:a16="http://schemas.microsoft.com/office/drawing/2014/main" id="{AD164A5F-CF1E-C01D-B3BA-FED4D3272A13}"/>
              </a:ext>
            </a:extLst>
          </p:cNvPr>
          <p:cNvSpPr txBox="1"/>
          <p:nvPr/>
        </p:nvSpPr>
        <p:spPr>
          <a:xfrm>
            <a:off x="6119806" y="2409020"/>
            <a:ext cx="1306189" cy="600164"/>
          </a:xfrm>
          <a:prstGeom prst="rect">
            <a:avLst/>
          </a:prstGeom>
          <a:noFill/>
        </p:spPr>
        <p:txBody>
          <a:bodyPr wrap="square" lIns="0" rIns="0" rtlCol="0">
            <a:spAutoFit/>
          </a:bodyPr>
          <a:lstStyle/>
          <a:p>
            <a:r>
              <a:rPr lang="en-GB" sz="825" dirty="0">
                <a:latin typeface="+mj-lt"/>
                <a:cs typeface="Calibri" panose="020F0502020204030204" pitchFamily="34" charset="0"/>
              </a:rPr>
              <a:t>Amy Price</a:t>
            </a:r>
          </a:p>
          <a:p>
            <a:r>
              <a:rPr lang="en-GB" sz="825" i="1" dirty="0">
                <a:latin typeface="+mj-lt"/>
                <a:cs typeface="Calibri" panose="020F0502020204030204" pitchFamily="34" charset="0"/>
              </a:rPr>
              <a:t>The Dartmouth Institute for Health Policy &amp; Clinical Practice, Patient Editor, BMJ</a:t>
            </a:r>
          </a:p>
        </p:txBody>
      </p:sp>
      <p:pic>
        <p:nvPicPr>
          <p:cNvPr id="36" name="Picture 2">
            <a:extLst>
              <a:ext uri="{FF2B5EF4-FFF2-40B4-BE49-F238E27FC236}">
                <a16:creationId xmlns:a16="http://schemas.microsoft.com/office/drawing/2014/main" id="{B24C0F58-8EE8-06EC-1E60-50232016968C}"/>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6119806" y="1376627"/>
            <a:ext cx="1018766" cy="98998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Update on Physical Therapy Knowledge Broker Position | Physiotherapy  Association of British Columbia">
            <a:extLst>
              <a:ext uri="{FF2B5EF4-FFF2-40B4-BE49-F238E27FC236}">
                <a16:creationId xmlns:a16="http://schemas.microsoft.com/office/drawing/2014/main" id="{CE16F314-C0A3-C4AB-C2AD-E3C5FF4671C1}"/>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a:stretch/>
        </p:blipFill>
        <p:spPr bwMode="auto">
          <a:xfrm>
            <a:off x="7647210" y="1376627"/>
            <a:ext cx="934191" cy="989982"/>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61960154-A6BF-AC13-EDBF-1BFE7BA7DA1F}"/>
              </a:ext>
            </a:extLst>
          </p:cNvPr>
          <p:cNvSpPr txBox="1"/>
          <p:nvPr/>
        </p:nvSpPr>
        <p:spPr>
          <a:xfrm>
            <a:off x="7631368" y="2409021"/>
            <a:ext cx="1142278" cy="600164"/>
          </a:xfrm>
          <a:prstGeom prst="rect">
            <a:avLst/>
          </a:prstGeom>
          <a:noFill/>
        </p:spPr>
        <p:txBody>
          <a:bodyPr wrap="square" lIns="0" rIns="0" rtlCol="0">
            <a:spAutoFit/>
          </a:bodyPr>
          <a:lstStyle/>
          <a:p>
            <a:r>
              <a:rPr lang="en-GB" sz="825" dirty="0">
                <a:latin typeface="+mj-lt"/>
                <a:cs typeface="Calibri" panose="020F0502020204030204" pitchFamily="34" charset="0"/>
              </a:rPr>
              <a:t>Paul Blazey</a:t>
            </a:r>
          </a:p>
          <a:p>
            <a:r>
              <a:rPr lang="en-GB" sz="825" i="1" dirty="0">
                <a:latin typeface="+mj-lt"/>
                <a:cs typeface="Calibri" panose="020F0502020204030204" pitchFamily="34" charset="0"/>
              </a:rPr>
              <a:t>University of British Columbia, Vancouver, Canada</a:t>
            </a:r>
          </a:p>
        </p:txBody>
      </p:sp>
      <p:sp>
        <p:nvSpPr>
          <p:cNvPr id="2" name="Slide Number Placeholder 3">
            <a:extLst>
              <a:ext uri="{FF2B5EF4-FFF2-40B4-BE49-F238E27FC236}">
                <a16:creationId xmlns:a16="http://schemas.microsoft.com/office/drawing/2014/main" id="{365BF9E5-F811-AAA7-9699-28D077A18FE8}"/>
              </a:ext>
            </a:extLst>
          </p:cNvPr>
          <p:cNvSpPr txBox="1">
            <a:spLocks/>
          </p:cNvSpPr>
          <p:nvPr/>
        </p:nvSpPr>
        <p:spPr>
          <a:xfrm>
            <a:off x="0" y="4864894"/>
            <a:ext cx="395288" cy="273844"/>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B51402-D8AD-3345-AF1A-7CB73C854E7F}" type="slidenum">
              <a:rPr lang="en-US" sz="788"/>
              <a:pPr/>
              <a:t>39</a:t>
            </a:fld>
            <a:endParaRPr lang="en-US" sz="788" dirty="0"/>
          </a:p>
        </p:txBody>
      </p:sp>
    </p:spTree>
    <p:extLst>
      <p:ext uri="{BB962C8B-B14F-4D97-AF65-F5344CB8AC3E}">
        <p14:creationId xmlns:p14="http://schemas.microsoft.com/office/powerpoint/2010/main" val="1172609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sz="3000"/>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696717" y="1137514"/>
            <a:ext cx="7421773" cy="4471160"/>
          </a:xfrm>
          <a:prstGeom prst="rect">
            <a:avLst/>
          </a:prstGeom>
        </p:spPr>
        <p:txBody>
          <a:bodyPr wrap="square" lIns="91440" tIns="45720" rIns="91440" bIns="45720" anchor="t">
            <a:spAutoFit/>
          </a:bodyPr>
          <a:lstStyle/>
          <a:p>
            <a:pPr algn="ctr" defTabSz="685783">
              <a:spcBef>
                <a:spcPts val="600"/>
              </a:spcBef>
              <a:defRPr/>
            </a:pPr>
            <a:r>
              <a:rPr lang="en-US" sz="2700" b="1" spc="-23">
                <a:solidFill>
                  <a:srgbClr val="FF0000"/>
                </a:solidFill>
                <a:latin typeface="Franklin Gothic Demi" panose="020B0703020102020204" pitchFamily="34" charset="0"/>
                <a:ea typeface="ＭＳ Ｐゴシック"/>
                <a:cs typeface="Calibri"/>
              </a:rPr>
              <a:t>NEW</a:t>
            </a:r>
            <a:r>
              <a:rPr lang="en-US" sz="2700" b="1" spc="-23">
                <a:solidFill>
                  <a:schemeClr val="accent1">
                    <a:lumMod val="75000"/>
                  </a:schemeClr>
                </a:solidFill>
                <a:latin typeface="Franklin Gothic Demi" panose="020B0703020102020204" pitchFamily="34" charset="0"/>
                <a:ea typeface="ＭＳ Ｐゴシック"/>
                <a:cs typeface="Calibri"/>
              </a:rPr>
              <a:t> ISMPP Academy</a:t>
            </a:r>
            <a:endParaRPr lang="en-US" sz="2700" b="1">
              <a:solidFill>
                <a:schemeClr val="accent1">
                  <a:lumMod val="75000"/>
                </a:schemeClr>
              </a:solidFill>
              <a:latin typeface="Franklin Gothic Demi" panose="020B0703020102020204" pitchFamily="34" charset="0"/>
              <a:ea typeface="ＭＳ Ｐゴシック"/>
              <a:cs typeface="Calibri"/>
            </a:endParaRPr>
          </a:p>
          <a:p>
            <a:pPr algn="ctr" defTabSz="685783">
              <a:spcBef>
                <a:spcPts val="600"/>
              </a:spcBef>
              <a:defRPr/>
            </a:pPr>
            <a:endParaRPr lang="en-US" sz="600" b="1" spc="-23">
              <a:solidFill>
                <a:srgbClr val="0070C0"/>
              </a:solidFill>
              <a:latin typeface="Franklin Gothic Book"/>
              <a:ea typeface="ＭＳ Ｐゴシック"/>
              <a:cs typeface="Calibri"/>
            </a:endParaRPr>
          </a:p>
          <a:p>
            <a:pPr algn="ctr" defTabSz="685783">
              <a:spcBef>
                <a:spcPts val="600"/>
              </a:spcBef>
              <a:defRPr/>
            </a:pPr>
            <a:r>
              <a:rPr lang="en-US" sz="1800" b="1" spc="-23">
                <a:solidFill>
                  <a:srgbClr val="0070C0"/>
                </a:solidFill>
                <a:latin typeface="Franklin Gothic Book"/>
                <a:ea typeface="ＭＳ Ｐゴシック"/>
                <a:cs typeface="Calibri"/>
              </a:rPr>
              <a:t>Save the date: </a:t>
            </a:r>
            <a:r>
              <a:rPr lang="en-US" sz="1800" b="1" spc="-23">
                <a:solidFill>
                  <a:srgbClr val="0070C0"/>
                </a:solidFill>
                <a:latin typeface="Franklin Gothic Demi" panose="020B0703020102020204" pitchFamily="34" charset="0"/>
                <a:ea typeface="ＭＳ Ｐゴシック"/>
                <a:cs typeface="Calibri"/>
              </a:rPr>
              <a:t>November 13-14, 2024</a:t>
            </a:r>
            <a:endParaRPr lang="en-US" sz="1800" b="1">
              <a:latin typeface="Franklin Gothic Demi" panose="020B0703020102020204" pitchFamily="34" charset="0"/>
            </a:endParaRPr>
          </a:p>
          <a:p>
            <a:pPr algn="ctr" defTabSz="685783">
              <a:spcBef>
                <a:spcPts val="600"/>
              </a:spcBef>
              <a:defRPr/>
            </a:pPr>
            <a:r>
              <a:rPr lang="en-US" sz="1800" b="1" spc="-23">
                <a:solidFill>
                  <a:srgbClr val="0070C0"/>
                </a:solidFill>
                <a:latin typeface="Franklin Gothic Book"/>
                <a:ea typeface="ＭＳ Ｐゴシック"/>
                <a:cs typeface="Calibri"/>
              </a:rPr>
              <a:t>Where: </a:t>
            </a:r>
            <a:r>
              <a:rPr lang="en-US" sz="1800" b="1" spc="-23">
                <a:solidFill>
                  <a:srgbClr val="0070C0"/>
                </a:solidFill>
                <a:latin typeface="Franklin Gothic Demi" panose="020B0703020102020204" pitchFamily="34" charset="0"/>
                <a:ea typeface="ＭＳ Ｐゴシック"/>
                <a:cs typeface="Calibri"/>
              </a:rPr>
              <a:t>Convene at Commerce Square, Two Commerce Square, Philadelphia, PA 19103</a:t>
            </a:r>
            <a:endParaRPr lang="en-US" sz="600">
              <a:solidFill>
                <a:srgbClr val="000000"/>
              </a:solidFill>
              <a:latin typeface="Franklin Gothic Book"/>
              <a:ea typeface="ＭＳ Ｐゴシック"/>
              <a:cs typeface="Calibri"/>
            </a:endParaRPr>
          </a:p>
          <a:p>
            <a:pPr algn="ctr" defTabSz="685783">
              <a:defRPr/>
            </a:pPr>
            <a:r>
              <a:rPr lang="en-US" sz="1800" b="1" spc="-23">
                <a:solidFill>
                  <a:schemeClr val="accent1">
                    <a:lumMod val="75000"/>
                  </a:schemeClr>
                </a:solidFill>
                <a:ea typeface="ＭＳ Ｐゴシック"/>
                <a:cs typeface="Calibri" panose="020F0502020204030204" pitchFamily="34" charset="0"/>
              </a:rPr>
              <a:t>ISMPP Academy </a:t>
            </a:r>
            <a:r>
              <a:rPr lang="en-US" sz="1800" spc="-23">
                <a:solidFill>
                  <a:schemeClr val="accent1">
                    <a:lumMod val="75000"/>
                  </a:schemeClr>
                </a:solidFill>
                <a:ea typeface="ＭＳ Ｐゴシック"/>
                <a:cs typeface="Calibri" panose="020F0502020204030204" pitchFamily="34" charset="0"/>
              </a:rPr>
              <a:t>is a meeting that will deliver </a:t>
            </a:r>
          </a:p>
          <a:p>
            <a:pPr algn="ctr" defTabSz="685783">
              <a:spcAft>
                <a:spcPts val="450"/>
              </a:spcAft>
              <a:defRPr/>
            </a:pPr>
            <a:r>
              <a:rPr lang="en-US" sz="1800" b="1" spc="-23">
                <a:solidFill>
                  <a:schemeClr val="accent1">
                    <a:lumMod val="75000"/>
                  </a:schemeClr>
                </a:solidFill>
                <a:ea typeface="ＭＳ Ｐゴシック"/>
                <a:cs typeface="Calibri" panose="020F0502020204030204" pitchFamily="34" charset="0"/>
              </a:rPr>
              <a:t>best practices education</a:t>
            </a:r>
            <a:r>
              <a:rPr lang="en-US" sz="1800" spc="-23">
                <a:solidFill>
                  <a:schemeClr val="accent1">
                    <a:lumMod val="75000"/>
                  </a:schemeClr>
                </a:solidFill>
                <a:ea typeface="ＭＳ Ｐゴシック"/>
                <a:cs typeface="Calibri" panose="020F0502020204030204" pitchFamily="34" charset="0"/>
              </a:rPr>
              <a:t> to</a:t>
            </a:r>
            <a:r>
              <a:rPr lang="en-US" sz="1800" b="1" spc="-23">
                <a:solidFill>
                  <a:schemeClr val="accent1">
                    <a:lumMod val="75000"/>
                  </a:schemeClr>
                </a:solidFill>
                <a:ea typeface="ＭＳ Ｐゴシック"/>
                <a:cs typeface="Calibri" panose="020F0502020204030204" pitchFamily="34" charset="0"/>
              </a:rPr>
              <a:t> </a:t>
            </a:r>
            <a:r>
              <a:rPr lang="en-US" sz="1800" spc="-23">
                <a:solidFill>
                  <a:schemeClr val="accent1">
                    <a:lumMod val="75000"/>
                  </a:schemeClr>
                </a:solidFill>
                <a:ea typeface="ＭＳ Ｐゴシック"/>
                <a:cs typeface="Calibri" panose="020F0502020204030204" pitchFamily="34" charset="0"/>
              </a:rPr>
              <a:t>professionals:  </a:t>
            </a:r>
          </a:p>
          <a:p>
            <a:pPr marL="1191" algn="ctr" defTabSz="685783">
              <a:spcAft>
                <a:spcPts val="450"/>
              </a:spcAft>
              <a:defRPr/>
            </a:pPr>
            <a:r>
              <a:rPr lang="en-US" sz="1800" spc="-23">
                <a:solidFill>
                  <a:schemeClr val="accent1">
                    <a:lumMod val="75000"/>
                  </a:schemeClr>
                </a:solidFill>
                <a:ea typeface="ＭＳ Ｐゴシック"/>
                <a:cs typeface="Calibri" panose="020F0502020204030204" pitchFamily="34" charset="0"/>
                <a:sym typeface="Symbol" panose="05050102010706020507" pitchFamily="18" charset="2"/>
              </a:rPr>
              <a:t> </a:t>
            </a:r>
            <a:r>
              <a:rPr lang="en-US" sz="1800" spc="-23">
                <a:solidFill>
                  <a:schemeClr val="accent1">
                    <a:lumMod val="75000"/>
                  </a:schemeClr>
                </a:solidFill>
                <a:ea typeface="ＭＳ Ｐゴシック"/>
                <a:cs typeface="Calibri" panose="020F0502020204030204" pitchFamily="34" charset="0"/>
              </a:rPr>
              <a:t>Who work at biotechnology, small pharma, and medical device companies </a:t>
            </a:r>
            <a:r>
              <a:rPr lang="en-US" sz="1800" spc="-23">
                <a:solidFill>
                  <a:schemeClr val="accent1">
                    <a:lumMod val="75000"/>
                  </a:schemeClr>
                </a:solidFill>
                <a:ea typeface="ＭＳ Ｐゴシック"/>
                <a:cs typeface="Calibri" panose="020F0502020204030204" pitchFamily="34" charset="0"/>
                <a:sym typeface="Symbol" panose="05050102010706020507" pitchFamily="18" charset="2"/>
              </a:rPr>
              <a:t></a:t>
            </a:r>
            <a:endParaRPr lang="en-US" sz="1800" spc="-23">
              <a:solidFill>
                <a:schemeClr val="accent1">
                  <a:lumMod val="75000"/>
                </a:schemeClr>
              </a:solidFill>
              <a:ea typeface="ＭＳ Ｐゴシック"/>
              <a:cs typeface="Calibri" panose="020F0502020204030204" pitchFamily="34" charset="0"/>
            </a:endParaRPr>
          </a:p>
          <a:p>
            <a:pPr marL="1191" algn="ctr" defTabSz="685783">
              <a:spcAft>
                <a:spcPts val="450"/>
              </a:spcAft>
              <a:defRPr/>
            </a:pPr>
            <a:r>
              <a:rPr lang="en-US" sz="1800" spc="-23">
                <a:solidFill>
                  <a:schemeClr val="accent1">
                    <a:lumMod val="75000"/>
                  </a:schemeClr>
                </a:solidFill>
                <a:ea typeface="ＭＳ Ｐゴシック"/>
                <a:cs typeface="Calibri" panose="020F0502020204030204" pitchFamily="34" charset="0"/>
                <a:sym typeface="Symbol" panose="05050102010706020507" pitchFamily="18" charset="2"/>
              </a:rPr>
              <a:t>  </a:t>
            </a:r>
            <a:r>
              <a:rPr lang="en-US" sz="1800" spc="-23">
                <a:solidFill>
                  <a:schemeClr val="accent1">
                    <a:lumMod val="75000"/>
                  </a:schemeClr>
                </a:solidFill>
                <a:ea typeface="ＭＳ Ｐゴシック"/>
                <a:cs typeface="Calibri" panose="020F0502020204030204" pitchFamily="34" charset="0"/>
              </a:rPr>
              <a:t>Who are newer to the field </a:t>
            </a:r>
            <a:r>
              <a:rPr lang="en-US" sz="1800" spc="-23">
                <a:solidFill>
                  <a:schemeClr val="accent1">
                    <a:lumMod val="75000"/>
                  </a:schemeClr>
                </a:solidFill>
                <a:ea typeface="ＭＳ Ｐゴシック"/>
                <a:cs typeface="Calibri" panose="020F0502020204030204" pitchFamily="34" charset="0"/>
                <a:sym typeface="Symbol" panose="05050102010706020507" pitchFamily="18" charset="2"/>
              </a:rPr>
              <a:t></a:t>
            </a:r>
            <a:endParaRPr lang="en-US" sz="1800" spc="-23">
              <a:solidFill>
                <a:schemeClr val="accent1">
                  <a:lumMod val="75000"/>
                </a:schemeClr>
              </a:solidFill>
              <a:ea typeface="ＭＳ Ｐゴシック"/>
              <a:cs typeface="Calibri" panose="020F0502020204030204" pitchFamily="34" charset="0"/>
            </a:endParaRPr>
          </a:p>
          <a:p>
            <a:pPr marL="1191" algn="ctr" defTabSz="685783">
              <a:spcAft>
                <a:spcPts val="450"/>
              </a:spcAft>
              <a:defRPr/>
            </a:pPr>
            <a:r>
              <a:rPr lang="en-US" sz="1800" spc="-23">
                <a:solidFill>
                  <a:schemeClr val="accent1">
                    <a:lumMod val="75000"/>
                  </a:schemeClr>
                </a:solidFill>
                <a:ea typeface="ＭＳ Ｐゴシック"/>
                <a:cs typeface="Calibri" panose="020F0502020204030204" pitchFamily="34" charset="0"/>
                <a:sym typeface="Symbol" panose="05050102010706020507" pitchFamily="18" charset="2"/>
              </a:rPr>
              <a:t> </a:t>
            </a:r>
            <a:r>
              <a:rPr lang="en-US" sz="1800" spc="-23">
                <a:solidFill>
                  <a:schemeClr val="accent1">
                    <a:lumMod val="75000"/>
                  </a:schemeClr>
                </a:solidFill>
                <a:ea typeface="ＭＳ Ｐゴシック"/>
                <a:cs typeface="Calibri" panose="020F0502020204030204" pitchFamily="34" charset="0"/>
              </a:rPr>
              <a:t>Who want to build their expertise </a:t>
            </a:r>
            <a:r>
              <a:rPr lang="en-US" sz="1800" spc="-23">
                <a:solidFill>
                  <a:schemeClr val="accent1">
                    <a:lumMod val="75000"/>
                  </a:schemeClr>
                </a:solidFill>
                <a:ea typeface="ＭＳ Ｐゴシック"/>
                <a:cs typeface="Calibri" panose="020F0502020204030204" pitchFamily="34" charset="0"/>
                <a:sym typeface="Symbol" panose="05050102010706020507" pitchFamily="18" charset="2"/>
              </a:rPr>
              <a:t></a:t>
            </a:r>
            <a:r>
              <a:rPr lang="en-US" sz="1800" spc="-23">
                <a:solidFill>
                  <a:schemeClr val="accent1">
                    <a:lumMod val="75000"/>
                  </a:schemeClr>
                </a:solidFill>
                <a:ea typeface="ＭＳ Ｐゴシック"/>
                <a:cs typeface="Calibri" panose="020F0502020204030204" pitchFamily="34" charset="0"/>
              </a:rPr>
              <a:t>  </a:t>
            </a:r>
            <a:endParaRPr lang="en-US" sz="900" b="1" spc="-23">
              <a:solidFill>
                <a:srgbClr val="0070C0"/>
              </a:solidFill>
              <a:latin typeface="Franklin Gothic Book"/>
              <a:ea typeface="ＭＳ Ｐゴシック"/>
              <a:cs typeface="Calibri"/>
            </a:endParaRPr>
          </a:p>
          <a:p>
            <a:pPr algn="ctr" defTabSz="685783">
              <a:spcBef>
                <a:spcPts val="600"/>
              </a:spcBef>
              <a:defRPr/>
            </a:pPr>
            <a:r>
              <a:rPr lang="en-US" sz="2100" spc="-23">
                <a:solidFill>
                  <a:srgbClr val="FF0000"/>
                </a:solidFill>
                <a:latin typeface="Franklin Gothic Demi" panose="020B0703020102020204" pitchFamily="34" charset="0"/>
                <a:ea typeface="ＭＳ Ｐゴシック"/>
                <a:cs typeface="Calibri"/>
              </a:rPr>
              <a:t>More details to come! </a:t>
            </a:r>
            <a:endParaRPr lang="en-US" sz="2100">
              <a:solidFill>
                <a:srgbClr val="FF0000"/>
              </a:solidFill>
              <a:latin typeface="Franklin Gothic Demi" panose="020B0703020102020204" pitchFamily="34" charset="0"/>
            </a:endParaRPr>
          </a:p>
          <a:p>
            <a:pPr marL="285274" indent="-285274" defTabSz="685783">
              <a:spcBef>
                <a:spcPts val="600"/>
              </a:spcBef>
              <a:buFont typeface="Arial" panose="020B0604020202020204" pitchFamily="34" charset="0"/>
              <a:buChar char="•"/>
              <a:defRPr/>
            </a:pPr>
            <a:endParaRPr lang="en-US" sz="1988" b="1" spc="-23">
              <a:solidFill>
                <a:srgbClr val="0070C0"/>
              </a:solidFill>
              <a:latin typeface="Franklin Gothic Book"/>
              <a:ea typeface="ＭＳ Ｐゴシック"/>
              <a:cs typeface="Calibri"/>
            </a:endParaRPr>
          </a:p>
          <a:p>
            <a:pPr>
              <a:spcBef>
                <a:spcPts val="600"/>
              </a:spcBef>
              <a:defRPr/>
            </a:pPr>
            <a:endParaRPr lang="en-US" sz="2000" spc="-23">
              <a:latin typeface="Franklin Gothic Book"/>
              <a:ea typeface="ＭＳ Ｐゴシック" pitchFamily="34" charset="-128"/>
              <a:cs typeface="Calibri" pitchFamily="34" charset="0"/>
            </a:endParaRPr>
          </a:p>
        </p:txBody>
      </p:sp>
      <p:sp>
        <p:nvSpPr>
          <p:cNvPr id="12" name="Slide Number Placeholder 11">
            <a:extLst>
              <a:ext uri="{FF2B5EF4-FFF2-40B4-BE49-F238E27FC236}">
                <a16:creationId xmlns:a16="http://schemas.microsoft.com/office/drawing/2014/main" id="{6EBA44AA-A0DD-0A93-1CA5-DC0EA60BB0C9}"/>
              </a:ext>
            </a:extLst>
          </p:cNvPr>
          <p:cNvSpPr>
            <a:spLocks noGrp="1"/>
          </p:cNvSpPr>
          <p:nvPr>
            <p:ph type="sldNum" sz="quarter" idx="10"/>
          </p:nvPr>
        </p:nvSpPr>
        <p:spPr/>
        <p:txBody>
          <a:bodyPr/>
          <a:lstStyle/>
          <a:p>
            <a:fld id="{42AD0A0E-4515-A647-B2E3-7F1B29FB990E}" type="slidenum">
              <a:rPr lang="en-US" smtClean="0"/>
              <a:pPr/>
              <a:t>4</a:t>
            </a:fld>
            <a:endParaRPr lang="en-US"/>
          </a:p>
        </p:txBody>
      </p:sp>
      <p:pic>
        <p:nvPicPr>
          <p:cNvPr id="4" name="Graphic 3" descr="Megaphone1 with solid fill">
            <a:extLst>
              <a:ext uri="{FF2B5EF4-FFF2-40B4-BE49-F238E27FC236}">
                <a16:creationId xmlns:a16="http://schemas.microsoft.com/office/drawing/2014/main" id="{727FB416-C30D-9BFD-5675-8925BD5353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4653" y="904342"/>
            <a:ext cx="1428749" cy="1428749"/>
          </a:xfrm>
          <a:prstGeom prst="rect">
            <a:avLst/>
          </a:prstGeom>
        </p:spPr>
      </p:pic>
    </p:spTree>
    <p:extLst>
      <p:ext uri="{BB962C8B-B14F-4D97-AF65-F5344CB8AC3E}">
        <p14:creationId xmlns:p14="http://schemas.microsoft.com/office/powerpoint/2010/main" val="31633312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C515DF-E97B-14E5-6522-7C7A42AA3C8C}"/>
              </a:ext>
            </a:extLst>
          </p:cNvPr>
          <p:cNvSpPr>
            <a:spLocks noGrp="1"/>
          </p:cNvSpPr>
          <p:nvPr>
            <p:ph type="title"/>
          </p:nvPr>
        </p:nvSpPr>
        <p:spPr/>
        <p:txBody>
          <a:bodyPr/>
          <a:lstStyle/>
          <a:p>
            <a:r>
              <a:rPr lang="en-GB" dirty="0"/>
              <a:t>How to use ACCORD</a:t>
            </a:r>
          </a:p>
        </p:txBody>
      </p:sp>
      <p:sp>
        <p:nvSpPr>
          <p:cNvPr id="6" name="Text Placeholder 5">
            <a:extLst>
              <a:ext uri="{FF2B5EF4-FFF2-40B4-BE49-F238E27FC236}">
                <a16:creationId xmlns:a16="http://schemas.microsoft.com/office/drawing/2014/main" id="{7506A905-17DD-9E64-D4B4-A8A9A3CDA1C9}"/>
              </a:ext>
            </a:extLst>
          </p:cNvPr>
          <p:cNvSpPr>
            <a:spLocks noGrp="1"/>
          </p:cNvSpPr>
          <p:nvPr>
            <p:ph type="body" idx="1"/>
          </p:nvPr>
        </p:nvSpPr>
        <p:spPr/>
        <p:txBody>
          <a:bodyPr/>
          <a:lstStyle/>
          <a:p>
            <a:r>
              <a:rPr lang="en-GB" dirty="0"/>
              <a:t>Patricia Logullo</a:t>
            </a:r>
          </a:p>
        </p:txBody>
      </p:sp>
      <p:sp>
        <p:nvSpPr>
          <p:cNvPr id="4" name="Slide Number Placeholder 3">
            <a:extLst>
              <a:ext uri="{FF2B5EF4-FFF2-40B4-BE49-F238E27FC236}">
                <a16:creationId xmlns:a16="http://schemas.microsoft.com/office/drawing/2014/main" id="{AA0BE188-C084-9627-6E4F-06430A099D75}"/>
              </a:ext>
            </a:extLst>
          </p:cNvPr>
          <p:cNvSpPr>
            <a:spLocks noGrp="1"/>
          </p:cNvSpPr>
          <p:nvPr>
            <p:ph type="sldNum" sz="quarter" idx="10"/>
          </p:nvPr>
        </p:nvSpPr>
        <p:spPr/>
        <p:txBody>
          <a:bodyPr/>
          <a:lstStyle/>
          <a:p>
            <a:fld id="{42AD0A0E-4515-A647-B2E3-7F1B29FB990E}" type="slidenum">
              <a:rPr lang="en-US" smtClean="0"/>
              <a:pPr/>
              <a:t>40</a:t>
            </a:fld>
            <a:endParaRPr lang="en-US"/>
          </a:p>
        </p:txBody>
      </p:sp>
    </p:spTree>
    <p:extLst>
      <p:ext uri="{BB962C8B-B14F-4D97-AF65-F5344CB8AC3E}">
        <p14:creationId xmlns:p14="http://schemas.microsoft.com/office/powerpoint/2010/main" val="6512247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6D59E-7894-5DEF-6731-F75088BC7ECC}"/>
              </a:ext>
            </a:extLst>
          </p:cNvPr>
          <p:cNvSpPr>
            <a:spLocks noGrp="1"/>
          </p:cNvSpPr>
          <p:nvPr>
            <p:ph type="title"/>
          </p:nvPr>
        </p:nvSpPr>
        <p:spPr/>
        <p:txBody>
          <a:bodyPr/>
          <a:lstStyle/>
          <a:p>
            <a:r>
              <a:rPr lang="en-GB" dirty="0"/>
              <a:t>ACCORD: initial publications</a:t>
            </a:r>
          </a:p>
        </p:txBody>
      </p:sp>
      <p:pic>
        <p:nvPicPr>
          <p:cNvPr id="10" name="Content Placeholder 9">
            <a:extLst>
              <a:ext uri="{FF2B5EF4-FFF2-40B4-BE49-F238E27FC236}">
                <a16:creationId xmlns:a16="http://schemas.microsoft.com/office/drawing/2014/main" id="{1023EAFB-4A7F-6555-C50A-67ED7E93D0A6}"/>
              </a:ext>
            </a:extLst>
          </p:cNvPr>
          <p:cNvPicPr>
            <a:picLocks noGrp="1" noChangeAspect="1"/>
          </p:cNvPicPr>
          <p:nvPr>
            <p:ph idx="1"/>
          </p:nvPr>
        </p:nvPicPr>
        <p:blipFill rotWithShape="1">
          <a:blip r:embed="rId4" cstate="screen">
            <a:extLst>
              <a:ext uri="{28A0092B-C50C-407E-A947-70E740481C1C}">
                <a14:useLocalDpi xmlns:a14="http://schemas.microsoft.com/office/drawing/2010/main"/>
              </a:ext>
            </a:extLst>
          </a:blip>
          <a:stretch/>
        </p:blipFill>
        <p:spPr>
          <a:xfrm>
            <a:off x="1632744" y="1157576"/>
            <a:ext cx="2314886" cy="3226645"/>
          </a:xfrm>
          <a:prstGeom prst="rect">
            <a:avLst/>
          </a:prstGeom>
          <a:ln>
            <a:noFill/>
          </a:ln>
          <a:effectLst>
            <a:outerShdw blurRad="292100" dist="139700" dir="2700000" algn="tl" rotWithShape="0">
              <a:srgbClr val="333333">
                <a:alpha val="65000"/>
              </a:srgbClr>
            </a:outerShdw>
          </a:effectLst>
        </p:spPr>
      </p:pic>
      <p:pic>
        <p:nvPicPr>
          <p:cNvPr id="12" name="Content Placeholder 11">
            <a:extLst>
              <a:ext uri="{FF2B5EF4-FFF2-40B4-BE49-F238E27FC236}">
                <a16:creationId xmlns:a16="http://schemas.microsoft.com/office/drawing/2014/main" id="{4A2B0915-EE69-E08C-2DF0-2F48DC83039C}"/>
              </a:ext>
            </a:extLst>
          </p:cNvPr>
          <p:cNvPicPr>
            <a:picLocks noGrp="1" noChangeAspect="1"/>
          </p:cNvPicPr>
          <p:nvPr>
            <p:ph sz="half" idx="4294967295"/>
          </p:nvPr>
        </p:nvPicPr>
        <p:blipFill rotWithShape="1">
          <a:blip r:embed="rId5" cstate="screen">
            <a:extLst>
              <a:ext uri="{28A0092B-C50C-407E-A947-70E740481C1C}">
                <a14:useLocalDpi xmlns:a14="http://schemas.microsoft.com/office/drawing/2010/main"/>
              </a:ext>
            </a:extLst>
          </a:blip>
          <a:srcRect b="19591"/>
          <a:stretch/>
        </p:blipFill>
        <p:spPr>
          <a:xfrm>
            <a:off x="4012900" y="1157576"/>
            <a:ext cx="2850157" cy="3226645"/>
          </a:xfrm>
          <a:prstGeom prst="rect">
            <a:avLst/>
          </a:prstGeom>
          <a:ln>
            <a:noFill/>
          </a:ln>
          <a:effectLst>
            <a:outerShdw blurRad="292100" dist="139700" dir="2700000" algn="tl" rotWithShape="0">
              <a:srgbClr val="333333">
                <a:alpha val="65000"/>
              </a:srgbClr>
            </a:outerShdw>
          </a:effectLst>
        </p:spPr>
      </p:pic>
      <p:sp>
        <p:nvSpPr>
          <p:cNvPr id="5" name="Text Placeholder 4">
            <a:extLst>
              <a:ext uri="{FF2B5EF4-FFF2-40B4-BE49-F238E27FC236}">
                <a16:creationId xmlns:a16="http://schemas.microsoft.com/office/drawing/2014/main" id="{EFE96E57-04EF-FE6E-B6F9-45C1E3253101}"/>
              </a:ext>
            </a:extLst>
          </p:cNvPr>
          <p:cNvSpPr>
            <a:spLocks noGrp="1"/>
          </p:cNvSpPr>
          <p:nvPr>
            <p:ph type="body" idx="4294967295"/>
          </p:nvPr>
        </p:nvSpPr>
        <p:spPr>
          <a:xfrm>
            <a:off x="81756" y="2096180"/>
            <a:ext cx="1550988" cy="585787"/>
          </a:xfrm>
        </p:spPr>
        <p:txBody>
          <a:bodyPr anchor="t" anchorCtr="0">
            <a:noAutofit/>
          </a:bodyPr>
          <a:lstStyle/>
          <a:p>
            <a:pPr marL="0" indent="0" algn="r">
              <a:buNone/>
            </a:pPr>
            <a:r>
              <a:rPr lang="en-GB" sz="1950" dirty="0"/>
              <a:t>Protocol</a:t>
            </a:r>
          </a:p>
          <a:p>
            <a:pPr marL="0" indent="0" algn="r">
              <a:buNone/>
            </a:pPr>
            <a:r>
              <a:rPr lang="en-GB" sz="1950" baseline="30000" dirty="0"/>
              <a:t>PMID 35672782</a:t>
            </a:r>
          </a:p>
        </p:txBody>
      </p:sp>
      <p:sp>
        <p:nvSpPr>
          <p:cNvPr id="6" name="Text Placeholder 5">
            <a:extLst>
              <a:ext uri="{FF2B5EF4-FFF2-40B4-BE49-F238E27FC236}">
                <a16:creationId xmlns:a16="http://schemas.microsoft.com/office/drawing/2014/main" id="{51C6E71F-A426-FE74-BE65-4B72C849316A}"/>
              </a:ext>
            </a:extLst>
          </p:cNvPr>
          <p:cNvSpPr>
            <a:spLocks noGrp="1"/>
          </p:cNvSpPr>
          <p:nvPr>
            <p:ph type="body" sz="quarter" idx="4294967295"/>
          </p:nvPr>
        </p:nvSpPr>
        <p:spPr>
          <a:xfrm>
            <a:off x="6928327" y="2096180"/>
            <a:ext cx="2312987" cy="387350"/>
          </a:xfrm>
        </p:spPr>
        <p:txBody>
          <a:bodyPr anchor="t" anchorCtr="0">
            <a:noAutofit/>
          </a:bodyPr>
          <a:lstStyle/>
          <a:p>
            <a:pPr marL="0" indent="0">
              <a:buNone/>
            </a:pPr>
            <a:r>
              <a:rPr lang="en-GB" sz="1950" dirty="0"/>
              <a:t>Systematic review</a:t>
            </a:r>
          </a:p>
          <a:p>
            <a:pPr marL="0" indent="0">
              <a:buNone/>
            </a:pPr>
            <a:r>
              <a:rPr lang="en-GB" sz="1950" baseline="30000" dirty="0"/>
              <a:t>PMID 36201247</a:t>
            </a:r>
          </a:p>
        </p:txBody>
      </p:sp>
    </p:spTree>
    <p:extLst>
      <p:ext uri="{BB962C8B-B14F-4D97-AF65-F5344CB8AC3E}">
        <p14:creationId xmlns:p14="http://schemas.microsoft.com/office/powerpoint/2010/main" val="3643037093"/>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58857-4305-0B37-BE38-D429F6D450C2}"/>
              </a:ext>
            </a:extLst>
          </p:cNvPr>
          <p:cNvSpPr>
            <a:spLocks noGrp="1"/>
          </p:cNvSpPr>
          <p:nvPr>
            <p:ph type="title"/>
          </p:nvPr>
        </p:nvSpPr>
        <p:spPr/>
        <p:txBody>
          <a:bodyPr/>
          <a:lstStyle/>
          <a:p>
            <a:r>
              <a:rPr lang="en-GB" dirty="0"/>
              <a:t>ACCORD: statement publication</a:t>
            </a:r>
          </a:p>
        </p:txBody>
      </p:sp>
      <p:sp>
        <p:nvSpPr>
          <p:cNvPr id="4" name="Slide Number Placeholder 3">
            <a:extLst>
              <a:ext uri="{FF2B5EF4-FFF2-40B4-BE49-F238E27FC236}">
                <a16:creationId xmlns:a16="http://schemas.microsoft.com/office/drawing/2014/main" id="{8EB38393-5EE3-3A6A-223B-64F2D335C6D7}"/>
              </a:ext>
            </a:extLst>
          </p:cNvPr>
          <p:cNvSpPr>
            <a:spLocks noGrp="1"/>
          </p:cNvSpPr>
          <p:nvPr>
            <p:ph type="sldNum" sz="quarter" idx="10"/>
          </p:nvPr>
        </p:nvSpPr>
        <p:spPr/>
        <p:txBody>
          <a:bodyPr/>
          <a:lstStyle/>
          <a:p>
            <a:fld id="{42AD0A0E-4515-A647-B2E3-7F1B29FB990E}" type="slidenum">
              <a:rPr lang="en-US" smtClean="0"/>
              <a:pPr/>
              <a:t>42</a:t>
            </a:fld>
            <a:endParaRPr lang="en-US"/>
          </a:p>
        </p:txBody>
      </p:sp>
      <p:pic>
        <p:nvPicPr>
          <p:cNvPr id="5" name="Picture 4" descr="A close-up of a document&#10;&#10;Description automatically generated">
            <a:extLst>
              <a:ext uri="{FF2B5EF4-FFF2-40B4-BE49-F238E27FC236}">
                <a16:creationId xmlns:a16="http://schemas.microsoft.com/office/drawing/2014/main" id="{A14D9895-881D-ACB4-8979-A6C5DC07AB8D}"/>
              </a:ext>
            </a:extLst>
          </p:cNvPr>
          <p:cNvPicPr>
            <a:picLocks noChangeAspect="1"/>
          </p:cNvPicPr>
          <p:nvPr/>
        </p:nvPicPr>
        <p:blipFill rotWithShape="1">
          <a:blip r:embed="rId3"/>
          <a:srcRect b="26126"/>
          <a:stretch/>
        </p:blipFill>
        <p:spPr>
          <a:xfrm>
            <a:off x="572540" y="1154535"/>
            <a:ext cx="3600000" cy="3453543"/>
          </a:xfrm>
          <a:prstGeom prst="rect">
            <a:avLst/>
          </a:prstGeom>
          <a:ln>
            <a:noFill/>
          </a:ln>
          <a:effectLst>
            <a:outerShdw blurRad="292100" dist="139700" dir="2700000" algn="tl" rotWithShape="0">
              <a:srgbClr val="333333">
                <a:alpha val="65000"/>
              </a:srgbClr>
            </a:outerShdw>
          </a:effectLst>
        </p:spPr>
      </p:pic>
      <p:sp>
        <p:nvSpPr>
          <p:cNvPr id="6" name="Text Placeholder 4">
            <a:extLst>
              <a:ext uri="{FF2B5EF4-FFF2-40B4-BE49-F238E27FC236}">
                <a16:creationId xmlns:a16="http://schemas.microsoft.com/office/drawing/2014/main" id="{0737C11C-FEA8-C051-FC19-5BD0F8FE78DB}"/>
              </a:ext>
            </a:extLst>
          </p:cNvPr>
          <p:cNvSpPr txBox="1">
            <a:spLocks/>
          </p:cNvSpPr>
          <p:nvPr/>
        </p:nvSpPr>
        <p:spPr>
          <a:xfrm>
            <a:off x="4330657" y="1236250"/>
            <a:ext cx="2066788" cy="779907"/>
          </a:xfrm>
          <a:prstGeom prst="rect">
            <a:avLst/>
          </a:prstGeom>
        </p:spPr>
        <p:txBody>
          <a:bodyPr vert="horz" lIns="91440" tIns="45720" rIns="91440" bIns="45720" rtlCol="0" anchor="t" anchorCtr="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dirty="0"/>
              <a:t>Statement</a:t>
            </a:r>
          </a:p>
          <a:p>
            <a:pPr marL="0" indent="0">
              <a:buNone/>
            </a:pPr>
            <a:r>
              <a:rPr lang="en-GB" baseline="30000" dirty="0"/>
              <a:t>PMID 38261576</a:t>
            </a:r>
          </a:p>
        </p:txBody>
      </p:sp>
      <p:pic>
        <p:nvPicPr>
          <p:cNvPr id="7" name="Picture 6" descr="A white sheet of paper with black text&#10;&#10;Description automatically generated">
            <a:extLst>
              <a:ext uri="{FF2B5EF4-FFF2-40B4-BE49-F238E27FC236}">
                <a16:creationId xmlns:a16="http://schemas.microsoft.com/office/drawing/2014/main" id="{E7D84F33-4910-FC4C-3334-7D201A07377F}"/>
              </a:ext>
            </a:extLst>
          </p:cNvPr>
          <p:cNvPicPr>
            <a:picLocks noChangeAspect="1"/>
          </p:cNvPicPr>
          <p:nvPr/>
        </p:nvPicPr>
        <p:blipFill rotWithShape="1">
          <a:blip r:embed="rId4"/>
          <a:srcRect b="56667"/>
          <a:stretch/>
        </p:blipFill>
        <p:spPr>
          <a:xfrm>
            <a:off x="4710576" y="2016157"/>
            <a:ext cx="2969416" cy="2909478"/>
          </a:xfrm>
          <a:prstGeom prst="rect">
            <a:avLst/>
          </a:prstGeom>
          <a:ln>
            <a:noFill/>
          </a:ln>
          <a:effectLst>
            <a:outerShdw blurRad="292100" dist="139700" dir="2700000" algn="tl" rotWithShape="0">
              <a:srgbClr val="333333">
                <a:alpha val="65000"/>
              </a:srgbClr>
            </a:outerShdw>
          </a:effectLst>
        </p:spPr>
      </p:pic>
      <p:pic>
        <p:nvPicPr>
          <p:cNvPr id="8" name="Picture 7" descr="A purple square with black text&#10;&#10;Description automatically generated">
            <a:extLst>
              <a:ext uri="{FF2B5EF4-FFF2-40B4-BE49-F238E27FC236}">
                <a16:creationId xmlns:a16="http://schemas.microsoft.com/office/drawing/2014/main" id="{06F7AC19-511B-1CCA-2396-F7260B04058E}"/>
              </a:ext>
            </a:extLst>
          </p:cNvPr>
          <p:cNvPicPr>
            <a:picLocks noChangeAspect="1"/>
          </p:cNvPicPr>
          <p:nvPr/>
        </p:nvPicPr>
        <p:blipFill>
          <a:blip r:embed="rId5"/>
          <a:stretch>
            <a:fillRect/>
          </a:stretch>
        </p:blipFill>
        <p:spPr>
          <a:xfrm>
            <a:off x="6716575" y="1062335"/>
            <a:ext cx="1007441" cy="974589"/>
          </a:xfrm>
          <a:prstGeom prst="rect">
            <a:avLst/>
          </a:prstGeom>
          <a:ln>
            <a:noFill/>
          </a:ln>
          <a:effectLst>
            <a:outerShdw blurRad="292100" dist="139700" dir="2700000" algn="tl" rotWithShape="0">
              <a:srgbClr val="333333">
                <a:alpha val="65000"/>
              </a:srgbClr>
            </a:outerShdw>
          </a:effectLst>
        </p:spPr>
      </p:pic>
      <p:pic>
        <p:nvPicPr>
          <p:cNvPr id="9" name="Picture 8" descr="A purple square with black text&#10;&#10;Description automatically generated">
            <a:extLst>
              <a:ext uri="{FF2B5EF4-FFF2-40B4-BE49-F238E27FC236}">
                <a16:creationId xmlns:a16="http://schemas.microsoft.com/office/drawing/2014/main" id="{A5FBD91D-4983-7947-9A00-598736FD5F09}"/>
              </a:ext>
            </a:extLst>
          </p:cNvPr>
          <p:cNvPicPr>
            <a:picLocks noChangeAspect="1"/>
          </p:cNvPicPr>
          <p:nvPr/>
        </p:nvPicPr>
        <p:blipFill rotWithShape="1">
          <a:blip r:embed="rId6"/>
          <a:srcRect b="13777"/>
          <a:stretch/>
        </p:blipFill>
        <p:spPr>
          <a:xfrm>
            <a:off x="7679992" y="1505236"/>
            <a:ext cx="1139884" cy="10218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59822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A9ECAF23-F81D-ED18-9452-06DA194DA0A1}"/>
              </a:ext>
            </a:extLst>
          </p:cNvPr>
          <p:cNvPicPr>
            <a:picLocks noChangeAspect="1"/>
          </p:cNvPicPr>
          <p:nvPr/>
        </p:nvPicPr>
        <p:blipFill>
          <a:blip r:embed="rId3"/>
          <a:stretch>
            <a:fillRect/>
          </a:stretch>
        </p:blipFill>
        <p:spPr>
          <a:xfrm>
            <a:off x="824089" y="1195761"/>
            <a:ext cx="3646261" cy="3084140"/>
          </a:xfrm>
          <a:prstGeom prst="rect">
            <a:avLst/>
          </a:prstGeom>
          <a:ln>
            <a:noFill/>
          </a:ln>
          <a:effectLst>
            <a:outerShdw blurRad="292100" dist="139700" dir="2700000" algn="tl" rotWithShape="0">
              <a:srgbClr val="333333">
                <a:alpha val="65000"/>
              </a:srgbClr>
            </a:outerShdw>
          </a:effectLst>
        </p:spPr>
      </p:pic>
      <p:sp>
        <p:nvSpPr>
          <p:cNvPr id="7" name="Title 6">
            <a:extLst>
              <a:ext uri="{FF2B5EF4-FFF2-40B4-BE49-F238E27FC236}">
                <a16:creationId xmlns:a16="http://schemas.microsoft.com/office/drawing/2014/main" id="{B6809F73-22FC-26D1-AB91-6AD4904027C8}"/>
              </a:ext>
            </a:extLst>
          </p:cNvPr>
          <p:cNvSpPr>
            <a:spLocks noGrp="1"/>
          </p:cNvSpPr>
          <p:nvPr>
            <p:ph type="title"/>
          </p:nvPr>
        </p:nvSpPr>
        <p:spPr/>
        <p:txBody>
          <a:bodyPr/>
          <a:lstStyle/>
          <a:p>
            <a:r>
              <a:rPr lang="en-GB" dirty="0"/>
              <a:t>ACCORD website</a:t>
            </a:r>
          </a:p>
        </p:txBody>
      </p:sp>
      <p:sp>
        <p:nvSpPr>
          <p:cNvPr id="5" name="Text Placeholder 4">
            <a:extLst>
              <a:ext uri="{FF2B5EF4-FFF2-40B4-BE49-F238E27FC236}">
                <a16:creationId xmlns:a16="http://schemas.microsoft.com/office/drawing/2014/main" id="{EFE96E57-04EF-FE6E-B6F9-45C1E3253101}"/>
              </a:ext>
            </a:extLst>
          </p:cNvPr>
          <p:cNvSpPr>
            <a:spLocks noGrp="1"/>
          </p:cNvSpPr>
          <p:nvPr>
            <p:ph idx="1"/>
          </p:nvPr>
        </p:nvSpPr>
        <p:spPr>
          <a:xfrm>
            <a:off x="4572000" y="1215384"/>
            <a:ext cx="3747911" cy="3675929"/>
          </a:xfrm>
        </p:spPr>
        <p:txBody>
          <a:bodyPr anchor="t" anchorCtr="0">
            <a:noAutofit/>
          </a:bodyPr>
          <a:lstStyle/>
          <a:p>
            <a:pPr marL="0" indent="0" algn="r">
              <a:buNone/>
            </a:pPr>
            <a:r>
              <a:rPr lang="en-GB" sz="1950" dirty="0">
                <a:hlinkClick r:id="rId4">
                  <a:extLst>
                    <a:ext uri="{A12FA001-AC4F-418D-AE19-62706E023703}">
                      <ahyp:hlinkClr xmlns:ahyp="http://schemas.microsoft.com/office/drawing/2018/hyperlinkcolor" val="tx"/>
                    </a:ext>
                  </a:extLst>
                </a:hlinkClick>
              </a:rPr>
              <a:t>https://www</a:t>
            </a:r>
            <a:r>
              <a:rPr lang="en-GB" sz="1950" dirty="0"/>
              <a:t>.</a:t>
            </a:r>
            <a:r>
              <a:rPr lang="en-GB" sz="1950" u="sng" dirty="0"/>
              <a:t>ismpp.org/accord</a:t>
            </a:r>
          </a:p>
          <a:p>
            <a:pPr marL="0" indent="0" algn="r">
              <a:buNone/>
            </a:pPr>
            <a:endParaRPr lang="en-GB" sz="1950" baseline="30000" dirty="0"/>
          </a:p>
        </p:txBody>
      </p:sp>
    </p:spTree>
    <p:extLst>
      <p:ext uri="{BB962C8B-B14F-4D97-AF65-F5344CB8AC3E}">
        <p14:creationId xmlns:p14="http://schemas.microsoft.com/office/powerpoint/2010/main" val="26948354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ABCFC-BDD5-5B88-A210-376B103EBE9E}"/>
              </a:ext>
            </a:extLst>
          </p:cNvPr>
          <p:cNvSpPr>
            <a:spLocks noGrp="1"/>
          </p:cNvSpPr>
          <p:nvPr>
            <p:ph type="title"/>
          </p:nvPr>
        </p:nvSpPr>
        <p:spPr/>
        <p:txBody>
          <a:bodyPr/>
          <a:lstStyle/>
          <a:p>
            <a:r>
              <a:rPr lang="en-GB" dirty="0"/>
              <a:t>ACCORD explanation and elaboration</a:t>
            </a:r>
          </a:p>
        </p:txBody>
      </p:sp>
      <p:sp>
        <p:nvSpPr>
          <p:cNvPr id="4" name="Slide Number Placeholder 3">
            <a:extLst>
              <a:ext uri="{FF2B5EF4-FFF2-40B4-BE49-F238E27FC236}">
                <a16:creationId xmlns:a16="http://schemas.microsoft.com/office/drawing/2014/main" id="{52795DF1-71BA-DD12-F3B0-CB2458ED7D85}"/>
              </a:ext>
            </a:extLst>
          </p:cNvPr>
          <p:cNvSpPr>
            <a:spLocks noGrp="1"/>
          </p:cNvSpPr>
          <p:nvPr>
            <p:ph type="sldNum" sz="quarter" idx="10"/>
          </p:nvPr>
        </p:nvSpPr>
        <p:spPr/>
        <p:txBody>
          <a:bodyPr/>
          <a:lstStyle/>
          <a:p>
            <a:fld id="{42AD0A0E-4515-A647-B2E3-7F1B29FB990E}" type="slidenum">
              <a:rPr lang="en-US" smtClean="0"/>
              <a:pPr/>
              <a:t>44</a:t>
            </a:fld>
            <a:endParaRPr lang="en-US"/>
          </a:p>
        </p:txBody>
      </p:sp>
      <p:grpSp>
        <p:nvGrpSpPr>
          <p:cNvPr id="8" name="Group 7">
            <a:extLst>
              <a:ext uri="{FF2B5EF4-FFF2-40B4-BE49-F238E27FC236}">
                <a16:creationId xmlns:a16="http://schemas.microsoft.com/office/drawing/2014/main" id="{8A539E18-EFD6-3D86-34C6-2B96AA6CC484}"/>
              </a:ext>
            </a:extLst>
          </p:cNvPr>
          <p:cNvGrpSpPr/>
          <p:nvPr/>
        </p:nvGrpSpPr>
        <p:grpSpPr>
          <a:xfrm>
            <a:off x="634392" y="1322471"/>
            <a:ext cx="7462661" cy="3207483"/>
            <a:chOff x="545492" y="1512971"/>
            <a:chExt cx="11411558" cy="4904736"/>
          </a:xfrm>
        </p:grpSpPr>
        <p:pic>
          <p:nvPicPr>
            <p:cNvPr id="5" name="Picture 4" descr="A screenshot of a medical website&#10;&#10;Description automatically generated">
              <a:extLst>
                <a:ext uri="{FF2B5EF4-FFF2-40B4-BE49-F238E27FC236}">
                  <a16:creationId xmlns:a16="http://schemas.microsoft.com/office/drawing/2014/main" id="{60B3A47B-B9D6-6827-F112-709CC8C382DF}"/>
                </a:ext>
              </a:extLst>
            </p:cNvPr>
            <p:cNvPicPr>
              <a:picLocks noChangeAspect="1"/>
            </p:cNvPicPr>
            <p:nvPr/>
          </p:nvPicPr>
          <p:blipFill rotWithShape="1">
            <a:blip r:embed="rId3"/>
            <a:srcRect b="28461"/>
            <a:stretch/>
          </p:blipFill>
          <p:spPr>
            <a:xfrm>
              <a:off x="545492" y="1512971"/>
              <a:ext cx="6496029" cy="4317506"/>
            </a:xfrm>
            <a:prstGeom prst="rect">
              <a:avLst/>
            </a:prstGeom>
            <a:ln>
              <a:noFill/>
            </a:ln>
            <a:effectLst>
              <a:outerShdw blurRad="292100" dist="139700" dir="2700000" algn="tl" rotWithShape="0">
                <a:srgbClr val="333333">
                  <a:alpha val="65000"/>
                </a:srgbClr>
              </a:outerShdw>
            </a:effectLst>
          </p:spPr>
        </p:pic>
        <p:pic>
          <p:nvPicPr>
            <p:cNvPr id="6" name="Picture 5" descr="A screenshot of a computer screen&#10;&#10;Description automatically generated">
              <a:extLst>
                <a:ext uri="{FF2B5EF4-FFF2-40B4-BE49-F238E27FC236}">
                  <a16:creationId xmlns:a16="http://schemas.microsoft.com/office/drawing/2014/main" id="{46463F12-5977-9859-15C8-504ABC63C679}"/>
                </a:ext>
              </a:extLst>
            </p:cNvPr>
            <p:cNvPicPr>
              <a:picLocks noChangeAspect="1"/>
            </p:cNvPicPr>
            <p:nvPr/>
          </p:nvPicPr>
          <p:blipFill>
            <a:blip r:embed="rId4"/>
            <a:stretch>
              <a:fillRect/>
            </a:stretch>
          </p:blipFill>
          <p:spPr>
            <a:xfrm>
              <a:off x="7567941" y="1512971"/>
              <a:ext cx="4106671" cy="3404371"/>
            </a:xfrm>
            <a:prstGeom prst="rect">
              <a:avLst/>
            </a:prstGeom>
            <a:ln>
              <a:noFill/>
            </a:ln>
            <a:effectLst>
              <a:outerShdw blurRad="292100" dist="139700" dir="2700000" algn="tl" rotWithShape="0">
                <a:srgbClr val="333333">
                  <a:alpha val="65000"/>
                </a:srgbClr>
              </a:outerShdw>
            </a:effectLst>
          </p:spPr>
        </p:pic>
        <p:pic>
          <p:nvPicPr>
            <p:cNvPr id="7" name="Picture 6" descr="A close-up of a text&#10;&#10;Description automatically generated">
              <a:extLst>
                <a:ext uri="{FF2B5EF4-FFF2-40B4-BE49-F238E27FC236}">
                  <a16:creationId xmlns:a16="http://schemas.microsoft.com/office/drawing/2014/main" id="{860CB471-093C-A5CC-6519-4188B4906852}"/>
                </a:ext>
              </a:extLst>
            </p:cNvPr>
            <p:cNvPicPr>
              <a:picLocks noChangeAspect="1"/>
            </p:cNvPicPr>
            <p:nvPr/>
          </p:nvPicPr>
          <p:blipFill>
            <a:blip r:embed="rId5"/>
            <a:stretch>
              <a:fillRect/>
            </a:stretch>
          </p:blipFill>
          <p:spPr>
            <a:xfrm>
              <a:off x="4584700" y="4778290"/>
              <a:ext cx="7372350" cy="1639417"/>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8529363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2ABF1E-7B44-DCEC-69B5-BA8FDB8F1EBC}"/>
              </a:ext>
            </a:extLst>
          </p:cNvPr>
          <p:cNvSpPr>
            <a:spLocks noGrp="1"/>
          </p:cNvSpPr>
          <p:nvPr>
            <p:ph idx="1"/>
          </p:nvPr>
        </p:nvSpPr>
        <p:spPr>
          <a:xfrm>
            <a:off x="1710849" y="1892631"/>
            <a:ext cx="5722302" cy="1515588"/>
          </a:xfrm>
        </p:spPr>
        <p:txBody>
          <a:bodyPr>
            <a:normAutofit/>
          </a:bodyPr>
          <a:lstStyle/>
          <a:p>
            <a:pPr marL="0" indent="0" algn="ctr">
              <a:lnSpc>
                <a:spcPct val="170000"/>
              </a:lnSpc>
              <a:buNone/>
            </a:pPr>
            <a:r>
              <a:rPr lang="en-GB" sz="2700" dirty="0"/>
              <a:t>There is a lot of information inside each checklist item.</a:t>
            </a:r>
          </a:p>
        </p:txBody>
      </p:sp>
      <p:sp>
        <p:nvSpPr>
          <p:cNvPr id="3" name="Title 2">
            <a:extLst>
              <a:ext uri="{FF2B5EF4-FFF2-40B4-BE49-F238E27FC236}">
                <a16:creationId xmlns:a16="http://schemas.microsoft.com/office/drawing/2014/main" id="{495AAA31-BE6F-9371-6194-1D6CD7BDB9BE}"/>
              </a:ext>
            </a:extLst>
          </p:cNvPr>
          <p:cNvSpPr>
            <a:spLocks noGrp="1"/>
          </p:cNvSpPr>
          <p:nvPr>
            <p:ph type="title"/>
          </p:nvPr>
        </p:nvSpPr>
        <p:spPr/>
        <p:txBody>
          <a:bodyPr/>
          <a:lstStyle/>
          <a:p>
            <a:r>
              <a:rPr lang="en-GB" dirty="0"/>
              <a:t>Why use the E&amp;E</a:t>
            </a:r>
          </a:p>
        </p:txBody>
      </p:sp>
    </p:spTree>
    <p:extLst>
      <p:ext uri="{BB962C8B-B14F-4D97-AF65-F5344CB8AC3E}">
        <p14:creationId xmlns:p14="http://schemas.microsoft.com/office/powerpoint/2010/main" val="5997409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2338CE75-3069-56F3-F50A-F7A569E35235}"/>
              </a:ext>
            </a:extLst>
          </p:cNvPr>
          <p:cNvSpPr>
            <a:spLocks noGrp="1"/>
          </p:cNvSpPr>
          <p:nvPr>
            <p:ph type="title"/>
          </p:nvPr>
        </p:nvSpPr>
        <p:spPr/>
        <p:txBody>
          <a:bodyPr/>
          <a:lstStyle/>
          <a:p>
            <a:r>
              <a:rPr lang="en-GB" dirty="0"/>
              <a:t>For example…</a:t>
            </a:r>
          </a:p>
        </p:txBody>
      </p:sp>
      <p:sp>
        <p:nvSpPr>
          <p:cNvPr id="3" name="Content Placeholder 2">
            <a:extLst>
              <a:ext uri="{FF2B5EF4-FFF2-40B4-BE49-F238E27FC236}">
                <a16:creationId xmlns:a16="http://schemas.microsoft.com/office/drawing/2014/main" id="{5D53194C-FCE6-715B-2485-5DCA91F6E1F6}"/>
              </a:ext>
            </a:extLst>
          </p:cNvPr>
          <p:cNvSpPr>
            <a:spLocks noGrp="1"/>
          </p:cNvSpPr>
          <p:nvPr>
            <p:ph idx="1"/>
          </p:nvPr>
        </p:nvSpPr>
        <p:spPr/>
        <p:txBody>
          <a:bodyPr/>
          <a:lstStyle/>
          <a:p>
            <a:pPr marL="0" indent="0">
              <a:buNone/>
            </a:pPr>
            <a:r>
              <a:rPr lang="en-GB" sz="2400" b="1" dirty="0">
                <a:solidFill>
                  <a:srgbClr val="000000"/>
                </a:solidFill>
                <a:ea typeface="Times New Roman" panose="02020603050405020304" pitchFamily="18" charset="0"/>
                <a:cs typeface="Arial" panose="020B0604020202020204" pitchFamily="34" charset="0"/>
              </a:rPr>
              <a:t>M3. Explain the </a:t>
            </a:r>
            <a:r>
              <a:rPr lang="en-GB" sz="2400" b="1" dirty="0">
                <a:ea typeface="Times New Roman" panose="02020603050405020304" pitchFamily="18" charset="0"/>
                <a:cs typeface="Arial" panose="020B0604020202020204" pitchFamily="34" charset="0"/>
              </a:rPr>
              <a:t>criteria</a:t>
            </a:r>
            <a:r>
              <a:rPr lang="en-GB" sz="2400" b="1" dirty="0">
                <a:solidFill>
                  <a:srgbClr val="000000"/>
                </a:solidFill>
                <a:ea typeface="Times New Roman" panose="02020603050405020304" pitchFamily="18" charset="0"/>
                <a:cs typeface="Arial" panose="020B0604020202020204" pitchFamily="34" charset="0"/>
              </a:rPr>
              <a:t> for panellist inclusion and the rationale for panellist </a:t>
            </a:r>
            <a:r>
              <a:rPr lang="en-GB" sz="2400" b="1" dirty="0">
                <a:ea typeface="Times New Roman" panose="02020603050405020304" pitchFamily="18" charset="0"/>
                <a:cs typeface="Arial" panose="020B0604020202020204" pitchFamily="34" charset="0"/>
              </a:rPr>
              <a:t>numbers</a:t>
            </a:r>
            <a:r>
              <a:rPr lang="en-GB" sz="2400" b="1" dirty="0">
                <a:solidFill>
                  <a:srgbClr val="000000"/>
                </a:solidFill>
                <a:ea typeface="Times New Roman" panose="02020603050405020304" pitchFamily="18" charset="0"/>
                <a:cs typeface="Arial" panose="020B0604020202020204" pitchFamily="34" charset="0"/>
              </a:rPr>
              <a:t>. State </a:t>
            </a:r>
            <a:r>
              <a:rPr lang="en-GB" sz="2400" b="1" dirty="0">
                <a:ea typeface="Times New Roman" panose="02020603050405020304" pitchFamily="18" charset="0"/>
                <a:cs typeface="Arial" panose="020B0604020202020204" pitchFamily="34" charset="0"/>
              </a:rPr>
              <a:t>who</a:t>
            </a:r>
            <a:r>
              <a:rPr lang="en-GB" sz="2400" b="1" dirty="0">
                <a:solidFill>
                  <a:srgbClr val="000000"/>
                </a:solidFill>
                <a:ea typeface="Times New Roman" panose="02020603050405020304" pitchFamily="18" charset="0"/>
                <a:cs typeface="Arial" panose="020B0604020202020204" pitchFamily="34" charset="0"/>
              </a:rPr>
              <a:t> was responsible for panellist selection.</a:t>
            </a:r>
            <a:endParaRPr lang="en-US" sz="2100" dirty="0"/>
          </a:p>
          <a:p>
            <a:endParaRPr lang="en-GB" dirty="0"/>
          </a:p>
        </p:txBody>
      </p:sp>
    </p:spTree>
    <p:extLst>
      <p:ext uri="{BB962C8B-B14F-4D97-AF65-F5344CB8AC3E}">
        <p14:creationId xmlns:p14="http://schemas.microsoft.com/office/powerpoint/2010/main" val="18441936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2338CE75-3069-56F3-F50A-F7A569E35235}"/>
              </a:ext>
            </a:extLst>
          </p:cNvPr>
          <p:cNvSpPr>
            <a:spLocks noGrp="1"/>
          </p:cNvSpPr>
          <p:nvPr>
            <p:ph type="title"/>
          </p:nvPr>
        </p:nvSpPr>
        <p:spPr/>
        <p:txBody>
          <a:bodyPr>
            <a:normAutofit fontScale="90000"/>
          </a:bodyPr>
          <a:lstStyle/>
          <a:p>
            <a:r>
              <a:rPr lang="en-GB" dirty="0"/>
              <a:t>What are the pieces of information that need to be reported?</a:t>
            </a:r>
          </a:p>
        </p:txBody>
      </p:sp>
      <p:sp>
        <p:nvSpPr>
          <p:cNvPr id="3" name="Content Placeholder 2">
            <a:extLst>
              <a:ext uri="{FF2B5EF4-FFF2-40B4-BE49-F238E27FC236}">
                <a16:creationId xmlns:a16="http://schemas.microsoft.com/office/drawing/2014/main" id="{5D53194C-FCE6-715B-2485-5DCA91F6E1F6}"/>
              </a:ext>
            </a:extLst>
          </p:cNvPr>
          <p:cNvSpPr>
            <a:spLocks noGrp="1"/>
          </p:cNvSpPr>
          <p:nvPr>
            <p:ph idx="1"/>
          </p:nvPr>
        </p:nvSpPr>
        <p:spPr/>
        <p:txBody>
          <a:bodyPr/>
          <a:lstStyle/>
          <a:p>
            <a:pPr marL="0" indent="0">
              <a:buNone/>
            </a:pPr>
            <a:r>
              <a:rPr lang="en-GB" sz="2400" b="1" dirty="0">
                <a:solidFill>
                  <a:srgbClr val="000000"/>
                </a:solidFill>
                <a:ea typeface="Times New Roman" panose="02020603050405020304" pitchFamily="18" charset="0"/>
                <a:cs typeface="Arial" panose="020B0604020202020204" pitchFamily="34" charset="0"/>
              </a:rPr>
              <a:t>M3. Explain the </a:t>
            </a:r>
            <a:r>
              <a:rPr lang="en-GB" sz="2400" b="1" dirty="0">
                <a:ea typeface="Times New Roman" panose="02020603050405020304" pitchFamily="18" charset="0"/>
                <a:cs typeface="Arial" panose="020B0604020202020204" pitchFamily="34" charset="0"/>
              </a:rPr>
              <a:t>criteria</a:t>
            </a:r>
            <a:r>
              <a:rPr lang="en-GB" sz="2400" b="1" dirty="0">
                <a:solidFill>
                  <a:srgbClr val="000000"/>
                </a:solidFill>
                <a:ea typeface="Times New Roman" panose="02020603050405020304" pitchFamily="18" charset="0"/>
                <a:cs typeface="Arial" panose="020B0604020202020204" pitchFamily="34" charset="0"/>
              </a:rPr>
              <a:t> for panellist inclusion and the rationale for panellist </a:t>
            </a:r>
            <a:r>
              <a:rPr lang="en-GB" sz="2400" b="1" dirty="0">
                <a:ea typeface="Times New Roman" panose="02020603050405020304" pitchFamily="18" charset="0"/>
                <a:cs typeface="Arial" panose="020B0604020202020204" pitchFamily="34" charset="0"/>
              </a:rPr>
              <a:t>numbers</a:t>
            </a:r>
            <a:r>
              <a:rPr lang="en-GB" sz="2400" b="1" dirty="0">
                <a:solidFill>
                  <a:srgbClr val="000000"/>
                </a:solidFill>
                <a:ea typeface="Times New Roman" panose="02020603050405020304" pitchFamily="18" charset="0"/>
                <a:cs typeface="Arial" panose="020B0604020202020204" pitchFamily="34" charset="0"/>
              </a:rPr>
              <a:t>. State </a:t>
            </a:r>
            <a:r>
              <a:rPr lang="en-GB" sz="2400" b="1" dirty="0">
                <a:ea typeface="Times New Roman" panose="02020603050405020304" pitchFamily="18" charset="0"/>
                <a:cs typeface="Arial" panose="020B0604020202020204" pitchFamily="34" charset="0"/>
              </a:rPr>
              <a:t>who</a:t>
            </a:r>
            <a:r>
              <a:rPr lang="en-GB" sz="2400" b="1" dirty="0">
                <a:solidFill>
                  <a:srgbClr val="000000"/>
                </a:solidFill>
                <a:ea typeface="Times New Roman" panose="02020603050405020304" pitchFamily="18" charset="0"/>
                <a:cs typeface="Arial" panose="020B0604020202020204" pitchFamily="34" charset="0"/>
              </a:rPr>
              <a:t> was responsible for panellist selection.</a:t>
            </a:r>
            <a:endParaRPr lang="en-US" sz="2100" dirty="0"/>
          </a:p>
          <a:p>
            <a:endParaRPr lang="en-GB" dirty="0"/>
          </a:p>
        </p:txBody>
      </p:sp>
    </p:spTree>
    <p:extLst>
      <p:ext uri="{BB962C8B-B14F-4D97-AF65-F5344CB8AC3E}">
        <p14:creationId xmlns:p14="http://schemas.microsoft.com/office/powerpoint/2010/main" val="7115313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53194C-FCE6-715B-2485-5DCA91F6E1F6}"/>
              </a:ext>
            </a:extLst>
          </p:cNvPr>
          <p:cNvSpPr>
            <a:spLocks noGrp="1"/>
          </p:cNvSpPr>
          <p:nvPr>
            <p:ph idx="1"/>
          </p:nvPr>
        </p:nvSpPr>
        <p:spPr/>
        <p:txBody>
          <a:bodyPr/>
          <a:lstStyle/>
          <a:p>
            <a:pPr marL="0" indent="0">
              <a:buNone/>
            </a:pPr>
            <a:r>
              <a:rPr lang="en-GB" sz="2400" b="1" dirty="0">
                <a:solidFill>
                  <a:srgbClr val="000000"/>
                </a:solidFill>
                <a:ea typeface="Times New Roman" panose="02020603050405020304" pitchFamily="18" charset="0"/>
                <a:cs typeface="Arial" panose="020B0604020202020204" pitchFamily="34" charset="0"/>
              </a:rPr>
              <a:t>M3. Explain the </a:t>
            </a:r>
            <a:r>
              <a:rPr lang="en-GB" sz="2400" b="1" dirty="0">
                <a:solidFill>
                  <a:schemeClr val="accent1"/>
                </a:solidFill>
                <a:ea typeface="Times New Roman" panose="02020603050405020304" pitchFamily="18" charset="0"/>
                <a:cs typeface="Arial" panose="020B0604020202020204" pitchFamily="34" charset="0"/>
              </a:rPr>
              <a:t>criteria</a:t>
            </a:r>
            <a:r>
              <a:rPr lang="en-GB" sz="2400" b="1" dirty="0">
                <a:solidFill>
                  <a:srgbClr val="000000"/>
                </a:solidFill>
                <a:ea typeface="Times New Roman" panose="02020603050405020304" pitchFamily="18" charset="0"/>
                <a:cs typeface="Arial" panose="020B0604020202020204" pitchFamily="34" charset="0"/>
              </a:rPr>
              <a:t> for panellist inclusion and the rationale for panellist </a:t>
            </a:r>
            <a:r>
              <a:rPr lang="en-GB" sz="2400" b="1" dirty="0">
                <a:ea typeface="Times New Roman" panose="02020603050405020304" pitchFamily="18" charset="0"/>
                <a:cs typeface="Arial" panose="020B0604020202020204" pitchFamily="34" charset="0"/>
              </a:rPr>
              <a:t>numbers</a:t>
            </a:r>
            <a:r>
              <a:rPr lang="en-GB" sz="2400" b="1" dirty="0">
                <a:solidFill>
                  <a:srgbClr val="000000"/>
                </a:solidFill>
                <a:ea typeface="Times New Roman" panose="02020603050405020304" pitchFamily="18" charset="0"/>
                <a:cs typeface="Arial" panose="020B0604020202020204" pitchFamily="34" charset="0"/>
              </a:rPr>
              <a:t>. State </a:t>
            </a:r>
            <a:r>
              <a:rPr lang="en-GB" sz="2400" b="1" dirty="0">
                <a:ea typeface="Times New Roman" panose="02020603050405020304" pitchFamily="18" charset="0"/>
                <a:cs typeface="Arial" panose="020B0604020202020204" pitchFamily="34" charset="0"/>
              </a:rPr>
              <a:t>who</a:t>
            </a:r>
            <a:r>
              <a:rPr lang="en-GB" sz="2400" b="1" dirty="0">
                <a:solidFill>
                  <a:srgbClr val="000000"/>
                </a:solidFill>
                <a:ea typeface="Times New Roman" panose="02020603050405020304" pitchFamily="18" charset="0"/>
                <a:cs typeface="Arial" panose="020B0604020202020204" pitchFamily="34" charset="0"/>
              </a:rPr>
              <a:t> was responsible for panellist selection.</a:t>
            </a:r>
            <a:endParaRPr lang="en-US" sz="2100" dirty="0"/>
          </a:p>
          <a:p>
            <a:endParaRPr lang="en-GB" dirty="0"/>
          </a:p>
        </p:txBody>
      </p:sp>
    </p:spTree>
    <p:extLst>
      <p:ext uri="{BB962C8B-B14F-4D97-AF65-F5344CB8AC3E}">
        <p14:creationId xmlns:p14="http://schemas.microsoft.com/office/powerpoint/2010/main" val="28611579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53194C-FCE6-715B-2485-5DCA91F6E1F6}"/>
              </a:ext>
            </a:extLst>
          </p:cNvPr>
          <p:cNvSpPr>
            <a:spLocks noGrp="1"/>
          </p:cNvSpPr>
          <p:nvPr>
            <p:ph idx="1"/>
          </p:nvPr>
        </p:nvSpPr>
        <p:spPr/>
        <p:txBody>
          <a:bodyPr/>
          <a:lstStyle/>
          <a:p>
            <a:pPr marL="0" indent="0">
              <a:buNone/>
            </a:pPr>
            <a:r>
              <a:rPr lang="en-GB" sz="2400" b="1" dirty="0">
                <a:solidFill>
                  <a:srgbClr val="000000"/>
                </a:solidFill>
                <a:ea typeface="Times New Roman" panose="02020603050405020304" pitchFamily="18" charset="0"/>
                <a:cs typeface="Arial" panose="020B0604020202020204" pitchFamily="34" charset="0"/>
              </a:rPr>
              <a:t>M3. Explain the </a:t>
            </a:r>
            <a:r>
              <a:rPr lang="en-GB" sz="2400" b="1" dirty="0">
                <a:solidFill>
                  <a:schemeClr val="accent1"/>
                </a:solidFill>
                <a:ea typeface="Times New Roman" panose="02020603050405020304" pitchFamily="18" charset="0"/>
                <a:cs typeface="Arial" panose="020B0604020202020204" pitchFamily="34" charset="0"/>
              </a:rPr>
              <a:t>criteria</a:t>
            </a:r>
            <a:r>
              <a:rPr lang="en-GB" sz="2400" b="1" dirty="0">
                <a:solidFill>
                  <a:srgbClr val="000000"/>
                </a:solidFill>
                <a:ea typeface="Times New Roman" panose="02020603050405020304" pitchFamily="18" charset="0"/>
                <a:cs typeface="Arial" panose="020B0604020202020204" pitchFamily="34" charset="0"/>
              </a:rPr>
              <a:t> for panellist inclusion and the rationale for panellist </a:t>
            </a:r>
            <a:r>
              <a:rPr lang="en-GB" sz="2400" b="1" dirty="0">
                <a:solidFill>
                  <a:schemeClr val="accent1"/>
                </a:solidFill>
                <a:ea typeface="Times New Roman" panose="02020603050405020304" pitchFamily="18" charset="0"/>
                <a:cs typeface="Arial" panose="020B0604020202020204" pitchFamily="34" charset="0"/>
              </a:rPr>
              <a:t>numbers</a:t>
            </a:r>
            <a:r>
              <a:rPr lang="en-GB" sz="2400" b="1" dirty="0">
                <a:solidFill>
                  <a:srgbClr val="000000"/>
                </a:solidFill>
                <a:ea typeface="Times New Roman" panose="02020603050405020304" pitchFamily="18" charset="0"/>
                <a:cs typeface="Arial" panose="020B0604020202020204" pitchFamily="34" charset="0"/>
              </a:rPr>
              <a:t>. State </a:t>
            </a:r>
            <a:r>
              <a:rPr lang="en-GB" sz="2400" b="1" dirty="0">
                <a:ea typeface="Times New Roman" panose="02020603050405020304" pitchFamily="18" charset="0"/>
                <a:cs typeface="Arial" panose="020B0604020202020204" pitchFamily="34" charset="0"/>
              </a:rPr>
              <a:t>who</a:t>
            </a:r>
            <a:r>
              <a:rPr lang="en-GB" sz="2400" b="1" dirty="0">
                <a:solidFill>
                  <a:srgbClr val="000000"/>
                </a:solidFill>
                <a:ea typeface="Times New Roman" panose="02020603050405020304" pitchFamily="18" charset="0"/>
                <a:cs typeface="Arial" panose="020B0604020202020204" pitchFamily="34" charset="0"/>
              </a:rPr>
              <a:t> was responsible for panellist selection.</a:t>
            </a:r>
            <a:endParaRPr lang="en-US" sz="2100" dirty="0"/>
          </a:p>
          <a:p>
            <a:endParaRPr lang="en-GB" dirty="0"/>
          </a:p>
        </p:txBody>
      </p:sp>
    </p:spTree>
    <p:extLst>
      <p:ext uri="{BB962C8B-B14F-4D97-AF65-F5344CB8AC3E}">
        <p14:creationId xmlns:p14="http://schemas.microsoft.com/office/powerpoint/2010/main" val="1125857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3595925" y="1279669"/>
            <a:ext cx="1985310" cy="3257942"/>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defTabSz="685783">
              <a:defRPr/>
            </a:pPr>
            <a:endParaRPr lang="en-GB" sz="506">
              <a:solidFill>
                <a:prstClr val="black"/>
              </a:solidFill>
              <a:latin typeface="Franklin Gothic Book" panose="020B0503020102020204"/>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00"/>
              <a:t>How To Ask Questions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defTabSz="685783">
              <a:defRPr/>
            </a:pPr>
            <a:fld id="{42AD0A0E-4515-A647-B2E3-7F1B29FB990E}" type="slidenum">
              <a:rPr lang="en-US">
                <a:solidFill>
                  <a:prstClr val="black"/>
                </a:solidFill>
                <a:latin typeface="Franklin Gothic Book" panose="020B0503020102020204"/>
              </a:rPr>
              <a:pPr defTabSz="685783">
                <a:defRPr/>
              </a:pPr>
              <a:t>5</a:t>
            </a:fld>
            <a:endParaRPr lang="en-US">
              <a:solidFill>
                <a:prstClr val="black"/>
              </a:solidFill>
              <a:latin typeface="Franklin Gothic Book" panose="020B0503020102020204"/>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971551" y="1333152"/>
            <a:ext cx="7348361" cy="72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Feel free to ask a question at any time, however all questions will be held until the end the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971551" y="2215949"/>
            <a:ext cx="7348361" cy="72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To ask a question</a:t>
              </a:r>
              <a:r>
                <a:rPr lang="en-GB" sz="1800">
                  <a:solidFill>
                    <a:prstClr val="black"/>
                  </a:solidFill>
                  <a:latin typeface="Franklin Gothic Book" panose="020B0503020102020204"/>
                </a:rPr>
                <a:t>, open the Q&amp;A window, type your question into the </a:t>
              </a:r>
              <a:br>
                <a:rPr lang="en-GB" sz="1800">
                  <a:solidFill>
                    <a:prstClr val="black"/>
                  </a:solidFill>
                  <a:latin typeface="Franklin Gothic Book" panose="020B0503020102020204"/>
                </a:rPr>
              </a:br>
              <a:r>
                <a:rPr lang="en-GB" sz="1800">
                  <a:solidFill>
                    <a:prstClr val="black"/>
                  </a:solidFill>
                  <a:latin typeface="Franklin Gothic Book" panose="020B0503020102020204"/>
                </a:rPr>
                <a:t>Q&amp;A box. </a:t>
              </a:r>
              <a:r>
                <a:rPr lang="en-GB" sz="1800" b="1">
                  <a:solidFill>
                    <a:srgbClr val="4472C4"/>
                  </a:solidFill>
                  <a:latin typeface="Franklin Gothic Book" panose="020B0503020102020204"/>
                </a:rPr>
                <a:t>Click Send</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971551" y="3098746"/>
            <a:ext cx="7348361" cy="72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Note: </a:t>
              </a:r>
              <a:r>
                <a:rPr lang="en-GB" sz="1800">
                  <a:solidFill>
                    <a:prstClr val="black"/>
                  </a:solidFill>
                  <a:latin typeface="Franklin Gothic Book" panose="020B0503020102020204"/>
                </a:rPr>
                <a:t>Check </a:t>
              </a:r>
              <a:r>
                <a:rPr lang="en-GB" sz="1800" b="1">
                  <a:solidFill>
                    <a:srgbClr val="4472C4"/>
                  </a:solidFill>
                  <a:latin typeface="Franklin Gothic Book" panose="020B0503020102020204"/>
                </a:rPr>
                <a:t>Send Anonymously </a:t>
              </a:r>
              <a:r>
                <a:rPr lang="en-GB" sz="1800">
                  <a:solidFill>
                    <a:prstClr val="black"/>
                  </a:solidFill>
                  <a:latin typeface="Franklin Gothic Book" panose="020B0503020102020204"/>
                </a:rPr>
                <a:t>if you do not want your name attached </a:t>
              </a:r>
              <a:br>
                <a:rPr lang="en-GB" sz="1800">
                  <a:solidFill>
                    <a:prstClr val="black"/>
                  </a:solidFill>
                  <a:latin typeface="Franklin Gothic Book" panose="020B0503020102020204"/>
                </a:rPr>
              </a:br>
              <a:r>
                <a:rPr lang="en-GB" sz="1800">
                  <a:solidFill>
                    <a:prstClr val="black"/>
                  </a:solidFill>
                  <a:latin typeface="Franklin Gothic Book" panose="020B0503020102020204"/>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971551" y="3981543"/>
            <a:ext cx="7348361" cy="432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We will make every effort to respond to all questions live (out loud)</a:t>
              </a:r>
            </a:p>
          </p:txBody>
        </p:sp>
      </p:grpSp>
    </p:spTree>
    <p:extLst>
      <p:ext uri="{BB962C8B-B14F-4D97-AF65-F5344CB8AC3E}">
        <p14:creationId xmlns:p14="http://schemas.microsoft.com/office/powerpoint/2010/main" val="3481307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53194C-FCE6-715B-2485-5DCA91F6E1F6}"/>
              </a:ext>
            </a:extLst>
          </p:cNvPr>
          <p:cNvSpPr>
            <a:spLocks noGrp="1"/>
          </p:cNvSpPr>
          <p:nvPr>
            <p:ph idx="1"/>
          </p:nvPr>
        </p:nvSpPr>
        <p:spPr/>
        <p:txBody>
          <a:bodyPr/>
          <a:lstStyle/>
          <a:p>
            <a:pPr marL="0" indent="0">
              <a:buNone/>
            </a:pPr>
            <a:r>
              <a:rPr lang="en-GB" sz="2400" b="1" dirty="0">
                <a:solidFill>
                  <a:srgbClr val="000000"/>
                </a:solidFill>
                <a:ea typeface="Times New Roman" panose="02020603050405020304" pitchFamily="18" charset="0"/>
                <a:cs typeface="Arial" panose="020B0604020202020204" pitchFamily="34" charset="0"/>
              </a:rPr>
              <a:t>M3. Explain the </a:t>
            </a:r>
            <a:r>
              <a:rPr lang="en-GB" sz="2400" b="1" dirty="0">
                <a:solidFill>
                  <a:schemeClr val="accent1"/>
                </a:solidFill>
                <a:ea typeface="Times New Roman" panose="02020603050405020304" pitchFamily="18" charset="0"/>
                <a:cs typeface="Arial" panose="020B0604020202020204" pitchFamily="34" charset="0"/>
              </a:rPr>
              <a:t>criteria</a:t>
            </a:r>
            <a:r>
              <a:rPr lang="en-GB" sz="2400" b="1" dirty="0">
                <a:solidFill>
                  <a:srgbClr val="000000"/>
                </a:solidFill>
                <a:ea typeface="Times New Roman" panose="02020603050405020304" pitchFamily="18" charset="0"/>
                <a:cs typeface="Arial" panose="020B0604020202020204" pitchFamily="34" charset="0"/>
              </a:rPr>
              <a:t> for panellist inclusion and the rationale for panellist </a:t>
            </a:r>
            <a:r>
              <a:rPr lang="en-GB" sz="2400" b="1" dirty="0">
                <a:solidFill>
                  <a:schemeClr val="accent1"/>
                </a:solidFill>
                <a:ea typeface="Times New Roman" panose="02020603050405020304" pitchFamily="18" charset="0"/>
                <a:cs typeface="Arial" panose="020B0604020202020204" pitchFamily="34" charset="0"/>
              </a:rPr>
              <a:t>numbers</a:t>
            </a:r>
            <a:r>
              <a:rPr lang="en-GB" sz="2400" b="1" dirty="0">
                <a:solidFill>
                  <a:srgbClr val="000000"/>
                </a:solidFill>
                <a:ea typeface="Times New Roman" panose="02020603050405020304" pitchFamily="18" charset="0"/>
                <a:cs typeface="Arial" panose="020B0604020202020204" pitchFamily="34" charset="0"/>
              </a:rPr>
              <a:t>. State </a:t>
            </a:r>
            <a:r>
              <a:rPr lang="en-GB" sz="2400" b="1" dirty="0">
                <a:solidFill>
                  <a:schemeClr val="accent1"/>
                </a:solidFill>
                <a:ea typeface="Times New Roman" panose="02020603050405020304" pitchFamily="18" charset="0"/>
                <a:cs typeface="Arial" panose="020B0604020202020204" pitchFamily="34" charset="0"/>
              </a:rPr>
              <a:t>who</a:t>
            </a:r>
            <a:r>
              <a:rPr lang="en-GB" sz="2400" b="1" dirty="0">
                <a:solidFill>
                  <a:srgbClr val="000000"/>
                </a:solidFill>
                <a:ea typeface="Times New Roman" panose="02020603050405020304" pitchFamily="18" charset="0"/>
                <a:cs typeface="Arial" panose="020B0604020202020204" pitchFamily="34" charset="0"/>
              </a:rPr>
              <a:t> was responsible for panellist selection.</a:t>
            </a:r>
            <a:endParaRPr lang="en-US" sz="2100" dirty="0"/>
          </a:p>
          <a:p>
            <a:endParaRPr lang="en-GB" dirty="0"/>
          </a:p>
        </p:txBody>
      </p:sp>
    </p:spTree>
    <p:extLst>
      <p:ext uri="{BB962C8B-B14F-4D97-AF65-F5344CB8AC3E}">
        <p14:creationId xmlns:p14="http://schemas.microsoft.com/office/powerpoint/2010/main" val="8223013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791135-BA5F-1683-20B5-F99A9B25332E}"/>
              </a:ext>
            </a:extLst>
          </p:cNvPr>
          <p:cNvSpPr>
            <a:spLocks noGrp="1"/>
          </p:cNvSpPr>
          <p:nvPr>
            <p:ph type="title"/>
          </p:nvPr>
        </p:nvSpPr>
        <p:spPr/>
        <p:txBody>
          <a:bodyPr/>
          <a:lstStyle/>
          <a:p>
            <a:r>
              <a:rPr lang="en-GB" dirty="0"/>
              <a:t>M3 in ACCORD</a:t>
            </a:r>
          </a:p>
        </p:txBody>
      </p:sp>
      <p:pic>
        <p:nvPicPr>
          <p:cNvPr id="3" name="Picture 2" descr="A close-up of a document&#10;&#10;Description automatically generated">
            <a:extLst>
              <a:ext uri="{FF2B5EF4-FFF2-40B4-BE49-F238E27FC236}">
                <a16:creationId xmlns:a16="http://schemas.microsoft.com/office/drawing/2014/main" id="{7D20256D-3FFD-AA8F-2627-B5DCBF4D3482}"/>
              </a:ext>
            </a:extLst>
          </p:cNvPr>
          <p:cNvPicPr>
            <a:picLocks noChangeAspect="1"/>
          </p:cNvPicPr>
          <p:nvPr/>
        </p:nvPicPr>
        <p:blipFill>
          <a:blip r:embed="rId3"/>
          <a:stretch>
            <a:fillRect/>
          </a:stretch>
        </p:blipFill>
        <p:spPr>
          <a:xfrm>
            <a:off x="565871" y="1202314"/>
            <a:ext cx="6800300" cy="35775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202751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40628-87F5-4CF0-BB00-CEB6F7E758FE}"/>
              </a:ext>
            </a:extLst>
          </p:cNvPr>
          <p:cNvSpPr>
            <a:spLocks noGrp="1"/>
          </p:cNvSpPr>
          <p:nvPr>
            <p:ph type="title"/>
          </p:nvPr>
        </p:nvSpPr>
        <p:spPr/>
        <p:txBody>
          <a:bodyPr/>
          <a:lstStyle/>
          <a:p>
            <a:r>
              <a:rPr lang="en-CA" dirty="0"/>
              <a:t>Audience Poll</a:t>
            </a:r>
          </a:p>
        </p:txBody>
      </p:sp>
      <p:sp>
        <p:nvSpPr>
          <p:cNvPr id="3" name="Slide Number Placeholder 2">
            <a:extLst>
              <a:ext uri="{FF2B5EF4-FFF2-40B4-BE49-F238E27FC236}">
                <a16:creationId xmlns:a16="http://schemas.microsoft.com/office/drawing/2014/main" id="{8F0357FA-A299-4D12-A897-EB26DE712FAE}"/>
              </a:ext>
            </a:extLst>
          </p:cNvPr>
          <p:cNvSpPr>
            <a:spLocks noGrp="1"/>
          </p:cNvSpPr>
          <p:nvPr>
            <p:ph type="sldNum" sz="quarter" idx="10"/>
          </p:nvPr>
        </p:nvSpPr>
        <p:spPr/>
        <p:txBody>
          <a:bodyPr/>
          <a:lstStyle/>
          <a:p>
            <a:fld id="{42AD0A0E-4515-A647-B2E3-7F1B29FB990E}" type="slidenum">
              <a:rPr lang="en-US" smtClean="0"/>
              <a:pPr/>
              <a:t>52</a:t>
            </a:fld>
            <a:endParaRPr lang="en-US"/>
          </a:p>
        </p:txBody>
      </p:sp>
      <p:sp>
        <p:nvSpPr>
          <p:cNvPr id="4" name="Content Placeholder 3">
            <a:extLst>
              <a:ext uri="{FF2B5EF4-FFF2-40B4-BE49-F238E27FC236}">
                <a16:creationId xmlns:a16="http://schemas.microsoft.com/office/drawing/2014/main" id="{12361904-A484-490D-A48A-EBDAAA57E501}"/>
              </a:ext>
            </a:extLst>
          </p:cNvPr>
          <p:cNvSpPr>
            <a:spLocks noGrp="1"/>
          </p:cNvSpPr>
          <p:nvPr>
            <p:ph idx="1"/>
          </p:nvPr>
        </p:nvSpPr>
        <p:spPr/>
        <p:txBody>
          <a:bodyPr>
            <a:normAutofit/>
          </a:bodyPr>
          <a:lstStyle/>
          <a:p>
            <a:pPr marL="0" indent="0">
              <a:buNone/>
            </a:pPr>
            <a:r>
              <a:rPr lang="en-CA" dirty="0"/>
              <a:t>Do you think we reported everything we should about our own consensus exercise?</a:t>
            </a:r>
          </a:p>
          <a:p>
            <a:pPr marL="457200" indent="-457200">
              <a:buAutoNum type="alphaLcPeriod"/>
            </a:pPr>
            <a:r>
              <a:rPr lang="en-CA" dirty="0"/>
              <a:t>Yes, everything was reported</a:t>
            </a:r>
          </a:p>
          <a:p>
            <a:pPr marL="457200" indent="-457200">
              <a:buAutoNum type="alphaLcPeriod"/>
            </a:pPr>
            <a:r>
              <a:rPr lang="en-CA" dirty="0"/>
              <a:t>Almost there</a:t>
            </a:r>
          </a:p>
          <a:p>
            <a:pPr marL="457200" indent="-457200">
              <a:buAutoNum type="alphaLcPeriod"/>
            </a:pPr>
            <a:r>
              <a:rPr lang="en-CA" dirty="0"/>
              <a:t>No</a:t>
            </a:r>
          </a:p>
          <a:p>
            <a:endParaRPr lang="en-CA" dirty="0"/>
          </a:p>
        </p:txBody>
      </p:sp>
    </p:spTree>
    <p:extLst>
      <p:ext uri="{BB962C8B-B14F-4D97-AF65-F5344CB8AC3E}">
        <p14:creationId xmlns:p14="http://schemas.microsoft.com/office/powerpoint/2010/main" val="40575419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791135-BA5F-1683-20B5-F99A9B25332E}"/>
              </a:ext>
            </a:extLst>
          </p:cNvPr>
          <p:cNvSpPr>
            <a:spLocks noGrp="1"/>
          </p:cNvSpPr>
          <p:nvPr>
            <p:ph type="title"/>
          </p:nvPr>
        </p:nvSpPr>
        <p:spPr/>
        <p:txBody>
          <a:bodyPr/>
          <a:lstStyle/>
          <a:p>
            <a:r>
              <a:rPr lang="en-GB" dirty="0"/>
              <a:t>M3 in ACCORD</a:t>
            </a:r>
          </a:p>
        </p:txBody>
      </p:sp>
      <p:sp>
        <p:nvSpPr>
          <p:cNvPr id="2" name="Content Placeholder 1">
            <a:extLst>
              <a:ext uri="{FF2B5EF4-FFF2-40B4-BE49-F238E27FC236}">
                <a16:creationId xmlns:a16="http://schemas.microsoft.com/office/drawing/2014/main" id="{437D8CC6-98B0-AA7E-AAD8-141C4AAD4764}"/>
              </a:ext>
            </a:extLst>
          </p:cNvPr>
          <p:cNvSpPr>
            <a:spLocks noGrp="1"/>
          </p:cNvSpPr>
          <p:nvPr>
            <p:ph idx="1"/>
          </p:nvPr>
        </p:nvSpPr>
        <p:spPr/>
        <p:txBody>
          <a:bodyPr/>
          <a:lstStyle/>
          <a:p>
            <a:endParaRPr lang="en-GB"/>
          </a:p>
        </p:txBody>
      </p:sp>
      <p:pic>
        <p:nvPicPr>
          <p:cNvPr id="3" name="Picture 2" descr="A close-up of a document&#10;&#10;Description automatically generated">
            <a:extLst>
              <a:ext uri="{FF2B5EF4-FFF2-40B4-BE49-F238E27FC236}">
                <a16:creationId xmlns:a16="http://schemas.microsoft.com/office/drawing/2014/main" id="{7D20256D-3FFD-AA8F-2627-B5DCBF4D3482}"/>
              </a:ext>
            </a:extLst>
          </p:cNvPr>
          <p:cNvPicPr>
            <a:picLocks noChangeAspect="1"/>
          </p:cNvPicPr>
          <p:nvPr/>
        </p:nvPicPr>
        <p:blipFill>
          <a:blip r:embed="rId3"/>
          <a:stretch>
            <a:fillRect/>
          </a:stretch>
        </p:blipFill>
        <p:spPr>
          <a:xfrm>
            <a:off x="565871" y="1202314"/>
            <a:ext cx="6800300" cy="3577505"/>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7CFB0914-E4DC-3454-63DC-B989A459F2E0}"/>
              </a:ext>
            </a:extLst>
          </p:cNvPr>
          <p:cNvSpPr/>
          <p:nvPr/>
        </p:nvSpPr>
        <p:spPr>
          <a:xfrm>
            <a:off x="565871" y="1704109"/>
            <a:ext cx="6562293" cy="270164"/>
          </a:xfrm>
          <a:prstGeom prst="rect">
            <a:avLst/>
          </a:prstGeom>
          <a:solidFill>
            <a:schemeClr val="accent1">
              <a:lumMod val="20000"/>
              <a:lumOff val="80000"/>
              <a:alpha val="5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Rectangle 8">
            <a:extLst>
              <a:ext uri="{FF2B5EF4-FFF2-40B4-BE49-F238E27FC236}">
                <a16:creationId xmlns:a16="http://schemas.microsoft.com/office/drawing/2014/main" id="{9E17441C-291C-F9C5-1374-82A5F005A0FE}"/>
              </a:ext>
            </a:extLst>
          </p:cNvPr>
          <p:cNvSpPr/>
          <p:nvPr/>
        </p:nvSpPr>
        <p:spPr>
          <a:xfrm>
            <a:off x="565871" y="1974274"/>
            <a:ext cx="3600884" cy="176645"/>
          </a:xfrm>
          <a:prstGeom prst="rect">
            <a:avLst/>
          </a:prstGeom>
          <a:solidFill>
            <a:schemeClr val="accent1">
              <a:lumMod val="20000"/>
              <a:lumOff val="80000"/>
              <a:alpha val="5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Rectangle 9">
            <a:extLst>
              <a:ext uri="{FF2B5EF4-FFF2-40B4-BE49-F238E27FC236}">
                <a16:creationId xmlns:a16="http://schemas.microsoft.com/office/drawing/2014/main" id="{EE780E14-9EEF-F59E-512F-5CD872247E2D}"/>
              </a:ext>
            </a:extLst>
          </p:cNvPr>
          <p:cNvSpPr/>
          <p:nvPr/>
        </p:nvSpPr>
        <p:spPr>
          <a:xfrm>
            <a:off x="5647026" y="2161310"/>
            <a:ext cx="992766" cy="197427"/>
          </a:xfrm>
          <a:prstGeom prst="rect">
            <a:avLst/>
          </a:prstGeom>
          <a:solidFill>
            <a:schemeClr val="accent1">
              <a:lumMod val="20000"/>
              <a:lumOff val="80000"/>
              <a:alpha val="5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Rectangle 10">
            <a:extLst>
              <a:ext uri="{FF2B5EF4-FFF2-40B4-BE49-F238E27FC236}">
                <a16:creationId xmlns:a16="http://schemas.microsoft.com/office/drawing/2014/main" id="{4E6BD956-B0C6-F01F-096C-A53F49C487A9}"/>
              </a:ext>
            </a:extLst>
          </p:cNvPr>
          <p:cNvSpPr/>
          <p:nvPr/>
        </p:nvSpPr>
        <p:spPr>
          <a:xfrm>
            <a:off x="749130" y="2571751"/>
            <a:ext cx="5807534" cy="176645"/>
          </a:xfrm>
          <a:prstGeom prst="rect">
            <a:avLst/>
          </a:prstGeom>
          <a:solidFill>
            <a:schemeClr val="accent1">
              <a:lumMod val="20000"/>
              <a:lumOff val="80000"/>
              <a:alpha val="5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Rectangle 11">
            <a:extLst>
              <a:ext uri="{FF2B5EF4-FFF2-40B4-BE49-F238E27FC236}">
                <a16:creationId xmlns:a16="http://schemas.microsoft.com/office/drawing/2014/main" id="{DDB9DC16-6283-1EAC-FDFB-120D435A64D4}"/>
              </a:ext>
            </a:extLst>
          </p:cNvPr>
          <p:cNvSpPr/>
          <p:nvPr/>
        </p:nvSpPr>
        <p:spPr>
          <a:xfrm>
            <a:off x="651833" y="2769453"/>
            <a:ext cx="1125997" cy="223130"/>
          </a:xfrm>
          <a:prstGeom prst="rect">
            <a:avLst/>
          </a:prstGeom>
          <a:solidFill>
            <a:schemeClr val="accent1">
              <a:lumMod val="20000"/>
              <a:lumOff val="80000"/>
              <a:alpha val="5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Rectangle 12">
            <a:extLst>
              <a:ext uri="{FF2B5EF4-FFF2-40B4-BE49-F238E27FC236}">
                <a16:creationId xmlns:a16="http://schemas.microsoft.com/office/drawing/2014/main" id="{98C20A9A-E987-2793-C801-7D9CDF3D8E97}"/>
              </a:ext>
            </a:extLst>
          </p:cNvPr>
          <p:cNvSpPr/>
          <p:nvPr/>
        </p:nvSpPr>
        <p:spPr>
          <a:xfrm>
            <a:off x="5084028" y="2748396"/>
            <a:ext cx="2044136" cy="207818"/>
          </a:xfrm>
          <a:prstGeom prst="rect">
            <a:avLst/>
          </a:prstGeom>
          <a:solidFill>
            <a:schemeClr val="accent1">
              <a:lumMod val="20000"/>
              <a:lumOff val="80000"/>
              <a:alpha val="5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4" name="Rectangle 13">
            <a:extLst>
              <a:ext uri="{FF2B5EF4-FFF2-40B4-BE49-F238E27FC236}">
                <a16:creationId xmlns:a16="http://schemas.microsoft.com/office/drawing/2014/main" id="{E8E685A3-B149-A5F7-9632-2A4510C14E27}"/>
              </a:ext>
            </a:extLst>
          </p:cNvPr>
          <p:cNvSpPr/>
          <p:nvPr/>
        </p:nvSpPr>
        <p:spPr>
          <a:xfrm>
            <a:off x="1823664" y="3993143"/>
            <a:ext cx="1948238" cy="176645"/>
          </a:xfrm>
          <a:prstGeom prst="rect">
            <a:avLst/>
          </a:prstGeom>
          <a:solidFill>
            <a:schemeClr val="accent1">
              <a:lumMod val="20000"/>
              <a:lumOff val="80000"/>
              <a:alpha val="5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9044612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791135-BA5F-1683-20B5-F99A9B25332E}"/>
              </a:ext>
            </a:extLst>
          </p:cNvPr>
          <p:cNvSpPr>
            <a:spLocks noGrp="1"/>
          </p:cNvSpPr>
          <p:nvPr>
            <p:ph type="title"/>
          </p:nvPr>
        </p:nvSpPr>
        <p:spPr/>
        <p:txBody>
          <a:bodyPr/>
          <a:lstStyle/>
          <a:p>
            <a:r>
              <a:rPr lang="en-GB" dirty="0"/>
              <a:t>Examples from the E&amp;E</a:t>
            </a:r>
          </a:p>
        </p:txBody>
      </p:sp>
      <p:pic>
        <p:nvPicPr>
          <p:cNvPr id="7" name="Picture 6" descr="A close-up of a paper&#10;&#10;Description automatically generated">
            <a:extLst>
              <a:ext uri="{FF2B5EF4-FFF2-40B4-BE49-F238E27FC236}">
                <a16:creationId xmlns:a16="http://schemas.microsoft.com/office/drawing/2014/main" id="{5DE41AF7-2A32-CF16-1462-F59E4BF24332}"/>
              </a:ext>
            </a:extLst>
          </p:cNvPr>
          <p:cNvPicPr>
            <a:picLocks noChangeAspect="1"/>
          </p:cNvPicPr>
          <p:nvPr/>
        </p:nvPicPr>
        <p:blipFill>
          <a:blip r:embed="rId3"/>
          <a:stretch>
            <a:fillRect/>
          </a:stretch>
        </p:blipFill>
        <p:spPr>
          <a:xfrm>
            <a:off x="567368" y="1333500"/>
            <a:ext cx="8009264" cy="3062366"/>
          </a:xfrm>
          <a:prstGeom prst="rect">
            <a:avLst/>
          </a:prstGeom>
        </p:spPr>
      </p:pic>
    </p:spTree>
    <p:extLst>
      <p:ext uri="{BB962C8B-B14F-4D97-AF65-F5344CB8AC3E}">
        <p14:creationId xmlns:p14="http://schemas.microsoft.com/office/powerpoint/2010/main" val="17720327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40628-87F5-4CF0-BB00-CEB6F7E758FE}"/>
              </a:ext>
            </a:extLst>
          </p:cNvPr>
          <p:cNvSpPr>
            <a:spLocks noGrp="1"/>
          </p:cNvSpPr>
          <p:nvPr>
            <p:ph type="title"/>
          </p:nvPr>
        </p:nvSpPr>
        <p:spPr/>
        <p:txBody>
          <a:bodyPr/>
          <a:lstStyle/>
          <a:p>
            <a:r>
              <a:rPr lang="en-CA" dirty="0"/>
              <a:t>Audience Poll</a:t>
            </a:r>
          </a:p>
        </p:txBody>
      </p:sp>
      <p:sp>
        <p:nvSpPr>
          <p:cNvPr id="3" name="Slide Number Placeholder 2">
            <a:extLst>
              <a:ext uri="{FF2B5EF4-FFF2-40B4-BE49-F238E27FC236}">
                <a16:creationId xmlns:a16="http://schemas.microsoft.com/office/drawing/2014/main" id="{8F0357FA-A299-4D12-A897-EB26DE712FAE}"/>
              </a:ext>
            </a:extLst>
          </p:cNvPr>
          <p:cNvSpPr>
            <a:spLocks noGrp="1"/>
          </p:cNvSpPr>
          <p:nvPr>
            <p:ph type="sldNum" sz="quarter" idx="10"/>
          </p:nvPr>
        </p:nvSpPr>
        <p:spPr/>
        <p:txBody>
          <a:bodyPr/>
          <a:lstStyle/>
          <a:p>
            <a:fld id="{42AD0A0E-4515-A647-B2E3-7F1B29FB990E}" type="slidenum">
              <a:rPr lang="en-US" smtClean="0"/>
              <a:pPr/>
              <a:t>55</a:t>
            </a:fld>
            <a:endParaRPr lang="en-US"/>
          </a:p>
        </p:txBody>
      </p:sp>
      <p:sp>
        <p:nvSpPr>
          <p:cNvPr id="4" name="Content Placeholder 3">
            <a:extLst>
              <a:ext uri="{FF2B5EF4-FFF2-40B4-BE49-F238E27FC236}">
                <a16:creationId xmlns:a16="http://schemas.microsoft.com/office/drawing/2014/main" id="{12361904-A484-490D-A48A-EBDAAA57E501}"/>
              </a:ext>
            </a:extLst>
          </p:cNvPr>
          <p:cNvSpPr>
            <a:spLocks noGrp="1"/>
          </p:cNvSpPr>
          <p:nvPr>
            <p:ph idx="1"/>
          </p:nvPr>
        </p:nvSpPr>
        <p:spPr/>
        <p:txBody>
          <a:bodyPr>
            <a:normAutofit/>
          </a:bodyPr>
          <a:lstStyle/>
          <a:p>
            <a:pPr marL="0" indent="0">
              <a:buNone/>
            </a:pPr>
            <a:r>
              <a:rPr lang="en-US" dirty="0"/>
              <a:t>Do you think these authors reported all three M3 components?</a:t>
            </a:r>
          </a:p>
          <a:p>
            <a:pPr marL="457200" indent="-457200">
              <a:buAutoNum type="alphaLcPeriod"/>
            </a:pPr>
            <a:r>
              <a:rPr lang="en-US" sz="2000" dirty="0"/>
              <a:t>3/3 elements: “who selected” plus “how they selected” (criteria) plus “why these many” (rationale for numbers)</a:t>
            </a:r>
          </a:p>
          <a:p>
            <a:pPr marL="457200" indent="-457200">
              <a:buAutoNum type="alphaLcPeriod"/>
            </a:pPr>
            <a:r>
              <a:rPr lang="en-US" sz="2000" dirty="0"/>
              <a:t>2/3 elements: “who selected” plus “how they selected” (criteria)</a:t>
            </a:r>
          </a:p>
          <a:p>
            <a:pPr marL="457200" indent="-457200">
              <a:buAutoNum type="alphaLcPeriod"/>
            </a:pPr>
            <a:r>
              <a:rPr lang="en-US" sz="2000" dirty="0"/>
              <a:t>1/3 elements: “who selected” only</a:t>
            </a:r>
          </a:p>
          <a:p>
            <a:pPr marL="457200" indent="-457200">
              <a:buFont typeface="Arial" panose="020B0604020202020204" pitchFamily="34" charset="0"/>
              <a:buAutoNum type="alphaLcPeriod"/>
            </a:pPr>
            <a:r>
              <a:rPr lang="en-US" sz="2000" dirty="0"/>
              <a:t>None</a:t>
            </a:r>
          </a:p>
          <a:p>
            <a:pPr marL="457200" indent="-457200">
              <a:buAutoNum type="alphaLcPeriod"/>
            </a:pPr>
            <a:endParaRPr lang="en-CA" dirty="0"/>
          </a:p>
        </p:txBody>
      </p:sp>
    </p:spTree>
    <p:extLst>
      <p:ext uri="{BB962C8B-B14F-4D97-AF65-F5344CB8AC3E}">
        <p14:creationId xmlns:p14="http://schemas.microsoft.com/office/powerpoint/2010/main" val="25821361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791135-BA5F-1683-20B5-F99A9B25332E}"/>
              </a:ext>
            </a:extLst>
          </p:cNvPr>
          <p:cNvSpPr>
            <a:spLocks noGrp="1"/>
          </p:cNvSpPr>
          <p:nvPr>
            <p:ph type="title"/>
          </p:nvPr>
        </p:nvSpPr>
        <p:spPr/>
        <p:txBody>
          <a:bodyPr/>
          <a:lstStyle/>
          <a:p>
            <a:r>
              <a:rPr lang="en-GB" dirty="0"/>
              <a:t>Examples from the E&amp;E</a:t>
            </a:r>
          </a:p>
        </p:txBody>
      </p:sp>
      <p:pic>
        <p:nvPicPr>
          <p:cNvPr id="7" name="Picture 6" descr="A close-up of a paper&#10;&#10;Description automatically generated">
            <a:extLst>
              <a:ext uri="{FF2B5EF4-FFF2-40B4-BE49-F238E27FC236}">
                <a16:creationId xmlns:a16="http://schemas.microsoft.com/office/drawing/2014/main" id="{5DE41AF7-2A32-CF16-1462-F59E4BF24332}"/>
              </a:ext>
            </a:extLst>
          </p:cNvPr>
          <p:cNvPicPr>
            <a:picLocks noChangeAspect="1"/>
          </p:cNvPicPr>
          <p:nvPr/>
        </p:nvPicPr>
        <p:blipFill>
          <a:blip r:embed="rId3"/>
          <a:stretch>
            <a:fillRect/>
          </a:stretch>
        </p:blipFill>
        <p:spPr>
          <a:xfrm>
            <a:off x="567368" y="1333500"/>
            <a:ext cx="8009264" cy="3062366"/>
          </a:xfrm>
          <a:prstGeom prst="rect">
            <a:avLst/>
          </a:prstGeom>
        </p:spPr>
      </p:pic>
    </p:spTree>
    <p:extLst>
      <p:ext uri="{BB962C8B-B14F-4D97-AF65-F5344CB8AC3E}">
        <p14:creationId xmlns:p14="http://schemas.microsoft.com/office/powerpoint/2010/main" val="28395397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791135-BA5F-1683-20B5-F99A9B25332E}"/>
              </a:ext>
            </a:extLst>
          </p:cNvPr>
          <p:cNvSpPr>
            <a:spLocks noGrp="1"/>
          </p:cNvSpPr>
          <p:nvPr>
            <p:ph type="title"/>
          </p:nvPr>
        </p:nvSpPr>
        <p:spPr/>
        <p:txBody>
          <a:bodyPr/>
          <a:lstStyle/>
          <a:p>
            <a:r>
              <a:rPr lang="en-GB" dirty="0"/>
              <a:t>Examples from the E&amp;E</a:t>
            </a:r>
          </a:p>
        </p:txBody>
      </p:sp>
      <p:pic>
        <p:nvPicPr>
          <p:cNvPr id="5" name="Picture 4" descr="A text on a white background&#10;&#10;Description automatically generated">
            <a:extLst>
              <a:ext uri="{FF2B5EF4-FFF2-40B4-BE49-F238E27FC236}">
                <a16:creationId xmlns:a16="http://schemas.microsoft.com/office/drawing/2014/main" id="{09FF8591-8E1C-C18C-DEA7-8A60426CA11F}"/>
              </a:ext>
            </a:extLst>
          </p:cNvPr>
          <p:cNvPicPr>
            <a:picLocks noChangeAspect="1"/>
          </p:cNvPicPr>
          <p:nvPr/>
        </p:nvPicPr>
        <p:blipFill>
          <a:blip r:embed="rId3"/>
          <a:stretch>
            <a:fillRect/>
          </a:stretch>
        </p:blipFill>
        <p:spPr>
          <a:xfrm>
            <a:off x="502894" y="1254255"/>
            <a:ext cx="8138213" cy="3343978"/>
          </a:xfrm>
          <a:prstGeom prst="rect">
            <a:avLst/>
          </a:prstGeom>
        </p:spPr>
      </p:pic>
    </p:spTree>
    <p:extLst>
      <p:ext uri="{BB962C8B-B14F-4D97-AF65-F5344CB8AC3E}">
        <p14:creationId xmlns:p14="http://schemas.microsoft.com/office/powerpoint/2010/main" val="6430541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40628-87F5-4CF0-BB00-CEB6F7E758FE}"/>
              </a:ext>
            </a:extLst>
          </p:cNvPr>
          <p:cNvSpPr>
            <a:spLocks noGrp="1"/>
          </p:cNvSpPr>
          <p:nvPr>
            <p:ph type="title"/>
          </p:nvPr>
        </p:nvSpPr>
        <p:spPr/>
        <p:txBody>
          <a:bodyPr/>
          <a:lstStyle/>
          <a:p>
            <a:r>
              <a:rPr lang="en-CA" dirty="0"/>
              <a:t>Audience Poll</a:t>
            </a:r>
          </a:p>
        </p:txBody>
      </p:sp>
      <p:sp>
        <p:nvSpPr>
          <p:cNvPr id="3" name="Slide Number Placeholder 2">
            <a:extLst>
              <a:ext uri="{FF2B5EF4-FFF2-40B4-BE49-F238E27FC236}">
                <a16:creationId xmlns:a16="http://schemas.microsoft.com/office/drawing/2014/main" id="{8F0357FA-A299-4D12-A897-EB26DE712FAE}"/>
              </a:ext>
            </a:extLst>
          </p:cNvPr>
          <p:cNvSpPr>
            <a:spLocks noGrp="1"/>
          </p:cNvSpPr>
          <p:nvPr>
            <p:ph type="sldNum" sz="quarter" idx="10"/>
          </p:nvPr>
        </p:nvSpPr>
        <p:spPr/>
        <p:txBody>
          <a:bodyPr/>
          <a:lstStyle/>
          <a:p>
            <a:fld id="{42AD0A0E-4515-A647-B2E3-7F1B29FB990E}" type="slidenum">
              <a:rPr lang="en-US" smtClean="0"/>
              <a:pPr/>
              <a:t>58</a:t>
            </a:fld>
            <a:endParaRPr lang="en-US"/>
          </a:p>
        </p:txBody>
      </p:sp>
      <p:sp>
        <p:nvSpPr>
          <p:cNvPr id="4" name="Content Placeholder 3">
            <a:extLst>
              <a:ext uri="{FF2B5EF4-FFF2-40B4-BE49-F238E27FC236}">
                <a16:creationId xmlns:a16="http://schemas.microsoft.com/office/drawing/2014/main" id="{12361904-A484-490D-A48A-EBDAAA57E501}"/>
              </a:ext>
            </a:extLst>
          </p:cNvPr>
          <p:cNvSpPr>
            <a:spLocks noGrp="1"/>
          </p:cNvSpPr>
          <p:nvPr>
            <p:ph idx="1"/>
          </p:nvPr>
        </p:nvSpPr>
        <p:spPr/>
        <p:txBody>
          <a:bodyPr>
            <a:normAutofit/>
          </a:bodyPr>
          <a:lstStyle/>
          <a:p>
            <a:pPr marL="0" indent="0">
              <a:buNone/>
            </a:pPr>
            <a:r>
              <a:rPr lang="en-US" dirty="0"/>
              <a:t>Do you think these authors reported the criteria for </a:t>
            </a:r>
            <a:r>
              <a:rPr lang="en-US" dirty="0" err="1"/>
              <a:t>panellist</a:t>
            </a:r>
            <a:r>
              <a:rPr lang="en-US" dirty="0"/>
              <a:t> selection?</a:t>
            </a:r>
          </a:p>
          <a:p>
            <a:pPr marL="457200" indent="-457200">
              <a:buAutoNum type="alphaLcPeriod"/>
            </a:pPr>
            <a:r>
              <a:rPr lang="en-US" sz="2000" dirty="0"/>
              <a:t>Yes, it is fully reported</a:t>
            </a:r>
          </a:p>
          <a:p>
            <a:pPr marL="457200" indent="-457200">
              <a:buAutoNum type="alphaLcPeriod"/>
            </a:pPr>
            <a:r>
              <a:rPr lang="en-US" sz="2000" dirty="0"/>
              <a:t>Something seems to be missing/incomplete</a:t>
            </a:r>
          </a:p>
          <a:p>
            <a:pPr marL="457200" indent="-457200">
              <a:buAutoNum type="alphaLcPeriod"/>
            </a:pPr>
            <a:r>
              <a:rPr lang="en-US" sz="2000" dirty="0"/>
              <a:t>No, it is unclear how </a:t>
            </a:r>
            <a:r>
              <a:rPr lang="en-US" sz="2000" dirty="0" err="1"/>
              <a:t>panellists</a:t>
            </a:r>
            <a:r>
              <a:rPr lang="en-US" sz="2000" dirty="0"/>
              <a:t> were selected</a:t>
            </a:r>
          </a:p>
          <a:p>
            <a:pPr marL="457200" indent="-457200">
              <a:buAutoNum type="alphaLcPeriod"/>
            </a:pPr>
            <a:endParaRPr lang="en-CA" dirty="0"/>
          </a:p>
        </p:txBody>
      </p:sp>
    </p:spTree>
    <p:extLst>
      <p:ext uri="{BB962C8B-B14F-4D97-AF65-F5344CB8AC3E}">
        <p14:creationId xmlns:p14="http://schemas.microsoft.com/office/powerpoint/2010/main" val="349345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791135-BA5F-1683-20B5-F99A9B25332E}"/>
              </a:ext>
            </a:extLst>
          </p:cNvPr>
          <p:cNvSpPr>
            <a:spLocks noGrp="1"/>
          </p:cNvSpPr>
          <p:nvPr>
            <p:ph type="title"/>
          </p:nvPr>
        </p:nvSpPr>
        <p:spPr/>
        <p:txBody>
          <a:bodyPr/>
          <a:lstStyle/>
          <a:p>
            <a:r>
              <a:rPr lang="en-GB" dirty="0"/>
              <a:t>Examples from the E&amp;E</a:t>
            </a:r>
          </a:p>
        </p:txBody>
      </p:sp>
      <p:pic>
        <p:nvPicPr>
          <p:cNvPr id="5" name="Picture 4" descr="A text on a white background&#10;&#10;Description automatically generated">
            <a:extLst>
              <a:ext uri="{FF2B5EF4-FFF2-40B4-BE49-F238E27FC236}">
                <a16:creationId xmlns:a16="http://schemas.microsoft.com/office/drawing/2014/main" id="{09FF8591-8E1C-C18C-DEA7-8A60426CA11F}"/>
              </a:ext>
            </a:extLst>
          </p:cNvPr>
          <p:cNvPicPr>
            <a:picLocks noChangeAspect="1"/>
          </p:cNvPicPr>
          <p:nvPr/>
        </p:nvPicPr>
        <p:blipFill>
          <a:blip r:embed="rId3"/>
          <a:stretch>
            <a:fillRect/>
          </a:stretch>
        </p:blipFill>
        <p:spPr>
          <a:xfrm>
            <a:off x="502894" y="1254255"/>
            <a:ext cx="8138213" cy="3343978"/>
          </a:xfrm>
          <a:prstGeom prst="rect">
            <a:avLst/>
          </a:prstGeom>
        </p:spPr>
      </p:pic>
    </p:spTree>
    <p:extLst>
      <p:ext uri="{BB962C8B-B14F-4D97-AF65-F5344CB8AC3E}">
        <p14:creationId xmlns:p14="http://schemas.microsoft.com/office/powerpoint/2010/main" val="1840116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sz="3000"/>
              <a:t>Disclaimer</a:t>
            </a:r>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p:txBody>
          <a:bodyPr/>
          <a:lstStyle/>
          <a:p>
            <a:r>
              <a:rPr lang="en-US"/>
              <a:t>Information presented reflects the personal knowledge and opinions of the faculty and does not necessarily represent the position of their current or past employers</a:t>
            </a:r>
          </a:p>
          <a:p>
            <a:endParaRPr lang="en-US"/>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10"/>
          </p:nvPr>
        </p:nvSpPr>
        <p:spPr/>
        <p:txBody>
          <a:bodyPr/>
          <a:lstStyle/>
          <a:p>
            <a:pPr defTabSz="685783">
              <a:defRPr/>
            </a:pPr>
            <a:fld id="{42AD0A0E-4515-A647-B2E3-7F1B29FB990E}" type="slidenum">
              <a:rPr lang="en-US">
                <a:solidFill>
                  <a:prstClr val="black"/>
                </a:solidFill>
                <a:latin typeface="Franklin Gothic Book"/>
              </a:rPr>
              <a:pPr defTabSz="685783">
                <a:defRPr/>
              </a:pPr>
              <a:t>6</a:t>
            </a:fld>
            <a:endParaRPr lang="en-US">
              <a:solidFill>
                <a:prstClr val="black"/>
              </a:solidFill>
              <a:latin typeface="Franklin Gothic Book"/>
            </a:endParaRPr>
          </a:p>
        </p:txBody>
      </p:sp>
    </p:spTree>
    <p:extLst>
      <p:ext uri="{BB962C8B-B14F-4D97-AF65-F5344CB8AC3E}">
        <p14:creationId xmlns:p14="http://schemas.microsoft.com/office/powerpoint/2010/main" val="10341876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normAutofit/>
          </a:bodyPr>
          <a:lstStyle/>
          <a:p>
            <a:r>
              <a:rPr lang="en-US" sz="3075"/>
              <a:t>Audience Q&amp;A</a:t>
            </a:r>
          </a:p>
        </p:txBody>
      </p:sp>
      <p:sp>
        <p:nvSpPr>
          <p:cNvPr id="12" name="Text Placeholder 7">
            <a:extLst>
              <a:ext uri="{FF2B5EF4-FFF2-40B4-BE49-F238E27FC236}">
                <a16:creationId xmlns:a16="http://schemas.microsoft.com/office/drawing/2014/main" id="{DFE67A4E-1222-4DAC-B542-A206577A15CD}"/>
              </a:ext>
            </a:extLst>
          </p:cNvPr>
          <p:cNvSpPr txBox="1">
            <a:spLocks/>
          </p:cNvSpPr>
          <p:nvPr/>
        </p:nvSpPr>
        <p:spPr>
          <a:xfrm>
            <a:off x="3000376" y="3157539"/>
            <a:ext cx="5510213" cy="995012"/>
          </a:xfrm>
          <a:prstGeom prst="roundRect">
            <a:avLst/>
          </a:prstGeom>
          <a:noFill/>
          <a:ln w="12700" cap="flat" cmpd="sng" algn="ctr">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sz="1800" b="0">
                <a:solidFill>
                  <a:schemeClr val="accent1"/>
                </a:solidFill>
                <a:latin typeface="Arial Narrow" panose="020B0606020202030204" pitchFamily="34" charset="0"/>
                <a:cs typeface="Arial" panose="020B0604020202020204" pitchFamily="34" charset="0"/>
              </a:rPr>
              <a:t>To ask a question</a:t>
            </a:r>
            <a:r>
              <a:rPr lang="en-US" sz="1800" b="0">
                <a:latin typeface="Arial Narrow" panose="020B0606020202030204" pitchFamily="34" charset="0"/>
                <a:cs typeface="Arial" panose="020B0604020202020204" pitchFamily="34" charset="0"/>
              </a:rPr>
              <a:t>, open the Q&amp;A window, type your question into the Q&amp;A box. </a:t>
            </a:r>
            <a:r>
              <a:rPr lang="en-US" sz="1800" b="0">
                <a:solidFill>
                  <a:schemeClr val="accent1"/>
                </a:solidFill>
                <a:latin typeface="Arial Narrow" panose="020B0606020202030204" pitchFamily="34" charset="0"/>
                <a:cs typeface="Arial" panose="020B0604020202020204" pitchFamily="34" charset="0"/>
              </a:rPr>
              <a:t>Click Send</a:t>
            </a:r>
            <a:r>
              <a:rPr lang="en-US" sz="1800" b="0">
                <a:latin typeface="Arial Narrow" panose="020B0606020202030204" pitchFamily="34" charset="0"/>
                <a:cs typeface="Arial" panose="020B0604020202020204" pitchFamily="34" charset="0"/>
              </a:rPr>
              <a:t>. </a:t>
            </a:r>
            <a:endParaRPr lang="en-US" sz="1000" b="0">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4418634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75"/>
              <a:t>Upcoming ISMPP U Webinars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61</a:t>
            </a:fld>
            <a:endParaRPr lang="en-US">
              <a:solidFill>
                <a:prstClr val="black"/>
              </a:solidFill>
              <a:latin typeface="Franklin Gothic Book" panose="020B0503020102020204"/>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9" name="Group 8">
            <a:extLst>
              <a:ext uri="{FF2B5EF4-FFF2-40B4-BE49-F238E27FC236}">
                <a16:creationId xmlns:a16="http://schemas.microsoft.com/office/drawing/2014/main" id="{9BE29CBD-EA64-4311-9416-A4509447FFD4}"/>
              </a:ext>
            </a:extLst>
          </p:cNvPr>
          <p:cNvGrpSpPr>
            <a:grpSpLocks/>
          </p:cNvGrpSpPr>
          <p:nvPr/>
        </p:nvGrpSpPr>
        <p:grpSpPr>
          <a:xfrm>
            <a:off x="691192" y="1070485"/>
            <a:ext cx="7635170" cy="1880051"/>
            <a:chOff x="395288" y="6129942"/>
            <a:chExt cx="15763219" cy="2346910"/>
          </a:xfrm>
        </p:grpSpPr>
        <p:sp>
          <p:nvSpPr>
            <p:cNvPr id="10" name="Rectangle: Rounded Corners 9">
              <a:extLst>
                <a:ext uri="{FF2B5EF4-FFF2-40B4-BE49-F238E27FC236}">
                  <a16:creationId xmlns:a16="http://schemas.microsoft.com/office/drawing/2014/main" id="{7F23B056-5A55-4CBC-9853-67740DD0C535}"/>
                </a:ext>
              </a:extLst>
            </p:cNvPr>
            <p:cNvSpPr>
              <a:spLocks/>
            </p:cNvSpPr>
            <p:nvPr/>
          </p:nvSpPr>
          <p:spPr>
            <a:xfrm>
              <a:off x="395288" y="6129942"/>
              <a:ext cx="15727638" cy="234691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1" name="Rectangle 10">
              <a:extLst>
                <a:ext uri="{FF2B5EF4-FFF2-40B4-BE49-F238E27FC236}">
                  <a16:creationId xmlns:a16="http://schemas.microsoft.com/office/drawing/2014/main" id="{95A6E253-A376-4DA0-86D7-5587325B2A7E}"/>
                </a:ext>
              </a:extLst>
            </p:cNvPr>
            <p:cNvSpPr>
              <a:spLocks/>
            </p:cNvSpPr>
            <p:nvPr/>
          </p:nvSpPr>
          <p:spPr>
            <a:xfrm>
              <a:off x="810996" y="6309089"/>
              <a:ext cx="15347511" cy="997001"/>
            </a:xfrm>
            <a:prstGeom prst="rect">
              <a:avLst/>
            </a:prstGeom>
          </p:spPr>
          <p:txBody>
            <a:bodyPr lIns="0" tIns="13500" rIns="0" bIns="13500" anchor="ctr">
              <a:noAutofit/>
            </a:bodyPr>
            <a:lstStyle/>
            <a:p>
              <a:pPr>
                <a:spcAft>
                  <a:spcPts val="1125"/>
                </a:spcAft>
                <a:tabLst>
                  <a:tab pos="2088304" algn="l"/>
                </a:tabLst>
                <a:defRPr/>
              </a:pPr>
              <a:endParaRPr lang="en-GB" sz="1800" b="1" dirty="0">
                <a:solidFill>
                  <a:srgbClr val="0070C0"/>
                </a:solidFill>
                <a:latin typeface="Franklin Gothic Book" panose="020B0503020102020204"/>
              </a:endParaRPr>
            </a:p>
            <a:p>
              <a:pPr>
                <a:spcAft>
                  <a:spcPts val="1125"/>
                </a:spcAft>
                <a:tabLst>
                  <a:tab pos="2088304" algn="l"/>
                </a:tabLst>
                <a:defRPr/>
              </a:pPr>
              <a:endParaRPr lang="en-GB" sz="1800" b="1" dirty="0">
                <a:solidFill>
                  <a:srgbClr val="0070C0"/>
                </a:solidFill>
                <a:latin typeface="Franklin Gothic Book" panose="020B0503020102020204"/>
              </a:endParaRPr>
            </a:p>
            <a:p>
              <a:pPr>
                <a:spcAft>
                  <a:spcPts val="1125"/>
                </a:spcAft>
                <a:tabLst>
                  <a:tab pos="2088304" algn="l"/>
                </a:tabLst>
                <a:defRPr/>
              </a:pPr>
              <a:r>
                <a:rPr lang="en-US" sz="1800" b="1" dirty="0">
                  <a:solidFill>
                    <a:srgbClr val="0070C0"/>
                  </a:solidFill>
                  <a:latin typeface="Franklin Gothic Book" panose="020B0503020102020204"/>
                </a:rPr>
                <a:t>August 28, 2024:</a:t>
              </a:r>
              <a:endParaRPr lang="en-US" sz="1800" dirty="0"/>
            </a:p>
            <a:p>
              <a:pPr>
                <a:spcAft>
                  <a:spcPts val="1125"/>
                </a:spcAft>
                <a:tabLst>
                  <a:tab pos="2088304" algn="l"/>
                </a:tabLst>
                <a:defRPr/>
              </a:pPr>
              <a:r>
                <a:rPr lang="en-US" sz="1800" b="1" dirty="0">
                  <a:solidFill>
                    <a:srgbClr val="0070C0"/>
                  </a:solidFill>
                  <a:ea typeface="+mn-lt"/>
                  <a:cs typeface="+mn-lt"/>
                </a:rPr>
                <a:t>Best practices: Beginning a new relationship between agency and pharma</a:t>
              </a:r>
              <a:endParaRPr lang="en-US" sz="1800" b="1" dirty="0">
                <a:solidFill>
                  <a:srgbClr val="0070C0"/>
                </a:solidFill>
                <a:latin typeface="Franklin Gothic Book" panose="020B0503020102020204"/>
              </a:endParaRPr>
            </a:p>
          </p:txBody>
        </p:sp>
      </p:grpSp>
      <p:grpSp>
        <p:nvGrpSpPr>
          <p:cNvPr id="2" name="Group 1">
            <a:extLst>
              <a:ext uri="{FF2B5EF4-FFF2-40B4-BE49-F238E27FC236}">
                <a16:creationId xmlns:a16="http://schemas.microsoft.com/office/drawing/2014/main" id="{AD950970-5B38-BB95-C4C0-714E612E7527}"/>
              </a:ext>
            </a:extLst>
          </p:cNvPr>
          <p:cNvGrpSpPr>
            <a:grpSpLocks/>
          </p:cNvGrpSpPr>
          <p:nvPr/>
        </p:nvGrpSpPr>
        <p:grpSpPr>
          <a:xfrm>
            <a:off x="691192" y="3019535"/>
            <a:ext cx="7617936" cy="1796207"/>
            <a:chOff x="395288" y="6847224"/>
            <a:chExt cx="15727638" cy="771044"/>
          </a:xfrm>
        </p:grpSpPr>
        <p:sp>
          <p:nvSpPr>
            <p:cNvPr id="3" name="Rectangle: Rounded Corners 2">
              <a:extLst>
                <a:ext uri="{FF2B5EF4-FFF2-40B4-BE49-F238E27FC236}">
                  <a16:creationId xmlns:a16="http://schemas.microsoft.com/office/drawing/2014/main" id="{6505C580-CEFB-6D22-C083-0D4941CE95F6}"/>
                </a:ext>
              </a:extLst>
            </p:cNvPr>
            <p:cNvSpPr>
              <a:spLocks/>
            </p:cNvSpPr>
            <p:nvPr/>
          </p:nvSpPr>
          <p:spPr>
            <a:xfrm flipV="1">
              <a:off x="395288" y="6866393"/>
              <a:ext cx="15727638" cy="751875"/>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5" name="Rectangle 4">
              <a:extLst>
                <a:ext uri="{FF2B5EF4-FFF2-40B4-BE49-F238E27FC236}">
                  <a16:creationId xmlns:a16="http://schemas.microsoft.com/office/drawing/2014/main" id="{DA3AB865-D56D-0557-13FB-37F4F9376628}"/>
                </a:ext>
              </a:extLst>
            </p:cNvPr>
            <p:cNvSpPr>
              <a:spLocks/>
            </p:cNvSpPr>
            <p:nvPr/>
          </p:nvSpPr>
          <p:spPr>
            <a:xfrm>
              <a:off x="913595" y="6847224"/>
              <a:ext cx="15060366" cy="712338"/>
            </a:xfrm>
            <a:prstGeom prst="rect">
              <a:avLst/>
            </a:prstGeom>
          </p:spPr>
          <p:txBody>
            <a:bodyPr lIns="0" tIns="13500" rIns="0" bIns="13500" anchor="ctr">
              <a:noAutofit/>
            </a:bodyPr>
            <a:lstStyle/>
            <a:p>
              <a:pPr>
                <a:spcAft>
                  <a:spcPts val="1125"/>
                </a:spcAft>
                <a:tabLst>
                  <a:tab pos="2088304" algn="l"/>
                </a:tabLst>
                <a:defRPr/>
              </a:pPr>
              <a:r>
                <a:rPr lang="en-GB" sz="1800" b="1" dirty="0">
                  <a:solidFill>
                    <a:srgbClr val="0070C0"/>
                  </a:solidFill>
                  <a:latin typeface="Franklin Gothic Book" panose="020B0503020102020204"/>
                </a:rPr>
                <a:t>September 18, 2024:</a:t>
              </a:r>
            </a:p>
            <a:p>
              <a:pPr>
                <a:spcAft>
                  <a:spcPts val="1125"/>
                </a:spcAft>
                <a:tabLst>
                  <a:tab pos="2088304" algn="l"/>
                </a:tabLst>
                <a:defRPr/>
              </a:pPr>
              <a:r>
                <a:rPr lang="en-US" sz="1800" b="1" dirty="0">
                  <a:solidFill>
                    <a:srgbClr val="0070C0"/>
                  </a:solidFill>
                  <a:latin typeface="Franklin Gothic Book" panose="020B0503020102020204"/>
                </a:rPr>
                <a:t>Retaining top talent in Medical Communications</a:t>
              </a:r>
              <a:endParaRPr lang="en-GB" sz="1800" b="1" dirty="0">
                <a:solidFill>
                  <a:srgbClr val="4472C4"/>
                </a:solidFill>
                <a:latin typeface="Franklin Gothic Book" panose="020B0503020102020204"/>
              </a:endParaRPr>
            </a:p>
          </p:txBody>
        </p:sp>
      </p:grpSp>
    </p:spTree>
    <p:extLst>
      <p:ext uri="{BB962C8B-B14F-4D97-AF65-F5344CB8AC3E}">
        <p14:creationId xmlns:p14="http://schemas.microsoft.com/office/powerpoint/2010/main" val="5930113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75"/>
              <a:t>ISMPP Podcasts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62</a:t>
            </a:fld>
            <a:endParaRPr lang="en-US">
              <a:solidFill>
                <a:prstClr val="black"/>
              </a:solidFill>
              <a:latin typeface="Franklin Gothic Book" panose="020B0503020102020204"/>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9" name="Group 8">
            <a:extLst>
              <a:ext uri="{FF2B5EF4-FFF2-40B4-BE49-F238E27FC236}">
                <a16:creationId xmlns:a16="http://schemas.microsoft.com/office/drawing/2014/main" id="{9BE29CBD-EA64-4311-9416-A4509447FFD4}"/>
              </a:ext>
            </a:extLst>
          </p:cNvPr>
          <p:cNvGrpSpPr>
            <a:grpSpLocks/>
          </p:cNvGrpSpPr>
          <p:nvPr/>
        </p:nvGrpSpPr>
        <p:grpSpPr>
          <a:xfrm>
            <a:off x="691192" y="1129317"/>
            <a:ext cx="7618363" cy="1888453"/>
            <a:chOff x="395288" y="5740302"/>
            <a:chExt cx="15763238" cy="2749537"/>
          </a:xfrm>
        </p:grpSpPr>
        <p:sp>
          <p:nvSpPr>
            <p:cNvPr id="10" name="Rectangle: Rounded Corners 9">
              <a:extLst>
                <a:ext uri="{FF2B5EF4-FFF2-40B4-BE49-F238E27FC236}">
                  <a16:creationId xmlns:a16="http://schemas.microsoft.com/office/drawing/2014/main" id="{7F23B056-5A55-4CBC-9853-67740DD0C535}"/>
                </a:ext>
              </a:extLst>
            </p:cNvPr>
            <p:cNvSpPr>
              <a:spLocks/>
            </p:cNvSpPr>
            <p:nvPr/>
          </p:nvSpPr>
          <p:spPr>
            <a:xfrm>
              <a:off x="395288" y="5740302"/>
              <a:ext cx="15745007" cy="2749537"/>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1" name="Rectangle 10">
              <a:extLst>
                <a:ext uri="{FF2B5EF4-FFF2-40B4-BE49-F238E27FC236}">
                  <a16:creationId xmlns:a16="http://schemas.microsoft.com/office/drawing/2014/main" id="{95A6E253-A376-4DA0-86D7-5587325B2A7E}"/>
                </a:ext>
              </a:extLst>
            </p:cNvPr>
            <p:cNvSpPr>
              <a:spLocks/>
            </p:cNvSpPr>
            <p:nvPr/>
          </p:nvSpPr>
          <p:spPr>
            <a:xfrm>
              <a:off x="741573" y="6372037"/>
              <a:ext cx="15416953" cy="78780"/>
            </a:xfrm>
            <a:prstGeom prst="rect">
              <a:avLst/>
            </a:prstGeom>
          </p:spPr>
          <p:txBody>
            <a:bodyPr lIns="0" tIns="13500" rIns="0" bIns="13500" anchor="ctr">
              <a:noAutofit/>
            </a:bodyPr>
            <a:lstStyle/>
            <a:p>
              <a:pPr>
                <a:spcAft>
                  <a:spcPts val="1125"/>
                </a:spcAft>
                <a:tabLst>
                  <a:tab pos="2088304" algn="l"/>
                </a:tabLst>
                <a:defRPr/>
              </a:pPr>
              <a:endParaRPr lang="en-GB" sz="1800" b="1">
                <a:solidFill>
                  <a:srgbClr val="0070C0"/>
                </a:solidFill>
                <a:latin typeface="Franklin Gothic Book" panose="020B0503020102020204"/>
              </a:endParaRPr>
            </a:p>
            <a:p>
              <a:pPr>
                <a:spcAft>
                  <a:spcPts val="1125"/>
                </a:spcAft>
                <a:tabLst>
                  <a:tab pos="2088304" algn="l"/>
                </a:tabLst>
                <a:defRPr/>
              </a:pPr>
              <a:endParaRPr lang="en-GB" sz="1800" b="1">
                <a:solidFill>
                  <a:srgbClr val="0070C0"/>
                </a:solidFill>
                <a:latin typeface="Franklin Gothic Book" panose="020B0503020102020204"/>
              </a:endParaRPr>
            </a:p>
            <a:p>
              <a:pPr>
                <a:spcAft>
                  <a:spcPts val="1125"/>
                </a:spcAft>
                <a:tabLst>
                  <a:tab pos="2088304" algn="l"/>
                </a:tabLst>
                <a:defRPr/>
              </a:pPr>
              <a:endParaRPr lang="en-US" sz="1800" b="1">
                <a:solidFill>
                  <a:srgbClr val="0070C0"/>
                </a:solidFill>
              </a:endParaRPr>
            </a:p>
            <a:p>
              <a:pPr>
                <a:spcAft>
                  <a:spcPts val="1125"/>
                </a:spcAft>
                <a:tabLst>
                  <a:tab pos="2088304" algn="l"/>
                </a:tabLst>
                <a:defRPr/>
              </a:pPr>
              <a:r>
                <a:rPr lang="en-US" sz="1800" b="1">
                  <a:solidFill>
                    <a:srgbClr val="0070C0"/>
                  </a:solidFill>
                  <a:ea typeface="+mn-lt"/>
                  <a:cs typeface="+mn-lt"/>
                </a:rPr>
                <a:t>Multicultural Considerations in Med Comms</a:t>
              </a:r>
            </a:p>
            <a:p>
              <a:pPr>
                <a:spcAft>
                  <a:spcPts val="1125"/>
                </a:spcAft>
                <a:tabLst>
                  <a:tab pos="2088304" algn="l"/>
                </a:tabLst>
                <a:defRPr/>
              </a:pPr>
              <a:r>
                <a:rPr lang="en-US" sz="1800" b="1">
                  <a:solidFill>
                    <a:srgbClr val="0070C0"/>
                  </a:solidFill>
                </a:rPr>
                <a:t>Release date: August 6</a:t>
              </a:r>
            </a:p>
          </p:txBody>
        </p:sp>
      </p:grpSp>
    </p:spTree>
    <p:extLst>
      <p:ext uri="{BB962C8B-B14F-4D97-AF65-F5344CB8AC3E}">
        <p14:creationId xmlns:p14="http://schemas.microsoft.com/office/powerpoint/2010/main" val="26298828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745892" y="764604"/>
            <a:ext cx="3877408" cy="1111133"/>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397999" y="1875737"/>
            <a:ext cx="4573194" cy="2166511"/>
          </a:xfrm>
        </p:spPr>
        <p:txBody>
          <a:bodyPr/>
          <a:lstStyle/>
          <a:p>
            <a:r>
              <a:rPr lang="en-US" sz="2200" dirty="0"/>
              <a:t>All according to plan: the </a:t>
            </a:r>
            <a:r>
              <a:rPr lang="en-US" sz="2200" dirty="0" err="1"/>
              <a:t>ACcurate</a:t>
            </a:r>
            <a:r>
              <a:rPr lang="en-US" sz="2200" dirty="0"/>
              <a:t> </a:t>
            </a:r>
            <a:r>
              <a:rPr lang="en-US" sz="2200" dirty="0" err="1"/>
              <a:t>COnsensus</a:t>
            </a:r>
            <a:r>
              <a:rPr lang="en-US" sz="2200" dirty="0"/>
              <a:t> Reporting Document (ACCORD) checklist from rationale to implementation</a:t>
            </a:r>
          </a:p>
        </p:txBody>
      </p:sp>
      <p:sp>
        <p:nvSpPr>
          <p:cNvPr id="4" name="TextBox 3">
            <a:extLst>
              <a:ext uri="{FF2B5EF4-FFF2-40B4-BE49-F238E27FC236}">
                <a16:creationId xmlns:a16="http://schemas.microsoft.com/office/drawing/2014/main" id="{F0FD9C17-DA93-4646-8A02-B34096B5D343}"/>
              </a:ext>
            </a:extLst>
          </p:cNvPr>
          <p:cNvSpPr txBox="1"/>
          <p:nvPr/>
        </p:nvSpPr>
        <p:spPr>
          <a:xfrm>
            <a:off x="58782" y="3905796"/>
            <a:ext cx="1998618" cy="715837"/>
          </a:xfrm>
          <a:prstGeom prst="rect">
            <a:avLst/>
          </a:prstGeom>
          <a:noFill/>
        </p:spPr>
        <p:txBody>
          <a:bodyPr wrap="square" rtlCol="0">
            <a:spAutoFit/>
          </a:bodyPr>
          <a:lstStyle/>
          <a:p>
            <a:pPr defTabSz="685783">
              <a:defRPr/>
            </a:pPr>
            <a:endParaRPr lang="en-US" sz="1013">
              <a:solidFill>
                <a:prstClr val="black"/>
              </a:solidFill>
              <a:latin typeface="Franklin Gothic Book" panose="020B0503020102020204"/>
            </a:endParaRPr>
          </a:p>
          <a:p>
            <a:pPr defTabSz="685783">
              <a:defRPr/>
            </a:pPr>
            <a:endParaRPr lang="en-US" sz="1013">
              <a:solidFill>
                <a:prstClr val="black"/>
              </a:solidFill>
              <a:latin typeface="Franklin Gothic Book" panose="020B0503020102020204"/>
            </a:endParaRPr>
          </a:p>
          <a:p>
            <a:pPr defTabSz="685783">
              <a:defRPr/>
            </a:pPr>
            <a:r>
              <a:rPr lang="en-US" sz="1013" b="1">
                <a:solidFill>
                  <a:prstClr val="black"/>
                </a:solidFill>
                <a:latin typeface="Franklin Gothic Book" panose="020B0503020102020204"/>
              </a:rPr>
              <a:t>Webinar will begin promptly at: </a:t>
            </a:r>
          </a:p>
          <a:p>
            <a:pPr defTabSz="685783">
              <a:defRPr/>
            </a:pPr>
            <a:r>
              <a:rPr lang="en-US" sz="1013" b="1">
                <a:solidFill>
                  <a:prstClr val="black"/>
                </a:solidFill>
                <a:latin typeface="Franklin Gothic Book" panose="020B0503020102020204"/>
              </a:rPr>
              <a:t>11 AM ET / 4 PM GMT</a:t>
            </a:r>
          </a:p>
        </p:txBody>
      </p:sp>
      <p:sp>
        <p:nvSpPr>
          <p:cNvPr id="5" name="TextBox 4">
            <a:extLst>
              <a:ext uri="{FF2B5EF4-FFF2-40B4-BE49-F238E27FC236}">
                <a16:creationId xmlns:a16="http://schemas.microsoft.com/office/drawing/2014/main" id="{B51E204F-7927-43EE-8EBD-37CA3BC7DC54}"/>
              </a:ext>
            </a:extLst>
          </p:cNvPr>
          <p:cNvSpPr txBox="1"/>
          <p:nvPr/>
        </p:nvSpPr>
        <p:spPr>
          <a:xfrm>
            <a:off x="4669883" y="3187345"/>
            <a:ext cx="3696789" cy="334707"/>
          </a:xfrm>
          <a:prstGeom prst="rect">
            <a:avLst/>
          </a:prstGeom>
          <a:noFill/>
        </p:spPr>
        <p:txBody>
          <a:bodyPr wrap="square" lIns="91440" tIns="45720" rIns="91440" bIns="45720" rtlCol="0" anchor="t">
            <a:spAutoFit/>
          </a:bodyPr>
          <a:lstStyle/>
          <a:p>
            <a:pPr algn="ctr">
              <a:defRPr/>
            </a:pPr>
            <a:r>
              <a:rPr lang="en-US" sz="1575" b="1" dirty="0">
                <a:latin typeface="Franklin Gothic Book" panose="020B0503020102020204"/>
              </a:rPr>
              <a:t>July 31, 2024</a:t>
            </a:r>
          </a:p>
        </p:txBody>
      </p:sp>
      <p:sp>
        <p:nvSpPr>
          <p:cNvPr id="8" name="Plus Sign 7">
            <a:extLst>
              <a:ext uri="{FF2B5EF4-FFF2-40B4-BE49-F238E27FC236}">
                <a16:creationId xmlns:a16="http://schemas.microsoft.com/office/drawing/2014/main" id="{7697EEA5-09DA-4234-BF38-6B90153E7B0F}"/>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013">
              <a:solidFill>
                <a:prstClr val="white"/>
              </a:solidFill>
              <a:latin typeface="Franklin Gothic Book" panose="020B0503020102020204"/>
            </a:endParaRPr>
          </a:p>
        </p:txBody>
      </p:sp>
      <p:pic>
        <p:nvPicPr>
          <p:cNvPr id="9" name="Picture 8">
            <a:extLst>
              <a:ext uri="{FF2B5EF4-FFF2-40B4-BE49-F238E27FC236}">
                <a16:creationId xmlns:a16="http://schemas.microsoft.com/office/drawing/2014/main" id="{FCBFCC8E-C30E-4D8F-AA73-663C1BE95284}"/>
              </a:ext>
            </a:extLst>
          </p:cNvPr>
          <p:cNvPicPr>
            <a:picLocks noChangeAspect="1"/>
          </p:cNvPicPr>
          <p:nvPr/>
        </p:nvPicPr>
        <p:blipFill>
          <a:blip r:embed="rId4"/>
          <a:stretch>
            <a:fillRect/>
          </a:stretch>
        </p:blipFill>
        <p:spPr>
          <a:xfrm>
            <a:off x="6863227" y="354328"/>
            <a:ext cx="799153" cy="597740"/>
          </a:xfrm>
          <a:prstGeom prst="rect">
            <a:avLst/>
          </a:prstGeom>
        </p:spPr>
      </p:pic>
      <p:pic>
        <p:nvPicPr>
          <p:cNvPr id="6" name="Picture 9" descr="A picture containing text&#10;&#10;Description automatically generated">
            <a:extLst>
              <a:ext uri="{FF2B5EF4-FFF2-40B4-BE49-F238E27FC236}">
                <a16:creationId xmlns:a16="http://schemas.microsoft.com/office/drawing/2014/main" id="{F4D40816-8132-90AA-2D8A-79C3245C3477}"/>
              </a:ext>
            </a:extLst>
          </p:cNvPr>
          <p:cNvPicPr>
            <a:picLocks noChangeAspect="1"/>
          </p:cNvPicPr>
          <p:nvPr/>
        </p:nvPicPr>
        <p:blipFill>
          <a:blip r:embed="rId5"/>
          <a:stretch>
            <a:fillRect/>
          </a:stretch>
        </p:blipFill>
        <p:spPr>
          <a:xfrm>
            <a:off x="5361896" y="248333"/>
            <a:ext cx="815068" cy="816430"/>
          </a:xfrm>
          <a:prstGeom prst="rect">
            <a:avLst/>
          </a:prstGeom>
        </p:spPr>
      </p:pic>
    </p:spTree>
    <p:custDataLst>
      <p:tags r:id="rId1"/>
    </p:custDataLst>
    <p:extLst>
      <p:ext uri="{BB962C8B-B14F-4D97-AF65-F5344CB8AC3E}">
        <p14:creationId xmlns:p14="http://schemas.microsoft.com/office/powerpoint/2010/main" val="19631893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200"/>
              </a:spcAft>
              <a:buNone/>
            </a:pPr>
            <a:r>
              <a:rPr lang="en-GB" altLang="en-US"/>
              <a:t>We hope you enjoyed today'</a:t>
            </a:r>
            <a:r>
              <a:rPr lang="en-GB" altLang="ja-JP"/>
              <a:t>s presentation. </a:t>
            </a:r>
          </a:p>
          <a:p>
            <a:pPr marL="0" indent="0">
              <a:spcAft>
                <a:spcPts val="1200"/>
              </a:spcAft>
              <a:buNone/>
            </a:pPr>
            <a:r>
              <a:rPr lang="en-GB" altLang="ja-JP" b="1">
                <a:solidFill>
                  <a:schemeClr val="accent2"/>
                </a:solidFill>
              </a:rPr>
              <a:t>After closing out of Zoom, please click the CONTINUE button </a:t>
            </a:r>
            <a:br>
              <a:rPr lang="en-GB" altLang="ja-JP" b="1">
                <a:solidFill>
                  <a:schemeClr val="accent2"/>
                </a:solidFill>
              </a:rPr>
            </a:br>
            <a:r>
              <a:rPr lang="en-GB" altLang="ja-JP" b="1">
                <a:solidFill>
                  <a:schemeClr val="accent2"/>
                </a:solidFill>
              </a:rPr>
              <a:t>on your screen to take our short survey. Thank you!</a:t>
            </a:r>
            <a:endParaRPr lang="en-GB" altLang="en-US"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3075"/>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068986" y="2397419"/>
            <a:ext cx="5326380" cy="240792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3548991" y="4337184"/>
            <a:ext cx="1047754" cy="400903"/>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013">
              <a:solidFill>
                <a:prstClr val="white"/>
              </a:solidFill>
              <a:latin typeface="Franklin Gothic Book" panose="020B0503020102020204"/>
            </a:endParaRPr>
          </a:p>
        </p:txBody>
      </p:sp>
    </p:spTree>
    <p:extLst>
      <p:ext uri="{BB962C8B-B14F-4D97-AF65-F5344CB8AC3E}">
        <p14:creationId xmlns:p14="http://schemas.microsoft.com/office/powerpoint/2010/main" val="41223349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a:xfrm>
            <a:off x="3000375" y="557215"/>
            <a:ext cx="5814017" cy="2308622"/>
          </a:xfrm>
        </p:spPr>
        <p:txBody>
          <a:bodyPr>
            <a:normAutofit/>
          </a:bodyPr>
          <a:lstStyle/>
          <a:p>
            <a:r>
              <a:rPr lang="en-US" sz="3375">
                <a:solidFill>
                  <a:srgbClr val="0070C0"/>
                </a:solidFill>
              </a:rPr>
              <a:t>Faculty Bios</a:t>
            </a:r>
          </a:p>
        </p:txBody>
      </p:sp>
    </p:spTree>
    <p:extLst>
      <p:ext uri="{BB962C8B-B14F-4D97-AF65-F5344CB8AC3E}">
        <p14:creationId xmlns:p14="http://schemas.microsoft.com/office/powerpoint/2010/main" val="18291604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775" b="1" dirty="0">
                <a:solidFill>
                  <a:srgbClr val="F28C11"/>
                </a:solidFill>
                <a:latin typeface="Franklin Gothic Medium" panose="020B0603020102020204"/>
              </a:rPr>
              <a:t>Patricia Logullo, MSc, PhD</a:t>
            </a:r>
          </a:p>
          <a:p>
            <a:pPr defTabSz="685783">
              <a:lnSpc>
                <a:spcPct val="90000"/>
              </a:lnSpc>
              <a:spcBef>
                <a:spcPct val="0"/>
              </a:spcBef>
              <a:defRPr/>
            </a:pPr>
            <a:endParaRPr lang="en-US" sz="1013" dirty="0"/>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399411"/>
            <a:ext cx="4876939" cy="2862322"/>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800" dirty="0"/>
              <a:t>Meta-researcher at the University of Oxford, investigating tools to make health research more transparent</a:t>
            </a:r>
          </a:p>
          <a:p>
            <a:pPr marL="342424" indent="-342424">
              <a:buFont typeface="Symbol" panose="05050102010706020507" pitchFamily="18" charset="2"/>
              <a:buChar char=""/>
            </a:pPr>
            <a:r>
              <a:rPr lang="en-US" sz="1800" dirty="0"/>
              <a:t>Involved in reporting guidelines development, open science culture dissemination, and PPI (patient and public involvement in research)</a:t>
            </a:r>
          </a:p>
          <a:p>
            <a:pPr marL="342424" indent="-342424">
              <a:buFont typeface="Symbol" panose="05050102010706020507" pitchFamily="18" charset="2"/>
              <a:buChar char=""/>
            </a:pPr>
            <a:r>
              <a:rPr lang="en-US" sz="1800" dirty="0"/>
              <a:t>Background in Scientific Journalism, PhD in Evidence-Based Health, medical writer for &gt; 20 years</a:t>
            </a:r>
            <a:endParaRPr lang="en-US" sz="1800" dirty="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extLst>
              <a:ext uri="{28A0092B-C50C-407E-A947-70E740481C1C}">
                <a14:useLocalDpi xmlns:a14="http://schemas.microsoft.com/office/drawing/2010/main" val="0"/>
              </a:ext>
            </a:extLst>
          </a:blip>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9142075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775" b="1" dirty="0">
                <a:solidFill>
                  <a:srgbClr val="F28C11"/>
                </a:solidFill>
                <a:latin typeface="Franklin Gothic Medium" panose="020B0603020102020204"/>
              </a:rPr>
              <a:t>Paul Blazey, PhD</a:t>
            </a:r>
          </a:p>
          <a:p>
            <a:pPr defTabSz="685783">
              <a:lnSpc>
                <a:spcPct val="90000"/>
              </a:lnSpc>
              <a:spcBef>
                <a:spcPct val="0"/>
              </a:spcBef>
              <a:defRPr/>
            </a:pPr>
            <a:endParaRPr lang="en-US" sz="1013" dirty="0"/>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399410"/>
            <a:ext cx="4876939" cy="2862322"/>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800" dirty="0"/>
              <a:t>Clinician and PhD researcher at the University of British Columbia (Vancouver, Canada)</a:t>
            </a:r>
          </a:p>
          <a:p>
            <a:pPr marL="342424" indent="-342424">
              <a:buFont typeface="Symbol" panose="05050102010706020507" pitchFamily="18" charset="2"/>
              <a:buChar char=""/>
            </a:pPr>
            <a:r>
              <a:rPr lang="en-US" sz="1800" dirty="0"/>
              <a:t>Completed MSc focused on rigorous consensus development in the Sports Medicine field</a:t>
            </a:r>
          </a:p>
          <a:p>
            <a:pPr marL="342424" indent="-342424">
              <a:buFont typeface="Symbol" panose="05050102010706020507" pitchFamily="18" charset="2"/>
              <a:buChar char=""/>
            </a:pPr>
            <a:r>
              <a:rPr lang="en-US" sz="1800" dirty="0"/>
              <a:t>Journal editor for the Journal of </a:t>
            </a:r>
            <a:r>
              <a:rPr lang="en-US" sz="1800" dirty="0" err="1"/>
              <a:t>Orthopaedic</a:t>
            </a:r>
            <a:r>
              <a:rPr lang="en-US" sz="1800" dirty="0"/>
              <a:t> and Sports Physical Therapy &amp; the British Journal of Sports Medicine, and co-author of Clinical Sports Medicine 5th and 6th editions</a:t>
            </a:r>
            <a:endParaRPr lang="en-US" sz="1800" dirty="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extLst>
              <a:ext uri="{28A0092B-C50C-407E-A947-70E740481C1C}">
                <a14:useLocalDpi xmlns:a14="http://schemas.microsoft.com/office/drawing/2010/main" val="0"/>
              </a:ext>
            </a:extLst>
          </a:blip>
          <a:srcRect l="1099" r="1099"/>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14856252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6"/>
            <a:ext cx="7895740" cy="453586"/>
          </a:xfrm>
          <a:prstGeom prst="rect">
            <a:avLst/>
          </a:prstGeom>
          <a:noFill/>
        </p:spPr>
        <p:txBody>
          <a:bodyPr wrap="square" lIns="68580" tIns="34290" rIns="68580" bIns="34290" rtlCol="0" anchor="t">
            <a:spAutoFit/>
          </a:bodyPr>
          <a:lstStyle/>
          <a:p>
            <a:pPr defTabSz="685783">
              <a:lnSpc>
                <a:spcPct val="90000"/>
              </a:lnSpc>
              <a:defRPr/>
            </a:pPr>
            <a:r>
              <a:rPr lang="en-US" sz="2775" b="1" dirty="0">
                <a:solidFill>
                  <a:srgbClr val="F28C11"/>
                </a:solidFill>
                <a:latin typeface="Franklin Gothic Medium" panose="020B0603020102020204"/>
              </a:rPr>
              <a:t>William Gattrell, PhD</a:t>
            </a:r>
            <a:endParaRPr lang="en-US" sz="1013" dirty="0"/>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2999539" y="1094610"/>
            <a:ext cx="4876939" cy="2031325"/>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800" dirty="0"/>
              <a:t>Previously was a pubs lead at Ipsen, leading on the company’s Open Access and Plain Language Summary commitments</a:t>
            </a:r>
          </a:p>
          <a:p>
            <a:pPr marL="342424" indent="-342424">
              <a:buFont typeface="Symbol" panose="05050102010706020507" pitchFamily="18" charset="2"/>
              <a:buChar char=""/>
            </a:pPr>
            <a:r>
              <a:rPr lang="en-US" sz="1800" dirty="0"/>
              <a:t>Published research on the impact of medical writing support and the carbon footprint of congress attendance, and is a co-lead on the ACCORD reporting guidelines</a:t>
            </a:r>
            <a:endParaRPr lang="en-US" sz="1800" dirty="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extLst>
              <a:ext uri="{28A0092B-C50C-407E-A947-70E740481C1C}">
                <a14:useLocalDpi xmlns:a14="http://schemas.microsoft.com/office/drawing/2010/main" val="0"/>
              </a:ext>
            </a:extLst>
          </a:blip>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1411657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6"/>
            <a:ext cx="7895740" cy="453586"/>
          </a:xfrm>
          <a:prstGeom prst="rect">
            <a:avLst/>
          </a:prstGeom>
          <a:noFill/>
        </p:spPr>
        <p:txBody>
          <a:bodyPr wrap="square" lIns="68580" tIns="34290" rIns="68580" bIns="34290" rtlCol="0" anchor="t">
            <a:spAutoFit/>
          </a:bodyPr>
          <a:lstStyle/>
          <a:p>
            <a:pPr defTabSz="685783">
              <a:lnSpc>
                <a:spcPct val="90000"/>
              </a:lnSpc>
              <a:defRPr/>
            </a:pPr>
            <a:r>
              <a:rPr lang="en-US" sz="2775" b="1" dirty="0">
                <a:solidFill>
                  <a:srgbClr val="F28C11"/>
                </a:solidFill>
                <a:latin typeface="Franklin Gothic Medium" panose="020B0603020102020204"/>
              </a:rPr>
              <a:t>Niall Harrison, PhD</a:t>
            </a:r>
            <a:endParaRPr lang="en-US" sz="1013" dirty="0"/>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26971" y="1437511"/>
            <a:ext cx="4876939" cy="923330"/>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800" dirty="0"/>
              <a:t>Senior Scientific Director at OPEN Health</a:t>
            </a:r>
          </a:p>
          <a:p>
            <a:pPr marL="342424" indent="-342424">
              <a:buFont typeface="Symbol" panose="05050102010706020507" pitchFamily="18" charset="2"/>
              <a:buChar char=""/>
            </a:pPr>
            <a:r>
              <a:rPr lang="en-US" sz="1800" dirty="0"/>
              <a:t>Co-chair of ACCORD, a reporting guideline for studies using consensus methods</a:t>
            </a: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extLst>
              <a:ext uri="{28A0092B-C50C-407E-A947-70E740481C1C}">
                <a14:useLocalDpi xmlns:a14="http://schemas.microsoft.com/office/drawing/2010/main" val="0"/>
              </a:ext>
            </a:extLst>
          </a:blip>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1899478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9FD9-5969-4AB4-9EED-9EB2B7FC1DCD}"/>
              </a:ext>
            </a:extLst>
          </p:cNvPr>
          <p:cNvSpPr>
            <a:spLocks noGrp="1"/>
          </p:cNvSpPr>
          <p:nvPr>
            <p:ph type="title"/>
          </p:nvPr>
        </p:nvSpPr>
        <p:spPr/>
        <p:txBody>
          <a:bodyPr>
            <a:normAutofit/>
          </a:bodyPr>
          <a:lstStyle/>
          <a:p>
            <a:r>
              <a:rPr lang="en-US" sz="3000"/>
              <a:t>Objectives</a:t>
            </a:r>
          </a:p>
        </p:txBody>
      </p:sp>
      <p:sp>
        <p:nvSpPr>
          <p:cNvPr id="3" name="Content Placeholder 2">
            <a:extLst>
              <a:ext uri="{FF2B5EF4-FFF2-40B4-BE49-F238E27FC236}">
                <a16:creationId xmlns:a16="http://schemas.microsoft.com/office/drawing/2014/main" id="{5E43AB08-E4BE-4D22-B393-D586B180881E}"/>
              </a:ext>
            </a:extLst>
          </p:cNvPr>
          <p:cNvSpPr>
            <a:spLocks noGrp="1"/>
          </p:cNvSpPr>
          <p:nvPr>
            <p:ph idx="1"/>
          </p:nvPr>
        </p:nvSpPr>
        <p:spPr>
          <a:xfrm>
            <a:off x="551527" y="1235548"/>
            <a:ext cx="7462661" cy="3314330"/>
          </a:xfrm>
        </p:spPr>
        <p:txBody>
          <a:bodyPr vert="horz" lIns="68580" tIns="34290" rIns="68580" bIns="34290" rtlCol="0" anchor="t">
            <a:noAutofit/>
          </a:bodyPr>
          <a:lstStyle/>
          <a:p>
            <a:pPr marL="0" indent="0">
              <a:lnSpc>
                <a:spcPct val="100000"/>
              </a:lnSpc>
              <a:buNone/>
            </a:pPr>
            <a:r>
              <a:rPr lang="en-US" sz="1800" dirty="0">
                <a:latin typeface="Franklin Gothic Book"/>
              </a:rPr>
              <a:t>By the end of the session, Attendees will be able to explain:</a:t>
            </a:r>
          </a:p>
          <a:p>
            <a:pPr>
              <a:lnSpc>
                <a:spcPct val="100000"/>
              </a:lnSpc>
            </a:pPr>
            <a:r>
              <a:rPr lang="en-US" sz="1800" dirty="0">
                <a:latin typeface="Franklin Gothic Book"/>
              </a:rPr>
              <a:t>The strengths and weaknesses of different consensus methods and the challenges this presents to reporting guidance</a:t>
            </a:r>
          </a:p>
          <a:p>
            <a:pPr>
              <a:lnSpc>
                <a:spcPct val="100000"/>
              </a:lnSpc>
            </a:pPr>
            <a:r>
              <a:rPr lang="en-US" sz="1800" dirty="0">
                <a:latin typeface="Franklin Gothic Book"/>
              </a:rPr>
              <a:t>Why and how the ACCORD reporting guideline was developed</a:t>
            </a:r>
          </a:p>
          <a:p>
            <a:pPr>
              <a:lnSpc>
                <a:spcPct val="100000"/>
              </a:lnSpc>
            </a:pPr>
            <a:r>
              <a:rPr lang="en-US" sz="1800" dirty="0">
                <a:latin typeface="Franklin Gothic Book"/>
              </a:rPr>
              <a:t>How the ACCORD guideline should be used</a:t>
            </a:r>
          </a:p>
        </p:txBody>
      </p:sp>
      <p:sp>
        <p:nvSpPr>
          <p:cNvPr id="4" name="Slide Number Placeholder 3">
            <a:extLst>
              <a:ext uri="{FF2B5EF4-FFF2-40B4-BE49-F238E27FC236}">
                <a16:creationId xmlns:a16="http://schemas.microsoft.com/office/drawing/2014/main" id="{0244A883-B857-4BA7-B236-7B371BAE72E6}"/>
              </a:ext>
            </a:extLst>
          </p:cNvPr>
          <p:cNvSpPr>
            <a:spLocks noGrp="1"/>
          </p:cNvSpPr>
          <p:nvPr>
            <p:ph type="sldNum" sz="quarter" idx="10"/>
          </p:nvPr>
        </p:nvSpPr>
        <p:spPr/>
        <p:txBody>
          <a:bodyPr/>
          <a:lstStyle/>
          <a:p>
            <a:pPr fontAlgn="base">
              <a:spcBef>
                <a:spcPct val="0"/>
              </a:spcBef>
              <a:spcAft>
                <a:spcPct val="0"/>
              </a:spcAft>
              <a:defRPr/>
            </a:pPr>
            <a:fld id="{C79F3CE7-12BC-4F55-8C78-3D25B804A499}" type="slidenum">
              <a:rPr lang="en-US">
                <a:solidFill>
                  <a:prstClr val="black"/>
                </a:solidFill>
                <a:latin typeface="Calibri" pitchFamily="34" charset="0"/>
                <a:cs typeface="Arial" pitchFamily="34" charset="0"/>
              </a:rPr>
              <a:pPr fontAlgn="base">
                <a:spcBef>
                  <a:spcPct val="0"/>
                </a:spcBef>
                <a:spcAft>
                  <a:spcPct val="0"/>
                </a:spcAft>
                <a:defRPr/>
              </a:pPr>
              <a:t>7</a:t>
            </a:fld>
            <a:endParaRPr lang="en-US">
              <a:solidFill>
                <a:prstClr val="black"/>
              </a:solidFill>
              <a:latin typeface="Calibri" pitchFamily="34" charset="0"/>
              <a:cs typeface="Arial" pitchFamily="34" charset="0"/>
            </a:endParaRPr>
          </a:p>
        </p:txBody>
      </p:sp>
    </p:spTree>
    <p:extLst>
      <p:ext uri="{BB962C8B-B14F-4D97-AF65-F5344CB8AC3E}">
        <p14:creationId xmlns:p14="http://schemas.microsoft.com/office/powerpoint/2010/main" val="1448412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FA442-883A-30A0-3248-AFAB605B8F2E}"/>
              </a:ext>
            </a:extLst>
          </p:cNvPr>
          <p:cNvSpPr>
            <a:spLocks noGrp="1"/>
          </p:cNvSpPr>
          <p:nvPr>
            <p:ph type="title"/>
          </p:nvPr>
        </p:nvSpPr>
        <p:spPr/>
        <p:txBody>
          <a:bodyPr/>
          <a:lstStyle/>
          <a:p>
            <a:r>
              <a:rPr lang="en-GB" dirty="0"/>
              <a:t>Today’s faculty</a:t>
            </a:r>
          </a:p>
        </p:txBody>
      </p:sp>
      <p:sp>
        <p:nvSpPr>
          <p:cNvPr id="4" name="Slide Number Placeholder 3">
            <a:extLst>
              <a:ext uri="{FF2B5EF4-FFF2-40B4-BE49-F238E27FC236}">
                <a16:creationId xmlns:a16="http://schemas.microsoft.com/office/drawing/2014/main" id="{B4E01BA0-0076-3710-9860-4BABBC5D3643}"/>
              </a:ext>
            </a:extLst>
          </p:cNvPr>
          <p:cNvSpPr>
            <a:spLocks noGrp="1"/>
          </p:cNvSpPr>
          <p:nvPr>
            <p:ph type="sldNum" sz="quarter" idx="10"/>
          </p:nvPr>
        </p:nvSpPr>
        <p:spPr/>
        <p:txBody>
          <a:bodyPr/>
          <a:lstStyle/>
          <a:p>
            <a:fld id="{42AD0A0E-4515-A647-B2E3-7F1B29FB990E}" type="slidenum">
              <a:rPr lang="en-US" smtClean="0"/>
              <a:pPr/>
              <a:t>8</a:t>
            </a:fld>
            <a:endParaRPr lang="en-US"/>
          </a:p>
        </p:txBody>
      </p:sp>
      <p:sp>
        <p:nvSpPr>
          <p:cNvPr id="7" name="TextBox 6">
            <a:extLst>
              <a:ext uri="{FF2B5EF4-FFF2-40B4-BE49-F238E27FC236}">
                <a16:creationId xmlns:a16="http://schemas.microsoft.com/office/drawing/2014/main" id="{A33721C1-A553-3714-57E8-082524FEEA20}"/>
              </a:ext>
            </a:extLst>
          </p:cNvPr>
          <p:cNvSpPr txBox="1"/>
          <p:nvPr/>
        </p:nvSpPr>
        <p:spPr>
          <a:xfrm>
            <a:off x="4806405" y="2989777"/>
            <a:ext cx="1475266" cy="769441"/>
          </a:xfrm>
          <a:prstGeom prst="rect">
            <a:avLst/>
          </a:prstGeom>
          <a:noFill/>
        </p:spPr>
        <p:txBody>
          <a:bodyPr wrap="square" lIns="0" rIns="0" rtlCol="0">
            <a:spAutoFit/>
          </a:bodyPr>
          <a:lstStyle/>
          <a:p>
            <a:r>
              <a:rPr lang="en-GB" sz="1100" b="1" dirty="0">
                <a:solidFill>
                  <a:schemeClr val="accent2"/>
                </a:solidFill>
                <a:latin typeface="+mj-lt"/>
                <a:cs typeface="Calibri" panose="020F0502020204030204" pitchFamily="34" charset="0"/>
              </a:rPr>
              <a:t>Will Gattrell</a:t>
            </a:r>
          </a:p>
          <a:p>
            <a:r>
              <a:rPr lang="en-GB" sz="1100" i="1" dirty="0">
                <a:latin typeface="+mj-lt"/>
                <a:cs typeface="Calibri" panose="020F0502020204030204" pitchFamily="34" charset="0"/>
              </a:rPr>
              <a:t>Medical communications professional</a:t>
            </a:r>
          </a:p>
        </p:txBody>
      </p:sp>
      <p:sp>
        <p:nvSpPr>
          <p:cNvPr id="8" name="TextBox 7">
            <a:extLst>
              <a:ext uri="{FF2B5EF4-FFF2-40B4-BE49-F238E27FC236}">
                <a16:creationId xmlns:a16="http://schemas.microsoft.com/office/drawing/2014/main" id="{0F24227A-B976-A48E-8178-43E4B546EDD8}"/>
              </a:ext>
            </a:extLst>
          </p:cNvPr>
          <p:cNvSpPr txBox="1"/>
          <p:nvPr/>
        </p:nvSpPr>
        <p:spPr>
          <a:xfrm>
            <a:off x="1013943" y="2989777"/>
            <a:ext cx="1475268" cy="769441"/>
          </a:xfrm>
          <a:prstGeom prst="rect">
            <a:avLst/>
          </a:prstGeom>
          <a:noFill/>
        </p:spPr>
        <p:txBody>
          <a:bodyPr wrap="square" lIns="0" rIns="0" rtlCol="0">
            <a:spAutoFit/>
          </a:bodyPr>
          <a:lstStyle/>
          <a:p>
            <a:r>
              <a:rPr lang="en-GB" sz="1100" b="1" dirty="0">
                <a:solidFill>
                  <a:schemeClr val="accent2"/>
                </a:solidFill>
                <a:latin typeface="+mj-lt"/>
                <a:cs typeface="Calibri" panose="020F0502020204030204" pitchFamily="34" charset="0"/>
              </a:rPr>
              <a:t>Niall Harrison (Chair)</a:t>
            </a:r>
          </a:p>
          <a:p>
            <a:r>
              <a:rPr lang="en-GB" sz="1100" i="1" dirty="0">
                <a:latin typeface="+mj-lt"/>
                <a:cs typeface="Calibri" panose="020F0502020204030204" pitchFamily="34" charset="0"/>
              </a:rPr>
              <a:t>Scientific Services Development Director, OPEN Health</a:t>
            </a:r>
          </a:p>
        </p:txBody>
      </p:sp>
      <p:sp>
        <p:nvSpPr>
          <p:cNvPr id="9" name="TextBox 8">
            <a:extLst>
              <a:ext uri="{FF2B5EF4-FFF2-40B4-BE49-F238E27FC236}">
                <a16:creationId xmlns:a16="http://schemas.microsoft.com/office/drawing/2014/main" id="{DE71E743-1EE8-BFA1-49B3-8FC3B298E14D}"/>
              </a:ext>
            </a:extLst>
          </p:cNvPr>
          <p:cNvSpPr txBox="1"/>
          <p:nvPr/>
        </p:nvSpPr>
        <p:spPr>
          <a:xfrm>
            <a:off x="6654791" y="2989777"/>
            <a:ext cx="1475268" cy="938719"/>
          </a:xfrm>
          <a:prstGeom prst="rect">
            <a:avLst/>
          </a:prstGeom>
          <a:noFill/>
        </p:spPr>
        <p:txBody>
          <a:bodyPr wrap="square" lIns="0" rIns="0" rtlCol="0">
            <a:spAutoFit/>
          </a:bodyPr>
          <a:lstStyle/>
          <a:p>
            <a:r>
              <a:rPr lang="en-GB" sz="1100" b="1" dirty="0">
                <a:solidFill>
                  <a:schemeClr val="accent2"/>
                </a:solidFill>
                <a:latin typeface="+mj-lt"/>
                <a:cs typeface="Calibri" panose="020F0502020204030204" pitchFamily="34" charset="0"/>
              </a:rPr>
              <a:t>Patricia Logullo</a:t>
            </a:r>
          </a:p>
          <a:p>
            <a:r>
              <a:rPr lang="en-GB" sz="1100" i="1" spc="-10" dirty="0">
                <a:latin typeface="+mj-lt"/>
                <a:cs typeface="Calibri" panose="020F0502020204030204" pitchFamily="34" charset="0"/>
              </a:rPr>
              <a:t>Local Network Lead - with RROX (Reproducible Research Oxford), University of Oxford</a:t>
            </a:r>
          </a:p>
        </p:txBody>
      </p:sp>
      <p:pic>
        <p:nvPicPr>
          <p:cNvPr id="10" name="Picture 9" descr="A person in a red shirt&#10;&#10;Description automatically generated with medium confidence">
            <a:extLst>
              <a:ext uri="{FF2B5EF4-FFF2-40B4-BE49-F238E27FC236}">
                <a16:creationId xmlns:a16="http://schemas.microsoft.com/office/drawing/2014/main" id="{15D77DB1-CF65-3B60-5578-744D65B5DE9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06405" y="1613253"/>
            <a:ext cx="1293753" cy="1330411"/>
          </a:xfrm>
          <a:prstGeom prst="rect">
            <a:avLst/>
          </a:prstGeom>
        </p:spPr>
      </p:pic>
      <p:pic>
        <p:nvPicPr>
          <p:cNvPr id="11" name="Picture 10" descr="A person smiling for the camera&#10;&#10;Description automatically generated with low confidence">
            <a:extLst>
              <a:ext uri="{FF2B5EF4-FFF2-40B4-BE49-F238E27FC236}">
                <a16:creationId xmlns:a16="http://schemas.microsoft.com/office/drawing/2014/main" id="{FC029CF4-C788-D303-9169-564FC40185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54791" y="1613253"/>
            <a:ext cx="1330411" cy="1330411"/>
          </a:xfrm>
          <a:prstGeom prst="rect">
            <a:avLst/>
          </a:prstGeom>
        </p:spPr>
      </p:pic>
      <p:pic>
        <p:nvPicPr>
          <p:cNvPr id="12" name="Picture 11" descr="A person wearing glasses&#10;&#10;Description automatically generated with medium confidence">
            <a:extLst>
              <a:ext uri="{FF2B5EF4-FFF2-40B4-BE49-F238E27FC236}">
                <a16:creationId xmlns:a16="http://schemas.microsoft.com/office/drawing/2014/main" id="{BF6F72F5-C19A-FB98-F374-F7F12628210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13943" y="1613253"/>
            <a:ext cx="1318226" cy="1330411"/>
          </a:xfrm>
          <a:prstGeom prst="rect">
            <a:avLst/>
          </a:prstGeom>
        </p:spPr>
      </p:pic>
      <p:pic>
        <p:nvPicPr>
          <p:cNvPr id="13" name="Picture 2" descr="Update on Physical Therapy Knowledge Broker Position | Physiotherapy  Association of British Columbia">
            <a:extLst>
              <a:ext uri="{FF2B5EF4-FFF2-40B4-BE49-F238E27FC236}">
                <a16:creationId xmlns:a16="http://schemas.microsoft.com/office/drawing/2014/main" id="{A5248DC8-2E75-BF5A-EBF5-4C9247E737CD}"/>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934967" y="1613253"/>
            <a:ext cx="1245588" cy="131997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1791ED5-9272-01B6-4A5B-C97A26D909BF}"/>
              </a:ext>
            </a:extLst>
          </p:cNvPr>
          <p:cNvSpPr txBox="1"/>
          <p:nvPr/>
        </p:nvSpPr>
        <p:spPr>
          <a:xfrm>
            <a:off x="2913844" y="2989778"/>
            <a:ext cx="1523037" cy="1107996"/>
          </a:xfrm>
          <a:prstGeom prst="rect">
            <a:avLst/>
          </a:prstGeom>
          <a:noFill/>
        </p:spPr>
        <p:txBody>
          <a:bodyPr wrap="square" lIns="0" rIns="0" rtlCol="0">
            <a:spAutoFit/>
          </a:bodyPr>
          <a:lstStyle/>
          <a:p>
            <a:r>
              <a:rPr lang="en-GB" sz="1100" b="1" dirty="0">
                <a:solidFill>
                  <a:schemeClr val="accent2"/>
                </a:solidFill>
                <a:latin typeface="+mj-lt"/>
                <a:cs typeface="Calibri" panose="020F0502020204030204" pitchFamily="34" charset="0"/>
              </a:rPr>
              <a:t>Paul Blazey</a:t>
            </a:r>
          </a:p>
          <a:p>
            <a:r>
              <a:rPr lang="en-GB" sz="1100" i="1" dirty="0">
                <a:latin typeface="+mj-lt"/>
                <a:cs typeface="Calibri" panose="020F0502020204030204" pitchFamily="34" charset="0"/>
              </a:rPr>
              <a:t>Research Manager (University of British Columbia) Editor (Journal of Orthopaedic and Sports Physical Therapy)</a:t>
            </a:r>
          </a:p>
        </p:txBody>
      </p:sp>
    </p:spTree>
    <p:extLst>
      <p:ext uri="{BB962C8B-B14F-4D97-AF65-F5344CB8AC3E}">
        <p14:creationId xmlns:p14="http://schemas.microsoft.com/office/powerpoint/2010/main" val="3680522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DB5C8-A9F3-18BA-C351-77C13F8E8E04}"/>
              </a:ext>
            </a:extLst>
          </p:cNvPr>
          <p:cNvSpPr>
            <a:spLocks noGrp="1"/>
          </p:cNvSpPr>
          <p:nvPr>
            <p:ph type="title"/>
          </p:nvPr>
        </p:nvSpPr>
        <p:spPr/>
        <p:txBody>
          <a:bodyPr/>
          <a:lstStyle/>
          <a:p>
            <a:r>
              <a:rPr lang="en-GB" dirty="0"/>
              <a:t>Agenda</a:t>
            </a:r>
          </a:p>
        </p:txBody>
      </p:sp>
      <p:graphicFrame>
        <p:nvGraphicFramePr>
          <p:cNvPr id="5" name="Content Placeholder 4">
            <a:extLst>
              <a:ext uri="{FF2B5EF4-FFF2-40B4-BE49-F238E27FC236}">
                <a16:creationId xmlns:a16="http://schemas.microsoft.com/office/drawing/2014/main" id="{C320F660-ADB8-9D25-D003-79298D167DC0}"/>
              </a:ext>
            </a:extLst>
          </p:cNvPr>
          <p:cNvGraphicFramePr>
            <a:graphicFrameLocks noGrp="1"/>
          </p:cNvGraphicFramePr>
          <p:nvPr>
            <p:ph idx="1"/>
            <p:extLst>
              <p:ext uri="{D42A27DB-BD31-4B8C-83A1-F6EECF244321}">
                <p14:modId xmlns:p14="http://schemas.microsoft.com/office/powerpoint/2010/main" val="4119354810"/>
              </p:ext>
            </p:extLst>
          </p:nvPr>
        </p:nvGraphicFramePr>
        <p:xfrm>
          <a:off x="857250" y="1387316"/>
          <a:ext cx="7234061" cy="3069364"/>
        </p:xfrm>
        <a:graphic>
          <a:graphicData uri="http://schemas.openxmlformats.org/drawingml/2006/table">
            <a:tbl>
              <a:tblPr firstRow="1" bandRow="1">
                <a:tableStyleId>{5C22544A-7EE6-4342-B048-85BDC9FD1C3A}</a:tableStyleId>
              </a:tblPr>
              <a:tblGrid>
                <a:gridCol w="1352550">
                  <a:extLst>
                    <a:ext uri="{9D8B030D-6E8A-4147-A177-3AD203B41FA5}">
                      <a16:colId xmlns:a16="http://schemas.microsoft.com/office/drawing/2014/main" val="243178885"/>
                    </a:ext>
                  </a:extLst>
                </a:gridCol>
                <a:gridCol w="4550507">
                  <a:extLst>
                    <a:ext uri="{9D8B030D-6E8A-4147-A177-3AD203B41FA5}">
                      <a16:colId xmlns:a16="http://schemas.microsoft.com/office/drawing/2014/main" val="1730271698"/>
                    </a:ext>
                  </a:extLst>
                </a:gridCol>
                <a:gridCol w="1331004">
                  <a:extLst>
                    <a:ext uri="{9D8B030D-6E8A-4147-A177-3AD203B41FA5}">
                      <a16:colId xmlns:a16="http://schemas.microsoft.com/office/drawing/2014/main" val="3061360911"/>
                    </a:ext>
                  </a:extLst>
                </a:gridCol>
              </a:tblGrid>
              <a:tr h="202440">
                <a:tc>
                  <a:txBody>
                    <a:bodyPr/>
                    <a:lstStyle/>
                    <a:p>
                      <a:r>
                        <a:rPr lang="en-GB" sz="1400">
                          <a:effectLst/>
                        </a:rPr>
                        <a:t>When</a:t>
                      </a:r>
                      <a:endParaRPr lang="en-GB" sz="20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a:effectLst/>
                        </a:rPr>
                        <a:t>What</a:t>
                      </a:r>
                      <a:endParaRPr lang="en-GB" sz="20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a:effectLst/>
                        </a:rPr>
                        <a:t>Who</a:t>
                      </a:r>
                      <a:endParaRPr lang="en-GB" sz="20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021631333"/>
                  </a:ext>
                </a:extLst>
              </a:tr>
              <a:tr h="607321">
                <a:tc>
                  <a:txBody>
                    <a:bodyPr/>
                    <a:lstStyle/>
                    <a:p>
                      <a:r>
                        <a:rPr lang="en-GB" sz="1400" dirty="0">
                          <a:effectLst/>
                        </a:rPr>
                        <a:t>10 minutes</a:t>
                      </a:r>
                      <a:endParaRPr lang="en-GB" sz="20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dirty="0">
                          <a:effectLst/>
                        </a:rPr>
                        <a:t>Introduction: why was ACCORD needed?</a:t>
                      </a:r>
                      <a:endParaRPr lang="en-GB" sz="2000" dirty="0">
                        <a:effectLst/>
                      </a:endParaRPr>
                    </a:p>
                  </a:txBody>
                  <a:tcPr marL="68580" marR="68580" marT="0" marB="0"/>
                </a:tc>
                <a:tc>
                  <a:txBody>
                    <a:bodyPr/>
                    <a:lstStyle/>
                    <a:p>
                      <a:r>
                        <a:rPr lang="en-GB" sz="1400" dirty="0">
                          <a:effectLst/>
                        </a:rPr>
                        <a:t>Niall Harrison</a:t>
                      </a:r>
                      <a:endParaRPr lang="en-GB" sz="20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745329032"/>
                  </a:ext>
                </a:extLst>
              </a:tr>
              <a:tr h="607321">
                <a:tc>
                  <a:txBody>
                    <a:bodyPr/>
                    <a:lstStyle/>
                    <a:p>
                      <a:r>
                        <a:rPr lang="en-GB" sz="1400" dirty="0">
                          <a:effectLst/>
                        </a:rPr>
                        <a:t>12 minutes</a:t>
                      </a:r>
                      <a:endParaRPr lang="en-GB" sz="20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dirty="0">
                          <a:effectLst/>
                        </a:rPr>
                        <a:t>Consensus methods and the challenges for </a:t>
                      </a:r>
                      <a:br>
                        <a:rPr lang="en-GB" sz="1400" dirty="0">
                          <a:effectLst/>
                        </a:rPr>
                      </a:br>
                      <a:r>
                        <a:rPr lang="en-GB" sz="1400" dirty="0">
                          <a:effectLst/>
                        </a:rPr>
                        <a:t>reporting guidance</a:t>
                      </a:r>
                      <a:endParaRPr lang="en-GB" sz="2000" dirty="0">
                        <a:effectLst/>
                      </a:endParaRPr>
                    </a:p>
                  </a:txBody>
                  <a:tcPr marL="68580" marR="68580" marT="0" marB="0"/>
                </a:tc>
                <a:tc>
                  <a:txBody>
                    <a:bodyPr/>
                    <a:lstStyle/>
                    <a:p>
                      <a:r>
                        <a:rPr lang="en-GB" sz="1400">
                          <a:effectLst/>
                        </a:rPr>
                        <a:t>Paul Blazey</a:t>
                      </a:r>
                      <a:endParaRPr lang="en-GB" sz="20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800539181"/>
                  </a:ext>
                </a:extLst>
              </a:tr>
              <a:tr h="607321">
                <a:tc>
                  <a:txBody>
                    <a:bodyPr/>
                    <a:lstStyle/>
                    <a:p>
                      <a:r>
                        <a:rPr lang="en-GB" sz="1400">
                          <a:effectLst/>
                        </a:rPr>
                        <a:t>10 minutes</a:t>
                      </a:r>
                      <a:endParaRPr lang="en-GB" sz="20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dirty="0">
                          <a:effectLst/>
                        </a:rPr>
                        <a:t>The development of ACCORD</a:t>
                      </a:r>
                      <a:endParaRPr lang="en-GB" sz="2000" dirty="0">
                        <a:effectLst/>
                      </a:endParaRPr>
                    </a:p>
                  </a:txBody>
                  <a:tcPr marL="68580" marR="68580" marT="0" marB="0"/>
                </a:tc>
                <a:tc>
                  <a:txBody>
                    <a:bodyPr/>
                    <a:lstStyle/>
                    <a:p>
                      <a:r>
                        <a:rPr lang="en-GB" sz="1400" dirty="0">
                          <a:effectLst/>
                        </a:rPr>
                        <a:t>Will Gattrell</a:t>
                      </a:r>
                      <a:endParaRPr lang="en-GB" sz="20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75071306"/>
                  </a:ext>
                </a:extLst>
              </a:tr>
              <a:tr h="607321">
                <a:tc>
                  <a:txBody>
                    <a:bodyPr/>
                    <a:lstStyle/>
                    <a:p>
                      <a:r>
                        <a:rPr lang="en-GB" sz="1400" dirty="0">
                          <a:effectLst/>
                        </a:rPr>
                        <a:t>12 minutes</a:t>
                      </a:r>
                      <a:endParaRPr lang="en-GB" sz="20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dirty="0">
                          <a:effectLst/>
                        </a:rPr>
                        <a:t>How to use ACCORD</a:t>
                      </a:r>
                      <a:endParaRPr lang="en-GB" sz="2000" dirty="0">
                        <a:effectLst/>
                      </a:endParaRPr>
                    </a:p>
                  </a:txBody>
                  <a:tcPr marL="68580" marR="68580" marT="0" marB="0"/>
                </a:tc>
                <a:tc>
                  <a:txBody>
                    <a:bodyPr/>
                    <a:lstStyle/>
                    <a:p>
                      <a:r>
                        <a:rPr lang="en-GB" sz="1400">
                          <a:effectLst/>
                        </a:rPr>
                        <a:t>Patricia Logullo</a:t>
                      </a:r>
                      <a:endParaRPr lang="en-GB" sz="20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689869389"/>
                  </a:ext>
                </a:extLst>
              </a:tr>
              <a:tr h="202440">
                <a:tc>
                  <a:txBody>
                    <a:bodyPr/>
                    <a:lstStyle/>
                    <a:p>
                      <a:r>
                        <a:rPr lang="en-GB" sz="1400" dirty="0">
                          <a:effectLst/>
                        </a:rPr>
                        <a:t>16 minutes</a:t>
                      </a:r>
                      <a:endParaRPr lang="en-GB" sz="20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a:effectLst/>
                        </a:rPr>
                        <a:t>Discussion / Q&amp;A</a:t>
                      </a:r>
                      <a:endParaRPr lang="en-GB" sz="20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r>
                        <a:rPr lang="en-GB" sz="1400" dirty="0">
                          <a:effectLst/>
                        </a:rPr>
                        <a:t>Moderated by Niall Harrison</a:t>
                      </a:r>
                      <a:endParaRPr lang="en-GB" sz="20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156947626"/>
                  </a:ext>
                </a:extLst>
              </a:tr>
            </a:tbl>
          </a:graphicData>
        </a:graphic>
      </p:graphicFrame>
      <p:sp>
        <p:nvSpPr>
          <p:cNvPr id="4" name="Slide Number Placeholder 3">
            <a:extLst>
              <a:ext uri="{FF2B5EF4-FFF2-40B4-BE49-F238E27FC236}">
                <a16:creationId xmlns:a16="http://schemas.microsoft.com/office/drawing/2014/main" id="{09EA5032-1BFF-D8A6-4280-92C1D760634E}"/>
              </a:ext>
            </a:extLst>
          </p:cNvPr>
          <p:cNvSpPr>
            <a:spLocks noGrp="1"/>
          </p:cNvSpPr>
          <p:nvPr>
            <p:ph type="sldNum" sz="quarter" idx="10"/>
          </p:nvPr>
        </p:nvSpPr>
        <p:spPr/>
        <p:txBody>
          <a:bodyPr/>
          <a:lstStyle/>
          <a:p>
            <a:fld id="{42AD0A0E-4515-A647-B2E3-7F1B29FB990E}" type="slidenum">
              <a:rPr lang="en-US" smtClean="0"/>
              <a:pPr/>
              <a:t>9</a:t>
            </a:fld>
            <a:endParaRPr lang="en-US"/>
          </a:p>
        </p:txBody>
      </p:sp>
    </p:spTree>
    <p:extLst>
      <p:ext uri="{BB962C8B-B14F-4D97-AF65-F5344CB8AC3E}">
        <p14:creationId xmlns:p14="http://schemas.microsoft.com/office/powerpoint/2010/main" val="19926507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9"/>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07ff29fa62f0862a150b9607454f3c62">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806e1dc11e3ff16ba1c0df4f6b6918c7"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documentManagement>
</p:properties>
</file>

<file path=customXml/itemProps1.xml><?xml version="1.0" encoding="utf-8"?>
<ds:datastoreItem xmlns:ds="http://schemas.openxmlformats.org/officeDocument/2006/customXml" ds:itemID="{6899FF43-8DBD-492D-83DD-15FEE7AF1A50}">
  <ds:schemaRefs>
    <ds:schemaRef ds:uri="http://schemas.microsoft.com/sharepoint/v3/contenttype/forms"/>
  </ds:schemaRefs>
</ds:datastoreItem>
</file>

<file path=customXml/itemProps2.xml><?xml version="1.0" encoding="utf-8"?>
<ds:datastoreItem xmlns:ds="http://schemas.openxmlformats.org/officeDocument/2006/customXml" ds:itemID="{54058C19-AC24-476A-BE31-715B9AC969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536f62-3d7d-4d8d-91b2-3529adf13c3e"/>
    <ds:schemaRef ds:uri="35222ec3-ce27-4deb-9c60-9a43bcd569ff"/>
    <ds:schemaRef ds:uri="88bb9aa8-0f58-4ce7-b670-0c58ce47f4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590D774-34D0-4F4D-ADEC-9A12F87E4BDC}">
  <ds:schemaRefs>
    <ds:schemaRef ds:uri="35222ec3-ce27-4deb-9c60-9a43bcd569ff"/>
    <ds:schemaRef ds:uri="88bb9aa8-0f58-4ce7-b670-0c58ce47f445"/>
    <ds:schemaRef ds:uri="8b536f62-3d7d-4d8d-91b2-3529adf13c3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b98f0765-0764-4153-ac9c-4713ff722c48}" enabled="0" method="" siteId="{b98f0765-0764-4153-ac9c-4713ff722c48}" removed="1"/>
</clbl:labelList>
</file>

<file path=docProps/app.xml><?xml version="1.0" encoding="utf-8"?>
<Properties xmlns="http://schemas.openxmlformats.org/officeDocument/2006/extended-properties" xmlns:vt="http://schemas.openxmlformats.org/officeDocument/2006/docPropsVTypes">
  <Template>Office Theme</Template>
  <TotalTime>845</TotalTime>
  <Words>4923</Words>
  <Application>Microsoft Office PowerPoint</Application>
  <PresentationFormat>On-screen Show (16:9)</PresentationFormat>
  <Paragraphs>566</Paragraphs>
  <Slides>69</Slides>
  <Notes>51</Notes>
  <HiddenSlides>0</HiddenSlides>
  <MMClips>1</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85" baseType="lpstr">
      <vt:lpstr>ＭＳ Ｐゴシック</vt:lpstr>
      <vt:lpstr>.AppleSystemUIFont</vt:lpstr>
      <vt:lpstr>Aptos</vt:lpstr>
      <vt:lpstr>Arial</vt:lpstr>
      <vt:lpstr>Arial Narrow</vt:lpstr>
      <vt:lpstr>Calibri</vt:lpstr>
      <vt:lpstr>Courier New</vt:lpstr>
      <vt:lpstr>Franklin Gothic Book</vt:lpstr>
      <vt:lpstr>Franklin Gothic Demi</vt:lpstr>
      <vt:lpstr>Franklin Gothic Medium</vt:lpstr>
      <vt:lpstr>Symbol</vt:lpstr>
      <vt:lpstr>Times New Roman</vt:lpstr>
      <vt:lpstr>Whitney Book</vt:lpstr>
      <vt:lpstr>Wingdings</vt:lpstr>
      <vt:lpstr>Office Theme</vt:lpstr>
      <vt:lpstr>think-cell Slide</vt:lpstr>
      <vt:lpstr>ISMPP University</vt:lpstr>
      <vt:lpstr>PowerPoint Presentation</vt:lpstr>
      <vt:lpstr>ISMPP Announcements</vt:lpstr>
      <vt:lpstr>ISMPP Announcements</vt:lpstr>
      <vt:lpstr>How To Ask Questions</vt:lpstr>
      <vt:lpstr>Disclaimer</vt:lpstr>
      <vt:lpstr>Objectives</vt:lpstr>
      <vt:lpstr>Today’s faculty</vt:lpstr>
      <vt:lpstr>Agenda</vt:lpstr>
      <vt:lpstr>Why ACCORD was needed</vt:lpstr>
      <vt:lpstr>Examples of poor reporting</vt:lpstr>
      <vt:lpstr>ACCORD provides guidance for …</vt:lpstr>
      <vt:lpstr>Consensus Methods – When, Why and Which?</vt:lpstr>
      <vt:lpstr>How did I become interested in consensus</vt:lpstr>
      <vt:lpstr>When to choose consensus methods</vt:lpstr>
      <vt:lpstr>Examples include …</vt:lpstr>
      <vt:lpstr>Audience Poll</vt:lpstr>
      <vt:lpstr>Examples of consensus methods</vt:lpstr>
      <vt:lpstr>Delphi (or modified Delphi)</vt:lpstr>
      <vt:lpstr>Key tenets of a Delphi</vt:lpstr>
      <vt:lpstr>Nominal Group Technique</vt:lpstr>
      <vt:lpstr>RAND-UCLA Appropriateness Method (RAM)</vt:lpstr>
      <vt:lpstr>What is often forgotten</vt:lpstr>
      <vt:lpstr>Lots of uncertainty</vt:lpstr>
      <vt:lpstr>Improving rigor in consensus methods</vt:lpstr>
      <vt:lpstr>Did the method match the aim</vt:lpstr>
      <vt:lpstr>Audience Poll</vt:lpstr>
      <vt:lpstr>What constitutes agreement?</vt:lpstr>
      <vt:lpstr>PowerPoint Presentation</vt:lpstr>
      <vt:lpstr>Summary</vt:lpstr>
      <vt:lpstr>The Development of ACCORD</vt:lpstr>
      <vt:lpstr>How it all began</vt:lpstr>
      <vt:lpstr>How to develop a reporting guideline?</vt:lpstr>
      <vt:lpstr>Survey of guideline developers (2008)1</vt:lpstr>
      <vt:lpstr>Project overview and timeline</vt:lpstr>
      <vt:lpstr>How the checklist evolved</vt:lpstr>
      <vt:lpstr>Implementation plan</vt:lpstr>
      <vt:lpstr>Lessons learned</vt:lpstr>
      <vt:lpstr>ACCORD steering committee</vt:lpstr>
      <vt:lpstr>How to use ACCORD</vt:lpstr>
      <vt:lpstr>ACCORD: initial publications</vt:lpstr>
      <vt:lpstr>ACCORD: statement publication</vt:lpstr>
      <vt:lpstr>ACCORD website</vt:lpstr>
      <vt:lpstr>ACCORD explanation and elaboration</vt:lpstr>
      <vt:lpstr>Why use the E&amp;E</vt:lpstr>
      <vt:lpstr>For example…</vt:lpstr>
      <vt:lpstr>What are the pieces of information that need to be reported?</vt:lpstr>
      <vt:lpstr>PowerPoint Presentation</vt:lpstr>
      <vt:lpstr>PowerPoint Presentation</vt:lpstr>
      <vt:lpstr>PowerPoint Presentation</vt:lpstr>
      <vt:lpstr>M3 in ACCORD</vt:lpstr>
      <vt:lpstr>Audience Poll</vt:lpstr>
      <vt:lpstr>M3 in ACCORD</vt:lpstr>
      <vt:lpstr>Examples from the E&amp;E</vt:lpstr>
      <vt:lpstr>Audience Poll</vt:lpstr>
      <vt:lpstr>Examples from the E&amp;E</vt:lpstr>
      <vt:lpstr>Examples from the E&amp;E</vt:lpstr>
      <vt:lpstr>Audience Poll</vt:lpstr>
      <vt:lpstr>Examples from the E&amp;E</vt:lpstr>
      <vt:lpstr>Audience Q&amp;A</vt:lpstr>
      <vt:lpstr>Upcoming ISMPP U Webinars</vt:lpstr>
      <vt:lpstr>ISMPP Podcasts</vt:lpstr>
      <vt:lpstr>ISMPP University</vt:lpstr>
      <vt:lpstr>Thank you for attending!</vt:lpstr>
      <vt:lpstr>Faculty Bios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Kevin Lewis</cp:lastModifiedBy>
  <cp:revision>46</cp:revision>
  <dcterms:created xsi:type="dcterms:W3CDTF">2017-08-02T13:46:59Z</dcterms:created>
  <dcterms:modified xsi:type="dcterms:W3CDTF">2024-07-31T17:03:50Z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MediaServiceImageTags">
    <vt:lpwstr/>
  </property>
  <property fmtid="{D5CDD505-2E9C-101B-9397-08002B2CF9AE}" pid="4" name="ArticulateGUID">
    <vt:lpwstr>A397713C-7C66-46CB-9497-8B36FC02D776</vt:lpwstr>
  </property>
  <property fmtid="{D5CDD505-2E9C-101B-9397-08002B2CF9AE}" pid="5" name="ArticulatePath">
    <vt:lpwstr>https://ismpp.sharepoint.com/Education/Shared Documents/ISMPP U/2024 ISMPP U/07.31.2024 ACCORD ISMPP U/Content/ISMPPU_webinar_ACCORD_SHOWDECK_7.31.2024</vt:lpwstr>
  </property>
</Properties>
</file>