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307" r:id="rId5"/>
    <p:sldId id="310" r:id="rId6"/>
    <p:sldId id="309" r:id="rId7"/>
    <p:sldId id="313" r:id="rId8"/>
    <p:sldId id="316" r:id="rId9"/>
    <p:sldId id="317" r:id="rId10"/>
    <p:sldId id="314" r:id="rId11"/>
    <p:sldId id="315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2C6"/>
    <a:srgbClr val="A5A5A5"/>
    <a:srgbClr val="C48170"/>
    <a:srgbClr val="ED7D31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9" autoAdjust="0"/>
    <p:restoredTop sz="94660"/>
  </p:normalViewPr>
  <p:slideViewPr>
    <p:cSldViewPr snapToGrid="0">
      <p:cViewPr>
        <p:scale>
          <a:sx n="65" d="100"/>
          <a:sy n="65" d="100"/>
        </p:scale>
        <p:origin x="-72" y="-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19BAE-0267-4605-B4FF-1A3EF8853E3B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BB11ED4A-F6E5-40A5-AA07-428EA75588F6}">
      <dgm:prSet phldrT="[Text]"/>
      <dgm:spPr/>
      <dgm:t>
        <a:bodyPr/>
        <a:lstStyle/>
        <a:p>
          <a:r>
            <a:rPr lang="en-US" dirty="0" smtClean="0"/>
            <a:t>CTI –  The Need </a:t>
          </a:r>
          <a:endParaRPr lang="en-IN" dirty="0"/>
        </a:p>
      </dgm:t>
    </dgm:pt>
    <dgm:pt modelId="{FBFFD8B8-BDD2-4375-A8D0-80AE4AF0481B}" type="parTrans" cxnId="{26BDB237-0CA0-4FA1-AA38-4FAA17C7BC92}">
      <dgm:prSet/>
      <dgm:spPr/>
      <dgm:t>
        <a:bodyPr/>
        <a:lstStyle/>
        <a:p>
          <a:endParaRPr lang="en-IN"/>
        </a:p>
      </dgm:t>
    </dgm:pt>
    <dgm:pt modelId="{5C020B3F-A320-49DE-B651-64550DB04AD2}" type="sibTrans" cxnId="{26BDB237-0CA0-4FA1-AA38-4FAA17C7BC92}">
      <dgm:prSet/>
      <dgm:spPr/>
      <dgm:t>
        <a:bodyPr/>
        <a:lstStyle/>
        <a:p>
          <a:endParaRPr lang="en-IN"/>
        </a:p>
      </dgm:t>
    </dgm:pt>
    <dgm:pt modelId="{56D3159B-A896-4217-89DC-8BC465337C5D}">
      <dgm:prSet phldrT="[Text]"/>
      <dgm:spPr/>
      <dgm:t>
        <a:bodyPr/>
        <a:lstStyle/>
        <a:p>
          <a:r>
            <a:rPr lang="en-IN" dirty="0" smtClean="0"/>
            <a:t>Defining an </a:t>
          </a:r>
          <a:r>
            <a:rPr lang="en-IN" dirty="0"/>
            <a:t>effective CTI </a:t>
          </a:r>
          <a:r>
            <a:rPr lang="en-IN" dirty="0" smtClean="0"/>
            <a:t>Program</a:t>
          </a:r>
          <a:endParaRPr lang="en-IN" dirty="0"/>
        </a:p>
      </dgm:t>
    </dgm:pt>
    <dgm:pt modelId="{CE18A7DD-5DA9-4769-BDA8-7D128D4E4219}" type="parTrans" cxnId="{3B098895-C238-44F6-9D2A-047CCFF6B688}">
      <dgm:prSet/>
      <dgm:spPr/>
      <dgm:t>
        <a:bodyPr/>
        <a:lstStyle/>
        <a:p>
          <a:endParaRPr lang="en-IN"/>
        </a:p>
      </dgm:t>
    </dgm:pt>
    <dgm:pt modelId="{A736AA6A-1195-42F2-A0F3-6F3F6887AF2B}" type="sibTrans" cxnId="{3B098895-C238-44F6-9D2A-047CCFF6B688}">
      <dgm:prSet/>
      <dgm:spPr/>
      <dgm:t>
        <a:bodyPr/>
        <a:lstStyle/>
        <a:p>
          <a:endParaRPr lang="en-IN"/>
        </a:p>
      </dgm:t>
    </dgm:pt>
    <dgm:pt modelId="{3028CF77-197D-4EFC-9E55-F0D8C8CDAAC8}">
      <dgm:prSet phldrT="[Text]"/>
      <dgm:spPr/>
      <dgm:t>
        <a:bodyPr/>
        <a:lstStyle/>
        <a:p>
          <a:r>
            <a:rPr lang="en-IN" dirty="0" smtClean="0"/>
            <a:t>Role of ML/AI</a:t>
          </a:r>
          <a:endParaRPr lang="en-IN" dirty="0"/>
        </a:p>
      </dgm:t>
    </dgm:pt>
    <dgm:pt modelId="{0EC93818-5817-4B5C-B8CB-02BB9428A91A}" type="parTrans" cxnId="{67AA86B8-8188-4603-BD32-06E8A205D926}">
      <dgm:prSet/>
      <dgm:spPr/>
      <dgm:t>
        <a:bodyPr/>
        <a:lstStyle/>
        <a:p>
          <a:endParaRPr lang="en-IN"/>
        </a:p>
      </dgm:t>
    </dgm:pt>
    <dgm:pt modelId="{F9BF4786-99F2-46FB-903F-3C277D0DD83E}" type="sibTrans" cxnId="{67AA86B8-8188-4603-BD32-06E8A205D926}">
      <dgm:prSet/>
      <dgm:spPr/>
      <dgm:t>
        <a:bodyPr/>
        <a:lstStyle/>
        <a:p>
          <a:endParaRPr lang="en-IN"/>
        </a:p>
      </dgm:t>
    </dgm:pt>
    <dgm:pt modelId="{EA9CDF51-C4E2-4430-A863-5A810E4F7C97}">
      <dgm:prSet/>
      <dgm:spPr/>
      <dgm:t>
        <a:bodyPr/>
        <a:lstStyle/>
        <a:p>
          <a:r>
            <a:rPr lang="en-IN" dirty="0" smtClean="0"/>
            <a:t>About SciTech Patent Art</a:t>
          </a:r>
          <a:endParaRPr lang="en-IN" dirty="0"/>
        </a:p>
      </dgm:t>
    </dgm:pt>
    <dgm:pt modelId="{8ECC2E0E-AFBC-40D7-AAD9-8FFFAF1F1926}" type="parTrans" cxnId="{64D2E09A-06F9-45BB-8FED-3336CB4796DC}">
      <dgm:prSet/>
      <dgm:spPr/>
      <dgm:t>
        <a:bodyPr/>
        <a:lstStyle/>
        <a:p>
          <a:endParaRPr lang="en-US"/>
        </a:p>
      </dgm:t>
    </dgm:pt>
    <dgm:pt modelId="{9D7B1F68-8084-4BB1-ADCF-B8395737A79A}" type="sibTrans" cxnId="{64D2E09A-06F9-45BB-8FED-3336CB4796DC}">
      <dgm:prSet/>
      <dgm:spPr/>
      <dgm:t>
        <a:bodyPr/>
        <a:lstStyle/>
        <a:p>
          <a:endParaRPr lang="en-US"/>
        </a:p>
      </dgm:t>
    </dgm:pt>
    <dgm:pt modelId="{A70590B3-0792-4DCF-AA50-E117E63D5131}">
      <dgm:prSet phldrT="[Text]"/>
      <dgm:spPr/>
      <dgm:t>
        <a:bodyPr/>
        <a:lstStyle/>
        <a:p>
          <a:r>
            <a:rPr lang="en-IN" dirty="0" smtClean="0"/>
            <a:t>Features &amp; Realized Benefits</a:t>
          </a:r>
        </a:p>
      </dgm:t>
    </dgm:pt>
    <dgm:pt modelId="{1E886E3E-9387-4517-A6D0-F728D33C8CC1}" type="parTrans" cxnId="{A6EA63A8-FFB3-4408-BC27-CC5C3AAA057F}">
      <dgm:prSet/>
      <dgm:spPr/>
      <dgm:t>
        <a:bodyPr/>
        <a:lstStyle/>
        <a:p>
          <a:endParaRPr lang="en-IN"/>
        </a:p>
      </dgm:t>
    </dgm:pt>
    <dgm:pt modelId="{F683BB09-51D8-4FE6-8C69-142C20249C02}" type="sibTrans" cxnId="{A6EA63A8-FFB3-4408-BC27-CC5C3AAA057F}">
      <dgm:prSet/>
      <dgm:spPr/>
      <dgm:t>
        <a:bodyPr/>
        <a:lstStyle/>
        <a:p>
          <a:endParaRPr lang="en-IN"/>
        </a:p>
      </dgm:t>
    </dgm:pt>
    <dgm:pt modelId="{B98E6BDC-EF92-4021-8AFB-887F63CC67C7}">
      <dgm:prSet phldrT="[Text]"/>
      <dgm:spPr/>
      <dgm:t>
        <a:bodyPr/>
        <a:lstStyle/>
        <a:p>
          <a:r>
            <a:rPr lang="en-IN" smtClean="0"/>
            <a:t>Taking </a:t>
          </a:r>
          <a:r>
            <a:rPr lang="en-IN" dirty="0" smtClean="0"/>
            <a:t>a bite</a:t>
          </a:r>
          <a:endParaRPr lang="en-IN" dirty="0"/>
        </a:p>
      </dgm:t>
    </dgm:pt>
    <dgm:pt modelId="{29264DC4-BE54-43CB-AE64-F770DA633A06}" type="parTrans" cxnId="{8F355408-DB7E-4D69-88DD-1CB3C67922D2}">
      <dgm:prSet/>
      <dgm:spPr/>
      <dgm:t>
        <a:bodyPr/>
        <a:lstStyle/>
        <a:p>
          <a:endParaRPr lang="en-IN"/>
        </a:p>
      </dgm:t>
    </dgm:pt>
    <dgm:pt modelId="{38952C41-A4D3-4233-A940-4BBB9A162A39}" type="sibTrans" cxnId="{8F355408-DB7E-4D69-88DD-1CB3C67922D2}">
      <dgm:prSet/>
      <dgm:spPr/>
      <dgm:t>
        <a:bodyPr/>
        <a:lstStyle/>
        <a:p>
          <a:endParaRPr lang="en-IN"/>
        </a:p>
      </dgm:t>
    </dgm:pt>
    <dgm:pt modelId="{DA545E8B-A038-422A-96D3-0ABACF36AA4C}" type="pres">
      <dgm:prSet presAssocID="{51C19BAE-0267-4605-B4FF-1A3EF8853E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2F0694DD-1864-40D1-8BBF-D5E9221E97A1}" type="pres">
      <dgm:prSet presAssocID="{51C19BAE-0267-4605-B4FF-1A3EF8853E3B}" presName="Name1" presStyleCnt="0"/>
      <dgm:spPr/>
    </dgm:pt>
    <dgm:pt modelId="{63C98314-EAB5-4917-BD5C-1A0DA708CD25}" type="pres">
      <dgm:prSet presAssocID="{51C19BAE-0267-4605-B4FF-1A3EF8853E3B}" presName="cycle" presStyleCnt="0"/>
      <dgm:spPr/>
    </dgm:pt>
    <dgm:pt modelId="{8A5B9D86-6A01-467A-B569-DD55F2D587DA}" type="pres">
      <dgm:prSet presAssocID="{51C19BAE-0267-4605-B4FF-1A3EF8853E3B}" presName="srcNode" presStyleLbl="node1" presStyleIdx="0" presStyleCnt="6"/>
      <dgm:spPr/>
    </dgm:pt>
    <dgm:pt modelId="{646B018D-F3C9-49CD-8D7D-573B71C26A2D}" type="pres">
      <dgm:prSet presAssocID="{51C19BAE-0267-4605-B4FF-1A3EF8853E3B}" presName="conn" presStyleLbl="parChTrans1D2" presStyleIdx="0" presStyleCnt="1"/>
      <dgm:spPr/>
      <dgm:t>
        <a:bodyPr/>
        <a:lstStyle/>
        <a:p>
          <a:endParaRPr lang="en-IN"/>
        </a:p>
      </dgm:t>
    </dgm:pt>
    <dgm:pt modelId="{FC76E175-A8DA-4190-8AA8-D323D42A4858}" type="pres">
      <dgm:prSet presAssocID="{51C19BAE-0267-4605-B4FF-1A3EF8853E3B}" presName="extraNode" presStyleLbl="node1" presStyleIdx="0" presStyleCnt="6"/>
      <dgm:spPr/>
    </dgm:pt>
    <dgm:pt modelId="{ECDEAD20-7183-49A4-AC12-AD006363C962}" type="pres">
      <dgm:prSet presAssocID="{51C19BAE-0267-4605-B4FF-1A3EF8853E3B}" presName="dstNode" presStyleLbl="node1" presStyleIdx="0" presStyleCnt="6"/>
      <dgm:spPr/>
    </dgm:pt>
    <dgm:pt modelId="{EFE5C15F-4AE1-4305-84E0-BA7F730FF49F}" type="pres">
      <dgm:prSet presAssocID="{BB11ED4A-F6E5-40A5-AA07-428EA75588F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AE7176-58B2-496E-A33B-83476AA2CA9A}" type="pres">
      <dgm:prSet presAssocID="{BB11ED4A-F6E5-40A5-AA07-428EA75588F6}" presName="accent_1" presStyleCnt="0"/>
      <dgm:spPr/>
    </dgm:pt>
    <dgm:pt modelId="{735326CC-E026-448D-B8C7-CCC5D21AA6B5}" type="pres">
      <dgm:prSet presAssocID="{BB11ED4A-F6E5-40A5-AA07-428EA75588F6}" presName="accentRepeatNode" presStyleLbl="solidFgAcc1" presStyleIdx="0" presStyleCnt="6"/>
      <dgm:spPr/>
    </dgm:pt>
    <dgm:pt modelId="{3DC5168D-D40F-44E0-BB15-6EF16FB029BD}" type="pres">
      <dgm:prSet presAssocID="{56D3159B-A896-4217-89DC-8BC465337C5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025154-3FC0-4FAB-973C-A1AB1287116C}" type="pres">
      <dgm:prSet presAssocID="{56D3159B-A896-4217-89DC-8BC465337C5D}" presName="accent_2" presStyleCnt="0"/>
      <dgm:spPr/>
    </dgm:pt>
    <dgm:pt modelId="{C6E30680-83B7-4677-A338-61A1CCC487BD}" type="pres">
      <dgm:prSet presAssocID="{56D3159B-A896-4217-89DC-8BC465337C5D}" presName="accentRepeatNode" presStyleLbl="solidFgAcc1" presStyleIdx="1" presStyleCnt="6"/>
      <dgm:spPr/>
    </dgm:pt>
    <dgm:pt modelId="{90081FF8-2058-441A-B35B-16CEFB231E7F}" type="pres">
      <dgm:prSet presAssocID="{A70590B3-0792-4DCF-AA50-E117E63D513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C10242-CDA7-488E-B760-40BC06B24A19}" type="pres">
      <dgm:prSet presAssocID="{A70590B3-0792-4DCF-AA50-E117E63D5131}" presName="accent_3" presStyleCnt="0"/>
      <dgm:spPr/>
    </dgm:pt>
    <dgm:pt modelId="{DF7A4F60-8309-4F61-8B23-B1FFFD5FE0B3}" type="pres">
      <dgm:prSet presAssocID="{A70590B3-0792-4DCF-AA50-E117E63D5131}" presName="accentRepeatNode" presStyleLbl="solidFgAcc1" presStyleIdx="2" presStyleCnt="6"/>
      <dgm:spPr/>
    </dgm:pt>
    <dgm:pt modelId="{B29EF4D7-53A1-40B7-9701-3AFD62E5DFBE}" type="pres">
      <dgm:prSet presAssocID="{3028CF77-197D-4EFC-9E55-F0D8C8CDAAC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66B60C-5EB9-4243-AF0B-A68D14BF5721}" type="pres">
      <dgm:prSet presAssocID="{3028CF77-197D-4EFC-9E55-F0D8C8CDAAC8}" presName="accent_4" presStyleCnt="0"/>
      <dgm:spPr/>
    </dgm:pt>
    <dgm:pt modelId="{5EEEA373-FD82-44F1-9C8F-E5BDE2DC0E01}" type="pres">
      <dgm:prSet presAssocID="{3028CF77-197D-4EFC-9E55-F0D8C8CDAAC8}" presName="accentRepeatNode" presStyleLbl="solidFgAcc1" presStyleIdx="3" presStyleCnt="6"/>
      <dgm:spPr/>
    </dgm:pt>
    <dgm:pt modelId="{8A6284ED-B88C-4FB8-AD19-4AA08DC2FE06}" type="pres">
      <dgm:prSet presAssocID="{B98E6BDC-EF92-4021-8AFB-887F63CC67C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686743-1822-4643-A69C-8E6963B1A41C}" type="pres">
      <dgm:prSet presAssocID="{B98E6BDC-EF92-4021-8AFB-887F63CC67C7}" presName="accent_5" presStyleCnt="0"/>
      <dgm:spPr/>
    </dgm:pt>
    <dgm:pt modelId="{5E86E894-3484-49E4-A532-1418755A99C3}" type="pres">
      <dgm:prSet presAssocID="{B98E6BDC-EF92-4021-8AFB-887F63CC67C7}" presName="accentRepeatNode" presStyleLbl="solidFgAcc1" presStyleIdx="4" presStyleCnt="6"/>
      <dgm:spPr/>
    </dgm:pt>
    <dgm:pt modelId="{07614522-7819-4325-B149-1CA76EFFD32A}" type="pres">
      <dgm:prSet presAssocID="{EA9CDF51-C4E2-4430-A863-5A810E4F7C9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311B93-A3BB-4322-9DA8-573A6D409760}" type="pres">
      <dgm:prSet presAssocID="{EA9CDF51-C4E2-4430-A863-5A810E4F7C97}" presName="accent_6" presStyleCnt="0"/>
      <dgm:spPr/>
    </dgm:pt>
    <dgm:pt modelId="{3C23B7E5-C205-40EC-A41A-097DA9841E1B}" type="pres">
      <dgm:prSet presAssocID="{EA9CDF51-C4E2-4430-A863-5A810E4F7C97}" presName="accentRepeatNode" presStyleLbl="solidFgAcc1" presStyleIdx="5" presStyleCnt="6"/>
      <dgm:spPr/>
    </dgm:pt>
  </dgm:ptLst>
  <dgm:cxnLst>
    <dgm:cxn modelId="{3B098895-C238-44F6-9D2A-047CCFF6B688}" srcId="{51C19BAE-0267-4605-B4FF-1A3EF8853E3B}" destId="{56D3159B-A896-4217-89DC-8BC465337C5D}" srcOrd="1" destOrd="0" parTransId="{CE18A7DD-5DA9-4769-BDA8-7D128D4E4219}" sibTransId="{A736AA6A-1195-42F2-A0F3-6F3F6887AF2B}"/>
    <dgm:cxn modelId="{2FF999CB-3799-4808-BBD1-28873579C5FF}" type="presOf" srcId="{3028CF77-197D-4EFC-9E55-F0D8C8CDAAC8}" destId="{B29EF4D7-53A1-40B7-9701-3AFD62E5DFBE}" srcOrd="0" destOrd="0" presId="urn:microsoft.com/office/officeart/2008/layout/VerticalCurvedList"/>
    <dgm:cxn modelId="{64D2E09A-06F9-45BB-8FED-3336CB4796DC}" srcId="{51C19BAE-0267-4605-B4FF-1A3EF8853E3B}" destId="{EA9CDF51-C4E2-4430-A863-5A810E4F7C97}" srcOrd="5" destOrd="0" parTransId="{8ECC2E0E-AFBC-40D7-AAD9-8FFFAF1F1926}" sibTransId="{9D7B1F68-8084-4BB1-ADCF-B8395737A79A}"/>
    <dgm:cxn modelId="{481C7438-5DE2-431C-8B7D-1EEECF58078B}" type="presOf" srcId="{EA9CDF51-C4E2-4430-A863-5A810E4F7C97}" destId="{07614522-7819-4325-B149-1CA76EFFD32A}" srcOrd="0" destOrd="0" presId="urn:microsoft.com/office/officeart/2008/layout/VerticalCurvedList"/>
    <dgm:cxn modelId="{EBF41026-24F5-49BA-ABBC-019C2F9DD87F}" type="presOf" srcId="{5C020B3F-A320-49DE-B651-64550DB04AD2}" destId="{646B018D-F3C9-49CD-8D7D-573B71C26A2D}" srcOrd="0" destOrd="0" presId="urn:microsoft.com/office/officeart/2008/layout/VerticalCurvedList"/>
    <dgm:cxn modelId="{A6EA63A8-FFB3-4408-BC27-CC5C3AAA057F}" srcId="{51C19BAE-0267-4605-B4FF-1A3EF8853E3B}" destId="{A70590B3-0792-4DCF-AA50-E117E63D5131}" srcOrd="2" destOrd="0" parTransId="{1E886E3E-9387-4517-A6D0-F728D33C8CC1}" sibTransId="{F683BB09-51D8-4FE6-8C69-142C20249C02}"/>
    <dgm:cxn modelId="{E998C274-8F3A-4652-93C6-38254A075374}" type="presOf" srcId="{56D3159B-A896-4217-89DC-8BC465337C5D}" destId="{3DC5168D-D40F-44E0-BB15-6EF16FB029BD}" srcOrd="0" destOrd="0" presId="urn:microsoft.com/office/officeart/2008/layout/VerticalCurvedList"/>
    <dgm:cxn modelId="{26BDB237-0CA0-4FA1-AA38-4FAA17C7BC92}" srcId="{51C19BAE-0267-4605-B4FF-1A3EF8853E3B}" destId="{BB11ED4A-F6E5-40A5-AA07-428EA75588F6}" srcOrd="0" destOrd="0" parTransId="{FBFFD8B8-BDD2-4375-A8D0-80AE4AF0481B}" sibTransId="{5C020B3F-A320-49DE-B651-64550DB04AD2}"/>
    <dgm:cxn modelId="{8F355408-DB7E-4D69-88DD-1CB3C67922D2}" srcId="{51C19BAE-0267-4605-B4FF-1A3EF8853E3B}" destId="{B98E6BDC-EF92-4021-8AFB-887F63CC67C7}" srcOrd="4" destOrd="0" parTransId="{29264DC4-BE54-43CB-AE64-F770DA633A06}" sibTransId="{38952C41-A4D3-4233-A940-4BBB9A162A39}"/>
    <dgm:cxn modelId="{67AA86B8-8188-4603-BD32-06E8A205D926}" srcId="{51C19BAE-0267-4605-B4FF-1A3EF8853E3B}" destId="{3028CF77-197D-4EFC-9E55-F0D8C8CDAAC8}" srcOrd="3" destOrd="0" parTransId="{0EC93818-5817-4B5C-B8CB-02BB9428A91A}" sibTransId="{F9BF4786-99F2-46FB-903F-3C277D0DD83E}"/>
    <dgm:cxn modelId="{E5B62028-0492-449E-902B-3897333BB1D7}" type="presOf" srcId="{A70590B3-0792-4DCF-AA50-E117E63D5131}" destId="{90081FF8-2058-441A-B35B-16CEFB231E7F}" srcOrd="0" destOrd="0" presId="urn:microsoft.com/office/officeart/2008/layout/VerticalCurvedList"/>
    <dgm:cxn modelId="{9CE11780-C5D3-4F80-8A87-83CB740696C2}" type="presOf" srcId="{51C19BAE-0267-4605-B4FF-1A3EF8853E3B}" destId="{DA545E8B-A038-422A-96D3-0ABACF36AA4C}" srcOrd="0" destOrd="0" presId="urn:microsoft.com/office/officeart/2008/layout/VerticalCurvedList"/>
    <dgm:cxn modelId="{6A0BA9C0-15DB-4E5E-BED3-8A8FCB540814}" type="presOf" srcId="{B98E6BDC-EF92-4021-8AFB-887F63CC67C7}" destId="{8A6284ED-B88C-4FB8-AD19-4AA08DC2FE06}" srcOrd="0" destOrd="0" presId="urn:microsoft.com/office/officeart/2008/layout/VerticalCurvedList"/>
    <dgm:cxn modelId="{DB0D3351-41A2-425F-958B-2D3BC98D7525}" type="presOf" srcId="{BB11ED4A-F6E5-40A5-AA07-428EA75588F6}" destId="{EFE5C15F-4AE1-4305-84E0-BA7F730FF49F}" srcOrd="0" destOrd="0" presId="urn:microsoft.com/office/officeart/2008/layout/VerticalCurvedList"/>
    <dgm:cxn modelId="{64EBA32B-7116-4C19-B1AA-3850329E91A2}" type="presParOf" srcId="{DA545E8B-A038-422A-96D3-0ABACF36AA4C}" destId="{2F0694DD-1864-40D1-8BBF-D5E9221E97A1}" srcOrd="0" destOrd="0" presId="urn:microsoft.com/office/officeart/2008/layout/VerticalCurvedList"/>
    <dgm:cxn modelId="{52070D53-6C8A-48F9-B278-3B48EBD2F7FD}" type="presParOf" srcId="{2F0694DD-1864-40D1-8BBF-D5E9221E97A1}" destId="{63C98314-EAB5-4917-BD5C-1A0DA708CD25}" srcOrd="0" destOrd="0" presId="urn:microsoft.com/office/officeart/2008/layout/VerticalCurvedList"/>
    <dgm:cxn modelId="{A23BE41D-2A2D-41FA-81F3-38C293DD5529}" type="presParOf" srcId="{63C98314-EAB5-4917-BD5C-1A0DA708CD25}" destId="{8A5B9D86-6A01-467A-B569-DD55F2D587DA}" srcOrd="0" destOrd="0" presId="urn:microsoft.com/office/officeart/2008/layout/VerticalCurvedList"/>
    <dgm:cxn modelId="{36C1FF1B-F0F4-42F4-BF25-509CF70DC323}" type="presParOf" srcId="{63C98314-EAB5-4917-BD5C-1A0DA708CD25}" destId="{646B018D-F3C9-49CD-8D7D-573B71C26A2D}" srcOrd="1" destOrd="0" presId="urn:microsoft.com/office/officeart/2008/layout/VerticalCurvedList"/>
    <dgm:cxn modelId="{B1F913D5-4399-4796-A2D5-31CD8DDCC26D}" type="presParOf" srcId="{63C98314-EAB5-4917-BD5C-1A0DA708CD25}" destId="{FC76E175-A8DA-4190-8AA8-D323D42A4858}" srcOrd="2" destOrd="0" presId="urn:microsoft.com/office/officeart/2008/layout/VerticalCurvedList"/>
    <dgm:cxn modelId="{BC9F3F7A-DC0F-449F-B840-0F9D42FC455E}" type="presParOf" srcId="{63C98314-EAB5-4917-BD5C-1A0DA708CD25}" destId="{ECDEAD20-7183-49A4-AC12-AD006363C962}" srcOrd="3" destOrd="0" presId="urn:microsoft.com/office/officeart/2008/layout/VerticalCurvedList"/>
    <dgm:cxn modelId="{77357917-75E7-490B-9AB5-CD3CA9436283}" type="presParOf" srcId="{2F0694DD-1864-40D1-8BBF-D5E9221E97A1}" destId="{EFE5C15F-4AE1-4305-84E0-BA7F730FF49F}" srcOrd="1" destOrd="0" presId="urn:microsoft.com/office/officeart/2008/layout/VerticalCurvedList"/>
    <dgm:cxn modelId="{8FB704A3-87C4-4D2E-8C85-5390B884F65A}" type="presParOf" srcId="{2F0694DD-1864-40D1-8BBF-D5E9221E97A1}" destId="{7DAE7176-58B2-496E-A33B-83476AA2CA9A}" srcOrd="2" destOrd="0" presId="urn:microsoft.com/office/officeart/2008/layout/VerticalCurvedList"/>
    <dgm:cxn modelId="{5D8CA8F0-96AA-4ECF-9868-12D93DEE4667}" type="presParOf" srcId="{7DAE7176-58B2-496E-A33B-83476AA2CA9A}" destId="{735326CC-E026-448D-B8C7-CCC5D21AA6B5}" srcOrd="0" destOrd="0" presId="urn:microsoft.com/office/officeart/2008/layout/VerticalCurvedList"/>
    <dgm:cxn modelId="{A3FBD3D6-93D2-4158-BEE9-75C2D4EA43C1}" type="presParOf" srcId="{2F0694DD-1864-40D1-8BBF-D5E9221E97A1}" destId="{3DC5168D-D40F-44E0-BB15-6EF16FB029BD}" srcOrd="3" destOrd="0" presId="urn:microsoft.com/office/officeart/2008/layout/VerticalCurvedList"/>
    <dgm:cxn modelId="{4DB66217-8A3F-4B4C-B1C8-730A5F83B0E9}" type="presParOf" srcId="{2F0694DD-1864-40D1-8BBF-D5E9221E97A1}" destId="{43025154-3FC0-4FAB-973C-A1AB1287116C}" srcOrd="4" destOrd="0" presId="urn:microsoft.com/office/officeart/2008/layout/VerticalCurvedList"/>
    <dgm:cxn modelId="{4DD3BCF2-D799-4771-9E49-9D47B2D7772F}" type="presParOf" srcId="{43025154-3FC0-4FAB-973C-A1AB1287116C}" destId="{C6E30680-83B7-4677-A338-61A1CCC487BD}" srcOrd="0" destOrd="0" presId="urn:microsoft.com/office/officeart/2008/layout/VerticalCurvedList"/>
    <dgm:cxn modelId="{5EA72F8F-22B7-49E3-9F0B-6D9B19F8A236}" type="presParOf" srcId="{2F0694DD-1864-40D1-8BBF-D5E9221E97A1}" destId="{90081FF8-2058-441A-B35B-16CEFB231E7F}" srcOrd="5" destOrd="0" presId="urn:microsoft.com/office/officeart/2008/layout/VerticalCurvedList"/>
    <dgm:cxn modelId="{40F55F5F-0CD9-489A-AF12-90A3808E28F8}" type="presParOf" srcId="{2F0694DD-1864-40D1-8BBF-D5E9221E97A1}" destId="{9DC10242-CDA7-488E-B760-40BC06B24A19}" srcOrd="6" destOrd="0" presId="urn:microsoft.com/office/officeart/2008/layout/VerticalCurvedList"/>
    <dgm:cxn modelId="{5301865C-7FEA-419D-8B26-EA1E756A17DC}" type="presParOf" srcId="{9DC10242-CDA7-488E-B760-40BC06B24A19}" destId="{DF7A4F60-8309-4F61-8B23-B1FFFD5FE0B3}" srcOrd="0" destOrd="0" presId="urn:microsoft.com/office/officeart/2008/layout/VerticalCurvedList"/>
    <dgm:cxn modelId="{852F7067-7FE8-48D6-A80E-7758DA5F50DB}" type="presParOf" srcId="{2F0694DD-1864-40D1-8BBF-D5E9221E97A1}" destId="{B29EF4D7-53A1-40B7-9701-3AFD62E5DFBE}" srcOrd="7" destOrd="0" presId="urn:microsoft.com/office/officeart/2008/layout/VerticalCurvedList"/>
    <dgm:cxn modelId="{60C9E4D0-13CC-4DC7-9DD5-4092E6AA7A69}" type="presParOf" srcId="{2F0694DD-1864-40D1-8BBF-D5E9221E97A1}" destId="{EB66B60C-5EB9-4243-AF0B-A68D14BF5721}" srcOrd="8" destOrd="0" presId="urn:microsoft.com/office/officeart/2008/layout/VerticalCurvedList"/>
    <dgm:cxn modelId="{294D504F-1400-4121-97B4-13DF70AEBB83}" type="presParOf" srcId="{EB66B60C-5EB9-4243-AF0B-A68D14BF5721}" destId="{5EEEA373-FD82-44F1-9C8F-E5BDE2DC0E01}" srcOrd="0" destOrd="0" presId="urn:microsoft.com/office/officeart/2008/layout/VerticalCurvedList"/>
    <dgm:cxn modelId="{A4D0C593-4EFF-4E6F-AB4A-2A1BA8C16557}" type="presParOf" srcId="{2F0694DD-1864-40D1-8BBF-D5E9221E97A1}" destId="{8A6284ED-B88C-4FB8-AD19-4AA08DC2FE06}" srcOrd="9" destOrd="0" presId="urn:microsoft.com/office/officeart/2008/layout/VerticalCurvedList"/>
    <dgm:cxn modelId="{6BD84D79-41E7-4DA8-A7AE-F1678E733872}" type="presParOf" srcId="{2F0694DD-1864-40D1-8BBF-D5E9221E97A1}" destId="{6D686743-1822-4643-A69C-8E6963B1A41C}" srcOrd="10" destOrd="0" presId="urn:microsoft.com/office/officeart/2008/layout/VerticalCurvedList"/>
    <dgm:cxn modelId="{376A3412-45CB-4982-A2CC-1A20052272EF}" type="presParOf" srcId="{6D686743-1822-4643-A69C-8E6963B1A41C}" destId="{5E86E894-3484-49E4-A532-1418755A99C3}" srcOrd="0" destOrd="0" presId="urn:microsoft.com/office/officeart/2008/layout/VerticalCurvedList"/>
    <dgm:cxn modelId="{335642D4-03E7-4885-A06F-1B562D2E72FC}" type="presParOf" srcId="{2F0694DD-1864-40D1-8BBF-D5E9221E97A1}" destId="{07614522-7819-4325-B149-1CA76EFFD32A}" srcOrd="11" destOrd="0" presId="urn:microsoft.com/office/officeart/2008/layout/VerticalCurvedList"/>
    <dgm:cxn modelId="{8D98D721-5411-4D34-ACF7-046592A00F85}" type="presParOf" srcId="{2F0694DD-1864-40D1-8BBF-D5E9221E97A1}" destId="{E5311B93-A3BB-4322-9DA8-573A6D409760}" srcOrd="12" destOrd="0" presId="urn:microsoft.com/office/officeart/2008/layout/VerticalCurvedList"/>
    <dgm:cxn modelId="{E3C67DBF-0696-4FDB-A42D-176D196D2A47}" type="presParOf" srcId="{E5311B93-A3BB-4322-9DA8-573A6D409760}" destId="{3C23B7E5-C205-40EC-A41A-097DA9841E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018D-F3C9-49CD-8D7D-573B71C26A2D}">
      <dsp:nvSpPr>
        <dsp:cNvPr id="0" name=""/>
        <dsp:cNvSpPr/>
      </dsp:nvSpPr>
      <dsp:spPr>
        <a:xfrm>
          <a:off x="-5467153" y="-837099"/>
          <a:ext cx="6509660" cy="6509660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5C15F-4AE1-4305-84E0-BA7F730FF49F}">
      <dsp:nvSpPr>
        <dsp:cNvPr id="0" name=""/>
        <dsp:cNvSpPr/>
      </dsp:nvSpPr>
      <dsp:spPr>
        <a:xfrm>
          <a:off x="388613" y="254635"/>
          <a:ext cx="8271155" cy="509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08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CTI –  The Need </a:t>
          </a:r>
          <a:endParaRPr lang="en-IN" sz="2600" kern="1200" dirty="0"/>
        </a:p>
      </dsp:txBody>
      <dsp:txXfrm>
        <a:off x="388613" y="254635"/>
        <a:ext cx="8271155" cy="509077"/>
      </dsp:txXfrm>
    </dsp:sp>
    <dsp:sp modelId="{735326CC-E026-448D-B8C7-CCC5D21AA6B5}">
      <dsp:nvSpPr>
        <dsp:cNvPr id="0" name=""/>
        <dsp:cNvSpPr/>
      </dsp:nvSpPr>
      <dsp:spPr>
        <a:xfrm>
          <a:off x="70439" y="191000"/>
          <a:ext cx="636346" cy="636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C5168D-D40F-44E0-BB15-6EF16FB029BD}">
      <dsp:nvSpPr>
        <dsp:cNvPr id="0" name=""/>
        <dsp:cNvSpPr/>
      </dsp:nvSpPr>
      <dsp:spPr>
        <a:xfrm>
          <a:off x="807364" y="1018154"/>
          <a:ext cx="7852404" cy="509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08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Defining an </a:t>
          </a:r>
          <a:r>
            <a:rPr lang="en-IN" sz="2600" kern="1200" dirty="0"/>
            <a:t>effective CTI </a:t>
          </a:r>
          <a:r>
            <a:rPr lang="en-IN" sz="2600" kern="1200" dirty="0" smtClean="0"/>
            <a:t>Program</a:t>
          </a:r>
          <a:endParaRPr lang="en-IN" sz="2600" kern="1200" dirty="0"/>
        </a:p>
      </dsp:txBody>
      <dsp:txXfrm>
        <a:off x="807364" y="1018154"/>
        <a:ext cx="7852404" cy="509077"/>
      </dsp:txXfrm>
    </dsp:sp>
    <dsp:sp modelId="{C6E30680-83B7-4677-A338-61A1CCC487BD}">
      <dsp:nvSpPr>
        <dsp:cNvPr id="0" name=""/>
        <dsp:cNvSpPr/>
      </dsp:nvSpPr>
      <dsp:spPr>
        <a:xfrm>
          <a:off x="489190" y="954520"/>
          <a:ext cx="636346" cy="636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081FF8-2058-441A-B35B-16CEFB231E7F}">
      <dsp:nvSpPr>
        <dsp:cNvPr id="0" name=""/>
        <dsp:cNvSpPr/>
      </dsp:nvSpPr>
      <dsp:spPr>
        <a:xfrm>
          <a:off x="998848" y="1781674"/>
          <a:ext cx="7660920" cy="509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08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Features &amp; Realized Benefits</a:t>
          </a:r>
        </a:p>
      </dsp:txBody>
      <dsp:txXfrm>
        <a:off x="998848" y="1781674"/>
        <a:ext cx="7660920" cy="509077"/>
      </dsp:txXfrm>
    </dsp:sp>
    <dsp:sp modelId="{DF7A4F60-8309-4F61-8B23-B1FFFD5FE0B3}">
      <dsp:nvSpPr>
        <dsp:cNvPr id="0" name=""/>
        <dsp:cNvSpPr/>
      </dsp:nvSpPr>
      <dsp:spPr>
        <a:xfrm>
          <a:off x="680674" y="1718039"/>
          <a:ext cx="636346" cy="636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9EF4D7-53A1-40B7-9701-3AFD62E5DFBE}">
      <dsp:nvSpPr>
        <dsp:cNvPr id="0" name=""/>
        <dsp:cNvSpPr/>
      </dsp:nvSpPr>
      <dsp:spPr>
        <a:xfrm>
          <a:off x="998848" y="2544710"/>
          <a:ext cx="7660920" cy="509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08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Role of ML/AI</a:t>
          </a:r>
          <a:endParaRPr lang="en-IN" sz="2600" kern="1200" dirty="0"/>
        </a:p>
      </dsp:txBody>
      <dsp:txXfrm>
        <a:off x="998848" y="2544710"/>
        <a:ext cx="7660920" cy="509077"/>
      </dsp:txXfrm>
    </dsp:sp>
    <dsp:sp modelId="{5EEEA373-FD82-44F1-9C8F-E5BDE2DC0E01}">
      <dsp:nvSpPr>
        <dsp:cNvPr id="0" name=""/>
        <dsp:cNvSpPr/>
      </dsp:nvSpPr>
      <dsp:spPr>
        <a:xfrm>
          <a:off x="680674" y="2481075"/>
          <a:ext cx="636346" cy="636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284ED-B88C-4FB8-AD19-4AA08DC2FE06}">
      <dsp:nvSpPr>
        <dsp:cNvPr id="0" name=""/>
        <dsp:cNvSpPr/>
      </dsp:nvSpPr>
      <dsp:spPr>
        <a:xfrm>
          <a:off x="807364" y="3308229"/>
          <a:ext cx="7852404" cy="509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08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Taking </a:t>
          </a:r>
          <a:r>
            <a:rPr lang="en-IN" sz="2600" kern="1200" dirty="0" smtClean="0"/>
            <a:t>a bite</a:t>
          </a:r>
          <a:endParaRPr lang="en-IN" sz="2600" kern="1200" dirty="0"/>
        </a:p>
      </dsp:txBody>
      <dsp:txXfrm>
        <a:off x="807364" y="3308229"/>
        <a:ext cx="7852404" cy="509077"/>
      </dsp:txXfrm>
    </dsp:sp>
    <dsp:sp modelId="{5E86E894-3484-49E4-A532-1418755A99C3}">
      <dsp:nvSpPr>
        <dsp:cNvPr id="0" name=""/>
        <dsp:cNvSpPr/>
      </dsp:nvSpPr>
      <dsp:spPr>
        <a:xfrm>
          <a:off x="489190" y="3244595"/>
          <a:ext cx="636346" cy="636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614522-7819-4325-B149-1CA76EFFD32A}">
      <dsp:nvSpPr>
        <dsp:cNvPr id="0" name=""/>
        <dsp:cNvSpPr/>
      </dsp:nvSpPr>
      <dsp:spPr>
        <a:xfrm>
          <a:off x="388613" y="4071749"/>
          <a:ext cx="8271155" cy="509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08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About SciTech Patent Art</a:t>
          </a:r>
          <a:endParaRPr lang="en-IN" sz="2600" kern="1200" dirty="0"/>
        </a:p>
      </dsp:txBody>
      <dsp:txXfrm>
        <a:off x="388613" y="4071749"/>
        <a:ext cx="8271155" cy="509077"/>
      </dsp:txXfrm>
    </dsp:sp>
    <dsp:sp modelId="{3C23B7E5-C205-40EC-A41A-097DA9841E1B}">
      <dsp:nvSpPr>
        <dsp:cNvPr id="0" name=""/>
        <dsp:cNvSpPr/>
      </dsp:nvSpPr>
      <dsp:spPr>
        <a:xfrm>
          <a:off x="70439" y="4008114"/>
          <a:ext cx="636346" cy="636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89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438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29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5" name="Pentagon 14"/>
          <p:cNvSpPr/>
          <p:nvPr userDrawn="1"/>
        </p:nvSpPr>
        <p:spPr>
          <a:xfrm>
            <a:off x="-4856" y="146567"/>
            <a:ext cx="7294298" cy="635311"/>
          </a:xfrm>
          <a:prstGeom prst="homePlat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38102" r="20566" b="27206"/>
          <a:stretch/>
        </p:blipFill>
        <p:spPr>
          <a:xfrm>
            <a:off x="10588494" y="6148178"/>
            <a:ext cx="1590260" cy="6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896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29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3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889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97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382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077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99489-7CF8-4A08-BB9E-D84D33F47055}" type="datetimeFigureOut">
              <a:rPr lang="en-IN" smtClean="0"/>
              <a:t>31-05-2018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DCAA-4843-47B5-A867-D9B610C2A6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539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rinivas@patent-ar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5412" y="0"/>
            <a:ext cx="12192000" cy="375929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AI </a:t>
            </a:r>
            <a:r>
              <a:rPr lang="en-US" sz="32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assisted</a:t>
            </a:r>
            <a:r>
              <a:rPr lang="en-US" sz="4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</a:t>
            </a:r>
            <a:r>
              <a:rPr lang="en-US" sz="32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ompetitive</a:t>
            </a:r>
            <a:r>
              <a:rPr lang="en-US" sz="44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US" sz="32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echnology</a:t>
            </a:r>
            <a:r>
              <a:rPr lang="en-US" sz="44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32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ntelligence</a:t>
            </a:r>
            <a:r>
              <a:rPr lang="en-US" sz="44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/>
            </a:r>
            <a:br>
              <a:rPr lang="en-US" sz="44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</a:br>
            <a:r>
              <a:rPr lang="en-US" sz="40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…</a:t>
            </a:r>
            <a:r>
              <a:rPr lang="en-US" sz="32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A Case Study</a:t>
            </a:r>
            <a:r>
              <a:rPr lang="en-US" sz="40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  <a:t>…</a:t>
            </a:r>
            <a:br>
              <a:rPr lang="en-US" sz="4000" b="1" i="1" dirty="0" smtClean="0">
                <a:solidFill>
                  <a:srgbClr val="1B52C6"/>
                </a:solidFill>
                <a:latin typeface="calibri" panose="020F0502020204030204" pitchFamily="34" charset="0"/>
              </a:rPr>
            </a:br>
            <a:endParaRPr lang="en-US" sz="4000" b="1" i="1" dirty="0">
              <a:solidFill>
                <a:srgbClr val="76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1658" y="225978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spc="600" dirty="0" smtClean="0">
              <a:solidFill>
                <a:srgbClr val="002060"/>
              </a:solidFill>
            </a:endParaRPr>
          </a:p>
          <a:p>
            <a:pPr algn="ctr"/>
            <a:endParaRPr lang="en-GB" sz="2000" b="1" spc="600" dirty="0" smtClean="0">
              <a:solidFill>
                <a:srgbClr val="002060"/>
              </a:solidFill>
            </a:endParaRPr>
          </a:p>
          <a:p>
            <a:pPr algn="ctr"/>
            <a:r>
              <a:rPr lang="en-GB" sz="2000" b="1" spc="600" dirty="0" smtClean="0">
                <a:solidFill>
                  <a:srgbClr val="002060"/>
                </a:solidFill>
              </a:rPr>
              <a:t>Srin Achanta, Ph.D.</a:t>
            </a:r>
            <a:endParaRPr lang="en-GB" sz="2000" b="1" spc="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4161" y="6117110"/>
            <a:ext cx="996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h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se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rvi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es</a:t>
            </a:r>
            <a:r>
              <a:rPr lang="en-IN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l A</a:t>
            </a:r>
            <a:r>
              <a:rPr lang="en-IN" spc="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alyti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s l Visuali</a:t>
            </a:r>
            <a:r>
              <a:rPr lang="en-IN" spc="-20" dirty="0">
                <a:solidFill>
                  <a:srgbClr val="7E7E7E"/>
                </a:solidFill>
                <a:latin typeface="Calibri"/>
                <a:cs typeface="Calibri"/>
              </a:rPr>
              <a:t>z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tion</a:t>
            </a:r>
            <a:r>
              <a:rPr lang="en-IN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l 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Lic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lang="en-IN" spc="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si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lang="en-IN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se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rvi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es</a:t>
            </a:r>
            <a:r>
              <a:rPr lang="en-IN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l </a:t>
            </a:r>
            <a:r>
              <a:rPr lang="en-IN" spc="-25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lang="en-IN" spc="-3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fti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lang="en-IN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lang="en-IN" spc="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lang="en-IN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filin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lang="en-IN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l 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lo</a:t>
            </a:r>
            <a:r>
              <a:rPr lang="en-IN" spc="5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IP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 se</a:t>
            </a:r>
            <a:r>
              <a:rPr lang="en-IN" dirty="0">
                <a:solidFill>
                  <a:srgbClr val="7E7E7E"/>
                </a:solidFill>
                <a:latin typeface="Calibri"/>
                <a:cs typeface="Calibri"/>
              </a:rPr>
              <a:t>rvi</a:t>
            </a:r>
            <a:r>
              <a:rPr lang="en-IN" spc="-1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lang="en-IN" spc="-5" dirty="0">
                <a:solidFill>
                  <a:srgbClr val="7E7E7E"/>
                </a:solidFill>
                <a:latin typeface="Calibri"/>
                <a:cs typeface="Calibri"/>
              </a:rPr>
              <a:t>es</a:t>
            </a:r>
            <a:endParaRPr lang="en-IN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6123" y="6433422"/>
            <a:ext cx="345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u="sng" spc="600" dirty="0">
                <a:solidFill>
                  <a:srgbClr val="FF5050"/>
                </a:solidFill>
                <a:latin typeface="+mj-lt"/>
              </a:rPr>
              <a:t>www.patent-art.com</a:t>
            </a:r>
            <a:endParaRPr lang="en-GB" b="1" u="sng" dirty="0">
              <a:solidFill>
                <a:srgbClr val="FF505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38102" r="20566" b="27206"/>
          <a:stretch/>
        </p:blipFill>
        <p:spPr>
          <a:xfrm>
            <a:off x="4418684" y="4317648"/>
            <a:ext cx="3590364" cy="13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i="1" dirty="0" smtClean="0">
                <a:solidFill>
                  <a:schemeClr val="bg1"/>
                </a:solidFill>
              </a:rPr>
              <a:t>Taking a bite…</a:t>
            </a:r>
            <a:endParaRPr lang="en-IN" sz="4000" b="1" i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2381" y="1064961"/>
            <a:ext cx="3917632" cy="42636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u="sng" dirty="0" smtClean="0"/>
              <a:t>IT + Services Platform </a:t>
            </a:r>
          </a:p>
          <a:p>
            <a:pPr algn="ctr"/>
            <a:endParaRPr lang="en-IN" sz="2400" b="1" dirty="0"/>
          </a:p>
          <a:p>
            <a:pPr marL="285750" indent="-285750">
              <a:buFontTx/>
              <a:buChar char="-"/>
            </a:pPr>
            <a:r>
              <a:rPr lang="en-IN" sz="2000" b="1" dirty="0" smtClean="0"/>
              <a:t>AI built-in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2000" b="1" dirty="0" smtClean="0"/>
              <a:t>You train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2000" b="1" dirty="0" smtClean="0"/>
              <a:t>SPA trains</a:t>
            </a:r>
          </a:p>
          <a:p>
            <a:pPr marL="285750" indent="-285750">
              <a:buFontTx/>
              <a:buChar char="-"/>
            </a:pPr>
            <a:endParaRPr lang="en-IN" sz="2000" b="1" dirty="0" smtClean="0"/>
          </a:p>
          <a:p>
            <a:pPr marL="285750" indent="-285750">
              <a:buFontTx/>
              <a:buChar char="-"/>
            </a:pPr>
            <a:r>
              <a:rPr lang="en-IN" sz="2000" b="1" dirty="0" smtClean="0"/>
              <a:t>Scalable, globally accessible</a:t>
            </a:r>
          </a:p>
          <a:p>
            <a:pPr marL="285750" indent="-285750">
              <a:buFontTx/>
              <a:buChar char="-"/>
            </a:pPr>
            <a:endParaRPr lang="en-IN" sz="2000" b="1" dirty="0"/>
          </a:p>
          <a:p>
            <a:pPr marL="285750" indent="-285750">
              <a:buFontTx/>
              <a:buChar char="-"/>
            </a:pPr>
            <a:r>
              <a:rPr lang="en-IN" sz="2000" b="1" dirty="0" smtClean="0"/>
              <a:t>Customizable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2000" b="1" dirty="0" smtClean="0"/>
              <a:t>Access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2000" b="1" dirty="0" smtClean="0"/>
              <a:t>User-defined taxonomy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2000" b="1" dirty="0" smtClean="0"/>
              <a:t>Interactive charts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2000" b="1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14667" y="1304367"/>
            <a:ext cx="23344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/>
              <a:t>Technology 1</a:t>
            </a:r>
            <a:endParaRPr lang="en-IN" b="1" i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05703" y="1873624"/>
            <a:ext cx="23344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/>
              <a:t>Company 1, 2,….</a:t>
            </a:r>
            <a:endParaRPr lang="en-IN" b="1" i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96739" y="2442881"/>
            <a:ext cx="23344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/>
              <a:t>Technology 2,3,…</a:t>
            </a:r>
            <a:endParaRPr lang="en-IN" b="1" i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87775" y="3012138"/>
            <a:ext cx="23344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/>
              <a:t>Company 10, 11,…</a:t>
            </a:r>
            <a:endParaRPr lang="en-IN" b="1" i="1" dirty="0"/>
          </a:p>
        </p:txBody>
      </p:sp>
      <p:sp>
        <p:nvSpPr>
          <p:cNvPr id="5" name="Rectangle 4"/>
          <p:cNvSpPr/>
          <p:nvPr/>
        </p:nvSpPr>
        <p:spPr>
          <a:xfrm>
            <a:off x="1350989" y="3523133"/>
            <a:ext cx="261766" cy="1694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IN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15" y="1422406"/>
            <a:ext cx="502586" cy="502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04" y="2058898"/>
            <a:ext cx="502586" cy="502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93" y="2695390"/>
            <a:ext cx="502586" cy="502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82" y="3331882"/>
            <a:ext cx="502586" cy="5025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74301" y="1655832"/>
            <a:ext cx="2729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 smtClean="0"/>
              <a:t>END USER</a:t>
            </a:r>
            <a:endParaRPr lang="en-IN" sz="2800" b="1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2"/>
          <a:stretch/>
        </p:blipFill>
        <p:spPr>
          <a:xfrm>
            <a:off x="9847381" y="2297778"/>
            <a:ext cx="2183594" cy="1923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H="1">
            <a:off x="416859" y="5567083"/>
            <a:ext cx="1124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</a:rPr>
              <a:t>A Partner with the right mix of ML/AI, IT &amp; Technical Skills Is Key to Success</a:t>
            </a:r>
            <a:endParaRPr lang="en-IN" sz="2800" b="1" i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7957901" y="1754076"/>
            <a:ext cx="1743974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25"/>
          <p:cNvSpPr/>
          <p:nvPr/>
        </p:nvSpPr>
        <p:spPr>
          <a:xfrm flipH="1">
            <a:off x="7957901" y="2637402"/>
            <a:ext cx="1743974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ight Arrow 26"/>
          <p:cNvSpPr/>
          <p:nvPr/>
        </p:nvSpPr>
        <p:spPr>
          <a:xfrm flipH="1">
            <a:off x="7957901" y="3520728"/>
            <a:ext cx="1743974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 flipH="1">
            <a:off x="7957901" y="4404052"/>
            <a:ext cx="1743974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8186251" y="1460330"/>
            <a:ext cx="12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/>
              <a:t>Summaries</a:t>
            </a:r>
            <a:endParaRPr lang="en-IN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86251" y="2370550"/>
            <a:ext cx="12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/>
              <a:t>Insights</a:t>
            </a:r>
            <a:endParaRPr lang="en-IN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03031" y="3267323"/>
            <a:ext cx="145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/>
              <a:t>E-mail alerts</a:t>
            </a:r>
            <a:endParaRPr lang="en-IN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92952" y="4110308"/>
            <a:ext cx="3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/>
              <a:t>Searchable PL + NPL database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1957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5" grpId="0"/>
      <p:bldP spid="19" grpId="0"/>
      <p:bldP spid="19" grpId="1"/>
      <p:bldP spid="19" grpId="2"/>
      <p:bldP spid="21" grpId="0"/>
      <p:bldP spid="9" grpId="0" animBg="1"/>
      <p:bldP spid="26" grpId="0" animBg="1"/>
      <p:bldP spid="27" grpId="0" animBg="1"/>
      <p:bldP spid="28" grpId="0" animBg="1"/>
      <p:bldP spid="10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4856" y="119673"/>
            <a:ext cx="7723468" cy="707886"/>
          </a:xfrm>
          <a:prstGeom prst="homePlate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ABOUT SCITECH PATENT ART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07777" y="4262720"/>
            <a:ext cx="3227294" cy="1990164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7242" y="805578"/>
            <a:ext cx="6201906" cy="3227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en-US" sz="1800" dirty="0" smtClean="0">
                <a:solidFill>
                  <a:prstClr val="black"/>
                </a:solidFill>
              </a:rPr>
              <a:t>Established in 2002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en-US" sz="1800" dirty="0" smtClean="0">
                <a:solidFill>
                  <a:prstClr val="black"/>
                </a:solidFill>
              </a:rPr>
              <a:t>Maintaining </a:t>
            </a:r>
            <a:r>
              <a:rPr lang="en-US" altLang="en-US" sz="1800" b="1" i="1" u="sng" dirty="0">
                <a:solidFill>
                  <a:srgbClr val="F79646">
                    <a:lumMod val="75000"/>
                  </a:srgbClr>
                </a:solidFill>
              </a:rPr>
              <a:t>c</a:t>
            </a:r>
            <a:r>
              <a:rPr lang="en-US" altLang="en-US" sz="1800" b="1" i="1" u="sng" dirty="0" smtClean="0">
                <a:solidFill>
                  <a:srgbClr val="F79646">
                    <a:lumMod val="75000"/>
                  </a:srgbClr>
                </a:solidFill>
              </a:rPr>
              <a:t>onfidentiality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 </a:t>
            </a:r>
            <a:r>
              <a:rPr lang="en-US" altLang="en-US" sz="1800" dirty="0" smtClean="0">
                <a:solidFill>
                  <a:prstClr val="black"/>
                </a:solidFill>
              </a:rPr>
              <a:t>is core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en-US" sz="1800" dirty="0" smtClean="0">
                <a:solidFill>
                  <a:prstClr val="black"/>
                </a:solidFill>
              </a:rPr>
              <a:t>Over 300 clients in US, Japan &amp; Europe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en-US" sz="1800" dirty="0">
                <a:solidFill>
                  <a:prstClr val="black"/>
                </a:solidFill>
              </a:rPr>
              <a:t>90+ advanced degree </a:t>
            </a:r>
            <a:r>
              <a:rPr lang="en-US" altLang="en-US" sz="1800" b="1" i="1" u="sng" dirty="0">
                <a:solidFill>
                  <a:srgbClr val="F79646">
                    <a:lumMod val="75000"/>
                  </a:srgbClr>
                </a:solidFill>
              </a:rPr>
              <a:t>scientists and technologists</a:t>
            </a:r>
            <a:endParaRPr lang="en-US" altLang="en-US" sz="1800" u="sng" dirty="0">
              <a:solidFill>
                <a:srgbClr val="F79646">
                  <a:lumMod val="75000"/>
                </a:srgbClr>
              </a:solidFill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en-US" sz="1800" dirty="0" smtClean="0">
                <a:solidFill>
                  <a:prstClr val="black"/>
                </a:solidFill>
              </a:rPr>
              <a:t>AI &amp; Big Data analytics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6113" y="4405761"/>
            <a:ext cx="173336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Our Difference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53014" y="4775611"/>
            <a:ext cx="2530892" cy="12972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ct val="120000"/>
              </a:lnSpc>
            </a:pPr>
            <a:r>
              <a:rPr lang="en-US" altLang="en-US" sz="2000" i="1" dirty="0">
                <a:solidFill>
                  <a:prstClr val="black"/>
                </a:solidFill>
              </a:rPr>
              <a:t>A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ctionable insights</a:t>
            </a:r>
          </a:p>
          <a:p>
            <a:pPr marL="228600" indent="-228600">
              <a:lnSpc>
                <a:spcPct val="120000"/>
              </a:lnSpc>
            </a:pPr>
            <a:r>
              <a:rPr lang="en-US" altLang="en-US" sz="2000" i="1" dirty="0" smtClean="0">
                <a:solidFill>
                  <a:prstClr val="black"/>
                </a:solidFill>
              </a:rPr>
              <a:t>Multi-disciplinary</a:t>
            </a:r>
          </a:p>
          <a:p>
            <a:pPr marL="228600" indent="-228600">
              <a:lnSpc>
                <a:spcPct val="120000"/>
              </a:lnSpc>
            </a:pPr>
            <a:r>
              <a:rPr lang="en-US" altLang="en-US" sz="2000" i="1" dirty="0" smtClean="0">
                <a:solidFill>
                  <a:prstClr val="black"/>
                </a:solidFill>
              </a:rPr>
              <a:t>Intuitive tools</a:t>
            </a:r>
            <a:endParaRPr lang="en-US" altLang="en-US" sz="2000" i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3546165" y="1062177"/>
            <a:ext cx="48159" cy="59458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2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5271" t="16666" r="8419" b="11458"/>
          <a:stretch/>
        </p:blipFill>
        <p:spPr>
          <a:xfrm>
            <a:off x="7508450" y="1066911"/>
            <a:ext cx="2442093" cy="27178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55" y="3334214"/>
            <a:ext cx="3470188" cy="230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8122024" y="2528047"/>
            <a:ext cx="510988" cy="4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2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4856" y="119673"/>
            <a:ext cx="7723468" cy="707886"/>
          </a:xfrm>
          <a:prstGeom prst="homePlate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ABOUT SCITECH PATENT ART</a:t>
            </a:r>
            <a:endParaRPr lang="en-IN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2" y="1082374"/>
            <a:ext cx="2886409" cy="3052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61" y="3214033"/>
            <a:ext cx="2891148" cy="305229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 rot="10800000">
            <a:off x="6077867" y="1297526"/>
            <a:ext cx="83986" cy="48387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2000"/>
          </a:p>
        </p:txBody>
      </p:sp>
      <p:sp>
        <p:nvSpPr>
          <p:cNvPr id="19" name="TextBox 18"/>
          <p:cNvSpPr txBox="1"/>
          <p:nvPr/>
        </p:nvSpPr>
        <p:spPr>
          <a:xfrm>
            <a:off x="8027894" y="1082374"/>
            <a:ext cx="213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 smtClean="0"/>
              <a:t>SERVICES</a:t>
            </a:r>
            <a:endParaRPr lang="en-IN" sz="2800" b="1" u="sng" dirty="0"/>
          </a:p>
        </p:txBody>
      </p:sp>
      <p:sp>
        <p:nvSpPr>
          <p:cNvPr id="20" name="Pentagon 19"/>
          <p:cNvSpPr/>
          <p:nvPr/>
        </p:nvSpPr>
        <p:spPr>
          <a:xfrm>
            <a:off x="6494929" y="1936375"/>
            <a:ext cx="2151530" cy="67214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IP RELATED</a:t>
            </a:r>
            <a:endParaRPr lang="en-I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51985" y="1810783"/>
            <a:ext cx="320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Patentability, invalidation, freedom-to-operate, evidence of use, prosecution support, etc.</a:t>
            </a:r>
            <a:endParaRPr lang="en-IN" dirty="0"/>
          </a:p>
        </p:txBody>
      </p:sp>
      <p:sp>
        <p:nvSpPr>
          <p:cNvPr id="22" name="Pentagon 21"/>
          <p:cNvSpPr/>
          <p:nvPr/>
        </p:nvSpPr>
        <p:spPr>
          <a:xfrm>
            <a:off x="6499412" y="3487265"/>
            <a:ext cx="2151530" cy="67214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R&amp;D SUPPORT</a:t>
            </a:r>
            <a:endParaRPr lang="en-I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856468" y="3361673"/>
            <a:ext cx="320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White-space, technology trends, competitor monitoring, open innovation partners, etc.</a:t>
            </a:r>
            <a:endParaRPr lang="en-IN" dirty="0"/>
          </a:p>
        </p:txBody>
      </p:sp>
      <p:sp>
        <p:nvSpPr>
          <p:cNvPr id="24" name="Pentagon 23"/>
          <p:cNvSpPr/>
          <p:nvPr/>
        </p:nvSpPr>
        <p:spPr>
          <a:xfrm>
            <a:off x="6503895" y="5038155"/>
            <a:ext cx="2151530" cy="672146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CUSTOM TOOLS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860951" y="4912563"/>
            <a:ext cx="320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Technology portals, AI tools, custom search engines, custom mapping, etc.</a:t>
            </a:r>
            <a:endParaRPr lang="en-IN" dirty="0"/>
          </a:p>
        </p:txBody>
      </p:sp>
      <p:sp>
        <p:nvSpPr>
          <p:cNvPr id="26" name="Oval 25"/>
          <p:cNvSpPr/>
          <p:nvPr/>
        </p:nvSpPr>
        <p:spPr>
          <a:xfrm>
            <a:off x="262965" y="4687805"/>
            <a:ext cx="2090154" cy="1022496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rgbClr val="FF0000"/>
                </a:solidFill>
              </a:rPr>
              <a:t>Primarily English + machine translations as needed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4856" y="119673"/>
            <a:ext cx="8342032" cy="707886"/>
          </a:xfrm>
          <a:prstGeom prst="homePlate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</a:rPr>
              <a:t>S</a:t>
            </a:r>
            <a:r>
              <a:rPr lang="en-IN" sz="4000" b="1" dirty="0" smtClean="0">
                <a:solidFill>
                  <a:schemeClr val="bg1"/>
                </a:solidFill>
              </a:rPr>
              <a:t>pecialty…non-patent literature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1" y="975503"/>
            <a:ext cx="29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Type of Information 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9274" y="920504"/>
            <a:ext cx="29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Example Sources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98757"/>
              </p:ext>
            </p:extLst>
          </p:nvPr>
        </p:nvGraphicFramePr>
        <p:xfrm>
          <a:off x="783771" y="1492168"/>
          <a:ext cx="11211006" cy="399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207"/>
                <a:gridCol w="7543799"/>
              </a:tblGrid>
              <a:tr h="444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Scientific Literature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Web of Science, 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</a:rPr>
                        <a:t>GoogleScholar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, Journal websites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Technical / Commercial Journals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Chemical Engineering Progress, Chemical Technology, IEEE journal, Formulations &amp; Physical Chemistry based journals,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Bioscience biotechnology and biochemistry, Food science,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etc.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Conference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Proceedings</a:t>
                      </a:r>
                      <a:endParaRPr lang="en-US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Track technical presentations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at conferences, Inventor presentations or articles, etc.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Clinical Trials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Clinical studies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on animals / humans to confirm technology feasibility 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Business Literature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OneSource, Nexis, Company websites, etc.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Product Launches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Global New Products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Database, company websites, Industry specific forums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Quarterly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results / Annual reports</a:t>
                      </a:r>
                      <a:endParaRPr lang="en-US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Investor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relations presentations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to capture technology investments and R&amp;D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</a:rPr>
                        <a:t> strategy</a:t>
                      </a:r>
                      <a:endParaRPr 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7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7" y="166149"/>
            <a:ext cx="7738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ADDITIONAL INFORMATION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810" y="1158465"/>
            <a:ext cx="1046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Srin Achanta</a:t>
            </a:r>
            <a:endParaRPr lang="en-US" sz="2400" dirty="0"/>
          </a:p>
          <a:p>
            <a:pPr lvl="0"/>
            <a:r>
              <a:rPr lang="en-US" sz="2400" dirty="0" smtClean="0">
                <a:hlinkClick r:id="rId2"/>
              </a:rPr>
              <a:t>srinivas@patent-art.com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24539" y="3133628"/>
            <a:ext cx="426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4F2170"/>
                </a:solidFill>
                <a:ea typeface="+mj-ea"/>
                <a:cs typeface="+mj-cs"/>
              </a:rPr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416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627" y="153838"/>
            <a:ext cx="2027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  <a:endParaRPr lang="en-IN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38001159"/>
              </p:ext>
            </p:extLst>
          </p:nvPr>
        </p:nvGraphicFramePr>
        <p:xfrm>
          <a:off x="2111189" y="839198"/>
          <a:ext cx="8727140" cy="483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5685525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CTI – THE NEED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984" y="1682673"/>
            <a:ext cx="4637415" cy="428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2800"/>
              </a:lnSpc>
              <a:buFont typeface="Arial" panose="020B0604020202020204" pitchFamily="34" charset="0"/>
              <a:buChar char="•"/>
            </a:lvl1pPr>
            <a:lvl2pPr marL="800100" lvl="1" indent="-342900">
              <a:lnSpc>
                <a:spcPts val="2800"/>
              </a:lnSpc>
              <a:buFont typeface="Courier New" panose="02070309020205020404" pitchFamily="49" charset="0"/>
              <a:buChar char="o"/>
            </a:lvl2pPr>
          </a:lstStyle>
          <a:p>
            <a:pPr>
              <a:lnSpc>
                <a:spcPts val="3000"/>
              </a:lnSpc>
            </a:pPr>
            <a:r>
              <a:rPr lang="en-US" dirty="0"/>
              <a:t>Competitive Technology Intelligence</a:t>
            </a:r>
          </a:p>
          <a:p>
            <a:pPr lvl="1">
              <a:lnSpc>
                <a:spcPts val="3000"/>
              </a:lnSpc>
            </a:pPr>
            <a:r>
              <a:rPr lang="en-US" dirty="0"/>
              <a:t>…process of </a:t>
            </a:r>
            <a:r>
              <a:rPr lang="en-US" b="1" i="1" dirty="0"/>
              <a:t>gathering information </a:t>
            </a:r>
            <a:r>
              <a:rPr lang="en-US" dirty="0"/>
              <a:t>from various sources</a:t>
            </a:r>
          </a:p>
          <a:p>
            <a:pPr lvl="1">
              <a:lnSpc>
                <a:spcPts val="3000"/>
              </a:lnSpc>
            </a:pPr>
            <a:r>
              <a:rPr lang="en-US" dirty="0"/>
              <a:t>…</a:t>
            </a:r>
            <a:r>
              <a:rPr lang="en-US" b="1" i="1" dirty="0"/>
              <a:t>analyzing</a:t>
            </a:r>
            <a:r>
              <a:rPr lang="en-US" dirty="0"/>
              <a:t> the most useful information and </a:t>
            </a:r>
          </a:p>
          <a:p>
            <a:pPr lvl="1">
              <a:lnSpc>
                <a:spcPts val="3000"/>
              </a:lnSpc>
            </a:pPr>
            <a:r>
              <a:rPr lang="en-US" dirty="0"/>
              <a:t>…drawing </a:t>
            </a:r>
            <a:r>
              <a:rPr lang="en-US" b="1" i="1" dirty="0"/>
              <a:t>meaningful conclusions</a:t>
            </a:r>
            <a:r>
              <a:rPr lang="en-US" dirty="0"/>
              <a:t> about your competitor / technology</a:t>
            </a:r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IN" dirty="0"/>
              <a:t>Capturing technology intelligence can </a:t>
            </a:r>
            <a:r>
              <a:rPr lang="en-US" dirty="0"/>
              <a:t>identify </a:t>
            </a:r>
            <a:r>
              <a:rPr lang="en-US" b="1" i="1" dirty="0"/>
              <a:t>threats</a:t>
            </a:r>
            <a:r>
              <a:rPr lang="en-US" dirty="0"/>
              <a:t> or </a:t>
            </a:r>
            <a:r>
              <a:rPr lang="en-IN" dirty="0"/>
              <a:t>reveal significant </a:t>
            </a:r>
            <a:r>
              <a:rPr lang="en-IN" b="1" i="1" dirty="0"/>
              <a:t>opportunities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43446" y="954743"/>
            <a:ext cx="2448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WHAT IS CTI?</a:t>
            </a:r>
            <a:endParaRPr lang="en-IN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3921" y="1530554"/>
            <a:ext cx="372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 rot="10800000">
            <a:off x="5956844" y="1485784"/>
            <a:ext cx="83986" cy="48387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2000"/>
          </a:p>
        </p:txBody>
      </p:sp>
      <p:sp>
        <p:nvSpPr>
          <p:cNvPr id="7" name="TextBox 6"/>
          <p:cNvSpPr txBox="1"/>
          <p:nvPr/>
        </p:nvSpPr>
        <p:spPr>
          <a:xfrm>
            <a:off x="6568472" y="1687156"/>
            <a:ext cx="4637415" cy="437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</a:lvl1pPr>
            <a:lvl2pPr marL="800100" lvl="1" indent="-342900">
              <a:buFont typeface="Courier New" panose="02070309020205020404" pitchFamily="49" charset="0"/>
              <a:buChar char="o"/>
            </a:lvl2pPr>
          </a:lstStyle>
          <a:p>
            <a:pPr>
              <a:lnSpc>
                <a:spcPts val="2800"/>
              </a:lnSpc>
            </a:pPr>
            <a:r>
              <a:rPr lang="en-US" dirty="0"/>
              <a:t>Organizational inefficiency caused </a:t>
            </a:r>
            <a:r>
              <a:rPr lang="en-US" dirty="0" smtClean="0"/>
              <a:t>by a </a:t>
            </a:r>
            <a:r>
              <a:rPr lang="en-US" b="1" i="1" dirty="0"/>
              <a:t>lack of alignment</a:t>
            </a:r>
          </a:p>
          <a:p>
            <a:pPr lvl="1">
              <a:lnSpc>
                <a:spcPts val="2800"/>
              </a:lnSpc>
            </a:pPr>
            <a:r>
              <a:rPr lang="en-US" dirty="0" smtClean="0"/>
              <a:t>Exploding </a:t>
            </a:r>
            <a:r>
              <a:rPr lang="en-US" dirty="0"/>
              <a:t>data-sources</a:t>
            </a:r>
          </a:p>
          <a:p>
            <a:pPr lvl="1">
              <a:lnSpc>
                <a:spcPts val="2800"/>
              </a:lnSpc>
            </a:pPr>
            <a:r>
              <a:rPr lang="en-US" dirty="0"/>
              <a:t>“Business Intelligence” vs. “Technology Intelligence”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 smtClean="0"/>
              <a:t>Are you </a:t>
            </a:r>
            <a:r>
              <a:rPr lang="en-US" b="1" i="1" dirty="0" smtClean="0"/>
              <a:t>Connecting-the-dots</a:t>
            </a:r>
            <a:r>
              <a:rPr lang="en-US" dirty="0" smtClean="0"/>
              <a:t>?</a:t>
            </a:r>
            <a:endParaRPr lang="en-US" dirty="0"/>
          </a:p>
          <a:p>
            <a:pPr lvl="1">
              <a:lnSpc>
                <a:spcPts val="2800"/>
              </a:lnSpc>
            </a:pPr>
            <a:r>
              <a:rPr lang="en-US" dirty="0"/>
              <a:t>Is it done at all?</a:t>
            </a:r>
          </a:p>
          <a:p>
            <a:pPr lvl="1">
              <a:lnSpc>
                <a:spcPts val="2800"/>
              </a:lnSpc>
            </a:pPr>
            <a:r>
              <a:rPr lang="en-US" dirty="0"/>
              <a:t>Even if it is done, how often?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IN" dirty="0"/>
              <a:t>Moving </a:t>
            </a:r>
            <a:r>
              <a:rPr lang="en-IN" b="1" i="1" dirty="0"/>
              <a:t>intelligent decision making </a:t>
            </a:r>
            <a:r>
              <a:rPr lang="en-IN" b="1" i="1" dirty="0" smtClean="0"/>
              <a:t>to </a:t>
            </a:r>
            <a:r>
              <a:rPr lang="en-IN" b="1" i="1" dirty="0"/>
              <a:t>the front-lines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0584" y="959226"/>
            <a:ext cx="383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NEED FOR A RE-LOOK</a:t>
            </a:r>
            <a:endParaRPr lang="en-IN" sz="3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23409" y="1535037"/>
            <a:ext cx="372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DEFINING AN EFFECTIVE CTI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317" y="1682673"/>
            <a:ext cx="39785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2800"/>
              </a:lnSpc>
              <a:buFont typeface="Arial" panose="020B0604020202020204" pitchFamily="34" charset="0"/>
              <a:buChar char="•"/>
            </a:lvl1pPr>
            <a:lvl2pPr marL="800100" lvl="1" indent="-342900">
              <a:lnSpc>
                <a:spcPts val="2800"/>
              </a:lnSpc>
              <a:buFont typeface="Courier New" panose="02070309020205020404" pitchFamily="49" charset="0"/>
              <a:buChar char="o"/>
            </a:lvl2pPr>
          </a:lstStyle>
          <a:p>
            <a:pPr>
              <a:lnSpc>
                <a:spcPts val="3000"/>
              </a:lnSpc>
            </a:pPr>
            <a:r>
              <a:rPr lang="en-US" sz="1600" dirty="0" smtClean="0"/>
              <a:t>Competitors, Technologies or both</a:t>
            </a:r>
          </a:p>
          <a:p>
            <a:pPr lvl="1">
              <a:lnSpc>
                <a:spcPts val="3000"/>
              </a:lnSpc>
            </a:pPr>
            <a:r>
              <a:rPr lang="en-US" sz="1600" dirty="0" smtClean="0"/>
              <a:t>Need alignment on priorities</a:t>
            </a:r>
          </a:p>
          <a:p>
            <a:pPr lvl="1">
              <a:lnSpc>
                <a:spcPts val="3000"/>
              </a:lnSpc>
            </a:pPr>
            <a:r>
              <a:rPr lang="en-US" sz="1600" dirty="0" smtClean="0"/>
              <a:t>Add your company as a benchmark</a:t>
            </a:r>
          </a:p>
          <a:p>
            <a:pPr lvl="1">
              <a:lnSpc>
                <a:spcPts val="3000"/>
              </a:lnSpc>
            </a:pPr>
            <a:endParaRPr lang="en-US" sz="1600" dirty="0"/>
          </a:p>
          <a:p>
            <a:pPr>
              <a:lnSpc>
                <a:spcPts val="3000"/>
              </a:lnSpc>
            </a:pPr>
            <a:r>
              <a:rPr lang="en-US" sz="1600" dirty="0" smtClean="0"/>
              <a:t>Sources - business news, product launches, investment reports, patents, scientific publications, trade journals, internal reports (optional)</a:t>
            </a:r>
          </a:p>
          <a:p>
            <a:pPr marL="457200" lvl="1" indent="0">
              <a:lnSpc>
                <a:spcPts val="3000"/>
              </a:lnSpc>
              <a:buNone/>
            </a:pPr>
            <a:endParaRPr lang="en-US" sz="1600" dirty="0"/>
          </a:p>
          <a:p>
            <a:pPr>
              <a:lnSpc>
                <a:spcPts val="3000"/>
              </a:lnSpc>
            </a:pPr>
            <a:r>
              <a:rPr lang="en-IN" sz="1600" dirty="0" smtClean="0"/>
              <a:t>Organizing the information - taxonomy that speaks the language of your company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05569" y="954743"/>
            <a:ext cx="1289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SCOPE</a:t>
            </a:r>
            <a:endParaRPr lang="en-IN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9525" y="1530554"/>
            <a:ext cx="372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 rot="10800000">
            <a:off x="4726676" y="1932448"/>
            <a:ext cx="83988" cy="39106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2000"/>
          </a:p>
        </p:txBody>
      </p:sp>
      <p:sp>
        <p:nvSpPr>
          <p:cNvPr id="7" name="TextBox 6"/>
          <p:cNvSpPr txBox="1"/>
          <p:nvPr/>
        </p:nvSpPr>
        <p:spPr>
          <a:xfrm>
            <a:off x="5183432" y="1687156"/>
            <a:ext cx="4000914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</a:lvl1pPr>
            <a:lvl2pPr marL="800100" lvl="1" indent="-342900">
              <a:buFont typeface="Courier New" panose="02070309020205020404" pitchFamily="49" charset="0"/>
              <a:buChar char="o"/>
            </a:lvl2pPr>
          </a:lstStyle>
          <a:p>
            <a:pPr>
              <a:lnSpc>
                <a:spcPts val="2800"/>
              </a:lnSpc>
            </a:pPr>
            <a:r>
              <a:rPr lang="en-IN" sz="1600" dirty="0" smtClean="0"/>
              <a:t>Connect-the-dots summaries</a:t>
            </a:r>
          </a:p>
          <a:p>
            <a:pPr lvl="1">
              <a:lnSpc>
                <a:spcPts val="2800"/>
              </a:lnSpc>
            </a:pPr>
            <a:r>
              <a:rPr lang="en-IN" sz="1600" dirty="0" smtClean="0"/>
              <a:t>Merge insights from all sources</a:t>
            </a:r>
          </a:p>
          <a:p>
            <a:pPr lvl="1">
              <a:lnSpc>
                <a:spcPts val="2800"/>
              </a:lnSpc>
            </a:pPr>
            <a:r>
              <a:rPr lang="en-IN" sz="1600" dirty="0" smtClean="0"/>
              <a:t>Analyst discussions</a:t>
            </a:r>
          </a:p>
          <a:p>
            <a:pPr>
              <a:lnSpc>
                <a:spcPts val="2800"/>
              </a:lnSpc>
            </a:pPr>
            <a:endParaRPr lang="en-IN" sz="1600" b="1" i="1" dirty="0"/>
          </a:p>
          <a:p>
            <a:pPr>
              <a:lnSpc>
                <a:spcPts val="2800"/>
              </a:lnSpc>
            </a:pPr>
            <a:r>
              <a:rPr lang="en-IN" sz="1600" dirty="0" smtClean="0"/>
              <a:t>Other insights…trends, technology white-spaces, patent-product matches, etc.</a:t>
            </a:r>
          </a:p>
          <a:p>
            <a:pPr>
              <a:lnSpc>
                <a:spcPts val="2800"/>
              </a:lnSpc>
            </a:pPr>
            <a:endParaRPr lang="en-IN" sz="1600" dirty="0"/>
          </a:p>
          <a:p>
            <a:pPr>
              <a:lnSpc>
                <a:spcPts val="2800"/>
              </a:lnSpc>
            </a:pPr>
            <a:r>
              <a:rPr lang="en-IN" sz="1600" dirty="0" smtClean="0"/>
              <a:t>Smart-phone friendly e-mail notifications</a:t>
            </a:r>
          </a:p>
          <a:p>
            <a:pPr>
              <a:lnSpc>
                <a:spcPts val="2800"/>
              </a:lnSpc>
            </a:pPr>
            <a:endParaRPr lang="en-IN" sz="1600" dirty="0"/>
          </a:p>
          <a:p>
            <a:pPr>
              <a:lnSpc>
                <a:spcPts val="2800"/>
              </a:lnSpc>
            </a:pPr>
            <a:r>
              <a:rPr lang="en-IN" sz="1600" dirty="0" smtClean="0"/>
              <a:t>AI-based searchable portal with relevant patent + non-patent literature</a:t>
            </a:r>
            <a:endParaRPr lang="en-IN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48405" y="1535037"/>
            <a:ext cx="372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557" y="959226"/>
            <a:ext cx="264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DELIVERABLES</a:t>
            </a:r>
            <a:endParaRPr lang="en-IN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836" y="954743"/>
            <a:ext cx="2260283" cy="22632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22354" y="3060663"/>
            <a:ext cx="2600660" cy="1437038"/>
            <a:chOff x="7354402" y="542020"/>
            <a:chExt cx="4726634" cy="26668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2750" t="24800" r="3538" b="3800"/>
            <a:stretch/>
          </p:blipFill>
          <p:spPr>
            <a:xfrm>
              <a:off x="8382976" y="1624023"/>
              <a:ext cx="3698060" cy="15848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02" y="548022"/>
              <a:ext cx="3672626" cy="16723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2750" t="24800" r="3538" b="3800"/>
            <a:stretch/>
          </p:blipFill>
          <p:spPr>
            <a:xfrm>
              <a:off x="8382976" y="1618021"/>
              <a:ext cx="3698060" cy="15848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02" y="542020"/>
              <a:ext cx="3672626" cy="16723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36" y="4255005"/>
            <a:ext cx="818233" cy="13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A SHORT VIDEO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796988"/>
            <a:ext cx="808168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A 2-minute video (with background music) showing a CTI portal with its features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793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EXECUTION CHALLENGES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760" y="975586"/>
            <a:ext cx="111496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dirty="0" smtClean="0"/>
              <a:t>Top management alignment on program and funding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dirty="0" smtClean="0"/>
              <a:t>Prioritization </a:t>
            </a:r>
            <a:r>
              <a:rPr lang="en-IN" sz="1600" dirty="0"/>
              <a:t>of companies &amp; technologies for CTI program is needed to ensure </a:t>
            </a:r>
            <a:r>
              <a:rPr lang="en-IN" sz="1600" dirty="0" smtClean="0"/>
              <a:t>ROI</a:t>
            </a:r>
            <a:endParaRPr lang="en-IN" sz="1600" b="1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600" dirty="0"/>
              <a:t>Time &amp; effort investment by SMEs, Business heads, and program leader to </a:t>
            </a:r>
            <a:r>
              <a:rPr lang="en-IN" sz="1600" b="1" i="1" dirty="0"/>
              <a:t>ensure the program is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dirty="0"/>
              <a:t>Define Taxonomies for companies &amp; technologies </a:t>
            </a:r>
            <a:r>
              <a:rPr lang="en-IN" sz="1600" b="1" i="1" dirty="0"/>
              <a:t>using your company language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1600" b="1" i="1" dirty="0"/>
              <a:t>Revisit 3-6 months</a:t>
            </a:r>
            <a:r>
              <a:rPr lang="en-IN" sz="1600" dirty="0"/>
              <a:t> into the program to determine if any modifications are needed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dirty="0"/>
              <a:t>Filtering information – </a:t>
            </a:r>
            <a:r>
              <a:rPr lang="en-IN" sz="1600" b="1" i="1" dirty="0"/>
              <a:t>Important, good to know and not required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1600" dirty="0"/>
              <a:t>Product launches – Inclusion criteria - new products, new formulations, product relaunches, packaging etc.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1600" dirty="0"/>
              <a:t>Business news – technology announcements, new investments, quarterly &amp; annual reports, awards won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N" sz="1600" dirty="0"/>
              <a:t>Scientific literature –conference proceedings, articles from high impact factor journals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Patent literature – </a:t>
            </a:r>
            <a:r>
              <a:rPr lang="en-IN" sz="1600" dirty="0"/>
              <a:t>Minimize redundancy and avoid noise to capture first publications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IN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b="1" i="1" dirty="0"/>
              <a:t>Feedback on information</a:t>
            </a:r>
            <a:r>
              <a:rPr lang="en-IN" sz="1600" dirty="0"/>
              <a:t>– identifying information not reported to start monitoring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b="1" i="1" dirty="0"/>
              <a:t>Customization of portal </a:t>
            </a:r>
            <a:r>
              <a:rPr lang="en-IN" sz="1600" b="1" i="1" dirty="0" smtClean="0"/>
              <a:t>…</a:t>
            </a:r>
            <a:r>
              <a:rPr lang="en-IN" sz="1600" i="1" dirty="0" smtClean="0"/>
              <a:t>need to improvise as you go</a:t>
            </a:r>
            <a:endParaRPr lang="en-IN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IN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600" i="1" dirty="0"/>
              <a:t>Detailed discussions with SMEs </a:t>
            </a:r>
            <a:r>
              <a:rPr lang="en-IN" sz="1600" dirty="0"/>
              <a:t>to report only topics of interest in Connecting the Dots </a:t>
            </a:r>
            <a:r>
              <a:rPr lang="en-IN" sz="1600" dirty="0" smtClean="0"/>
              <a:t>summaries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116566" y="6104965"/>
            <a:ext cx="780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</a:rPr>
              <a:t>Partnering with SPA critical to ensure success</a:t>
            </a:r>
            <a:endParaRPr lang="en-IN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BENEFITS REALIZED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761" y="975586"/>
            <a:ext cx="102532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Tracking not only peer companies, but also technology spaces of interest can help you see </a:t>
            </a:r>
            <a:r>
              <a:rPr lang="en-IN" sz="1700" b="1" i="1" dirty="0">
                <a:solidFill>
                  <a:prstClr val="black"/>
                </a:solidFill>
              </a:rPr>
              <a:t>how the technology space is evolving</a:t>
            </a:r>
            <a:r>
              <a:rPr lang="en-IN" sz="1700" dirty="0">
                <a:solidFill>
                  <a:prstClr val="black"/>
                </a:solidFill>
              </a:rPr>
              <a:t>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The program will enable you to see what things others have protected so you can develop work arounds early in the development process, </a:t>
            </a:r>
            <a:r>
              <a:rPr lang="en-IN" sz="1700" b="1" i="1" dirty="0">
                <a:solidFill>
                  <a:prstClr val="black"/>
                </a:solidFill>
              </a:rPr>
              <a:t>lowering your freedom to operate risks </a:t>
            </a:r>
            <a:r>
              <a:rPr lang="en-IN" sz="1700" dirty="0">
                <a:solidFill>
                  <a:prstClr val="black"/>
                </a:solidFill>
              </a:rPr>
              <a:t>and reducing development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This program can help you understand who is innovating in the space and </a:t>
            </a:r>
            <a:r>
              <a:rPr lang="en-IN" sz="1700" b="1" i="1" dirty="0">
                <a:solidFill>
                  <a:prstClr val="black"/>
                </a:solidFill>
              </a:rPr>
              <a:t>look for partners </a:t>
            </a:r>
            <a:r>
              <a:rPr lang="en-IN" sz="1700" dirty="0">
                <a:solidFill>
                  <a:prstClr val="black"/>
                </a:solidFill>
              </a:rPr>
              <a:t>who can springboard your technical needs</a:t>
            </a:r>
          </a:p>
          <a:p>
            <a:endParaRPr lang="en-IN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You may be able to review the information of peer companies and </a:t>
            </a:r>
            <a:r>
              <a:rPr lang="en-IN" sz="1700" b="1" i="1" dirty="0">
                <a:solidFill>
                  <a:prstClr val="black"/>
                </a:solidFill>
              </a:rPr>
              <a:t>predict where they might go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This program will allow the </a:t>
            </a:r>
            <a:r>
              <a:rPr lang="en-IN" sz="1700" b="1" i="1" dirty="0">
                <a:solidFill>
                  <a:prstClr val="black"/>
                </a:solidFill>
              </a:rPr>
              <a:t>SMEs to be more efficient </a:t>
            </a:r>
            <a:r>
              <a:rPr lang="en-IN" sz="1700" dirty="0">
                <a:solidFill>
                  <a:prstClr val="black"/>
                </a:solidFill>
              </a:rPr>
              <a:t>with their time because all the information is collected and stored in the portal for them to </a:t>
            </a:r>
            <a:r>
              <a:rPr lang="en-IN" sz="1700" dirty="0" smtClean="0">
                <a:solidFill>
                  <a:prstClr val="black"/>
                </a:solidFill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When SMEs step outside of the projects they are working on and actually have a chance to see what others are doing, they will become </a:t>
            </a:r>
            <a:r>
              <a:rPr lang="en-IN" sz="1700" b="1" i="1" dirty="0">
                <a:solidFill>
                  <a:prstClr val="black"/>
                </a:solidFill>
              </a:rPr>
              <a:t>much more creative </a:t>
            </a:r>
            <a:r>
              <a:rPr lang="en-IN" sz="1700" dirty="0">
                <a:solidFill>
                  <a:prstClr val="black"/>
                </a:solidFill>
              </a:rPr>
              <a:t>and will start thinking about </a:t>
            </a:r>
            <a:r>
              <a:rPr lang="en-IN" sz="1700" b="1" i="1" dirty="0">
                <a:solidFill>
                  <a:prstClr val="black"/>
                </a:solidFill>
              </a:rPr>
              <a:t>cross-technology </a:t>
            </a:r>
            <a:r>
              <a:rPr lang="en-IN" sz="1700" b="1" i="1" dirty="0" smtClean="0">
                <a:solidFill>
                  <a:prstClr val="black"/>
                </a:solidFill>
              </a:rPr>
              <a:t>application</a:t>
            </a:r>
            <a:endParaRPr lang="en-IN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solidFill>
                  <a:prstClr val="black"/>
                </a:solidFill>
              </a:rPr>
              <a:t>The alerts are a great way to remind them to review the information and also </a:t>
            </a:r>
            <a:r>
              <a:rPr lang="en-IN" sz="1700" b="1" i="1" dirty="0">
                <a:solidFill>
                  <a:prstClr val="black"/>
                </a:solidFill>
              </a:rPr>
              <a:t>keep very current on the </a:t>
            </a:r>
            <a:r>
              <a:rPr lang="en-IN" sz="1700" b="1" i="1" dirty="0" smtClean="0">
                <a:solidFill>
                  <a:prstClr val="black"/>
                </a:solidFill>
              </a:rPr>
              <a:t>subject</a:t>
            </a:r>
            <a:endParaRPr lang="en-IN" sz="17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ROLE OF ML / AI IN CTI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659" y="1605228"/>
            <a:ext cx="2686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dirty="0" smtClean="0"/>
              <a:t>Automation critical to ensure 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IN" sz="2400" dirty="0"/>
              <a:t>C</a:t>
            </a:r>
            <a:r>
              <a:rPr lang="en-IN" sz="2400" dirty="0" smtClean="0"/>
              <a:t>ost-effective maintenance of CTI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IN" sz="2400" dirty="0" smtClean="0"/>
              <a:t>Effective mining of information collected</a:t>
            </a:r>
            <a:endParaRPr lang="en-IN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787141" y="1371605"/>
            <a:ext cx="2205317" cy="7261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COLLECTION</a:t>
            </a:r>
            <a:endParaRPr lang="en-IN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805071" y="2384613"/>
            <a:ext cx="2205317" cy="7261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SCREENING</a:t>
            </a:r>
            <a:endParaRPr lang="en-IN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823001" y="3397621"/>
            <a:ext cx="2205317" cy="7261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CATEGORIZATION</a:t>
            </a:r>
            <a:endParaRPr lang="en-IN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840931" y="4410629"/>
            <a:ext cx="2205317" cy="7261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MINING</a:t>
            </a:r>
            <a:endParaRPr lang="en-IN" b="1" dirty="0"/>
          </a:p>
        </p:txBody>
      </p:sp>
      <p:sp>
        <p:nvSpPr>
          <p:cNvPr id="5" name="Right Arrow 4"/>
          <p:cNvSpPr/>
          <p:nvPr/>
        </p:nvSpPr>
        <p:spPr>
          <a:xfrm>
            <a:off x="7382423" y="1553140"/>
            <a:ext cx="699247" cy="36307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 flipH="1">
            <a:off x="8471635" y="1566588"/>
            <a:ext cx="29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Custom scrapers by source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>
            <a:off x="7413800" y="2579595"/>
            <a:ext cx="699247" cy="36307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 flipH="1">
            <a:off x="8503012" y="2552702"/>
            <a:ext cx="29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Irrelevant records, duplicates</a:t>
            </a:r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>
            <a:off x="7445177" y="3619497"/>
            <a:ext cx="699247" cy="36307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 flipH="1">
            <a:off x="8534389" y="3538816"/>
            <a:ext cx="298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Technology-specific, context-specific, client-defined</a:t>
            </a:r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>
            <a:off x="7476554" y="4592164"/>
            <a:ext cx="699247" cy="36307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 flipH="1">
            <a:off x="8565766" y="4524930"/>
            <a:ext cx="298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NLP-based concept search engines</a:t>
            </a:r>
            <a:endParaRPr lang="en-IN" dirty="0"/>
          </a:p>
        </p:txBody>
      </p:sp>
      <p:sp>
        <p:nvSpPr>
          <p:cNvPr id="10" name="Isosceles Triangle 9"/>
          <p:cNvSpPr/>
          <p:nvPr/>
        </p:nvSpPr>
        <p:spPr>
          <a:xfrm rot="5400000">
            <a:off x="2418210" y="3024466"/>
            <a:ext cx="2593033" cy="517712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4379244" y="2147048"/>
            <a:ext cx="629417" cy="6140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b="1" dirty="0" smtClean="0">
                <a:solidFill>
                  <a:schemeClr val="tx1"/>
                </a:solidFill>
              </a:rPr>
              <a:t>ML/AI assisted</a:t>
            </a:r>
            <a:endParaRPr lang="en-IN" sz="6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79244" y="3191434"/>
            <a:ext cx="629417" cy="6140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b="1" dirty="0" smtClean="0">
                <a:solidFill>
                  <a:schemeClr val="tx1"/>
                </a:solidFill>
              </a:rPr>
              <a:t>ML/AI assisted</a:t>
            </a:r>
            <a:endParaRPr lang="en-IN" sz="6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79244" y="4235820"/>
            <a:ext cx="629417" cy="6140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b="1" dirty="0" smtClean="0">
                <a:solidFill>
                  <a:schemeClr val="tx1"/>
                </a:solidFill>
              </a:rPr>
              <a:t>ML/AI assisted</a:t>
            </a:r>
            <a:endParaRPr lang="en-IN" sz="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6" grpId="0" animBg="1"/>
      <p:bldP spid="7" grpId="0" animBg="1"/>
      <p:bldP spid="8" grpId="0" animBg="1"/>
      <p:bldP spid="5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0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28" y="117876"/>
            <a:ext cx="632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OUR ML/AI VISION </a:t>
            </a:r>
            <a:endParaRPr lang="en-IN" sz="4000" b="1" dirty="0">
              <a:solidFill>
                <a:schemeClr val="bg1"/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6200000" flipV="1">
            <a:off x="7429238" y="-592232"/>
            <a:ext cx="178332" cy="6502400"/>
          </a:xfrm>
          <a:prstGeom prst="bentConnector3">
            <a:avLst>
              <a:gd name="adj1" fmla="val 380304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8484" y="983129"/>
            <a:ext cx="11176000" cy="5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IN" sz="2400" dirty="0"/>
              <a:t>Custom </a:t>
            </a:r>
            <a:r>
              <a:rPr lang="en-IN" sz="2400" b="1" i="1" dirty="0">
                <a:solidFill>
                  <a:srgbClr val="FF0000"/>
                </a:solidFill>
              </a:rPr>
              <a:t>A</a:t>
            </a:r>
            <a:r>
              <a:rPr lang="en-IN" sz="2400" b="1" i="1" dirty="0"/>
              <a:t>ssisted </a:t>
            </a:r>
            <a:r>
              <a:rPr lang="en-IN" sz="2400" b="1" i="1" dirty="0">
                <a:solidFill>
                  <a:srgbClr val="FF0000"/>
                </a:solidFill>
              </a:rPr>
              <a:t>I</a:t>
            </a:r>
            <a:r>
              <a:rPr lang="en-IN" sz="2400" b="1" i="1" dirty="0"/>
              <a:t>ntelligence </a:t>
            </a:r>
            <a:r>
              <a:rPr lang="en-IN" sz="2400" dirty="0"/>
              <a:t>agents to assist clients in technical, custom-defined tasks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759882" y="4716452"/>
            <a:ext cx="3398870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133" b="1" u="sng" dirty="0"/>
              <a:t>SPA</a:t>
            </a:r>
            <a:r>
              <a:rPr lang="en-IN" sz="2133" b="1" dirty="0"/>
              <a:t> defines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133" b="1" dirty="0"/>
              <a:t>Algorithm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133" b="1" dirty="0"/>
              <a:t>Training </a:t>
            </a:r>
            <a:r>
              <a:rPr lang="en-IN" sz="2133" b="1" dirty="0" smtClean="0"/>
              <a:t>data (Optional)</a:t>
            </a:r>
            <a:endParaRPr lang="en-IN" sz="2133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133" b="1" dirty="0"/>
              <a:t>Training methodology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46400" y="2569804"/>
            <a:ext cx="2641600" cy="146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Custom AI agents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05600" y="2830499"/>
            <a:ext cx="2235200" cy="975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Client instance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9652000" y="2748136"/>
            <a:ext cx="22352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133" b="1" dirty="0"/>
              <a:t>Client uses and provides feedback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242" y="1844047"/>
            <a:ext cx="31089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On-going training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32069" y="2586913"/>
            <a:ext cx="190185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133" b="1" u="sng" dirty="0"/>
              <a:t>Client</a:t>
            </a:r>
            <a:r>
              <a:rPr lang="en-IN" sz="2133" b="1" dirty="0"/>
              <a:t> defines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133" b="1" dirty="0"/>
              <a:t>Task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133" b="1" dirty="0"/>
              <a:t>Domain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2133" b="1" dirty="0"/>
              <a:t>Examples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235201" y="2851543"/>
            <a:ext cx="609600" cy="897849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4" name="Right Arrow 13"/>
          <p:cNvSpPr/>
          <p:nvPr/>
        </p:nvSpPr>
        <p:spPr>
          <a:xfrm rot="16200000">
            <a:off x="4021477" y="3988605"/>
            <a:ext cx="609600" cy="897849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5" name="Right Arrow 14"/>
          <p:cNvSpPr/>
          <p:nvPr/>
        </p:nvSpPr>
        <p:spPr>
          <a:xfrm>
            <a:off x="5807456" y="2851543"/>
            <a:ext cx="609600" cy="897849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6" name="Right Arrow 15"/>
          <p:cNvSpPr/>
          <p:nvPr/>
        </p:nvSpPr>
        <p:spPr>
          <a:xfrm>
            <a:off x="9144000" y="2851543"/>
            <a:ext cx="609600" cy="897849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7" name="TextBox 16"/>
          <p:cNvSpPr txBox="1"/>
          <p:nvPr/>
        </p:nvSpPr>
        <p:spPr>
          <a:xfrm>
            <a:off x="7441508" y="4716452"/>
            <a:ext cx="4262976" cy="124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IN" sz="1867" dirty="0"/>
              <a:t>Key issues in generalized AI solutions: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-IN" sz="1867" dirty="0"/>
              <a:t>Un-able to understand context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-IN" sz="1867" dirty="0"/>
              <a:t>Technical terms vary by field</a:t>
            </a:r>
          </a:p>
          <a:p>
            <a:pPr marL="990575" lvl="1" indent="-380990">
              <a:buFont typeface="Courier New" panose="02070309020205020404" pitchFamily="49" charset="0"/>
              <a:buChar char="o"/>
            </a:pPr>
            <a:r>
              <a:rPr lang="en-IN" sz="1867" dirty="0"/>
              <a:t>Poor quality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41549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1024</Words>
  <Application>Microsoft Office PowerPoint</Application>
  <PresentationFormat>Custom</PresentationFormat>
  <Paragraphs>191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AI assisted Competitive Technology Intelligence …A Case Study…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Inventing Joy Framework Learning Series  Competitive Technical Intelligence (CTI) – Knowing the Outside World</dc:title>
  <dc:creator>Utham</dc:creator>
  <cp:lastModifiedBy>Gary Schiffres</cp:lastModifiedBy>
  <cp:revision>358</cp:revision>
  <dcterms:created xsi:type="dcterms:W3CDTF">2017-12-15T11:55:11Z</dcterms:created>
  <dcterms:modified xsi:type="dcterms:W3CDTF">2018-05-31T16:31:47Z</dcterms:modified>
</cp:coreProperties>
</file>