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7" r:id="rId3"/>
    <p:sldMasterId id="2147483671" r:id="rId4"/>
    <p:sldMasterId id="2147483673" r:id="rId5"/>
    <p:sldMasterId id="2147483679" r:id="rId6"/>
  </p:sldMasterIdLst>
  <p:notesMasterIdLst>
    <p:notesMasterId r:id="rId48"/>
  </p:notesMasterIdLst>
  <p:handoutMasterIdLst>
    <p:handoutMasterId r:id="rId49"/>
  </p:handoutMasterIdLst>
  <p:sldIdLst>
    <p:sldId id="256" r:id="rId7"/>
    <p:sldId id="284" r:id="rId8"/>
    <p:sldId id="293" r:id="rId9"/>
    <p:sldId id="294" r:id="rId10"/>
    <p:sldId id="305" r:id="rId11"/>
    <p:sldId id="322" r:id="rId12"/>
    <p:sldId id="280" r:id="rId13"/>
    <p:sldId id="320" r:id="rId14"/>
    <p:sldId id="307" r:id="rId15"/>
    <p:sldId id="257" r:id="rId16"/>
    <p:sldId id="277" r:id="rId17"/>
    <p:sldId id="275" r:id="rId18"/>
    <p:sldId id="273" r:id="rId19"/>
    <p:sldId id="308" r:id="rId20"/>
    <p:sldId id="309" r:id="rId21"/>
    <p:sldId id="314" r:id="rId22"/>
    <p:sldId id="286" r:id="rId23"/>
    <p:sldId id="282" r:id="rId24"/>
    <p:sldId id="310" r:id="rId25"/>
    <p:sldId id="287" r:id="rId26"/>
    <p:sldId id="317" r:id="rId27"/>
    <p:sldId id="297" r:id="rId28"/>
    <p:sldId id="298" r:id="rId29"/>
    <p:sldId id="299" r:id="rId30"/>
    <p:sldId id="302" r:id="rId31"/>
    <p:sldId id="315" r:id="rId32"/>
    <p:sldId id="316" r:id="rId33"/>
    <p:sldId id="318" r:id="rId34"/>
    <p:sldId id="319" r:id="rId35"/>
    <p:sldId id="259" r:id="rId36"/>
    <p:sldId id="289" r:id="rId37"/>
    <p:sldId id="292" r:id="rId38"/>
    <p:sldId id="321" r:id="rId39"/>
    <p:sldId id="311" r:id="rId40"/>
    <p:sldId id="290" r:id="rId41"/>
    <p:sldId id="291" r:id="rId42"/>
    <p:sldId id="312" r:id="rId43"/>
    <p:sldId id="285" r:id="rId44"/>
    <p:sldId id="304" r:id="rId45"/>
    <p:sldId id="265" r:id="rId46"/>
    <p:sldId id="266" r:id="rId4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2">
          <p15:clr>
            <a:srgbClr val="A4A3A4"/>
          </p15:clr>
        </p15:guide>
        <p15:guide id="2" orient="horz" pos="1619">
          <p15:clr>
            <a:srgbClr val="A4A3A4"/>
          </p15:clr>
        </p15:guide>
        <p15:guide id="3" pos="3404">
          <p15:clr>
            <a:srgbClr val="A4A3A4"/>
          </p15:clr>
        </p15:guide>
        <p15:guide id="4" pos="5759">
          <p15:clr>
            <a:srgbClr val="A4A3A4"/>
          </p15:clr>
        </p15:guide>
        <p15:guide id="5" pos="282">
          <p15:clr>
            <a:srgbClr val="A4A3A4"/>
          </p15:clr>
        </p15:guide>
        <p15:guide id="6" pos="287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40" autoAdjust="0"/>
    <p:restoredTop sz="67540" autoAdjust="0"/>
  </p:normalViewPr>
  <p:slideViewPr>
    <p:cSldViewPr snapToGrid="0" snapToObjects="1" showGuides="1">
      <p:cViewPr varScale="1">
        <p:scale>
          <a:sx n="59" d="100"/>
          <a:sy n="59" d="100"/>
        </p:scale>
        <p:origin x="618" y="60"/>
      </p:cViewPr>
      <p:guideLst>
        <p:guide orient="horz" pos="282"/>
        <p:guide orient="horz" pos="1619"/>
        <p:guide pos="3404"/>
        <p:guide pos="5759"/>
        <p:guide pos="282"/>
        <p:guide pos="2872"/>
      </p:guideLst>
    </p:cSldViewPr>
  </p:slideViewPr>
  <p:notesTextViewPr>
    <p:cViewPr>
      <p:scale>
        <a:sx n="100" d="100"/>
        <a:sy n="100" d="100"/>
      </p:scale>
      <p:origin x="0" y="0"/>
    </p:cViewPr>
  </p:notesTextViewPr>
  <p:sorterViewPr>
    <p:cViewPr>
      <p:scale>
        <a:sx n="38" d="100"/>
        <a:sy n="38"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dirty="0" smtClean="0"/>
              <a:t>Revenue</a:t>
            </a:r>
          </a:p>
          <a:p>
            <a:pPr>
              <a:defRPr/>
            </a:pPr>
            <a:r>
              <a:rPr lang="en-US" sz="1200" dirty="0" smtClean="0"/>
              <a:t>Online Course revenue 3 months </a:t>
            </a:r>
          </a:p>
          <a:p>
            <a:pPr>
              <a:defRPr/>
            </a:pPr>
            <a:r>
              <a:rPr lang="en-US" sz="1200" dirty="0" smtClean="0"/>
              <a:t>prior to launching Path</a:t>
            </a:r>
            <a:r>
              <a:rPr lang="en-US" sz="1200" baseline="0" dirty="0" smtClean="0"/>
              <a:t> </a:t>
            </a:r>
          </a:p>
          <a:p>
            <a:pPr>
              <a:defRPr/>
            </a:pPr>
            <a:r>
              <a:rPr lang="en-US" sz="1200" baseline="0" dirty="0" smtClean="0"/>
              <a:t>compared to same 3 months </a:t>
            </a:r>
          </a:p>
          <a:p>
            <a:pPr>
              <a:defRPr/>
            </a:pPr>
            <a:r>
              <a:rPr lang="en-US" sz="1200" baseline="0" dirty="0" smtClean="0"/>
              <a:t>one year later – 379% increase</a:t>
            </a:r>
            <a:endParaRPr lang="en-US" sz="1200" dirty="0"/>
          </a:p>
        </c:rich>
      </c:tx>
      <c:layout>
        <c:manualLayout>
          <c:xMode val="edge"/>
          <c:yMode val="edge"/>
          <c:x val="0.62022759307864295"/>
          <c:y val="9.072580645161290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089238845144401"/>
          <c:y val="0.20228125"/>
          <c:w val="0.41014156216584002"/>
          <c:h val="0.56559178149606304"/>
        </c:manualLayout>
      </c:layout>
      <c:barChart>
        <c:barDir val="col"/>
        <c:grouping val="clustered"/>
        <c:varyColors val="0"/>
        <c:ser>
          <c:idx val="0"/>
          <c:order val="0"/>
          <c:tx>
            <c:strRef>
              <c:f>Sheet1!$B$1</c:f>
              <c:strCache>
                <c:ptCount val="1"/>
                <c:pt idx="0">
                  <c:v>After Path</c:v>
                </c:pt>
              </c:strCache>
            </c:strRef>
          </c:tx>
          <c:spPr>
            <a:solidFill>
              <a:schemeClr val="accent1"/>
            </a:solidFill>
            <a:ln>
              <a:noFill/>
            </a:ln>
            <a:effectLst/>
          </c:spPr>
          <c:invertIfNegative val="0"/>
          <c:cat>
            <c:strRef>
              <c:f>Sheet1!$A$2:$A$3</c:f>
              <c:strCache>
                <c:ptCount val="2"/>
                <c:pt idx="0">
                  <c:v>Before Path - 12 course purchases</c:v>
                </c:pt>
                <c:pt idx="1">
                  <c:v>After Path - 43 course purchases</c:v>
                </c:pt>
              </c:strCache>
            </c:strRef>
          </c:cat>
          <c:val>
            <c:numRef>
              <c:f>Sheet1!$B$2:$B$3</c:f>
              <c:numCache>
                <c:formatCode>"$"#,##0.00</c:formatCode>
                <c:ptCount val="2"/>
                <c:pt idx="1">
                  <c:v>23565</c:v>
                </c:pt>
              </c:numCache>
            </c:numRef>
          </c:val>
        </c:ser>
        <c:ser>
          <c:idx val="1"/>
          <c:order val="1"/>
          <c:tx>
            <c:strRef>
              <c:f>Sheet1!$C$1</c:f>
              <c:strCache>
                <c:ptCount val="1"/>
                <c:pt idx="0">
                  <c:v>Before Path</c:v>
                </c:pt>
              </c:strCache>
            </c:strRef>
          </c:tx>
          <c:spPr>
            <a:solidFill>
              <a:schemeClr val="accent2"/>
            </a:solidFill>
            <a:ln>
              <a:noFill/>
            </a:ln>
            <a:effectLst/>
          </c:spPr>
          <c:invertIfNegative val="0"/>
          <c:cat>
            <c:strRef>
              <c:f>Sheet1!$A$2:$A$3</c:f>
              <c:strCache>
                <c:ptCount val="2"/>
                <c:pt idx="0">
                  <c:v>Before Path - 12 course purchases</c:v>
                </c:pt>
                <c:pt idx="1">
                  <c:v>After Path - 43 course purchases</c:v>
                </c:pt>
              </c:strCache>
            </c:strRef>
          </c:cat>
          <c:val>
            <c:numRef>
              <c:f>Sheet1!$C$2:$C$3</c:f>
              <c:numCache>
                <c:formatCode>General</c:formatCode>
                <c:ptCount val="2"/>
                <c:pt idx="0" formatCode="&quot;$&quot;#,##0.00">
                  <c:v>4920</c:v>
                </c:pt>
              </c:numCache>
            </c:numRef>
          </c:val>
        </c:ser>
        <c:dLbls>
          <c:showLegendKey val="0"/>
          <c:showVal val="0"/>
          <c:showCatName val="0"/>
          <c:showSerName val="0"/>
          <c:showPercent val="0"/>
          <c:showBubbleSize val="0"/>
        </c:dLbls>
        <c:gapWidth val="219"/>
        <c:overlap val="-27"/>
        <c:axId val="466709944"/>
        <c:axId val="466706808"/>
      </c:barChart>
      <c:catAx>
        <c:axId val="466709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66706808"/>
        <c:crosses val="autoZero"/>
        <c:auto val="1"/>
        <c:lblAlgn val="ctr"/>
        <c:lblOffset val="100"/>
        <c:noMultiLvlLbl val="0"/>
      </c:catAx>
      <c:valAx>
        <c:axId val="4667068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66709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dirty="0" smtClean="0"/>
              <a:t>Number</a:t>
            </a:r>
            <a:r>
              <a:rPr lang="en-US" sz="1400" baseline="0" dirty="0" smtClean="0"/>
              <a:t> of Learners</a:t>
            </a:r>
          </a:p>
          <a:p>
            <a:pPr>
              <a:defRPr/>
            </a:pPr>
            <a:r>
              <a:rPr lang="en-US" sz="1200" dirty="0" smtClean="0"/>
              <a:t>Number of learners 3 months </a:t>
            </a:r>
          </a:p>
          <a:p>
            <a:pPr>
              <a:defRPr/>
            </a:pPr>
            <a:r>
              <a:rPr lang="en-US" sz="1200" dirty="0" smtClean="0"/>
              <a:t>prior to launching Path</a:t>
            </a:r>
          </a:p>
          <a:p>
            <a:pPr>
              <a:defRPr/>
            </a:pPr>
            <a:r>
              <a:rPr lang="en-US" sz="1200" dirty="0" smtClean="0"/>
              <a:t>compared to the same</a:t>
            </a:r>
          </a:p>
          <a:p>
            <a:pPr>
              <a:defRPr/>
            </a:pPr>
            <a:r>
              <a:rPr lang="en-US" sz="1200" dirty="0" smtClean="0"/>
              <a:t>3</a:t>
            </a:r>
            <a:r>
              <a:rPr lang="en-US" sz="1200" baseline="0" dirty="0" smtClean="0"/>
              <a:t> months one year later – </a:t>
            </a:r>
          </a:p>
          <a:p>
            <a:pPr>
              <a:defRPr/>
            </a:pPr>
            <a:r>
              <a:rPr lang="en-US" sz="1200" baseline="0" dirty="0" smtClean="0"/>
              <a:t>a 279% increase</a:t>
            </a:r>
            <a:endParaRPr lang="en-US" sz="1200" dirty="0"/>
          </a:p>
        </c:rich>
      </c:tx>
      <c:layout>
        <c:manualLayout>
          <c:xMode val="edge"/>
          <c:yMode val="edge"/>
          <c:x val="0.60297549789524674"/>
          <c:y val="0.17167961698932035"/>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5375595411684598E-2"/>
          <c:y val="0.15889153349200999"/>
          <c:w val="0.45622934285992001"/>
          <c:h val="0.63821615123679099"/>
        </c:manualLayout>
      </c:layout>
      <c:barChart>
        <c:barDir val="col"/>
        <c:grouping val="clustered"/>
        <c:varyColors val="0"/>
        <c:ser>
          <c:idx val="0"/>
          <c:order val="0"/>
          <c:tx>
            <c:strRef>
              <c:f>Sheet1!$B$1</c:f>
              <c:strCache>
                <c:ptCount val="1"/>
                <c:pt idx="0">
                  <c:v>Column2</c:v>
                </c:pt>
              </c:strCache>
            </c:strRef>
          </c:tx>
          <c:spPr>
            <a:solidFill>
              <a:schemeClr val="accent1"/>
            </a:solidFill>
            <a:ln>
              <a:noFill/>
            </a:ln>
            <a:effectLst/>
          </c:spPr>
          <c:invertIfNegative val="0"/>
          <c:cat>
            <c:strRef>
              <c:f>Sheet1!$A$2:$A$3</c:f>
              <c:strCache>
                <c:ptCount val="2"/>
                <c:pt idx="0">
                  <c:v>Before Path</c:v>
                </c:pt>
                <c:pt idx="1">
                  <c:v>After Path</c:v>
                </c:pt>
              </c:strCache>
            </c:strRef>
          </c:cat>
          <c:val>
            <c:numRef>
              <c:f>Sheet1!$B$2:$B$3</c:f>
              <c:numCache>
                <c:formatCode>#,##0</c:formatCode>
                <c:ptCount val="2"/>
                <c:pt idx="1">
                  <c:v>1037</c:v>
                </c:pt>
              </c:numCache>
            </c:numRef>
          </c:val>
        </c:ser>
        <c:ser>
          <c:idx val="1"/>
          <c:order val="1"/>
          <c:tx>
            <c:strRef>
              <c:f>Sheet1!$C$1</c:f>
              <c:strCache>
                <c:ptCount val="1"/>
                <c:pt idx="0">
                  <c:v>Column1</c:v>
                </c:pt>
              </c:strCache>
            </c:strRef>
          </c:tx>
          <c:spPr>
            <a:solidFill>
              <a:schemeClr val="accent2"/>
            </a:solidFill>
            <a:ln>
              <a:noFill/>
            </a:ln>
            <a:effectLst/>
          </c:spPr>
          <c:invertIfNegative val="0"/>
          <c:cat>
            <c:strRef>
              <c:f>Sheet1!$A$2:$A$3</c:f>
              <c:strCache>
                <c:ptCount val="2"/>
                <c:pt idx="0">
                  <c:v>Before Path</c:v>
                </c:pt>
                <c:pt idx="1">
                  <c:v>After Path</c:v>
                </c:pt>
              </c:strCache>
            </c:strRef>
          </c:cat>
          <c:val>
            <c:numRef>
              <c:f>Sheet1!$C$2:$C$3</c:f>
              <c:numCache>
                <c:formatCode>General</c:formatCode>
                <c:ptCount val="2"/>
                <c:pt idx="0">
                  <c:v>392</c:v>
                </c:pt>
              </c:numCache>
            </c:numRef>
          </c:val>
        </c:ser>
        <c:dLbls>
          <c:showLegendKey val="0"/>
          <c:showVal val="0"/>
          <c:showCatName val="0"/>
          <c:showSerName val="0"/>
          <c:showPercent val="0"/>
          <c:showBubbleSize val="0"/>
        </c:dLbls>
        <c:gapWidth val="219"/>
        <c:overlap val="-27"/>
        <c:axId val="466707200"/>
        <c:axId val="466706416"/>
      </c:barChart>
      <c:catAx>
        <c:axId val="466707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66706416"/>
        <c:crosses val="autoZero"/>
        <c:auto val="1"/>
        <c:lblAlgn val="ctr"/>
        <c:lblOffset val="100"/>
        <c:noMultiLvlLbl val="0"/>
      </c:catAx>
      <c:valAx>
        <c:axId val="4667064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667072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016235-FAB0-4949-BCBE-6AB76504D2F5}" type="datetimeFigureOut">
              <a:rPr lang="en-US" smtClean="0"/>
              <a:t>4/24/2017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54AD2C-862E-4051-AB5F-1991E6ECF42B}" type="slidenum">
              <a:rPr lang="en-US" smtClean="0"/>
              <a:t>‹#›</a:t>
            </a:fld>
            <a:endParaRPr lang="en-US"/>
          </a:p>
        </p:txBody>
      </p:sp>
    </p:spTree>
    <p:extLst>
      <p:ext uri="{BB962C8B-B14F-4D97-AF65-F5344CB8AC3E}">
        <p14:creationId xmlns:p14="http://schemas.microsoft.com/office/powerpoint/2010/main" val="23539929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379F9A-5046-420F-93CE-3D0E642BEBE6}" type="datetimeFigureOut">
              <a:rPr lang="en-US" smtClean="0"/>
              <a:t>4/24/2017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77E827-247C-4FFF-AFEC-F36995D08749}" type="slidenum">
              <a:rPr lang="en-US" smtClean="0"/>
              <a:t>‹#›</a:t>
            </a:fld>
            <a:endParaRPr lang="en-US"/>
          </a:p>
        </p:txBody>
      </p:sp>
    </p:spTree>
    <p:extLst>
      <p:ext uri="{BB962C8B-B14F-4D97-AF65-F5344CB8AC3E}">
        <p14:creationId xmlns:p14="http://schemas.microsoft.com/office/powerpoint/2010/main" val="3184753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bsb.acms.com/check?launcher=false"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get.adobe.com/flashplayer/" TargetMode="External"/><Relationship Id="rId5" Type="http://schemas.openxmlformats.org/officeDocument/2006/relationships/hyperlink" Target="https://helpx.adobe.com/flash-player.html" TargetMode="External"/><Relationship Id="rId4" Type="http://schemas.openxmlformats.org/officeDocument/2006/relationships/hyperlink" Target="https://www.pathlms.com/bsbwebinars/webinar_requirement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Perhaps a sexier</a:t>
            </a:r>
            <a:r>
              <a:rPr lang="en-US" baseline="0" dirty="0" smtClean="0"/>
              <a:t> title!!???</a:t>
            </a:r>
          </a:p>
          <a:p>
            <a:pPr marL="171450" indent="-171450">
              <a:buFont typeface="Arial" panose="020B0604020202020204" pitchFamily="34" charset="0"/>
              <a:buChar char="•"/>
            </a:pPr>
            <a:r>
              <a:rPr lang="en-US" baseline="0" dirty="0" smtClean="0"/>
              <a:t>Transform the delivery of your webinars</a:t>
            </a:r>
          </a:p>
          <a:p>
            <a:pPr marL="171450" indent="-171450">
              <a:buFont typeface="Arial" panose="020B0604020202020204" pitchFamily="34" charset="0"/>
              <a:buChar char="•"/>
            </a:pPr>
            <a:r>
              <a:rPr lang="en-US" baseline="0" dirty="0" smtClean="0"/>
              <a:t>Unleash your webinar power</a:t>
            </a:r>
          </a:p>
          <a:p>
            <a:pPr marL="171450" indent="-171450">
              <a:buFont typeface="Arial" panose="020B0604020202020204" pitchFamily="34" charset="0"/>
              <a:buChar char="•"/>
            </a:pPr>
            <a:r>
              <a:rPr lang="en-US" baseline="0" dirty="0" smtClean="0"/>
              <a:t>Now’s the time! Set your web events apart</a:t>
            </a:r>
          </a:p>
          <a:p>
            <a:pPr marL="171450" indent="-171450">
              <a:buFont typeface="Arial" panose="020B0604020202020204" pitchFamily="34" charset="0"/>
              <a:buChar char="•"/>
            </a:pPr>
            <a:r>
              <a:rPr lang="en-US" baseline="0" dirty="0" smtClean="0"/>
              <a:t>DELIVERING EXPERIENCE= DELIVERING EXCELLENCE WITH WEB EVENTS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177E827-247C-4FFF-AFEC-F36995D08749}" type="slidenum">
              <a:rPr lang="en-US" smtClean="0"/>
              <a:t>1</a:t>
            </a:fld>
            <a:endParaRPr lang="en-US"/>
          </a:p>
        </p:txBody>
      </p:sp>
    </p:spTree>
    <p:extLst>
      <p:ext uri="{BB962C8B-B14F-4D97-AF65-F5344CB8AC3E}">
        <p14:creationId xmlns:p14="http://schemas.microsoft.com/office/powerpoint/2010/main" val="2401763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Talk</a:t>
            </a:r>
            <a:r>
              <a:rPr lang="en-US" sz="1200" baseline="0" dirty="0" smtClean="0"/>
              <a:t> through 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Q&amp;A: </a:t>
            </a:r>
            <a:r>
              <a:rPr lang="en-US" sz="1200" dirty="0" smtClean="0"/>
              <a:t>Participants enter their questions by typing in the text box in the Q&amp;A pod.  Questions are only seen by presenters.</a:t>
            </a:r>
          </a:p>
          <a:p>
            <a:endParaRPr lang="en-US" dirty="0"/>
          </a:p>
        </p:txBody>
      </p:sp>
      <p:sp>
        <p:nvSpPr>
          <p:cNvPr id="4" name="Slide Number Placeholder 3"/>
          <p:cNvSpPr>
            <a:spLocks noGrp="1"/>
          </p:cNvSpPr>
          <p:nvPr>
            <p:ph type="sldNum" sz="quarter" idx="10"/>
          </p:nvPr>
        </p:nvSpPr>
        <p:spPr/>
        <p:txBody>
          <a:bodyPr/>
          <a:lstStyle/>
          <a:p>
            <a:fld id="{9177E827-247C-4FFF-AFEC-F36995D08749}" type="slidenum">
              <a:rPr lang="en-US" smtClean="0"/>
              <a:t>14</a:t>
            </a:fld>
            <a:endParaRPr lang="en-US"/>
          </a:p>
        </p:txBody>
      </p:sp>
    </p:spTree>
    <p:extLst>
      <p:ext uri="{BB962C8B-B14F-4D97-AF65-F5344CB8AC3E}">
        <p14:creationId xmlns:p14="http://schemas.microsoft.com/office/powerpoint/2010/main" val="3780213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through all…..</a:t>
            </a:r>
          </a:p>
          <a:p>
            <a:endParaRPr lang="en-US" dirty="0" smtClean="0"/>
          </a:p>
          <a:p>
            <a:r>
              <a:rPr lang="en-US" dirty="0" smtClean="0"/>
              <a:t>Q&amp;A: </a:t>
            </a:r>
            <a:r>
              <a:rPr lang="en-US" sz="1200" dirty="0" smtClean="0"/>
              <a:t>Presenters see the questions entered by participants.  Typically, the questions are read aloud to the audience and answered verbally.  </a:t>
            </a:r>
          </a:p>
          <a:p>
            <a:r>
              <a:rPr lang="en-US" sz="1200" dirty="0" smtClean="0"/>
              <a:t>If preferred, however, presenters are able to respond to the sender or audience via the chat box at the bottom of the pod.</a:t>
            </a:r>
          </a:p>
          <a:p>
            <a:r>
              <a:rPr lang="en-US" sz="1200" dirty="0" smtClean="0"/>
              <a:t>Though rarely used, questions can be assigned to a presenter to help organize questions coming in from the audience.</a:t>
            </a:r>
          </a:p>
          <a:p>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Polls: As a presenter, you can view the total votes as percentages and/or numbers.  You can choose to make that information viewable to the audience by broadcasting results.</a:t>
            </a:r>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9177E827-247C-4FFF-AFEC-F36995D08749}" type="slidenum">
              <a:rPr lang="en-US" smtClean="0"/>
              <a:t>15</a:t>
            </a:fld>
            <a:endParaRPr lang="en-US"/>
          </a:p>
        </p:txBody>
      </p:sp>
    </p:spTree>
    <p:extLst>
      <p:ext uri="{BB962C8B-B14F-4D97-AF65-F5344CB8AC3E}">
        <p14:creationId xmlns:p14="http://schemas.microsoft.com/office/powerpoint/2010/main" val="1094580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Basically, if you pay $500 additional you get the following:</a:t>
            </a:r>
          </a:p>
          <a:p>
            <a:pPr lvl="0"/>
            <a:r>
              <a:rPr lang="en-US" sz="1200" kern="1200" dirty="0" smtClean="0">
                <a:solidFill>
                  <a:schemeClr val="tx1"/>
                </a:solidFill>
                <a:effectLst/>
                <a:latin typeface="+mn-lt"/>
                <a:ea typeface="+mn-ea"/>
                <a:cs typeface="+mn-cs"/>
              </a:rPr>
              <a:t>Breakout rooms – </a:t>
            </a:r>
            <a:r>
              <a:rPr lang="en-US" sz="1200" i="1" kern="1200" dirty="0" smtClean="0">
                <a:solidFill>
                  <a:schemeClr val="tx1"/>
                </a:solidFill>
                <a:effectLst/>
                <a:latin typeface="+mn-lt"/>
                <a:ea typeface="+mn-ea"/>
                <a:cs typeface="+mn-cs"/>
              </a:rPr>
              <a:t>provides you the ability to have smaller discussions and collaboration with virtual breakout sessions</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Interactive lobby (games, music, map) </a:t>
            </a:r>
            <a:r>
              <a:rPr lang="en-US" sz="1200" i="1" kern="1200" dirty="0" smtClean="0">
                <a:solidFill>
                  <a:schemeClr val="tx1"/>
                </a:solidFill>
                <a:effectLst/>
                <a:latin typeface="+mn-lt"/>
                <a:ea typeface="+mn-ea"/>
                <a:cs typeface="+mn-cs"/>
              </a:rPr>
              <a:t>– get your audience excited engaged before the webinar begins with fun interactions in the webinar lobby</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Managed Breaks (office chair yoga, etc.) – </a:t>
            </a:r>
            <a:r>
              <a:rPr lang="en-US" sz="1200" i="1" kern="1200" dirty="0" smtClean="0">
                <a:solidFill>
                  <a:schemeClr val="tx1"/>
                </a:solidFill>
                <a:effectLst/>
                <a:latin typeface="+mn-lt"/>
                <a:ea typeface="+mn-ea"/>
                <a:cs typeface="+mn-cs"/>
              </a:rPr>
              <a:t>provides your audience what may be a much needed break from a webinar (and from sitting at their desks!)</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Interactive Attention Checks – </a:t>
            </a:r>
            <a:r>
              <a:rPr lang="en-US" sz="1200" i="1" kern="1200" dirty="0" smtClean="0">
                <a:solidFill>
                  <a:schemeClr val="tx1"/>
                </a:solidFill>
                <a:effectLst/>
                <a:latin typeface="+mn-lt"/>
                <a:ea typeface="+mn-ea"/>
                <a:cs typeface="+mn-cs"/>
              </a:rPr>
              <a:t>measures audience attention and engagement by having timed polls or check boxes pop up throughout a webinar</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177E827-247C-4FFF-AFEC-F36995D08749}" type="slidenum">
              <a:rPr lang="en-US" smtClean="0"/>
              <a:t>16</a:t>
            </a:fld>
            <a:endParaRPr lang="en-US"/>
          </a:p>
        </p:txBody>
      </p:sp>
    </p:spTree>
    <p:extLst>
      <p:ext uri="{BB962C8B-B14F-4D97-AF65-F5344CB8AC3E}">
        <p14:creationId xmlns:p14="http://schemas.microsoft.com/office/powerpoint/2010/main" val="2856473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Blue Sky </a:t>
            </a:r>
            <a:r>
              <a:rPr lang="en-US" sz="1200" b="1" kern="1200" dirty="0" err="1" smtClean="0">
                <a:solidFill>
                  <a:schemeClr val="tx1"/>
                </a:solidFill>
                <a:effectLst/>
                <a:latin typeface="+mn-lt"/>
                <a:ea typeface="+mn-ea"/>
                <a:cs typeface="+mn-cs"/>
              </a:rPr>
              <a:t>eLearn</a:t>
            </a:r>
            <a:r>
              <a:rPr lang="en-US" sz="1200" b="1" kern="1200" dirty="0" smtClean="0">
                <a:solidFill>
                  <a:schemeClr val="tx1"/>
                </a:solidFill>
                <a:effectLst/>
                <a:latin typeface="+mn-lt"/>
                <a:ea typeface="+mn-ea"/>
                <a:cs typeface="+mn-cs"/>
              </a:rPr>
              <a:t> Virtual Event Team</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rPr>
              <a:t>The Event Manager</a:t>
            </a:r>
            <a:r>
              <a:rPr lang="en-US" sz="1200" kern="1200" dirty="0" smtClean="0">
                <a:solidFill>
                  <a:schemeClr val="tx1"/>
                </a:solidFill>
                <a:effectLst/>
                <a:latin typeface="+mn-lt"/>
                <a:ea typeface="+mn-ea"/>
                <a:cs typeface="+mn-cs"/>
              </a:rPr>
              <a:t> will be your partner to guarantee a flawless event.  Event Managers are with you from the planning stages, content coordination through the completion of the event. Event managers can help with everything from technical issues such as integrated online registration, to email reminders to delivering detailed analytics.  They are experts in online engagement strategies that can help keep you members fully engaged during the event.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event manager will oversee and perform presenter practice sessions and train the presenter on web meeting best practices.  They also ensure your webinar room and registration pages are set up exactly the way you like it. </a:t>
            </a:r>
          </a:p>
          <a:p>
            <a:endParaRPr lang="en-US" dirty="0"/>
          </a:p>
        </p:txBody>
      </p:sp>
      <p:sp>
        <p:nvSpPr>
          <p:cNvPr id="4" name="Slide Number Placeholder 3"/>
          <p:cNvSpPr>
            <a:spLocks noGrp="1"/>
          </p:cNvSpPr>
          <p:nvPr>
            <p:ph type="sldNum" sz="quarter" idx="10"/>
          </p:nvPr>
        </p:nvSpPr>
        <p:spPr/>
        <p:txBody>
          <a:bodyPr/>
          <a:lstStyle/>
          <a:p>
            <a:fld id="{9177E827-247C-4FFF-AFEC-F36995D08749}" type="slidenum">
              <a:rPr lang="en-US" smtClean="0"/>
              <a:t>17</a:t>
            </a:fld>
            <a:endParaRPr lang="en-US"/>
          </a:p>
        </p:txBody>
      </p:sp>
    </p:spTree>
    <p:extLst>
      <p:ext uri="{BB962C8B-B14F-4D97-AF65-F5344CB8AC3E}">
        <p14:creationId xmlns:p14="http://schemas.microsoft.com/office/powerpoint/2010/main" val="235138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One example of this and a flagship feature of Path for a </a:t>
            </a:r>
            <a:r>
              <a:rPr lang="en-US" sz="1200" u="sng" kern="1200" dirty="0" smtClean="0">
                <a:solidFill>
                  <a:schemeClr val="tx1"/>
                </a:solidFill>
                <a:effectLst/>
                <a:latin typeface="+mn-lt"/>
                <a:ea typeface="+mn-ea"/>
                <a:cs typeface="+mn-cs"/>
              </a:rPr>
              <a:t>great user experience</a:t>
            </a:r>
            <a:r>
              <a:rPr lang="en-US" sz="1200" kern="1200" dirty="0" smtClean="0">
                <a:solidFill>
                  <a:schemeClr val="tx1"/>
                </a:solidFill>
                <a:effectLst/>
                <a:latin typeface="+mn-lt"/>
                <a:ea typeface="+mn-ea"/>
                <a:cs typeface="+mn-cs"/>
              </a:rPr>
              <a:t> is the media player.  For example, you can upload about 14 different video file, and Path does the magic of transcoding to multiple file formats and then serves it up to the user depending on the type of device accessing it- so for a mobile device, Path serves it up as an MP and the desktop a Flash file. Also, Path detects the users bandwidth connection and gives the highest quality file they can watch- because we all know there is nothing worse than waiting for a video to load or buffer in the middle of it</a:t>
            </a:r>
          </a:p>
          <a:p>
            <a:r>
              <a:rPr lang="en-US" sz="1200" kern="1200" dirty="0" smtClean="0">
                <a:solidFill>
                  <a:schemeClr val="tx1"/>
                </a:solidFill>
                <a:effectLst/>
                <a:latin typeface="+mn-lt"/>
                <a:ea typeface="+mn-ea"/>
                <a:cs typeface="+mn-cs"/>
              </a:rPr>
              <a:t>You can also add resources to the video presentation like attachments and links. You can add a description of the presentation as well as the presenter information- both are made with WYSIWYG capabilities so you can adjust fonts, and add images or embed code for example. The user can take notes next to the presentation and it saves those and time stamps them and includes the ability to download them.  Another great feature is Path keeps track of where the user left off So if I was watching a video presentation on my </a:t>
            </a:r>
            <a:r>
              <a:rPr lang="en-US" sz="1200" kern="1200" dirty="0" err="1" smtClean="0">
                <a:solidFill>
                  <a:schemeClr val="tx1"/>
                </a:solidFill>
                <a:effectLst/>
                <a:latin typeface="+mn-lt"/>
                <a:ea typeface="+mn-ea"/>
                <a:cs typeface="+mn-cs"/>
              </a:rPr>
              <a:t>iPAd</a:t>
            </a:r>
            <a:r>
              <a:rPr lang="en-US" sz="1200" kern="1200" dirty="0" smtClean="0">
                <a:solidFill>
                  <a:schemeClr val="tx1"/>
                </a:solidFill>
                <a:effectLst/>
                <a:latin typeface="+mn-lt"/>
                <a:ea typeface="+mn-ea"/>
                <a:cs typeface="+mn-cs"/>
              </a:rPr>
              <a:t> last night, I can come back to my desktop today and pick up right where I left off.  Closed captioning is also an option of those on demand presentations- so LOTS of features to ensure a great user experience.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E64FD5-72DD-4750-AFEB-B4F17FC44F59}" type="slidenum">
              <a:rPr lang="en-US" smtClean="0"/>
              <a:t>22</a:t>
            </a:fld>
            <a:endParaRPr lang="en-US"/>
          </a:p>
        </p:txBody>
      </p:sp>
    </p:spTree>
    <p:extLst>
      <p:ext uri="{BB962C8B-B14F-4D97-AF65-F5344CB8AC3E}">
        <p14:creationId xmlns:p14="http://schemas.microsoft.com/office/powerpoint/2010/main" val="1147972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Our </a:t>
            </a:r>
            <a:r>
              <a:rPr lang="en-US" sz="1200" kern="1200" dirty="0" err="1" smtClean="0">
                <a:solidFill>
                  <a:schemeClr val="tx1"/>
                </a:solidFill>
                <a:effectLst/>
                <a:latin typeface="+mn-lt"/>
                <a:ea typeface="+mn-ea"/>
                <a:cs typeface="+mn-cs"/>
              </a:rPr>
              <a:t>eCommerce</a:t>
            </a:r>
            <a:r>
              <a:rPr lang="en-US" sz="1200" kern="1200" dirty="0" smtClean="0">
                <a:solidFill>
                  <a:schemeClr val="tx1"/>
                </a:solidFill>
                <a:effectLst/>
                <a:latin typeface="+mn-lt"/>
                <a:ea typeface="+mn-ea"/>
                <a:cs typeface="+mn-cs"/>
              </a:rPr>
              <a:t> engine and Reporting I believe is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to none in this industry.  </a:t>
            </a:r>
          </a:p>
          <a:p>
            <a:r>
              <a:rPr lang="en-US" sz="1200" u="sng" kern="1200" dirty="0" smtClean="0">
                <a:solidFill>
                  <a:schemeClr val="tx1"/>
                </a:solidFill>
                <a:effectLst/>
                <a:latin typeface="+mn-lt"/>
                <a:ea typeface="+mn-ea"/>
                <a:cs typeface="+mn-cs"/>
              </a:rPr>
              <a:t>For </a:t>
            </a:r>
            <a:r>
              <a:rPr lang="en-US" sz="1200" u="sng" kern="1200" dirty="0" err="1" smtClean="0">
                <a:solidFill>
                  <a:schemeClr val="tx1"/>
                </a:solidFill>
                <a:effectLst/>
                <a:latin typeface="+mn-lt"/>
                <a:ea typeface="+mn-ea"/>
                <a:cs typeface="+mn-cs"/>
              </a:rPr>
              <a:t>eCommerce</a:t>
            </a:r>
            <a:r>
              <a:rPr lang="en-US" sz="1200" kern="1200" dirty="0" smtClean="0">
                <a:solidFill>
                  <a:schemeClr val="tx1"/>
                </a:solidFill>
                <a:effectLst/>
                <a:latin typeface="+mn-lt"/>
                <a:ea typeface="+mn-ea"/>
                <a:cs typeface="+mn-cs"/>
              </a:rPr>
              <a:t>, we have the beautiful user interface but tie in with our clients merchant account so all the $ goes direct into their account &amp; is PCI compliant. It has capabilities like product bundling, subscriptions, coupons, credits, and issuing refunds.</a:t>
            </a:r>
          </a:p>
          <a:p>
            <a:r>
              <a:rPr lang="en-US" sz="1200" u="sng" kern="1200" dirty="0" smtClean="0">
                <a:solidFill>
                  <a:schemeClr val="tx1"/>
                </a:solidFill>
                <a:effectLst/>
                <a:latin typeface="+mn-lt"/>
                <a:ea typeface="+mn-ea"/>
                <a:cs typeface="+mn-cs"/>
              </a:rPr>
              <a:t>For reporting,</a:t>
            </a:r>
            <a:r>
              <a:rPr lang="en-US" sz="1200" kern="1200" dirty="0" smtClean="0">
                <a:solidFill>
                  <a:schemeClr val="tx1"/>
                </a:solidFill>
                <a:effectLst/>
                <a:latin typeface="+mn-lt"/>
                <a:ea typeface="+mn-ea"/>
                <a:cs typeface="+mn-cs"/>
              </a:rPr>
              <a:t> there is a nice dashboard to get an at a glance view popular courses and presentations for example; and then very detailed reports filterable by time frame and specific items like a particular test question, all exportable to CSV to manipulate further in Excel to help clients Track &amp; Analyze their learning programs.</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rPr>
              <a:t>Typical Integration Scenarios</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Registration • Single Sign On • E-commerce • Reporting • CE Data</a:t>
            </a:r>
          </a:p>
          <a:p>
            <a:pPr lvl="0"/>
            <a:r>
              <a:rPr lang="en-US" sz="1200" kern="1200" dirty="0" smtClean="0">
                <a:solidFill>
                  <a:schemeClr val="tx1"/>
                </a:solidFill>
                <a:effectLst/>
                <a:latin typeface="+mn-lt"/>
                <a:ea typeface="+mn-ea"/>
                <a:cs typeface="+mn-cs"/>
              </a:rPr>
              <a:t>We have over a dozen existing bridges with our client’s AMSs (</a:t>
            </a:r>
            <a:r>
              <a:rPr lang="en-US" sz="1200" kern="1200" dirty="0" err="1" smtClean="0">
                <a:solidFill>
                  <a:schemeClr val="tx1"/>
                </a:solidFill>
                <a:effectLst/>
                <a:latin typeface="+mn-lt"/>
                <a:ea typeface="+mn-ea"/>
                <a:cs typeface="+mn-cs"/>
              </a:rPr>
              <a:t>iMIS</a:t>
            </a:r>
            <a:r>
              <a:rPr lang="en-US" sz="1200" kern="1200" dirty="0" smtClean="0">
                <a:solidFill>
                  <a:schemeClr val="tx1"/>
                </a:solidFill>
                <a:effectLst/>
                <a:latin typeface="+mn-lt"/>
                <a:ea typeface="+mn-ea"/>
                <a:cs typeface="+mn-cs"/>
              </a:rPr>
              <a:t>, YM, Abila….) and that list is constantly growing with our ability to build custom integrations with our client’s systems where we can “push” data into third-party databases in real-time, as well as connect to other 3rd party API’s to pull data into Path. </a:t>
            </a:r>
          </a:p>
          <a:p>
            <a:r>
              <a:rPr lang="en-US" sz="1200" kern="1200" dirty="0" smtClean="0">
                <a:solidFill>
                  <a:schemeClr val="tx1"/>
                </a:solidFill>
                <a:effectLst/>
                <a:latin typeface="+mn-lt"/>
                <a:ea typeface="+mn-ea"/>
                <a:cs typeface="+mn-cs"/>
              </a:rPr>
              <a:t>This include an SSO with HL as well as activity write back- include writing back course start, completion and certificates/credits earned</a:t>
            </a:r>
          </a:p>
          <a:p>
            <a:pPr lvl="0"/>
            <a:r>
              <a:rPr lang="en-US" sz="1200" kern="1200" dirty="0" smtClean="0">
                <a:solidFill>
                  <a:schemeClr val="tx1"/>
                </a:solidFill>
                <a:effectLst/>
                <a:latin typeface="+mn-lt"/>
                <a:ea typeface="+mn-ea"/>
                <a:cs typeface="+mn-cs"/>
              </a:rPr>
              <a:t>We have also developed an open API which is a set of </a:t>
            </a:r>
            <a:r>
              <a:rPr lang="en-US" sz="1200" kern="1200" dirty="0" err="1" smtClean="0">
                <a:solidFill>
                  <a:schemeClr val="tx1"/>
                </a:solidFill>
                <a:effectLst/>
                <a:latin typeface="+mn-lt"/>
                <a:ea typeface="+mn-ea"/>
                <a:cs typeface="+mn-cs"/>
              </a:rPr>
              <a:t>webservices</a:t>
            </a:r>
            <a:r>
              <a:rPr lang="en-US" sz="1200" kern="1200" dirty="0" smtClean="0">
                <a:solidFill>
                  <a:schemeClr val="tx1"/>
                </a:solidFill>
                <a:effectLst/>
                <a:latin typeface="+mn-lt"/>
                <a:ea typeface="+mn-ea"/>
                <a:cs typeface="+mn-cs"/>
              </a:rPr>
              <a:t> Blue Sky exposes to our clients. This allows both Blue Sky </a:t>
            </a:r>
            <a:r>
              <a:rPr lang="en-US" sz="1200" kern="1200" dirty="0" err="1" smtClean="0">
                <a:solidFill>
                  <a:schemeClr val="tx1"/>
                </a:solidFill>
                <a:effectLst/>
                <a:latin typeface="+mn-lt"/>
                <a:ea typeface="+mn-ea"/>
                <a:cs typeface="+mn-cs"/>
              </a:rPr>
              <a:t>eLearn</a:t>
            </a:r>
            <a:r>
              <a:rPr lang="en-US" sz="1200" kern="1200" dirty="0" smtClean="0">
                <a:solidFill>
                  <a:schemeClr val="tx1"/>
                </a:solidFill>
                <a:effectLst/>
                <a:latin typeface="+mn-lt"/>
                <a:ea typeface="+mn-ea"/>
                <a:cs typeface="+mn-cs"/>
              </a:rPr>
              <a:t> and/or clients to create, update and retrieve customer information stored in their Path client account by making web service calls to the API.</a:t>
            </a:r>
          </a:p>
          <a:p>
            <a:endParaRPr lang="en-US" dirty="0"/>
          </a:p>
        </p:txBody>
      </p:sp>
      <p:sp>
        <p:nvSpPr>
          <p:cNvPr id="4" name="Slide Number Placeholder 3"/>
          <p:cNvSpPr>
            <a:spLocks noGrp="1"/>
          </p:cNvSpPr>
          <p:nvPr>
            <p:ph type="sldNum" sz="quarter" idx="10"/>
          </p:nvPr>
        </p:nvSpPr>
        <p:spPr/>
        <p:txBody>
          <a:bodyPr/>
          <a:lstStyle/>
          <a:p>
            <a:fld id="{2DE64FD5-72DD-4750-AFEB-B4F17FC44F59}" type="slidenum">
              <a:rPr lang="en-US" smtClean="0"/>
              <a:t>23</a:t>
            </a:fld>
            <a:endParaRPr lang="en-US"/>
          </a:p>
        </p:txBody>
      </p:sp>
    </p:spTree>
    <p:extLst>
      <p:ext uri="{BB962C8B-B14F-4D97-AF65-F5344CB8AC3E}">
        <p14:creationId xmlns:p14="http://schemas.microsoft.com/office/powerpoint/2010/main" val="3514718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the administrators will easily be able to create a course, using friendly tools already built into Path,  This includes, presentations, tests, surveys, CEUs, Certificates, documents…</a:t>
            </a:r>
            <a:endParaRPr lang="en-US" dirty="0"/>
          </a:p>
        </p:txBody>
      </p:sp>
      <p:sp>
        <p:nvSpPr>
          <p:cNvPr id="4" name="Slide Number Placeholder 3"/>
          <p:cNvSpPr>
            <a:spLocks noGrp="1"/>
          </p:cNvSpPr>
          <p:nvPr>
            <p:ph type="sldNum" sz="quarter" idx="10"/>
          </p:nvPr>
        </p:nvSpPr>
        <p:spPr/>
        <p:txBody>
          <a:bodyPr/>
          <a:lstStyle/>
          <a:p>
            <a:fld id="{2DE64FD5-72DD-4750-AFEB-B4F17FC44F59}" type="slidenum">
              <a:rPr lang="en-US" smtClean="0"/>
              <a:t>24</a:t>
            </a:fld>
            <a:endParaRPr lang="en-US"/>
          </a:p>
        </p:txBody>
      </p:sp>
    </p:spTree>
    <p:extLst>
      <p:ext uri="{BB962C8B-B14F-4D97-AF65-F5344CB8AC3E}">
        <p14:creationId xmlns:p14="http://schemas.microsoft.com/office/powerpoint/2010/main" val="2180083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en-US" dirty="0" smtClean="0"/>
              <a:t>Next I would like to show you a short video overview of Path…</a:t>
            </a:r>
          </a:p>
        </p:txBody>
      </p:sp>
    </p:spTree>
    <p:extLst>
      <p:ext uri="{BB962C8B-B14F-4D97-AF65-F5344CB8AC3E}">
        <p14:creationId xmlns:p14="http://schemas.microsoft.com/office/powerpoint/2010/main" val="207111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Client Case Studies- AACE Intl; NAFSA</a:t>
            </a:r>
            <a:r>
              <a:rPr lang="en-US" sz="1200" kern="1200" baseline="0" dirty="0" smtClean="0">
                <a:solidFill>
                  <a:schemeClr val="tx1"/>
                </a:solidFill>
                <a:effectLst/>
                <a:latin typeface="+mn-lt"/>
                <a:ea typeface="+mn-ea"/>
                <a:cs typeface="+mn-cs"/>
              </a:rPr>
              <a:t> Intl</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Webinar Disaster Success Stories- pick 1 or 2 and</a:t>
            </a:r>
            <a:r>
              <a:rPr lang="en-US" sz="1200" kern="1200" baseline="0" dirty="0" smtClean="0">
                <a:solidFill>
                  <a:schemeClr val="tx1"/>
                </a:solidFill>
                <a:effectLst/>
                <a:latin typeface="+mn-lt"/>
                <a:ea typeface="+mn-ea"/>
                <a:cs typeface="+mn-cs"/>
              </a:rPr>
              <a:t> tell a story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One client’s event requires a minimum run time of 90 minutes for 1.5 credits of CPE/CLE.  There was one particular event where the presenter ended 20 minutes early and there were no questions in the queue to fill time.  Our facilitator pulled questions off the internet specific to the program to fill the time needed to satisfy CPE/CLE.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First one that comes to mind.  Recent event; there was a speaker replacement at the LAST MOMENT (within an hour of start time) and we had to walk the new presenter through all the presenting training in just a few minutes as well as altering the room to reflect the new speaker (photos/bio/</a:t>
            </a:r>
            <a:r>
              <a:rPr lang="en-US" sz="1200" kern="1200" dirty="0" err="1" smtClean="0">
                <a:solidFill>
                  <a:schemeClr val="tx1"/>
                </a:solidFill>
                <a:effectLst/>
                <a:latin typeface="+mn-lt"/>
                <a:ea typeface="+mn-ea"/>
                <a:cs typeface="+mn-cs"/>
              </a:rPr>
              <a:t>etc</a:t>
            </a:r>
            <a:r>
              <a:rPr lang="en-US" sz="1200" kern="1200" dirty="0" smtClean="0">
                <a:solidFill>
                  <a:schemeClr val="tx1"/>
                </a:solidFill>
                <a:effectLst/>
                <a:latin typeface="+mn-lt"/>
                <a:ea typeface="+mn-ea"/>
                <a:cs typeface="+mn-cs"/>
              </a:rPr>
              <a:t>)...and he was trying get his head wrapped around the presentation he didn't create, but was about to give.  The presentation still started on time!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Another recent event provides their own moderator for introduction, Q&amp;A, and closing.  When we reached Q&amp;A portion their moderator failed to read his script so we had to make things up based on prior relationship and experience with the client.  They also ended the meeting without performing their closing script, so again we had to improvise and perform a closing informing participants of the post event survey, etc.</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While we were running an event, there was a power outage in most of San Diego County, where our offices are located.  Our event continued as though nothing happened with our servers and dedicated webinar computers continued to run on battery backups.  The event concluded without incident.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were scheduled to run an event for 30 international people, so 1 AM PT.  We were using a virtual room for visuals and a phone line for audio.  At 12:50 AM PT, we see the amount of callers on the phone line approaching 100.  When asking the client if we were expecting more attendees than originally anticipated, they apologized and said yes, they decided to send this out to their entire international team.  They expected 250 attendees!  Our smaller virtual room which this was scheduled in, had a max capacity of 100 attendees and our default phone line had 150 max capacity.  Being that it was 1 AM PT, we were unable to increase the phone line capacity.  This was also a 6-7 hour presentation with several speakers and slide decks.  Our operator opened a second phone bridge line, and three way called into the original phone line.  Created a second room for participants and loaded the first slide deck for the program in the second room.  We changed the landing page to direct to the new room and phone number when that room filled up we began, with our operator mimicking slide changes/polls/videos as they were happening in the original room for the overflow audience.  The program was still a success and the client was very thankful we made it happen.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One of the most common occurrences, happens weekly, last minute deck changes.  Receiving a new slide deck 10 minutes prior to start time, or being informed of a new video they want to include and us having to scramble the jets to get it ready for the program.</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9177E827-247C-4FFF-AFEC-F36995D08749}" type="slidenum">
              <a:rPr lang="en-US" smtClean="0"/>
              <a:t>27</a:t>
            </a:fld>
            <a:endParaRPr lang="en-US"/>
          </a:p>
        </p:txBody>
      </p:sp>
    </p:spTree>
    <p:extLst>
      <p:ext uri="{BB962C8B-B14F-4D97-AF65-F5344CB8AC3E}">
        <p14:creationId xmlns:p14="http://schemas.microsoft.com/office/powerpoint/2010/main" val="2236976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How reliable and consistent is operation on the dozens of different devices, operating systems, and web browser versions in use around the world?</a:t>
            </a:r>
          </a:p>
          <a:p>
            <a:r>
              <a:rPr lang="en-US" sz="1200" kern="1200" dirty="0" smtClean="0">
                <a:solidFill>
                  <a:schemeClr val="tx1"/>
                </a:solidFill>
                <a:effectLst/>
                <a:latin typeface="+mn-lt"/>
                <a:ea typeface="+mn-ea"/>
                <a:cs typeface="+mn-cs"/>
              </a:rPr>
              <a:t>If your system does not allow Flash or there are restrictions, you will need a one-time download of an </a:t>
            </a:r>
            <a:r>
              <a:rPr lang="en-US" sz="1200" b="1" kern="1200" dirty="0" smtClean="0">
                <a:solidFill>
                  <a:schemeClr val="tx1"/>
                </a:solidFill>
                <a:effectLst/>
                <a:latin typeface="+mn-lt"/>
                <a:ea typeface="+mn-ea"/>
                <a:cs typeface="+mn-cs"/>
              </a:rPr>
              <a:t>add-in</a:t>
            </a:r>
            <a:r>
              <a:rPr lang="en-US" sz="1200" kern="1200" dirty="0" smtClean="0">
                <a:solidFill>
                  <a:schemeClr val="tx1"/>
                </a:solidFill>
                <a:effectLst/>
                <a:latin typeface="+mn-lt"/>
                <a:ea typeface="+mn-ea"/>
                <a:cs typeface="+mn-cs"/>
              </a:rPr>
              <a:t> to enable the “</a:t>
            </a:r>
            <a:r>
              <a:rPr lang="en-US" sz="1200" kern="1200" dirty="0" err="1" smtClean="0">
                <a:solidFill>
                  <a:schemeClr val="tx1"/>
                </a:solidFill>
                <a:effectLst/>
                <a:latin typeface="+mn-lt"/>
                <a:ea typeface="+mn-ea"/>
                <a:cs typeface="+mn-cs"/>
              </a:rPr>
              <a:t>Flashless</a:t>
            </a:r>
            <a:r>
              <a:rPr lang="en-US" sz="1200" kern="1200" dirty="0" smtClean="0">
                <a:solidFill>
                  <a:schemeClr val="tx1"/>
                </a:solidFill>
                <a:effectLst/>
                <a:latin typeface="+mn-lt"/>
                <a:ea typeface="+mn-ea"/>
                <a:cs typeface="+mn-cs"/>
              </a:rPr>
              <a:t>” experience.</a:t>
            </a:r>
          </a:p>
          <a:p>
            <a:r>
              <a:rPr lang="en-US" sz="1200" u="sng" kern="1200" dirty="0" smtClean="0">
                <a:solidFill>
                  <a:schemeClr val="tx1"/>
                </a:solidFill>
                <a:effectLst/>
                <a:latin typeface="+mn-lt"/>
                <a:ea typeface="+mn-ea"/>
                <a:cs typeface="+mn-cs"/>
                <a:hlinkClick r:id="rId3"/>
              </a:rPr>
              <a:t>System Check</a:t>
            </a:r>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hlinkClick r:id="rId4"/>
              </a:rPr>
              <a:t>Detailed Requirements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Or: </a:t>
            </a:r>
            <a:r>
              <a:rPr lang="en-US" sz="1200" u="sng" kern="1200" dirty="0" smtClean="0">
                <a:solidFill>
                  <a:schemeClr val="tx1"/>
                </a:solidFill>
                <a:effectLst/>
                <a:latin typeface="+mn-lt"/>
                <a:ea typeface="+mn-ea"/>
                <a:cs typeface="+mn-cs"/>
                <a:hlinkClick r:id="rId5"/>
              </a:rPr>
              <a:t>Install and enable Flash</a:t>
            </a:r>
            <a:r>
              <a:rPr lang="en-US" sz="1200" kern="1200" dirty="0" smtClean="0">
                <a:solidFill>
                  <a:schemeClr val="tx1"/>
                </a:solidFill>
                <a:effectLst/>
                <a:latin typeface="+mn-lt"/>
                <a:ea typeface="+mn-ea"/>
                <a:cs typeface="+mn-cs"/>
              </a:rPr>
              <a:t> (instructions) </a:t>
            </a:r>
            <a:r>
              <a:rPr lang="en-US" sz="1200" u="none" strike="noStrike" kern="1200" dirty="0" smtClean="0">
                <a:solidFill>
                  <a:schemeClr val="tx1"/>
                </a:solidFill>
                <a:effectLst/>
                <a:latin typeface="+mn-lt"/>
                <a:ea typeface="+mn-ea"/>
                <a:cs typeface="+mn-cs"/>
                <a:hlinkClick r:id="rId6"/>
              </a:rPr>
              <a: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Users can now attend Adobe Connect sessions even if Flash is blocked or not available on their systems. They can do so by using the Adobe Connect Add-in. Users who try joining a session on a ‘</a:t>
            </a:r>
            <a:r>
              <a:rPr lang="en-US" sz="1200" b="0" i="0" u="none" strike="noStrike" kern="1200" baseline="0" dirty="0" err="1" smtClean="0">
                <a:solidFill>
                  <a:schemeClr val="tx1"/>
                </a:solidFill>
                <a:latin typeface="+mn-lt"/>
                <a:ea typeface="+mn-ea"/>
                <a:cs typeface="+mn-cs"/>
              </a:rPr>
              <a:t>Flashless</a:t>
            </a:r>
            <a:r>
              <a:rPr lang="en-US" sz="1200" b="0" i="0" u="none" strike="noStrike" kern="1200" baseline="0" dirty="0" smtClean="0">
                <a:solidFill>
                  <a:schemeClr val="tx1"/>
                </a:solidFill>
                <a:latin typeface="+mn-lt"/>
                <a:ea typeface="+mn-ea"/>
                <a:cs typeface="+mn-cs"/>
              </a:rPr>
              <a:t>’ environment will be prompted to install the add-in. </a:t>
            </a:r>
          </a:p>
          <a:p>
            <a:r>
              <a:rPr lang="en-US" sz="1200" b="0" i="0" u="none" strike="noStrike" kern="1200" baseline="0" dirty="0" smtClean="0">
                <a:solidFill>
                  <a:schemeClr val="tx1"/>
                </a:solidFill>
                <a:latin typeface="+mn-lt"/>
                <a:ea typeface="+mn-ea"/>
                <a:cs typeface="+mn-cs"/>
              </a:rPr>
              <a:t>This is a quick download and install, which is a one-time activity only for the user, and the add-in will be launched whenever the user enters an Adobe Connect session. </a:t>
            </a:r>
            <a:endParaRPr lang="en-US" dirty="0"/>
          </a:p>
        </p:txBody>
      </p:sp>
      <p:sp>
        <p:nvSpPr>
          <p:cNvPr id="4" name="Slide Number Placeholder 3"/>
          <p:cNvSpPr>
            <a:spLocks noGrp="1"/>
          </p:cNvSpPr>
          <p:nvPr>
            <p:ph type="sldNum" sz="quarter" idx="10"/>
          </p:nvPr>
        </p:nvSpPr>
        <p:spPr/>
        <p:txBody>
          <a:bodyPr/>
          <a:lstStyle/>
          <a:p>
            <a:fld id="{9177E827-247C-4FFF-AFEC-F36995D08749}" type="slidenum">
              <a:rPr lang="en-US" smtClean="0"/>
              <a:t>38</a:t>
            </a:fld>
            <a:endParaRPr lang="en-US"/>
          </a:p>
        </p:txBody>
      </p:sp>
    </p:spTree>
    <p:extLst>
      <p:ext uri="{BB962C8B-B14F-4D97-AF65-F5344CB8AC3E}">
        <p14:creationId xmlns:p14="http://schemas.microsoft.com/office/powerpoint/2010/main" val="3108755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this is used for</a:t>
            </a:r>
            <a:r>
              <a:rPr lang="en-US" baseline="0" dirty="0" smtClean="0"/>
              <a:t> a prospect, first spend 30 minutes on phone only uncovering their needs so this presentation speaks to it.</a:t>
            </a:r>
          </a:p>
          <a:p>
            <a:r>
              <a:rPr lang="en-US" baseline="0" dirty="0" smtClean="0"/>
              <a:t>Then on this slide review their needs and outline our solution.  Then only use the appropriate slides in this deck…</a:t>
            </a:r>
          </a:p>
          <a:p>
            <a:endParaRPr lang="en-US" baseline="0" dirty="0" smtClean="0"/>
          </a:p>
          <a:p>
            <a:r>
              <a:rPr lang="en-US" baseline="0" dirty="0" smtClean="0"/>
              <a:t>My name is Jodi Ray- I’m the Channel Manager at Blue Sky and today will be presenting on the important role of webinars and why it is so critical they are delivered successfully.</a:t>
            </a:r>
          </a:p>
          <a:p>
            <a:r>
              <a:rPr lang="en-US" baseline="0" dirty="0" smtClean="0"/>
              <a:t>And ultimately the solutions Blue Sky </a:t>
            </a:r>
            <a:r>
              <a:rPr lang="en-US" baseline="0" dirty="0" err="1" smtClean="0"/>
              <a:t>eLearn</a:t>
            </a:r>
            <a:r>
              <a:rPr lang="en-US" baseline="0" dirty="0" smtClean="0"/>
              <a:t> provides to ensure their success every step of the way for a streamlined experience for the all the stakeholders… </a:t>
            </a:r>
          </a:p>
        </p:txBody>
      </p:sp>
      <p:sp>
        <p:nvSpPr>
          <p:cNvPr id="4" name="Slide Number Placeholder 3"/>
          <p:cNvSpPr>
            <a:spLocks noGrp="1"/>
          </p:cNvSpPr>
          <p:nvPr>
            <p:ph type="sldNum" sz="quarter" idx="10"/>
          </p:nvPr>
        </p:nvSpPr>
        <p:spPr/>
        <p:txBody>
          <a:bodyPr/>
          <a:lstStyle/>
          <a:p>
            <a:fld id="{9177E827-247C-4FFF-AFEC-F36995D08749}" type="slidenum">
              <a:rPr lang="en-US" smtClean="0"/>
              <a:t>2</a:t>
            </a:fld>
            <a:endParaRPr lang="en-US"/>
          </a:p>
        </p:txBody>
      </p:sp>
    </p:spTree>
    <p:extLst>
      <p:ext uri="{BB962C8B-B14F-4D97-AF65-F5344CB8AC3E}">
        <p14:creationId xmlns:p14="http://schemas.microsoft.com/office/powerpoint/2010/main" val="14043160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Our technology </a:t>
            </a:r>
            <a:r>
              <a:rPr lang="en-US" sz="1200" b="1" kern="1200" dirty="0" smtClean="0">
                <a:solidFill>
                  <a:schemeClr val="tx1"/>
                </a:solidFill>
                <a:effectLst/>
                <a:latin typeface="+mn-lt"/>
                <a:ea typeface="+mn-ea"/>
                <a:cs typeface="+mn-cs"/>
              </a:rPr>
              <a:t>and the services wrapped around them</a:t>
            </a:r>
            <a:r>
              <a:rPr lang="en-US" sz="1200" kern="1200" dirty="0" smtClean="0">
                <a:solidFill>
                  <a:schemeClr val="tx1"/>
                </a:solidFill>
                <a:effectLst/>
                <a:latin typeface="+mn-lt"/>
                <a:ea typeface="+mn-ea"/>
                <a:cs typeface="+mn-cs"/>
              </a:rPr>
              <a:t>, give</a:t>
            </a:r>
            <a:r>
              <a:rPr lang="en-US" sz="1200" b="1" kern="1200" dirty="0" smtClean="0">
                <a:solidFill>
                  <a:schemeClr val="tx1"/>
                </a:solidFill>
                <a:effectLst/>
                <a:latin typeface="+mn-lt"/>
                <a:ea typeface="+mn-ea"/>
                <a:cs typeface="+mn-cs"/>
              </a:rPr>
              <a:t> staff </a:t>
            </a:r>
            <a:r>
              <a:rPr lang="en-US" sz="1200" b="1" u="sng" kern="1200" dirty="0" smtClean="0">
                <a:solidFill>
                  <a:schemeClr val="tx1"/>
                </a:solidFill>
                <a:effectLst/>
                <a:latin typeface="+mn-lt"/>
                <a:ea typeface="+mn-ea"/>
                <a:cs typeface="+mn-cs"/>
              </a:rPr>
              <a:t>and end </a:t>
            </a:r>
            <a:r>
              <a:rPr lang="en-US" sz="1200" b="1" kern="1200" dirty="0" smtClean="0">
                <a:solidFill>
                  <a:schemeClr val="tx1"/>
                </a:solidFill>
                <a:effectLst/>
                <a:latin typeface="+mn-lt"/>
                <a:ea typeface="+mn-ea"/>
                <a:cs typeface="+mn-cs"/>
              </a:rPr>
              <a:t>users </a:t>
            </a:r>
            <a:r>
              <a:rPr lang="en-US" sz="1200" kern="1200" dirty="0" smtClean="0">
                <a:solidFill>
                  <a:schemeClr val="tx1"/>
                </a:solidFill>
                <a:effectLst/>
                <a:latin typeface="+mn-lt"/>
                <a:ea typeface="+mn-ea"/>
                <a:cs typeface="+mn-cs"/>
              </a:rPr>
              <a:t>the kind of EXPERIENCE that sets them apart from others and ensures success.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To deliver this </a:t>
            </a:r>
            <a:r>
              <a:rPr lang="en-US" sz="1200" u="sng" kern="1200" dirty="0" smtClean="0">
                <a:solidFill>
                  <a:schemeClr val="tx1"/>
                </a:solidFill>
                <a:effectLst/>
                <a:latin typeface="+mn-lt"/>
                <a:ea typeface="+mn-ea"/>
                <a:cs typeface="+mn-cs"/>
              </a:rPr>
              <a:t>exceptional online learning experience</a:t>
            </a:r>
            <a:r>
              <a:rPr lang="en-US" sz="1200" kern="1200" dirty="0" smtClean="0">
                <a:solidFill>
                  <a:schemeClr val="tx1"/>
                </a:solidFill>
                <a:effectLst/>
                <a:latin typeface="+mn-lt"/>
                <a:ea typeface="+mn-ea"/>
                <a:cs typeface="+mn-cs"/>
              </a:rPr>
              <a:t>, Blue Sky </a:t>
            </a:r>
            <a:r>
              <a:rPr lang="en-US" sz="1200" kern="1200" dirty="0" err="1" smtClean="0">
                <a:solidFill>
                  <a:schemeClr val="tx1"/>
                </a:solidFill>
                <a:effectLst/>
                <a:latin typeface="+mn-lt"/>
                <a:ea typeface="+mn-ea"/>
                <a:cs typeface="+mn-cs"/>
              </a:rPr>
              <a:t>eLearn</a:t>
            </a:r>
            <a:r>
              <a:rPr lang="en-US" sz="1200" kern="1200" dirty="0" smtClean="0">
                <a:solidFill>
                  <a:schemeClr val="tx1"/>
                </a:solidFill>
                <a:effectLst/>
                <a:latin typeface="+mn-lt"/>
                <a:ea typeface="+mn-ea"/>
                <a:cs typeface="+mn-cs"/>
              </a:rPr>
              <a:t> focuses on several essentials- 1) Making it Easy and Making it Engaging. Why this focus???</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Let’s start with staff. Because if  staff  are frustrated and stressed, then likely they are not making the best use of time to deliver effective learning or even </a:t>
            </a:r>
            <a:r>
              <a:rPr lang="en-US" sz="1200" b="1" kern="1200" dirty="0" smtClean="0">
                <a:solidFill>
                  <a:schemeClr val="tx1"/>
                </a:solidFill>
                <a:effectLst/>
                <a:latin typeface="+mn-lt"/>
                <a:ea typeface="+mn-ea"/>
                <a:cs typeface="+mn-cs"/>
              </a:rPr>
              <a:t>sending </a:t>
            </a:r>
            <a:r>
              <a:rPr lang="en-US" sz="1200" kern="1200" dirty="0" smtClean="0">
                <a:solidFill>
                  <a:schemeClr val="tx1"/>
                </a:solidFill>
                <a:effectLst/>
                <a:latin typeface="+mn-lt"/>
                <a:ea typeface="+mn-ea"/>
                <a:cs typeface="+mn-cs"/>
              </a:rPr>
              <a:t>learners to the educational programs.  Staff need to quickly and cost-effectively implement quality education. And then they need to pull analytics and reports for ROI and identify learning gaps to make improvements.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organization also needs to count on simple, transparent and flexible pricing to avoid surprises and be confident adjustments can be made as needs change.</a:t>
            </a:r>
          </a:p>
          <a:p>
            <a:r>
              <a:rPr lang="en-US" sz="1200" u="sng" kern="1200" dirty="0" smtClean="0">
                <a:solidFill>
                  <a:schemeClr val="tx1"/>
                </a:solidFill>
                <a:effectLst/>
                <a:latin typeface="+mn-lt"/>
                <a:ea typeface="+mn-ea"/>
                <a:cs typeface="+mn-cs"/>
              </a:rPr>
              <a:t>End-users</a:t>
            </a:r>
            <a:r>
              <a:rPr lang="en-US" sz="1200" kern="1200" dirty="0" smtClean="0">
                <a:solidFill>
                  <a:schemeClr val="tx1"/>
                </a:solidFill>
                <a:effectLst/>
                <a:latin typeface="+mn-lt"/>
                <a:ea typeface="+mn-ea"/>
                <a:cs typeface="+mn-cs"/>
              </a:rPr>
              <a:t>- want to access their education anytime, anywhere; and they don’t want to remember another PW or go multiple locations to access content or credits. End users also want to quickly find the content that is applicable to them (such as Live webinars, recorded webinars, or self-paced courses) and then easily make the purchase if applicable.  Also, with so many distractions and options, the users need to be kept engaged- both live and on demand for the learning to be the most effective.</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Managed-</a:t>
            </a:r>
          </a:p>
          <a:p>
            <a:endParaRPr lang="en-US" dirty="0"/>
          </a:p>
        </p:txBody>
      </p:sp>
      <p:sp>
        <p:nvSpPr>
          <p:cNvPr id="4" name="Slide Number Placeholder 3"/>
          <p:cNvSpPr>
            <a:spLocks noGrp="1"/>
          </p:cNvSpPr>
          <p:nvPr>
            <p:ph type="sldNum" sz="quarter" idx="10"/>
          </p:nvPr>
        </p:nvSpPr>
        <p:spPr/>
        <p:txBody>
          <a:bodyPr/>
          <a:lstStyle/>
          <a:p>
            <a:fld id="{2DE64FD5-72DD-4750-AFEB-B4F17FC44F59}" type="slidenum">
              <a:rPr lang="en-US" smtClean="0"/>
              <a:t>39</a:t>
            </a:fld>
            <a:endParaRPr lang="en-US"/>
          </a:p>
        </p:txBody>
      </p:sp>
    </p:spTree>
    <p:extLst>
      <p:ext uri="{BB962C8B-B14F-4D97-AF65-F5344CB8AC3E}">
        <p14:creationId xmlns:p14="http://schemas.microsoft.com/office/powerpoint/2010/main" val="1877091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WHY  is </a:t>
            </a:r>
            <a:r>
              <a:rPr lang="en-US" sz="1200" b="1" kern="1200" dirty="0" smtClean="0">
                <a:solidFill>
                  <a:schemeClr val="tx1"/>
                </a:solidFill>
                <a:effectLst/>
                <a:latin typeface="+mn-lt"/>
                <a:ea typeface="+mn-ea"/>
                <a:cs typeface="+mn-cs"/>
              </a:rPr>
              <a:t>an effective online learning program is so important?</a:t>
            </a:r>
          </a:p>
          <a:p>
            <a:r>
              <a:rPr lang="en-US" sz="1200" kern="1200" dirty="0" smtClean="0">
                <a:solidFill>
                  <a:schemeClr val="tx1"/>
                </a:solidFill>
                <a:effectLst/>
                <a:latin typeface="+mn-lt"/>
                <a:ea typeface="+mn-ea"/>
                <a:cs typeface="+mn-cs"/>
              </a:rPr>
              <a:t>our traditional learning system is being </a:t>
            </a:r>
            <a:r>
              <a:rPr lang="en-US" sz="1200" b="1" kern="1200" dirty="0" smtClean="0">
                <a:solidFill>
                  <a:schemeClr val="tx1"/>
                </a:solidFill>
                <a:effectLst/>
                <a:latin typeface="+mn-lt"/>
                <a:ea typeface="+mn-ea"/>
                <a:cs typeface="+mn-cs"/>
              </a:rPr>
              <a:t>disrupted </a:t>
            </a:r>
            <a:r>
              <a:rPr lang="en-US" sz="1200" kern="1200" dirty="0" smtClean="0">
                <a:solidFill>
                  <a:schemeClr val="tx1"/>
                </a:solidFill>
                <a:effectLst/>
                <a:latin typeface="+mn-lt"/>
                <a:ea typeface="+mn-ea"/>
                <a:cs typeface="+mn-cs"/>
              </a:rPr>
              <a:t>People are face “the other fifty years” once they exit our formal educational systems</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Thus the importance </a:t>
            </a:r>
            <a:r>
              <a:rPr lang="en-US" sz="1200" kern="1200" dirty="0" err="1" smtClean="0">
                <a:solidFill>
                  <a:schemeClr val="tx1"/>
                </a:solidFill>
                <a:effectLst/>
                <a:latin typeface="+mn-lt"/>
                <a:ea typeface="+mn-ea"/>
                <a:cs typeface="+mn-cs"/>
              </a:rPr>
              <a:t>for“</a:t>
            </a:r>
            <a:r>
              <a:rPr lang="en-US" sz="1200" u="sng" kern="1200" dirty="0" err="1" smtClean="0">
                <a:solidFill>
                  <a:schemeClr val="tx1"/>
                </a:solidFill>
                <a:effectLst/>
                <a:latin typeface="+mn-lt"/>
                <a:ea typeface="+mn-ea"/>
                <a:cs typeface="+mn-cs"/>
              </a:rPr>
              <a:t>life</a:t>
            </a:r>
            <a:r>
              <a:rPr lang="en-US" sz="1200" u="sng" kern="1200" dirty="0" smtClean="0">
                <a:solidFill>
                  <a:schemeClr val="tx1"/>
                </a:solidFill>
                <a:effectLst/>
                <a:latin typeface="+mn-lt"/>
                <a:ea typeface="+mn-ea"/>
                <a:cs typeface="+mn-cs"/>
              </a:rPr>
              <a:t>-long learning”, profession development and continuing education</a:t>
            </a:r>
          </a:p>
          <a:p>
            <a:r>
              <a:rPr lang="en-US" sz="1200" b="1" kern="1200" dirty="0" smtClean="0">
                <a:solidFill>
                  <a:schemeClr val="tx1"/>
                </a:solidFill>
                <a:effectLst/>
                <a:latin typeface="+mn-lt"/>
                <a:ea typeface="+mn-ea"/>
                <a:cs typeface="+mn-cs"/>
              </a:rPr>
              <a:t>Web based meetings are as important as place-based meetings.</a:t>
            </a:r>
          </a:p>
          <a:p>
            <a:r>
              <a:rPr lang="en-US" sz="1200" kern="1200" dirty="0" smtClean="0">
                <a:solidFill>
                  <a:schemeClr val="tx1"/>
                </a:solidFill>
                <a:effectLst/>
                <a:latin typeface="+mn-lt"/>
                <a:ea typeface="+mn-ea"/>
                <a:cs typeface="+mn-cs"/>
              </a:rPr>
              <a:t>Offering webinars is a smart way to deliver value to your members throughout the year.  A recent internal study showed that over half of an association’s webinar attendees never have attended an Annual Meeting.   </a:t>
            </a:r>
          </a:p>
          <a:p>
            <a:r>
              <a:rPr lang="en-US" sz="1200" kern="1200" dirty="0" smtClean="0">
                <a:solidFill>
                  <a:schemeClr val="tx1"/>
                </a:solidFill>
                <a:effectLst/>
                <a:latin typeface="+mn-lt"/>
                <a:ea typeface="+mn-ea"/>
                <a:cs typeface="+mn-cs"/>
              </a:rPr>
              <a:t>Webinars may be the only time many of your members actually interact with your organization on a live basis.  Therefore it is important to reflect and protect the member’s impression of your organization.  </a:t>
            </a:r>
          </a:p>
          <a:p>
            <a:endParaRPr lang="en-US" sz="1200" kern="1200" baseline="0" dirty="0" smtClean="0">
              <a:solidFill>
                <a:schemeClr val="tx1"/>
              </a:solidFill>
              <a:effectLst/>
              <a:latin typeface="+mn-lt"/>
              <a:ea typeface="+mn-ea"/>
              <a:cs typeface="+mn-cs"/>
            </a:endParaRPr>
          </a:p>
          <a:p>
            <a:endParaRPr lang="en-US" sz="1200" u="sng"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E64FD5-72DD-4750-AFEB-B4F17FC44F59}" type="slidenum">
              <a:rPr lang="en-US" smtClean="0"/>
              <a:t>3</a:t>
            </a:fld>
            <a:endParaRPr lang="en-US"/>
          </a:p>
        </p:txBody>
      </p:sp>
    </p:spTree>
    <p:extLst>
      <p:ext uri="{BB962C8B-B14F-4D97-AF65-F5344CB8AC3E}">
        <p14:creationId xmlns:p14="http://schemas.microsoft.com/office/powerpoint/2010/main" val="3275785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While many associations would spend significant resources to support a live face-to-face event series of that size, many leave this critical member interaction to using standard off-the-shelf webinar platforms that their staff (who have many other more pertinent responsibilities) have to manage.</a:t>
            </a:r>
          </a:p>
          <a:p>
            <a:r>
              <a:rPr lang="en-US" sz="1200" kern="1200" dirty="0" smtClean="0">
                <a:solidFill>
                  <a:schemeClr val="tx1"/>
                </a:solidFill>
                <a:effectLst/>
                <a:latin typeface="+mn-lt"/>
                <a:ea typeface="+mn-ea"/>
                <a:cs typeface="+mn-cs"/>
              </a:rPr>
              <a:t>Members expect the virtual event to be delivered in the same professional manner as a live keynote session. The common denominator of many failed events is that organizations tried performing a Keynote presentation in a Breakout room. Event</a:t>
            </a:r>
            <a:r>
              <a:rPr lang="en-US" sz="1200" kern="1200" baseline="0" dirty="0" smtClean="0">
                <a:solidFill>
                  <a:schemeClr val="tx1"/>
                </a:solidFill>
                <a:effectLst/>
                <a:latin typeface="+mn-lt"/>
                <a:ea typeface="+mn-ea"/>
                <a:cs typeface="+mn-cs"/>
              </a:rPr>
              <a:t> failure is</a:t>
            </a:r>
            <a:r>
              <a:rPr lang="en-US" sz="1200" kern="1200" dirty="0" smtClean="0">
                <a:solidFill>
                  <a:schemeClr val="tx1"/>
                </a:solidFill>
                <a:effectLst/>
                <a:latin typeface="+mn-lt"/>
                <a:ea typeface="+mn-ea"/>
                <a:cs typeface="+mn-cs"/>
              </a:rPr>
              <a:t> dangerous to the Association’s reputation - not to mention the career risk by the manager(s).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attendees have a bad experience, they may not be back.  Not just to the live web event, but to all other offerings. And there are just too many choices out there to find what they are looking for.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Not getting proper technical support- if the attendees have trouble logging in for example and there is not support.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If there is bad audio- nothing worse than listening to a webinar that cuts in and out.</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presenter is not supported properly, and either has on-air fails or is frustrated by not being able to use tools that would help them maximize the effectiveness of their presentation (using Prezi, showing video or walking through an Excel file, drawing on a whiteboard using polls or having to manage their own Q&amp;A)</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While on an antidotal basis, we have heard that 25-30% of DIY webinars experience “moderate to severe” quality issues and 1 out of every 20 events are considered “failed”.  If a hotel venue gave these stats to a meeting planner, it would be safe to assume that the venue would be regarded as a low quality and high risk establishment for meetings.  But hey, it’s cheap!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While the “cheap is expensive” notion is clearly recognized as a cautionary tale in the traditional meetings industry, it is important to adopt a similar mindset for your virtual events.    These virtual events may be the only opportunity to make that quality first impression with hundreds of your members.  That impression will remain with your members when they receive the invite for your next webinar, next year’s annual meeting invitation and when renewal time comes.  </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endParaRPr lang="en-US" b="1" dirty="0" smtClean="0"/>
          </a:p>
        </p:txBody>
      </p:sp>
      <p:sp>
        <p:nvSpPr>
          <p:cNvPr id="4" name="Slide Number Placeholder 3"/>
          <p:cNvSpPr>
            <a:spLocks noGrp="1"/>
          </p:cNvSpPr>
          <p:nvPr>
            <p:ph type="sldNum" sz="quarter" idx="10"/>
          </p:nvPr>
        </p:nvSpPr>
        <p:spPr/>
        <p:txBody>
          <a:bodyPr/>
          <a:lstStyle/>
          <a:p>
            <a:fld id="{2DE64FD5-72DD-4750-AFEB-B4F17FC44F59}" type="slidenum">
              <a:rPr lang="en-US" smtClean="0"/>
              <a:t>4</a:t>
            </a:fld>
            <a:endParaRPr lang="en-US"/>
          </a:p>
        </p:txBody>
      </p:sp>
    </p:spTree>
    <p:extLst>
      <p:ext uri="{BB962C8B-B14F-4D97-AF65-F5344CB8AC3E}">
        <p14:creationId xmlns:p14="http://schemas.microsoft.com/office/powerpoint/2010/main" val="1551121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It’s</a:t>
            </a:r>
            <a:r>
              <a:rPr lang="en-US" sz="1200" kern="1200" baseline="0" dirty="0" smtClean="0">
                <a:solidFill>
                  <a:schemeClr val="tx1"/>
                </a:solidFill>
                <a:effectLst/>
                <a:latin typeface="+mn-lt"/>
                <a:ea typeface="+mn-ea"/>
                <a:cs typeface="+mn-cs"/>
              </a:rPr>
              <a:t> crucial the experience for your attendees will be easy and engaging.  For example, they need to easily find relevant webinars to attend, to register with no new passwords or complicated logins, to add to the calendar and easily join the day of from any device, to not losing attention during the event to accessing the recording and any possible associated CEUs or certificates with it.</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While</a:t>
            </a:r>
            <a:r>
              <a:rPr lang="en-US" sz="1200" kern="1200" baseline="0" dirty="0" smtClean="0">
                <a:solidFill>
                  <a:schemeClr val="tx1"/>
                </a:solidFill>
                <a:effectLst/>
                <a:latin typeface="+mn-lt"/>
                <a:ea typeface="+mn-ea"/>
                <a:cs typeface="+mn-cs"/>
              </a:rPr>
              <a:t> your content may be stellar or our tools offer awesome engagement opportunities, these “sexy” deliverables are irrelevant if you miss the mark on </a:t>
            </a:r>
            <a:r>
              <a:rPr lang="en-US" sz="1200" kern="1200" dirty="0" smtClean="0">
                <a:solidFill>
                  <a:schemeClr val="tx1"/>
                </a:solidFill>
                <a:effectLst/>
                <a:latin typeface="+mn-lt"/>
                <a:ea typeface="+mn-ea"/>
                <a:cs typeface="+mn-cs"/>
              </a:rPr>
              <a:t>reliable and consistent delivery on the dozens of different devices, operating systems, and web browser versions in use around the world.</a:t>
            </a:r>
            <a:r>
              <a:rPr lang="en-US" sz="1200" kern="1200" baseline="0" dirty="0" smtClean="0">
                <a:solidFill>
                  <a:schemeClr val="tx1"/>
                </a:solidFill>
                <a:effectLst/>
                <a:latin typeface="+mn-lt"/>
                <a:ea typeface="+mn-ea"/>
                <a:cs typeface="+mn-cs"/>
              </a:rPr>
              <a:t>  Attendees need friendly and responsive</a:t>
            </a:r>
            <a:r>
              <a:rPr lang="en-US" sz="1200" kern="1200" dirty="0" smtClean="0">
                <a:solidFill>
                  <a:schemeClr val="tx1"/>
                </a:solidFill>
                <a:effectLst/>
                <a:latin typeface="+mn-lt"/>
                <a:ea typeface="+mn-ea"/>
                <a:cs typeface="+mn-cs"/>
              </a:rPr>
              <a:t> technical support-typically the first 5</a:t>
            </a:r>
            <a:r>
              <a:rPr lang="en-US" sz="1200" kern="1200" baseline="0" dirty="0" smtClean="0">
                <a:solidFill>
                  <a:schemeClr val="tx1"/>
                </a:solidFill>
                <a:effectLst/>
                <a:latin typeface="+mn-lt"/>
                <a:ea typeface="+mn-ea"/>
                <a:cs typeface="+mn-cs"/>
              </a:rPr>
              <a:t> minutes of the event.  They will actively listen if they can hear clearly.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Your presenter needs back up if they’d happen to lose their internet connection and could not move their slides or to ensure their video plays properly or be told to “speak up” if needed or moderate the Q&amp;A so they can focus on effectively answering.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And you as staff want to be sure the event gets recorded properly and you receive complete reports that don’t require a lot of data manipulation.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With a managed event, your staff can focus on getting the right subject matter experts and marketing &amp; strategy behind the events and learning.  Then hand it over to reliable partner to ensure each and every event goes smoothly and has a great experience- the organization (staff), the attendees and the presenters.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Beginning to end: Registration &amp; emails= customized, live event, recording, On demand access, ecommerce, receiving CEUS, tracking, reporting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177E827-247C-4FFF-AFEC-F36995D08749}" type="slidenum">
              <a:rPr lang="en-US" smtClean="0"/>
              <a:t>5</a:t>
            </a:fld>
            <a:endParaRPr lang="en-US"/>
          </a:p>
        </p:txBody>
      </p:sp>
    </p:spTree>
    <p:extLst>
      <p:ext uri="{BB962C8B-B14F-4D97-AF65-F5344CB8AC3E}">
        <p14:creationId xmlns:p14="http://schemas.microsoft.com/office/powerpoint/2010/main" val="162467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We act as an extension of your staff</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What does an organization require to provide a world-class virtual event?  It’s not just a platform.  You need a Virtual Event Team, the appropriate Technology and Value Enhanced Services. </a:t>
            </a:r>
          </a:p>
          <a:p>
            <a:endParaRPr lang="en-US" dirty="0"/>
          </a:p>
        </p:txBody>
      </p:sp>
      <p:sp>
        <p:nvSpPr>
          <p:cNvPr id="4" name="Slide Number Placeholder 3"/>
          <p:cNvSpPr>
            <a:spLocks noGrp="1"/>
          </p:cNvSpPr>
          <p:nvPr>
            <p:ph type="sldNum" sz="quarter" idx="10"/>
          </p:nvPr>
        </p:nvSpPr>
        <p:spPr/>
        <p:txBody>
          <a:bodyPr/>
          <a:lstStyle/>
          <a:p>
            <a:fld id="{9177E827-247C-4FFF-AFEC-F36995D08749}" type="slidenum">
              <a:rPr lang="en-US" smtClean="0"/>
              <a:t>7</a:t>
            </a:fld>
            <a:endParaRPr lang="en-US"/>
          </a:p>
        </p:txBody>
      </p:sp>
    </p:spTree>
    <p:extLst>
      <p:ext uri="{BB962C8B-B14F-4D97-AF65-F5344CB8AC3E}">
        <p14:creationId xmlns:p14="http://schemas.microsoft.com/office/powerpoint/2010/main" val="235934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E64FD5-72DD-4750-AFEB-B4F17FC44F59}" type="slidenum">
              <a:rPr lang="en-US" smtClean="0"/>
              <a:t>8</a:t>
            </a:fld>
            <a:endParaRPr lang="en-US"/>
          </a:p>
        </p:txBody>
      </p:sp>
    </p:spTree>
    <p:extLst>
      <p:ext uri="{BB962C8B-B14F-4D97-AF65-F5344CB8AC3E}">
        <p14:creationId xmlns:p14="http://schemas.microsoft.com/office/powerpoint/2010/main" val="274769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CUSTOMIZABLE</a:t>
            </a:r>
            <a:r>
              <a:rPr lang="en-US" baseline="0" dirty="0" smtClean="0"/>
              <a:t> Registration &amp; emails</a:t>
            </a:r>
          </a:p>
          <a:p>
            <a:r>
              <a:rPr lang="en-US" dirty="0" smtClean="0"/>
              <a:t>The Path</a:t>
            </a:r>
            <a:r>
              <a:rPr lang="en-US" baseline="0" dirty="0" smtClean="0"/>
              <a:t> platform, can very effectively manage registrations for webinars, the email confirmations and reminders and then is also the location to launch the live webinar.</a:t>
            </a:r>
          </a:p>
          <a:p>
            <a:r>
              <a:rPr lang="en-US" baseline="0" dirty="0" smtClean="0"/>
              <a:t>Integration- with your AMS for SSO</a:t>
            </a:r>
          </a:p>
          <a:p>
            <a:endParaRPr lang="en-US" baseline="0" dirty="0" smtClean="0"/>
          </a:p>
          <a:p>
            <a:r>
              <a:rPr lang="en-US" baseline="0" dirty="0" smtClean="0"/>
              <a:t>As an exciting side note-Path also allows for registration for live events and viewing the live stream if there is an embeddable URL- like </a:t>
            </a:r>
            <a:r>
              <a:rPr lang="en-US" baseline="0" dirty="0" err="1" smtClean="0"/>
              <a:t>Ustream</a:t>
            </a:r>
            <a:r>
              <a:rPr lang="en-US" baseline="0" dirty="0" smtClean="0"/>
              <a:t> or </a:t>
            </a:r>
            <a:r>
              <a:rPr lang="en-US" baseline="0" dirty="0" err="1" smtClean="0"/>
              <a:t>Mediasite</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8F6D1395-8573-4DAC-B2F0-A240E10E32C0}" type="slidenum">
              <a:rPr lang="en-US" smtClean="0"/>
              <a:t>9</a:t>
            </a:fld>
            <a:endParaRPr lang="en-US"/>
          </a:p>
        </p:txBody>
      </p:sp>
    </p:spTree>
    <p:extLst>
      <p:ext uri="{BB962C8B-B14F-4D97-AF65-F5344CB8AC3E}">
        <p14:creationId xmlns:p14="http://schemas.microsoft.com/office/powerpoint/2010/main" val="3846187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consult</a:t>
            </a:r>
            <a:r>
              <a:rPr lang="en-US" baseline="0" dirty="0" smtClean="0"/>
              <a:t> with your staff to set up a branded room that will deliver the kind of experience you are looking for.  We create pods with images or content that can be sized and placed based on your needs or using our best practices.</a:t>
            </a:r>
            <a:endParaRPr lang="en-US" dirty="0"/>
          </a:p>
        </p:txBody>
      </p:sp>
      <p:sp>
        <p:nvSpPr>
          <p:cNvPr id="4" name="Slide Number Placeholder 3"/>
          <p:cNvSpPr>
            <a:spLocks noGrp="1"/>
          </p:cNvSpPr>
          <p:nvPr>
            <p:ph type="sldNum" sz="quarter" idx="10"/>
          </p:nvPr>
        </p:nvSpPr>
        <p:spPr/>
        <p:txBody>
          <a:bodyPr/>
          <a:lstStyle/>
          <a:p>
            <a:fld id="{9177E827-247C-4FFF-AFEC-F36995D08749}" type="slidenum">
              <a:rPr lang="en-US" smtClean="0"/>
              <a:t>10</a:t>
            </a:fld>
            <a:endParaRPr lang="en-US"/>
          </a:p>
        </p:txBody>
      </p:sp>
    </p:spTree>
    <p:extLst>
      <p:ext uri="{BB962C8B-B14F-4D97-AF65-F5344CB8AC3E}">
        <p14:creationId xmlns:p14="http://schemas.microsoft.com/office/powerpoint/2010/main" val="2197502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973931"/>
          </a:xfrm>
          <a:prstGeom prst="rect">
            <a:avLst/>
          </a:prstGeom>
        </p:spPr>
        <p:txBody>
          <a:bodyPr/>
          <a:lstStyle>
            <a:lvl1pPr>
              <a:defRPr sz="4000">
                <a:solidFill>
                  <a:srgbClr val="FFFFFF"/>
                </a:solidFill>
                <a:latin typeface="Effra Light"/>
                <a:cs typeface="Effra Ligh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2572686"/>
            <a:ext cx="6400800" cy="735827"/>
          </a:xfrm>
          <a:prstGeom prst="rect">
            <a:avLst/>
          </a:prstGeom>
        </p:spPr>
        <p:txBody>
          <a:bodyPr/>
          <a:lstStyle>
            <a:lvl1pPr marL="0" indent="0" algn="ctr">
              <a:buNone/>
              <a:tabLst>
                <a:tab pos="1087438" algn="l"/>
              </a:tabLst>
              <a:defRPr sz="2500">
                <a:solidFill>
                  <a:schemeClr val="accent6"/>
                </a:solidFill>
                <a:latin typeface="Effra Light"/>
                <a:cs typeface="Effra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428140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286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47675"/>
            <a:ext cx="8229600" cy="61595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200150"/>
            <a:ext cx="8229600" cy="3394075"/>
          </a:xfrm>
          <a:prstGeom prst="rect">
            <a:avLst/>
          </a:prstGeom>
        </p:spPr>
        <p:txBody>
          <a:bodyPr/>
          <a:lstStyle>
            <a:lvl1pPr>
              <a:defRPr>
                <a:solidFill>
                  <a:srgbClr val="5B6770"/>
                </a:solidFill>
              </a:defRPr>
            </a:lvl1pPr>
            <a:lvl2pPr>
              <a:defRPr>
                <a:solidFill>
                  <a:srgbClr val="5B6770"/>
                </a:solidFill>
              </a:defRPr>
            </a:lvl2pPr>
            <a:lvl3pPr>
              <a:defRPr>
                <a:solidFill>
                  <a:srgbClr val="5B6770"/>
                </a:solidFill>
              </a:defRPr>
            </a:lvl3pPr>
            <a:lvl4pPr>
              <a:defRPr>
                <a:solidFill>
                  <a:srgbClr val="5B6770"/>
                </a:solidFill>
              </a:defRPr>
            </a:lvl4pPr>
            <a:lvl5pPr>
              <a:defRPr>
                <a:solidFill>
                  <a:srgbClr val="5B677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55446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47675"/>
            <a:ext cx="8229600" cy="615950"/>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200150"/>
            <a:ext cx="4038600" cy="3394075"/>
          </a:xfrm>
          <a:prstGeom prst="rect">
            <a:avLst/>
          </a:prstGeom>
        </p:spPr>
        <p:txBody>
          <a:bodyPr/>
          <a:lstStyle>
            <a:lvl1pPr>
              <a:defRPr sz="2400">
                <a:solidFill>
                  <a:srgbClr val="5B6770"/>
                </a:solidFill>
              </a:defRPr>
            </a:lvl1pPr>
            <a:lvl2pPr>
              <a:defRPr sz="2400">
                <a:solidFill>
                  <a:srgbClr val="5B6770"/>
                </a:solidFill>
              </a:defRPr>
            </a:lvl2pPr>
            <a:lvl3pPr>
              <a:defRPr sz="2100">
                <a:solidFill>
                  <a:srgbClr val="5B6770"/>
                </a:solidFill>
              </a:defRPr>
            </a:lvl3pPr>
            <a:lvl4pPr>
              <a:defRPr sz="2100">
                <a:solidFill>
                  <a:srgbClr val="5B6770"/>
                </a:solidFill>
              </a:defRPr>
            </a:lvl4pPr>
            <a:lvl5pPr>
              <a:defRPr sz="2100">
                <a:solidFill>
                  <a:srgbClr val="5B6770"/>
                </a:solidFill>
              </a:defRPr>
            </a:lvl5pPr>
            <a:lvl6pPr>
              <a:defRPr sz="1800"/>
            </a:lvl6pPr>
            <a:lvl7pPr>
              <a:defRPr sz="1800"/>
            </a:lvl7pPr>
            <a:lvl8pPr>
              <a:defRPr sz="1800"/>
            </a:lvl8pPr>
            <a:lvl9pPr>
              <a:defRPr sz="1800"/>
            </a:lvl9pPr>
          </a:lstStyle>
          <a:p>
            <a:pPr lvl="0"/>
            <a:r>
              <a:rPr lang="en-US" dirty="0" smtClean="0"/>
              <a:t>Click to edit </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200150"/>
            <a:ext cx="4038600" cy="3394075"/>
          </a:xfrm>
          <a:prstGeom prst="rect">
            <a:avLst/>
          </a:prstGeom>
        </p:spPr>
        <p:txBody>
          <a:bodyPr/>
          <a:lstStyle>
            <a:lvl1pPr>
              <a:defRPr sz="2400">
                <a:solidFill>
                  <a:srgbClr val="5B6770"/>
                </a:solidFill>
              </a:defRPr>
            </a:lvl1pPr>
            <a:lvl2pPr>
              <a:defRPr sz="2400">
                <a:solidFill>
                  <a:srgbClr val="5B6770"/>
                </a:solidFill>
              </a:defRPr>
            </a:lvl2pPr>
            <a:lvl3pPr>
              <a:defRPr sz="2100">
                <a:solidFill>
                  <a:srgbClr val="5B6770"/>
                </a:solidFill>
              </a:defRPr>
            </a:lvl3pPr>
            <a:lvl4pPr>
              <a:defRPr sz="2100">
                <a:solidFill>
                  <a:srgbClr val="5B6770"/>
                </a:solidFill>
              </a:defRPr>
            </a:lvl4pPr>
            <a:lvl5pPr>
              <a:defRPr sz="2100">
                <a:solidFill>
                  <a:srgbClr val="5B6770"/>
                </a:solidFill>
              </a:defRPr>
            </a:lvl5pPr>
            <a:lvl6pPr>
              <a:defRPr sz="1800"/>
            </a:lvl6pPr>
            <a:lvl7pPr>
              <a:defRPr sz="1800"/>
            </a:lvl7pPr>
            <a:lvl8pPr>
              <a:defRPr sz="1800"/>
            </a:lvl8pPr>
            <a:lvl9pPr>
              <a:defRPr sz="1800"/>
            </a:lvl9pPr>
          </a:lstStyle>
          <a:p>
            <a:pPr lvl="0"/>
            <a:r>
              <a:rPr lang="en-US" dirty="0" smtClean="0"/>
              <a:t>Click to edit </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64437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47675"/>
            <a:ext cx="8229600" cy="615950"/>
          </a:xfrm>
          <a:prstGeom prst="rect">
            <a:avLst/>
          </a:prstGeo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848194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a:prstGeom prst="rect">
            <a:avLst/>
          </a:prstGeo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D5B3270C-42EB-4C48-8386-496E3C3419B4}" type="datetimeFigureOut">
              <a:rPr lang="en-US" smtClean="0"/>
              <a:t>4/24/2017</a:t>
            </a:fld>
            <a:endParaRPr lang="en-US"/>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7EBCAA2C-6C67-422A-BD22-46985B5474E5}" type="slidenum">
              <a:rPr lang="en-US" smtClean="0"/>
              <a:t>‹#›</a:t>
            </a:fld>
            <a:endParaRPr lang="en-US"/>
          </a:p>
        </p:txBody>
      </p:sp>
    </p:spTree>
    <p:extLst>
      <p:ext uri="{BB962C8B-B14F-4D97-AF65-F5344CB8AC3E}">
        <p14:creationId xmlns:p14="http://schemas.microsoft.com/office/powerpoint/2010/main" val="30009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9" name="Title 1"/>
          <p:cNvSpPr>
            <a:spLocks noGrp="1"/>
          </p:cNvSpPr>
          <p:nvPr>
            <p:ph type="ctrTitle"/>
          </p:nvPr>
        </p:nvSpPr>
        <p:spPr>
          <a:xfrm>
            <a:off x="685800" y="1997200"/>
            <a:ext cx="7772400" cy="657795"/>
          </a:xfrm>
          <a:prstGeom prst="rect">
            <a:avLst/>
          </a:prstGeom>
        </p:spPr>
        <p:txBody>
          <a:bodyPr/>
          <a:lstStyle>
            <a:lvl1pPr algn="l">
              <a:defRPr sz="3400">
                <a:solidFill>
                  <a:srgbClr val="FFFFFF"/>
                </a:solidFill>
                <a:latin typeface="Effra Light"/>
                <a:cs typeface="Effra Light"/>
              </a:defRPr>
            </a:lvl1pPr>
          </a:lstStyle>
          <a:p>
            <a:r>
              <a:rPr lang="en-US" dirty="0" smtClean="0"/>
              <a:t>Click to edit Master title style</a:t>
            </a:r>
            <a:endParaRPr lang="en-US" dirty="0"/>
          </a:p>
        </p:txBody>
      </p:sp>
      <p:sp>
        <p:nvSpPr>
          <p:cNvPr id="10" name="Subtitle 2"/>
          <p:cNvSpPr>
            <a:spLocks noGrp="1"/>
          </p:cNvSpPr>
          <p:nvPr>
            <p:ph type="subTitle" idx="1"/>
          </p:nvPr>
        </p:nvSpPr>
        <p:spPr>
          <a:xfrm>
            <a:off x="685800" y="2654995"/>
            <a:ext cx="6400800" cy="553468"/>
          </a:xfrm>
          <a:prstGeom prst="rect">
            <a:avLst/>
          </a:prstGeom>
        </p:spPr>
        <p:txBody>
          <a:bodyPr/>
          <a:lstStyle>
            <a:lvl1pPr marL="0" indent="0" algn="l">
              <a:buNone/>
              <a:tabLst>
                <a:tab pos="1087438" algn="l"/>
              </a:tabLst>
              <a:defRPr sz="2500">
                <a:solidFill>
                  <a:schemeClr val="accent6"/>
                </a:solidFill>
                <a:latin typeface="Effra Light"/>
                <a:cs typeface="Effra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00228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9" name="Title 1"/>
          <p:cNvSpPr>
            <a:spLocks noGrp="1"/>
          </p:cNvSpPr>
          <p:nvPr>
            <p:ph type="ctrTitle"/>
          </p:nvPr>
        </p:nvSpPr>
        <p:spPr>
          <a:xfrm>
            <a:off x="685800" y="1997200"/>
            <a:ext cx="7772400" cy="657795"/>
          </a:xfrm>
          <a:prstGeom prst="rect">
            <a:avLst/>
          </a:prstGeom>
        </p:spPr>
        <p:txBody>
          <a:bodyPr/>
          <a:lstStyle>
            <a:lvl1pPr algn="l">
              <a:defRPr sz="3400">
                <a:solidFill>
                  <a:srgbClr val="FFFFFF"/>
                </a:solidFill>
                <a:latin typeface="Effra Light"/>
                <a:cs typeface="Effra Light"/>
              </a:defRPr>
            </a:lvl1pPr>
          </a:lstStyle>
          <a:p>
            <a:r>
              <a:rPr lang="en-US" dirty="0" smtClean="0"/>
              <a:t>Click to edit Master title style</a:t>
            </a:r>
            <a:endParaRPr lang="en-US" dirty="0"/>
          </a:p>
        </p:txBody>
      </p:sp>
      <p:sp>
        <p:nvSpPr>
          <p:cNvPr id="10" name="Subtitle 2"/>
          <p:cNvSpPr>
            <a:spLocks noGrp="1"/>
          </p:cNvSpPr>
          <p:nvPr>
            <p:ph type="subTitle" idx="1"/>
          </p:nvPr>
        </p:nvSpPr>
        <p:spPr>
          <a:xfrm>
            <a:off x="685800" y="2654995"/>
            <a:ext cx="6400800" cy="553468"/>
          </a:xfrm>
          <a:prstGeom prst="rect">
            <a:avLst/>
          </a:prstGeom>
        </p:spPr>
        <p:txBody>
          <a:bodyPr/>
          <a:lstStyle>
            <a:lvl1pPr marL="0" indent="0" algn="l">
              <a:buNone/>
              <a:tabLst>
                <a:tab pos="1087438" algn="l"/>
              </a:tabLst>
              <a:defRPr sz="2500">
                <a:solidFill>
                  <a:schemeClr val="accent6"/>
                </a:solidFill>
                <a:latin typeface="Effra Light"/>
                <a:cs typeface="Effra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094755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9" name="Title 1"/>
          <p:cNvSpPr>
            <a:spLocks noGrp="1"/>
          </p:cNvSpPr>
          <p:nvPr>
            <p:ph type="ctrTitle"/>
          </p:nvPr>
        </p:nvSpPr>
        <p:spPr>
          <a:xfrm>
            <a:off x="685800" y="1997200"/>
            <a:ext cx="7772400" cy="657795"/>
          </a:xfrm>
          <a:prstGeom prst="rect">
            <a:avLst/>
          </a:prstGeom>
        </p:spPr>
        <p:txBody>
          <a:bodyPr/>
          <a:lstStyle>
            <a:lvl1pPr algn="l">
              <a:defRPr sz="3400">
                <a:solidFill>
                  <a:srgbClr val="FFFFFF"/>
                </a:solidFill>
                <a:latin typeface="Effra Light"/>
                <a:cs typeface="Effra Light"/>
              </a:defRPr>
            </a:lvl1pPr>
          </a:lstStyle>
          <a:p>
            <a:r>
              <a:rPr lang="en-US" dirty="0" smtClean="0"/>
              <a:t>Click to edit Master title style</a:t>
            </a:r>
            <a:endParaRPr lang="en-US" dirty="0"/>
          </a:p>
        </p:txBody>
      </p:sp>
      <p:sp>
        <p:nvSpPr>
          <p:cNvPr id="10" name="Subtitle 2"/>
          <p:cNvSpPr>
            <a:spLocks noGrp="1"/>
          </p:cNvSpPr>
          <p:nvPr>
            <p:ph type="subTitle" idx="1"/>
          </p:nvPr>
        </p:nvSpPr>
        <p:spPr>
          <a:xfrm>
            <a:off x="685800" y="2654995"/>
            <a:ext cx="6400800" cy="553468"/>
          </a:xfrm>
          <a:prstGeom prst="rect">
            <a:avLst/>
          </a:prstGeom>
        </p:spPr>
        <p:txBody>
          <a:bodyPr/>
          <a:lstStyle>
            <a:lvl1pPr marL="0" indent="0" algn="l">
              <a:buNone/>
              <a:tabLst>
                <a:tab pos="1087438" algn="l"/>
              </a:tabLst>
              <a:defRPr sz="2500">
                <a:solidFill>
                  <a:schemeClr val="accent6"/>
                </a:solidFill>
                <a:latin typeface="Effra Light"/>
                <a:cs typeface="Effra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163848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9420" y="491855"/>
            <a:ext cx="5486400" cy="1134753"/>
          </a:xfrm>
          <a:prstGeom prst="rect">
            <a:avLst/>
          </a:prstGeom>
        </p:spPr>
        <p:txBody>
          <a:bodyPr anchor="ctr"/>
          <a:lstStyle>
            <a:lvl1pPr algn="ctr">
              <a:defRPr sz="5000" b="1">
                <a:solidFill>
                  <a:srgbClr val="0057B8"/>
                </a:solidFill>
                <a:latin typeface="Effra Light"/>
                <a:cs typeface="Effra Light"/>
              </a:defRPr>
            </a:lvl1pPr>
          </a:lstStyle>
          <a:p>
            <a:r>
              <a:rPr lang="en-US" dirty="0" smtClean="0"/>
              <a:t>THANK YOU</a:t>
            </a:r>
            <a:endParaRPr lang="en-US" dirty="0"/>
          </a:p>
        </p:txBody>
      </p:sp>
      <p:sp>
        <p:nvSpPr>
          <p:cNvPr id="4" name="Text Placeholder 3"/>
          <p:cNvSpPr>
            <a:spLocks noGrp="1"/>
          </p:cNvSpPr>
          <p:nvPr>
            <p:ph type="body" sz="half" idx="2" hasCustomPrompt="1"/>
          </p:nvPr>
        </p:nvSpPr>
        <p:spPr>
          <a:xfrm>
            <a:off x="1829420" y="4673388"/>
            <a:ext cx="5486400" cy="274320"/>
          </a:xfrm>
          <a:prstGeom prst="rect">
            <a:avLst/>
          </a:prstGeom>
        </p:spPr>
        <p:txBody>
          <a:bodyPr anchor="ctr"/>
          <a:lstStyle>
            <a:lvl1pPr marL="0" indent="0" algn="ctr">
              <a:lnSpc>
                <a:spcPct val="90000"/>
              </a:lnSpc>
              <a:buNone/>
              <a:defRPr sz="1400">
                <a:solidFill>
                  <a:schemeClr val="accent2"/>
                </a:solidFill>
                <a:latin typeface="Effra Light"/>
                <a:cs typeface="Effra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dirty="0" err="1" smtClean="0">
                <a:solidFill>
                  <a:schemeClr val="accent2"/>
                </a:solidFill>
              </a:rPr>
              <a:t>www.blueskyelearn.com</a:t>
            </a:r>
            <a:endParaRPr lang="en-US" dirty="0">
              <a:solidFill>
                <a:schemeClr val="accent2"/>
              </a:solidFill>
            </a:endParaRPr>
          </a:p>
        </p:txBody>
      </p:sp>
      <p:sp>
        <p:nvSpPr>
          <p:cNvPr id="11" name="Text Placeholder 3"/>
          <p:cNvSpPr>
            <a:spLocks noGrp="1"/>
          </p:cNvSpPr>
          <p:nvPr>
            <p:ph type="body" sz="half" idx="10" hasCustomPrompt="1"/>
          </p:nvPr>
        </p:nvSpPr>
        <p:spPr>
          <a:xfrm>
            <a:off x="1829420" y="3437180"/>
            <a:ext cx="5486400" cy="274320"/>
          </a:xfrm>
          <a:prstGeom prst="rect">
            <a:avLst/>
          </a:prstGeom>
        </p:spPr>
        <p:txBody>
          <a:bodyPr anchor="ctr"/>
          <a:lstStyle>
            <a:lvl1pPr marL="0" indent="0" algn="ctr">
              <a:lnSpc>
                <a:spcPct val="90000"/>
              </a:lnSpc>
              <a:buNone/>
              <a:defRPr sz="1400">
                <a:latin typeface="Effra Light"/>
                <a:cs typeface="Effra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dirty="0" smtClean="0"/>
              <a:t>John Smith</a:t>
            </a:r>
          </a:p>
        </p:txBody>
      </p:sp>
      <p:sp>
        <p:nvSpPr>
          <p:cNvPr id="12" name="Text Placeholder 3"/>
          <p:cNvSpPr>
            <a:spLocks noGrp="1"/>
          </p:cNvSpPr>
          <p:nvPr>
            <p:ph type="body" sz="half" idx="11" hasCustomPrompt="1"/>
          </p:nvPr>
        </p:nvSpPr>
        <p:spPr>
          <a:xfrm>
            <a:off x="1829420" y="4055284"/>
            <a:ext cx="5486400" cy="274320"/>
          </a:xfrm>
          <a:prstGeom prst="rect">
            <a:avLst/>
          </a:prstGeom>
        </p:spPr>
        <p:txBody>
          <a:bodyPr anchor="ctr"/>
          <a:lstStyle>
            <a:lvl1pPr marL="0" indent="0" algn="ctr">
              <a:lnSpc>
                <a:spcPct val="90000"/>
              </a:lnSpc>
              <a:buNone/>
              <a:defRPr sz="1400">
                <a:latin typeface="Effra Light"/>
                <a:cs typeface="Effra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dirty="0" smtClean="0"/>
              <a:t>Phone:  (877) 123-4567</a:t>
            </a:r>
          </a:p>
        </p:txBody>
      </p:sp>
      <p:sp>
        <p:nvSpPr>
          <p:cNvPr id="13" name="Text Placeholder 3"/>
          <p:cNvSpPr>
            <a:spLocks noGrp="1"/>
          </p:cNvSpPr>
          <p:nvPr>
            <p:ph type="body" sz="half" idx="12" hasCustomPrompt="1"/>
          </p:nvPr>
        </p:nvSpPr>
        <p:spPr>
          <a:xfrm>
            <a:off x="1827213" y="3746232"/>
            <a:ext cx="5486400" cy="274320"/>
          </a:xfrm>
          <a:prstGeom prst="rect">
            <a:avLst/>
          </a:prstGeom>
        </p:spPr>
        <p:txBody>
          <a:bodyPr anchor="ctr"/>
          <a:lstStyle>
            <a:lvl1pPr marL="0" indent="0" algn="ctr">
              <a:lnSpc>
                <a:spcPct val="90000"/>
              </a:lnSpc>
              <a:buNone/>
              <a:defRPr sz="1400">
                <a:latin typeface="Effra Light"/>
                <a:cs typeface="Effra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dirty="0" smtClean="0"/>
              <a:t>Director of Sales</a:t>
            </a:r>
            <a:endParaRPr lang="en-US" dirty="0"/>
          </a:p>
        </p:txBody>
      </p:sp>
      <p:sp>
        <p:nvSpPr>
          <p:cNvPr id="14" name="Text Placeholder 3"/>
          <p:cNvSpPr>
            <a:spLocks noGrp="1"/>
          </p:cNvSpPr>
          <p:nvPr>
            <p:ph type="body" sz="half" idx="13" hasCustomPrompt="1"/>
          </p:nvPr>
        </p:nvSpPr>
        <p:spPr>
          <a:xfrm>
            <a:off x="1827213" y="4364336"/>
            <a:ext cx="5486400" cy="274320"/>
          </a:xfrm>
          <a:prstGeom prst="rect">
            <a:avLst/>
          </a:prstGeom>
        </p:spPr>
        <p:txBody>
          <a:bodyPr anchor="ctr"/>
          <a:lstStyle>
            <a:lvl1pPr marL="0" indent="0" algn="ctr">
              <a:lnSpc>
                <a:spcPct val="90000"/>
              </a:lnSpc>
              <a:buNone/>
              <a:defRPr sz="1400">
                <a:latin typeface="Effra Light"/>
                <a:cs typeface="Effra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dirty="0" smtClean="0"/>
              <a:t>Direct:  (877) 123-4567</a:t>
            </a:r>
            <a:endParaRPr lang="en-US" dirty="0"/>
          </a:p>
        </p:txBody>
      </p:sp>
    </p:spTree>
    <p:extLst>
      <p:ext uri="{BB962C8B-B14F-4D97-AF65-F5344CB8AC3E}">
        <p14:creationId xmlns:p14="http://schemas.microsoft.com/office/powerpoint/2010/main" val="24773470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Sky_Imag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Picture 9" descr="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19055" y="502473"/>
            <a:ext cx="1686586" cy="635098"/>
          </a:xfrm>
          <a:prstGeom prst="rect">
            <a:avLst/>
          </a:prstGeom>
        </p:spPr>
      </p:pic>
    </p:spTree>
    <p:extLst>
      <p:ext uri="{BB962C8B-B14F-4D97-AF65-F5344CB8AC3E}">
        <p14:creationId xmlns:p14="http://schemas.microsoft.com/office/powerpoint/2010/main" val="3171326209"/>
      </p:ext>
    </p:extLst>
  </p:cSld>
  <p:clrMap bg1="lt1" tx1="dk1" bg2="lt2" tx2="dk2" accent1="accent1" accent2="accent2" accent3="accent3" accent4="accent4" accent5="accent5" accent6="accent6" hlink="hlink" folHlink="folHlink"/>
  <p:sldLayoutIdLst>
    <p:sldLayoutId id="214748364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Color Bar.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4998720"/>
            <a:ext cx="9144000" cy="144780"/>
          </a:xfrm>
          <a:prstGeom prst="rect">
            <a:avLst/>
          </a:prstGeom>
        </p:spPr>
      </p:pic>
      <p:pic>
        <p:nvPicPr>
          <p:cNvPr id="8" name="Picture 7" descr="Logo Color.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792493" y="108634"/>
            <a:ext cx="894307" cy="337220"/>
          </a:xfrm>
          <a:prstGeom prst="rect">
            <a:avLst/>
          </a:prstGeom>
        </p:spPr>
      </p:pic>
      <p:sp>
        <p:nvSpPr>
          <p:cNvPr id="2" name="TextBox 1"/>
          <p:cNvSpPr txBox="1"/>
          <p:nvPr userDrawn="1"/>
        </p:nvSpPr>
        <p:spPr>
          <a:xfrm>
            <a:off x="447675" y="4658695"/>
            <a:ext cx="2203957" cy="230832"/>
          </a:xfrm>
          <a:prstGeom prst="rect">
            <a:avLst/>
          </a:prstGeom>
          <a:noFill/>
        </p:spPr>
        <p:txBody>
          <a:bodyPr wrap="square" rtlCol="0">
            <a:spAutoFit/>
          </a:bodyPr>
          <a:lstStyle/>
          <a:p>
            <a:r>
              <a:rPr lang="en-US" sz="900" spc="0" dirty="0" err="1" smtClean="0">
                <a:solidFill>
                  <a:schemeClr val="accent2"/>
                </a:solidFill>
                <a:latin typeface="Effra Medium"/>
                <a:cs typeface="Effra Medium"/>
              </a:rPr>
              <a:t>www.blueskyelearn.com</a:t>
            </a:r>
            <a:endParaRPr lang="en-US" sz="900" spc="0" dirty="0">
              <a:solidFill>
                <a:schemeClr val="accent2"/>
              </a:solidFill>
              <a:latin typeface="Effra Medium"/>
              <a:cs typeface="Effra Medium"/>
            </a:endParaRPr>
          </a:p>
        </p:txBody>
      </p:sp>
    </p:spTree>
    <p:extLst>
      <p:ext uri="{BB962C8B-B14F-4D97-AF65-F5344CB8AC3E}">
        <p14:creationId xmlns:p14="http://schemas.microsoft.com/office/powerpoint/2010/main" val="125276424"/>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6" r:id="rId3"/>
    <p:sldLayoutId id="2147483683" r:id="rId4"/>
  </p:sldLayoutIdLst>
  <p:txStyles>
    <p:titleStyle>
      <a:lvl1pPr algn="l" defTabSz="457200" rtl="0" eaLnBrk="1" latinLnBrk="0" hangingPunct="1">
        <a:spcBef>
          <a:spcPct val="0"/>
        </a:spcBef>
        <a:buNone/>
        <a:defRPr sz="2400" kern="1200">
          <a:solidFill>
            <a:srgbClr val="0057B8"/>
          </a:solidFill>
          <a:latin typeface="Effra Medium"/>
          <a:ea typeface="+mj-ea"/>
          <a:cs typeface="Effra Medium"/>
        </a:defRPr>
      </a:lvl1pPr>
    </p:titleStyle>
    <p:bodyStyle>
      <a:lvl1pPr marL="342900" indent="-342900" algn="l" defTabSz="457200" rtl="0" eaLnBrk="1" latinLnBrk="0" hangingPunct="1">
        <a:spcBef>
          <a:spcPct val="20000"/>
        </a:spcBef>
        <a:buClr>
          <a:schemeClr val="accent2"/>
        </a:buClr>
        <a:buFont typeface="Arial"/>
        <a:buChar char="•"/>
        <a:defRPr sz="2400" kern="1200">
          <a:solidFill>
            <a:schemeClr val="tx1"/>
          </a:solidFill>
          <a:latin typeface="Effra Light"/>
          <a:ea typeface="+mn-ea"/>
          <a:cs typeface="Effra Light"/>
        </a:defRPr>
      </a:lvl1pPr>
      <a:lvl2pPr marL="742950" indent="-285750" algn="l" defTabSz="457200" rtl="0" eaLnBrk="1" latinLnBrk="0" hangingPunct="1">
        <a:spcBef>
          <a:spcPct val="20000"/>
        </a:spcBef>
        <a:buClr>
          <a:schemeClr val="accent2"/>
        </a:buClr>
        <a:buFont typeface="Arial"/>
        <a:buChar char="–"/>
        <a:defRPr sz="2400" kern="1200">
          <a:solidFill>
            <a:schemeClr val="tx1"/>
          </a:solidFill>
          <a:latin typeface="Effra Light"/>
          <a:ea typeface="+mn-ea"/>
          <a:cs typeface="Effra Light"/>
        </a:defRPr>
      </a:lvl2pPr>
      <a:lvl3pPr marL="1143000" indent="-228600" algn="l" defTabSz="457200" rtl="0" eaLnBrk="1" latinLnBrk="0" hangingPunct="1">
        <a:spcBef>
          <a:spcPct val="20000"/>
        </a:spcBef>
        <a:buClr>
          <a:schemeClr val="accent2"/>
        </a:buClr>
        <a:buFont typeface="Arial"/>
        <a:buChar char="•"/>
        <a:defRPr sz="2100" kern="1200">
          <a:solidFill>
            <a:schemeClr val="tx1"/>
          </a:solidFill>
          <a:latin typeface="Effra Light"/>
          <a:ea typeface="+mn-ea"/>
          <a:cs typeface="Effra Light"/>
        </a:defRPr>
      </a:lvl3pPr>
      <a:lvl4pPr marL="1600200" indent="-228600" algn="l" defTabSz="457200" rtl="0" eaLnBrk="1" latinLnBrk="0" hangingPunct="1">
        <a:spcBef>
          <a:spcPct val="20000"/>
        </a:spcBef>
        <a:buClr>
          <a:schemeClr val="accent2"/>
        </a:buClr>
        <a:buFont typeface="Arial"/>
        <a:buChar char="–"/>
        <a:defRPr sz="2100" kern="1200">
          <a:solidFill>
            <a:schemeClr val="tx1"/>
          </a:solidFill>
          <a:latin typeface="Effra Light"/>
          <a:ea typeface="+mn-ea"/>
          <a:cs typeface="Effra Light"/>
        </a:defRPr>
      </a:lvl4pPr>
      <a:lvl5pPr marL="2057400" indent="-228600" algn="l" defTabSz="457200" rtl="0" eaLnBrk="1" latinLnBrk="0" hangingPunct="1">
        <a:spcBef>
          <a:spcPct val="20000"/>
        </a:spcBef>
        <a:buClr>
          <a:schemeClr val="accent2"/>
        </a:buClr>
        <a:buFont typeface="Arial"/>
        <a:buChar char="»"/>
        <a:defRPr sz="2100" kern="1200">
          <a:solidFill>
            <a:schemeClr val="tx1"/>
          </a:solidFill>
          <a:latin typeface="Effra Light"/>
          <a:ea typeface="+mn-ea"/>
          <a:cs typeface="Effr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0"/>
            <a:ext cx="9142413"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cloud.png"/>
          <p:cNvPicPr>
            <a:picLocks noChangeAspect="1"/>
          </p:cNvPicPr>
          <p:nvPr userDrawn="1"/>
        </p:nvPicPr>
        <p:blipFill>
          <a:blip r:embed="rId3">
            <a:alphaModFix amt="14000"/>
            <a:extLst>
              <a:ext uri="{28A0092B-C50C-407E-A947-70E740481C1C}">
                <a14:useLocalDpi xmlns:a14="http://schemas.microsoft.com/office/drawing/2010/main" val="0"/>
              </a:ext>
            </a:extLst>
          </a:blip>
          <a:stretch>
            <a:fillRect/>
          </a:stretch>
        </p:blipFill>
        <p:spPr>
          <a:xfrm>
            <a:off x="4923769" y="1595882"/>
            <a:ext cx="3816360" cy="1784272"/>
          </a:xfrm>
          <a:prstGeom prst="rect">
            <a:avLst/>
          </a:prstGeom>
        </p:spPr>
      </p:pic>
      <p:sp>
        <p:nvSpPr>
          <p:cNvPr id="5" name="Rectangle 4"/>
          <p:cNvSpPr/>
          <p:nvPr userDrawn="1"/>
        </p:nvSpPr>
        <p:spPr>
          <a:xfrm>
            <a:off x="1587" y="4884614"/>
            <a:ext cx="9142413" cy="258885"/>
          </a:xfrm>
          <a:prstGeom prst="rect">
            <a:avLst/>
          </a:prstGeom>
          <a:solidFill>
            <a:schemeClr val="bg2">
              <a:lumMod val="10000"/>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1894723"/>
      </p:ext>
    </p:extLst>
  </p:cSld>
  <p:clrMap bg1="lt1" tx1="dk1" bg2="lt2" tx2="dk2" accent1="accent1" accent2="accent2" accent3="accent3" accent4="accent4" accent5="accent5" accent6="accent6" hlink="hlink" folHlink="folHlink"/>
  <p:sldLayoutIdLst>
    <p:sldLayoutId id="2147483668" r:id="rId1"/>
  </p:sldLayoutIdLst>
  <p:txStyles>
    <p:titleStyle>
      <a:lvl1pPr algn="ctr" defTabSz="457200" rtl="0" eaLnBrk="1" latinLnBrk="0" hangingPunct="1">
        <a:spcBef>
          <a:spcPct val="0"/>
        </a:spcBef>
        <a:buNone/>
        <a:defRPr sz="4400" kern="1200">
          <a:solidFill>
            <a:schemeClr val="tx1"/>
          </a:solidFill>
          <a:latin typeface="Effra Light"/>
          <a:ea typeface="+mj-ea"/>
          <a:cs typeface="Effra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Effra Light"/>
          <a:ea typeface="+mn-ea"/>
          <a:cs typeface="Effra Light"/>
        </a:defRPr>
      </a:lvl1pPr>
      <a:lvl2pPr marL="742950" indent="-285750" algn="l" defTabSz="457200" rtl="0" eaLnBrk="1" latinLnBrk="0" hangingPunct="1">
        <a:spcBef>
          <a:spcPct val="20000"/>
        </a:spcBef>
        <a:buFont typeface="Arial"/>
        <a:buChar char="–"/>
        <a:defRPr sz="2800" kern="1200">
          <a:solidFill>
            <a:schemeClr val="tx1"/>
          </a:solidFill>
          <a:latin typeface="Effra Light"/>
          <a:ea typeface="+mn-ea"/>
          <a:cs typeface="Effra Light"/>
        </a:defRPr>
      </a:lvl2pPr>
      <a:lvl3pPr marL="1143000" indent="-228600" algn="l" defTabSz="457200" rtl="0" eaLnBrk="1" latinLnBrk="0" hangingPunct="1">
        <a:spcBef>
          <a:spcPct val="20000"/>
        </a:spcBef>
        <a:buFont typeface="Arial"/>
        <a:buChar char="•"/>
        <a:defRPr sz="2400" kern="1200">
          <a:solidFill>
            <a:schemeClr val="tx1"/>
          </a:solidFill>
          <a:latin typeface="Effra Light"/>
          <a:ea typeface="+mn-ea"/>
          <a:cs typeface="Effra Light"/>
        </a:defRPr>
      </a:lvl3pPr>
      <a:lvl4pPr marL="1600200" indent="-228600" algn="l" defTabSz="457200" rtl="0" eaLnBrk="1" latinLnBrk="0" hangingPunct="1">
        <a:spcBef>
          <a:spcPct val="20000"/>
        </a:spcBef>
        <a:buFont typeface="Arial"/>
        <a:buChar char="–"/>
        <a:defRPr sz="2000" kern="1200">
          <a:solidFill>
            <a:schemeClr val="tx1"/>
          </a:solidFill>
          <a:latin typeface="Effra Light"/>
          <a:ea typeface="+mn-ea"/>
          <a:cs typeface="Effra Light"/>
        </a:defRPr>
      </a:lvl4pPr>
      <a:lvl5pPr marL="2057400" indent="-228600" algn="l" defTabSz="457200" rtl="0" eaLnBrk="1" latinLnBrk="0" hangingPunct="1">
        <a:spcBef>
          <a:spcPct val="20000"/>
        </a:spcBef>
        <a:buFont typeface="Arial"/>
        <a:buChar char="»"/>
        <a:defRPr sz="2000" kern="1200">
          <a:solidFill>
            <a:schemeClr val="tx1"/>
          </a:solidFill>
          <a:latin typeface="Effra Light"/>
          <a:ea typeface="+mn-ea"/>
          <a:cs typeface="Effr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0"/>
            <a:ext cx="9142413" cy="51435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cloud.png"/>
          <p:cNvPicPr>
            <a:picLocks noChangeAspect="1"/>
          </p:cNvPicPr>
          <p:nvPr userDrawn="1"/>
        </p:nvPicPr>
        <p:blipFill>
          <a:blip r:embed="rId3">
            <a:alphaModFix amt="14000"/>
            <a:extLst>
              <a:ext uri="{28A0092B-C50C-407E-A947-70E740481C1C}">
                <a14:useLocalDpi xmlns:a14="http://schemas.microsoft.com/office/drawing/2010/main" val="0"/>
              </a:ext>
            </a:extLst>
          </a:blip>
          <a:stretch>
            <a:fillRect/>
          </a:stretch>
        </p:blipFill>
        <p:spPr>
          <a:xfrm>
            <a:off x="4923769" y="1595882"/>
            <a:ext cx="3816360" cy="1784272"/>
          </a:xfrm>
          <a:prstGeom prst="rect">
            <a:avLst/>
          </a:prstGeom>
        </p:spPr>
      </p:pic>
      <p:sp>
        <p:nvSpPr>
          <p:cNvPr id="6" name="Rectangle 5"/>
          <p:cNvSpPr/>
          <p:nvPr userDrawn="1"/>
        </p:nvSpPr>
        <p:spPr>
          <a:xfrm>
            <a:off x="1587" y="4884614"/>
            <a:ext cx="9142413" cy="258885"/>
          </a:xfrm>
          <a:prstGeom prst="rect">
            <a:avLst/>
          </a:prstGeom>
          <a:solidFill>
            <a:schemeClr val="bg2">
              <a:lumMod val="10000"/>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0897237"/>
      </p:ext>
    </p:extLst>
  </p:cSld>
  <p:clrMap bg1="lt1" tx1="dk1" bg2="lt2" tx2="dk2" accent1="accent1" accent2="accent2" accent3="accent3" accent4="accent4" accent5="accent5" accent6="accent6" hlink="hlink" folHlink="folHlink"/>
  <p:sldLayoutIdLst>
    <p:sldLayoutId id="2147483672" r:id="rId1"/>
  </p:sldLayoutIdLst>
  <p:txStyles>
    <p:titleStyle>
      <a:lvl1pPr algn="ctr" defTabSz="457200" rtl="0" eaLnBrk="1" latinLnBrk="0" hangingPunct="1">
        <a:spcBef>
          <a:spcPct val="0"/>
        </a:spcBef>
        <a:buNone/>
        <a:defRPr sz="4400" kern="1200">
          <a:solidFill>
            <a:schemeClr val="tx1"/>
          </a:solidFill>
          <a:latin typeface="Effra Light"/>
          <a:ea typeface="+mj-ea"/>
          <a:cs typeface="Effra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Effra Light"/>
          <a:ea typeface="+mn-ea"/>
          <a:cs typeface="Effra Light"/>
        </a:defRPr>
      </a:lvl1pPr>
      <a:lvl2pPr marL="742950" indent="-285750" algn="l" defTabSz="457200" rtl="0" eaLnBrk="1" latinLnBrk="0" hangingPunct="1">
        <a:spcBef>
          <a:spcPct val="20000"/>
        </a:spcBef>
        <a:buFont typeface="Arial"/>
        <a:buChar char="–"/>
        <a:defRPr sz="2800" kern="1200">
          <a:solidFill>
            <a:schemeClr val="tx1"/>
          </a:solidFill>
          <a:latin typeface="Effra Light"/>
          <a:ea typeface="+mn-ea"/>
          <a:cs typeface="Effra Light"/>
        </a:defRPr>
      </a:lvl2pPr>
      <a:lvl3pPr marL="1143000" indent="-228600" algn="l" defTabSz="457200" rtl="0" eaLnBrk="1" latinLnBrk="0" hangingPunct="1">
        <a:spcBef>
          <a:spcPct val="20000"/>
        </a:spcBef>
        <a:buFont typeface="Arial"/>
        <a:buChar char="•"/>
        <a:defRPr sz="2400" kern="1200">
          <a:solidFill>
            <a:schemeClr val="tx1"/>
          </a:solidFill>
          <a:latin typeface="Effra Light"/>
          <a:ea typeface="+mn-ea"/>
          <a:cs typeface="Effra Light"/>
        </a:defRPr>
      </a:lvl3pPr>
      <a:lvl4pPr marL="1600200" indent="-228600" algn="l" defTabSz="457200" rtl="0" eaLnBrk="1" latinLnBrk="0" hangingPunct="1">
        <a:spcBef>
          <a:spcPct val="20000"/>
        </a:spcBef>
        <a:buFont typeface="Arial"/>
        <a:buChar char="–"/>
        <a:defRPr sz="2000" kern="1200">
          <a:solidFill>
            <a:schemeClr val="tx1"/>
          </a:solidFill>
          <a:latin typeface="Effra Light"/>
          <a:ea typeface="+mn-ea"/>
          <a:cs typeface="Effra Light"/>
        </a:defRPr>
      </a:lvl4pPr>
      <a:lvl5pPr marL="2057400" indent="-228600" algn="l" defTabSz="457200" rtl="0" eaLnBrk="1" latinLnBrk="0" hangingPunct="1">
        <a:spcBef>
          <a:spcPct val="20000"/>
        </a:spcBef>
        <a:buFont typeface="Arial"/>
        <a:buChar char="»"/>
        <a:defRPr sz="2000" kern="1200">
          <a:solidFill>
            <a:schemeClr val="tx1"/>
          </a:solidFill>
          <a:latin typeface="Effra Light"/>
          <a:ea typeface="+mn-ea"/>
          <a:cs typeface="Effr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0" y="0"/>
            <a:ext cx="9142413" cy="51435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cloud.png"/>
          <p:cNvPicPr>
            <a:picLocks noChangeAspect="1"/>
          </p:cNvPicPr>
          <p:nvPr userDrawn="1"/>
        </p:nvPicPr>
        <p:blipFill>
          <a:blip r:embed="rId3">
            <a:alphaModFix amt="14000"/>
            <a:extLst>
              <a:ext uri="{28A0092B-C50C-407E-A947-70E740481C1C}">
                <a14:useLocalDpi xmlns:a14="http://schemas.microsoft.com/office/drawing/2010/main" val="0"/>
              </a:ext>
            </a:extLst>
          </a:blip>
          <a:stretch>
            <a:fillRect/>
          </a:stretch>
        </p:blipFill>
        <p:spPr>
          <a:xfrm>
            <a:off x="4923769" y="1595882"/>
            <a:ext cx="3816360" cy="1784272"/>
          </a:xfrm>
          <a:prstGeom prst="rect">
            <a:avLst/>
          </a:prstGeom>
        </p:spPr>
      </p:pic>
      <p:sp>
        <p:nvSpPr>
          <p:cNvPr id="16" name="Rectangle 15"/>
          <p:cNvSpPr/>
          <p:nvPr userDrawn="1"/>
        </p:nvSpPr>
        <p:spPr>
          <a:xfrm>
            <a:off x="1587" y="4884614"/>
            <a:ext cx="9142413" cy="258885"/>
          </a:xfrm>
          <a:prstGeom prst="rect">
            <a:avLst/>
          </a:prstGeom>
          <a:solidFill>
            <a:schemeClr val="bg2">
              <a:lumMod val="10000"/>
              <a:alpha val="3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19998447"/>
      </p:ext>
    </p:extLst>
  </p:cSld>
  <p:clrMap bg1="lt1" tx1="dk1" bg2="lt2" tx2="dk2" accent1="accent1" accent2="accent2" accent3="accent3" accent4="accent4" accent5="accent5" accent6="accent6" hlink="hlink" folHlink="folHlink"/>
  <p:sldLayoutIdLst>
    <p:sldLayoutId id="2147483674" r:id="rId1"/>
  </p:sldLayoutIdLst>
  <p:txStyles>
    <p:titleStyle>
      <a:lvl1pPr algn="ctr" defTabSz="457200" rtl="0" eaLnBrk="1" latinLnBrk="0" hangingPunct="1">
        <a:spcBef>
          <a:spcPct val="0"/>
        </a:spcBef>
        <a:buNone/>
        <a:defRPr sz="4400" kern="1200">
          <a:solidFill>
            <a:schemeClr val="tx1"/>
          </a:solidFill>
          <a:latin typeface="Effra Light"/>
          <a:ea typeface="+mj-ea"/>
          <a:cs typeface="Effra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Effra Light"/>
          <a:ea typeface="+mn-ea"/>
          <a:cs typeface="Effra Light"/>
        </a:defRPr>
      </a:lvl1pPr>
      <a:lvl2pPr marL="742950" indent="-285750" algn="l" defTabSz="457200" rtl="0" eaLnBrk="1" latinLnBrk="0" hangingPunct="1">
        <a:spcBef>
          <a:spcPct val="20000"/>
        </a:spcBef>
        <a:buFont typeface="Arial"/>
        <a:buChar char="–"/>
        <a:defRPr sz="2800" kern="1200">
          <a:solidFill>
            <a:schemeClr val="tx1"/>
          </a:solidFill>
          <a:latin typeface="Effra Light"/>
          <a:ea typeface="+mn-ea"/>
          <a:cs typeface="Effra Light"/>
        </a:defRPr>
      </a:lvl2pPr>
      <a:lvl3pPr marL="1143000" indent="-228600" algn="l" defTabSz="457200" rtl="0" eaLnBrk="1" latinLnBrk="0" hangingPunct="1">
        <a:spcBef>
          <a:spcPct val="20000"/>
        </a:spcBef>
        <a:buFont typeface="Arial"/>
        <a:buChar char="•"/>
        <a:defRPr sz="2400" kern="1200">
          <a:solidFill>
            <a:schemeClr val="tx1"/>
          </a:solidFill>
          <a:latin typeface="Effra Light"/>
          <a:ea typeface="+mn-ea"/>
          <a:cs typeface="Effra Light"/>
        </a:defRPr>
      </a:lvl3pPr>
      <a:lvl4pPr marL="1600200" indent="-228600" algn="l" defTabSz="457200" rtl="0" eaLnBrk="1" latinLnBrk="0" hangingPunct="1">
        <a:spcBef>
          <a:spcPct val="20000"/>
        </a:spcBef>
        <a:buFont typeface="Arial"/>
        <a:buChar char="–"/>
        <a:defRPr sz="2000" kern="1200">
          <a:solidFill>
            <a:schemeClr val="tx1"/>
          </a:solidFill>
          <a:latin typeface="Effra Light"/>
          <a:ea typeface="+mn-ea"/>
          <a:cs typeface="Effra Light"/>
        </a:defRPr>
      </a:lvl4pPr>
      <a:lvl5pPr marL="2057400" indent="-228600" algn="l" defTabSz="457200" rtl="0" eaLnBrk="1" latinLnBrk="0" hangingPunct="1">
        <a:spcBef>
          <a:spcPct val="20000"/>
        </a:spcBef>
        <a:buFont typeface="Arial"/>
        <a:buChar char="»"/>
        <a:defRPr sz="2000" kern="1200">
          <a:solidFill>
            <a:schemeClr val="tx1"/>
          </a:solidFill>
          <a:latin typeface="Effra Light"/>
          <a:ea typeface="+mn-ea"/>
          <a:cs typeface="Effr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Logo Color.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36975" y="2570163"/>
            <a:ext cx="1666876" cy="628534"/>
          </a:xfrm>
          <a:prstGeom prst="rect">
            <a:avLst/>
          </a:prstGeom>
        </p:spPr>
      </p:pic>
      <p:pic>
        <p:nvPicPr>
          <p:cNvPr id="4" name="Picture 3" descr="Color Bar.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998720"/>
            <a:ext cx="9144000" cy="144780"/>
          </a:xfrm>
          <a:prstGeom prst="rect">
            <a:avLst/>
          </a:prstGeom>
        </p:spPr>
      </p:pic>
    </p:spTree>
    <p:extLst>
      <p:ext uri="{BB962C8B-B14F-4D97-AF65-F5344CB8AC3E}">
        <p14:creationId xmlns:p14="http://schemas.microsoft.com/office/powerpoint/2010/main" val="98741191"/>
      </p:ext>
    </p:extLst>
  </p:cSld>
  <p:clrMap bg1="lt1" tx1="dk1" bg2="lt2" tx2="dk2" accent1="accent1" accent2="accent2" accent3="accent3" accent4="accent4" accent5="accent5" accent6="accent6" hlink="hlink" folHlink="folHlink"/>
  <p:sldLayoutIdLst>
    <p:sldLayoutId id="2147483680" r:id="rId1"/>
    <p:sldLayoutId id="2147483681"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5.png"/><Relationship Id="rId4" Type="http://schemas.openxmlformats.org/officeDocument/2006/relationships/image" Target="../media/image37.JPG"/></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1.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45.jp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hyperlink" Target="http://www.blueskyelearn.com/path-video/"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1.jpe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7017" y="1597819"/>
            <a:ext cx="8458200" cy="973931"/>
          </a:xfrm>
        </p:spPr>
        <p:txBody>
          <a:bodyPr/>
          <a:lstStyle/>
          <a:p>
            <a:r>
              <a:rPr lang="en-US" dirty="0" smtClean="0"/>
              <a:t>Are you ready to transform the delivery of your webinars?</a:t>
            </a:r>
            <a:endParaRPr lang="en-US" dirty="0"/>
          </a:p>
        </p:txBody>
      </p:sp>
    </p:spTree>
    <p:extLst>
      <p:ext uri="{BB962C8B-B14F-4D97-AF65-F5344CB8AC3E}">
        <p14:creationId xmlns:p14="http://schemas.microsoft.com/office/powerpoint/2010/main" val="10221812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Customized and Branded Live Webinar Room Layouts</a:t>
            </a:r>
            <a:endParaRPr lang="en-US" dirty="0"/>
          </a:p>
        </p:txBody>
      </p:sp>
      <p:sp>
        <p:nvSpPr>
          <p:cNvPr id="3" name="Content Placeholder 2"/>
          <p:cNvSpPr>
            <a:spLocks noGrp="1"/>
          </p:cNvSpPr>
          <p:nvPr>
            <p:ph idx="1"/>
          </p:nvPr>
        </p:nvSpPr>
        <p:spPr>
          <a:xfrm>
            <a:off x="457200" y="1200150"/>
            <a:ext cx="8229600" cy="375153"/>
          </a:xfrm>
        </p:spPr>
        <p:txBody>
          <a:bodyPr/>
          <a:lstStyle/>
          <a:p>
            <a:pPr marL="0" indent="0">
              <a:buNone/>
            </a:pPr>
            <a:r>
              <a:rPr lang="en-US" sz="1600" dirty="0" smtClean="0"/>
              <a:t>The virtual room layout can be customized to meet your specific needs.</a:t>
            </a:r>
            <a:endParaRPr lang="en-US" sz="1600" dirty="0"/>
          </a:p>
        </p:txBody>
      </p:sp>
      <p:pic>
        <p:nvPicPr>
          <p:cNvPr id="4" name="Picture 3"/>
          <p:cNvPicPr>
            <a:picLocks noChangeAspect="1"/>
          </p:cNvPicPr>
          <p:nvPr/>
        </p:nvPicPr>
        <p:blipFill>
          <a:blip r:embed="rId3"/>
          <a:stretch>
            <a:fillRect/>
          </a:stretch>
        </p:blipFill>
        <p:spPr>
          <a:xfrm>
            <a:off x="485328" y="1828800"/>
            <a:ext cx="4230507" cy="2402260"/>
          </a:xfrm>
          <a:prstGeom prst="rect">
            <a:avLst/>
          </a:prstGeom>
        </p:spPr>
      </p:pic>
      <p:pic>
        <p:nvPicPr>
          <p:cNvPr id="6" name="Picture 5"/>
          <p:cNvPicPr>
            <a:picLocks noChangeAspect="1"/>
          </p:cNvPicPr>
          <p:nvPr/>
        </p:nvPicPr>
        <p:blipFill>
          <a:blip r:embed="rId4"/>
          <a:stretch>
            <a:fillRect/>
          </a:stretch>
        </p:blipFill>
        <p:spPr>
          <a:xfrm>
            <a:off x="4834548" y="1845254"/>
            <a:ext cx="3906569" cy="2385806"/>
          </a:xfrm>
          <a:prstGeom prst="rect">
            <a:avLst/>
          </a:prstGeom>
        </p:spPr>
      </p:pic>
    </p:spTree>
    <p:extLst>
      <p:ext uri="{BB962C8B-B14F-4D97-AF65-F5344CB8AC3E}">
        <p14:creationId xmlns:p14="http://schemas.microsoft.com/office/powerpoint/2010/main" val="14792553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Welcome/Lobby Slides</a:t>
            </a:r>
            <a:endParaRPr lang="en-US" dirty="0"/>
          </a:p>
        </p:txBody>
      </p:sp>
      <p:sp>
        <p:nvSpPr>
          <p:cNvPr id="3" name="Content Placeholder 2"/>
          <p:cNvSpPr>
            <a:spLocks noGrp="1"/>
          </p:cNvSpPr>
          <p:nvPr>
            <p:ph idx="1"/>
          </p:nvPr>
        </p:nvSpPr>
        <p:spPr>
          <a:xfrm>
            <a:off x="457200" y="1236158"/>
            <a:ext cx="4114800" cy="375153"/>
          </a:xfrm>
        </p:spPr>
        <p:txBody>
          <a:bodyPr/>
          <a:lstStyle/>
          <a:p>
            <a:r>
              <a:rPr lang="en-US" sz="1600" dirty="0"/>
              <a:t>We recommend having a separate slide deck of “lobby” slides to play on a loop for a few minutes prior to the webinar starting.  </a:t>
            </a:r>
            <a:endParaRPr lang="en-US" sz="1600" dirty="0" smtClean="0"/>
          </a:p>
          <a:p>
            <a:pPr lvl="1"/>
            <a:r>
              <a:rPr lang="en-US" sz="1600" dirty="0" smtClean="0"/>
              <a:t>Promote </a:t>
            </a:r>
            <a:r>
              <a:rPr lang="en-US" sz="1600" dirty="0"/>
              <a:t>upcoming </a:t>
            </a:r>
            <a:r>
              <a:rPr lang="en-US" sz="1600" dirty="0" smtClean="0"/>
              <a:t>events</a:t>
            </a:r>
          </a:p>
          <a:p>
            <a:pPr lvl="1"/>
            <a:r>
              <a:rPr lang="en-US" sz="1600" dirty="0" smtClean="0"/>
              <a:t>Play music</a:t>
            </a:r>
          </a:p>
          <a:p>
            <a:pPr lvl="1"/>
            <a:r>
              <a:rPr lang="en-US" sz="1600" dirty="0" smtClean="0"/>
              <a:t>Offer a “countdown”</a:t>
            </a:r>
          </a:p>
          <a:p>
            <a:pPr lvl="1"/>
            <a:r>
              <a:rPr lang="en-US" sz="1600" dirty="0" smtClean="0"/>
              <a:t>Offer a game or “pin your location”</a:t>
            </a:r>
          </a:p>
          <a:p>
            <a:pPr marL="457200" lvl="1" indent="0">
              <a:buNone/>
            </a:pPr>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2011" y="674170"/>
            <a:ext cx="3650551" cy="20501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2011" y="2879328"/>
            <a:ext cx="3650551" cy="2051769"/>
          </a:xfrm>
          <a:prstGeom prst="rect">
            <a:avLst/>
          </a:prstGeom>
        </p:spPr>
      </p:pic>
    </p:spTree>
    <p:extLst>
      <p:ext uri="{BB962C8B-B14F-4D97-AF65-F5344CB8AC3E}">
        <p14:creationId xmlns:p14="http://schemas.microsoft.com/office/powerpoint/2010/main" val="5498425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Leverage videos</a:t>
            </a:r>
            <a:endParaRPr lang="en-US" dirty="0"/>
          </a:p>
        </p:txBody>
      </p:sp>
      <p:sp>
        <p:nvSpPr>
          <p:cNvPr id="3" name="Content Placeholder 2"/>
          <p:cNvSpPr>
            <a:spLocks noGrp="1"/>
          </p:cNvSpPr>
          <p:nvPr>
            <p:ph idx="1"/>
          </p:nvPr>
        </p:nvSpPr>
        <p:spPr>
          <a:xfrm>
            <a:off x="457200" y="1236158"/>
            <a:ext cx="4114800" cy="375153"/>
          </a:xfrm>
        </p:spPr>
        <p:txBody>
          <a:bodyPr/>
          <a:lstStyle/>
          <a:p>
            <a:r>
              <a:rPr lang="en-US" sz="1600" dirty="0" smtClean="0"/>
              <a:t>Webcams</a:t>
            </a:r>
          </a:p>
          <a:p>
            <a:r>
              <a:rPr lang="en-US" sz="1600" dirty="0" smtClean="0"/>
              <a:t>Videos to support the presentation</a:t>
            </a:r>
          </a:p>
          <a:p>
            <a:r>
              <a:rPr lang="en-US" sz="1600" dirty="0" smtClean="0"/>
              <a:t>Video of a previously recorded presentation that can be played back to the audience. </a:t>
            </a:r>
          </a:p>
          <a:p>
            <a:pPr lvl="1"/>
            <a:r>
              <a:rPr lang="en-US" sz="1600" dirty="0" smtClean="0"/>
              <a:t> This “mock live” webinar is a great way to re-use existing content while still having a live audience.  </a:t>
            </a:r>
          </a:p>
          <a:p>
            <a:pPr lvl="1"/>
            <a:r>
              <a:rPr lang="en-US" sz="1600" dirty="0" smtClean="0"/>
              <a:t>Live Q&amp;A is typically offered after a mock live webinar.</a:t>
            </a:r>
          </a:p>
          <a:p>
            <a:endParaRPr lang="en-US" sz="1600" dirty="0"/>
          </a:p>
        </p:txBody>
      </p:sp>
      <p:pic>
        <p:nvPicPr>
          <p:cNvPr id="4" name="Picture 3"/>
          <p:cNvPicPr>
            <a:picLocks noChangeAspect="1"/>
          </p:cNvPicPr>
          <p:nvPr/>
        </p:nvPicPr>
        <p:blipFill>
          <a:blip r:embed="rId2"/>
          <a:stretch>
            <a:fillRect/>
          </a:stretch>
        </p:blipFill>
        <p:spPr>
          <a:xfrm>
            <a:off x="4930182" y="2606356"/>
            <a:ext cx="3756618" cy="2015800"/>
          </a:xfrm>
          <a:prstGeom prst="rect">
            <a:avLst/>
          </a:prstGeom>
        </p:spPr>
      </p:pic>
      <p:pic>
        <p:nvPicPr>
          <p:cNvPr id="5" name="Picture 4"/>
          <p:cNvPicPr>
            <a:picLocks noChangeAspect="1"/>
          </p:cNvPicPr>
          <p:nvPr/>
        </p:nvPicPr>
        <p:blipFill rotWithShape="1">
          <a:blip r:embed="rId3"/>
          <a:srcRect l="20317" t="42287" r="54560" b="21333"/>
          <a:stretch/>
        </p:blipFill>
        <p:spPr>
          <a:xfrm>
            <a:off x="5802581" y="705634"/>
            <a:ext cx="2185060" cy="1778862"/>
          </a:xfrm>
          <a:prstGeom prst="rect">
            <a:avLst/>
          </a:prstGeom>
        </p:spPr>
      </p:pic>
    </p:spTree>
    <p:extLst>
      <p:ext uri="{BB962C8B-B14F-4D97-AF65-F5344CB8AC3E}">
        <p14:creationId xmlns:p14="http://schemas.microsoft.com/office/powerpoint/2010/main" val="10813547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Helpful presenter tools</a:t>
            </a:r>
            <a:endParaRPr lang="en-US" dirty="0"/>
          </a:p>
        </p:txBody>
      </p:sp>
      <p:sp>
        <p:nvSpPr>
          <p:cNvPr id="10" name="Content Placeholder 2"/>
          <p:cNvSpPr txBox="1">
            <a:spLocks/>
          </p:cNvSpPr>
          <p:nvPr/>
        </p:nvSpPr>
        <p:spPr>
          <a:xfrm>
            <a:off x="457200" y="1248186"/>
            <a:ext cx="4213654" cy="375153"/>
          </a:xfrm>
          <a:prstGeom prst="rect">
            <a:avLst/>
          </a:prstGeom>
        </p:spPr>
        <p:txBody>
          <a:bodyPr/>
          <a:lstStyle>
            <a:lvl1pPr marL="342900" indent="-342900" algn="l" defTabSz="457200" rtl="0" eaLnBrk="1" latinLnBrk="0" hangingPunct="1">
              <a:spcBef>
                <a:spcPct val="20000"/>
              </a:spcBef>
              <a:buClr>
                <a:schemeClr val="accent2"/>
              </a:buClr>
              <a:buFont typeface="Arial"/>
              <a:buChar char="•"/>
              <a:defRPr sz="2400" kern="1200">
                <a:solidFill>
                  <a:srgbClr val="5B6770"/>
                </a:solidFill>
                <a:latin typeface="Effra Light"/>
                <a:ea typeface="+mn-ea"/>
                <a:cs typeface="Effra Light"/>
              </a:defRPr>
            </a:lvl1pPr>
            <a:lvl2pPr marL="742950" indent="-285750" algn="l" defTabSz="457200" rtl="0" eaLnBrk="1" latinLnBrk="0" hangingPunct="1">
              <a:spcBef>
                <a:spcPct val="20000"/>
              </a:spcBef>
              <a:buClr>
                <a:schemeClr val="accent2"/>
              </a:buClr>
              <a:buFont typeface="Arial"/>
              <a:buChar char="–"/>
              <a:defRPr sz="2400" kern="1200">
                <a:solidFill>
                  <a:srgbClr val="5B6770"/>
                </a:solidFill>
                <a:latin typeface="Effra Light"/>
                <a:ea typeface="+mn-ea"/>
                <a:cs typeface="Effra Light"/>
              </a:defRPr>
            </a:lvl2pPr>
            <a:lvl3pPr marL="1143000" indent="-228600" algn="l" defTabSz="457200" rtl="0" eaLnBrk="1" latinLnBrk="0" hangingPunct="1">
              <a:spcBef>
                <a:spcPct val="20000"/>
              </a:spcBef>
              <a:buClr>
                <a:schemeClr val="accent2"/>
              </a:buClr>
              <a:buFont typeface="Arial"/>
              <a:buChar char="•"/>
              <a:defRPr sz="2100" kern="1200">
                <a:solidFill>
                  <a:srgbClr val="5B6770"/>
                </a:solidFill>
                <a:latin typeface="Effra Light"/>
                <a:ea typeface="+mn-ea"/>
                <a:cs typeface="Effra Light"/>
              </a:defRPr>
            </a:lvl3pPr>
            <a:lvl4pPr marL="1600200" indent="-228600" algn="l" defTabSz="457200" rtl="0" eaLnBrk="1" latinLnBrk="0" hangingPunct="1">
              <a:spcBef>
                <a:spcPct val="20000"/>
              </a:spcBef>
              <a:buClr>
                <a:schemeClr val="accent2"/>
              </a:buClr>
              <a:buFont typeface="Arial"/>
              <a:buChar char="–"/>
              <a:defRPr sz="2100" kern="1200">
                <a:solidFill>
                  <a:srgbClr val="5B6770"/>
                </a:solidFill>
                <a:latin typeface="Effra Light"/>
                <a:ea typeface="+mn-ea"/>
                <a:cs typeface="Effra Light"/>
              </a:defRPr>
            </a:lvl4pPr>
            <a:lvl5pPr marL="2057400" indent="-228600" algn="l" defTabSz="457200" rtl="0" eaLnBrk="1" latinLnBrk="0" hangingPunct="1">
              <a:spcBef>
                <a:spcPct val="20000"/>
              </a:spcBef>
              <a:buClr>
                <a:schemeClr val="accent2"/>
              </a:buClr>
              <a:buFont typeface="Arial"/>
              <a:buChar char="»"/>
              <a:defRPr sz="2100" kern="1200">
                <a:solidFill>
                  <a:srgbClr val="5B6770"/>
                </a:solidFill>
                <a:latin typeface="Effra Light"/>
                <a:ea typeface="+mn-ea"/>
                <a:cs typeface="Effr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Presenters can share their screen </a:t>
            </a:r>
            <a:r>
              <a:rPr lang="en-US" sz="1600" dirty="0"/>
              <a:t>and select </a:t>
            </a:r>
            <a:r>
              <a:rPr lang="en-US" sz="1600" dirty="0" smtClean="0"/>
              <a:t>their entire </a:t>
            </a:r>
            <a:r>
              <a:rPr lang="en-US" sz="1600" dirty="0"/>
              <a:t>desktop or one of the open applications (like and Excel or PDF document) or windows on your computer</a:t>
            </a:r>
          </a:p>
        </p:txBody>
      </p:sp>
      <p:pic>
        <p:nvPicPr>
          <p:cNvPr id="11" name="Picture 10"/>
          <p:cNvPicPr>
            <a:picLocks noChangeAspect="1"/>
          </p:cNvPicPr>
          <p:nvPr/>
        </p:nvPicPr>
        <p:blipFill>
          <a:blip r:embed="rId2"/>
          <a:stretch>
            <a:fillRect/>
          </a:stretch>
        </p:blipFill>
        <p:spPr>
          <a:xfrm>
            <a:off x="6146226" y="1059706"/>
            <a:ext cx="2019352" cy="1379340"/>
          </a:xfrm>
          <a:prstGeom prst="rect">
            <a:avLst/>
          </a:prstGeom>
          <a:ln>
            <a:solidFill>
              <a:schemeClr val="tx1"/>
            </a:solidFill>
          </a:ln>
        </p:spPr>
      </p:pic>
      <p:sp>
        <p:nvSpPr>
          <p:cNvPr id="5" name="Content Placeholder 2"/>
          <p:cNvSpPr txBox="1">
            <a:spLocks/>
          </p:cNvSpPr>
          <p:nvPr/>
        </p:nvSpPr>
        <p:spPr>
          <a:xfrm>
            <a:off x="457200" y="2634563"/>
            <a:ext cx="4213654" cy="375153"/>
          </a:xfrm>
          <a:prstGeom prst="rect">
            <a:avLst/>
          </a:prstGeom>
        </p:spPr>
        <p:txBody>
          <a:bodyPr/>
          <a:lstStyle>
            <a:lvl1pPr marL="342900" indent="-342900" algn="l" defTabSz="457200" rtl="0" eaLnBrk="1" latinLnBrk="0" hangingPunct="1">
              <a:spcBef>
                <a:spcPct val="20000"/>
              </a:spcBef>
              <a:buClr>
                <a:schemeClr val="accent2"/>
              </a:buClr>
              <a:buFont typeface="Arial"/>
              <a:buChar char="•"/>
              <a:defRPr sz="2400" kern="1200">
                <a:solidFill>
                  <a:srgbClr val="5B6770"/>
                </a:solidFill>
                <a:latin typeface="Effra Light"/>
                <a:ea typeface="+mn-ea"/>
                <a:cs typeface="Effra Light"/>
              </a:defRPr>
            </a:lvl1pPr>
            <a:lvl2pPr marL="742950" indent="-285750" algn="l" defTabSz="457200" rtl="0" eaLnBrk="1" latinLnBrk="0" hangingPunct="1">
              <a:spcBef>
                <a:spcPct val="20000"/>
              </a:spcBef>
              <a:buClr>
                <a:schemeClr val="accent2"/>
              </a:buClr>
              <a:buFont typeface="Arial"/>
              <a:buChar char="–"/>
              <a:defRPr sz="2400" kern="1200">
                <a:solidFill>
                  <a:srgbClr val="5B6770"/>
                </a:solidFill>
                <a:latin typeface="Effra Light"/>
                <a:ea typeface="+mn-ea"/>
                <a:cs typeface="Effra Light"/>
              </a:defRPr>
            </a:lvl2pPr>
            <a:lvl3pPr marL="1143000" indent="-228600" algn="l" defTabSz="457200" rtl="0" eaLnBrk="1" latinLnBrk="0" hangingPunct="1">
              <a:spcBef>
                <a:spcPct val="20000"/>
              </a:spcBef>
              <a:buClr>
                <a:schemeClr val="accent2"/>
              </a:buClr>
              <a:buFont typeface="Arial"/>
              <a:buChar char="•"/>
              <a:defRPr sz="2100" kern="1200">
                <a:solidFill>
                  <a:srgbClr val="5B6770"/>
                </a:solidFill>
                <a:latin typeface="Effra Light"/>
                <a:ea typeface="+mn-ea"/>
                <a:cs typeface="Effra Light"/>
              </a:defRPr>
            </a:lvl3pPr>
            <a:lvl4pPr marL="1600200" indent="-228600" algn="l" defTabSz="457200" rtl="0" eaLnBrk="1" latinLnBrk="0" hangingPunct="1">
              <a:spcBef>
                <a:spcPct val="20000"/>
              </a:spcBef>
              <a:buClr>
                <a:schemeClr val="accent2"/>
              </a:buClr>
              <a:buFont typeface="Arial"/>
              <a:buChar char="–"/>
              <a:defRPr sz="2100" kern="1200">
                <a:solidFill>
                  <a:srgbClr val="5B6770"/>
                </a:solidFill>
                <a:latin typeface="Effra Light"/>
                <a:ea typeface="+mn-ea"/>
                <a:cs typeface="Effra Light"/>
              </a:defRPr>
            </a:lvl4pPr>
            <a:lvl5pPr marL="2057400" indent="-228600" algn="l" defTabSz="457200" rtl="0" eaLnBrk="1" latinLnBrk="0" hangingPunct="1">
              <a:spcBef>
                <a:spcPct val="20000"/>
              </a:spcBef>
              <a:buClr>
                <a:schemeClr val="accent2"/>
              </a:buClr>
              <a:buFont typeface="Arial"/>
              <a:buChar char="»"/>
              <a:defRPr sz="2100" kern="1200">
                <a:solidFill>
                  <a:srgbClr val="5B6770"/>
                </a:solidFill>
                <a:latin typeface="Effra Light"/>
                <a:ea typeface="+mn-ea"/>
                <a:cs typeface="Effr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Presenters can see privately their outline of slides and jump to a certain one at any time. They can also view slide notes without being visible to attendees and perform a quick search within their presentation.</a:t>
            </a:r>
            <a:endParaRPr lang="en-US" sz="1600" dirty="0"/>
          </a:p>
        </p:txBody>
      </p:sp>
      <p:pic>
        <p:nvPicPr>
          <p:cNvPr id="3" name="Picture 2"/>
          <p:cNvPicPr>
            <a:picLocks noChangeAspect="1"/>
          </p:cNvPicPr>
          <p:nvPr/>
        </p:nvPicPr>
        <p:blipFill rotWithShape="1">
          <a:blip r:embed="rId3"/>
          <a:srcRect t="23052" r="36402" b="28382"/>
          <a:stretch/>
        </p:blipFill>
        <p:spPr>
          <a:xfrm>
            <a:off x="5066270" y="2634563"/>
            <a:ext cx="4001617" cy="1718063"/>
          </a:xfrm>
          <a:prstGeom prst="rect">
            <a:avLst/>
          </a:prstGeom>
        </p:spPr>
      </p:pic>
      <p:pic>
        <p:nvPicPr>
          <p:cNvPr id="4" name="Picture 3"/>
          <p:cNvPicPr>
            <a:picLocks noChangeAspect="1"/>
          </p:cNvPicPr>
          <p:nvPr/>
        </p:nvPicPr>
        <p:blipFill rotWithShape="1">
          <a:blip r:embed="rId4"/>
          <a:srcRect l="44460" t="27319" r="36221" b="31024"/>
          <a:stretch/>
        </p:blipFill>
        <p:spPr>
          <a:xfrm>
            <a:off x="6915232" y="3471543"/>
            <a:ext cx="1168400" cy="1610295"/>
          </a:xfrm>
          <a:prstGeom prst="rect">
            <a:avLst/>
          </a:prstGeom>
        </p:spPr>
      </p:pic>
    </p:spTree>
    <p:extLst>
      <p:ext uri="{BB962C8B-B14F-4D97-AF65-F5344CB8AC3E}">
        <p14:creationId xmlns:p14="http://schemas.microsoft.com/office/powerpoint/2010/main" val="5533046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411" y="887767"/>
            <a:ext cx="6724677" cy="3707508"/>
          </a:xfrm>
          <a:prstGeom prst="rect">
            <a:avLst/>
          </a:prstGeom>
        </p:spPr>
      </p:pic>
      <p:sp>
        <p:nvSpPr>
          <p:cNvPr id="5" name="Right Arrow 4"/>
          <p:cNvSpPr/>
          <p:nvPr/>
        </p:nvSpPr>
        <p:spPr>
          <a:xfrm>
            <a:off x="958788" y="1329892"/>
            <a:ext cx="546135" cy="230817"/>
          </a:xfrm>
          <a:prstGeom prst="rightArrow">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838941" y="294728"/>
            <a:ext cx="2558136" cy="461665"/>
          </a:xfrm>
          <a:prstGeom prst="rect">
            <a:avLst/>
          </a:prstGeom>
          <a:noFill/>
        </p:spPr>
        <p:txBody>
          <a:bodyPr wrap="none" rtlCol="0">
            <a:spAutoFit/>
          </a:bodyPr>
          <a:lstStyle/>
          <a:p>
            <a:r>
              <a:rPr lang="en-US" sz="2400" dirty="0" smtClean="0">
                <a:latin typeface="Effra Light" panose="020B0403020203020204" pitchFamily="34" charset="0"/>
              </a:rPr>
              <a:t>Participant View</a:t>
            </a:r>
            <a:endParaRPr lang="en-US" sz="2400" dirty="0">
              <a:latin typeface="Effra Light" panose="020B0403020203020204" pitchFamily="34" charset="0"/>
            </a:endParaRPr>
          </a:p>
        </p:txBody>
      </p:sp>
      <p:sp>
        <p:nvSpPr>
          <p:cNvPr id="7" name="TextBox 6"/>
          <p:cNvSpPr txBox="1"/>
          <p:nvPr/>
        </p:nvSpPr>
        <p:spPr>
          <a:xfrm>
            <a:off x="142044" y="1145219"/>
            <a:ext cx="816744" cy="600164"/>
          </a:xfrm>
          <a:prstGeom prst="rect">
            <a:avLst/>
          </a:prstGeom>
          <a:noFill/>
        </p:spPr>
        <p:txBody>
          <a:bodyPr wrap="square" rtlCol="0">
            <a:spAutoFit/>
          </a:bodyPr>
          <a:lstStyle/>
          <a:p>
            <a:r>
              <a:rPr lang="en-US" sz="1100" dirty="0" smtClean="0">
                <a:latin typeface="Effra Light" panose="020B0403020203020204" pitchFamily="34" charset="0"/>
              </a:rPr>
              <a:t>Multi-User Webcam Video Pod</a:t>
            </a:r>
            <a:endParaRPr lang="en-US" sz="1100" dirty="0">
              <a:latin typeface="Effra Light" panose="020B0403020203020204" pitchFamily="34" charset="0"/>
            </a:endParaRPr>
          </a:p>
        </p:txBody>
      </p:sp>
      <p:sp>
        <p:nvSpPr>
          <p:cNvPr id="8" name="Right Arrow 7"/>
          <p:cNvSpPr/>
          <p:nvPr/>
        </p:nvSpPr>
        <p:spPr>
          <a:xfrm>
            <a:off x="958787" y="3031848"/>
            <a:ext cx="546135" cy="230817"/>
          </a:xfrm>
          <a:prstGeom prst="rightArrow">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7601" y="3016252"/>
            <a:ext cx="816744" cy="261610"/>
          </a:xfrm>
          <a:prstGeom prst="rect">
            <a:avLst/>
          </a:prstGeom>
          <a:noFill/>
        </p:spPr>
        <p:txBody>
          <a:bodyPr wrap="square" rtlCol="0">
            <a:spAutoFit/>
          </a:bodyPr>
          <a:lstStyle/>
          <a:p>
            <a:r>
              <a:rPr lang="en-US" sz="1100" dirty="0" smtClean="0">
                <a:latin typeface="Effra Light" panose="020B0403020203020204" pitchFamily="34" charset="0"/>
              </a:rPr>
              <a:t>PPT Slides</a:t>
            </a:r>
            <a:endParaRPr lang="en-US" sz="1100" dirty="0">
              <a:latin typeface="Effra Light" panose="020B0403020203020204" pitchFamily="34" charset="0"/>
            </a:endParaRPr>
          </a:p>
        </p:txBody>
      </p:sp>
      <p:sp>
        <p:nvSpPr>
          <p:cNvPr id="10" name="Right Arrow 9"/>
          <p:cNvSpPr/>
          <p:nvPr/>
        </p:nvSpPr>
        <p:spPr>
          <a:xfrm rot="5400000">
            <a:off x="6083951" y="829315"/>
            <a:ext cx="338754" cy="168016"/>
          </a:xfrm>
          <a:prstGeom prst="rightArrow">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714504" y="482336"/>
            <a:ext cx="741615" cy="261610"/>
          </a:xfrm>
          <a:prstGeom prst="rect">
            <a:avLst/>
          </a:prstGeom>
          <a:noFill/>
        </p:spPr>
        <p:txBody>
          <a:bodyPr wrap="square" rtlCol="0">
            <a:spAutoFit/>
          </a:bodyPr>
          <a:lstStyle/>
          <a:p>
            <a:r>
              <a:rPr lang="en-US" sz="1100" dirty="0" smtClean="0">
                <a:latin typeface="Effra Light" panose="020B0403020203020204" pitchFamily="34" charset="0"/>
              </a:rPr>
              <a:t>Q&amp;A Pod</a:t>
            </a:r>
            <a:endParaRPr lang="en-US" sz="1100" dirty="0">
              <a:latin typeface="Effra Light" panose="020B0403020203020204" pitchFamily="34" charset="0"/>
            </a:endParaRPr>
          </a:p>
        </p:txBody>
      </p:sp>
      <p:sp>
        <p:nvSpPr>
          <p:cNvPr id="12" name="Right Arrow 11"/>
          <p:cNvSpPr/>
          <p:nvPr/>
        </p:nvSpPr>
        <p:spPr>
          <a:xfrm rot="10800000">
            <a:off x="7732605" y="1233993"/>
            <a:ext cx="372707" cy="156279"/>
          </a:xfrm>
          <a:prstGeom prst="rightArrow">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rot="10800000">
            <a:off x="7732604" y="1658358"/>
            <a:ext cx="372707" cy="156279"/>
          </a:xfrm>
          <a:prstGeom prst="rightArrow">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8105312" y="1242585"/>
            <a:ext cx="1189000" cy="600164"/>
          </a:xfrm>
          <a:prstGeom prst="rect">
            <a:avLst/>
          </a:prstGeom>
          <a:noFill/>
        </p:spPr>
        <p:txBody>
          <a:bodyPr wrap="square" rtlCol="0">
            <a:spAutoFit/>
          </a:bodyPr>
          <a:lstStyle/>
          <a:p>
            <a:r>
              <a:rPr lang="en-US" sz="1100" dirty="0" smtClean="0">
                <a:latin typeface="Effra Light" panose="020B0403020203020204" pitchFamily="34" charset="0"/>
              </a:rPr>
              <a:t>Customizable Hyperlink Buttons</a:t>
            </a:r>
            <a:endParaRPr lang="en-US" sz="1100" dirty="0">
              <a:latin typeface="Effra Light" panose="020B0403020203020204" pitchFamily="34" charset="0"/>
            </a:endParaRPr>
          </a:p>
        </p:txBody>
      </p:sp>
      <p:sp>
        <p:nvSpPr>
          <p:cNvPr id="15" name="Right Arrow 14"/>
          <p:cNvSpPr/>
          <p:nvPr/>
        </p:nvSpPr>
        <p:spPr>
          <a:xfrm rot="10800000">
            <a:off x="7139627" y="2953430"/>
            <a:ext cx="801605" cy="230817"/>
          </a:xfrm>
          <a:prstGeom prst="rightArrow">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8007155" y="2846975"/>
            <a:ext cx="816744" cy="430887"/>
          </a:xfrm>
          <a:prstGeom prst="rect">
            <a:avLst/>
          </a:prstGeom>
          <a:noFill/>
        </p:spPr>
        <p:txBody>
          <a:bodyPr wrap="square" rtlCol="0">
            <a:spAutoFit/>
          </a:bodyPr>
          <a:lstStyle/>
          <a:p>
            <a:r>
              <a:rPr lang="en-US" sz="1100" dirty="0" smtClean="0">
                <a:latin typeface="Effra Light" panose="020B0403020203020204" pitchFamily="34" charset="0"/>
              </a:rPr>
              <a:t>Real Time Polling</a:t>
            </a:r>
            <a:endParaRPr lang="en-US" sz="1100" dirty="0">
              <a:latin typeface="Effra Light" panose="020B0403020203020204" pitchFamily="34" charset="0"/>
            </a:endParaRPr>
          </a:p>
        </p:txBody>
      </p:sp>
      <p:sp>
        <p:nvSpPr>
          <p:cNvPr id="17" name="Right Arrow 16"/>
          <p:cNvSpPr/>
          <p:nvPr/>
        </p:nvSpPr>
        <p:spPr>
          <a:xfrm>
            <a:off x="918836" y="4222936"/>
            <a:ext cx="546135" cy="230817"/>
          </a:xfrm>
          <a:prstGeom prst="rightArrow">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102092" y="4207539"/>
            <a:ext cx="816744" cy="261610"/>
          </a:xfrm>
          <a:prstGeom prst="rect">
            <a:avLst/>
          </a:prstGeom>
          <a:noFill/>
        </p:spPr>
        <p:txBody>
          <a:bodyPr wrap="square" rtlCol="0">
            <a:spAutoFit/>
          </a:bodyPr>
          <a:lstStyle/>
          <a:p>
            <a:r>
              <a:rPr lang="en-US" sz="1100" dirty="0" smtClean="0">
                <a:latin typeface="Effra Light" panose="020B0403020203020204" pitchFamily="34" charset="0"/>
              </a:rPr>
              <a:t>Branding</a:t>
            </a:r>
            <a:endParaRPr lang="en-US" sz="1100" dirty="0">
              <a:latin typeface="Effra Light" panose="020B040302020302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9179" t="22147" r="7534" b="15965"/>
          <a:stretch/>
        </p:blipFill>
        <p:spPr>
          <a:xfrm>
            <a:off x="1504922" y="2134208"/>
            <a:ext cx="3726095" cy="2048546"/>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4923" y="4254664"/>
            <a:ext cx="537400" cy="268700"/>
          </a:xfrm>
          <a:prstGeom prst="rect">
            <a:avLst/>
          </a:prstGeom>
        </p:spPr>
      </p:pic>
    </p:spTree>
    <p:extLst>
      <p:ext uri="{BB962C8B-B14F-4D97-AF65-F5344CB8AC3E}">
        <p14:creationId xmlns:p14="http://schemas.microsoft.com/office/powerpoint/2010/main" val="31891691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38941" y="294728"/>
            <a:ext cx="2370649" cy="461665"/>
          </a:xfrm>
          <a:prstGeom prst="rect">
            <a:avLst/>
          </a:prstGeom>
          <a:noFill/>
        </p:spPr>
        <p:txBody>
          <a:bodyPr wrap="none" rtlCol="0">
            <a:spAutoFit/>
          </a:bodyPr>
          <a:lstStyle/>
          <a:p>
            <a:r>
              <a:rPr lang="en-US" sz="2400" dirty="0" smtClean="0">
                <a:latin typeface="Effra Light" panose="020B0403020203020204" pitchFamily="34" charset="0"/>
              </a:rPr>
              <a:t>Presenter View</a:t>
            </a:r>
            <a:endParaRPr lang="en-US" sz="2400" dirty="0">
              <a:latin typeface="Effra Light" panose="020B0403020203020204" pitchFamily="34" charset="0"/>
            </a:endParaRPr>
          </a:p>
        </p:txBody>
      </p:sp>
      <p:sp>
        <p:nvSpPr>
          <p:cNvPr id="8" name="TextBox 7"/>
          <p:cNvSpPr txBox="1"/>
          <p:nvPr/>
        </p:nvSpPr>
        <p:spPr>
          <a:xfrm>
            <a:off x="6531032" y="336030"/>
            <a:ext cx="868345" cy="430887"/>
          </a:xfrm>
          <a:prstGeom prst="rect">
            <a:avLst/>
          </a:prstGeom>
          <a:noFill/>
        </p:spPr>
        <p:txBody>
          <a:bodyPr wrap="square" rtlCol="0">
            <a:spAutoFit/>
          </a:bodyPr>
          <a:lstStyle/>
          <a:p>
            <a:pPr algn="ctr"/>
            <a:r>
              <a:rPr lang="en-US" sz="1100" dirty="0" smtClean="0">
                <a:latin typeface="Effra Light" panose="020B0403020203020204" pitchFamily="34" charset="0"/>
              </a:rPr>
              <a:t>Presenter</a:t>
            </a:r>
          </a:p>
          <a:p>
            <a:pPr algn="ctr"/>
            <a:r>
              <a:rPr lang="en-US" sz="1100" dirty="0" smtClean="0">
                <a:latin typeface="Effra Light" panose="020B0403020203020204" pitchFamily="34" charset="0"/>
              </a:rPr>
              <a:t> Chat</a:t>
            </a:r>
            <a:endParaRPr lang="en-US" sz="1100" dirty="0">
              <a:latin typeface="Effra Light" panose="020B0403020203020204" pitchFamily="34" charset="0"/>
            </a:endParaRPr>
          </a:p>
        </p:txBody>
      </p:sp>
      <p:sp>
        <p:nvSpPr>
          <p:cNvPr id="9" name="Right Arrow 8"/>
          <p:cNvSpPr/>
          <p:nvPr/>
        </p:nvSpPr>
        <p:spPr>
          <a:xfrm rot="10800000">
            <a:off x="8004770" y="1509201"/>
            <a:ext cx="372707" cy="156279"/>
          </a:xfrm>
          <a:prstGeom prst="rightArrow">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8346737" y="1429618"/>
            <a:ext cx="816008" cy="430887"/>
          </a:xfrm>
          <a:prstGeom prst="rect">
            <a:avLst/>
          </a:prstGeom>
          <a:noFill/>
        </p:spPr>
        <p:txBody>
          <a:bodyPr wrap="square" rtlCol="0">
            <a:spAutoFit/>
          </a:bodyPr>
          <a:lstStyle/>
          <a:p>
            <a:r>
              <a:rPr lang="en-US" sz="1100" dirty="0" smtClean="0">
                <a:latin typeface="Effra Light" panose="020B0403020203020204" pitchFamily="34" charset="0"/>
              </a:rPr>
              <a:t>Attendee Pod</a:t>
            </a:r>
            <a:endParaRPr lang="en-US" sz="1100" dirty="0">
              <a:latin typeface="Effra Light" panose="020B0403020203020204" pitchFamily="34" charset="0"/>
            </a:endParaRPr>
          </a:p>
        </p:txBody>
      </p:sp>
      <p:sp>
        <p:nvSpPr>
          <p:cNvPr id="12" name="TextBox 11"/>
          <p:cNvSpPr txBox="1"/>
          <p:nvPr/>
        </p:nvSpPr>
        <p:spPr>
          <a:xfrm>
            <a:off x="8191122" y="3193298"/>
            <a:ext cx="1140768" cy="430887"/>
          </a:xfrm>
          <a:prstGeom prst="rect">
            <a:avLst/>
          </a:prstGeom>
          <a:noFill/>
        </p:spPr>
        <p:txBody>
          <a:bodyPr wrap="square" rtlCol="0">
            <a:spAutoFit/>
          </a:bodyPr>
          <a:lstStyle/>
          <a:p>
            <a:r>
              <a:rPr lang="en-US" sz="1100" dirty="0" smtClean="0">
                <a:latin typeface="Effra Light" panose="020B0403020203020204" pitchFamily="34" charset="0"/>
              </a:rPr>
              <a:t>Presenter</a:t>
            </a:r>
          </a:p>
          <a:p>
            <a:r>
              <a:rPr lang="en-US" sz="1100" dirty="0" smtClean="0">
                <a:latin typeface="Effra Light" panose="020B0403020203020204" pitchFamily="34" charset="0"/>
              </a:rPr>
              <a:t>Q&amp;A Pod</a:t>
            </a:r>
            <a:endParaRPr lang="en-US" sz="1100" dirty="0">
              <a:latin typeface="Effra Light" panose="020B0403020203020204" pitchFamily="34" charset="0"/>
            </a:endParaRP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r="3919"/>
          <a:stretch/>
        </p:blipFill>
        <p:spPr>
          <a:xfrm>
            <a:off x="103855" y="1084259"/>
            <a:ext cx="7714561" cy="3454622"/>
          </a:xfrm>
          <a:prstGeom prst="rect">
            <a:avLst/>
          </a:prstGeom>
        </p:spPr>
      </p:pic>
      <p:sp>
        <p:nvSpPr>
          <p:cNvPr id="11" name="Right Arrow 10"/>
          <p:cNvSpPr/>
          <p:nvPr/>
        </p:nvSpPr>
        <p:spPr>
          <a:xfrm rot="10800000">
            <a:off x="7818416" y="3330601"/>
            <a:ext cx="372707" cy="156279"/>
          </a:xfrm>
          <a:prstGeom prst="rightArrow">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Arrow 6"/>
          <p:cNvSpPr/>
          <p:nvPr/>
        </p:nvSpPr>
        <p:spPr>
          <a:xfrm rot="5400000">
            <a:off x="6834401" y="835597"/>
            <a:ext cx="261609" cy="103203"/>
          </a:xfrm>
          <a:prstGeom prst="rightArrow">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1766" y="1346457"/>
            <a:ext cx="1422212" cy="755675"/>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402" y="4159730"/>
            <a:ext cx="609077" cy="304539"/>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28430" t="20370" r="7729" b="15314"/>
          <a:stretch/>
        </p:blipFill>
        <p:spPr>
          <a:xfrm>
            <a:off x="512260" y="2173138"/>
            <a:ext cx="3448875" cy="1953464"/>
          </a:xfrm>
          <a:prstGeom prst="rect">
            <a:avLst/>
          </a:prstGeom>
        </p:spPr>
      </p:pic>
    </p:spTree>
    <p:extLst>
      <p:ext uri="{BB962C8B-B14F-4D97-AF65-F5344CB8AC3E}">
        <p14:creationId xmlns:p14="http://schemas.microsoft.com/office/powerpoint/2010/main" val="8975349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Engagement Enhancements</a:t>
            </a:r>
            <a:endParaRPr lang="en-US" sz="2800" dirty="0"/>
          </a:p>
        </p:txBody>
      </p:sp>
      <p:sp>
        <p:nvSpPr>
          <p:cNvPr id="7" name="Content Placeholder 2"/>
          <p:cNvSpPr txBox="1">
            <a:spLocks/>
          </p:cNvSpPr>
          <p:nvPr/>
        </p:nvSpPr>
        <p:spPr>
          <a:xfrm>
            <a:off x="735495" y="1655002"/>
            <a:ext cx="4038600" cy="3394075"/>
          </a:xfrm>
          <a:prstGeom prst="rect">
            <a:avLst/>
          </a:prstGeom>
        </p:spPr>
        <p:txBody>
          <a:bodyPr/>
          <a:lstStyle>
            <a:lvl1pPr marL="342900" indent="-342900" algn="l" defTabSz="457200" rtl="0" eaLnBrk="1" latinLnBrk="0" hangingPunct="1">
              <a:spcBef>
                <a:spcPct val="20000"/>
              </a:spcBef>
              <a:buClr>
                <a:schemeClr val="accent2"/>
              </a:buClr>
              <a:buFont typeface="Arial"/>
              <a:buChar char="•"/>
              <a:defRPr sz="2400" kern="1200">
                <a:solidFill>
                  <a:srgbClr val="5B6770"/>
                </a:solidFill>
                <a:latin typeface="Effra Light"/>
                <a:ea typeface="+mn-ea"/>
                <a:cs typeface="Effra Light"/>
              </a:defRPr>
            </a:lvl1pPr>
            <a:lvl2pPr marL="742950" indent="-285750" algn="l" defTabSz="457200" rtl="0" eaLnBrk="1" latinLnBrk="0" hangingPunct="1">
              <a:spcBef>
                <a:spcPct val="20000"/>
              </a:spcBef>
              <a:buClr>
                <a:schemeClr val="accent2"/>
              </a:buClr>
              <a:buFont typeface="Arial"/>
              <a:buChar char="–"/>
              <a:defRPr sz="2400" kern="1200">
                <a:solidFill>
                  <a:srgbClr val="5B6770"/>
                </a:solidFill>
                <a:latin typeface="Effra Light"/>
                <a:ea typeface="+mn-ea"/>
                <a:cs typeface="Effra Light"/>
              </a:defRPr>
            </a:lvl2pPr>
            <a:lvl3pPr marL="1143000" indent="-228600" algn="l" defTabSz="457200" rtl="0" eaLnBrk="1" latinLnBrk="0" hangingPunct="1">
              <a:spcBef>
                <a:spcPct val="20000"/>
              </a:spcBef>
              <a:buClr>
                <a:schemeClr val="accent2"/>
              </a:buClr>
              <a:buFont typeface="Arial"/>
              <a:buChar char="•"/>
              <a:defRPr sz="2100" kern="1200">
                <a:solidFill>
                  <a:srgbClr val="5B6770"/>
                </a:solidFill>
                <a:latin typeface="Effra Light"/>
                <a:ea typeface="+mn-ea"/>
                <a:cs typeface="Effra Light"/>
              </a:defRPr>
            </a:lvl3pPr>
            <a:lvl4pPr marL="1600200" indent="-228600" algn="l" defTabSz="457200" rtl="0" eaLnBrk="1" latinLnBrk="0" hangingPunct="1">
              <a:spcBef>
                <a:spcPct val="20000"/>
              </a:spcBef>
              <a:buClr>
                <a:schemeClr val="accent2"/>
              </a:buClr>
              <a:buFont typeface="Arial"/>
              <a:buChar char="–"/>
              <a:defRPr sz="2100" kern="1200">
                <a:solidFill>
                  <a:srgbClr val="5B6770"/>
                </a:solidFill>
                <a:latin typeface="Effra Light"/>
                <a:ea typeface="+mn-ea"/>
                <a:cs typeface="Effra Light"/>
              </a:defRPr>
            </a:lvl4pPr>
            <a:lvl5pPr marL="2057400" indent="-228600" algn="l" defTabSz="457200" rtl="0" eaLnBrk="1" latinLnBrk="0" hangingPunct="1">
              <a:spcBef>
                <a:spcPct val="20000"/>
              </a:spcBef>
              <a:buClr>
                <a:schemeClr val="accent2"/>
              </a:buClr>
              <a:buFont typeface="Arial"/>
              <a:buChar char="»"/>
              <a:defRPr sz="2100" kern="1200">
                <a:solidFill>
                  <a:srgbClr val="5B6770"/>
                </a:solidFill>
                <a:latin typeface="Effra Light"/>
                <a:ea typeface="+mn-ea"/>
                <a:cs typeface="Effra Light"/>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dirty="0" smtClean="0"/>
              <a:t>Breakout Rooms</a:t>
            </a:r>
          </a:p>
          <a:p>
            <a:r>
              <a:rPr lang="en-US" dirty="0" smtClean="0"/>
              <a:t>Interactive Lobby (Games, Music, Map)</a:t>
            </a:r>
          </a:p>
          <a:p>
            <a:r>
              <a:rPr lang="en-US" dirty="0" smtClean="0"/>
              <a:t>Managed Breaks</a:t>
            </a:r>
          </a:p>
          <a:p>
            <a:r>
              <a:rPr lang="en-US" dirty="0" smtClean="0"/>
              <a:t>Interactive Attention Checks</a:t>
            </a:r>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6570" y="935264"/>
            <a:ext cx="2137878" cy="3774459"/>
          </a:xfrm>
          <a:prstGeom prst="rect">
            <a:avLst/>
          </a:prstGeom>
        </p:spPr>
      </p:pic>
    </p:spTree>
    <p:extLst>
      <p:ext uri="{BB962C8B-B14F-4D97-AF65-F5344CB8AC3E}">
        <p14:creationId xmlns:p14="http://schemas.microsoft.com/office/powerpoint/2010/main" val="5285699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Presenter Training &amp; Guidance</a:t>
            </a:r>
            <a:endParaRPr lang="en-US" dirty="0"/>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334000" y="1386439"/>
            <a:ext cx="3810000" cy="2743200"/>
          </a:xfrm>
        </p:spPr>
      </p:pic>
      <p:sp>
        <p:nvSpPr>
          <p:cNvPr id="7" name="Content Placeholder 2"/>
          <p:cNvSpPr txBox="1">
            <a:spLocks/>
          </p:cNvSpPr>
          <p:nvPr/>
        </p:nvSpPr>
        <p:spPr>
          <a:xfrm>
            <a:off x="457200" y="1622345"/>
            <a:ext cx="4598505" cy="3394075"/>
          </a:xfrm>
          <a:prstGeom prst="rect">
            <a:avLst/>
          </a:prstGeom>
        </p:spPr>
        <p:txBody>
          <a:bodyPr/>
          <a:lstStyle>
            <a:lvl1pPr marL="342900" indent="-342900" algn="l" defTabSz="457200" rtl="0" eaLnBrk="1" latinLnBrk="0" hangingPunct="1">
              <a:spcBef>
                <a:spcPct val="20000"/>
              </a:spcBef>
              <a:buClr>
                <a:schemeClr val="accent2"/>
              </a:buClr>
              <a:buFont typeface="Arial"/>
              <a:buChar char="•"/>
              <a:defRPr sz="2400" kern="1200">
                <a:solidFill>
                  <a:srgbClr val="5B6770"/>
                </a:solidFill>
                <a:latin typeface="Effra Light"/>
                <a:ea typeface="+mn-ea"/>
                <a:cs typeface="Effra Light"/>
              </a:defRPr>
            </a:lvl1pPr>
            <a:lvl2pPr marL="742950" indent="-285750" algn="l" defTabSz="457200" rtl="0" eaLnBrk="1" latinLnBrk="0" hangingPunct="1">
              <a:spcBef>
                <a:spcPct val="20000"/>
              </a:spcBef>
              <a:buClr>
                <a:schemeClr val="accent2"/>
              </a:buClr>
              <a:buFont typeface="Arial"/>
              <a:buChar char="–"/>
              <a:defRPr sz="2400" kern="1200">
                <a:solidFill>
                  <a:srgbClr val="5B6770"/>
                </a:solidFill>
                <a:latin typeface="Effra Light"/>
                <a:ea typeface="+mn-ea"/>
                <a:cs typeface="Effra Light"/>
              </a:defRPr>
            </a:lvl2pPr>
            <a:lvl3pPr marL="1143000" indent="-228600" algn="l" defTabSz="457200" rtl="0" eaLnBrk="1" latinLnBrk="0" hangingPunct="1">
              <a:spcBef>
                <a:spcPct val="20000"/>
              </a:spcBef>
              <a:buClr>
                <a:schemeClr val="accent2"/>
              </a:buClr>
              <a:buFont typeface="Arial"/>
              <a:buChar char="•"/>
              <a:defRPr sz="2100" kern="1200">
                <a:solidFill>
                  <a:srgbClr val="5B6770"/>
                </a:solidFill>
                <a:latin typeface="Effra Light"/>
                <a:ea typeface="+mn-ea"/>
                <a:cs typeface="Effra Light"/>
              </a:defRPr>
            </a:lvl3pPr>
            <a:lvl4pPr marL="1600200" indent="-228600" algn="l" defTabSz="457200" rtl="0" eaLnBrk="1" latinLnBrk="0" hangingPunct="1">
              <a:spcBef>
                <a:spcPct val="20000"/>
              </a:spcBef>
              <a:buClr>
                <a:schemeClr val="accent2"/>
              </a:buClr>
              <a:buFont typeface="Arial"/>
              <a:buChar char="–"/>
              <a:defRPr sz="2100" kern="1200">
                <a:solidFill>
                  <a:srgbClr val="5B6770"/>
                </a:solidFill>
                <a:latin typeface="Effra Light"/>
                <a:ea typeface="+mn-ea"/>
                <a:cs typeface="Effra Light"/>
              </a:defRPr>
            </a:lvl4pPr>
            <a:lvl5pPr marL="2057400" indent="-228600" algn="l" defTabSz="457200" rtl="0" eaLnBrk="1" latinLnBrk="0" hangingPunct="1">
              <a:spcBef>
                <a:spcPct val="20000"/>
              </a:spcBef>
              <a:buClr>
                <a:schemeClr val="accent2"/>
              </a:buClr>
              <a:buFont typeface="Arial"/>
              <a:buChar char="»"/>
              <a:defRPr sz="2100" kern="1200">
                <a:solidFill>
                  <a:srgbClr val="5B6770"/>
                </a:solidFill>
                <a:latin typeface="Effra Light"/>
                <a:ea typeface="+mn-ea"/>
                <a:cs typeface="Effra Light"/>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1600" dirty="0" smtClean="0"/>
              <a:t>Ensure presenters are comfortable platform and walk through the flow about 1 week prior to event</a:t>
            </a:r>
          </a:p>
          <a:p>
            <a:r>
              <a:rPr lang="en-US" sz="1600" dirty="0" smtClean="0"/>
              <a:t>Walk through the flow of event and responsibilities</a:t>
            </a:r>
          </a:p>
          <a:p>
            <a:r>
              <a:rPr lang="en-US" sz="1600" dirty="0" smtClean="0"/>
              <a:t>Receive presentation items &amp; optimize for room</a:t>
            </a:r>
          </a:p>
          <a:p>
            <a:r>
              <a:rPr lang="en-US" sz="1600" dirty="0" smtClean="0"/>
              <a:t>Provide green room day of the event.</a:t>
            </a:r>
          </a:p>
          <a:p>
            <a:endParaRPr lang="en-US" dirty="0"/>
          </a:p>
        </p:txBody>
      </p:sp>
    </p:spTree>
    <p:extLst>
      <p:ext uri="{BB962C8B-B14F-4D97-AF65-F5344CB8AC3E}">
        <p14:creationId xmlns:p14="http://schemas.microsoft.com/office/powerpoint/2010/main" val="37408748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Live Event</a:t>
            </a:r>
            <a:endParaRPr lang="en-US" dirty="0"/>
          </a:p>
        </p:txBody>
      </p:sp>
      <p:sp>
        <p:nvSpPr>
          <p:cNvPr id="3" name="Subtitle 2"/>
          <p:cNvSpPr>
            <a:spLocks noGrp="1"/>
          </p:cNvSpPr>
          <p:nvPr>
            <p:ph type="subTitle" idx="1"/>
          </p:nvPr>
        </p:nvSpPr>
        <p:spPr>
          <a:xfrm>
            <a:off x="685800" y="2654995"/>
            <a:ext cx="7772400" cy="553468"/>
          </a:xfrm>
        </p:spPr>
        <p:txBody>
          <a:bodyPr/>
          <a:lstStyle/>
          <a:p>
            <a:r>
              <a:rPr lang="en-US" dirty="0" smtClean="0"/>
              <a:t>Concentrate all your thoughts upon the work in hand. The suns rays do not burn until brought to a focus.      Alexander Graham Bell</a:t>
            </a:r>
            <a:endParaRPr lang="en-US" dirty="0"/>
          </a:p>
        </p:txBody>
      </p:sp>
    </p:spTree>
    <p:extLst>
      <p:ext uri="{BB962C8B-B14F-4D97-AF65-F5344CB8AC3E}">
        <p14:creationId xmlns:p14="http://schemas.microsoft.com/office/powerpoint/2010/main" val="38913118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Support</a:t>
            </a:r>
            <a:endParaRPr lang="en-US" sz="2800" dirty="0"/>
          </a:p>
        </p:txBody>
      </p:sp>
      <p:sp>
        <p:nvSpPr>
          <p:cNvPr id="3" name="Content Placeholder 2"/>
          <p:cNvSpPr>
            <a:spLocks noGrp="1"/>
          </p:cNvSpPr>
          <p:nvPr>
            <p:ph sz="half" idx="1"/>
          </p:nvPr>
        </p:nvSpPr>
        <p:spPr>
          <a:xfrm>
            <a:off x="457200" y="1248394"/>
            <a:ext cx="4038600" cy="3394075"/>
          </a:xfrm>
        </p:spPr>
        <p:txBody>
          <a:bodyPr/>
          <a:lstStyle/>
          <a:p>
            <a:r>
              <a:rPr lang="en-US" sz="1800" dirty="0" smtClean="0"/>
              <a:t>Attendees</a:t>
            </a:r>
          </a:p>
          <a:p>
            <a:pPr lvl="1"/>
            <a:r>
              <a:rPr lang="en-US" sz="1800" dirty="0" smtClean="0"/>
              <a:t>Phone, email</a:t>
            </a:r>
          </a:p>
          <a:p>
            <a:r>
              <a:rPr lang="en-US" sz="1800" dirty="0" smtClean="0"/>
              <a:t>Presenters</a:t>
            </a:r>
          </a:p>
          <a:p>
            <a:pPr lvl="1"/>
            <a:r>
              <a:rPr lang="en-US" sz="1800" dirty="0" smtClean="0"/>
              <a:t>Moderate, pull in polls or video</a:t>
            </a:r>
          </a:p>
          <a:p>
            <a:r>
              <a:rPr lang="en-US" sz="1800" dirty="0" smtClean="0"/>
              <a:t>Behind </a:t>
            </a:r>
            <a:r>
              <a:rPr lang="en-US" sz="1800" dirty="0"/>
              <a:t>the scenes</a:t>
            </a:r>
          </a:p>
          <a:p>
            <a:pPr lvl="1"/>
            <a:r>
              <a:rPr lang="en-US" sz="1800" dirty="0"/>
              <a:t>Audio, backups</a:t>
            </a:r>
          </a:p>
          <a:p>
            <a:pPr lvl="1"/>
            <a:endParaRPr lang="en-US" sz="1800" dirty="0" smtClean="0"/>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05400" y="1200150"/>
            <a:ext cx="4038600" cy="2692400"/>
          </a:xfrm>
        </p:spPr>
      </p:pic>
    </p:spTree>
    <p:extLst>
      <p:ext uri="{BB962C8B-B14F-4D97-AF65-F5344CB8AC3E}">
        <p14:creationId xmlns:p14="http://schemas.microsoft.com/office/powerpoint/2010/main" val="15431779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Agenda</a:t>
            </a:r>
            <a:endParaRPr lang="en-US" sz="2800" dirty="0"/>
          </a:p>
        </p:txBody>
      </p:sp>
      <p:sp>
        <p:nvSpPr>
          <p:cNvPr id="3" name="Content Placeholder 2"/>
          <p:cNvSpPr>
            <a:spLocks noGrp="1"/>
          </p:cNvSpPr>
          <p:nvPr>
            <p:ph sz="half" idx="1"/>
          </p:nvPr>
        </p:nvSpPr>
        <p:spPr>
          <a:xfrm>
            <a:off x="9347578" y="1259249"/>
            <a:ext cx="4188542" cy="2348793"/>
          </a:xfrm>
        </p:spPr>
        <p:txBody>
          <a:bodyPr/>
          <a:lstStyle/>
          <a:p>
            <a:r>
              <a:rPr lang="en-US" dirty="0" smtClean="0"/>
              <a:t>Your challenges &amp; initiatives</a:t>
            </a:r>
          </a:p>
          <a:p>
            <a:pPr lvl="1"/>
            <a:r>
              <a:rPr lang="en-US" dirty="0" smtClean="0"/>
              <a:t>Xyz</a:t>
            </a:r>
          </a:p>
          <a:p>
            <a:pPr lvl="1"/>
            <a:r>
              <a:rPr lang="en-US" dirty="0" smtClean="0"/>
              <a:t>Xyz</a:t>
            </a:r>
          </a:p>
          <a:p>
            <a:r>
              <a:rPr lang="en-US" dirty="0" smtClean="0"/>
              <a:t>Blue Sky </a:t>
            </a:r>
            <a:r>
              <a:rPr lang="en-US" dirty="0" err="1" smtClean="0"/>
              <a:t>eLearn</a:t>
            </a:r>
            <a:r>
              <a:rPr lang="en-US" dirty="0" smtClean="0"/>
              <a:t> Solutions</a:t>
            </a:r>
          </a:p>
          <a:p>
            <a:pPr lvl="1"/>
            <a:r>
              <a:rPr lang="en-US" dirty="0" smtClean="0"/>
              <a:t>Pre-event, during event, post-event</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752807" y="1565810"/>
            <a:ext cx="3391193" cy="2248507"/>
          </a:xfrm>
        </p:spPr>
      </p:pic>
      <p:sp>
        <p:nvSpPr>
          <p:cNvPr id="6" name="Content Placeholder 2"/>
          <p:cNvSpPr txBox="1">
            <a:spLocks/>
          </p:cNvSpPr>
          <p:nvPr/>
        </p:nvSpPr>
        <p:spPr>
          <a:xfrm>
            <a:off x="373072" y="1565810"/>
            <a:ext cx="5176157" cy="2661557"/>
          </a:xfrm>
          <a:prstGeom prst="rect">
            <a:avLst/>
          </a:prstGeom>
        </p:spPr>
        <p:txBody>
          <a:bodyPr/>
          <a:lstStyle>
            <a:lvl1pPr marL="342900" indent="-342900" algn="l" defTabSz="457200" rtl="0" eaLnBrk="1" latinLnBrk="0" hangingPunct="1">
              <a:spcBef>
                <a:spcPct val="20000"/>
              </a:spcBef>
              <a:buClr>
                <a:schemeClr val="accent2"/>
              </a:buClr>
              <a:buFont typeface="Arial"/>
              <a:buChar char="•"/>
              <a:defRPr sz="2400" kern="1200">
                <a:solidFill>
                  <a:srgbClr val="5B6770"/>
                </a:solidFill>
                <a:latin typeface="Effra Light"/>
                <a:ea typeface="+mn-ea"/>
                <a:cs typeface="Effra Light"/>
              </a:defRPr>
            </a:lvl1pPr>
            <a:lvl2pPr marL="742950" indent="-285750" algn="l" defTabSz="457200" rtl="0" eaLnBrk="1" latinLnBrk="0" hangingPunct="1">
              <a:spcBef>
                <a:spcPct val="20000"/>
              </a:spcBef>
              <a:buClr>
                <a:schemeClr val="accent2"/>
              </a:buClr>
              <a:buFont typeface="Arial"/>
              <a:buChar char="–"/>
              <a:defRPr sz="2400" kern="1200">
                <a:solidFill>
                  <a:srgbClr val="5B6770"/>
                </a:solidFill>
                <a:latin typeface="Effra Light"/>
                <a:ea typeface="+mn-ea"/>
                <a:cs typeface="Effra Light"/>
              </a:defRPr>
            </a:lvl2pPr>
            <a:lvl3pPr marL="1143000" indent="-228600" algn="l" defTabSz="457200" rtl="0" eaLnBrk="1" latinLnBrk="0" hangingPunct="1">
              <a:spcBef>
                <a:spcPct val="20000"/>
              </a:spcBef>
              <a:buClr>
                <a:schemeClr val="accent2"/>
              </a:buClr>
              <a:buFont typeface="Arial"/>
              <a:buChar char="•"/>
              <a:defRPr sz="2100" kern="1200">
                <a:solidFill>
                  <a:srgbClr val="5B6770"/>
                </a:solidFill>
                <a:latin typeface="Effra Light"/>
                <a:ea typeface="+mn-ea"/>
                <a:cs typeface="Effra Light"/>
              </a:defRPr>
            </a:lvl3pPr>
            <a:lvl4pPr marL="1600200" indent="-228600" algn="l" defTabSz="457200" rtl="0" eaLnBrk="1" latinLnBrk="0" hangingPunct="1">
              <a:spcBef>
                <a:spcPct val="20000"/>
              </a:spcBef>
              <a:buClr>
                <a:schemeClr val="accent2"/>
              </a:buClr>
              <a:buFont typeface="Arial"/>
              <a:buChar char="–"/>
              <a:defRPr sz="2100" kern="1200">
                <a:solidFill>
                  <a:srgbClr val="5B6770"/>
                </a:solidFill>
                <a:latin typeface="Effra Light"/>
                <a:ea typeface="+mn-ea"/>
                <a:cs typeface="Effra Light"/>
              </a:defRPr>
            </a:lvl4pPr>
            <a:lvl5pPr marL="2057400" indent="-228600" algn="l" defTabSz="457200" rtl="0" eaLnBrk="1" latinLnBrk="0" hangingPunct="1">
              <a:spcBef>
                <a:spcPct val="20000"/>
              </a:spcBef>
              <a:buClr>
                <a:schemeClr val="accent2"/>
              </a:buClr>
              <a:buFont typeface="Arial"/>
              <a:buChar char="»"/>
              <a:defRPr sz="2100" kern="1200">
                <a:solidFill>
                  <a:srgbClr val="5B6770"/>
                </a:solidFill>
                <a:latin typeface="Effra Light"/>
                <a:ea typeface="+mn-ea"/>
                <a:cs typeface="Effra Light"/>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sz="2000" dirty="0" smtClean="0"/>
              <a:t>The critical role of webinars and the importance of a successful delivery</a:t>
            </a:r>
          </a:p>
          <a:p>
            <a:pPr lvl="1"/>
            <a:r>
              <a:rPr lang="en-US" sz="2000" dirty="0" smtClean="0"/>
              <a:t>State of learning industry and events</a:t>
            </a:r>
          </a:p>
          <a:p>
            <a:r>
              <a:rPr lang="en-US" sz="2000" dirty="0" smtClean="0"/>
              <a:t>Solutions to meet challenges</a:t>
            </a:r>
          </a:p>
          <a:p>
            <a:pPr lvl="1"/>
            <a:r>
              <a:rPr lang="en-US" sz="2000" dirty="0" smtClean="0"/>
              <a:t>Pre-event, live event, post-event</a:t>
            </a:r>
          </a:p>
        </p:txBody>
      </p:sp>
    </p:spTree>
    <p:extLst>
      <p:ext uri="{BB962C8B-B14F-4D97-AF65-F5344CB8AC3E}">
        <p14:creationId xmlns:p14="http://schemas.microsoft.com/office/powerpoint/2010/main" val="36299009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 happens after the event?</a:t>
            </a:r>
            <a:endParaRPr lang="en-US" dirty="0"/>
          </a:p>
        </p:txBody>
      </p:sp>
      <p:sp>
        <p:nvSpPr>
          <p:cNvPr id="3" name="Subtitle 2"/>
          <p:cNvSpPr>
            <a:spLocks noGrp="1"/>
          </p:cNvSpPr>
          <p:nvPr>
            <p:ph type="subTitle" idx="1"/>
          </p:nvPr>
        </p:nvSpPr>
        <p:spPr>
          <a:xfrm>
            <a:off x="685799" y="2654995"/>
            <a:ext cx="7331529" cy="553468"/>
          </a:xfrm>
        </p:spPr>
        <p:txBody>
          <a:bodyPr/>
          <a:lstStyle/>
          <a:p>
            <a:r>
              <a:rPr lang="en-US" dirty="0"/>
              <a:t>"If you don't know where you are going. How can you expect to get there?"  </a:t>
            </a:r>
            <a:r>
              <a:rPr lang="en-US" dirty="0" smtClean="0"/>
              <a:t>Basil </a:t>
            </a:r>
            <a:r>
              <a:rPr lang="en-US" dirty="0"/>
              <a:t>S. Walsh </a:t>
            </a:r>
          </a:p>
          <a:p>
            <a:endParaRPr lang="en-US" dirty="0"/>
          </a:p>
        </p:txBody>
      </p:sp>
    </p:spTree>
    <p:extLst>
      <p:ext uri="{BB962C8B-B14F-4D97-AF65-F5344CB8AC3E}">
        <p14:creationId xmlns:p14="http://schemas.microsoft.com/office/powerpoint/2010/main" val="39035076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Increase Viewing Post-Event</a:t>
            </a:r>
            <a:endParaRPr lang="en-US" dirty="0"/>
          </a:p>
        </p:txBody>
      </p:sp>
      <p:sp>
        <p:nvSpPr>
          <p:cNvPr id="3" name="Content Placeholder 2"/>
          <p:cNvSpPr>
            <a:spLocks noGrp="1"/>
          </p:cNvSpPr>
          <p:nvPr>
            <p:ph sz="half" idx="1"/>
          </p:nvPr>
        </p:nvSpPr>
        <p:spPr>
          <a:xfrm>
            <a:off x="533400" y="1608364"/>
            <a:ext cx="4038600" cy="3394075"/>
          </a:xfrm>
        </p:spPr>
        <p:txBody>
          <a:bodyPr/>
          <a:lstStyle/>
          <a:p>
            <a:r>
              <a:rPr lang="en-US" dirty="0" smtClean="0"/>
              <a:t>On Demand</a:t>
            </a:r>
          </a:p>
          <a:p>
            <a:r>
              <a:rPr lang="en-US" dirty="0" smtClean="0"/>
              <a:t>Mobile </a:t>
            </a:r>
          </a:p>
          <a:p>
            <a:r>
              <a:rPr lang="en-US" dirty="0" smtClean="0"/>
              <a:t>Global</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84272" y="1200150"/>
            <a:ext cx="4359728" cy="2992286"/>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4182533"/>
            <a:ext cx="1672439" cy="641049"/>
          </a:xfrm>
          <a:prstGeom prst="rect">
            <a:avLst/>
          </a:prstGeom>
        </p:spPr>
      </p:pic>
    </p:spTree>
    <p:extLst>
      <p:ext uri="{BB962C8B-B14F-4D97-AF65-F5344CB8AC3E}">
        <p14:creationId xmlns:p14="http://schemas.microsoft.com/office/powerpoint/2010/main" val="17276202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455AF"/>
                </a:solidFill>
                <a:latin typeface="Effra" charset="0"/>
                <a:ea typeface="Effra" charset="0"/>
                <a:cs typeface="Effra" charset="0"/>
              </a:rPr>
              <a:t>Robust Rich Media Player</a:t>
            </a:r>
            <a:br>
              <a:rPr lang="en-US" dirty="0">
                <a:solidFill>
                  <a:srgbClr val="0455AF"/>
                </a:solidFill>
                <a:latin typeface="Effra" charset="0"/>
                <a:ea typeface="Effra" charset="0"/>
                <a:cs typeface="Effra" charset="0"/>
              </a:rPr>
            </a:br>
            <a:endParaRPr lang="en-US" dirty="0"/>
          </a:p>
        </p:txBody>
      </p:sp>
      <p:sp>
        <p:nvSpPr>
          <p:cNvPr id="3" name="Content Placeholder 2"/>
          <p:cNvSpPr>
            <a:spLocks noGrp="1"/>
          </p:cNvSpPr>
          <p:nvPr>
            <p:ph idx="1"/>
          </p:nvPr>
        </p:nvSpPr>
        <p:spPr>
          <a:xfrm>
            <a:off x="457200" y="1200150"/>
            <a:ext cx="4182035" cy="3394075"/>
          </a:xfrm>
        </p:spPr>
        <p:txBody>
          <a:bodyPr/>
          <a:lstStyle/>
          <a:p>
            <a:pPr marL="285750" indent="-285750">
              <a:buSzPct val="120000"/>
              <a:buFont typeface="Arial" charset="0"/>
              <a:buChar char="•"/>
            </a:pPr>
            <a:r>
              <a:rPr lang="en-US" sz="1800" dirty="0">
                <a:solidFill>
                  <a:schemeClr val="accent6">
                    <a:lumMod val="50000"/>
                  </a:schemeClr>
                </a:solidFill>
                <a:latin typeface="Effra" charset="0"/>
                <a:ea typeface="Effra" charset="0"/>
                <a:cs typeface="Effra" charset="0"/>
              </a:rPr>
              <a:t>Fully responsive so mobile users have a beautiful experience</a:t>
            </a:r>
          </a:p>
          <a:p>
            <a:pPr marL="285750" indent="-285750">
              <a:buSzPct val="120000"/>
              <a:buFont typeface="Arial" charset="0"/>
              <a:buChar char="•"/>
            </a:pPr>
            <a:r>
              <a:rPr lang="en-US" sz="1800" dirty="0">
                <a:solidFill>
                  <a:schemeClr val="accent6">
                    <a:lumMod val="50000"/>
                  </a:schemeClr>
                </a:solidFill>
                <a:latin typeface="Effra" charset="0"/>
                <a:ea typeface="Effra" charset="0"/>
                <a:cs typeface="Effra" charset="0"/>
              </a:rPr>
              <a:t>Attach resources, presenter bios, and commenting</a:t>
            </a:r>
          </a:p>
          <a:p>
            <a:pPr marL="285750" indent="-285750">
              <a:buSzPct val="120000"/>
              <a:buFont typeface="Arial" charset="0"/>
              <a:buChar char="•"/>
            </a:pPr>
            <a:r>
              <a:rPr lang="en-US" sz="1800" dirty="0">
                <a:solidFill>
                  <a:schemeClr val="accent6">
                    <a:lumMod val="50000"/>
                  </a:schemeClr>
                </a:solidFill>
                <a:latin typeface="Effra" charset="0"/>
                <a:ea typeface="Effra" charset="0"/>
                <a:cs typeface="Effra" charset="0"/>
              </a:rPr>
              <a:t>Take notes next to the presentation - easily pick up where you left off </a:t>
            </a:r>
          </a:p>
        </p:txBody>
      </p:sp>
      <p:pic>
        <p:nvPicPr>
          <p:cNvPr id="4" name="Picture 3"/>
          <p:cNvPicPr>
            <a:picLocks noChangeAspect="1"/>
          </p:cNvPicPr>
          <p:nvPr/>
        </p:nvPicPr>
        <p:blipFill rotWithShape="1">
          <a:blip r:embed="rId3"/>
          <a:srcRect l="19701" t="24740" r="29932" b="5728"/>
          <a:stretch/>
        </p:blipFill>
        <p:spPr>
          <a:xfrm>
            <a:off x="4800600" y="1063625"/>
            <a:ext cx="4019460" cy="311975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4182533"/>
            <a:ext cx="1672439" cy="641049"/>
          </a:xfrm>
          <a:prstGeom prst="rect">
            <a:avLst/>
          </a:prstGeom>
        </p:spPr>
      </p:pic>
    </p:spTree>
    <p:extLst>
      <p:ext uri="{BB962C8B-B14F-4D97-AF65-F5344CB8AC3E}">
        <p14:creationId xmlns:p14="http://schemas.microsoft.com/office/powerpoint/2010/main" val="29301942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Integrations | Reporting | </a:t>
            </a:r>
            <a:r>
              <a:rPr lang="en-US" dirty="0" err="1" smtClean="0"/>
              <a:t>eCommerce</a:t>
            </a:r>
            <a:endParaRPr lang="en-US" dirty="0"/>
          </a:p>
        </p:txBody>
      </p:sp>
      <p:pic>
        <p:nvPicPr>
          <p:cNvPr id="5" name="Picture 4"/>
          <p:cNvPicPr/>
          <p:nvPr/>
        </p:nvPicPr>
        <p:blipFill rotWithShape="1">
          <a:blip r:embed="rId3"/>
          <a:srcRect l="59037" t="10620" r="10716" b="34071"/>
          <a:stretch/>
        </p:blipFill>
        <p:spPr bwMode="auto">
          <a:xfrm>
            <a:off x="4895713" y="1161851"/>
            <a:ext cx="2447207" cy="229605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6" name="Picture 5" descr="Reporting dashboard"/>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6288" y="1719481"/>
            <a:ext cx="2462223" cy="2281589"/>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126" y="1161851"/>
            <a:ext cx="2847975" cy="1600200"/>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278" y="4258733"/>
            <a:ext cx="1473640" cy="564849"/>
          </a:xfrm>
          <a:prstGeom prst="rect">
            <a:avLst/>
          </a:prstGeom>
        </p:spPr>
      </p:pic>
      <p:pic>
        <p:nvPicPr>
          <p:cNvPr id="4" name="Picture 3"/>
          <p:cNvPicPr>
            <a:picLocks noChangeAspect="1"/>
          </p:cNvPicPr>
          <p:nvPr/>
        </p:nvPicPr>
        <p:blipFill rotWithShape="1">
          <a:blip r:embed="rId7"/>
          <a:srcRect l="29481" t="19671" r="30704" b="19181"/>
          <a:stretch/>
        </p:blipFill>
        <p:spPr>
          <a:xfrm>
            <a:off x="2644995" y="1719482"/>
            <a:ext cx="2642314" cy="22815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70191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455AF"/>
                </a:solidFill>
                <a:latin typeface="Effra" charset="0"/>
                <a:ea typeface="Effra" charset="0"/>
                <a:cs typeface="Effra" charset="0"/>
              </a:rPr>
              <a:t>Create Content</a:t>
            </a:r>
            <a:endParaRPr lang="en-US" dirty="0"/>
          </a:p>
        </p:txBody>
      </p:sp>
      <p:sp>
        <p:nvSpPr>
          <p:cNvPr id="3" name="Content Placeholder 2"/>
          <p:cNvSpPr>
            <a:spLocks noGrp="1"/>
          </p:cNvSpPr>
          <p:nvPr>
            <p:ph idx="1"/>
          </p:nvPr>
        </p:nvSpPr>
        <p:spPr>
          <a:xfrm>
            <a:off x="457738" y="1138555"/>
            <a:ext cx="4160520" cy="3394075"/>
          </a:xfrm>
        </p:spPr>
        <p:txBody>
          <a:bodyPr/>
          <a:lstStyle/>
          <a:p>
            <a:pPr>
              <a:buSzPct val="120000"/>
              <a:buFont typeface="Arial" charset="0"/>
              <a:buChar char="•"/>
            </a:pPr>
            <a:r>
              <a:rPr lang="en-US" sz="1800" dirty="0">
                <a:latin typeface="Effra" charset="0"/>
                <a:ea typeface="Effra" charset="0"/>
                <a:cs typeface="Effra" charset="0"/>
              </a:rPr>
              <a:t>Easy course authoring tools</a:t>
            </a:r>
          </a:p>
          <a:p>
            <a:pPr>
              <a:buSzPct val="120000"/>
              <a:buFont typeface="Arial" charset="0"/>
              <a:buChar char="•"/>
            </a:pPr>
            <a:r>
              <a:rPr lang="en-US" sz="1800" dirty="0">
                <a:latin typeface="Effra" charset="0"/>
                <a:ea typeface="Effra" charset="0"/>
                <a:cs typeface="Effra" charset="0"/>
              </a:rPr>
              <a:t>Order &amp; set pre-requisites </a:t>
            </a:r>
          </a:p>
          <a:p>
            <a:pPr>
              <a:buSzPct val="120000"/>
              <a:buFont typeface="Arial" charset="0"/>
              <a:buChar char="•"/>
            </a:pPr>
            <a:r>
              <a:rPr lang="en-US" sz="1800" dirty="0">
                <a:latin typeface="Effra" charset="0"/>
                <a:ea typeface="Effra" charset="0"/>
                <a:cs typeface="Effra" charset="0"/>
              </a:rPr>
              <a:t>Tests (timed, passing scores, retakes, question pools)</a:t>
            </a:r>
          </a:p>
          <a:p>
            <a:pPr>
              <a:buSzPct val="120000"/>
              <a:buFont typeface="Arial" charset="0"/>
              <a:buChar char="•"/>
            </a:pPr>
            <a:r>
              <a:rPr lang="en-US" sz="1800" dirty="0">
                <a:latin typeface="Effra" charset="0"/>
                <a:ea typeface="Effra" charset="0"/>
                <a:cs typeface="Effra" charset="0"/>
              </a:rPr>
              <a:t>Assign Credits; Issue Certificates</a:t>
            </a:r>
          </a:p>
          <a:p>
            <a:pPr>
              <a:buSzPct val="120000"/>
              <a:buFont typeface="Arial" charset="0"/>
              <a:buChar char="•"/>
            </a:pPr>
            <a:r>
              <a:rPr lang="en-US" sz="1800" dirty="0">
                <a:latin typeface="Effra" charset="0"/>
                <a:ea typeface="Effra" charset="0"/>
                <a:cs typeface="Effra" charset="0"/>
              </a:rPr>
              <a:t>Supports SCORM, AICC &amp; Tin Can</a:t>
            </a:r>
          </a:p>
          <a:p>
            <a:pPr>
              <a:buSzPct val="120000"/>
              <a:buFont typeface="Arial" charset="0"/>
              <a:buChar char="•"/>
            </a:pPr>
            <a:r>
              <a:rPr lang="en-US" sz="1800" dirty="0">
                <a:latin typeface="Effra" charset="0"/>
                <a:ea typeface="Effra" charset="0"/>
                <a:cs typeface="Effra" charset="0"/>
              </a:rPr>
              <a:t>Presentations as video, slides, audio, 3</a:t>
            </a:r>
            <a:r>
              <a:rPr lang="en-US" sz="1800" baseline="30000" dirty="0">
                <a:latin typeface="Effra" charset="0"/>
                <a:ea typeface="Effra" charset="0"/>
                <a:cs typeface="Effra" charset="0"/>
              </a:rPr>
              <a:t>rd</a:t>
            </a:r>
            <a:r>
              <a:rPr lang="en-US" sz="1800" dirty="0">
                <a:latin typeface="Effra" charset="0"/>
                <a:ea typeface="Effra" charset="0"/>
                <a:cs typeface="Effra" charset="0"/>
              </a:rPr>
              <a:t> </a:t>
            </a:r>
            <a:r>
              <a:rPr lang="en-US" sz="1800" dirty="0" smtClean="0">
                <a:latin typeface="Effra" charset="0"/>
                <a:ea typeface="Effra" charset="0"/>
                <a:cs typeface="Effra" charset="0"/>
              </a:rPr>
              <a:t>Party</a:t>
            </a:r>
            <a:endParaRPr lang="en-US" sz="1800" dirty="0">
              <a:latin typeface="Effra" charset="0"/>
              <a:ea typeface="Effra" charset="0"/>
              <a:cs typeface="Effra" charset="0"/>
            </a:endParaRPr>
          </a:p>
        </p:txBody>
      </p:sp>
      <p:pic>
        <p:nvPicPr>
          <p:cNvPr id="4" name="Picture 3"/>
          <p:cNvPicPr>
            <a:picLocks noChangeAspect="1"/>
          </p:cNvPicPr>
          <p:nvPr/>
        </p:nvPicPr>
        <p:blipFill rotWithShape="1">
          <a:blip r:embed="rId3"/>
          <a:srcRect l="30088" t="21354" r="31112" b="12760"/>
          <a:stretch/>
        </p:blipFill>
        <p:spPr>
          <a:xfrm>
            <a:off x="4772655" y="602662"/>
            <a:ext cx="4116371" cy="3929968"/>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4"/>
          <a:srcRect l="21132" t="23113" r="26321" b="34580"/>
          <a:stretch/>
        </p:blipFill>
        <p:spPr>
          <a:xfrm>
            <a:off x="9598472" y="316012"/>
            <a:ext cx="3541914" cy="160333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5"/>
          <a:srcRect l="37487" t="17619" r="40777" b="31375"/>
          <a:stretch/>
        </p:blipFill>
        <p:spPr>
          <a:xfrm>
            <a:off x="6449733" y="2134459"/>
            <a:ext cx="2483980" cy="327718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 y="4216400"/>
            <a:ext cx="1584083" cy="607182"/>
          </a:xfrm>
          <a:prstGeom prst="rect">
            <a:avLst/>
          </a:prstGeom>
        </p:spPr>
      </p:pic>
    </p:spTree>
    <p:extLst>
      <p:ext uri="{BB962C8B-B14F-4D97-AF65-F5344CB8AC3E}">
        <p14:creationId xmlns:p14="http://schemas.microsoft.com/office/powerpoint/2010/main" val="14071817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80" b="10395"/>
          <a:stretch/>
        </p:blipFill>
        <p:spPr bwMode="auto">
          <a:xfrm>
            <a:off x="1556308" y="932836"/>
            <a:ext cx="5930314" cy="30609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44409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Client Stories</a:t>
            </a:r>
            <a:endParaRPr lang="en-US" dirty="0"/>
          </a:p>
        </p:txBody>
      </p:sp>
      <p:sp>
        <p:nvSpPr>
          <p:cNvPr id="3" name="Subtitle 2"/>
          <p:cNvSpPr>
            <a:spLocks noGrp="1"/>
          </p:cNvSpPr>
          <p:nvPr>
            <p:ph type="subTitle" idx="1"/>
          </p:nvPr>
        </p:nvSpPr>
        <p:spPr/>
        <p:txBody>
          <a:bodyPr/>
          <a:lstStyle/>
          <a:p>
            <a:r>
              <a:rPr lang="en-US" dirty="0" smtClean="0"/>
              <a:t>“Strive not to be a success, but rather to be of value. Albert Einstein</a:t>
            </a:r>
            <a:endParaRPr lang="en-US" dirty="0"/>
          </a:p>
        </p:txBody>
      </p:sp>
    </p:spTree>
    <p:extLst>
      <p:ext uri="{BB962C8B-B14F-4D97-AF65-F5344CB8AC3E}">
        <p14:creationId xmlns:p14="http://schemas.microsoft.com/office/powerpoint/2010/main" val="41787913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have your back</a:t>
            </a:r>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412206" y="1401180"/>
            <a:ext cx="4319588" cy="2568002"/>
          </a:xfrm>
        </p:spPr>
      </p:pic>
    </p:spTree>
    <p:extLst>
      <p:ext uri="{BB962C8B-B14F-4D97-AF65-F5344CB8AC3E}">
        <p14:creationId xmlns:p14="http://schemas.microsoft.com/office/powerpoint/2010/main" val="26026948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Client Feedback</a:t>
            </a:r>
            <a:endParaRPr lang="en-US" dirty="0"/>
          </a:p>
        </p:txBody>
      </p:sp>
      <p:sp>
        <p:nvSpPr>
          <p:cNvPr id="5" name="Content Placeholder 2"/>
          <p:cNvSpPr>
            <a:spLocks noGrp="1"/>
          </p:cNvSpPr>
          <p:nvPr>
            <p:ph sz="half" idx="1"/>
          </p:nvPr>
        </p:nvSpPr>
        <p:spPr/>
        <p:txBody>
          <a:bodyPr/>
          <a:lstStyle/>
          <a:p>
            <a:pPr marL="0" indent="0">
              <a:buNone/>
            </a:pPr>
            <a:r>
              <a:rPr lang="en-US" sz="1400" i="1" dirty="0">
                <a:latin typeface="Effra" charset="0"/>
                <a:ea typeface="Effra" charset="0"/>
                <a:cs typeface="Effra" charset="0"/>
              </a:rPr>
              <a:t>“I’ve been so impressed by Blue Sky’s customer service. Our moderator was exceptional – the best I’ve ever heard.  We even had a mic issue at the start and she handled it GREAT!  My project manager has always answered all my questions and gotten back to me very quickly.  So happy we picked Blue Sky!”</a:t>
            </a:r>
          </a:p>
          <a:p>
            <a:endParaRPr lang="en-US" sz="1400" i="1" dirty="0">
              <a:latin typeface="Effra" charset="0"/>
              <a:ea typeface="Effra" charset="0"/>
              <a:cs typeface="Effra" charset="0"/>
            </a:endParaRPr>
          </a:p>
          <a:p>
            <a:pPr marL="0" indent="0">
              <a:buNone/>
            </a:pPr>
            <a:r>
              <a:rPr lang="en-US" sz="1400" i="1" dirty="0">
                <a:latin typeface="Effra" charset="0"/>
                <a:ea typeface="Effra" charset="0"/>
                <a:cs typeface="Effra" charset="0"/>
              </a:rPr>
              <a:t>-Jackie Conn, Professional Development Manager, Digital Analytics Association</a:t>
            </a:r>
          </a:p>
          <a:p>
            <a:endParaRPr lang="en-US" sz="1400"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68133" y="1200150"/>
            <a:ext cx="3798733" cy="33940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364483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4042490865"/>
              </p:ext>
            </p:extLst>
          </p:nvPr>
        </p:nvGraphicFramePr>
        <p:xfrm>
          <a:off x="310896" y="141018"/>
          <a:ext cx="7111182" cy="2429987"/>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p:cNvPicPr>
            <a:picLocks noChangeAspect="1"/>
          </p:cNvPicPr>
          <p:nvPr/>
        </p:nvPicPr>
        <p:blipFill>
          <a:blip r:embed="rId3"/>
          <a:stretch>
            <a:fillRect/>
          </a:stretch>
        </p:blipFill>
        <p:spPr>
          <a:xfrm>
            <a:off x="485646" y="3703256"/>
            <a:ext cx="1361442" cy="1212713"/>
          </a:xfrm>
          <a:prstGeom prst="rect">
            <a:avLst/>
          </a:prstGeom>
        </p:spPr>
      </p:pic>
      <p:graphicFrame>
        <p:nvGraphicFramePr>
          <p:cNvPr id="6" name="Chart 5"/>
          <p:cNvGraphicFramePr/>
          <p:nvPr>
            <p:extLst>
              <p:ext uri="{D42A27DB-BD31-4B8C-83A1-F6EECF244321}">
                <p14:modId xmlns:p14="http://schemas.microsoft.com/office/powerpoint/2010/main" val="4218607641"/>
              </p:ext>
            </p:extLst>
          </p:nvPr>
        </p:nvGraphicFramePr>
        <p:xfrm>
          <a:off x="2038102" y="2571005"/>
          <a:ext cx="6632369" cy="26259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79880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834" y="504508"/>
            <a:ext cx="8309113" cy="742653"/>
          </a:xfrm>
        </p:spPr>
        <p:txBody>
          <a:bodyPr/>
          <a:lstStyle/>
          <a:p>
            <a:r>
              <a:rPr lang="en-US" sz="2800" dirty="0" smtClean="0"/>
              <a:t>Web based meetings are as important as place-based meetings</a:t>
            </a:r>
            <a:endParaRPr lang="en-US" sz="28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01936"/>
            <a:ext cx="3362942" cy="253194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8790" y="2302881"/>
            <a:ext cx="3747494" cy="1831000"/>
          </a:xfrm>
          <a:prstGeom prst="rect">
            <a:avLst/>
          </a:prstGeom>
        </p:spPr>
      </p:pic>
      <p:sp>
        <p:nvSpPr>
          <p:cNvPr id="10" name="Equal 9"/>
          <p:cNvSpPr/>
          <p:nvPr/>
        </p:nvSpPr>
        <p:spPr>
          <a:xfrm>
            <a:off x="3896138" y="2760631"/>
            <a:ext cx="775252" cy="915500"/>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743894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64187" y="493853"/>
            <a:ext cx="6612451" cy="1134753"/>
          </a:xfrm>
        </p:spPr>
        <p:txBody>
          <a:bodyPr/>
          <a:lstStyle/>
          <a:p>
            <a:r>
              <a:rPr lang="en-US" dirty="0" smtClean="0"/>
              <a:t>Do you see value? What is next? </a:t>
            </a:r>
            <a:endParaRPr lang="en-US" dirty="0"/>
          </a:p>
        </p:txBody>
      </p:sp>
      <p:sp>
        <p:nvSpPr>
          <p:cNvPr id="4" name="Text Placeholder 3"/>
          <p:cNvSpPr>
            <a:spLocks noGrp="1"/>
          </p:cNvSpPr>
          <p:nvPr>
            <p:ph type="body" sz="half" idx="2"/>
          </p:nvPr>
        </p:nvSpPr>
        <p:spPr/>
        <p:txBody>
          <a:bodyPr/>
          <a:lstStyle/>
          <a:p>
            <a:endParaRPr lang="en-US" dirty="0"/>
          </a:p>
        </p:txBody>
      </p:sp>
      <p:sp>
        <p:nvSpPr>
          <p:cNvPr id="5" name="Text Placeholder 4"/>
          <p:cNvSpPr>
            <a:spLocks noGrp="1"/>
          </p:cNvSpPr>
          <p:nvPr>
            <p:ph type="body" sz="half" idx="10"/>
          </p:nvPr>
        </p:nvSpPr>
        <p:spPr/>
        <p:txBody>
          <a:bodyPr/>
          <a:lstStyle/>
          <a:p>
            <a:r>
              <a:rPr lang="en-US" dirty="0" smtClean="0"/>
              <a:t>Jodi Ray</a:t>
            </a:r>
            <a:endParaRPr lang="en-US" dirty="0"/>
          </a:p>
        </p:txBody>
      </p:sp>
      <p:sp>
        <p:nvSpPr>
          <p:cNvPr id="6" name="Text Placeholder 5"/>
          <p:cNvSpPr>
            <a:spLocks noGrp="1"/>
          </p:cNvSpPr>
          <p:nvPr>
            <p:ph type="body" sz="half" idx="11"/>
          </p:nvPr>
        </p:nvSpPr>
        <p:spPr/>
        <p:txBody>
          <a:bodyPr/>
          <a:lstStyle/>
          <a:p>
            <a:r>
              <a:rPr lang="en-US" dirty="0" smtClean="0"/>
              <a:t>Phone: 858-900-2258</a:t>
            </a:r>
            <a:endParaRPr lang="en-US" dirty="0"/>
          </a:p>
        </p:txBody>
      </p:sp>
      <p:sp>
        <p:nvSpPr>
          <p:cNvPr id="7" name="Text Placeholder 6"/>
          <p:cNvSpPr>
            <a:spLocks noGrp="1"/>
          </p:cNvSpPr>
          <p:nvPr>
            <p:ph type="body" sz="half" idx="12"/>
          </p:nvPr>
        </p:nvSpPr>
        <p:spPr/>
        <p:txBody>
          <a:bodyPr/>
          <a:lstStyle/>
          <a:p>
            <a:r>
              <a:rPr lang="en-US" dirty="0" smtClean="0"/>
              <a:t>Channel Manager</a:t>
            </a:r>
            <a:endParaRPr lang="en-US" dirty="0"/>
          </a:p>
        </p:txBody>
      </p:sp>
      <p:sp>
        <p:nvSpPr>
          <p:cNvPr id="8" name="Text Placeholder 7"/>
          <p:cNvSpPr>
            <a:spLocks noGrp="1"/>
          </p:cNvSpPr>
          <p:nvPr>
            <p:ph type="body" sz="half" idx="13"/>
          </p:nvPr>
        </p:nvSpPr>
        <p:spPr/>
        <p:txBody>
          <a:bodyPr/>
          <a:lstStyle/>
          <a:p>
            <a:r>
              <a:rPr lang="en-US" dirty="0" smtClean="0"/>
              <a:t>jlynnray@gmail.com</a:t>
            </a:r>
            <a:endParaRPr lang="en-US" dirty="0"/>
          </a:p>
        </p:txBody>
      </p:sp>
    </p:spTree>
    <p:extLst>
      <p:ext uri="{BB962C8B-B14F-4D97-AF65-F5344CB8AC3E}">
        <p14:creationId xmlns:p14="http://schemas.microsoft.com/office/powerpoint/2010/main" val="21969873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Pricing</a:t>
            </a:r>
            <a:endParaRPr lang="en-US" dirty="0"/>
          </a:p>
        </p:txBody>
      </p:sp>
      <p:sp>
        <p:nvSpPr>
          <p:cNvPr id="3" name="Subtitle 2"/>
          <p:cNvSpPr>
            <a:spLocks noGrp="1"/>
          </p:cNvSpPr>
          <p:nvPr>
            <p:ph type="subTitle" idx="1"/>
          </p:nvPr>
        </p:nvSpPr>
        <p:spPr/>
        <p:txBody>
          <a:bodyPr/>
          <a:lstStyle/>
          <a:p>
            <a:r>
              <a:rPr lang="en-US" b="1" dirty="0"/>
              <a:t>"Price is what you pay. Value is what you get." - Warren Buffett</a:t>
            </a:r>
          </a:p>
          <a:p>
            <a:endParaRPr lang="en-US" dirty="0"/>
          </a:p>
        </p:txBody>
      </p:sp>
    </p:spTree>
    <p:extLst>
      <p:ext uri="{BB962C8B-B14F-4D97-AF65-F5344CB8AC3E}">
        <p14:creationId xmlns:p14="http://schemas.microsoft.com/office/powerpoint/2010/main" val="389215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Webinar Pricing</a:t>
            </a:r>
            <a:endParaRPr lang="en-US" dirty="0"/>
          </a:p>
        </p:txBody>
      </p:sp>
      <p:sp>
        <p:nvSpPr>
          <p:cNvPr id="3" name="Content Placeholder 2"/>
          <p:cNvSpPr>
            <a:spLocks noGrp="1"/>
          </p:cNvSpPr>
          <p:nvPr>
            <p:ph idx="1"/>
          </p:nvPr>
        </p:nvSpPr>
        <p:spPr/>
        <p:txBody>
          <a:bodyPr/>
          <a:lstStyle/>
          <a:p>
            <a:r>
              <a:rPr lang="en-US" dirty="0" smtClean="0"/>
              <a:t>Yearly subscription= $1,500 (includes Registration &amp; dedicated team)</a:t>
            </a:r>
          </a:p>
          <a:p>
            <a:r>
              <a:rPr lang="en-US" dirty="0" smtClean="0"/>
              <a:t>Starts at $975 per 90 minute event up to 150 attendees</a:t>
            </a:r>
          </a:p>
          <a:p>
            <a:r>
              <a:rPr lang="en-US" dirty="0" smtClean="0"/>
              <a:t>Engagement Plus= add $500 (breakout </a:t>
            </a:r>
            <a:r>
              <a:rPr lang="en-US" dirty="0"/>
              <a:t>Rooms,  Interactive Lobby (Games, Music, Map), Managed Breaks and Interactive Attention Checks</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5687245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 Learning Platform Pricing</a:t>
            </a:r>
            <a:endParaRPr lang="en-US" dirty="0"/>
          </a:p>
        </p:txBody>
      </p:sp>
      <p:sp>
        <p:nvSpPr>
          <p:cNvPr id="3" name="Content Placeholder 2"/>
          <p:cNvSpPr>
            <a:spLocks noGrp="1"/>
          </p:cNvSpPr>
          <p:nvPr>
            <p:ph idx="1"/>
          </p:nvPr>
        </p:nvSpPr>
        <p:spPr/>
        <p:txBody>
          <a:bodyPr/>
          <a:lstStyle/>
          <a:p>
            <a:r>
              <a:rPr lang="en-US" dirty="0" smtClean="0"/>
              <a:t>One time fee starts at $3,500 for Path license, training and provisioning.</a:t>
            </a:r>
          </a:p>
          <a:p>
            <a:r>
              <a:rPr lang="en-US" dirty="0" smtClean="0"/>
              <a:t>Yearly Fees start at $5,940 ($495/</a:t>
            </a:r>
            <a:r>
              <a:rPr lang="en-US" dirty="0" err="1" smtClean="0"/>
              <a:t>mo</a:t>
            </a:r>
            <a:r>
              <a:rPr lang="en-US" dirty="0" smtClean="0"/>
              <a:t>) </a:t>
            </a:r>
          </a:p>
          <a:p>
            <a:pPr lvl="1"/>
            <a:r>
              <a:rPr lang="en-US" dirty="0" smtClean="0"/>
              <a:t>Includes up to 500 unique active users/month</a:t>
            </a:r>
          </a:p>
          <a:p>
            <a:pPr lvl="1"/>
            <a:r>
              <a:rPr lang="en-US" dirty="0" smtClean="0"/>
              <a:t>Includes up to 250 GB bandwidth/month</a:t>
            </a:r>
            <a:endParaRPr lang="en-US" dirty="0"/>
          </a:p>
        </p:txBody>
      </p:sp>
    </p:spTree>
    <p:extLst>
      <p:ext uri="{BB962C8B-B14F-4D97-AF65-F5344CB8AC3E}">
        <p14:creationId xmlns:p14="http://schemas.microsoft.com/office/powerpoint/2010/main" val="1780033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MORE?! </a:t>
            </a:r>
            <a:endParaRPr lang="en-US" dirty="0"/>
          </a:p>
        </p:txBody>
      </p:sp>
      <p:sp>
        <p:nvSpPr>
          <p:cNvPr id="4" name="Text Placeholder 3"/>
          <p:cNvSpPr>
            <a:spLocks noGrp="1"/>
          </p:cNvSpPr>
          <p:nvPr>
            <p:ph type="body" sz="half" idx="2"/>
          </p:nvPr>
        </p:nvSpPr>
        <p:spPr/>
        <p:txBody>
          <a:bodyPr/>
          <a:lstStyle/>
          <a:p>
            <a:endParaRPr lang="en-US" dirty="0"/>
          </a:p>
        </p:txBody>
      </p:sp>
      <p:sp>
        <p:nvSpPr>
          <p:cNvPr id="5" name="Text Placeholder 4"/>
          <p:cNvSpPr>
            <a:spLocks noGrp="1"/>
          </p:cNvSpPr>
          <p:nvPr>
            <p:ph type="body" sz="half" idx="10"/>
          </p:nvPr>
        </p:nvSpPr>
        <p:spPr/>
        <p:txBody>
          <a:bodyPr/>
          <a:lstStyle/>
          <a:p>
            <a:r>
              <a:rPr lang="en-US" dirty="0" smtClean="0"/>
              <a:t>Jodi Ray</a:t>
            </a:r>
            <a:endParaRPr lang="en-US" dirty="0"/>
          </a:p>
        </p:txBody>
      </p:sp>
      <p:sp>
        <p:nvSpPr>
          <p:cNvPr id="6" name="Text Placeholder 5"/>
          <p:cNvSpPr>
            <a:spLocks noGrp="1"/>
          </p:cNvSpPr>
          <p:nvPr>
            <p:ph type="body" sz="half" idx="11"/>
          </p:nvPr>
        </p:nvSpPr>
        <p:spPr/>
        <p:txBody>
          <a:bodyPr/>
          <a:lstStyle/>
          <a:p>
            <a:r>
              <a:rPr lang="en-US" dirty="0" smtClean="0"/>
              <a:t>Phone: 858-900-2258</a:t>
            </a:r>
            <a:endParaRPr lang="en-US" dirty="0"/>
          </a:p>
        </p:txBody>
      </p:sp>
      <p:sp>
        <p:nvSpPr>
          <p:cNvPr id="7" name="Text Placeholder 6"/>
          <p:cNvSpPr>
            <a:spLocks noGrp="1"/>
          </p:cNvSpPr>
          <p:nvPr>
            <p:ph type="body" sz="half" idx="12"/>
          </p:nvPr>
        </p:nvSpPr>
        <p:spPr/>
        <p:txBody>
          <a:bodyPr/>
          <a:lstStyle/>
          <a:p>
            <a:r>
              <a:rPr lang="en-US" dirty="0" smtClean="0"/>
              <a:t>Channel Manager</a:t>
            </a:r>
            <a:endParaRPr lang="en-US" dirty="0"/>
          </a:p>
        </p:txBody>
      </p:sp>
      <p:sp>
        <p:nvSpPr>
          <p:cNvPr id="8" name="Text Placeholder 7"/>
          <p:cNvSpPr>
            <a:spLocks noGrp="1"/>
          </p:cNvSpPr>
          <p:nvPr>
            <p:ph type="body" sz="half" idx="13"/>
          </p:nvPr>
        </p:nvSpPr>
        <p:spPr/>
        <p:txBody>
          <a:bodyPr/>
          <a:lstStyle/>
          <a:p>
            <a:r>
              <a:rPr lang="en-US" dirty="0" smtClean="0"/>
              <a:t>jlynnray@gmail.com</a:t>
            </a:r>
            <a:endParaRPr lang="en-US" dirty="0"/>
          </a:p>
        </p:txBody>
      </p:sp>
    </p:spTree>
    <p:extLst>
      <p:ext uri="{BB962C8B-B14F-4D97-AF65-F5344CB8AC3E}">
        <p14:creationId xmlns:p14="http://schemas.microsoft.com/office/powerpoint/2010/main" val="4013058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6786323"/>
              </p:ext>
            </p:extLst>
          </p:nvPr>
        </p:nvGraphicFramePr>
        <p:xfrm>
          <a:off x="340961" y="0"/>
          <a:ext cx="8601561" cy="4787006"/>
        </p:xfrm>
        <a:graphic>
          <a:graphicData uri="http://schemas.openxmlformats.org/drawingml/2006/table">
            <a:tbl>
              <a:tblPr firstRow="1" firstCol="1" bandRow="1">
                <a:tableStyleId>{5C22544A-7EE6-4342-B048-85BDC9FD1C3A}</a:tableStyleId>
              </a:tblPr>
              <a:tblGrid>
                <a:gridCol w="4370502"/>
                <a:gridCol w="1721108"/>
                <a:gridCol w="1290832"/>
                <a:gridCol w="1219119"/>
              </a:tblGrid>
              <a:tr h="266971">
                <a:tc>
                  <a:txBody>
                    <a:bodyPr/>
                    <a:lstStyle/>
                    <a:p>
                      <a:pPr marL="0" marR="0" algn="l">
                        <a:lnSpc>
                          <a:spcPct val="107000"/>
                        </a:lnSpc>
                        <a:spcBef>
                          <a:spcPts val="0"/>
                        </a:spcBef>
                        <a:spcAft>
                          <a:spcPts val="0"/>
                        </a:spcAft>
                      </a:pPr>
                      <a:r>
                        <a:rPr lang="en-US" sz="1100" dirty="0" smtClean="0">
                          <a:effectLst/>
                        </a:rPr>
                        <a:t>Blue Sky </a:t>
                      </a:r>
                      <a:r>
                        <a:rPr lang="en-US" sz="1100" dirty="0" err="1" smtClean="0">
                          <a:effectLst/>
                        </a:rPr>
                        <a:t>eLearn</a:t>
                      </a:r>
                      <a:r>
                        <a:rPr lang="en-US" sz="1100" dirty="0" smtClean="0">
                          <a:effectLst/>
                        </a:rPr>
                        <a:t> Managed </a:t>
                      </a:r>
                      <a:r>
                        <a:rPr lang="en-US" sz="1100" dirty="0">
                          <a:effectLst/>
                        </a:rPr>
                        <a:t>Webinar Services- 3 year agreement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8214" marR="58214" marT="0" marB="0"/>
                </a:tc>
                <a:tc>
                  <a:txBody>
                    <a:bodyPr/>
                    <a:lstStyle/>
                    <a:p>
                      <a:pPr marL="0" marR="0" algn="l">
                        <a:lnSpc>
                          <a:spcPct val="107000"/>
                        </a:lnSpc>
                        <a:spcBef>
                          <a:spcPts val="0"/>
                        </a:spcBef>
                        <a:spcAft>
                          <a:spcPts val="0"/>
                        </a:spcAft>
                      </a:pPr>
                      <a:r>
                        <a:rPr lang="en-US" sz="1100">
                          <a:effectLst/>
                        </a:rPr>
                        <a:t>Units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8214" marR="58214" marT="0" marB="0"/>
                </a:tc>
                <a:tc>
                  <a:txBody>
                    <a:bodyPr/>
                    <a:lstStyle/>
                    <a:p>
                      <a:pPr marL="0" marR="0" algn="l">
                        <a:lnSpc>
                          <a:spcPct val="107000"/>
                        </a:lnSpc>
                        <a:spcBef>
                          <a:spcPts val="0"/>
                        </a:spcBef>
                        <a:spcAft>
                          <a:spcPts val="0"/>
                        </a:spcAft>
                      </a:pPr>
                      <a:r>
                        <a:rPr lang="en-US" sz="1100">
                          <a:effectLst/>
                        </a:rPr>
                        <a:t>Rate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8214" marR="58214" marT="0" marB="0"/>
                </a:tc>
                <a:tc>
                  <a:txBody>
                    <a:bodyPr/>
                    <a:lstStyle/>
                    <a:p>
                      <a:pPr marL="0" marR="0" algn="l">
                        <a:lnSpc>
                          <a:spcPct val="107000"/>
                        </a:lnSpc>
                        <a:spcBef>
                          <a:spcPts val="0"/>
                        </a:spcBef>
                        <a:spcAft>
                          <a:spcPts val="0"/>
                        </a:spcAft>
                      </a:pPr>
                      <a:r>
                        <a:rPr lang="en-US" sz="1100">
                          <a:effectLst/>
                        </a:rPr>
                        <a:t>Additional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8214" marR="58214" marT="0" marB="0"/>
                </a:tc>
              </a:tr>
              <a:tr h="1204346">
                <a:tc gridSpan="4">
                  <a:txBody>
                    <a:bodyPr/>
                    <a:lstStyle/>
                    <a:p>
                      <a:pPr marL="0" marR="0" algn="l">
                        <a:lnSpc>
                          <a:spcPct val="107000"/>
                        </a:lnSpc>
                        <a:spcBef>
                          <a:spcPts val="0"/>
                        </a:spcBef>
                        <a:spcAft>
                          <a:spcPts val="0"/>
                        </a:spcAft>
                      </a:pPr>
                      <a:r>
                        <a:rPr lang="en-US" sz="1100" dirty="0">
                          <a:effectLst/>
                        </a:rPr>
                        <a:t>Managed Webinars</a:t>
                      </a:r>
                    </a:p>
                    <a:p>
                      <a:pPr marL="342900" marR="0" lvl="0" indent="-342900" algn="l">
                        <a:spcBef>
                          <a:spcPts val="0"/>
                        </a:spcBef>
                        <a:spcAft>
                          <a:spcPts val="0"/>
                        </a:spcAft>
                        <a:buFont typeface="Symbol" panose="05050102010706020507" pitchFamily="18" charset="2"/>
                        <a:buChar char=""/>
                      </a:pPr>
                      <a:r>
                        <a:rPr lang="en-US" sz="1100" dirty="0">
                          <a:effectLst/>
                        </a:rPr>
                        <a:t>Includes VoIP audio, back up teleconference line, professional moderator, live technical &amp; customer support desk and live backups and redundancies.</a:t>
                      </a:r>
                    </a:p>
                    <a:p>
                      <a:pPr marL="342900" marR="0" lvl="0" indent="-342900" algn="l">
                        <a:spcBef>
                          <a:spcPts val="0"/>
                        </a:spcBef>
                        <a:spcAft>
                          <a:spcPts val="0"/>
                        </a:spcAft>
                        <a:buFont typeface="Symbol" panose="05050102010706020507" pitchFamily="18" charset="2"/>
                        <a:buChar char=""/>
                      </a:pPr>
                      <a:r>
                        <a:rPr lang="en-US" sz="1100" dirty="0">
                          <a:effectLst/>
                        </a:rPr>
                        <a:t>Includes a dedicated event facilitator, pre-event greenroom, live Q&amp;A management, pre-event lobby, customized operator scripting, speaker training and interactive whiteboards.</a:t>
                      </a:r>
                    </a:p>
                    <a:p>
                      <a:pPr marL="342900" marR="0" lvl="0" indent="-342900" algn="l">
                        <a:spcBef>
                          <a:spcPts val="0"/>
                        </a:spcBef>
                        <a:spcAft>
                          <a:spcPts val="0"/>
                        </a:spcAft>
                        <a:buFont typeface="Symbol" panose="05050102010706020507" pitchFamily="18" charset="2"/>
                        <a:buChar char=""/>
                      </a:pPr>
                      <a:r>
                        <a:rPr lang="en-US" sz="1100" dirty="0">
                          <a:effectLst/>
                        </a:rPr>
                        <a:t>Includes recording event with front and back end edits and uploading into your Path site or providing you with an MP4 file. </a:t>
                      </a:r>
                    </a:p>
                    <a:p>
                      <a:pPr marL="342900" marR="0" lvl="0" indent="-342900" algn="l">
                        <a:spcBef>
                          <a:spcPts val="0"/>
                        </a:spcBef>
                        <a:spcAft>
                          <a:spcPts val="0"/>
                        </a:spcAft>
                        <a:buFont typeface="Symbol" panose="05050102010706020507" pitchFamily="18" charset="2"/>
                        <a:buChar char=""/>
                      </a:pPr>
                      <a:r>
                        <a:rPr lang="en-US" sz="1100" dirty="0">
                          <a:effectLst/>
                        </a:rPr>
                        <a:t>Includes back up phone line.</a:t>
                      </a:r>
                    </a:p>
                    <a:p>
                      <a:pPr marL="0" marR="0" algn="l">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8214" marR="58214" marT="0" marB="0"/>
                </a:tc>
                <a:tc hMerge="1">
                  <a:txBody>
                    <a:bodyPr/>
                    <a:lstStyle/>
                    <a:p>
                      <a:endParaRPr lang="en-US"/>
                    </a:p>
                  </a:txBody>
                  <a:tcPr/>
                </a:tc>
                <a:tc hMerge="1">
                  <a:txBody>
                    <a:bodyPr/>
                    <a:lstStyle/>
                    <a:p>
                      <a:endParaRPr lang="en-US"/>
                    </a:p>
                  </a:txBody>
                  <a:tcPr/>
                </a:tc>
                <a:tc hMerge="1">
                  <a:txBody>
                    <a:bodyPr/>
                    <a:lstStyle/>
                    <a:p>
                      <a:endParaRPr lang="en-US"/>
                    </a:p>
                  </a:txBody>
                  <a:tcPr/>
                </a:tc>
              </a:tr>
              <a:tr h="952421">
                <a:tc>
                  <a:txBody>
                    <a:bodyPr/>
                    <a:lstStyle/>
                    <a:p>
                      <a:pPr marL="0" marR="0" algn="l">
                        <a:lnSpc>
                          <a:spcPct val="107000"/>
                        </a:lnSpc>
                        <a:spcBef>
                          <a:spcPts val="0"/>
                        </a:spcBef>
                        <a:spcAft>
                          <a:spcPts val="0"/>
                        </a:spcAft>
                      </a:pPr>
                      <a:r>
                        <a:rPr lang="en-US" sz="1100">
                          <a:effectLst/>
                        </a:rPr>
                        <a:t>Yearly Subscription Fee</a:t>
                      </a:r>
                    </a:p>
                    <a:p>
                      <a:pPr marL="0" marR="0" algn="l">
                        <a:lnSpc>
                          <a:spcPct val="107000"/>
                        </a:lnSpc>
                        <a:spcBef>
                          <a:spcPts val="0"/>
                        </a:spcBef>
                        <a:spcAft>
                          <a:spcPts val="0"/>
                        </a:spcAft>
                      </a:pPr>
                      <a:r>
                        <a:rPr lang="en-US" sz="1100">
                          <a:effectLst/>
                        </a:rPr>
                        <a:t>Path eReg -Includes confirmation/reminder emails (with add to calendar), 24/7 admin access to reports, better tracking of user activity, secure access via login and password.</a:t>
                      </a:r>
                    </a:p>
                    <a:p>
                      <a:pPr marL="0" marR="0" algn="l">
                        <a:lnSpc>
                          <a:spcPct val="107000"/>
                        </a:lnSpc>
                        <a:spcBef>
                          <a:spcPts val="0"/>
                        </a:spcBef>
                        <a:spcAft>
                          <a:spcPts val="0"/>
                        </a:spcAft>
                      </a:pPr>
                      <a:r>
                        <a:rPr lang="en-US" sz="1100">
                          <a:effectLst/>
                        </a:rPr>
                        <a:t>Dedicated Team – Includes Project Manager, a Client Success Manager and full technical support for participants.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8214" marR="58214" marT="0" marB="0"/>
                </a:tc>
                <a:tc>
                  <a:txBody>
                    <a:bodyPr/>
                    <a:lstStyle/>
                    <a:p>
                      <a:pPr marL="0" marR="0" algn="l">
                        <a:lnSpc>
                          <a:spcPct val="107000"/>
                        </a:lnSpc>
                        <a:spcBef>
                          <a:spcPts val="0"/>
                        </a:spcBef>
                        <a:spcAft>
                          <a:spcPts val="0"/>
                        </a:spcAft>
                      </a:pPr>
                      <a:r>
                        <a:rPr lang="en-US" sz="1100">
                          <a:effectLst/>
                        </a:rPr>
                        <a:t>12 months</a:t>
                      </a:r>
                    </a:p>
                    <a:p>
                      <a:pPr marL="0" marR="0" algn="l">
                        <a:lnSpc>
                          <a:spcPct val="107000"/>
                        </a:lnSpc>
                        <a:spcBef>
                          <a:spcPts val="0"/>
                        </a:spcBef>
                        <a:spcAft>
                          <a:spcPts val="0"/>
                        </a:spcAft>
                      </a:pPr>
                      <a:r>
                        <a:rPr lang="en-US" sz="1100">
                          <a:effectLst/>
                        </a:rPr>
                        <a:t>(3 year agreement)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8214" marR="58214" marT="0" marB="0"/>
                </a:tc>
                <a:tc>
                  <a:txBody>
                    <a:bodyPr/>
                    <a:lstStyle/>
                    <a:p>
                      <a:pPr marL="0" marR="0" algn="l">
                        <a:lnSpc>
                          <a:spcPct val="107000"/>
                        </a:lnSpc>
                        <a:spcBef>
                          <a:spcPts val="0"/>
                        </a:spcBef>
                        <a:spcAft>
                          <a:spcPts val="0"/>
                        </a:spcAft>
                      </a:pPr>
                      <a:r>
                        <a:rPr lang="en-US" sz="1100" dirty="0">
                          <a:effectLst/>
                        </a:rPr>
                        <a:t>$1,500/year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8214" marR="58214" marT="0" marB="0"/>
                </a:tc>
                <a:tc>
                  <a:txBody>
                    <a:bodyPr/>
                    <a:lstStyle/>
                    <a:p>
                      <a:pPr marL="0" marR="0" algn="l">
                        <a:lnSpc>
                          <a:spcPct val="107000"/>
                        </a:lnSpc>
                        <a:spcBef>
                          <a:spcPts val="0"/>
                        </a:spcBef>
                        <a:spcAft>
                          <a:spcPts val="0"/>
                        </a:spcAft>
                      </a:pPr>
                      <a:r>
                        <a:rPr lang="en-US" sz="1100">
                          <a:effectLst/>
                        </a:rPr>
                        <a:t>Manual Registration= $500/event</a:t>
                      </a:r>
                    </a:p>
                    <a:p>
                      <a:pPr marL="0" marR="0" algn="l">
                        <a:lnSpc>
                          <a:spcPct val="107000"/>
                        </a:lnSpc>
                        <a:spcBef>
                          <a:spcPts val="0"/>
                        </a:spcBef>
                        <a:spcAft>
                          <a:spcPts val="0"/>
                        </a:spcAft>
                      </a:pPr>
                      <a:r>
                        <a:rPr lang="en-US" sz="1100">
                          <a:effectLst/>
                        </a:rPr>
                        <a:t>Path Registration= $150/event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8214" marR="58214" marT="0" marB="0"/>
                </a:tc>
              </a:tr>
              <a:tr h="580556">
                <a:tc>
                  <a:txBody>
                    <a:bodyPr/>
                    <a:lstStyle/>
                    <a:p>
                      <a:pPr marL="0" marR="0" algn="l">
                        <a:lnSpc>
                          <a:spcPct val="107000"/>
                        </a:lnSpc>
                        <a:spcBef>
                          <a:spcPts val="0"/>
                        </a:spcBef>
                        <a:spcAft>
                          <a:spcPts val="0"/>
                        </a:spcAft>
                      </a:pPr>
                      <a:r>
                        <a:rPr lang="en-US" sz="1100">
                          <a:effectLst/>
                        </a:rPr>
                        <a:t>Per Event Fee</a:t>
                      </a:r>
                    </a:p>
                    <a:p>
                      <a:pPr marL="0" marR="0" algn="l">
                        <a:lnSpc>
                          <a:spcPct val="107000"/>
                        </a:lnSpc>
                        <a:spcBef>
                          <a:spcPts val="0"/>
                        </a:spcBef>
                        <a:spcAft>
                          <a:spcPts val="0"/>
                        </a:spcAft>
                      </a:pPr>
                      <a:r>
                        <a:rPr lang="en-US" sz="1100">
                          <a:effectLst/>
                        </a:rPr>
                        <a:t>Up to 60 minutes -up to 150 attendees</a:t>
                      </a:r>
                    </a:p>
                    <a:p>
                      <a:pPr marL="0" marR="0" algn="l">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8214" marR="58214" marT="0" marB="0"/>
                </a:tc>
                <a:tc>
                  <a:txBody>
                    <a:bodyPr/>
                    <a:lstStyle/>
                    <a:p>
                      <a:pPr marL="0" marR="0" algn="l">
                        <a:lnSpc>
                          <a:spcPct val="107000"/>
                        </a:lnSpc>
                        <a:spcBef>
                          <a:spcPts val="0"/>
                        </a:spcBef>
                        <a:spcAft>
                          <a:spcPts val="0"/>
                        </a:spcAft>
                      </a:pPr>
                      <a:r>
                        <a:rPr lang="en-US" sz="1100">
                          <a:effectLst/>
                        </a:rPr>
                        <a:t> </a:t>
                      </a:r>
                    </a:p>
                    <a:p>
                      <a:pPr marL="0" marR="0" algn="l">
                        <a:lnSpc>
                          <a:spcPct val="107000"/>
                        </a:lnSpc>
                        <a:spcBef>
                          <a:spcPts val="0"/>
                        </a:spcBef>
                        <a:spcAft>
                          <a:spcPts val="0"/>
                        </a:spcAft>
                      </a:pPr>
                      <a:r>
                        <a:rPr lang="en-US" sz="1100">
                          <a:effectLst/>
                        </a:rPr>
                        <a:t>7-20 Webinars/year</a:t>
                      </a:r>
                    </a:p>
                    <a:p>
                      <a:pPr marL="0" marR="0" algn="l">
                        <a:lnSpc>
                          <a:spcPct val="107000"/>
                        </a:lnSpc>
                        <a:spcBef>
                          <a:spcPts val="0"/>
                        </a:spcBef>
                        <a:spcAft>
                          <a:spcPts val="0"/>
                        </a:spcAft>
                      </a:pPr>
                      <a:r>
                        <a:rPr lang="en-US" sz="1100">
                          <a:effectLst/>
                        </a:rPr>
                        <a:t>20+ Webinars/year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8214" marR="58214" marT="0" marB="0"/>
                </a:tc>
                <a:tc>
                  <a:txBody>
                    <a:bodyPr/>
                    <a:lstStyle/>
                    <a:p>
                      <a:pPr marL="0" marR="0" algn="l">
                        <a:lnSpc>
                          <a:spcPct val="107000"/>
                        </a:lnSpc>
                        <a:spcBef>
                          <a:spcPts val="0"/>
                        </a:spcBef>
                        <a:spcAft>
                          <a:spcPts val="0"/>
                        </a:spcAft>
                      </a:pPr>
                      <a:r>
                        <a:rPr lang="en-US" sz="1100">
                          <a:effectLst/>
                        </a:rPr>
                        <a:t>$975/event</a:t>
                      </a:r>
                    </a:p>
                    <a:p>
                      <a:pPr marL="0" marR="0" algn="l">
                        <a:lnSpc>
                          <a:spcPct val="107000"/>
                        </a:lnSpc>
                        <a:spcBef>
                          <a:spcPts val="0"/>
                        </a:spcBef>
                        <a:spcAft>
                          <a:spcPts val="0"/>
                        </a:spcAft>
                      </a:pPr>
                      <a:r>
                        <a:rPr lang="en-US" sz="1100">
                          <a:effectLst/>
                        </a:rPr>
                        <a:t>$895/event</a:t>
                      </a:r>
                    </a:p>
                    <a:p>
                      <a:pPr marL="0" marR="0" algn="l">
                        <a:lnSpc>
                          <a:spcPct val="107000"/>
                        </a:lnSpc>
                        <a:spcBef>
                          <a:spcPts val="0"/>
                        </a:spcBef>
                        <a:spcAft>
                          <a:spcPts val="0"/>
                        </a:spcAft>
                      </a:pPr>
                      <a:r>
                        <a:rPr lang="en-US" sz="1100">
                          <a:effectLst/>
                        </a:rPr>
                        <a:t>$795/event</a:t>
                      </a:r>
                    </a:p>
                    <a:p>
                      <a:pPr marL="0" marR="0" algn="l">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8214" marR="58214" marT="0" marB="0"/>
                </a:tc>
                <a:tc>
                  <a:txBody>
                    <a:bodyPr/>
                    <a:lstStyle/>
                    <a:p>
                      <a:pPr marL="0" marR="0" algn="l">
                        <a:lnSpc>
                          <a:spcPct val="107000"/>
                        </a:lnSpc>
                        <a:spcBef>
                          <a:spcPts val="0"/>
                        </a:spcBef>
                        <a:spcAft>
                          <a:spcPts val="0"/>
                        </a:spcAft>
                      </a:pPr>
                      <a:r>
                        <a:rPr lang="en-US" sz="1100">
                          <a:effectLst/>
                        </a:rPr>
                        <a:t>Extra 30 minutes- add $150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8214" marR="58214" marT="0" marB="0"/>
                </a:tc>
              </a:tr>
              <a:tr h="580556">
                <a:tc>
                  <a:txBody>
                    <a:bodyPr/>
                    <a:lstStyle/>
                    <a:p>
                      <a:pPr marL="0" marR="0" algn="l">
                        <a:lnSpc>
                          <a:spcPct val="107000"/>
                        </a:lnSpc>
                        <a:spcBef>
                          <a:spcPts val="0"/>
                        </a:spcBef>
                        <a:spcAft>
                          <a:spcPts val="0"/>
                        </a:spcAft>
                      </a:pPr>
                      <a:r>
                        <a:rPr lang="en-US" sz="1100">
                          <a:effectLst/>
                        </a:rPr>
                        <a:t>Per Event Fee</a:t>
                      </a:r>
                    </a:p>
                    <a:p>
                      <a:pPr marL="0" marR="0" algn="l">
                        <a:lnSpc>
                          <a:spcPct val="107000"/>
                        </a:lnSpc>
                        <a:spcBef>
                          <a:spcPts val="0"/>
                        </a:spcBef>
                        <a:spcAft>
                          <a:spcPts val="0"/>
                        </a:spcAft>
                      </a:pPr>
                      <a:r>
                        <a:rPr lang="en-US" sz="1100">
                          <a:effectLst/>
                        </a:rPr>
                        <a:t>Up to 60 minutes- 151 to 600 attendees</a:t>
                      </a:r>
                    </a:p>
                    <a:p>
                      <a:pPr marL="0" marR="0" algn="l">
                        <a:spcBef>
                          <a:spcPts val="0"/>
                        </a:spcBef>
                        <a:spcAft>
                          <a:spcPts val="0"/>
                        </a:spcAft>
                      </a:pPr>
                      <a:r>
                        <a:rPr lang="en-US" sz="1100">
                          <a:effectLst/>
                        </a:rPr>
                        <a:t> </a:t>
                      </a:r>
                      <a:endParaRPr lang="en-US" sz="1100">
                        <a:solidFill>
                          <a:srgbClr val="000000"/>
                        </a:solidFill>
                        <a:effectLst/>
                        <a:latin typeface="Trebuchet MS" panose="020B0603020202020204" pitchFamily="34" charset="0"/>
                        <a:ea typeface="Calibri" panose="020F0502020204030204" pitchFamily="34" charset="0"/>
                        <a:cs typeface="Trebuchet MS" panose="020B0603020202020204" pitchFamily="34" charset="0"/>
                      </a:endParaRPr>
                    </a:p>
                  </a:txBody>
                  <a:tcPr marL="58214" marR="58214" marT="0" marB="0"/>
                </a:tc>
                <a:tc>
                  <a:txBody>
                    <a:bodyPr/>
                    <a:lstStyle/>
                    <a:p>
                      <a:pPr marL="0" marR="0" algn="l">
                        <a:lnSpc>
                          <a:spcPct val="107000"/>
                        </a:lnSpc>
                        <a:spcBef>
                          <a:spcPts val="0"/>
                        </a:spcBef>
                        <a:spcAft>
                          <a:spcPts val="0"/>
                        </a:spcAft>
                      </a:pPr>
                      <a:r>
                        <a:rPr lang="en-US" sz="1100">
                          <a:effectLst/>
                        </a:rPr>
                        <a:t> </a:t>
                      </a:r>
                    </a:p>
                    <a:p>
                      <a:pPr marL="0" marR="0" algn="l">
                        <a:lnSpc>
                          <a:spcPct val="107000"/>
                        </a:lnSpc>
                        <a:spcBef>
                          <a:spcPts val="0"/>
                        </a:spcBef>
                        <a:spcAft>
                          <a:spcPts val="0"/>
                        </a:spcAft>
                      </a:pPr>
                      <a:r>
                        <a:rPr lang="en-US" sz="1100">
                          <a:effectLst/>
                        </a:rPr>
                        <a:t>7-20 Webinars/year</a:t>
                      </a:r>
                    </a:p>
                    <a:p>
                      <a:pPr marL="0" marR="0" algn="l">
                        <a:lnSpc>
                          <a:spcPct val="107000"/>
                        </a:lnSpc>
                        <a:spcBef>
                          <a:spcPts val="0"/>
                        </a:spcBef>
                        <a:spcAft>
                          <a:spcPts val="0"/>
                        </a:spcAft>
                      </a:pPr>
                      <a:r>
                        <a:rPr lang="en-US" sz="1100">
                          <a:effectLst/>
                        </a:rPr>
                        <a:t>20+ Webinars/year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8214" marR="58214" marT="0" marB="0"/>
                </a:tc>
                <a:tc>
                  <a:txBody>
                    <a:bodyPr/>
                    <a:lstStyle/>
                    <a:p>
                      <a:pPr marL="0" marR="0" algn="l">
                        <a:lnSpc>
                          <a:spcPct val="107000"/>
                        </a:lnSpc>
                        <a:spcBef>
                          <a:spcPts val="0"/>
                        </a:spcBef>
                        <a:spcAft>
                          <a:spcPts val="0"/>
                        </a:spcAft>
                      </a:pPr>
                      <a:r>
                        <a:rPr lang="en-US" sz="1100">
                          <a:effectLst/>
                        </a:rPr>
                        <a:t>$1,425/event</a:t>
                      </a:r>
                    </a:p>
                    <a:p>
                      <a:pPr marL="0" marR="0" algn="l">
                        <a:lnSpc>
                          <a:spcPct val="107000"/>
                        </a:lnSpc>
                        <a:spcBef>
                          <a:spcPts val="0"/>
                        </a:spcBef>
                        <a:spcAft>
                          <a:spcPts val="0"/>
                        </a:spcAft>
                      </a:pPr>
                      <a:r>
                        <a:rPr lang="en-US" sz="1100">
                          <a:effectLst/>
                        </a:rPr>
                        <a:t>$1,325/event</a:t>
                      </a:r>
                    </a:p>
                    <a:p>
                      <a:pPr marL="0" marR="0" algn="l">
                        <a:lnSpc>
                          <a:spcPct val="107000"/>
                        </a:lnSpc>
                        <a:spcBef>
                          <a:spcPts val="0"/>
                        </a:spcBef>
                        <a:spcAft>
                          <a:spcPts val="0"/>
                        </a:spcAft>
                      </a:pPr>
                      <a:r>
                        <a:rPr lang="en-US" sz="1100">
                          <a:effectLst/>
                        </a:rPr>
                        <a:t>$1,225/event</a:t>
                      </a:r>
                    </a:p>
                    <a:p>
                      <a:pPr marL="0" marR="0" algn="l">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8214" marR="58214" marT="0" marB="0"/>
                </a:tc>
                <a:tc>
                  <a:txBody>
                    <a:bodyPr/>
                    <a:lstStyle/>
                    <a:p>
                      <a:pPr marL="0" marR="0" algn="l">
                        <a:lnSpc>
                          <a:spcPct val="107000"/>
                        </a:lnSpc>
                        <a:spcBef>
                          <a:spcPts val="0"/>
                        </a:spcBef>
                        <a:spcAft>
                          <a:spcPts val="0"/>
                        </a:spcAft>
                      </a:pPr>
                      <a:r>
                        <a:rPr lang="en-US" sz="1100">
                          <a:effectLst/>
                        </a:rPr>
                        <a:t>Extra 30 minutes- add $250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8214" marR="58214" marT="0" marB="0"/>
                </a:tc>
              </a:tr>
              <a:tr h="643995">
                <a:tc>
                  <a:txBody>
                    <a:bodyPr/>
                    <a:lstStyle/>
                    <a:p>
                      <a:pPr marL="0" marR="0" algn="l">
                        <a:lnSpc>
                          <a:spcPct val="107000"/>
                        </a:lnSpc>
                        <a:spcBef>
                          <a:spcPts val="0"/>
                        </a:spcBef>
                        <a:spcAft>
                          <a:spcPts val="0"/>
                        </a:spcAft>
                      </a:pPr>
                      <a:r>
                        <a:rPr lang="en-US" sz="1100">
                          <a:effectLst/>
                        </a:rPr>
                        <a:t>Per Event Fee</a:t>
                      </a:r>
                    </a:p>
                    <a:p>
                      <a:pPr marL="0" marR="0" algn="l">
                        <a:lnSpc>
                          <a:spcPct val="107000"/>
                        </a:lnSpc>
                        <a:spcBef>
                          <a:spcPts val="0"/>
                        </a:spcBef>
                        <a:spcAft>
                          <a:spcPts val="0"/>
                        </a:spcAft>
                      </a:pPr>
                      <a:r>
                        <a:rPr lang="en-US" sz="1100">
                          <a:effectLst/>
                        </a:rPr>
                        <a:t>Up to 60 minutes -601 to 1600 attendees</a:t>
                      </a:r>
                    </a:p>
                    <a:p>
                      <a:pPr marL="0" marR="0" algn="l">
                        <a:spcBef>
                          <a:spcPts val="0"/>
                        </a:spcBef>
                        <a:spcAft>
                          <a:spcPts val="0"/>
                        </a:spcAft>
                      </a:pPr>
                      <a:r>
                        <a:rPr lang="en-US" sz="1100">
                          <a:effectLst/>
                        </a:rPr>
                        <a:t> </a:t>
                      </a:r>
                      <a:endParaRPr lang="en-US" sz="1100">
                        <a:solidFill>
                          <a:srgbClr val="000000"/>
                        </a:solidFill>
                        <a:effectLst/>
                        <a:latin typeface="Trebuchet MS" panose="020B0603020202020204" pitchFamily="34" charset="0"/>
                        <a:ea typeface="Calibri" panose="020F0502020204030204" pitchFamily="34" charset="0"/>
                        <a:cs typeface="Trebuchet MS" panose="020B0603020202020204" pitchFamily="34" charset="0"/>
                      </a:endParaRPr>
                    </a:p>
                  </a:txBody>
                  <a:tcPr marL="58214" marR="58214" marT="0" marB="0"/>
                </a:tc>
                <a:tc>
                  <a:txBody>
                    <a:bodyPr/>
                    <a:lstStyle/>
                    <a:p>
                      <a:pPr marL="0" marR="0" algn="l">
                        <a:lnSpc>
                          <a:spcPct val="107000"/>
                        </a:lnSpc>
                        <a:spcBef>
                          <a:spcPts val="0"/>
                        </a:spcBef>
                        <a:spcAft>
                          <a:spcPts val="0"/>
                        </a:spcAft>
                      </a:pPr>
                      <a:r>
                        <a:rPr lang="en-US" sz="1100">
                          <a:effectLst/>
                        </a:rPr>
                        <a:t> </a:t>
                      </a:r>
                    </a:p>
                    <a:p>
                      <a:pPr marL="0" marR="0" algn="l">
                        <a:lnSpc>
                          <a:spcPct val="107000"/>
                        </a:lnSpc>
                        <a:spcBef>
                          <a:spcPts val="0"/>
                        </a:spcBef>
                        <a:spcAft>
                          <a:spcPts val="0"/>
                        </a:spcAft>
                      </a:pPr>
                      <a:r>
                        <a:rPr lang="en-US" sz="1100">
                          <a:effectLst/>
                        </a:rPr>
                        <a:t>7-20 Webinars/year</a:t>
                      </a:r>
                    </a:p>
                    <a:p>
                      <a:pPr marL="0" marR="0" algn="l">
                        <a:lnSpc>
                          <a:spcPct val="107000"/>
                        </a:lnSpc>
                        <a:spcBef>
                          <a:spcPts val="0"/>
                        </a:spcBef>
                        <a:spcAft>
                          <a:spcPts val="0"/>
                        </a:spcAft>
                      </a:pPr>
                      <a:r>
                        <a:rPr lang="en-US" sz="1100">
                          <a:effectLst/>
                        </a:rPr>
                        <a:t>20+ Webinars/year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8214" marR="58214" marT="0" marB="0"/>
                </a:tc>
                <a:tc>
                  <a:txBody>
                    <a:bodyPr/>
                    <a:lstStyle/>
                    <a:p>
                      <a:pPr marL="0" marR="0" algn="l">
                        <a:lnSpc>
                          <a:spcPct val="107000"/>
                        </a:lnSpc>
                        <a:spcBef>
                          <a:spcPts val="0"/>
                        </a:spcBef>
                        <a:spcAft>
                          <a:spcPts val="0"/>
                        </a:spcAft>
                      </a:pPr>
                      <a:r>
                        <a:rPr lang="en-US" sz="1100">
                          <a:effectLst/>
                        </a:rPr>
                        <a:t>$2,400/event</a:t>
                      </a:r>
                    </a:p>
                    <a:p>
                      <a:pPr marL="0" marR="0" algn="l">
                        <a:lnSpc>
                          <a:spcPct val="107000"/>
                        </a:lnSpc>
                        <a:spcBef>
                          <a:spcPts val="0"/>
                        </a:spcBef>
                        <a:spcAft>
                          <a:spcPts val="0"/>
                        </a:spcAft>
                      </a:pPr>
                      <a:r>
                        <a:rPr lang="en-US" sz="1100">
                          <a:effectLst/>
                        </a:rPr>
                        <a:t>$2,300/event</a:t>
                      </a:r>
                    </a:p>
                    <a:p>
                      <a:pPr marL="0" marR="0" algn="l">
                        <a:lnSpc>
                          <a:spcPct val="107000"/>
                        </a:lnSpc>
                        <a:spcBef>
                          <a:spcPts val="0"/>
                        </a:spcBef>
                        <a:spcAft>
                          <a:spcPts val="0"/>
                        </a:spcAft>
                      </a:pPr>
                      <a:r>
                        <a:rPr lang="en-US" sz="1100">
                          <a:effectLst/>
                        </a:rPr>
                        <a:t>$2,200/event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58214" marR="58214" marT="0" marB="0"/>
                </a:tc>
                <a:tc>
                  <a:txBody>
                    <a:bodyPr/>
                    <a:lstStyle/>
                    <a:p>
                      <a:pPr marL="0" marR="0" algn="l">
                        <a:lnSpc>
                          <a:spcPct val="107000"/>
                        </a:lnSpc>
                        <a:spcBef>
                          <a:spcPts val="0"/>
                        </a:spcBef>
                        <a:spcAft>
                          <a:spcPts val="0"/>
                        </a:spcAft>
                      </a:pPr>
                      <a:r>
                        <a:rPr lang="en-US" sz="1100" dirty="0">
                          <a:effectLst/>
                        </a:rPr>
                        <a:t>Extra 30 minutes- add $500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8214" marR="58214" marT="0" marB="0"/>
                </a:tc>
              </a:tr>
            </a:tbl>
          </a:graphicData>
        </a:graphic>
      </p:graphicFrame>
    </p:spTree>
    <p:extLst>
      <p:ext uri="{BB962C8B-B14F-4D97-AF65-F5344CB8AC3E}">
        <p14:creationId xmlns:p14="http://schemas.microsoft.com/office/powerpoint/2010/main" val="20464354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3055474878"/>
              </p:ext>
            </p:extLst>
          </p:nvPr>
        </p:nvGraphicFramePr>
        <p:xfrm>
          <a:off x="247973" y="139484"/>
          <a:ext cx="8586061" cy="4724191"/>
        </p:xfrm>
        <a:graphic>
          <a:graphicData uri="http://schemas.openxmlformats.org/drawingml/2006/table">
            <a:tbl>
              <a:tblPr firstRow="1" firstCol="1" bandRow="1">
                <a:tableStyleId>{5C22544A-7EE6-4342-B048-85BDC9FD1C3A}</a:tableStyleId>
              </a:tblPr>
              <a:tblGrid>
                <a:gridCol w="4848108"/>
                <a:gridCol w="1708415"/>
                <a:gridCol w="2029538"/>
              </a:tblGrid>
              <a:tr h="25755">
                <a:tc>
                  <a:txBody>
                    <a:bodyPr/>
                    <a:lstStyle/>
                    <a:p>
                      <a:pPr marL="0" marR="0">
                        <a:lnSpc>
                          <a:spcPct val="107000"/>
                        </a:lnSpc>
                        <a:spcBef>
                          <a:spcPts val="0"/>
                        </a:spcBef>
                        <a:spcAft>
                          <a:spcPts val="0"/>
                        </a:spcAft>
                      </a:pPr>
                      <a:r>
                        <a:rPr lang="en-US" sz="1100" dirty="0">
                          <a:effectLst/>
                        </a:rPr>
                        <a:t>Additional </a:t>
                      </a:r>
                      <a:r>
                        <a:rPr lang="en-US" sz="1100" dirty="0" smtClean="0">
                          <a:effectLst/>
                        </a:rPr>
                        <a:t>Services- Blue Sky </a:t>
                      </a:r>
                      <a:r>
                        <a:rPr lang="en-US" sz="1100" dirty="0" err="1" smtClean="0">
                          <a:effectLst/>
                        </a:rPr>
                        <a:t>eLearn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329" marR="63329" marT="0" marB="0"/>
                </a:tc>
                <a:tc>
                  <a:txBody>
                    <a:bodyPr/>
                    <a:lstStyle/>
                    <a:p>
                      <a:pPr marL="0" marR="0">
                        <a:lnSpc>
                          <a:spcPct val="107000"/>
                        </a:lnSpc>
                        <a:spcBef>
                          <a:spcPts val="0"/>
                        </a:spcBef>
                        <a:spcAft>
                          <a:spcPts val="0"/>
                        </a:spcAft>
                      </a:pPr>
                      <a:r>
                        <a:rPr lang="en-US" sz="1100">
                          <a:effectLst/>
                        </a:rPr>
                        <a:t>Units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329" marR="63329" marT="0" marB="0"/>
                </a:tc>
                <a:tc>
                  <a:txBody>
                    <a:bodyPr/>
                    <a:lstStyle/>
                    <a:p>
                      <a:pPr marL="0" marR="0">
                        <a:lnSpc>
                          <a:spcPct val="107000"/>
                        </a:lnSpc>
                        <a:spcBef>
                          <a:spcPts val="0"/>
                        </a:spcBef>
                        <a:spcAft>
                          <a:spcPts val="0"/>
                        </a:spcAft>
                      </a:pPr>
                      <a:r>
                        <a:rPr lang="en-US" sz="1100">
                          <a:effectLst/>
                        </a:rPr>
                        <a:t>Rate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329" marR="63329" marT="0" marB="0"/>
                </a:tc>
              </a:tr>
              <a:tr h="181278">
                <a:tc>
                  <a:txBody>
                    <a:bodyPr/>
                    <a:lstStyle/>
                    <a:p>
                      <a:pPr marL="0" marR="0">
                        <a:lnSpc>
                          <a:spcPct val="107000"/>
                        </a:lnSpc>
                        <a:spcBef>
                          <a:spcPts val="0"/>
                        </a:spcBef>
                        <a:spcAft>
                          <a:spcPts val="0"/>
                        </a:spcAft>
                      </a:pPr>
                      <a:r>
                        <a:rPr lang="en-US" sz="1100">
                          <a:effectLst/>
                        </a:rPr>
                        <a:t>Engagement +  Upgrade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329" marR="63329" marT="0" marB="0"/>
                </a:tc>
                <a:tc>
                  <a:txBody>
                    <a:bodyPr/>
                    <a:lstStyle/>
                    <a:p>
                      <a:pPr marL="0" marR="0">
                        <a:lnSpc>
                          <a:spcPct val="107000"/>
                        </a:lnSpc>
                        <a:spcBef>
                          <a:spcPts val="0"/>
                        </a:spcBef>
                        <a:spcAft>
                          <a:spcPts val="0"/>
                        </a:spcAft>
                      </a:pPr>
                      <a:r>
                        <a:rPr lang="en-US" sz="1100">
                          <a:effectLst/>
                        </a:rPr>
                        <a:t>Per Event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329" marR="63329" marT="0" marB="0"/>
                </a:tc>
                <a:tc>
                  <a:txBody>
                    <a:bodyPr/>
                    <a:lstStyle/>
                    <a:p>
                      <a:pPr marL="0" marR="0">
                        <a:lnSpc>
                          <a:spcPct val="107000"/>
                        </a:lnSpc>
                        <a:spcBef>
                          <a:spcPts val="0"/>
                        </a:spcBef>
                        <a:spcAft>
                          <a:spcPts val="0"/>
                        </a:spcAft>
                      </a:pPr>
                      <a:r>
                        <a:rPr lang="en-US" sz="1100">
                          <a:effectLst/>
                        </a:rPr>
                        <a:t>+$500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329" marR="63329" marT="0" marB="0"/>
                </a:tc>
              </a:tr>
              <a:tr h="362555">
                <a:tc>
                  <a:txBody>
                    <a:bodyPr/>
                    <a:lstStyle/>
                    <a:p>
                      <a:pPr marL="0" marR="0">
                        <a:lnSpc>
                          <a:spcPct val="107000"/>
                        </a:lnSpc>
                        <a:spcBef>
                          <a:spcPts val="0"/>
                        </a:spcBef>
                        <a:spcAft>
                          <a:spcPts val="0"/>
                        </a:spcAft>
                      </a:pPr>
                      <a:r>
                        <a:rPr lang="en-US" sz="1100" dirty="0">
                          <a:effectLst/>
                        </a:rPr>
                        <a:t>Includes: Breakout Rooms,  Interactive Lobby (Games, Music, Map), Managed Breaks and Interactive Attention Checks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329" marR="63329"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329" marR="63329"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329" marR="63329" marT="0" marB="0"/>
                </a:tc>
              </a:tr>
              <a:tr h="689466">
                <a:tc>
                  <a:txBody>
                    <a:bodyPr/>
                    <a:lstStyle/>
                    <a:p>
                      <a:pPr marL="0" marR="0">
                        <a:spcBef>
                          <a:spcPts val="0"/>
                        </a:spcBef>
                        <a:spcAft>
                          <a:spcPts val="0"/>
                        </a:spcAft>
                      </a:pPr>
                      <a:r>
                        <a:rPr lang="en-US" sz="1100" dirty="0">
                          <a:effectLst/>
                        </a:rPr>
                        <a:t>Remote Presentation Capture – Slide and audio capture remotely from BSB. Includes 90 minutes of recording time with technician through webinar platform. Presentation module development included. </a:t>
                      </a:r>
                    </a:p>
                    <a:p>
                      <a:pPr marL="0" marR="0">
                        <a:lnSpc>
                          <a:spcPct val="107000"/>
                        </a:lnSpc>
                        <a:spcBef>
                          <a:spcPts val="0"/>
                        </a:spcBef>
                        <a:spcAft>
                          <a:spcPts val="0"/>
                        </a:spcAft>
                      </a:pPr>
                      <a:r>
                        <a:rPr lang="en-US" sz="1100" dirty="0">
                          <a:effectLst/>
                        </a:rPr>
                        <a:t>With webcam/video for single presenter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329" marR="63329" marT="0" marB="0"/>
                </a:tc>
                <a:tc>
                  <a:txBody>
                    <a:bodyPr/>
                    <a:lstStyle/>
                    <a:p>
                      <a:pPr marL="0" marR="0">
                        <a:spcBef>
                          <a:spcPts val="0"/>
                        </a:spcBef>
                        <a:spcAft>
                          <a:spcPts val="0"/>
                        </a:spcAft>
                      </a:pPr>
                      <a:r>
                        <a:rPr lang="en-US" sz="1100">
                          <a:effectLst/>
                        </a:rPr>
                        <a:t>Per 60 Minute Recording </a:t>
                      </a:r>
                    </a:p>
                    <a:p>
                      <a:pPr marL="0" marR="0">
                        <a:lnSpc>
                          <a:spcPct val="107000"/>
                        </a:lnSpc>
                        <a:spcBef>
                          <a:spcPts val="0"/>
                        </a:spcBef>
                        <a:spcAft>
                          <a:spcPts val="0"/>
                        </a:spcAft>
                      </a:pPr>
                      <a:r>
                        <a:rPr lang="en-US" sz="1100">
                          <a:effectLst/>
                        </a:rPr>
                        <a:t>(Extra 60 minutes)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329" marR="63329" marT="0" marB="0"/>
                </a:tc>
                <a:tc>
                  <a:txBody>
                    <a:bodyPr/>
                    <a:lstStyle/>
                    <a:p>
                      <a:pPr marL="0" marR="0">
                        <a:spcBef>
                          <a:spcPts val="0"/>
                        </a:spcBef>
                        <a:spcAft>
                          <a:spcPts val="0"/>
                        </a:spcAft>
                      </a:pPr>
                      <a:r>
                        <a:rPr lang="en-US" sz="1100">
                          <a:effectLst/>
                        </a:rPr>
                        <a:t>$650 ($150) </a:t>
                      </a:r>
                    </a:p>
                    <a:p>
                      <a:pPr marL="0" marR="0">
                        <a:lnSpc>
                          <a:spcPct val="107000"/>
                        </a:lnSpc>
                        <a:spcBef>
                          <a:spcPts val="0"/>
                        </a:spcBef>
                        <a:spcAft>
                          <a:spcPts val="0"/>
                        </a:spcAft>
                      </a:pPr>
                      <a:r>
                        <a:rPr lang="en-US" sz="1100">
                          <a:effectLst/>
                        </a:rPr>
                        <a:t>$1,000 ($200)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329" marR="63329" marT="0" marB="0"/>
                </a:tc>
              </a:tr>
              <a:tr h="531951">
                <a:tc>
                  <a:txBody>
                    <a:bodyPr/>
                    <a:lstStyle/>
                    <a:p>
                      <a:pPr marL="0" marR="0">
                        <a:spcBef>
                          <a:spcPts val="0"/>
                        </a:spcBef>
                        <a:spcAft>
                          <a:spcPts val="0"/>
                        </a:spcAft>
                      </a:pPr>
                      <a:r>
                        <a:rPr lang="en-US" sz="1100" dirty="0">
                          <a:effectLst/>
                        </a:rPr>
                        <a:t>Add Webcam video-WEBINARS (For live event/not recording)</a:t>
                      </a:r>
                    </a:p>
                    <a:p>
                      <a:pPr marL="0" marR="0">
                        <a:lnSpc>
                          <a:spcPct val="107000"/>
                        </a:lnSpc>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329" marR="63329" marT="0" marB="0"/>
                </a:tc>
                <a:tc>
                  <a:txBody>
                    <a:bodyPr/>
                    <a:lstStyle/>
                    <a:p>
                      <a:pPr marL="0" marR="0">
                        <a:spcBef>
                          <a:spcPts val="0"/>
                        </a:spcBef>
                        <a:spcAft>
                          <a:spcPts val="0"/>
                        </a:spcAft>
                      </a:pPr>
                      <a:r>
                        <a:rPr lang="en-US" sz="1100">
                          <a:effectLst/>
                        </a:rPr>
                        <a:t>1 presenter/ event </a:t>
                      </a:r>
                    </a:p>
                    <a:p>
                      <a:pPr marL="0" marR="0">
                        <a:lnSpc>
                          <a:spcPct val="107000"/>
                        </a:lnSpc>
                        <a:spcBef>
                          <a:spcPts val="0"/>
                        </a:spcBef>
                        <a:spcAft>
                          <a:spcPts val="0"/>
                        </a:spcAft>
                      </a:pPr>
                      <a:r>
                        <a:rPr lang="en-US" sz="1100">
                          <a:effectLst/>
                        </a:rPr>
                        <a:t>Multiple presenters/event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329" marR="63329" marT="0" marB="0"/>
                </a:tc>
                <a:tc>
                  <a:txBody>
                    <a:bodyPr/>
                    <a:lstStyle/>
                    <a:p>
                      <a:pPr marL="0" marR="0">
                        <a:spcBef>
                          <a:spcPts val="0"/>
                        </a:spcBef>
                        <a:spcAft>
                          <a:spcPts val="0"/>
                        </a:spcAft>
                      </a:pPr>
                      <a:r>
                        <a:rPr lang="en-US" sz="1100" dirty="0">
                          <a:effectLst/>
                        </a:rPr>
                        <a:t>+$250 </a:t>
                      </a:r>
                    </a:p>
                    <a:p>
                      <a:pPr marL="0" marR="0">
                        <a:lnSpc>
                          <a:spcPct val="107000"/>
                        </a:lnSpc>
                        <a:spcBef>
                          <a:spcPts val="0"/>
                        </a:spcBef>
                        <a:spcAft>
                          <a:spcPts val="0"/>
                        </a:spcAft>
                      </a:pPr>
                      <a:r>
                        <a:rPr lang="en-US" sz="1100" dirty="0">
                          <a:effectLst/>
                        </a:rPr>
                        <a:t>+$500 </a:t>
                      </a:r>
                    </a:p>
                    <a:p>
                      <a:pPr marL="0" marR="0">
                        <a:lnSpc>
                          <a:spcPct val="107000"/>
                        </a:lnSpc>
                        <a:spcBef>
                          <a:spcPts val="0"/>
                        </a:spcBef>
                        <a:spcAft>
                          <a:spcPts val="0"/>
                        </a:spcAft>
                      </a:pPr>
                      <a:r>
                        <a:rPr lang="en-US" sz="1100" dirty="0">
                          <a:effectLst/>
                        </a:rPr>
                        <a:t>For recording, add: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3329" marR="63329" marT="0" marB="0"/>
                </a:tc>
              </a:tr>
              <a:tr h="520070">
                <a:tc>
                  <a:txBody>
                    <a:bodyPr/>
                    <a:lstStyle/>
                    <a:p>
                      <a:pPr marL="0" marR="0">
                        <a:spcBef>
                          <a:spcPts val="0"/>
                        </a:spcBef>
                        <a:spcAft>
                          <a:spcPts val="0"/>
                        </a:spcAft>
                      </a:pPr>
                      <a:r>
                        <a:rPr lang="en-US" sz="1100">
                          <a:effectLst/>
                        </a:rPr>
                        <a:t>Rush/Off-Hour Webinar Services – Less than 48 hour notice or Event occurring on a weekend or US recognized Holiday </a:t>
                      </a:r>
                    </a:p>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329" marR="63329" marT="0" marB="0"/>
                </a:tc>
                <a:tc>
                  <a:txBody>
                    <a:bodyPr/>
                    <a:lstStyle/>
                    <a:p>
                      <a:pPr marL="0" marR="0">
                        <a:spcBef>
                          <a:spcPts val="0"/>
                        </a:spcBef>
                        <a:spcAft>
                          <a:spcPts val="0"/>
                        </a:spcAft>
                      </a:pPr>
                      <a:r>
                        <a:rPr lang="en-US" sz="1100">
                          <a:effectLst/>
                        </a:rPr>
                        <a:t>Per Event </a:t>
                      </a:r>
                    </a:p>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329" marR="63329" marT="0" marB="0"/>
                </a:tc>
                <a:tc>
                  <a:txBody>
                    <a:bodyPr/>
                    <a:lstStyle/>
                    <a:p>
                      <a:pPr marL="0" marR="0">
                        <a:spcBef>
                          <a:spcPts val="0"/>
                        </a:spcBef>
                        <a:spcAft>
                          <a:spcPts val="0"/>
                        </a:spcAft>
                      </a:pPr>
                      <a:r>
                        <a:rPr lang="en-US" sz="1100">
                          <a:effectLst/>
                        </a:rPr>
                        <a:t>+$250 </a:t>
                      </a:r>
                    </a:p>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3329" marR="63329" marT="0" marB="0"/>
                </a:tc>
              </a:tr>
              <a:tr h="846981">
                <a:tc>
                  <a:txBody>
                    <a:bodyPr/>
                    <a:lstStyle/>
                    <a:p>
                      <a:pPr marL="0" marR="0">
                        <a:spcBef>
                          <a:spcPts val="0"/>
                        </a:spcBef>
                        <a:spcAft>
                          <a:spcPts val="0"/>
                        </a:spcAft>
                      </a:pPr>
                      <a:r>
                        <a:rPr lang="en-US" sz="1100" dirty="0">
                          <a:effectLst/>
                        </a:rPr>
                        <a:t>Recording Services of 3rd Party Webinars – Blue Sky Technician recording the Webinar. Will log in as an attendee and create a standard archive. Post editing for audio balancing and proper fading at beginning/ending of session. </a:t>
                      </a:r>
                    </a:p>
                    <a:p>
                      <a:pPr marL="0" marR="0">
                        <a:spcBef>
                          <a:spcPts val="0"/>
                        </a:spcBef>
                        <a:spcAft>
                          <a:spcPts val="0"/>
                        </a:spcAft>
                      </a:pPr>
                      <a:r>
                        <a:rPr lang="en-US" sz="1100" dirty="0">
                          <a:effectLst/>
                        </a:rPr>
                        <a:t> </a:t>
                      </a:r>
                      <a:endParaRPr lang="en-US" sz="11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endParaRPr>
                    </a:p>
                  </a:txBody>
                  <a:tcPr marL="63329" marR="63329" marT="0" marB="0"/>
                </a:tc>
                <a:tc>
                  <a:txBody>
                    <a:bodyPr/>
                    <a:lstStyle/>
                    <a:p>
                      <a:pPr marL="0" marR="0">
                        <a:spcBef>
                          <a:spcPts val="0"/>
                        </a:spcBef>
                        <a:spcAft>
                          <a:spcPts val="0"/>
                        </a:spcAft>
                      </a:pPr>
                      <a:r>
                        <a:rPr lang="en-US" sz="1100">
                          <a:effectLst/>
                        </a:rPr>
                        <a:t>60 Min Audio </a:t>
                      </a:r>
                    </a:p>
                    <a:p>
                      <a:pPr marL="0" marR="0">
                        <a:spcBef>
                          <a:spcPts val="0"/>
                        </a:spcBef>
                        <a:spcAft>
                          <a:spcPts val="0"/>
                        </a:spcAft>
                      </a:pPr>
                      <a:r>
                        <a:rPr lang="en-US" sz="1100">
                          <a:effectLst/>
                        </a:rPr>
                        <a:t>60 Min Video </a:t>
                      </a:r>
                      <a:endParaRPr lang="en-US" sz="1100">
                        <a:solidFill>
                          <a:srgbClr val="000000"/>
                        </a:solidFill>
                        <a:effectLst/>
                        <a:latin typeface="Trebuchet MS" panose="020B0603020202020204" pitchFamily="34" charset="0"/>
                        <a:ea typeface="Calibri" panose="020F0502020204030204" pitchFamily="34" charset="0"/>
                        <a:cs typeface="Trebuchet MS" panose="020B0603020202020204" pitchFamily="34" charset="0"/>
                      </a:endParaRPr>
                    </a:p>
                  </a:txBody>
                  <a:tcPr marL="63329" marR="63329" marT="0" marB="0"/>
                </a:tc>
                <a:tc>
                  <a:txBody>
                    <a:bodyPr/>
                    <a:lstStyle/>
                    <a:p>
                      <a:pPr marL="0" marR="0">
                        <a:spcBef>
                          <a:spcPts val="0"/>
                        </a:spcBef>
                        <a:spcAft>
                          <a:spcPts val="0"/>
                        </a:spcAft>
                      </a:pPr>
                      <a:r>
                        <a:rPr lang="en-US" sz="1100">
                          <a:effectLst/>
                        </a:rPr>
                        <a:t>$150 </a:t>
                      </a:r>
                    </a:p>
                    <a:p>
                      <a:pPr marL="0" marR="0">
                        <a:spcBef>
                          <a:spcPts val="0"/>
                        </a:spcBef>
                        <a:spcAft>
                          <a:spcPts val="0"/>
                        </a:spcAft>
                      </a:pPr>
                      <a:r>
                        <a:rPr lang="en-US" sz="1100">
                          <a:effectLst/>
                        </a:rPr>
                        <a:t>$250 </a:t>
                      </a:r>
                      <a:endParaRPr lang="en-US" sz="1100">
                        <a:solidFill>
                          <a:srgbClr val="000000"/>
                        </a:solidFill>
                        <a:effectLst/>
                        <a:latin typeface="Trebuchet MS" panose="020B0603020202020204" pitchFamily="34" charset="0"/>
                        <a:ea typeface="Calibri" panose="020F0502020204030204" pitchFamily="34" charset="0"/>
                        <a:cs typeface="Trebuchet MS" panose="020B0603020202020204" pitchFamily="34" charset="0"/>
                      </a:endParaRPr>
                    </a:p>
                  </a:txBody>
                  <a:tcPr marL="63329" marR="63329" marT="0" marB="0"/>
                </a:tc>
              </a:tr>
              <a:tr h="679450">
                <a:tc>
                  <a:txBody>
                    <a:bodyPr/>
                    <a:lstStyle/>
                    <a:p>
                      <a:pPr marL="0" marR="0">
                        <a:spcBef>
                          <a:spcPts val="0"/>
                        </a:spcBef>
                        <a:spcAft>
                          <a:spcPts val="0"/>
                        </a:spcAft>
                      </a:pPr>
                      <a:r>
                        <a:rPr lang="en-US" sz="1100">
                          <a:effectLst/>
                        </a:rPr>
                        <a:t>Telecom Service Charges</a:t>
                      </a:r>
                    </a:p>
                    <a:p>
                      <a:pPr marL="342900" marR="0" lvl="0" indent="-342900">
                        <a:spcBef>
                          <a:spcPts val="0"/>
                        </a:spcBef>
                        <a:spcAft>
                          <a:spcPts val="0"/>
                        </a:spcAft>
                        <a:buFont typeface="Symbol" panose="05050102010706020507" pitchFamily="18" charset="2"/>
                        <a:buChar char=""/>
                      </a:pPr>
                      <a:r>
                        <a:rPr lang="en-US" sz="1100">
                          <a:effectLst/>
                        </a:rPr>
                        <a:t>Live Operator Assisted Webinar with operator moderated Q&amp;A </a:t>
                      </a:r>
                    </a:p>
                    <a:p>
                      <a:pPr marL="342900" marR="0" lvl="0" indent="-342900">
                        <a:spcBef>
                          <a:spcPts val="0"/>
                        </a:spcBef>
                        <a:spcAft>
                          <a:spcPts val="0"/>
                        </a:spcAft>
                        <a:buFont typeface="Symbol" panose="05050102010706020507" pitchFamily="18" charset="2"/>
                        <a:buChar char=""/>
                      </a:pPr>
                      <a:r>
                        <a:rPr lang="en-US" sz="1100">
                          <a:effectLst/>
                        </a:rPr>
                        <a:t>Advertised phone line</a:t>
                      </a:r>
                    </a:p>
                    <a:p>
                      <a:pPr marL="0" marR="0">
                        <a:spcBef>
                          <a:spcPts val="0"/>
                        </a:spcBef>
                        <a:spcAft>
                          <a:spcPts val="0"/>
                        </a:spcAft>
                      </a:pPr>
                      <a:r>
                        <a:rPr lang="en-US" sz="1100">
                          <a:effectLst/>
                        </a:rPr>
                        <a:t> </a:t>
                      </a:r>
                      <a:endParaRPr lang="en-US" sz="1100">
                        <a:solidFill>
                          <a:srgbClr val="000000"/>
                        </a:solidFill>
                        <a:effectLst/>
                        <a:latin typeface="Trebuchet MS" panose="020B0603020202020204" pitchFamily="34" charset="0"/>
                        <a:ea typeface="Calibri" panose="020F0502020204030204" pitchFamily="34" charset="0"/>
                        <a:cs typeface="Trebuchet MS" panose="020B0603020202020204" pitchFamily="34" charset="0"/>
                      </a:endParaRPr>
                    </a:p>
                  </a:txBody>
                  <a:tcPr marL="63329" marR="63329" marT="0" marB="0"/>
                </a:tc>
                <a:tc>
                  <a:txBody>
                    <a:bodyPr/>
                    <a:lstStyle/>
                    <a:p>
                      <a:pPr marL="0" marR="0">
                        <a:spcBef>
                          <a:spcPts val="0"/>
                        </a:spcBef>
                        <a:spcAft>
                          <a:spcPts val="0"/>
                        </a:spcAft>
                      </a:pPr>
                      <a:r>
                        <a:rPr lang="en-US" sz="1100">
                          <a:effectLst/>
                        </a:rPr>
                        <a:t> </a:t>
                      </a:r>
                    </a:p>
                    <a:p>
                      <a:pPr marL="0" marR="0">
                        <a:spcBef>
                          <a:spcPts val="0"/>
                        </a:spcBef>
                        <a:spcAft>
                          <a:spcPts val="0"/>
                        </a:spcAft>
                      </a:pPr>
                      <a:r>
                        <a:rPr lang="en-US" sz="1100">
                          <a:effectLst/>
                        </a:rPr>
                        <a:t>Per person, per hour fee </a:t>
                      </a:r>
                    </a:p>
                    <a:p>
                      <a:pPr marL="0" marR="0">
                        <a:spcBef>
                          <a:spcPts val="0"/>
                        </a:spcBef>
                        <a:spcAft>
                          <a:spcPts val="0"/>
                        </a:spcAft>
                      </a:pPr>
                      <a:r>
                        <a:rPr lang="en-US" sz="1100">
                          <a:effectLst/>
                        </a:rPr>
                        <a:t>Per person, per hour fee </a:t>
                      </a:r>
                    </a:p>
                    <a:p>
                      <a:pPr marL="0" marR="0">
                        <a:spcBef>
                          <a:spcPts val="0"/>
                        </a:spcBef>
                        <a:spcAft>
                          <a:spcPts val="0"/>
                        </a:spcAft>
                      </a:pPr>
                      <a:r>
                        <a:rPr lang="en-US" sz="1100">
                          <a:effectLst/>
                        </a:rPr>
                        <a:t> </a:t>
                      </a:r>
                      <a:endParaRPr lang="en-US" sz="1100">
                        <a:solidFill>
                          <a:srgbClr val="000000"/>
                        </a:solidFill>
                        <a:effectLst/>
                        <a:latin typeface="Trebuchet MS" panose="020B0603020202020204" pitchFamily="34" charset="0"/>
                        <a:ea typeface="Calibri" panose="020F0502020204030204" pitchFamily="34" charset="0"/>
                        <a:cs typeface="Trebuchet MS" panose="020B0603020202020204" pitchFamily="34" charset="0"/>
                      </a:endParaRPr>
                    </a:p>
                  </a:txBody>
                  <a:tcPr marL="63329" marR="63329" marT="0" marB="0"/>
                </a:tc>
                <a:tc>
                  <a:txBody>
                    <a:bodyPr/>
                    <a:lstStyle/>
                    <a:p>
                      <a:pPr marL="0" marR="0">
                        <a:spcBef>
                          <a:spcPts val="0"/>
                        </a:spcBef>
                        <a:spcAft>
                          <a:spcPts val="0"/>
                        </a:spcAft>
                      </a:pPr>
                      <a:r>
                        <a:rPr lang="en-US" sz="1100">
                          <a:effectLst/>
                        </a:rPr>
                        <a:t> </a:t>
                      </a:r>
                    </a:p>
                    <a:p>
                      <a:pPr marL="0" marR="0">
                        <a:spcBef>
                          <a:spcPts val="0"/>
                        </a:spcBef>
                        <a:spcAft>
                          <a:spcPts val="0"/>
                        </a:spcAft>
                      </a:pPr>
                      <a:r>
                        <a:rPr lang="en-US" sz="1100">
                          <a:effectLst/>
                        </a:rPr>
                        <a:t>+$10</a:t>
                      </a:r>
                    </a:p>
                    <a:p>
                      <a:pPr marL="0" marR="0">
                        <a:spcBef>
                          <a:spcPts val="0"/>
                        </a:spcBef>
                        <a:spcAft>
                          <a:spcPts val="0"/>
                        </a:spcAft>
                      </a:pPr>
                      <a:r>
                        <a:rPr lang="en-US" sz="1100">
                          <a:effectLst/>
                        </a:rPr>
                        <a:t>+$5</a:t>
                      </a:r>
                      <a:endParaRPr lang="en-US" sz="1100">
                        <a:solidFill>
                          <a:srgbClr val="000000"/>
                        </a:solidFill>
                        <a:effectLst/>
                        <a:latin typeface="Trebuchet MS" panose="020B0603020202020204" pitchFamily="34" charset="0"/>
                        <a:ea typeface="Calibri" panose="020F0502020204030204" pitchFamily="34" charset="0"/>
                        <a:cs typeface="Trebuchet MS" panose="020B0603020202020204" pitchFamily="34" charset="0"/>
                      </a:endParaRPr>
                    </a:p>
                  </a:txBody>
                  <a:tcPr marL="63329" marR="63329" marT="0" marB="0"/>
                </a:tc>
              </a:tr>
              <a:tr h="733052">
                <a:tc>
                  <a:txBody>
                    <a:bodyPr/>
                    <a:lstStyle/>
                    <a:p>
                      <a:pPr marL="0" marR="0">
                        <a:spcBef>
                          <a:spcPts val="0"/>
                        </a:spcBef>
                        <a:spcAft>
                          <a:spcPts val="0"/>
                        </a:spcAft>
                      </a:pPr>
                      <a:r>
                        <a:rPr lang="en-US" sz="1100" dirty="0">
                          <a:effectLst/>
                        </a:rPr>
                        <a:t>Closed Captioning / Synchronized Transcripts - Includes transcription, captioning or synchronization and document of transcripts Transcription - $250/hour of content; Closed Captioning - $250/hour of content </a:t>
                      </a:r>
                    </a:p>
                    <a:p>
                      <a:pPr marL="0" marR="0">
                        <a:spcBef>
                          <a:spcPts val="0"/>
                        </a:spcBef>
                        <a:spcAft>
                          <a:spcPts val="0"/>
                        </a:spcAft>
                      </a:pPr>
                      <a:r>
                        <a:rPr lang="en-US" sz="1100" dirty="0">
                          <a:effectLst/>
                        </a:rPr>
                        <a:t> </a:t>
                      </a:r>
                      <a:endParaRPr lang="en-US" sz="11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endParaRPr>
                    </a:p>
                  </a:txBody>
                  <a:tcPr marL="63329" marR="63329" marT="0" marB="0"/>
                </a:tc>
                <a:tc>
                  <a:txBody>
                    <a:bodyPr/>
                    <a:lstStyle/>
                    <a:p>
                      <a:pPr marL="0" marR="0">
                        <a:spcBef>
                          <a:spcPts val="0"/>
                        </a:spcBef>
                        <a:spcAft>
                          <a:spcPts val="0"/>
                        </a:spcAft>
                      </a:pPr>
                      <a:r>
                        <a:rPr lang="en-US" sz="1100">
                          <a:effectLst/>
                        </a:rPr>
                        <a:t>Per hour of content </a:t>
                      </a:r>
                    </a:p>
                    <a:p>
                      <a:pPr marL="0" marR="0">
                        <a:spcBef>
                          <a:spcPts val="0"/>
                        </a:spcBef>
                        <a:spcAft>
                          <a:spcPts val="0"/>
                        </a:spcAft>
                      </a:pPr>
                      <a:r>
                        <a:rPr lang="en-US" sz="1100">
                          <a:effectLst/>
                        </a:rPr>
                        <a:t> </a:t>
                      </a:r>
                      <a:endParaRPr lang="en-US" sz="1100">
                        <a:solidFill>
                          <a:srgbClr val="000000"/>
                        </a:solidFill>
                        <a:effectLst/>
                        <a:latin typeface="Trebuchet MS" panose="020B0603020202020204" pitchFamily="34" charset="0"/>
                        <a:ea typeface="Calibri" panose="020F0502020204030204" pitchFamily="34" charset="0"/>
                        <a:cs typeface="Trebuchet MS" panose="020B0603020202020204" pitchFamily="34" charset="0"/>
                      </a:endParaRPr>
                    </a:p>
                  </a:txBody>
                  <a:tcPr marL="63329" marR="63329" marT="0" marB="0"/>
                </a:tc>
                <a:tc>
                  <a:txBody>
                    <a:bodyPr/>
                    <a:lstStyle/>
                    <a:p>
                      <a:pPr marL="0" marR="0">
                        <a:spcBef>
                          <a:spcPts val="0"/>
                        </a:spcBef>
                        <a:spcAft>
                          <a:spcPts val="0"/>
                        </a:spcAft>
                      </a:pPr>
                      <a:r>
                        <a:rPr lang="en-US" sz="1100" dirty="0">
                          <a:effectLst/>
                        </a:rPr>
                        <a:t>+$500</a:t>
                      </a:r>
                      <a:endParaRPr lang="en-US" sz="1100" dirty="0">
                        <a:solidFill>
                          <a:srgbClr val="000000"/>
                        </a:solidFill>
                        <a:effectLst/>
                        <a:latin typeface="Trebuchet MS" panose="020B0603020202020204" pitchFamily="34" charset="0"/>
                        <a:ea typeface="Calibri" panose="020F0502020204030204" pitchFamily="34" charset="0"/>
                        <a:cs typeface="Trebuchet MS" panose="020B0603020202020204" pitchFamily="34" charset="0"/>
                      </a:endParaRPr>
                    </a:p>
                  </a:txBody>
                  <a:tcPr marL="63329" marR="63329" marT="0" marB="0"/>
                </a:tc>
              </a:tr>
            </a:tbl>
          </a:graphicData>
        </a:graphic>
      </p:graphicFrame>
    </p:spTree>
    <p:extLst>
      <p:ext uri="{BB962C8B-B14F-4D97-AF65-F5344CB8AC3E}">
        <p14:creationId xmlns:p14="http://schemas.microsoft.com/office/powerpoint/2010/main" val="28196987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Path Integration</a:t>
            </a:r>
            <a:endParaRPr lang="en-US" dirty="0"/>
          </a:p>
        </p:txBody>
      </p:sp>
      <p:sp>
        <p:nvSpPr>
          <p:cNvPr id="5" name="Content Placeholder 2"/>
          <p:cNvSpPr txBox="1">
            <a:spLocks/>
          </p:cNvSpPr>
          <p:nvPr/>
        </p:nvSpPr>
        <p:spPr>
          <a:xfrm>
            <a:off x="3597147" y="1455988"/>
            <a:ext cx="5421592" cy="3838784"/>
          </a:xfrm>
          <a:prstGeom prst="rect">
            <a:avLst/>
          </a:prstGeom>
        </p:spPr>
        <p:txBody>
          <a:bodyPr vert="horz" lIns="76412" tIns="38206" rIns="76412" bIns="38206" rtlCol="0">
            <a:noAutofit/>
          </a:bodyPr>
          <a:lstStyle>
            <a:lvl1pPr marL="0" indent="0" algn="l" defTabSz="509412" rtl="0" eaLnBrk="1" latinLnBrk="0" hangingPunct="1">
              <a:spcBef>
                <a:spcPct val="20000"/>
              </a:spcBef>
              <a:buFont typeface="Arial"/>
              <a:buNone/>
              <a:defRPr sz="3600" kern="1200">
                <a:solidFill>
                  <a:schemeClr val="tx1">
                    <a:lumMod val="50000"/>
                    <a:lumOff val="50000"/>
                  </a:schemeClr>
                </a:solidFill>
                <a:latin typeface="Franklin Gothic Book" pitchFamily="34" charset="0"/>
                <a:ea typeface="+mn-ea"/>
                <a:cs typeface="+mn-cs"/>
              </a:defRPr>
            </a:lvl1pPr>
            <a:lvl2pPr marL="827795" indent="-318383" algn="l" defTabSz="509412" rtl="0" eaLnBrk="1" latinLnBrk="0" hangingPunct="1">
              <a:spcBef>
                <a:spcPct val="20000"/>
              </a:spcBef>
              <a:buFont typeface="Arial" pitchFamily="34" charset="0"/>
              <a:buChar char="•"/>
              <a:defRPr sz="3100" kern="1200">
                <a:solidFill>
                  <a:schemeClr val="tx1">
                    <a:lumMod val="50000"/>
                    <a:lumOff val="50000"/>
                  </a:schemeClr>
                </a:solidFill>
                <a:latin typeface="Franklin Gothic Book" pitchFamily="34" charset="0"/>
                <a:ea typeface="+mn-ea"/>
                <a:cs typeface="+mn-cs"/>
              </a:defRPr>
            </a:lvl2pPr>
            <a:lvl3pPr marL="1273531" indent="-254706" algn="l" defTabSz="509412" rtl="0" eaLnBrk="1" latinLnBrk="0" hangingPunct="1">
              <a:spcBef>
                <a:spcPct val="20000"/>
              </a:spcBef>
              <a:buFont typeface="Franklin Gothic Book" pitchFamily="34" charset="0"/>
              <a:buChar char="−"/>
              <a:defRPr sz="2700" kern="1200">
                <a:solidFill>
                  <a:schemeClr val="tx1">
                    <a:lumMod val="50000"/>
                    <a:lumOff val="50000"/>
                  </a:schemeClr>
                </a:solidFill>
                <a:latin typeface="Franklin Gothic Book" pitchFamily="34" charset="0"/>
                <a:ea typeface="+mn-ea"/>
                <a:cs typeface="+mn-cs"/>
              </a:defRPr>
            </a:lvl3pPr>
            <a:lvl4pPr marL="1782943" indent="-254706" algn="l" defTabSz="509412" rtl="0" eaLnBrk="1" latinLnBrk="0" hangingPunct="1">
              <a:spcBef>
                <a:spcPct val="20000"/>
              </a:spcBef>
              <a:buFont typeface="Arial"/>
              <a:buChar char="–"/>
              <a:defRPr sz="2200" kern="1200">
                <a:solidFill>
                  <a:schemeClr val="tx1">
                    <a:lumMod val="50000"/>
                    <a:lumOff val="50000"/>
                  </a:schemeClr>
                </a:solidFill>
                <a:latin typeface="Franklin Gothic Book" pitchFamily="34" charset="0"/>
                <a:ea typeface="+mn-ea"/>
                <a:cs typeface="+mn-cs"/>
              </a:defRPr>
            </a:lvl4pPr>
            <a:lvl5pPr marL="2292355" indent="-254706" algn="l" defTabSz="509412" rtl="0" eaLnBrk="1" latinLnBrk="0" hangingPunct="1">
              <a:spcBef>
                <a:spcPct val="20000"/>
              </a:spcBef>
              <a:buFont typeface="Arial"/>
              <a:buChar char="»"/>
              <a:defRPr sz="2200" kern="1200">
                <a:solidFill>
                  <a:schemeClr val="tx1"/>
                </a:solidFill>
                <a:latin typeface="Franklin Gothic Book" pitchFamily="34" charset="0"/>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r>
              <a:rPr lang="en-US" sz="1400" dirty="0"/>
              <a:t> </a:t>
            </a:r>
            <a:endParaRPr lang="en-US" sz="1400" dirty="0">
              <a:solidFill>
                <a:schemeClr val="bg1"/>
              </a:solidFill>
            </a:endParaRPr>
          </a:p>
          <a:p>
            <a:endParaRPr lang="en-US" sz="1400" dirty="0" smtClean="0">
              <a:solidFill>
                <a:schemeClr val="tx2">
                  <a:lumMod val="50000"/>
                </a:schemeClr>
              </a:solidFill>
            </a:endParaRPr>
          </a:p>
          <a:p>
            <a:pPr marL="232034" lvl="2" indent="-192876" defTabSz="257168">
              <a:buSzPct val="100000"/>
              <a:buBlip>
                <a:blip r:embed="rId2"/>
              </a:buBlip>
            </a:pPr>
            <a:r>
              <a:rPr lang="en-US" sz="1400" dirty="0" smtClean="0">
                <a:solidFill>
                  <a:schemeClr val="tx2">
                    <a:lumMod val="50000"/>
                  </a:schemeClr>
                </a:solidFill>
              </a:rPr>
              <a:t>We have existing bridges and  build custom integrations with our client’s systems so we can “push” data into third-party databases in real-time, as well as connect to other 3rd party API’s to pull data into Path. </a:t>
            </a:r>
          </a:p>
          <a:p>
            <a:pPr marL="39158" lvl="2" indent="0" defTabSz="257168">
              <a:buSzPct val="100000"/>
              <a:buNone/>
            </a:pPr>
            <a:endParaRPr lang="en-US" sz="1400" dirty="0" smtClean="0">
              <a:solidFill>
                <a:schemeClr val="tx2">
                  <a:lumMod val="50000"/>
                </a:schemeClr>
              </a:solidFill>
            </a:endParaRPr>
          </a:p>
          <a:p>
            <a:pPr marL="232034" lvl="2" indent="-192876" defTabSz="257168">
              <a:buSzPct val="100000"/>
              <a:buBlip>
                <a:blip r:embed="rId2"/>
              </a:buBlip>
            </a:pPr>
            <a:r>
              <a:rPr lang="en-US" sz="1400" dirty="0" smtClean="0">
                <a:solidFill>
                  <a:schemeClr val="tx2">
                    <a:lumMod val="50000"/>
                  </a:schemeClr>
                </a:solidFill>
              </a:rPr>
              <a:t>We have developed an open API which is a set of </a:t>
            </a:r>
            <a:r>
              <a:rPr lang="en-US" sz="1400" dirty="0" err="1" smtClean="0">
                <a:solidFill>
                  <a:schemeClr val="tx2">
                    <a:lumMod val="50000"/>
                  </a:schemeClr>
                </a:solidFill>
              </a:rPr>
              <a:t>webservices</a:t>
            </a:r>
            <a:r>
              <a:rPr lang="en-US" sz="1400" dirty="0" smtClean="0">
                <a:solidFill>
                  <a:schemeClr val="tx2">
                    <a:lumMod val="50000"/>
                  </a:schemeClr>
                </a:solidFill>
              </a:rPr>
              <a:t> Blue Sky exposes to our clients. This allows both Blue Sky </a:t>
            </a:r>
            <a:r>
              <a:rPr lang="en-US" sz="1400" dirty="0" err="1" smtClean="0">
                <a:solidFill>
                  <a:schemeClr val="tx2">
                    <a:lumMod val="50000"/>
                  </a:schemeClr>
                </a:solidFill>
              </a:rPr>
              <a:t>eLearn</a:t>
            </a:r>
            <a:r>
              <a:rPr lang="en-US" sz="1400" dirty="0" smtClean="0">
                <a:solidFill>
                  <a:schemeClr val="tx2">
                    <a:lumMod val="50000"/>
                  </a:schemeClr>
                </a:solidFill>
              </a:rPr>
              <a:t> and/or clients to create, update and retrieve customer information stored in their Path client account by making web service calls to the API.</a:t>
            </a:r>
          </a:p>
          <a:p>
            <a:pPr marL="39158" lvl="2" indent="0" defTabSz="257168">
              <a:buSzPct val="100000"/>
              <a:buNone/>
            </a:pPr>
            <a:endParaRPr lang="en-US" sz="1400" dirty="0" smtClean="0">
              <a:solidFill>
                <a:schemeClr val="bg1"/>
              </a:solidFill>
            </a:endParaRPr>
          </a:p>
          <a:p>
            <a:pPr marL="39158" lvl="2" indent="0" defTabSz="257168">
              <a:buSzPct val="100000"/>
              <a:buNone/>
            </a:pPr>
            <a:endParaRPr lang="en-US" sz="1400" dirty="0" smtClean="0">
              <a:solidFill>
                <a:schemeClr val="bg1"/>
              </a:solidFill>
            </a:endParaRPr>
          </a:p>
          <a:p>
            <a:pPr marL="39158" lvl="2" indent="0" defTabSz="257168">
              <a:buSzPct val="100000"/>
              <a:buNone/>
            </a:pPr>
            <a:endParaRPr lang="en-US" sz="1400" dirty="0">
              <a:solidFill>
                <a:schemeClr val="bg1"/>
              </a:solidFill>
            </a:endParaRPr>
          </a:p>
          <a:p>
            <a:endParaRPr lang="en-US" sz="1400" dirty="0" smtClean="0">
              <a:solidFill>
                <a:schemeClr val="bg1"/>
              </a:solidFill>
            </a:endParaRPr>
          </a:p>
          <a:p>
            <a:endParaRPr lang="en-US" sz="1400" dirty="0">
              <a:solidFill>
                <a:schemeClr val="bg1"/>
              </a:solidFill>
            </a:endParaRPr>
          </a:p>
          <a:p>
            <a:pPr marL="39158" lvl="2" indent="0" defTabSz="257168">
              <a:buSzPct val="100000"/>
              <a:buNone/>
            </a:pPr>
            <a:endParaRPr lang="en-US" sz="1400" dirty="0" smtClean="0">
              <a:solidFill>
                <a:schemeClr val="bg1"/>
              </a:solidFill>
            </a:endParaRPr>
          </a:p>
          <a:p>
            <a:pPr marL="39158" lvl="2" indent="0" defTabSz="257168">
              <a:buSzPct val="100000"/>
              <a:buNone/>
            </a:pPr>
            <a:endParaRPr lang="en-US" sz="1400" dirty="0">
              <a:solidFill>
                <a:schemeClr val="bg1"/>
              </a:solidFill>
            </a:endParaRPr>
          </a:p>
          <a:p>
            <a:pPr marL="232034" lvl="2" indent="-192876" defTabSz="257168">
              <a:buSzPct val="100000"/>
              <a:buBlip>
                <a:blip r:embed="rId2"/>
              </a:buBlip>
            </a:pPr>
            <a:endParaRPr lang="en-US" sz="1400" dirty="0" smtClean="0">
              <a:solidFill>
                <a:schemeClr val="bg1"/>
              </a:solidFill>
            </a:endParaRPr>
          </a:p>
          <a:p>
            <a:pPr marL="39158" lvl="2" indent="0" defTabSz="257168">
              <a:buSzPct val="100000"/>
              <a:buNone/>
            </a:pPr>
            <a:endParaRPr lang="en-US" sz="1000" dirty="0">
              <a:solidFill>
                <a:schemeClr val="bg1"/>
              </a:solidFill>
            </a:endParaRPr>
          </a:p>
          <a:p>
            <a:endParaRPr lang="en-US" sz="1000" dirty="0"/>
          </a:p>
          <a:p>
            <a:r>
              <a:rPr lang="en-US" sz="1000" dirty="0"/>
              <a:t> </a:t>
            </a:r>
          </a:p>
          <a:p>
            <a:pPr marL="232034" lvl="2" indent="-192876" defTabSz="257168">
              <a:buSzPct val="100000"/>
              <a:buBlip>
                <a:blip r:embed="rId2"/>
              </a:buBlip>
            </a:pPr>
            <a:endParaRPr lang="en-US" sz="1800" dirty="0">
              <a:solidFill>
                <a:schemeClr val="bg1"/>
              </a:solidFill>
              <a:latin typeface="+mn-lt"/>
            </a:endParaRPr>
          </a:p>
          <a:p>
            <a:pPr marL="232034" lvl="2" indent="-192876" defTabSz="257168">
              <a:buSzPct val="100000"/>
              <a:buBlip>
                <a:blip r:embed="rId2"/>
              </a:buBlip>
            </a:pPr>
            <a:endParaRPr lang="en-US" sz="1800" dirty="0">
              <a:solidFill>
                <a:schemeClr val="bg1"/>
              </a:solidFill>
              <a:latin typeface="+mn-lt"/>
            </a:endParaRPr>
          </a:p>
          <a:p>
            <a:pPr marL="232034" lvl="2" indent="-192876" defTabSz="257168">
              <a:buSzPct val="100000"/>
              <a:buBlip>
                <a:blip r:embed="rId2"/>
              </a:buBlip>
            </a:pPr>
            <a:endParaRPr lang="en-US" sz="1800" dirty="0">
              <a:solidFill>
                <a:schemeClr val="bg1"/>
              </a:solidFill>
              <a:latin typeface="+mn-lt"/>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022" t="6946" r="32795" b="6780"/>
          <a:stretch/>
        </p:blipFill>
        <p:spPr>
          <a:xfrm>
            <a:off x="682451" y="2060043"/>
            <a:ext cx="2820968" cy="1785936"/>
          </a:xfrm>
          <a:prstGeom prst="rect">
            <a:avLst/>
          </a:prstGeom>
        </p:spPr>
      </p:pic>
      <p:sp>
        <p:nvSpPr>
          <p:cNvPr id="8" name="TextBox 7"/>
          <p:cNvSpPr txBox="1"/>
          <p:nvPr/>
        </p:nvSpPr>
        <p:spPr>
          <a:xfrm>
            <a:off x="588723" y="1063625"/>
            <a:ext cx="7866345" cy="646331"/>
          </a:xfrm>
          <a:prstGeom prst="rect">
            <a:avLst/>
          </a:prstGeom>
          <a:noFill/>
        </p:spPr>
        <p:txBody>
          <a:bodyPr wrap="square" rtlCol="0">
            <a:spAutoFit/>
          </a:bodyPr>
          <a:lstStyle/>
          <a:p>
            <a:r>
              <a:rPr lang="en-US" dirty="0">
                <a:solidFill>
                  <a:schemeClr val="tx2">
                    <a:lumMod val="50000"/>
                  </a:schemeClr>
                </a:solidFill>
              </a:rPr>
              <a:t>Typical Integration Scenarios</a:t>
            </a:r>
            <a:r>
              <a:rPr lang="en-US" dirty="0" smtClean="0">
                <a:solidFill>
                  <a:schemeClr val="tx2">
                    <a:lumMod val="50000"/>
                  </a:schemeClr>
                </a:solidFill>
              </a:rPr>
              <a:t>: </a:t>
            </a:r>
          </a:p>
          <a:p>
            <a:r>
              <a:rPr lang="en-US" dirty="0" smtClean="0">
                <a:solidFill>
                  <a:schemeClr val="tx2">
                    <a:lumMod val="50000"/>
                  </a:schemeClr>
                </a:solidFill>
              </a:rPr>
              <a:t>Registration </a:t>
            </a:r>
            <a:r>
              <a:rPr lang="en-US" dirty="0">
                <a:solidFill>
                  <a:schemeClr val="tx2">
                    <a:lumMod val="50000"/>
                  </a:schemeClr>
                </a:solidFill>
              </a:rPr>
              <a:t>• Single Sign On • E-commerce • Reporting • CE Data</a:t>
            </a:r>
          </a:p>
        </p:txBody>
      </p:sp>
    </p:spTree>
    <p:extLst>
      <p:ext uri="{BB962C8B-B14F-4D97-AF65-F5344CB8AC3E}">
        <p14:creationId xmlns:p14="http://schemas.microsoft.com/office/powerpoint/2010/main" val="23844432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Flexible &amp; Reliable Access</a:t>
            </a:r>
            <a:endParaRPr lang="en-US" dirty="0"/>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3841544202"/>
              </p:ext>
            </p:extLst>
          </p:nvPr>
        </p:nvGraphicFramePr>
        <p:xfrm>
          <a:off x="195942" y="1058589"/>
          <a:ext cx="8752115" cy="3579368"/>
        </p:xfrm>
        <a:graphic>
          <a:graphicData uri="http://schemas.openxmlformats.org/drawingml/2006/table">
            <a:tbl>
              <a:tblPr firstRow="1" firstCol="1" bandRow="1">
                <a:tableStyleId>{5C22544A-7EE6-4342-B048-85BDC9FD1C3A}</a:tableStyleId>
              </a:tblPr>
              <a:tblGrid>
                <a:gridCol w="1118442"/>
                <a:gridCol w="7633673"/>
              </a:tblGrid>
              <a:tr h="1588426">
                <a:tc>
                  <a:txBody>
                    <a:bodyPr/>
                    <a:lstStyle/>
                    <a:p>
                      <a:pPr marL="0" marR="0">
                        <a:lnSpc>
                          <a:spcPct val="115000"/>
                        </a:lnSpc>
                        <a:spcBef>
                          <a:spcPts val="0"/>
                        </a:spcBef>
                        <a:spcAft>
                          <a:spcPts val="1000"/>
                        </a:spcAft>
                      </a:pPr>
                      <a:r>
                        <a:rPr lang="en-US" sz="1200" dirty="0">
                          <a:effectLst/>
                        </a:rPr>
                        <a:t>Platforms Supported</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1441" marR="41441" marT="0" marB="0"/>
                </a:tc>
                <a:tc>
                  <a:txBody>
                    <a:bodyPr/>
                    <a:lstStyle/>
                    <a:p>
                      <a:pPr marL="0" marR="0">
                        <a:lnSpc>
                          <a:spcPct val="115000"/>
                        </a:lnSpc>
                        <a:spcBef>
                          <a:spcPts val="0"/>
                        </a:spcBef>
                        <a:spcAft>
                          <a:spcPts val="1000"/>
                        </a:spcAft>
                      </a:pPr>
                      <a:r>
                        <a:rPr lang="en-US" sz="1200" dirty="0">
                          <a:effectLst/>
                        </a:rPr>
                        <a:t>Windows 10, 8.1 (32-bit/64-bit), 8.0 (32-bit/64-bit), Windows 7 (32-bit/64-bit)</a:t>
                      </a:r>
                      <a:br>
                        <a:rPr lang="en-US" sz="1200" dirty="0">
                          <a:effectLst/>
                        </a:rPr>
                      </a:br>
                      <a:r>
                        <a:rPr lang="en-US" sz="1200" dirty="0">
                          <a:effectLst/>
                        </a:rPr>
                        <a:t>Mac OS X 10.8, 10.9, and 10.10</a:t>
                      </a:r>
                      <a:br>
                        <a:rPr lang="en-US" sz="1200" dirty="0">
                          <a:effectLst/>
                        </a:rPr>
                      </a:br>
                      <a:r>
                        <a:rPr lang="en-US" sz="1200" dirty="0">
                          <a:effectLst/>
                        </a:rPr>
                        <a:t>Ubuntu 14.04; Red Hat Enterprise Linux 6; </a:t>
                      </a:r>
                      <a:r>
                        <a:rPr lang="en-US" sz="1200" dirty="0" err="1">
                          <a:effectLst/>
                        </a:rPr>
                        <a:t>OpenSuSE</a:t>
                      </a:r>
                      <a:r>
                        <a:rPr lang="en-US" sz="1200" dirty="0">
                          <a:effectLst/>
                        </a:rPr>
                        <a:t> 13.1</a:t>
                      </a:r>
                      <a:br>
                        <a:rPr lang="en-US" sz="1200" dirty="0">
                          <a:effectLst/>
                        </a:rPr>
                      </a:br>
                      <a:r>
                        <a:rPr lang="en-US" sz="1200" dirty="0">
                          <a:effectLst/>
                        </a:rPr>
                        <a:t>Citrix XenApp 7.5</a:t>
                      </a:r>
                    </a:p>
                    <a:p>
                      <a:pPr marL="0" marR="0">
                        <a:lnSpc>
                          <a:spcPct val="115000"/>
                        </a:lnSpc>
                        <a:spcBef>
                          <a:spcPts val="0"/>
                        </a:spcBef>
                        <a:spcAft>
                          <a:spcPts val="1000"/>
                        </a:spcAft>
                      </a:pPr>
                      <a:r>
                        <a:rPr lang="en-US" sz="1200" u="sng" dirty="0">
                          <a:effectLst/>
                        </a:rPr>
                        <a:t>Mobile</a:t>
                      </a:r>
                      <a:r>
                        <a:rPr lang="en-US" sz="1200" dirty="0">
                          <a:effectLst/>
                        </a:rPr>
                        <a:t/>
                      </a:r>
                      <a:br>
                        <a:rPr lang="en-US" sz="1200" dirty="0">
                          <a:effectLst/>
                        </a:rPr>
                      </a:br>
                      <a:r>
                        <a:rPr lang="en-US" sz="1200" dirty="0">
                          <a:effectLst/>
                        </a:rPr>
                        <a:t>Apple supported devices: iPhone 5S, iPhone 5, iPhone 4S, iPad with Retina display, iPad 3, iPad 2, iPad mini, and iPod touch (4th and 5th generations)</a:t>
                      </a:r>
                    </a:p>
                    <a:p>
                      <a:pPr marL="0" marR="0">
                        <a:lnSpc>
                          <a:spcPct val="115000"/>
                        </a:lnSpc>
                        <a:spcBef>
                          <a:spcPts val="0"/>
                        </a:spcBef>
                        <a:spcAft>
                          <a:spcPts val="1000"/>
                        </a:spcAft>
                      </a:pPr>
                      <a:r>
                        <a:rPr lang="en-US" sz="1200" dirty="0">
                          <a:effectLst/>
                        </a:rPr>
                        <a:t>Apple supported OS versions summary: iOS 6 and higher</a:t>
                      </a:r>
                    </a:p>
                    <a:p>
                      <a:pPr marL="0" marR="0">
                        <a:lnSpc>
                          <a:spcPct val="115000"/>
                        </a:lnSpc>
                        <a:spcBef>
                          <a:spcPts val="0"/>
                        </a:spcBef>
                        <a:spcAft>
                          <a:spcPts val="1000"/>
                        </a:spcAft>
                      </a:pPr>
                      <a:r>
                        <a:rPr lang="en-US" sz="1200" dirty="0">
                          <a:effectLst/>
                        </a:rPr>
                        <a:t>Android supported devices: Motorola DROID RAZR MAXX, Motorola </a:t>
                      </a:r>
                      <a:r>
                        <a:rPr lang="en-US" sz="1200" dirty="0" err="1">
                          <a:effectLst/>
                        </a:rPr>
                        <a:t>Atrix</a:t>
                      </a:r>
                      <a:r>
                        <a:rPr lang="en-US" sz="1200" dirty="0">
                          <a:effectLst/>
                        </a:rPr>
                        <a:t>, Motorola </a:t>
                      </a:r>
                      <a:r>
                        <a:rPr lang="en-US" sz="1200" dirty="0" err="1">
                          <a:effectLst/>
                        </a:rPr>
                        <a:t>Xoom</a:t>
                      </a:r>
                      <a:r>
                        <a:rPr lang="en-US" sz="1200" dirty="0">
                          <a:effectLst/>
                        </a:rPr>
                        <a:t>, Samsung Galaxy Tab 2 10.1, Samsung Galaxy S3 and S4, Nexus 7 tablet</a:t>
                      </a:r>
                    </a:p>
                    <a:p>
                      <a:pPr marL="0" marR="0">
                        <a:lnSpc>
                          <a:spcPct val="115000"/>
                        </a:lnSpc>
                        <a:spcBef>
                          <a:spcPts val="0"/>
                        </a:spcBef>
                        <a:spcAft>
                          <a:spcPts val="1000"/>
                        </a:spcAft>
                      </a:pPr>
                      <a:r>
                        <a:rPr lang="en-US" sz="1200" dirty="0">
                          <a:effectLst/>
                        </a:rPr>
                        <a:t>Android supported OS versions summary: 2.3.4 and later</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1441" marR="41441" marT="0" marB="0"/>
                </a:tc>
              </a:tr>
              <a:tr h="542726">
                <a:tc>
                  <a:txBody>
                    <a:bodyPr/>
                    <a:lstStyle/>
                    <a:p>
                      <a:pPr marL="0" marR="0">
                        <a:lnSpc>
                          <a:spcPct val="115000"/>
                        </a:lnSpc>
                        <a:spcBef>
                          <a:spcPts val="0"/>
                        </a:spcBef>
                        <a:spcAft>
                          <a:spcPts val="1000"/>
                        </a:spcAft>
                      </a:pPr>
                      <a:r>
                        <a:rPr lang="en-US" sz="1200">
                          <a:effectLst/>
                        </a:rPr>
                        <a:t>Browsers Supported</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1441" marR="41441" marT="0" marB="0"/>
                </a:tc>
                <a:tc>
                  <a:txBody>
                    <a:bodyPr/>
                    <a:lstStyle/>
                    <a:p>
                      <a:pPr marL="0" marR="0">
                        <a:lnSpc>
                          <a:spcPct val="115000"/>
                        </a:lnSpc>
                        <a:spcBef>
                          <a:spcPts val="0"/>
                        </a:spcBef>
                        <a:spcAft>
                          <a:spcPts val="1000"/>
                        </a:spcAft>
                      </a:pPr>
                      <a:r>
                        <a:rPr lang="en-US" sz="1200" dirty="0">
                          <a:effectLst/>
                        </a:rPr>
                        <a:t>Microsoft Internet Explorer 8 or later, Windows Edge browser, Mozilla Firefox, Apple Safari, and Google Chrome</a:t>
                      </a:r>
                      <a:br>
                        <a:rPr lang="en-US" sz="1200" dirty="0">
                          <a:effectLst/>
                        </a:rPr>
                      </a:br>
                      <a:r>
                        <a:rPr lang="en-US" sz="1200" dirty="0">
                          <a:effectLst/>
                        </a:rPr>
                        <a:t>The Adobe Connect Add-in is required for screen-sharing by presenters</a:t>
                      </a:r>
                    </a:p>
                    <a:p>
                      <a:pPr marL="0" marR="0">
                        <a:lnSpc>
                          <a:spcPct val="115000"/>
                        </a:lnSpc>
                        <a:spcBef>
                          <a:spcPts val="0"/>
                        </a:spcBef>
                        <a:spcAft>
                          <a:spcPts val="1000"/>
                        </a:spcAft>
                      </a:pPr>
                      <a:r>
                        <a:rPr lang="en-US" sz="1200" dirty="0">
                          <a:effectLst/>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1441" marR="41441" marT="0" marB="0"/>
                </a:tc>
              </a:tr>
            </a:tbl>
          </a:graphicData>
        </a:graphic>
      </p:graphicFrame>
    </p:spTree>
    <p:extLst>
      <p:ext uri="{BB962C8B-B14F-4D97-AF65-F5344CB8AC3E}">
        <p14:creationId xmlns:p14="http://schemas.microsoft.com/office/powerpoint/2010/main" val="29628032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998" y="537144"/>
            <a:ext cx="8386892" cy="742653"/>
          </a:xfrm>
        </p:spPr>
        <p:txBody>
          <a:bodyPr/>
          <a:lstStyle/>
          <a:p>
            <a:pPr algn="ctr"/>
            <a:r>
              <a:rPr lang="en-US" sz="2800" dirty="0" smtClean="0"/>
              <a:t>The White Glove Way=</a:t>
            </a:r>
            <a:br>
              <a:rPr lang="en-US" sz="2800" dirty="0" smtClean="0"/>
            </a:br>
            <a:r>
              <a:rPr lang="en-US" sz="2800" dirty="0" smtClean="0"/>
              <a:t>EXPERIENCE</a:t>
            </a:r>
            <a:r>
              <a:rPr lang="en-US" sz="2800" dirty="0"/>
              <a:t/>
            </a:r>
            <a:br>
              <a:rPr lang="en-US" sz="2800" dirty="0"/>
            </a:br>
            <a:r>
              <a:rPr lang="en-US" dirty="0"/>
              <a:t/>
            </a:r>
            <a:br>
              <a:rPr lang="en-US" dirty="0"/>
            </a:br>
            <a:r>
              <a:rPr lang="en-US" dirty="0"/>
              <a:t/>
            </a:r>
            <a:br>
              <a:rPr lang="en-US" dirty="0"/>
            </a:br>
            <a:r>
              <a:rPr lang="en-US" dirty="0"/>
              <a:t/>
            </a:r>
            <a:br>
              <a:rPr lang="en-US" dirty="0"/>
            </a:b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1562" y="1539240"/>
            <a:ext cx="3816132" cy="3311798"/>
          </a:xfrm>
          <a:prstGeom prst="rect">
            <a:avLst/>
          </a:prstGeom>
        </p:spPr>
      </p:pic>
      <p:sp>
        <p:nvSpPr>
          <p:cNvPr id="6" name="TextBox 5"/>
          <p:cNvSpPr txBox="1"/>
          <p:nvPr/>
        </p:nvSpPr>
        <p:spPr>
          <a:xfrm>
            <a:off x="3788651" y="2058126"/>
            <a:ext cx="1461953" cy="6586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1336" tIns="21336" rIns="21336" bIns="21336" numCol="1" spcCol="16002" rtlCol="0" anchor="ctr">
            <a:spAutoFit/>
          </a:bodyPr>
          <a:lstStyle/>
          <a:p>
            <a:pPr algn="ctr" fontAlgn="auto">
              <a:spcBef>
                <a:spcPts val="0"/>
              </a:spcBef>
              <a:spcAft>
                <a:spcPts val="0"/>
              </a:spcAft>
            </a:pPr>
            <a:r>
              <a:rPr lang="en-US" sz="2000" b="1" dirty="0" smtClean="0">
                <a:solidFill>
                  <a:srgbClr val="FFC000"/>
                </a:solidFill>
                <a:latin typeface="+mn-lt"/>
                <a:ea typeface="+mn-ea"/>
                <a:cs typeface="+mn-cs"/>
                <a:sym typeface="Helvetica Light"/>
              </a:rPr>
              <a:t>Easy &amp; Engaging</a:t>
            </a:r>
            <a:endParaRPr lang="en-US" sz="2000" b="1" dirty="0">
              <a:solidFill>
                <a:srgbClr val="FFC000"/>
              </a:solidFill>
              <a:latin typeface="+mn-lt"/>
              <a:ea typeface="+mn-ea"/>
              <a:cs typeface="+mn-cs"/>
              <a:sym typeface="Helvetica Light"/>
            </a:endParaRPr>
          </a:p>
        </p:txBody>
      </p:sp>
    </p:spTree>
    <p:extLst>
      <p:ext uri="{BB962C8B-B14F-4D97-AF65-F5344CB8AC3E}">
        <p14:creationId xmlns:p14="http://schemas.microsoft.com/office/powerpoint/2010/main" val="669171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145" y="634559"/>
            <a:ext cx="7960659" cy="742653"/>
          </a:xfrm>
        </p:spPr>
        <p:txBody>
          <a:bodyPr/>
          <a:lstStyle/>
          <a:p>
            <a:r>
              <a:rPr lang="en-US" sz="2800" dirty="0" smtClean="0"/>
              <a:t>You may not get second chances</a:t>
            </a:r>
            <a:r>
              <a:rPr lang="en-US" dirty="0"/>
              <a:t/>
            </a:r>
            <a:br>
              <a:rPr lang="en-US" dirty="0"/>
            </a:br>
            <a:r>
              <a:rPr lang="en-US" dirty="0"/>
              <a:t/>
            </a:r>
            <a:br>
              <a:rPr lang="en-US" dirty="0"/>
            </a:b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9647" y="1113101"/>
            <a:ext cx="4907653" cy="3265820"/>
          </a:xfrm>
          <a:prstGeom prst="rect">
            <a:avLst/>
          </a:prstGeom>
        </p:spPr>
      </p:pic>
    </p:spTree>
    <p:extLst>
      <p:ext uri="{BB962C8B-B14F-4D97-AF65-F5344CB8AC3E}">
        <p14:creationId xmlns:p14="http://schemas.microsoft.com/office/powerpoint/2010/main" val="10640986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Advancing Slides</a:t>
            </a:r>
            <a:endParaRPr lang="en-US" dirty="0"/>
          </a:p>
        </p:txBody>
      </p:sp>
      <p:sp>
        <p:nvSpPr>
          <p:cNvPr id="3" name="Content Placeholder 2"/>
          <p:cNvSpPr>
            <a:spLocks noGrp="1"/>
          </p:cNvSpPr>
          <p:nvPr>
            <p:ph idx="1"/>
          </p:nvPr>
        </p:nvSpPr>
        <p:spPr>
          <a:xfrm>
            <a:off x="457200" y="1200150"/>
            <a:ext cx="3254721" cy="375153"/>
          </a:xfrm>
        </p:spPr>
        <p:txBody>
          <a:bodyPr/>
          <a:lstStyle/>
          <a:p>
            <a:r>
              <a:rPr lang="en-US" sz="1600" dirty="0"/>
              <a:t>Presenting slides is easy with Connect!  Simply click on the right arrow on the bottom left of the slide pod to advance.  The left arrow will go backward.  </a:t>
            </a:r>
            <a:endParaRPr lang="en-US" sz="1600" dirty="0" smtClean="0"/>
          </a:p>
          <a:p>
            <a:r>
              <a:rPr lang="en-US" sz="1600" dirty="0"/>
              <a:t>You can also use your left and right arrow keys on your keyboard to control the slides once the slide pod is activated.</a:t>
            </a:r>
          </a:p>
          <a:p>
            <a:endParaRPr lang="en-US" sz="1600" dirty="0"/>
          </a:p>
          <a:p>
            <a:endParaRPr lang="en-US" sz="1600" dirty="0"/>
          </a:p>
        </p:txBody>
      </p:sp>
      <p:pic>
        <p:nvPicPr>
          <p:cNvPr id="7" name="Picture 6"/>
          <p:cNvPicPr>
            <a:picLocks noChangeAspect="1"/>
          </p:cNvPicPr>
          <p:nvPr/>
        </p:nvPicPr>
        <p:blipFill>
          <a:blip r:embed="rId2"/>
          <a:stretch>
            <a:fillRect/>
          </a:stretch>
        </p:blipFill>
        <p:spPr>
          <a:xfrm>
            <a:off x="3715731" y="769544"/>
            <a:ext cx="4971069" cy="4059420"/>
          </a:xfrm>
          <a:prstGeom prst="rect">
            <a:avLst/>
          </a:prstGeom>
        </p:spPr>
      </p:pic>
    </p:spTree>
    <p:extLst>
      <p:ext uri="{BB962C8B-B14F-4D97-AF65-F5344CB8AC3E}">
        <p14:creationId xmlns:p14="http://schemas.microsoft.com/office/powerpoint/2010/main" val="2655128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Pointer Arrow</a:t>
            </a:r>
            <a:endParaRPr lang="en-US" dirty="0"/>
          </a:p>
        </p:txBody>
      </p:sp>
      <p:sp>
        <p:nvSpPr>
          <p:cNvPr id="3" name="Content Placeholder 2"/>
          <p:cNvSpPr>
            <a:spLocks noGrp="1"/>
          </p:cNvSpPr>
          <p:nvPr>
            <p:ph idx="1"/>
          </p:nvPr>
        </p:nvSpPr>
        <p:spPr>
          <a:xfrm>
            <a:off x="457200" y="1200150"/>
            <a:ext cx="3254721" cy="375153"/>
          </a:xfrm>
        </p:spPr>
        <p:txBody>
          <a:bodyPr/>
          <a:lstStyle/>
          <a:p>
            <a:r>
              <a:rPr lang="en-US" sz="1600" dirty="0"/>
              <a:t>A pointer arrow is available for presenters to show the audience their “mouse” and point to features on the slides</a:t>
            </a:r>
          </a:p>
          <a:p>
            <a:r>
              <a:rPr lang="en-US" sz="1600" dirty="0"/>
              <a:t>Just click the pointer arrow button above the slide to turn on.  When you click and drag your mouse, the green arrow will follow.  Click the button again to turn off</a:t>
            </a:r>
            <a:r>
              <a:rPr lang="en-US" sz="1600" dirty="0" smtClean="0"/>
              <a:t>.</a:t>
            </a:r>
            <a:endParaRPr lang="en-US" sz="1600" dirty="0"/>
          </a:p>
          <a:p>
            <a:endParaRPr lang="en-US" sz="1600" dirty="0"/>
          </a:p>
        </p:txBody>
      </p:sp>
      <p:pic>
        <p:nvPicPr>
          <p:cNvPr id="5" name="Picture 4"/>
          <p:cNvPicPr>
            <a:picLocks noChangeAspect="1"/>
          </p:cNvPicPr>
          <p:nvPr/>
        </p:nvPicPr>
        <p:blipFill>
          <a:blip r:embed="rId2"/>
          <a:stretch>
            <a:fillRect/>
          </a:stretch>
        </p:blipFill>
        <p:spPr>
          <a:xfrm>
            <a:off x="3692377" y="679010"/>
            <a:ext cx="5209401" cy="4266359"/>
          </a:xfrm>
          <a:prstGeom prst="rect">
            <a:avLst/>
          </a:prstGeom>
        </p:spPr>
      </p:pic>
    </p:spTree>
    <p:extLst>
      <p:ext uri="{BB962C8B-B14F-4D97-AF65-F5344CB8AC3E}">
        <p14:creationId xmlns:p14="http://schemas.microsoft.com/office/powerpoint/2010/main" val="1049522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The Promised Land</a:t>
            </a:r>
            <a:endParaRPr lang="en-US" sz="2800" dirty="0"/>
          </a:p>
        </p:txBody>
      </p:sp>
      <p:sp>
        <p:nvSpPr>
          <p:cNvPr id="3" name="Content Placeholder 2"/>
          <p:cNvSpPr>
            <a:spLocks noGrp="1"/>
          </p:cNvSpPr>
          <p:nvPr>
            <p:ph sz="half" idx="1"/>
          </p:nvPr>
        </p:nvSpPr>
        <p:spPr>
          <a:xfrm>
            <a:off x="533400" y="1852393"/>
            <a:ext cx="4038600" cy="3394075"/>
          </a:xfrm>
        </p:spPr>
        <p:txBody>
          <a:bodyPr/>
          <a:lstStyle/>
          <a:p>
            <a:r>
              <a:rPr lang="en-US" sz="1800" dirty="0" smtClean="0"/>
              <a:t>Easy &amp; Engaging</a:t>
            </a:r>
          </a:p>
          <a:p>
            <a:r>
              <a:rPr lang="en-US" sz="1800" dirty="0" smtClean="0"/>
              <a:t>Streamlined from beginning to end</a:t>
            </a:r>
          </a:p>
          <a:p>
            <a:r>
              <a:rPr lang="en-US" sz="1800" dirty="0"/>
              <a:t>Reliable &amp; </a:t>
            </a:r>
            <a:r>
              <a:rPr lang="en-US" sz="1800" dirty="0" smtClean="0"/>
              <a:t>Consistent</a:t>
            </a:r>
          </a:p>
          <a:p>
            <a:r>
              <a:rPr lang="en-US" sz="1800" dirty="0" smtClean="0"/>
              <a:t>An extension of your staff so you can focus on SMEs &amp; marketing</a:t>
            </a:r>
            <a:endParaRPr lang="en-US" sz="1800" dirty="0"/>
          </a:p>
          <a:p>
            <a:endParaRPr lang="en-US" dirty="0"/>
          </a:p>
        </p:txBody>
      </p:sp>
      <p:pic>
        <p:nvPicPr>
          <p:cNvPr id="5" name="Content Placeholder 4"/>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7869" t="4923" r="12858"/>
          <a:stretch/>
        </p:blipFill>
        <p:spPr>
          <a:xfrm>
            <a:off x="4929808" y="1630017"/>
            <a:ext cx="4240598" cy="2166731"/>
          </a:xfrm>
        </p:spPr>
      </p:pic>
    </p:spTree>
    <p:extLst>
      <p:ext uri="{BB962C8B-B14F-4D97-AF65-F5344CB8AC3E}">
        <p14:creationId xmlns:p14="http://schemas.microsoft.com/office/powerpoint/2010/main" val="30250662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it All Comes Together</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9200" y="2260600"/>
            <a:ext cx="1606296" cy="615696"/>
          </a:xfrm>
          <a:prstGeom prst="rect">
            <a:avLst/>
          </a:prstGeom>
        </p:spPr>
      </p:pic>
      <p:pic>
        <p:nvPicPr>
          <p:cNvPr id="5" name="Picture 9" descr="C:\Users\Philip G. Forte\Downloads\7507-256x256x3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3605" y="1920964"/>
            <a:ext cx="1294968" cy="12949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641223" y="2137558"/>
            <a:ext cx="1434169" cy="963247"/>
          </a:xfrm>
          <a:prstGeom prst="rect">
            <a:avLst/>
          </a:prstGeom>
        </p:spPr>
      </p:pic>
      <p:sp>
        <p:nvSpPr>
          <p:cNvPr id="9" name="TextBox 8"/>
          <p:cNvSpPr txBox="1"/>
          <p:nvPr/>
        </p:nvSpPr>
        <p:spPr>
          <a:xfrm>
            <a:off x="730436" y="3277852"/>
            <a:ext cx="1442472" cy="338554"/>
          </a:xfrm>
          <a:prstGeom prst="rect">
            <a:avLst/>
          </a:prstGeom>
          <a:noFill/>
        </p:spPr>
        <p:txBody>
          <a:bodyPr wrap="square" rtlCol="0">
            <a:spAutoFit/>
          </a:bodyPr>
          <a:lstStyle/>
          <a:p>
            <a:pPr algn="ctr"/>
            <a:r>
              <a:rPr lang="en-US" sz="1600" i="1" dirty="0" smtClean="0">
                <a:solidFill>
                  <a:schemeClr val="bg2">
                    <a:lumMod val="50000"/>
                  </a:schemeClr>
                </a:solidFill>
                <a:latin typeface="Effra" charset="0"/>
                <a:ea typeface="Effra" charset="0"/>
                <a:cs typeface="Effra" charset="0"/>
              </a:rPr>
              <a:t>Webinars</a:t>
            </a:r>
            <a:endParaRPr lang="en-US" sz="1600" i="1" dirty="0">
              <a:solidFill>
                <a:schemeClr val="bg2">
                  <a:lumMod val="50000"/>
                </a:schemeClr>
              </a:solidFill>
              <a:latin typeface="Effra" charset="0"/>
              <a:ea typeface="Effra" charset="0"/>
              <a:cs typeface="Effra" charset="0"/>
            </a:endParaRPr>
          </a:p>
        </p:txBody>
      </p:sp>
      <p:sp>
        <p:nvSpPr>
          <p:cNvPr id="12" name="Right Arrow 11"/>
          <p:cNvSpPr/>
          <p:nvPr/>
        </p:nvSpPr>
        <p:spPr>
          <a:xfrm>
            <a:off x="2632172" y="2452362"/>
            <a:ext cx="739140" cy="381000"/>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endParaRPr>
          </a:p>
        </p:txBody>
      </p:sp>
      <p:sp>
        <p:nvSpPr>
          <p:cNvPr id="13" name="Right Arrow 12"/>
          <p:cNvSpPr/>
          <p:nvPr/>
        </p:nvSpPr>
        <p:spPr>
          <a:xfrm>
            <a:off x="5707775" y="2333047"/>
            <a:ext cx="739140" cy="252327"/>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rot="10800000">
            <a:off x="5689980" y="2642862"/>
            <a:ext cx="739140" cy="243840"/>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001742" y="3628988"/>
            <a:ext cx="501607" cy="501607"/>
          </a:xfrm>
          <a:prstGeom prst="rect">
            <a:avLst/>
          </a:prstGeom>
        </p:spPr>
      </p:pic>
      <p:pic>
        <p:nvPicPr>
          <p:cNvPr id="16" name="Picture 15"/>
          <p:cNvPicPr>
            <a:picLocks noChangeAspect="1"/>
          </p:cNvPicPr>
          <p:nvPr/>
        </p:nvPicPr>
        <p:blipFill>
          <a:blip r:embed="rId6">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741128" y="3495103"/>
            <a:ext cx="750045" cy="680273"/>
          </a:xfrm>
          <a:prstGeom prst="rect">
            <a:avLst/>
          </a:prstGeom>
        </p:spPr>
      </p:pic>
      <p:pic>
        <p:nvPicPr>
          <p:cNvPr id="17" name="Picture 16"/>
          <p:cNvPicPr>
            <a:picLocks noChangeAspect="1"/>
          </p:cNvPicPr>
          <p:nvPr/>
        </p:nvPicPr>
        <p:blipFill>
          <a:blip r:embed="rId7">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594569" y="3575118"/>
            <a:ext cx="609343" cy="609343"/>
          </a:xfrm>
          <a:prstGeom prst="rect">
            <a:avLst/>
          </a:prstGeom>
        </p:spPr>
      </p:pic>
      <p:pic>
        <p:nvPicPr>
          <p:cNvPr id="18" name="Picture 17"/>
          <p:cNvPicPr>
            <a:picLocks noChangeAspect="1"/>
          </p:cNvPicPr>
          <p:nvPr/>
        </p:nvPicPr>
        <p:blipFill>
          <a:blip r:embed="rId8">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5365496" y="3570000"/>
            <a:ext cx="611907" cy="599909"/>
          </a:xfrm>
          <a:prstGeom prst="rect">
            <a:avLst/>
          </a:prstGeom>
        </p:spPr>
      </p:pic>
      <p:cxnSp>
        <p:nvCxnSpPr>
          <p:cNvPr id="19" name="Straight Arrow Connector 18"/>
          <p:cNvCxnSpPr/>
          <p:nvPr/>
        </p:nvCxnSpPr>
        <p:spPr>
          <a:xfrm flipH="1">
            <a:off x="3371313" y="3017429"/>
            <a:ext cx="369815" cy="520847"/>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4073759" y="2999793"/>
            <a:ext cx="3243" cy="458053"/>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flipV="1">
            <a:off x="4223226" y="2977723"/>
            <a:ext cx="5848" cy="462228"/>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4899240" y="3017429"/>
            <a:ext cx="0" cy="456948"/>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5161339" y="2999793"/>
            <a:ext cx="434153" cy="474584"/>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2531309" y="4153802"/>
            <a:ext cx="1442472" cy="261610"/>
          </a:xfrm>
          <a:prstGeom prst="rect">
            <a:avLst/>
          </a:prstGeom>
          <a:noFill/>
        </p:spPr>
        <p:txBody>
          <a:bodyPr wrap="square" rtlCol="0">
            <a:spAutoFit/>
          </a:bodyPr>
          <a:lstStyle/>
          <a:p>
            <a:pPr algn="ctr"/>
            <a:r>
              <a:rPr lang="en-US" sz="1100" i="1" dirty="0">
                <a:solidFill>
                  <a:schemeClr val="bg2">
                    <a:lumMod val="50000"/>
                  </a:schemeClr>
                </a:solidFill>
                <a:latin typeface="Effra" charset="0"/>
                <a:ea typeface="Effra" charset="0"/>
                <a:cs typeface="Effra" charset="0"/>
              </a:rPr>
              <a:t>Reporting</a:t>
            </a:r>
          </a:p>
        </p:txBody>
      </p:sp>
      <p:sp>
        <p:nvSpPr>
          <p:cNvPr id="39" name="TextBox 38"/>
          <p:cNvSpPr txBox="1"/>
          <p:nvPr/>
        </p:nvSpPr>
        <p:spPr>
          <a:xfrm>
            <a:off x="3597184" y="4153802"/>
            <a:ext cx="974816" cy="430887"/>
          </a:xfrm>
          <a:prstGeom prst="rect">
            <a:avLst/>
          </a:prstGeom>
          <a:noFill/>
        </p:spPr>
        <p:txBody>
          <a:bodyPr wrap="square" rtlCol="0">
            <a:spAutoFit/>
          </a:bodyPr>
          <a:lstStyle/>
          <a:p>
            <a:pPr algn="ctr"/>
            <a:r>
              <a:rPr lang="en-US" sz="1100" i="1" dirty="0">
                <a:solidFill>
                  <a:schemeClr val="bg2">
                    <a:lumMod val="50000"/>
                  </a:schemeClr>
                </a:solidFill>
                <a:latin typeface="Effra" charset="0"/>
                <a:ea typeface="Effra" charset="0"/>
                <a:cs typeface="Effra" charset="0"/>
              </a:rPr>
              <a:t>Registration</a:t>
            </a:r>
          </a:p>
          <a:p>
            <a:pPr algn="ctr"/>
            <a:r>
              <a:rPr lang="en-US" sz="1100" i="1" dirty="0">
                <a:solidFill>
                  <a:schemeClr val="bg2">
                    <a:lumMod val="50000"/>
                  </a:schemeClr>
                </a:solidFill>
                <a:latin typeface="Effra" charset="0"/>
                <a:ea typeface="Effra" charset="0"/>
                <a:cs typeface="Effra" charset="0"/>
              </a:rPr>
              <a:t>Services</a:t>
            </a:r>
          </a:p>
        </p:txBody>
      </p:sp>
      <p:sp>
        <p:nvSpPr>
          <p:cNvPr id="40" name="TextBox 39"/>
          <p:cNvSpPr txBox="1"/>
          <p:nvPr/>
        </p:nvSpPr>
        <p:spPr>
          <a:xfrm>
            <a:off x="4207099" y="4164589"/>
            <a:ext cx="1442472" cy="430887"/>
          </a:xfrm>
          <a:prstGeom prst="rect">
            <a:avLst/>
          </a:prstGeom>
          <a:noFill/>
        </p:spPr>
        <p:txBody>
          <a:bodyPr wrap="square" rtlCol="0">
            <a:spAutoFit/>
          </a:bodyPr>
          <a:lstStyle/>
          <a:p>
            <a:pPr algn="ctr"/>
            <a:r>
              <a:rPr lang="en-US" sz="1100" i="1" dirty="0">
                <a:solidFill>
                  <a:schemeClr val="bg2">
                    <a:lumMod val="50000"/>
                  </a:schemeClr>
                </a:solidFill>
                <a:latin typeface="Effra" charset="0"/>
                <a:ea typeface="Effra" charset="0"/>
                <a:cs typeface="Effra" charset="0"/>
              </a:rPr>
              <a:t>Testing &amp;</a:t>
            </a:r>
          </a:p>
          <a:p>
            <a:pPr algn="ctr"/>
            <a:r>
              <a:rPr lang="en-US" sz="1100" i="1" dirty="0">
                <a:solidFill>
                  <a:schemeClr val="bg2">
                    <a:lumMod val="50000"/>
                  </a:schemeClr>
                </a:solidFill>
                <a:latin typeface="Effra" charset="0"/>
                <a:ea typeface="Effra" charset="0"/>
                <a:cs typeface="Effra" charset="0"/>
              </a:rPr>
              <a:t>Certifications</a:t>
            </a:r>
          </a:p>
        </p:txBody>
      </p:sp>
      <p:sp>
        <p:nvSpPr>
          <p:cNvPr id="41" name="TextBox 40"/>
          <p:cNvSpPr txBox="1"/>
          <p:nvPr/>
        </p:nvSpPr>
        <p:spPr>
          <a:xfrm>
            <a:off x="5307308" y="4145718"/>
            <a:ext cx="692818" cy="261610"/>
          </a:xfrm>
          <a:prstGeom prst="rect">
            <a:avLst/>
          </a:prstGeom>
          <a:noFill/>
        </p:spPr>
        <p:txBody>
          <a:bodyPr wrap="none" rtlCol="0">
            <a:spAutoFit/>
          </a:bodyPr>
          <a:lstStyle/>
          <a:p>
            <a:pPr algn="ctr"/>
            <a:r>
              <a:rPr lang="en-US" sz="1100" i="1" dirty="0">
                <a:solidFill>
                  <a:schemeClr val="bg2">
                    <a:lumMod val="50000"/>
                  </a:schemeClr>
                </a:solidFill>
                <a:latin typeface="Effra" charset="0"/>
                <a:ea typeface="Effra" charset="0"/>
                <a:cs typeface="Effra" charset="0"/>
              </a:rPr>
              <a:t>Revenue</a:t>
            </a:r>
          </a:p>
        </p:txBody>
      </p:sp>
      <p:sp>
        <p:nvSpPr>
          <p:cNvPr id="24" name="TextBox 23"/>
          <p:cNvSpPr txBox="1"/>
          <p:nvPr/>
        </p:nvSpPr>
        <p:spPr>
          <a:xfrm>
            <a:off x="10043708" y="2870283"/>
            <a:ext cx="1442472" cy="338554"/>
          </a:xfrm>
          <a:prstGeom prst="rect">
            <a:avLst/>
          </a:prstGeom>
          <a:noFill/>
        </p:spPr>
        <p:txBody>
          <a:bodyPr wrap="square" rtlCol="0">
            <a:spAutoFit/>
          </a:bodyPr>
          <a:lstStyle/>
          <a:p>
            <a:pPr algn="ctr"/>
            <a:r>
              <a:rPr lang="en-US" sz="1600" i="1" dirty="0" smtClean="0">
                <a:solidFill>
                  <a:schemeClr val="bg2">
                    <a:lumMod val="50000"/>
                  </a:schemeClr>
                </a:solidFill>
                <a:latin typeface="Effra" charset="0"/>
                <a:ea typeface="Effra" charset="0"/>
                <a:cs typeface="Effra" charset="0"/>
              </a:rPr>
              <a:t>Webinars</a:t>
            </a:r>
            <a:endParaRPr lang="en-US" sz="1600" i="1" dirty="0">
              <a:solidFill>
                <a:schemeClr val="bg2">
                  <a:lumMod val="50000"/>
                </a:schemeClr>
              </a:solidFill>
              <a:latin typeface="Effra" charset="0"/>
              <a:ea typeface="Effra" charset="0"/>
              <a:cs typeface="Effra" charset="0"/>
            </a:endParaRPr>
          </a:p>
        </p:txBody>
      </p:sp>
      <p:sp>
        <p:nvSpPr>
          <p:cNvPr id="25" name="Content Placeholder 2"/>
          <p:cNvSpPr txBox="1">
            <a:spLocks/>
          </p:cNvSpPr>
          <p:nvPr/>
        </p:nvSpPr>
        <p:spPr>
          <a:xfrm>
            <a:off x="6224836" y="3318299"/>
            <a:ext cx="2654460" cy="596214"/>
          </a:xfrm>
          <a:prstGeom prst="rect">
            <a:avLst/>
          </a:prstGeom>
        </p:spPr>
        <p:txBody>
          <a:bodyPr vert="horz" lIns="101882" tIns="50941" rIns="101882" bIns="50941" rtlCol="0">
            <a:noAutofit/>
          </a:bodyPr>
          <a:lstStyle>
            <a:lvl1pPr marL="0" indent="0" algn="l" defTabSz="509412" rtl="0" eaLnBrk="1" latinLnBrk="0" hangingPunct="1">
              <a:spcBef>
                <a:spcPct val="20000"/>
              </a:spcBef>
              <a:buFont typeface="Arial"/>
              <a:buNone/>
              <a:defRPr sz="3600" kern="1200">
                <a:solidFill>
                  <a:schemeClr val="tx1">
                    <a:lumMod val="50000"/>
                    <a:lumOff val="50000"/>
                  </a:schemeClr>
                </a:solidFill>
                <a:latin typeface="Franklin Gothic Book" pitchFamily="34" charset="0"/>
                <a:ea typeface="+mn-ea"/>
                <a:cs typeface="+mn-cs"/>
              </a:defRPr>
            </a:lvl1pPr>
            <a:lvl2pPr marL="827795" indent="-318383" algn="l" defTabSz="509412" rtl="0" eaLnBrk="1" latinLnBrk="0" hangingPunct="1">
              <a:spcBef>
                <a:spcPct val="20000"/>
              </a:spcBef>
              <a:buFont typeface="Arial" pitchFamily="34" charset="0"/>
              <a:buChar char="•"/>
              <a:defRPr sz="3100" kern="1200">
                <a:solidFill>
                  <a:schemeClr val="tx1">
                    <a:lumMod val="50000"/>
                    <a:lumOff val="50000"/>
                  </a:schemeClr>
                </a:solidFill>
                <a:latin typeface="Franklin Gothic Book" pitchFamily="34" charset="0"/>
                <a:ea typeface="+mn-ea"/>
                <a:cs typeface="+mn-cs"/>
              </a:defRPr>
            </a:lvl2pPr>
            <a:lvl3pPr marL="1273531" indent="-254706" algn="l" defTabSz="509412" rtl="0" eaLnBrk="1" latinLnBrk="0" hangingPunct="1">
              <a:spcBef>
                <a:spcPct val="20000"/>
              </a:spcBef>
              <a:buFont typeface="Franklin Gothic Book" pitchFamily="34" charset="0"/>
              <a:buChar char="−"/>
              <a:defRPr sz="2700" kern="1200">
                <a:solidFill>
                  <a:schemeClr val="tx1">
                    <a:lumMod val="50000"/>
                    <a:lumOff val="50000"/>
                  </a:schemeClr>
                </a:solidFill>
                <a:latin typeface="Franklin Gothic Book" pitchFamily="34" charset="0"/>
                <a:ea typeface="+mn-ea"/>
                <a:cs typeface="+mn-cs"/>
              </a:defRPr>
            </a:lvl3pPr>
            <a:lvl4pPr marL="1782943" indent="-254706" algn="l" defTabSz="509412" rtl="0" eaLnBrk="1" latinLnBrk="0" hangingPunct="1">
              <a:spcBef>
                <a:spcPct val="20000"/>
              </a:spcBef>
              <a:buFont typeface="Arial"/>
              <a:buChar char="–"/>
              <a:defRPr sz="2200" kern="1200">
                <a:solidFill>
                  <a:schemeClr val="tx1">
                    <a:lumMod val="50000"/>
                    <a:lumOff val="50000"/>
                  </a:schemeClr>
                </a:solidFill>
                <a:latin typeface="Franklin Gothic Book" pitchFamily="34" charset="0"/>
                <a:ea typeface="+mn-ea"/>
                <a:cs typeface="+mn-cs"/>
              </a:defRPr>
            </a:lvl4pPr>
            <a:lvl5pPr marL="2292355" indent="-254706" algn="l" defTabSz="509412" rtl="0" eaLnBrk="1" latinLnBrk="0" hangingPunct="1">
              <a:spcBef>
                <a:spcPct val="20000"/>
              </a:spcBef>
              <a:buFont typeface="Arial"/>
              <a:buChar char="»"/>
              <a:defRPr sz="2200" kern="1200">
                <a:solidFill>
                  <a:schemeClr val="tx1"/>
                </a:solidFill>
                <a:latin typeface="Franklin Gothic Book" pitchFamily="34" charset="0"/>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pPr algn="ctr"/>
            <a:r>
              <a:rPr lang="en-US" sz="1600" dirty="0" smtClean="0">
                <a:solidFill>
                  <a:schemeClr val="bg2">
                    <a:lumMod val="50000"/>
                  </a:schemeClr>
                </a:solidFill>
                <a:latin typeface="Effra" charset="0"/>
                <a:ea typeface="Effra" charset="0"/>
                <a:cs typeface="Effra" charset="0"/>
              </a:rPr>
              <a:t>Websites, Databases</a:t>
            </a:r>
          </a:p>
          <a:p>
            <a:pPr algn="ctr"/>
            <a:r>
              <a:rPr lang="en-US" sz="1600" dirty="0" smtClean="0">
                <a:solidFill>
                  <a:schemeClr val="bg2">
                    <a:lumMod val="50000"/>
                  </a:schemeClr>
                </a:solidFill>
                <a:latin typeface="Effra" charset="0"/>
                <a:ea typeface="Effra" charset="0"/>
                <a:cs typeface="Effra" charset="0"/>
              </a:rPr>
              <a:t>Registration Platform</a:t>
            </a:r>
          </a:p>
          <a:p>
            <a:pPr algn="ctr"/>
            <a:r>
              <a:rPr lang="en-US" sz="1600" dirty="0" smtClean="0">
                <a:solidFill>
                  <a:schemeClr val="bg2">
                    <a:lumMod val="50000"/>
                  </a:schemeClr>
                </a:solidFill>
                <a:latin typeface="Effra" charset="0"/>
                <a:ea typeface="Effra" charset="0"/>
                <a:cs typeface="Effra" charset="0"/>
              </a:rPr>
              <a:t>CRM, etc.</a:t>
            </a:r>
            <a:endParaRPr lang="en-US" sz="1600" dirty="0">
              <a:solidFill>
                <a:schemeClr val="bg2">
                  <a:lumMod val="50000"/>
                </a:schemeClr>
              </a:solidFill>
              <a:latin typeface="Effra" charset="0"/>
              <a:ea typeface="Effra" charset="0"/>
              <a:cs typeface="Effra" charset="0"/>
            </a:endParaRPr>
          </a:p>
          <a:p>
            <a:pPr lvl="1"/>
            <a:endParaRPr lang="en-US" sz="1400" dirty="0" smtClean="0">
              <a:solidFill>
                <a:schemeClr val="bg2">
                  <a:lumMod val="50000"/>
                </a:schemeClr>
              </a:solidFill>
              <a:latin typeface="Effra" charset="0"/>
              <a:ea typeface="Effra" charset="0"/>
              <a:cs typeface="Effra" charset="0"/>
            </a:endParaRPr>
          </a:p>
          <a:p>
            <a:pPr lvl="1"/>
            <a:endParaRPr lang="en-US" sz="1400" dirty="0" smtClean="0">
              <a:solidFill>
                <a:schemeClr val="bg2">
                  <a:lumMod val="50000"/>
                </a:schemeClr>
              </a:solidFill>
              <a:latin typeface="Effra" charset="0"/>
              <a:ea typeface="Effra" charset="0"/>
              <a:cs typeface="Effra" charset="0"/>
            </a:endParaRPr>
          </a:p>
          <a:p>
            <a:endParaRPr lang="en-US" sz="1400" dirty="0">
              <a:solidFill>
                <a:schemeClr val="bg2">
                  <a:lumMod val="50000"/>
                </a:schemeClr>
              </a:solidFill>
              <a:latin typeface="Effra" charset="0"/>
              <a:ea typeface="Effra" charset="0"/>
              <a:cs typeface="Effra" charset="0"/>
            </a:endParaRPr>
          </a:p>
        </p:txBody>
      </p:sp>
    </p:spTree>
    <p:extLst>
      <p:ext uri="{BB962C8B-B14F-4D97-AF65-F5344CB8AC3E}">
        <p14:creationId xmlns:p14="http://schemas.microsoft.com/office/powerpoint/2010/main" val="41026406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Prior to Event</a:t>
            </a:r>
            <a:endParaRPr lang="en-US" dirty="0"/>
          </a:p>
        </p:txBody>
      </p:sp>
      <p:sp>
        <p:nvSpPr>
          <p:cNvPr id="3" name="Subtitle 2"/>
          <p:cNvSpPr>
            <a:spLocks noGrp="1"/>
          </p:cNvSpPr>
          <p:nvPr>
            <p:ph type="subTitle" idx="1"/>
          </p:nvPr>
        </p:nvSpPr>
        <p:spPr/>
        <p:txBody>
          <a:bodyPr/>
          <a:lstStyle/>
          <a:p>
            <a:r>
              <a:rPr lang="en-US" dirty="0"/>
              <a:t>“By failing to prepare, you are preparing to fail.” </a:t>
            </a:r>
            <a:r>
              <a:rPr lang="en-US" b="1" dirty="0"/>
              <a:t>Benjamin Franklin</a:t>
            </a:r>
            <a:endParaRPr lang="en-US" dirty="0"/>
          </a:p>
          <a:p>
            <a:endParaRPr lang="en-US" dirty="0"/>
          </a:p>
        </p:txBody>
      </p:sp>
    </p:spTree>
    <p:extLst>
      <p:ext uri="{BB962C8B-B14F-4D97-AF65-F5344CB8AC3E}">
        <p14:creationId xmlns:p14="http://schemas.microsoft.com/office/powerpoint/2010/main" val="9718690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 y="330849"/>
            <a:ext cx="9292850" cy="615950"/>
          </a:xfrm>
        </p:spPr>
        <p:txBody>
          <a:bodyPr/>
          <a:lstStyle/>
          <a:p>
            <a:pPr algn="l"/>
            <a:r>
              <a:rPr lang="en-US" sz="2400" dirty="0" smtClean="0">
                <a:solidFill>
                  <a:schemeClr val="tx1">
                    <a:lumMod val="75000"/>
                    <a:lumOff val="25000"/>
                  </a:schemeClr>
                </a:solidFill>
                <a:latin typeface="Effra Medium"/>
              </a:rPr>
              <a:t>Path: Customizable web event registration and learning platform</a:t>
            </a:r>
            <a:endParaRPr lang="en-US" sz="2400" dirty="0">
              <a:solidFill>
                <a:schemeClr val="tx1">
                  <a:lumMod val="75000"/>
                  <a:lumOff val="25000"/>
                </a:schemeClr>
              </a:solidFill>
              <a:latin typeface="Effra Medium"/>
            </a:endParaRPr>
          </a:p>
        </p:txBody>
      </p:sp>
      <p:pic>
        <p:nvPicPr>
          <p:cNvPr id="5" name="Picture 4"/>
          <p:cNvPicPr/>
          <p:nvPr/>
        </p:nvPicPr>
        <p:blipFill rotWithShape="1">
          <a:blip r:embed="rId3"/>
          <a:srcRect l="68635" t="11062" r="11087" b="34780"/>
          <a:stretch/>
        </p:blipFill>
        <p:spPr bwMode="auto">
          <a:xfrm>
            <a:off x="3202170" y="1001406"/>
            <a:ext cx="2522835" cy="2806288"/>
          </a:xfrm>
          <a:prstGeom prst="rect">
            <a:avLst/>
          </a:prstGeom>
          <a:ln>
            <a:noFill/>
          </a:ln>
          <a:effectLst>
            <a:outerShdw blurRad="317500" dist="38100" dir="2700000" algn="tl" rotWithShape="0">
              <a:srgbClr val="000000">
                <a:alpha val="65000"/>
              </a:srgbClr>
            </a:outerShdw>
          </a:effectLst>
          <a:extLst>
            <a:ext uri="{53640926-AAD7-44D8-BBD7-CCE9431645EC}">
              <a14:shadowObscured xmlns:a14="http://schemas.microsoft.com/office/drawing/2010/main"/>
            </a:ext>
          </a:extLst>
        </p:spPr>
      </p:pic>
      <p:pic>
        <p:nvPicPr>
          <p:cNvPr id="6" name="Picture 5"/>
          <p:cNvPicPr/>
          <p:nvPr/>
        </p:nvPicPr>
        <p:blipFill rotWithShape="1">
          <a:blip r:embed="rId4"/>
          <a:srcRect l="68669" t="10433" r="11119" b="34672"/>
          <a:stretch/>
        </p:blipFill>
        <p:spPr bwMode="auto">
          <a:xfrm>
            <a:off x="6163963" y="1001406"/>
            <a:ext cx="2522835" cy="2806288"/>
          </a:xfrm>
          <a:prstGeom prst="rect">
            <a:avLst/>
          </a:prstGeom>
          <a:ln>
            <a:noFill/>
          </a:ln>
          <a:effectLst>
            <a:outerShdw blurRad="317500" dist="127000" dir="2700000" algn="tl" rotWithShape="0">
              <a:srgbClr val="000000">
                <a:alpha val="65000"/>
              </a:srgbClr>
            </a:outerShdw>
          </a:effectLst>
          <a:extLst>
            <a:ext uri="{53640926-AAD7-44D8-BBD7-CCE9431645EC}">
              <a14:shadowObscured xmlns:a14="http://schemas.microsoft.com/office/drawing/2010/main"/>
            </a:ext>
          </a:extLst>
        </p:spPr>
      </p:pic>
      <p:pic>
        <p:nvPicPr>
          <p:cNvPr id="8" name="Content Placeholder 7"/>
          <p:cNvPicPr>
            <a:picLocks noGrp="1" noChangeAspect="1"/>
          </p:cNvPicPr>
          <p:nvPr>
            <p:ph idx="1"/>
          </p:nvPr>
        </p:nvPicPr>
        <p:blipFill rotWithShape="1">
          <a:blip r:embed="rId5"/>
          <a:srcRect l="34774" t="15886" r="35358" b="29427"/>
          <a:stretch/>
        </p:blipFill>
        <p:spPr>
          <a:xfrm>
            <a:off x="403736" y="1001406"/>
            <a:ext cx="2516965" cy="2756998"/>
          </a:xfrm>
          <a:prstGeom prst="rect">
            <a:avLst/>
          </a:prstGeom>
          <a:effectLst>
            <a:outerShdw blurRad="292100" dist="38100" dir="2700000" algn="tl" rotWithShape="0">
              <a:prstClr val="black">
                <a:alpha val="40000"/>
              </a:prstClr>
            </a:outerShdw>
          </a:effectLst>
        </p:spPr>
      </p:pic>
      <p:sp>
        <p:nvSpPr>
          <p:cNvPr id="9" name="TextBox 8"/>
          <p:cNvSpPr txBox="1"/>
          <p:nvPr/>
        </p:nvSpPr>
        <p:spPr>
          <a:xfrm>
            <a:off x="715384" y="4003215"/>
            <a:ext cx="2205317" cy="369332"/>
          </a:xfrm>
          <a:prstGeom prst="rect">
            <a:avLst/>
          </a:prstGeom>
          <a:noFill/>
        </p:spPr>
        <p:txBody>
          <a:bodyPr wrap="square" rtlCol="0">
            <a:spAutoFit/>
          </a:bodyPr>
          <a:lstStyle/>
          <a:p>
            <a:r>
              <a:rPr lang="en-US" dirty="0" smtClean="0">
                <a:solidFill>
                  <a:schemeClr val="bg1">
                    <a:lumMod val="50000"/>
                  </a:schemeClr>
                </a:solidFill>
                <a:latin typeface="Effra" charset="0"/>
                <a:ea typeface="Effra" charset="0"/>
                <a:cs typeface="Effra" charset="0"/>
              </a:rPr>
              <a:t>Build your brand</a:t>
            </a:r>
            <a:endParaRPr lang="en-US" dirty="0">
              <a:solidFill>
                <a:schemeClr val="bg1">
                  <a:lumMod val="50000"/>
                </a:schemeClr>
              </a:solidFill>
              <a:latin typeface="Effra" charset="0"/>
              <a:ea typeface="Effra" charset="0"/>
              <a:cs typeface="Effra" charset="0"/>
            </a:endParaRPr>
          </a:p>
        </p:txBody>
      </p:sp>
      <p:sp>
        <p:nvSpPr>
          <p:cNvPr id="11" name="TextBox 10"/>
          <p:cNvSpPr txBox="1"/>
          <p:nvPr/>
        </p:nvSpPr>
        <p:spPr>
          <a:xfrm>
            <a:off x="3061717" y="3990812"/>
            <a:ext cx="3005664" cy="369332"/>
          </a:xfrm>
          <a:prstGeom prst="rect">
            <a:avLst/>
          </a:prstGeom>
          <a:noFill/>
        </p:spPr>
        <p:txBody>
          <a:bodyPr wrap="square" rtlCol="0">
            <a:spAutoFit/>
          </a:bodyPr>
          <a:lstStyle/>
          <a:p>
            <a:r>
              <a:rPr lang="en-US" dirty="0" smtClean="0">
                <a:solidFill>
                  <a:schemeClr val="bg1">
                    <a:lumMod val="50000"/>
                  </a:schemeClr>
                </a:solidFill>
                <a:latin typeface="Effra" charset="0"/>
                <a:ea typeface="Effra" charset="0"/>
                <a:cs typeface="Effra" charset="0"/>
              </a:rPr>
              <a:t>Provide engaging learning</a:t>
            </a:r>
            <a:endParaRPr lang="en-US" dirty="0">
              <a:solidFill>
                <a:schemeClr val="bg1">
                  <a:lumMod val="50000"/>
                </a:schemeClr>
              </a:solidFill>
              <a:latin typeface="Effra" charset="0"/>
              <a:ea typeface="Effra" charset="0"/>
              <a:cs typeface="Effra" charset="0"/>
            </a:endParaRPr>
          </a:p>
        </p:txBody>
      </p:sp>
      <p:sp>
        <p:nvSpPr>
          <p:cNvPr id="12" name="TextBox 11"/>
          <p:cNvSpPr txBox="1"/>
          <p:nvPr/>
        </p:nvSpPr>
        <p:spPr>
          <a:xfrm>
            <a:off x="6322723" y="4008753"/>
            <a:ext cx="2205317" cy="369332"/>
          </a:xfrm>
          <a:prstGeom prst="rect">
            <a:avLst/>
          </a:prstGeom>
          <a:noFill/>
        </p:spPr>
        <p:txBody>
          <a:bodyPr wrap="square" rtlCol="0">
            <a:spAutoFit/>
          </a:bodyPr>
          <a:lstStyle/>
          <a:p>
            <a:r>
              <a:rPr lang="en-US" dirty="0" smtClean="0">
                <a:solidFill>
                  <a:schemeClr val="bg1">
                    <a:lumMod val="50000"/>
                  </a:schemeClr>
                </a:solidFill>
                <a:latin typeface="Effra" charset="0"/>
                <a:ea typeface="Effra" charset="0"/>
                <a:cs typeface="Effra" charset="0"/>
              </a:rPr>
              <a:t>Increase Revenue</a:t>
            </a:r>
            <a:endParaRPr lang="en-US" dirty="0">
              <a:solidFill>
                <a:schemeClr val="bg1">
                  <a:lumMod val="50000"/>
                </a:schemeClr>
              </a:solidFill>
              <a:latin typeface="Effra" charset="0"/>
              <a:ea typeface="Effra" charset="0"/>
              <a:cs typeface="Effra"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5384" y="4372547"/>
            <a:ext cx="1372658" cy="526142"/>
          </a:xfrm>
          <a:prstGeom prst="rect">
            <a:avLst/>
          </a:prstGeom>
        </p:spPr>
      </p:pic>
    </p:spTree>
    <p:extLst>
      <p:ext uri="{BB962C8B-B14F-4D97-AF65-F5344CB8AC3E}">
        <p14:creationId xmlns:p14="http://schemas.microsoft.com/office/powerpoint/2010/main" val="33563152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4154091" y="1363119"/>
            <a:ext cx="1309780" cy="774650"/>
          </a:xfrm>
          <a:prstGeom prst="rect">
            <a:avLst/>
          </a:prstGeom>
        </p:spPr>
        <p:txBody>
          <a:bodyPr vert="horz" lIns="57309" tIns="28655" rIns="57309" bIns="28655" rtlCol="0">
            <a:noAutofit/>
          </a:bodyPr>
          <a:lstStyle>
            <a:lvl1pPr marL="0" indent="0" algn="l" defTabSz="509412" rtl="0" eaLnBrk="1" latinLnBrk="0" hangingPunct="1">
              <a:spcBef>
                <a:spcPct val="20000"/>
              </a:spcBef>
              <a:buFont typeface="Arial"/>
              <a:buNone/>
              <a:defRPr sz="3600" kern="1200">
                <a:solidFill>
                  <a:schemeClr val="tx1">
                    <a:lumMod val="50000"/>
                    <a:lumOff val="50000"/>
                  </a:schemeClr>
                </a:solidFill>
                <a:latin typeface="Franklin Gothic Book" pitchFamily="34" charset="0"/>
                <a:ea typeface="+mn-ea"/>
                <a:cs typeface="+mn-cs"/>
              </a:defRPr>
            </a:lvl1pPr>
            <a:lvl2pPr marL="827795" indent="-318383" algn="l" defTabSz="509412" rtl="0" eaLnBrk="1" latinLnBrk="0" hangingPunct="1">
              <a:spcBef>
                <a:spcPct val="20000"/>
              </a:spcBef>
              <a:buFont typeface="Arial" pitchFamily="34" charset="0"/>
              <a:buChar char="•"/>
              <a:defRPr sz="3100" kern="1200">
                <a:solidFill>
                  <a:schemeClr val="tx1">
                    <a:lumMod val="50000"/>
                    <a:lumOff val="50000"/>
                  </a:schemeClr>
                </a:solidFill>
                <a:latin typeface="Franklin Gothic Book" pitchFamily="34" charset="0"/>
                <a:ea typeface="+mn-ea"/>
                <a:cs typeface="+mn-cs"/>
              </a:defRPr>
            </a:lvl2pPr>
            <a:lvl3pPr marL="1273531" indent="-254706" algn="l" defTabSz="509412" rtl="0" eaLnBrk="1" latinLnBrk="0" hangingPunct="1">
              <a:spcBef>
                <a:spcPct val="20000"/>
              </a:spcBef>
              <a:buFont typeface="Franklin Gothic Book" pitchFamily="34" charset="0"/>
              <a:buChar char="−"/>
              <a:defRPr sz="2700" kern="1200">
                <a:solidFill>
                  <a:schemeClr val="tx1">
                    <a:lumMod val="50000"/>
                    <a:lumOff val="50000"/>
                  </a:schemeClr>
                </a:solidFill>
                <a:latin typeface="Franklin Gothic Book" pitchFamily="34" charset="0"/>
                <a:ea typeface="+mn-ea"/>
                <a:cs typeface="+mn-cs"/>
              </a:defRPr>
            </a:lvl3pPr>
            <a:lvl4pPr marL="1782943" indent="-254706" algn="l" defTabSz="509412" rtl="0" eaLnBrk="1" latinLnBrk="0" hangingPunct="1">
              <a:spcBef>
                <a:spcPct val="20000"/>
              </a:spcBef>
              <a:buFont typeface="Arial"/>
              <a:buChar char="–"/>
              <a:defRPr sz="2200" kern="1200">
                <a:solidFill>
                  <a:schemeClr val="tx1">
                    <a:lumMod val="50000"/>
                    <a:lumOff val="50000"/>
                  </a:schemeClr>
                </a:solidFill>
                <a:latin typeface="Franklin Gothic Book" pitchFamily="34" charset="0"/>
                <a:ea typeface="+mn-ea"/>
                <a:cs typeface="+mn-cs"/>
              </a:defRPr>
            </a:lvl4pPr>
            <a:lvl5pPr marL="2292355" indent="-254706" algn="l" defTabSz="509412" rtl="0" eaLnBrk="1" latinLnBrk="0" hangingPunct="1">
              <a:spcBef>
                <a:spcPct val="20000"/>
              </a:spcBef>
              <a:buFont typeface="Arial"/>
              <a:buChar char="»"/>
              <a:defRPr sz="2200" kern="1200">
                <a:solidFill>
                  <a:schemeClr val="tx1"/>
                </a:solidFill>
                <a:latin typeface="Franklin Gothic Book" pitchFamily="34" charset="0"/>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endParaRPr lang="en-US" sz="450" dirty="0">
              <a:solidFill>
                <a:schemeClr val="bg1"/>
              </a:solidFill>
              <a:latin typeface="+mn-lt"/>
            </a:endParaRPr>
          </a:p>
          <a:p>
            <a:pPr marL="286537" lvl="1" indent="0">
              <a:buNone/>
            </a:pPr>
            <a:endParaRPr lang="en-US" sz="1013" dirty="0">
              <a:solidFill>
                <a:schemeClr val="bg1"/>
              </a:solidFill>
              <a:latin typeface="+mn-lt"/>
            </a:endParaRPr>
          </a:p>
          <a:p>
            <a:endParaRPr lang="en-US" sz="1013" dirty="0">
              <a:solidFill>
                <a:schemeClr val="bg1"/>
              </a:solidFill>
              <a:latin typeface="+mn-lt"/>
            </a:endParaRPr>
          </a:p>
        </p:txBody>
      </p:sp>
      <p:sp>
        <p:nvSpPr>
          <p:cNvPr id="10" name="Content Placeholder 2"/>
          <p:cNvSpPr txBox="1">
            <a:spLocks/>
          </p:cNvSpPr>
          <p:nvPr/>
        </p:nvSpPr>
        <p:spPr>
          <a:xfrm>
            <a:off x="1834158" y="1320256"/>
            <a:ext cx="1309780" cy="774650"/>
          </a:xfrm>
          <a:prstGeom prst="rect">
            <a:avLst/>
          </a:prstGeom>
        </p:spPr>
        <p:txBody>
          <a:bodyPr vert="horz" lIns="57309" tIns="28655" rIns="57309" bIns="28655" rtlCol="0">
            <a:noAutofit/>
          </a:bodyPr>
          <a:lstStyle>
            <a:lvl1pPr marL="0" indent="0" algn="l" defTabSz="509412" rtl="0" eaLnBrk="1" latinLnBrk="0" hangingPunct="1">
              <a:spcBef>
                <a:spcPct val="20000"/>
              </a:spcBef>
              <a:buFont typeface="Arial"/>
              <a:buNone/>
              <a:defRPr sz="3600" kern="1200">
                <a:solidFill>
                  <a:schemeClr val="tx1">
                    <a:lumMod val="50000"/>
                    <a:lumOff val="50000"/>
                  </a:schemeClr>
                </a:solidFill>
                <a:latin typeface="Franklin Gothic Book" pitchFamily="34" charset="0"/>
                <a:ea typeface="+mn-ea"/>
                <a:cs typeface="+mn-cs"/>
              </a:defRPr>
            </a:lvl1pPr>
            <a:lvl2pPr marL="827795" indent="-318383" algn="l" defTabSz="509412" rtl="0" eaLnBrk="1" latinLnBrk="0" hangingPunct="1">
              <a:spcBef>
                <a:spcPct val="20000"/>
              </a:spcBef>
              <a:buFont typeface="Arial" pitchFamily="34" charset="0"/>
              <a:buChar char="•"/>
              <a:defRPr sz="3100" kern="1200">
                <a:solidFill>
                  <a:schemeClr val="tx1">
                    <a:lumMod val="50000"/>
                    <a:lumOff val="50000"/>
                  </a:schemeClr>
                </a:solidFill>
                <a:latin typeface="Franklin Gothic Book" pitchFamily="34" charset="0"/>
                <a:ea typeface="+mn-ea"/>
                <a:cs typeface="+mn-cs"/>
              </a:defRPr>
            </a:lvl2pPr>
            <a:lvl3pPr marL="1273531" indent="-254706" algn="l" defTabSz="509412" rtl="0" eaLnBrk="1" latinLnBrk="0" hangingPunct="1">
              <a:spcBef>
                <a:spcPct val="20000"/>
              </a:spcBef>
              <a:buFont typeface="Franklin Gothic Book" pitchFamily="34" charset="0"/>
              <a:buChar char="−"/>
              <a:defRPr sz="2700" kern="1200">
                <a:solidFill>
                  <a:schemeClr val="tx1">
                    <a:lumMod val="50000"/>
                    <a:lumOff val="50000"/>
                  </a:schemeClr>
                </a:solidFill>
                <a:latin typeface="Franklin Gothic Book" pitchFamily="34" charset="0"/>
                <a:ea typeface="+mn-ea"/>
                <a:cs typeface="+mn-cs"/>
              </a:defRPr>
            </a:lvl3pPr>
            <a:lvl4pPr marL="1782943" indent="-254706" algn="l" defTabSz="509412" rtl="0" eaLnBrk="1" latinLnBrk="0" hangingPunct="1">
              <a:spcBef>
                <a:spcPct val="20000"/>
              </a:spcBef>
              <a:buFont typeface="Arial"/>
              <a:buChar char="–"/>
              <a:defRPr sz="2200" kern="1200">
                <a:solidFill>
                  <a:schemeClr val="tx1">
                    <a:lumMod val="50000"/>
                    <a:lumOff val="50000"/>
                  </a:schemeClr>
                </a:solidFill>
                <a:latin typeface="Franklin Gothic Book" pitchFamily="34" charset="0"/>
                <a:ea typeface="+mn-ea"/>
                <a:cs typeface="+mn-cs"/>
              </a:defRPr>
            </a:lvl4pPr>
            <a:lvl5pPr marL="2292355" indent="-254706" algn="l" defTabSz="509412" rtl="0" eaLnBrk="1" latinLnBrk="0" hangingPunct="1">
              <a:spcBef>
                <a:spcPct val="20000"/>
              </a:spcBef>
              <a:buFont typeface="Arial"/>
              <a:buChar char="»"/>
              <a:defRPr sz="2200" kern="1200">
                <a:solidFill>
                  <a:schemeClr val="tx1"/>
                </a:solidFill>
                <a:latin typeface="Franklin Gothic Book" pitchFamily="34" charset="0"/>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pPr marL="286537" lvl="1" indent="0">
              <a:buNone/>
            </a:pPr>
            <a:endParaRPr lang="en-US" sz="900" dirty="0">
              <a:solidFill>
                <a:schemeClr val="bg1"/>
              </a:solidFill>
              <a:latin typeface="+mn-lt"/>
            </a:endParaRPr>
          </a:p>
          <a:p>
            <a:endParaRPr lang="en-US" sz="900" dirty="0">
              <a:solidFill>
                <a:schemeClr val="bg1"/>
              </a:solidFill>
              <a:latin typeface="+mn-lt"/>
            </a:endParaRPr>
          </a:p>
        </p:txBody>
      </p:sp>
      <p:sp>
        <p:nvSpPr>
          <p:cNvPr id="9" name="Title 1"/>
          <p:cNvSpPr txBox="1">
            <a:spLocks/>
          </p:cNvSpPr>
          <p:nvPr/>
        </p:nvSpPr>
        <p:spPr>
          <a:xfrm>
            <a:off x="0" y="8034"/>
            <a:ext cx="5944388" cy="642938"/>
          </a:xfrm>
          <a:prstGeom prst="rect">
            <a:avLst/>
          </a:prstGeom>
        </p:spPr>
        <p:txBody>
          <a:bodyPr vert="horz" lIns="51435" tIns="25718" rIns="51435" bIns="25718" rtlCol="0" anchor="ctr">
            <a:normAutofit/>
          </a:bodyPr>
          <a:lstStyle>
            <a:defPPr>
              <a:defRPr lang="en-US"/>
            </a:defPPr>
            <a:lvl1pPr algn="ctr" defTabSz="342900">
              <a:spcBef>
                <a:spcPct val="0"/>
              </a:spcBef>
              <a:buNone/>
              <a:defRPr sz="2400" b="0" i="0" cap="all">
                <a:solidFill>
                  <a:schemeClr val="bg1"/>
                </a:solidFill>
                <a:latin typeface="Avenir Book"/>
                <a:ea typeface="+mj-ea"/>
                <a:cs typeface="Avenir Book"/>
              </a:defRPr>
            </a:lvl1pPr>
          </a:lstStyle>
          <a:p>
            <a:r>
              <a:rPr lang="en-US" sz="1800" dirty="0"/>
              <a:t>Web Event integration with path</a:t>
            </a:r>
          </a:p>
        </p:txBody>
      </p:sp>
      <p:pic>
        <p:nvPicPr>
          <p:cNvPr id="3" name="Picture 2"/>
          <p:cNvPicPr>
            <a:picLocks noChangeAspect="1"/>
          </p:cNvPicPr>
          <p:nvPr/>
        </p:nvPicPr>
        <p:blipFill rotWithShape="1">
          <a:blip r:embed="rId3"/>
          <a:srcRect l="19399" t="18229" r="27599" b="7031"/>
          <a:stretch/>
        </p:blipFill>
        <p:spPr>
          <a:xfrm>
            <a:off x="4636081" y="1101348"/>
            <a:ext cx="4256709" cy="3374794"/>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b="25288"/>
          <a:stretch/>
        </p:blipFill>
        <p:spPr>
          <a:xfrm>
            <a:off x="6099275" y="694738"/>
            <a:ext cx="1301468" cy="544292"/>
          </a:xfrm>
          <a:prstGeom prst="rect">
            <a:avLst/>
          </a:prstGeom>
        </p:spPr>
      </p:pic>
      <p:sp>
        <p:nvSpPr>
          <p:cNvPr id="13" name="Title 1"/>
          <p:cNvSpPr txBox="1">
            <a:spLocks/>
          </p:cNvSpPr>
          <p:nvPr/>
        </p:nvSpPr>
        <p:spPr>
          <a:xfrm>
            <a:off x="457200" y="329503"/>
            <a:ext cx="8229600" cy="615950"/>
          </a:xfrm>
          <a:prstGeom prst="rect">
            <a:avLst/>
          </a:prstGeom>
        </p:spPr>
        <p:txBody>
          <a:bodyPr anchor="b"/>
          <a:lstStyle>
            <a:lvl1pPr algn="ctr" defTabSz="457200" rtl="0" eaLnBrk="1" latinLnBrk="0" hangingPunct="1">
              <a:spcBef>
                <a:spcPct val="0"/>
              </a:spcBef>
              <a:buNone/>
              <a:defRPr sz="4500" kern="1200">
                <a:solidFill>
                  <a:srgbClr val="0057B8"/>
                </a:solidFill>
                <a:latin typeface="Effra Medium"/>
                <a:ea typeface="+mj-ea"/>
                <a:cs typeface="Effra Medium"/>
              </a:defRPr>
            </a:lvl1pPr>
          </a:lstStyle>
          <a:p>
            <a:pPr algn="l"/>
            <a:r>
              <a:rPr lang="en-US" sz="2400" dirty="0" smtClean="0"/>
              <a:t>Path: Customize registration &amp; emails</a:t>
            </a:r>
            <a:endParaRPr lang="en-US" sz="2400" dirty="0"/>
          </a:p>
        </p:txBody>
      </p:sp>
      <p:sp>
        <p:nvSpPr>
          <p:cNvPr id="11" name="Content Placeholder 2"/>
          <p:cNvSpPr txBox="1">
            <a:spLocks/>
          </p:cNvSpPr>
          <p:nvPr/>
        </p:nvSpPr>
        <p:spPr>
          <a:xfrm>
            <a:off x="252229" y="1082067"/>
            <a:ext cx="4177862" cy="3394075"/>
          </a:xfrm>
          <a:prstGeom prst="rect">
            <a:avLst/>
          </a:prstGeom>
        </p:spPr>
        <p:txBody>
          <a:bodyPr/>
          <a:lstStyle>
            <a:lvl1pPr marL="0" indent="0" algn="ctr" defTabSz="457200" rtl="0" eaLnBrk="1" latinLnBrk="0" hangingPunct="1">
              <a:spcBef>
                <a:spcPct val="20000"/>
              </a:spcBef>
              <a:buClr>
                <a:schemeClr val="accent2"/>
              </a:buClr>
              <a:buFont typeface="Arial"/>
              <a:buNone/>
              <a:defRPr sz="1800" kern="1200">
                <a:solidFill>
                  <a:schemeClr val="tx1"/>
                </a:solidFill>
                <a:latin typeface="Effra Light"/>
                <a:ea typeface="+mn-ea"/>
                <a:cs typeface="Effra Light"/>
              </a:defRPr>
            </a:lvl1pPr>
            <a:lvl2pPr marL="342900" indent="0" algn="ctr" defTabSz="457200" rtl="0" eaLnBrk="1" latinLnBrk="0" hangingPunct="1">
              <a:spcBef>
                <a:spcPct val="20000"/>
              </a:spcBef>
              <a:buClr>
                <a:schemeClr val="accent2"/>
              </a:buClr>
              <a:buFont typeface="Arial"/>
              <a:buNone/>
              <a:defRPr sz="1500" kern="1200">
                <a:solidFill>
                  <a:schemeClr val="tx1"/>
                </a:solidFill>
                <a:latin typeface="Effra Light"/>
                <a:ea typeface="+mn-ea"/>
                <a:cs typeface="Effra Light"/>
              </a:defRPr>
            </a:lvl2pPr>
            <a:lvl3pPr marL="685800" indent="0" algn="ctr" defTabSz="457200" rtl="0" eaLnBrk="1" latinLnBrk="0" hangingPunct="1">
              <a:spcBef>
                <a:spcPct val="20000"/>
              </a:spcBef>
              <a:buClr>
                <a:schemeClr val="accent2"/>
              </a:buClr>
              <a:buFont typeface="Arial"/>
              <a:buNone/>
              <a:defRPr sz="1350" kern="1200">
                <a:solidFill>
                  <a:schemeClr val="tx1"/>
                </a:solidFill>
                <a:latin typeface="Effra Light"/>
                <a:ea typeface="+mn-ea"/>
                <a:cs typeface="Effra Light"/>
              </a:defRPr>
            </a:lvl3pPr>
            <a:lvl4pPr marL="1028700" indent="0" algn="ctr" defTabSz="457200" rtl="0" eaLnBrk="1" latinLnBrk="0" hangingPunct="1">
              <a:spcBef>
                <a:spcPct val="20000"/>
              </a:spcBef>
              <a:buClr>
                <a:schemeClr val="accent2"/>
              </a:buClr>
              <a:buFont typeface="Arial"/>
              <a:buNone/>
              <a:defRPr sz="1200" kern="1200">
                <a:solidFill>
                  <a:schemeClr val="tx1"/>
                </a:solidFill>
                <a:latin typeface="Effra Light"/>
                <a:ea typeface="+mn-ea"/>
                <a:cs typeface="Effra Light"/>
              </a:defRPr>
            </a:lvl4pPr>
            <a:lvl5pPr marL="1371600" indent="0" algn="ctr" defTabSz="457200" rtl="0" eaLnBrk="1" latinLnBrk="0" hangingPunct="1">
              <a:spcBef>
                <a:spcPct val="20000"/>
              </a:spcBef>
              <a:buClr>
                <a:schemeClr val="accent2"/>
              </a:buClr>
              <a:buFont typeface="Arial"/>
              <a:buNone/>
              <a:defRPr sz="1200" kern="1200">
                <a:solidFill>
                  <a:schemeClr val="tx1"/>
                </a:solidFill>
                <a:latin typeface="Effra Light"/>
                <a:ea typeface="+mn-ea"/>
                <a:cs typeface="Effra Light"/>
              </a:defRPr>
            </a:lvl5pPr>
            <a:lvl6pPr marL="1714500" indent="0" algn="ctr" defTabSz="457200" rtl="0" eaLnBrk="1" latinLnBrk="0" hangingPunct="1">
              <a:spcBef>
                <a:spcPct val="20000"/>
              </a:spcBef>
              <a:buFont typeface="Arial"/>
              <a:buNone/>
              <a:defRPr sz="1200" kern="1200">
                <a:solidFill>
                  <a:schemeClr val="tx1"/>
                </a:solidFill>
                <a:latin typeface="+mn-lt"/>
                <a:ea typeface="+mn-ea"/>
                <a:cs typeface="+mn-cs"/>
              </a:defRPr>
            </a:lvl6pPr>
            <a:lvl7pPr marL="2057400" indent="0" algn="ctr" defTabSz="457200" rtl="0" eaLnBrk="1" latinLnBrk="0" hangingPunct="1">
              <a:spcBef>
                <a:spcPct val="20000"/>
              </a:spcBef>
              <a:buFont typeface="Arial"/>
              <a:buNone/>
              <a:defRPr sz="1200" kern="1200">
                <a:solidFill>
                  <a:schemeClr val="tx1"/>
                </a:solidFill>
                <a:latin typeface="+mn-lt"/>
                <a:ea typeface="+mn-ea"/>
                <a:cs typeface="+mn-cs"/>
              </a:defRPr>
            </a:lvl7pPr>
            <a:lvl8pPr marL="2400300" indent="0" algn="ctr" defTabSz="457200" rtl="0" eaLnBrk="1" latinLnBrk="0" hangingPunct="1">
              <a:spcBef>
                <a:spcPct val="20000"/>
              </a:spcBef>
              <a:buFont typeface="Arial"/>
              <a:buNone/>
              <a:defRPr sz="1200" kern="1200">
                <a:solidFill>
                  <a:schemeClr val="tx1"/>
                </a:solidFill>
                <a:latin typeface="+mn-lt"/>
                <a:ea typeface="+mn-ea"/>
                <a:cs typeface="+mn-cs"/>
              </a:defRPr>
            </a:lvl8pPr>
            <a:lvl9pPr marL="2743200" indent="0" algn="ctr" defTabSz="457200" rtl="0" eaLnBrk="1" latinLnBrk="0" hangingPunct="1">
              <a:spcBef>
                <a:spcPct val="20000"/>
              </a:spcBef>
              <a:buFont typeface="Arial"/>
              <a:buNone/>
              <a:defRPr sz="12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1400" dirty="0" smtClean="0"/>
              <a:t>Easily track registrants and attendees</a:t>
            </a:r>
          </a:p>
          <a:p>
            <a:pPr marL="285750" indent="-285750" algn="l">
              <a:buFont typeface="Arial" panose="020B0604020202020204" pitchFamily="34" charset="0"/>
              <a:buChar char="•"/>
            </a:pPr>
            <a:r>
              <a:rPr lang="en-US" sz="1400" dirty="0" smtClean="0"/>
              <a:t>Seamless integration with Adobe Connect platform</a:t>
            </a:r>
          </a:p>
          <a:p>
            <a:pPr marL="285750" indent="-285750" algn="l">
              <a:buFont typeface="Arial" panose="020B0604020202020204" pitchFamily="34" charset="0"/>
              <a:buChar char="•"/>
            </a:pPr>
            <a:r>
              <a:rPr lang="en-US" sz="1400" dirty="0" smtClean="0"/>
              <a:t>Extend brand recognition with customized registration pages and email templates</a:t>
            </a:r>
          </a:p>
          <a:p>
            <a:pPr marL="285750" indent="-285750" algn="l">
              <a:buFont typeface="Arial" panose="020B0604020202020204" pitchFamily="34" charset="0"/>
              <a:buChar char="•"/>
            </a:pPr>
            <a:r>
              <a:rPr lang="en-US" sz="1400" dirty="0" smtClean="0"/>
              <a:t>Increase attendance with automated confirmation, reminder emails and add-to-calendar functionality</a:t>
            </a:r>
          </a:p>
          <a:p>
            <a:pPr marL="285750" indent="-285750" algn="l">
              <a:buFont typeface="Arial" panose="020B0604020202020204" pitchFamily="34" charset="0"/>
              <a:buChar char="•"/>
            </a:pPr>
            <a:r>
              <a:rPr lang="en-US" sz="1400" dirty="0" smtClean="0"/>
              <a:t>Decrease technical support inquiries with system checks</a:t>
            </a:r>
          </a:p>
          <a:p>
            <a:pPr marL="285750" indent="-285750" algn="l">
              <a:buFont typeface="Arial" panose="020B0604020202020204" pitchFamily="34" charset="0"/>
              <a:buChar char="•"/>
            </a:pPr>
            <a:r>
              <a:rPr lang="is-IS" sz="1400" b="1" dirty="0" smtClean="0"/>
              <a:t>Integrate with your existing database for a streamlined user experience</a:t>
            </a:r>
          </a:p>
          <a:p>
            <a:endParaRPr lang="en-US" sz="1600" dirty="0"/>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4601" y="4368474"/>
            <a:ext cx="1274616" cy="488563"/>
          </a:xfrm>
          <a:prstGeom prst="rect">
            <a:avLst/>
          </a:prstGeom>
        </p:spPr>
      </p:pic>
    </p:spTree>
    <p:extLst>
      <p:ext uri="{BB962C8B-B14F-4D97-AF65-F5344CB8AC3E}">
        <p14:creationId xmlns:p14="http://schemas.microsoft.com/office/powerpoint/2010/main" val="313664605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lueSky">
      <a:dk1>
        <a:srgbClr val="002B49"/>
      </a:dk1>
      <a:lt1>
        <a:sysClr val="window" lastClr="FFFFFF"/>
      </a:lt1>
      <a:dk2>
        <a:srgbClr val="003A70"/>
      </a:dk2>
      <a:lt2>
        <a:srgbClr val="D2D2D2"/>
      </a:lt2>
      <a:accent1>
        <a:srgbClr val="0057B8"/>
      </a:accent1>
      <a:accent2>
        <a:srgbClr val="009CA6"/>
      </a:accent2>
      <a:accent3>
        <a:srgbClr val="007377"/>
      </a:accent3>
      <a:accent4>
        <a:srgbClr val="582C83"/>
      </a:accent4>
      <a:accent5>
        <a:srgbClr val="5B6770"/>
      </a:accent5>
      <a:accent6>
        <a:srgbClr val="B9B9B9"/>
      </a:accent6>
      <a:hlink>
        <a:srgbClr val="009CA6"/>
      </a:hlink>
      <a:folHlink>
        <a:srgbClr val="009CA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lueSky PPT Template ver3 (2)" id="{520F6199-57C6-7142-B52A-48951329963C}" vid="{9B03A713-D68E-2341-92E4-D77DB5707D5D}"/>
    </a:ext>
  </a:extLst>
</a:theme>
</file>

<file path=ppt/theme/theme2.xml><?xml version="1.0" encoding="utf-8"?>
<a:theme xmlns:a="http://schemas.openxmlformats.org/drawingml/2006/main" name="Interior Slide">
  <a:themeElements>
    <a:clrScheme name="BlueSky">
      <a:dk1>
        <a:srgbClr val="002B49"/>
      </a:dk1>
      <a:lt1>
        <a:sysClr val="window" lastClr="FFFFFF"/>
      </a:lt1>
      <a:dk2>
        <a:srgbClr val="003A70"/>
      </a:dk2>
      <a:lt2>
        <a:srgbClr val="D2D2D2"/>
      </a:lt2>
      <a:accent1>
        <a:srgbClr val="0057B8"/>
      </a:accent1>
      <a:accent2>
        <a:srgbClr val="009CA6"/>
      </a:accent2>
      <a:accent3>
        <a:srgbClr val="007377"/>
      </a:accent3>
      <a:accent4>
        <a:srgbClr val="582C83"/>
      </a:accent4>
      <a:accent5>
        <a:srgbClr val="5B6770"/>
      </a:accent5>
      <a:accent6>
        <a:srgbClr val="B9B9B9"/>
      </a:accent6>
      <a:hlink>
        <a:srgbClr val="009CA6"/>
      </a:hlink>
      <a:folHlink>
        <a:srgbClr val="009CA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lueSky PPT Template ver3 (2)" id="{520F6199-57C6-7142-B52A-48951329963C}" vid="{EF0B35BF-61E3-9B43-80A7-BDA9B9B5F2BE}"/>
    </a:ext>
  </a:extLst>
</a:theme>
</file>

<file path=ppt/theme/theme3.xml><?xml version="1.0" encoding="utf-8"?>
<a:theme xmlns:a="http://schemas.openxmlformats.org/drawingml/2006/main" name="Section Break">
  <a:themeElements>
    <a:clrScheme name="BlueSky">
      <a:dk1>
        <a:srgbClr val="002B49"/>
      </a:dk1>
      <a:lt1>
        <a:sysClr val="window" lastClr="FFFFFF"/>
      </a:lt1>
      <a:dk2>
        <a:srgbClr val="003A70"/>
      </a:dk2>
      <a:lt2>
        <a:srgbClr val="D2D2D2"/>
      </a:lt2>
      <a:accent1>
        <a:srgbClr val="0057B8"/>
      </a:accent1>
      <a:accent2>
        <a:srgbClr val="009CA6"/>
      </a:accent2>
      <a:accent3>
        <a:srgbClr val="007377"/>
      </a:accent3>
      <a:accent4>
        <a:srgbClr val="582C83"/>
      </a:accent4>
      <a:accent5>
        <a:srgbClr val="5B6770"/>
      </a:accent5>
      <a:accent6>
        <a:srgbClr val="B9B9B9"/>
      </a:accent6>
      <a:hlink>
        <a:srgbClr val="009CA6"/>
      </a:hlink>
      <a:folHlink>
        <a:srgbClr val="009CA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lueSky PPT Template ver3 (2)" id="{520F6199-57C6-7142-B52A-48951329963C}" vid="{54E9FB31-7736-CF46-BD34-19EB93462805}"/>
    </a:ext>
  </a:extLst>
</a:theme>
</file>

<file path=ppt/theme/theme4.xml><?xml version="1.0" encoding="utf-8"?>
<a:theme xmlns:a="http://schemas.openxmlformats.org/drawingml/2006/main" name="1_Section Break">
  <a:themeElements>
    <a:clrScheme name="BlueSky">
      <a:dk1>
        <a:srgbClr val="002B49"/>
      </a:dk1>
      <a:lt1>
        <a:sysClr val="window" lastClr="FFFFFF"/>
      </a:lt1>
      <a:dk2>
        <a:srgbClr val="003A70"/>
      </a:dk2>
      <a:lt2>
        <a:srgbClr val="D2D2D2"/>
      </a:lt2>
      <a:accent1>
        <a:srgbClr val="0057B8"/>
      </a:accent1>
      <a:accent2>
        <a:srgbClr val="009CA6"/>
      </a:accent2>
      <a:accent3>
        <a:srgbClr val="007377"/>
      </a:accent3>
      <a:accent4>
        <a:srgbClr val="582C83"/>
      </a:accent4>
      <a:accent5>
        <a:srgbClr val="5B6770"/>
      </a:accent5>
      <a:accent6>
        <a:srgbClr val="B9B9B9"/>
      </a:accent6>
      <a:hlink>
        <a:srgbClr val="009CA6"/>
      </a:hlink>
      <a:folHlink>
        <a:srgbClr val="009CA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lueSky PPT Template ver3 (2)" id="{520F6199-57C6-7142-B52A-48951329963C}" vid="{42433AD5-281D-2647-9959-C140FEE3FAB4}"/>
    </a:ext>
  </a:extLst>
</a:theme>
</file>

<file path=ppt/theme/theme5.xml><?xml version="1.0" encoding="utf-8"?>
<a:theme xmlns:a="http://schemas.openxmlformats.org/drawingml/2006/main" name="2_Section Break">
  <a:themeElements>
    <a:clrScheme name="BlueSky">
      <a:dk1>
        <a:srgbClr val="002B49"/>
      </a:dk1>
      <a:lt1>
        <a:sysClr val="window" lastClr="FFFFFF"/>
      </a:lt1>
      <a:dk2>
        <a:srgbClr val="003A70"/>
      </a:dk2>
      <a:lt2>
        <a:srgbClr val="D2D2D2"/>
      </a:lt2>
      <a:accent1>
        <a:srgbClr val="0057B8"/>
      </a:accent1>
      <a:accent2>
        <a:srgbClr val="009CA6"/>
      </a:accent2>
      <a:accent3>
        <a:srgbClr val="007377"/>
      </a:accent3>
      <a:accent4>
        <a:srgbClr val="582C83"/>
      </a:accent4>
      <a:accent5>
        <a:srgbClr val="5B6770"/>
      </a:accent5>
      <a:accent6>
        <a:srgbClr val="B9B9B9"/>
      </a:accent6>
      <a:hlink>
        <a:srgbClr val="009CA6"/>
      </a:hlink>
      <a:folHlink>
        <a:srgbClr val="009CA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lueSky PPT Template ver3 (2)" id="{520F6199-57C6-7142-B52A-48951329963C}" vid="{E781664A-D6C4-8B43-A9FF-2D7A1265BFEA}"/>
    </a:ext>
  </a:extLst>
</a:theme>
</file>

<file path=ppt/theme/theme6.xml><?xml version="1.0" encoding="utf-8"?>
<a:theme xmlns:a="http://schemas.openxmlformats.org/drawingml/2006/main" name="Closing Slide">
  <a:themeElements>
    <a:clrScheme name="BlueSky">
      <a:dk1>
        <a:srgbClr val="002B49"/>
      </a:dk1>
      <a:lt1>
        <a:sysClr val="window" lastClr="FFFFFF"/>
      </a:lt1>
      <a:dk2>
        <a:srgbClr val="003A70"/>
      </a:dk2>
      <a:lt2>
        <a:srgbClr val="D2D2D2"/>
      </a:lt2>
      <a:accent1>
        <a:srgbClr val="0057B8"/>
      </a:accent1>
      <a:accent2>
        <a:srgbClr val="009CA6"/>
      </a:accent2>
      <a:accent3>
        <a:srgbClr val="007377"/>
      </a:accent3>
      <a:accent4>
        <a:srgbClr val="582C83"/>
      </a:accent4>
      <a:accent5>
        <a:srgbClr val="5B6770"/>
      </a:accent5>
      <a:accent6>
        <a:srgbClr val="B9B9B9"/>
      </a:accent6>
      <a:hlink>
        <a:srgbClr val="009CA6"/>
      </a:hlink>
      <a:folHlink>
        <a:srgbClr val="009CA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lueSky PPT Template ver3 (2)" id="{520F6199-57C6-7142-B52A-48951329963C}" vid="{A6446AB6-CF07-1942-98B2-EC52E66D152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BSEL_PPTTemplate</Template>
  <TotalTime>15570</TotalTime>
  <Words>3451</Words>
  <Application>Microsoft Office PowerPoint</Application>
  <PresentationFormat>On-screen Show (16:9)</PresentationFormat>
  <Paragraphs>433</Paragraphs>
  <Slides>41</Slides>
  <Notes>20</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41</vt:i4>
      </vt:variant>
    </vt:vector>
  </HeadingPairs>
  <TitlesOfParts>
    <vt:vector size="58" baseType="lpstr">
      <vt:lpstr>Arial</vt:lpstr>
      <vt:lpstr>Avenir Book</vt:lpstr>
      <vt:lpstr>Calibri</vt:lpstr>
      <vt:lpstr>Effra</vt:lpstr>
      <vt:lpstr>Effra Light</vt:lpstr>
      <vt:lpstr>Effra Medium</vt:lpstr>
      <vt:lpstr>Franklin Gothic Book</vt:lpstr>
      <vt:lpstr>Helvetica Light</vt:lpstr>
      <vt:lpstr>Symbol</vt:lpstr>
      <vt:lpstr>Times New Roman</vt:lpstr>
      <vt:lpstr>Trebuchet MS</vt:lpstr>
      <vt:lpstr>Office Theme</vt:lpstr>
      <vt:lpstr>Interior Slide</vt:lpstr>
      <vt:lpstr>Section Break</vt:lpstr>
      <vt:lpstr>1_Section Break</vt:lpstr>
      <vt:lpstr>2_Section Break</vt:lpstr>
      <vt:lpstr>Closing Slide</vt:lpstr>
      <vt:lpstr>Are you ready to transform the delivery of your webinars?</vt:lpstr>
      <vt:lpstr>Agenda</vt:lpstr>
      <vt:lpstr>Web based meetings are as important as place-based meetings</vt:lpstr>
      <vt:lpstr>You may not get second chances  </vt:lpstr>
      <vt:lpstr>The Promised Land</vt:lpstr>
      <vt:lpstr>How it All Comes Together</vt:lpstr>
      <vt:lpstr>Prior to Event</vt:lpstr>
      <vt:lpstr>Path: Customizable web event registration and learning platform</vt:lpstr>
      <vt:lpstr>PowerPoint Presentation</vt:lpstr>
      <vt:lpstr>Customized and Branded Live Webinar Room Layouts</vt:lpstr>
      <vt:lpstr>Welcome/Lobby Slides</vt:lpstr>
      <vt:lpstr>Leverage videos</vt:lpstr>
      <vt:lpstr>Helpful presenter tools</vt:lpstr>
      <vt:lpstr>PowerPoint Presentation</vt:lpstr>
      <vt:lpstr>PowerPoint Presentation</vt:lpstr>
      <vt:lpstr>Engagement Enhancements</vt:lpstr>
      <vt:lpstr>Presenter Training &amp; Guidance</vt:lpstr>
      <vt:lpstr>Live Event</vt:lpstr>
      <vt:lpstr>Support</vt:lpstr>
      <vt:lpstr>What happens after the event?</vt:lpstr>
      <vt:lpstr>Increase Viewing Post-Event</vt:lpstr>
      <vt:lpstr>Robust Rich Media Player </vt:lpstr>
      <vt:lpstr>Integrations | Reporting | eCommerce</vt:lpstr>
      <vt:lpstr>Create Content</vt:lpstr>
      <vt:lpstr>PowerPoint Presentation</vt:lpstr>
      <vt:lpstr>Client Stories</vt:lpstr>
      <vt:lpstr>We have your back</vt:lpstr>
      <vt:lpstr>Client Feedback</vt:lpstr>
      <vt:lpstr>PowerPoint Presentation</vt:lpstr>
      <vt:lpstr>Do you see value? What is next? </vt:lpstr>
      <vt:lpstr>Pricing</vt:lpstr>
      <vt:lpstr>Webinar Pricing</vt:lpstr>
      <vt:lpstr>Path Learning Platform Pricing</vt:lpstr>
      <vt:lpstr>MORE?! </vt:lpstr>
      <vt:lpstr>PowerPoint Presentation</vt:lpstr>
      <vt:lpstr>PowerPoint Presentation</vt:lpstr>
      <vt:lpstr>Path Integration</vt:lpstr>
      <vt:lpstr>Flexible &amp; Reliable Access</vt:lpstr>
      <vt:lpstr>The White Glove Way= EXPERIENCE    </vt:lpstr>
      <vt:lpstr>Advancing Slides</vt:lpstr>
      <vt:lpstr>Pointer Arrow</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Adobe Connect</dc:title>
  <dc:creator>Microsoft Office User</dc:creator>
  <cp:lastModifiedBy>Jodi Ray</cp:lastModifiedBy>
  <cp:revision>75</cp:revision>
  <dcterms:created xsi:type="dcterms:W3CDTF">2017-03-13T20:11:48Z</dcterms:created>
  <dcterms:modified xsi:type="dcterms:W3CDTF">2017-04-25T03:42:55Z</dcterms:modified>
</cp:coreProperties>
</file>