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84" r:id="rId5"/>
    <p:sldId id="285" r:id="rId6"/>
    <p:sldId id="280" r:id="rId7"/>
    <p:sldId id="281" r:id="rId8"/>
    <p:sldId id="282" r:id="rId9"/>
    <p:sldId id="283" r:id="rId10"/>
    <p:sldId id="261" r:id="rId11"/>
    <p:sldId id="263" r:id="rId12"/>
    <p:sldId id="264" r:id="rId13"/>
    <p:sldId id="265" r:id="rId14"/>
    <p:sldId id="286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7035" autoAdjust="0"/>
  </p:normalViewPr>
  <p:slideViewPr>
    <p:cSldViewPr snapToGrid="0">
      <p:cViewPr varScale="1">
        <p:scale>
          <a:sx n="48" d="100"/>
          <a:sy n="48" d="100"/>
        </p:scale>
        <p:origin x="15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423A1-EFE1-492E-9A03-30DAAD1FBAC0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8D6DE-4E3B-485D-9DB7-D18D2BFE5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29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8D6DE-4E3B-485D-9DB7-D18D2BFE57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77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8D6DE-4E3B-485D-9DB7-D18D2BFE57B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5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8D6DE-4E3B-485D-9DB7-D18D2BFE57B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52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8D6DE-4E3B-485D-9DB7-D18D2BFE57B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80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8D6DE-4E3B-485D-9DB7-D18D2BFE57B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7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2D4F1-1326-4169-B5B5-1AE25F7DEB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449048-23C3-4C3D-ADC8-0AC7C788C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CB0F3-D35A-491E-8A91-E429E8725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7F4FB-558A-473A-BDFE-954EB2920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F24E8-EEEF-497B-A473-7311A2D41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2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AA56C-92EF-4110-B29E-CCC7C189D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D65813-3887-4565-9CB3-A155112A9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74211-F518-46A4-A6D6-44C699BCA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1FAC4-DAE3-425A-A07F-84A8470F2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7F44C-DEE8-497C-AD9D-09516587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C70430-28EB-40A2-8283-A33E3D1E5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75BC0-8FC5-441A-8A7D-923DD6DF9A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92CA6-C389-4BE8-9FAC-CC3A5EEEA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F9791-209C-469D-918A-6797C301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DB763-4C41-407E-A7FE-1381BC67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7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A0E2-01BB-44ED-80EC-F29BD4382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B93AD-4190-4E14-8F42-8154D6183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3C2EB-4F85-4A07-93FF-E96DA2F2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7130D-018D-4EA3-8D9E-6D8820EE1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881C9-D97C-4289-BDCD-A3281EF15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89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C0776-CB22-4978-A056-5A7BBBA1E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90731-2208-4FBF-9B7F-86DDC86A7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ABA65-24D4-405A-BBAD-ECB9A9612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6FFFB-4D3E-46C1-B5C8-18808431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769F9-726A-4ACB-8AE7-EB97BF205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6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314C5-3BCA-4B23-8CD7-F962FA23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B7655-34AD-4CF3-A773-D32F220F1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3988CC-2DCF-417C-A437-E6507CFF4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D7F5B-8863-41FF-83C2-1179386C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7769B-A86E-46FF-BC24-585BBAB8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B6B45-1347-4C1F-8C7C-912D731F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3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05F0F-EB07-4F22-85F1-19AD2720B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367B0E-BF6F-40C1-92F4-1EACDAC49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468882-7C51-4056-91D5-86A5471851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EC98CA-32E5-4FED-B5AC-9FFF5A5DE0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21ECFC-010A-4EB6-8DCE-E948021AD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5E4FB7-2B8B-442E-96F9-F372171A5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DA6317-2414-479B-BE72-E39EE6C71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954FF-F37F-4A8A-B984-CEB8C803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8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0C960-0B20-4DF3-9955-77D1D8DED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D29DC-FEE4-49F6-BDF3-0B61D3269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4B8D4-8EE5-4BA8-BD50-15C6C8AAB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1241C-1B00-4139-A73F-9D97A73D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9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6AC6CC-0D1D-4FD8-9475-1793D574B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6FFB9E-DAFF-4100-9C47-03B250F8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D922C-2674-4574-BC23-78586CF9D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7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4272E-E383-4CEA-AB9D-3E657A22A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B6E55-5A0B-410C-A6F0-93AAB0626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6F718-FCC2-42A2-9B15-5927DCAB8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9877F-0F17-4F7A-997C-6B7FC0B3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562AF-BDBC-45ED-B9C4-B7B32B472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D1919-7B1A-46E9-B093-6B20F0FF5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8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D2DA0-2DD4-4E84-8E02-D3B9CAE8B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0E3C28-0C17-42EB-A1AD-098E7A94B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6432F-E11D-42E8-ABDA-AF816B7F6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031FA-92B6-4548-9AFB-E78549C36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59B36-B753-4165-8054-D4965719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7D9566-66BA-46AB-A5C9-17FFF5CB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8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A34241-41CF-4B62-9B8D-8DF516AE6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2836C-2D13-4CD8-B571-D7C4C2CC2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80D6F-A555-465F-8347-1A05761F5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9E444-1DCD-4884-8B2A-FBEA08CD52F6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7D6D7-8FC3-4F02-AE9A-56763C503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EB09B-77EE-41A7-9E75-D03D7AB01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71736-A2A2-4397-8E59-513870BB9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5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34B7-B467-4BB0-8951-D6C53470E2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Don’t Reinvent the Wheel: Service Provision for </a:t>
            </a:r>
            <a:br>
              <a:rPr lang="en-US" dirty="0"/>
            </a:br>
            <a:r>
              <a:rPr lang="en-US" dirty="0"/>
              <a:t>Temporary Conditions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ACCB9-D9D7-4EBC-A617-0A83C35548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Jamie Axelrod, Director of Disability Resources</a:t>
            </a:r>
            <a:br>
              <a:rPr lang="en-US" dirty="0"/>
            </a:br>
            <a:r>
              <a:rPr lang="en-US" dirty="0"/>
              <a:t>Northern Arizona University</a:t>
            </a:r>
          </a:p>
          <a:p>
            <a:r>
              <a:rPr lang="en-US" dirty="0"/>
              <a:t>Doris Pierce, Director – Disability Resource Center</a:t>
            </a:r>
            <a:br>
              <a:rPr lang="en-US" dirty="0"/>
            </a:br>
            <a:r>
              <a:rPr lang="en-US" dirty="0"/>
              <a:t>University of Central Arkansas</a:t>
            </a:r>
          </a:p>
        </p:txBody>
      </p:sp>
    </p:spTree>
    <p:extLst>
      <p:ext uri="{BB962C8B-B14F-4D97-AF65-F5344CB8AC3E}">
        <p14:creationId xmlns:p14="http://schemas.microsoft.com/office/powerpoint/2010/main" val="1806606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09377-624A-45DE-905E-A2D3C904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Service Provision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8BEAE-8D33-43A3-B5A0-D1EA686CE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sz="3800" dirty="0"/>
              <a:t>Types of Temporary Conditions</a:t>
            </a:r>
          </a:p>
          <a:p>
            <a:pPr lvl="3"/>
            <a:r>
              <a:rPr lang="en-US" sz="3400" dirty="0"/>
              <a:t>Visible</a:t>
            </a:r>
          </a:p>
          <a:p>
            <a:pPr lvl="4"/>
            <a:r>
              <a:rPr lang="en-US" sz="3400" dirty="0"/>
              <a:t>Clearly apparent</a:t>
            </a:r>
          </a:p>
          <a:p>
            <a:pPr lvl="4"/>
            <a:r>
              <a:rPr lang="en-US" sz="3400" dirty="0"/>
              <a:t>Student may choose to be more proactive vs. reactive</a:t>
            </a:r>
          </a:p>
          <a:p>
            <a:pPr lvl="4"/>
            <a:r>
              <a:rPr lang="en-US" sz="3400" dirty="0"/>
              <a:t>Possible expiration date</a:t>
            </a:r>
          </a:p>
          <a:p>
            <a:pPr lvl="3"/>
            <a:r>
              <a:rPr lang="en-US" sz="3400" dirty="0"/>
              <a:t>Non-Visible</a:t>
            </a:r>
          </a:p>
          <a:p>
            <a:pPr lvl="4"/>
            <a:r>
              <a:rPr lang="en-US" sz="3400" dirty="0"/>
              <a:t>Can be ongoing and day-by-day</a:t>
            </a:r>
          </a:p>
          <a:p>
            <a:pPr lvl="4"/>
            <a:r>
              <a:rPr lang="en-US" sz="3400" dirty="0"/>
              <a:t>Possibly undiagnosed</a:t>
            </a:r>
          </a:p>
          <a:p>
            <a:pPr lvl="4"/>
            <a:r>
              <a:rPr lang="en-US" sz="3400" dirty="0"/>
              <a:t>Possibly untreated</a:t>
            </a:r>
          </a:p>
          <a:p>
            <a:pPr lvl="3"/>
            <a:r>
              <a:rPr lang="en-US" sz="4000" dirty="0"/>
              <a:t>Temporary Condition to Permanent Disability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51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59339-EE4C-43A8-9B95-0318F2DA5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Service Provision 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7617E-2515-44AC-8549-8FC515F27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sz="3600" dirty="0"/>
              <a:t>The Conversation</a:t>
            </a:r>
          </a:p>
          <a:p>
            <a:pPr lvl="1"/>
            <a:endParaRPr lang="en-US" sz="3000" dirty="0"/>
          </a:p>
          <a:p>
            <a:pPr lvl="3"/>
            <a:r>
              <a:rPr lang="en-US" sz="3600" dirty="0"/>
              <a:t>Student is the expert</a:t>
            </a:r>
          </a:p>
          <a:p>
            <a:pPr marL="1371600" lvl="3" indent="0">
              <a:buNone/>
            </a:pPr>
            <a:endParaRPr lang="en-US" sz="3600" dirty="0"/>
          </a:p>
          <a:p>
            <a:pPr lvl="3"/>
            <a:r>
              <a:rPr lang="en-US" sz="3600" dirty="0"/>
              <a:t>When documentation is necessary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797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367E-F111-4D0B-A7F4-24CDF2C2F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 and Universally-Designed </a:t>
            </a:r>
            <a:br>
              <a:rPr lang="en-US" dirty="0"/>
            </a:br>
            <a:r>
              <a:rPr lang="en-US" dirty="0"/>
              <a:t>Solutions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5F823-0D81-4F70-B801-FD967691F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Readily available solutions:</a:t>
            </a:r>
            <a:br>
              <a:rPr lang="en-US" sz="4800" dirty="0"/>
            </a:br>
            <a:endParaRPr lang="en-US" sz="4800" dirty="0"/>
          </a:p>
          <a:p>
            <a:pPr lvl="1"/>
            <a:r>
              <a:rPr lang="en-US" sz="4800" dirty="0"/>
              <a:t>Assistive Technology</a:t>
            </a:r>
            <a:br>
              <a:rPr lang="en-US" sz="4800" dirty="0"/>
            </a:br>
            <a:endParaRPr lang="en-US" sz="4800" dirty="0"/>
          </a:p>
          <a:p>
            <a:pPr lvl="1"/>
            <a:r>
              <a:rPr lang="en-US" sz="4800" dirty="0"/>
              <a:t>Academic Services</a:t>
            </a:r>
            <a:br>
              <a:rPr lang="en-US" sz="4800" dirty="0"/>
            </a:br>
            <a:endParaRPr lang="en-US" sz="4800" dirty="0"/>
          </a:p>
          <a:p>
            <a:pPr lvl="1"/>
            <a:r>
              <a:rPr lang="en-US" sz="4800" dirty="0"/>
              <a:t>Other Services</a:t>
            </a:r>
          </a:p>
          <a:p>
            <a:pPr marL="457200" lvl="1" indent="0">
              <a:buNone/>
            </a:pPr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17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ED999-2ABD-4EBF-9251-46BB5FACF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Institution-Wide Support </a:t>
            </a:r>
            <a:br>
              <a:rPr lang="en-US" dirty="0"/>
            </a:br>
            <a:r>
              <a:rPr lang="en-US" dirty="0"/>
              <a:t>for Temporary Conditions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AE567-C75E-4236-B59B-DB40943AE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4000" dirty="0"/>
              <a:t>Collaboration, Connection and Conversation: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Adjusted attendance policies</a:t>
            </a:r>
            <a:br>
              <a:rPr lang="en-US" sz="3600" dirty="0"/>
            </a:br>
            <a:endParaRPr lang="en-US" sz="3600" dirty="0"/>
          </a:p>
          <a:p>
            <a:pPr lvl="1"/>
            <a:r>
              <a:rPr lang="en-US" sz="3600" dirty="0"/>
              <a:t>Late withdrawal permission</a:t>
            </a:r>
            <a:br>
              <a:rPr lang="en-US" sz="3600" dirty="0"/>
            </a:br>
            <a:endParaRPr lang="en-US" sz="3600" dirty="0"/>
          </a:p>
          <a:p>
            <a:pPr lvl="1"/>
            <a:r>
              <a:rPr lang="en-US" sz="3600" dirty="0"/>
              <a:t>Incomplete class approval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88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4A138-95E5-4F03-BD63-93286B364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Universal Design Collaborations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5E50D-6270-49C2-95CA-10C69B723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might you collaborate on your campus about:</a:t>
            </a:r>
          </a:p>
          <a:p>
            <a:pPr lvl="1"/>
            <a:r>
              <a:rPr lang="en-US" dirty="0"/>
              <a:t>physical design or physical access?</a:t>
            </a:r>
          </a:p>
          <a:p>
            <a:pPr lvl="1"/>
            <a:r>
              <a:rPr lang="en-US" dirty="0"/>
              <a:t>Digital environment?</a:t>
            </a:r>
          </a:p>
          <a:p>
            <a:r>
              <a:rPr lang="en-US" dirty="0"/>
              <a:t>Empowerment</a:t>
            </a:r>
          </a:p>
          <a:p>
            <a:pPr lvl="1"/>
            <a:r>
              <a:rPr lang="en-US" dirty="0"/>
              <a:t>Do you feel empowered to be proactive?</a:t>
            </a:r>
          </a:p>
          <a:p>
            <a:pPr lvl="1"/>
            <a:r>
              <a:rPr lang="en-US" dirty="0"/>
              <a:t>If not, how can I start?</a:t>
            </a:r>
          </a:p>
        </p:txBody>
      </p:sp>
    </p:spTree>
    <p:extLst>
      <p:ext uri="{BB962C8B-B14F-4D97-AF65-F5344CB8AC3E}">
        <p14:creationId xmlns:p14="http://schemas.microsoft.com/office/powerpoint/2010/main" val="2740703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856F7-B0E8-4DA0-AF35-5E541E806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9198"/>
            <a:ext cx="9144000" cy="238760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99580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49B73-5F46-4105-961F-D687A304B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8B67C-4F77-4979-9B07-8C4CCA3E0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temporary conditions?</a:t>
            </a:r>
          </a:p>
          <a:p>
            <a:r>
              <a:rPr lang="en-US" dirty="0"/>
              <a:t>What does the law say?</a:t>
            </a:r>
          </a:p>
          <a:p>
            <a:r>
              <a:rPr lang="en-US" dirty="0"/>
              <a:t>How your office and campus can assist in providing possible solutions and eliminate barriers to access.</a:t>
            </a:r>
          </a:p>
          <a:p>
            <a:r>
              <a:rPr lang="en-US" dirty="0"/>
              <a:t>Outcomes of Presentation</a:t>
            </a:r>
          </a:p>
          <a:p>
            <a:pPr lvl="1"/>
            <a:r>
              <a:rPr lang="en-US" dirty="0"/>
              <a:t>Understanding of an appropriate process of determinations</a:t>
            </a:r>
          </a:p>
          <a:p>
            <a:pPr lvl="1"/>
            <a:r>
              <a:rPr lang="en-US" dirty="0"/>
              <a:t>Appropriate outcomes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dirty="0"/>
              <a:t>Put all questions in the Q &amp; A Section</a:t>
            </a:r>
          </a:p>
        </p:txBody>
      </p:sp>
    </p:spTree>
    <p:extLst>
      <p:ext uri="{BB962C8B-B14F-4D97-AF65-F5344CB8AC3E}">
        <p14:creationId xmlns:p14="http://schemas.microsoft.com/office/powerpoint/2010/main" val="2927797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B3D5F-6609-4CCC-817D-E291895FD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Temporary Conditions?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917F0-979B-4D1D-AF07-1D02B7A1C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Time-limited health conditions that may substantially impact numerous daily living activities</a:t>
            </a:r>
          </a:p>
          <a:p>
            <a:r>
              <a:rPr lang="en-US" dirty="0"/>
              <a:t>Think about Prong I of the definition of disability that we are used to working with</a:t>
            </a:r>
          </a:p>
          <a:p>
            <a:pPr lvl="1"/>
            <a:r>
              <a:rPr lang="en-US" dirty="0"/>
              <a:t>A physical or mental impairment that substantially limits a major life activity.</a:t>
            </a:r>
          </a:p>
          <a:p>
            <a:endParaRPr lang="en-US" dirty="0"/>
          </a:p>
          <a:p>
            <a:r>
              <a:rPr lang="en-US" dirty="0"/>
              <a:t>Now, lets look at Prong III</a:t>
            </a:r>
          </a:p>
        </p:txBody>
      </p:sp>
    </p:spTree>
    <p:extLst>
      <p:ext uri="{BB962C8B-B14F-4D97-AF65-F5344CB8AC3E}">
        <p14:creationId xmlns:p14="http://schemas.microsoft.com/office/powerpoint/2010/main" val="204528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B3D5F-6609-4CCC-817D-E291895FD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Prong III, “regarded as”-preventative law?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917F0-979B-4D1D-AF07-1D02B7A1C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u="none" strike="noStrike" baseline="0" dirty="0"/>
              <a:t>“An individual is not ‘regarded as having such an impairment’ if the public entity demonstrates that the impairment is, objectively, both ‘transitory’ AND ‘‘minor.’”</a:t>
            </a:r>
          </a:p>
          <a:p>
            <a:pPr algn="l"/>
            <a:r>
              <a:rPr lang="en-US" b="0" i="0" u="none" strike="noStrike" baseline="0" dirty="0"/>
              <a:t>“the public entity must demonstrate that the impairment is (in the case of an actual impairment) or would be (in the case of a perceived impairment), objectively, both ‘transitory’ and ‘minor.’”</a:t>
            </a:r>
          </a:p>
          <a:p>
            <a:pPr algn="l"/>
            <a:r>
              <a:rPr lang="en-US" b="0" i="0" u="none" strike="noStrike" baseline="0" dirty="0">
                <a:latin typeface="Melior"/>
              </a:rPr>
              <a:t>“For purposes of this section, ‘transitory’ is defined as lasting or expected to last six months or less.”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26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B3D5F-6609-4CCC-817D-E291895FD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Temporary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917F0-979B-4D1D-AF07-1D02B7A1C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the letter of the law, it is hard to tell if coverage is “required”</a:t>
            </a:r>
          </a:p>
          <a:p>
            <a:endParaRPr lang="en-US" dirty="0"/>
          </a:p>
          <a:p>
            <a:r>
              <a:rPr lang="en-US" dirty="0"/>
              <a:t>It certainly comes up in lots of Title I cases</a:t>
            </a:r>
          </a:p>
          <a:p>
            <a:endParaRPr lang="en-US"/>
          </a:p>
          <a:p>
            <a:r>
              <a:rPr lang="en-US"/>
              <a:t>Why </a:t>
            </a:r>
            <a:r>
              <a:rPr lang="en-US" dirty="0"/>
              <a:t>wouldn’t we?</a:t>
            </a:r>
          </a:p>
        </p:txBody>
      </p:sp>
    </p:spTree>
    <p:extLst>
      <p:ext uri="{BB962C8B-B14F-4D97-AF65-F5344CB8AC3E}">
        <p14:creationId xmlns:p14="http://schemas.microsoft.com/office/powerpoint/2010/main" val="195386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9DE5-20B8-4125-A9CD-C43325DFBC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Condition, Manner or Duration: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4F2F5-6EAD-49FC-82A4-D2BD632CA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682082"/>
            <a:ext cx="6858000" cy="1655762"/>
          </a:xfrm>
        </p:spPr>
        <p:txBody>
          <a:bodyPr>
            <a:normAutofit/>
          </a:bodyPr>
          <a:lstStyle/>
          <a:p>
            <a:r>
              <a:rPr lang="en-US" sz="3000" b="1" dirty="0"/>
              <a:t>A useful framework for thinking about “temporary” impairments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3716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Condition, Manner or Duration: </a:t>
            </a:r>
            <a:br>
              <a:rPr lang="en-US" b="1" dirty="0"/>
            </a:br>
            <a:r>
              <a:rPr lang="en-US" b="1" dirty="0"/>
              <a:t>Condition and Manner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“An impairment may substantially limit the ‘‘condition’’ or ‘‘manner’’ under which a major life activity can be performed in a number of ways.”</a:t>
            </a:r>
          </a:p>
          <a:p>
            <a:pPr lvl="1"/>
            <a:r>
              <a:rPr lang="en-US" dirty="0"/>
              <a:t>“…the condition or manner under which a major life activity can be performed may refer to the </a:t>
            </a:r>
            <a:r>
              <a:rPr lang="en-US" b="1" i="1" dirty="0"/>
              <a:t>way</a:t>
            </a:r>
            <a:r>
              <a:rPr lang="en-US" dirty="0"/>
              <a:t> an individual performs a major life activity.”</a:t>
            </a:r>
          </a:p>
          <a:p>
            <a:pPr lvl="1"/>
            <a:r>
              <a:rPr lang="en-US" dirty="0"/>
              <a:t>“Condition or manner may also describe </a:t>
            </a:r>
            <a:r>
              <a:rPr lang="en-US" b="1" i="1" dirty="0"/>
              <a:t>how performance of a major life activity affects the individual with an impairment</a:t>
            </a:r>
            <a:r>
              <a:rPr lang="en-US" dirty="0"/>
              <a:t>.”</a:t>
            </a:r>
          </a:p>
          <a:p>
            <a:pPr lvl="1"/>
            <a:r>
              <a:rPr lang="en-US" dirty="0"/>
              <a:t>“…condition or manner may refer to </a:t>
            </a:r>
            <a:r>
              <a:rPr lang="en-US" b="1" i="1" dirty="0"/>
              <a:t>the extent to which a major life activity</a:t>
            </a:r>
            <a:r>
              <a:rPr lang="en-US" dirty="0"/>
              <a:t>… </a:t>
            </a:r>
            <a:r>
              <a:rPr lang="en-US" b="1" i="1" dirty="0"/>
              <a:t>can be performed</a:t>
            </a:r>
            <a:r>
              <a:rPr lang="en-US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57982CB9-DE80-4AAF-AA45-79E40CAC35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16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Condition, Manner or Duration: </a:t>
            </a:r>
            <a:br>
              <a:rPr lang="en-US" b="1" dirty="0"/>
            </a:br>
            <a:r>
              <a:rPr lang="en-US" b="1" dirty="0"/>
              <a:t>Duration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‘‘Duration’’ refers to the length of time an individual </a:t>
            </a:r>
            <a:r>
              <a:rPr lang="en-US" b="1" i="1" dirty="0"/>
              <a:t>can perform </a:t>
            </a:r>
            <a:r>
              <a:rPr lang="en-US" dirty="0"/>
              <a:t>a major life activity or the length of time </a:t>
            </a:r>
            <a:r>
              <a:rPr lang="en-US" b="1" i="1" dirty="0"/>
              <a:t>it takes </a:t>
            </a:r>
            <a:r>
              <a:rPr lang="en-US" dirty="0"/>
              <a:t>an individual to perform a major life activity…”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57982CB9-DE80-4AAF-AA45-79E40CAC35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76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Condition, Manner or Duration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“Condition, manner, or duration may also suggest </a:t>
            </a:r>
            <a:r>
              <a:rPr lang="en-US" b="1" i="1" dirty="0"/>
              <a:t>the amount of time or effort an individual has to expend when performing a major life activity</a:t>
            </a:r>
            <a:r>
              <a:rPr lang="en-US" dirty="0"/>
              <a:t> because of the effects of an impairment, even if the individual is able to achieve the same or similar result as someone without the impairment.”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57982CB9-DE80-4AAF-AA45-79E40CAC35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90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643</Words>
  <Application>Microsoft Office PowerPoint</Application>
  <PresentationFormat>Widescreen</PresentationFormat>
  <Paragraphs>89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Melior</vt:lpstr>
      <vt:lpstr>Office Theme</vt:lpstr>
      <vt:lpstr>Don’t Reinvent the Wheel: Service Provision for  Temporary Conditions</vt:lpstr>
      <vt:lpstr>Introduction </vt:lpstr>
      <vt:lpstr>What are Temporary Conditions? </vt:lpstr>
      <vt:lpstr>Prong III, “regarded as”-preventative law?</vt:lpstr>
      <vt:lpstr>Temporary Conditions</vt:lpstr>
      <vt:lpstr>Condition, Manner or Duration:  </vt:lpstr>
      <vt:lpstr>Condition, Manner or Duration:  Condition and Manner</vt:lpstr>
      <vt:lpstr>Condition, Manner or Duration:  Duration</vt:lpstr>
      <vt:lpstr>Condition, Manner or Duration  </vt:lpstr>
      <vt:lpstr>Service Provision Process</vt:lpstr>
      <vt:lpstr>Service Provision Process </vt:lpstr>
      <vt:lpstr>Access and Universally-Designed  Solutions </vt:lpstr>
      <vt:lpstr>Institution-Wide Support  for Temporary Conditions </vt:lpstr>
      <vt:lpstr>Universal Design Collaborations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Reinvent the Wheel: Service Provision for  Temporary Conditions</dc:title>
  <dc:creator>Doris Lannette Pierce;Jamie Axelrod</dc:creator>
  <cp:lastModifiedBy>Doris Lannette Pierce </cp:lastModifiedBy>
  <cp:revision>57</cp:revision>
  <dcterms:created xsi:type="dcterms:W3CDTF">2021-04-16T18:40:55Z</dcterms:created>
  <dcterms:modified xsi:type="dcterms:W3CDTF">2021-04-27T14:42:14Z</dcterms:modified>
</cp:coreProperties>
</file>