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75" r:id="rId13"/>
    <p:sldId id="267" r:id="rId14"/>
    <p:sldId id="276" r:id="rId15"/>
    <p:sldId id="268" r:id="rId16"/>
    <p:sldId id="269" r:id="rId17"/>
    <p:sldId id="270" r:id="rId18"/>
    <p:sldId id="271" r:id="rId19"/>
    <p:sldId id="272" r:id="rId20"/>
    <p:sldId id="273" r:id="rId21"/>
    <p:sldId id="274" r:id="rId22"/>
  </p:sldIdLst>
  <p:sldSz cx="9144000" cy="5143500" type="screen16x9"/>
  <p:notesSz cx="936942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321"/>
    <a:srgbClr val="1A3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079"/>
    <p:restoredTop sz="94671"/>
  </p:normalViewPr>
  <p:slideViewPr>
    <p:cSldViewPr snapToGrid="0" snapToObjects="1">
      <p:cViewPr>
        <p:scale>
          <a:sx n="73" d="100"/>
          <a:sy n="73" d="100"/>
        </p:scale>
        <p:origin x="-1570" y="-6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10/5/2017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608263"/>
          </a:xfrm>
          <a:prstGeom prst="rect">
            <a:avLst/>
          </a:prstGeom>
        </p:spPr>
        <p:txBody>
          <a:bodyPr vert="horz" lIns="91440" tIns="45720" rIns="91440" bIns="45720" rtlCol="0" anchor="ctr">
            <a:noAutofit/>
          </a:bodyPr>
          <a:lstStyle/>
          <a:p>
            <a:r>
              <a:rPr lang="en-US" dirty="0" smtClean="0"/>
              <a:t>Header</a:t>
            </a:r>
            <a:endParaRPr lang="en-US" dirty="0"/>
          </a:p>
        </p:txBody>
      </p:sp>
      <p:sp>
        <p:nvSpPr>
          <p:cNvPr id="3" name="Text Placeholder 2"/>
          <p:cNvSpPr>
            <a:spLocks noGrp="1"/>
          </p:cNvSpPr>
          <p:nvPr>
            <p:ph type="body" idx="1"/>
          </p:nvPr>
        </p:nvSpPr>
        <p:spPr>
          <a:xfrm>
            <a:off x="457200" y="1544053"/>
            <a:ext cx="8229600" cy="3050570"/>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i="0" kern="1200">
          <a:solidFill>
            <a:schemeClr val="tx1"/>
          </a:solidFill>
          <a:latin typeface="Calibri"/>
          <a:ea typeface="+mj-ea"/>
          <a:cs typeface="Calibri"/>
        </a:defRPr>
      </a:lvl1pPr>
    </p:titleStyle>
    <p:body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pathlms.com/iri-learningcenter/events/960/video_presentations/8942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hyperlink" Target="http://www.iriweb.org/rmoh17" TargetMode="External"/><Relationship Id="rId2" Type="http://schemas.openxmlformats.org/officeDocument/2006/relationships/hyperlink" Target="http://www.iriweb.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dCTZPyyt67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4544419" y="1043355"/>
            <a:ext cx="3766564" cy="2063262"/>
          </a:xfrm>
        </p:spPr>
        <p:txBody>
          <a:bodyPr vert="horz" lIns="91440" tIns="45720" rIns="91440" bIns="45720" rtlCol="0">
            <a:normAutofit/>
          </a:bodyPr>
          <a:lstStyle/>
          <a:p>
            <a:pPr algn="l"/>
            <a:r>
              <a:rPr lang="en-US" sz="5622" b="1" dirty="0" smtClean="0">
                <a:solidFill>
                  <a:schemeClr val="bg1"/>
                </a:solidFill>
                <a:latin typeface="Calibri"/>
                <a:cs typeface="Calibri"/>
              </a:rPr>
              <a:t>Meeting</a:t>
            </a:r>
          </a:p>
          <a:p>
            <a:pPr algn="l"/>
            <a:r>
              <a:rPr lang="en-US" sz="5622" b="1" dirty="0" smtClean="0">
                <a:solidFill>
                  <a:schemeClr val="bg1"/>
                </a:solidFill>
                <a:latin typeface="Calibri"/>
                <a:cs typeface="Calibri"/>
              </a:rPr>
              <a:t>Summary</a:t>
            </a:r>
            <a:endParaRPr lang="en-US" sz="3800" b="1" dirty="0" smtClean="0">
              <a:solidFill>
                <a:schemeClr val="bg1"/>
              </a:solidFill>
              <a:latin typeface="Calibri"/>
              <a:cs typeface="Calibri"/>
            </a:endParaRPr>
          </a:p>
        </p:txBody>
      </p:sp>
      <p:sp>
        <p:nvSpPr>
          <p:cNvPr id="21" name="Subtitle 2"/>
          <p:cNvSpPr txBox="1">
            <a:spLocks/>
          </p:cNvSpPr>
          <p:nvPr/>
        </p:nvSpPr>
        <p:spPr>
          <a:xfrm>
            <a:off x="4042065" y="4348648"/>
            <a:ext cx="3480954" cy="281967"/>
          </a:xfrm>
          <a:prstGeom prst="rect">
            <a:avLst/>
          </a:prstGeom>
        </p:spPr>
        <p:txBody>
          <a:bodyPr vert="horz" lIns="91440" tIns="45720" rIns="91440" bIns="45720" rtlCol="0">
            <a:normAutofit fontScale="25000" lnSpcReduction="20000"/>
          </a:bodyPr>
          <a:lstStyle/>
          <a:p>
            <a:r>
              <a:rPr lang="en-US" sz="6000" b="1" dirty="0" smtClean="0">
                <a:solidFill>
                  <a:schemeClr val="tx1">
                    <a:lumMod val="50000"/>
                    <a:lumOff val="50000"/>
                  </a:schemeClr>
                </a:solidFill>
                <a:cs typeface="Calibri"/>
              </a:rPr>
              <a:t>Please share with your team</a:t>
            </a:r>
            <a:endParaRPr lang="en-US" sz="800" b="1" dirty="0">
              <a:solidFill>
                <a:schemeClr val="tx1">
                  <a:lumMod val="50000"/>
                  <a:lumOff val="50000"/>
                </a:schemeClr>
              </a:solidFill>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64" y="675409"/>
            <a:ext cx="8988136" cy="4364181"/>
          </a:xfrm>
        </p:spPr>
        <p:txBody>
          <a:bodyPr>
            <a:normAutofit fontScale="25000" lnSpcReduction="20000"/>
          </a:bodyPr>
          <a:lstStyle/>
          <a:p>
            <a:r>
              <a:rPr lang="en-US" sz="6400" b="1" dirty="0" smtClean="0"/>
              <a:t>Long-Term Vision for R&amp;D</a:t>
            </a:r>
            <a:r>
              <a:rPr lang="en-US" sz="6400" b="1" dirty="0"/>
              <a:t> </a:t>
            </a:r>
            <a:r>
              <a:rPr lang="en-US" sz="6400" b="1" dirty="0" smtClean="0"/>
              <a:t> Research Report Out - </a:t>
            </a:r>
            <a:r>
              <a:rPr lang="en-US" sz="6400" b="1" dirty="0" smtClean="0"/>
              <a:t>Kent Young (Sherwin Williams); Terry </a:t>
            </a:r>
            <a:r>
              <a:rPr lang="en-US" sz="6400" b="1" dirty="0" err="1" smtClean="0"/>
              <a:t>Rosensteil</a:t>
            </a:r>
            <a:r>
              <a:rPr lang="en-US" sz="6400" b="1" dirty="0" smtClean="0"/>
              <a:t> (USG); Pam Henderson (</a:t>
            </a:r>
            <a:r>
              <a:rPr lang="en-US" sz="6400" b="1" dirty="0" err="1" smtClean="0"/>
              <a:t>NewEdge</a:t>
            </a:r>
            <a:r>
              <a:rPr lang="en-US" sz="6400" b="1" dirty="0" smtClean="0"/>
              <a:t>)</a:t>
            </a:r>
          </a:p>
          <a:p>
            <a:endParaRPr lang="en-US" sz="5600" dirty="0" smtClean="0"/>
          </a:p>
          <a:p>
            <a:r>
              <a:rPr lang="en-US" sz="5600" dirty="0" smtClean="0"/>
              <a:t>Most </a:t>
            </a:r>
            <a:r>
              <a:rPr lang="en-US" sz="5600" dirty="0"/>
              <a:t>companies aren’t happy with their long-term strategy process. </a:t>
            </a:r>
          </a:p>
          <a:p>
            <a:r>
              <a:rPr lang="en-US" sz="5600" dirty="0"/>
              <a:t>Characteristics of organizations which are more satisfied with their process:</a:t>
            </a:r>
          </a:p>
          <a:p>
            <a:pPr>
              <a:buFont typeface="Arial" panose="020B0604020202020204" pitchFamily="34" charset="0"/>
              <a:buChar char="•"/>
            </a:pPr>
            <a:r>
              <a:rPr lang="en-US" sz="5600" dirty="0"/>
              <a:t>Use a longer (5+ years) time frame</a:t>
            </a:r>
          </a:p>
          <a:p>
            <a:pPr>
              <a:buFont typeface="Arial" panose="020B0604020202020204" pitchFamily="34" charset="0"/>
              <a:buChar char="•"/>
            </a:pPr>
            <a:r>
              <a:rPr lang="en-US" sz="5600" dirty="0"/>
              <a:t>View R&amp;D as future focused </a:t>
            </a:r>
          </a:p>
          <a:p>
            <a:r>
              <a:rPr lang="en-US" sz="5600" dirty="0"/>
              <a:t> </a:t>
            </a:r>
          </a:p>
          <a:p>
            <a:r>
              <a:rPr lang="en-US" sz="5600" dirty="0"/>
              <a:t>Managers are more satisfied with funding availability (23%) than with strategy process to determine what to </a:t>
            </a:r>
            <a:r>
              <a:rPr lang="en-US" sz="5600" dirty="0" smtClean="0"/>
              <a:t>fund</a:t>
            </a:r>
          </a:p>
          <a:p>
            <a:r>
              <a:rPr lang="en-US" sz="5600" dirty="0" smtClean="0"/>
              <a:t>(13</a:t>
            </a:r>
            <a:r>
              <a:rPr lang="en-US" sz="5600" dirty="0"/>
              <a:t>%). This reflects a struggle to define and identify the right opportunities. Often due to lack of granularity </a:t>
            </a:r>
            <a:r>
              <a:rPr lang="en-US" sz="5600" dirty="0" smtClean="0"/>
              <a:t>of</a:t>
            </a:r>
          </a:p>
          <a:p>
            <a:r>
              <a:rPr lang="en-US" sz="5600" dirty="0" smtClean="0"/>
              <a:t>corporate </a:t>
            </a:r>
            <a:r>
              <a:rPr lang="en-US" sz="5600" dirty="0"/>
              <a:t>strategy. </a:t>
            </a:r>
            <a:endParaRPr lang="en-US" sz="5600" dirty="0" smtClean="0"/>
          </a:p>
          <a:p>
            <a:endParaRPr lang="en-US" sz="5600" dirty="0"/>
          </a:p>
          <a:p>
            <a:r>
              <a:rPr lang="en-US" sz="5600" dirty="0"/>
              <a:t>Leaders who have a better strategy process tend to communicate strategy and decisions better and more widely </a:t>
            </a:r>
            <a:r>
              <a:rPr lang="en-US" sz="5600" dirty="0" smtClean="0"/>
              <a:t>through</a:t>
            </a:r>
          </a:p>
          <a:p>
            <a:r>
              <a:rPr lang="en-US" sz="5600" dirty="0" smtClean="0"/>
              <a:t>organization</a:t>
            </a:r>
            <a:r>
              <a:rPr lang="en-US" sz="5600" dirty="0"/>
              <a:t>. </a:t>
            </a:r>
            <a:endParaRPr lang="en-US" sz="5600" dirty="0" smtClean="0"/>
          </a:p>
          <a:p>
            <a:endParaRPr lang="en-US" sz="5600" dirty="0"/>
          </a:p>
          <a:p>
            <a:r>
              <a:rPr lang="en-US" sz="5600" dirty="0"/>
              <a:t>Key needs identified from surveys and interviews were: </a:t>
            </a:r>
          </a:p>
          <a:p>
            <a:pPr>
              <a:buFont typeface="Arial" panose="020B0604020202020204" pitchFamily="34" charset="0"/>
              <a:buChar char="•"/>
            </a:pPr>
            <a:r>
              <a:rPr lang="en-US" sz="5600" dirty="0"/>
              <a:t>Developing a robust long-term strategy process</a:t>
            </a:r>
          </a:p>
          <a:p>
            <a:pPr>
              <a:buFont typeface="Arial" panose="020B0604020202020204" pitchFamily="34" charset="0"/>
              <a:buChar char="•"/>
            </a:pPr>
            <a:r>
              <a:rPr lang="en-US" sz="5600" dirty="0"/>
              <a:t>Improved ability to secure funding based on strategic needs</a:t>
            </a:r>
          </a:p>
          <a:p>
            <a:pPr>
              <a:buFont typeface="Arial" panose="020B0604020202020204" pitchFamily="34" charset="0"/>
              <a:buChar char="•"/>
            </a:pPr>
            <a:r>
              <a:rPr lang="en-US" sz="5600" dirty="0"/>
              <a:t>Better method to define opportunities</a:t>
            </a:r>
          </a:p>
          <a:p>
            <a:pPr>
              <a:buFont typeface="Arial" panose="020B0604020202020204" pitchFamily="34" charset="0"/>
              <a:buChar char="•"/>
            </a:pPr>
            <a:r>
              <a:rPr lang="en-US" sz="5600" dirty="0"/>
              <a:t>Ways to quantify value of work</a:t>
            </a:r>
          </a:p>
          <a:p>
            <a:pPr>
              <a:buFont typeface="Arial" panose="020B0604020202020204" pitchFamily="34" charset="0"/>
              <a:buChar char="•"/>
            </a:pPr>
            <a:r>
              <a:rPr lang="en-US" sz="5600" dirty="0"/>
              <a:t>Methods to communicate strategic decisions to the larger organization</a:t>
            </a:r>
          </a:p>
          <a:p>
            <a:endParaRPr lang="en-US" dirty="0"/>
          </a:p>
        </p:txBody>
      </p:sp>
      <p:sp>
        <p:nvSpPr>
          <p:cNvPr id="4" name="Title 1"/>
          <p:cNvSpPr>
            <a:spLocks noGrp="1"/>
          </p:cNvSpPr>
          <p:nvPr>
            <p:ph type="title"/>
          </p:nvPr>
        </p:nvSpPr>
        <p:spPr>
          <a:xfrm>
            <a:off x="1517073" y="34636"/>
            <a:ext cx="7408718" cy="608263"/>
          </a:xfrm>
        </p:spPr>
        <p:txBody>
          <a:bodyPr/>
          <a:lstStyle/>
          <a:p>
            <a:r>
              <a:rPr lang="en-US" dirty="0" smtClean="0">
                <a:solidFill>
                  <a:schemeClr val="bg1"/>
                </a:solidFill>
              </a:rPr>
              <a:t>Developing &amp; Monetizing</a:t>
            </a:r>
            <a:endParaRPr lang="en-US" dirty="0">
              <a:solidFill>
                <a:schemeClr val="bg1"/>
              </a:solidFill>
            </a:endParaRPr>
          </a:p>
        </p:txBody>
      </p:sp>
    </p:spTree>
    <p:extLst>
      <p:ext uri="{BB962C8B-B14F-4D97-AF65-F5344CB8AC3E}">
        <p14:creationId xmlns:p14="http://schemas.microsoft.com/office/powerpoint/2010/main" val="157009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64" y="712779"/>
            <a:ext cx="8790709" cy="4326812"/>
          </a:xfrm>
        </p:spPr>
        <p:txBody>
          <a:bodyPr>
            <a:normAutofit fontScale="25000" lnSpcReduction="20000"/>
          </a:bodyPr>
          <a:lstStyle/>
          <a:p>
            <a:r>
              <a:rPr lang="en-US" sz="6400" b="1" dirty="0" smtClean="0"/>
              <a:t>Jeff Cope, Tim Culver (RTI)</a:t>
            </a:r>
          </a:p>
          <a:p>
            <a:endParaRPr lang="en-US" sz="6400" b="1" dirty="0" smtClean="0"/>
          </a:p>
          <a:p>
            <a:r>
              <a:rPr lang="en-US" sz="6400" dirty="0" smtClean="0"/>
              <a:t>IRI and RTI announced a new partnership: SPRING</a:t>
            </a:r>
            <a:r>
              <a:rPr lang="en-US" sz="6400" dirty="0"/>
              <a:t>= Sourcing </a:t>
            </a:r>
            <a:r>
              <a:rPr lang="en-US" sz="6400" dirty="0" err="1" smtClean="0"/>
              <a:t>PRedictive</a:t>
            </a:r>
            <a:r>
              <a:rPr lang="en-US" sz="6400" dirty="0" smtClean="0"/>
              <a:t> Insights</a:t>
            </a:r>
          </a:p>
          <a:p>
            <a:r>
              <a:rPr lang="en-US" sz="6400" dirty="0" smtClean="0"/>
              <a:t>for </a:t>
            </a:r>
            <a:r>
              <a:rPr lang="en-US" sz="6400" dirty="0"/>
              <a:t>New </a:t>
            </a:r>
            <a:r>
              <a:rPr lang="en-US" sz="6400" dirty="0" smtClean="0"/>
              <a:t>Growth. We will select current, and analyze trends and their impact on</a:t>
            </a:r>
          </a:p>
          <a:p>
            <a:r>
              <a:rPr lang="en-US" sz="6400" dirty="0" smtClean="0"/>
              <a:t>innovation leadership and provide a range of opportunities to access and apply them:</a:t>
            </a:r>
          </a:p>
          <a:p>
            <a:pPr>
              <a:buFont typeface="Arial" panose="020B0604020202020204" pitchFamily="34" charset="0"/>
              <a:buChar char="•"/>
            </a:pPr>
            <a:r>
              <a:rPr lang="en-US" sz="6400" dirty="0" smtClean="0"/>
              <a:t>Presentations at a fall conference, Springboard, at RTI facilities</a:t>
            </a:r>
          </a:p>
          <a:p>
            <a:pPr>
              <a:buFont typeface="Arial" panose="020B0604020202020204" pitchFamily="34" charset="0"/>
              <a:buChar char="•"/>
            </a:pPr>
            <a:r>
              <a:rPr lang="en-US" sz="6400" dirty="0" smtClean="0"/>
              <a:t>Specialized workshops to explore scenarios these trends present for your industry</a:t>
            </a:r>
          </a:p>
          <a:p>
            <a:pPr>
              <a:buFont typeface="Arial" panose="020B0604020202020204" pitchFamily="34" charset="0"/>
              <a:buChar char="•"/>
            </a:pPr>
            <a:r>
              <a:rPr lang="en-US" sz="6400" dirty="0" smtClean="0"/>
              <a:t>Customized consults with individual companies on a specific impact a trend will have on your organization</a:t>
            </a:r>
          </a:p>
          <a:p>
            <a:endParaRPr lang="en-US" sz="6400" dirty="0"/>
          </a:p>
          <a:p>
            <a:r>
              <a:rPr lang="en-US" sz="6400" dirty="0" smtClean="0"/>
              <a:t>Megatrends </a:t>
            </a:r>
            <a:r>
              <a:rPr lang="en-US" sz="6400" dirty="0"/>
              <a:t>are global, sustained macro-economic forces </a:t>
            </a:r>
            <a:r>
              <a:rPr lang="en-US" sz="6400" dirty="0" smtClean="0"/>
              <a:t>that:</a:t>
            </a:r>
            <a:endParaRPr lang="en-US" sz="6400" dirty="0"/>
          </a:p>
          <a:p>
            <a:pPr lvl="0">
              <a:buFont typeface="Arial" panose="020B0604020202020204" pitchFamily="34" charset="0"/>
              <a:buChar char="•"/>
            </a:pPr>
            <a:r>
              <a:rPr lang="en-US" sz="6400" dirty="0"/>
              <a:t>are impossible to reverse</a:t>
            </a:r>
          </a:p>
          <a:p>
            <a:pPr lvl="0">
              <a:buFont typeface="Arial" panose="020B0604020202020204" pitchFamily="34" charset="0"/>
              <a:buChar char="•"/>
            </a:pPr>
            <a:r>
              <a:rPr lang="en-US" sz="6400" dirty="0"/>
              <a:t>significantly influence future</a:t>
            </a:r>
          </a:p>
          <a:p>
            <a:pPr lvl="0">
              <a:buFont typeface="Arial" panose="020B0604020202020204" pitchFamily="34" charset="0"/>
              <a:buChar char="•"/>
            </a:pPr>
            <a:r>
              <a:rPr lang="en-US" sz="6400" dirty="0"/>
              <a:t>have far-reaching implications </a:t>
            </a:r>
          </a:p>
          <a:p>
            <a:r>
              <a:rPr lang="en-US" sz="6400" dirty="0"/>
              <a:t> </a:t>
            </a:r>
          </a:p>
          <a:p>
            <a:r>
              <a:rPr lang="en-US" sz="6400" dirty="0"/>
              <a:t>How will we identify, understand, and leverage trends?  Start with a very wide aperture and use a </a:t>
            </a:r>
            <a:r>
              <a:rPr lang="en-US" sz="6400" dirty="0" smtClean="0"/>
              <a:t>series</a:t>
            </a:r>
          </a:p>
          <a:p>
            <a:r>
              <a:rPr lang="en-US" sz="6400" dirty="0" smtClean="0"/>
              <a:t>of </a:t>
            </a:r>
            <a:r>
              <a:rPr lang="en-US" sz="6400" dirty="0"/>
              <a:t>filters to narrow the focus </a:t>
            </a:r>
            <a:r>
              <a:rPr lang="en-US" sz="6400" dirty="0" smtClean="0"/>
              <a:t>and move </a:t>
            </a:r>
            <a:r>
              <a:rPr lang="en-US" sz="6400" dirty="0"/>
              <a:t>to action: </a:t>
            </a:r>
            <a:endParaRPr lang="en-US" sz="6400" dirty="0" smtClean="0"/>
          </a:p>
          <a:p>
            <a:pPr>
              <a:buFont typeface="Arial" panose="020B0604020202020204" pitchFamily="34" charset="0"/>
              <a:buChar char="•"/>
            </a:pPr>
            <a:r>
              <a:rPr lang="en-US" sz="6400" dirty="0" smtClean="0"/>
              <a:t>Influences </a:t>
            </a:r>
            <a:r>
              <a:rPr lang="en-US" sz="6400" dirty="0">
                <a:sym typeface="Wingdings"/>
              </a:rPr>
              <a:t></a:t>
            </a:r>
            <a:r>
              <a:rPr lang="en-US" sz="6400" dirty="0"/>
              <a:t> Insights </a:t>
            </a:r>
            <a:r>
              <a:rPr lang="en-US" sz="6400" dirty="0">
                <a:sym typeface="Wingdings"/>
              </a:rPr>
              <a:t></a:t>
            </a:r>
            <a:r>
              <a:rPr lang="en-US" sz="6400" dirty="0"/>
              <a:t> Implications </a:t>
            </a:r>
            <a:r>
              <a:rPr lang="en-US" sz="6400" dirty="0">
                <a:sym typeface="Wingdings"/>
              </a:rPr>
              <a:t></a:t>
            </a:r>
            <a:r>
              <a:rPr lang="en-US" sz="6400" dirty="0"/>
              <a:t> Impacts </a:t>
            </a:r>
            <a:endParaRPr lang="en-US" sz="6400" dirty="0" smtClean="0"/>
          </a:p>
          <a:p>
            <a:endParaRPr lang="en-US" sz="2500" dirty="0"/>
          </a:p>
          <a:p>
            <a:endParaRPr lang="en-US" sz="2500" dirty="0" smtClean="0"/>
          </a:p>
          <a:p>
            <a:endParaRPr lang="en-US" dirty="0"/>
          </a:p>
        </p:txBody>
      </p:sp>
      <p:sp>
        <p:nvSpPr>
          <p:cNvPr id="4" name="Title 1"/>
          <p:cNvSpPr>
            <a:spLocks noGrp="1"/>
          </p:cNvSpPr>
          <p:nvPr>
            <p:ph type="title"/>
          </p:nvPr>
        </p:nvSpPr>
        <p:spPr>
          <a:xfrm>
            <a:off x="1028699" y="34636"/>
            <a:ext cx="7897091" cy="608263"/>
          </a:xfrm>
        </p:spPr>
        <p:txBody>
          <a:bodyPr/>
          <a:lstStyle/>
          <a:p>
            <a:r>
              <a:rPr lang="en-US" dirty="0" smtClean="0">
                <a:solidFill>
                  <a:schemeClr val="bg1"/>
                </a:solidFill>
              </a:rPr>
              <a:t>IRI/RTI Trends </a:t>
            </a:r>
            <a:r>
              <a:rPr lang="en-US" dirty="0" smtClean="0">
                <a:solidFill>
                  <a:schemeClr val="bg1"/>
                </a:solidFill>
              </a:rPr>
              <a:t>Initiative</a:t>
            </a:r>
            <a:endParaRPr lang="en-US" dirty="0">
              <a:solidFill>
                <a:schemeClr val="bg1"/>
              </a:solidFill>
            </a:endParaRPr>
          </a:p>
        </p:txBody>
      </p:sp>
    </p:spTree>
    <p:extLst>
      <p:ext uri="{BB962C8B-B14F-4D97-AF65-F5344CB8AC3E}">
        <p14:creationId xmlns:p14="http://schemas.microsoft.com/office/powerpoint/2010/main" val="58306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64" y="712779"/>
            <a:ext cx="8790709" cy="4326812"/>
          </a:xfrm>
        </p:spPr>
        <p:txBody>
          <a:bodyPr>
            <a:normAutofit fontScale="47500" lnSpcReduction="20000"/>
          </a:bodyPr>
          <a:lstStyle/>
          <a:p>
            <a:r>
              <a:rPr lang="en-US" sz="3200" b="1" dirty="0" smtClean="0"/>
              <a:t>Jeff Cope, Tim Culver (RTI)</a:t>
            </a:r>
          </a:p>
          <a:p>
            <a:endParaRPr lang="en-US" sz="3200" dirty="0"/>
          </a:p>
          <a:p>
            <a:r>
              <a:rPr lang="en-US" sz="3200" dirty="0"/>
              <a:t>In a live polling exercise, participants were asked to submit their views on when some mega trends will impact their company.</a:t>
            </a:r>
          </a:p>
          <a:p>
            <a:endParaRPr lang="en-US" sz="3200" u="sng" dirty="0" smtClean="0"/>
          </a:p>
          <a:p>
            <a:r>
              <a:rPr lang="en-US" sz="3200" u="sng" dirty="0" smtClean="0"/>
              <a:t>Impact </a:t>
            </a:r>
            <a:r>
              <a:rPr lang="en-US" sz="3200" u="sng" dirty="0"/>
              <a:t>of </a:t>
            </a:r>
            <a:r>
              <a:rPr lang="en-US" sz="3200" u="sng" dirty="0" smtClean="0"/>
              <a:t>Shifting </a:t>
            </a:r>
            <a:r>
              <a:rPr lang="en-US" sz="3200" u="sng" dirty="0"/>
              <a:t>W</a:t>
            </a:r>
            <a:r>
              <a:rPr lang="en-US" sz="3200" u="sng" dirty="0" smtClean="0"/>
              <a:t>orkforce</a:t>
            </a:r>
            <a:endParaRPr lang="en-US" sz="3200" dirty="0"/>
          </a:p>
          <a:p>
            <a:pPr lvl="0">
              <a:buFont typeface="Arial" panose="020B0604020202020204" pitchFamily="34" charset="0"/>
              <a:buChar char="•"/>
            </a:pPr>
            <a:r>
              <a:rPr lang="en-US" sz="3200" dirty="0"/>
              <a:t>Attendees felt impact was either now or within 2 years </a:t>
            </a:r>
            <a:r>
              <a:rPr lang="en-US" sz="3200" dirty="0" smtClean="0"/>
              <a:t>. Biggest </a:t>
            </a:r>
            <a:r>
              <a:rPr lang="en-US" sz="3200" dirty="0"/>
              <a:t>impact on people (first) and performance (distant 2</a:t>
            </a:r>
            <a:r>
              <a:rPr lang="en-US" sz="3200" baseline="30000" dirty="0"/>
              <a:t>nd</a:t>
            </a:r>
            <a:r>
              <a:rPr lang="en-US" sz="3200" dirty="0"/>
              <a:t>) </a:t>
            </a:r>
            <a:endParaRPr lang="en-US" sz="3200" dirty="0" smtClean="0"/>
          </a:p>
          <a:p>
            <a:pPr lvl="0"/>
            <a:endParaRPr lang="en-US" sz="3200" dirty="0"/>
          </a:p>
          <a:p>
            <a:r>
              <a:rPr lang="en-US" sz="3200" u="sng" dirty="0"/>
              <a:t>Globalization &amp; </a:t>
            </a:r>
            <a:r>
              <a:rPr lang="en-US" sz="3200" u="sng" dirty="0" smtClean="0"/>
              <a:t>Growth </a:t>
            </a:r>
            <a:r>
              <a:rPr lang="en-US" sz="3200" u="sng" dirty="0"/>
              <a:t>+ </a:t>
            </a:r>
            <a:r>
              <a:rPr lang="en-US" sz="3200" u="sng" dirty="0" err="1" smtClean="0"/>
              <a:t>Dgital</a:t>
            </a:r>
            <a:r>
              <a:rPr lang="en-US" sz="3200" u="sng" dirty="0" smtClean="0"/>
              <a:t> </a:t>
            </a:r>
            <a:r>
              <a:rPr lang="en-US" sz="3200" u="sng" dirty="0"/>
              <a:t>&amp; </a:t>
            </a:r>
            <a:r>
              <a:rPr lang="en-US" sz="3200" u="sng" dirty="0" smtClean="0"/>
              <a:t>Mobile </a:t>
            </a:r>
            <a:r>
              <a:rPr lang="en-US" sz="3200" u="sng" dirty="0"/>
              <a:t>S</a:t>
            </a:r>
            <a:r>
              <a:rPr lang="en-US" sz="3200" u="sng" dirty="0" smtClean="0"/>
              <a:t>ociety</a:t>
            </a:r>
            <a:r>
              <a:rPr lang="en-US" sz="3200" dirty="0" smtClean="0"/>
              <a:t> </a:t>
            </a:r>
            <a:r>
              <a:rPr lang="en-US" sz="3200" dirty="0"/>
              <a:t>– this trend relates to urbanization and age of smart everything. </a:t>
            </a:r>
          </a:p>
          <a:p>
            <a:pPr lvl="0">
              <a:buFont typeface="Arial" panose="020B0604020202020204" pitchFamily="34" charset="0"/>
              <a:buChar char="•"/>
            </a:pPr>
            <a:r>
              <a:rPr lang="en-US" sz="3200" dirty="0"/>
              <a:t>Live poll indicated it will have implications in 5+ years, but half say either now or within 2 years</a:t>
            </a:r>
          </a:p>
          <a:p>
            <a:pPr lvl="0">
              <a:buFont typeface="Arial" panose="020B0604020202020204" pitchFamily="34" charset="0"/>
              <a:buChar char="•"/>
            </a:pPr>
            <a:r>
              <a:rPr lang="en-US" sz="3200" dirty="0"/>
              <a:t>Most notable impact in processes (45%), planning and strategy (27</a:t>
            </a:r>
            <a:r>
              <a:rPr lang="en-US" sz="3200" dirty="0" smtClean="0"/>
              <a:t>%)</a:t>
            </a:r>
          </a:p>
          <a:p>
            <a:pPr lvl="0"/>
            <a:endParaRPr lang="en-US" sz="3200" dirty="0"/>
          </a:p>
          <a:p>
            <a:r>
              <a:rPr lang="en-US" sz="3200" u="sng" dirty="0"/>
              <a:t>Science &amp; Technology Development + Knowledge and Connected Economy - </a:t>
            </a:r>
            <a:r>
              <a:rPr lang="en-US" sz="3200" dirty="0"/>
              <a:t>This trend includes merging of ubiquitous computing, full time </a:t>
            </a:r>
            <a:endParaRPr lang="en-US" sz="3200" dirty="0" smtClean="0"/>
          </a:p>
          <a:p>
            <a:r>
              <a:rPr lang="en-US" sz="3200" dirty="0" smtClean="0"/>
              <a:t>connectivity</a:t>
            </a:r>
            <a:r>
              <a:rPr lang="en-US" sz="3200" dirty="0"/>
              <a:t>, experiences reality-enhanced; </a:t>
            </a:r>
          </a:p>
          <a:p>
            <a:pPr lvl="0">
              <a:buFont typeface="Arial" panose="020B0604020202020204" pitchFamily="34" charset="0"/>
              <a:buChar char="•"/>
            </a:pPr>
            <a:r>
              <a:rPr lang="en-US" sz="3200" dirty="0"/>
              <a:t>Live poll – nearly half (46%) say this is already happening </a:t>
            </a:r>
          </a:p>
          <a:p>
            <a:pPr lvl="0">
              <a:buFont typeface="Arial" panose="020B0604020202020204" pitchFamily="34" charset="0"/>
              <a:buChar char="•"/>
            </a:pPr>
            <a:r>
              <a:rPr lang="en-US" sz="3200" dirty="0"/>
              <a:t>Biggest impact in processes (operations etc.), followed by performance planning third</a:t>
            </a:r>
          </a:p>
          <a:p>
            <a:endParaRPr lang="en-US" dirty="0"/>
          </a:p>
        </p:txBody>
      </p:sp>
      <p:sp>
        <p:nvSpPr>
          <p:cNvPr id="4" name="Title 1"/>
          <p:cNvSpPr>
            <a:spLocks noGrp="1"/>
          </p:cNvSpPr>
          <p:nvPr>
            <p:ph type="title"/>
          </p:nvPr>
        </p:nvSpPr>
        <p:spPr>
          <a:xfrm>
            <a:off x="1298863" y="34636"/>
            <a:ext cx="7626927" cy="608263"/>
          </a:xfrm>
        </p:spPr>
        <p:txBody>
          <a:bodyPr/>
          <a:lstStyle/>
          <a:p>
            <a:r>
              <a:rPr lang="en-US" dirty="0" smtClean="0">
                <a:solidFill>
                  <a:schemeClr val="bg1"/>
                </a:solidFill>
              </a:rPr>
              <a:t>Trends Interactive Exercise</a:t>
            </a:r>
            <a:endParaRPr lang="en-US" dirty="0">
              <a:solidFill>
                <a:schemeClr val="bg1"/>
              </a:solidFill>
            </a:endParaRPr>
          </a:p>
        </p:txBody>
      </p:sp>
    </p:spTree>
    <p:extLst>
      <p:ext uri="{BB962C8B-B14F-4D97-AF65-F5344CB8AC3E}">
        <p14:creationId xmlns:p14="http://schemas.microsoft.com/office/powerpoint/2010/main" val="272568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644" y="642899"/>
            <a:ext cx="8811491" cy="4396692"/>
          </a:xfrm>
        </p:spPr>
        <p:txBody>
          <a:bodyPr>
            <a:normAutofit fontScale="92500" lnSpcReduction="20000"/>
          </a:bodyPr>
          <a:lstStyle/>
          <a:p>
            <a:r>
              <a:rPr lang="en-US" sz="1700" b="1" dirty="0" smtClean="0"/>
              <a:t>Biomimicry: </a:t>
            </a:r>
            <a:r>
              <a:rPr lang="en-US" sz="1700" b="1" dirty="0" smtClean="0"/>
              <a:t> Streamlining </a:t>
            </a:r>
            <a:r>
              <a:rPr lang="en-US" sz="1700" b="1" dirty="0" smtClean="0"/>
              <a:t>the Front End of Innovation for Environmentally Sustainable </a:t>
            </a:r>
            <a:r>
              <a:rPr lang="en-US" sz="1700" b="1" dirty="0" smtClean="0"/>
              <a:t>Products - Thomas </a:t>
            </a:r>
            <a:r>
              <a:rPr lang="en-US" sz="1700" b="1" dirty="0" smtClean="0"/>
              <a:t>Marting (GOJO Industries); Emily Kennedy (University of Akron</a:t>
            </a:r>
            <a:r>
              <a:rPr lang="en-US" sz="1700" b="1" dirty="0" smtClean="0"/>
              <a:t>)</a:t>
            </a:r>
          </a:p>
          <a:p>
            <a:pPr>
              <a:buFont typeface="Arial" panose="020B0604020202020204" pitchFamily="34" charset="0"/>
              <a:buChar char="•"/>
            </a:pPr>
            <a:r>
              <a:rPr lang="en-US" sz="1700" dirty="0" smtClean="0"/>
              <a:t>“Best Paper” published in RTM in 2016</a:t>
            </a:r>
          </a:p>
          <a:p>
            <a:pPr>
              <a:buFont typeface="Arial" panose="020B0604020202020204" pitchFamily="34" charset="0"/>
              <a:buChar char="•"/>
            </a:pPr>
            <a:r>
              <a:rPr lang="en-US" sz="1700" dirty="0" smtClean="0"/>
              <a:t>Biomimicry is defined as innovation </a:t>
            </a:r>
            <a:r>
              <a:rPr lang="en-US" sz="1700" dirty="0"/>
              <a:t>through emulation of biological forms, processes, patterns, and </a:t>
            </a:r>
            <a:r>
              <a:rPr lang="en-US" sz="1700" dirty="0" smtClean="0"/>
              <a:t>systems</a:t>
            </a:r>
          </a:p>
          <a:p>
            <a:pPr>
              <a:buFont typeface="Arial" panose="020B0604020202020204" pitchFamily="34" charset="0"/>
              <a:buChar char="•"/>
            </a:pPr>
            <a:r>
              <a:rPr lang="en-US" sz="1700" dirty="0" smtClean="0"/>
              <a:t>Biomimicry process:</a:t>
            </a:r>
          </a:p>
          <a:p>
            <a:pPr lvl="1">
              <a:buFont typeface="Arial" panose="020B0604020202020204" pitchFamily="34" charset="0"/>
              <a:buChar char="•"/>
            </a:pPr>
            <a:r>
              <a:rPr lang="en-US" sz="1700" dirty="0" smtClean="0"/>
              <a:t>Problem definition</a:t>
            </a:r>
          </a:p>
          <a:p>
            <a:pPr lvl="1">
              <a:buFont typeface="Arial" panose="020B0604020202020204" pitchFamily="34" charset="0"/>
              <a:buChar char="•"/>
            </a:pPr>
            <a:r>
              <a:rPr lang="en-US" sz="1700" dirty="0" smtClean="0"/>
              <a:t>Function specification</a:t>
            </a:r>
          </a:p>
          <a:p>
            <a:pPr lvl="1">
              <a:buFont typeface="Arial" panose="020B0604020202020204" pitchFamily="34" charset="0"/>
              <a:buChar char="•"/>
            </a:pPr>
            <a:r>
              <a:rPr lang="en-US" sz="1700" dirty="0" smtClean="0"/>
              <a:t>Biological model identification</a:t>
            </a:r>
          </a:p>
          <a:p>
            <a:pPr lvl="1">
              <a:buFont typeface="Arial" panose="020B0604020202020204" pitchFamily="34" charset="0"/>
              <a:buChar char="•"/>
            </a:pPr>
            <a:r>
              <a:rPr lang="en-US" sz="1700" dirty="0" smtClean="0"/>
              <a:t>Extraction of design principles</a:t>
            </a:r>
          </a:p>
          <a:p>
            <a:pPr lvl="1">
              <a:buFont typeface="Arial" panose="020B0604020202020204" pitchFamily="34" charset="0"/>
              <a:buChar char="•"/>
            </a:pPr>
            <a:r>
              <a:rPr lang="en-US" sz="1700" dirty="0" smtClean="0"/>
              <a:t>Concept generation &amp; refinement</a:t>
            </a:r>
          </a:p>
          <a:p>
            <a:pPr>
              <a:buFont typeface="Arial" panose="020B0604020202020204" pitchFamily="34" charset="0"/>
              <a:buChar char="•"/>
            </a:pPr>
            <a:r>
              <a:rPr lang="en-US" sz="1700" dirty="0" smtClean="0"/>
              <a:t>Follow up research indicates</a:t>
            </a:r>
          </a:p>
          <a:p>
            <a:pPr lvl="1">
              <a:buFont typeface="Arial" panose="020B0604020202020204" pitchFamily="34" charset="0"/>
              <a:buChar char="•"/>
            </a:pPr>
            <a:r>
              <a:rPr lang="en-US" sz="1700" dirty="0" smtClean="0"/>
              <a:t>Biomimicry could influence intrinsic motivation</a:t>
            </a:r>
          </a:p>
          <a:p>
            <a:pPr lvl="1">
              <a:buFont typeface="Arial" panose="020B0604020202020204" pitchFamily="34" charset="0"/>
              <a:buChar char="•"/>
            </a:pPr>
            <a:r>
              <a:rPr lang="en-US" sz="1700" dirty="0" smtClean="0"/>
              <a:t>Increased novelty of ideas</a:t>
            </a:r>
          </a:p>
          <a:p>
            <a:pPr lvl="1">
              <a:buFont typeface="Arial" panose="020B0604020202020204" pitchFamily="34" charset="0"/>
              <a:buChar char="•"/>
            </a:pPr>
            <a:r>
              <a:rPr lang="en-US" sz="1700" dirty="0" smtClean="0"/>
              <a:t>Increased elegance of ideas</a:t>
            </a:r>
          </a:p>
          <a:p>
            <a:pPr lvl="1">
              <a:buFont typeface="Arial" panose="020B0604020202020204" pitchFamily="34" charset="0"/>
              <a:buChar char="•"/>
            </a:pPr>
            <a:r>
              <a:rPr lang="en-US" sz="1700" dirty="0" smtClean="0"/>
              <a:t>Increased use of positive emotion words</a:t>
            </a:r>
          </a:p>
          <a:p>
            <a:pPr>
              <a:buFont typeface="Arial" panose="020B0604020202020204" pitchFamily="34" charset="0"/>
              <a:buChar char="•"/>
            </a:pPr>
            <a:r>
              <a:rPr lang="en-US" sz="1700" dirty="0" smtClean="0"/>
              <a:t>Read </a:t>
            </a:r>
            <a:r>
              <a:rPr lang="en-US" sz="1700" dirty="0"/>
              <a:t>the article at: http://www.iriweb.org/RTM-biomimicry</a:t>
            </a:r>
            <a:endParaRPr lang="en-US" sz="1700" dirty="0" smtClean="0"/>
          </a:p>
          <a:p>
            <a:pPr lvl="1">
              <a:buFont typeface="Arial" panose="020B0604020202020204" pitchFamily="34" charset="0"/>
              <a:buChar char="•"/>
            </a:pPr>
            <a:endParaRPr lang="en-US" sz="2200" dirty="0" smtClean="0"/>
          </a:p>
          <a:p>
            <a:pPr lvl="1">
              <a:buFont typeface="Arial" panose="020B0604020202020204" pitchFamily="34" charset="0"/>
              <a:buChar char="•"/>
            </a:pPr>
            <a:endParaRPr lang="en-US" sz="2200" dirty="0"/>
          </a:p>
          <a:p>
            <a:endParaRPr lang="en-US" dirty="0" smtClean="0"/>
          </a:p>
          <a:p>
            <a:endParaRPr lang="en-US" dirty="0"/>
          </a:p>
        </p:txBody>
      </p:sp>
      <p:sp>
        <p:nvSpPr>
          <p:cNvPr id="4" name="Title 1"/>
          <p:cNvSpPr>
            <a:spLocks noGrp="1"/>
          </p:cNvSpPr>
          <p:nvPr>
            <p:ph type="title"/>
          </p:nvPr>
        </p:nvSpPr>
        <p:spPr>
          <a:xfrm>
            <a:off x="1350817" y="34636"/>
            <a:ext cx="7574973" cy="608263"/>
          </a:xfrm>
        </p:spPr>
        <p:txBody>
          <a:bodyPr/>
          <a:lstStyle/>
          <a:p>
            <a:r>
              <a:rPr lang="en-US" dirty="0" smtClean="0">
                <a:solidFill>
                  <a:schemeClr val="bg1"/>
                </a:solidFill>
              </a:rPr>
              <a:t>Holland Award Address</a:t>
            </a:r>
            <a:endParaRPr lang="en-US" dirty="0">
              <a:solidFill>
                <a:schemeClr val="bg1"/>
              </a:solidFill>
            </a:endParaRPr>
          </a:p>
        </p:txBody>
      </p:sp>
    </p:spTree>
    <p:extLst>
      <p:ext uri="{BB962C8B-B14F-4D97-AF65-F5344CB8AC3E}">
        <p14:creationId xmlns:p14="http://schemas.microsoft.com/office/powerpoint/2010/main" val="91152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608263"/>
          </a:xfrm>
        </p:spPr>
        <p:txBody>
          <a:bodyPr/>
          <a:lstStyle/>
          <a:p>
            <a:r>
              <a:rPr lang="en-US" dirty="0" smtClean="0">
                <a:solidFill>
                  <a:schemeClr val="bg1"/>
                </a:solidFill>
              </a:rPr>
              <a:t>IRI Business Meeting</a:t>
            </a:r>
            <a:endParaRPr lang="en-US" dirty="0">
              <a:solidFill>
                <a:schemeClr val="bg1"/>
              </a:solidFill>
            </a:endParaRPr>
          </a:p>
        </p:txBody>
      </p:sp>
      <p:sp>
        <p:nvSpPr>
          <p:cNvPr id="3" name="Content Placeholder 2"/>
          <p:cNvSpPr>
            <a:spLocks noGrp="1"/>
          </p:cNvSpPr>
          <p:nvPr>
            <p:ph idx="1"/>
          </p:nvPr>
        </p:nvSpPr>
        <p:spPr>
          <a:xfrm>
            <a:off x="238991" y="684463"/>
            <a:ext cx="8676409" cy="4282392"/>
          </a:xfrm>
        </p:spPr>
        <p:txBody>
          <a:bodyPr>
            <a:normAutofit lnSpcReduction="10000"/>
          </a:bodyPr>
          <a:lstStyle/>
          <a:p>
            <a:r>
              <a:rPr lang="en-US" sz="2200" dirty="0" smtClean="0"/>
              <a:t>IRI </a:t>
            </a:r>
            <a:r>
              <a:rPr lang="en-US" sz="2200" dirty="0" smtClean="0"/>
              <a:t>leaders announced </a:t>
            </a:r>
            <a:r>
              <a:rPr lang="en-US" sz="2200" dirty="0" smtClean="0"/>
              <a:t>new changes coming soon in IRI.</a:t>
            </a:r>
          </a:p>
          <a:p>
            <a:pPr>
              <a:buFont typeface="Arial" panose="020B0604020202020204" pitchFamily="34" charset="0"/>
              <a:buChar char="•"/>
            </a:pPr>
            <a:r>
              <a:rPr lang="en-US" sz="2200" dirty="0" smtClean="0"/>
              <a:t>A New Name – IRI is keeping its acronym but will rebrand as The Innovation Research Interchange</a:t>
            </a:r>
          </a:p>
          <a:p>
            <a:pPr>
              <a:buFont typeface="Arial" panose="020B0604020202020204" pitchFamily="34" charset="0"/>
              <a:buChar char="•"/>
            </a:pPr>
            <a:r>
              <a:rPr lang="en-US" sz="2200" dirty="0" smtClean="0"/>
              <a:t>New  Value Proposition – We’ll focus on three domains of innovation leadership to enable our member companies to perform at the leading edge of innovation:</a:t>
            </a:r>
          </a:p>
          <a:p>
            <a:pPr lvl="1">
              <a:buFont typeface="Arial" panose="020B0604020202020204" pitchFamily="34" charset="0"/>
              <a:buChar char="•"/>
            </a:pPr>
            <a:r>
              <a:rPr lang="en-US" sz="2200" dirty="0" smtClean="0"/>
              <a:t>Individual learning – improve skills of team members</a:t>
            </a:r>
          </a:p>
          <a:p>
            <a:pPr lvl="1">
              <a:buFont typeface="Arial" panose="020B0604020202020204" pitchFamily="34" charset="0"/>
              <a:buChar char="•"/>
            </a:pPr>
            <a:r>
              <a:rPr lang="en-US" sz="2200" dirty="0" smtClean="0"/>
              <a:t>Organization learning – improve performance of innovation team leaders and teams</a:t>
            </a:r>
          </a:p>
          <a:p>
            <a:pPr lvl="1">
              <a:buFont typeface="Arial" panose="020B0604020202020204" pitchFamily="34" charset="0"/>
              <a:buChar char="•"/>
            </a:pPr>
            <a:r>
              <a:rPr lang="en-US" sz="2200" dirty="0" smtClean="0"/>
              <a:t>Strategic learning – identify &amp; understand the impact of the external environment on innovation</a:t>
            </a:r>
          </a:p>
          <a:p>
            <a:pPr>
              <a:buFont typeface="Arial" panose="020B0604020202020204" pitchFamily="34" charset="0"/>
              <a:buChar char="•"/>
            </a:pPr>
            <a:r>
              <a:rPr lang="en-US" sz="1800" dirty="0" smtClean="0">
                <a:hlinkClick r:id="rId2"/>
              </a:rPr>
              <a:t>Watch this video </a:t>
            </a:r>
            <a:r>
              <a:rPr lang="en-US" sz="1800" dirty="0" smtClean="0"/>
              <a:t>and download information on what is coming  soon!</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82675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27"/>
            <a:ext cx="8229600" cy="608263"/>
          </a:xfrm>
        </p:spPr>
        <p:txBody>
          <a:bodyPr/>
          <a:lstStyle/>
          <a:p>
            <a:r>
              <a:rPr lang="en-US" dirty="0" smtClean="0">
                <a:solidFill>
                  <a:schemeClr val="bg1"/>
                </a:solidFill>
              </a:rPr>
              <a:t>Interactive Breakouts</a:t>
            </a:r>
            <a:endParaRPr lang="en-US" dirty="0">
              <a:solidFill>
                <a:schemeClr val="bg1"/>
              </a:solidFill>
            </a:endParaRPr>
          </a:p>
        </p:txBody>
      </p:sp>
      <p:sp>
        <p:nvSpPr>
          <p:cNvPr id="3" name="Content Placeholder 2"/>
          <p:cNvSpPr>
            <a:spLocks noGrp="1"/>
          </p:cNvSpPr>
          <p:nvPr>
            <p:ph idx="1"/>
          </p:nvPr>
        </p:nvSpPr>
        <p:spPr>
          <a:xfrm>
            <a:off x="290945" y="806298"/>
            <a:ext cx="8769928" cy="4243683"/>
          </a:xfrm>
        </p:spPr>
        <p:txBody>
          <a:bodyPr>
            <a:normAutofit lnSpcReduction="10000"/>
          </a:bodyPr>
          <a:lstStyle/>
          <a:p>
            <a:r>
              <a:rPr lang="en-US" dirty="0" smtClean="0"/>
              <a:t>The following interactive breakout sessions were held:</a:t>
            </a:r>
          </a:p>
          <a:p>
            <a:endParaRPr lang="en-US" dirty="0" smtClean="0"/>
          </a:p>
          <a:p>
            <a:r>
              <a:rPr lang="en-US" dirty="0" smtClean="0"/>
              <a:t>Liquid is About More Than Talent – </a:t>
            </a:r>
            <a:r>
              <a:rPr lang="en-US" dirty="0" err="1" smtClean="0"/>
              <a:t>Dorit</a:t>
            </a:r>
            <a:r>
              <a:rPr lang="en-US" dirty="0" smtClean="0"/>
              <a:t> </a:t>
            </a:r>
            <a:r>
              <a:rPr lang="en-US" dirty="0" err="1" smtClean="0"/>
              <a:t>Nevo</a:t>
            </a:r>
            <a:r>
              <a:rPr lang="en-US" dirty="0" smtClean="0"/>
              <a:t> (</a:t>
            </a:r>
            <a:r>
              <a:rPr lang="en-US" dirty="0" err="1" smtClean="0"/>
              <a:t>Lally</a:t>
            </a:r>
            <a:r>
              <a:rPr lang="en-US" dirty="0" smtClean="0"/>
              <a:t> School of Management)</a:t>
            </a:r>
          </a:p>
          <a:p>
            <a:endParaRPr lang="en-US" dirty="0" smtClean="0"/>
          </a:p>
          <a:p>
            <a:r>
              <a:rPr lang="en-US" dirty="0" smtClean="0"/>
              <a:t>HR  Network: Talent Management Deep Dive </a:t>
            </a:r>
          </a:p>
          <a:p>
            <a:pPr>
              <a:buFont typeface="Arial" panose="020B0604020202020204" pitchFamily="34" charset="0"/>
              <a:buChar char="•"/>
            </a:pPr>
            <a:r>
              <a:rPr lang="en-US" dirty="0" smtClean="0"/>
              <a:t>Roundtable on Talent Management - </a:t>
            </a:r>
            <a:r>
              <a:rPr lang="en-US" dirty="0" smtClean="0"/>
              <a:t>Ivan </a:t>
            </a:r>
            <a:r>
              <a:rPr lang="en-US" dirty="0" err="1" smtClean="0"/>
              <a:t>Kerley</a:t>
            </a:r>
            <a:r>
              <a:rPr lang="en-US" dirty="0" smtClean="0"/>
              <a:t> (Crown Holdings)</a:t>
            </a:r>
          </a:p>
          <a:p>
            <a:pPr>
              <a:buFont typeface="Arial" panose="020B0604020202020204" pitchFamily="34" charset="0"/>
              <a:buChar char="•"/>
            </a:pPr>
            <a:r>
              <a:rPr lang="en-US" dirty="0" smtClean="0"/>
              <a:t>Organizational &amp; Leadership Practices of a Networked Corp – Debra France (W.L. Gore)</a:t>
            </a:r>
          </a:p>
          <a:p>
            <a:pPr>
              <a:buFont typeface="Arial" panose="020B0604020202020204" pitchFamily="34" charset="0"/>
              <a:buChar char="•"/>
            </a:pPr>
            <a:r>
              <a:rPr lang="en-US" dirty="0" smtClean="0"/>
              <a:t>Roundtable: Managing the “Dual Career Ladder” in R&amp;D</a:t>
            </a:r>
            <a:endParaRPr lang="en-US" dirty="0"/>
          </a:p>
        </p:txBody>
      </p:sp>
    </p:spTree>
    <p:extLst>
      <p:ext uri="{BB962C8B-B14F-4D97-AF65-F5344CB8AC3E}">
        <p14:creationId xmlns:p14="http://schemas.microsoft.com/office/powerpoint/2010/main" val="129037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327" y="0"/>
            <a:ext cx="7471064" cy="608263"/>
          </a:xfrm>
        </p:spPr>
        <p:txBody>
          <a:bodyPr/>
          <a:lstStyle/>
          <a:p>
            <a:r>
              <a:rPr lang="en-US" dirty="0" smtClean="0">
                <a:solidFill>
                  <a:schemeClr val="bg1"/>
                </a:solidFill>
              </a:rPr>
              <a:t>Research Working Sessions</a:t>
            </a:r>
            <a:endParaRPr lang="en-US" dirty="0">
              <a:solidFill>
                <a:schemeClr val="bg1"/>
              </a:solidFill>
            </a:endParaRPr>
          </a:p>
        </p:txBody>
      </p:sp>
      <p:sp>
        <p:nvSpPr>
          <p:cNvPr id="3" name="Content Placeholder 2"/>
          <p:cNvSpPr>
            <a:spLocks noGrp="1"/>
          </p:cNvSpPr>
          <p:nvPr>
            <p:ph idx="1"/>
          </p:nvPr>
        </p:nvSpPr>
        <p:spPr>
          <a:xfrm>
            <a:off x="290944" y="806298"/>
            <a:ext cx="8395855" cy="3859219"/>
          </a:xfrm>
        </p:spPr>
        <p:txBody>
          <a:bodyPr>
            <a:normAutofit fontScale="70000" lnSpcReduction="20000"/>
          </a:bodyPr>
          <a:lstStyle/>
          <a:p>
            <a:r>
              <a:rPr lang="en-US" dirty="0" smtClean="0"/>
              <a:t>The following research working groups were in session:</a:t>
            </a:r>
          </a:p>
          <a:p>
            <a:r>
              <a:rPr lang="en-US" dirty="0" smtClean="0"/>
              <a:t>Adding Sustainability to the NPD Toolbox – Debbie </a:t>
            </a:r>
            <a:r>
              <a:rPr lang="en-US" dirty="0" err="1" smtClean="0"/>
              <a:t>Kalish</a:t>
            </a:r>
            <a:r>
              <a:rPr lang="en-US" dirty="0" smtClean="0"/>
              <a:t> (Ingersoll Rand); John Taylor (Schneider Electric); Larry Schwartz (IP Business Tech Solutions); Amy Costello (Armstrong Flooring)</a:t>
            </a:r>
          </a:p>
          <a:p>
            <a:r>
              <a:rPr lang="en-US" dirty="0" smtClean="0"/>
              <a:t>Product Design for Mass Customization – Charlie </a:t>
            </a:r>
            <a:r>
              <a:rPr lang="en-US" dirty="0" err="1" smtClean="0"/>
              <a:t>Wartgow</a:t>
            </a:r>
            <a:r>
              <a:rPr lang="en-US" dirty="0" smtClean="0"/>
              <a:t> (Harley-Davidson); Mark </a:t>
            </a:r>
            <a:r>
              <a:rPr lang="en-US" dirty="0" err="1" smtClean="0"/>
              <a:t>Zhuravel</a:t>
            </a:r>
            <a:r>
              <a:rPr lang="en-US" dirty="0" smtClean="0"/>
              <a:t> (TCS); Pushpa Manukonda (John Deere); Tim Simpson (Penn State)</a:t>
            </a:r>
          </a:p>
          <a:p>
            <a:r>
              <a:rPr lang="en-US" dirty="0" smtClean="0"/>
              <a:t>Biologically-Inspired Design Deep Dive</a:t>
            </a:r>
          </a:p>
          <a:p>
            <a:pPr>
              <a:buFont typeface="Arial" panose="020B0604020202020204" pitchFamily="34" charset="0"/>
              <a:buChar char="•"/>
            </a:pPr>
            <a:r>
              <a:rPr lang="en-US" dirty="0" smtClean="0"/>
              <a:t>BID Case Study: U of Akron PHD Student Partnerships – Dan Dietz (JM Smucker); Emily Kennedy (University of Akron)</a:t>
            </a:r>
          </a:p>
          <a:p>
            <a:pPr>
              <a:buFont typeface="Arial" panose="020B0604020202020204" pitchFamily="34" charset="0"/>
              <a:buChar char="•"/>
            </a:pPr>
            <a:r>
              <a:rPr lang="en-US" dirty="0" smtClean="0"/>
              <a:t>BID Case Study: Kimberly-Clark &amp; Georgia Tech – Clay </a:t>
            </a:r>
            <a:r>
              <a:rPr lang="en-US" dirty="0" err="1" smtClean="0"/>
              <a:t>Bunyard</a:t>
            </a:r>
            <a:r>
              <a:rPr lang="en-US" dirty="0"/>
              <a:t> </a:t>
            </a:r>
            <a:r>
              <a:rPr lang="en-US" dirty="0" smtClean="0"/>
              <a:t>(Kimberly-Clark); Michael Helms (GA Tech)</a:t>
            </a:r>
          </a:p>
          <a:p>
            <a:pPr>
              <a:buFont typeface="Arial" panose="020B0604020202020204" pitchFamily="34" charset="0"/>
              <a:buChar char="•"/>
            </a:pPr>
            <a:r>
              <a:rPr lang="en-US" dirty="0" smtClean="0"/>
              <a:t>BID Next Steps</a:t>
            </a:r>
          </a:p>
          <a:p>
            <a:r>
              <a:rPr lang="en-US" dirty="0" smtClean="0"/>
              <a:t>Brilliant Failures – Marcie </a:t>
            </a:r>
            <a:r>
              <a:rPr lang="en-US" dirty="0" err="1" smtClean="0"/>
              <a:t>Zaharee</a:t>
            </a:r>
            <a:r>
              <a:rPr lang="en-US" dirty="0" smtClean="0"/>
              <a:t> (MITRE); Stewart Mehlman (SKM Direction); </a:t>
            </a:r>
            <a:r>
              <a:rPr lang="en-US" dirty="0" err="1" smtClean="0"/>
              <a:t>Preeti</a:t>
            </a:r>
            <a:r>
              <a:rPr lang="en-US" dirty="0" smtClean="0"/>
              <a:t> Chandra  (Praxair); Joel </a:t>
            </a:r>
            <a:r>
              <a:rPr lang="en-US" dirty="0" err="1" smtClean="0"/>
              <a:t>Schall</a:t>
            </a:r>
            <a:r>
              <a:rPr lang="en-US" dirty="0" smtClean="0"/>
              <a:t> (Henkel); </a:t>
            </a:r>
            <a:r>
              <a:rPr lang="en-US" dirty="0" err="1" smtClean="0"/>
              <a:t>LeeAnn</a:t>
            </a:r>
            <a:r>
              <a:rPr lang="en-US" dirty="0" smtClean="0"/>
              <a:t> Cochran (Battelle)</a:t>
            </a:r>
          </a:p>
          <a:p>
            <a:r>
              <a:rPr lang="en-US" dirty="0" smtClean="0"/>
              <a:t>Growth Outside the Core – Sridhar Ranganathan (Kimberly-Clark); Ted Farrington (Kalypso); Gene </a:t>
            </a:r>
            <a:r>
              <a:rPr lang="en-US" dirty="0" err="1" smtClean="0"/>
              <a:t>Slowinski</a:t>
            </a:r>
            <a:r>
              <a:rPr lang="en-US" dirty="0" smtClean="0"/>
              <a:t> (Rutgers University)</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23144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327" y="0"/>
            <a:ext cx="7471064" cy="608263"/>
          </a:xfrm>
        </p:spPr>
        <p:txBody>
          <a:bodyPr/>
          <a:lstStyle/>
          <a:p>
            <a:r>
              <a:rPr lang="en-US" dirty="0" smtClean="0">
                <a:solidFill>
                  <a:schemeClr val="bg1"/>
                </a:solidFill>
              </a:rPr>
              <a:t>Recommendations for Follow Up</a:t>
            </a:r>
            <a:endParaRPr lang="en-US" dirty="0">
              <a:solidFill>
                <a:schemeClr val="bg1"/>
              </a:solidFill>
            </a:endParaRPr>
          </a:p>
        </p:txBody>
      </p:sp>
      <p:sp>
        <p:nvSpPr>
          <p:cNvPr id="3" name="Content Placeholder 2"/>
          <p:cNvSpPr>
            <a:spLocks noGrp="1"/>
          </p:cNvSpPr>
          <p:nvPr>
            <p:ph idx="1"/>
          </p:nvPr>
        </p:nvSpPr>
        <p:spPr>
          <a:xfrm>
            <a:off x="290944" y="806298"/>
            <a:ext cx="8395855" cy="3859219"/>
          </a:xfrm>
        </p:spPr>
        <p:txBody>
          <a:bodyPr>
            <a:normAutofit/>
          </a:bodyPr>
          <a:lstStyle/>
          <a:p>
            <a:endParaRPr lang="en-US" dirty="0"/>
          </a:p>
          <a:p>
            <a:endParaRPr lang="en-US" dirty="0" smtClean="0"/>
          </a:p>
          <a:p>
            <a:endParaRPr lang="en-US" dirty="0" smtClean="0"/>
          </a:p>
          <a:p>
            <a:endParaRPr lang="en-US" dirty="0"/>
          </a:p>
        </p:txBody>
      </p:sp>
      <p:sp>
        <p:nvSpPr>
          <p:cNvPr id="4" name="Content Placeholder 2"/>
          <p:cNvSpPr txBox="1">
            <a:spLocks/>
          </p:cNvSpPr>
          <p:nvPr/>
        </p:nvSpPr>
        <p:spPr>
          <a:xfrm>
            <a:off x="259308" y="1011790"/>
            <a:ext cx="8229600" cy="3805869"/>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solidFill>
                  <a:schemeClr val="tx1">
                    <a:lumMod val="85000"/>
                    <a:lumOff val="15000"/>
                  </a:schemeClr>
                </a:solidFill>
              </a:rPr>
              <a:t>Use this space for your own personalized action items</a:t>
            </a:r>
          </a:p>
          <a:p>
            <a:endParaRPr lang="en-US" dirty="0" smtClean="0">
              <a:solidFill>
                <a:schemeClr val="tx1">
                  <a:lumMod val="85000"/>
                  <a:lumOff val="15000"/>
                </a:schemeClr>
              </a:solidFill>
            </a:endParaRPr>
          </a:p>
          <a:p>
            <a:r>
              <a:rPr lang="en-US" sz="3600" dirty="0" smtClean="0">
                <a:solidFill>
                  <a:schemeClr val="tx1">
                    <a:lumMod val="85000"/>
                    <a:lumOff val="15000"/>
                  </a:schemeClr>
                </a:solidFill>
              </a:rPr>
              <a:t>Key Take-</a:t>
            </a:r>
            <a:r>
              <a:rPr lang="en-US" sz="3600" dirty="0" err="1" smtClean="0">
                <a:solidFill>
                  <a:schemeClr val="tx1">
                    <a:lumMod val="85000"/>
                    <a:lumOff val="15000"/>
                  </a:schemeClr>
                </a:solidFill>
              </a:rPr>
              <a:t>Aways</a:t>
            </a:r>
            <a:r>
              <a:rPr lang="en-US" sz="3600" dirty="0" smtClean="0">
                <a:solidFill>
                  <a:schemeClr val="tx1">
                    <a:lumMod val="85000"/>
                    <a:lumOff val="15000"/>
                  </a:schemeClr>
                </a:solidFill>
              </a:rPr>
              <a:t>, Quotes and Implications for our Organization:</a:t>
            </a:r>
          </a:p>
          <a:p>
            <a:pPr marL="0" indent="0"/>
            <a:r>
              <a:rPr lang="en-US" dirty="0" smtClean="0">
                <a:solidFill>
                  <a:schemeClr val="tx1">
                    <a:lumMod val="85000"/>
                    <a:lumOff val="15000"/>
                  </a:schemeClr>
                </a:solidFill>
              </a:rPr>
              <a:t>1.</a:t>
            </a:r>
          </a:p>
          <a:p>
            <a:pPr marL="0" indent="0"/>
            <a:r>
              <a:rPr lang="en-US" dirty="0" smtClean="0">
                <a:solidFill>
                  <a:schemeClr val="tx1">
                    <a:lumMod val="85000"/>
                    <a:lumOff val="15000"/>
                  </a:schemeClr>
                </a:solidFill>
              </a:rPr>
              <a:t>2.</a:t>
            </a:r>
          </a:p>
          <a:p>
            <a:pPr marL="0" indent="0"/>
            <a:r>
              <a:rPr lang="en-US" dirty="0" smtClean="0">
                <a:solidFill>
                  <a:schemeClr val="tx1">
                    <a:lumMod val="85000"/>
                    <a:lumOff val="15000"/>
                  </a:schemeClr>
                </a:solidFill>
              </a:rPr>
              <a:t>3.</a:t>
            </a:r>
          </a:p>
          <a:p>
            <a:pPr marL="0" indent="0"/>
            <a:endParaRPr lang="en-US" dirty="0" smtClean="0">
              <a:solidFill>
                <a:schemeClr val="tx1">
                  <a:lumMod val="85000"/>
                  <a:lumOff val="15000"/>
                </a:schemeClr>
              </a:solidFill>
            </a:endParaRPr>
          </a:p>
          <a:p>
            <a:pPr marL="0" indent="0"/>
            <a:r>
              <a:rPr lang="en-US" sz="3600" dirty="0" smtClean="0">
                <a:solidFill>
                  <a:schemeClr val="tx1">
                    <a:lumMod val="85000"/>
                    <a:lumOff val="15000"/>
                  </a:schemeClr>
                </a:solidFill>
              </a:rPr>
              <a:t>Key Follow-Up Action Items for our Organization:</a:t>
            </a:r>
          </a:p>
          <a:p>
            <a:pPr marL="0" indent="0"/>
            <a:r>
              <a:rPr lang="en-US" dirty="0" smtClean="0">
                <a:solidFill>
                  <a:schemeClr val="tx1">
                    <a:lumMod val="85000"/>
                    <a:lumOff val="15000"/>
                  </a:schemeClr>
                </a:solidFill>
              </a:rPr>
              <a:t>1.</a:t>
            </a:r>
          </a:p>
          <a:p>
            <a:pPr marL="0" indent="0"/>
            <a:r>
              <a:rPr lang="en-US" dirty="0" smtClean="0">
                <a:solidFill>
                  <a:schemeClr val="tx1">
                    <a:lumMod val="85000"/>
                    <a:lumOff val="15000"/>
                  </a:schemeClr>
                </a:solidFill>
              </a:rPr>
              <a:t>2.</a:t>
            </a:r>
          </a:p>
          <a:p>
            <a:pPr marL="0" indent="0"/>
            <a:r>
              <a:rPr lang="en-US" dirty="0" smtClean="0">
                <a:solidFill>
                  <a:schemeClr val="tx1">
                    <a:lumMod val="85000"/>
                    <a:lumOff val="15000"/>
                  </a:schemeClr>
                </a:solidFill>
              </a:rPr>
              <a:t>3.</a:t>
            </a:r>
          </a:p>
          <a:p>
            <a:pPr marL="0" indent="0"/>
            <a:endParaRPr lang="en-US" dirty="0" smtClean="0">
              <a:solidFill>
                <a:schemeClr val="tx1">
                  <a:lumMod val="85000"/>
                  <a:lumOff val="15000"/>
                </a:schemeClr>
              </a:solidFill>
            </a:endParaRPr>
          </a:p>
          <a:p>
            <a:pPr marL="0" indent="0"/>
            <a:endParaRPr lang="en-US" dirty="0" smtClean="0">
              <a:solidFill>
                <a:schemeClr val="tx1">
                  <a:lumMod val="85000"/>
                  <a:lumOff val="15000"/>
                </a:schemeClr>
              </a:solidFill>
            </a:endParaRPr>
          </a:p>
          <a:p>
            <a:pPr marL="0" indent="0"/>
            <a:r>
              <a:rPr lang="en-US" dirty="0" smtClean="0">
                <a:solidFill>
                  <a:schemeClr val="tx1">
                    <a:lumMod val="85000"/>
                    <a:lumOff val="15000"/>
                  </a:schemeClr>
                </a:solidFill>
              </a:rPr>
              <a:t>Note: IRI is a member-driven organization and would like to address your key issues and topics. Please provide any request for topics and suggestions for future speakers, research areas, or article topics to Mallory Smith, smith@iriweb.org.</a:t>
            </a:r>
          </a:p>
          <a:p>
            <a:endParaRPr lang="en-US" dirty="0"/>
          </a:p>
        </p:txBody>
      </p:sp>
    </p:spTree>
    <p:extLst>
      <p:ext uri="{BB962C8B-B14F-4D97-AF65-F5344CB8AC3E}">
        <p14:creationId xmlns:p14="http://schemas.microsoft.com/office/powerpoint/2010/main" val="196296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835" y="0"/>
            <a:ext cx="7034645" cy="608263"/>
          </a:xfrm>
        </p:spPr>
        <p:txBody>
          <a:bodyPr/>
          <a:lstStyle/>
          <a:p>
            <a:r>
              <a:rPr lang="en-US" dirty="0" smtClean="0">
                <a:solidFill>
                  <a:schemeClr val="bg1"/>
                </a:solidFill>
              </a:rPr>
              <a:t>Thank you Industry Partners</a:t>
            </a:r>
            <a:endParaRPr lang="en-US" dirty="0">
              <a:solidFill>
                <a:schemeClr val="bg1"/>
              </a:solidFill>
            </a:endParaRPr>
          </a:p>
        </p:txBody>
      </p:sp>
      <p:pic>
        <p:nvPicPr>
          <p:cNvPr id="4" name="Picture 2" descr="W:\Meetings\SEMI-ANNUAL MEETINGS\Sponsorships Yearlong\2017\Logos\Newry_high r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421" y="1139354"/>
            <a:ext cx="4575048" cy="15118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W:\Meetings\SEMI-ANNUAL MEETINGS\Sponsorships Yearlong\2017\Logos\Questel_high 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741" y="3168368"/>
            <a:ext cx="418251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5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835" y="0"/>
            <a:ext cx="7034645" cy="608263"/>
          </a:xfrm>
        </p:spPr>
        <p:txBody>
          <a:bodyPr/>
          <a:lstStyle/>
          <a:p>
            <a:r>
              <a:rPr lang="en-US" dirty="0" smtClean="0">
                <a:solidFill>
                  <a:schemeClr val="bg1"/>
                </a:solidFill>
              </a:rPr>
              <a:t>Thank you Industry Partners</a:t>
            </a:r>
            <a:endParaRPr lang="en-US" dirty="0">
              <a:solidFill>
                <a:schemeClr val="bg1"/>
              </a:solidFill>
            </a:endParaRPr>
          </a:p>
        </p:txBody>
      </p:sp>
      <p:pic>
        <p:nvPicPr>
          <p:cNvPr id="6" name="Picture 2" descr="W:\Meetings\SEMI-ANNUAL MEETINGS\Sponsorships Yearlong\2017\Logos\FM Global_high 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758" y="1652196"/>
            <a:ext cx="2093091" cy="1463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Meetings\SEMI-ANNUAL MEETINGS\Sponsorships Yearlong\2017\Logos\logo-Kalyps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983" y="1799191"/>
            <a:ext cx="31089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W:\Meetings\SEMI-ANNUAL MEETINGS\Sponsorships Yearlong\2017\Logos\Launchp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40" y="3032095"/>
            <a:ext cx="3618507" cy="1554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W:\Meetings\SEMI-ANNUAL MEETINGS\Sponsorships Yearlong\2017\Logos\planisware_low r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759" y="3220616"/>
            <a:ext cx="288340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7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191" y="34636"/>
            <a:ext cx="8229600" cy="608263"/>
          </a:xfrm>
        </p:spPr>
        <p:txBody>
          <a:bodyPr/>
          <a:lstStyle/>
          <a:p>
            <a:r>
              <a:rPr lang="en-US" dirty="0" smtClean="0">
                <a:solidFill>
                  <a:schemeClr val="bg1"/>
                </a:solidFill>
              </a:rPr>
              <a:t>Table of Contents</a:t>
            </a:r>
            <a:endParaRPr lang="en-US" dirty="0">
              <a:solidFill>
                <a:schemeClr val="bg1"/>
              </a:solidFill>
            </a:endParaRPr>
          </a:p>
        </p:txBody>
      </p:sp>
      <p:sp>
        <p:nvSpPr>
          <p:cNvPr id="3" name="Content Placeholder 2"/>
          <p:cNvSpPr>
            <a:spLocks noGrp="1"/>
          </p:cNvSpPr>
          <p:nvPr>
            <p:ph idx="1"/>
          </p:nvPr>
        </p:nvSpPr>
        <p:spPr>
          <a:xfrm>
            <a:off x="342900" y="879035"/>
            <a:ext cx="8229600" cy="3911174"/>
          </a:xfrm>
        </p:spPr>
        <p:txBody>
          <a:bodyPr>
            <a:normAutofit fontScale="92500" lnSpcReduction="10000"/>
          </a:bodyPr>
          <a:lstStyle/>
          <a:p>
            <a:r>
              <a:rPr lang="en-US" dirty="0" smtClean="0">
                <a:hlinkClick r:id="rId2" action="ppaction://hlinksldjump"/>
              </a:rPr>
              <a:t>Slide 4 	</a:t>
            </a:r>
            <a:r>
              <a:rPr lang="en-US" dirty="0" smtClean="0"/>
              <a:t>	Opening Keynote, Heather Whiteman, GE Digital</a:t>
            </a:r>
          </a:p>
          <a:p>
            <a:r>
              <a:rPr lang="en-US" dirty="0" smtClean="0">
                <a:hlinkClick r:id="rId3" action="ppaction://hlinksldjump"/>
              </a:rPr>
              <a:t>Slide 5 </a:t>
            </a:r>
            <a:r>
              <a:rPr lang="en-US" dirty="0" smtClean="0"/>
              <a:t>		</a:t>
            </a:r>
            <a:r>
              <a:rPr lang="en-US" dirty="0"/>
              <a:t>Career Paths for </a:t>
            </a:r>
            <a:r>
              <a:rPr lang="en-US" dirty="0" smtClean="0"/>
              <a:t>Innovation Plenary</a:t>
            </a:r>
            <a:endParaRPr lang="en-US" dirty="0"/>
          </a:p>
          <a:p>
            <a:r>
              <a:rPr lang="en-US" dirty="0" smtClean="0">
                <a:hlinkClick r:id="rId4" action="ppaction://hlinksldjump"/>
              </a:rPr>
              <a:t>Slide 6</a:t>
            </a:r>
            <a:r>
              <a:rPr lang="en-US" dirty="0" smtClean="0"/>
              <a:t>		Recruiting &amp; Retaining Early Career Tech Talent Plenary</a:t>
            </a:r>
          </a:p>
          <a:p>
            <a:r>
              <a:rPr lang="en-US" dirty="0" smtClean="0">
                <a:hlinkClick r:id="rId5" action="ppaction://hlinksldjump"/>
              </a:rPr>
              <a:t>Slide 7</a:t>
            </a:r>
            <a:r>
              <a:rPr lang="en-US" dirty="0" smtClean="0"/>
              <a:t>		John </a:t>
            </a:r>
            <a:r>
              <a:rPr lang="en-US" dirty="0" smtClean="0"/>
              <a:t>Deere Campus Party </a:t>
            </a:r>
            <a:r>
              <a:rPr lang="en-US" dirty="0" smtClean="0"/>
              <a:t>Case Study</a:t>
            </a:r>
          </a:p>
          <a:p>
            <a:r>
              <a:rPr lang="en-US" dirty="0" smtClean="0">
                <a:hlinkClick r:id="rId6" action="ppaction://hlinksldjump"/>
              </a:rPr>
              <a:t>Slide 8	</a:t>
            </a:r>
            <a:r>
              <a:rPr lang="en-US" dirty="0" smtClean="0"/>
              <a:t>	</a:t>
            </a:r>
            <a:r>
              <a:rPr lang="en-US" dirty="0" smtClean="0"/>
              <a:t>Career Agility: A New Paradigm Plenary</a:t>
            </a:r>
            <a:endParaRPr lang="en-US" dirty="0" smtClean="0"/>
          </a:p>
          <a:p>
            <a:r>
              <a:rPr lang="en-US" dirty="0" smtClean="0">
                <a:hlinkClick r:id="rId7" action="ppaction://hlinksldjump"/>
              </a:rPr>
              <a:t>Slide 9</a:t>
            </a:r>
            <a:r>
              <a:rPr lang="en-US" dirty="0" smtClean="0"/>
              <a:t>		Lean Startup In Large Organizations ROR Report Out</a:t>
            </a:r>
          </a:p>
          <a:p>
            <a:r>
              <a:rPr lang="en-US" dirty="0" smtClean="0">
                <a:hlinkClick r:id="rId8" action="ppaction://hlinksldjump"/>
              </a:rPr>
              <a:t>Slide 10</a:t>
            </a:r>
            <a:r>
              <a:rPr lang="en-US" dirty="0" smtClean="0"/>
              <a:t>		Developing Long Term Vision for R&amp;D ROR Report Out</a:t>
            </a:r>
          </a:p>
          <a:p>
            <a:r>
              <a:rPr lang="en-US" dirty="0" smtClean="0">
                <a:hlinkClick r:id="rId9" action="ppaction://hlinksldjump"/>
              </a:rPr>
              <a:t>Slide 11</a:t>
            </a:r>
            <a:r>
              <a:rPr lang="en-US" dirty="0" smtClean="0"/>
              <a:t>		</a:t>
            </a:r>
            <a:r>
              <a:rPr lang="en-US" dirty="0" smtClean="0"/>
              <a:t>IRI/RTI Trends </a:t>
            </a:r>
            <a:r>
              <a:rPr lang="en-US" dirty="0" smtClean="0"/>
              <a:t>Initiative Announcement</a:t>
            </a:r>
          </a:p>
          <a:p>
            <a:r>
              <a:rPr lang="en-US" dirty="0" smtClean="0">
                <a:hlinkClick r:id="rId10" action="ppaction://hlinksldjump"/>
              </a:rPr>
              <a:t>Slide 12</a:t>
            </a:r>
            <a:r>
              <a:rPr lang="en-US" dirty="0" smtClean="0"/>
              <a:t>		</a:t>
            </a:r>
            <a:r>
              <a:rPr lang="en-US" dirty="0" smtClean="0"/>
              <a:t>IRI/RTI Trends </a:t>
            </a:r>
            <a:r>
              <a:rPr lang="en-US" dirty="0" smtClean="0"/>
              <a:t>Interactive Exercise</a:t>
            </a:r>
          </a:p>
          <a:p>
            <a:r>
              <a:rPr lang="en-US" dirty="0" smtClean="0">
                <a:hlinkClick r:id="rId11" action="ppaction://hlinksldjump"/>
              </a:rPr>
              <a:t>Slide </a:t>
            </a:r>
            <a:r>
              <a:rPr lang="en-US" dirty="0" smtClean="0">
                <a:hlinkClick r:id="rId11" action="ppaction://hlinksldjump"/>
              </a:rPr>
              <a:t>13	</a:t>
            </a:r>
            <a:r>
              <a:rPr lang="en-US" dirty="0" smtClean="0"/>
              <a:t>	Closing Keynote: Holland Award Address</a:t>
            </a:r>
            <a:endParaRPr lang="en-US" dirty="0"/>
          </a:p>
        </p:txBody>
      </p:sp>
    </p:spTree>
    <p:extLst>
      <p:ext uri="{BB962C8B-B14F-4D97-AF65-F5344CB8AC3E}">
        <p14:creationId xmlns:p14="http://schemas.microsoft.com/office/powerpoint/2010/main" val="948499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63" y="55418"/>
            <a:ext cx="8229600" cy="608263"/>
          </a:xfrm>
        </p:spPr>
        <p:txBody>
          <a:bodyPr/>
          <a:lstStyle/>
          <a:p>
            <a:r>
              <a:rPr lang="en-US" dirty="0" smtClean="0">
                <a:solidFill>
                  <a:schemeClr val="bg1"/>
                </a:solidFill>
              </a:rPr>
              <a:t>Upcoming Meeting</a:t>
            </a:r>
            <a:endParaRPr lang="en-US" dirty="0">
              <a:solidFill>
                <a:schemeClr val="bg1"/>
              </a:solidFill>
            </a:endParaRPr>
          </a:p>
        </p:txBody>
      </p:sp>
      <p:sp>
        <p:nvSpPr>
          <p:cNvPr id="3" name="Content Placeholder 2"/>
          <p:cNvSpPr>
            <a:spLocks noGrp="1"/>
          </p:cNvSpPr>
          <p:nvPr>
            <p:ph idx="1"/>
          </p:nvPr>
        </p:nvSpPr>
        <p:spPr>
          <a:xfrm>
            <a:off x="457200" y="822886"/>
            <a:ext cx="8229600" cy="4071231"/>
          </a:xfrm>
        </p:spPr>
        <p:txBody>
          <a:bodyPr>
            <a:normAutofit fontScale="62500" lnSpcReduction="20000"/>
          </a:bodyPr>
          <a:lstStyle/>
          <a:p>
            <a:endParaRPr lang="en-US" b="1" dirty="0">
              <a:solidFill>
                <a:srgbClr val="1A3058"/>
              </a:solidFill>
            </a:endParaRPr>
          </a:p>
          <a:p>
            <a:r>
              <a:rPr lang="en-US" b="1" dirty="0">
                <a:solidFill>
                  <a:srgbClr val="1A3058"/>
                </a:solidFill>
              </a:rPr>
              <a:t>Upcoming Meetings</a:t>
            </a:r>
          </a:p>
          <a:p>
            <a:r>
              <a:rPr lang="en-US" dirty="0" smtClean="0">
                <a:solidFill>
                  <a:srgbClr val="1A3058"/>
                </a:solidFill>
              </a:rPr>
              <a:t>Spring Networks Conference – March 5-7, Denver, CO</a:t>
            </a:r>
          </a:p>
          <a:p>
            <a:r>
              <a:rPr lang="en-US" dirty="0" smtClean="0">
                <a:solidFill>
                  <a:srgbClr val="1A3058"/>
                </a:solidFill>
              </a:rPr>
              <a:t>CTO Forum -  May 9-10, Boston Scientific, Maple Grove, MN</a:t>
            </a:r>
          </a:p>
          <a:p>
            <a:r>
              <a:rPr lang="en-US" dirty="0" smtClean="0">
                <a:solidFill>
                  <a:srgbClr val="1A3058"/>
                </a:solidFill>
              </a:rPr>
              <a:t>Shaping Innovation Leaders – June 2-8, 2018, Kellogg School of Management, Northwestern U., Evanston, IL</a:t>
            </a:r>
          </a:p>
          <a:p>
            <a:r>
              <a:rPr lang="en-US" dirty="0">
                <a:solidFill>
                  <a:srgbClr val="1A3058"/>
                </a:solidFill>
              </a:rPr>
              <a:t>2018 Annual Conference -  June 4-7, Atlanta, GA,  Co-located with NSF’s SBIR II Conference</a:t>
            </a:r>
          </a:p>
          <a:p>
            <a:r>
              <a:rPr lang="en-US" dirty="0" smtClean="0">
                <a:solidFill>
                  <a:srgbClr val="1A3058"/>
                </a:solidFill>
              </a:rPr>
              <a:t>CTO Forum – Date TBD, PepsiCo, Purchase, NY</a:t>
            </a:r>
          </a:p>
          <a:p>
            <a:endParaRPr lang="en-US" dirty="0">
              <a:solidFill>
                <a:srgbClr val="1A3058"/>
              </a:solidFill>
            </a:endParaRPr>
          </a:p>
          <a:p>
            <a:endParaRPr lang="en-US" dirty="0">
              <a:solidFill>
                <a:srgbClr val="1A3058"/>
              </a:solidFill>
            </a:endParaRPr>
          </a:p>
          <a:p>
            <a:r>
              <a:rPr lang="en-US" b="1" dirty="0">
                <a:solidFill>
                  <a:srgbClr val="1A3058"/>
                </a:solidFill>
              </a:rPr>
              <a:t>Brown Bags</a:t>
            </a:r>
          </a:p>
          <a:p>
            <a:r>
              <a:rPr lang="en-US" dirty="0">
                <a:solidFill>
                  <a:srgbClr val="1A3058"/>
                </a:solidFill>
              </a:rPr>
              <a:t>Generally the First  Friday of Each month. Check Events on </a:t>
            </a:r>
            <a:r>
              <a:rPr lang="en-US" dirty="0">
                <a:solidFill>
                  <a:srgbClr val="1A3058"/>
                </a:solidFill>
                <a:hlinkClick r:id="rId2"/>
              </a:rPr>
              <a:t>www.iriweb.org</a:t>
            </a:r>
            <a:r>
              <a:rPr lang="en-US" dirty="0">
                <a:solidFill>
                  <a:srgbClr val="1A3058"/>
                </a:solidFill>
              </a:rPr>
              <a:t> for complete listing.</a:t>
            </a:r>
          </a:p>
          <a:p>
            <a:endParaRPr lang="en-US" dirty="0">
              <a:solidFill>
                <a:srgbClr val="1A3058"/>
              </a:solidFill>
            </a:endParaRPr>
          </a:p>
          <a:p>
            <a:endParaRPr lang="en-US" dirty="0">
              <a:solidFill>
                <a:srgbClr val="1A3058"/>
              </a:solidFill>
            </a:endParaRPr>
          </a:p>
          <a:p>
            <a:r>
              <a:rPr lang="en-US" b="1" dirty="0">
                <a:solidFill>
                  <a:srgbClr val="1A3058"/>
                </a:solidFill>
              </a:rPr>
              <a:t>Regional Meetings</a:t>
            </a:r>
          </a:p>
          <a:p>
            <a:r>
              <a:rPr lang="en-US" dirty="0" smtClean="0">
                <a:solidFill>
                  <a:srgbClr val="1A3058"/>
                </a:solidFill>
                <a:hlinkClick r:id="rId3"/>
              </a:rPr>
              <a:t>Cleveland-Akron</a:t>
            </a:r>
            <a:r>
              <a:rPr lang="en-US" dirty="0">
                <a:solidFill>
                  <a:srgbClr val="1A3058"/>
                </a:solidFill>
                <a:hlinkClick r:id="rId3"/>
              </a:rPr>
              <a:t>, OH,</a:t>
            </a:r>
            <a:r>
              <a:rPr lang="en-US" dirty="0">
                <a:solidFill>
                  <a:srgbClr val="1A3058"/>
                </a:solidFill>
              </a:rPr>
              <a:t>  October 19,  Host: Goodyear </a:t>
            </a:r>
            <a:endParaRPr lang="en-US" dirty="0" smtClean="0">
              <a:solidFill>
                <a:srgbClr val="1A3058"/>
              </a:solidFill>
            </a:endParaRPr>
          </a:p>
          <a:p>
            <a:r>
              <a:rPr lang="en-US" dirty="0" smtClean="0">
                <a:solidFill>
                  <a:srgbClr val="1A3058"/>
                </a:solidFill>
              </a:rPr>
              <a:t>Chicago, IL – April 17</a:t>
            </a:r>
            <a:endParaRPr lang="en-US" dirty="0">
              <a:solidFill>
                <a:srgbClr val="1A3058"/>
              </a:solidFill>
            </a:endParaRPr>
          </a:p>
          <a:p>
            <a:endParaRPr lang="en-US" dirty="0"/>
          </a:p>
        </p:txBody>
      </p:sp>
    </p:spTree>
    <p:extLst>
      <p:ext uri="{BB962C8B-B14F-4D97-AF65-F5344CB8AC3E}">
        <p14:creationId xmlns:p14="http://schemas.microsoft.com/office/powerpoint/2010/main" val="406380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573" y="34636"/>
            <a:ext cx="6837218" cy="608263"/>
          </a:xfrm>
        </p:spPr>
        <p:txBody>
          <a:bodyPr/>
          <a:lstStyle/>
          <a:p>
            <a:r>
              <a:rPr lang="en-US" dirty="0" smtClean="0">
                <a:solidFill>
                  <a:schemeClr val="bg1"/>
                </a:solidFill>
              </a:rPr>
              <a:t>Call for Session Proposals</a:t>
            </a:r>
            <a:endParaRPr lang="en-US" dirty="0">
              <a:solidFill>
                <a:schemeClr val="bg1"/>
              </a:solidFill>
            </a:endParaRPr>
          </a:p>
        </p:txBody>
      </p:sp>
      <p:sp>
        <p:nvSpPr>
          <p:cNvPr id="3" name="Content Placeholder 2"/>
          <p:cNvSpPr>
            <a:spLocks noGrp="1"/>
          </p:cNvSpPr>
          <p:nvPr>
            <p:ph idx="1"/>
          </p:nvPr>
        </p:nvSpPr>
        <p:spPr>
          <a:xfrm>
            <a:off x="301336" y="795907"/>
            <a:ext cx="8229600" cy="3050570"/>
          </a:xfrm>
        </p:spPr>
        <p:txBody>
          <a:bodyPr/>
          <a:lstStyle/>
          <a:p>
            <a:pPr algn="ctr"/>
            <a:r>
              <a:rPr lang="en-US" dirty="0" smtClean="0"/>
              <a:t>Share your experiences within the innovation community!</a:t>
            </a:r>
          </a:p>
          <a:p>
            <a:pPr algn="ctr"/>
            <a:r>
              <a:rPr lang="en-US" dirty="0" smtClean="0"/>
              <a:t>2018 Annual Conference | June 4-7 | Atlanta, GA</a:t>
            </a:r>
          </a:p>
          <a:p>
            <a:pPr algn="ctr"/>
            <a:r>
              <a:rPr lang="en-US" dirty="0" smtClean="0"/>
              <a:t>Submit your session proposal by December 1, </a:t>
            </a:r>
            <a:r>
              <a:rPr lang="en-US" dirty="0" smtClean="0"/>
              <a:t>2017</a:t>
            </a:r>
            <a:endParaRPr lang="en-US" dirty="0" smtClean="0"/>
          </a:p>
          <a:p>
            <a:endParaRPr lang="en-US" dirty="0"/>
          </a:p>
        </p:txBody>
      </p:sp>
      <p:pic>
        <p:nvPicPr>
          <p:cNvPr id="1026" name="Picture 2" descr="W:\Meetings\SEMI-ANNUAL MEETINGS\1_ANNUAL\2018\Marketing\AC18 Rect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173" y="2281111"/>
            <a:ext cx="6209608" cy="2211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8904" y="4605253"/>
            <a:ext cx="5613396" cy="369332"/>
          </a:xfrm>
          <a:prstGeom prst="rect">
            <a:avLst/>
          </a:prstGeom>
          <a:noFill/>
        </p:spPr>
        <p:txBody>
          <a:bodyPr wrap="square" rtlCol="0">
            <a:spAutoFit/>
          </a:bodyPr>
          <a:lstStyle/>
          <a:p>
            <a:pPr algn="ctr"/>
            <a:r>
              <a:rPr lang="en-US" b="1" dirty="0" smtClean="0"/>
              <a:t>www.iriweb.org/annualconference</a:t>
            </a:r>
            <a:endParaRPr lang="en-US" b="1" dirty="0"/>
          </a:p>
        </p:txBody>
      </p:sp>
    </p:spTree>
    <p:extLst>
      <p:ext uri="{BB962C8B-B14F-4D97-AF65-F5344CB8AC3E}">
        <p14:creationId xmlns:p14="http://schemas.microsoft.com/office/powerpoint/2010/main" val="203903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27"/>
            <a:ext cx="8229600" cy="608263"/>
          </a:xfrm>
        </p:spPr>
        <p:txBody>
          <a:bodyPr/>
          <a:lstStyle/>
          <a:p>
            <a:r>
              <a:rPr lang="en-US" dirty="0" smtClean="0">
                <a:solidFill>
                  <a:schemeClr val="bg1"/>
                </a:solidFill>
              </a:rPr>
              <a:t>Table </a:t>
            </a:r>
            <a:r>
              <a:rPr lang="en-US" smtClean="0">
                <a:solidFill>
                  <a:schemeClr val="bg1"/>
                </a:solidFill>
              </a:rPr>
              <a:t>of Contents</a:t>
            </a:r>
            <a:endParaRPr lang="en-US" dirty="0">
              <a:solidFill>
                <a:schemeClr val="bg1"/>
              </a:solidFill>
            </a:endParaRPr>
          </a:p>
        </p:txBody>
      </p:sp>
      <p:sp>
        <p:nvSpPr>
          <p:cNvPr id="3" name="Content Placeholder 2"/>
          <p:cNvSpPr>
            <a:spLocks noGrp="1"/>
          </p:cNvSpPr>
          <p:nvPr>
            <p:ph idx="1"/>
          </p:nvPr>
        </p:nvSpPr>
        <p:spPr>
          <a:xfrm>
            <a:off x="145473" y="910207"/>
            <a:ext cx="8769927" cy="3557883"/>
          </a:xfrm>
        </p:spPr>
        <p:txBody>
          <a:bodyPr>
            <a:normAutofit fontScale="92500" lnSpcReduction="20000"/>
          </a:bodyPr>
          <a:lstStyle/>
          <a:p>
            <a:r>
              <a:rPr lang="en-US" dirty="0" smtClean="0">
                <a:hlinkClick r:id="rId2" action="ppaction://hlinksldjump"/>
              </a:rPr>
              <a:t>Slide 14</a:t>
            </a:r>
            <a:r>
              <a:rPr lang="en-US" dirty="0" smtClean="0"/>
              <a:t>		IRI Business Meeting Announcements</a:t>
            </a:r>
          </a:p>
          <a:p>
            <a:r>
              <a:rPr lang="en-US" dirty="0" smtClean="0">
                <a:hlinkClick r:id="rId3" action="ppaction://hlinksldjump"/>
              </a:rPr>
              <a:t>Slide 15	</a:t>
            </a:r>
            <a:r>
              <a:rPr lang="en-US" dirty="0" smtClean="0"/>
              <a:t>	Interactive Breakouts</a:t>
            </a:r>
          </a:p>
          <a:p>
            <a:r>
              <a:rPr lang="en-US" dirty="0" smtClean="0">
                <a:hlinkClick r:id="rId4" action="ppaction://hlinksldjump"/>
              </a:rPr>
              <a:t>Slide 16</a:t>
            </a:r>
            <a:r>
              <a:rPr lang="en-US" dirty="0" smtClean="0"/>
              <a:t>		Working Group Sessions</a:t>
            </a:r>
          </a:p>
          <a:p>
            <a:r>
              <a:rPr lang="en-US" dirty="0" smtClean="0">
                <a:hlinkClick r:id="rId5" action="ppaction://hlinksldjump"/>
              </a:rPr>
              <a:t>Slide 17	</a:t>
            </a:r>
            <a:r>
              <a:rPr lang="en-US" dirty="0" smtClean="0"/>
              <a:t>	Recommendations for Follow Up</a:t>
            </a:r>
          </a:p>
          <a:p>
            <a:r>
              <a:rPr lang="en-US" dirty="0" smtClean="0">
                <a:hlinkClick r:id="rId6" action="ppaction://hlinksldjump"/>
              </a:rPr>
              <a:t>Slide 18	</a:t>
            </a:r>
            <a:r>
              <a:rPr lang="en-US" dirty="0" smtClean="0"/>
              <a:t>	Industry Partners</a:t>
            </a:r>
          </a:p>
          <a:p>
            <a:r>
              <a:rPr lang="en-US" dirty="0" smtClean="0">
                <a:hlinkClick r:id="rId7" action="ppaction://hlinksldjump"/>
              </a:rPr>
              <a:t>Slide 19</a:t>
            </a:r>
            <a:r>
              <a:rPr lang="en-US" dirty="0" smtClean="0"/>
              <a:t>		</a:t>
            </a:r>
            <a:r>
              <a:rPr lang="en-US" dirty="0" smtClean="0"/>
              <a:t>Industry Partners</a:t>
            </a:r>
          </a:p>
          <a:p>
            <a:r>
              <a:rPr lang="en-US" dirty="0" smtClean="0">
                <a:hlinkClick r:id="rId8" action="ppaction://hlinksldjump"/>
              </a:rPr>
              <a:t>Slide 20</a:t>
            </a:r>
            <a:r>
              <a:rPr lang="en-US" dirty="0" smtClean="0"/>
              <a:t>		Upcoming </a:t>
            </a:r>
            <a:r>
              <a:rPr lang="en-US" dirty="0" smtClean="0"/>
              <a:t>Meetings</a:t>
            </a:r>
          </a:p>
          <a:p>
            <a:r>
              <a:rPr lang="en-US" dirty="0" smtClean="0">
                <a:hlinkClick r:id="rId9" action="ppaction://hlinksldjump"/>
              </a:rPr>
              <a:t>Slide </a:t>
            </a:r>
            <a:r>
              <a:rPr lang="en-US" dirty="0" smtClean="0">
                <a:hlinkClick r:id="rId9" action="ppaction://hlinksldjump"/>
              </a:rPr>
              <a:t>21</a:t>
            </a:r>
            <a:r>
              <a:rPr lang="en-US" dirty="0" smtClean="0"/>
              <a:t>		2018 Annual Conference Call for Session Proposals</a:t>
            </a:r>
          </a:p>
          <a:p>
            <a:r>
              <a:rPr lang="en-US" dirty="0" smtClean="0"/>
              <a:t>						  </a:t>
            </a:r>
          </a:p>
          <a:p>
            <a:r>
              <a:rPr lang="en-US" dirty="0"/>
              <a:t>	</a:t>
            </a:r>
            <a:r>
              <a:rPr lang="en-US" dirty="0" smtClean="0"/>
              <a:t>					</a:t>
            </a:r>
            <a:endParaRPr lang="en-US" dirty="0"/>
          </a:p>
        </p:txBody>
      </p:sp>
    </p:spTree>
    <p:extLst>
      <p:ext uri="{BB962C8B-B14F-4D97-AF65-F5344CB8AC3E}">
        <p14:creationId xmlns:p14="http://schemas.microsoft.com/office/powerpoint/2010/main" val="343461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73" y="696191"/>
            <a:ext cx="8738754" cy="4166754"/>
          </a:xfrm>
        </p:spPr>
        <p:txBody>
          <a:bodyPr>
            <a:noAutofit/>
          </a:bodyPr>
          <a:lstStyle/>
          <a:p>
            <a:r>
              <a:rPr lang="en-US" sz="1600" b="1" dirty="0" smtClean="0"/>
              <a:t>GE Digital’s Talent Management Journey - Heather Whiteman, Head, People Strategy, Analytics &amp; Operations, GE Digital</a:t>
            </a:r>
          </a:p>
          <a:p>
            <a:endParaRPr lang="en-US" sz="1600" b="1" dirty="0" smtClean="0"/>
          </a:p>
          <a:p>
            <a:pPr>
              <a:buFont typeface="Arial" panose="020B0604020202020204" pitchFamily="34" charset="0"/>
              <a:buChar char="•"/>
            </a:pPr>
            <a:r>
              <a:rPr lang="en-US" sz="1400" dirty="0" smtClean="0"/>
              <a:t>“Digital Industrial” – This is a skills game – you need to inject digital tech skills into your workplace </a:t>
            </a:r>
            <a:r>
              <a:rPr lang="en-US" sz="1400" dirty="0" smtClean="0"/>
              <a:t>now</a:t>
            </a:r>
            <a:endParaRPr lang="en-US" sz="1400" dirty="0" smtClean="0"/>
          </a:p>
          <a:p>
            <a:pPr>
              <a:buFont typeface="Arial" panose="020B0604020202020204" pitchFamily="34" charset="0"/>
              <a:buChar char="•"/>
            </a:pPr>
            <a:r>
              <a:rPr lang="en-US" sz="1400" dirty="0" smtClean="0"/>
              <a:t>It’s not about job titles and positions we had in the past. It’s about talent and skills</a:t>
            </a:r>
          </a:p>
          <a:p>
            <a:pPr>
              <a:buFont typeface="Arial" panose="020B0604020202020204" pitchFamily="34" charset="0"/>
              <a:buChar char="•"/>
            </a:pPr>
            <a:r>
              <a:rPr lang="en-US" sz="1400" dirty="0" smtClean="0"/>
              <a:t>Employees don’t define competition for talent, the market does</a:t>
            </a:r>
          </a:p>
          <a:p>
            <a:pPr>
              <a:buFont typeface="Arial" panose="020B0604020202020204" pitchFamily="34" charset="0"/>
              <a:buChar char="•"/>
            </a:pPr>
            <a:r>
              <a:rPr lang="en-US" sz="1400" dirty="0" smtClean="0"/>
              <a:t>New approaches to hiring digital talent resemble Fantasy Sports </a:t>
            </a:r>
            <a:r>
              <a:rPr lang="en-US" sz="1400" dirty="0" smtClean="0"/>
              <a:t>recruiting -- Fill </a:t>
            </a:r>
            <a:r>
              <a:rPr lang="en-US" sz="1400" dirty="0" smtClean="0"/>
              <a:t>specific team </a:t>
            </a:r>
            <a:r>
              <a:rPr lang="en-US" sz="1400" dirty="0" smtClean="0"/>
              <a:t>gaps</a:t>
            </a:r>
            <a:endParaRPr lang="en-US" sz="1400" dirty="0" smtClean="0"/>
          </a:p>
          <a:p>
            <a:pPr>
              <a:buFont typeface="Arial" panose="020B0604020202020204" pitchFamily="34" charset="0"/>
              <a:buChar char="•"/>
            </a:pPr>
            <a:r>
              <a:rPr lang="en-US" sz="1400" dirty="0" smtClean="0"/>
              <a:t>Learning in a digital workforce must be distributed, scalable, democratized, and personalized</a:t>
            </a:r>
          </a:p>
          <a:p>
            <a:endParaRPr lang="en-US" sz="1400" dirty="0" smtClean="0"/>
          </a:p>
          <a:p>
            <a:r>
              <a:rPr lang="en-US" sz="1400" dirty="0" smtClean="0"/>
              <a:t>How GE is transforming talent for the digital world:</a:t>
            </a:r>
          </a:p>
          <a:p>
            <a:pPr>
              <a:buFont typeface="Arial" panose="020B0604020202020204" pitchFamily="34" charset="0"/>
              <a:buChar char="•"/>
            </a:pPr>
            <a:r>
              <a:rPr lang="en-US" sz="1400" dirty="0" smtClean="0"/>
              <a:t>Acquire – hire talent from tech industry to fill capability gaps</a:t>
            </a:r>
          </a:p>
          <a:p>
            <a:pPr>
              <a:buFont typeface="Arial" panose="020B0604020202020204" pitchFamily="34" charset="0"/>
              <a:buChar char="•"/>
            </a:pPr>
            <a:r>
              <a:rPr lang="en-US" sz="1400" dirty="0" smtClean="0"/>
              <a:t>Grow </a:t>
            </a:r>
            <a:r>
              <a:rPr lang="en-US" sz="1400" dirty="0" smtClean="0"/>
              <a:t> -- </a:t>
            </a:r>
            <a:r>
              <a:rPr lang="en-US" sz="1400" dirty="0" smtClean="0"/>
              <a:t>focus on best talent and how to grow them</a:t>
            </a:r>
          </a:p>
          <a:p>
            <a:pPr>
              <a:buFont typeface="Arial" panose="020B0604020202020204" pitchFamily="34" charset="0"/>
              <a:buChar char="•"/>
            </a:pPr>
            <a:r>
              <a:rPr lang="en-US" sz="1400" dirty="0" smtClean="0"/>
              <a:t>Transform </a:t>
            </a:r>
            <a:r>
              <a:rPr lang="en-US" sz="1400" dirty="0"/>
              <a:t> </a:t>
            </a:r>
            <a:r>
              <a:rPr lang="en-US" sz="1400" dirty="0" smtClean="0"/>
              <a:t>-- </a:t>
            </a:r>
            <a:r>
              <a:rPr lang="en-US" sz="1400" dirty="0" smtClean="0"/>
              <a:t>upskill </a:t>
            </a:r>
            <a:r>
              <a:rPr lang="en-US" sz="1400" dirty="0" smtClean="0"/>
              <a:t>current talent by providing clarity on what defines “good”</a:t>
            </a:r>
          </a:p>
          <a:p>
            <a:pPr>
              <a:buFont typeface="Arial" panose="020B0604020202020204" pitchFamily="34" charset="0"/>
              <a:buChar char="•"/>
            </a:pPr>
            <a:r>
              <a:rPr lang="en-US" sz="1400" dirty="0" smtClean="0"/>
              <a:t>Build </a:t>
            </a:r>
            <a:r>
              <a:rPr lang="en-US" sz="1400" dirty="0" smtClean="0"/>
              <a:t>-- </a:t>
            </a:r>
            <a:r>
              <a:rPr lang="en-US" sz="1400" dirty="0" smtClean="0"/>
              <a:t>through leadership programs and entry level talent</a:t>
            </a:r>
          </a:p>
          <a:p>
            <a:pPr>
              <a:buFont typeface="Arial" panose="020B0604020202020204" pitchFamily="34" charset="0"/>
              <a:buChar char="•"/>
            </a:pPr>
            <a:r>
              <a:rPr lang="en-US" sz="1400" dirty="0" smtClean="0"/>
              <a:t>Restructure – work in ways that drives productivity gains </a:t>
            </a:r>
            <a:r>
              <a:rPr lang="en-US" sz="1400" dirty="0" smtClean="0"/>
              <a:t>&amp; </a:t>
            </a:r>
            <a:r>
              <a:rPr lang="en-US" sz="1400" dirty="0" smtClean="0"/>
              <a:t>increases tech capability level </a:t>
            </a:r>
          </a:p>
          <a:p>
            <a:endParaRPr lang="en-US" sz="1400" dirty="0"/>
          </a:p>
        </p:txBody>
      </p:sp>
      <p:sp>
        <p:nvSpPr>
          <p:cNvPr id="4" name="Title 1"/>
          <p:cNvSpPr>
            <a:spLocks noGrp="1"/>
          </p:cNvSpPr>
          <p:nvPr>
            <p:ph type="title"/>
          </p:nvPr>
        </p:nvSpPr>
        <p:spPr>
          <a:xfrm>
            <a:off x="696191" y="34636"/>
            <a:ext cx="8229600" cy="608263"/>
          </a:xfrm>
        </p:spPr>
        <p:txBody>
          <a:bodyPr/>
          <a:lstStyle/>
          <a:p>
            <a:r>
              <a:rPr lang="en-US" dirty="0" smtClean="0">
                <a:solidFill>
                  <a:schemeClr val="bg1"/>
                </a:solidFill>
              </a:rPr>
              <a:t>Opening Keynote</a:t>
            </a:r>
            <a:endParaRPr lang="en-US" dirty="0">
              <a:solidFill>
                <a:schemeClr val="bg1"/>
              </a:solidFill>
            </a:endParaRPr>
          </a:p>
        </p:txBody>
      </p:sp>
    </p:spTree>
    <p:extLst>
      <p:ext uri="{BB962C8B-B14F-4D97-AF65-F5344CB8AC3E}">
        <p14:creationId xmlns:p14="http://schemas.microsoft.com/office/powerpoint/2010/main" val="369347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64" y="827079"/>
            <a:ext cx="8988136" cy="4035865"/>
          </a:xfrm>
        </p:spPr>
        <p:txBody>
          <a:bodyPr>
            <a:normAutofit fontScale="70000" lnSpcReduction="20000"/>
          </a:bodyPr>
          <a:lstStyle/>
          <a:p>
            <a:r>
              <a:rPr lang="en-US" b="1" dirty="0" smtClean="0"/>
              <a:t>Steve </a:t>
            </a:r>
            <a:r>
              <a:rPr lang="en-US" b="1" dirty="0"/>
              <a:t>Moskowitz (</a:t>
            </a:r>
            <a:r>
              <a:rPr lang="en-US" b="1" dirty="0" err="1"/>
              <a:t>Integris</a:t>
            </a:r>
            <a:r>
              <a:rPr lang="en-US" b="1" dirty="0"/>
              <a:t>); Steven </a:t>
            </a:r>
            <a:r>
              <a:rPr lang="en-US" b="1" dirty="0" err="1"/>
              <a:t>Perri</a:t>
            </a:r>
            <a:r>
              <a:rPr lang="en-US" b="1" dirty="0"/>
              <a:t> (Eastman Chemical)</a:t>
            </a:r>
          </a:p>
          <a:p>
            <a:endParaRPr lang="en-US" dirty="0" smtClean="0"/>
          </a:p>
          <a:p>
            <a:pPr lvl="0">
              <a:buFont typeface="Arial" panose="020B0604020202020204" pitchFamily="34" charset="0"/>
              <a:buChar char="•"/>
            </a:pPr>
            <a:r>
              <a:rPr lang="en-US" sz="2300" dirty="0"/>
              <a:t> </a:t>
            </a:r>
            <a:r>
              <a:rPr lang="en-US" sz="2300" dirty="0" smtClean="0"/>
              <a:t>Number one characteristic </a:t>
            </a:r>
            <a:r>
              <a:rPr lang="en-US" sz="2300" dirty="0"/>
              <a:t>of </a:t>
            </a:r>
            <a:r>
              <a:rPr lang="en-US" sz="2300" dirty="0" smtClean="0"/>
              <a:t> a “perfect</a:t>
            </a:r>
            <a:r>
              <a:rPr lang="en-US" sz="2300" dirty="0"/>
              <a:t>” CTO - Ability to articulate </a:t>
            </a:r>
            <a:r>
              <a:rPr lang="en-US" sz="2300" dirty="0" smtClean="0"/>
              <a:t> vision</a:t>
            </a:r>
            <a:endParaRPr lang="en-US" sz="2300" dirty="0"/>
          </a:p>
          <a:p>
            <a:pPr lvl="0">
              <a:buFont typeface="Arial" panose="020B0604020202020204" pitchFamily="34" charset="0"/>
              <a:buChar char="•"/>
            </a:pPr>
            <a:r>
              <a:rPr lang="en-US" sz="2300" dirty="0"/>
              <a:t>‘Intellectual curiosity’ and ‘self-disciplined nature of a scientist’ are both highly valued in a CTO. BUT these can also be limitations when not paired with soft skills of broad vision, interpersonal savvy, ability to leverage others and integrate information.</a:t>
            </a:r>
          </a:p>
          <a:p>
            <a:pPr lvl="0">
              <a:buFont typeface="Arial" panose="020B0604020202020204" pitchFamily="34" charset="0"/>
              <a:buChar char="•"/>
            </a:pPr>
            <a:r>
              <a:rPr lang="en-US" sz="2300" dirty="0"/>
              <a:t>CTOs in the future need to be more external facing and able to communicate both with the executive team and outside </a:t>
            </a:r>
            <a:r>
              <a:rPr lang="en-US" sz="2300" dirty="0" smtClean="0"/>
              <a:t>clients/stakeholders</a:t>
            </a:r>
            <a:endParaRPr lang="en-US" sz="2300" dirty="0" smtClean="0"/>
          </a:p>
          <a:p>
            <a:pPr lvl="1">
              <a:buFont typeface="Arial" panose="020B0604020202020204" pitchFamily="34" charset="0"/>
              <a:buChar char="•"/>
            </a:pPr>
            <a:r>
              <a:rPr lang="en-US" sz="2300" dirty="0" smtClean="0"/>
              <a:t>Being </a:t>
            </a:r>
            <a:r>
              <a:rPr lang="en-US" sz="2300" dirty="0"/>
              <a:t>able to pivot and adjust message accordingly is </a:t>
            </a:r>
            <a:r>
              <a:rPr lang="en-US" sz="2300" dirty="0" smtClean="0"/>
              <a:t>critical</a:t>
            </a:r>
            <a:endParaRPr lang="en-US" sz="2300" dirty="0" smtClean="0"/>
          </a:p>
          <a:p>
            <a:pPr lvl="1">
              <a:buFont typeface="Arial" panose="020B0604020202020204" pitchFamily="34" charset="0"/>
              <a:buChar char="•"/>
            </a:pPr>
            <a:endParaRPr lang="en-US" sz="2300" dirty="0"/>
          </a:p>
          <a:p>
            <a:r>
              <a:rPr lang="en-US" sz="2300" dirty="0"/>
              <a:t>How does one distinguish between an “innovation leader” and just a “leader”? </a:t>
            </a:r>
          </a:p>
          <a:p>
            <a:pPr lvl="0">
              <a:buFont typeface="Arial" panose="020B0604020202020204" pitchFamily="34" charset="0"/>
              <a:buChar char="•"/>
            </a:pPr>
            <a:r>
              <a:rPr lang="en-US" sz="2300" dirty="0"/>
              <a:t>CULTURE – ability to change direction of company, moving from short-term to long-term vision, etc.</a:t>
            </a:r>
          </a:p>
          <a:p>
            <a:pPr lvl="0">
              <a:buFont typeface="Arial" panose="020B0604020202020204" pitchFamily="34" charset="0"/>
              <a:buChar char="•"/>
            </a:pPr>
            <a:r>
              <a:rPr lang="en-US" sz="2300" dirty="0"/>
              <a:t>Assumption of deep technical knowledge in addition to business </a:t>
            </a:r>
            <a:r>
              <a:rPr lang="en-US" sz="2300" dirty="0" smtClean="0"/>
              <a:t>know-how</a:t>
            </a:r>
            <a:endParaRPr lang="en-US" sz="2300" dirty="0"/>
          </a:p>
          <a:p>
            <a:pPr lvl="0">
              <a:buFont typeface="Arial" panose="020B0604020202020204" pitchFamily="34" charset="0"/>
              <a:buChar char="•"/>
            </a:pPr>
            <a:r>
              <a:rPr lang="en-US" sz="2300" dirty="0"/>
              <a:t>The ability to remind the organization of the possible future of technology and impact on the business in the long </a:t>
            </a:r>
            <a:r>
              <a:rPr lang="en-US" sz="2300" dirty="0" smtClean="0"/>
              <a:t>term</a:t>
            </a:r>
            <a:endParaRPr lang="en-US" sz="2300" dirty="0"/>
          </a:p>
        </p:txBody>
      </p:sp>
      <p:sp>
        <p:nvSpPr>
          <p:cNvPr id="4" name="Title 1"/>
          <p:cNvSpPr>
            <a:spLocks noGrp="1"/>
          </p:cNvSpPr>
          <p:nvPr>
            <p:ph type="title"/>
          </p:nvPr>
        </p:nvSpPr>
        <p:spPr>
          <a:xfrm>
            <a:off x="1444335" y="34636"/>
            <a:ext cx="7481455" cy="608263"/>
          </a:xfrm>
        </p:spPr>
        <p:txBody>
          <a:bodyPr/>
          <a:lstStyle/>
          <a:p>
            <a:r>
              <a:rPr lang="en-US" dirty="0" smtClean="0">
                <a:solidFill>
                  <a:schemeClr val="bg1"/>
                </a:solidFill>
              </a:rPr>
              <a:t/>
            </a:r>
            <a:br>
              <a:rPr lang="en-US" dirty="0" smtClean="0">
                <a:solidFill>
                  <a:schemeClr val="bg1"/>
                </a:solidFill>
              </a:rPr>
            </a:br>
            <a:r>
              <a:rPr lang="en-US" dirty="0" smtClean="0">
                <a:solidFill>
                  <a:schemeClr val="bg1"/>
                </a:solidFill>
              </a:rPr>
              <a:t>Career Paths for </a:t>
            </a:r>
            <a:r>
              <a:rPr lang="en-US" dirty="0" smtClean="0">
                <a:solidFill>
                  <a:schemeClr val="bg1"/>
                </a:solidFill>
              </a:rPr>
              <a:t>Innovation</a:t>
            </a:r>
            <a:r>
              <a:rPr lang="en-US" dirty="0" smtClean="0">
                <a:solidFill>
                  <a:schemeClr val="bg1"/>
                </a:solidFill>
              </a:rPr>
              <a:t/>
            </a:r>
            <a:br>
              <a:rPr lang="en-US" dirty="0" smtClean="0">
                <a:solidFill>
                  <a:schemeClr val="bg1"/>
                </a:solidFill>
              </a:rPr>
            </a:br>
            <a:endParaRPr lang="en-US" dirty="0">
              <a:solidFill>
                <a:schemeClr val="bg1"/>
              </a:solidFill>
            </a:endParaRPr>
          </a:p>
        </p:txBody>
      </p:sp>
    </p:spTree>
    <p:extLst>
      <p:ext uri="{BB962C8B-B14F-4D97-AF65-F5344CB8AC3E}">
        <p14:creationId xmlns:p14="http://schemas.microsoft.com/office/powerpoint/2010/main" val="246148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18" y="827080"/>
            <a:ext cx="8956964" cy="4181338"/>
          </a:xfrm>
        </p:spPr>
        <p:txBody>
          <a:bodyPr>
            <a:normAutofit fontScale="77500" lnSpcReduction="20000"/>
          </a:bodyPr>
          <a:lstStyle/>
          <a:p>
            <a:r>
              <a:rPr lang="en-US" b="1" dirty="0" smtClean="0"/>
              <a:t>Marcie </a:t>
            </a:r>
            <a:r>
              <a:rPr lang="en-US" b="1" dirty="0" err="1" smtClean="0"/>
              <a:t>Zaharee</a:t>
            </a:r>
            <a:r>
              <a:rPr lang="en-US" b="1" dirty="0" smtClean="0"/>
              <a:t> (MITRE Corp</a:t>
            </a:r>
            <a:r>
              <a:rPr lang="en-US" b="1" dirty="0"/>
              <a:t>); Stewart Mehlman (SKM Direction); </a:t>
            </a:r>
            <a:r>
              <a:rPr lang="en-US" b="1" dirty="0" smtClean="0"/>
              <a:t>Susan </a:t>
            </a:r>
            <a:r>
              <a:rPr lang="en-US" b="1" dirty="0" err="1" smtClean="0"/>
              <a:t>Neylon</a:t>
            </a:r>
            <a:r>
              <a:rPr lang="en-US" b="1" dirty="0" smtClean="0"/>
              <a:t> (ITECS)</a:t>
            </a:r>
          </a:p>
          <a:p>
            <a:endParaRPr lang="en-US" sz="2300" dirty="0" smtClean="0"/>
          </a:p>
          <a:p>
            <a:r>
              <a:rPr lang="en-US" sz="2300" dirty="0" smtClean="0"/>
              <a:t>Survey </a:t>
            </a:r>
            <a:r>
              <a:rPr lang="en-US" sz="2300" dirty="0"/>
              <a:t>of 400 people</a:t>
            </a:r>
          </a:p>
          <a:p>
            <a:r>
              <a:rPr lang="en-US" sz="2300" dirty="0"/>
              <a:t> </a:t>
            </a:r>
          </a:p>
          <a:p>
            <a:pPr lvl="0">
              <a:buFont typeface="Arial" panose="020B0604020202020204" pitchFamily="34" charset="0"/>
              <a:buChar char="•"/>
            </a:pPr>
            <a:r>
              <a:rPr lang="en-US" sz="2300" dirty="0"/>
              <a:t>Early and later career professionals mostly want similar things:</a:t>
            </a:r>
          </a:p>
          <a:p>
            <a:pPr lvl="1"/>
            <a:r>
              <a:rPr lang="en-US" sz="2300" dirty="0" smtClean="0"/>
              <a:t>	Traditional </a:t>
            </a:r>
            <a:r>
              <a:rPr lang="en-US" sz="2300" dirty="0"/>
              <a:t>package is still important:  salary, 401k, healthcare</a:t>
            </a:r>
          </a:p>
          <a:p>
            <a:pPr lvl="1"/>
            <a:r>
              <a:rPr lang="en-US" sz="2300" dirty="0" smtClean="0"/>
              <a:t>	Flexible </a:t>
            </a:r>
            <a:r>
              <a:rPr lang="en-US" sz="2300" dirty="0"/>
              <a:t>and remote working is critical</a:t>
            </a:r>
          </a:p>
          <a:p>
            <a:pPr lvl="1"/>
            <a:r>
              <a:rPr lang="en-US" sz="2300" dirty="0" smtClean="0"/>
              <a:t>	Professional </a:t>
            </a:r>
            <a:r>
              <a:rPr lang="en-US" sz="2300" dirty="0"/>
              <a:t>development &amp; training opportunities are  very </a:t>
            </a:r>
            <a:r>
              <a:rPr lang="en-US" sz="2300" dirty="0" smtClean="0"/>
              <a:t>important</a:t>
            </a:r>
          </a:p>
          <a:p>
            <a:pPr lvl="1"/>
            <a:endParaRPr lang="en-US" sz="2300" dirty="0"/>
          </a:p>
          <a:p>
            <a:pPr lvl="0">
              <a:buFont typeface="Arial" panose="020B0604020202020204" pitchFamily="34" charset="0"/>
              <a:buChar char="•"/>
            </a:pPr>
            <a:r>
              <a:rPr lang="en-US" sz="2300" dirty="0"/>
              <a:t>Biggest differences with </a:t>
            </a:r>
            <a:r>
              <a:rPr lang="en-US" sz="2300" dirty="0" smtClean="0"/>
              <a:t>Early Careers</a:t>
            </a:r>
            <a:r>
              <a:rPr lang="en-US" sz="2300" dirty="0"/>
              <a:t>:</a:t>
            </a:r>
          </a:p>
          <a:p>
            <a:pPr lvl="1"/>
            <a:r>
              <a:rPr lang="en-US" sz="2300" dirty="0" smtClean="0"/>
              <a:t>	Quicker </a:t>
            </a:r>
            <a:r>
              <a:rPr lang="en-US" sz="2300" dirty="0"/>
              <a:t>rotation through projects and roles</a:t>
            </a:r>
          </a:p>
          <a:p>
            <a:pPr lvl="1"/>
            <a:r>
              <a:rPr lang="en-US" sz="2300" dirty="0" smtClean="0"/>
              <a:t>	Continuous feedback</a:t>
            </a:r>
          </a:p>
          <a:p>
            <a:pPr lvl="1"/>
            <a:endParaRPr lang="en-US" sz="2300" dirty="0"/>
          </a:p>
          <a:p>
            <a:pPr lvl="0">
              <a:buFont typeface="Arial" panose="020B0604020202020204" pitchFamily="34" charset="0"/>
              <a:buChar char="•"/>
            </a:pPr>
            <a:r>
              <a:rPr lang="en-US" sz="2300" dirty="0"/>
              <a:t>Physical work environment not important</a:t>
            </a:r>
          </a:p>
          <a:p>
            <a:endParaRPr lang="en-US" dirty="0"/>
          </a:p>
        </p:txBody>
      </p:sp>
      <p:sp>
        <p:nvSpPr>
          <p:cNvPr id="4" name="Title 1"/>
          <p:cNvSpPr>
            <a:spLocks noGrp="1"/>
          </p:cNvSpPr>
          <p:nvPr>
            <p:ph type="title"/>
          </p:nvPr>
        </p:nvSpPr>
        <p:spPr>
          <a:xfrm>
            <a:off x="2140526" y="34636"/>
            <a:ext cx="7003473" cy="608263"/>
          </a:xfrm>
        </p:spPr>
        <p:txBody>
          <a:bodyPr/>
          <a:lstStyle/>
          <a:p>
            <a:r>
              <a:rPr lang="en-US" sz="2500" dirty="0">
                <a:solidFill>
                  <a:schemeClr val="bg1"/>
                </a:solidFill>
              </a:rPr>
              <a:t>Recruiting </a:t>
            </a:r>
            <a:r>
              <a:rPr lang="en-US" sz="2500" dirty="0" smtClean="0">
                <a:solidFill>
                  <a:schemeClr val="bg1"/>
                </a:solidFill>
              </a:rPr>
              <a:t>&amp; Retaining </a:t>
            </a:r>
            <a:r>
              <a:rPr lang="en-US" sz="2500" dirty="0">
                <a:solidFill>
                  <a:schemeClr val="bg1"/>
                </a:solidFill>
              </a:rPr>
              <a:t>Early Career Tech Talent</a:t>
            </a:r>
          </a:p>
        </p:txBody>
      </p:sp>
    </p:spTree>
    <p:extLst>
      <p:ext uri="{BB962C8B-B14F-4D97-AF65-F5344CB8AC3E}">
        <p14:creationId xmlns:p14="http://schemas.microsoft.com/office/powerpoint/2010/main" val="248588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827079"/>
            <a:ext cx="9019309" cy="4316421"/>
          </a:xfrm>
        </p:spPr>
        <p:txBody>
          <a:bodyPr>
            <a:normAutofit fontScale="62500" lnSpcReduction="20000"/>
          </a:bodyPr>
          <a:lstStyle/>
          <a:p>
            <a:r>
              <a:rPr lang="en-US" sz="2900" b="1" dirty="0" smtClean="0"/>
              <a:t>Alex Foessel, John Deere</a:t>
            </a:r>
          </a:p>
          <a:p>
            <a:endParaRPr lang="en-US" sz="2600" dirty="0" smtClean="0"/>
          </a:p>
          <a:p>
            <a:r>
              <a:rPr lang="en-US" sz="2600" dirty="0" smtClean="0"/>
              <a:t>Campus </a:t>
            </a:r>
            <a:r>
              <a:rPr lang="en-US" sz="2600" dirty="0"/>
              <a:t>Party (Sao Paulo, Brazil) is a technology event representing “the future of technology”……</a:t>
            </a:r>
            <a:r>
              <a:rPr lang="en-US" sz="2600" dirty="0" smtClean="0"/>
              <a:t>a</a:t>
            </a:r>
          </a:p>
          <a:p>
            <a:r>
              <a:rPr lang="en-US" sz="2600" dirty="0" smtClean="0"/>
              <a:t>young </a:t>
            </a:r>
            <a:r>
              <a:rPr lang="en-US" sz="2600" dirty="0"/>
              <a:t>“geeks” festival  </a:t>
            </a:r>
            <a:r>
              <a:rPr lang="en-US" sz="2600" dirty="0" smtClean="0"/>
              <a:t>(7 </a:t>
            </a:r>
            <a:r>
              <a:rPr lang="en-US" sz="2600" dirty="0"/>
              <a:t>days, 24 hours </a:t>
            </a:r>
            <a:r>
              <a:rPr lang="en-US" sz="2600" dirty="0" smtClean="0"/>
              <a:t>) with </a:t>
            </a:r>
            <a:r>
              <a:rPr lang="en-US" sz="2600" dirty="0"/>
              <a:t>significant diversity in the Campus Party e</a:t>
            </a:r>
            <a:r>
              <a:rPr lang="en-US" sz="2600" dirty="0" smtClean="0"/>
              <a:t>cosystem</a:t>
            </a:r>
          </a:p>
          <a:p>
            <a:r>
              <a:rPr lang="en-US" sz="2600" dirty="0" smtClean="0"/>
              <a:t>that </a:t>
            </a:r>
            <a:r>
              <a:rPr lang="en-US" sz="2600" dirty="0"/>
              <a:t>enables creativity and innovation</a:t>
            </a:r>
            <a:r>
              <a:rPr lang="en-US" sz="2600" dirty="0" smtClean="0"/>
              <a:t>.</a:t>
            </a:r>
          </a:p>
          <a:p>
            <a:endParaRPr lang="en-US" sz="2600" dirty="0"/>
          </a:p>
          <a:p>
            <a:r>
              <a:rPr lang="en-US" sz="2600" dirty="0"/>
              <a:t>Participants:</a:t>
            </a:r>
          </a:p>
          <a:p>
            <a:pPr lvl="0">
              <a:buFont typeface="Arial" panose="020B0604020202020204" pitchFamily="34" charset="0"/>
              <a:buChar char="•"/>
            </a:pPr>
            <a:r>
              <a:rPr lang="en-US" sz="2600" dirty="0"/>
              <a:t>Partners included Universities, Brands, Communities, Public Institutions, Media partners</a:t>
            </a:r>
          </a:p>
          <a:p>
            <a:pPr lvl="0">
              <a:buFont typeface="Arial" panose="020B0604020202020204" pitchFamily="34" charset="0"/>
              <a:buChar char="•"/>
            </a:pPr>
            <a:r>
              <a:rPr lang="en-US" sz="2600" dirty="0"/>
              <a:t>“</a:t>
            </a:r>
            <a:r>
              <a:rPr lang="en-US" sz="2600" dirty="0" err="1"/>
              <a:t>Campuserios</a:t>
            </a:r>
            <a:r>
              <a:rPr lang="en-US" sz="2600" dirty="0"/>
              <a:t>” included Influencers, Entrepreneurs, Students, Innovators, Geek community, </a:t>
            </a:r>
            <a:r>
              <a:rPr lang="en-US" sz="2600" dirty="0" smtClean="0"/>
              <a:t>Talent</a:t>
            </a:r>
          </a:p>
          <a:p>
            <a:pPr lvl="0">
              <a:buFont typeface="Arial" panose="020B0604020202020204" pitchFamily="34" charset="0"/>
              <a:buChar char="•"/>
            </a:pPr>
            <a:endParaRPr lang="en-US" sz="2600" dirty="0"/>
          </a:p>
          <a:p>
            <a:r>
              <a:rPr lang="en-US" sz="2600" dirty="0"/>
              <a:t>John Deere hosted a Hackathon with two primary motives:</a:t>
            </a:r>
          </a:p>
          <a:p>
            <a:pPr lvl="0">
              <a:buFont typeface="Arial" panose="020B0604020202020204" pitchFamily="34" charset="0"/>
              <a:buChar char="•"/>
            </a:pPr>
            <a:r>
              <a:rPr lang="en-US" sz="2600" dirty="0"/>
              <a:t>How will Millennials respond to a  historically “traditional” company</a:t>
            </a:r>
          </a:p>
          <a:p>
            <a:pPr lvl="0">
              <a:buFont typeface="Arial" panose="020B0604020202020204" pitchFamily="34" charset="0"/>
              <a:buChar char="•"/>
            </a:pPr>
            <a:r>
              <a:rPr lang="en-US" sz="2600" dirty="0"/>
              <a:t>Will they be interested in the Agricultural business</a:t>
            </a:r>
            <a:r>
              <a:rPr lang="en-US" sz="2600" dirty="0" smtClean="0"/>
              <a:t>?</a:t>
            </a:r>
          </a:p>
          <a:p>
            <a:pPr lvl="0">
              <a:buFont typeface="Arial" panose="020B0604020202020204" pitchFamily="34" charset="0"/>
              <a:buChar char="•"/>
            </a:pPr>
            <a:endParaRPr lang="en-US" sz="2600" dirty="0"/>
          </a:p>
          <a:p>
            <a:r>
              <a:rPr lang="en-US" sz="2600" dirty="0"/>
              <a:t>The results were beautiful… the winning team solved a real problem, delivering a real algorithm and user interface – in 36 hours!</a:t>
            </a:r>
          </a:p>
          <a:p>
            <a:r>
              <a:rPr lang="en-US" sz="2600" dirty="0"/>
              <a:t>Event press coverage helped to </a:t>
            </a:r>
            <a:r>
              <a:rPr lang="en-US" sz="2600" dirty="0" smtClean="0"/>
              <a:t>highlight John </a:t>
            </a:r>
            <a:r>
              <a:rPr lang="en-US" sz="2600" dirty="0"/>
              <a:t>Deere as an innovation thought leader</a:t>
            </a:r>
          </a:p>
          <a:p>
            <a:endParaRPr lang="en-US" dirty="0"/>
          </a:p>
        </p:txBody>
      </p:sp>
      <p:sp>
        <p:nvSpPr>
          <p:cNvPr id="5" name="Rectangle 4"/>
          <p:cNvSpPr/>
          <p:nvPr/>
        </p:nvSpPr>
        <p:spPr>
          <a:xfrm>
            <a:off x="2712027" y="173821"/>
            <a:ext cx="6431973" cy="523220"/>
          </a:xfrm>
          <a:prstGeom prst="rect">
            <a:avLst/>
          </a:prstGeom>
        </p:spPr>
        <p:txBody>
          <a:bodyPr wrap="square">
            <a:spAutoFit/>
          </a:bodyPr>
          <a:lstStyle/>
          <a:p>
            <a:r>
              <a:rPr lang="en-US" sz="2800" b="1" dirty="0">
                <a:solidFill>
                  <a:schemeClr val="bg1"/>
                </a:solidFill>
              </a:rPr>
              <a:t>John Deere Campus Party Case Study </a:t>
            </a:r>
            <a:endParaRPr lang="en-US" sz="2800" dirty="0">
              <a:solidFill>
                <a:schemeClr val="bg1"/>
              </a:solidFill>
            </a:endParaRPr>
          </a:p>
        </p:txBody>
      </p:sp>
    </p:spTree>
    <p:extLst>
      <p:ext uri="{BB962C8B-B14F-4D97-AF65-F5344CB8AC3E}">
        <p14:creationId xmlns:p14="http://schemas.microsoft.com/office/powerpoint/2010/main" val="175661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427" y="827079"/>
            <a:ext cx="8946573" cy="4233293"/>
          </a:xfrm>
        </p:spPr>
        <p:txBody>
          <a:bodyPr>
            <a:normAutofit fontScale="70000" lnSpcReduction="20000"/>
          </a:bodyPr>
          <a:lstStyle/>
          <a:p>
            <a:r>
              <a:rPr lang="en-US" b="1" dirty="0" smtClean="0"/>
              <a:t>Dan Ward, MITRE Corp.</a:t>
            </a:r>
          </a:p>
          <a:p>
            <a:endParaRPr lang="en-US" b="1" dirty="0" smtClean="0"/>
          </a:p>
          <a:p>
            <a:pPr lvl="0">
              <a:buFont typeface="Arial" panose="020B0604020202020204" pitchFamily="34" charset="0"/>
              <a:buChar char="•"/>
            </a:pPr>
            <a:r>
              <a:rPr lang="en-US" sz="2600" dirty="0"/>
              <a:t>Careers should go where the employee wants to go, not where someone else thinks they should go.  </a:t>
            </a:r>
          </a:p>
          <a:p>
            <a:pPr lvl="1">
              <a:buFont typeface="Arial" panose="020B0604020202020204" pitchFamily="34" charset="0"/>
              <a:buChar char="•"/>
            </a:pPr>
            <a:r>
              <a:rPr lang="en-US" sz="2600" dirty="0" smtClean="0"/>
              <a:t>The </a:t>
            </a:r>
            <a:r>
              <a:rPr lang="en-US" sz="2600" dirty="0"/>
              <a:t>traditional career ladder has largely been replaced by a something more akin to </a:t>
            </a:r>
            <a:r>
              <a:rPr lang="en-US" sz="2600" dirty="0" smtClean="0"/>
              <a:t>a </a:t>
            </a:r>
            <a:r>
              <a:rPr lang="en-US" sz="2600" dirty="0"/>
              <a:t>metro </a:t>
            </a:r>
            <a:r>
              <a:rPr lang="en-US" sz="2600" dirty="0" smtClean="0"/>
              <a:t>system map.  </a:t>
            </a:r>
            <a:r>
              <a:rPr lang="en-US" sz="2600" dirty="0"/>
              <a:t>There are many places a person can go, and getting where they want to go may require the employee to develop completely new skills.  </a:t>
            </a:r>
          </a:p>
          <a:p>
            <a:pPr marL="457200" lvl="0" indent="-457200">
              <a:buFont typeface="Arial" panose="020B0604020202020204" pitchFamily="34" charset="0"/>
              <a:buChar char="•"/>
            </a:pPr>
            <a:r>
              <a:rPr lang="en-US" sz="2600" dirty="0"/>
              <a:t>Employees are responsible for managing their own careers. They must find growth experiences that inspire and engage them.  </a:t>
            </a:r>
          </a:p>
          <a:p>
            <a:pPr marL="457200" lvl="0" indent="-457200">
              <a:buFont typeface="Arial" panose="020B0604020202020204" pitchFamily="34" charset="0"/>
              <a:buChar char="•"/>
            </a:pPr>
            <a:r>
              <a:rPr lang="en-US" sz="2600" dirty="0"/>
              <a:t>Companies must provide resources to help employees understand what they are good at doing and what they want to do for the company, without trying to force them into roles requiring skills that they don’t have or want to develop.  </a:t>
            </a:r>
          </a:p>
          <a:p>
            <a:pPr marL="457200" lvl="0" indent="-457200">
              <a:buFont typeface="Arial" panose="020B0604020202020204" pitchFamily="34" charset="0"/>
              <a:buChar char="•"/>
            </a:pPr>
            <a:r>
              <a:rPr lang="en-US" sz="2600" dirty="0"/>
              <a:t>Finally, companies must help employees understand that moving around the organization is a demand-pull system.  Business needs create demand for specific roles and pull the most qualified people into those roles.</a:t>
            </a:r>
          </a:p>
          <a:p>
            <a:pPr marL="457200" lvl="0" indent="-457200">
              <a:buFont typeface="Arial" panose="020B0604020202020204" pitchFamily="34" charset="0"/>
              <a:buChar char="•"/>
            </a:pPr>
            <a:r>
              <a:rPr lang="en-US" sz="2600" dirty="0"/>
              <a:t>Check out MITRE’s “Keep Moving Forward” </a:t>
            </a:r>
            <a:r>
              <a:rPr lang="en-US" sz="2600" dirty="0" smtClean="0"/>
              <a:t>video: </a:t>
            </a:r>
            <a:r>
              <a:rPr lang="en-US" sz="2600" u="sng" dirty="0" smtClean="0">
                <a:hlinkClick r:id="rId2"/>
              </a:rPr>
              <a:t>https</a:t>
            </a:r>
            <a:r>
              <a:rPr lang="en-US" sz="2600" u="sng" dirty="0">
                <a:hlinkClick r:id="rId2"/>
              </a:rPr>
              <a:t>://youtu.be/dCTZPyyt67I</a:t>
            </a:r>
            <a:r>
              <a:rPr lang="en-US" sz="2600" u="sng" dirty="0"/>
              <a:t> </a:t>
            </a:r>
            <a:endParaRPr lang="en-US" sz="2600" dirty="0"/>
          </a:p>
          <a:p>
            <a:endParaRPr lang="en-US" dirty="0"/>
          </a:p>
        </p:txBody>
      </p:sp>
      <p:sp>
        <p:nvSpPr>
          <p:cNvPr id="4" name="Title 1"/>
          <p:cNvSpPr>
            <a:spLocks noGrp="1"/>
          </p:cNvSpPr>
          <p:nvPr>
            <p:ph type="title"/>
          </p:nvPr>
        </p:nvSpPr>
        <p:spPr>
          <a:xfrm>
            <a:off x="2213264" y="34636"/>
            <a:ext cx="6930736" cy="608263"/>
          </a:xfrm>
        </p:spPr>
        <p:txBody>
          <a:bodyPr/>
          <a:lstStyle/>
          <a:p>
            <a:r>
              <a:rPr lang="en-US" dirty="0" smtClean="0">
                <a:solidFill>
                  <a:schemeClr val="bg1"/>
                </a:solidFill>
              </a:rPr>
              <a:t>Career Agility: A New Paradigm</a:t>
            </a:r>
            <a:endParaRPr lang="en-US" dirty="0">
              <a:solidFill>
                <a:schemeClr val="bg1"/>
              </a:solidFill>
            </a:endParaRPr>
          </a:p>
        </p:txBody>
      </p:sp>
    </p:spTree>
    <p:extLst>
      <p:ext uri="{BB962C8B-B14F-4D97-AF65-F5344CB8AC3E}">
        <p14:creationId xmlns:p14="http://schemas.microsoft.com/office/powerpoint/2010/main" val="274316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464" y="827080"/>
            <a:ext cx="8541326" cy="4108602"/>
          </a:xfrm>
        </p:spPr>
        <p:txBody>
          <a:bodyPr>
            <a:normAutofit fontScale="77500" lnSpcReduction="20000"/>
          </a:bodyPr>
          <a:lstStyle/>
          <a:p>
            <a:r>
              <a:rPr lang="en-US" b="1" dirty="0" smtClean="0"/>
              <a:t>Research Report </a:t>
            </a:r>
            <a:r>
              <a:rPr lang="en-US" b="1" dirty="0" smtClean="0"/>
              <a:t>Out</a:t>
            </a:r>
            <a:r>
              <a:rPr lang="en-US" b="1" dirty="0"/>
              <a:t> </a:t>
            </a:r>
            <a:r>
              <a:rPr lang="en-US" b="1" dirty="0" smtClean="0"/>
              <a:t>- </a:t>
            </a:r>
            <a:r>
              <a:rPr lang="en-US" b="1" dirty="0" smtClean="0"/>
              <a:t>Jim </a:t>
            </a:r>
            <a:r>
              <a:rPr lang="en-US" b="1" dirty="0" smtClean="0"/>
              <a:t>Euchner (Goodyear); Norm </a:t>
            </a:r>
            <a:r>
              <a:rPr lang="en-US" b="1" dirty="0" err="1" smtClean="0"/>
              <a:t>Golm</a:t>
            </a:r>
            <a:r>
              <a:rPr lang="en-US" b="1" dirty="0" smtClean="0"/>
              <a:t> (Regal Beloit); Peter Koen (Stevens Institute</a:t>
            </a:r>
            <a:r>
              <a:rPr lang="en-US" dirty="0" smtClean="0"/>
              <a:t>)</a:t>
            </a:r>
          </a:p>
          <a:p>
            <a:r>
              <a:rPr lang="en-US" dirty="0" smtClean="0"/>
              <a:t>Lean applied in incremental innovations:</a:t>
            </a:r>
          </a:p>
          <a:p>
            <a:pPr>
              <a:buFont typeface="Arial" panose="020B0604020202020204" pitchFamily="34" charset="0"/>
              <a:buChar char="•"/>
            </a:pPr>
            <a:r>
              <a:rPr lang="en-US" dirty="0" smtClean="0"/>
              <a:t>Successful innovation starts with the customer</a:t>
            </a:r>
          </a:p>
          <a:p>
            <a:pPr>
              <a:buFont typeface="Arial" panose="020B0604020202020204" pitchFamily="34" charset="0"/>
              <a:buChar char="•"/>
            </a:pPr>
            <a:r>
              <a:rPr lang="en-US" dirty="0" smtClean="0"/>
              <a:t>Customers may lead you to business that don’t match your business model</a:t>
            </a:r>
          </a:p>
          <a:p>
            <a:pPr>
              <a:buFont typeface="Arial" panose="020B0604020202020204" pitchFamily="34" charset="0"/>
              <a:buChar char="•"/>
            </a:pPr>
            <a:r>
              <a:rPr lang="en-US" dirty="0" smtClean="0"/>
              <a:t>To deliver new busines</a:t>
            </a:r>
            <a:r>
              <a:rPr lang="en-US" dirty="0" smtClean="0"/>
              <a:t>s models requires new practices and often new partners</a:t>
            </a:r>
          </a:p>
          <a:p>
            <a:pPr>
              <a:buFont typeface="Arial" panose="020B0604020202020204" pitchFamily="34" charset="0"/>
              <a:buChar char="•"/>
            </a:pPr>
            <a:r>
              <a:rPr lang="en-US" dirty="0" smtClean="0"/>
              <a:t>Learning through disciplined experiments required</a:t>
            </a:r>
          </a:p>
          <a:p>
            <a:pPr>
              <a:buFont typeface="Arial" panose="020B0604020202020204" pitchFamily="34" charset="0"/>
              <a:buChar char="•"/>
            </a:pPr>
            <a:r>
              <a:rPr lang="en-US" dirty="0" smtClean="0"/>
              <a:t>Conducting the experiments requires managing the relationship to the performance engine</a:t>
            </a:r>
          </a:p>
          <a:p>
            <a:endParaRPr lang="en-US" dirty="0"/>
          </a:p>
          <a:p>
            <a:r>
              <a:rPr lang="en-US" dirty="0" smtClean="0"/>
              <a:t>Lean applied in transformational innovations:</a:t>
            </a:r>
          </a:p>
          <a:p>
            <a:pPr>
              <a:buFont typeface="Arial" panose="020B0604020202020204" pitchFamily="34" charset="0"/>
              <a:buChar char="•"/>
            </a:pPr>
            <a:r>
              <a:rPr lang="en-US" dirty="0" smtClean="0"/>
              <a:t>Majority of companies are implementing parts across the company</a:t>
            </a:r>
          </a:p>
          <a:p>
            <a:pPr>
              <a:buFont typeface="Arial" panose="020B0604020202020204" pitchFamily="34" charset="0"/>
              <a:buChar char="•"/>
            </a:pPr>
            <a:r>
              <a:rPr lang="en-US" dirty="0" smtClean="0"/>
              <a:t>Organizational structure and senior management commitment to transformational  innovation is most critical success factor</a:t>
            </a:r>
          </a:p>
          <a:p>
            <a:endParaRPr lang="en-US" dirty="0"/>
          </a:p>
        </p:txBody>
      </p:sp>
      <p:sp>
        <p:nvSpPr>
          <p:cNvPr id="4" name="Title 1"/>
          <p:cNvSpPr>
            <a:spLocks noGrp="1"/>
          </p:cNvSpPr>
          <p:nvPr>
            <p:ph type="title"/>
          </p:nvPr>
        </p:nvSpPr>
        <p:spPr>
          <a:xfrm>
            <a:off x="1808017" y="34636"/>
            <a:ext cx="7117773" cy="608263"/>
          </a:xfrm>
        </p:spPr>
        <p:txBody>
          <a:bodyPr/>
          <a:lstStyle/>
          <a:p>
            <a:r>
              <a:rPr lang="en-US" dirty="0" smtClean="0">
                <a:solidFill>
                  <a:schemeClr val="bg1"/>
                </a:solidFill>
              </a:rPr>
              <a:t>Lean Startup In Large Orgs</a:t>
            </a:r>
            <a:endParaRPr lang="en-US" dirty="0">
              <a:solidFill>
                <a:schemeClr val="bg1"/>
              </a:solidFill>
            </a:endParaRPr>
          </a:p>
        </p:txBody>
      </p:sp>
    </p:spTree>
    <p:extLst>
      <p:ext uri="{BB962C8B-B14F-4D97-AF65-F5344CB8AC3E}">
        <p14:creationId xmlns:p14="http://schemas.microsoft.com/office/powerpoint/2010/main" val="2736680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TotalTime>
  <Words>1861</Words>
  <Application>Microsoft Office PowerPoint</Application>
  <PresentationFormat>On-screen Show (16:9)</PresentationFormat>
  <Paragraphs>249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Table of Contents</vt:lpstr>
      <vt:lpstr>Table of Contents</vt:lpstr>
      <vt:lpstr>Opening Keynote</vt:lpstr>
      <vt:lpstr> Career Paths for Innovation </vt:lpstr>
      <vt:lpstr>Recruiting &amp; Retaining Early Career Tech Talent</vt:lpstr>
      <vt:lpstr>PowerPoint Presentation</vt:lpstr>
      <vt:lpstr>Career Agility: A New Paradigm</vt:lpstr>
      <vt:lpstr>Lean Startup In Large Orgs</vt:lpstr>
      <vt:lpstr>Developing &amp; Monetizing</vt:lpstr>
      <vt:lpstr>IRI/RTI Trends Initiative</vt:lpstr>
      <vt:lpstr>Trends Interactive Exercise</vt:lpstr>
      <vt:lpstr>Holland Award Address</vt:lpstr>
      <vt:lpstr>IRI Business Meeting</vt:lpstr>
      <vt:lpstr>Interactive Breakouts</vt:lpstr>
      <vt:lpstr>Research Working Sessions</vt:lpstr>
      <vt:lpstr>Recommendations for Follow Up</vt:lpstr>
      <vt:lpstr>Thank you Industry Partners</vt:lpstr>
      <vt:lpstr>Thank you Industry Partners</vt:lpstr>
      <vt:lpstr>Upcoming Meeting</vt:lpstr>
      <vt:lpstr>Call for Session Proposals</vt:lpstr>
    </vt:vector>
  </TitlesOfParts>
  <Company>Bussolati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Workstation 10</dc:creator>
  <cp:lastModifiedBy>Michele Taussig</cp:lastModifiedBy>
  <cp:revision>64</cp:revision>
  <cp:lastPrinted>2017-10-05T14:54:49Z</cp:lastPrinted>
  <dcterms:created xsi:type="dcterms:W3CDTF">2016-02-09T20:30:23Z</dcterms:created>
  <dcterms:modified xsi:type="dcterms:W3CDTF">2017-10-05T16:01:30Z</dcterms:modified>
</cp:coreProperties>
</file>