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6"/>
  </p:notesMasterIdLst>
  <p:sldIdLst>
    <p:sldId id="256" r:id="rId2"/>
    <p:sldId id="258" r:id="rId3"/>
    <p:sldId id="284" r:id="rId4"/>
    <p:sldId id="257" r:id="rId5"/>
    <p:sldId id="281" r:id="rId6"/>
    <p:sldId id="259" r:id="rId7"/>
    <p:sldId id="285" r:id="rId8"/>
    <p:sldId id="286" r:id="rId9"/>
    <p:sldId id="287" r:id="rId10"/>
    <p:sldId id="262" r:id="rId11"/>
    <p:sldId id="260" r:id="rId12"/>
    <p:sldId id="263" r:id="rId13"/>
    <p:sldId id="288" r:id="rId14"/>
    <p:sldId id="264" r:id="rId15"/>
    <p:sldId id="282" r:id="rId16"/>
    <p:sldId id="289" r:id="rId17"/>
    <p:sldId id="266" r:id="rId18"/>
    <p:sldId id="283" r:id="rId19"/>
    <p:sldId id="291" r:id="rId20"/>
    <p:sldId id="292" r:id="rId21"/>
    <p:sldId id="267" r:id="rId22"/>
    <p:sldId id="269" r:id="rId23"/>
    <p:sldId id="270" r:id="rId24"/>
    <p:sldId id="271" r:id="rId25"/>
    <p:sldId id="272" r:id="rId26"/>
    <p:sldId id="290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win Madrid" initials="EM" lastIdx="10" clrIdx="0">
    <p:extLst>
      <p:ext uri="{19B8F6BF-5375-455C-9EA6-DF929625EA0E}">
        <p15:presenceInfo xmlns:p15="http://schemas.microsoft.com/office/powerpoint/2012/main" userId="S-1-5-21-734690479-1344892132-312552118-38214" providerId="AD"/>
      </p:ext>
    </p:extLst>
  </p:cmAuthor>
  <p:cmAuthor id="2" name="Linda Saladino" initials="LS" lastIdx="16" clrIdx="1">
    <p:extLst>
      <p:ext uri="{19B8F6BF-5375-455C-9EA6-DF929625EA0E}">
        <p15:presenceInfo xmlns:p15="http://schemas.microsoft.com/office/powerpoint/2012/main" userId="S-1-5-21-734690479-1344892132-312552118-152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27" autoAdjust="0"/>
    <p:restoredTop sz="86412" autoAdjust="0"/>
  </p:normalViewPr>
  <p:slideViewPr>
    <p:cSldViewPr snapToGrid="0">
      <p:cViewPr varScale="1">
        <p:scale>
          <a:sx n="80" d="100"/>
          <a:sy n="80" d="100"/>
        </p:scale>
        <p:origin x="114" y="384"/>
      </p:cViewPr>
      <p:guideLst/>
    </p:cSldViewPr>
  </p:slideViewPr>
  <p:outlineViewPr>
    <p:cViewPr>
      <p:scale>
        <a:sx n="33" d="100"/>
        <a:sy n="33" d="100"/>
      </p:scale>
      <p:origin x="0" y="-247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09DEB-1C20-4341-B910-93C3B94FA830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2B519-FF8A-46DF-AC0B-054271744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02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corrective action services include measures to determine and report the extent of a release in progress, to halt and prevent future releases of regulated substances, site cleanup of surface and subsurface contamination, site closure, and post-remediation monitoring or any other action reasonably necessary to protect public health and environmental safety.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2B519-FF8A-46DF-AC0B-054271744F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50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</a:t>
            </a:r>
            <a:r>
              <a:rPr lang="en-US" sz="1200" dirty="0" smtClean="0"/>
              <a:t>**Individuals with a Class A or Class B may upgrade to a Class A/B combination by submitting a new application with the required fee, completing the required initial training, and passing the examination.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2B519-FF8A-46DF-AC0B-054271744F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3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2B519-FF8A-46DF-AC0B-054271744FC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32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Speak/Insert: Example of an instance where an individual can and cannot renew a Class D license.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2B519-FF8A-46DF-AC0B-054271744FC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5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Speak/Insert: Example of an instance where an individual can and cannot renew a Class D license.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32B519-FF8A-46DF-AC0B-054271744FC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2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1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5241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82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4620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801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19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3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6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5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8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6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4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59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8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5A64F-739F-41E4-9FA9-8899844632C6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2D0164-2784-4180-907C-6DD5F4F83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3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394" y="1214439"/>
            <a:ext cx="8832282" cy="155451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New Licensing and Renewal Requirements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1722" y="4270786"/>
            <a:ext cx="5952565" cy="2130015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Erwin Madrid 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Occupational Licensing – Work Lead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Permitting and Registration Support Division</a:t>
            </a:r>
          </a:p>
        </p:txBody>
      </p:sp>
      <p:pic>
        <p:nvPicPr>
          <p:cNvPr id="4" name="Picture 3" descr="TCEQ logo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62" y="209625"/>
            <a:ext cx="1285838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01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Renewal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390918"/>
            <a:ext cx="9059094" cy="47523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Correction Action Project Manager (CAPM) License</a:t>
            </a:r>
          </a:p>
          <a:p>
            <a:pPr lvl="1"/>
            <a:r>
              <a:rPr lang="en-US" sz="2400" dirty="0" smtClean="0"/>
              <a:t>32 hours of Continuing Education (CE) within 3 years of license term and prior to expiration date.</a:t>
            </a:r>
          </a:p>
          <a:p>
            <a:pPr marL="0" indent="0">
              <a:buNone/>
            </a:pPr>
            <a:r>
              <a:rPr lang="en-US" sz="2400" dirty="0" smtClean="0"/>
              <a:t>Correction Action Specialist </a:t>
            </a:r>
            <a:r>
              <a:rPr lang="en-US" sz="2400" i="1" dirty="0" smtClean="0"/>
              <a:t>Registration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No CEs required to renew</a:t>
            </a:r>
          </a:p>
          <a:p>
            <a:pPr marL="0" indent="0">
              <a:buNone/>
            </a:pPr>
            <a:r>
              <a:rPr lang="en-US" sz="2400" b="1" dirty="0" smtClean="0"/>
              <a:t>*</a:t>
            </a:r>
            <a:r>
              <a:rPr lang="en-US" sz="2400" dirty="0" smtClean="0"/>
              <a:t>LPST Correction Action Project Manager (CAPM) License holders do not need to renew their license if the license was obtained based on having a current professional engineer or professional geoscientist license. These TCEQ licenses remain valid as long as the engineer or geoscience license is valid.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781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Underground Storage </a:t>
            </a:r>
            <a:r>
              <a:rPr lang="en-US" b="1" dirty="0" smtClean="0"/>
              <a:t>Tank (UST) </a:t>
            </a:r>
            <a:r>
              <a:rPr lang="en-US" b="1" dirty="0"/>
              <a:t>Contractors and On-Site Supervisors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UST Contractors</a:t>
            </a:r>
            <a:r>
              <a:rPr lang="en-US" sz="2400" dirty="0"/>
              <a:t> are authorized to install, repair, or remove underground storage tank </a:t>
            </a:r>
            <a:r>
              <a:rPr lang="en-US" sz="2400" dirty="0" smtClean="0"/>
              <a:t>systems and meet registration requirements.</a:t>
            </a:r>
            <a:endParaRPr lang="en-US" sz="2400" dirty="0"/>
          </a:p>
          <a:p>
            <a:r>
              <a:rPr lang="en-US" sz="2400" b="1" dirty="0"/>
              <a:t>On-site Supervisor -- License A</a:t>
            </a:r>
            <a:r>
              <a:rPr lang="en-US" sz="2400" dirty="0"/>
              <a:t> is authorized to install and repair underground storage tank systems.</a:t>
            </a:r>
          </a:p>
          <a:p>
            <a:r>
              <a:rPr lang="en-US" sz="2400" b="1" dirty="0"/>
              <a:t>On-site Supervisor -- License B</a:t>
            </a:r>
            <a:r>
              <a:rPr lang="en-US" sz="2400" dirty="0"/>
              <a:t> is authorized to remove underground storage tank systems.</a:t>
            </a:r>
          </a:p>
          <a:p>
            <a:r>
              <a:rPr lang="en-US" sz="2400" b="1" dirty="0"/>
              <a:t>On-site Supervisor -- License A+B</a:t>
            </a:r>
            <a:r>
              <a:rPr lang="en-US" sz="2400" dirty="0"/>
              <a:t> is authorized to install, repair</a:t>
            </a:r>
            <a:r>
              <a:rPr lang="en-US" sz="2400" dirty="0" smtClean="0"/>
              <a:t>, </a:t>
            </a:r>
            <a:r>
              <a:rPr lang="en-US" sz="2400" dirty="0"/>
              <a:t>remove underground storage tanks systems.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240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/>
              <a:t>UST </a:t>
            </a:r>
            <a:r>
              <a:rPr lang="en-US" b="1" dirty="0" smtClean="0"/>
              <a:t>Contractor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4255"/>
            <a:ext cx="8596668" cy="46750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Underground Storage Tank Contractor: </a:t>
            </a:r>
            <a:r>
              <a:rPr lang="en-US" sz="2400" dirty="0"/>
              <a:t>Any entity who engages in the business of underground storage tank installation, repair, or removal in Texas must be registered with the TCEQ. </a:t>
            </a:r>
          </a:p>
          <a:p>
            <a:pPr marL="0" indent="0">
              <a:buNone/>
            </a:pPr>
            <a:r>
              <a:rPr lang="en-US" sz="2400" b="1" dirty="0" smtClean="0"/>
              <a:t>One year experience in</a:t>
            </a:r>
            <a:r>
              <a:rPr lang="en-US" sz="2400" dirty="0" smtClean="0"/>
              <a:t>: </a:t>
            </a:r>
          </a:p>
          <a:p>
            <a:pPr lvl="1"/>
            <a:r>
              <a:rPr lang="en-US" sz="2400" dirty="0" smtClean="0"/>
              <a:t>quality </a:t>
            </a:r>
            <a:r>
              <a:rPr lang="en-US" sz="2400" dirty="0"/>
              <a:t>underground storage tank </a:t>
            </a:r>
            <a:r>
              <a:rPr lang="en-US" sz="2400" dirty="0" smtClean="0"/>
              <a:t>construction </a:t>
            </a:r>
          </a:p>
          <a:p>
            <a:pPr lvl="1"/>
            <a:r>
              <a:rPr lang="en-US" sz="2400" dirty="0" smtClean="0"/>
              <a:t>public </a:t>
            </a:r>
            <a:r>
              <a:rPr lang="en-US" sz="2400" dirty="0"/>
              <a:t>underground utility </a:t>
            </a:r>
            <a:r>
              <a:rPr lang="en-US" sz="2400" dirty="0" smtClean="0"/>
              <a:t>work, or</a:t>
            </a:r>
          </a:p>
          <a:p>
            <a:pPr lvl="1"/>
            <a:r>
              <a:rPr lang="en-US" sz="2400" dirty="0" smtClean="0"/>
              <a:t>engineered </a:t>
            </a:r>
            <a:r>
              <a:rPr lang="en-US" sz="2400" dirty="0"/>
              <a:t>construction from at least three clients.</a:t>
            </a:r>
          </a:p>
          <a:p>
            <a:pPr marL="0" indent="0">
              <a:buNone/>
            </a:pPr>
            <a:r>
              <a:rPr lang="en-US" sz="2400" b="1" dirty="0" smtClean="0"/>
              <a:t>Training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dirty="0" smtClean="0"/>
              <a:t>No required training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2001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for a UST Contractor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5617"/>
            <a:ext cx="8596668" cy="50613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Must submit a paper application  and fee ($232)</a:t>
            </a:r>
          </a:p>
          <a:p>
            <a:r>
              <a:rPr lang="en-US" sz="2000" dirty="0"/>
              <a:t>Three completed sworn statements from at least 3 persons for whom applicant performed </a:t>
            </a:r>
            <a:r>
              <a:rPr lang="en-US" sz="2000" dirty="0" smtClean="0"/>
              <a:t>underground construction within </a:t>
            </a:r>
            <a:r>
              <a:rPr lang="en-US" sz="2000" dirty="0"/>
              <a:t>the past </a:t>
            </a:r>
            <a:r>
              <a:rPr lang="en-US" sz="2000" dirty="0" smtClean="0"/>
              <a:t>12 </a:t>
            </a:r>
            <a:r>
              <a:rPr lang="en-US" sz="2000" dirty="0"/>
              <a:t>months or, written explanation of why sworn statements cannot be provided. </a:t>
            </a:r>
            <a:r>
              <a:rPr lang="en-US" sz="2000" dirty="0" smtClean="0"/>
              <a:t>Sworn statements may consist of the following:</a:t>
            </a:r>
          </a:p>
          <a:p>
            <a:pPr lvl="1"/>
            <a:r>
              <a:rPr lang="en-US" sz="2000" dirty="0"/>
              <a:t>UST </a:t>
            </a:r>
            <a:r>
              <a:rPr lang="en-US" sz="2000" dirty="0" smtClean="0"/>
              <a:t>installations,</a:t>
            </a:r>
          </a:p>
          <a:p>
            <a:pPr lvl="1"/>
            <a:r>
              <a:rPr lang="en-US" sz="2000" dirty="0" smtClean="0"/>
              <a:t> repairs</a:t>
            </a:r>
            <a:r>
              <a:rPr lang="en-US" sz="2000" dirty="0"/>
              <a:t>, or </a:t>
            </a:r>
            <a:r>
              <a:rPr lang="en-US" sz="2000" dirty="0" smtClean="0"/>
              <a:t>removals,</a:t>
            </a:r>
          </a:p>
          <a:p>
            <a:pPr lvl="1"/>
            <a:r>
              <a:rPr lang="en-US" sz="2000" dirty="0" smtClean="0"/>
              <a:t>underground </a:t>
            </a:r>
            <a:r>
              <a:rPr lang="en-US" sz="2000" dirty="0"/>
              <a:t>utility </a:t>
            </a:r>
            <a:r>
              <a:rPr lang="en-US" sz="2000" dirty="0" smtClean="0"/>
              <a:t>construction, or</a:t>
            </a:r>
          </a:p>
          <a:p>
            <a:pPr lvl="1"/>
            <a:r>
              <a:rPr lang="en-US" sz="2000" dirty="0" smtClean="0"/>
              <a:t>or </a:t>
            </a:r>
            <a:r>
              <a:rPr lang="en-US" sz="2000" dirty="0"/>
              <a:t>engineering </a:t>
            </a:r>
            <a:r>
              <a:rPr lang="en-US" sz="2000" dirty="0" smtClean="0"/>
              <a:t>construction.</a:t>
            </a:r>
            <a:endParaRPr lang="en-US" sz="2000" dirty="0"/>
          </a:p>
          <a:p>
            <a:r>
              <a:rPr lang="en-US" sz="2000" dirty="0" smtClean="0"/>
              <a:t>Financial </a:t>
            </a:r>
            <a:r>
              <a:rPr lang="en-US" sz="2000" dirty="0"/>
              <a:t>statement indicating a minimum net worth of $25,000 and </a:t>
            </a:r>
          </a:p>
          <a:p>
            <a:r>
              <a:rPr lang="en-US" sz="2000" dirty="0"/>
              <a:t>C</a:t>
            </a:r>
            <a:r>
              <a:rPr lang="en-US" sz="2000" dirty="0" smtClean="0"/>
              <a:t>ertificate </a:t>
            </a:r>
            <a:r>
              <a:rPr lang="en-US" sz="2000" dirty="0"/>
              <a:t>of insurance of $1,000,000 minimum general liability coverage.</a:t>
            </a:r>
          </a:p>
        </p:txBody>
      </p:sp>
    </p:spTree>
    <p:extLst>
      <p:ext uri="{BB962C8B-B14F-4D97-AF65-F5344CB8AC3E}">
        <p14:creationId xmlns:p14="http://schemas.microsoft.com/office/powerpoint/2010/main" val="3199743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5971" y="248992"/>
            <a:ext cx="8596668" cy="1320800"/>
          </a:xfrm>
        </p:spPr>
        <p:txBody>
          <a:bodyPr/>
          <a:lstStyle/>
          <a:p>
            <a:pPr algn="ctr"/>
            <a:r>
              <a:rPr lang="en-US" b="1" dirty="0" smtClean="0"/>
              <a:t>UST On-Site </a:t>
            </a:r>
            <a:r>
              <a:rPr lang="en-US" b="1" dirty="0"/>
              <a:t>Supervisor A, B, and </a:t>
            </a:r>
            <a:r>
              <a:rPr lang="en-US" b="1" dirty="0" smtClean="0"/>
              <a:t>A/B</a:t>
            </a:r>
            <a:br>
              <a:rPr lang="en-US" b="1" dirty="0" smtClean="0"/>
            </a:br>
            <a:r>
              <a:rPr lang="en-US" b="1" dirty="0" smtClean="0"/>
              <a:t>Licenses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20130" cy="488426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b="1" dirty="0" smtClean="0"/>
              <a:t>On-Site Supervisors</a:t>
            </a:r>
            <a:r>
              <a:rPr lang="en-US" sz="4000" dirty="0" smtClean="0"/>
              <a:t>: Individuals </a:t>
            </a:r>
            <a:r>
              <a:rPr lang="en-US" sz="4000" dirty="0"/>
              <a:t>who supervise the installation, repair, or removal of an underground storage tank must be licensed by the TCEQ</a:t>
            </a:r>
            <a:r>
              <a:rPr lang="en-US" sz="4000" dirty="0" smtClean="0"/>
              <a:t>.  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0" indent="0">
              <a:buNone/>
            </a:pPr>
            <a:r>
              <a:rPr lang="en-US" sz="4000" b="1" dirty="0" smtClean="0"/>
              <a:t>Education</a:t>
            </a:r>
            <a:endParaRPr lang="en-US" sz="4000" b="1" dirty="0"/>
          </a:p>
          <a:p>
            <a:r>
              <a:rPr lang="en-US" sz="4000" dirty="0"/>
              <a:t>N</a:t>
            </a:r>
            <a:r>
              <a:rPr lang="en-US" sz="4000" dirty="0" smtClean="0"/>
              <a:t>o </a:t>
            </a:r>
            <a:r>
              <a:rPr lang="en-US" sz="4000" dirty="0"/>
              <a:t>minimum educational </a:t>
            </a:r>
            <a:r>
              <a:rPr lang="en-US" sz="4000" dirty="0" smtClean="0"/>
              <a:t>requirements but applicant must be 18 years old.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000" b="1" dirty="0" smtClean="0"/>
              <a:t>Experience</a:t>
            </a:r>
            <a:r>
              <a:rPr lang="en-US" sz="4000" dirty="0" smtClean="0"/>
              <a:t> </a:t>
            </a:r>
          </a:p>
          <a:p>
            <a:r>
              <a:rPr lang="en-US" sz="4000" dirty="0" smtClean="0"/>
              <a:t>two </a:t>
            </a:r>
            <a:r>
              <a:rPr lang="en-US" sz="4000" dirty="0"/>
              <a:t>years of active experience in installation, repair, or removal of underground storage tanks, underground utilities, or other engineering </a:t>
            </a:r>
            <a:r>
              <a:rPr lang="en-US" sz="4000" dirty="0" smtClean="0"/>
              <a:t>construction.</a:t>
            </a:r>
          </a:p>
          <a:p>
            <a:endParaRPr lang="en-US" sz="38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20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8439"/>
          </a:xfrm>
        </p:spPr>
        <p:txBody>
          <a:bodyPr/>
          <a:lstStyle/>
          <a:p>
            <a:r>
              <a:rPr lang="en-US" b="1" dirty="0" smtClean="0"/>
              <a:t>Training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58344"/>
            <a:ext cx="8596668" cy="472654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800" b="1" dirty="0" smtClean="0"/>
              <a:t>UST </a:t>
            </a:r>
            <a:r>
              <a:rPr lang="en-US" sz="2800" b="1" dirty="0"/>
              <a:t>On-Site A</a:t>
            </a:r>
            <a:r>
              <a:rPr lang="en-US" sz="2800" dirty="0"/>
              <a:t>: </a:t>
            </a:r>
            <a:endParaRPr lang="en-US" sz="2800" dirty="0" smtClean="0"/>
          </a:p>
          <a:p>
            <a:pPr lvl="1"/>
            <a:r>
              <a:rPr lang="en-US" sz="2800" dirty="0" smtClean="0"/>
              <a:t>28 </a:t>
            </a:r>
            <a:r>
              <a:rPr lang="en-US" sz="2800" dirty="0"/>
              <a:t>hours of training and education courses in the installation and repair of UST</a:t>
            </a:r>
          </a:p>
          <a:p>
            <a:pPr marL="457200" lvl="1" indent="0">
              <a:buNone/>
            </a:pPr>
            <a:r>
              <a:rPr lang="en-US" sz="2800" b="1" dirty="0"/>
              <a:t>UST On-Site </a:t>
            </a:r>
            <a:r>
              <a:rPr lang="en-US" sz="2800" b="1" dirty="0" smtClean="0"/>
              <a:t>B</a:t>
            </a:r>
            <a:r>
              <a:rPr lang="en-US" sz="2800" dirty="0" smtClean="0"/>
              <a:t> </a:t>
            </a:r>
          </a:p>
          <a:p>
            <a:pPr lvl="1"/>
            <a:r>
              <a:rPr lang="en-US" sz="2800" dirty="0" smtClean="0"/>
              <a:t>12 </a:t>
            </a:r>
            <a:r>
              <a:rPr lang="en-US" sz="2800" dirty="0"/>
              <a:t>hours of training and education courses in the installation and repair of UST</a:t>
            </a:r>
          </a:p>
          <a:p>
            <a:pPr marL="457200" lvl="1" indent="0">
              <a:buNone/>
            </a:pPr>
            <a:r>
              <a:rPr lang="en-US" sz="2800" b="1" dirty="0"/>
              <a:t>UST On-Site A &amp; </a:t>
            </a:r>
            <a:r>
              <a:rPr lang="en-US" sz="2800" b="1" dirty="0" smtClean="0"/>
              <a:t>B</a:t>
            </a:r>
            <a:r>
              <a:rPr lang="en-US" sz="2800" dirty="0" smtClean="0"/>
              <a:t> </a:t>
            </a:r>
          </a:p>
          <a:p>
            <a:pPr lvl="1"/>
            <a:r>
              <a:rPr lang="en-US" sz="2800" dirty="0" smtClean="0"/>
              <a:t>40 </a:t>
            </a:r>
            <a:r>
              <a:rPr lang="en-US" sz="2800" dirty="0"/>
              <a:t>hours of training and education courses in the installation and repair of 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738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599"/>
            <a:ext cx="8711365" cy="110329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UST On-Site Supervisor Application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76907"/>
            <a:ext cx="8596668" cy="48810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Must submit TCEQ E-Application and Fee ($111</a:t>
            </a:r>
            <a:r>
              <a:rPr lang="en-US" sz="2800" b="1" dirty="0" smtClean="0"/>
              <a:t>) with required documents</a:t>
            </a:r>
            <a:endParaRPr lang="en-US" sz="2800" b="1" dirty="0"/>
          </a:p>
          <a:p>
            <a:pPr lvl="1"/>
            <a:r>
              <a:rPr lang="en-US" sz="2800" dirty="0" smtClean="0"/>
              <a:t>Criminal History Notification form</a:t>
            </a:r>
          </a:p>
          <a:p>
            <a:pPr lvl="1"/>
            <a:r>
              <a:rPr lang="en-US" sz="2800" dirty="0" smtClean="0"/>
              <a:t>Four </a:t>
            </a:r>
            <a:r>
              <a:rPr lang="en-US" sz="2800" dirty="0"/>
              <a:t>sworn statements (3 clients, 1 employer) on UST activities.</a:t>
            </a:r>
          </a:p>
          <a:p>
            <a:pPr lvl="1"/>
            <a:r>
              <a:rPr lang="en-US" sz="2800" dirty="0"/>
              <a:t>Sworn applicant statement on authenticity of application information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Individuals must pass </a:t>
            </a:r>
            <a:r>
              <a:rPr lang="en-US" sz="2800" dirty="0"/>
              <a:t>the appropriate licensing </a:t>
            </a:r>
            <a:r>
              <a:rPr lang="en-US" sz="2800" dirty="0" smtClean="0"/>
              <a:t>exam.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365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7532"/>
          </a:xfrm>
        </p:spPr>
        <p:txBody>
          <a:bodyPr/>
          <a:lstStyle/>
          <a:p>
            <a:r>
              <a:rPr lang="en-US" b="1" dirty="0" smtClean="0"/>
              <a:t>Renewal </a:t>
            </a:r>
            <a:r>
              <a:rPr lang="en-US" b="1" dirty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UST On-Site Licenses </a:t>
            </a:r>
          </a:p>
          <a:p>
            <a:r>
              <a:rPr lang="en-US" sz="3600" dirty="0"/>
              <a:t>8 hours of </a:t>
            </a:r>
            <a:r>
              <a:rPr lang="en-US" sz="3600" dirty="0" smtClean="0"/>
              <a:t>TCEQ approved Continuing </a:t>
            </a:r>
            <a:r>
              <a:rPr lang="en-US" sz="3600" dirty="0"/>
              <a:t>Education (CE</a:t>
            </a:r>
            <a:r>
              <a:rPr lang="en-US" sz="3600" dirty="0" smtClean="0"/>
              <a:t>) for each license held.</a:t>
            </a:r>
          </a:p>
          <a:p>
            <a:pPr marL="0" indent="0">
              <a:buNone/>
            </a:pPr>
            <a:endParaRPr lang="en-US" sz="3600" b="1" dirty="0" smtClean="0"/>
          </a:p>
          <a:p>
            <a:pPr marL="0" indent="0">
              <a:buNone/>
            </a:pPr>
            <a:r>
              <a:rPr lang="en-US" sz="3600" b="1" dirty="0"/>
              <a:t>UST Contractor </a:t>
            </a:r>
            <a:r>
              <a:rPr lang="en-US" sz="3600" b="1" dirty="0" smtClean="0"/>
              <a:t>Registrations</a:t>
            </a:r>
          </a:p>
          <a:p>
            <a:r>
              <a:rPr lang="en-US" sz="3600" b="1" dirty="0" smtClean="0"/>
              <a:t> </a:t>
            </a:r>
            <a:r>
              <a:rPr lang="en-US" sz="3600" dirty="0" smtClean="0"/>
              <a:t>No CE Required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4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 smtClean="0"/>
              <a:t>MSW Supervisor Licensing 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3797"/>
            <a:ext cx="8596668" cy="4997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licensing of a Municipal Solid Waste Facility Supervisor may be mandatory for the operation of a municipal solid waste facility in the State of </a:t>
            </a:r>
            <a:r>
              <a:rPr lang="en-US" sz="3200" dirty="0" smtClean="0"/>
              <a:t>Texas, including</a:t>
            </a:r>
            <a:r>
              <a:rPr lang="en-US" sz="3200" dirty="0"/>
              <a:t>:</a:t>
            </a:r>
            <a:endParaRPr lang="en-US" sz="3200" dirty="0" smtClean="0"/>
          </a:p>
          <a:p>
            <a:pPr lvl="1"/>
            <a:r>
              <a:rPr lang="en-US" sz="3200" dirty="0" smtClean="0"/>
              <a:t>Landfills</a:t>
            </a:r>
          </a:p>
          <a:p>
            <a:pPr lvl="1"/>
            <a:r>
              <a:rPr lang="en-US" sz="3200" dirty="0" smtClean="0"/>
              <a:t>Transfer Stations </a:t>
            </a:r>
          </a:p>
          <a:p>
            <a:pPr lvl="1"/>
            <a:r>
              <a:rPr lang="en-US" sz="3200" dirty="0" smtClean="0"/>
              <a:t>Processing Facilities </a:t>
            </a:r>
          </a:p>
          <a:p>
            <a:pPr lvl="1"/>
            <a:r>
              <a:rPr lang="en-US" sz="3200" dirty="0" smtClean="0"/>
              <a:t>Recycling and Resource Recovery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5149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77507" y="416416"/>
            <a:ext cx="8596668" cy="626775"/>
          </a:xfrm>
        </p:spPr>
        <p:txBody>
          <a:bodyPr>
            <a:noAutofit/>
          </a:bodyPr>
          <a:lstStyle/>
          <a:p>
            <a:r>
              <a:rPr lang="en-US" dirty="0" smtClean="0"/>
              <a:t>MSW Facilities</a:t>
            </a:r>
            <a:endParaRPr lang="en-US" dirty="0"/>
          </a:p>
        </p:txBody>
      </p:sp>
      <p:graphicFrame>
        <p:nvGraphicFramePr>
          <p:cNvPr id="5" name="Content Placeholder 4" descr="Types of MSW Facilities and level of license required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940560"/>
              </p:ext>
            </p:extLst>
          </p:nvPr>
        </p:nvGraphicFramePr>
        <p:xfrm>
          <a:off x="677861" y="1236374"/>
          <a:ext cx="10565394" cy="527371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282697"/>
                <a:gridCol w="5282697"/>
              </a:tblGrid>
              <a:tr h="39676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Type of MSW Facility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Level of License Required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65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Landfill facilities*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Class A</a:t>
                      </a:r>
                      <a:endParaRPr lang="en-US" b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65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Type IX landfill mining facilities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Class A</a:t>
                      </a:r>
                      <a:endParaRPr lang="en-US" b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827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Type V storage and processing facilities not otherwise specified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Class A or Class B</a:t>
                      </a:r>
                      <a:endParaRPr lang="en-US" b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827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Type IX energy or material recovery facilities (other)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Class A or Class B</a:t>
                      </a:r>
                      <a:endParaRPr lang="en-US" b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65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Permitted compost facilities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Class A or Class B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65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Type VI demonstration facilities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Class A or Class B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65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Registered compost facilities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Class A or Class B</a:t>
                      </a:r>
                      <a:endParaRPr lang="en-US" b="0" dirty="0">
                        <a:effectLst/>
                        <a:latin typeface="Times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9790">
                <a:tc>
                  <a:txBody>
                    <a:bodyPr/>
                    <a:lstStyle/>
                    <a:p>
                      <a:pPr algn="l"/>
                      <a:r>
                        <a:rPr lang="en-US" sz="1800" kern="1200" dirty="0" smtClean="0">
                          <a:effectLst/>
                        </a:rPr>
                        <a:t>*Landfill facilities include:</a:t>
                      </a:r>
                      <a:br>
                        <a:rPr lang="en-US" sz="1800" kern="1200" dirty="0" smtClean="0">
                          <a:effectLst/>
                        </a:rPr>
                      </a:br>
                      <a:r>
                        <a:rPr lang="en-US" sz="1800" kern="1200" dirty="0" smtClean="0">
                          <a:effectLst/>
                        </a:rPr>
                        <a:t>     •         Type I landfills;</a:t>
                      </a:r>
                      <a:br>
                        <a:rPr lang="en-US" sz="1800" kern="1200" dirty="0" smtClean="0">
                          <a:effectLst/>
                        </a:rPr>
                      </a:br>
                      <a:r>
                        <a:rPr lang="en-US" sz="1800" kern="1200" dirty="0" smtClean="0">
                          <a:effectLst/>
                        </a:rPr>
                        <a:t>     •         Type IAE landfills;</a:t>
                      </a:r>
                      <a:br>
                        <a:rPr lang="en-US" sz="1800" kern="1200" dirty="0" smtClean="0">
                          <a:effectLst/>
                        </a:rPr>
                      </a:br>
                      <a:r>
                        <a:rPr lang="en-US" sz="1800" kern="1200" dirty="0" smtClean="0">
                          <a:effectLst/>
                        </a:rPr>
                        <a:t>     •         Type IV landfills; and</a:t>
                      </a:r>
                      <a:br>
                        <a:rPr lang="en-US" sz="1800" kern="1200" dirty="0" smtClean="0">
                          <a:effectLst/>
                        </a:rPr>
                      </a:br>
                      <a:r>
                        <a:rPr lang="en-US" sz="1800" kern="1200" dirty="0" smtClean="0">
                          <a:effectLst/>
                        </a:rPr>
                        <a:t>     •         Type IVAE landfills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997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7076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16676"/>
            <a:ext cx="8867602" cy="50098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New and Renewal Requirements</a:t>
            </a:r>
          </a:p>
          <a:p>
            <a:pPr lvl="1"/>
            <a:r>
              <a:rPr lang="en-US" sz="2800" dirty="0" smtClean="0"/>
              <a:t>Leaking Petroleum Storage Tank (LPST) Corrective Action Specialist and Project Manager</a:t>
            </a:r>
          </a:p>
          <a:p>
            <a:pPr lvl="1"/>
            <a:r>
              <a:rPr lang="en-US" sz="2800" dirty="0" smtClean="0"/>
              <a:t>Underground Storage Tank Contractors and On-Site Supervisors </a:t>
            </a:r>
          </a:p>
          <a:p>
            <a:pPr lvl="1"/>
            <a:r>
              <a:rPr lang="en-US" sz="2800" dirty="0" smtClean="0"/>
              <a:t>Municipal Solid Waste (MSW) Operators</a:t>
            </a:r>
          </a:p>
          <a:p>
            <a:pPr lvl="1"/>
            <a:r>
              <a:rPr lang="en-US" sz="2800" dirty="0" smtClean="0"/>
              <a:t>Public Water System Operators</a:t>
            </a:r>
          </a:p>
          <a:p>
            <a:pPr lvl="1"/>
            <a:r>
              <a:rPr lang="en-US" sz="2800" dirty="0" smtClean="0"/>
              <a:t>Wastewater Treatment Plant and Collection System Operators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6101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592"/>
          </a:xfrm>
        </p:spPr>
        <p:txBody>
          <a:bodyPr/>
          <a:lstStyle/>
          <a:p>
            <a:r>
              <a:rPr lang="en-US" dirty="0" smtClean="0"/>
              <a:t>MSW Specialized Training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77334" y="1700011"/>
            <a:ext cx="8596668" cy="43413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Individuals managing or supervising medical waste or compost facilities requiring an MSW registration or permit shall complete: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sz="3200" dirty="0" smtClean="0"/>
              <a:t>TCEQ recognized or approved specialized training course that is applicable to that facility</a:t>
            </a:r>
          </a:p>
        </p:txBody>
      </p:sp>
    </p:spTree>
    <p:extLst>
      <p:ext uri="{BB962C8B-B14F-4D97-AF65-F5344CB8AC3E}">
        <p14:creationId xmlns:p14="http://schemas.microsoft.com/office/powerpoint/2010/main" val="254758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2986"/>
          </a:xfrm>
        </p:spPr>
        <p:txBody>
          <a:bodyPr/>
          <a:lstStyle/>
          <a:p>
            <a:r>
              <a:rPr lang="en-US" b="1" dirty="0" smtClean="0"/>
              <a:t>MSW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1375"/>
            <a:ext cx="8596668" cy="4379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Must submit a TCEQ E-Application, Criminal History form and Fee ($111</a:t>
            </a:r>
            <a:r>
              <a:rPr lang="en-US" sz="2800" b="1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 descr="MSW requirements and experienc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048645"/>
              </p:ext>
            </p:extLst>
          </p:nvPr>
        </p:nvGraphicFramePr>
        <p:xfrm>
          <a:off x="677335" y="2738846"/>
          <a:ext cx="8596668" cy="371347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865556"/>
                <a:gridCol w="2865556"/>
                <a:gridCol w="2865556"/>
              </a:tblGrid>
              <a:tr h="74269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endParaRPr lang="en-US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Education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Experience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269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MSW Class B</a:t>
                      </a:r>
                    </a:p>
                    <a:p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 School</a:t>
                      </a:r>
                      <a:r>
                        <a:rPr lang="en-US" sz="2000" b="1" baseline="0" dirty="0" smtClean="0"/>
                        <a:t>/GED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2 Years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694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N/A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 Years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694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MSW Class A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High</a:t>
                      </a:r>
                      <a:r>
                        <a:rPr lang="en-US" sz="2000" b="1" baseline="0" dirty="0" smtClean="0"/>
                        <a:t> School/GED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 Years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2694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N/A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6 Years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3165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4045"/>
          </a:xfrm>
        </p:spPr>
        <p:txBody>
          <a:bodyPr/>
          <a:lstStyle/>
          <a:p>
            <a:r>
              <a:rPr lang="en-US" b="1" dirty="0" smtClean="0"/>
              <a:t>MSW Provisional Licenses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2587"/>
            <a:ext cx="8596668" cy="50742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A </a:t>
            </a:r>
            <a:r>
              <a:rPr lang="en-US" sz="2400" b="1" dirty="0"/>
              <a:t>provisional license may be issued to an individual applying for a Class "A" or "B" license who</a:t>
            </a:r>
            <a:r>
              <a:rPr lang="en-US" sz="2400" dirty="0"/>
              <a:t>: </a:t>
            </a:r>
          </a:p>
          <a:p>
            <a:pPr lvl="1"/>
            <a:r>
              <a:rPr lang="en-US" sz="2400" dirty="0"/>
              <a:t>has completed the required training, passed the applicable examination and met the minimum education requirements, but lacks the required experience; </a:t>
            </a:r>
            <a:r>
              <a:rPr lang="en-US" sz="2400" b="1" dirty="0"/>
              <a:t>or</a:t>
            </a:r>
          </a:p>
          <a:p>
            <a:pPr lvl="1"/>
            <a:r>
              <a:rPr lang="en-US" sz="2400" dirty="0"/>
              <a:t>has passed the applicable examination, met the education and experience requirements, but lacks the required training.</a:t>
            </a:r>
          </a:p>
          <a:p>
            <a:pPr marL="0" indent="0">
              <a:buNone/>
            </a:pPr>
            <a:r>
              <a:rPr lang="en-US" sz="2800" b="1" dirty="0" smtClean="0"/>
              <a:t>*</a:t>
            </a:r>
            <a:r>
              <a:rPr lang="en-US" sz="2400" dirty="0" smtClean="0"/>
              <a:t> Provisional </a:t>
            </a:r>
            <a:r>
              <a:rPr lang="en-US" sz="2400" dirty="0"/>
              <a:t>licenses have a validity period of two years and </a:t>
            </a:r>
            <a:r>
              <a:rPr lang="en-US" sz="2400" dirty="0" smtClean="0"/>
              <a:t>are </a:t>
            </a:r>
            <a:r>
              <a:rPr lang="en-US" sz="2400" b="1" dirty="0"/>
              <a:t>not renewable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928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 smtClean="0"/>
              <a:t>Renewal </a:t>
            </a:r>
            <a:r>
              <a:rPr lang="en-US" b="1" dirty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3950"/>
            <a:ext cx="9337000" cy="4532278"/>
          </a:xfrm>
        </p:spPr>
        <p:txBody>
          <a:bodyPr>
            <a:normAutofit/>
          </a:bodyPr>
          <a:lstStyle/>
          <a:p>
            <a:r>
              <a:rPr lang="en-US" sz="2800" dirty="0"/>
              <a:t>Must submit an online Renewal Application &amp; fee ($111) </a:t>
            </a:r>
            <a:endParaRPr lang="en-US" sz="2800" dirty="0" smtClean="0"/>
          </a:p>
          <a:p>
            <a:r>
              <a:rPr lang="en-US" sz="2800" dirty="0"/>
              <a:t>C</a:t>
            </a:r>
            <a:r>
              <a:rPr lang="en-US" sz="2800" dirty="0" smtClean="0"/>
              <a:t>riminal </a:t>
            </a:r>
            <a:r>
              <a:rPr lang="en-US" sz="2800" dirty="0"/>
              <a:t>history must be submitted with </a:t>
            </a:r>
            <a:r>
              <a:rPr lang="en-US" sz="2800" dirty="0" smtClean="0"/>
              <a:t>application</a:t>
            </a:r>
            <a:endParaRPr lang="en-US" sz="2800" dirty="0"/>
          </a:p>
          <a:p>
            <a:r>
              <a:rPr lang="en-US" sz="2800" dirty="0" smtClean="0"/>
              <a:t>Continuing Education (CE)</a:t>
            </a:r>
          </a:p>
          <a:p>
            <a:pPr lvl="1"/>
            <a:r>
              <a:rPr lang="en-US" sz="2800" dirty="0" smtClean="0"/>
              <a:t>16 hours of TCEQ approved courses</a:t>
            </a:r>
          </a:p>
          <a:p>
            <a:pPr lvl="1"/>
            <a:r>
              <a:rPr lang="en-US" sz="2800" dirty="0" smtClean="0"/>
              <a:t>CE hours must be obtained prior to the expiration date of the license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019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Drinking Water </a:t>
            </a:r>
            <a:r>
              <a:rPr lang="en-US" b="1" dirty="0"/>
              <a:t>System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6797"/>
            <a:ext cx="8596668" cy="47296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required to be licensed in Water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water system operators who perform process control duties in the production or  distribution of drinking water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include: </a:t>
            </a:r>
          </a:p>
          <a:p>
            <a:pPr lvl="2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Disinfecting mains, pipes, lines, meters, etc.</a:t>
            </a:r>
          </a:p>
          <a:p>
            <a:pPr lvl="2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Take samples, well-site readings</a:t>
            </a:r>
          </a:p>
          <a:p>
            <a:pPr lvl="2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Operating/monitoring plants</a:t>
            </a:r>
          </a:p>
          <a:p>
            <a:pPr lvl="2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Treating raw surface water</a:t>
            </a:r>
          </a:p>
          <a:p>
            <a:pPr lvl="2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Operating/calibrating distribution &amp; plant equipment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operations companies.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6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/>
              <a:t>Water Operator </a:t>
            </a:r>
            <a:r>
              <a:rPr lang="en-US" b="1" dirty="0" smtClean="0"/>
              <a:t>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93949"/>
            <a:ext cx="8596668" cy="4842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Must submit a TCEQ E-Application, Criminal History form and Fee ($111</a:t>
            </a:r>
            <a:r>
              <a:rPr lang="en-US" sz="2800" b="1" dirty="0" smtClean="0"/>
              <a:t>)</a:t>
            </a:r>
          </a:p>
          <a:p>
            <a:r>
              <a:rPr lang="en-US" sz="2800" b="1" dirty="0" smtClean="0"/>
              <a:t>Class </a:t>
            </a:r>
            <a:r>
              <a:rPr lang="en-US" sz="2800" b="1" dirty="0"/>
              <a:t>D</a:t>
            </a:r>
            <a:endParaRPr lang="en-US" sz="2800" dirty="0"/>
          </a:p>
          <a:p>
            <a:pPr lvl="1"/>
            <a:r>
              <a:rPr lang="en-US" sz="2800" dirty="0"/>
              <a:t>High School/GED</a:t>
            </a:r>
          </a:p>
          <a:p>
            <a:pPr lvl="1"/>
            <a:r>
              <a:rPr lang="en-US" sz="2800" dirty="0"/>
              <a:t>No experience required</a:t>
            </a:r>
          </a:p>
          <a:p>
            <a:pPr lvl="1"/>
            <a:r>
              <a:rPr lang="en-US" sz="2800" dirty="0"/>
              <a:t>Completion of required 20 hour Basic Waterworks Operations (Basic Water) course</a:t>
            </a:r>
          </a:p>
          <a:p>
            <a:pPr lvl="1"/>
            <a:r>
              <a:rPr lang="en-US" sz="2800" dirty="0"/>
              <a:t>TCEQ </a:t>
            </a:r>
            <a:r>
              <a:rPr lang="en-US" sz="2800" dirty="0" smtClean="0"/>
              <a:t>E-Application, criminal history </a:t>
            </a:r>
            <a:r>
              <a:rPr lang="en-US" sz="2800" dirty="0"/>
              <a:t>and $111.00 fee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98116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5561"/>
          </a:xfrm>
        </p:spPr>
        <p:txBody>
          <a:bodyPr/>
          <a:lstStyle/>
          <a:p>
            <a:r>
              <a:rPr lang="en-US" b="1" dirty="0"/>
              <a:t>Water Operator </a:t>
            </a:r>
            <a:r>
              <a:rPr lang="en-US" b="1" dirty="0" smtClean="0"/>
              <a:t>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5161"/>
            <a:ext cx="8596668" cy="5035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Must </a:t>
            </a:r>
            <a:r>
              <a:rPr lang="en-US" sz="2800" b="1" dirty="0"/>
              <a:t>submit a TCEQ E-Application, Criminal History form and Fee ($111</a:t>
            </a:r>
            <a:r>
              <a:rPr lang="en-US" sz="2800" b="1" dirty="0" smtClean="0"/>
              <a:t>)</a:t>
            </a:r>
          </a:p>
          <a:p>
            <a:r>
              <a:rPr lang="en-US" sz="2800" b="1" dirty="0" smtClean="0"/>
              <a:t>Class </a:t>
            </a:r>
            <a:r>
              <a:rPr lang="en-US" sz="2800" b="1" dirty="0"/>
              <a:t>C </a:t>
            </a:r>
            <a:r>
              <a:rPr lang="en-US" sz="2800" dirty="0" smtClean="0"/>
              <a:t>(Groundwater</a:t>
            </a:r>
            <a:r>
              <a:rPr lang="en-US" sz="2800" dirty="0"/>
              <a:t>, Surface, and </a:t>
            </a:r>
            <a:r>
              <a:rPr lang="en-US" sz="2800" dirty="0" smtClean="0"/>
              <a:t>Distribution)</a:t>
            </a:r>
            <a:endParaRPr lang="en-US" sz="2800" dirty="0"/>
          </a:p>
          <a:p>
            <a:pPr lvl="1"/>
            <a:r>
              <a:rPr lang="en-US" sz="2800" dirty="0"/>
              <a:t>High School/GED</a:t>
            </a:r>
          </a:p>
          <a:p>
            <a:pPr lvl="1"/>
            <a:r>
              <a:rPr lang="en-US" sz="2800" dirty="0"/>
              <a:t>2 years of operating experience </a:t>
            </a:r>
          </a:p>
          <a:p>
            <a:pPr lvl="1"/>
            <a:r>
              <a:rPr lang="en-US" sz="2800" dirty="0"/>
              <a:t>60 hours of required TCEQ approved training (64 hours for surface water)</a:t>
            </a:r>
          </a:p>
          <a:p>
            <a:pPr lvl="1"/>
            <a:r>
              <a:rPr lang="en-US" sz="2800" dirty="0" smtClean="0"/>
              <a:t>TCEQ E-Application, Criminal History </a:t>
            </a:r>
            <a:r>
              <a:rPr lang="en-US" sz="2800" dirty="0"/>
              <a:t>and $111.00 fee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30725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Water Operator Licensing </a:t>
            </a:r>
            <a:r>
              <a:rPr lang="en-US" b="1" dirty="0" smtClean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704294" cy="4910026"/>
          </a:xfrm>
        </p:spPr>
        <p:txBody>
          <a:bodyPr>
            <a:normAutofit fontScale="70000" lnSpcReduction="20000"/>
          </a:bodyPr>
          <a:lstStyle/>
          <a:p>
            <a:r>
              <a:rPr lang="en-US" sz="2900" b="1" dirty="0" smtClean="0"/>
              <a:t>Class B </a:t>
            </a:r>
            <a:r>
              <a:rPr lang="en-US" sz="2900" dirty="0"/>
              <a:t>(</a:t>
            </a:r>
            <a:r>
              <a:rPr lang="en-US" sz="2900" dirty="0" smtClean="0"/>
              <a:t>Groundwater, Surface, and distribution)</a:t>
            </a:r>
          </a:p>
          <a:p>
            <a:pPr lvl="1"/>
            <a:r>
              <a:rPr lang="en-US" sz="2900" dirty="0"/>
              <a:t>5 years of operating experience</a:t>
            </a:r>
          </a:p>
          <a:p>
            <a:pPr lvl="1"/>
            <a:r>
              <a:rPr lang="en-US" sz="2900" dirty="0" smtClean="0"/>
              <a:t>120 </a:t>
            </a:r>
            <a:r>
              <a:rPr lang="en-US" sz="2900" dirty="0"/>
              <a:t>hours of required TCEQ approved </a:t>
            </a:r>
            <a:r>
              <a:rPr lang="en-US" sz="2900" dirty="0" smtClean="0"/>
              <a:t>training </a:t>
            </a:r>
            <a:r>
              <a:rPr lang="en-US" sz="2900" dirty="0"/>
              <a:t>(</a:t>
            </a:r>
            <a:r>
              <a:rPr lang="en-US" sz="2900" dirty="0" smtClean="0"/>
              <a:t>144 </a:t>
            </a:r>
            <a:r>
              <a:rPr lang="en-US" sz="2900" dirty="0"/>
              <a:t>hours for surface)</a:t>
            </a:r>
          </a:p>
          <a:p>
            <a:pPr lvl="1"/>
            <a:r>
              <a:rPr lang="en-US" sz="3200" dirty="0"/>
              <a:t>TCEQ E-Application, Criminal History and $111.00 fee</a:t>
            </a:r>
          </a:p>
          <a:p>
            <a:endParaRPr lang="en-US" sz="2900" dirty="0" smtClean="0"/>
          </a:p>
          <a:p>
            <a:r>
              <a:rPr lang="en-US" sz="2900" b="1" dirty="0" smtClean="0"/>
              <a:t>Class </a:t>
            </a:r>
            <a:r>
              <a:rPr lang="en-US" sz="2900" b="1" dirty="0"/>
              <a:t>A </a:t>
            </a:r>
            <a:endParaRPr lang="en-US" sz="2900" dirty="0"/>
          </a:p>
          <a:p>
            <a:pPr lvl="1"/>
            <a:r>
              <a:rPr lang="en-US" sz="2900" dirty="0"/>
              <a:t>8 years of operating experience</a:t>
            </a:r>
          </a:p>
          <a:p>
            <a:pPr lvl="1"/>
            <a:r>
              <a:rPr lang="en-US" sz="2900" dirty="0" smtClean="0"/>
              <a:t>184 </a:t>
            </a:r>
            <a:r>
              <a:rPr lang="en-US" sz="2900" dirty="0"/>
              <a:t>hours of required TCEQ approved training courses</a:t>
            </a:r>
          </a:p>
          <a:p>
            <a:pPr lvl="1"/>
            <a:r>
              <a:rPr lang="en-US" sz="3200" dirty="0"/>
              <a:t>TCEQ E-Application, Criminal History and $111.00 </a:t>
            </a:r>
            <a:r>
              <a:rPr lang="en-US" sz="3200" dirty="0" smtClean="0"/>
              <a:t>fee</a:t>
            </a:r>
          </a:p>
          <a:p>
            <a:pPr marL="457200" lvl="1" indent="0">
              <a:buNone/>
            </a:pPr>
            <a:endParaRPr lang="en-US" sz="2900" dirty="0" smtClean="0"/>
          </a:p>
          <a:p>
            <a:pPr marL="457200" lvl="1" indent="0">
              <a:buNone/>
            </a:pPr>
            <a:r>
              <a:rPr lang="en-US" sz="4000" b="1" dirty="0"/>
              <a:t>*</a:t>
            </a:r>
            <a:r>
              <a:rPr lang="en-US" sz="2000" b="1" dirty="0" smtClean="0"/>
              <a:t> </a:t>
            </a:r>
            <a:r>
              <a:rPr lang="en-US" sz="3200" dirty="0"/>
              <a:t>Effective September 29, 2016, all Class A and Class B applicants are required to have the 20 hour Basic Waterworks course completed as part of the training requirements for obtaining the license.</a:t>
            </a:r>
          </a:p>
          <a:p>
            <a:pPr lvl="1"/>
            <a:endParaRPr lang="en-US" sz="2900" dirty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819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4197"/>
          </a:xfrm>
        </p:spPr>
        <p:txBody>
          <a:bodyPr/>
          <a:lstStyle/>
          <a:p>
            <a:r>
              <a:rPr lang="en-US" b="1" dirty="0" smtClean="0"/>
              <a:t>Renewal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71224"/>
            <a:ext cx="8596668" cy="4984122"/>
          </a:xfrm>
        </p:spPr>
        <p:txBody>
          <a:bodyPr>
            <a:noAutofit/>
          </a:bodyPr>
          <a:lstStyle/>
          <a:p>
            <a:r>
              <a:rPr lang="en-US" sz="2400" dirty="0" smtClean="0"/>
              <a:t>Must submit an </a:t>
            </a:r>
            <a:r>
              <a:rPr lang="en-US" sz="2400" dirty="0"/>
              <a:t>o</a:t>
            </a:r>
            <a:r>
              <a:rPr lang="en-US" sz="2400" dirty="0" smtClean="0"/>
              <a:t>nline Renewal Application &amp; fee ($111) </a:t>
            </a:r>
          </a:p>
          <a:p>
            <a:r>
              <a:rPr lang="en-US" sz="2400" dirty="0" smtClean="0"/>
              <a:t>Online criminal history must be submitted with application</a:t>
            </a:r>
          </a:p>
          <a:p>
            <a:r>
              <a:rPr lang="en-US" sz="2400" dirty="0" smtClean="0"/>
              <a:t>Continuing Education</a:t>
            </a:r>
          </a:p>
          <a:p>
            <a:pPr lvl="1"/>
            <a:r>
              <a:rPr lang="en-US" sz="2400" dirty="0"/>
              <a:t>30 </a:t>
            </a:r>
            <a:r>
              <a:rPr lang="en-US" sz="2400" dirty="0" smtClean="0"/>
              <a:t>CE’s for all Water Operator Licenses</a:t>
            </a:r>
          </a:p>
          <a:p>
            <a:r>
              <a:rPr lang="en-US" sz="2400" dirty="0" smtClean="0"/>
              <a:t>Class </a:t>
            </a:r>
            <a:r>
              <a:rPr lang="en-US" sz="2400" dirty="0"/>
              <a:t>A and B operators may not apply the "Basic Water" course, or any course that is equivalent to Basic Water, for renewal credit hours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Not all Class D licenses are renewable, visit TCEQ website for details.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635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90660"/>
            <a:ext cx="8596668" cy="768439"/>
          </a:xfrm>
        </p:spPr>
        <p:txBody>
          <a:bodyPr/>
          <a:lstStyle/>
          <a:p>
            <a:r>
              <a:rPr lang="en-US" b="1" dirty="0" smtClean="0"/>
              <a:t>Wastewater Operator Requirements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2402"/>
            <a:ext cx="8596668" cy="5103097"/>
          </a:xfrm>
        </p:spPr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required to be licensed in Wastewater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 smtClean="0"/>
          </a:p>
          <a:p>
            <a:pPr lvl="1">
              <a:buClr>
                <a:srgbClr val="C00000"/>
              </a:buClr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individual performing process control tasks at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permitted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domestic wastewater treatment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 (WWTP). 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rgbClr val="C00000"/>
              </a:buClr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chief operator at the WWTP must hold a specific level of license and be present 5 days per week and available by phone or pager 7 days per week.</a:t>
            </a:r>
          </a:p>
          <a:p>
            <a:pPr lvl="1">
              <a:buClr>
                <a:srgbClr val="C00000"/>
              </a:buClr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On-site supervisors of collection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licensed and at least one supervisor holding the same level of license as the classification of system.</a:t>
            </a:r>
          </a:p>
          <a:p>
            <a:pPr lvl="1">
              <a:buClr>
                <a:srgbClr val="C00000"/>
              </a:buClr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Wastewater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Operations Company Registration.</a:t>
            </a:r>
          </a:p>
          <a:p>
            <a:pPr lvl="1">
              <a:buClr>
                <a:srgbClr val="C00000"/>
              </a:buClr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operators only if separate outfall for domestic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wastewater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634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834"/>
          </a:xfrm>
        </p:spPr>
        <p:txBody>
          <a:bodyPr/>
          <a:lstStyle/>
          <a:p>
            <a:r>
              <a:rPr lang="en-US" dirty="0" smtClean="0"/>
              <a:t>OBTAINING or RENEWING A LICENSE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12890"/>
            <a:ext cx="9175005" cy="46750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Applicants must</a:t>
            </a:r>
            <a:r>
              <a:rPr lang="en-US" sz="2800" dirty="0" smtClean="0"/>
              <a:t>:</a:t>
            </a:r>
            <a:r>
              <a:rPr lang="en-US" sz="2800" b="1" dirty="0" smtClean="0"/>
              <a:t> </a:t>
            </a:r>
          </a:p>
          <a:p>
            <a:r>
              <a:rPr lang="en-US" sz="2800" dirty="0" smtClean="0"/>
              <a:t>Meet requirements listed in TAC Title 30, Chapter 30; Subchapter A.</a:t>
            </a:r>
          </a:p>
          <a:p>
            <a:r>
              <a:rPr lang="en-US" sz="2800" dirty="0"/>
              <a:t>S</a:t>
            </a:r>
            <a:r>
              <a:rPr lang="en-US" sz="2800" dirty="0" smtClean="0"/>
              <a:t>ubmit and pass Criminal Background Review</a:t>
            </a:r>
          </a:p>
          <a:p>
            <a:pPr lvl="1"/>
            <a:r>
              <a:rPr lang="en-US" sz="2600" dirty="0" smtClean="0"/>
              <a:t>Renewal and Initial Licenses</a:t>
            </a:r>
          </a:p>
          <a:p>
            <a:r>
              <a:rPr lang="en-US" sz="2800" dirty="0"/>
              <a:t>P</a:t>
            </a:r>
            <a:r>
              <a:rPr lang="en-US" sz="2800" dirty="0" smtClean="0"/>
              <a:t>ass the appropriate licensing exam or obtain appropriate CE hours before license expiration.</a:t>
            </a:r>
            <a:endParaRPr lang="en-US" sz="2800" dirty="0"/>
          </a:p>
          <a:p>
            <a:r>
              <a:rPr lang="en-US" sz="2800" dirty="0" smtClean="0"/>
              <a:t>Pay the required fee for </a:t>
            </a:r>
            <a:r>
              <a:rPr lang="en-US" sz="2800" u="sng" dirty="0" smtClean="0"/>
              <a:t>all</a:t>
            </a:r>
            <a:r>
              <a:rPr lang="en-US" sz="2800" dirty="0" smtClean="0"/>
              <a:t> licenses (initial or renewal) and registrations.</a:t>
            </a:r>
          </a:p>
          <a:p>
            <a:r>
              <a:rPr lang="en-US" sz="2800" dirty="0" smtClean="0"/>
              <a:t>Obtain specific education, training, and experience.</a:t>
            </a:r>
          </a:p>
          <a:p>
            <a:pPr marL="457200" lvl="1" indent="0">
              <a:buNone/>
            </a:pPr>
            <a:endParaRPr lang="en-US" sz="26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08047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9295"/>
            <a:ext cx="8596668" cy="87147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Wastewater Treatment Operator Licenses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00766"/>
            <a:ext cx="8956063" cy="5164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Must submit a TCEQ </a:t>
            </a:r>
            <a:r>
              <a:rPr lang="en-US" sz="2400" b="1" dirty="0" smtClean="0"/>
              <a:t>E-Application, Criminal History form </a:t>
            </a:r>
            <a:r>
              <a:rPr lang="en-US" sz="2400" b="1" dirty="0"/>
              <a:t>and Fee ($111</a:t>
            </a:r>
            <a:r>
              <a:rPr lang="en-US" sz="2400" b="1" dirty="0" smtClean="0"/>
              <a:t>)</a:t>
            </a:r>
            <a:endParaRPr lang="en-US" sz="2400" b="1" dirty="0"/>
          </a:p>
          <a:p>
            <a:r>
              <a:rPr lang="en-US" sz="2400" b="1" dirty="0" smtClean="0"/>
              <a:t>Class D</a:t>
            </a:r>
          </a:p>
          <a:p>
            <a:pPr lvl="1"/>
            <a:r>
              <a:rPr lang="en-US" sz="2400" dirty="0"/>
              <a:t>High School/GED</a:t>
            </a:r>
          </a:p>
          <a:p>
            <a:pPr lvl="1"/>
            <a:r>
              <a:rPr lang="en-US" sz="2400" dirty="0"/>
              <a:t>No experience required</a:t>
            </a:r>
          </a:p>
          <a:p>
            <a:pPr lvl="1"/>
            <a:r>
              <a:rPr lang="en-US" sz="2400" dirty="0" smtClean="0"/>
              <a:t>20 </a:t>
            </a:r>
            <a:r>
              <a:rPr lang="en-US" sz="2400" dirty="0"/>
              <a:t>hour Basic Wastewater </a:t>
            </a:r>
            <a:r>
              <a:rPr lang="en-US" sz="2400" dirty="0" smtClean="0"/>
              <a:t>Operations (Basic WW) course</a:t>
            </a:r>
            <a:endParaRPr lang="en-US" sz="2400" b="1" dirty="0" smtClean="0"/>
          </a:p>
          <a:p>
            <a:r>
              <a:rPr lang="en-US" sz="2400" b="1" dirty="0" smtClean="0"/>
              <a:t>Class </a:t>
            </a:r>
            <a:r>
              <a:rPr lang="en-US" sz="2400" b="1" dirty="0"/>
              <a:t>C </a:t>
            </a:r>
          </a:p>
          <a:p>
            <a:pPr lvl="1"/>
            <a:r>
              <a:rPr lang="en-US" sz="2400" dirty="0"/>
              <a:t>High School/GED</a:t>
            </a:r>
          </a:p>
          <a:p>
            <a:pPr lvl="1"/>
            <a:r>
              <a:rPr lang="en-US" sz="2400" dirty="0"/>
              <a:t>2 years of wastewater treatment plant operating experience </a:t>
            </a:r>
          </a:p>
          <a:p>
            <a:pPr lvl="1"/>
            <a:r>
              <a:rPr lang="en-US" sz="2400" dirty="0"/>
              <a:t>60 hours of required TCEQ approved training courses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79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803"/>
          </a:xfrm>
        </p:spPr>
        <p:txBody>
          <a:bodyPr/>
          <a:lstStyle/>
          <a:p>
            <a:r>
              <a:rPr lang="en-US" dirty="0" smtClean="0"/>
              <a:t>Wastewater Treatment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13" y="1339402"/>
            <a:ext cx="8596668" cy="5125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Must submit a TCEQ E-Application, Criminal History form and Fee ($111</a:t>
            </a:r>
            <a:r>
              <a:rPr lang="en-US" sz="2400" b="1" dirty="0" smtClean="0"/>
              <a:t>)</a:t>
            </a:r>
            <a:endParaRPr lang="en-US" sz="2400" dirty="0" smtClean="0"/>
          </a:p>
          <a:p>
            <a:r>
              <a:rPr lang="en-US" sz="2400" b="1" dirty="0" smtClean="0"/>
              <a:t>Class B</a:t>
            </a:r>
            <a:endParaRPr lang="en-US" sz="2400" b="1" dirty="0"/>
          </a:p>
          <a:p>
            <a:pPr lvl="1"/>
            <a:r>
              <a:rPr lang="en-US" sz="2400" dirty="0"/>
              <a:t>High School/GED</a:t>
            </a:r>
          </a:p>
          <a:p>
            <a:pPr lvl="1"/>
            <a:r>
              <a:rPr lang="en-US" sz="2400" dirty="0" smtClean="0"/>
              <a:t>5 years of wastewater treatment plant operating experience</a:t>
            </a:r>
            <a:endParaRPr lang="en-US" sz="2400" dirty="0"/>
          </a:p>
          <a:p>
            <a:pPr lvl="1"/>
            <a:r>
              <a:rPr lang="en-US" sz="2400" dirty="0" smtClean="0"/>
              <a:t>100 hours of required TCEQ approved training courses</a:t>
            </a:r>
          </a:p>
          <a:p>
            <a:r>
              <a:rPr lang="en-US" sz="2400" b="1" dirty="0" smtClean="0"/>
              <a:t>Class </a:t>
            </a:r>
            <a:r>
              <a:rPr lang="en-US" sz="2400" b="1" dirty="0"/>
              <a:t>A</a:t>
            </a:r>
          </a:p>
          <a:p>
            <a:pPr lvl="1"/>
            <a:r>
              <a:rPr lang="en-US" sz="2400" dirty="0"/>
              <a:t>High School/GED</a:t>
            </a:r>
          </a:p>
          <a:p>
            <a:pPr lvl="1"/>
            <a:r>
              <a:rPr lang="en-US" sz="2400" dirty="0" smtClean="0"/>
              <a:t>8 </a:t>
            </a:r>
            <a:r>
              <a:rPr lang="en-US" sz="2400" dirty="0"/>
              <a:t>years of </a:t>
            </a:r>
            <a:r>
              <a:rPr lang="en-US" sz="2400" dirty="0" smtClean="0"/>
              <a:t>wastewater treatment </a:t>
            </a:r>
            <a:r>
              <a:rPr lang="en-US" sz="2400" dirty="0"/>
              <a:t>plant operating experience </a:t>
            </a:r>
          </a:p>
          <a:p>
            <a:pPr lvl="1"/>
            <a:r>
              <a:rPr lang="en-US" sz="2400" dirty="0" smtClean="0"/>
              <a:t>160 </a:t>
            </a:r>
            <a:r>
              <a:rPr lang="en-US" sz="2400" dirty="0"/>
              <a:t>hours </a:t>
            </a:r>
            <a:r>
              <a:rPr lang="en-US" sz="2400" dirty="0" smtClean="0"/>
              <a:t>of required </a:t>
            </a:r>
            <a:r>
              <a:rPr lang="en-US" sz="2400" dirty="0"/>
              <a:t>TCEQ approved </a:t>
            </a:r>
            <a:r>
              <a:rPr lang="en-US" sz="2400" dirty="0" smtClean="0"/>
              <a:t>training courses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7830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439400" cy="742458"/>
          </a:xfrm>
        </p:spPr>
        <p:txBody>
          <a:bodyPr/>
          <a:lstStyle/>
          <a:p>
            <a:r>
              <a:rPr lang="en-US" b="1" dirty="0" smtClean="0"/>
              <a:t>Wastewater Collection Operator Licenses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10614"/>
            <a:ext cx="10783958" cy="564738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b="1" dirty="0"/>
              <a:t>Must submit a TCEQ E-Application, Criminal History form and Fee ($111)</a:t>
            </a:r>
            <a:endParaRPr lang="en-US" sz="4200" dirty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sz="3600" b="1" dirty="0" smtClean="0"/>
              <a:t>Class I Collections</a:t>
            </a:r>
          </a:p>
          <a:p>
            <a:pPr lvl="1"/>
            <a:r>
              <a:rPr lang="en-US" sz="3600" dirty="0"/>
              <a:t>High School/GED </a:t>
            </a:r>
          </a:p>
          <a:p>
            <a:pPr lvl="1"/>
            <a:r>
              <a:rPr lang="en-US" sz="3600" dirty="0"/>
              <a:t>No experience required</a:t>
            </a:r>
          </a:p>
          <a:p>
            <a:pPr lvl="1"/>
            <a:r>
              <a:rPr lang="en-US" sz="3600" dirty="0" smtClean="0"/>
              <a:t>20 </a:t>
            </a:r>
            <a:r>
              <a:rPr lang="en-US" sz="3600" dirty="0"/>
              <a:t>hour Wastewater Collections </a:t>
            </a:r>
            <a:r>
              <a:rPr lang="en-US" sz="3600" dirty="0" smtClean="0"/>
              <a:t>course</a:t>
            </a:r>
            <a:endParaRPr lang="en-US" sz="3600" dirty="0"/>
          </a:p>
          <a:p>
            <a:endParaRPr lang="en-US" sz="3600" b="1" dirty="0" smtClean="0"/>
          </a:p>
          <a:p>
            <a:r>
              <a:rPr lang="en-US" sz="3600" b="1" dirty="0" smtClean="0"/>
              <a:t>Class </a:t>
            </a:r>
            <a:r>
              <a:rPr lang="en-US" sz="3600" b="1" dirty="0"/>
              <a:t>II </a:t>
            </a:r>
            <a:r>
              <a:rPr lang="en-US" sz="3600" b="1" dirty="0" smtClean="0"/>
              <a:t>Collections</a:t>
            </a:r>
          </a:p>
          <a:p>
            <a:pPr lvl="1"/>
            <a:r>
              <a:rPr lang="en-US" sz="3600" dirty="0"/>
              <a:t>High School/GED</a:t>
            </a:r>
          </a:p>
          <a:p>
            <a:pPr lvl="1"/>
            <a:r>
              <a:rPr lang="en-US" sz="3600" dirty="0"/>
              <a:t>2 years of collections system operating experience</a:t>
            </a:r>
          </a:p>
          <a:p>
            <a:pPr lvl="1"/>
            <a:r>
              <a:rPr lang="en-US" sz="3600" dirty="0"/>
              <a:t>60 hours of required TCEQ approved </a:t>
            </a:r>
            <a:r>
              <a:rPr lang="en-US" sz="3600" dirty="0" smtClean="0"/>
              <a:t>courses</a:t>
            </a:r>
            <a:endParaRPr lang="en-US" sz="3600" dirty="0"/>
          </a:p>
          <a:p>
            <a:endParaRPr lang="en-US" sz="3600" b="1" dirty="0" smtClean="0"/>
          </a:p>
          <a:p>
            <a:r>
              <a:rPr lang="en-US" sz="3600" b="1" dirty="0" smtClean="0"/>
              <a:t>Class </a:t>
            </a:r>
            <a:r>
              <a:rPr lang="en-US" sz="3600" b="1" dirty="0"/>
              <a:t>III Collections</a:t>
            </a:r>
          </a:p>
          <a:p>
            <a:pPr lvl="1"/>
            <a:r>
              <a:rPr lang="en-US" sz="3600" dirty="0"/>
              <a:t>High School/GED</a:t>
            </a:r>
          </a:p>
          <a:p>
            <a:pPr lvl="1"/>
            <a:r>
              <a:rPr lang="en-US" sz="3600" dirty="0"/>
              <a:t>5 years of collections system operating experience</a:t>
            </a:r>
          </a:p>
          <a:p>
            <a:pPr lvl="1"/>
            <a:r>
              <a:rPr lang="en-US" sz="3600" dirty="0"/>
              <a:t>100 hours of required TCEQ approved </a:t>
            </a:r>
            <a:r>
              <a:rPr lang="en-US" sz="3600" dirty="0" smtClean="0"/>
              <a:t>courses</a:t>
            </a:r>
            <a:endParaRPr lang="en-US" sz="3600" dirty="0"/>
          </a:p>
          <a:p>
            <a:endParaRPr lang="en-US" b="1" dirty="0"/>
          </a:p>
          <a:p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18608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3386"/>
            <a:ext cx="8596668" cy="794197"/>
          </a:xfrm>
        </p:spPr>
        <p:txBody>
          <a:bodyPr/>
          <a:lstStyle/>
          <a:p>
            <a:r>
              <a:rPr lang="en-US" dirty="0" smtClean="0"/>
              <a:t>Renewal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1109"/>
            <a:ext cx="8596668" cy="5254581"/>
          </a:xfrm>
        </p:spPr>
        <p:txBody>
          <a:bodyPr>
            <a:noAutofit/>
          </a:bodyPr>
          <a:lstStyle/>
          <a:p>
            <a:r>
              <a:rPr lang="en-US" sz="2400" dirty="0" smtClean="0"/>
              <a:t>Must submit </a:t>
            </a:r>
            <a:r>
              <a:rPr lang="en-US" sz="2400" dirty="0"/>
              <a:t>o</a:t>
            </a:r>
            <a:r>
              <a:rPr lang="en-US" sz="2400" dirty="0" smtClean="0"/>
              <a:t>nline </a:t>
            </a:r>
            <a:r>
              <a:rPr lang="en-US" sz="2400" dirty="0"/>
              <a:t>Renewal Application &amp; </a:t>
            </a:r>
            <a:r>
              <a:rPr lang="en-US" sz="2400" dirty="0" smtClean="0"/>
              <a:t>fee ($111)</a:t>
            </a:r>
            <a:endParaRPr lang="en-US" sz="2400" dirty="0"/>
          </a:p>
          <a:p>
            <a:r>
              <a:rPr lang="en-US" sz="2400" dirty="0" smtClean="0"/>
              <a:t>An online </a:t>
            </a:r>
            <a:r>
              <a:rPr lang="en-US" sz="2400" dirty="0"/>
              <a:t>criminal history must be submitted with </a:t>
            </a:r>
            <a:r>
              <a:rPr lang="en-US" sz="2400" dirty="0" smtClean="0"/>
              <a:t>application</a:t>
            </a:r>
            <a:endParaRPr lang="en-US" sz="2400" dirty="0"/>
          </a:p>
          <a:p>
            <a:r>
              <a:rPr lang="en-US" sz="2400" dirty="0"/>
              <a:t>Continuing Education</a:t>
            </a:r>
          </a:p>
          <a:p>
            <a:pPr lvl="1"/>
            <a:r>
              <a:rPr lang="en-US" sz="2400" dirty="0"/>
              <a:t>30 CE’s for all </a:t>
            </a:r>
            <a:r>
              <a:rPr lang="en-US" sz="2400" dirty="0" smtClean="0"/>
              <a:t>Wastewater Licenses</a:t>
            </a:r>
            <a:endParaRPr lang="en-US" sz="2400" dirty="0"/>
          </a:p>
          <a:p>
            <a:r>
              <a:rPr lang="en-US" sz="2400" dirty="0"/>
              <a:t>Class A and B operators may not apply the "Basic </a:t>
            </a:r>
            <a:r>
              <a:rPr lang="en-US" sz="2400" dirty="0" smtClean="0"/>
              <a:t>Wastewater</a:t>
            </a:r>
            <a:r>
              <a:rPr lang="en-US" sz="2400" dirty="0"/>
              <a:t>" course, or any course that is equivalent to Basic </a:t>
            </a:r>
            <a:r>
              <a:rPr lang="en-US" sz="2400" dirty="0" smtClean="0"/>
              <a:t>Wastewater</a:t>
            </a:r>
            <a:r>
              <a:rPr lang="en-US" sz="2400" dirty="0"/>
              <a:t>, for renewal credit hours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Not all Class D licenses are renewable, visit TCEQ website for details.</a:t>
            </a:r>
          </a:p>
        </p:txBody>
      </p:sp>
    </p:spTree>
    <p:extLst>
      <p:ext uri="{BB962C8B-B14F-4D97-AF65-F5344CB8AC3E}">
        <p14:creationId xmlns:p14="http://schemas.microsoft.com/office/powerpoint/2010/main" val="21407913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chemeClr val="tx1"/>
                </a:solidFill>
              </a:rPr>
              <a:t>Questions?</a:t>
            </a:r>
            <a:endParaRPr lang="en-US" sz="6000" dirty="0">
              <a:solidFill>
                <a:schemeClr val="tx1"/>
              </a:solidFill>
            </a:endParaRPr>
          </a:p>
        </p:txBody>
      </p:sp>
      <p:pic>
        <p:nvPicPr>
          <p:cNvPr id="4" name="Content Placeholder 3" descr="Take Care of Texas log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176" y="2468731"/>
            <a:ext cx="5244813" cy="2386604"/>
          </a:xfrm>
        </p:spPr>
      </p:pic>
    </p:spTree>
    <p:extLst>
      <p:ext uri="{BB962C8B-B14F-4D97-AF65-F5344CB8AC3E}">
        <p14:creationId xmlns:p14="http://schemas.microsoft.com/office/powerpoint/2010/main" val="152881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216024"/>
          </a:xfrm>
        </p:spPr>
        <p:txBody>
          <a:bodyPr>
            <a:normAutofit/>
          </a:bodyPr>
          <a:lstStyle/>
          <a:p>
            <a:r>
              <a:rPr lang="en-US" b="1" dirty="0" smtClean="0"/>
              <a:t>LPST Corrective Action Specialist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68686" cy="44463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800" dirty="0" smtClean="0"/>
              <a:t>Any </a:t>
            </a:r>
            <a:r>
              <a:rPr lang="en-US" sz="2800" dirty="0"/>
              <a:t>entity who performs or coordinates regulated LPST corrective action services in the State of Texas must be registered with the TCEQ as an LPST Corrective Action Specialist.</a:t>
            </a:r>
            <a:endParaRPr lang="en-US" sz="2800" dirty="0" smtClean="0"/>
          </a:p>
          <a:p>
            <a:r>
              <a:rPr lang="en-US" sz="2800" b="1" dirty="0" smtClean="0"/>
              <a:t>Requirements</a:t>
            </a:r>
          </a:p>
          <a:p>
            <a:pPr lvl="1"/>
            <a:r>
              <a:rPr lang="en-US" sz="2800" dirty="0" smtClean="0"/>
              <a:t>two years of experience in corrective </a:t>
            </a:r>
            <a:r>
              <a:rPr lang="en-US" sz="2800" dirty="0"/>
              <a:t>action </a:t>
            </a:r>
            <a:r>
              <a:rPr lang="en-US" sz="2800" dirty="0" smtClean="0"/>
              <a:t>services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634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LPST Corrective Action Specialist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059094" cy="4433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Requirements:</a:t>
            </a:r>
          </a:p>
          <a:p>
            <a:r>
              <a:rPr lang="en-US" sz="2400" dirty="0" smtClean="0"/>
              <a:t>Three completed sworn statements from at least 3 persons for whom applicant performed corrective action services within the past 24 months or, written explanation of why sworn statements cannot be provided. </a:t>
            </a:r>
            <a:endParaRPr lang="en-US" sz="2400" dirty="0"/>
          </a:p>
          <a:p>
            <a:r>
              <a:rPr lang="en-US" sz="2400" dirty="0"/>
              <a:t>F</a:t>
            </a:r>
            <a:r>
              <a:rPr lang="en-US" sz="2400" dirty="0" smtClean="0"/>
              <a:t>inancial </a:t>
            </a:r>
            <a:r>
              <a:rPr lang="en-US" sz="2400" dirty="0"/>
              <a:t>statement indicating a minimum net worth of $25,000 and </a:t>
            </a:r>
          </a:p>
          <a:p>
            <a:r>
              <a:rPr lang="en-US" sz="2400" dirty="0"/>
              <a:t>C</a:t>
            </a:r>
            <a:r>
              <a:rPr lang="en-US" sz="2400" dirty="0" smtClean="0"/>
              <a:t>ertificate </a:t>
            </a:r>
            <a:r>
              <a:rPr lang="en-US" sz="2400" dirty="0"/>
              <a:t>of insurance of $1,000,000 minimum general liability coverage.</a:t>
            </a:r>
          </a:p>
          <a:p>
            <a:r>
              <a:rPr lang="en-US" sz="2400" dirty="0" smtClean="0"/>
              <a:t>Payment of $232 application fee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LPST Corrective Action Project Manager (CAPM) License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173237" cy="48713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sz="2400" b="1" dirty="0" smtClean="0"/>
              <a:t>Option 1 - Bachelors Degree </a:t>
            </a:r>
          </a:p>
          <a:p>
            <a:pPr lvl="1"/>
            <a:r>
              <a:rPr lang="en-US" sz="2400" dirty="0" smtClean="0"/>
              <a:t>Degree must be </a:t>
            </a:r>
            <a:r>
              <a:rPr lang="en-US" sz="2400" dirty="0"/>
              <a:t>in the physical, natural, biological, or environmental sciences, engineering, applied geography, or a subject directly relevant to the environmental field, as approved by the executive director.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	Experience:</a:t>
            </a:r>
            <a:endParaRPr lang="en-US" sz="2400" dirty="0" smtClean="0"/>
          </a:p>
          <a:p>
            <a:pPr lvl="1"/>
            <a:r>
              <a:rPr lang="en-US" sz="2400" dirty="0" smtClean="0"/>
              <a:t>Two </a:t>
            </a:r>
            <a:r>
              <a:rPr lang="en-US" sz="2400" dirty="0"/>
              <a:t>years in Corrective Action </a:t>
            </a:r>
            <a:r>
              <a:rPr lang="en-US" sz="2400" dirty="0" smtClean="0"/>
              <a:t>services</a:t>
            </a:r>
          </a:p>
          <a:p>
            <a:pPr marL="0" indent="0">
              <a:buNone/>
            </a:pPr>
            <a:r>
              <a:rPr lang="en-US" sz="2400" b="1" dirty="0" smtClean="0"/>
              <a:t>Option 2 - High School diploma or GED </a:t>
            </a:r>
          </a:p>
          <a:p>
            <a:pPr marL="0" indent="0">
              <a:buNone/>
            </a:pPr>
            <a:r>
              <a:rPr lang="en-US" sz="2400" b="1" dirty="0" smtClean="0"/>
              <a:t>	Experience:</a:t>
            </a:r>
          </a:p>
          <a:p>
            <a:pPr lvl="1"/>
            <a:r>
              <a:rPr lang="en-US" sz="2400" dirty="0" smtClean="0"/>
              <a:t>Four years in Corrective </a:t>
            </a:r>
            <a:r>
              <a:rPr lang="en-US" sz="2400" dirty="0"/>
              <a:t>A</a:t>
            </a:r>
            <a:r>
              <a:rPr lang="en-US" sz="2400" dirty="0" smtClean="0"/>
              <a:t>ction services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0107"/>
          </a:xfrm>
        </p:spPr>
        <p:txBody>
          <a:bodyPr/>
          <a:lstStyle/>
          <a:p>
            <a:r>
              <a:rPr lang="en-US" dirty="0" smtClean="0"/>
              <a:t>LPST CAPM Required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64407"/>
            <a:ext cx="8878790" cy="4868214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Submit an electronic application and $111.00 fee with the following</a:t>
            </a:r>
            <a:r>
              <a:rPr lang="en-US" sz="2800" dirty="0" smtClean="0"/>
              <a:t>: </a:t>
            </a:r>
          </a:p>
          <a:p>
            <a:pPr lvl="1"/>
            <a:r>
              <a:rPr lang="en-US" sz="2800" dirty="0" smtClean="0"/>
              <a:t>Three </a:t>
            </a:r>
            <a:r>
              <a:rPr lang="en-US" sz="2800" dirty="0"/>
              <a:t>completed sworn statements from at least 3 persons for whom applicant performed corrective action services within the past 24 months or, written explanation of why sworn statements cannot be provided. </a:t>
            </a:r>
          </a:p>
          <a:p>
            <a:pPr lvl="1"/>
            <a:r>
              <a:rPr lang="en-US" sz="2800" dirty="0" smtClean="0"/>
              <a:t>Criminal History Notification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5739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244" y="120204"/>
            <a:ext cx="8596668" cy="1320800"/>
          </a:xfrm>
        </p:spPr>
        <p:txBody>
          <a:bodyPr>
            <a:normAutofit/>
          </a:bodyPr>
          <a:lstStyle/>
          <a:p>
            <a:r>
              <a:rPr lang="en-US" sz="4200" dirty="0" smtClean="0"/>
              <a:t>Exemptions for LPST CAPM (PE)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1004"/>
            <a:ext cx="9857584" cy="49855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u="sng" dirty="0"/>
              <a:t>Professional Engineer: </a:t>
            </a:r>
            <a:r>
              <a:rPr lang="en-US" sz="2400" dirty="0"/>
              <a:t>An individual licensed to practice engineering by the Texas Board of Professional Engineers (TBPE), may become licensed as a corrective action project manager and is exempt from the requirements by submitting:</a:t>
            </a:r>
          </a:p>
          <a:p>
            <a:r>
              <a:rPr lang="en-US" sz="2400" dirty="0"/>
              <a:t>an application form provided by the executive director;</a:t>
            </a:r>
          </a:p>
          <a:p>
            <a:r>
              <a:rPr lang="en-US" sz="2400" dirty="0"/>
              <a:t>a signed written request;</a:t>
            </a:r>
          </a:p>
          <a:p>
            <a:r>
              <a:rPr lang="en-US" sz="2400" dirty="0"/>
              <a:t>a copy of the license as a professional engineer; and</a:t>
            </a:r>
          </a:p>
          <a:p>
            <a:r>
              <a:rPr lang="en-US" sz="2400" dirty="0"/>
              <a:t>a written statement from the TBPE that the applicant is currently licensed to practice engineering in the State of Texas </a:t>
            </a:r>
            <a:r>
              <a:rPr lang="en-US" sz="2400" dirty="0" smtClean="0"/>
              <a:t>and is </a:t>
            </a:r>
            <a:r>
              <a:rPr lang="en-US" sz="2400" dirty="0"/>
              <a:t>not aware of any reason that the applicant is not qualified to perform corrective action.</a:t>
            </a:r>
          </a:p>
          <a:p>
            <a:pPr marL="0" indent="0">
              <a:buNone/>
            </a:pPr>
            <a:r>
              <a:rPr lang="en-US" sz="2800" b="1" dirty="0" smtClean="0"/>
              <a:t>*Fee is not required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721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396" y="120204"/>
            <a:ext cx="8596668" cy="1320800"/>
          </a:xfrm>
        </p:spPr>
        <p:txBody>
          <a:bodyPr/>
          <a:lstStyle/>
          <a:p>
            <a:r>
              <a:rPr lang="en-US" dirty="0" smtClean="0"/>
              <a:t>Exemptions for LPST CAPM (PG)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1004"/>
            <a:ext cx="9857584" cy="4985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u="sng" dirty="0" smtClean="0"/>
              <a:t>Professional Geoscientist</a:t>
            </a:r>
            <a:r>
              <a:rPr lang="en-US" sz="2400" dirty="0" smtClean="0"/>
              <a:t>: An individual licensed </a:t>
            </a:r>
            <a:r>
              <a:rPr lang="en-US" sz="2400" dirty="0"/>
              <a:t>in the public practice of geoscience in the State of Texas may become licensed as a corrective action project manager and is exempt from the requirements by submitting:</a:t>
            </a:r>
          </a:p>
          <a:p>
            <a:pPr lvl="0"/>
            <a:r>
              <a:rPr lang="en-US" sz="2400" dirty="0"/>
              <a:t>an application form provided by the executive director;</a:t>
            </a:r>
          </a:p>
          <a:p>
            <a:pPr lvl="0"/>
            <a:r>
              <a:rPr lang="en-US" sz="2400" dirty="0"/>
              <a:t>a signed written request;</a:t>
            </a:r>
          </a:p>
          <a:p>
            <a:pPr lvl="0"/>
            <a:r>
              <a:rPr lang="en-US" sz="2400" dirty="0"/>
              <a:t>a copy of the license as a professional geoscientist; and</a:t>
            </a:r>
          </a:p>
          <a:p>
            <a:pPr lvl="0"/>
            <a:r>
              <a:rPr lang="en-US" sz="2400" dirty="0"/>
              <a:t>a written statement from the </a:t>
            </a:r>
            <a:r>
              <a:rPr lang="en-US" sz="2400" dirty="0" smtClean="0"/>
              <a:t>TBPG </a:t>
            </a:r>
            <a:r>
              <a:rPr lang="en-US" sz="2400" dirty="0"/>
              <a:t>that the applicant is currently licensed </a:t>
            </a:r>
            <a:r>
              <a:rPr lang="en-US" sz="2400" dirty="0" smtClean="0"/>
              <a:t>and is </a:t>
            </a:r>
            <a:r>
              <a:rPr lang="en-US" sz="2400" dirty="0"/>
              <a:t>not aware of any reason that the applicant is not qualified to perform corrective </a:t>
            </a:r>
            <a:r>
              <a:rPr lang="en-US" sz="2400" dirty="0" smtClean="0"/>
              <a:t>action.</a:t>
            </a:r>
            <a:endParaRPr lang="en-US" sz="2400" dirty="0"/>
          </a:p>
          <a:p>
            <a:pPr marL="0" indent="0">
              <a:buNone/>
            </a:pPr>
            <a:r>
              <a:rPr lang="en-US" sz="2800" b="1" dirty="0"/>
              <a:t>*Fee is not required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7236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1792</TotalTime>
  <Words>2249</Words>
  <Application>Microsoft Office PowerPoint</Application>
  <PresentationFormat>Widescreen</PresentationFormat>
  <Paragraphs>275</Paragraphs>
  <Slides>34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Times</vt:lpstr>
      <vt:lpstr>Times New Roman</vt:lpstr>
      <vt:lpstr>Trebuchet MS</vt:lpstr>
      <vt:lpstr>Wingdings 3</vt:lpstr>
      <vt:lpstr>Facet</vt:lpstr>
      <vt:lpstr>New Licensing and Renewal Requirements </vt:lpstr>
      <vt:lpstr>Agenda</vt:lpstr>
      <vt:lpstr>OBTAINING or RENEWING A LICENSE </vt:lpstr>
      <vt:lpstr>LPST Corrective Action Specialist Registration</vt:lpstr>
      <vt:lpstr>LPST Corrective Action Specialist Application</vt:lpstr>
      <vt:lpstr>LPST Corrective Action Project Manager (CAPM) License Requirements</vt:lpstr>
      <vt:lpstr>LPST CAPM Required Documents</vt:lpstr>
      <vt:lpstr>Exemptions for LPST CAPM (PE)</vt:lpstr>
      <vt:lpstr>Exemptions for LPST CAPM (PG)</vt:lpstr>
      <vt:lpstr>Renewal Requirements</vt:lpstr>
      <vt:lpstr>Underground Storage Tank (UST) Contractors and On-Site Supervisors </vt:lpstr>
      <vt:lpstr>UST Contractor Registration</vt:lpstr>
      <vt:lpstr>Requirements for a UST Contractor</vt:lpstr>
      <vt:lpstr>UST On-Site Supervisor A, B, and A/B Licenses</vt:lpstr>
      <vt:lpstr>Training</vt:lpstr>
      <vt:lpstr>UST On-Site Supervisor Application Requirements</vt:lpstr>
      <vt:lpstr>Renewal Requirements</vt:lpstr>
      <vt:lpstr>MSW Supervisor Licensing Overview</vt:lpstr>
      <vt:lpstr>MSW Facilities</vt:lpstr>
      <vt:lpstr>MSW Specialized Training</vt:lpstr>
      <vt:lpstr>MSW Requirements</vt:lpstr>
      <vt:lpstr>MSW Provisional Licenses</vt:lpstr>
      <vt:lpstr>Renewal Requirements</vt:lpstr>
      <vt:lpstr>Drinking Water System Operators</vt:lpstr>
      <vt:lpstr>Water Operator Licensing</vt:lpstr>
      <vt:lpstr>Water Operator Licensing</vt:lpstr>
      <vt:lpstr>Water Operator Licensing Cont’d</vt:lpstr>
      <vt:lpstr>Renewal Requirements</vt:lpstr>
      <vt:lpstr>Wastewater Operator Requirements</vt:lpstr>
      <vt:lpstr>Wastewater Treatment Operator Licenses</vt:lpstr>
      <vt:lpstr>Wastewater Treatment Cont’d</vt:lpstr>
      <vt:lpstr>Wastewater Collection Operator Licenses </vt:lpstr>
      <vt:lpstr>Renewal Requirements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Occupational Licensing Requirements</dc:title>
  <dc:creator>Erwin Madrid</dc:creator>
  <cp:lastModifiedBy>Sarah Ward</cp:lastModifiedBy>
  <cp:revision>94</cp:revision>
  <dcterms:created xsi:type="dcterms:W3CDTF">2017-03-24T20:29:25Z</dcterms:created>
  <dcterms:modified xsi:type="dcterms:W3CDTF">2017-04-20T19:28:46Z</dcterms:modified>
</cp:coreProperties>
</file>