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65" r:id="rId4"/>
    <p:sldMasterId id="2147493503" r:id="rId5"/>
    <p:sldMasterId id="2147483648" r:id="rId6"/>
  </p:sldMasterIdLst>
  <p:notesMasterIdLst>
    <p:notesMasterId r:id="rId57"/>
  </p:notesMasterIdLst>
  <p:sldIdLst>
    <p:sldId id="256" r:id="rId7"/>
    <p:sldId id="333" r:id="rId8"/>
    <p:sldId id="966" r:id="rId9"/>
    <p:sldId id="262" r:id="rId10"/>
    <p:sldId id="977" r:id="rId11"/>
    <p:sldId id="976" r:id="rId12"/>
    <p:sldId id="975" r:id="rId13"/>
    <p:sldId id="940" r:id="rId14"/>
    <p:sldId id="941" r:id="rId15"/>
    <p:sldId id="259" r:id="rId16"/>
    <p:sldId id="266" r:id="rId17"/>
    <p:sldId id="942" r:id="rId18"/>
    <p:sldId id="970" r:id="rId19"/>
    <p:sldId id="933" r:id="rId20"/>
    <p:sldId id="971" r:id="rId21"/>
    <p:sldId id="932" r:id="rId22"/>
    <p:sldId id="969" r:id="rId23"/>
    <p:sldId id="972" r:id="rId24"/>
    <p:sldId id="938" r:id="rId25"/>
    <p:sldId id="952" r:id="rId26"/>
    <p:sldId id="953" r:id="rId27"/>
    <p:sldId id="954" r:id="rId28"/>
    <p:sldId id="955" r:id="rId29"/>
    <p:sldId id="956" r:id="rId30"/>
    <p:sldId id="957" r:id="rId31"/>
    <p:sldId id="958" r:id="rId32"/>
    <p:sldId id="950" r:id="rId33"/>
    <p:sldId id="951" r:id="rId34"/>
    <p:sldId id="973" r:id="rId35"/>
    <p:sldId id="974" r:id="rId36"/>
    <p:sldId id="959" r:id="rId37"/>
    <p:sldId id="979" r:id="rId38"/>
    <p:sldId id="335" r:id="rId39"/>
    <p:sldId id="275" r:id="rId40"/>
    <p:sldId id="960" r:id="rId41"/>
    <p:sldId id="315" r:id="rId42"/>
    <p:sldId id="821" r:id="rId43"/>
    <p:sldId id="961" r:id="rId44"/>
    <p:sldId id="818" r:id="rId45"/>
    <p:sldId id="964" r:id="rId46"/>
    <p:sldId id="885" r:id="rId47"/>
    <p:sldId id="886" r:id="rId48"/>
    <p:sldId id="854" r:id="rId49"/>
    <p:sldId id="260" r:id="rId50"/>
    <p:sldId id="905" r:id="rId51"/>
    <p:sldId id="265" r:id="rId52"/>
    <p:sldId id="858" r:id="rId53"/>
    <p:sldId id="967" r:id="rId54"/>
    <p:sldId id="978" r:id="rId55"/>
    <p:sldId id="79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EBF00"/>
    <a:srgbClr val="005A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3429" autoAdjust="0"/>
  </p:normalViewPr>
  <p:slideViewPr>
    <p:cSldViewPr snapToGrid="0" snapToObjects="1">
      <p:cViewPr varScale="1">
        <p:scale>
          <a:sx n="88" d="100"/>
          <a:sy n="88" d="100"/>
        </p:scale>
        <p:origin x="384" y="8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3BD81-7C9F-401E-9498-364C9F5DB8B3}" type="datetimeFigureOut">
              <a:rPr lang="en-US" smtClean="0"/>
              <a:pPr/>
              <a:t>5/4/2020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A213E-2270-4450-B231-EAE675C9D58B}" type="slidenum">
              <a:rPr lang="en-US" smtClean="0"/>
              <a:pPr/>
              <a:t>‹#›</a:t>
            </a:fld>
            <a:endParaRPr lang="en-US"/>
          </a:p>
        </p:txBody>
      </p:sp>
    </p:spTree>
    <p:extLst>
      <p:ext uri="{BB962C8B-B14F-4D97-AF65-F5344CB8AC3E}">
        <p14:creationId xmlns:p14="http://schemas.microsoft.com/office/powerpoint/2010/main" val="205838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1A213E-2270-4450-B231-EAE675C9D58B}" type="slidenum">
              <a:rPr lang="en-US" smtClean="0"/>
              <a:pPr/>
              <a:t>2</a:t>
            </a:fld>
            <a:endParaRPr lang="en-US"/>
          </a:p>
        </p:txBody>
      </p:sp>
    </p:spTree>
    <p:extLst>
      <p:ext uri="{BB962C8B-B14F-4D97-AF65-F5344CB8AC3E}">
        <p14:creationId xmlns:p14="http://schemas.microsoft.com/office/powerpoint/2010/main" val="61692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1A213E-2270-4450-B231-EAE675C9D58B}" type="slidenum">
              <a:rPr lang="en-US" smtClean="0"/>
              <a:pPr/>
              <a:t>13</a:t>
            </a:fld>
            <a:endParaRPr lang="en-US"/>
          </a:p>
        </p:txBody>
      </p:sp>
    </p:spTree>
    <p:extLst>
      <p:ext uri="{BB962C8B-B14F-4D97-AF65-F5344CB8AC3E}">
        <p14:creationId xmlns:p14="http://schemas.microsoft.com/office/powerpoint/2010/main" val="111436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213E-2270-4450-B231-EAE675C9D58B}" type="slidenum">
              <a:rPr lang="en-US" smtClean="0"/>
              <a:pPr/>
              <a:t>15</a:t>
            </a:fld>
            <a:endParaRPr lang="en-US"/>
          </a:p>
        </p:txBody>
      </p:sp>
    </p:spTree>
    <p:extLst>
      <p:ext uri="{BB962C8B-B14F-4D97-AF65-F5344CB8AC3E}">
        <p14:creationId xmlns:p14="http://schemas.microsoft.com/office/powerpoint/2010/main" val="335071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213E-2270-4450-B231-EAE675C9D58B}" type="slidenum">
              <a:rPr lang="en-US" smtClean="0"/>
              <a:pPr/>
              <a:t>19</a:t>
            </a:fld>
            <a:endParaRPr lang="en-US"/>
          </a:p>
        </p:txBody>
      </p:sp>
    </p:spTree>
    <p:extLst>
      <p:ext uri="{BB962C8B-B14F-4D97-AF65-F5344CB8AC3E}">
        <p14:creationId xmlns:p14="http://schemas.microsoft.com/office/powerpoint/2010/main" val="82737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213E-2270-4450-B231-EAE675C9D58B}" type="slidenum">
              <a:rPr lang="en-US" smtClean="0"/>
              <a:pPr/>
              <a:t>25</a:t>
            </a:fld>
            <a:endParaRPr lang="en-US"/>
          </a:p>
        </p:txBody>
      </p:sp>
    </p:spTree>
    <p:extLst>
      <p:ext uri="{BB962C8B-B14F-4D97-AF65-F5344CB8AC3E}">
        <p14:creationId xmlns:p14="http://schemas.microsoft.com/office/powerpoint/2010/main" val="398791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213E-2270-4450-B231-EAE675C9D58B}" type="slidenum">
              <a:rPr lang="en-US" smtClean="0"/>
              <a:pPr/>
              <a:t>35</a:t>
            </a:fld>
            <a:endParaRPr lang="en-US"/>
          </a:p>
        </p:txBody>
      </p:sp>
    </p:spTree>
    <p:extLst>
      <p:ext uri="{BB962C8B-B14F-4D97-AF65-F5344CB8AC3E}">
        <p14:creationId xmlns:p14="http://schemas.microsoft.com/office/powerpoint/2010/main" val="136834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A213E-2270-4450-B231-EAE675C9D58B}" type="slidenum">
              <a:rPr lang="en-US" smtClean="0"/>
              <a:pPr/>
              <a:t>39</a:t>
            </a:fld>
            <a:endParaRPr lang="en-US"/>
          </a:p>
        </p:txBody>
      </p:sp>
    </p:spTree>
    <p:extLst>
      <p:ext uri="{BB962C8B-B14F-4D97-AF65-F5344CB8AC3E}">
        <p14:creationId xmlns:p14="http://schemas.microsoft.com/office/powerpoint/2010/main" val="3152935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88365"/>
            <a:ext cx="8229600" cy="1143000"/>
          </a:xfrm>
        </p:spPr>
        <p:txBody>
          <a:bodyPr/>
          <a:lstStyle>
            <a:lvl1pPr>
              <a:defRPr>
                <a:solidFill>
                  <a:schemeClr val="bg1"/>
                </a:solidFill>
                <a:latin typeface="Arial" pitchFamily="34" charset="0"/>
                <a:cs typeface="Arial" pitchFamily="34" charset="0"/>
              </a:defRPr>
            </a:lvl1pPr>
          </a:lstStyle>
          <a:p>
            <a:r>
              <a:rPr lang="en-US"/>
              <a:t>Click to edit Master title style</a:t>
            </a:r>
            <a:endParaRPr lang="en-US" dirty="0"/>
          </a:p>
        </p:txBody>
      </p:sp>
      <p:sp>
        <p:nvSpPr>
          <p:cNvPr id="6" name="Text Placeholder 2"/>
          <p:cNvSpPr>
            <a:spLocks noGrp="1"/>
          </p:cNvSpPr>
          <p:nvPr>
            <p:ph type="body" idx="1"/>
          </p:nvPr>
        </p:nvSpPr>
        <p:spPr>
          <a:xfrm>
            <a:off x="457200" y="5031365"/>
            <a:ext cx="8229600" cy="1099578"/>
          </a:xfrm>
        </p:spPr>
        <p:txBody>
          <a:bodyPr anchor="t"/>
          <a:lstStyle>
            <a:lvl1pPr marL="0" indent="0" algn="ctr">
              <a:buNone/>
              <a:defRPr sz="2000">
                <a:solidFill>
                  <a:srgbClr val="AEBF00"/>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5369213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4C8D35-40E7-4581-974F-4DA0128AD499}" type="datetime1">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6E084-3352-1048-A7D3-AB1A259C9C49}" type="slidenum">
              <a:rPr lang="en-US" smtClean="0"/>
              <a:pPr/>
              <a:t>‹#›</a:t>
            </a:fld>
            <a:endParaRPr lang="en-US"/>
          </a:p>
        </p:txBody>
      </p:sp>
    </p:spTree>
    <p:extLst>
      <p:ext uri="{BB962C8B-B14F-4D97-AF65-F5344CB8AC3E}">
        <p14:creationId xmlns:p14="http://schemas.microsoft.com/office/powerpoint/2010/main" val="116960065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413051"/>
            <a:ext cx="7772400" cy="1362075"/>
          </a:xfrm>
        </p:spPr>
        <p:txBody>
          <a:bodyPr anchor="t"/>
          <a:lstStyle>
            <a:lvl1pPr algn="ctr">
              <a:defRPr sz="4000" b="1" cap="none"/>
            </a:lvl1pPr>
          </a:lstStyle>
          <a:p>
            <a:r>
              <a:rPr lang="en-US" dirty="0"/>
              <a:t>Click to edit master title style</a:t>
            </a:r>
          </a:p>
        </p:txBody>
      </p:sp>
      <p:sp>
        <p:nvSpPr>
          <p:cNvPr id="3" name="Text Placeholder 2"/>
          <p:cNvSpPr>
            <a:spLocks noGrp="1"/>
          </p:cNvSpPr>
          <p:nvPr>
            <p:ph type="body" idx="1"/>
          </p:nvPr>
        </p:nvSpPr>
        <p:spPr>
          <a:xfrm>
            <a:off x="722313" y="4775126"/>
            <a:ext cx="7772400" cy="993849"/>
          </a:xfrm>
        </p:spPr>
        <p:txBody>
          <a:bodyPr anchor="t"/>
          <a:lstStyle>
            <a:lvl1pPr marL="0" indent="0" algn="ctr">
              <a:buNone/>
              <a:defRPr sz="2000">
                <a:solidFill>
                  <a:srgbClr val="AEBF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255541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16FB51-578A-4F83-8BC4-4A0B7223C92B}" type="datetime1">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6E084-3352-1048-A7D3-AB1A259C9C49}" type="slidenum">
              <a:rPr lang="en-US" smtClean="0"/>
              <a:pPr/>
              <a:t>‹#›</a:t>
            </a:fld>
            <a:endParaRPr lang="en-US"/>
          </a:p>
        </p:txBody>
      </p:sp>
    </p:spTree>
    <p:extLst>
      <p:ext uri="{BB962C8B-B14F-4D97-AF65-F5344CB8AC3E}">
        <p14:creationId xmlns:p14="http://schemas.microsoft.com/office/powerpoint/2010/main" val="81314348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3081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7057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3081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7057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70A8C7-8507-421D-9D1E-1AEF082F4CEF}" type="datetime1">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6E084-3352-1048-A7D3-AB1A259C9C49}" type="slidenum">
              <a:rPr lang="en-US" smtClean="0"/>
              <a:pPr/>
              <a:t>‹#›</a:t>
            </a:fld>
            <a:endParaRPr lang="en-US"/>
          </a:p>
        </p:txBody>
      </p:sp>
    </p:spTree>
    <p:extLst>
      <p:ext uri="{BB962C8B-B14F-4D97-AF65-F5344CB8AC3E}">
        <p14:creationId xmlns:p14="http://schemas.microsoft.com/office/powerpoint/2010/main" val="123771245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90736B-AC3B-4C18-9F78-1DC344E7C741}" type="datetime1">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6E084-3352-1048-A7D3-AB1A259C9C49}" type="slidenum">
              <a:rPr lang="en-US" smtClean="0"/>
              <a:pPr/>
              <a:t>‹#›</a:t>
            </a:fld>
            <a:endParaRPr lang="en-US"/>
          </a:p>
        </p:txBody>
      </p:sp>
    </p:spTree>
    <p:extLst>
      <p:ext uri="{BB962C8B-B14F-4D97-AF65-F5344CB8AC3E}">
        <p14:creationId xmlns:p14="http://schemas.microsoft.com/office/powerpoint/2010/main" val="103060326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FC28-D3B6-47B1-9638-E1BA853745F4}" type="datetime1">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6E084-3352-1048-A7D3-AB1A259C9C49}" type="slidenum">
              <a:rPr lang="en-US" smtClean="0"/>
              <a:pPr/>
              <a:t>‹#›</a:t>
            </a:fld>
            <a:endParaRPr lang="en-US"/>
          </a:p>
        </p:txBody>
      </p:sp>
    </p:spTree>
    <p:extLst>
      <p:ext uri="{BB962C8B-B14F-4D97-AF65-F5344CB8AC3E}">
        <p14:creationId xmlns:p14="http://schemas.microsoft.com/office/powerpoint/2010/main" val="142105937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2019</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86E084-3352-1048-A7D3-AB1A259C9C49}" type="slidenum">
              <a:rPr lang="en-US" smtClean="0"/>
              <a:pPr/>
              <a:t>‹#›</a:t>
            </a:fld>
            <a:endParaRPr lang="en-US" dirty="0"/>
          </a:p>
        </p:txBody>
      </p:sp>
    </p:spTree>
    <p:extLst>
      <p:ext uri="{BB962C8B-B14F-4D97-AF65-F5344CB8AC3E}">
        <p14:creationId xmlns:p14="http://schemas.microsoft.com/office/powerpoint/2010/main" val="142105937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A60E14A-82E0-4FE8-B714-200B22E1D61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621E587-7F24-4735-8B16-10EF4B5133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4B73EEA-EBF1-43C2-8831-189FD382B0EB}"/>
              </a:ext>
            </a:extLst>
          </p:cNvPr>
          <p:cNvSpPr>
            <a:spLocks noGrp="1" noChangeArrowheads="1"/>
          </p:cNvSpPr>
          <p:nvPr>
            <p:ph type="sldNum" sz="quarter" idx="12"/>
          </p:nvPr>
        </p:nvSpPr>
        <p:spPr>
          <a:ln/>
        </p:spPr>
        <p:txBody>
          <a:bodyPr/>
          <a:lstStyle>
            <a:lvl1pPr>
              <a:defRPr/>
            </a:lvl1pPr>
          </a:lstStyle>
          <a:p>
            <a:pPr>
              <a:defRPr/>
            </a:pPr>
            <a:fld id="{A18DA44A-A6E0-42CA-B1DB-47563257E489}" type="slidenum">
              <a:rPr lang="en-US" altLang="en-US"/>
              <a:pPr>
                <a:defRPr/>
              </a:pPr>
              <a:t>‹#›</a:t>
            </a:fld>
            <a:endParaRPr lang="en-US" altLang="en-US"/>
          </a:p>
        </p:txBody>
      </p:sp>
    </p:spTree>
    <p:extLst>
      <p:ext uri="{BB962C8B-B14F-4D97-AF65-F5344CB8AC3E}">
        <p14:creationId xmlns:p14="http://schemas.microsoft.com/office/powerpoint/2010/main" val="406722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096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1800"/>
            <a:ext cx="2133600" cy="365125"/>
          </a:xfrm>
          <a:prstGeom prst="rect">
            <a:avLst/>
          </a:prstGeom>
        </p:spPr>
        <p:txBody>
          <a:bodyPr vert="horz" lIns="91440" tIns="45720" rIns="91440" bIns="45720" rtlCol="0" anchor="ctr"/>
          <a:lstStyle>
            <a:lvl1pPr algn="l">
              <a:defRPr sz="1200">
                <a:solidFill>
                  <a:srgbClr val="FFFFFF"/>
                </a:solidFill>
              </a:defRPr>
            </a:lvl1pPr>
          </a:lstStyle>
          <a:p>
            <a:fld id="{20CA3964-0A8B-4102-9D2E-5A70BC41C5B1}" type="datetime1">
              <a:rPr lang="en-US" smtClean="0"/>
              <a:pPr/>
              <a:t>5/4/2020</a:t>
            </a:fld>
            <a:endParaRPr lang="en-US" dirty="0"/>
          </a:p>
        </p:txBody>
      </p:sp>
      <p:sp>
        <p:nvSpPr>
          <p:cNvPr id="5" name="Footer Placeholder 4"/>
          <p:cNvSpPr>
            <a:spLocks noGrp="1"/>
          </p:cNvSpPr>
          <p:nvPr>
            <p:ph type="ftr" sz="quarter" idx="3"/>
          </p:nvPr>
        </p:nvSpPr>
        <p:spPr>
          <a:xfrm>
            <a:off x="3124200" y="647180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553200" y="6471800"/>
            <a:ext cx="2133600" cy="365125"/>
          </a:xfrm>
          <a:prstGeom prst="rect">
            <a:avLst/>
          </a:prstGeom>
        </p:spPr>
        <p:txBody>
          <a:bodyPr vert="horz" lIns="91440" tIns="45720" rIns="91440" bIns="45720" rtlCol="0" anchor="ctr"/>
          <a:lstStyle>
            <a:lvl1pPr algn="r">
              <a:defRPr sz="1200">
                <a:solidFill>
                  <a:schemeClr val="bg1"/>
                </a:solidFill>
              </a:defRPr>
            </a:lvl1pPr>
          </a:lstStyle>
          <a:p>
            <a:fld id="{5D86E084-3352-1048-A7D3-AB1A259C9C49}" type="slidenum">
              <a:rPr lang="en-US" smtClean="0"/>
              <a:pPr/>
              <a:t>‹#›</a:t>
            </a:fld>
            <a:endParaRPr lang="en-US" dirty="0"/>
          </a:p>
        </p:txBody>
      </p:sp>
    </p:spTree>
    <p:extLst>
      <p:ext uri="{BB962C8B-B14F-4D97-AF65-F5344CB8AC3E}">
        <p14:creationId xmlns:p14="http://schemas.microsoft.com/office/powerpoint/2010/main" val="1457889675"/>
      </p:ext>
    </p:extLst>
  </p:cSld>
  <p:clrMap bg1="lt1" tx1="dk1" bg2="lt2" tx2="dk2" accent1="accent1" accent2="accent2" accent3="accent3" accent4="accent4" accent5="accent5" accent6="accent6" hlink="hlink" folHlink="folHlink"/>
  <p:sldLayoutIdLst>
    <p:sldLayoutId id="2147493502" r:id="rId1"/>
    <p:sldLayoutId id="2147493467" r:id="rId2"/>
    <p:sldLayoutId id="2147493468" r:id="rId3"/>
    <p:sldLayoutId id="2147493469" r:id="rId4"/>
    <p:sldLayoutId id="2147493470" r:id="rId5"/>
    <p:sldLayoutId id="2147493471" r:id="rId6"/>
    <p:sldLayoutId id="2147493472" r:id="rId7"/>
  </p:sldLayoutIdLst>
  <p:transition spd="slow">
    <p:wipe/>
  </p:transition>
  <p:hf hdr="0" ftr="0"/>
  <p:txStyles>
    <p:titleStyle>
      <a:lvl1pPr algn="ctr" defTabSz="457200" rtl="0" eaLnBrk="1" latinLnBrk="0" hangingPunct="1">
        <a:spcBef>
          <a:spcPct val="0"/>
        </a:spcBef>
        <a:buNone/>
        <a:defRPr sz="3800" b="1" kern="1200">
          <a:solidFill>
            <a:srgbClr val="005AA2"/>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Noridian Healthcare Solutions PPT.jpg"/>
          <p:cNvPicPr>
            <a:picLocks noChangeAspect="1"/>
          </p:cNvPicPr>
          <p:nvPr userDrawn="1"/>
        </p:nvPicPr>
        <p:blipFill>
          <a:blip r:embed="rId3"/>
          <a:stretch>
            <a:fillRect/>
          </a:stretch>
        </p:blipFill>
        <p:spPr>
          <a:xfrm>
            <a:off x="0" y="191"/>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71800"/>
            <a:ext cx="2133600" cy="365125"/>
          </a:xfrm>
          <a:prstGeom prst="rect">
            <a:avLst/>
          </a:prstGeom>
        </p:spPr>
        <p:txBody>
          <a:bodyPr vert="horz" lIns="91440" tIns="45720" rIns="91440" bIns="45720" rtlCol="0" anchor="ctr"/>
          <a:lstStyle>
            <a:lvl1pPr algn="l">
              <a:defRPr sz="1200">
                <a:solidFill>
                  <a:srgbClr val="FFFFFF"/>
                </a:solidFill>
              </a:defRPr>
            </a:lvl1pPr>
          </a:lstStyle>
          <a:p>
            <a:r>
              <a:rPr lang="en-US"/>
              <a:t>June 2019</a:t>
            </a:r>
            <a:endParaRPr lang="en-US" dirty="0"/>
          </a:p>
        </p:txBody>
      </p:sp>
      <p:sp>
        <p:nvSpPr>
          <p:cNvPr id="5" name="Footer Placeholder 4"/>
          <p:cNvSpPr>
            <a:spLocks noGrp="1"/>
          </p:cNvSpPr>
          <p:nvPr>
            <p:ph type="ftr" sz="quarter" idx="3"/>
          </p:nvPr>
        </p:nvSpPr>
        <p:spPr>
          <a:xfrm>
            <a:off x="3124200" y="647180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553200" y="6471800"/>
            <a:ext cx="2133600" cy="365125"/>
          </a:xfrm>
          <a:prstGeom prst="rect">
            <a:avLst/>
          </a:prstGeom>
        </p:spPr>
        <p:txBody>
          <a:bodyPr vert="horz" lIns="91440" tIns="45720" rIns="91440" bIns="45720" rtlCol="0" anchor="ctr"/>
          <a:lstStyle>
            <a:lvl1pPr algn="r">
              <a:defRPr sz="1200">
                <a:solidFill>
                  <a:schemeClr val="bg1"/>
                </a:solidFill>
              </a:defRPr>
            </a:lvl1pPr>
          </a:lstStyle>
          <a:p>
            <a:fld id="{5D86E084-3352-1048-A7D3-AB1A259C9C49}" type="slidenum">
              <a:rPr lang="en-US" smtClean="0"/>
              <a:pPr/>
              <a:t>‹#›</a:t>
            </a:fld>
            <a:endParaRPr lang="en-US" dirty="0"/>
          </a:p>
        </p:txBody>
      </p:sp>
    </p:spTree>
    <p:extLst>
      <p:ext uri="{BB962C8B-B14F-4D97-AF65-F5344CB8AC3E}">
        <p14:creationId xmlns:p14="http://schemas.microsoft.com/office/powerpoint/2010/main" val="1457889675"/>
      </p:ext>
    </p:extLst>
  </p:cSld>
  <p:clrMap bg1="lt1" tx1="dk1" bg2="lt2" tx2="dk2" accent1="accent1" accent2="accent2" accent3="accent3" accent4="accent4" accent5="accent5" accent6="accent6" hlink="hlink" folHlink="folHlink"/>
  <p:sldLayoutIdLst>
    <p:sldLayoutId id="2147493504" r:id="rId1"/>
  </p:sldLayoutIdLst>
  <p:transition spd="slow">
    <p:wipe/>
  </p:transition>
  <p:hf hdr="0" ftr="0"/>
  <p:txStyles>
    <p:titleStyle>
      <a:lvl1pPr algn="ctr" defTabSz="457200" rtl="0" eaLnBrk="1" latinLnBrk="0" hangingPunct="1">
        <a:spcBef>
          <a:spcPct val="0"/>
        </a:spcBef>
        <a:buNone/>
        <a:defRPr sz="3600" b="1" kern="1200">
          <a:solidFill>
            <a:srgbClr val="005A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58B583-B587-4851-B7E3-AD908BA947E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877ACD2-1BAF-4128-AA0D-D5B9473A27A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545884A-3930-4DAD-9D46-C08BC038F7E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D835919D-5DB9-4A25-9E36-F8CA11F1817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49F67D54-C508-4801-9771-337206AE471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AC9D559-B682-454A-BDCC-92772A8596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hhs.gov/provider-relief/index.html" TargetMode="External"/><Relationship Id="rId2" Type="http://schemas.openxmlformats.org/officeDocument/2006/relationships/hyperlink" Target="https://www.cms.gov/newsroom/press-releases/cms-approves-approximately-34-billion-providers-acceleratedadvance-payment-program-medicar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vid19.linkhealth.com/#/step/1"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r20.rs6.net/tn.jsp?f=001RPd5ukhEjO3-YYlJcixcN0WZfOuiE0At8YfPy_17I7X76ZYefyDxQIDxa72VrmS8WhIbpq7iGVQ7hZuYIRYSHokvRISKdU9RNG9MNFHMfeW_MvZO6kSnYgZtsiClJ7RJ-YE2cwpEJL5PONd2CZYMRC3D9tIXiiLDzbEkCNKsTQElAvrnDJK8oKRSksfc_ToiwK4tsY1l5D0-zsE2leWBrQ==&amp;c=edYzeiLHiXkYcUeJrH9YumlBxc3vYEhPoL3Y-bOFrbIN8TAnpBLRVQ==&amp;ch=wYnkdH3_QkPKOEq7CobthBHR3xXLQp_terkYGf4XdqyRbZxtm7nrrw==" TargetMode="External"/><Relationship Id="rId7" Type="http://schemas.openxmlformats.org/officeDocument/2006/relationships/hyperlink" Target="http://r20.rs6.net/tn.jsp?f=001RPd5ukhEjO3-YYlJcixcN0WZfOuiE0At8YfPy_17I7X76ZYefyDxQIDxa72VrmS8V1uA0bKVd9Gs9DqzqVq0bRSyM3TyVgIyfqCi_MiOjy7wm3C8007qWv5iQbm216K3vX7PCl9SSg7zK9e4XD6PUSeaLfd9qMOt9HZ-4fmB7S70AAlmX3xyJRR1t_Zs6mWhgW-AtQsMi1U332uQnbNMutqlB_ha9GMxWI5ertwteJ48HYCofR_kKIlWqM71BfanBUAWOKmTBuo=&amp;c=edYzeiLHiXkYcUeJrH9YumlBxc3vYEhPoL3Y-bOFrbIN8TAnpBLRVQ==&amp;ch=wYnkdH3_QkPKOEq7CobthBHR3xXLQp_terkYGf4XdqyRbZxtm7nrr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r20.rs6.net/tn.jsp?f=001RPd5ukhEjO3-YYlJcixcN0WZfOuiE0At8YfPy_17I7X76ZYefyDxQIDxa72VrmS82UmVsXmzUZYlCWjsrp7d1-9Lf5fkPwBsorVXnw1EZr1uZjWnBpPNd9GBIPzMNDObTtHwNViCNPjLugipvFmUqaJmAke1XcUkCgr-VGlp1Ad2i7v0F8WNZo3GyyHIULiesNHn6wZR8Wsupr9ZRtrOiFsqClPJ5hB4LpF3Z91jtfYgtZk-k778KqhTLlhHP1ZqYHbRMmRFjpPP1urZp-D9Qz41IFy5eC2nB4eW0WDxFNtnyVRBe9qYcorZs5KIeUGexE8beCcvh7U=&amp;c=edYzeiLHiXkYcUeJrH9YumlBxc3vYEhPoL3Y-bOFrbIN8TAnpBLRVQ==&amp;ch=wYnkdH3_QkPKOEq7CobthBHR3xXLQp_terkYGf4XdqyRbZxtm7nrrw==" TargetMode="External"/><Relationship Id="rId5" Type="http://schemas.openxmlformats.org/officeDocument/2006/relationships/hyperlink" Target="http://r20.rs6.net/tn.jsp?f=001RPd5ukhEjO3-YYlJcixcN0WZfOuiE0At8YfPy_17I7X76ZYefyDxQIDxa72VrmS8F-H4Fno3VePTJ8TmJzjqG4NOich5afbHigDyPQ9DvSLiVZF8GrnR4TBVu_yao55fn33orFSoqeAPtwdI2KVJ4SFhV3JKr40Ho6NaQoTX7z4gMlnXYS4i1u3Ms8ibMLWxsXr3e2idDAsftDb3lo_-Sue2cSNJugMW_OG3xCAyC9cLZcYqIJI_xR7puahhRtrhesF905Ig8og=&amp;c=edYzeiLHiXkYcUeJrH9YumlBxc3vYEhPoL3Y-bOFrbIN8TAnpBLRVQ==&amp;ch=wYnkdH3_QkPKOEq7CobthBHR3xXLQp_terkYGf4XdqyRbZxtm7nrrw==" TargetMode="External"/><Relationship Id="rId4" Type="http://schemas.openxmlformats.org/officeDocument/2006/relationships/hyperlink" Target="http://r20.rs6.net/tn.jsp?f=001RPd5ukhEjO3-YYlJcixcN0WZfOuiE0At8YfPy_17I7X76ZYefyDxQPSXwzR_vp4zGf64WB9tRlNe5wb8FE-A5Cx_nfdg2YmJqXgMSBOipBh7VnEGY0zSbSb8yOmcjqaFZhlyHsjB0ejsSPjD3p99SuTKkQ3fSKTkPO1vSHjASO_DiERRHHN3_fduQqeV5kRq6ujiASBusKo=&amp;c=edYzeiLHiXkYcUeJrH9YumlBxc3vYEhPoL3Y-bOFrbIN8TAnpBLRVQ==&amp;ch=wYnkdH3_QkPKOEq7CobthBHR3xXLQp_terkYGf4XdqyRbZxtm7nrr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MsInVyaSI6ImJwMjpjbGljayIsImJ1bGxldGluX2lkIjoiMjAyMDA0MDguMTk5MDY0NzEiLCJ1cmwiOiJodHRwczovL2xua3MuZ2QvbC9leUpoYkdjaU9pSklVekkxTmlKOS5leUppZFd4c1pYUnBibDlzYVc1clgybGtJam94TURFc0luVnlhU0k2SW1Kd01qcGpiR2xqYXlJc0ltSjFiR3hsZEdsdVgybGtJam9pTWpBeU1EQTBNRGN1TVRrNE9ETTFNakVpTENKMWNtd2lPaUpvZEhSd09pOHZkM2QzTG1OdGN5NW5iM1l2Wm1sc1pYTXZaRzlqZFcxbGJuUXZRV05qWld4bGNtRjBaV1F0WVc1a0xVRmtkbUZ1WTJWa0xWQmhlVzFsYm5SekxVWmhZM1F0VTJobFpYUXVjR1JtSW4wLlg2eEQ1QXF2aFhHNF9lTW1mWlNCcW92MkN4ZUd1Smg2SzRsdUdHVENJdlUvYnIvNzcxNDM2MjgzNTktbCJ9.dNRLyf7Xz5f651oI4SPuhenI-y-O8uR9aHzC5WLYgXM/br/77160417967-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lnks.gd/l/eyJhbGciOiJIUzI1NiJ9.eyJidWxsZXRpbl9saW5rX2lkIjoxMDAsInVyaSI6ImJwMjpjbGljayIsImJ1bGxldGluX2lkIjoiMjAyMDA0MjcuMjA2ODgyODEiLCJ1cmwiOiJodHRwczovL2xua3MuZ2QvbC9leUpoYkdjaU9pSklVekkxTmlKOS5leUppZFd4c1pYUnBibDlzYVc1clgybGtJam94TURFc0luVnlhU0k2SW1Kd01qcGpiR2xqYXlJc0ltSjFiR3hsZEdsdVgybGtJam9pTWpBeU1EQTBNall1TWpBMk5qVXhOekVpTENKMWNtd2lPaUpvZEhSd2N6b3ZMM2QzZHk1b2FITXVaMjkyTDJOdmNtOXVZWFpwY25WekwyTmhjbVZ6TFdGamRDMXdjbTkyYVdSbGNpMXlaV3hwWldZdFpuVnVaQzlwYm1SbGVDNW9kRzFzSW4wLkVYcjhTWFFCVGd0eGc3WHZZX0xYZGhPaVhLODVXVjBrSzB1bUwyM09DelEvYnIvNzc4NTYyNzI0NzQtbCJ9.HUEwt5tmdST5P1ifmYO3MKjmUl4ik_wHH4oDXSmmHY0/br/77868557939-l" TargetMode="External"/><Relationship Id="rId4" Type="http://schemas.openxmlformats.org/officeDocument/2006/relationships/hyperlink" Target="https://www.cms.gov/files/document/Accelerated-and-Advanced-Payments-Fact-Shee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EsInVyaSI6ImJwMjpjbGljayIsImJ1bGxldGluX2lkIjoiMjAyMDAzMjcuMTk0MjkwNTEiLCJ1cmwiOiJodHRwczovL3FwcC1jbS1wcm9kLWNvbnRlbnQuczMuYW1hem9uYXdzLmNvbS91cGxvYWRzLzk2Ni9RUFAlMjBDT1ZJRC0xOSUyMFJlc3BvbnNlJTIwRmFjdCUyMFNoZWV0LnBkZiJ9.sG6VL7AvgAlk1qD76_yEUvhPo9639mjENprCGa_H3nw/br/76750119927-l" TargetMode="External"/><Relationship Id="rId2" Type="http://schemas.openxmlformats.org/officeDocument/2006/relationships/hyperlink" Target="https://lnks.gd/l/eyJhbGciOiJIUzI1NiJ9.eyJidWxsZXRpbl9saW5rX2lkIjoxMDAsInVyaSI6ImJwMjpjbGljayIsImJ1bGxldGluX2lkIjoiMjAyMDAzMjcuMTk0MjkwNTEiLCJ1cmwiOiJodHRwczovL3d3dy5jbXMuZ292L2ZpbGVzL2RvY3VtZW50L2d1aWRhbmNlLW1lbW8tZXhjZXB0aW9ucy1hbmQtZXh0ZW5zaW9ucy1xdWFsaXR5LXJlcG9ydGluZy1hbmQtdmFsdWUtYmFzZWQtcHVyY2hhc2luZy1wcm9ncmFtcy5wZGYifQ.JtxkG7EF8dN8spUojqvuTkV2FBZ5wCjWfgSM_dVeZtE/br/76750119927-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ms.gov/newsroom/press-releases/trump-administration-champions-reporting-covid-19-clinical-trial-data-through-quality-payment" TargetMode="External"/><Relationship Id="rId2" Type="http://schemas.openxmlformats.org/officeDocument/2006/relationships/hyperlink" Target="http://r20.rs6.net/tn.jsp?f=001MRW5lPejyS-E-q_s5iqonuYNG14UVamHsggXu59HXPJwSPsuycTxw3qPnzXMqDwiGkBg3hEsfWZyIfZsuymeTHidpAt40JOOxwSgSXgLGI9WRxC5m-6WXsZG-Mxj2FnkKZGd8LVKbjSP1Y_12QjocDIpovDBK-B1iZM57aAWgQt9w_eqXEKexkPBHDQs6yqzChjtMYes-pLwDaa9pjdpk8phZQWwZBIw3KCZqXkWelNq20fSsEKXHH0uDHLbhjrzqDd1DDSa21zYUVlBAyyeh996DDIh2kabkBpHXk-jypaUyiKNV2uY2fspomOzcAYttsI3NqMfc_qRVIdDQuXOypKG4pDRPyz7nblhfanikpxroG98jQKi1LcqEY-jta_IB713nxErFGHSd7dYG9I2OHR9ENbkyqmogvvfWBZzpc1i8DgPsx0hg84sDJSaphtaP4VNxPJYK69dQexfDdrX7C9C4uoVUV2L&amp;c=lV4iZzygD4slAyrWaezgdtGdltrQzmM9i5MIcFnRD4dEsUfCVhAw4w==&amp;ch=6QmwXhI_Xx7m_4rtqlcOYPILOMTrZjw49wWBCAUzioYdYiAHryScO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qpp-cm-prod-content.s3.amazonaws.com/uploads/966/QPP%20COVID-19%20Response%20Fact%20Sheet.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cmadocs.org/Portals/CMA/files/public/CMA%20COVID-19%20Telehealth%20Overview.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db9NKtybzo&amp;feature=youtu.be"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cms.gov/Medicare/Medicare-General-Information/Telehealth/Telehealth-Cod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ms.gov/newsroom/fact-sheets/medicare-telemedicine-health-care-provider-fact-sheet"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cms.gov/newsroom/fact-sheets/medicare-telemedicine-health-care-provider-fact-shee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cms.gov/medicare-coverage-database/details/ncd-details.aspx?NCDId=65&amp;ncdver=2&amp;bc=AQAAQAAAAAAA&amp;" TargetMode="External"/><Relationship Id="rId13" Type="http://schemas.openxmlformats.org/officeDocument/2006/relationships/hyperlink" Target="https://www.cms.gov/medicare-coverage-database/details/ncd-details.aspx?NCDId=124&amp;ncdver=1&amp;bc=AQAAQAAAAAAA&amp;" TargetMode="External"/><Relationship Id="rId3" Type="http://schemas.openxmlformats.org/officeDocument/2006/relationships/hyperlink" Target="https://www.cms.gov/medicare-coverage-database/details/ncd-details.aspx?NCDId=82&amp;ncdver=1&amp;bc=AQAAQAAAAAAA&amp;" TargetMode="External"/><Relationship Id="rId7" Type="http://schemas.openxmlformats.org/officeDocument/2006/relationships/hyperlink" Target="https://www.cms.gov/medicare-coverage-database/details/ncd-details.aspx?NCDId=313&amp;ncdver=2&amp;bc=AQAAQAAAAAAA&amp;" TargetMode="External"/><Relationship Id="rId12" Type="http://schemas.openxmlformats.org/officeDocument/2006/relationships/hyperlink" Target="https://www.cms.gov/medicare-coverage-database/details/ncd-details.aspx?NCDId=273&amp;ncdver=2&amp;bc=AQAAQAAAAAAA&amp;" TargetMode="External"/><Relationship Id="rId2" Type="http://schemas.openxmlformats.org/officeDocument/2006/relationships/hyperlink" Target="https://www.cms.gov/medicare-coverage-database/details/ncd-details.aspx?NCDId=11&amp;ncdver=1&amp;bc=AQAAQAAAAAAA&amp;" TargetMode="External"/><Relationship Id="rId1" Type="http://schemas.openxmlformats.org/officeDocument/2006/relationships/slideLayout" Target="../slideLayouts/slideLayout2.xml"/><Relationship Id="rId6" Type="http://schemas.openxmlformats.org/officeDocument/2006/relationships/hyperlink" Target="https://www.cms.gov/medicare-coverage-database/details/ncd-details.aspx?NCDId=337&amp;ncdver=1&amp;bc=AQAAQAAAAAAA&amp;" TargetMode="External"/><Relationship Id="rId11" Type="http://schemas.openxmlformats.org/officeDocument/2006/relationships/hyperlink" Target="https://www.cms.gov/medicare-coverage-database/details/ncd-details.aspx?NCDId=354&amp;ncdver=1&amp;bc=AQAAQAAAAAAA&amp;" TargetMode="External"/><Relationship Id="rId5" Type="http://schemas.openxmlformats.org/officeDocument/2006/relationships/hyperlink" Target="https://www.cms.gov/medicare-coverage-database/details/ncd-details.aspx?NCDId=256&amp;ncdver=2&amp;bc=AQAAQAAAAAAA&amp;" TargetMode="External"/><Relationship Id="rId10" Type="http://schemas.openxmlformats.org/officeDocument/2006/relationships/hyperlink" Target="https://www.cms.gov/medicare-coverage-database/details/ncd-details.aspx?NCDId=324&amp;ncdver=1&amp;bc=AQAAQAAAAAAA&amp;" TargetMode="External"/><Relationship Id="rId4" Type="http://schemas.openxmlformats.org/officeDocument/2006/relationships/hyperlink" Target="https://www.cms.gov/medicare-coverage-database/details/ncd-details.aspx?NCDId=285&amp;ncdver=1&amp;bc=AQAAQAAAAAAA&amp;" TargetMode="External"/><Relationship Id="rId9" Type="http://schemas.openxmlformats.org/officeDocument/2006/relationships/hyperlink" Target="https://www.cms.gov/medicare-coverage-database/details/ncd-details.aspx?NCDId=358&amp;ncdver=2&amp;bc=AQAAQAAAAAAA&amp;"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ms.gov/About-CMS/Agency-Information/Emergency/EPRO/Current-Emergencies/Current-Emergencies-pag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med.noridianmedicare.com/documents/10546/6990981/Spinal+Cord+Stimulators+for+Chronic+Pain+LCD/36f163ba-1a10-48b4-8a71-90d128491c01" TargetMode="External"/><Relationship Id="rId3" Type="http://schemas.openxmlformats.org/officeDocument/2006/relationships/hyperlink" Target="https://med.noridianmedicare.com/documents/10546/6990981/Immune+Globulin+Intravenous+%28IVIg%29%20LCD/cffa4ef6-c9eb-452b-abb8-5a0f0157b75c" TargetMode="External"/><Relationship Id="rId7" Type="http://schemas.openxmlformats.org/officeDocument/2006/relationships/hyperlink" Target="https://med.noridianmedicare.com/documents/10546/6990981/Percutaneous+Vertebral+Augmentation+%28PVA%29%20for+Osteoporotic+Vertebral+Compression+Fracture+%28VCF%29%20LCD" TargetMode="External"/><Relationship Id="rId12" Type="http://schemas.openxmlformats.org/officeDocument/2006/relationships/image" Target="../media/image18.png"/><Relationship Id="rId2" Type="http://schemas.openxmlformats.org/officeDocument/2006/relationships/hyperlink" Target="https://med.noridianmedicare.com/documents/10546/6990981/Facet+Joint+Injections%2C%20Medial+Branch+Blocks%2C%20and+Facet+Joint+Radiofrequency+Neurotomy+LCD/64ee52e3-7c96-4729-b92b-5a0c41a0a6e0" TargetMode="External"/><Relationship Id="rId1" Type="http://schemas.openxmlformats.org/officeDocument/2006/relationships/slideLayout" Target="../slideLayouts/slideLayout2.xml"/><Relationship Id="rId6" Type="http://schemas.openxmlformats.org/officeDocument/2006/relationships/hyperlink" Target="https://med.noridianmedicare.com/documents/10546/6990981/Nerve+Blockade+for+Treatment+of+Chronic+Pain+and+Neuropathy+LCD/1aac4d8d-fdfc-45a5-9ff4-fedc741a950f" TargetMode="External"/><Relationship Id="rId11" Type="http://schemas.openxmlformats.org/officeDocument/2006/relationships/hyperlink" Target="https://med.noridianmedicare.com/documents/10546/6990981/Trigger+Point+Injections+LCD/06b211ee-06e9-492a-b0fa-f44a2f1c521c" TargetMode="External"/><Relationship Id="rId5" Type="http://schemas.openxmlformats.org/officeDocument/2006/relationships/hyperlink" Target="https://med.noridianmedicare.com/documents/10546/6990981/Lumbar+MRI+LCD" TargetMode="External"/><Relationship Id="rId10" Type="http://schemas.openxmlformats.org/officeDocument/2006/relationships/hyperlink" Target="https://med.noridianmedicare.com/documents/10546/6990981/Total+Knee+Arthroplasty+LCD/785b0203-ac5d-41c5-a8bd-a2f84ca26ac6" TargetMode="External"/><Relationship Id="rId4" Type="http://schemas.openxmlformats.org/officeDocument/2006/relationships/hyperlink" Target="https://med.noridianmedicare.com/documents/10546/6990981/Lumbar+Epidural+Injections+LCD/482e5cb2-caeb-4710-9d63-7578abc2b3ee" TargetMode="External"/><Relationship Id="rId9" Type="http://schemas.openxmlformats.org/officeDocument/2006/relationships/hyperlink" Target="https://med.noridianmedicare.com/documents/10546/6990981/Total+Hip+Arthroplasty+LCD/f7a7f2c4-9ce2-4fc2-a33a-d23092ef026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3.amazonaws.com/public-inspection.federalregister.gov/2019-16041.pdf"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ms.gov/files/document/covid-19-physicians-and-practitioners.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ovid19treatmentguidelines.nih.gov/introduction/"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dc.gov/coronavirus/2019-ncov/hcp/clinical-guidance-management-patients.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coronavirus/2019-ncov/hcp/clinical-criteria.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37" y="3763911"/>
            <a:ext cx="8588326" cy="923599"/>
          </a:xfrm>
        </p:spPr>
        <p:txBody>
          <a:bodyPr>
            <a:noAutofit/>
          </a:bodyPr>
          <a:lstStyle/>
          <a:p>
            <a:r>
              <a:rPr lang="en-US" sz="2800" dirty="0">
                <a:solidFill>
                  <a:srgbClr val="FFFF00"/>
                </a:solidFill>
                <a:latin typeface="Arial Black" pitchFamily="34" charset="0"/>
              </a:rPr>
              <a:t>MEDICARE FOR RHEUMATOLOGISTS DURING THE COVID CRISIS AND BEYOND:</a:t>
            </a:r>
            <a:endParaRPr lang="en-US" sz="3600" dirty="0">
              <a:solidFill>
                <a:srgbClr val="FFFF00"/>
              </a:solidFill>
              <a:latin typeface="Arial Black" pitchFamily="34" charset="0"/>
            </a:endParaRPr>
          </a:p>
        </p:txBody>
      </p:sp>
      <p:sp>
        <p:nvSpPr>
          <p:cNvPr id="3" name="Text Placeholder 2"/>
          <p:cNvSpPr>
            <a:spLocks noGrp="1"/>
          </p:cNvSpPr>
          <p:nvPr>
            <p:ph type="body" idx="1"/>
          </p:nvPr>
        </p:nvSpPr>
        <p:spPr>
          <a:xfrm>
            <a:off x="457200" y="5200041"/>
            <a:ext cx="8229600" cy="1099578"/>
          </a:xfrm>
        </p:spPr>
        <p:txBody>
          <a:bodyPr>
            <a:normAutofit lnSpcReduction="10000"/>
          </a:bodyPr>
          <a:lstStyle/>
          <a:p>
            <a:r>
              <a:rPr lang="en-US" dirty="0">
                <a:solidFill>
                  <a:schemeClr val="bg1"/>
                </a:solidFill>
                <a:latin typeface="Arial Black" panose="020B0A04020102020204" pitchFamily="34" charset="0"/>
              </a:rPr>
              <a:t>Coalition of State Rheumatology Organizations</a:t>
            </a:r>
          </a:p>
          <a:p>
            <a:r>
              <a:rPr lang="en-US" dirty="0">
                <a:solidFill>
                  <a:schemeClr val="bg1"/>
                </a:solidFill>
                <a:latin typeface="Arial Black" panose="020B0A04020102020204" pitchFamily="34" charset="0"/>
              </a:rPr>
              <a:t>Via Webinar</a:t>
            </a:r>
          </a:p>
          <a:p>
            <a:r>
              <a:rPr lang="en-US" dirty="0">
                <a:solidFill>
                  <a:schemeClr val="bg1"/>
                </a:solidFill>
                <a:latin typeface="Arial Black" panose="020B0A04020102020204" pitchFamily="34" charset="0"/>
              </a:rPr>
              <a:t>May 6, 2020; 5:00-6:00 PM Pacific</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3098D-F46D-4908-8BF6-848738CC5D37}"/>
              </a:ext>
            </a:extLst>
          </p:cNvPr>
          <p:cNvSpPr>
            <a:spLocks noGrp="1"/>
          </p:cNvSpPr>
          <p:nvPr>
            <p:ph type="dt" sz="half" idx="10"/>
          </p:nvPr>
        </p:nvSpPr>
        <p:spPr/>
        <p:txBody>
          <a:bodyPr/>
          <a:lstStyle/>
          <a:p>
            <a:fld id="{D626FC28-D3B6-47B1-9638-E1BA853745F4}" type="datetime1">
              <a:rPr lang="en-US" smtClean="0"/>
              <a:pPr/>
              <a:t>5/4/2020</a:t>
            </a:fld>
            <a:endParaRPr lang="en-US"/>
          </a:p>
        </p:txBody>
      </p:sp>
      <p:sp>
        <p:nvSpPr>
          <p:cNvPr id="3" name="Slide Number Placeholder 2">
            <a:extLst>
              <a:ext uri="{FF2B5EF4-FFF2-40B4-BE49-F238E27FC236}">
                <a16:creationId xmlns:a16="http://schemas.microsoft.com/office/drawing/2014/main" id="{7AE63805-3F24-490E-BB66-C15F8856A9C6}"/>
              </a:ext>
            </a:extLst>
          </p:cNvPr>
          <p:cNvSpPr>
            <a:spLocks noGrp="1"/>
          </p:cNvSpPr>
          <p:nvPr>
            <p:ph type="sldNum" sz="quarter" idx="12"/>
          </p:nvPr>
        </p:nvSpPr>
        <p:spPr/>
        <p:txBody>
          <a:bodyPr/>
          <a:lstStyle/>
          <a:p>
            <a:fld id="{5D86E084-3352-1048-A7D3-AB1A259C9C49}" type="slidenum">
              <a:rPr lang="en-US" smtClean="0"/>
              <a:pPr/>
              <a:t>10</a:t>
            </a:fld>
            <a:endParaRPr lang="en-US"/>
          </a:p>
        </p:txBody>
      </p:sp>
      <p:pic>
        <p:nvPicPr>
          <p:cNvPr id="4" name="Picture 3">
            <a:extLst>
              <a:ext uri="{FF2B5EF4-FFF2-40B4-BE49-F238E27FC236}">
                <a16:creationId xmlns:a16="http://schemas.microsoft.com/office/drawing/2014/main" id="{21408D80-108A-4CDF-BB85-30D0DA01A4A3}"/>
              </a:ext>
            </a:extLst>
          </p:cNvPr>
          <p:cNvPicPr>
            <a:picLocks noChangeAspect="1"/>
          </p:cNvPicPr>
          <p:nvPr/>
        </p:nvPicPr>
        <p:blipFill rotWithShape="1">
          <a:blip r:embed="rId2"/>
          <a:srcRect l="1396" r="8321" b="4131"/>
          <a:stretch/>
        </p:blipFill>
        <p:spPr>
          <a:xfrm>
            <a:off x="0" y="432526"/>
            <a:ext cx="8938054" cy="6404399"/>
          </a:xfrm>
          <a:prstGeom prst="rect">
            <a:avLst/>
          </a:prstGeom>
        </p:spPr>
      </p:pic>
      <p:sp>
        <p:nvSpPr>
          <p:cNvPr id="6" name="TextBox 5">
            <a:extLst>
              <a:ext uri="{FF2B5EF4-FFF2-40B4-BE49-F238E27FC236}">
                <a16:creationId xmlns:a16="http://schemas.microsoft.com/office/drawing/2014/main" id="{E113F7BB-0F2F-4047-BB7E-F3C7F03C200D}"/>
              </a:ext>
            </a:extLst>
          </p:cNvPr>
          <p:cNvSpPr txBox="1"/>
          <p:nvPr/>
        </p:nvSpPr>
        <p:spPr>
          <a:xfrm>
            <a:off x="852616" y="0"/>
            <a:ext cx="6849762" cy="523220"/>
          </a:xfrm>
          <a:prstGeom prst="rect">
            <a:avLst/>
          </a:prstGeom>
          <a:solidFill>
            <a:schemeClr val="bg1"/>
          </a:solidFill>
        </p:spPr>
        <p:txBody>
          <a:bodyPr wrap="square" rtlCol="0">
            <a:spAutoFit/>
          </a:bodyPr>
          <a:lstStyle/>
          <a:p>
            <a:r>
              <a:rPr lang="en-US" sz="2800" dirty="0">
                <a:solidFill>
                  <a:srgbClr val="0070C0"/>
                </a:solidFill>
                <a:latin typeface="Arial Black" panose="020B0A04020102020204" pitchFamily="34" charset="0"/>
              </a:rPr>
              <a:t>CDC PRIORITY TREATMENT LIST</a:t>
            </a:r>
          </a:p>
        </p:txBody>
      </p:sp>
    </p:spTree>
    <p:extLst>
      <p:ext uri="{BB962C8B-B14F-4D97-AF65-F5344CB8AC3E}">
        <p14:creationId xmlns:p14="http://schemas.microsoft.com/office/powerpoint/2010/main" val="206511397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B532-444D-4512-ADFB-D4562C2724DC}"/>
              </a:ext>
            </a:extLst>
          </p:cNvPr>
          <p:cNvSpPr>
            <a:spLocks noGrp="1"/>
          </p:cNvSpPr>
          <p:nvPr>
            <p:ph type="title"/>
          </p:nvPr>
        </p:nvSpPr>
        <p:spPr>
          <a:xfrm>
            <a:off x="440267" y="-4763"/>
            <a:ext cx="8229600" cy="1143000"/>
          </a:xfrm>
          <a:solidFill>
            <a:schemeClr val="bg1"/>
          </a:solidFill>
        </p:spPr>
        <p:txBody>
          <a:bodyPr>
            <a:normAutofit fontScale="90000"/>
          </a:bodyPr>
          <a:lstStyle/>
          <a:p>
            <a:r>
              <a:rPr lang="en-US" dirty="0">
                <a:latin typeface="Arial Black" panose="020B0A04020102020204" pitchFamily="34" charset="0"/>
              </a:rPr>
              <a:t>CARES Act Provider Relief Fund</a:t>
            </a:r>
          </a:p>
        </p:txBody>
      </p:sp>
      <p:sp>
        <p:nvSpPr>
          <p:cNvPr id="3" name="Content Placeholder 2">
            <a:extLst>
              <a:ext uri="{FF2B5EF4-FFF2-40B4-BE49-F238E27FC236}">
                <a16:creationId xmlns:a16="http://schemas.microsoft.com/office/drawing/2014/main" id="{D1B5F75B-95D4-4A4E-82CE-84E2CF447605}"/>
              </a:ext>
            </a:extLst>
          </p:cNvPr>
          <p:cNvSpPr>
            <a:spLocks noGrp="1"/>
          </p:cNvSpPr>
          <p:nvPr>
            <p:ph idx="1"/>
          </p:nvPr>
        </p:nvSpPr>
        <p:spPr>
          <a:xfrm>
            <a:off x="0" y="819960"/>
            <a:ext cx="9084733" cy="5935132"/>
          </a:xfrm>
        </p:spPr>
        <p:txBody>
          <a:bodyPr>
            <a:normAutofit/>
          </a:bodyPr>
          <a:lstStyle/>
          <a:p>
            <a:r>
              <a:rPr lang="en-US" sz="1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On March 27, 2020, the President signed the bipartisan CARES Act that provides $100 billion in relief funds to hospitals and other healthcare providers on the front lines of the coronavirus response. This funding will be used to support healthcare-related expenses or lost revenue attributable to COVID-19 and to ensure uninsured Americans can get testing and treatment for COVID-19.</a:t>
            </a:r>
          </a:p>
          <a:p>
            <a:r>
              <a:rPr lang="en-US" sz="1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Recognizing the importance of delivering funds in a fast and transparent manner, $30 billion is being distributed immediately – with payments arriving via direct deposit beginning April 10, 2020 – to eligible providers throughout the American healthcare system.</a:t>
            </a:r>
            <a:endParaRPr lang="en-US" sz="1800"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ndParaRPr>
          </a:p>
          <a:p>
            <a:r>
              <a:rPr lang="en-US" sz="1800" b="1" dirty="0">
                <a:solidFill>
                  <a:srgbClr val="C00000"/>
                </a:solidFill>
                <a:effectLst>
                  <a:outerShdw blurRad="38100" dist="38100" dir="2700000" algn="tl">
                    <a:srgbClr val="000000">
                      <a:alpha val="43137"/>
                    </a:srgbClr>
                  </a:outerShdw>
                </a:effectLst>
                <a:latin typeface="Arial Black" panose="020B0A04020102020204" pitchFamily="34" charset="0"/>
              </a:rPr>
              <a:t>These are payments, not loans, to healthcare providers, and will not need to be repaid.</a:t>
            </a:r>
          </a:p>
          <a:p>
            <a:r>
              <a:rPr lang="en-US" sz="1800" b="1" dirty="0">
                <a:solidFill>
                  <a:schemeClr val="accent5">
                    <a:lumMod val="50000"/>
                  </a:schemeClr>
                </a:solidFill>
                <a:latin typeface="Arial Black" panose="020B0A04020102020204" pitchFamily="34" charset="0"/>
              </a:rPr>
              <a:t>Is this different than CMS Accelerated / Advance Payment Program?</a:t>
            </a:r>
          </a:p>
          <a:p>
            <a:pPr lvl="1"/>
            <a:r>
              <a:rPr lang="en-US" sz="1600" dirty="0">
                <a:solidFill>
                  <a:srgbClr val="002060"/>
                </a:solidFill>
                <a:latin typeface="Arial Black" panose="020B0A04020102020204" pitchFamily="34" charset="0"/>
              </a:rPr>
              <a:t>Yes. The CMS Accelerated and Advance Payment Program has delivered billions of dollars to healthcare providers to help ensure providers and suppliers have the resources needed to combat the pandemic. The CMS accelerated and advance payments are a loan that providers must pay back. </a:t>
            </a:r>
            <a:r>
              <a:rPr lang="en-US" sz="1400" dirty="0">
                <a:latin typeface="Arial Black" panose="020B0A04020102020204" pitchFamily="34" charset="0"/>
                <a:hlinkClick r:id="rId2"/>
              </a:rPr>
              <a:t>Read more information from CMS</a:t>
            </a:r>
            <a:r>
              <a:rPr lang="en-US" sz="1400" dirty="0">
                <a:latin typeface="Arial Black" panose="020B0A04020102020204" pitchFamily="34" charset="0"/>
              </a:rPr>
              <a:t>.</a:t>
            </a:r>
          </a:p>
          <a:p>
            <a:pPr lvl="1"/>
            <a:r>
              <a:rPr lang="en-US" sz="1600" dirty="0">
                <a:solidFill>
                  <a:srgbClr val="002060"/>
                </a:solidFill>
                <a:latin typeface="Arial Black" panose="020B0A04020102020204" pitchFamily="34" charset="0"/>
              </a:rPr>
              <a:t>All relief payments are being made to providers and according to their tax identification number (TIN).</a:t>
            </a:r>
          </a:p>
          <a:p>
            <a:endParaRPr lang="en-US" sz="1800" dirty="0">
              <a:solidFill>
                <a:srgbClr val="C00000"/>
              </a:solidFill>
              <a:latin typeface="Arial Black" panose="020B0A04020102020204" pitchFamily="34" charset="0"/>
            </a:endParaRPr>
          </a:p>
        </p:txBody>
      </p:sp>
      <p:sp>
        <p:nvSpPr>
          <p:cNvPr id="5" name="Slide Number Placeholder 4">
            <a:extLst>
              <a:ext uri="{FF2B5EF4-FFF2-40B4-BE49-F238E27FC236}">
                <a16:creationId xmlns:a16="http://schemas.microsoft.com/office/drawing/2014/main" id="{91374700-E62B-4F3A-AFDC-00CF2DDC2A2B}"/>
              </a:ext>
            </a:extLst>
          </p:cNvPr>
          <p:cNvSpPr>
            <a:spLocks noGrp="1"/>
          </p:cNvSpPr>
          <p:nvPr>
            <p:ph type="sldNum" sz="quarter" idx="12"/>
          </p:nvPr>
        </p:nvSpPr>
        <p:spPr/>
        <p:txBody>
          <a:bodyPr/>
          <a:lstStyle/>
          <a:p>
            <a:fld id="{5D86E084-3352-1048-A7D3-AB1A259C9C49}" type="slidenum">
              <a:rPr lang="en-US" smtClean="0"/>
              <a:pPr/>
              <a:t>11</a:t>
            </a:fld>
            <a:endParaRPr lang="en-US"/>
          </a:p>
        </p:txBody>
      </p:sp>
      <p:sp>
        <p:nvSpPr>
          <p:cNvPr id="7" name="TextBox 6">
            <a:extLst>
              <a:ext uri="{FF2B5EF4-FFF2-40B4-BE49-F238E27FC236}">
                <a16:creationId xmlns:a16="http://schemas.microsoft.com/office/drawing/2014/main" id="{D5C4A3B7-DC79-45D1-B572-81EF60F872F8}"/>
              </a:ext>
            </a:extLst>
          </p:cNvPr>
          <p:cNvSpPr txBox="1"/>
          <p:nvPr/>
        </p:nvSpPr>
        <p:spPr>
          <a:xfrm>
            <a:off x="939800" y="6436815"/>
            <a:ext cx="6680200" cy="400110"/>
          </a:xfrm>
          <a:prstGeom prst="rect">
            <a:avLst/>
          </a:prstGeom>
          <a:solidFill>
            <a:srgbClr val="FFFF00"/>
          </a:solidFill>
        </p:spPr>
        <p:txBody>
          <a:bodyPr wrap="square" rtlCol="0">
            <a:spAutoFit/>
          </a:bodyPr>
          <a:lstStyle/>
          <a:p>
            <a:r>
              <a:rPr lang="en-US" sz="2000" b="1" dirty="0">
                <a:effectLst>
                  <a:outerShdw blurRad="38100" dist="38100" dir="2700000" algn="tl">
                    <a:srgbClr val="000000">
                      <a:alpha val="43137"/>
                    </a:srgbClr>
                  </a:outerShdw>
                </a:effectLst>
                <a:latin typeface="Arial Black" panose="020B0A04020102020204" pitchFamily="34" charset="0"/>
                <a:hlinkClick r:id="rId3">
                  <a:extLst>
                    <a:ext uri="{A12FA001-AC4F-418D-AE19-62706E023703}">
                      <ahyp:hlinkClr xmlns:ahyp="http://schemas.microsoft.com/office/drawing/2018/hyperlinkcolor" val="tx"/>
                    </a:ext>
                  </a:extLst>
                </a:hlinkClick>
              </a:rPr>
              <a:t>https://www.hhs.gov/provider-relief/index.html</a:t>
            </a:r>
            <a:endParaRPr lang="en-US" sz="20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369131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D4443-81B3-4A1B-9592-DDCEF57F8C9E}"/>
              </a:ext>
            </a:extLst>
          </p:cNvPr>
          <p:cNvSpPr>
            <a:spLocks noGrp="1"/>
          </p:cNvSpPr>
          <p:nvPr>
            <p:ph type="dt" sz="half" idx="10"/>
          </p:nvPr>
        </p:nvSpPr>
        <p:spPr/>
        <p:txBody>
          <a:bodyPr/>
          <a:lstStyle/>
          <a:p>
            <a:fld id="{D626FC28-D3B6-47B1-9638-E1BA853745F4}" type="datetime1">
              <a:rPr lang="en-US" smtClean="0"/>
              <a:pPr/>
              <a:t>5/4/2020</a:t>
            </a:fld>
            <a:endParaRPr lang="en-US"/>
          </a:p>
        </p:txBody>
      </p:sp>
      <p:sp>
        <p:nvSpPr>
          <p:cNvPr id="3" name="Slide Number Placeholder 2">
            <a:extLst>
              <a:ext uri="{FF2B5EF4-FFF2-40B4-BE49-F238E27FC236}">
                <a16:creationId xmlns:a16="http://schemas.microsoft.com/office/drawing/2014/main" id="{3078E164-CF93-4699-8BCC-12CF307CF52B}"/>
              </a:ext>
            </a:extLst>
          </p:cNvPr>
          <p:cNvSpPr>
            <a:spLocks noGrp="1"/>
          </p:cNvSpPr>
          <p:nvPr>
            <p:ph type="sldNum" sz="quarter" idx="12"/>
          </p:nvPr>
        </p:nvSpPr>
        <p:spPr/>
        <p:txBody>
          <a:bodyPr/>
          <a:lstStyle/>
          <a:p>
            <a:fld id="{5D86E084-3352-1048-A7D3-AB1A259C9C49}" type="slidenum">
              <a:rPr lang="en-US" smtClean="0"/>
              <a:pPr/>
              <a:t>12</a:t>
            </a:fld>
            <a:endParaRPr lang="en-US"/>
          </a:p>
        </p:txBody>
      </p:sp>
      <p:pic>
        <p:nvPicPr>
          <p:cNvPr id="4" name="Picture 3">
            <a:extLst>
              <a:ext uri="{FF2B5EF4-FFF2-40B4-BE49-F238E27FC236}">
                <a16:creationId xmlns:a16="http://schemas.microsoft.com/office/drawing/2014/main" id="{9AF92C9E-36F6-4D3C-B391-9D3B0D059C93}"/>
              </a:ext>
            </a:extLst>
          </p:cNvPr>
          <p:cNvPicPr>
            <a:picLocks noChangeAspect="1"/>
          </p:cNvPicPr>
          <p:nvPr/>
        </p:nvPicPr>
        <p:blipFill rotWithShape="1">
          <a:blip r:embed="rId2"/>
          <a:srcRect l="5869" t="-1982" r="6693" b="1982"/>
          <a:stretch/>
        </p:blipFill>
        <p:spPr>
          <a:xfrm>
            <a:off x="89210" y="537151"/>
            <a:ext cx="8976731" cy="5052921"/>
          </a:xfrm>
          <a:prstGeom prst="rect">
            <a:avLst/>
          </a:prstGeom>
        </p:spPr>
      </p:pic>
      <p:sp>
        <p:nvSpPr>
          <p:cNvPr id="5" name="TextBox 4">
            <a:extLst>
              <a:ext uri="{FF2B5EF4-FFF2-40B4-BE49-F238E27FC236}">
                <a16:creationId xmlns:a16="http://schemas.microsoft.com/office/drawing/2014/main" id="{9453E20E-4F09-4BA9-AF8C-F441AD7EBD91}"/>
              </a:ext>
            </a:extLst>
          </p:cNvPr>
          <p:cNvSpPr txBox="1"/>
          <p:nvPr/>
        </p:nvSpPr>
        <p:spPr>
          <a:xfrm>
            <a:off x="535259" y="5720576"/>
            <a:ext cx="7794702" cy="523220"/>
          </a:xfrm>
          <a:prstGeom prst="rect">
            <a:avLst/>
          </a:prstGeom>
          <a:solidFill>
            <a:srgbClr val="FFFF00"/>
          </a:solidFill>
        </p:spPr>
        <p:txBody>
          <a:bodyPr wrap="square" rtlCol="0">
            <a:spAutoFit/>
          </a:bodyPr>
          <a:lstStyle/>
          <a:p>
            <a:r>
              <a:rPr lang="en-US" sz="2800" dirty="0">
                <a:latin typeface="Arial Black" panose="020B0A04020102020204" pitchFamily="34" charset="0"/>
                <a:hlinkClick r:id="rId3"/>
              </a:rPr>
              <a:t>https://covid19.linkhealth.com/#/step/1</a:t>
            </a:r>
            <a:r>
              <a:rPr lang="en-US" sz="2800" dirty="0">
                <a:latin typeface="Arial Black" panose="020B0A04020102020204" pitchFamily="34" charset="0"/>
              </a:rPr>
              <a:t> </a:t>
            </a:r>
          </a:p>
        </p:txBody>
      </p:sp>
    </p:spTree>
    <p:extLst>
      <p:ext uri="{BB962C8B-B14F-4D97-AF65-F5344CB8AC3E}">
        <p14:creationId xmlns:p14="http://schemas.microsoft.com/office/powerpoint/2010/main" val="286029224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9DB7-6576-4EEB-A94B-BEE0AB27A552}"/>
              </a:ext>
            </a:extLst>
          </p:cNvPr>
          <p:cNvSpPr>
            <a:spLocks noGrp="1"/>
          </p:cNvSpPr>
          <p:nvPr>
            <p:ph type="title"/>
          </p:nvPr>
        </p:nvSpPr>
        <p:spPr>
          <a:xfrm>
            <a:off x="79901" y="0"/>
            <a:ext cx="8993078" cy="1143000"/>
          </a:xfrm>
          <a:solidFill>
            <a:schemeClr val="bg1"/>
          </a:solidFill>
        </p:spPr>
        <p:txBody>
          <a:bodyPr/>
          <a:lstStyle/>
          <a:p>
            <a:r>
              <a:rPr lang="en-US" dirty="0">
                <a:latin typeface="Arial Black" panose="020B0A04020102020204" pitchFamily="34" charset="0"/>
              </a:rPr>
              <a:t>PHASE TWO PROVIDER RELIEF</a:t>
            </a:r>
          </a:p>
        </p:txBody>
      </p:sp>
      <p:sp>
        <p:nvSpPr>
          <p:cNvPr id="4" name="Date Placeholder 3">
            <a:extLst>
              <a:ext uri="{FF2B5EF4-FFF2-40B4-BE49-F238E27FC236}">
                <a16:creationId xmlns:a16="http://schemas.microsoft.com/office/drawing/2014/main" id="{BEB7BE25-30E8-422C-9C32-186181BCDF3E}"/>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581556E2-E5FA-4C92-9AF7-63127A236294}"/>
              </a:ext>
            </a:extLst>
          </p:cNvPr>
          <p:cNvSpPr>
            <a:spLocks noGrp="1"/>
          </p:cNvSpPr>
          <p:nvPr>
            <p:ph type="sldNum" sz="quarter" idx="12"/>
          </p:nvPr>
        </p:nvSpPr>
        <p:spPr/>
        <p:txBody>
          <a:bodyPr/>
          <a:lstStyle/>
          <a:p>
            <a:fld id="{5D86E084-3352-1048-A7D3-AB1A259C9C49}" type="slidenum">
              <a:rPr lang="en-US" smtClean="0"/>
              <a:pPr/>
              <a:t>13</a:t>
            </a:fld>
            <a:endParaRPr lang="en-US"/>
          </a:p>
        </p:txBody>
      </p:sp>
      <p:sp>
        <p:nvSpPr>
          <p:cNvPr id="8" name="Content Placeholder 7">
            <a:extLst>
              <a:ext uri="{FF2B5EF4-FFF2-40B4-BE49-F238E27FC236}">
                <a16:creationId xmlns:a16="http://schemas.microsoft.com/office/drawing/2014/main" id="{1C333AC9-9E29-4A69-8D37-FE85220A85CC}"/>
              </a:ext>
            </a:extLst>
          </p:cNvPr>
          <p:cNvSpPr>
            <a:spLocks noGrp="1"/>
          </p:cNvSpPr>
          <p:nvPr>
            <p:ph idx="1"/>
          </p:nvPr>
        </p:nvSpPr>
        <p:spPr>
          <a:xfrm>
            <a:off x="0" y="882757"/>
            <a:ext cx="9144000" cy="5771605"/>
          </a:xfrm>
        </p:spPr>
        <p:txBody>
          <a:bodyPr>
            <a:normAutofit/>
          </a:bodyPr>
          <a:lstStyle/>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All providers with a Medicare billing TIN are now eligible to apply for a portion of this $20 billion by submitting data about their annual revenues (through IRS tax filings)  and estimated COVID-related lost revenue for March &amp; April 2020 via </a:t>
            </a:r>
            <a:r>
              <a:rPr lang="en-US" sz="2200" dirty="0">
                <a:latin typeface="Arial Black" panose="020B0A04020102020204" pitchFamily="34" charset="0"/>
                <a:hlinkClick r:id="rId3"/>
              </a:rPr>
              <a:t>Provider Relief Fund General Distribution Portal</a:t>
            </a:r>
            <a:r>
              <a:rPr lang="en-US" sz="2200" dirty="0">
                <a:latin typeface="Arial Black" panose="020B0A04020102020204" pitchFamily="34" charset="0"/>
              </a:rPr>
              <a:t>.</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 U.S. Department of Health and Human Services (HHS) on April 23, 2020, announced a $20 billion phase two round of funding for health care providers from the $175 billion</a:t>
            </a:r>
            <a:r>
              <a:rPr lang="en-US" sz="2200" dirty="0">
                <a:latin typeface="Arial Black" panose="020B0A04020102020204" pitchFamily="34" charset="0"/>
              </a:rPr>
              <a:t> </a:t>
            </a:r>
            <a:r>
              <a:rPr lang="en-US" sz="2200" dirty="0">
                <a:latin typeface="Arial Black" panose="020B0A04020102020204" pitchFamily="34" charset="0"/>
                <a:hlinkClick r:id="rId4"/>
              </a:rPr>
              <a:t>CARES Act Provider Relief Fund</a:t>
            </a:r>
            <a:r>
              <a:rPr lang="en-US" sz="2200" dirty="0">
                <a:latin typeface="Arial Black" panose="020B0A04020102020204" pitchFamily="34" charset="0"/>
              </a:rPr>
              <a:t>. </a:t>
            </a:r>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HHS is dispersing the additional $20 billion to providers based on a percentage of each provider’s 2018 net patient revenue from all payors, not just Medicare fee-for-service payments. The funds are grants and do not need to be repaid.</a:t>
            </a:r>
          </a:p>
          <a:p>
            <a:endParaRPr lang="en-US" sz="2600" dirty="0">
              <a:latin typeface="Arial Black" panose="020B0A04020102020204" pitchFamily="34" charset="0"/>
            </a:endParaRPr>
          </a:p>
          <a:p>
            <a:endParaRPr lang="en-US" dirty="0"/>
          </a:p>
        </p:txBody>
      </p:sp>
      <p:grpSp>
        <p:nvGrpSpPr>
          <p:cNvPr id="7" name="Group 6">
            <a:extLst>
              <a:ext uri="{FF2B5EF4-FFF2-40B4-BE49-F238E27FC236}">
                <a16:creationId xmlns:a16="http://schemas.microsoft.com/office/drawing/2014/main" id="{9F8C31D2-EFCC-44A2-A700-51FED9CC59BA}"/>
              </a:ext>
            </a:extLst>
          </p:cNvPr>
          <p:cNvGrpSpPr/>
          <p:nvPr/>
        </p:nvGrpSpPr>
        <p:grpSpPr>
          <a:xfrm>
            <a:off x="79901" y="6063449"/>
            <a:ext cx="8922056" cy="769442"/>
            <a:chOff x="79901" y="6063449"/>
            <a:chExt cx="8922056" cy="769442"/>
          </a:xfrm>
        </p:grpSpPr>
        <p:sp>
          <p:nvSpPr>
            <p:cNvPr id="3" name="TextBox 2">
              <a:extLst>
                <a:ext uri="{FF2B5EF4-FFF2-40B4-BE49-F238E27FC236}">
                  <a16:creationId xmlns:a16="http://schemas.microsoft.com/office/drawing/2014/main" id="{C9816816-6481-45D9-9659-7E093C89FA77}"/>
                </a:ext>
              </a:extLst>
            </p:cNvPr>
            <p:cNvSpPr txBox="1"/>
            <p:nvPr/>
          </p:nvSpPr>
          <p:spPr>
            <a:xfrm>
              <a:off x="79901" y="6063449"/>
              <a:ext cx="8922056" cy="400110"/>
            </a:xfrm>
            <a:prstGeom prst="rect">
              <a:avLst/>
            </a:prstGeom>
            <a:solidFill>
              <a:srgbClr val="FFFF00"/>
            </a:solidFill>
          </p:spPr>
          <p:txBody>
            <a:bodyPr wrap="square" rtlCol="0">
              <a:spAutoFit/>
            </a:bodyPr>
            <a:lstStyle/>
            <a:p>
              <a:r>
                <a:rPr lang="en-US" sz="2000" dirty="0">
                  <a:latin typeface="Arial Black" panose="020B0A04020102020204" pitchFamily="34" charset="0"/>
                </a:rPr>
                <a:t>For more information, see the </a:t>
              </a:r>
              <a:r>
                <a:rPr lang="en-US" sz="2000" dirty="0">
                  <a:latin typeface="Arial Black" panose="020B0A04020102020204" pitchFamily="34" charset="0"/>
                  <a:hlinkClick r:id="rId5"/>
                </a:rPr>
                <a:t>HHS FAQ</a:t>
              </a:r>
              <a:r>
                <a:rPr lang="en-US" sz="2000" dirty="0">
                  <a:latin typeface="Arial Black" panose="020B0A04020102020204" pitchFamily="34" charset="0"/>
                </a:rPr>
                <a:t> and </a:t>
              </a:r>
              <a:r>
                <a:rPr lang="en-US" sz="2000" dirty="0">
                  <a:latin typeface="Arial Black" panose="020B0A04020102020204" pitchFamily="34" charset="0"/>
                  <a:hlinkClick r:id="rId6"/>
                </a:rPr>
                <a:t>application guide</a:t>
              </a:r>
              <a:r>
                <a:rPr lang="en-US" sz="2000" dirty="0">
                  <a:latin typeface="Arial Black" panose="020B0A04020102020204" pitchFamily="34" charset="0"/>
                </a:rPr>
                <a:t>  </a:t>
              </a:r>
            </a:p>
          </p:txBody>
        </p:sp>
        <p:sp>
          <p:nvSpPr>
            <p:cNvPr id="6" name="TextBox 5">
              <a:extLst>
                <a:ext uri="{FF2B5EF4-FFF2-40B4-BE49-F238E27FC236}">
                  <a16:creationId xmlns:a16="http://schemas.microsoft.com/office/drawing/2014/main" id="{FFB2D5EF-23A6-43FE-A734-CD559FA67E3B}"/>
                </a:ext>
              </a:extLst>
            </p:cNvPr>
            <p:cNvSpPr txBox="1"/>
            <p:nvPr/>
          </p:nvSpPr>
          <p:spPr>
            <a:xfrm>
              <a:off x="1473693" y="6463559"/>
              <a:ext cx="5079507" cy="369332"/>
            </a:xfrm>
            <a:prstGeom prst="rect">
              <a:avLst/>
            </a:prstGeom>
            <a:solidFill>
              <a:srgbClr val="FFFF00"/>
            </a:solidFill>
          </p:spPr>
          <p:txBody>
            <a:bodyPr wrap="square" rtlCol="0">
              <a:spAutoFit/>
            </a:bodyPr>
            <a:lstStyle/>
            <a:p>
              <a:r>
                <a:rPr lang="en-US" dirty="0">
                  <a:latin typeface="Arial Black" panose="020B0A04020102020204" pitchFamily="34" charset="0"/>
                </a:rPr>
                <a:t>AMA </a:t>
              </a:r>
              <a:r>
                <a:rPr lang="en-US" dirty="0">
                  <a:latin typeface="Arial Black" panose="020B0A04020102020204" pitchFamily="34" charset="0"/>
                  <a:hlinkClick r:id="rId7"/>
                </a:rPr>
                <a:t>guidance to help physicians</a:t>
              </a:r>
              <a:r>
                <a:rPr lang="en-US" dirty="0">
                  <a:latin typeface="Arial Black" panose="020B0A04020102020204" pitchFamily="34" charset="0"/>
                </a:rPr>
                <a:t> </a:t>
              </a:r>
            </a:p>
          </p:txBody>
        </p:sp>
      </p:grpSp>
    </p:spTree>
    <p:extLst>
      <p:ext uri="{BB962C8B-B14F-4D97-AF65-F5344CB8AC3E}">
        <p14:creationId xmlns:p14="http://schemas.microsoft.com/office/powerpoint/2010/main" val="3356372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2A8D-57B2-459B-8A33-80805EB4152C}"/>
              </a:ext>
            </a:extLst>
          </p:cNvPr>
          <p:cNvSpPr>
            <a:spLocks noGrp="1"/>
          </p:cNvSpPr>
          <p:nvPr>
            <p:ph type="title"/>
          </p:nvPr>
        </p:nvSpPr>
        <p:spPr>
          <a:xfrm>
            <a:off x="457200" y="21075"/>
            <a:ext cx="8229600" cy="1143000"/>
          </a:xfrm>
          <a:solidFill>
            <a:schemeClr val="bg1"/>
          </a:solidFill>
        </p:spPr>
        <p:txBody>
          <a:bodyPr>
            <a:normAutofit fontScale="90000"/>
          </a:bodyPr>
          <a:lstStyle/>
          <a:p>
            <a:r>
              <a:rPr lang="en-US" dirty="0">
                <a:solidFill>
                  <a:srgbClr val="0070C0"/>
                </a:solidFill>
                <a:latin typeface="Arial Black" panose="020B0A04020102020204" pitchFamily="34" charset="0"/>
              </a:rPr>
              <a:t>Accelerated/Advance Payment Program for Medicare Providers </a:t>
            </a:r>
          </a:p>
        </p:txBody>
      </p:sp>
      <p:sp>
        <p:nvSpPr>
          <p:cNvPr id="3" name="Content Placeholder 2">
            <a:extLst>
              <a:ext uri="{FF2B5EF4-FFF2-40B4-BE49-F238E27FC236}">
                <a16:creationId xmlns:a16="http://schemas.microsoft.com/office/drawing/2014/main" id="{7FE6C26A-D655-4753-9959-1D53B0E2111A}"/>
              </a:ext>
            </a:extLst>
          </p:cNvPr>
          <p:cNvSpPr>
            <a:spLocks noGrp="1"/>
          </p:cNvSpPr>
          <p:nvPr>
            <p:ph idx="1"/>
          </p:nvPr>
        </p:nvSpPr>
        <p:spPr>
          <a:xfrm>
            <a:off x="1" y="1164076"/>
            <a:ext cx="9013370" cy="5857210"/>
          </a:xfrm>
        </p:spPr>
        <p:txBody>
          <a:bodyPr>
            <a:normAutofit/>
          </a:bodyPr>
          <a:lstStyle/>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Funds have been provided through expansion of the Accelerated and Advance Payment Program to ensure providers and suppliers have the resources needed to combat the pandemic.</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 streamlined process implemented by CMS for COVID-19 has reduced processing times for a request of an accelerated or advance payment to between four to six days</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Payments are available to Part A providers, including hospitals, and Part B suppliers, including doctors, non-physician practitioners and durable medical equipment (DME) suppliers. While most of these providers and suppliers can receive three months of their Medicare reimbursements, certain providers can receive up to six months</a:t>
            </a:r>
            <a:endParaRPr lang="en-US" sz="1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4" name="Date Placeholder 3">
            <a:extLst>
              <a:ext uri="{FF2B5EF4-FFF2-40B4-BE49-F238E27FC236}">
                <a16:creationId xmlns:a16="http://schemas.microsoft.com/office/drawing/2014/main" id="{510FBB83-C077-4EBC-8A77-805948F6EE4E}"/>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8E62EEB1-3060-41D4-B12D-7E8A80CE627B}"/>
              </a:ext>
            </a:extLst>
          </p:cNvPr>
          <p:cNvSpPr>
            <a:spLocks noGrp="1"/>
          </p:cNvSpPr>
          <p:nvPr>
            <p:ph type="sldNum" sz="quarter" idx="12"/>
          </p:nvPr>
        </p:nvSpPr>
        <p:spPr/>
        <p:txBody>
          <a:bodyPr/>
          <a:lstStyle/>
          <a:p>
            <a:fld id="{5D86E084-3352-1048-A7D3-AB1A259C9C49}" type="slidenum">
              <a:rPr lang="en-US" smtClean="0"/>
              <a:pPr/>
              <a:t>14</a:t>
            </a:fld>
            <a:endParaRPr lang="en-US"/>
          </a:p>
        </p:txBody>
      </p:sp>
    </p:spTree>
    <p:extLst>
      <p:ext uri="{BB962C8B-B14F-4D97-AF65-F5344CB8AC3E}">
        <p14:creationId xmlns:p14="http://schemas.microsoft.com/office/powerpoint/2010/main" val="318113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2A8D-57B2-459B-8A33-80805EB4152C}"/>
              </a:ext>
            </a:extLst>
          </p:cNvPr>
          <p:cNvSpPr>
            <a:spLocks noGrp="1"/>
          </p:cNvSpPr>
          <p:nvPr>
            <p:ph type="title"/>
          </p:nvPr>
        </p:nvSpPr>
        <p:spPr>
          <a:xfrm>
            <a:off x="393155" y="21075"/>
            <a:ext cx="8229600" cy="1143000"/>
          </a:xfrm>
          <a:solidFill>
            <a:schemeClr val="bg1"/>
          </a:solidFill>
        </p:spPr>
        <p:txBody>
          <a:bodyPr>
            <a:normAutofit fontScale="90000"/>
          </a:bodyPr>
          <a:lstStyle/>
          <a:p>
            <a:r>
              <a:rPr lang="en-US" dirty="0">
                <a:latin typeface="Arial Black" panose="020B0A04020102020204" pitchFamily="34" charset="0"/>
              </a:rPr>
              <a:t>Accelerated/Advance Payment Program for Medicare Providers </a:t>
            </a:r>
          </a:p>
        </p:txBody>
      </p:sp>
      <p:sp>
        <p:nvSpPr>
          <p:cNvPr id="3" name="Content Placeholder 2">
            <a:extLst>
              <a:ext uri="{FF2B5EF4-FFF2-40B4-BE49-F238E27FC236}">
                <a16:creationId xmlns:a16="http://schemas.microsoft.com/office/drawing/2014/main" id="{7FE6C26A-D655-4753-9959-1D53B0E2111A}"/>
              </a:ext>
            </a:extLst>
          </p:cNvPr>
          <p:cNvSpPr>
            <a:spLocks noGrp="1"/>
          </p:cNvSpPr>
          <p:nvPr>
            <p:ph idx="1"/>
          </p:nvPr>
        </p:nvSpPr>
        <p:spPr>
          <a:xfrm>
            <a:off x="71021" y="1036293"/>
            <a:ext cx="9013370" cy="4525963"/>
          </a:xfrm>
        </p:spPr>
        <p:txBody>
          <a:bodyPr>
            <a:normAutofit lnSpcReduction="10000"/>
          </a:bodyPr>
          <a:lstStyle/>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Advance and accelerated payments are a loan providers must pay back. </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CMS will begin to apply claims payments to offset the accelerated/advance payments 120 days after disbursement. </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Part B suppliers will have up to 210 days to complete repayment of accelerated and advance payments, respectively.  Interest rates occur if not repaid</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 fact sheet on the accelerated/advance payment process and how to submit a request can be found here: </a:t>
            </a:r>
            <a:r>
              <a:rPr lang="en-US" sz="2200" u="sng"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hlinkClick r:id="rId3">
                  <a:extLst>
                    <a:ext uri="{A12FA001-AC4F-418D-AE19-62706E023703}">
                      <ahyp:hlinkClr xmlns:ahyp="http://schemas.microsoft.com/office/drawing/2018/hyperlinkcolor" val="tx"/>
                    </a:ext>
                  </a:extLst>
                </a:hlinkClick>
              </a:rPr>
              <a:t>Fact Sheet</a:t>
            </a:r>
            <a:r>
              <a:rPr lang="en-US" sz="2200" u="sng"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Providers can also contact their Medicare Administrative Contractor for any questions.</a:t>
            </a:r>
          </a:p>
          <a:p>
            <a:endParaRPr lang="en-US" sz="105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1050" dirty="0">
              <a:latin typeface="Arial Black" panose="020B0A04020102020204" pitchFamily="34" charset="0"/>
            </a:endParaRPr>
          </a:p>
        </p:txBody>
      </p:sp>
      <p:sp>
        <p:nvSpPr>
          <p:cNvPr id="5" name="Slide Number Placeholder 4">
            <a:extLst>
              <a:ext uri="{FF2B5EF4-FFF2-40B4-BE49-F238E27FC236}">
                <a16:creationId xmlns:a16="http://schemas.microsoft.com/office/drawing/2014/main" id="{8E62EEB1-3060-41D4-B12D-7E8A80CE627B}"/>
              </a:ext>
            </a:extLst>
          </p:cNvPr>
          <p:cNvSpPr>
            <a:spLocks noGrp="1"/>
          </p:cNvSpPr>
          <p:nvPr>
            <p:ph type="sldNum" sz="quarter" idx="12"/>
          </p:nvPr>
        </p:nvSpPr>
        <p:spPr/>
        <p:txBody>
          <a:bodyPr/>
          <a:lstStyle/>
          <a:p>
            <a:fld id="{5D86E084-3352-1048-A7D3-AB1A259C9C49}" type="slidenum">
              <a:rPr lang="en-US" smtClean="0"/>
              <a:pPr/>
              <a:t>15</a:t>
            </a:fld>
            <a:endParaRPr lang="en-US" dirty="0"/>
          </a:p>
        </p:txBody>
      </p:sp>
      <p:grpSp>
        <p:nvGrpSpPr>
          <p:cNvPr id="4" name="Group 3">
            <a:extLst>
              <a:ext uri="{FF2B5EF4-FFF2-40B4-BE49-F238E27FC236}">
                <a16:creationId xmlns:a16="http://schemas.microsoft.com/office/drawing/2014/main" id="{04CD6ED8-D017-4D24-93C8-54C27BC91102}"/>
              </a:ext>
            </a:extLst>
          </p:cNvPr>
          <p:cNvGrpSpPr/>
          <p:nvPr/>
        </p:nvGrpSpPr>
        <p:grpSpPr>
          <a:xfrm>
            <a:off x="150921" y="5281806"/>
            <a:ext cx="8933470" cy="1046441"/>
            <a:chOff x="150921" y="5281806"/>
            <a:chExt cx="8933470" cy="1046441"/>
          </a:xfrm>
        </p:grpSpPr>
        <p:sp>
          <p:nvSpPr>
            <p:cNvPr id="6" name="TextBox 5">
              <a:extLst>
                <a:ext uri="{FF2B5EF4-FFF2-40B4-BE49-F238E27FC236}">
                  <a16:creationId xmlns:a16="http://schemas.microsoft.com/office/drawing/2014/main" id="{000CEC18-13C1-46FC-9481-07E5EBB2C651}"/>
                </a:ext>
              </a:extLst>
            </p:cNvPr>
            <p:cNvSpPr txBox="1"/>
            <p:nvPr/>
          </p:nvSpPr>
          <p:spPr>
            <a:xfrm>
              <a:off x="150921" y="5281806"/>
              <a:ext cx="8882742" cy="646331"/>
            </a:xfrm>
            <a:prstGeom prst="rect">
              <a:avLst/>
            </a:prstGeom>
            <a:solidFill>
              <a:srgbClr val="FFFF00"/>
            </a:solidFill>
          </p:spPr>
          <p:txBody>
            <a:bodyPr wrap="square" rtlCol="0">
              <a:spAutoFit/>
            </a:bodyPr>
            <a:lstStyle/>
            <a:p>
              <a:r>
                <a:rPr lang="en-US" dirty="0">
                  <a:latin typeface="Arial Black" panose="020B0A04020102020204" pitchFamily="34" charset="0"/>
                  <a:hlinkClick r:id="rId4"/>
                </a:rPr>
                <a:t>https://www.cms.gov/files/document/Accelerated-and-Advanced-Payments-Fact-Sheet.pdf</a:t>
              </a:r>
              <a:endParaRPr lang="en-US" dirty="0">
                <a:latin typeface="Arial Black" panose="020B0A04020102020204" pitchFamily="34" charset="0"/>
              </a:endParaRPr>
            </a:p>
          </p:txBody>
        </p:sp>
        <p:sp>
          <p:nvSpPr>
            <p:cNvPr id="8" name="TextBox 7">
              <a:extLst>
                <a:ext uri="{FF2B5EF4-FFF2-40B4-BE49-F238E27FC236}">
                  <a16:creationId xmlns:a16="http://schemas.microsoft.com/office/drawing/2014/main" id="{21652F9C-F643-4CA0-9340-8BEA186D4599}"/>
                </a:ext>
              </a:extLst>
            </p:cNvPr>
            <p:cNvSpPr txBox="1"/>
            <p:nvPr/>
          </p:nvSpPr>
          <p:spPr>
            <a:xfrm>
              <a:off x="239697" y="5928137"/>
              <a:ext cx="8844694" cy="400110"/>
            </a:xfrm>
            <a:prstGeom prst="rect">
              <a:avLst/>
            </a:prstGeom>
            <a:noFill/>
          </p:spPr>
          <p:txBody>
            <a:bodyPr wrap="square" rtlCol="0">
              <a:spAutoFit/>
            </a:bodyPr>
            <a:lstStyle/>
            <a:p>
              <a:r>
                <a:rPr lang="en-US" sz="2000" dirty="0">
                  <a:solidFill>
                    <a:srgbClr val="C00000"/>
                  </a:solidFill>
                  <a:effectLst>
                    <a:outerShdw blurRad="38100" dist="38100" dir="2700000" algn="tl">
                      <a:srgbClr val="000000">
                        <a:alpha val="43137"/>
                      </a:srgbClr>
                    </a:outerShdw>
                  </a:effectLst>
                  <a:latin typeface="Arial Black" panose="020B0A04020102020204" pitchFamily="34" charset="0"/>
                </a:rPr>
                <a:t>PROGRAM HALTED 4-27-20</a:t>
              </a:r>
              <a:r>
                <a:rPr lang="en-US" dirty="0">
                  <a:solidFill>
                    <a:srgbClr val="C00000"/>
                  </a:solidFill>
                  <a:effectLst>
                    <a:outerShdw blurRad="38100" dist="38100" dir="2700000" algn="tl">
                      <a:srgbClr val="000000">
                        <a:alpha val="43137"/>
                      </a:srgbClr>
                    </a:outerShdw>
                  </a:effectLst>
                  <a:latin typeface="Arial Black" panose="020B0A04020102020204" pitchFamily="34" charset="0"/>
                </a:rPr>
                <a:t>—SEE </a:t>
              </a:r>
              <a:r>
                <a:rPr lang="en-US" u="sng" dirty="0">
                  <a:solidFill>
                    <a:srgbClr val="0070C0"/>
                  </a:solidFill>
                  <a:latin typeface="Arial Black" panose="020B0A04020102020204" pitchFamily="34" charset="0"/>
                  <a:hlinkClick r:id="rId5">
                    <a:extLst>
                      <a:ext uri="{A12FA001-AC4F-418D-AE19-62706E023703}">
                        <ahyp:hlinkClr xmlns:ahyp="http://schemas.microsoft.com/office/drawing/2018/hyperlinkcolor" val="tx"/>
                      </a:ext>
                    </a:extLst>
                  </a:hlinkClick>
                </a:rPr>
                <a:t>Provider Relief Fund</a:t>
              </a:r>
              <a:r>
                <a:rPr lang="en-US" u="sng" dirty="0">
                  <a:solidFill>
                    <a:srgbClr val="0070C0"/>
                  </a:solidFill>
                  <a:latin typeface="Arial Black" panose="020B0A04020102020204" pitchFamily="34" charset="0"/>
                </a:rPr>
                <a:t> </a:t>
              </a:r>
              <a:r>
                <a:rPr lang="en-US" u="sng" dirty="0">
                  <a:solidFill>
                    <a:srgbClr val="C00000"/>
                  </a:solidFill>
                  <a:latin typeface="Arial Black" panose="020B0A04020102020204" pitchFamily="34" charset="0"/>
                </a:rPr>
                <a:t> </a:t>
              </a:r>
              <a:r>
                <a:rPr lang="en-US" sz="2000" u="sng" dirty="0">
                  <a:solidFill>
                    <a:srgbClr val="C00000"/>
                  </a:solidFill>
                  <a:latin typeface="Arial Black" panose="020B0A04020102020204" pitchFamily="34" charset="0"/>
                </a:rPr>
                <a:t>DETAILS </a:t>
              </a:r>
              <a:r>
                <a:rPr lang="en-US" sz="2000" u="sng" dirty="0">
                  <a:solidFill>
                    <a:srgbClr val="0070C0"/>
                  </a:solidFill>
                  <a:latin typeface="Arial Black" panose="020B0A04020102020204" pitchFamily="34" charset="0"/>
                </a:rPr>
                <a:t> </a:t>
              </a:r>
              <a:endParaRPr lang="en-US"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grpSp>
    </p:spTree>
    <p:extLst>
      <p:ext uri="{BB962C8B-B14F-4D97-AF65-F5344CB8AC3E}">
        <p14:creationId xmlns:p14="http://schemas.microsoft.com/office/powerpoint/2010/main" val="3989332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F14D6C-7B17-4C13-8F0B-3AD045946A70}"/>
              </a:ext>
            </a:extLst>
          </p:cNvPr>
          <p:cNvSpPr/>
          <p:nvPr/>
        </p:nvSpPr>
        <p:spPr>
          <a:xfrm>
            <a:off x="42333" y="6341533"/>
            <a:ext cx="8449734" cy="516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C1CC65-7A46-4F73-BE68-15BFC0D678BC}"/>
              </a:ext>
            </a:extLst>
          </p:cNvPr>
          <p:cNvSpPr/>
          <p:nvPr/>
        </p:nvSpPr>
        <p:spPr>
          <a:xfrm>
            <a:off x="42333" y="21075"/>
            <a:ext cx="9059333" cy="11727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403555C-6434-420D-87CA-3C36CA0545F3}"/>
              </a:ext>
            </a:extLst>
          </p:cNvPr>
          <p:cNvSpPr>
            <a:spLocks noGrp="1"/>
          </p:cNvSpPr>
          <p:nvPr>
            <p:ph type="dt" sz="half" idx="10"/>
          </p:nvPr>
        </p:nvSpPr>
        <p:spPr/>
        <p:txBody>
          <a:bodyPr/>
          <a:lstStyle/>
          <a:p>
            <a:fld id="{D626FC28-D3B6-47B1-9638-E1BA853745F4}" type="datetime1">
              <a:rPr lang="en-US" smtClean="0"/>
              <a:pPr/>
              <a:t>5/4/2020</a:t>
            </a:fld>
            <a:endParaRPr lang="en-US"/>
          </a:p>
        </p:txBody>
      </p:sp>
      <p:sp>
        <p:nvSpPr>
          <p:cNvPr id="3" name="Slide Number Placeholder 2">
            <a:extLst>
              <a:ext uri="{FF2B5EF4-FFF2-40B4-BE49-F238E27FC236}">
                <a16:creationId xmlns:a16="http://schemas.microsoft.com/office/drawing/2014/main" id="{C3CCACFF-9A46-4301-BC6B-AF0845144A17}"/>
              </a:ext>
            </a:extLst>
          </p:cNvPr>
          <p:cNvSpPr>
            <a:spLocks noGrp="1"/>
          </p:cNvSpPr>
          <p:nvPr>
            <p:ph type="sldNum" sz="quarter" idx="12"/>
          </p:nvPr>
        </p:nvSpPr>
        <p:spPr/>
        <p:txBody>
          <a:bodyPr/>
          <a:lstStyle/>
          <a:p>
            <a:fld id="{5D86E084-3352-1048-A7D3-AB1A259C9C49}" type="slidenum">
              <a:rPr lang="en-US" smtClean="0"/>
              <a:pPr/>
              <a:t>16</a:t>
            </a:fld>
            <a:endParaRPr lang="en-US"/>
          </a:p>
        </p:txBody>
      </p:sp>
      <p:sp>
        <p:nvSpPr>
          <p:cNvPr id="4" name="Rectangle 3">
            <a:extLst>
              <a:ext uri="{FF2B5EF4-FFF2-40B4-BE49-F238E27FC236}">
                <a16:creationId xmlns:a16="http://schemas.microsoft.com/office/drawing/2014/main" id="{A5F8222B-5077-4599-A471-69E64DFF281F}"/>
              </a:ext>
            </a:extLst>
          </p:cNvPr>
          <p:cNvSpPr/>
          <p:nvPr/>
        </p:nvSpPr>
        <p:spPr>
          <a:xfrm>
            <a:off x="42333" y="27470"/>
            <a:ext cx="9210524" cy="6745436"/>
          </a:xfrm>
          <a:prstGeom prst="rect">
            <a:avLst/>
          </a:prstGeom>
        </p:spPr>
        <p:txBody>
          <a:bodyPr wrap="square">
            <a:spAutoFit/>
          </a:bodyPr>
          <a:lstStyle/>
          <a:p>
            <a:pPr algn="ctr">
              <a:spcAft>
                <a:spcPts val="375"/>
              </a:spcAft>
            </a:pPr>
            <a:r>
              <a:rPr lang="en-US" sz="2400" b="1" u="sng" dirty="0">
                <a:solidFill>
                  <a:srgbClr val="0070C0"/>
                </a:solidFill>
                <a:latin typeface="Arial Black" panose="020B0A04020102020204" pitchFamily="34" charset="0"/>
                <a:ea typeface="Times New Roman" panose="02020603050405020304" pitchFamily="18" charset="0"/>
              </a:rPr>
              <a:t>MIPS: Quality Payment Program and Quality Reporting Program/Value Based Purchasing Program COVID-19 Relief</a:t>
            </a:r>
            <a:endParaRPr lang="en-US" sz="1600" b="1" dirty="0">
              <a:solidFill>
                <a:srgbClr val="0070C0"/>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On March 22, 2020, CMS announced relief for clinicians, providers, hospitals and facilities participating in quality reporting programs in response to the 2019 Novel Coronavirus (COVID-19). This memorandum and factsheet supplements and provides additional guidance to health care providers with regard to the announcement. </a:t>
            </a:r>
          </a:p>
          <a:p>
            <a:pPr marL="342900" indent="-342900">
              <a:buFont typeface="Arial" panose="020B0604020202020204" pitchFamily="34" charset="0"/>
              <a:buChar char="•"/>
            </a:pP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CMS has extended the 2019 Merit-based Incentive Payment System (MIPS) data submission deadline from March 31 by 30 days to April 30, 2020. This and other efforts are to provide relief to clinicians responding to the COVID-19 pandemic. </a:t>
            </a:r>
          </a:p>
          <a:p>
            <a:pPr marL="342900" indent="-342900">
              <a:buFont typeface="Arial" panose="020B0604020202020204" pitchFamily="34" charset="0"/>
              <a:buChar char="•"/>
            </a:pP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In addition, the MIPS automatic extreme and uncontrollable circumstances policy will apply to MIPS eligible clinicians who do not submit their MIPS data by  April 30, 2020 deadline.</a:t>
            </a:r>
          </a:p>
          <a:p>
            <a:pPr marL="342900" indent="-342900">
              <a:buFont typeface="Arial" panose="020B0604020202020204" pitchFamily="34" charset="0"/>
              <a:buChar char="•"/>
            </a:pP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You can find a copy of the memo here:  </a:t>
            </a:r>
            <a:r>
              <a:rPr lang="en-US" sz="2100" u="sng"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Memo</a:t>
            </a:r>
            <a:r>
              <a:rPr lang="en-US" sz="2100" u="sng"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 </a:t>
            </a:r>
            <a:endPar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endParaRPr>
          </a:p>
          <a:p>
            <a:pPr marL="342900" indent="-342900">
              <a:buFont typeface="Arial" panose="020B0604020202020204" pitchFamily="34" charset="0"/>
              <a:buChar char="•"/>
            </a:pP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You can find a copy of the fact sheet here:  </a:t>
            </a:r>
            <a:r>
              <a:rPr lang="en-US" sz="2100" u="sng"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Fact Sheet</a:t>
            </a:r>
            <a:r>
              <a:rPr lang="en-US" sz="2100" u="sng"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 </a:t>
            </a:r>
            <a:endPar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endParaRPr>
          </a:p>
        </p:txBody>
      </p:sp>
    </p:spTree>
    <p:extLst>
      <p:ext uri="{BB962C8B-B14F-4D97-AF65-F5344CB8AC3E}">
        <p14:creationId xmlns:p14="http://schemas.microsoft.com/office/powerpoint/2010/main" val="2375570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6426-8300-4495-B685-21F0BE593509}"/>
              </a:ext>
            </a:extLst>
          </p:cNvPr>
          <p:cNvSpPr>
            <a:spLocks noGrp="1"/>
          </p:cNvSpPr>
          <p:nvPr>
            <p:ph type="title"/>
          </p:nvPr>
        </p:nvSpPr>
        <p:spPr>
          <a:xfrm>
            <a:off x="479394" y="-5010"/>
            <a:ext cx="8229600" cy="1143000"/>
          </a:xfrm>
          <a:solidFill>
            <a:schemeClr val="bg1"/>
          </a:solidFill>
        </p:spPr>
        <p:txBody>
          <a:bodyPr>
            <a:normAutofit fontScale="90000"/>
          </a:bodyPr>
          <a:lstStyle/>
          <a:p>
            <a:r>
              <a:rPr lang="en-US" dirty="0">
                <a:latin typeface="Arial Black" panose="020B0A04020102020204" pitchFamily="34" charset="0"/>
              </a:rPr>
              <a:t>CMS OFFERING MIPS, QPP CREDIT for COVID-19 DATA</a:t>
            </a:r>
          </a:p>
        </p:txBody>
      </p:sp>
      <p:sp>
        <p:nvSpPr>
          <p:cNvPr id="3" name="Content Placeholder 2">
            <a:extLst>
              <a:ext uri="{FF2B5EF4-FFF2-40B4-BE49-F238E27FC236}">
                <a16:creationId xmlns:a16="http://schemas.microsoft.com/office/drawing/2014/main" id="{22DF12A6-368B-46CE-BC8F-82B5DB896E37}"/>
              </a:ext>
            </a:extLst>
          </p:cNvPr>
          <p:cNvSpPr>
            <a:spLocks noGrp="1"/>
          </p:cNvSpPr>
          <p:nvPr>
            <p:ph idx="1"/>
          </p:nvPr>
        </p:nvSpPr>
        <p:spPr>
          <a:xfrm>
            <a:off x="0" y="1166018"/>
            <a:ext cx="9144000" cy="4525963"/>
          </a:xfrm>
        </p:spPr>
        <p:txBody>
          <a:bodyPr>
            <a:normAutofit fontScale="70000" lnSpcReduction="20000"/>
          </a:bodyPr>
          <a:lstStyle/>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Clinicians may now earn credit in the Merit-based Incentive Payment System (MIPS), a performance-based track of QPP that incentivizes quality and value, for participation in a clinical trial and reporting clinical information by attesting to the new COVID-19 Clinical Trials improvement activity</a:t>
            </a:r>
            <a:endParaRPr lang="en-US"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To view a database of privately and publicly funded clinical studies currently being conducted visit: </a:t>
            </a:r>
            <a:r>
              <a:rPr lang="en-US" b="1" dirty="0">
                <a:latin typeface="Arial Black" panose="020B0A04020102020204" pitchFamily="34" charset="0"/>
              </a:rPr>
              <a:t> </a:t>
            </a:r>
            <a:r>
              <a:rPr lang="en-US" b="1" dirty="0">
                <a:latin typeface="Arial Black" panose="020B0A04020102020204" pitchFamily="34" charset="0"/>
                <a:hlinkClick r:id="rId2"/>
              </a:rPr>
              <a:t>https://clinicaltrials.gov/</a:t>
            </a:r>
            <a:endParaRPr lang="en-US" dirty="0">
              <a:latin typeface="Arial Black" panose="020B0A04020102020204" pitchFamily="34" charset="0"/>
            </a:endParaRPr>
          </a:p>
          <a:p>
            <a:r>
              <a:rPr lang="en-US"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 order to receive credit for the new MIPS COVID-19 Clinical Trials improvement activity, clinicians must attest that they participate in a COVID-19 clinical trial utilizing a drug or biological product to treat a patient with a COVID-19 infection and report their findings through a clinical data repository or clinical data registry for the duration of their study</a:t>
            </a:r>
            <a:endPar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Slide Number Placeholder 4">
            <a:extLst>
              <a:ext uri="{FF2B5EF4-FFF2-40B4-BE49-F238E27FC236}">
                <a16:creationId xmlns:a16="http://schemas.microsoft.com/office/drawing/2014/main" id="{BFEB2A3E-8338-4F4B-92EA-1A9698F2FC94}"/>
              </a:ext>
            </a:extLst>
          </p:cNvPr>
          <p:cNvSpPr>
            <a:spLocks noGrp="1"/>
          </p:cNvSpPr>
          <p:nvPr>
            <p:ph type="sldNum" sz="quarter" idx="12"/>
          </p:nvPr>
        </p:nvSpPr>
        <p:spPr/>
        <p:txBody>
          <a:bodyPr/>
          <a:lstStyle/>
          <a:p>
            <a:fld id="{5D86E084-3352-1048-A7D3-AB1A259C9C49}" type="slidenum">
              <a:rPr lang="en-US" smtClean="0"/>
              <a:pPr/>
              <a:t>17</a:t>
            </a:fld>
            <a:endParaRPr lang="en-US"/>
          </a:p>
        </p:txBody>
      </p:sp>
      <p:sp>
        <p:nvSpPr>
          <p:cNvPr id="7" name="TextBox 6">
            <a:extLst>
              <a:ext uri="{FF2B5EF4-FFF2-40B4-BE49-F238E27FC236}">
                <a16:creationId xmlns:a16="http://schemas.microsoft.com/office/drawing/2014/main" id="{02C63A4B-2641-4A59-A32A-E2AC9B49373A}"/>
              </a:ext>
            </a:extLst>
          </p:cNvPr>
          <p:cNvSpPr txBox="1"/>
          <p:nvPr/>
        </p:nvSpPr>
        <p:spPr>
          <a:xfrm>
            <a:off x="-1" y="5837317"/>
            <a:ext cx="9144001" cy="923330"/>
          </a:xfrm>
          <a:prstGeom prst="rect">
            <a:avLst/>
          </a:prstGeom>
          <a:solidFill>
            <a:srgbClr val="FFFF00"/>
          </a:solidFill>
        </p:spPr>
        <p:txBody>
          <a:bodyPr wrap="square" rtlCol="0">
            <a:spAutoFit/>
          </a:bodyPr>
          <a:lstStyle/>
          <a:p>
            <a:r>
              <a:rPr lang="en-US" dirty="0">
                <a:latin typeface="Arial Black" panose="020B0A04020102020204" pitchFamily="34" charset="0"/>
                <a:hlinkClick r:id="rId3"/>
              </a:rPr>
              <a:t>https://www.cms.gov/newsroom/press-releases/trump-administration-champions-reporting-covid-19-clinical-trial-data-through-quality-payment</a:t>
            </a:r>
            <a:r>
              <a:rPr lang="en-US" dirty="0">
                <a:latin typeface="Arial Black" panose="020B0A04020102020204" pitchFamily="34" charset="0"/>
              </a:rPr>
              <a:t> </a:t>
            </a:r>
          </a:p>
        </p:txBody>
      </p:sp>
    </p:spTree>
    <p:extLst>
      <p:ext uri="{BB962C8B-B14F-4D97-AF65-F5344CB8AC3E}">
        <p14:creationId xmlns:p14="http://schemas.microsoft.com/office/powerpoint/2010/main" val="152157541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9A9F-4DFF-4581-96C1-E44A76502CF1}"/>
              </a:ext>
            </a:extLst>
          </p:cNvPr>
          <p:cNvSpPr>
            <a:spLocks noGrp="1"/>
          </p:cNvSpPr>
          <p:nvPr>
            <p:ph type="title"/>
          </p:nvPr>
        </p:nvSpPr>
        <p:spPr>
          <a:xfrm>
            <a:off x="440267" y="130785"/>
            <a:ext cx="8229600" cy="668899"/>
          </a:xfrm>
          <a:solidFill>
            <a:schemeClr val="bg1"/>
          </a:solidFill>
        </p:spPr>
        <p:txBody>
          <a:bodyPr>
            <a:normAutofit fontScale="90000"/>
          </a:bodyPr>
          <a:lstStyle/>
          <a:p>
            <a:r>
              <a:rPr lang="en-US" dirty="0">
                <a:solidFill>
                  <a:srgbClr val="0070C0"/>
                </a:solidFill>
                <a:latin typeface="Arial Black" panose="020B0A04020102020204" pitchFamily="34" charset="0"/>
              </a:rPr>
              <a:t>COVID MIPS UPDATE</a:t>
            </a:r>
          </a:p>
        </p:txBody>
      </p:sp>
      <p:pic>
        <p:nvPicPr>
          <p:cNvPr id="6" name="Content Placeholder 5">
            <a:extLst>
              <a:ext uri="{FF2B5EF4-FFF2-40B4-BE49-F238E27FC236}">
                <a16:creationId xmlns:a16="http://schemas.microsoft.com/office/drawing/2014/main" id="{CEC13266-FD9A-4CF3-AF39-BA69FC3F7409}"/>
              </a:ext>
            </a:extLst>
          </p:cNvPr>
          <p:cNvPicPr>
            <a:picLocks noGrp="1" noChangeAspect="1"/>
          </p:cNvPicPr>
          <p:nvPr>
            <p:ph idx="1"/>
          </p:nvPr>
        </p:nvPicPr>
        <p:blipFill rotWithShape="1">
          <a:blip r:embed="rId2"/>
          <a:srcRect t="2791"/>
          <a:stretch/>
        </p:blipFill>
        <p:spPr>
          <a:xfrm>
            <a:off x="1" y="720788"/>
            <a:ext cx="9143999" cy="5469806"/>
          </a:xfrm>
          <a:prstGeom prst="rect">
            <a:avLst/>
          </a:prstGeom>
        </p:spPr>
      </p:pic>
      <p:sp>
        <p:nvSpPr>
          <p:cNvPr id="5" name="Slide Number Placeholder 4">
            <a:extLst>
              <a:ext uri="{FF2B5EF4-FFF2-40B4-BE49-F238E27FC236}">
                <a16:creationId xmlns:a16="http://schemas.microsoft.com/office/drawing/2014/main" id="{A5BC7C40-2556-4E47-939D-4AD30FF59A7A}"/>
              </a:ext>
            </a:extLst>
          </p:cNvPr>
          <p:cNvSpPr>
            <a:spLocks noGrp="1"/>
          </p:cNvSpPr>
          <p:nvPr>
            <p:ph type="sldNum" sz="quarter" idx="12"/>
          </p:nvPr>
        </p:nvSpPr>
        <p:spPr/>
        <p:txBody>
          <a:bodyPr/>
          <a:lstStyle/>
          <a:p>
            <a:fld id="{5D86E084-3352-1048-A7D3-AB1A259C9C49}" type="slidenum">
              <a:rPr lang="en-US" smtClean="0"/>
              <a:pPr/>
              <a:t>18</a:t>
            </a:fld>
            <a:endParaRPr lang="en-US"/>
          </a:p>
        </p:txBody>
      </p:sp>
      <p:sp>
        <p:nvSpPr>
          <p:cNvPr id="7" name="TextBox 6">
            <a:extLst>
              <a:ext uri="{FF2B5EF4-FFF2-40B4-BE49-F238E27FC236}">
                <a16:creationId xmlns:a16="http://schemas.microsoft.com/office/drawing/2014/main" id="{0FE110F5-C378-4C9A-8A58-A6239199D8EC}"/>
              </a:ext>
            </a:extLst>
          </p:cNvPr>
          <p:cNvSpPr txBox="1"/>
          <p:nvPr/>
        </p:nvSpPr>
        <p:spPr>
          <a:xfrm>
            <a:off x="-16932" y="6182466"/>
            <a:ext cx="10075332" cy="584775"/>
          </a:xfrm>
          <a:prstGeom prst="rect">
            <a:avLst/>
          </a:prstGeom>
          <a:solidFill>
            <a:srgbClr val="FFFF00"/>
          </a:solidFill>
        </p:spPr>
        <p:txBody>
          <a:bodyPr wrap="square" rtlCol="0">
            <a:spAutoFit/>
          </a:bodyPr>
          <a:lstStyle/>
          <a:p>
            <a:r>
              <a:rPr lang="en-US" sz="1600" dirty="0">
                <a:latin typeface="Arial Black" panose="020B0A04020102020204" pitchFamily="34" charset="0"/>
                <a:hlinkClick r:id="rId3"/>
              </a:rPr>
              <a:t>https://qpp-cm-prod-content.s3.amazonaws.com/uploads/966/QPP%20COVID-19%20Response%20Fact%20Sheet</a:t>
            </a:r>
            <a:r>
              <a:rPr lang="en-US" sz="1600">
                <a:latin typeface="Arial Black" panose="020B0A04020102020204" pitchFamily="34" charset="0"/>
                <a:hlinkClick r:id="rId3"/>
              </a:rPr>
              <a:t>.pdf</a:t>
            </a:r>
            <a:r>
              <a:rPr lang="en-US" sz="1600">
                <a:latin typeface="Arial Black" panose="020B0A04020102020204" pitchFamily="34" charset="0"/>
              </a:rPr>
              <a:t> </a:t>
            </a:r>
            <a:endParaRPr lang="en-US" sz="1600" dirty="0">
              <a:latin typeface="Arial Black" panose="020B0A04020102020204" pitchFamily="34" charset="0"/>
            </a:endParaRPr>
          </a:p>
        </p:txBody>
      </p:sp>
    </p:spTree>
    <p:extLst>
      <p:ext uri="{BB962C8B-B14F-4D97-AF65-F5344CB8AC3E}">
        <p14:creationId xmlns:p14="http://schemas.microsoft.com/office/powerpoint/2010/main" val="17828671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483480-5B2B-4307-854B-5DC949EB677D}"/>
              </a:ext>
            </a:extLst>
          </p:cNvPr>
          <p:cNvSpPr>
            <a:spLocks noGrp="1"/>
          </p:cNvSpPr>
          <p:nvPr>
            <p:ph type="dt" sz="half" idx="10"/>
          </p:nvPr>
        </p:nvSpPr>
        <p:spPr/>
        <p:txBody>
          <a:bodyPr/>
          <a:lstStyle/>
          <a:p>
            <a:fld id="{D626FC28-D3B6-47B1-9638-E1BA853745F4}" type="datetime1">
              <a:rPr lang="en-US" smtClean="0"/>
              <a:pPr/>
              <a:t>5/4/2020</a:t>
            </a:fld>
            <a:endParaRPr lang="en-US"/>
          </a:p>
        </p:txBody>
      </p:sp>
      <p:sp>
        <p:nvSpPr>
          <p:cNvPr id="3" name="Slide Number Placeholder 2">
            <a:extLst>
              <a:ext uri="{FF2B5EF4-FFF2-40B4-BE49-F238E27FC236}">
                <a16:creationId xmlns:a16="http://schemas.microsoft.com/office/drawing/2014/main" id="{899E1EC9-8762-4057-A303-965F60F7FAF1}"/>
              </a:ext>
            </a:extLst>
          </p:cNvPr>
          <p:cNvSpPr>
            <a:spLocks noGrp="1"/>
          </p:cNvSpPr>
          <p:nvPr>
            <p:ph type="sldNum" sz="quarter" idx="12"/>
          </p:nvPr>
        </p:nvSpPr>
        <p:spPr/>
        <p:txBody>
          <a:bodyPr/>
          <a:lstStyle/>
          <a:p>
            <a:fld id="{5D86E084-3352-1048-A7D3-AB1A259C9C49}" type="slidenum">
              <a:rPr lang="en-US" smtClean="0"/>
              <a:pPr/>
              <a:t>19</a:t>
            </a:fld>
            <a:endParaRPr lang="en-US"/>
          </a:p>
        </p:txBody>
      </p:sp>
      <p:pic>
        <p:nvPicPr>
          <p:cNvPr id="4" name="Picture 3">
            <a:extLst>
              <a:ext uri="{FF2B5EF4-FFF2-40B4-BE49-F238E27FC236}">
                <a16:creationId xmlns:a16="http://schemas.microsoft.com/office/drawing/2014/main" id="{D07B7D81-9149-4F8A-93D6-C5093ED0304A}"/>
              </a:ext>
            </a:extLst>
          </p:cNvPr>
          <p:cNvPicPr>
            <a:picLocks noChangeAspect="1"/>
          </p:cNvPicPr>
          <p:nvPr/>
        </p:nvPicPr>
        <p:blipFill>
          <a:blip r:embed="rId3"/>
          <a:stretch>
            <a:fillRect/>
          </a:stretch>
        </p:blipFill>
        <p:spPr>
          <a:xfrm>
            <a:off x="685801" y="21075"/>
            <a:ext cx="8229600" cy="6037769"/>
          </a:xfrm>
          <a:prstGeom prst="rect">
            <a:avLst/>
          </a:prstGeom>
        </p:spPr>
      </p:pic>
      <p:sp>
        <p:nvSpPr>
          <p:cNvPr id="6" name="TextBox 5">
            <a:extLst>
              <a:ext uri="{FF2B5EF4-FFF2-40B4-BE49-F238E27FC236}">
                <a16:creationId xmlns:a16="http://schemas.microsoft.com/office/drawing/2014/main" id="{E83D6BF7-4F52-41F9-8476-3217FB94CCAF}"/>
              </a:ext>
            </a:extLst>
          </p:cNvPr>
          <p:cNvSpPr txBox="1"/>
          <p:nvPr/>
        </p:nvSpPr>
        <p:spPr>
          <a:xfrm>
            <a:off x="228599" y="5973023"/>
            <a:ext cx="8796867" cy="830997"/>
          </a:xfrm>
          <a:prstGeom prst="rect">
            <a:avLst/>
          </a:prstGeom>
          <a:solidFill>
            <a:srgbClr val="FFFF00"/>
          </a:solidFill>
        </p:spPr>
        <p:txBody>
          <a:bodyPr wrap="square" rtlCol="0">
            <a:spAutoFit/>
          </a:bodyPr>
          <a:lstStyle/>
          <a:p>
            <a:r>
              <a:rPr lang="en-US" sz="2400" dirty="0">
                <a:solidFill>
                  <a:schemeClr val="tx2"/>
                </a:solidFill>
                <a:latin typeface="Arial Black" panose="020B0A04020102020204" pitchFamily="34" charset="0"/>
                <a:hlinkClick r:id="rId4">
                  <a:extLst>
                    <a:ext uri="{A12FA001-AC4F-418D-AE19-62706E023703}">
                      <ahyp:hlinkClr xmlns:ahyp="http://schemas.microsoft.com/office/drawing/2018/hyperlinkcolor" val="tx"/>
                    </a:ext>
                  </a:extLst>
                </a:hlinkClick>
              </a:rPr>
              <a:t>https://www.cmadocs.org/Portals/CMA/files/public/ CMA%20COVID-19%20Telehealth%20Overview.pdf</a:t>
            </a:r>
            <a:endParaRPr lang="en-US" sz="24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9869280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8DF465-1C49-437C-BED1-6C5EA3B0ED15}"/>
              </a:ext>
            </a:extLst>
          </p:cNvPr>
          <p:cNvSpPr/>
          <p:nvPr/>
        </p:nvSpPr>
        <p:spPr>
          <a:xfrm>
            <a:off x="-1" y="295783"/>
            <a:ext cx="9143999" cy="651265"/>
          </a:xfrm>
          <a:prstGeom prst="rect">
            <a:avLst/>
          </a:prstGeom>
          <a:solidFill>
            <a:srgbClr val="FFFFCC"/>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Grp="1" noChangeArrowheads="1"/>
          </p:cNvSpPr>
          <p:nvPr>
            <p:ph type="body" idx="1"/>
          </p:nvPr>
        </p:nvSpPr>
        <p:spPr>
          <a:xfrm>
            <a:off x="2" y="651611"/>
            <a:ext cx="9144000" cy="6099672"/>
          </a:xfrm>
          <a:solidFill>
            <a:srgbClr val="FFFFCC"/>
          </a:solidFill>
        </p:spPr>
        <p:txBody>
          <a:bodyPr>
            <a:normAutofit fontScale="85000" lnSpcReduction="20000"/>
          </a:bodyPr>
          <a:lstStyle/>
          <a:p>
            <a:pPr>
              <a:defRPr/>
            </a:pPr>
            <a:r>
              <a:rPr lang="en-US" sz="3100" dirty="0">
                <a:solidFill>
                  <a:schemeClr val="accent5">
                    <a:lumMod val="50000"/>
                  </a:schemeClr>
                </a:solidFill>
                <a:effectLst>
                  <a:outerShdw blurRad="38100" dist="38100" dir="2700000" algn="tl">
                    <a:srgbClr val="000000">
                      <a:alpha val="43137"/>
                    </a:srgbClr>
                  </a:outerShdw>
                </a:effectLst>
                <a:latin typeface="Arial Black" pitchFamily="34" charset="0"/>
              </a:rPr>
              <a:t>Brief Look at COVID-19</a:t>
            </a:r>
          </a:p>
          <a:p>
            <a:pPr lvl="1">
              <a:defRPr/>
            </a:pPr>
            <a:r>
              <a:rPr lang="en-US" sz="2600" dirty="0">
                <a:solidFill>
                  <a:srgbClr val="002060"/>
                </a:solidFill>
                <a:latin typeface="Arial Black" pitchFamily="34" charset="0"/>
              </a:rPr>
              <a:t>Financial Support for Physicians</a:t>
            </a:r>
          </a:p>
          <a:p>
            <a:pPr lvl="1">
              <a:defRPr/>
            </a:pPr>
            <a:r>
              <a:rPr lang="en-US" sz="2600" dirty="0">
                <a:solidFill>
                  <a:srgbClr val="002060"/>
                </a:solidFill>
                <a:latin typeface="Arial Black" pitchFamily="34" charset="0"/>
              </a:rPr>
              <a:t>Increased Use of Telemedicine types &amp;                  Sites for COVID (telehealth, virtual           visits, visits, e-visits, telephone visits)</a:t>
            </a:r>
          </a:p>
          <a:p>
            <a:pPr lvl="1">
              <a:defRPr/>
            </a:pPr>
            <a:r>
              <a:rPr lang="en-US" sz="2600" dirty="0">
                <a:solidFill>
                  <a:srgbClr val="002060"/>
                </a:solidFill>
                <a:latin typeface="Arial Black" pitchFamily="34" charset="0"/>
              </a:rPr>
              <a:t>CDC Weighs in on elective vs emergent</a:t>
            </a:r>
          </a:p>
          <a:p>
            <a:pPr lvl="1">
              <a:defRPr/>
            </a:pPr>
            <a:r>
              <a:rPr lang="en-US" sz="2600" dirty="0">
                <a:solidFill>
                  <a:srgbClr val="002060"/>
                </a:solidFill>
                <a:latin typeface="Arial Black" pitchFamily="34" charset="0"/>
              </a:rPr>
              <a:t>Many audits and TPE stopped for now</a:t>
            </a:r>
          </a:p>
          <a:p>
            <a:pPr>
              <a:defRPr/>
            </a:pPr>
            <a:r>
              <a:rPr lang="en-US" sz="3000" dirty="0">
                <a:solidFill>
                  <a:schemeClr val="accent5">
                    <a:lumMod val="50000"/>
                  </a:schemeClr>
                </a:solidFill>
                <a:effectLst>
                  <a:outerShdw blurRad="38100" dist="38100" dir="2700000" algn="tl">
                    <a:srgbClr val="000000">
                      <a:alpha val="43137"/>
                    </a:srgbClr>
                  </a:outerShdw>
                </a:effectLst>
                <a:latin typeface="Arial Black" pitchFamily="34" charset="0"/>
              </a:rPr>
              <a:t>Some Things Don’t Change 2020</a:t>
            </a:r>
          </a:p>
          <a:p>
            <a:pPr lvl="1">
              <a:defRPr/>
            </a:pPr>
            <a:r>
              <a:rPr lang="en-US" sz="2600" dirty="0">
                <a:solidFill>
                  <a:srgbClr val="002060"/>
                </a:solidFill>
                <a:latin typeface="Arial Black" pitchFamily="34" charset="0"/>
              </a:rPr>
              <a:t>Clear Documentation Still Important</a:t>
            </a:r>
          </a:p>
          <a:p>
            <a:pPr lvl="1">
              <a:defRPr/>
            </a:pPr>
            <a:r>
              <a:rPr lang="en-US" sz="2600" dirty="0">
                <a:solidFill>
                  <a:srgbClr val="002060"/>
                </a:solidFill>
                <a:latin typeface="Arial Black" pitchFamily="34" charset="0"/>
              </a:rPr>
              <a:t>Electronic Med Records/Problematic</a:t>
            </a:r>
          </a:p>
          <a:p>
            <a:pPr lvl="1">
              <a:defRPr/>
            </a:pPr>
            <a:r>
              <a:rPr lang="en-US" sz="2600" dirty="0">
                <a:solidFill>
                  <a:srgbClr val="002060"/>
                </a:solidFill>
                <a:latin typeface="Arial Black" pitchFamily="34" charset="0"/>
              </a:rPr>
              <a:t>Screening Tests for Endocrinologists</a:t>
            </a:r>
          </a:p>
          <a:p>
            <a:pPr lvl="1">
              <a:defRPr/>
            </a:pPr>
            <a:r>
              <a:rPr lang="en-US" sz="2600" dirty="0">
                <a:solidFill>
                  <a:srgbClr val="002060"/>
                </a:solidFill>
                <a:latin typeface="Arial Black" pitchFamily="34" charset="0"/>
              </a:rPr>
              <a:t>NCDs / LCDs for Rheumatologists</a:t>
            </a:r>
            <a:endParaRPr lang="en-US" sz="2600" i="1" dirty="0">
              <a:solidFill>
                <a:srgbClr val="002060"/>
              </a:solidFill>
              <a:latin typeface="Arial Black" pitchFamily="34" charset="0"/>
            </a:endParaRPr>
          </a:p>
          <a:p>
            <a:pPr eaLnBrk="1" hangingPunct="1">
              <a:defRPr/>
            </a:pPr>
            <a:r>
              <a:rPr lang="en-US" sz="2800" dirty="0">
                <a:solidFill>
                  <a:schemeClr val="accent5">
                    <a:lumMod val="50000"/>
                  </a:schemeClr>
                </a:solidFill>
                <a:effectLst>
                  <a:outerShdw blurRad="38100" dist="38100" dir="2700000" algn="tl">
                    <a:srgbClr val="000000">
                      <a:alpha val="43137"/>
                    </a:srgbClr>
                  </a:outerShdw>
                </a:effectLst>
                <a:latin typeface="Arial Black" pitchFamily="34" charset="0"/>
              </a:rPr>
              <a:t>Looking at Changes 2021</a:t>
            </a:r>
          </a:p>
          <a:p>
            <a:pPr lvl="1">
              <a:defRPr/>
            </a:pPr>
            <a:r>
              <a:rPr lang="en-US" sz="2600" dirty="0">
                <a:solidFill>
                  <a:srgbClr val="002060"/>
                </a:solidFill>
                <a:latin typeface="Arial Black" pitchFamily="34" charset="0"/>
              </a:rPr>
              <a:t>Documentation Simplification</a:t>
            </a:r>
          </a:p>
          <a:p>
            <a:pPr lvl="1">
              <a:defRPr/>
            </a:pPr>
            <a:r>
              <a:rPr lang="en-US" sz="2600" dirty="0">
                <a:solidFill>
                  <a:srgbClr val="002060"/>
                </a:solidFill>
                <a:latin typeface="Arial Black" pitchFamily="34" charset="0"/>
              </a:rPr>
              <a:t>Appropriate Utilization Criteria / Imaging</a:t>
            </a:r>
          </a:p>
          <a:p>
            <a:pPr lvl="1">
              <a:defRPr/>
            </a:pPr>
            <a:r>
              <a:rPr lang="en-US" sz="2600" dirty="0">
                <a:solidFill>
                  <a:srgbClr val="002060"/>
                </a:solidFill>
                <a:latin typeface="Arial Black" pitchFamily="34" charset="0"/>
              </a:rPr>
              <a:t>Evaluation and Management Changes</a:t>
            </a:r>
          </a:p>
          <a:p>
            <a:pPr>
              <a:defRPr/>
            </a:pPr>
            <a:r>
              <a:rPr lang="en-US" sz="2800" dirty="0">
                <a:solidFill>
                  <a:schemeClr val="accent5">
                    <a:lumMod val="50000"/>
                  </a:schemeClr>
                </a:solidFill>
                <a:effectLst>
                  <a:outerShdw blurRad="38100" dist="38100" dir="2700000" algn="tl">
                    <a:srgbClr val="000000">
                      <a:alpha val="43137"/>
                    </a:srgbClr>
                  </a:outerShdw>
                </a:effectLst>
                <a:latin typeface="Arial Black" pitchFamily="34" charset="0"/>
              </a:rPr>
              <a:t>Q&amp;A</a:t>
            </a:r>
          </a:p>
          <a:p>
            <a:pPr lvl="1">
              <a:defRPr/>
            </a:pPr>
            <a:endParaRPr lang="en-US" sz="2400" dirty="0">
              <a:solidFill>
                <a:schemeClr val="accent3">
                  <a:lumMod val="75000"/>
                </a:schemeClr>
              </a:solidFill>
              <a:effectLst>
                <a:outerShdw blurRad="38100" dist="38100" dir="2700000" algn="tl">
                  <a:srgbClr val="000000">
                    <a:alpha val="43137"/>
                  </a:srgbClr>
                </a:outerShdw>
              </a:effectLst>
              <a:latin typeface="Arial Black" pitchFamily="34" charset="0"/>
            </a:endParaRPr>
          </a:p>
          <a:p>
            <a:pPr lvl="1">
              <a:defRPr/>
            </a:pPr>
            <a:endParaRPr lang="en-US" dirty="0">
              <a:solidFill>
                <a:schemeClr val="accent3">
                  <a:lumMod val="75000"/>
                </a:schemeClr>
              </a:solidFill>
              <a:effectLst>
                <a:outerShdw blurRad="38100" dist="38100" dir="2700000" algn="tl">
                  <a:srgbClr val="000000">
                    <a:alpha val="43137"/>
                  </a:srgbClr>
                </a:outerShdw>
              </a:effectLst>
              <a:latin typeface="Arial Black" pitchFamily="34" charset="0"/>
            </a:endParaRPr>
          </a:p>
          <a:p>
            <a:pPr marL="0" indent="0" eaLnBrk="1" hangingPunct="1">
              <a:buFontTx/>
              <a:buNone/>
              <a:defRPr/>
            </a:pPr>
            <a:endParaRPr lang="en-US" sz="2800" dirty="0">
              <a:solidFill>
                <a:schemeClr val="accent2"/>
              </a:solidFill>
              <a:effectLst>
                <a:outerShdw blurRad="38100" dist="38100" dir="2700000" algn="tl">
                  <a:srgbClr val="000000">
                    <a:alpha val="43137"/>
                  </a:srgbClr>
                </a:outerShdw>
              </a:effectLst>
              <a:latin typeface="Arial Black" pitchFamily="34" charset="0"/>
            </a:endParaRPr>
          </a:p>
        </p:txBody>
      </p:sp>
      <p:sp>
        <p:nvSpPr>
          <p:cNvPr id="3075" name="Rectangle 3"/>
          <p:cNvSpPr>
            <a:spLocks noGrp="1" noChangeArrowheads="1"/>
          </p:cNvSpPr>
          <p:nvPr>
            <p:ph type="title"/>
          </p:nvPr>
        </p:nvSpPr>
        <p:spPr bwMode="auto">
          <a:xfrm>
            <a:off x="0" y="0"/>
            <a:ext cx="9144000" cy="621416"/>
          </a:xfrm>
          <a:solidFill>
            <a:srgbClr val="FBFFC1"/>
          </a:solidFill>
        </p:spPr>
        <p:txBody>
          <a:bodyPr vert="horz" wrap="square" lIns="91440" tIns="45720" rIns="91440" bIns="45720" numCol="1" anchor="t" anchorCtr="0" compatLnSpc="1">
            <a:prstTxWarp prst="textNoShape">
              <a:avLst/>
            </a:prstTxWarp>
            <a:noAutofit/>
          </a:bodyPr>
          <a:lstStyle/>
          <a:p>
            <a:pPr algn="ctr" eaLnBrk="1" hangingPunct="1"/>
            <a:r>
              <a:rPr lang="en-US" sz="4000" b="0" dirty="0">
                <a:solidFill>
                  <a:schemeClr val="accent3">
                    <a:lumMod val="75000"/>
                  </a:schemeClr>
                </a:solidFill>
                <a:latin typeface="Arial Black" pitchFamily="34" charset="0"/>
              </a:rPr>
              <a:t>WE WILL DISCUSS</a:t>
            </a:r>
          </a:p>
        </p:txBody>
      </p:sp>
      <p:pic>
        <p:nvPicPr>
          <p:cNvPr id="3076" name="Picture 4" descr="j02852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70163" y="917199"/>
            <a:ext cx="2199286"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86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FEB1-3F83-49CC-BB3A-945D51DE522A}"/>
              </a:ext>
            </a:extLst>
          </p:cNvPr>
          <p:cNvSpPr>
            <a:spLocks noGrp="1"/>
          </p:cNvSpPr>
          <p:nvPr>
            <p:ph type="title"/>
          </p:nvPr>
        </p:nvSpPr>
        <p:spPr>
          <a:xfrm>
            <a:off x="457200" y="380968"/>
            <a:ext cx="8229600" cy="1143000"/>
          </a:xfrm>
        </p:spPr>
        <p:txBody>
          <a:bodyPr anchor="ctr">
            <a:normAutofit/>
          </a:bodyPr>
          <a:lstStyle/>
          <a:p>
            <a:pPr>
              <a:lnSpc>
                <a:spcPct val="90000"/>
              </a:lnSpc>
            </a:pPr>
            <a:r>
              <a:rPr lang="en-US"/>
              <a:t>CMS TELEHEALTH VIDEO-RELATED TO COVID-19</a:t>
            </a:r>
          </a:p>
        </p:txBody>
      </p:sp>
      <p:pic>
        <p:nvPicPr>
          <p:cNvPr id="1026" name="Picture 2">
            <a:extLst>
              <a:ext uri="{FF2B5EF4-FFF2-40B4-BE49-F238E27FC236}">
                <a16:creationId xmlns:a16="http://schemas.microsoft.com/office/drawing/2014/main" id="{0FD83A55-82FC-4DCE-9FE9-799D5251C7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712180"/>
            <a:ext cx="4495800" cy="28046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2BAA811-08F3-4A91-9074-8B93A7074E83}"/>
              </a:ext>
            </a:extLst>
          </p:cNvPr>
          <p:cNvSpPr>
            <a:spLocks noGrp="1"/>
          </p:cNvSpPr>
          <p:nvPr>
            <p:ph sz="half" idx="2"/>
          </p:nvPr>
        </p:nvSpPr>
        <p:spPr>
          <a:xfrm>
            <a:off x="4191000" y="1600200"/>
            <a:ext cx="4953000" cy="4525963"/>
          </a:xfrm>
        </p:spPr>
        <p:txBody>
          <a:bodyPr>
            <a:normAutofit/>
          </a:bodyPr>
          <a:lstStyle/>
          <a:p>
            <a:r>
              <a:rPr lang="en-US" b="1" dirty="0">
                <a:hlinkClick r:id="rId3"/>
              </a:rPr>
              <a:t>https://www.youtube.com/watch?v=bdb9NKtybzo&amp;feature=youtu.be</a:t>
            </a:r>
            <a:endParaRPr lang="en-US" b="1" dirty="0"/>
          </a:p>
          <a:p>
            <a:endParaRPr lang="en-US" dirty="0"/>
          </a:p>
        </p:txBody>
      </p:sp>
      <p:sp>
        <p:nvSpPr>
          <p:cNvPr id="4" name="Date Placeholder 3">
            <a:extLst>
              <a:ext uri="{FF2B5EF4-FFF2-40B4-BE49-F238E27FC236}">
                <a16:creationId xmlns:a16="http://schemas.microsoft.com/office/drawing/2014/main" id="{BB4137C7-EE0C-4284-B0D3-F0D5B0786CB1}"/>
              </a:ext>
            </a:extLst>
          </p:cNvPr>
          <p:cNvSpPr>
            <a:spLocks noGrp="1"/>
          </p:cNvSpPr>
          <p:nvPr>
            <p:ph type="dt" sz="half" idx="10"/>
          </p:nvPr>
        </p:nvSpPr>
        <p:spPr>
          <a:xfrm>
            <a:off x="457200" y="6471800"/>
            <a:ext cx="2133600" cy="365125"/>
          </a:xfrm>
        </p:spPr>
        <p:txBody>
          <a:bodyPr anchor="ctr">
            <a:normAutofit/>
          </a:bodyPr>
          <a:lstStyle/>
          <a:p>
            <a:pPr>
              <a:spcAft>
                <a:spcPts val="600"/>
              </a:spcAft>
            </a:pPr>
            <a:fld id="{5E4C8D35-40E7-4581-974F-4DA0128AD499}" type="datetime1">
              <a:rPr lang="en-US" smtClean="0"/>
              <a:pPr>
                <a:spcAft>
                  <a:spcPts val="600"/>
                </a:spcAft>
              </a:pPr>
              <a:t>5/4/2020</a:t>
            </a:fld>
            <a:endParaRPr lang="en-US"/>
          </a:p>
        </p:txBody>
      </p:sp>
      <p:sp>
        <p:nvSpPr>
          <p:cNvPr id="5" name="Slide Number Placeholder 4">
            <a:extLst>
              <a:ext uri="{FF2B5EF4-FFF2-40B4-BE49-F238E27FC236}">
                <a16:creationId xmlns:a16="http://schemas.microsoft.com/office/drawing/2014/main" id="{D2E04F9E-8006-4986-BE36-CCD33A4DA94E}"/>
              </a:ext>
            </a:extLst>
          </p:cNvPr>
          <p:cNvSpPr>
            <a:spLocks noGrp="1"/>
          </p:cNvSpPr>
          <p:nvPr>
            <p:ph type="sldNum" sz="quarter" idx="12"/>
          </p:nvPr>
        </p:nvSpPr>
        <p:spPr>
          <a:xfrm>
            <a:off x="6553200" y="6471800"/>
            <a:ext cx="2133600" cy="365125"/>
          </a:xfrm>
        </p:spPr>
        <p:txBody>
          <a:bodyPr anchor="ctr">
            <a:normAutofit/>
          </a:bodyPr>
          <a:lstStyle/>
          <a:p>
            <a:pPr>
              <a:spcAft>
                <a:spcPts val="600"/>
              </a:spcAft>
            </a:pPr>
            <a:fld id="{5D86E084-3352-1048-A7D3-AB1A259C9C49}" type="slidenum">
              <a:rPr lang="en-US" smtClean="0"/>
              <a:pPr>
                <a:spcAft>
                  <a:spcPts val="600"/>
                </a:spcAft>
              </a:pPr>
              <a:t>20</a:t>
            </a:fld>
            <a:endParaRPr lang="en-US"/>
          </a:p>
        </p:txBody>
      </p:sp>
    </p:spTree>
    <p:extLst>
      <p:ext uri="{BB962C8B-B14F-4D97-AF65-F5344CB8AC3E}">
        <p14:creationId xmlns:p14="http://schemas.microsoft.com/office/powerpoint/2010/main" val="11523089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DBDB-A256-4CD8-9E9D-4B79C3BC7BD6}"/>
              </a:ext>
            </a:extLst>
          </p:cNvPr>
          <p:cNvSpPr>
            <a:spLocks noGrp="1"/>
          </p:cNvSpPr>
          <p:nvPr>
            <p:ph type="title"/>
          </p:nvPr>
        </p:nvSpPr>
        <p:spPr>
          <a:xfrm>
            <a:off x="461319" y="-102493"/>
            <a:ext cx="8229600" cy="1143000"/>
          </a:xfrm>
          <a:solidFill>
            <a:schemeClr val="bg1"/>
          </a:solidFill>
        </p:spPr>
        <p:txBody>
          <a:bodyPr>
            <a:normAutofit fontScale="90000"/>
          </a:bodyPr>
          <a:lstStyle/>
          <a:p>
            <a:r>
              <a:rPr lang="en-US" dirty="0">
                <a:solidFill>
                  <a:srgbClr val="0070C0"/>
                </a:solidFill>
                <a:latin typeface="Arial Black" panose="020B0A04020102020204" pitchFamily="34" charset="0"/>
              </a:rPr>
              <a:t>TELEHEALTH DURING COVID-19</a:t>
            </a:r>
          </a:p>
        </p:txBody>
      </p:sp>
      <p:sp>
        <p:nvSpPr>
          <p:cNvPr id="3" name="Content Placeholder 2">
            <a:extLst>
              <a:ext uri="{FF2B5EF4-FFF2-40B4-BE49-F238E27FC236}">
                <a16:creationId xmlns:a16="http://schemas.microsoft.com/office/drawing/2014/main" id="{9F60CD0C-8848-4867-83C9-360FDCA41D34}"/>
              </a:ext>
            </a:extLst>
          </p:cNvPr>
          <p:cNvSpPr>
            <a:spLocks noGrp="1"/>
          </p:cNvSpPr>
          <p:nvPr>
            <p:ph idx="1"/>
          </p:nvPr>
        </p:nvSpPr>
        <p:spPr>
          <a:xfrm>
            <a:off x="0" y="808038"/>
            <a:ext cx="9046029" cy="5846324"/>
          </a:xfrm>
        </p:spPr>
        <p:txBody>
          <a:bodyPr>
            <a:normAutofit/>
          </a:bodyPr>
          <a:lstStyle/>
          <a:p>
            <a:r>
              <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Visits conducted between a provider and patient using two-way telecommunication systems with audio and video capabilities.</a:t>
            </a:r>
          </a:p>
          <a:p>
            <a:r>
              <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Two-way, real-time interactive audio/video telecommunication capability is needed.</a:t>
            </a:r>
          </a:p>
          <a:p>
            <a:r>
              <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Bill professional claims for all telehealth services with DOS on and after March 1, 2020, and for the duration of the PHE to Medicare with:</a:t>
            </a:r>
          </a:p>
          <a:p>
            <a:pPr lvl="1"/>
            <a:r>
              <a:rPr lang="en-US" sz="2000" dirty="0">
                <a:solidFill>
                  <a:srgbClr val="002060"/>
                </a:solidFill>
                <a:latin typeface="Arial Black" panose="020B0A04020102020204" pitchFamily="34" charset="0"/>
              </a:rPr>
              <a:t>Place of service (POS) equal to what it would have been had the service been furnished in-person (example: POS 11 for office)</a:t>
            </a:r>
          </a:p>
          <a:p>
            <a:pPr lvl="1"/>
            <a:r>
              <a:rPr lang="en-US" sz="2000" dirty="0">
                <a:solidFill>
                  <a:srgbClr val="002060"/>
                </a:solidFill>
                <a:latin typeface="Arial Black" panose="020B0A04020102020204" pitchFamily="34" charset="0"/>
              </a:rPr>
              <a:t>Modifier 95 should be applied to claim lines for services furnished via telehealth</a:t>
            </a:r>
          </a:p>
          <a:p>
            <a:r>
              <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 complete list of all Medicare telehealth services can be found </a:t>
            </a:r>
            <a:r>
              <a:rPr lang="en-US" sz="2400" u="sng" dirty="0">
                <a:solidFill>
                  <a:srgbClr val="C00000"/>
                </a:solidFill>
                <a:effectLst>
                  <a:outerShdw blurRad="38100" dist="38100" dir="2700000" algn="tl">
                    <a:srgbClr val="000000">
                      <a:alpha val="43137"/>
                    </a:srgbClr>
                  </a:outerShdw>
                </a:effectLst>
                <a:latin typeface="Arial Black" panose="020B0A04020102020204" pitchFamily="34" charset="0"/>
                <a:hlinkClick r:id="rId2">
                  <a:extLst>
                    <a:ext uri="{A12FA001-AC4F-418D-AE19-62706E023703}">
                      <ahyp:hlinkClr xmlns:ahyp="http://schemas.microsoft.com/office/drawing/2018/hyperlinkcolor" val="tx"/>
                    </a:ext>
                  </a:extLst>
                </a:hlinkClick>
              </a:rPr>
              <a:t>here</a:t>
            </a:r>
            <a:r>
              <a:rPr 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p:txBody>
      </p:sp>
      <p:sp>
        <p:nvSpPr>
          <p:cNvPr id="8" name="TextBox 7">
            <a:extLst>
              <a:ext uri="{FF2B5EF4-FFF2-40B4-BE49-F238E27FC236}">
                <a16:creationId xmlns:a16="http://schemas.microsoft.com/office/drawing/2014/main" id="{68F859FD-9205-46BB-A838-FA527E712226}"/>
              </a:ext>
            </a:extLst>
          </p:cNvPr>
          <p:cNvSpPr txBox="1"/>
          <p:nvPr/>
        </p:nvSpPr>
        <p:spPr>
          <a:xfrm>
            <a:off x="-67734" y="6467593"/>
            <a:ext cx="9211733" cy="307777"/>
          </a:xfrm>
          <a:prstGeom prst="rect">
            <a:avLst/>
          </a:prstGeom>
          <a:solidFill>
            <a:srgbClr val="FFFF00"/>
          </a:solidFill>
        </p:spPr>
        <p:txBody>
          <a:bodyPr wrap="square" rtlCol="0">
            <a:spAutoFit/>
          </a:bodyPr>
          <a:lstStyle/>
          <a:p>
            <a:r>
              <a:rPr lang="en-US" sz="1400" dirty="0">
                <a:latin typeface="Arial Black" panose="020B0A04020102020204" pitchFamily="34" charset="0"/>
                <a:hlinkClick r:id="rId2"/>
              </a:rPr>
              <a:t>https://www.cms.gov/Medicare/Medicare-General-Information/Telehealth/Telehealth-Codes</a:t>
            </a:r>
            <a:r>
              <a:rPr lang="en-US" sz="1400" dirty="0">
                <a:latin typeface="Arial Black" panose="020B0A04020102020204" pitchFamily="34" charset="0"/>
              </a:rPr>
              <a:t> </a:t>
            </a:r>
          </a:p>
        </p:txBody>
      </p:sp>
    </p:spTree>
    <p:extLst>
      <p:ext uri="{BB962C8B-B14F-4D97-AF65-F5344CB8AC3E}">
        <p14:creationId xmlns:p14="http://schemas.microsoft.com/office/powerpoint/2010/main" val="493765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49CBD-4D99-4323-B60F-3448C744A1F9}"/>
              </a:ext>
            </a:extLst>
          </p:cNvPr>
          <p:cNvSpPr/>
          <p:nvPr/>
        </p:nvSpPr>
        <p:spPr>
          <a:xfrm>
            <a:off x="-59267" y="6290733"/>
            <a:ext cx="9203267" cy="5672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4BBA6-2784-4278-8404-00E3E9A61E16}"/>
              </a:ext>
            </a:extLst>
          </p:cNvPr>
          <p:cNvSpPr>
            <a:spLocks noGrp="1"/>
          </p:cNvSpPr>
          <p:nvPr>
            <p:ph type="title"/>
          </p:nvPr>
        </p:nvSpPr>
        <p:spPr>
          <a:xfrm>
            <a:off x="364067" y="-122858"/>
            <a:ext cx="8229600" cy="1143000"/>
          </a:xfrm>
          <a:solidFill>
            <a:schemeClr val="bg1"/>
          </a:solidFill>
        </p:spPr>
        <p:txBody>
          <a:bodyPr>
            <a:normAutofit/>
          </a:bodyPr>
          <a:lstStyle/>
          <a:p>
            <a:r>
              <a:rPr lang="en-US" sz="3600" dirty="0">
                <a:latin typeface="Arial Black" panose="020B0A04020102020204" pitchFamily="34" charset="0"/>
              </a:rPr>
              <a:t>TELEHEALTH TAKEAWAY</a:t>
            </a:r>
          </a:p>
        </p:txBody>
      </p:sp>
      <p:sp>
        <p:nvSpPr>
          <p:cNvPr id="3" name="Content Placeholder 2">
            <a:extLst>
              <a:ext uri="{FF2B5EF4-FFF2-40B4-BE49-F238E27FC236}">
                <a16:creationId xmlns:a16="http://schemas.microsoft.com/office/drawing/2014/main" id="{EA3E904B-6D8C-4974-A897-4BD6F48F21AF}"/>
              </a:ext>
            </a:extLst>
          </p:cNvPr>
          <p:cNvSpPr>
            <a:spLocks noGrp="1"/>
          </p:cNvSpPr>
          <p:nvPr>
            <p:ph idx="1"/>
          </p:nvPr>
        </p:nvSpPr>
        <p:spPr>
          <a:xfrm>
            <a:off x="42333" y="742376"/>
            <a:ext cx="9101667" cy="6115624"/>
          </a:xfrm>
        </p:spPr>
        <p:txBody>
          <a:bodyPr>
            <a:noAutofit/>
          </a:bodyPr>
          <a:lstStyle/>
          <a:p>
            <a:r>
              <a:rPr lang="en-US" sz="18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Effective for services March 6, 2020 and for duration of the COVID-19 Public Health Emergency, Medicare will make payment for Medicare telehealth services to patients in broader circumstances. </a:t>
            </a:r>
            <a:endParaRPr lang="en-US" sz="1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1800" b="1" dirty="0">
                <a:solidFill>
                  <a:srgbClr val="C00000"/>
                </a:solidFill>
                <a:effectLst>
                  <a:outerShdw blurRad="38100" dist="38100" dir="2700000" algn="tl">
                    <a:srgbClr val="000000">
                      <a:alpha val="43137"/>
                    </a:srgbClr>
                  </a:outerShdw>
                </a:effectLst>
                <a:latin typeface="Arial Black" panose="020B0A04020102020204" pitchFamily="34" charset="0"/>
              </a:rPr>
              <a:t>These visits are considered the same as in-person visits and are paid at the same rate as regular, in-person visits.</a:t>
            </a:r>
            <a:endParaRPr lang="en-US" sz="1800" dirty="0">
              <a:solidFill>
                <a:srgbClr val="C00000"/>
              </a:solidFill>
              <a:effectLst>
                <a:outerShdw blurRad="38100" dist="38100" dir="2700000" algn="tl">
                  <a:srgbClr val="000000">
                    <a:alpha val="43137"/>
                  </a:srgbClr>
                </a:outerShdw>
              </a:effectLst>
              <a:latin typeface="Arial Black" panose="020B0A04020102020204" pitchFamily="34" charset="0"/>
            </a:endParaRPr>
          </a:p>
          <a:p>
            <a:r>
              <a:rPr lang="en-US" sz="18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Starting March 6, 2020 and for duration of COVID-19 Public Health Emergency, Medicare will make payment for professional services furnished to beneficiaries in all areas of the country in all settings. </a:t>
            </a:r>
            <a:endParaRPr lang="en-US" sz="1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18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While they must generally travel to or be located in certain types of originating sites such as a physician’s office, skilled nursing facility or hospital for the visit, effective for services starting March 6, 2020 and for the duration of the COVID-19 Public Health Emergency, </a:t>
            </a:r>
            <a:r>
              <a:rPr lang="en-US" sz="1800" b="1" dirty="0">
                <a:solidFill>
                  <a:srgbClr val="C00000"/>
                </a:solidFill>
                <a:effectLst>
                  <a:outerShdw blurRad="38100" dist="38100" dir="2700000" algn="tl">
                    <a:srgbClr val="000000">
                      <a:alpha val="43137"/>
                    </a:srgbClr>
                  </a:outerShdw>
                </a:effectLst>
                <a:latin typeface="Arial Black" panose="020B0A04020102020204" pitchFamily="34" charset="0"/>
              </a:rPr>
              <a:t>Medicare will make payment for Medicare telehealth services furnished to beneficiaries in any healthcare facility and their home</a:t>
            </a:r>
            <a:r>
              <a:rPr lang="en-US" sz="18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a:r>
            <a:endParaRPr lang="en-US" sz="1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18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 Medicare coinsurance and deductible would generally apply to these services. However, HHS Office of Inspector General is pro-viding </a:t>
            </a:r>
            <a:r>
              <a:rPr lang="en-US" sz="1800" b="1" dirty="0">
                <a:solidFill>
                  <a:srgbClr val="C00000"/>
                </a:solidFill>
                <a:effectLst>
                  <a:outerShdw blurRad="38100" dist="38100" dir="2700000" algn="tl">
                    <a:srgbClr val="000000">
                      <a:alpha val="43137"/>
                    </a:srgbClr>
                  </a:outerShdw>
                </a:effectLst>
                <a:latin typeface="Arial Black" panose="020B0A04020102020204" pitchFamily="34" charset="0"/>
              </a:rPr>
              <a:t>flexibility for healthcare providers to reduce or waive cost-sharing for telehealth </a:t>
            </a:r>
            <a:r>
              <a:rPr lang="en-US" sz="18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visits paid by federal healthcare programs.</a:t>
            </a:r>
            <a:endParaRPr lang="en-US" sz="1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18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To the extent the 1135 waiver requires an established relationship, HHS will not conduct audits to ensure that such a prior relationship existed</a:t>
            </a:r>
            <a:r>
              <a:rPr lang="en-US" sz="1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r>
              <a:rPr lang="en-US" sz="18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for claims submitted during this public health emergency.</a:t>
            </a:r>
            <a:endParaRPr lang="en-US" sz="1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2250326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BC0B-0855-42AE-A6B7-4CF9D5D65B85}"/>
              </a:ext>
            </a:extLst>
          </p:cNvPr>
          <p:cNvSpPr>
            <a:spLocks noGrp="1"/>
          </p:cNvSpPr>
          <p:nvPr>
            <p:ph type="title"/>
          </p:nvPr>
        </p:nvSpPr>
        <p:spPr>
          <a:xfrm>
            <a:off x="457200" y="0"/>
            <a:ext cx="8229600" cy="1143000"/>
          </a:xfrm>
          <a:solidFill>
            <a:schemeClr val="bg1"/>
          </a:solidFill>
        </p:spPr>
        <p:txBody>
          <a:bodyPr/>
          <a:lstStyle/>
          <a:p>
            <a:r>
              <a:rPr lang="en-US" dirty="0">
                <a:solidFill>
                  <a:srgbClr val="0070C0"/>
                </a:solidFill>
                <a:latin typeface="Arial Black" panose="020B0A04020102020204" pitchFamily="34" charset="0"/>
              </a:rPr>
              <a:t>VIRTUAL CHECK IN</a:t>
            </a:r>
          </a:p>
        </p:txBody>
      </p:sp>
      <p:sp>
        <p:nvSpPr>
          <p:cNvPr id="3" name="Content Placeholder 2">
            <a:extLst>
              <a:ext uri="{FF2B5EF4-FFF2-40B4-BE49-F238E27FC236}">
                <a16:creationId xmlns:a16="http://schemas.microsoft.com/office/drawing/2014/main" id="{6B1EF5A9-89D5-4624-A225-7FBB7A46B2D9}"/>
              </a:ext>
            </a:extLst>
          </p:cNvPr>
          <p:cNvSpPr>
            <a:spLocks noGrp="1"/>
          </p:cNvSpPr>
          <p:nvPr>
            <p:ph idx="1"/>
          </p:nvPr>
        </p:nvSpPr>
        <p:spPr>
          <a:xfrm>
            <a:off x="0" y="797883"/>
            <a:ext cx="9144000" cy="5746412"/>
          </a:xfrm>
        </p:spPr>
        <p:txBody>
          <a:bodyPr>
            <a:normAutofit fontScale="62500" lnSpcReduction="20000"/>
          </a:bodyPr>
          <a:lstStyle/>
          <a:p>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Brief (5-10 minutes) checks in with practitioner via </a:t>
            </a:r>
            <a:r>
              <a:rPr lang="en-US" sz="4400" dirty="0">
                <a:solidFill>
                  <a:srgbClr val="C00000"/>
                </a:solidFill>
                <a:effectLst>
                  <a:outerShdw blurRad="38100" dist="38100" dir="2700000" algn="tl">
                    <a:srgbClr val="000000">
                      <a:alpha val="43137"/>
                    </a:srgbClr>
                  </a:outerShdw>
                </a:effectLst>
                <a:latin typeface="Arial Black" panose="020B0A04020102020204" pitchFamily="34" charset="0"/>
              </a:rPr>
              <a:t>telephone or other telecommunications </a:t>
            </a:r>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device to decide whether an office visit or other service is needed. May include remote evaluation of recorded video and/or images submitted by an established patient.</a:t>
            </a:r>
          </a:p>
          <a:p>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Healthcare Common Procedure Coding System (HCPCS) codes </a:t>
            </a:r>
            <a:r>
              <a:rPr lang="en-US" sz="4400" dirty="0">
                <a:solidFill>
                  <a:srgbClr val="C00000"/>
                </a:solidFill>
                <a:effectLst>
                  <a:outerShdw blurRad="38100" dist="38100" dir="2700000" algn="tl">
                    <a:srgbClr val="000000">
                      <a:alpha val="43137"/>
                    </a:srgbClr>
                  </a:outerShdw>
                </a:effectLst>
                <a:latin typeface="Arial Black" panose="020B0A04020102020204" pitchFamily="34" charset="0"/>
              </a:rPr>
              <a:t>G2010 and G2012 </a:t>
            </a:r>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may only be reported when they do not result in an in-person or telehealth visit.</a:t>
            </a:r>
          </a:p>
          <a:p>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Bill the appropriate code with the POS where  service would normally take place.</a:t>
            </a:r>
          </a:p>
          <a:p>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No modifier required. If you submit these services with modifier 95, claim may deny.</a:t>
            </a:r>
          </a:p>
          <a:p>
            <a:endParaRPr lang="en-US" dirty="0"/>
          </a:p>
        </p:txBody>
      </p:sp>
      <p:sp>
        <p:nvSpPr>
          <p:cNvPr id="4" name="Date Placeholder 3">
            <a:extLst>
              <a:ext uri="{FF2B5EF4-FFF2-40B4-BE49-F238E27FC236}">
                <a16:creationId xmlns:a16="http://schemas.microsoft.com/office/drawing/2014/main" id="{5D4ED347-A650-4EC6-8847-39FA1D9E117A}"/>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F8C7F018-5635-4D27-9941-D270DD0FCB0C}"/>
              </a:ext>
            </a:extLst>
          </p:cNvPr>
          <p:cNvSpPr>
            <a:spLocks noGrp="1"/>
          </p:cNvSpPr>
          <p:nvPr>
            <p:ph type="sldNum" sz="quarter" idx="12"/>
          </p:nvPr>
        </p:nvSpPr>
        <p:spPr/>
        <p:txBody>
          <a:bodyPr/>
          <a:lstStyle/>
          <a:p>
            <a:fld id="{5D86E084-3352-1048-A7D3-AB1A259C9C49}" type="slidenum">
              <a:rPr lang="en-US" smtClean="0"/>
              <a:pPr/>
              <a:t>23</a:t>
            </a:fld>
            <a:endParaRPr lang="en-US"/>
          </a:p>
        </p:txBody>
      </p:sp>
    </p:spTree>
    <p:extLst>
      <p:ext uri="{BB962C8B-B14F-4D97-AF65-F5344CB8AC3E}">
        <p14:creationId xmlns:p14="http://schemas.microsoft.com/office/powerpoint/2010/main" val="2545817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A56274-F401-431F-8C0A-49B3FA66FC59}"/>
              </a:ext>
            </a:extLst>
          </p:cNvPr>
          <p:cNvSpPr/>
          <p:nvPr/>
        </p:nvSpPr>
        <p:spPr>
          <a:xfrm>
            <a:off x="-101600" y="6307667"/>
            <a:ext cx="9245600" cy="5292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2B05C7-99DB-4065-BC75-FF49C8A71ADC}"/>
              </a:ext>
            </a:extLst>
          </p:cNvPr>
          <p:cNvSpPr>
            <a:spLocks noGrp="1"/>
          </p:cNvSpPr>
          <p:nvPr>
            <p:ph type="title"/>
          </p:nvPr>
        </p:nvSpPr>
        <p:spPr>
          <a:xfrm>
            <a:off x="355600" y="-110688"/>
            <a:ext cx="8229600" cy="1143000"/>
          </a:xfrm>
          <a:solidFill>
            <a:schemeClr val="bg1"/>
          </a:solidFill>
        </p:spPr>
        <p:txBody>
          <a:bodyPr>
            <a:normAutofit/>
          </a:bodyPr>
          <a:lstStyle/>
          <a:p>
            <a:r>
              <a:rPr lang="en-US" sz="3200" dirty="0">
                <a:latin typeface="Arial Black" panose="020B0A04020102020204" pitchFamily="34" charset="0"/>
              </a:rPr>
              <a:t>VIRTUAL VISIT TAKEAWAY</a:t>
            </a:r>
          </a:p>
        </p:txBody>
      </p:sp>
      <p:sp>
        <p:nvSpPr>
          <p:cNvPr id="3" name="Content Placeholder 2">
            <a:extLst>
              <a:ext uri="{FF2B5EF4-FFF2-40B4-BE49-F238E27FC236}">
                <a16:creationId xmlns:a16="http://schemas.microsoft.com/office/drawing/2014/main" id="{4F1A3FF8-9943-45E0-91DF-A2DCA0312A2B}"/>
              </a:ext>
            </a:extLst>
          </p:cNvPr>
          <p:cNvSpPr>
            <a:spLocks noGrp="1"/>
          </p:cNvSpPr>
          <p:nvPr>
            <p:ph idx="1"/>
          </p:nvPr>
        </p:nvSpPr>
        <p:spPr>
          <a:xfrm>
            <a:off x="0" y="638703"/>
            <a:ext cx="9144000" cy="5956392"/>
          </a:xfrm>
        </p:spPr>
        <p:txBody>
          <a:bodyPr>
            <a:noAutofit/>
          </a:bodyPr>
          <a:lstStyle/>
          <a:p>
            <a:r>
              <a:rPr lang="en-US" sz="17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Virtual check-in services can only be reported when the billing practice has an </a:t>
            </a:r>
            <a:r>
              <a:rPr lang="en-US" sz="1700" b="1" dirty="0">
                <a:solidFill>
                  <a:srgbClr val="C00000"/>
                </a:solidFill>
                <a:effectLst>
                  <a:outerShdw blurRad="38100" dist="38100" dir="2700000" algn="tl">
                    <a:srgbClr val="000000">
                      <a:alpha val="43137"/>
                    </a:srgbClr>
                  </a:outerShdw>
                </a:effectLst>
                <a:latin typeface="Arial Black" panose="020B0A04020102020204" pitchFamily="34" charset="0"/>
              </a:rPr>
              <a:t>established relationship </a:t>
            </a:r>
            <a:r>
              <a:rPr lang="en-US" sz="17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with the patient.  </a:t>
            </a:r>
            <a:endParaRPr lang="en-US" sz="1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17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This is not limited to only rural settings or certain locations.</a:t>
            </a:r>
            <a:endParaRPr lang="en-US" sz="1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17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Individual services need to be agreed to by the patient; however, practitioners may educate beneficiaries on the availability of the service prior to patient agreement.  </a:t>
            </a:r>
            <a:endParaRPr lang="en-US" sz="1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17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HCPCS code </a:t>
            </a:r>
            <a:r>
              <a:rPr lang="en-US" sz="1700" b="1" dirty="0">
                <a:solidFill>
                  <a:srgbClr val="C00000"/>
                </a:solidFill>
                <a:effectLst>
                  <a:outerShdw blurRad="38100" dist="38100" dir="2700000" algn="tl">
                    <a:srgbClr val="000000">
                      <a:alpha val="43137"/>
                    </a:srgbClr>
                  </a:outerShdw>
                </a:effectLst>
                <a:latin typeface="Arial Black" panose="020B0A04020102020204" pitchFamily="34" charset="0"/>
              </a:rPr>
              <a:t>G2012: </a:t>
            </a:r>
            <a:r>
              <a:rPr lang="en-US" sz="17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Brief communication technology-based service, e.g. virtual check-in, by a physician or other qualified health care professional who can report evaluation and management services, provided to an established patient, not originating from a related e/m service provided within the previous 7 days nor leading to an e/m service or procedure within the next 24 hours or soonest available appointment; </a:t>
            </a:r>
            <a:r>
              <a:rPr lang="en-US" sz="1700" b="1" dirty="0">
                <a:solidFill>
                  <a:srgbClr val="C00000"/>
                </a:solidFill>
                <a:effectLst>
                  <a:outerShdw blurRad="38100" dist="38100" dir="2700000" algn="tl">
                    <a:srgbClr val="000000">
                      <a:alpha val="43137"/>
                    </a:srgbClr>
                  </a:outerShdw>
                </a:effectLst>
                <a:latin typeface="Arial Black" panose="020B0A04020102020204" pitchFamily="34" charset="0"/>
              </a:rPr>
              <a:t>5-10 minutes of medical discussion.</a:t>
            </a:r>
            <a:endParaRPr lang="en-US" sz="1700" dirty="0">
              <a:solidFill>
                <a:srgbClr val="C00000"/>
              </a:solidFill>
              <a:effectLst>
                <a:outerShdw blurRad="38100" dist="38100" dir="2700000" algn="tl">
                  <a:srgbClr val="000000">
                    <a:alpha val="43137"/>
                  </a:srgbClr>
                </a:outerShdw>
              </a:effectLst>
              <a:latin typeface="Arial Black" panose="020B0A04020102020204" pitchFamily="34" charset="0"/>
            </a:endParaRPr>
          </a:p>
          <a:p>
            <a:r>
              <a:rPr lang="en-US" sz="17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HCPCS code </a:t>
            </a:r>
            <a:r>
              <a:rPr lang="en-US" sz="1700" b="1" dirty="0">
                <a:solidFill>
                  <a:srgbClr val="C00000"/>
                </a:solidFill>
                <a:effectLst>
                  <a:outerShdw blurRad="38100" dist="38100" dir="2700000" algn="tl">
                    <a:srgbClr val="000000">
                      <a:alpha val="43137"/>
                    </a:srgbClr>
                  </a:outerShdw>
                </a:effectLst>
                <a:latin typeface="Arial Black" panose="020B0A04020102020204" pitchFamily="34" charset="0"/>
              </a:rPr>
              <a:t>G2010: </a:t>
            </a:r>
            <a:r>
              <a:rPr lang="en-US" sz="17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Remote evaluation of </a:t>
            </a:r>
            <a:r>
              <a:rPr lang="en-US" sz="1700" b="1" dirty="0">
                <a:solidFill>
                  <a:srgbClr val="C00000"/>
                </a:solidFill>
                <a:effectLst>
                  <a:outerShdw blurRad="38100" dist="38100" dir="2700000" algn="tl">
                    <a:srgbClr val="000000">
                      <a:alpha val="43137"/>
                    </a:srgbClr>
                  </a:outerShdw>
                </a:effectLst>
                <a:latin typeface="Arial Black" panose="020B0A04020102020204" pitchFamily="34" charset="0"/>
              </a:rPr>
              <a:t>recorded video and/or images submitted by an established patient </a:t>
            </a:r>
            <a:r>
              <a:rPr lang="en-US" sz="17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(e.g., store and forward), including interpretation with follow-up with the patient within 24 business hours, not originating from a related e/m service provided within the previous 7 days nor leading to an e/m service or procedure within the next 24 hours or soonest available appointment.</a:t>
            </a:r>
            <a:endParaRPr lang="en-US" sz="1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17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Virtual check-ins can be conducted with a broader range of communication methods, unlike Medicare telehealth visits, which require audio and visual capabilities for real-time communication.</a:t>
            </a:r>
            <a:endParaRPr lang="en-US" sz="1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sz="1700" dirty="0"/>
          </a:p>
        </p:txBody>
      </p:sp>
      <p:sp>
        <p:nvSpPr>
          <p:cNvPr id="5" name="Slide Number Placeholder 4">
            <a:extLst>
              <a:ext uri="{FF2B5EF4-FFF2-40B4-BE49-F238E27FC236}">
                <a16:creationId xmlns:a16="http://schemas.microsoft.com/office/drawing/2014/main" id="{5F7A4EAA-A17C-4FCB-B1C9-ADBA9A32803D}"/>
              </a:ext>
            </a:extLst>
          </p:cNvPr>
          <p:cNvSpPr>
            <a:spLocks noGrp="1"/>
          </p:cNvSpPr>
          <p:nvPr>
            <p:ph type="sldNum" sz="quarter" idx="12"/>
          </p:nvPr>
        </p:nvSpPr>
        <p:spPr/>
        <p:txBody>
          <a:bodyPr/>
          <a:lstStyle/>
          <a:p>
            <a:fld id="{5D86E084-3352-1048-A7D3-AB1A259C9C49}" type="slidenum">
              <a:rPr lang="en-US" smtClean="0"/>
              <a:pPr/>
              <a:t>24</a:t>
            </a:fld>
            <a:endParaRPr lang="en-US"/>
          </a:p>
        </p:txBody>
      </p:sp>
    </p:spTree>
    <p:extLst>
      <p:ext uri="{BB962C8B-B14F-4D97-AF65-F5344CB8AC3E}">
        <p14:creationId xmlns:p14="http://schemas.microsoft.com/office/powerpoint/2010/main" val="71365319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765064-AA41-4021-978B-46C81D69371E}"/>
              </a:ext>
            </a:extLst>
          </p:cNvPr>
          <p:cNvSpPr/>
          <p:nvPr/>
        </p:nvSpPr>
        <p:spPr>
          <a:xfrm>
            <a:off x="0" y="6357257"/>
            <a:ext cx="4685211" cy="4796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D0B9B-C5EC-484B-89FC-ADE63B34B302}"/>
              </a:ext>
            </a:extLst>
          </p:cNvPr>
          <p:cNvSpPr>
            <a:spLocks noGrp="1"/>
          </p:cNvSpPr>
          <p:nvPr>
            <p:ph type="title"/>
          </p:nvPr>
        </p:nvSpPr>
        <p:spPr>
          <a:xfrm>
            <a:off x="466144" y="0"/>
            <a:ext cx="8229600" cy="1143000"/>
          </a:xfrm>
          <a:solidFill>
            <a:schemeClr val="bg1"/>
          </a:solidFill>
        </p:spPr>
        <p:txBody>
          <a:bodyPr>
            <a:normAutofit/>
          </a:bodyPr>
          <a:lstStyle/>
          <a:p>
            <a:r>
              <a:rPr lang="en-US" sz="3600" dirty="0">
                <a:latin typeface="Arial Black" panose="020B0A04020102020204" pitchFamily="34" charset="0"/>
              </a:rPr>
              <a:t>E-VISITS</a:t>
            </a:r>
          </a:p>
        </p:txBody>
      </p:sp>
      <p:sp>
        <p:nvSpPr>
          <p:cNvPr id="3" name="Content Placeholder 2">
            <a:extLst>
              <a:ext uri="{FF2B5EF4-FFF2-40B4-BE49-F238E27FC236}">
                <a16:creationId xmlns:a16="http://schemas.microsoft.com/office/drawing/2014/main" id="{9E25ADAD-3DD9-463B-AFE4-1751A6882135}"/>
              </a:ext>
            </a:extLst>
          </p:cNvPr>
          <p:cNvSpPr>
            <a:spLocks noGrp="1"/>
          </p:cNvSpPr>
          <p:nvPr>
            <p:ph idx="1"/>
          </p:nvPr>
        </p:nvSpPr>
        <p:spPr>
          <a:xfrm>
            <a:off x="-102974" y="862150"/>
            <a:ext cx="9246973" cy="6069992"/>
          </a:xfrm>
        </p:spPr>
        <p:txBody>
          <a:bodyPr>
            <a:normAutofit fontScale="92500" lnSpcReduction="10000"/>
          </a:bodyPr>
          <a:lstStyle/>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 all types of locations including the patient’s home, and in all areas (not just rural), established Medicare patients may have non-face-to-face </a:t>
            </a:r>
            <a:r>
              <a:rPr lang="en-US" sz="2200" dirty="0">
                <a:solidFill>
                  <a:srgbClr val="C00000"/>
                </a:solidFill>
                <a:effectLst>
                  <a:outerShdw blurRad="38100" dist="38100" dir="2700000" algn="tl">
                    <a:srgbClr val="000000">
                      <a:alpha val="43137"/>
                    </a:srgbClr>
                  </a:outerShdw>
                </a:effectLst>
                <a:latin typeface="Arial Black" panose="020B0A04020102020204" pitchFamily="34" charset="0"/>
              </a:rPr>
              <a:t>patient-initiated communications </a:t>
            </a:r>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with their doctors without going to the doctor’s office by using </a:t>
            </a:r>
            <a:r>
              <a:rPr lang="en-US" sz="2200" dirty="0">
                <a:solidFill>
                  <a:srgbClr val="C00000"/>
                </a:solidFill>
                <a:effectLst>
                  <a:outerShdw blurRad="38100" dist="38100" dir="2700000" algn="tl">
                    <a:srgbClr val="000000">
                      <a:alpha val="43137"/>
                    </a:srgbClr>
                  </a:outerShdw>
                </a:effectLst>
                <a:latin typeface="Arial Black" panose="020B0A04020102020204" pitchFamily="34" charset="0"/>
              </a:rPr>
              <a:t>online patient portals</a:t>
            </a:r>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These services can only be reported when the billing practice has an established relationship with the patient…</a:t>
            </a:r>
          </a:p>
          <a:p>
            <a:r>
              <a:rPr lang="en-US" sz="22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Medicare Part B pays for E-visits or patient-initiated online evaluation and management conducted via a patient portal. Practitioners who may independently bill Medicare for evaluation and management visits (for instance, physicians and nurse practitioners) can bill the following codes</a:t>
            </a:r>
          </a:p>
          <a:p>
            <a:pPr lvl="1"/>
            <a:r>
              <a:rPr lang="en-US" sz="1900" dirty="0">
                <a:solidFill>
                  <a:srgbClr val="002060"/>
                </a:solidFill>
                <a:latin typeface="Arial Black" panose="020B0A04020102020204" pitchFamily="34" charset="0"/>
              </a:rPr>
              <a:t>99421: Online digital evaluation and management service, for an established patient, for up to 7 days, cumulative time during the 7 days; 5–10 minutes</a:t>
            </a:r>
          </a:p>
          <a:p>
            <a:pPr lvl="1"/>
            <a:r>
              <a:rPr lang="en-US" sz="1900" dirty="0">
                <a:solidFill>
                  <a:srgbClr val="002060"/>
                </a:solidFill>
                <a:latin typeface="Arial Black" panose="020B0A04020102020204" pitchFamily="34" charset="0"/>
              </a:rPr>
              <a:t>99422: Online digital evaluation and management service, for an established patient, for up to 7 days cumulative time during the 7 days; 11– 20 minutes </a:t>
            </a:r>
          </a:p>
          <a:p>
            <a:pPr lvl="1"/>
            <a:r>
              <a:rPr lang="en-US" sz="1900" dirty="0">
                <a:solidFill>
                  <a:srgbClr val="002060"/>
                </a:solidFill>
                <a:latin typeface="Arial Black" panose="020B0A04020102020204" pitchFamily="34" charset="0"/>
              </a:rPr>
              <a:t>99423: Online digital evaluation and management service, for an established patient, for up to 7 days, cumulative time during the 7 days; 21 or more minutes.</a:t>
            </a:r>
          </a:p>
          <a:p>
            <a:endParaRPr lang="en-US" sz="2000" dirty="0">
              <a:latin typeface="Arial Black" panose="020B0A04020102020204" pitchFamily="34" charset="0"/>
            </a:endParaRPr>
          </a:p>
        </p:txBody>
      </p:sp>
      <p:sp>
        <p:nvSpPr>
          <p:cNvPr id="5" name="Slide Number Placeholder 4">
            <a:extLst>
              <a:ext uri="{FF2B5EF4-FFF2-40B4-BE49-F238E27FC236}">
                <a16:creationId xmlns:a16="http://schemas.microsoft.com/office/drawing/2014/main" id="{8199DE70-FA92-4381-BAE7-C7093463B265}"/>
              </a:ext>
            </a:extLst>
          </p:cNvPr>
          <p:cNvSpPr>
            <a:spLocks noGrp="1"/>
          </p:cNvSpPr>
          <p:nvPr>
            <p:ph type="sldNum" sz="quarter" idx="12"/>
          </p:nvPr>
        </p:nvSpPr>
        <p:spPr/>
        <p:txBody>
          <a:bodyPr/>
          <a:lstStyle/>
          <a:p>
            <a:fld id="{5D86E084-3352-1048-A7D3-AB1A259C9C49}" type="slidenum">
              <a:rPr lang="en-US" smtClean="0"/>
              <a:pPr/>
              <a:t>25</a:t>
            </a:fld>
            <a:endParaRPr lang="en-US"/>
          </a:p>
        </p:txBody>
      </p:sp>
    </p:spTree>
    <p:extLst>
      <p:ext uri="{BB962C8B-B14F-4D97-AF65-F5344CB8AC3E}">
        <p14:creationId xmlns:p14="http://schemas.microsoft.com/office/powerpoint/2010/main" val="294674221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0B9B-C5EC-484B-89FC-ADE63B34B302}"/>
              </a:ext>
            </a:extLst>
          </p:cNvPr>
          <p:cNvSpPr>
            <a:spLocks noGrp="1"/>
          </p:cNvSpPr>
          <p:nvPr>
            <p:ph type="title"/>
          </p:nvPr>
        </p:nvSpPr>
        <p:spPr>
          <a:xfrm>
            <a:off x="474382" y="21075"/>
            <a:ext cx="8229600" cy="1143000"/>
          </a:xfrm>
          <a:solidFill>
            <a:schemeClr val="bg1"/>
          </a:solidFill>
        </p:spPr>
        <p:txBody>
          <a:bodyPr>
            <a:normAutofit/>
          </a:bodyPr>
          <a:lstStyle/>
          <a:p>
            <a:r>
              <a:rPr lang="en-US" sz="3200" dirty="0">
                <a:solidFill>
                  <a:srgbClr val="0070C0"/>
                </a:solidFill>
                <a:latin typeface="Arial Black" panose="020B0A04020102020204" pitchFamily="34" charset="0"/>
              </a:rPr>
              <a:t>E-VISITS (NON-E&amp;M)</a:t>
            </a:r>
          </a:p>
        </p:txBody>
      </p:sp>
      <p:sp>
        <p:nvSpPr>
          <p:cNvPr id="3" name="Content Placeholder 2">
            <a:extLst>
              <a:ext uri="{FF2B5EF4-FFF2-40B4-BE49-F238E27FC236}">
                <a16:creationId xmlns:a16="http://schemas.microsoft.com/office/drawing/2014/main" id="{9E25ADAD-3DD9-463B-AFE4-1751A6882135}"/>
              </a:ext>
            </a:extLst>
          </p:cNvPr>
          <p:cNvSpPr>
            <a:spLocks noGrp="1"/>
          </p:cNvSpPr>
          <p:nvPr>
            <p:ph idx="1"/>
          </p:nvPr>
        </p:nvSpPr>
        <p:spPr>
          <a:xfrm>
            <a:off x="-43543" y="866078"/>
            <a:ext cx="9144000" cy="5785021"/>
          </a:xfrm>
        </p:spPr>
        <p:txBody>
          <a:bodyPr>
            <a:normAutofit/>
          </a:bodyPr>
          <a:lstStyle/>
          <a:p>
            <a:r>
              <a:rPr lang="en-US" sz="23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Clinicians who may not independently bill for evaluation and management visits (E.G., physical therapists, occupational therapists, speech language pathologists, clinical psychologists) can also provide these e-visits and bill the following codes:</a:t>
            </a:r>
          </a:p>
          <a:p>
            <a:pPr lvl="1"/>
            <a:r>
              <a:rPr lang="en-US" sz="1900" dirty="0">
                <a:solidFill>
                  <a:srgbClr val="002060"/>
                </a:solidFill>
                <a:latin typeface="Arial Black" panose="020B0A04020102020204" pitchFamily="34" charset="0"/>
              </a:rPr>
              <a:t>G2061: Qualified non-physician healthcare professional online assessment and management, for an established patient, for up to seven days, cumulative time during the 7 days; 5–10 minutes</a:t>
            </a:r>
          </a:p>
          <a:p>
            <a:pPr lvl="1"/>
            <a:r>
              <a:rPr lang="en-US" sz="1900" dirty="0">
                <a:solidFill>
                  <a:srgbClr val="002060"/>
                </a:solidFill>
                <a:latin typeface="Arial Black" panose="020B0A04020102020204" pitchFamily="34" charset="0"/>
              </a:rPr>
              <a:t>G2062: Qualified non-physician healthcare professional online assessment and management service, for an established patient, for up to seven days, cumulative time during the 7 days; 11–20 minutes</a:t>
            </a:r>
          </a:p>
          <a:p>
            <a:pPr lvl="1"/>
            <a:r>
              <a:rPr lang="en-US" sz="1900" dirty="0">
                <a:solidFill>
                  <a:srgbClr val="002060"/>
                </a:solidFill>
                <a:latin typeface="Arial Black" panose="020B0A04020102020204" pitchFamily="34" charset="0"/>
              </a:rPr>
              <a:t>G2063: Qualified non-physician qualified healthcare professional assessment and management service, for an established patient, for up to seven days, cumulative time during the 7 days; 21 or more minutes.</a:t>
            </a:r>
          </a:p>
          <a:p>
            <a:pPr lvl="1"/>
            <a:endParaRPr lang="en-US" sz="1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4" name="Date Placeholder 3">
            <a:extLst>
              <a:ext uri="{FF2B5EF4-FFF2-40B4-BE49-F238E27FC236}">
                <a16:creationId xmlns:a16="http://schemas.microsoft.com/office/drawing/2014/main" id="{5EA903DC-E765-45DD-8A7A-9F7C4197D4F0}"/>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8199DE70-FA92-4381-BAE7-C7093463B265}"/>
              </a:ext>
            </a:extLst>
          </p:cNvPr>
          <p:cNvSpPr>
            <a:spLocks noGrp="1"/>
          </p:cNvSpPr>
          <p:nvPr>
            <p:ph type="sldNum" sz="quarter" idx="12"/>
          </p:nvPr>
        </p:nvSpPr>
        <p:spPr/>
        <p:txBody>
          <a:bodyPr/>
          <a:lstStyle/>
          <a:p>
            <a:fld id="{5D86E084-3352-1048-A7D3-AB1A259C9C49}" type="slidenum">
              <a:rPr lang="en-US" smtClean="0"/>
              <a:pPr/>
              <a:t>26</a:t>
            </a:fld>
            <a:endParaRPr lang="en-US"/>
          </a:p>
        </p:txBody>
      </p:sp>
    </p:spTree>
    <p:extLst>
      <p:ext uri="{BB962C8B-B14F-4D97-AF65-F5344CB8AC3E}">
        <p14:creationId xmlns:p14="http://schemas.microsoft.com/office/powerpoint/2010/main" val="205592350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45F1EE-4E54-4A1A-A561-404D1F7C93BE}"/>
              </a:ext>
            </a:extLst>
          </p:cNvPr>
          <p:cNvSpPr/>
          <p:nvPr/>
        </p:nvSpPr>
        <p:spPr>
          <a:xfrm>
            <a:off x="0" y="6222380"/>
            <a:ext cx="9144000" cy="6145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D7846F-5F5E-40BF-8D50-5D9888DF052C}"/>
              </a:ext>
            </a:extLst>
          </p:cNvPr>
          <p:cNvSpPr>
            <a:spLocks noGrp="1"/>
          </p:cNvSpPr>
          <p:nvPr>
            <p:ph type="title"/>
          </p:nvPr>
        </p:nvSpPr>
        <p:spPr>
          <a:xfrm>
            <a:off x="465438" y="-110182"/>
            <a:ext cx="8229600" cy="1143000"/>
          </a:xfrm>
          <a:solidFill>
            <a:schemeClr val="bg1"/>
          </a:solidFill>
        </p:spPr>
        <p:txBody>
          <a:bodyPr>
            <a:normAutofit/>
          </a:bodyPr>
          <a:lstStyle/>
          <a:p>
            <a:r>
              <a:rPr lang="en-US" sz="3200" dirty="0">
                <a:latin typeface="Arial Black" panose="020B0A04020102020204" pitchFamily="34" charset="0"/>
              </a:rPr>
              <a:t>E-VISIT TAKEAWAYS</a:t>
            </a:r>
          </a:p>
        </p:txBody>
      </p:sp>
      <p:sp>
        <p:nvSpPr>
          <p:cNvPr id="3" name="Content Placeholder 2">
            <a:extLst>
              <a:ext uri="{FF2B5EF4-FFF2-40B4-BE49-F238E27FC236}">
                <a16:creationId xmlns:a16="http://schemas.microsoft.com/office/drawing/2014/main" id="{1761F1F1-439A-4304-9597-49C59861B0DA}"/>
              </a:ext>
            </a:extLst>
          </p:cNvPr>
          <p:cNvSpPr>
            <a:spLocks noGrp="1"/>
          </p:cNvSpPr>
          <p:nvPr>
            <p:ph idx="1"/>
          </p:nvPr>
        </p:nvSpPr>
        <p:spPr>
          <a:xfrm>
            <a:off x="65903" y="733167"/>
            <a:ext cx="9078097" cy="6448218"/>
          </a:xfrm>
        </p:spPr>
        <p:txBody>
          <a:bodyPr>
            <a:normAutofit fontScale="62500" lnSpcReduction="20000"/>
          </a:bodyPr>
          <a:lstStyle/>
          <a:p>
            <a:r>
              <a:rPr lang="en-US" sz="4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These services can only be reported when the billing practice has an </a:t>
            </a:r>
            <a:r>
              <a:rPr lang="en-US" sz="4000" b="1" dirty="0">
                <a:solidFill>
                  <a:srgbClr val="C00000"/>
                </a:solidFill>
                <a:effectLst>
                  <a:outerShdw blurRad="38100" dist="38100" dir="2700000" algn="tl">
                    <a:srgbClr val="000000">
                      <a:alpha val="43137"/>
                    </a:srgbClr>
                  </a:outerShdw>
                </a:effectLst>
                <a:latin typeface="Arial Black" panose="020B0A04020102020204" pitchFamily="34" charset="0"/>
              </a:rPr>
              <a:t>established relationship </a:t>
            </a:r>
            <a:r>
              <a:rPr lang="en-US" sz="4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with patient.  </a:t>
            </a:r>
            <a:endParaRPr lang="en-US" sz="4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4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This is not limited to rural settings. There are no geographic or location restrictions for these visits.</a:t>
            </a:r>
            <a:endParaRPr lang="en-US" sz="4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4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Patients communicate with their doctors without going to the office by using </a:t>
            </a:r>
            <a:r>
              <a:rPr lang="en-US" sz="4000" b="1" dirty="0">
                <a:solidFill>
                  <a:srgbClr val="C00000"/>
                </a:solidFill>
                <a:effectLst>
                  <a:outerShdw blurRad="38100" dist="38100" dir="2700000" algn="tl">
                    <a:srgbClr val="000000">
                      <a:alpha val="43137"/>
                    </a:srgbClr>
                  </a:outerShdw>
                </a:effectLst>
                <a:latin typeface="Arial Black" panose="020B0A04020102020204" pitchFamily="34" charset="0"/>
              </a:rPr>
              <a:t>online patient portals.</a:t>
            </a:r>
            <a:endParaRPr lang="en-US" sz="4000" dirty="0">
              <a:solidFill>
                <a:srgbClr val="C00000"/>
              </a:solidFill>
              <a:effectLst>
                <a:outerShdw blurRad="38100" dist="38100" dir="2700000" algn="tl">
                  <a:srgbClr val="000000">
                    <a:alpha val="43137"/>
                  </a:srgbClr>
                </a:outerShdw>
              </a:effectLst>
              <a:latin typeface="Arial Black" panose="020B0A04020102020204" pitchFamily="34" charset="0"/>
            </a:endParaRPr>
          </a:p>
          <a:p>
            <a:r>
              <a:rPr lang="en-US" sz="4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Individual services need to be </a:t>
            </a:r>
            <a:r>
              <a:rPr lang="en-US" sz="4000" b="1" dirty="0">
                <a:solidFill>
                  <a:srgbClr val="C00000"/>
                </a:solidFill>
                <a:effectLst>
                  <a:outerShdw blurRad="38100" dist="38100" dir="2700000" algn="tl">
                    <a:srgbClr val="000000">
                      <a:alpha val="43137"/>
                    </a:srgbClr>
                  </a:outerShdw>
                </a:effectLst>
                <a:latin typeface="Arial Black" panose="020B0A04020102020204" pitchFamily="34" charset="0"/>
              </a:rPr>
              <a:t>initiated by the patient</a:t>
            </a:r>
            <a:r>
              <a:rPr lang="en-US" sz="4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however, practitioners may educate beneficiaries on the availability of the service prior to patient initiation.  </a:t>
            </a:r>
            <a:endParaRPr lang="en-US" sz="4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4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The services may be billed using CPT codes 99421-99423 and HCPCS codes G2061-G206, as applicable.</a:t>
            </a:r>
            <a:endParaRPr lang="en-US" sz="4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4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Medicare coinsurance and deductible would generally apply to services (but not forced).</a:t>
            </a:r>
            <a:endParaRPr lang="en-US" sz="4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dirty="0"/>
          </a:p>
        </p:txBody>
      </p:sp>
      <p:sp>
        <p:nvSpPr>
          <p:cNvPr id="4" name="Date Placeholder 3">
            <a:extLst>
              <a:ext uri="{FF2B5EF4-FFF2-40B4-BE49-F238E27FC236}">
                <a16:creationId xmlns:a16="http://schemas.microsoft.com/office/drawing/2014/main" id="{46AC4BB6-E777-4471-AB7E-16A6879FF2A1}"/>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9405458A-C6E0-4CA1-913F-4C07456E0043}"/>
              </a:ext>
            </a:extLst>
          </p:cNvPr>
          <p:cNvSpPr>
            <a:spLocks noGrp="1"/>
          </p:cNvSpPr>
          <p:nvPr>
            <p:ph type="sldNum" sz="quarter" idx="12"/>
          </p:nvPr>
        </p:nvSpPr>
        <p:spPr/>
        <p:txBody>
          <a:bodyPr/>
          <a:lstStyle/>
          <a:p>
            <a:fld id="{5D86E084-3352-1048-A7D3-AB1A259C9C49}" type="slidenum">
              <a:rPr lang="en-US" smtClean="0"/>
              <a:pPr/>
              <a:t>27</a:t>
            </a:fld>
            <a:endParaRPr lang="en-US" dirty="0"/>
          </a:p>
        </p:txBody>
      </p:sp>
    </p:spTree>
    <p:extLst>
      <p:ext uri="{BB962C8B-B14F-4D97-AF65-F5344CB8AC3E}">
        <p14:creationId xmlns:p14="http://schemas.microsoft.com/office/powerpoint/2010/main" val="87594041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4379C-6FFB-4280-9CD1-837547F80549}"/>
              </a:ext>
            </a:extLst>
          </p:cNvPr>
          <p:cNvSpPr>
            <a:spLocks noGrp="1"/>
          </p:cNvSpPr>
          <p:nvPr>
            <p:ph type="dt" sz="half" idx="10"/>
          </p:nvPr>
        </p:nvSpPr>
        <p:spPr/>
        <p:txBody>
          <a:bodyPr/>
          <a:lstStyle/>
          <a:p>
            <a:fld id="{D626FC28-D3B6-47B1-9638-E1BA853745F4}" type="datetime1">
              <a:rPr lang="en-US" smtClean="0"/>
              <a:pPr/>
              <a:t>5/4/2020</a:t>
            </a:fld>
            <a:endParaRPr lang="en-US"/>
          </a:p>
        </p:txBody>
      </p:sp>
      <p:sp>
        <p:nvSpPr>
          <p:cNvPr id="3" name="Slide Number Placeholder 2">
            <a:extLst>
              <a:ext uri="{FF2B5EF4-FFF2-40B4-BE49-F238E27FC236}">
                <a16:creationId xmlns:a16="http://schemas.microsoft.com/office/drawing/2014/main" id="{DEC13997-77B6-4D11-9D16-4C951E95311B}"/>
              </a:ext>
            </a:extLst>
          </p:cNvPr>
          <p:cNvSpPr>
            <a:spLocks noGrp="1"/>
          </p:cNvSpPr>
          <p:nvPr>
            <p:ph type="sldNum" sz="quarter" idx="12"/>
          </p:nvPr>
        </p:nvSpPr>
        <p:spPr/>
        <p:txBody>
          <a:bodyPr/>
          <a:lstStyle/>
          <a:p>
            <a:fld id="{5D86E084-3352-1048-A7D3-AB1A259C9C49}" type="slidenum">
              <a:rPr lang="en-US" smtClean="0"/>
              <a:pPr/>
              <a:t>28</a:t>
            </a:fld>
            <a:endParaRPr lang="en-US"/>
          </a:p>
        </p:txBody>
      </p:sp>
      <p:pic>
        <p:nvPicPr>
          <p:cNvPr id="4" name="Picture 3">
            <a:extLst>
              <a:ext uri="{FF2B5EF4-FFF2-40B4-BE49-F238E27FC236}">
                <a16:creationId xmlns:a16="http://schemas.microsoft.com/office/drawing/2014/main" id="{096DD0D7-C988-456F-B5C6-8CA4EEC0E163}"/>
              </a:ext>
            </a:extLst>
          </p:cNvPr>
          <p:cNvPicPr>
            <a:picLocks noChangeAspect="1"/>
          </p:cNvPicPr>
          <p:nvPr/>
        </p:nvPicPr>
        <p:blipFill rotWithShape="1">
          <a:blip r:embed="rId2"/>
          <a:srcRect l="1172" t="608" r="2424" b="3812"/>
          <a:stretch/>
        </p:blipFill>
        <p:spPr>
          <a:xfrm>
            <a:off x="93133" y="459304"/>
            <a:ext cx="9050868" cy="5746764"/>
          </a:xfrm>
          <a:prstGeom prst="rect">
            <a:avLst/>
          </a:prstGeom>
        </p:spPr>
      </p:pic>
      <p:sp>
        <p:nvSpPr>
          <p:cNvPr id="5" name="TextBox 4">
            <a:extLst>
              <a:ext uri="{FF2B5EF4-FFF2-40B4-BE49-F238E27FC236}">
                <a16:creationId xmlns:a16="http://schemas.microsoft.com/office/drawing/2014/main" id="{50524321-7994-450A-9008-6B63C606445B}"/>
              </a:ext>
            </a:extLst>
          </p:cNvPr>
          <p:cNvSpPr txBox="1"/>
          <p:nvPr/>
        </p:nvSpPr>
        <p:spPr>
          <a:xfrm>
            <a:off x="93133" y="118533"/>
            <a:ext cx="9050867" cy="461665"/>
          </a:xfrm>
          <a:prstGeom prst="rect">
            <a:avLst/>
          </a:prstGeom>
          <a:solidFill>
            <a:schemeClr val="bg1"/>
          </a:solidFill>
        </p:spPr>
        <p:txBody>
          <a:bodyPr wrap="square" rtlCol="0">
            <a:spAutoFit/>
          </a:bodyPr>
          <a:lstStyle/>
          <a:p>
            <a:pPr algn="ctr"/>
            <a:r>
              <a:rPr lang="en-US" sz="2400" dirty="0">
                <a:solidFill>
                  <a:srgbClr val="0070C0"/>
                </a:solidFill>
                <a:latin typeface="Arial Black" panose="020B0A04020102020204" pitchFamily="34" charset="0"/>
              </a:rPr>
              <a:t>SUMMARY OF VARIOUS NON-FACE TO FACE VISITS</a:t>
            </a:r>
          </a:p>
        </p:txBody>
      </p:sp>
      <p:sp>
        <p:nvSpPr>
          <p:cNvPr id="6" name="TextBox 5">
            <a:extLst>
              <a:ext uri="{FF2B5EF4-FFF2-40B4-BE49-F238E27FC236}">
                <a16:creationId xmlns:a16="http://schemas.microsoft.com/office/drawing/2014/main" id="{1733CA26-B26F-4210-B5F7-2F17D307FE23}"/>
              </a:ext>
            </a:extLst>
          </p:cNvPr>
          <p:cNvSpPr txBox="1"/>
          <p:nvPr/>
        </p:nvSpPr>
        <p:spPr>
          <a:xfrm>
            <a:off x="1305697" y="6233242"/>
            <a:ext cx="7129849" cy="646331"/>
          </a:xfrm>
          <a:prstGeom prst="rect">
            <a:avLst/>
          </a:prstGeom>
          <a:solidFill>
            <a:srgbClr val="FFFF00"/>
          </a:solidFill>
        </p:spPr>
        <p:txBody>
          <a:bodyPr wrap="square" rtlCol="0">
            <a:spAutoFit/>
          </a:bodyPr>
          <a:lstStyle/>
          <a:p>
            <a:r>
              <a:rPr lang="en-US" dirty="0">
                <a:latin typeface="Arial Black" panose="020B0A04020102020204" pitchFamily="34" charset="0"/>
                <a:hlinkClick r:id="rId3"/>
              </a:rPr>
              <a:t>https://www.cms.gov/newsroom/fact-sheets/medicare-telemedicine-health-care-provider-fact-sheet</a:t>
            </a:r>
            <a:r>
              <a:rPr lang="en-US" dirty="0">
                <a:latin typeface="Arial Black" panose="020B0A04020102020204" pitchFamily="34" charset="0"/>
              </a:rPr>
              <a:t> </a:t>
            </a:r>
          </a:p>
        </p:txBody>
      </p:sp>
    </p:spTree>
    <p:extLst>
      <p:ext uri="{BB962C8B-B14F-4D97-AF65-F5344CB8AC3E}">
        <p14:creationId xmlns:p14="http://schemas.microsoft.com/office/powerpoint/2010/main" val="13562167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3B5E-3F3F-4B58-B357-2E293B1482B2}"/>
              </a:ext>
            </a:extLst>
          </p:cNvPr>
          <p:cNvSpPr>
            <a:spLocks noGrp="1"/>
          </p:cNvSpPr>
          <p:nvPr>
            <p:ph type="title"/>
          </p:nvPr>
        </p:nvSpPr>
        <p:spPr>
          <a:xfrm>
            <a:off x="457200" y="58052"/>
            <a:ext cx="8229600" cy="1143000"/>
          </a:xfrm>
          <a:solidFill>
            <a:schemeClr val="bg1"/>
          </a:solidFill>
        </p:spPr>
        <p:txBody>
          <a:bodyPr>
            <a:normAutofit fontScale="90000"/>
          </a:bodyPr>
          <a:lstStyle/>
          <a:p>
            <a:r>
              <a:rPr lang="en-US" dirty="0">
                <a:latin typeface="Arial Black" panose="020B0A04020102020204" pitchFamily="34" charset="0"/>
              </a:rPr>
              <a:t>COVID THERAPY CODES UPDATE</a:t>
            </a:r>
          </a:p>
        </p:txBody>
      </p:sp>
      <p:sp>
        <p:nvSpPr>
          <p:cNvPr id="3" name="Content Placeholder 2">
            <a:extLst>
              <a:ext uri="{FF2B5EF4-FFF2-40B4-BE49-F238E27FC236}">
                <a16:creationId xmlns:a16="http://schemas.microsoft.com/office/drawing/2014/main" id="{A55C4342-635E-4557-A962-2ECE0F8F8E71}"/>
              </a:ext>
            </a:extLst>
          </p:cNvPr>
          <p:cNvSpPr>
            <a:spLocks noGrp="1"/>
          </p:cNvSpPr>
          <p:nvPr>
            <p:ph idx="1"/>
          </p:nvPr>
        </p:nvSpPr>
        <p:spPr>
          <a:xfrm>
            <a:off x="-31072" y="944372"/>
            <a:ext cx="9175072" cy="5643979"/>
          </a:xfrm>
        </p:spPr>
        <p:txBody>
          <a:bodyPr>
            <a:normAutofit fontScale="85000" lnSpcReduction="20000"/>
          </a:bodyPr>
          <a:lstStyle/>
          <a:p>
            <a:r>
              <a:rPr lang="en-US" sz="2800" dirty="0">
                <a:solidFill>
                  <a:schemeClr val="accent5">
                    <a:lumMod val="50000"/>
                  </a:schemeClr>
                </a:solidFill>
                <a:latin typeface="Arial Black" panose="020B0A04020102020204" pitchFamily="34" charset="0"/>
              </a:rPr>
              <a:t>CMS is designating the below listed codes </a:t>
            </a:r>
            <a:r>
              <a:rPr lang="en-US" sz="2800" dirty="0" err="1">
                <a:solidFill>
                  <a:schemeClr val="accent5">
                    <a:lumMod val="50000"/>
                  </a:schemeClr>
                </a:solidFill>
                <a:latin typeface="Arial Black" panose="020B0A04020102020204" pitchFamily="34" charset="0"/>
              </a:rPr>
              <a:t>collec-tively</a:t>
            </a:r>
            <a:r>
              <a:rPr lang="en-US" sz="2800" dirty="0">
                <a:solidFill>
                  <a:schemeClr val="accent5">
                    <a:lumMod val="50000"/>
                  </a:schemeClr>
                </a:solidFill>
                <a:latin typeface="Arial Black" panose="020B0A04020102020204" pitchFamily="34" charset="0"/>
              </a:rPr>
              <a:t> termed as communication technology-based services (CTBS) as “sometimes therapy” to permit physicians and NPPs, including nurse practitioners, physician assistants, and clinical nurse specialists to furnish these services outside a therapy plan of care when appropriate. When furnished by psychologists, licensed clinical social workers, or other practitioners, these CTBS codes are never considered therapy services and can’t be reported with </a:t>
            </a:r>
            <a:r>
              <a:rPr lang="en-US" sz="2800" dirty="0">
                <a:solidFill>
                  <a:srgbClr val="C00000"/>
                </a:solidFill>
                <a:latin typeface="Arial Black" panose="020B0A04020102020204" pitchFamily="34" charset="0"/>
              </a:rPr>
              <a:t>GN, GO, or GP </a:t>
            </a:r>
            <a:r>
              <a:rPr lang="en-US" sz="2800" dirty="0">
                <a:solidFill>
                  <a:schemeClr val="accent5">
                    <a:lumMod val="50000"/>
                  </a:schemeClr>
                </a:solidFill>
                <a:latin typeface="Arial Black" panose="020B0A04020102020204" pitchFamily="34" charset="0"/>
              </a:rPr>
              <a:t>therapy modifier</a:t>
            </a:r>
            <a:r>
              <a:rPr lang="en-US" sz="4700" dirty="0">
                <a:solidFill>
                  <a:schemeClr val="accent5">
                    <a:lumMod val="50000"/>
                  </a:schemeClr>
                </a:solidFill>
              </a:rPr>
              <a:t>.</a:t>
            </a:r>
          </a:p>
          <a:p>
            <a:r>
              <a:rPr lang="en-US" sz="2800" dirty="0">
                <a:solidFill>
                  <a:schemeClr val="accent5">
                    <a:lumMod val="50000"/>
                  </a:schemeClr>
                </a:solidFill>
                <a:latin typeface="Arial Black" panose="020B0A04020102020204" pitchFamily="34" charset="0"/>
              </a:rPr>
              <a:t>The following three CPT codes, using their short descriptors, are added for telephone assessment and management services:</a:t>
            </a:r>
          </a:p>
          <a:p>
            <a:pPr lvl="1"/>
            <a:r>
              <a:rPr lang="en-US" sz="2600" dirty="0">
                <a:solidFill>
                  <a:srgbClr val="002060"/>
                </a:solidFill>
                <a:latin typeface="Arial Black" panose="020B0A04020102020204" pitchFamily="34" charset="0"/>
              </a:rPr>
              <a:t>CPT code 98966 (</a:t>
            </a:r>
            <a:r>
              <a:rPr lang="en-US" sz="2600" dirty="0" err="1">
                <a:solidFill>
                  <a:srgbClr val="002060"/>
                </a:solidFill>
                <a:latin typeface="Arial Black" panose="020B0A04020102020204" pitchFamily="34" charset="0"/>
              </a:rPr>
              <a:t>Hc</a:t>
            </a:r>
            <a:r>
              <a:rPr lang="en-US" sz="2600" dirty="0">
                <a:solidFill>
                  <a:srgbClr val="002060"/>
                </a:solidFill>
                <a:latin typeface="Arial Black" panose="020B0A04020102020204" pitchFamily="34" charset="0"/>
              </a:rPr>
              <a:t> pro phone call 5-10 min)</a:t>
            </a:r>
          </a:p>
          <a:p>
            <a:pPr lvl="1"/>
            <a:r>
              <a:rPr lang="en-US" sz="2600" dirty="0">
                <a:solidFill>
                  <a:srgbClr val="002060"/>
                </a:solidFill>
                <a:latin typeface="Arial Black" panose="020B0A04020102020204" pitchFamily="34" charset="0"/>
              </a:rPr>
              <a:t>CPT code 98967 (</a:t>
            </a:r>
            <a:r>
              <a:rPr lang="en-US" sz="2600" dirty="0" err="1">
                <a:solidFill>
                  <a:srgbClr val="002060"/>
                </a:solidFill>
                <a:latin typeface="Arial Black" panose="020B0A04020102020204" pitchFamily="34" charset="0"/>
              </a:rPr>
              <a:t>Hc</a:t>
            </a:r>
            <a:r>
              <a:rPr lang="en-US" sz="2600" dirty="0">
                <a:solidFill>
                  <a:srgbClr val="002060"/>
                </a:solidFill>
                <a:latin typeface="Arial Black" panose="020B0A04020102020204" pitchFamily="34" charset="0"/>
              </a:rPr>
              <a:t> pro phone call 11-20 min)</a:t>
            </a:r>
          </a:p>
          <a:p>
            <a:pPr lvl="1"/>
            <a:r>
              <a:rPr lang="en-US" sz="2600" dirty="0">
                <a:solidFill>
                  <a:srgbClr val="002060"/>
                </a:solidFill>
                <a:latin typeface="Arial Black" panose="020B0A04020102020204" pitchFamily="34" charset="0"/>
              </a:rPr>
              <a:t>CPT code 98968 (</a:t>
            </a:r>
            <a:r>
              <a:rPr lang="en-US" sz="2600" dirty="0" err="1">
                <a:solidFill>
                  <a:srgbClr val="002060"/>
                </a:solidFill>
                <a:latin typeface="Arial Black" panose="020B0A04020102020204" pitchFamily="34" charset="0"/>
              </a:rPr>
              <a:t>Hc</a:t>
            </a:r>
            <a:r>
              <a:rPr lang="en-US" sz="2600" dirty="0">
                <a:solidFill>
                  <a:srgbClr val="002060"/>
                </a:solidFill>
                <a:latin typeface="Arial Black" panose="020B0A04020102020204" pitchFamily="34" charset="0"/>
              </a:rPr>
              <a:t> pro phone call 21-30 min)</a:t>
            </a:r>
          </a:p>
        </p:txBody>
      </p:sp>
      <p:sp>
        <p:nvSpPr>
          <p:cNvPr id="4" name="Date Placeholder 3">
            <a:extLst>
              <a:ext uri="{FF2B5EF4-FFF2-40B4-BE49-F238E27FC236}">
                <a16:creationId xmlns:a16="http://schemas.microsoft.com/office/drawing/2014/main" id="{16C182DB-942F-442E-8DCE-126571A1DB1F}"/>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0106CB69-0154-4391-90F0-F2A889976B19}"/>
              </a:ext>
            </a:extLst>
          </p:cNvPr>
          <p:cNvSpPr>
            <a:spLocks noGrp="1"/>
          </p:cNvSpPr>
          <p:nvPr>
            <p:ph type="sldNum" sz="quarter" idx="12"/>
          </p:nvPr>
        </p:nvSpPr>
        <p:spPr/>
        <p:txBody>
          <a:bodyPr/>
          <a:lstStyle/>
          <a:p>
            <a:fld id="{5D86E084-3352-1048-A7D3-AB1A259C9C49}" type="slidenum">
              <a:rPr lang="en-US" smtClean="0"/>
              <a:pPr/>
              <a:t>29</a:t>
            </a:fld>
            <a:endParaRPr lang="en-US"/>
          </a:p>
        </p:txBody>
      </p:sp>
    </p:spTree>
    <p:extLst>
      <p:ext uri="{BB962C8B-B14F-4D97-AF65-F5344CB8AC3E}">
        <p14:creationId xmlns:p14="http://schemas.microsoft.com/office/powerpoint/2010/main" val="6909092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FD2BFDCE-00AB-4103-A7E8-89C820781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171"/>
          <a:stretch>
            <a:fillRect/>
          </a:stretch>
        </p:blipFill>
        <p:spPr bwMode="auto">
          <a:xfrm>
            <a:off x="594804" y="0"/>
            <a:ext cx="8007658"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a:extLst>
              <a:ext uri="{FF2B5EF4-FFF2-40B4-BE49-F238E27FC236}">
                <a16:creationId xmlns:a16="http://schemas.microsoft.com/office/drawing/2014/main" id="{B15D87C4-4BB8-4273-86CA-9E1B611130A9}"/>
              </a:ext>
            </a:extLst>
          </p:cNvPr>
          <p:cNvSpPr txBox="1">
            <a:spLocks noChangeArrowheads="1"/>
          </p:cNvSpPr>
          <p:nvPr/>
        </p:nvSpPr>
        <p:spPr bwMode="auto">
          <a:xfrm>
            <a:off x="870012" y="4876800"/>
            <a:ext cx="740397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211954"/>
                </a:solidFill>
                <a:latin typeface="Arial Black" panose="020B0A04020102020204" pitchFamily="34" charset="0"/>
                <a:cs typeface="Calibri" panose="020F0502020204030204" pitchFamily="34" charset="0"/>
              </a:rPr>
              <a:t>“It was the best of times, it was the worst of times, it was the age of wisdom, it was the age of foolishness, it was the epoch of belief, it was the epoch of incredulity, it was the season of Light, it was the season of Darkness, it was the spring of hope, it was the winter of despair… ”</a:t>
            </a:r>
            <a:br>
              <a:rPr lang="en-US" altLang="en-US" dirty="0">
                <a:solidFill>
                  <a:srgbClr val="211954"/>
                </a:solidFill>
                <a:latin typeface="Arial Black" panose="020B0A04020102020204" pitchFamily="34" charset="0"/>
                <a:cs typeface="Calibri" panose="020F0502020204030204" pitchFamily="34" charset="0"/>
              </a:rPr>
            </a:br>
            <a:r>
              <a:rPr lang="en-US" altLang="en-US" dirty="0">
                <a:solidFill>
                  <a:srgbClr val="211954"/>
                </a:solidFill>
                <a:latin typeface="Arial Black" panose="020B0A04020102020204" pitchFamily="34" charset="0"/>
                <a:cs typeface="Calibri" panose="020F0502020204030204" pitchFamily="34" charset="0"/>
              </a:rPr>
              <a:t>– Charles Dickens, A Tale of Two Cities, 1859.</a:t>
            </a:r>
            <a:endParaRPr lang="en-US" altLang="en-US" dirty="0">
              <a:latin typeface="Arial Black" panose="020B0A04020102020204" pitchFamily="34" charset="0"/>
            </a:endParaRPr>
          </a:p>
          <a:p>
            <a:endParaRPr lang="en-US" altLang="en-US" dirty="0"/>
          </a:p>
        </p:txBody>
      </p:sp>
      <p:sp>
        <p:nvSpPr>
          <p:cNvPr id="5124" name="TextBox 4">
            <a:extLst>
              <a:ext uri="{FF2B5EF4-FFF2-40B4-BE49-F238E27FC236}">
                <a16:creationId xmlns:a16="http://schemas.microsoft.com/office/drawing/2014/main" id="{50275BC4-3A17-43E3-A1D9-292A7C297841}"/>
              </a:ext>
            </a:extLst>
          </p:cNvPr>
          <p:cNvSpPr txBox="1">
            <a:spLocks noChangeArrowheads="1"/>
          </p:cNvSpPr>
          <p:nvPr/>
        </p:nvSpPr>
        <p:spPr bwMode="auto">
          <a:xfrm>
            <a:off x="2552700" y="-7938"/>
            <a:ext cx="4114800" cy="460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C00000"/>
                </a:solidFill>
                <a:latin typeface="Arial Black" panose="020B0A04020102020204" pitchFamily="34" charset="0"/>
              </a:rPr>
              <a:t>COVID-19 EMERGENCY</a:t>
            </a:r>
          </a:p>
        </p:txBody>
      </p:sp>
    </p:spTree>
    <p:extLst>
      <p:ext uri="{BB962C8B-B14F-4D97-AF65-F5344CB8AC3E}">
        <p14:creationId xmlns:p14="http://schemas.microsoft.com/office/powerpoint/2010/main" val="4032971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0DAD-430D-4509-801C-F48FE677943F}"/>
              </a:ext>
            </a:extLst>
          </p:cNvPr>
          <p:cNvSpPr>
            <a:spLocks noGrp="1"/>
          </p:cNvSpPr>
          <p:nvPr>
            <p:ph type="title"/>
          </p:nvPr>
        </p:nvSpPr>
        <p:spPr>
          <a:xfrm>
            <a:off x="368423" y="21075"/>
            <a:ext cx="8229600" cy="1143000"/>
          </a:xfrm>
          <a:solidFill>
            <a:schemeClr val="bg1"/>
          </a:solidFill>
        </p:spPr>
        <p:txBody>
          <a:bodyPr>
            <a:normAutofit fontScale="90000"/>
          </a:bodyPr>
          <a:lstStyle/>
          <a:p>
            <a:r>
              <a:rPr lang="en-US" dirty="0">
                <a:latin typeface="Arial Black" panose="020B0A04020102020204" pitchFamily="34" charset="0"/>
              </a:rPr>
              <a:t>COVID THERAPY CODES UPDATE</a:t>
            </a:r>
          </a:p>
        </p:txBody>
      </p:sp>
      <p:sp>
        <p:nvSpPr>
          <p:cNvPr id="3" name="Content Placeholder 2">
            <a:extLst>
              <a:ext uri="{FF2B5EF4-FFF2-40B4-BE49-F238E27FC236}">
                <a16:creationId xmlns:a16="http://schemas.microsoft.com/office/drawing/2014/main" id="{89B93FDC-13A1-409F-99D5-5C80C6BDC6A6}"/>
              </a:ext>
            </a:extLst>
          </p:cNvPr>
          <p:cNvSpPr>
            <a:spLocks noGrp="1"/>
          </p:cNvSpPr>
          <p:nvPr>
            <p:ph idx="1"/>
          </p:nvPr>
        </p:nvSpPr>
        <p:spPr>
          <a:xfrm>
            <a:off x="0" y="1044216"/>
            <a:ext cx="9144000" cy="5547444"/>
          </a:xfrm>
        </p:spPr>
        <p:txBody>
          <a:bodyPr>
            <a:normAutofit fontScale="55000" lnSpcReduction="20000"/>
          </a:bodyPr>
          <a:lstStyle/>
          <a:p>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HCPCS code G2010 (Remote image submit by </a:t>
            </a:r>
            <a:r>
              <a:rPr lang="en-US" sz="4400" dirty="0" err="1">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pt</a:t>
            </a:r>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a:r>
            <a:b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br>
            <a:endPar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HCPCS code G2012 (Brief check in by MD/QHP)</a:t>
            </a:r>
            <a:b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br>
            <a:endPar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HCPCS code G2061 (Qual non MD </a:t>
            </a:r>
            <a:r>
              <a:rPr lang="en-US" sz="4400" dirty="0" err="1">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est</a:t>
            </a:r>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r>
              <a:rPr lang="en-US" sz="4400" dirty="0" err="1">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pt</a:t>
            </a:r>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5-10 min)</a:t>
            </a:r>
            <a:b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br>
            <a:endPar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HCPCS code G2062 (Qual non MD </a:t>
            </a:r>
            <a:r>
              <a:rPr lang="en-US" sz="4400" dirty="0" err="1">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est</a:t>
            </a:r>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r>
              <a:rPr lang="en-US" sz="4400" dirty="0" err="1">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pt</a:t>
            </a:r>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11-20 min)</a:t>
            </a:r>
            <a:b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br>
            <a:endPar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HCPCS code G2063 (Qual </a:t>
            </a:r>
            <a:r>
              <a:rPr lang="en-US" sz="4400" dirty="0" err="1">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nonMD</a:t>
            </a:r>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r>
              <a:rPr lang="en-US" sz="4400" dirty="0" err="1">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est</a:t>
            </a:r>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r>
              <a:rPr lang="en-US" sz="4400" dirty="0" err="1">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pt</a:t>
            </a:r>
            <a:r>
              <a:rPr lang="en-US" sz="4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21 min)</a:t>
            </a:r>
            <a:b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br>
            <a:endPar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r>
              <a:rPr lang="en-US" sz="4400" dirty="0">
                <a:solidFill>
                  <a:srgbClr val="002060"/>
                </a:solidFill>
                <a:latin typeface="Arial Black" panose="020B0A04020102020204" pitchFamily="34" charset="0"/>
              </a:rPr>
              <a:t>When any of the above-listed CTBS codes are furnished by therapists, they’re always furnished under a therapy plan of care and require the associated therapy modifier of GP, GO, or GN, for physical therapy, occupational therapy or speech-language pathology.</a:t>
            </a:r>
            <a:br>
              <a:rPr lang="en-US" sz="4400" dirty="0">
                <a:solidFill>
                  <a:srgbClr val="002060"/>
                </a:solidFill>
                <a:latin typeface="Arial Black" panose="020B0A04020102020204" pitchFamily="34" charset="0"/>
              </a:rPr>
            </a:br>
            <a:endParaRPr lang="en-US" sz="4400" dirty="0">
              <a:solidFill>
                <a:srgbClr val="002060"/>
              </a:solidFill>
              <a:latin typeface="Arial Black" panose="020B0A04020102020204" pitchFamily="34" charset="0"/>
            </a:endParaRPr>
          </a:p>
          <a:p>
            <a:endParaRPr lang="en-US" dirty="0"/>
          </a:p>
        </p:txBody>
      </p:sp>
      <p:sp>
        <p:nvSpPr>
          <p:cNvPr id="4" name="Date Placeholder 3">
            <a:extLst>
              <a:ext uri="{FF2B5EF4-FFF2-40B4-BE49-F238E27FC236}">
                <a16:creationId xmlns:a16="http://schemas.microsoft.com/office/drawing/2014/main" id="{EE74707D-D0C2-48FF-AAEE-05DCA5B450F8}"/>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23ADB5AE-76B5-4FE7-AADA-95E85A7B910C}"/>
              </a:ext>
            </a:extLst>
          </p:cNvPr>
          <p:cNvSpPr>
            <a:spLocks noGrp="1"/>
          </p:cNvSpPr>
          <p:nvPr>
            <p:ph type="sldNum" sz="quarter" idx="12"/>
          </p:nvPr>
        </p:nvSpPr>
        <p:spPr/>
        <p:txBody>
          <a:bodyPr/>
          <a:lstStyle/>
          <a:p>
            <a:fld id="{5D86E084-3352-1048-A7D3-AB1A259C9C49}" type="slidenum">
              <a:rPr lang="en-US" smtClean="0"/>
              <a:pPr/>
              <a:t>30</a:t>
            </a:fld>
            <a:endParaRPr lang="en-US"/>
          </a:p>
        </p:txBody>
      </p:sp>
    </p:spTree>
    <p:extLst>
      <p:ext uri="{BB962C8B-B14F-4D97-AF65-F5344CB8AC3E}">
        <p14:creationId xmlns:p14="http://schemas.microsoft.com/office/powerpoint/2010/main" val="329320609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1C74-35F4-4437-B196-83C8AE3618B6}"/>
              </a:ext>
            </a:extLst>
          </p:cNvPr>
          <p:cNvSpPr>
            <a:spLocks noGrp="1"/>
          </p:cNvSpPr>
          <p:nvPr>
            <p:ph type="title"/>
          </p:nvPr>
        </p:nvSpPr>
        <p:spPr>
          <a:xfrm>
            <a:off x="457200" y="46168"/>
            <a:ext cx="8229600" cy="1143000"/>
          </a:xfrm>
          <a:solidFill>
            <a:schemeClr val="bg1"/>
          </a:solidFill>
        </p:spPr>
        <p:txBody>
          <a:bodyPr/>
          <a:lstStyle/>
          <a:p>
            <a:r>
              <a:rPr lang="en-US" dirty="0">
                <a:solidFill>
                  <a:srgbClr val="0070C0"/>
                </a:solidFill>
                <a:latin typeface="Arial Black" panose="020B0A04020102020204" pitchFamily="34" charset="0"/>
              </a:rPr>
              <a:t>TELEPHONE ONLY SERVICES</a:t>
            </a:r>
          </a:p>
        </p:txBody>
      </p:sp>
      <p:sp>
        <p:nvSpPr>
          <p:cNvPr id="3" name="Content Placeholder 2">
            <a:extLst>
              <a:ext uri="{FF2B5EF4-FFF2-40B4-BE49-F238E27FC236}">
                <a16:creationId xmlns:a16="http://schemas.microsoft.com/office/drawing/2014/main" id="{44DC682C-A874-48C3-A759-70AB5F0329BC}"/>
              </a:ext>
            </a:extLst>
          </p:cNvPr>
          <p:cNvSpPr>
            <a:spLocks noGrp="1"/>
          </p:cNvSpPr>
          <p:nvPr>
            <p:ph idx="1"/>
          </p:nvPr>
        </p:nvSpPr>
        <p:spPr>
          <a:xfrm>
            <a:off x="-43544" y="907125"/>
            <a:ext cx="9187543" cy="5539582"/>
          </a:xfrm>
        </p:spPr>
        <p:txBody>
          <a:bodyPr>
            <a:normAutofit fontScale="85000" lnSpcReduction="20000"/>
          </a:bodyPr>
          <a:lstStyle/>
          <a:p>
            <a:r>
              <a:rPr lang="en-US" sz="3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N</a:t>
            </a:r>
            <a:r>
              <a:rPr lang="en-US" sz="3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on-face-to-face E&amp;M services provided using telephone audio only.</a:t>
            </a:r>
          </a:p>
          <a:p>
            <a:r>
              <a:rPr lang="en-US" sz="3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Current Procedural Terminology® (CPT®) codes include:</a:t>
            </a:r>
          </a:p>
          <a:p>
            <a:pPr lvl="1"/>
            <a:r>
              <a:rPr lang="en-US" sz="3100" dirty="0">
                <a:solidFill>
                  <a:srgbClr val="002060"/>
                </a:solidFill>
                <a:latin typeface="Arial Black" panose="020B0A04020102020204" pitchFamily="34" charset="0"/>
              </a:rPr>
              <a:t>98966-98968 (Non-face-to-face non-physician telephone services)</a:t>
            </a:r>
          </a:p>
          <a:p>
            <a:pPr lvl="1"/>
            <a:r>
              <a:rPr lang="en-US" sz="3100" dirty="0">
                <a:solidFill>
                  <a:srgbClr val="002060"/>
                </a:solidFill>
                <a:latin typeface="Arial Black" panose="020B0A04020102020204" pitchFamily="34" charset="0"/>
              </a:rPr>
              <a:t>99441-99443 (Non-face-to-face physician telephone services)</a:t>
            </a:r>
          </a:p>
          <a:p>
            <a:r>
              <a:rPr lang="en-US" sz="3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Bill appropriate code with the POS where the service would normally take place.</a:t>
            </a:r>
          </a:p>
          <a:p>
            <a:r>
              <a:rPr lang="en-US" sz="3500" dirty="0">
                <a:solidFill>
                  <a:srgbClr val="C00000"/>
                </a:solidFill>
                <a:effectLst>
                  <a:outerShdw blurRad="38100" dist="38100" dir="2700000" algn="tl">
                    <a:srgbClr val="000000">
                      <a:alpha val="43137"/>
                    </a:srgbClr>
                  </a:outerShdw>
                </a:effectLst>
                <a:latin typeface="Arial Black" panose="020B0A04020102020204" pitchFamily="34" charset="0"/>
              </a:rPr>
              <a:t>No modifier is required. </a:t>
            </a:r>
            <a:r>
              <a:rPr lang="en-US" sz="3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If you submit these services with modifier 95, the claim may deny.</a:t>
            </a:r>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a:p>
            <a:endParaRPr lang="en-US" dirty="0"/>
          </a:p>
        </p:txBody>
      </p:sp>
      <p:sp>
        <p:nvSpPr>
          <p:cNvPr id="4" name="Date Placeholder 3">
            <a:extLst>
              <a:ext uri="{FF2B5EF4-FFF2-40B4-BE49-F238E27FC236}">
                <a16:creationId xmlns:a16="http://schemas.microsoft.com/office/drawing/2014/main" id="{C03D298D-CC9D-455C-A025-42DBD20A9E9E}"/>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C65957E9-C8B9-498A-B2EF-A1EB49118B7D}"/>
              </a:ext>
            </a:extLst>
          </p:cNvPr>
          <p:cNvSpPr>
            <a:spLocks noGrp="1"/>
          </p:cNvSpPr>
          <p:nvPr>
            <p:ph type="sldNum" sz="quarter" idx="12"/>
          </p:nvPr>
        </p:nvSpPr>
        <p:spPr/>
        <p:txBody>
          <a:bodyPr/>
          <a:lstStyle/>
          <a:p>
            <a:fld id="{5D86E084-3352-1048-A7D3-AB1A259C9C49}" type="slidenum">
              <a:rPr lang="en-US" smtClean="0"/>
              <a:pPr/>
              <a:t>31</a:t>
            </a:fld>
            <a:endParaRPr lang="en-US"/>
          </a:p>
        </p:txBody>
      </p:sp>
      <p:sp>
        <p:nvSpPr>
          <p:cNvPr id="6" name="TextBox 5">
            <a:extLst>
              <a:ext uri="{FF2B5EF4-FFF2-40B4-BE49-F238E27FC236}">
                <a16:creationId xmlns:a16="http://schemas.microsoft.com/office/drawing/2014/main" id="{976B186A-CBD4-4C07-B78F-2A8769378C8F}"/>
              </a:ext>
            </a:extLst>
          </p:cNvPr>
          <p:cNvSpPr txBox="1"/>
          <p:nvPr/>
        </p:nvSpPr>
        <p:spPr>
          <a:xfrm>
            <a:off x="38100" y="6042391"/>
            <a:ext cx="9067800" cy="769441"/>
          </a:xfrm>
          <a:prstGeom prst="rect">
            <a:avLst/>
          </a:prstGeom>
          <a:solidFill>
            <a:srgbClr val="FFFF00"/>
          </a:solidFill>
        </p:spPr>
        <p:txBody>
          <a:bodyPr wrap="square" rtlCol="0">
            <a:spAutoFit/>
          </a:bodyPr>
          <a:lstStyle/>
          <a:p>
            <a:r>
              <a:rPr lang="en-US" sz="2200" dirty="0">
                <a:latin typeface="Arial Black" panose="020B0A04020102020204" pitchFamily="34" charset="0"/>
                <a:hlinkClick r:id="rId2"/>
              </a:rPr>
              <a:t>https://www.cms.gov/newsroom/fact-sheets/medicare-telemedicine-health-care-provider-fact-sheet</a:t>
            </a:r>
            <a:r>
              <a:rPr lang="en-US" sz="2200" dirty="0">
                <a:latin typeface="Arial Black" panose="020B0A04020102020204" pitchFamily="34" charset="0"/>
              </a:rPr>
              <a:t>   </a:t>
            </a:r>
          </a:p>
        </p:txBody>
      </p:sp>
    </p:spTree>
    <p:extLst>
      <p:ext uri="{BB962C8B-B14F-4D97-AF65-F5344CB8AC3E}">
        <p14:creationId xmlns:p14="http://schemas.microsoft.com/office/powerpoint/2010/main" val="1748087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C15E-9952-42E4-B1B3-AFDEF1EA61F5}"/>
              </a:ext>
            </a:extLst>
          </p:cNvPr>
          <p:cNvSpPr>
            <a:spLocks noGrp="1"/>
          </p:cNvSpPr>
          <p:nvPr>
            <p:ph type="title"/>
          </p:nvPr>
        </p:nvSpPr>
        <p:spPr>
          <a:xfrm>
            <a:off x="84667" y="245501"/>
            <a:ext cx="8974665" cy="1143000"/>
          </a:xfrm>
        </p:spPr>
        <p:txBody>
          <a:bodyPr>
            <a:normAutofit/>
          </a:bodyPr>
          <a:lstStyle/>
          <a:p>
            <a:r>
              <a:rPr lang="en-US" sz="2800" dirty="0">
                <a:latin typeface="Arial Black" panose="020B0A04020102020204" pitchFamily="34" charset="0"/>
              </a:rPr>
              <a:t>OFFICE TELEHEALTH CODING UNDER COVID-19 EMERGENCY</a:t>
            </a:r>
          </a:p>
        </p:txBody>
      </p:sp>
      <p:sp>
        <p:nvSpPr>
          <p:cNvPr id="4" name="Date Placeholder 3">
            <a:extLst>
              <a:ext uri="{FF2B5EF4-FFF2-40B4-BE49-F238E27FC236}">
                <a16:creationId xmlns:a16="http://schemas.microsoft.com/office/drawing/2014/main" id="{D4B090B5-F068-4A84-A1B9-AB44730A6917}"/>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D03D274D-DECD-4FD5-AE0D-08A6779E36BA}"/>
              </a:ext>
            </a:extLst>
          </p:cNvPr>
          <p:cNvSpPr>
            <a:spLocks noGrp="1"/>
          </p:cNvSpPr>
          <p:nvPr>
            <p:ph type="sldNum" sz="quarter" idx="12"/>
          </p:nvPr>
        </p:nvSpPr>
        <p:spPr/>
        <p:txBody>
          <a:bodyPr/>
          <a:lstStyle/>
          <a:p>
            <a:fld id="{5D86E084-3352-1048-A7D3-AB1A259C9C49}" type="slidenum">
              <a:rPr lang="en-US" smtClean="0"/>
              <a:pPr/>
              <a:t>32</a:t>
            </a:fld>
            <a:endParaRPr lang="en-US"/>
          </a:p>
        </p:txBody>
      </p:sp>
      <p:sp>
        <p:nvSpPr>
          <p:cNvPr id="7" name="Content Placeholder 6">
            <a:extLst>
              <a:ext uri="{FF2B5EF4-FFF2-40B4-BE49-F238E27FC236}">
                <a16:creationId xmlns:a16="http://schemas.microsoft.com/office/drawing/2014/main" id="{32478BFD-5770-47E0-8C0E-64761C245126}"/>
              </a:ext>
            </a:extLst>
          </p:cNvPr>
          <p:cNvSpPr>
            <a:spLocks noGrp="1"/>
          </p:cNvSpPr>
          <p:nvPr>
            <p:ph idx="1"/>
          </p:nvPr>
        </p:nvSpPr>
        <p:spPr>
          <a:xfrm>
            <a:off x="84666" y="1447800"/>
            <a:ext cx="9059333" cy="4678363"/>
          </a:xfrm>
        </p:spPr>
        <p:txBody>
          <a:bodyPr>
            <a:normAutofit fontScale="77500" lnSpcReduction="20000"/>
          </a:bodyPr>
          <a:lstStyle/>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On an interim basis, we are revising our policy to specify that the </a:t>
            </a:r>
            <a:r>
              <a:rPr lang="en-US" dirty="0">
                <a:solidFill>
                  <a:srgbClr val="C00000"/>
                </a:solidFill>
                <a:effectLst>
                  <a:outerShdw blurRad="38100" dist="38100" dir="2700000" algn="tl">
                    <a:srgbClr val="000000">
                      <a:alpha val="43137"/>
                    </a:srgbClr>
                  </a:outerShdw>
                </a:effectLst>
                <a:latin typeface="Arial Black" panose="020B0A04020102020204" pitchFamily="34" charset="0"/>
              </a:rPr>
              <a:t>office/outpatient E/M level selection for these services when furnished via telehealth can be based on MDM or time, with time defined as all of the time associated with the E/M on the day of the encounter; </a:t>
            </a:r>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and to remove  any requirements regarding </a:t>
            </a:r>
            <a:r>
              <a:rPr lang="en-US" dirty="0" err="1">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documentationof</a:t>
            </a:r>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history and/or physical exam in the medical record. </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This policy is similar to the policy that will apply to all office/outpatient E/</a:t>
            </a:r>
            <a:r>
              <a:rPr lang="en-US" dirty="0" err="1">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Ms</a:t>
            </a:r>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beginning in 2021under policies finalized in the CY 2020PFS final rule.</a:t>
            </a:r>
          </a:p>
        </p:txBody>
      </p:sp>
      <p:sp>
        <p:nvSpPr>
          <p:cNvPr id="8" name="TextBox 7">
            <a:extLst>
              <a:ext uri="{FF2B5EF4-FFF2-40B4-BE49-F238E27FC236}">
                <a16:creationId xmlns:a16="http://schemas.microsoft.com/office/drawing/2014/main" id="{DCC03827-2E24-4D25-8C00-79EDAC4B9A3C}"/>
              </a:ext>
            </a:extLst>
          </p:cNvPr>
          <p:cNvSpPr txBox="1"/>
          <p:nvPr/>
        </p:nvSpPr>
        <p:spPr>
          <a:xfrm>
            <a:off x="84666" y="5850467"/>
            <a:ext cx="8974665" cy="646331"/>
          </a:xfrm>
          <a:prstGeom prst="rect">
            <a:avLst/>
          </a:prstGeom>
          <a:solidFill>
            <a:srgbClr val="FFFF00"/>
          </a:solidFill>
        </p:spPr>
        <p:txBody>
          <a:bodyPr wrap="square" rtlCol="0">
            <a:spAutoFit/>
          </a:bodyPr>
          <a:lstStyle/>
          <a:p>
            <a:r>
              <a:rPr lang="en-US" b="1" dirty="0">
                <a:latin typeface="Arial Black" panose="020B0A04020102020204" pitchFamily="34" charset="0"/>
              </a:rPr>
              <a:t>Federal Register </a:t>
            </a:r>
            <a:r>
              <a:rPr lang="en-US" dirty="0">
                <a:latin typeface="Arial Black" panose="020B0A04020102020204" pitchFamily="34" charset="0"/>
              </a:rPr>
              <a:t>/ Vol. 85, No. 66 / Monday, April 6, 2020 / Rules and Regulations   19269  …CMS Interim Final Rule COVID</a:t>
            </a:r>
          </a:p>
        </p:txBody>
      </p:sp>
    </p:spTree>
    <p:extLst>
      <p:ext uri="{BB962C8B-B14F-4D97-AF65-F5344CB8AC3E}">
        <p14:creationId xmlns:p14="http://schemas.microsoft.com/office/powerpoint/2010/main" val="2986680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bwMode="auto">
          <a:xfrm>
            <a:off x="127873" y="289560"/>
            <a:ext cx="8761254" cy="1143000"/>
          </a:xfrm>
          <a:solidFill>
            <a:schemeClr val="bg1"/>
          </a:solidFill>
        </p:spPr>
        <p:txBody>
          <a:bodyPr vert="horz" wrap="square" lIns="91440" tIns="45720" rIns="91440" bIns="45720" numCol="1" anchor="t" anchorCtr="0" compatLnSpc="1">
            <a:prstTxWarp prst="textNoShape">
              <a:avLst/>
            </a:prstTxWarp>
            <a:normAutofit fontScale="90000"/>
          </a:bodyPr>
          <a:lstStyle/>
          <a:p>
            <a:pPr eaLnBrk="1" hangingPunct="1">
              <a:defRPr/>
            </a:pPr>
            <a:r>
              <a:rPr lang="en-US" sz="4000" b="0" dirty="0">
                <a:solidFill>
                  <a:srgbClr val="0070C0"/>
                </a:solidFill>
                <a:effectLst>
                  <a:outerShdw blurRad="38100" dist="38100" dir="2700000" algn="tl">
                    <a:srgbClr val="C0C0C0"/>
                  </a:outerShdw>
                </a:effectLst>
                <a:latin typeface="Arial Black" pitchFamily="34" charset="0"/>
              </a:rPr>
              <a:t>DOCUMENTING REASONABLE &amp; NECESSARY:</a:t>
            </a:r>
          </a:p>
        </p:txBody>
      </p:sp>
      <p:sp>
        <p:nvSpPr>
          <p:cNvPr id="207875" name="Rectangle 3"/>
          <p:cNvSpPr>
            <a:spLocks noGrp="1" noChangeArrowheads="1"/>
          </p:cNvSpPr>
          <p:nvPr>
            <p:ph type="body" idx="1"/>
          </p:nvPr>
        </p:nvSpPr>
        <p:spPr>
          <a:xfrm>
            <a:off x="179388" y="1417638"/>
            <a:ext cx="4456113" cy="5029200"/>
          </a:xfrm>
        </p:spPr>
        <p:txBody>
          <a:bodyPr/>
          <a:lstStyle/>
          <a:p>
            <a:pPr eaLnBrk="1" hangingPunct="1">
              <a:defRPr/>
            </a:pPr>
            <a:r>
              <a:rPr lang="en-US" sz="3200" dirty="0">
                <a:solidFill>
                  <a:schemeClr val="accent5">
                    <a:lumMod val="50000"/>
                  </a:schemeClr>
                </a:solidFill>
                <a:effectLst>
                  <a:outerShdw blurRad="38100" dist="38100" dir="2700000" algn="tl">
                    <a:srgbClr val="C0C0C0"/>
                  </a:outerShdw>
                </a:effectLst>
                <a:latin typeface="Arial Black" pitchFamily="34" charset="0"/>
              </a:rPr>
              <a:t>Only the actual physician who is treating the patient knows what is reasonable and necessary for that patient being evaluated and treated.</a:t>
            </a:r>
          </a:p>
        </p:txBody>
      </p:sp>
      <p:sp>
        <p:nvSpPr>
          <p:cNvPr id="207876" name="Text Box 4"/>
          <p:cNvSpPr txBox="1">
            <a:spLocks noChangeArrowheads="1"/>
          </p:cNvSpPr>
          <p:nvPr/>
        </p:nvSpPr>
        <p:spPr bwMode="auto">
          <a:xfrm>
            <a:off x="4635501" y="1417638"/>
            <a:ext cx="4508499" cy="54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FontTx/>
              <a:buChar char="•"/>
              <a:defRPr/>
            </a:pPr>
            <a:r>
              <a:rPr lang="en-US" sz="3200" dirty="0">
                <a:solidFill>
                  <a:srgbClr val="002060"/>
                </a:solidFill>
                <a:latin typeface="Arial Black" pitchFamily="34" charset="0"/>
              </a:rPr>
              <a:t>The only way a Noridian reviewer can determine if something is (was) reasonable and necessary on a claim is to review the complete documentation submitted</a:t>
            </a:r>
          </a:p>
          <a:p>
            <a:pPr>
              <a:spcBef>
                <a:spcPct val="50000"/>
              </a:spcBef>
              <a:defRPr/>
            </a:pPr>
            <a:endParaRPr lang="en-US" dirty="0">
              <a:solidFill>
                <a:schemeClr val="accent2"/>
              </a:solidFill>
            </a:endParaRPr>
          </a:p>
        </p:txBody>
      </p:sp>
    </p:spTree>
    <p:extLst>
      <p:ext uri="{BB962C8B-B14F-4D97-AF65-F5344CB8AC3E}">
        <p14:creationId xmlns:p14="http://schemas.microsoft.com/office/powerpoint/2010/main" val="164378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 calcmode="lin" valueType="num">
                                      <p:cBhvr>
                                        <p:cTn id="7" dur="500" fill="hold"/>
                                        <p:tgtEl>
                                          <p:spTgt spid="20787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078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0787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078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207876"/>
                                        </p:tgtEl>
                                        <p:attrNameLst>
                                          <p:attrName>style.visibility</p:attrName>
                                        </p:attrNameLst>
                                      </p:cBhvr>
                                      <p:to>
                                        <p:strVal val="visible"/>
                                      </p:to>
                                    </p:set>
                                    <p:anim calcmode="lin" valueType="num">
                                      <p:cBhvr>
                                        <p:cTn id="15" dur="500" fill="hold"/>
                                        <p:tgtEl>
                                          <p:spTgt spid="207876"/>
                                        </p:tgtEl>
                                        <p:attrNameLst>
                                          <p:attrName>ppt_x</p:attrName>
                                        </p:attrNameLst>
                                      </p:cBhvr>
                                      <p:tavLst>
                                        <p:tav tm="0">
                                          <p:val>
                                            <p:strVal val="#ppt_x+#ppt_w/2"/>
                                          </p:val>
                                        </p:tav>
                                        <p:tav tm="100000">
                                          <p:val>
                                            <p:strVal val="#ppt_x"/>
                                          </p:val>
                                        </p:tav>
                                      </p:tavLst>
                                    </p:anim>
                                    <p:anim calcmode="lin" valueType="num">
                                      <p:cBhvr>
                                        <p:cTn id="16" dur="500" fill="hold"/>
                                        <p:tgtEl>
                                          <p:spTgt spid="207876"/>
                                        </p:tgtEl>
                                        <p:attrNameLst>
                                          <p:attrName>ppt_y</p:attrName>
                                        </p:attrNameLst>
                                      </p:cBhvr>
                                      <p:tavLst>
                                        <p:tav tm="0">
                                          <p:val>
                                            <p:strVal val="#ppt_y"/>
                                          </p:val>
                                        </p:tav>
                                        <p:tav tm="100000">
                                          <p:val>
                                            <p:strVal val="#ppt_y"/>
                                          </p:val>
                                        </p:tav>
                                      </p:tavLst>
                                    </p:anim>
                                    <p:anim calcmode="lin" valueType="num">
                                      <p:cBhvr>
                                        <p:cTn id="17" dur="500" fill="hold"/>
                                        <p:tgtEl>
                                          <p:spTgt spid="207876"/>
                                        </p:tgtEl>
                                        <p:attrNameLst>
                                          <p:attrName>ppt_w</p:attrName>
                                        </p:attrNameLst>
                                      </p:cBhvr>
                                      <p:tavLst>
                                        <p:tav tm="0">
                                          <p:val>
                                            <p:fltVal val="0"/>
                                          </p:val>
                                        </p:tav>
                                        <p:tav tm="100000">
                                          <p:val>
                                            <p:strVal val="#ppt_w"/>
                                          </p:val>
                                        </p:tav>
                                      </p:tavLst>
                                    </p:anim>
                                    <p:anim calcmode="lin" valueType="num">
                                      <p:cBhvr>
                                        <p:cTn id="18" dur="500" fill="hold"/>
                                        <p:tgtEl>
                                          <p:spTgt spid="2078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P spid="20787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E7755-DE80-49B9-8A4E-5B0A46BBD4BE}"/>
              </a:ext>
            </a:extLst>
          </p:cNvPr>
          <p:cNvSpPr/>
          <p:nvPr/>
        </p:nvSpPr>
        <p:spPr>
          <a:xfrm>
            <a:off x="0" y="6302829"/>
            <a:ext cx="9144000" cy="5551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10" name="Rectangle 2"/>
          <p:cNvSpPr>
            <a:spLocks noGrp="1" noChangeArrowheads="1"/>
          </p:cNvSpPr>
          <p:nvPr>
            <p:ph type="title"/>
          </p:nvPr>
        </p:nvSpPr>
        <p:spPr bwMode="auto">
          <a:xfrm>
            <a:off x="195263" y="428625"/>
            <a:ext cx="8948737"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sz="4400" dirty="0">
                <a:effectLst>
                  <a:outerShdw blurRad="38100" dist="38100" dir="2700000" algn="tl">
                    <a:srgbClr val="000000">
                      <a:alpha val="43137"/>
                    </a:srgbClr>
                  </a:outerShdw>
                </a:effectLst>
                <a:latin typeface="Arial Black" pitchFamily="34" charset="0"/>
              </a:rPr>
              <a:t>LOOKING AT EMR CLAIMS</a:t>
            </a:r>
          </a:p>
        </p:txBody>
      </p:sp>
      <p:sp>
        <p:nvSpPr>
          <p:cNvPr id="210947" name="Rectangle 3"/>
          <p:cNvSpPr>
            <a:spLocks noGrp="1" noChangeArrowheads="1"/>
          </p:cNvSpPr>
          <p:nvPr>
            <p:ph type="body" idx="1"/>
          </p:nvPr>
        </p:nvSpPr>
        <p:spPr>
          <a:xfrm>
            <a:off x="0" y="1345987"/>
            <a:ext cx="9144000" cy="5662613"/>
          </a:xfrm>
        </p:spPr>
        <p:txBody>
          <a:bodyPr>
            <a:normAutofit fontScale="92500" lnSpcReduction="10000"/>
          </a:bodyPr>
          <a:lstStyle/>
          <a:p>
            <a:pPr eaLnBrk="1" hangingPunct="1">
              <a:lnSpc>
                <a:spcPct val="90000"/>
              </a:lnSpc>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EMR Must be up to date for each visit—not cloned</a:t>
            </a:r>
          </a:p>
          <a:p>
            <a:pPr eaLnBrk="1" hangingPunct="1">
              <a:lnSpc>
                <a:spcPct val="90000"/>
              </a:lnSpc>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Reasonable and Necessary still rules in                2019 for each visit and each service</a:t>
            </a:r>
          </a:p>
          <a:p>
            <a:pPr eaLnBrk="1" hangingPunct="1">
              <a:lnSpc>
                <a:spcPct val="90000"/>
              </a:lnSpc>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Review of systems: must be coherent &amp;            Decision Making Most Important </a:t>
            </a:r>
          </a:p>
          <a:p>
            <a:pPr lvl="1">
              <a:lnSpc>
                <a:spcPct val="90000"/>
              </a:lnSpc>
            </a:pPr>
            <a:r>
              <a:rPr lang="en-US" sz="2600" dirty="0">
                <a:solidFill>
                  <a:srgbClr val="005AA2"/>
                </a:solidFill>
                <a:latin typeface="Arial Black" pitchFamily="34" charset="0"/>
              </a:rPr>
              <a:t>Helpful if explained / listed / or                              documented in chart</a:t>
            </a:r>
          </a:p>
          <a:p>
            <a:pPr lvl="1" eaLnBrk="1" hangingPunct="1">
              <a:lnSpc>
                <a:spcPct val="90000"/>
              </a:lnSpc>
            </a:pPr>
            <a:r>
              <a:rPr lang="en-US" sz="2600" dirty="0">
                <a:solidFill>
                  <a:srgbClr val="005AA2"/>
                </a:solidFill>
                <a:latin typeface="Arial Black" pitchFamily="34" charset="0"/>
              </a:rPr>
              <a:t>Important to list changes in care                              or diagnoses since last visit</a:t>
            </a:r>
          </a:p>
          <a:p>
            <a:pPr lvl="1" eaLnBrk="1" hangingPunct="1">
              <a:lnSpc>
                <a:spcPct val="90000"/>
              </a:lnSpc>
            </a:pPr>
            <a:r>
              <a:rPr lang="en-US" sz="2600" dirty="0">
                <a:solidFill>
                  <a:srgbClr val="005AA2"/>
                </a:solidFill>
                <a:latin typeface="Arial Black" pitchFamily="34" charset="0"/>
              </a:rPr>
              <a:t>Lab review helps decision making</a:t>
            </a:r>
          </a:p>
          <a:p>
            <a:pPr lvl="1" eaLnBrk="1" hangingPunct="1">
              <a:lnSpc>
                <a:spcPct val="90000"/>
              </a:lnSpc>
            </a:pPr>
            <a:r>
              <a:rPr lang="en-US" sz="2600" dirty="0">
                <a:solidFill>
                  <a:srgbClr val="005AA2"/>
                </a:solidFill>
                <a:latin typeface="Arial Black" pitchFamily="34" charset="0"/>
              </a:rPr>
              <a:t>Excess </a:t>
            </a:r>
            <a:r>
              <a:rPr lang="en-US" sz="3000" dirty="0">
                <a:solidFill>
                  <a:srgbClr val="005AA2"/>
                </a:solidFill>
                <a:latin typeface="Arial Black" pitchFamily="34" charset="0"/>
              </a:rPr>
              <a:t>verbiage</a:t>
            </a:r>
            <a:r>
              <a:rPr lang="en-US" sz="2600" dirty="0">
                <a:solidFill>
                  <a:srgbClr val="005AA2"/>
                </a:solidFill>
                <a:latin typeface="Arial Black" pitchFamily="34" charset="0"/>
              </a:rPr>
              <a:t> on some EHR still does not give extra value, nor unnecessary E&amp;M points.  Services must be reasonable and necessary</a:t>
            </a:r>
          </a:p>
          <a:p>
            <a:pPr>
              <a:lnSpc>
                <a:spcPct val="90000"/>
              </a:lnSpc>
            </a:pPr>
            <a:r>
              <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rPr>
              <a:t>EMRs take time to learn---by doctor or scribe, and some doctors are uncomfortable with electronic records and the time it takes to fill them out</a:t>
            </a:r>
          </a:p>
          <a:p>
            <a:pPr eaLnBrk="1" hangingPunct="1">
              <a:lnSpc>
                <a:spcPct val="90000"/>
              </a:lnSpc>
            </a:pPr>
            <a:endParaRPr lang="en-US" sz="2600" dirty="0">
              <a:solidFill>
                <a:schemeClr val="accent5">
                  <a:lumMod val="50000"/>
                </a:schemeClr>
              </a:solidFill>
              <a:effectLst>
                <a:outerShdw blurRad="38100" dist="38100" dir="2700000" algn="tl">
                  <a:srgbClr val="000000">
                    <a:alpha val="43137"/>
                  </a:srgbClr>
                </a:outerShdw>
              </a:effectLst>
              <a:latin typeface="Arial Black" pitchFamily="34" charset="0"/>
            </a:endParaRPr>
          </a:p>
        </p:txBody>
      </p:sp>
      <p:pic>
        <p:nvPicPr>
          <p:cNvPr id="43012" name="Picture 4" descr="AG00281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84373" y="2765425"/>
            <a:ext cx="2829490" cy="196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7243763" y="1668463"/>
            <a:ext cx="1709194" cy="914400"/>
            <a:chOff x="4563" y="1051"/>
            <a:chExt cx="1051" cy="576"/>
          </a:xfrm>
        </p:grpSpPr>
        <p:sp>
          <p:nvSpPr>
            <p:cNvPr id="43014" name="AutoShape 6"/>
            <p:cNvSpPr>
              <a:spLocks noChangeArrowheads="1"/>
            </p:cNvSpPr>
            <p:nvPr/>
          </p:nvSpPr>
          <p:spPr bwMode="auto">
            <a:xfrm>
              <a:off x="4563" y="1051"/>
              <a:ext cx="1051" cy="576"/>
            </a:xfrm>
            <a:prstGeom prst="wedgeRoundRectCallout">
              <a:avLst>
                <a:gd name="adj1" fmla="val -29162"/>
                <a:gd name="adj2" fmla="val 97917"/>
                <a:gd name="adj3" fmla="val 16667"/>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dirty="0"/>
            </a:p>
          </p:txBody>
        </p:sp>
        <p:sp>
          <p:nvSpPr>
            <p:cNvPr id="43015" name="Text Box 7"/>
            <p:cNvSpPr txBox="1">
              <a:spLocks noChangeArrowheads="1"/>
            </p:cNvSpPr>
            <p:nvPr/>
          </p:nvSpPr>
          <p:spPr bwMode="auto">
            <a:xfrm>
              <a:off x="4598" y="1115"/>
              <a:ext cx="100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dirty="0">
                  <a:latin typeface="Cooper Black" pitchFamily="18" charset="0"/>
                </a:rPr>
                <a:t>Get me outta here</a:t>
              </a:r>
            </a:p>
          </p:txBody>
        </p:sp>
      </p:grpSp>
    </p:spTree>
    <p:extLst>
      <p:ext uri="{BB962C8B-B14F-4D97-AF65-F5344CB8AC3E}">
        <p14:creationId xmlns:p14="http://schemas.microsoft.com/office/powerpoint/2010/main" val="1373450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59711A-63F2-40F8-BB29-03DA2793E6BB}"/>
              </a:ext>
            </a:extLst>
          </p:cNvPr>
          <p:cNvSpPr/>
          <p:nvPr/>
        </p:nvSpPr>
        <p:spPr>
          <a:xfrm>
            <a:off x="563880" y="-15240"/>
            <a:ext cx="8016240" cy="4724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rgbClr val="C00000"/>
                </a:solidFill>
                <a:latin typeface="Arial Black" panose="020B0A04020102020204" pitchFamily="34" charset="0"/>
              </a:rPr>
              <a:t>CURRENT MEDICAL REVIEW PROCESS!!</a:t>
            </a:r>
          </a:p>
        </p:txBody>
      </p:sp>
      <p:sp>
        <p:nvSpPr>
          <p:cNvPr id="6" name="Rectangle 5">
            <a:extLst>
              <a:ext uri="{FF2B5EF4-FFF2-40B4-BE49-F238E27FC236}">
                <a16:creationId xmlns:a16="http://schemas.microsoft.com/office/drawing/2014/main" id="{5674EDD6-C6CA-4F69-924B-DC69CC9B4499}"/>
              </a:ext>
            </a:extLst>
          </p:cNvPr>
          <p:cNvSpPr/>
          <p:nvPr/>
        </p:nvSpPr>
        <p:spPr>
          <a:xfrm>
            <a:off x="0" y="6274191"/>
            <a:ext cx="8299938" cy="5627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1920" y="137322"/>
            <a:ext cx="9144000" cy="1143000"/>
          </a:xfrm>
        </p:spPr>
        <p:txBody>
          <a:bodyPr>
            <a:normAutofit fontScale="90000"/>
          </a:bodyPr>
          <a:lstStyle/>
          <a:p>
            <a:r>
              <a:rPr lang="en-US" dirty="0">
                <a:latin typeface="Arial Black" panose="020B0A04020102020204" pitchFamily="34" charset="0"/>
              </a:rPr>
              <a:t>TARGETED PROBE AND EDUCATION</a:t>
            </a:r>
          </a:p>
        </p:txBody>
      </p:sp>
      <p:sp>
        <p:nvSpPr>
          <p:cNvPr id="3" name="Content Placeholder 2"/>
          <p:cNvSpPr>
            <a:spLocks noGrp="1"/>
          </p:cNvSpPr>
          <p:nvPr>
            <p:ph idx="1"/>
          </p:nvPr>
        </p:nvSpPr>
        <p:spPr>
          <a:xfrm>
            <a:off x="0" y="1095349"/>
            <a:ext cx="9144000" cy="4339573"/>
          </a:xfrm>
        </p:spPr>
        <p:txBody>
          <a:bodyPr>
            <a:noAutofit/>
          </a:bodyPr>
          <a:lstStyle/>
          <a:p>
            <a:r>
              <a:rPr lang="en-US" sz="2600" b="1" dirty="0">
                <a:solidFill>
                  <a:schemeClr val="accent5">
                    <a:lumMod val="50000"/>
                  </a:schemeClr>
                </a:solidFill>
                <a:effectLst>
                  <a:outerShdw blurRad="38100" dist="38100" dir="2700000" algn="tl">
                    <a:srgbClr val="000000">
                      <a:alpha val="43137"/>
                    </a:srgbClr>
                  </a:outerShdw>
                </a:effectLst>
              </a:rPr>
              <a:t>CMS authorized Medicare Contractors to conduct the Targeted Probe and Educate (TPE) Pilot review process. The TPE review process includes </a:t>
            </a:r>
            <a:r>
              <a:rPr lang="en-US" sz="2600" b="1" dirty="0">
                <a:solidFill>
                  <a:srgbClr val="C00000"/>
                </a:solidFill>
                <a:effectLst>
                  <a:outerShdw blurRad="38100" dist="38100" dir="2700000" algn="tl">
                    <a:srgbClr val="000000">
                      <a:alpha val="43137"/>
                    </a:srgbClr>
                  </a:outerShdw>
                </a:effectLst>
              </a:rPr>
              <a:t>three rounds </a:t>
            </a:r>
            <a:r>
              <a:rPr lang="en-US" sz="2600" b="1" dirty="0">
                <a:solidFill>
                  <a:schemeClr val="accent5">
                    <a:lumMod val="50000"/>
                  </a:schemeClr>
                </a:solidFill>
                <a:effectLst>
                  <a:outerShdw blurRad="38100" dist="38100" dir="2700000" algn="tl">
                    <a:srgbClr val="000000">
                      <a:alpha val="43137"/>
                    </a:srgbClr>
                  </a:outerShdw>
                </a:effectLst>
              </a:rPr>
              <a:t>of a prepayment probe review with education.  </a:t>
            </a:r>
          </a:p>
          <a:p>
            <a:r>
              <a:rPr lang="en-US" sz="2600" b="1" dirty="0">
                <a:solidFill>
                  <a:schemeClr val="accent5">
                    <a:lumMod val="50000"/>
                  </a:schemeClr>
                </a:solidFill>
                <a:effectLst>
                  <a:outerShdw blurRad="38100" dist="38100" dir="2700000" algn="tl">
                    <a:srgbClr val="000000">
                      <a:alpha val="43137"/>
                    </a:srgbClr>
                  </a:outerShdw>
                </a:effectLst>
              </a:rPr>
              <a:t>If there are continued high denials after three rounds, the Medicare Contractor will refer the provider/supplier to CMS for additional action, which may include 100% prepay review, extrapolation, referral to a Recovery Auditor, etc. </a:t>
            </a:r>
          </a:p>
          <a:p>
            <a:r>
              <a:rPr lang="en-US" sz="2600" b="1" dirty="0">
                <a:solidFill>
                  <a:schemeClr val="accent5">
                    <a:lumMod val="50000"/>
                  </a:schemeClr>
                </a:solidFill>
                <a:effectLst>
                  <a:outerShdw blurRad="38100" dist="38100" dir="2700000" algn="tl">
                    <a:srgbClr val="000000">
                      <a:alpha val="43137"/>
                    </a:srgbClr>
                  </a:outerShdw>
                </a:effectLst>
              </a:rPr>
              <a:t>Note, discontinuation of review may occur at any time if appropriate improvement is achieved during the review process.</a:t>
            </a:r>
          </a:p>
        </p:txBody>
      </p:sp>
      <p:sp>
        <p:nvSpPr>
          <p:cNvPr id="4" name="Date Placeholder 3"/>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p:cNvSpPr>
            <a:spLocks noGrp="1"/>
          </p:cNvSpPr>
          <p:nvPr>
            <p:ph type="sldNum" sz="quarter" idx="12"/>
          </p:nvPr>
        </p:nvSpPr>
        <p:spPr/>
        <p:txBody>
          <a:bodyPr/>
          <a:lstStyle/>
          <a:p>
            <a:fld id="{5D86E084-3352-1048-A7D3-AB1A259C9C49}" type="slidenum">
              <a:rPr lang="en-US" smtClean="0"/>
              <a:pPr/>
              <a:t>35</a:t>
            </a:fld>
            <a:endParaRPr lang="en-US"/>
          </a:p>
        </p:txBody>
      </p:sp>
      <p:sp>
        <p:nvSpPr>
          <p:cNvPr id="8" name="TextBox 7">
            <a:extLst>
              <a:ext uri="{FF2B5EF4-FFF2-40B4-BE49-F238E27FC236}">
                <a16:creationId xmlns:a16="http://schemas.microsoft.com/office/drawing/2014/main" id="{F0CC045F-4505-472A-BC10-A117DDE8A10F}"/>
              </a:ext>
            </a:extLst>
          </p:cNvPr>
          <p:cNvSpPr txBox="1"/>
          <p:nvPr/>
        </p:nvSpPr>
        <p:spPr>
          <a:xfrm>
            <a:off x="-1" y="6274191"/>
            <a:ext cx="9143999" cy="461665"/>
          </a:xfrm>
          <a:prstGeom prst="rect">
            <a:avLst/>
          </a:prstGeom>
          <a:solidFill>
            <a:srgbClr val="FFFF00"/>
          </a:solidFill>
        </p:spPr>
        <p:txBody>
          <a:bodyPr wrap="square" rtlCol="0">
            <a:spAutoFit/>
          </a:bodyPr>
          <a:lstStyle/>
          <a:p>
            <a:pPr algn="ctr"/>
            <a:r>
              <a:rPr lang="en-US" sz="2400" dirty="0">
                <a:latin typeface="Arial Black" panose="020B0A04020102020204" pitchFamily="34" charset="0"/>
              </a:rPr>
              <a:t>PROGRAM HELD DURING COVID-19 EMERGENCY</a:t>
            </a:r>
          </a:p>
        </p:txBody>
      </p:sp>
    </p:spTree>
    <p:extLst>
      <p:ext uri="{BB962C8B-B14F-4D97-AF65-F5344CB8AC3E}">
        <p14:creationId xmlns:p14="http://schemas.microsoft.com/office/powerpoint/2010/main" val="22409043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F021B-0852-46CA-B986-01C87915F3CA}"/>
              </a:ext>
            </a:extLst>
          </p:cNvPr>
          <p:cNvSpPr>
            <a:spLocks noGrp="1"/>
          </p:cNvSpPr>
          <p:nvPr>
            <p:ph type="dt" sz="half" idx="10"/>
          </p:nvPr>
        </p:nvSpPr>
        <p:spPr/>
        <p:txBody>
          <a:bodyPr/>
          <a:lstStyle/>
          <a:p>
            <a:fld id="{D626FC28-D3B6-47B1-9638-E1BA853745F4}" type="datetime1">
              <a:rPr lang="en-US" smtClean="0"/>
              <a:pPr/>
              <a:t>5/4/2020</a:t>
            </a:fld>
            <a:endParaRPr lang="en-US"/>
          </a:p>
        </p:txBody>
      </p:sp>
      <p:sp>
        <p:nvSpPr>
          <p:cNvPr id="3" name="Slide Number Placeholder 2">
            <a:extLst>
              <a:ext uri="{FF2B5EF4-FFF2-40B4-BE49-F238E27FC236}">
                <a16:creationId xmlns:a16="http://schemas.microsoft.com/office/drawing/2014/main" id="{EE2E2D86-5C9C-4E64-88B6-F9FCAA2BF1AC}"/>
              </a:ext>
            </a:extLst>
          </p:cNvPr>
          <p:cNvSpPr>
            <a:spLocks noGrp="1"/>
          </p:cNvSpPr>
          <p:nvPr>
            <p:ph type="sldNum" sz="quarter" idx="12"/>
          </p:nvPr>
        </p:nvSpPr>
        <p:spPr/>
        <p:txBody>
          <a:bodyPr/>
          <a:lstStyle/>
          <a:p>
            <a:fld id="{5D86E084-3352-1048-A7D3-AB1A259C9C49}" type="slidenum">
              <a:rPr lang="en-US" smtClean="0"/>
              <a:pPr/>
              <a:t>36</a:t>
            </a:fld>
            <a:endParaRPr lang="en-US"/>
          </a:p>
        </p:txBody>
      </p:sp>
      <p:pic>
        <p:nvPicPr>
          <p:cNvPr id="4" name="Picture 3">
            <a:extLst>
              <a:ext uri="{FF2B5EF4-FFF2-40B4-BE49-F238E27FC236}">
                <a16:creationId xmlns:a16="http://schemas.microsoft.com/office/drawing/2014/main" id="{8C52F0DB-9796-4CB8-BA6C-3D18CD1C0283}"/>
              </a:ext>
            </a:extLst>
          </p:cNvPr>
          <p:cNvPicPr>
            <a:picLocks noChangeAspect="1"/>
          </p:cNvPicPr>
          <p:nvPr/>
        </p:nvPicPr>
        <p:blipFill rotWithShape="1">
          <a:blip r:embed="rId2"/>
          <a:srcRect l="8990" t="6512" r="18607" b="4483"/>
          <a:stretch/>
        </p:blipFill>
        <p:spPr>
          <a:xfrm>
            <a:off x="1" y="1"/>
            <a:ext cx="9143999" cy="6836924"/>
          </a:xfrm>
          <a:prstGeom prst="rect">
            <a:avLst/>
          </a:prstGeom>
        </p:spPr>
      </p:pic>
      <p:sp>
        <p:nvSpPr>
          <p:cNvPr id="5" name="TextBox 4">
            <a:extLst>
              <a:ext uri="{FF2B5EF4-FFF2-40B4-BE49-F238E27FC236}">
                <a16:creationId xmlns:a16="http://schemas.microsoft.com/office/drawing/2014/main" id="{39D84D4F-9B9E-41A1-9A58-B889CFA6C691}"/>
              </a:ext>
            </a:extLst>
          </p:cNvPr>
          <p:cNvSpPr txBox="1"/>
          <p:nvPr/>
        </p:nvSpPr>
        <p:spPr>
          <a:xfrm>
            <a:off x="0" y="127000"/>
            <a:ext cx="3378199" cy="461665"/>
          </a:xfrm>
          <a:prstGeom prst="rect">
            <a:avLst/>
          </a:prstGeom>
          <a:noFill/>
        </p:spPr>
        <p:txBody>
          <a:bodyPr wrap="square" rtlCol="0">
            <a:spAutoFit/>
          </a:bodyPr>
          <a:lstStyle/>
          <a:p>
            <a:r>
              <a:rPr lang="en-US" sz="2400" dirty="0">
                <a:solidFill>
                  <a:srgbClr val="0070C0"/>
                </a:solidFill>
                <a:latin typeface="Arial Black" panose="020B0A04020102020204" pitchFamily="34" charset="0"/>
              </a:rPr>
              <a:t>TARGETED PROBE</a:t>
            </a:r>
          </a:p>
        </p:txBody>
      </p:sp>
      <p:sp>
        <p:nvSpPr>
          <p:cNvPr id="6" name="TextBox 5">
            <a:extLst>
              <a:ext uri="{FF2B5EF4-FFF2-40B4-BE49-F238E27FC236}">
                <a16:creationId xmlns:a16="http://schemas.microsoft.com/office/drawing/2014/main" id="{BFB0C316-3CF3-4697-8638-17041A1C0AD1}"/>
              </a:ext>
            </a:extLst>
          </p:cNvPr>
          <p:cNvSpPr txBox="1"/>
          <p:nvPr/>
        </p:nvSpPr>
        <p:spPr>
          <a:xfrm>
            <a:off x="6053667" y="127000"/>
            <a:ext cx="3090332" cy="461665"/>
          </a:xfrm>
          <a:prstGeom prst="rect">
            <a:avLst/>
          </a:prstGeom>
          <a:noFill/>
        </p:spPr>
        <p:txBody>
          <a:bodyPr wrap="square" rtlCol="0">
            <a:spAutoFit/>
          </a:bodyPr>
          <a:lstStyle/>
          <a:p>
            <a:r>
              <a:rPr lang="en-US" sz="2400" dirty="0">
                <a:solidFill>
                  <a:srgbClr val="0070C0"/>
                </a:solidFill>
                <a:latin typeface="Arial Black" panose="020B0A04020102020204" pitchFamily="34" charset="0"/>
              </a:rPr>
              <a:t>AND EDUCATION</a:t>
            </a:r>
          </a:p>
        </p:txBody>
      </p:sp>
    </p:spTree>
    <p:extLst>
      <p:ext uri="{BB962C8B-B14F-4D97-AF65-F5344CB8AC3E}">
        <p14:creationId xmlns:p14="http://schemas.microsoft.com/office/powerpoint/2010/main" val="2320605739"/>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0F10-1C94-4CBE-9452-68B1D95651D9}"/>
              </a:ext>
            </a:extLst>
          </p:cNvPr>
          <p:cNvSpPr>
            <a:spLocks noGrp="1"/>
          </p:cNvSpPr>
          <p:nvPr>
            <p:ph type="title"/>
          </p:nvPr>
        </p:nvSpPr>
        <p:spPr>
          <a:xfrm>
            <a:off x="0" y="68009"/>
            <a:ext cx="9144000" cy="1143000"/>
          </a:xfrm>
          <a:solidFill>
            <a:schemeClr val="bg1"/>
          </a:solidFill>
        </p:spPr>
        <p:txBody>
          <a:bodyPr>
            <a:normAutofit fontScale="90000"/>
          </a:bodyPr>
          <a:lstStyle/>
          <a:p>
            <a:r>
              <a:rPr lang="en-US" dirty="0">
                <a:latin typeface="Arial Black" panose="020B0A04020102020204" pitchFamily="34" charset="0"/>
              </a:rPr>
              <a:t>NATIONAL / LOCAL COVERAGE DETERMINATIONS ARE CHANGING</a:t>
            </a:r>
          </a:p>
        </p:txBody>
      </p:sp>
      <p:sp>
        <p:nvSpPr>
          <p:cNvPr id="3" name="Content Placeholder 2">
            <a:extLst>
              <a:ext uri="{FF2B5EF4-FFF2-40B4-BE49-F238E27FC236}">
                <a16:creationId xmlns:a16="http://schemas.microsoft.com/office/drawing/2014/main" id="{C957DDF6-10FD-4716-89C1-039994B64C70}"/>
              </a:ext>
            </a:extLst>
          </p:cNvPr>
          <p:cNvSpPr>
            <a:spLocks noGrp="1"/>
          </p:cNvSpPr>
          <p:nvPr>
            <p:ph idx="1"/>
          </p:nvPr>
        </p:nvSpPr>
        <p:spPr>
          <a:xfrm>
            <a:off x="0" y="1132078"/>
            <a:ext cx="9244013" cy="5418653"/>
          </a:xfrm>
        </p:spPr>
        <p:txBody>
          <a:bodyPr>
            <a:normAutofit/>
          </a:bodyPr>
          <a:lstStyle/>
          <a:p>
            <a:r>
              <a:rPr lang="en-US" sz="2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Created by CMS or under CMS control</a:t>
            </a:r>
          </a:p>
          <a:p>
            <a:pPr lvl="1"/>
            <a:r>
              <a:rPr lang="en-US" sz="2400" dirty="0">
                <a:solidFill>
                  <a:srgbClr val="002060"/>
                </a:solidFill>
                <a:latin typeface="Arial Black" panose="020B0A04020102020204" pitchFamily="34" charset="0"/>
              </a:rPr>
              <a:t>Usually have open/transparent process </a:t>
            </a:r>
          </a:p>
          <a:p>
            <a:pPr lvl="1"/>
            <a:r>
              <a:rPr lang="en-US" sz="2400" dirty="0">
                <a:solidFill>
                  <a:srgbClr val="002060"/>
                </a:solidFill>
                <a:latin typeface="Arial Black" panose="020B0A04020102020204" pitchFamily="34" charset="0"/>
              </a:rPr>
              <a:t>Presented at MEDCAC open meetings at CMS  that anyone can attend and comment</a:t>
            </a:r>
          </a:p>
          <a:p>
            <a:pPr lvl="1"/>
            <a:r>
              <a:rPr lang="en-US" sz="2400" dirty="0">
                <a:solidFill>
                  <a:srgbClr val="002060"/>
                </a:solidFill>
                <a:latin typeface="Arial Black" panose="020B0A04020102020204" pitchFamily="34" charset="0"/>
              </a:rPr>
              <a:t>Written notice and comment always allowed and responded to—usually by societies / companies</a:t>
            </a:r>
          </a:p>
          <a:p>
            <a:pPr lvl="1"/>
            <a:r>
              <a:rPr lang="en-US" sz="2400" dirty="0">
                <a:solidFill>
                  <a:srgbClr val="002060"/>
                </a:solidFill>
                <a:latin typeface="Arial Black" panose="020B0A04020102020204" pitchFamily="34" charset="0"/>
              </a:rPr>
              <a:t>Must be followed by MACs, auditors and administrative law judges</a:t>
            </a:r>
          </a:p>
          <a:p>
            <a:r>
              <a:rPr lang="en-US" sz="28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 future, older NCDs may change or retire</a:t>
            </a:r>
          </a:p>
          <a:p>
            <a:pPr lvl="1"/>
            <a:r>
              <a:rPr lang="en-US" sz="2400" dirty="0">
                <a:solidFill>
                  <a:srgbClr val="002060"/>
                </a:solidFill>
                <a:latin typeface="Arial Black" panose="020B0A04020102020204" pitchFamily="34" charset="0"/>
              </a:rPr>
              <a:t>When science and practices change</a:t>
            </a:r>
          </a:p>
          <a:p>
            <a:pPr lvl="1"/>
            <a:r>
              <a:rPr lang="en-US" sz="2400" dirty="0">
                <a:solidFill>
                  <a:srgbClr val="002060"/>
                </a:solidFill>
                <a:latin typeface="Arial Black" panose="020B0A04020102020204" pitchFamily="34" charset="0"/>
              </a:rPr>
              <a:t>After formal reconsideration with literature</a:t>
            </a:r>
          </a:p>
          <a:p>
            <a:pPr lvl="1"/>
            <a:r>
              <a:rPr lang="en-US" sz="2400" dirty="0">
                <a:solidFill>
                  <a:srgbClr val="002060"/>
                </a:solidFill>
                <a:latin typeface="Arial Black" panose="020B0A04020102020204" pitchFamily="34" charset="0"/>
              </a:rPr>
              <a:t>NCDs give CPT and ICD-9 codes for auto-editing</a:t>
            </a:r>
          </a:p>
          <a:p>
            <a:pPr lvl="1"/>
            <a:endParaRPr lang="en-US" dirty="0">
              <a:latin typeface="Arial Black" panose="020B0A04020102020204" pitchFamily="34" charset="0"/>
            </a:endParaRPr>
          </a:p>
        </p:txBody>
      </p:sp>
      <p:sp>
        <p:nvSpPr>
          <p:cNvPr id="4" name="Date Placeholder 3">
            <a:extLst>
              <a:ext uri="{FF2B5EF4-FFF2-40B4-BE49-F238E27FC236}">
                <a16:creationId xmlns:a16="http://schemas.microsoft.com/office/drawing/2014/main" id="{E0EFA8D8-835A-4731-A591-9700246C7B11}"/>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2ABF2027-4EC7-4C52-A655-6A4BFE4E9F12}"/>
              </a:ext>
            </a:extLst>
          </p:cNvPr>
          <p:cNvSpPr>
            <a:spLocks noGrp="1"/>
          </p:cNvSpPr>
          <p:nvPr>
            <p:ph type="sldNum" sz="quarter" idx="12"/>
          </p:nvPr>
        </p:nvSpPr>
        <p:spPr/>
        <p:txBody>
          <a:bodyPr/>
          <a:lstStyle/>
          <a:p>
            <a:fld id="{5D86E084-3352-1048-A7D3-AB1A259C9C49}" type="slidenum">
              <a:rPr lang="en-US" smtClean="0"/>
              <a:pPr/>
              <a:t>37</a:t>
            </a:fld>
            <a:endParaRPr lang="en-US"/>
          </a:p>
        </p:txBody>
      </p:sp>
    </p:spTree>
    <p:extLst>
      <p:ext uri="{BB962C8B-B14F-4D97-AF65-F5344CB8AC3E}">
        <p14:creationId xmlns:p14="http://schemas.microsoft.com/office/powerpoint/2010/main" val="267165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F1AF-8A7B-472A-A889-91187E3357AD}"/>
              </a:ext>
            </a:extLst>
          </p:cNvPr>
          <p:cNvSpPr>
            <a:spLocks noGrp="1"/>
          </p:cNvSpPr>
          <p:nvPr>
            <p:ph type="title"/>
          </p:nvPr>
        </p:nvSpPr>
        <p:spPr>
          <a:xfrm>
            <a:off x="-11151" y="-39028"/>
            <a:ext cx="9144000" cy="1143000"/>
          </a:xfrm>
          <a:solidFill>
            <a:schemeClr val="bg1"/>
          </a:solidFill>
        </p:spPr>
        <p:txBody>
          <a:bodyPr>
            <a:normAutofit fontScale="90000"/>
          </a:bodyPr>
          <a:lstStyle/>
          <a:p>
            <a:r>
              <a:rPr lang="en-US" dirty="0">
                <a:latin typeface="Arial Black" panose="020B0A04020102020204" pitchFamily="34" charset="0"/>
              </a:rPr>
              <a:t>NCDs AFFECTING RHEUMATOLOGY</a:t>
            </a:r>
          </a:p>
        </p:txBody>
      </p:sp>
      <p:sp>
        <p:nvSpPr>
          <p:cNvPr id="3" name="Content Placeholder 2">
            <a:extLst>
              <a:ext uri="{FF2B5EF4-FFF2-40B4-BE49-F238E27FC236}">
                <a16:creationId xmlns:a16="http://schemas.microsoft.com/office/drawing/2014/main" id="{F709608D-1C50-4EF4-B087-C5D2B7B345E0}"/>
              </a:ext>
            </a:extLst>
          </p:cNvPr>
          <p:cNvSpPr>
            <a:spLocks noGrp="1"/>
          </p:cNvSpPr>
          <p:nvPr>
            <p:ph idx="1"/>
          </p:nvPr>
        </p:nvSpPr>
        <p:spPr>
          <a:xfrm>
            <a:off x="11151" y="898623"/>
            <a:ext cx="9277814" cy="5959377"/>
          </a:xfrm>
        </p:spPr>
        <p:txBody>
          <a:bodyPr>
            <a:normAutofit/>
          </a:bodyPr>
          <a:lstStyle/>
          <a:p>
            <a:r>
              <a:rPr lang="en-US" sz="2000" dirty="0">
                <a:latin typeface="Arial Black" panose="020B0A04020102020204" pitchFamily="34" charset="0"/>
                <a:hlinkClick r:id="rId2"/>
              </a:rPr>
              <a:t>Acupuncture</a:t>
            </a:r>
            <a:endParaRPr lang="en-US" sz="2000" dirty="0">
              <a:latin typeface="Arial Black" panose="020B0A04020102020204" pitchFamily="34" charset="0"/>
            </a:endParaRPr>
          </a:p>
          <a:p>
            <a:r>
              <a:rPr lang="en-US" sz="2000" dirty="0">
                <a:latin typeface="Arial Black" panose="020B0A04020102020204" pitchFamily="34" charset="0"/>
                <a:hlinkClick r:id="rId3"/>
              </a:rPr>
              <a:t>Apheresis (Therapeutic Pheresis)</a:t>
            </a:r>
            <a:endParaRPr lang="en-US" sz="2000" dirty="0">
              <a:latin typeface="Arial Black" panose="020B0A04020102020204" pitchFamily="34" charset="0"/>
            </a:endParaRPr>
          </a:p>
          <a:p>
            <a:r>
              <a:rPr lang="en-US" sz="2000" dirty="0">
                <a:latin typeface="Arial Black" panose="020B0A04020102020204" pitchFamily="34" charset="0"/>
                <a:hlinkClick r:id="rId4"/>
              </a:rPr>
              <a:t>Arthroscopic Lavage and Arthroscopic Debridement for the Osteoarthritic Knee</a:t>
            </a:r>
            <a:r>
              <a:rPr lang="en-US" sz="1200" dirty="0">
                <a:latin typeface="Arial Black" panose="020B0A04020102020204" pitchFamily="34" charset="0"/>
              </a:rPr>
              <a:t> </a:t>
            </a:r>
          </a:p>
          <a:p>
            <a:r>
              <a:rPr lang="en-US" sz="2000" dirty="0">
                <a:latin typeface="Arial Black" panose="020B0A04020102020204" pitchFamily="34" charset="0"/>
                <a:hlinkClick r:id="rId5"/>
              </a:rPr>
              <a:t>Bone (Mineral) Density Studies</a:t>
            </a:r>
            <a:r>
              <a:rPr lang="en-US" sz="1000" dirty="0">
                <a:latin typeface="Arial Black" panose="020B0A04020102020204" pitchFamily="34" charset="0"/>
              </a:rPr>
              <a:t>  </a:t>
            </a:r>
          </a:p>
          <a:p>
            <a:r>
              <a:rPr lang="en-US" sz="2000" dirty="0">
                <a:latin typeface="Arial Black" panose="020B0A04020102020204" pitchFamily="34" charset="0"/>
                <a:hlinkClick r:id="rId6"/>
              </a:rPr>
              <a:t>Collagen Meniscus Implant</a:t>
            </a:r>
            <a:r>
              <a:rPr lang="en-US" sz="700" dirty="0">
                <a:latin typeface="Arial Black" panose="020B0A04020102020204" pitchFamily="34" charset="0"/>
              </a:rPr>
              <a:t> </a:t>
            </a:r>
          </a:p>
          <a:p>
            <a:r>
              <a:rPr lang="en-US" sz="2000" dirty="0">
                <a:latin typeface="Arial Black" panose="020B0A04020102020204" pitchFamily="34" charset="0"/>
                <a:hlinkClick r:id="rId7"/>
              </a:rPr>
              <a:t>Lumbar Artificial Disc Replacement (LADR)</a:t>
            </a:r>
            <a:endParaRPr lang="en-US" sz="2000" dirty="0">
              <a:latin typeface="Arial Black" panose="020B0A04020102020204" pitchFamily="34" charset="0"/>
            </a:endParaRPr>
          </a:p>
          <a:p>
            <a:r>
              <a:rPr lang="en-US" sz="2000" dirty="0">
                <a:latin typeface="Arial Black" panose="020B0A04020102020204" pitchFamily="34" charset="0"/>
                <a:hlinkClick r:id="rId8"/>
              </a:rPr>
              <a:t>Osteogenic Stimulators</a:t>
            </a:r>
            <a:r>
              <a:rPr lang="en-US" sz="500" dirty="0">
                <a:latin typeface="Arial Black" panose="020B0A04020102020204" pitchFamily="34" charset="0"/>
              </a:rPr>
              <a:t> </a:t>
            </a:r>
          </a:p>
          <a:p>
            <a:r>
              <a:rPr lang="en-US" sz="2000" dirty="0">
                <a:latin typeface="Arial Black" panose="020B0A04020102020204" pitchFamily="34" charset="0"/>
                <a:hlinkClick r:id="rId9"/>
              </a:rPr>
              <a:t>Percutaneous Image-Guided Lumbar Decompression for Lumbar Spinal Stenosis</a:t>
            </a:r>
            <a:r>
              <a:rPr lang="en-US" sz="500" dirty="0">
                <a:latin typeface="Arial Black" panose="020B0A04020102020204" pitchFamily="34" charset="0"/>
              </a:rPr>
              <a:t> </a:t>
            </a:r>
          </a:p>
          <a:p>
            <a:r>
              <a:rPr lang="en-US" sz="2000" dirty="0">
                <a:latin typeface="Arial Black" panose="020B0A04020102020204" pitchFamily="34" charset="0"/>
                <a:hlinkClick r:id="rId10"/>
              </a:rPr>
              <a:t>Thermal Intradiscal Procedures (TIPs)</a:t>
            </a:r>
            <a:r>
              <a:rPr lang="en-US" sz="500" dirty="0">
                <a:latin typeface="Arial Black" panose="020B0A04020102020204" pitchFamily="34" charset="0"/>
              </a:rPr>
              <a:t> </a:t>
            </a:r>
          </a:p>
          <a:p>
            <a:r>
              <a:rPr lang="en-US" sz="2000" dirty="0">
                <a:latin typeface="Arial Black" panose="020B0A04020102020204" pitchFamily="34" charset="0"/>
                <a:hlinkClick r:id="rId11"/>
              </a:rPr>
              <a:t>Transcutaneous Electrical Nerve Stimulation (TENS) for Chronic Low Back Pain (CLBP)</a:t>
            </a:r>
            <a:r>
              <a:rPr lang="en-US" sz="500" dirty="0">
                <a:latin typeface="Arial Black" panose="020B0A04020102020204" pitchFamily="34" charset="0"/>
              </a:rPr>
              <a:t> </a:t>
            </a:r>
          </a:p>
          <a:p>
            <a:r>
              <a:rPr lang="en-US" sz="2000" dirty="0">
                <a:latin typeface="Arial Black" panose="020B0A04020102020204" pitchFamily="34" charset="0"/>
                <a:hlinkClick r:id="rId12"/>
              </a:rPr>
              <a:t>Transcutaneous Electrical Nerve Stimulators (TENS)</a:t>
            </a:r>
            <a:r>
              <a:rPr lang="en-US" sz="500" dirty="0">
                <a:latin typeface="Arial Black" panose="020B0A04020102020204" pitchFamily="34" charset="0"/>
              </a:rPr>
              <a:t> </a:t>
            </a:r>
          </a:p>
          <a:p>
            <a:r>
              <a:rPr lang="en-US" sz="2000" dirty="0">
                <a:latin typeface="Arial Black" panose="020B0A04020102020204" pitchFamily="34" charset="0"/>
                <a:hlinkClick r:id="rId13"/>
              </a:rPr>
              <a:t>Vertebral Axial Decompression (VAX-D)</a:t>
            </a:r>
            <a:endParaRPr lang="en-US" sz="200" dirty="0">
              <a:latin typeface="Arial Black" panose="020B0A04020102020204" pitchFamily="34" charset="0"/>
            </a:endParaRPr>
          </a:p>
          <a:p>
            <a:endParaRPr lang="en-US" sz="100" dirty="0">
              <a:latin typeface="Arial Black" panose="020B0A04020102020204" pitchFamily="34" charset="0"/>
            </a:endParaRPr>
          </a:p>
          <a:p>
            <a:endParaRPr lang="en-US" sz="200" dirty="0">
              <a:latin typeface="Arial Black" panose="020B0A04020102020204" pitchFamily="34" charset="0"/>
            </a:endParaRPr>
          </a:p>
          <a:p>
            <a:endParaRPr lang="en-US" sz="100" dirty="0">
              <a:latin typeface="Arial Black" panose="020B0A04020102020204" pitchFamily="34" charset="0"/>
            </a:endParaRPr>
          </a:p>
          <a:p>
            <a:endParaRPr lang="en-US" sz="100" dirty="0">
              <a:latin typeface="Arial Black" panose="020B0A04020102020204" pitchFamily="34" charset="0"/>
            </a:endParaRPr>
          </a:p>
        </p:txBody>
      </p:sp>
      <p:sp>
        <p:nvSpPr>
          <p:cNvPr id="4" name="Date Placeholder 3">
            <a:extLst>
              <a:ext uri="{FF2B5EF4-FFF2-40B4-BE49-F238E27FC236}">
                <a16:creationId xmlns:a16="http://schemas.microsoft.com/office/drawing/2014/main" id="{7FC42FFA-161F-45BE-99AD-E72C5AA04ECA}"/>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EAF662E4-4FFE-4701-B53D-5AA066BE0654}"/>
              </a:ext>
            </a:extLst>
          </p:cNvPr>
          <p:cNvSpPr>
            <a:spLocks noGrp="1"/>
          </p:cNvSpPr>
          <p:nvPr>
            <p:ph type="sldNum" sz="quarter" idx="12"/>
          </p:nvPr>
        </p:nvSpPr>
        <p:spPr/>
        <p:txBody>
          <a:bodyPr/>
          <a:lstStyle/>
          <a:p>
            <a:fld id="{5D86E084-3352-1048-A7D3-AB1A259C9C49}" type="slidenum">
              <a:rPr lang="en-US" smtClean="0"/>
              <a:pPr/>
              <a:t>38</a:t>
            </a:fld>
            <a:endParaRPr lang="en-US"/>
          </a:p>
        </p:txBody>
      </p:sp>
    </p:spTree>
    <p:extLst>
      <p:ext uri="{BB962C8B-B14F-4D97-AF65-F5344CB8AC3E}">
        <p14:creationId xmlns:p14="http://schemas.microsoft.com/office/powerpoint/2010/main" val="294643378"/>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0B912D-4334-4DCD-9FEB-6387DC8C2C7E}"/>
              </a:ext>
            </a:extLst>
          </p:cNvPr>
          <p:cNvSpPr/>
          <p:nvPr/>
        </p:nvSpPr>
        <p:spPr>
          <a:xfrm>
            <a:off x="-135467" y="6366933"/>
            <a:ext cx="8585200" cy="4699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87" y="0"/>
            <a:ext cx="9144000" cy="1143000"/>
          </a:xfrm>
          <a:solidFill>
            <a:schemeClr val="bg1"/>
          </a:solidFill>
        </p:spPr>
        <p:txBody>
          <a:bodyPr>
            <a:noAutofit/>
          </a:bodyPr>
          <a:lstStyle/>
          <a:p>
            <a:r>
              <a:rPr lang="en-US" sz="3200" b="0" dirty="0">
                <a:latin typeface="Arial Black" panose="020B0A04020102020204" pitchFamily="34" charset="0"/>
              </a:rPr>
              <a:t>LOCAL COVERAGE DETERMINATIONS</a:t>
            </a:r>
          </a:p>
        </p:txBody>
      </p:sp>
      <p:sp>
        <p:nvSpPr>
          <p:cNvPr id="3" name="Content Placeholder 2"/>
          <p:cNvSpPr>
            <a:spLocks noGrp="1"/>
          </p:cNvSpPr>
          <p:nvPr>
            <p:ph idx="1"/>
          </p:nvPr>
        </p:nvSpPr>
        <p:spPr>
          <a:xfrm>
            <a:off x="-3387" y="797252"/>
            <a:ext cx="9144000" cy="6888990"/>
          </a:xfrm>
        </p:spPr>
        <p:txBody>
          <a:bodyPr>
            <a:noAutofit/>
          </a:bodyPr>
          <a:lstStyle/>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Local Coverage Determination (LCD) More Transparent</a:t>
            </a:r>
          </a:p>
          <a:p>
            <a:pPr lvl="1"/>
            <a:r>
              <a:rPr lang="en-US" sz="1800" dirty="0">
                <a:solidFill>
                  <a:srgbClr val="002060"/>
                </a:solidFill>
                <a:latin typeface="Arial Black" panose="020B0A04020102020204" pitchFamily="34" charset="0"/>
              </a:rPr>
              <a:t>Rationale must be given for any new coverage changes</a:t>
            </a:r>
          </a:p>
          <a:p>
            <a:pPr lvl="1"/>
            <a:r>
              <a:rPr lang="en-US" sz="1800" dirty="0">
                <a:solidFill>
                  <a:srgbClr val="002060"/>
                </a:solidFill>
                <a:latin typeface="Arial Black" panose="020B0A04020102020204" pitchFamily="34" charset="0"/>
              </a:rPr>
              <a:t>Literature explained in policy---increased number journals</a:t>
            </a:r>
          </a:p>
          <a:p>
            <a:pPr lvl="1"/>
            <a:r>
              <a:rPr lang="en-US" sz="1800" dirty="0">
                <a:solidFill>
                  <a:srgbClr val="002060"/>
                </a:solidFill>
                <a:latin typeface="Arial Black" panose="020B0A04020102020204" pitchFamily="34" charset="0"/>
              </a:rPr>
              <a:t>Sent to CMS 21 days prior to publication---medical input accepted</a:t>
            </a:r>
          </a:p>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Contractor Advisory Committee: will be changing</a:t>
            </a:r>
          </a:p>
          <a:p>
            <a:pPr lvl="1"/>
            <a:r>
              <a:rPr lang="en-US" sz="1800" dirty="0">
                <a:solidFill>
                  <a:srgbClr val="002060"/>
                </a:solidFill>
                <a:latin typeface="Arial Black" panose="020B0A04020102020204" pitchFamily="34" charset="0"/>
              </a:rPr>
              <a:t>Initial CAC is </a:t>
            </a:r>
            <a:r>
              <a:rPr lang="en-US" sz="1800" u="sng" dirty="0">
                <a:solidFill>
                  <a:srgbClr val="002060"/>
                </a:solidFill>
                <a:latin typeface="Arial Black" panose="020B0A04020102020204" pitchFamily="34" charset="0"/>
              </a:rPr>
              <a:t>evidentiary</a:t>
            </a:r>
            <a:r>
              <a:rPr lang="en-US" sz="1800" dirty="0">
                <a:solidFill>
                  <a:srgbClr val="002060"/>
                </a:solidFill>
                <a:latin typeface="Arial Black" panose="020B0A04020102020204" pitchFamily="34" charset="0"/>
              </a:rPr>
              <a:t> with Subject Matter Experts reviewing</a:t>
            </a:r>
          </a:p>
          <a:p>
            <a:pPr lvl="1"/>
            <a:r>
              <a:rPr lang="en-US" sz="1800" dirty="0">
                <a:solidFill>
                  <a:srgbClr val="002060"/>
                </a:solidFill>
                <a:latin typeface="Arial Black" panose="020B0A04020102020204" pitchFamily="34" charset="0"/>
              </a:rPr>
              <a:t>Contractors take information from SME and write draft policy</a:t>
            </a:r>
          </a:p>
          <a:p>
            <a:pPr lvl="1"/>
            <a:r>
              <a:rPr lang="en-US" sz="1800" dirty="0">
                <a:solidFill>
                  <a:srgbClr val="002060"/>
                </a:solidFill>
                <a:latin typeface="Arial Black" panose="020B0A04020102020204" pitchFamily="34" charset="0"/>
              </a:rPr>
              <a:t>Draft policy explained at Open Meeting—open to all for comment</a:t>
            </a:r>
          </a:p>
          <a:p>
            <a:pPr lvl="1"/>
            <a:r>
              <a:rPr lang="en-US" sz="1800" dirty="0">
                <a:solidFill>
                  <a:srgbClr val="002060"/>
                </a:solidFill>
                <a:latin typeface="Arial Black" panose="020B0A04020102020204" pitchFamily="34" charset="0"/>
              </a:rPr>
              <a:t>CAC / Open meetings can be live meetings and / or webinars</a:t>
            </a:r>
          </a:p>
          <a:p>
            <a:pPr lvl="1"/>
            <a:r>
              <a:rPr lang="en-US" sz="1800" dirty="0">
                <a:solidFill>
                  <a:srgbClr val="002060"/>
                </a:solidFill>
                <a:latin typeface="Arial Black" panose="020B0A04020102020204" pitchFamily="34" charset="0"/>
              </a:rPr>
              <a:t>Guidelines. white papers &amp; journals from societies important</a:t>
            </a:r>
          </a:p>
          <a:p>
            <a:pPr lvl="1"/>
            <a:r>
              <a:rPr lang="en-US" sz="1800" dirty="0">
                <a:solidFill>
                  <a:srgbClr val="002060"/>
                </a:solidFill>
                <a:latin typeface="Arial Black" panose="020B0A04020102020204" pitchFamily="34" charset="0"/>
              </a:rPr>
              <a:t>National or Local Coverage Determinations explained in detail on Noridian website and CMS website—</a:t>
            </a:r>
            <a:r>
              <a:rPr lang="en-US" sz="1800" dirty="0">
                <a:solidFill>
                  <a:srgbClr val="C00000"/>
                </a:solidFill>
                <a:effectLst>
                  <a:outerShdw blurRad="38100" dist="38100" dir="2700000" algn="tl">
                    <a:srgbClr val="000000">
                      <a:alpha val="43137"/>
                    </a:srgbClr>
                  </a:outerShdw>
                </a:effectLst>
                <a:latin typeface="Arial Black" panose="020B0A04020102020204" pitchFamily="34" charset="0"/>
              </a:rPr>
              <a:t>we tell you how to code</a:t>
            </a:r>
          </a:p>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Changes will still be possible for LCDs</a:t>
            </a:r>
          </a:p>
          <a:p>
            <a:pPr lvl="1"/>
            <a:r>
              <a:rPr lang="en-US" sz="1800" dirty="0">
                <a:solidFill>
                  <a:srgbClr val="C00000"/>
                </a:solidFill>
                <a:latin typeface="Arial Black" panose="020B0A04020102020204" pitchFamily="34" charset="0"/>
              </a:rPr>
              <a:t>Individual Considerations </a:t>
            </a:r>
            <a:r>
              <a:rPr lang="en-US" sz="1800" dirty="0">
                <a:solidFill>
                  <a:srgbClr val="002060"/>
                </a:solidFill>
                <a:latin typeface="Arial Black" panose="020B0A04020102020204" pitchFamily="34" charset="0"/>
              </a:rPr>
              <a:t>for patients with specific situations</a:t>
            </a:r>
          </a:p>
          <a:p>
            <a:pPr lvl="1"/>
            <a:r>
              <a:rPr lang="en-US" sz="1800" dirty="0">
                <a:solidFill>
                  <a:srgbClr val="C00000"/>
                </a:solidFill>
                <a:latin typeface="Arial Black" panose="020B0A04020102020204" pitchFamily="34" charset="0"/>
              </a:rPr>
              <a:t>Reconsiderations</a:t>
            </a:r>
            <a:r>
              <a:rPr lang="en-US" sz="1800" dirty="0">
                <a:solidFill>
                  <a:srgbClr val="002060"/>
                </a:solidFill>
                <a:latin typeface="Arial Black" panose="020B0A04020102020204" pitchFamily="34" charset="0"/>
              </a:rPr>
              <a:t> of local policy possible with submission of appropriate peer reviewed literature or society white papers</a:t>
            </a:r>
          </a:p>
          <a:p>
            <a:pPr lvl="1"/>
            <a:r>
              <a:rPr lang="en-US" sz="1800" dirty="0">
                <a:solidFill>
                  <a:srgbClr val="002060"/>
                </a:solidFill>
                <a:latin typeface="Arial Black" panose="020B0A04020102020204" pitchFamily="34" charset="0"/>
              </a:rPr>
              <a:t>We value your opinions, but when asking for changes, </a:t>
            </a:r>
            <a:r>
              <a:rPr lang="en-US" sz="1800" dirty="0">
                <a:solidFill>
                  <a:srgbClr val="C00000"/>
                </a:solidFill>
                <a:latin typeface="Arial Black" panose="020B0A04020102020204" pitchFamily="34" charset="0"/>
              </a:rPr>
              <a:t>SHOW US THE DATA…</a:t>
            </a:r>
            <a:r>
              <a:rPr lang="en-US" sz="1800" u="sng" dirty="0">
                <a:solidFill>
                  <a:srgbClr val="C00000"/>
                </a:solidFill>
                <a:latin typeface="Arial Black" panose="020B0A04020102020204" pitchFamily="34" charset="0"/>
              </a:rPr>
              <a:t>in God we trust</a:t>
            </a:r>
            <a:r>
              <a:rPr lang="en-US" sz="1800" dirty="0">
                <a:solidFill>
                  <a:srgbClr val="C00000"/>
                </a:solidFill>
                <a:latin typeface="Arial Black" panose="020B0A04020102020204" pitchFamily="34" charset="0"/>
              </a:rPr>
              <a:t>, everyone else needs data</a:t>
            </a:r>
          </a:p>
          <a:p>
            <a:pPr lvl="1"/>
            <a:endParaRPr lang="en-US" sz="2000" dirty="0"/>
          </a:p>
        </p:txBody>
      </p:sp>
      <p:sp>
        <p:nvSpPr>
          <p:cNvPr id="5" name="Slide Number Placeholder 4"/>
          <p:cNvSpPr>
            <a:spLocks noGrp="1"/>
          </p:cNvSpPr>
          <p:nvPr>
            <p:ph type="sldNum" sz="quarter" idx="12"/>
          </p:nvPr>
        </p:nvSpPr>
        <p:spPr/>
        <p:txBody>
          <a:bodyPr/>
          <a:lstStyle/>
          <a:p>
            <a:fld id="{5D86E084-3352-1048-A7D3-AB1A259C9C49}" type="slidenum">
              <a:rPr lang="en-US" smtClean="0"/>
              <a:pPr/>
              <a:t>39</a:t>
            </a:fld>
            <a:endParaRPr lang="en-US"/>
          </a:p>
        </p:txBody>
      </p:sp>
    </p:spTree>
    <p:extLst>
      <p:ext uri="{BB962C8B-B14F-4D97-AF65-F5344CB8AC3E}">
        <p14:creationId xmlns:p14="http://schemas.microsoft.com/office/powerpoint/2010/main" val="10602879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808D-A95A-4DAE-987E-CAFC5A876F2A}"/>
              </a:ext>
            </a:extLst>
          </p:cNvPr>
          <p:cNvSpPr>
            <a:spLocks noGrp="1"/>
          </p:cNvSpPr>
          <p:nvPr>
            <p:ph type="title"/>
          </p:nvPr>
        </p:nvSpPr>
        <p:spPr>
          <a:xfrm>
            <a:off x="446314" y="130597"/>
            <a:ext cx="8229600" cy="1143000"/>
          </a:xfrm>
        </p:spPr>
        <p:txBody>
          <a:bodyPr/>
          <a:lstStyle/>
          <a:p>
            <a:r>
              <a:rPr lang="en-US" dirty="0">
                <a:latin typeface="Arial Black" panose="020B0A04020102020204" pitchFamily="34" charset="0"/>
              </a:rPr>
              <a:t>NORIDIAN HOT LINE</a:t>
            </a:r>
          </a:p>
        </p:txBody>
      </p:sp>
      <p:sp>
        <p:nvSpPr>
          <p:cNvPr id="4" name="Date Placeholder 3">
            <a:extLst>
              <a:ext uri="{FF2B5EF4-FFF2-40B4-BE49-F238E27FC236}">
                <a16:creationId xmlns:a16="http://schemas.microsoft.com/office/drawing/2014/main" id="{9A4CC946-9642-436E-9C61-6D08C6B82FE2}"/>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D39B6F31-46CC-45F7-BB0E-E027A3F963FF}"/>
              </a:ext>
            </a:extLst>
          </p:cNvPr>
          <p:cNvSpPr>
            <a:spLocks noGrp="1"/>
          </p:cNvSpPr>
          <p:nvPr>
            <p:ph type="sldNum" sz="quarter" idx="12"/>
          </p:nvPr>
        </p:nvSpPr>
        <p:spPr/>
        <p:txBody>
          <a:bodyPr/>
          <a:lstStyle/>
          <a:p>
            <a:fld id="{5D86E084-3352-1048-A7D3-AB1A259C9C49}" type="slidenum">
              <a:rPr lang="en-US" smtClean="0"/>
              <a:pPr/>
              <a:t>4</a:t>
            </a:fld>
            <a:endParaRPr lang="en-US"/>
          </a:p>
        </p:txBody>
      </p:sp>
      <p:sp>
        <p:nvSpPr>
          <p:cNvPr id="8" name="Rectangle 2">
            <a:extLst>
              <a:ext uri="{FF2B5EF4-FFF2-40B4-BE49-F238E27FC236}">
                <a16:creationId xmlns:a16="http://schemas.microsoft.com/office/drawing/2014/main" id="{AACAD4D6-0B27-423C-A466-98890A4F3550}"/>
              </a:ext>
            </a:extLst>
          </p:cNvPr>
          <p:cNvSpPr>
            <a:spLocks noGrp="1" noChangeArrowheads="1"/>
          </p:cNvSpPr>
          <p:nvPr>
            <p:ph idx="1"/>
          </p:nvPr>
        </p:nvSpPr>
        <p:spPr bwMode="auto">
          <a:xfrm>
            <a:off x="-1" y="960495"/>
            <a:ext cx="9213669"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en-US" altLang="en-US" sz="2400" b="0" i="0" u="none" strike="noStrike" cap="none" normalizeH="0" baseline="0" dirty="0">
                <a:ln>
                  <a:no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To support our providers in JE and JF, a COVID-19 Hotline has been established to help with COVID-19 related inquiries. The hotline number is: </a:t>
            </a:r>
            <a:r>
              <a:rPr kumimoji="0" lang="en-US" altLang="en-US" sz="2400" b="0" i="0" u="none" strike="noStrike" cap="none" normalizeH="0" baseline="0" dirty="0">
                <a:ln>
                  <a:noFill/>
                </a:ln>
                <a:solidFill>
                  <a:srgbClr val="C0000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866-575-4067. </a:t>
            </a:r>
            <a:r>
              <a:rPr kumimoji="0" lang="en-US" altLang="en-US" sz="2400" b="0" i="0" u="none" strike="noStrike" cap="none" normalizeH="0" baseline="0" dirty="0">
                <a:ln>
                  <a:no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Customer services reps will be available Monday-Friday from 8 a.m.-6 p.m. CDT. The hotline will answer questions on provisional billing privileges and enrollment flexibilities afforded by the COVID-19 waiver for health care facilities and providers, as well as Part A, B, and DME payments related to COVID-19 emergency</a:t>
            </a:r>
          </a:p>
          <a:p>
            <a:pPr defTabSz="914400"/>
            <a:endParaRPr lang="en-US" alt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endParaRPr>
          </a:p>
          <a:p>
            <a:pPr defTabSz="914400"/>
            <a:r>
              <a:rPr lang="en-US" altLang="en-US" sz="2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CMS ON LINE EMERGENCY PAGE: </a:t>
            </a:r>
            <a:r>
              <a:rPr lang="en-US" sz="2400" dirty="0">
                <a:latin typeface="Arial Black" panose="020B0A04020102020204" pitchFamily="34" charset="0"/>
                <a:hlinkClick r:id="rId2"/>
              </a:rPr>
              <a:t>https://www.cms.gov/About-CMS/Agency-Information/Emergency/EPRO/Current-Emergencies/Current-Emergencies-page</a:t>
            </a:r>
            <a:endParaRPr kumimoji="0" lang="en-US" altLang="en-US" sz="6000" b="0" i="0" u="none" strike="noStrike" cap="none" normalizeH="0" baseline="0" dirty="0">
              <a:ln>
                <a:no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endParaRPr>
          </a:p>
        </p:txBody>
      </p:sp>
    </p:spTree>
    <p:extLst>
      <p:ext uri="{BB962C8B-B14F-4D97-AF65-F5344CB8AC3E}">
        <p14:creationId xmlns:p14="http://schemas.microsoft.com/office/powerpoint/2010/main" val="166993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317E-8488-461E-99C3-F24D570BB845}"/>
              </a:ext>
            </a:extLst>
          </p:cNvPr>
          <p:cNvSpPr>
            <a:spLocks noGrp="1"/>
          </p:cNvSpPr>
          <p:nvPr>
            <p:ph type="title"/>
          </p:nvPr>
        </p:nvSpPr>
        <p:spPr>
          <a:xfrm>
            <a:off x="0" y="21075"/>
            <a:ext cx="9255512" cy="1143000"/>
          </a:xfrm>
          <a:solidFill>
            <a:schemeClr val="bg1"/>
          </a:solidFill>
        </p:spPr>
        <p:txBody>
          <a:bodyPr>
            <a:normAutofit fontScale="90000"/>
          </a:bodyPr>
          <a:lstStyle/>
          <a:p>
            <a:r>
              <a:rPr lang="en-US" dirty="0">
                <a:latin typeface="Arial Black" panose="020B0A04020102020204" pitchFamily="34" charset="0"/>
              </a:rPr>
              <a:t>LCDs AFFECTING RHEUMATOLOGY</a:t>
            </a:r>
          </a:p>
        </p:txBody>
      </p:sp>
      <p:sp>
        <p:nvSpPr>
          <p:cNvPr id="3" name="Content Placeholder 2">
            <a:extLst>
              <a:ext uri="{FF2B5EF4-FFF2-40B4-BE49-F238E27FC236}">
                <a16:creationId xmlns:a16="http://schemas.microsoft.com/office/drawing/2014/main" id="{705FEA8B-8B69-4E0A-8C41-7F2390BB3290}"/>
              </a:ext>
            </a:extLst>
          </p:cNvPr>
          <p:cNvSpPr>
            <a:spLocks noGrp="1"/>
          </p:cNvSpPr>
          <p:nvPr>
            <p:ph idx="1"/>
          </p:nvPr>
        </p:nvSpPr>
        <p:spPr>
          <a:xfrm>
            <a:off x="-21770" y="928943"/>
            <a:ext cx="9144000" cy="5062554"/>
          </a:xfrm>
        </p:spPr>
        <p:txBody>
          <a:bodyPr>
            <a:normAutofit/>
          </a:bodyPr>
          <a:lstStyle/>
          <a:p>
            <a:r>
              <a:rPr lang="en-US" sz="2000" dirty="0">
                <a:latin typeface="Arial Black" panose="020B0A04020102020204" pitchFamily="34" charset="0"/>
                <a:hlinkClick r:id="rId2"/>
              </a:rPr>
              <a:t>Facet Joint Injections, Medial Branch Blocks, and Facet Joint Radiofrequency Neurotomy</a:t>
            </a:r>
            <a:r>
              <a:rPr lang="en-US" sz="2000" dirty="0">
                <a:latin typeface="Arial Black" panose="020B0A04020102020204" pitchFamily="34" charset="0"/>
              </a:rPr>
              <a:t> </a:t>
            </a:r>
          </a:p>
          <a:p>
            <a:r>
              <a:rPr lang="fr-FR" sz="2000" dirty="0">
                <a:latin typeface="Arial Black" panose="020B0A04020102020204" pitchFamily="34" charset="0"/>
                <a:hlinkClick r:id="rId3"/>
              </a:rPr>
              <a:t>Immune Globulin </a:t>
            </a:r>
            <a:r>
              <a:rPr lang="fr-FR" sz="2000" dirty="0" err="1">
                <a:latin typeface="Arial Black" panose="020B0A04020102020204" pitchFamily="34" charset="0"/>
                <a:hlinkClick r:id="rId3"/>
              </a:rPr>
              <a:t>Intravenous</a:t>
            </a:r>
            <a:r>
              <a:rPr lang="fr-FR" sz="2000" dirty="0">
                <a:latin typeface="Arial Black" panose="020B0A04020102020204" pitchFamily="34" charset="0"/>
                <a:hlinkClick r:id="rId3"/>
              </a:rPr>
              <a:t> (</a:t>
            </a:r>
            <a:r>
              <a:rPr lang="fr-FR" sz="2000" dirty="0" err="1">
                <a:latin typeface="Arial Black" panose="020B0A04020102020204" pitchFamily="34" charset="0"/>
                <a:hlinkClick r:id="rId3"/>
              </a:rPr>
              <a:t>IVIg</a:t>
            </a:r>
            <a:r>
              <a:rPr lang="fr-FR" sz="2000" dirty="0">
                <a:latin typeface="Arial Black" panose="020B0A04020102020204" pitchFamily="34" charset="0"/>
                <a:hlinkClick r:id="rId3"/>
              </a:rPr>
              <a:t>)</a:t>
            </a:r>
            <a:r>
              <a:rPr lang="fr-FR" sz="2000" dirty="0">
                <a:latin typeface="Arial Black" panose="020B0A04020102020204" pitchFamily="34" charset="0"/>
              </a:rPr>
              <a:t> </a:t>
            </a:r>
          </a:p>
          <a:p>
            <a:r>
              <a:rPr lang="en-US" sz="2000" dirty="0">
                <a:latin typeface="Arial Black" panose="020B0A04020102020204" pitchFamily="34" charset="0"/>
                <a:hlinkClick r:id="rId4"/>
              </a:rPr>
              <a:t>Lumbar Epidural Injections</a:t>
            </a:r>
            <a:r>
              <a:rPr lang="en-US" sz="2000" dirty="0">
                <a:latin typeface="Arial Black" panose="020B0A04020102020204" pitchFamily="34" charset="0"/>
              </a:rPr>
              <a:t> </a:t>
            </a:r>
          </a:p>
          <a:p>
            <a:r>
              <a:rPr lang="en-US" sz="2000" dirty="0">
                <a:latin typeface="Arial Black" panose="020B0A04020102020204" pitchFamily="34" charset="0"/>
                <a:hlinkClick r:id="rId5"/>
              </a:rPr>
              <a:t>Lumbar MRI</a:t>
            </a:r>
            <a:r>
              <a:rPr lang="en-US" sz="2000" dirty="0">
                <a:latin typeface="Arial Black" panose="020B0A04020102020204" pitchFamily="34" charset="0"/>
              </a:rPr>
              <a:t> </a:t>
            </a:r>
          </a:p>
          <a:p>
            <a:r>
              <a:rPr lang="en-US" sz="2000" dirty="0">
                <a:latin typeface="Arial Black" panose="020B0A04020102020204" pitchFamily="34" charset="0"/>
                <a:hlinkClick r:id="rId6"/>
              </a:rPr>
              <a:t>Nerve Blockade for Treatment of Chronic Pain and Neuropathy</a:t>
            </a:r>
            <a:r>
              <a:rPr lang="en-US" sz="2000" dirty="0">
                <a:latin typeface="Arial Black" panose="020B0A04020102020204" pitchFamily="34" charset="0"/>
              </a:rPr>
              <a:t> </a:t>
            </a:r>
          </a:p>
          <a:p>
            <a:r>
              <a:rPr lang="en-US" sz="2000" dirty="0">
                <a:latin typeface="Arial Black" panose="020B0A04020102020204" pitchFamily="34" charset="0"/>
                <a:hlinkClick r:id="rId7"/>
              </a:rPr>
              <a:t>Percutaneous Vertebral Augmentation (PVA) for Osteoporotic Vertebral Compression Fracture (VCF)</a:t>
            </a:r>
            <a:r>
              <a:rPr lang="en-US" sz="2000" dirty="0">
                <a:latin typeface="Arial Black" panose="020B0A04020102020204" pitchFamily="34" charset="0"/>
              </a:rPr>
              <a:t> </a:t>
            </a:r>
          </a:p>
          <a:p>
            <a:r>
              <a:rPr lang="en-US" sz="2000" dirty="0">
                <a:latin typeface="Arial Black" panose="020B0A04020102020204" pitchFamily="34" charset="0"/>
                <a:hlinkClick r:id="rId8"/>
              </a:rPr>
              <a:t>Spinal Cord Stimulators for Chronic Pain</a:t>
            </a:r>
            <a:r>
              <a:rPr lang="en-US" sz="2000" dirty="0">
                <a:latin typeface="Arial Black" panose="020B0A04020102020204" pitchFamily="34" charset="0"/>
              </a:rPr>
              <a:t> </a:t>
            </a:r>
          </a:p>
          <a:p>
            <a:endParaRPr lang="en-US" sz="200" dirty="0">
              <a:latin typeface="Arial Black" panose="020B0A04020102020204" pitchFamily="34" charset="0"/>
            </a:endParaRPr>
          </a:p>
          <a:p>
            <a:r>
              <a:rPr lang="en-US" sz="2000" dirty="0">
                <a:latin typeface="Arial Black" panose="020B0A04020102020204" pitchFamily="34" charset="0"/>
                <a:hlinkClick r:id="rId9"/>
              </a:rPr>
              <a:t>Total Hip Arthroplasty</a:t>
            </a:r>
            <a:r>
              <a:rPr lang="en-US" sz="2000" dirty="0">
                <a:latin typeface="Arial Black" panose="020B0A04020102020204" pitchFamily="34" charset="0"/>
              </a:rPr>
              <a:t> </a:t>
            </a:r>
          </a:p>
          <a:p>
            <a:r>
              <a:rPr lang="en-US" sz="2000" dirty="0">
                <a:latin typeface="Arial Black" panose="020B0A04020102020204" pitchFamily="34" charset="0"/>
                <a:hlinkClick r:id="rId10"/>
              </a:rPr>
              <a:t>Total Knee Arthroplasty</a:t>
            </a:r>
            <a:r>
              <a:rPr lang="en-US" sz="2000" dirty="0">
                <a:latin typeface="Arial Black" panose="020B0A04020102020204" pitchFamily="34" charset="0"/>
              </a:rPr>
              <a:t> </a:t>
            </a:r>
          </a:p>
          <a:p>
            <a:r>
              <a:rPr lang="en-US" sz="2000" dirty="0">
                <a:latin typeface="Arial Black" panose="020B0A04020102020204" pitchFamily="34" charset="0"/>
                <a:hlinkClick r:id="rId11"/>
              </a:rPr>
              <a:t>Trigger Point Injections</a:t>
            </a:r>
            <a:r>
              <a:rPr lang="en-US" sz="2000" dirty="0">
                <a:latin typeface="Arial Black" panose="020B0A04020102020204" pitchFamily="34" charset="0"/>
              </a:rPr>
              <a:t> </a:t>
            </a:r>
            <a:endPar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4" name="Date Placeholder 3">
            <a:extLst>
              <a:ext uri="{FF2B5EF4-FFF2-40B4-BE49-F238E27FC236}">
                <a16:creationId xmlns:a16="http://schemas.microsoft.com/office/drawing/2014/main" id="{716DDDD8-9F8C-42BA-80F6-D027718273AB}"/>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4D696B34-7598-4AC9-B7BB-924DD5CE066E}"/>
              </a:ext>
            </a:extLst>
          </p:cNvPr>
          <p:cNvSpPr>
            <a:spLocks noGrp="1"/>
          </p:cNvSpPr>
          <p:nvPr>
            <p:ph type="sldNum" sz="quarter" idx="12"/>
          </p:nvPr>
        </p:nvSpPr>
        <p:spPr/>
        <p:txBody>
          <a:bodyPr/>
          <a:lstStyle/>
          <a:p>
            <a:fld id="{5D86E084-3352-1048-A7D3-AB1A259C9C49}" type="slidenum">
              <a:rPr lang="en-US" smtClean="0"/>
              <a:pPr/>
              <a:t>40</a:t>
            </a:fld>
            <a:endParaRPr lang="en-US"/>
          </a:p>
        </p:txBody>
      </p:sp>
      <p:pic>
        <p:nvPicPr>
          <p:cNvPr id="1025" name="Picture 1" descr="This link will take you to an external website.">
            <a:extLst>
              <a:ext uri="{FF2B5EF4-FFF2-40B4-BE49-F238E27FC236}">
                <a16:creationId xmlns:a16="http://schemas.microsoft.com/office/drawing/2014/main" id="{FCF31872-05CA-4194-9B34-FFB761AD82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is link will take you to an external website.">
            <a:extLst>
              <a:ext uri="{FF2B5EF4-FFF2-40B4-BE49-F238E27FC236}">
                <a16:creationId xmlns:a16="http://schemas.microsoft.com/office/drawing/2014/main" id="{10037251-B8CD-47A4-8D94-AEE2417C891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his link will take you to an external website.">
            <a:extLst>
              <a:ext uri="{FF2B5EF4-FFF2-40B4-BE49-F238E27FC236}">
                <a16:creationId xmlns:a16="http://schemas.microsoft.com/office/drawing/2014/main" id="{A3555AF3-CB9F-4AE2-A815-80A6BAFBDD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s link will take you to an external website.">
            <a:extLst>
              <a:ext uri="{FF2B5EF4-FFF2-40B4-BE49-F238E27FC236}">
                <a16:creationId xmlns:a16="http://schemas.microsoft.com/office/drawing/2014/main" id="{ED8C31D8-06B3-4178-910C-4882D1F20F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his link will take you to an external website.">
            <a:extLst>
              <a:ext uri="{FF2B5EF4-FFF2-40B4-BE49-F238E27FC236}">
                <a16:creationId xmlns:a16="http://schemas.microsoft.com/office/drawing/2014/main" id="{55A4D69A-3138-4034-8D64-D2B393F233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is link will take you to an external website.">
            <a:extLst>
              <a:ext uri="{FF2B5EF4-FFF2-40B4-BE49-F238E27FC236}">
                <a16:creationId xmlns:a16="http://schemas.microsoft.com/office/drawing/2014/main" id="{E948BF3E-E0F0-4DD2-BF59-D402D2AB6A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This link will take you to an external website.">
            <a:extLst>
              <a:ext uri="{FF2B5EF4-FFF2-40B4-BE49-F238E27FC236}">
                <a16:creationId xmlns:a16="http://schemas.microsoft.com/office/drawing/2014/main" id="{58C1F53E-F567-4E51-9D58-0B96DDF866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is link will take you to an external website.">
            <a:extLst>
              <a:ext uri="{FF2B5EF4-FFF2-40B4-BE49-F238E27FC236}">
                <a16:creationId xmlns:a16="http://schemas.microsoft.com/office/drawing/2014/main" id="{BDCBF576-D20A-49EA-BE0E-0054008124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This link will take you to an external website.">
            <a:extLst>
              <a:ext uri="{FF2B5EF4-FFF2-40B4-BE49-F238E27FC236}">
                <a16:creationId xmlns:a16="http://schemas.microsoft.com/office/drawing/2014/main" id="{8B472D22-7F1C-4AB1-BB92-8C98DB0C6B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is link will take you to an external website.">
            <a:extLst>
              <a:ext uri="{FF2B5EF4-FFF2-40B4-BE49-F238E27FC236}">
                <a16:creationId xmlns:a16="http://schemas.microsoft.com/office/drawing/2014/main" id="{0AB5BF9E-57DA-4785-851B-69FD4E5A0B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This link will take you to an external website.">
            <a:extLst>
              <a:ext uri="{FF2B5EF4-FFF2-40B4-BE49-F238E27FC236}">
                <a16:creationId xmlns:a16="http://schemas.microsoft.com/office/drawing/2014/main" id="{4D09B2AE-EE92-4459-9021-FC9E217CC2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is link will take you to an external website.">
            <a:extLst>
              <a:ext uri="{FF2B5EF4-FFF2-40B4-BE49-F238E27FC236}">
                <a16:creationId xmlns:a16="http://schemas.microsoft.com/office/drawing/2014/main" id="{4F853C84-9FF1-46A3-BAD1-1FF1BB2877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This link will take you to an external website.">
            <a:extLst>
              <a:ext uri="{FF2B5EF4-FFF2-40B4-BE49-F238E27FC236}">
                <a16:creationId xmlns:a16="http://schemas.microsoft.com/office/drawing/2014/main" id="{8BF83F6F-B972-4F3A-B669-CE38304AB38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is link will take you to an external website.">
            <a:extLst>
              <a:ext uri="{FF2B5EF4-FFF2-40B4-BE49-F238E27FC236}">
                <a16:creationId xmlns:a16="http://schemas.microsoft.com/office/drawing/2014/main" id="{B08CC26F-AC94-44DE-BB40-2D7307CF66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This link will take you to an external website.">
            <a:extLst>
              <a:ext uri="{FF2B5EF4-FFF2-40B4-BE49-F238E27FC236}">
                <a16:creationId xmlns:a16="http://schemas.microsoft.com/office/drawing/2014/main" id="{2114B350-C22F-4CEF-9587-5235EBA0C1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is link will take you to an external website.">
            <a:extLst>
              <a:ext uri="{FF2B5EF4-FFF2-40B4-BE49-F238E27FC236}">
                <a16:creationId xmlns:a16="http://schemas.microsoft.com/office/drawing/2014/main" id="{59920AC5-042E-40B8-9FA2-4BAF2AEEFE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This link will take you to an external website.">
            <a:extLst>
              <a:ext uri="{FF2B5EF4-FFF2-40B4-BE49-F238E27FC236}">
                <a16:creationId xmlns:a16="http://schemas.microsoft.com/office/drawing/2014/main" id="{837E29F0-9155-46F6-9318-BDCB25EA09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his link will take you to an external website.">
            <a:extLst>
              <a:ext uri="{FF2B5EF4-FFF2-40B4-BE49-F238E27FC236}">
                <a16:creationId xmlns:a16="http://schemas.microsoft.com/office/drawing/2014/main" id="{5FE5C5BA-CE01-49AC-85D5-13B88E5175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This link will take you to an external website.">
            <a:extLst>
              <a:ext uri="{FF2B5EF4-FFF2-40B4-BE49-F238E27FC236}">
                <a16:creationId xmlns:a16="http://schemas.microsoft.com/office/drawing/2014/main" id="{3F3EE619-F158-4E74-83CD-42AE2B00627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his link will take you to an external website.">
            <a:extLst>
              <a:ext uri="{FF2B5EF4-FFF2-40B4-BE49-F238E27FC236}">
                <a16:creationId xmlns:a16="http://schemas.microsoft.com/office/drawing/2014/main" id="{A86EBB8A-4697-4149-9F8D-8FB1FE61DC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This link will take you to an external website.">
            <a:extLst>
              <a:ext uri="{FF2B5EF4-FFF2-40B4-BE49-F238E27FC236}">
                <a16:creationId xmlns:a16="http://schemas.microsoft.com/office/drawing/2014/main" id="{B85951BF-7F71-4F5C-9D0B-88D2BAC8BB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his link will take you to an external website.">
            <a:extLst>
              <a:ext uri="{FF2B5EF4-FFF2-40B4-BE49-F238E27FC236}">
                <a16:creationId xmlns:a16="http://schemas.microsoft.com/office/drawing/2014/main" id="{E2225F96-71AD-4D03-AFA2-6BD1075797C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This link will take you to an external website.">
            <a:extLst>
              <a:ext uri="{FF2B5EF4-FFF2-40B4-BE49-F238E27FC236}">
                <a16:creationId xmlns:a16="http://schemas.microsoft.com/office/drawing/2014/main" id="{69DB3171-1075-4955-B286-A0DEDBF737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his link will take you to an external website.">
            <a:extLst>
              <a:ext uri="{FF2B5EF4-FFF2-40B4-BE49-F238E27FC236}">
                <a16:creationId xmlns:a16="http://schemas.microsoft.com/office/drawing/2014/main" id="{D025215E-34B2-4FC9-A685-5F2E7398F6D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This link will take you to an external website.">
            <a:extLst>
              <a:ext uri="{FF2B5EF4-FFF2-40B4-BE49-F238E27FC236}">
                <a16:creationId xmlns:a16="http://schemas.microsoft.com/office/drawing/2014/main" id="{B00AE661-C58E-4ADB-A790-DBE91AFC1D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This link will take you to an external website.">
            <a:extLst>
              <a:ext uri="{FF2B5EF4-FFF2-40B4-BE49-F238E27FC236}">
                <a16:creationId xmlns:a16="http://schemas.microsoft.com/office/drawing/2014/main" id="{E577D52E-4C38-4C68-9A4C-F8988ABE9C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This link will take you to an external website.">
            <a:extLst>
              <a:ext uri="{FF2B5EF4-FFF2-40B4-BE49-F238E27FC236}">
                <a16:creationId xmlns:a16="http://schemas.microsoft.com/office/drawing/2014/main" id="{02164C0C-9F68-444C-8995-FCD0C50A5B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This link will take you to an external website.">
            <a:extLst>
              <a:ext uri="{FF2B5EF4-FFF2-40B4-BE49-F238E27FC236}">
                <a16:creationId xmlns:a16="http://schemas.microsoft.com/office/drawing/2014/main" id="{C1FBDBE5-A303-4F16-8036-4378221683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This link will take you to an external website.">
            <a:extLst>
              <a:ext uri="{FF2B5EF4-FFF2-40B4-BE49-F238E27FC236}">
                <a16:creationId xmlns:a16="http://schemas.microsoft.com/office/drawing/2014/main" id="{22A9B397-5113-4337-845B-6527C87DAE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This link will take you to an external website.">
            <a:extLst>
              <a:ext uri="{FF2B5EF4-FFF2-40B4-BE49-F238E27FC236}">
                <a16:creationId xmlns:a16="http://schemas.microsoft.com/office/drawing/2014/main" id="{E71F862A-C7CE-47B3-B5BF-C54F471E2F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This link will take you to an external website.">
            <a:extLst>
              <a:ext uri="{FF2B5EF4-FFF2-40B4-BE49-F238E27FC236}">
                <a16:creationId xmlns:a16="http://schemas.microsoft.com/office/drawing/2014/main" id="{8D177EF7-A1D6-4496-8280-C560451258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This link will take you to an external website.">
            <a:extLst>
              <a:ext uri="{FF2B5EF4-FFF2-40B4-BE49-F238E27FC236}">
                <a16:creationId xmlns:a16="http://schemas.microsoft.com/office/drawing/2014/main" id="{4E5E68E0-AE70-4AC2-B9B4-12A9EA6783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This link will take you to an external website.">
            <a:extLst>
              <a:ext uri="{FF2B5EF4-FFF2-40B4-BE49-F238E27FC236}">
                <a16:creationId xmlns:a16="http://schemas.microsoft.com/office/drawing/2014/main" id="{F565EFAD-1E09-44A7-8254-ECAB0EE0AA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This link will take you to an external website.">
            <a:extLst>
              <a:ext uri="{FF2B5EF4-FFF2-40B4-BE49-F238E27FC236}">
                <a16:creationId xmlns:a16="http://schemas.microsoft.com/office/drawing/2014/main" id="{FC1B61B6-0C48-40EC-9125-F94087C776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This link will take you to an external website.">
            <a:extLst>
              <a:ext uri="{FF2B5EF4-FFF2-40B4-BE49-F238E27FC236}">
                <a16:creationId xmlns:a16="http://schemas.microsoft.com/office/drawing/2014/main" id="{8F63098E-83A7-43EB-BD51-80D55D0927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This link will take you to an external website.">
            <a:extLst>
              <a:ext uri="{FF2B5EF4-FFF2-40B4-BE49-F238E27FC236}">
                <a16:creationId xmlns:a16="http://schemas.microsoft.com/office/drawing/2014/main" id="{F9B84D12-77CF-44B8-AFC6-9A7B7C8E46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This link will take you to an external website.">
            <a:extLst>
              <a:ext uri="{FF2B5EF4-FFF2-40B4-BE49-F238E27FC236}">
                <a16:creationId xmlns:a16="http://schemas.microsoft.com/office/drawing/2014/main" id="{697AE10D-D1BD-470F-8214-66445A0C11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This link will take you to an external website.">
            <a:extLst>
              <a:ext uri="{FF2B5EF4-FFF2-40B4-BE49-F238E27FC236}">
                <a16:creationId xmlns:a16="http://schemas.microsoft.com/office/drawing/2014/main" id="{6031EC91-27EC-4DD4-ACD8-BC85A586DFE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This link will take you to an external website.">
            <a:extLst>
              <a:ext uri="{FF2B5EF4-FFF2-40B4-BE49-F238E27FC236}">
                <a16:creationId xmlns:a16="http://schemas.microsoft.com/office/drawing/2014/main" id="{A4CE5FEB-CA78-456E-9617-0492F92A6C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This link will take you to an external website.">
            <a:extLst>
              <a:ext uri="{FF2B5EF4-FFF2-40B4-BE49-F238E27FC236}">
                <a16:creationId xmlns:a16="http://schemas.microsoft.com/office/drawing/2014/main" id="{100C5E13-7F95-43AF-BC09-0EF39E109C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This link will take you to an external website.">
            <a:extLst>
              <a:ext uri="{FF2B5EF4-FFF2-40B4-BE49-F238E27FC236}">
                <a16:creationId xmlns:a16="http://schemas.microsoft.com/office/drawing/2014/main" id="{D4D8DD34-9D73-4514-99DB-8A2082FFBCF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This link will take you to an external website.">
            <a:extLst>
              <a:ext uri="{FF2B5EF4-FFF2-40B4-BE49-F238E27FC236}">
                <a16:creationId xmlns:a16="http://schemas.microsoft.com/office/drawing/2014/main" id="{929A6B04-4A1E-4535-B02E-7B378EE0A7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This link will take you to an external website.">
            <a:extLst>
              <a:ext uri="{FF2B5EF4-FFF2-40B4-BE49-F238E27FC236}">
                <a16:creationId xmlns:a16="http://schemas.microsoft.com/office/drawing/2014/main" id="{DF9B76C9-6F5A-4886-8819-2DEFB71EEE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This link will take you to an external website.">
            <a:extLst>
              <a:ext uri="{FF2B5EF4-FFF2-40B4-BE49-F238E27FC236}">
                <a16:creationId xmlns:a16="http://schemas.microsoft.com/office/drawing/2014/main" id="{C1012804-2C4E-4CEB-A72D-B8F1A5F74E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This link will take you to an external website.">
            <a:extLst>
              <a:ext uri="{FF2B5EF4-FFF2-40B4-BE49-F238E27FC236}">
                <a16:creationId xmlns:a16="http://schemas.microsoft.com/office/drawing/2014/main" id="{8F7DD6A7-72FD-49BF-9B9E-92EDC488DB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This link will take you to an external website.">
            <a:extLst>
              <a:ext uri="{FF2B5EF4-FFF2-40B4-BE49-F238E27FC236}">
                <a16:creationId xmlns:a16="http://schemas.microsoft.com/office/drawing/2014/main" id="{5E7DB398-0B28-44E2-B36D-5230518F5F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This link will take you to an external website.">
            <a:extLst>
              <a:ext uri="{FF2B5EF4-FFF2-40B4-BE49-F238E27FC236}">
                <a16:creationId xmlns:a16="http://schemas.microsoft.com/office/drawing/2014/main" id="{0783D4F9-E293-42FE-B3D6-3A95AED22B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This link will take you to an external website.">
            <a:extLst>
              <a:ext uri="{FF2B5EF4-FFF2-40B4-BE49-F238E27FC236}">
                <a16:creationId xmlns:a16="http://schemas.microsoft.com/office/drawing/2014/main" id="{1C1AB4E8-42F9-4FB5-AC73-A3F46A89B7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This link will take you to an external website.">
            <a:extLst>
              <a:ext uri="{FF2B5EF4-FFF2-40B4-BE49-F238E27FC236}">
                <a16:creationId xmlns:a16="http://schemas.microsoft.com/office/drawing/2014/main" id="{5F07A49D-64CD-4072-9BD0-D1FEBA91EA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This link will take you to an external website.">
            <a:extLst>
              <a:ext uri="{FF2B5EF4-FFF2-40B4-BE49-F238E27FC236}">
                <a16:creationId xmlns:a16="http://schemas.microsoft.com/office/drawing/2014/main" id="{7D5EC37A-BF22-43FB-9CBE-3FBF980A90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This link will take you to an external website.">
            <a:extLst>
              <a:ext uri="{FF2B5EF4-FFF2-40B4-BE49-F238E27FC236}">
                <a16:creationId xmlns:a16="http://schemas.microsoft.com/office/drawing/2014/main" id="{6F3C9150-97A0-43E3-83C4-66C081187B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This link will take you to an external website.">
            <a:extLst>
              <a:ext uri="{FF2B5EF4-FFF2-40B4-BE49-F238E27FC236}">
                <a16:creationId xmlns:a16="http://schemas.microsoft.com/office/drawing/2014/main" id="{88202A52-A88A-43D3-A3AD-4437D391F7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This link will take you to an external website.">
            <a:extLst>
              <a:ext uri="{FF2B5EF4-FFF2-40B4-BE49-F238E27FC236}">
                <a16:creationId xmlns:a16="http://schemas.microsoft.com/office/drawing/2014/main" id="{CE714380-DD43-454E-8A8D-34E226E21B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This link will take you to an external website.">
            <a:extLst>
              <a:ext uri="{FF2B5EF4-FFF2-40B4-BE49-F238E27FC236}">
                <a16:creationId xmlns:a16="http://schemas.microsoft.com/office/drawing/2014/main" id="{0BE25B91-D60E-48CA-9A5B-1B484C0549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This link will take you to an external website.">
            <a:extLst>
              <a:ext uri="{FF2B5EF4-FFF2-40B4-BE49-F238E27FC236}">
                <a16:creationId xmlns:a16="http://schemas.microsoft.com/office/drawing/2014/main" id="{31D9E515-E4A3-4B82-928F-5715B905991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This link will take you to an external website.">
            <a:extLst>
              <a:ext uri="{FF2B5EF4-FFF2-40B4-BE49-F238E27FC236}">
                <a16:creationId xmlns:a16="http://schemas.microsoft.com/office/drawing/2014/main" id="{B1F42BB2-92A1-457B-A42E-8069B437F9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This link will take you to an external website.">
            <a:extLst>
              <a:ext uri="{FF2B5EF4-FFF2-40B4-BE49-F238E27FC236}">
                <a16:creationId xmlns:a16="http://schemas.microsoft.com/office/drawing/2014/main" id="{87485CE9-58E6-49BA-A005-8CC422A6CE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This link will take you to an external website.">
            <a:extLst>
              <a:ext uri="{FF2B5EF4-FFF2-40B4-BE49-F238E27FC236}">
                <a16:creationId xmlns:a16="http://schemas.microsoft.com/office/drawing/2014/main" id="{CCBB1998-D167-443A-AA2D-0ED42CF34E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This link will take you to an external website.">
            <a:extLst>
              <a:ext uri="{FF2B5EF4-FFF2-40B4-BE49-F238E27FC236}">
                <a16:creationId xmlns:a16="http://schemas.microsoft.com/office/drawing/2014/main" id="{8380573D-19AC-4EF9-A048-3DC8773AAC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This link will take you to an external website.">
            <a:extLst>
              <a:ext uri="{FF2B5EF4-FFF2-40B4-BE49-F238E27FC236}">
                <a16:creationId xmlns:a16="http://schemas.microsoft.com/office/drawing/2014/main" id="{B4CF0438-4323-4BCA-9593-492E0ADC9B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This link will take you to an external website.">
            <a:extLst>
              <a:ext uri="{FF2B5EF4-FFF2-40B4-BE49-F238E27FC236}">
                <a16:creationId xmlns:a16="http://schemas.microsoft.com/office/drawing/2014/main" id="{7F385599-7C1D-4ABC-82E4-971A35B42C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This link will take you to an external website.">
            <a:extLst>
              <a:ext uri="{FF2B5EF4-FFF2-40B4-BE49-F238E27FC236}">
                <a16:creationId xmlns:a16="http://schemas.microsoft.com/office/drawing/2014/main" id="{00A86643-41FA-46E0-A434-A50B87BF1F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This link will take you to an external website.">
            <a:extLst>
              <a:ext uri="{FF2B5EF4-FFF2-40B4-BE49-F238E27FC236}">
                <a16:creationId xmlns:a16="http://schemas.microsoft.com/office/drawing/2014/main" id="{E34D9DD3-6261-4736-B169-DFF3B9489A7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This link will take you to an external website.">
            <a:extLst>
              <a:ext uri="{FF2B5EF4-FFF2-40B4-BE49-F238E27FC236}">
                <a16:creationId xmlns:a16="http://schemas.microsoft.com/office/drawing/2014/main" id="{BE88FCD3-D6E0-4673-8AA9-F5258153FC6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This link will take you to an external website.">
            <a:extLst>
              <a:ext uri="{FF2B5EF4-FFF2-40B4-BE49-F238E27FC236}">
                <a16:creationId xmlns:a16="http://schemas.microsoft.com/office/drawing/2014/main" id="{95874329-E41E-4D34-A9BB-6913302C2C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This link will take you to an external website.">
            <a:extLst>
              <a:ext uri="{FF2B5EF4-FFF2-40B4-BE49-F238E27FC236}">
                <a16:creationId xmlns:a16="http://schemas.microsoft.com/office/drawing/2014/main" id="{F2191AA6-C4DA-48C5-8EC7-C7AA8925CB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This link will take you to an external website.">
            <a:extLst>
              <a:ext uri="{FF2B5EF4-FFF2-40B4-BE49-F238E27FC236}">
                <a16:creationId xmlns:a16="http://schemas.microsoft.com/office/drawing/2014/main" id="{9FE31DBD-89EB-4A2A-BC36-1094A5CB9A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This link will take you to an external website.">
            <a:extLst>
              <a:ext uri="{FF2B5EF4-FFF2-40B4-BE49-F238E27FC236}">
                <a16:creationId xmlns:a16="http://schemas.microsoft.com/office/drawing/2014/main" id="{C051883E-8046-4050-9F10-147E1F9D86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This link will take you to an external website.">
            <a:extLst>
              <a:ext uri="{FF2B5EF4-FFF2-40B4-BE49-F238E27FC236}">
                <a16:creationId xmlns:a16="http://schemas.microsoft.com/office/drawing/2014/main" id="{C88D8F4C-A96E-4C86-9F22-19FF17B026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This link will take you to an external website.">
            <a:extLst>
              <a:ext uri="{FF2B5EF4-FFF2-40B4-BE49-F238E27FC236}">
                <a16:creationId xmlns:a16="http://schemas.microsoft.com/office/drawing/2014/main" id="{38F302A0-4C47-43FD-A228-D03A0A4E45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This link will take you to an external website.">
            <a:extLst>
              <a:ext uri="{FF2B5EF4-FFF2-40B4-BE49-F238E27FC236}">
                <a16:creationId xmlns:a16="http://schemas.microsoft.com/office/drawing/2014/main" id="{6FF7AB9B-5320-487C-8B92-CCBE4EB84C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This link will take you to an external website.">
            <a:extLst>
              <a:ext uri="{FF2B5EF4-FFF2-40B4-BE49-F238E27FC236}">
                <a16:creationId xmlns:a16="http://schemas.microsoft.com/office/drawing/2014/main" id="{0A6B673F-A4D7-4D5A-90F4-70C9802028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This link will take you to an external website.">
            <a:extLst>
              <a:ext uri="{FF2B5EF4-FFF2-40B4-BE49-F238E27FC236}">
                <a16:creationId xmlns:a16="http://schemas.microsoft.com/office/drawing/2014/main" id="{1251F821-3CD9-4709-BDE7-66F51D424AA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This link will take you to an external website.">
            <a:extLst>
              <a:ext uri="{FF2B5EF4-FFF2-40B4-BE49-F238E27FC236}">
                <a16:creationId xmlns:a16="http://schemas.microsoft.com/office/drawing/2014/main" id="{64F0D9CE-BEED-4EDE-9465-51CB56B27C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This link will take you to an external website.">
            <a:extLst>
              <a:ext uri="{FF2B5EF4-FFF2-40B4-BE49-F238E27FC236}">
                <a16:creationId xmlns:a16="http://schemas.microsoft.com/office/drawing/2014/main" id="{D061D04B-2802-412C-A4D9-6FD00BF3C18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This link will take you to an external website.">
            <a:extLst>
              <a:ext uri="{FF2B5EF4-FFF2-40B4-BE49-F238E27FC236}">
                <a16:creationId xmlns:a16="http://schemas.microsoft.com/office/drawing/2014/main" id="{2779F6ED-B2F9-4316-9EAA-C8368BF85F2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This link will take you to an external website.">
            <a:extLst>
              <a:ext uri="{FF2B5EF4-FFF2-40B4-BE49-F238E27FC236}">
                <a16:creationId xmlns:a16="http://schemas.microsoft.com/office/drawing/2014/main" id="{08368FB3-97DE-491C-8EA5-CBFD901DD2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This link will take you to an external website.">
            <a:extLst>
              <a:ext uri="{FF2B5EF4-FFF2-40B4-BE49-F238E27FC236}">
                <a16:creationId xmlns:a16="http://schemas.microsoft.com/office/drawing/2014/main" id="{EB085A7B-2265-4591-A261-D35251A5DC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This link will take you to an external website.">
            <a:extLst>
              <a:ext uri="{FF2B5EF4-FFF2-40B4-BE49-F238E27FC236}">
                <a16:creationId xmlns:a16="http://schemas.microsoft.com/office/drawing/2014/main" id="{345B8CAA-08C4-457E-BFC2-D94AFB3333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This link will take you to an external website.">
            <a:extLst>
              <a:ext uri="{FF2B5EF4-FFF2-40B4-BE49-F238E27FC236}">
                <a16:creationId xmlns:a16="http://schemas.microsoft.com/office/drawing/2014/main" id="{DDF2D210-301C-442A-8451-A008D14D41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This link will take you to an external website.">
            <a:extLst>
              <a:ext uri="{FF2B5EF4-FFF2-40B4-BE49-F238E27FC236}">
                <a16:creationId xmlns:a16="http://schemas.microsoft.com/office/drawing/2014/main" id="{56067985-F2B8-4859-971B-F770507359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This link will take you to an external website.">
            <a:extLst>
              <a:ext uri="{FF2B5EF4-FFF2-40B4-BE49-F238E27FC236}">
                <a16:creationId xmlns:a16="http://schemas.microsoft.com/office/drawing/2014/main" id="{5D07E312-86EA-4DB1-83F9-C0216E8708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This link will take you to an external website.">
            <a:extLst>
              <a:ext uri="{FF2B5EF4-FFF2-40B4-BE49-F238E27FC236}">
                <a16:creationId xmlns:a16="http://schemas.microsoft.com/office/drawing/2014/main" id="{38AD84A1-1187-4862-9652-61264A8389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This link will take you to an external website.">
            <a:extLst>
              <a:ext uri="{FF2B5EF4-FFF2-40B4-BE49-F238E27FC236}">
                <a16:creationId xmlns:a16="http://schemas.microsoft.com/office/drawing/2014/main" id="{7240D437-09DB-4C1B-99C3-4E4E2FF4EE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This link will take you to an external website.">
            <a:extLst>
              <a:ext uri="{FF2B5EF4-FFF2-40B4-BE49-F238E27FC236}">
                <a16:creationId xmlns:a16="http://schemas.microsoft.com/office/drawing/2014/main" id="{652726A6-83DE-4666-85A6-DFCFBE54476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This link will take you to an external website.">
            <a:extLst>
              <a:ext uri="{FF2B5EF4-FFF2-40B4-BE49-F238E27FC236}">
                <a16:creationId xmlns:a16="http://schemas.microsoft.com/office/drawing/2014/main" id="{0F551E56-5743-4858-98E0-4D991EC696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This link will take you to an external website.">
            <a:extLst>
              <a:ext uri="{FF2B5EF4-FFF2-40B4-BE49-F238E27FC236}">
                <a16:creationId xmlns:a16="http://schemas.microsoft.com/office/drawing/2014/main" id="{0C9048FE-1075-4F77-86BE-7E7D8B31A1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This link will take you to an external website.">
            <a:extLst>
              <a:ext uri="{FF2B5EF4-FFF2-40B4-BE49-F238E27FC236}">
                <a16:creationId xmlns:a16="http://schemas.microsoft.com/office/drawing/2014/main" id="{B41D2ACF-6BA5-4BA3-B1FB-855CAB7AA9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This link will take you to an external website.">
            <a:extLst>
              <a:ext uri="{FF2B5EF4-FFF2-40B4-BE49-F238E27FC236}">
                <a16:creationId xmlns:a16="http://schemas.microsoft.com/office/drawing/2014/main" id="{3E4F7A61-205D-4516-A76F-275628F5FF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This link will take you to an external website.">
            <a:extLst>
              <a:ext uri="{FF2B5EF4-FFF2-40B4-BE49-F238E27FC236}">
                <a16:creationId xmlns:a16="http://schemas.microsoft.com/office/drawing/2014/main" id="{A8B88F46-FD35-4AC1-8D4D-C8AE7768DE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This link will take you to an external website.">
            <a:extLst>
              <a:ext uri="{FF2B5EF4-FFF2-40B4-BE49-F238E27FC236}">
                <a16:creationId xmlns:a16="http://schemas.microsoft.com/office/drawing/2014/main" id="{AD31AD6E-A6E8-42BC-AFDB-2F991AC4B6B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This link will take you to an external website.">
            <a:extLst>
              <a:ext uri="{FF2B5EF4-FFF2-40B4-BE49-F238E27FC236}">
                <a16:creationId xmlns:a16="http://schemas.microsoft.com/office/drawing/2014/main" id="{6C579B59-FB54-494E-86FC-61CBBDE01A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This link will take you to an external website.">
            <a:extLst>
              <a:ext uri="{FF2B5EF4-FFF2-40B4-BE49-F238E27FC236}">
                <a16:creationId xmlns:a16="http://schemas.microsoft.com/office/drawing/2014/main" id="{56F52FCE-E846-4141-9B76-C255C215BE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This link will take you to an external website.">
            <a:extLst>
              <a:ext uri="{FF2B5EF4-FFF2-40B4-BE49-F238E27FC236}">
                <a16:creationId xmlns:a16="http://schemas.microsoft.com/office/drawing/2014/main" id="{1C275115-4B35-457E-9A66-DEB6396FF84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This link will take you to an external website.">
            <a:extLst>
              <a:ext uri="{FF2B5EF4-FFF2-40B4-BE49-F238E27FC236}">
                <a16:creationId xmlns:a16="http://schemas.microsoft.com/office/drawing/2014/main" id="{DDE125D5-77D0-4ED2-9404-D76AD44BC38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This link will take you to an external website.">
            <a:extLst>
              <a:ext uri="{FF2B5EF4-FFF2-40B4-BE49-F238E27FC236}">
                <a16:creationId xmlns:a16="http://schemas.microsoft.com/office/drawing/2014/main" id="{1DE86D9B-65E6-43AB-8144-8F4EC383AA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This link will take you to an external website.">
            <a:extLst>
              <a:ext uri="{FF2B5EF4-FFF2-40B4-BE49-F238E27FC236}">
                <a16:creationId xmlns:a16="http://schemas.microsoft.com/office/drawing/2014/main" id="{A3E57DAB-A4C6-42C4-9BF5-14149D3E5BF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This link will take you to an external website.">
            <a:extLst>
              <a:ext uri="{FF2B5EF4-FFF2-40B4-BE49-F238E27FC236}">
                <a16:creationId xmlns:a16="http://schemas.microsoft.com/office/drawing/2014/main" id="{B962C5CE-23B4-474F-A73E-127F991414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This link will take you to an external website.">
            <a:extLst>
              <a:ext uri="{FF2B5EF4-FFF2-40B4-BE49-F238E27FC236}">
                <a16:creationId xmlns:a16="http://schemas.microsoft.com/office/drawing/2014/main" id="{49811BD9-4253-4880-89DE-6155737EBD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This link will take you to an external website.">
            <a:extLst>
              <a:ext uri="{FF2B5EF4-FFF2-40B4-BE49-F238E27FC236}">
                <a16:creationId xmlns:a16="http://schemas.microsoft.com/office/drawing/2014/main" id="{FCB0925B-2A06-4A0A-AC80-343C099B5F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This link will take you to an external website.">
            <a:extLst>
              <a:ext uri="{FF2B5EF4-FFF2-40B4-BE49-F238E27FC236}">
                <a16:creationId xmlns:a16="http://schemas.microsoft.com/office/drawing/2014/main" id="{7164FD1E-0888-416D-8CC0-D1EC11271C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This link will take you to an external website.">
            <a:extLst>
              <a:ext uri="{FF2B5EF4-FFF2-40B4-BE49-F238E27FC236}">
                <a16:creationId xmlns:a16="http://schemas.microsoft.com/office/drawing/2014/main" id="{3146C1E6-2DAD-42E8-B66E-739EA2CF4B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This link will take you to an external website.">
            <a:extLst>
              <a:ext uri="{FF2B5EF4-FFF2-40B4-BE49-F238E27FC236}">
                <a16:creationId xmlns:a16="http://schemas.microsoft.com/office/drawing/2014/main" id="{FFF9FEB8-AFF9-47AB-8C8E-F290103EB5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This link will take you to an external website.">
            <a:extLst>
              <a:ext uri="{FF2B5EF4-FFF2-40B4-BE49-F238E27FC236}">
                <a16:creationId xmlns:a16="http://schemas.microsoft.com/office/drawing/2014/main" id="{DC17C365-9C27-49E7-882C-E1DCA4D7748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9" name="Picture 105" descr="This link will take you to an external website.">
            <a:extLst>
              <a:ext uri="{FF2B5EF4-FFF2-40B4-BE49-F238E27FC236}">
                <a16:creationId xmlns:a16="http://schemas.microsoft.com/office/drawing/2014/main" id="{B0FFE582-A2BD-4686-8CAF-08123C2783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This link will take you to an external website.">
            <a:extLst>
              <a:ext uri="{FF2B5EF4-FFF2-40B4-BE49-F238E27FC236}">
                <a16:creationId xmlns:a16="http://schemas.microsoft.com/office/drawing/2014/main" id="{794A9B7F-3A8C-4FAE-AB54-47D73A8D19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This link will take you to an external website.">
            <a:extLst>
              <a:ext uri="{FF2B5EF4-FFF2-40B4-BE49-F238E27FC236}">
                <a16:creationId xmlns:a16="http://schemas.microsoft.com/office/drawing/2014/main" id="{11B3883D-10A0-43D6-9399-8949B2FEF12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This link will take you to an external website.">
            <a:extLst>
              <a:ext uri="{FF2B5EF4-FFF2-40B4-BE49-F238E27FC236}">
                <a16:creationId xmlns:a16="http://schemas.microsoft.com/office/drawing/2014/main" id="{36CB73A6-2BAD-4691-BFA6-B21EF647CC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This link will take you to an external website.">
            <a:extLst>
              <a:ext uri="{FF2B5EF4-FFF2-40B4-BE49-F238E27FC236}">
                <a16:creationId xmlns:a16="http://schemas.microsoft.com/office/drawing/2014/main" id="{0919242B-4EE5-4F13-9984-61FEEA4350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This link will take you to an external website.">
            <a:extLst>
              <a:ext uri="{FF2B5EF4-FFF2-40B4-BE49-F238E27FC236}">
                <a16:creationId xmlns:a16="http://schemas.microsoft.com/office/drawing/2014/main" id="{2CC3A9DA-8E32-4DAB-B73F-80C306AD93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This link will take you to an external website.">
            <a:extLst>
              <a:ext uri="{FF2B5EF4-FFF2-40B4-BE49-F238E27FC236}">
                <a16:creationId xmlns:a16="http://schemas.microsoft.com/office/drawing/2014/main" id="{AD52722B-9CFA-451F-9CD9-F2F779D1BFB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This link will take you to an external website.">
            <a:extLst>
              <a:ext uri="{FF2B5EF4-FFF2-40B4-BE49-F238E27FC236}">
                <a16:creationId xmlns:a16="http://schemas.microsoft.com/office/drawing/2014/main" id="{74D5865F-1932-4B9E-9C72-F84E4F1FFC2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This link will take you to an external website.">
            <a:extLst>
              <a:ext uri="{FF2B5EF4-FFF2-40B4-BE49-F238E27FC236}">
                <a16:creationId xmlns:a16="http://schemas.microsoft.com/office/drawing/2014/main" id="{22828612-EF24-496B-A3A0-81A903373B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This link will take you to an external website.">
            <a:extLst>
              <a:ext uri="{FF2B5EF4-FFF2-40B4-BE49-F238E27FC236}">
                <a16:creationId xmlns:a16="http://schemas.microsoft.com/office/drawing/2014/main" id="{C9C1E11F-1F8F-40A1-B71C-A37B7803037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15" descr="This link will take you to an external website.">
            <a:extLst>
              <a:ext uri="{FF2B5EF4-FFF2-40B4-BE49-F238E27FC236}">
                <a16:creationId xmlns:a16="http://schemas.microsoft.com/office/drawing/2014/main" id="{8C7F892B-D20B-4361-B449-738624357D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descr="This link will take you to an external website.">
            <a:extLst>
              <a:ext uri="{FF2B5EF4-FFF2-40B4-BE49-F238E27FC236}">
                <a16:creationId xmlns:a16="http://schemas.microsoft.com/office/drawing/2014/main" id="{C7B5379C-F832-4869-BDAC-E4B4A939E1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17" descr="This link will take you to an external website.">
            <a:extLst>
              <a:ext uri="{FF2B5EF4-FFF2-40B4-BE49-F238E27FC236}">
                <a16:creationId xmlns:a16="http://schemas.microsoft.com/office/drawing/2014/main" id="{0D6C362F-36EE-45D2-BF3A-E9F7E595FE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This link will take you to an external website.">
            <a:extLst>
              <a:ext uri="{FF2B5EF4-FFF2-40B4-BE49-F238E27FC236}">
                <a16:creationId xmlns:a16="http://schemas.microsoft.com/office/drawing/2014/main" id="{CC8F0EBE-3EC3-425E-B5DB-B1B70E220F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119" descr="This link will take you to an external website.">
            <a:extLst>
              <a:ext uri="{FF2B5EF4-FFF2-40B4-BE49-F238E27FC236}">
                <a16:creationId xmlns:a16="http://schemas.microsoft.com/office/drawing/2014/main" id="{A904E6BD-DBA3-4C64-A338-108E8F9D92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This link will take you to an external website.">
            <a:extLst>
              <a:ext uri="{FF2B5EF4-FFF2-40B4-BE49-F238E27FC236}">
                <a16:creationId xmlns:a16="http://schemas.microsoft.com/office/drawing/2014/main" id="{4FA7472C-40BB-4DB0-9731-CF0DA4B5BE4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descr="This link will take you to an external website.">
            <a:extLst>
              <a:ext uri="{FF2B5EF4-FFF2-40B4-BE49-F238E27FC236}">
                <a16:creationId xmlns:a16="http://schemas.microsoft.com/office/drawing/2014/main" id="{9179E9F7-D6EC-4209-B1FB-D70EFA916DB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This link will take you to an external website.">
            <a:extLst>
              <a:ext uri="{FF2B5EF4-FFF2-40B4-BE49-F238E27FC236}">
                <a16:creationId xmlns:a16="http://schemas.microsoft.com/office/drawing/2014/main" id="{29DCFED0-E6BC-476C-9D20-32BFC8E0064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123" descr="This link will take you to an external website.">
            <a:extLst>
              <a:ext uri="{FF2B5EF4-FFF2-40B4-BE49-F238E27FC236}">
                <a16:creationId xmlns:a16="http://schemas.microsoft.com/office/drawing/2014/main" id="{429BAE37-E570-476C-96F2-BCF2E17BD96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This link will take you to an external website.">
            <a:extLst>
              <a:ext uri="{FF2B5EF4-FFF2-40B4-BE49-F238E27FC236}">
                <a16:creationId xmlns:a16="http://schemas.microsoft.com/office/drawing/2014/main" id="{88AE08AB-0B70-45C2-B48C-1AD029802C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descr="This link will take you to an external website.">
            <a:extLst>
              <a:ext uri="{FF2B5EF4-FFF2-40B4-BE49-F238E27FC236}">
                <a16:creationId xmlns:a16="http://schemas.microsoft.com/office/drawing/2014/main" id="{049A1207-BC65-41E8-A6CB-32D4D47923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This link will take you to an external website.">
            <a:extLst>
              <a:ext uri="{FF2B5EF4-FFF2-40B4-BE49-F238E27FC236}">
                <a16:creationId xmlns:a16="http://schemas.microsoft.com/office/drawing/2014/main" id="{DC132BCE-F6C7-4419-BC5A-8D3B41DC5E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1" name="Picture 127" descr="This link will take you to an external website.">
            <a:extLst>
              <a:ext uri="{FF2B5EF4-FFF2-40B4-BE49-F238E27FC236}">
                <a16:creationId xmlns:a16="http://schemas.microsoft.com/office/drawing/2014/main" id="{35C28630-CA74-42EF-87E5-DC89A13E59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2" name="Picture 128" descr="This link will take you to an external website.">
            <a:extLst>
              <a:ext uri="{FF2B5EF4-FFF2-40B4-BE49-F238E27FC236}">
                <a16:creationId xmlns:a16="http://schemas.microsoft.com/office/drawing/2014/main" id="{ED4C145F-54F0-473F-A791-B544981D51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3" name="Picture 129" descr="This link will take you to an external website.">
            <a:extLst>
              <a:ext uri="{FF2B5EF4-FFF2-40B4-BE49-F238E27FC236}">
                <a16:creationId xmlns:a16="http://schemas.microsoft.com/office/drawing/2014/main" id="{E5BE5018-DAF7-47F4-B9BE-ED4D065736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130" descr="This link will take you to an external website.">
            <a:extLst>
              <a:ext uri="{FF2B5EF4-FFF2-40B4-BE49-F238E27FC236}">
                <a16:creationId xmlns:a16="http://schemas.microsoft.com/office/drawing/2014/main" id="{B7B6212A-EB28-4DDE-A58C-80C6A075A4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5" name="Picture 131" descr="This link will take you to an external website.">
            <a:extLst>
              <a:ext uri="{FF2B5EF4-FFF2-40B4-BE49-F238E27FC236}">
                <a16:creationId xmlns:a16="http://schemas.microsoft.com/office/drawing/2014/main" id="{9CA67B4A-67BA-405E-B37E-D6E66F99FF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6" name="Picture 132" descr="This link will take you to an external website.">
            <a:extLst>
              <a:ext uri="{FF2B5EF4-FFF2-40B4-BE49-F238E27FC236}">
                <a16:creationId xmlns:a16="http://schemas.microsoft.com/office/drawing/2014/main" id="{6650AC7D-FC6C-4536-9699-01E5A070382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7" name="Picture 133" descr="This link will take you to an external website.">
            <a:extLst>
              <a:ext uri="{FF2B5EF4-FFF2-40B4-BE49-F238E27FC236}">
                <a16:creationId xmlns:a16="http://schemas.microsoft.com/office/drawing/2014/main" id="{6E44F6A5-CF2E-402D-A6E6-9F3DC351A5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8" name="Picture 134" descr="This link will take you to an external website.">
            <a:extLst>
              <a:ext uri="{FF2B5EF4-FFF2-40B4-BE49-F238E27FC236}">
                <a16:creationId xmlns:a16="http://schemas.microsoft.com/office/drawing/2014/main" id="{A430ED64-4DBD-4DF5-B3BF-A8FE62FC5B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9" name="Picture 135" descr="This link will take you to an external website.">
            <a:extLst>
              <a:ext uri="{FF2B5EF4-FFF2-40B4-BE49-F238E27FC236}">
                <a16:creationId xmlns:a16="http://schemas.microsoft.com/office/drawing/2014/main" id="{C6758AA9-9E56-468C-A6CA-ACAEAEB89C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0" name="Picture 136" descr="This link will take you to an external website.">
            <a:extLst>
              <a:ext uri="{FF2B5EF4-FFF2-40B4-BE49-F238E27FC236}">
                <a16:creationId xmlns:a16="http://schemas.microsoft.com/office/drawing/2014/main" id="{9500F0C8-EB49-4C8C-9B2F-7C896B11D9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1" name="Picture 137" descr="This link will take you to an external website.">
            <a:extLst>
              <a:ext uri="{FF2B5EF4-FFF2-40B4-BE49-F238E27FC236}">
                <a16:creationId xmlns:a16="http://schemas.microsoft.com/office/drawing/2014/main" id="{6EC69596-A243-4DC1-A0A6-8DFF00CEFF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2" name="Picture 138" descr="This link will take you to an external website.">
            <a:extLst>
              <a:ext uri="{FF2B5EF4-FFF2-40B4-BE49-F238E27FC236}">
                <a16:creationId xmlns:a16="http://schemas.microsoft.com/office/drawing/2014/main" id="{2243767D-D970-4518-BC38-6AAB32F4FB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3" name="Picture 139" descr="This link will take you to an external website.">
            <a:extLst>
              <a:ext uri="{FF2B5EF4-FFF2-40B4-BE49-F238E27FC236}">
                <a16:creationId xmlns:a16="http://schemas.microsoft.com/office/drawing/2014/main" id="{C07AFF58-F30A-4E42-9DC0-43CE2C93E2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140" descr="This link will take you to an external website.">
            <a:extLst>
              <a:ext uri="{FF2B5EF4-FFF2-40B4-BE49-F238E27FC236}">
                <a16:creationId xmlns:a16="http://schemas.microsoft.com/office/drawing/2014/main" id="{0D0AE2FF-A065-4D0D-B0D0-A4ECBFB459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This link will take you to an external website.">
            <a:extLst>
              <a:ext uri="{FF2B5EF4-FFF2-40B4-BE49-F238E27FC236}">
                <a16:creationId xmlns:a16="http://schemas.microsoft.com/office/drawing/2014/main" id="{08181F00-9BF6-49E1-97BF-F43AF5C341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This link will take you to an external website.">
            <a:extLst>
              <a:ext uri="{FF2B5EF4-FFF2-40B4-BE49-F238E27FC236}">
                <a16:creationId xmlns:a16="http://schemas.microsoft.com/office/drawing/2014/main" id="{35B9A85D-A5BA-450C-BF6B-9F2C40DA65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This link will take you to an external website.">
            <a:extLst>
              <a:ext uri="{FF2B5EF4-FFF2-40B4-BE49-F238E27FC236}">
                <a16:creationId xmlns:a16="http://schemas.microsoft.com/office/drawing/2014/main" id="{E83AFBC7-62BB-4743-B955-A0E8DD7DCA6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This link will take you to an external website.">
            <a:extLst>
              <a:ext uri="{FF2B5EF4-FFF2-40B4-BE49-F238E27FC236}">
                <a16:creationId xmlns:a16="http://schemas.microsoft.com/office/drawing/2014/main" id="{38607A09-00E4-452E-B33A-64C6591C0D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This link will take you to an external website.">
            <a:extLst>
              <a:ext uri="{FF2B5EF4-FFF2-40B4-BE49-F238E27FC236}">
                <a16:creationId xmlns:a16="http://schemas.microsoft.com/office/drawing/2014/main" id="{EE8385F3-82EA-44DA-9D4D-32353DA21C5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This link will take you to an external website.">
            <a:extLst>
              <a:ext uri="{FF2B5EF4-FFF2-40B4-BE49-F238E27FC236}">
                <a16:creationId xmlns:a16="http://schemas.microsoft.com/office/drawing/2014/main" id="{1FF3154E-E430-4241-8BE3-4C463BAAEC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This link will take you to an external website.">
            <a:extLst>
              <a:ext uri="{FF2B5EF4-FFF2-40B4-BE49-F238E27FC236}">
                <a16:creationId xmlns:a16="http://schemas.microsoft.com/office/drawing/2014/main" id="{7ACD8087-B1DB-4C9F-9D0D-6C755FC576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This link will take you to an external website.">
            <a:extLst>
              <a:ext uri="{FF2B5EF4-FFF2-40B4-BE49-F238E27FC236}">
                <a16:creationId xmlns:a16="http://schemas.microsoft.com/office/drawing/2014/main" id="{B79796AB-84C9-42A0-914B-B8DC575755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This link will take you to an external website.">
            <a:extLst>
              <a:ext uri="{FF2B5EF4-FFF2-40B4-BE49-F238E27FC236}">
                <a16:creationId xmlns:a16="http://schemas.microsoft.com/office/drawing/2014/main" id="{828D9A57-B644-4763-9835-C586A912B3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This link will take you to an external website.">
            <a:extLst>
              <a:ext uri="{FF2B5EF4-FFF2-40B4-BE49-F238E27FC236}">
                <a16:creationId xmlns:a16="http://schemas.microsoft.com/office/drawing/2014/main" id="{6CB184F4-C556-4861-8921-96C160C774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This link will take you to an external website.">
            <a:extLst>
              <a:ext uri="{FF2B5EF4-FFF2-40B4-BE49-F238E27FC236}">
                <a16:creationId xmlns:a16="http://schemas.microsoft.com/office/drawing/2014/main" id="{89333A26-9A3A-4445-8A9D-BEC31BB6454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This link will take you to an external website.">
            <a:extLst>
              <a:ext uri="{FF2B5EF4-FFF2-40B4-BE49-F238E27FC236}">
                <a16:creationId xmlns:a16="http://schemas.microsoft.com/office/drawing/2014/main" id="{2E800DF1-583E-46F6-A81F-D46144C985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7" name="Picture 153" descr="This link will take you to an external website.">
            <a:extLst>
              <a:ext uri="{FF2B5EF4-FFF2-40B4-BE49-F238E27FC236}">
                <a16:creationId xmlns:a16="http://schemas.microsoft.com/office/drawing/2014/main" id="{150E783F-9FD2-4A8D-880C-4918ACC5866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This link will take you to an external website.">
            <a:extLst>
              <a:ext uri="{FF2B5EF4-FFF2-40B4-BE49-F238E27FC236}">
                <a16:creationId xmlns:a16="http://schemas.microsoft.com/office/drawing/2014/main" id="{FE302167-2D03-4E87-BDAC-C0D6268F248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This link will take you to an external website.">
            <a:extLst>
              <a:ext uri="{FF2B5EF4-FFF2-40B4-BE49-F238E27FC236}">
                <a16:creationId xmlns:a16="http://schemas.microsoft.com/office/drawing/2014/main" id="{0E3E309B-A859-43FB-A936-CE06063F27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This link will take you to an external website.">
            <a:extLst>
              <a:ext uri="{FF2B5EF4-FFF2-40B4-BE49-F238E27FC236}">
                <a16:creationId xmlns:a16="http://schemas.microsoft.com/office/drawing/2014/main" id="{AC0CAB6F-EC34-489A-94C2-7D46C673C4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This link will take you to an external website.">
            <a:extLst>
              <a:ext uri="{FF2B5EF4-FFF2-40B4-BE49-F238E27FC236}">
                <a16:creationId xmlns:a16="http://schemas.microsoft.com/office/drawing/2014/main" id="{6FA17D05-ECD9-4F4B-8B4D-3C053C8964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This link will take you to an external website.">
            <a:extLst>
              <a:ext uri="{FF2B5EF4-FFF2-40B4-BE49-F238E27FC236}">
                <a16:creationId xmlns:a16="http://schemas.microsoft.com/office/drawing/2014/main" id="{C1068560-EB33-4955-A7B7-2B35479D67B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This link will take you to an external website.">
            <a:extLst>
              <a:ext uri="{FF2B5EF4-FFF2-40B4-BE49-F238E27FC236}">
                <a16:creationId xmlns:a16="http://schemas.microsoft.com/office/drawing/2014/main" id="{2A130856-464E-43B2-9ECD-6D1C61A53F2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This link will take you to an external website.">
            <a:extLst>
              <a:ext uri="{FF2B5EF4-FFF2-40B4-BE49-F238E27FC236}">
                <a16:creationId xmlns:a16="http://schemas.microsoft.com/office/drawing/2014/main" id="{A32798BF-A21B-430A-A0A8-91E78F9887F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This link will take you to an external website.">
            <a:extLst>
              <a:ext uri="{FF2B5EF4-FFF2-40B4-BE49-F238E27FC236}">
                <a16:creationId xmlns:a16="http://schemas.microsoft.com/office/drawing/2014/main" id="{12BF4AAA-6043-49C6-AAD6-01C35A5B8D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This link will take you to an external website.">
            <a:extLst>
              <a:ext uri="{FF2B5EF4-FFF2-40B4-BE49-F238E27FC236}">
                <a16:creationId xmlns:a16="http://schemas.microsoft.com/office/drawing/2014/main" id="{B77299A1-AABE-4526-97A2-D7A5A13782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163" descr="This link will take you to an external website.">
            <a:extLst>
              <a:ext uri="{FF2B5EF4-FFF2-40B4-BE49-F238E27FC236}">
                <a16:creationId xmlns:a16="http://schemas.microsoft.com/office/drawing/2014/main" id="{6FCD46C5-F207-4235-BD05-1F67D8ECB6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8" name="Picture 164" descr="This link will take you to an external website.">
            <a:extLst>
              <a:ext uri="{FF2B5EF4-FFF2-40B4-BE49-F238E27FC236}">
                <a16:creationId xmlns:a16="http://schemas.microsoft.com/office/drawing/2014/main" id="{391A5A79-A50C-4013-8536-4CA6CEB028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9" name="Picture 165" descr="This link will take you to an external website.">
            <a:extLst>
              <a:ext uri="{FF2B5EF4-FFF2-40B4-BE49-F238E27FC236}">
                <a16:creationId xmlns:a16="http://schemas.microsoft.com/office/drawing/2014/main" id="{6FC530FA-CC40-4FE3-8C7C-484AC22505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166" descr="This link will take you to an external website.">
            <a:extLst>
              <a:ext uri="{FF2B5EF4-FFF2-40B4-BE49-F238E27FC236}">
                <a16:creationId xmlns:a16="http://schemas.microsoft.com/office/drawing/2014/main" id="{F12E5AF5-4538-45F4-A0BA-296288C869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91" name="Picture 167" descr="This link will take you to an external website.">
            <a:extLst>
              <a:ext uri="{FF2B5EF4-FFF2-40B4-BE49-F238E27FC236}">
                <a16:creationId xmlns:a16="http://schemas.microsoft.com/office/drawing/2014/main" id="{CD3E27AE-E1AD-4F45-B9BC-1BD1577AC7E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168" descr="This link will take you to an external website.">
            <a:extLst>
              <a:ext uri="{FF2B5EF4-FFF2-40B4-BE49-F238E27FC236}">
                <a16:creationId xmlns:a16="http://schemas.microsoft.com/office/drawing/2014/main" id="{1FEB0056-C11C-4880-91AA-919E162C688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93" name="Picture 169" descr="This link will take you to an external website.">
            <a:extLst>
              <a:ext uri="{FF2B5EF4-FFF2-40B4-BE49-F238E27FC236}">
                <a16:creationId xmlns:a16="http://schemas.microsoft.com/office/drawing/2014/main" id="{3D69052B-8574-41BC-82EC-55EF2EFAA3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170" descr="This link will take you to an external website.">
            <a:extLst>
              <a:ext uri="{FF2B5EF4-FFF2-40B4-BE49-F238E27FC236}">
                <a16:creationId xmlns:a16="http://schemas.microsoft.com/office/drawing/2014/main" id="{6D85F238-36F4-4CC9-8819-903558912B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95" name="Picture 171" descr="This link will take you to an external website.">
            <a:extLst>
              <a:ext uri="{FF2B5EF4-FFF2-40B4-BE49-F238E27FC236}">
                <a16:creationId xmlns:a16="http://schemas.microsoft.com/office/drawing/2014/main" id="{C05E54E9-EA84-4041-A98D-39B3CD338A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96" name="Picture 172" descr="This link will take you to an external website.">
            <a:extLst>
              <a:ext uri="{FF2B5EF4-FFF2-40B4-BE49-F238E27FC236}">
                <a16:creationId xmlns:a16="http://schemas.microsoft.com/office/drawing/2014/main" id="{CD01BFFB-EF37-4240-99D9-D3156225CB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97" name="Picture 173" descr="This link will take you to an external website.">
            <a:extLst>
              <a:ext uri="{FF2B5EF4-FFF2-40B4-BE49-F238E27FC236}">
                <a16:creationId xmlns:a16="http://schemas.microsoft.com/office/drawing/2014/main" id="{06B45BF8-1F65-45A8-897B-6F2EA9D658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98" name="Picture 174" descr="This link will take you to an external website.">
            <a:extLst>
              <a:ext uri="{FF2B5EF4-FFF2-40B4-BE49-F238E27FC236}">
                <a16:creationId xmlns:a16="http://schemas.microsoft.com/office/drawing/2014/main" id="{5A77449C-8DF4-4ACD-81B2-6A3BC2BC075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99" name="Picture 175" descr="This link will take you to an external website.">
            <a:extLst>
              <a:ext uri="{FF2B5EF4-FFF2-40B4-BE49-F238E27FC236}">
                <a16:creationId xmlns:a16="http://schemas.microsoft.com/office/drawing/2014/main" id="{CB2C010E-2651-4537-A4A6-435F191C3E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00" name="Picture 176" descr="This link will take you to an external website.">
            <a:extLst>
              <a:ext uri="{FF2B5EF4-FFF2-40B4-BE49-F238E27FC236}">
                <a16:creationId xmlns:a16="http://schemas.microsoft.com/office/drawing/2014/main" id="{E7EBF704-F347-44EE-BC34-E2305C832F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01" name="Picture 177" descr="This link will take you to an external website.">
            <a:extLst>
              <a:ext uri="{FF2B5EF4-FFF2-40B4-BE49-F238E27FC236}">
                <a16:creationId xmlns:a16="http://schemas.microsoft.com/office/drawing/2014/main" id="{2D1517BA-B9FB-4A89-8F90-89E2DEDA93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178" descr="This link will take you to an external website.">
            <a:extLst>
              <a:ext uri="{FF2B5EF4-FFF2-40B4-BE49-F238E27FC236}">
                <a16:creationId xmlns:a16="http://schemas.microsoft.com/office/drawing/2014/main" id="{D45B0DBE-40F5-46A0-8005-235FD421D2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03" name="Picture 179" descr="This link will take you to an external website.">
            <a:extLst>
              <a:ext uri="{FF2B5EF4-FFF2-40B4-BE49-F238E27FC236}">
                <a16:creationId xmlns:a16="http://schemas.microsoft.com/office/drawing/2014/main" id="{5EA3BD64-D821-4857-96F8-A4893F566A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04" name="Picture 180" descr="This link will take you to an external website.">
            <a:extLst>
              <a:ext uri="{FF2B5EF4-FFF2-40B4-BE49-F238E27FC236}">
                <a16:creationId xmlns:a16="http://schemas.microsoft.com/office/drawing/2014/main" id="{084B5EC7-C25E-4788-B7D4-F4356628AD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05" name="Picture 181" descr="This link will take you to an external website.">
            <a:extLst>
              <a:ext uri="{FF2B5EF4-FFF2-40B4-BE49-F238E27FC236}">
                <a16:creationId xmlns:a16="http://schemas.microsoft.com/office/drawing/2014/main" id="{5042883D-BE6D-432C-AF77-599B529FF34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06" name="Picture 182" descr="This link will take you to an external website.">
            <a:extLst>
              <a:ext uri="{FF2B5EF4-FFF2-40B4-BE49-F238E27FC236}">
                <a16:creationId xmlns:a16="http://schemas.microsoft.com/office/drawing/2014/main" id="{957A5B80-7125-4DC8-BE3C-68704AACD2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07" name="Picture 183" descr="This link will take you to an external website.">
            <a:extLst>
              <a:ext uri="{FF2B5EF4-FFF2-40B4-BE49-F238E27FC236}">
                <a16:creationId xmlns:a16="http://schemas.microsoft.com/office/drawing/2014/main" id="{83CC3E31-A8D5-4F63-8F9B-DF65259579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184" descr="This link will take you to an external website.">
            <a:extLst>
              <a:ext uri="{FF2B5EF4-FFF2-40B4-BE49-F238E27FC236}">
                <a16:creationId xmlns:a16="http://schemas.microsoft.com/office/drawing/2014/main" id="{A0E42EC6-3229-42E5-AE99-B8E5D72660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09" name="Picture 185" descr="This link will take you to an external website.">
            <a:extLst>
              <a:ext uri="{FF2B5EF4-FFF2-40B4-BE49-F238E27FC236}">
                <a16:creationId xmlns:a16="http://schemas.microsoft.com/office/drawing/2014/main" id="{5206B17F-CABA-4BEE-AFF4-4E523CB787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10" name="Picture 186" descr="This link will take you to an external website.">
            <a:extLst>
              <a:ext uri="{FF2B5EF4-FFF2-40B4-BE49-F238E27FC236}">
                <a16:creationId xmlns:a16="http://schemas.microsoft.com/office/drawing/2014/main" id="{357B4F9B-33FF-424D-919A-CCF1A36767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11" name="Picture 187" descr="This link will take you to an external website.">
            <a:extLst>
              <a:ext uri="{FF2B5EF4-FFF2-40B4-BE49-F238E27FC236}">
                <a16:creationId xmlns:a16="http://schemas.microsoft.com/office/drawing/2014/main" id="{83B9D0EB-5BD8-4FFA-B5A0-2A98D553B4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12" name="Picture 188" descr="This link will take you to an external website.">
            <a:extLst>
              <a:ext uri="{FF2B5EF4-FFF2-40B4-BE49-F238E27FC236}">
                <a16:creationId xmlns:a16="http://schemas.microsoft.com/office/drawing/2014/main" id="{C7D2AC5B-DB03-40A9-ADF5-0EDB5B4039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13" name="Picture 189" descr="This link will take you to an external website.">
            <a:extLst>
              <a:ext uri="{FF2B5EF4-FFF2-40B4-BE49-F238E27FC236}">
                <a16:creationId xmlns:a16="http://schemas.microsoft.com/office/drawing/2014/main" id="{C1BB9482-B63B-4143-B816-8DAE0F2A6F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14" name="Picture 190" descr="This link will take you to an external website.">
            <a:extLst>
              <a:ext uri="{FF2B5EF4-FFF2-40B4-BE49-F238E27FC236}">
                <a16:creationId xmlns:a16="http://schemas.microsoft.com/office/drawing/2014/main" id="{760292A4-6990-4EA5-A210-F7768DA386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15" name="Picture 191" descr="This link will take you to an external website.">
            <a:extLst>
              <a:ext uri="{FF2B5EF4-FFF2-40B4-BE49-F238E27FC236}">
                <a16:creationId xmlns:a16="http://schemas.microsoft.com/office/drawing/2014/main" id="{DEBB4AF4-58E6-4DD8-AAE0-E4E5FD01AE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16" name="Picture 192" descr="This link will take you to an external website.">
            <a:extLst>
              <a:ext uri="{FF2B5EF4-FFF2-40B4-BE49-F238E27FC236}">
                <a16:creationId xmlns:a16="http://schemas.microsoft.com/office/drawing/2014/main" id="{F4ACB740-13FD-4E66-95A5-33EEC1CB8D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17" name="Picture 193" descr="This link will take you to an external website.">
            <a:extLst>
              <a:ext uri="{FF2B5EF4-FFF2-40B4-BE49-F238E27FC236}">
                <a16:creationId xmlns:a16="http://schemas.microsoft.com/office/drawing/2014/main" id="{74433B19-C46A-4F66-B105-D7E75FE9EE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18" name="Picture 194" descr="This link will take you to an external website.">
            <a:extLst>
              <a:ext uri="{FF2B5EF4-FFF2-40B4-BE49-F238E27FC236}">
                <a16:creationId xmlns:a16="http://schemas.microsoft.com/office/drawing/2014/main" id="{AA3F01EE-736F-4C12-9660-15E479C213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14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5C62D1-EBF4-4F9B-90D2-4414C8DF956B}"/>
              </a:ext>
            </a:extLst>
          </p:cNvPr>
          <p:cNvSpPr txBox="1"/>
          <p:nvPr/>
        </p:nvSpPr>
        <p:spPr>
          <a:xfrm>
            <a:off x="207340" y="5513478"/>
            <a:ext cx="8840831" cy="1292662"/>
          </a:xfrm>
          <a:prstGeom prst="rect">
            <a:avLst/>
          </a:prstGeom>
          <a:noFill/>
        </p:spPr>
        <p:txBody>
          <a:bodyPr wrap="square" rtlCol="0">
            <a:spAutoFit/>
          </a:bodyPr>
          <a:lstStyle/>
          <a:p>
            <a:r>
              <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Recently CMS has requested Medicare Contractors to work together to have multiple jurisdictional Local Coverage Policies for consistency of coverage across the country.</a:t>
            </a:r>
            <a:endParaRPr lang="en-US" sz="105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endParaRPr lang="en-US" dirty="0"/>
          </a:p>
        </p:txBody>
      </p:sp>
    </p:spTree>
    <p:extLst>
      <p:ext uri="{BB962C8B-B14F-4D97-AF65-F5344CB8AC3E}">
        <p14:creationId xmlns:p14="http://schemas.microsoft.com/office/powerpoint/2010/main" val="104234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97561"/>
            <a:ext cx="8187397" cy="5604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66" name="Rectangle 2"/>
          <p:cNvSpPr>
            <a:spLocks noGrp="1" noChangeArrowheads="1"/>
          </p:cNvSpPr>
          <p:nvPr>
            <p:ph type="title"/>
          </p:nvPr>
        </p:nvSpPr>
        <p:spPr bwMode="auto">
          <a:xfrm>
            <a:off x="221226" y="459179"/>
            <a:ext cx="8922774" cy="857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algn="ctr" eaLnBrk="1" hangingPunct="1">
              <a:defRPr/>
            </a:pPr>
            <a:r>
              <a:rPr lang="en-US" sz="3200" dirty="0">
                <a:solidFill>
                  <a:srgbClr val="0070C0"/>
                </a:solidFill>
                <a:effectLst>
                  <a:outerShdw blurRad="38100" dist="38100" dir="2700000" algn="tl">
                    <a:srgbClr val="C0C0C0"/>
                  </a:outerShdw>
                </a:effectLst>
                <a:latin typeface="Arial Black" pitchFamily="34" charset="0"/>
              </a:rPr>
              <a:t>FIGHTING BACK: RESPONDING TO ANY REQUEST FOR RECORDS</a:t>
            </a:r>
          </a:p>
        </p:txBody>
      </p:sp>
      <p:sp>
        <p:nvSpPr>
          <p:cNvPr id="113667" name="Rectangle 3"/>
          <p:cNvSpPr>
            <a:spLocks noGrp="1" noChangeArrowheads="1"/>
          </p:cNvSpPr>
          <p:nvPr>
            <p:ph type="body" idx="1"/>
          </p:nvPr>
        </p:nvSpPr>
        <p:spPr>
          <a:xfrm>
            <a:off x="221226" y="1497754"/>
            <a:ext cx="8672051" cy="5640465"/>
          </a:xfrm>
        </p:spPr>
        <p:txBody>
          <a:bodyPr>
            <a:noAutofit/>
          </a:bodyPr>
          <a:lstStyle/>
          <a:p>
            <a:pPr eaLnBrk="1" hangingPunct="1">
              <a:defRPr/>
            </a:pPr>
            <a:r>
              <a:rPr lang="en-US" sz="2400" dirty="0">
                <a:solidFill>
                  <a:srgbClr val="800000"/>
                </a:solidFill>
                <a:effectLst>
                  <a:outerShdw blurRad="38100" dist="38100" dir="2700000" algn="tl">
                    <a:srgbClr val="C0C0C0"/>
                  </a:outerShdw>
                </a:effectLst>
                <a:latin typeface="Arial Black" pitchFamily="34" charset="0"/>
              </a:rPr>
              <a:t>Have a set office process for dealing with all ADRs (Additional Record Requests)</a:t>
            </a:r>
          </a:p>
          <a:p>
            <a:pPr eaLnBrk="1" hangingPunct="1">
              <a:defRPr/>
            </a:pPr>
            <a:r>
              <a:rPr lang="en-US" sz="2400" dirty="0">
                <a:solidFill>
                  <a:srgbClr val="800000"/>
                </a:solidFill>
                <a:effectLst>
                  <a:outerShdw blurRad="38100" dist="38100" dir="2700000" algn="tl">
                    <a:srgbClr val="C0C0C0"/>
                  </a:outerShdw>
                </a:effectLst>
                <a:latin typeface="Arial Black" pitchFamily="34" charset="0"/>
              </a:rPr>
              <a:t>Have one individual responsible for sending all records as part of the set office process</a:t>
            </a:r>
          </a:p>
          <a:p>
            <a:pPr lvl="1" eaLnBrk="1" hangingPunct="1">
              <a:defRPr/>
            </a:pPr>
            <a:r>
              <a:rPr lang="en-US" sz="2000" dirty="0">
                <a:solidFill>
                  <a:srgbClr val="002060"/>
                </a:solidFill>
                <a:effectLst>
                  <a:outerShdw blurRad="38100" dist="38100" dir="2700000" algn="tl">
                    <a:srgbClr val="C0C0C0"/>
                  </a:outerShdw>
                </a:effectLst>
                <a:latin typeface="Arial Black" pitchFamily="34" charset="0"/>
              </a:rPr>
              <a:t>Experienced office person, or clinical person, or both</a:t>
            </a:r>
          </a:p>
          <a:p>
            <a:pPr eaLnBrk="1" hangingPunct="1">
              <a:defRPr/>
            </a:pPr>
            <a:r>
              <a:rPr lang="en-US" sz="2400" dirty="0">
                <a:solidFill>
                  <a:srgbClr val="800000"/>
                </a:solidFill>
                <a:effectLst>
                  <a:outerShdw blurRad="38100" dist="38100" dir="2700000" algn="tl">
                    <a:srgbClr val="C0C0C0"/>
                  </a:outerShdw>
                </a:effectLst>
                <a:latin typeface="Arial Black" pitchFamily="34" charset="0"/>
              </a:rPr>
              <a:t>Have a check off sheet that involves</a:t>
            </a:r>
          </a:p>
          <a:p>
            <a:pPr lvl="1" eaLnBrk="1" hangingPunct="1">
              <a:defRPr/>
            </a:pPr>
            <a:r>
              <a:rPr lang="en-US" sz="2000" dirty="0">
                <a:solidFill>
                  <a:srgbClr val="002060"/>
                </a:solidFill>
                <a:effectLst>
                  <a:outerShdw blurRad="38100" dist="38100" dir="2700000" algn="tl">
                    <a:srgbClr val="C0C0C0"/>
                  </a:outerShdw>
                </a:effectLst>
                <a:latin typeface="Arial Black" pitchFamily="34" charset="0"/>
              </a:rPr>
              <a:t>Legibility (can add typed / printed addendum)</a:t>
            </a:r>
          </a:p>
          <a:p>
            <a:pPr lvl="1" eaLnBrk="1" hangingPunct="1">
              <a:defRPr/>
            </a:pPr>
            <a:r>
              <a:rPr lang="en-US" sz="2000" dirty="0">
                <a:solidFill>
                  <a:srgbClr val="002060"/>
                </a:solidFill>
                <a:effectLst>
                  <a:outerShdw blurRad="38100" dist="38100" dir="2700000" algn="tl">
                    <a:srgbClr val="C0C0C0"/>
                  </a:outerShdw>
                </a:effectLst>
                <a:latin typeface="Arial Black" pitchFamily="34" charset="0"/>
              </a:rPr>
              <a:t>Correct name, date, physician listed in request</a:t>
            </a:r>
          </a:p>
          <a:p>
            <a:pPr lvl="1" eaLnBrk="1" hangingPunct="1">
              <a:defRPr/>
            </a:pPr>
            <a:r>
              <a:rPr lang="en-US" sz="2000" dirty="0">
                <a:solidFill>
                  <a:srgbClr val="002060"/>
                </a:solidFill>
                <a:effectLst>
                  <a:outerShdw blurRad="38100" dist="38100" dir="2700000" algn="tl">
                    <a:srgbClr val="C0C0C0"/>
                  </a:outerShdw>
                </a:effectLst>
                <a:latin typeface="Arial Black" pitchFamily="34" charset="0"/>
              </a:rPr>
              <a:t>Signature (signature sheet or attestation if needed)</a:t>
            </a:r>
          </a:p>
          <a:p>
            <a:pPr lvl="1" eaLnBrk="1" hangingPunct="1">
              <a:defRPr/>
            </a:pPr>
            <a:r>
              <a:rPr lang="en-US" sz="2000" dirty="0">
                <a:solidFill>
                  <a:srgbClr val="002060"/>
                </a:solidFill>
                <a:effectLst>
                  <a:outerShdw blurRad="38100" dist="38100" dir="2700000" algn="tl">
                    <a:srgbClr val="C0C0C0"/>
                  </a:outerShdw>
                </a:effectLst>
                <a:latin typeface="Arial Black" pitchFamily="34" charset="0"/>
              </a:rPr>
              <a:t>Correct address to send records</a:t>
            </a:r>
          </a:p>
          <a:p>
            <a:pPr lvl="1" eaLnBrk="1" hangingPunct="1">
              <a:defRPr/>
            </a:pPr>
            <a:r>
              <a:rPr lang="en-US" sz="2000" dirty="0">
                <a:solidFill>
                  <a:srgbClr val="002060"/>
                </a:solidFill>
                <a:effectLst>
                  <a:outerShdw blurRad="38100" dist="38100" dir="2700000" algn="tl">
                    <a:srgbClr val="C0C0C0"/>
                  </a:outerShdw>
                </a:effectLst>
                <a:latin typeface="Arial Black" pitchFamily="34" charset="0"/>
              </a:rPr>
              <a:t>Timeliness of records being sent</a:t>
            </a:r>
          </a:p>
          <a:p>
            <a:pPr eaLnBrk="1" hangingPunct="1">
              <a:defRPr/>
            </a:pPr>
            <a:r>
              <a:rPr lang="en-US" sz="2400" dirty="0">
                <a:solidFill>
                  <a:srgbClr val="800000"/>
                </a:solidFill>
                <a:effectLst>
                  <a:outerShdw blurRad="38100" dist="38100" dir="2700000" algn="tl">
                    <a:srgbClr val="C0C0C0"/>
                  </a:outerShdw>
                </a:effectLst>
                <a:latin typeface="Arial Black" pitchFamily="34" charset="0"/>
              </a:rPr>
              <a:t>Know how and where to get hospital records</a:t>
            </a:r>
          </a:p>
          <a:p>
            <a:pPr eaLnBrk="1" hangingPunct="1">
              <a:defRPr/>
            </a:pPr>
            <a:r>
              <a:rPr lang="en-US" sz="2400" dirty="0">
                <a:solidFill>
                  <a:srgbClr val="800000"/>
                </a:solidFill>
                <a:effectLst>
                  <a:outerShdw blurRad="38100" dist="38100" dir="2700000" algn="tl">
                    <a:srgbClr val="C0C0C0"/>
                  </a:outerShdw>
                </a:effectLst>
                <a:latin typeface="Arial Black" pitchFamily="34" charset="0"/>
              </a:rPr>
              <a:t>Send by certified mail (or equivalent)</a:t>
            </a:r>
          </a:p>
        </p:txBody>
      </p:sp>
    </p:spTree>
    <p:extLst>
      <p:ext uri="{BB962C8B-B14F-4D97-AF65-F5344CB8AC3E}">
        <p14:creationId xmlns:p14="http://schemas.microsoft.com/office/powerpoint/2010/main" val="3371143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wipe(left)">
                                      <p:cBhvr>
                                        <p:cTn id="7" dur="500"/>
                                        <p:tgtEl>
                                          <p:spTgt spid="113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wipe(left)">
                                      <p:cBhvr>
                                        <p:cTn id="12" dur="500"/>
                                        <p:tgtEl>
                                          <p:spTgt spid="11366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animEffect transition="in" filter="wipe(left)">
                                      <p:cBhvr>
                                        <p:cTn id="15" dur="500"/>
                                        <p:tgtEl>
                                          <p:spTgt spid="11366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3667">
                                            <p:txEl>
                                              <p:pRg st="3" end="3"/>
                                            </p:txEl>
                                          </p:spTgt>
                                        </p:tgtEl>
                                        <p:attrNameLst>
                                          <p:attrName>style.visibility</p:attrName>
                                        </p:attrNameLst>
                                      </p:cBhvr>
                                      <p:to>
                                        <p:strVal val="visible"/>
                                      </p:to>
                                    </p:set>
                                    <p:animEffect transition="in" filter="wipe(left)">
                                      <p:cBhvr>
                                        <p:cTn id="20" dur="500"/>
                                        <p:tgtEl>
                                          <p:spTgt spid="113667">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animEffect transition="in" filter="wipe(left)">
                                      <p:cBhvr>
                                        <p:cTn id="23" dur="500"/>
                                        <p:tgtEl>
                                          <p:spTgt spid="113667">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3667">
                                            <p:txEl>
                                              <p:pRg st="5" end="5"/>
                                            </p:txEl>
                                          </p:spTgt>
                                        </p:tgtEl>
                                        <p:attrNameLst>
                                          <p:attrName>style.visibility</p:attrName>
                                        </p:attrNameLst>
                                      </p:cBhvr>
                                      <p:to>
                                        <p:strVal val="visible"/>
                                      </p:to>
                                    </p:set>
                                    <p:animEffect transition="in" filter="wipe(left)">
                                      <p:cBhvr>
                                        <p:cTn id="26" dur="500"/>
                                        <p:tgtEl>
                                          <p:spTgt spid="113667">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3667">
                                            <p:txEl>
                                              <p:pRg st="6" end="6"/>
                                            </p:txEl>
                                          </p:spTgt>
                                        </p:tgtEl>
                                        <p:attrNameLst>
                                          <p:attrName>style.visibility</p:attrName>
                                        </p:attrNameLst>
                                      </p:cBhvr>
                                      <p:to>
                                        <p:strVal val="visible"/>
                                      </p:to>
                                    </p:set>
                                    <p:animEffect transition="in" filter="wipe(left)">
                                      <p:cBhvr>
                                        <p:cTn id="29" dur="500"/>
                                        <p:tgtEl>
                                          <p:spTgt spid="113667">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3667">
                                            <p:txEl>
                                              <p:pRg st="7" end="7"/>
                                            </p:txEl>
                                          </p:spTgt>
                                        </p:tgtEl>
                                        <p:attrNameLst>
                                          <p:attrName>style.visibility</p:attrName>
                                        </p:attrNameLst>
                                      </p:cBhvr>
                                      <p:to>
                                        <p:strVal val="visible"/>
                                      </p:to>
                                    </p:set>
                                    <p:animEffect transition="in" filter="wipe(left)">
                                      <p:cBhvr>
                                        <p:cTn id="32" dur="500"/>
                                        <p:tgtEl>
                                          <p:spTgt spid="113667">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3667">
                                            <p:txEl>
                                              <p:pRg st="8" end="8"/>
                                            </p:txEl>
                                          </p:spTgt>
                                        </p:tgtEl>
                                        <p:attrNameLst>
                                          <p:attrName>style.visibility</p:attrName>
                                        </p:attrNameLst>
                                      </p:cBhvr>
                                      <p:to>
                                        <p:strVal val="visible"/>
                                      </p:to>
                                    </p:set>
                                    <p:animEffect transition="in" filter="wipe(left)">
                                      <p:cBhvr>
                                        <p:cTn id="35" dur="500"/>
                                        <p:tgtEl>
                                          <p:spTgt spid="113667">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3667">
                                            <p:txEl>
                                              <p:pRg st="9" end="9"/>
                                            </p:txEl>
                                          </p:spTgt>
                                        </p:tgtEl>
                                        <p:attrNameLst>
                                          <p:attrName>style.visibility</p:attrName>
                                        </p:attrNameLst>
                                      </p:cBhvr>
                                      <p:to>
                                        <p:strVal val="visible"/>
                                      </p:to>
                                    </p:set>
                                    <p:animEffect transition="in" filter="wipe(left)">
                                      <p:cBhvr>
                                        <p:cTn id="40" dur="500"/>
                                        <p:tgtEl>
                                          <p:spTgt spid="113667">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3667">
                                            <p:txEl>
                                              <p:pRg st="10" end="10"/>
                                            </p:txEl>
                                          </p:spTgt>
                                        </p:tgtEl>
                                        <p:attrNameLst>
                                          <p:attrName>style.visibility</p:attrName>
                                        </p:attrNameLst>
                                      </p:cBhvr>
                                      <p:to>
                                        <p:strVal val="visible"/>
                                      </p:to>
                                    </p:set>
                                    <p:animEffect transition="in" filter="wipe(left)">
                                      <p:cBhvr>
                                        <p:cTn id="45" dur="500"/>
                                        <p:tgtEl>
                                          <p:spTgt spid="1136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p:cNvSpPr>
            <a:spLocks noGrp="1" noChangeArrowheads="1"/>
          </p:cNvSpPr>
          <p:nvPr>
            <p:ph type="title"/>
          </p:nvPr>
        </p:nvSpPr>
        <p:spPr bwMode="auto">
          <a:xfrm>
            <a:off x="1304778" y="528990"/>
            <a:ext cx="6286500" cy="8036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defRPr/>
            </a:pPr>
            <a:r>
              <a:rPr lang="en-US" sz="4500" dirty="0">
                <a:solidFill>
                  <a:srgbClr val="002060"/>
                </a:solidFill>
                <a:effectLst>
                  <a:outerShdw blurRad="38100" dist="38100" dir="2700000" algn="tl">
                    <a:srgbClr val="C0C0C0"/>
                  </a:outerShdw>
                </a:effectLst>
                <a:latin typeface="Arial Black" pitchFamily="34" charset="0"/>
              </a:rPr>
              <a:t>APPEALS PROCESS</a:t>
            </a:r>
          </a:p>
        </p:txBody>
      </p:sp>
      <p:sp>
        <p:nvSpPr>
          <p:cNvPr id="198660" name="Rectangle 4"/>
          <p:cNvSpPr>
            <a:spLocks noGrp="1" noChangeArrowheads="1"/>
          </p:cNvSpPr>
          <p:nvPr>
            <p:ph type="body" idx="1"/>
          </p:nvPr>
        </p:nvSpPr>
        <p:spPr>
          <a:xfrm>
            <a:off x="3998794" y="1332662"/>
            <a:ext cx="4967785" cy="4026694"/>
          </a:xfrm>
        </p:spPr>
        <p:txBody>
          <a:bodyPr>
            <a:noAutofit/>
          </a:bodyPr>
          <a:lstStyle/>
          <a:p>
            <a:pPr eaLnBrk="1" hangingPunct="1">
              <a:lnSpc>
                <a:spcPct val="90000"/>
              </a:lnSpc>
              <a:defRPr/>
            </a:pPr>
            <a:r>
              <a:rPr lang="en-US" sz="2400" dirty="0">
                <a:solidFill>
                  <a:schemeClr val="accent5">
                    <a:lumMod val="50000"/>
                  </a:schemeClr>
                </a:solidFill>
                <a:effectLst>
                  <a:outerShdw blurRad="38100" dist="38100" dir="2700000" algn="tl">
                    <a:srgbClr val="000000">
                      <a:alpha val="43137"/>
                    </a:srgbClr>
                  </a:outerShdw>
                </a:effectLst>
                <a:latin typeface="Arial Black" pitchFamily="34" charset="0"/>
              </a:rPr>
              <a:t>Initial Determination from Noridian ($1)</a:t>
            </a:r>
          </a:p>
          <a:p>
            <a:pPr eaLnBrk="1" hangingPunct="1">
              <a:lnSpc>
                <a:spcPct val="90000"/>
              </a:lnSpc>
              <a:defRPr/>
            </a:pPr>
            <a:r>
              <a:rPr lang="en-US" sz="2400" dirty="0">
                <a:solidFill>
                  <a:schemeClr val="accent5">
                    <a:lumMod val="50000"/>
                  </a:schemeClr>
                </a:solidFill>
                <a:effectLst>
                  <a:outerShdw blurRad="38100" dist="38100" dir="2700000" algn="tl">
                    <a:srgbClr val="000000">
                      <a:alpha val="43137"/>
                    </a:srgbClr>
                  </a:outerShdw>
                </a:effectLst>
                <a:latin typeface="Arial Black" pitchFamily="34" charset="0"/>
              </a:rPr>
              <a:t>Redetermination from Noridian ($1)-120 days/file</a:t>
            </a:r>
          </a:p>
          <a:p>
            <a:pPr eaLnBrk="1" hangingPunct="1">
              <a:lnSpc>
                <a:spcPct val="90000"/>
              </a:lnSpc>
              <a:defRPr/>
            </a:pPr>
            <a:r>
              <a:rPr lang="en-US" sz="2400" dirty="0">
                <a:solidFill>
                  <a:schemeClr val="accent5">
                    <a:lumMod val="50000"/>
                  </a:schemeClr>
                </a:solidFill>
                <a:effectLst>
                  <a:outerShdw blurRad="38100" dist="38100" dir="2700000" algn="tl">
                    <a:srgbClr val="000000">
                      <a:alpha val="43137"/>
                    </a:srgbClr>
                  </a:outerShdw>
                </a:effectLst>
                <a:latin typeface="Arial Black" pitchFamily="34" charset="0"/>
              </a:rPr>
              <a:t>Qualified Independent Contractor (QIC) ($1)-180 days/file</a:t>
            </a:r>
          </a:p>
          <a:p>
            <a:pPr eaLnBrk="1" hangingPunct="1">
              <a:lnSpc>
                <a:spcPct val="90000"/>
              </a:lnSpc>
              <a:defRPr/>
            </a:pPr>
            <a:r>
              <a:rPr lang="en-US" sz="2400" dirty="0">
                <a:solidFill>
                  <a:schemeClr val="accent5">
                    <a:lumMod val="50000"/>
                  </a:schemeClr>
                </a:solidFill>
                <a:effectLst>
                  <a:outerShdw blurRad="38100" dist="38100" dir="2700000" algn="tl">
                    <a:srgbClr val="000000">
                      <a:alpha val="43137"/>
                    </a:srgbClr>
                  </a:outerShdw>
                </a:effectLst>
                <a:latin typeface="Arial Black" pitchFamily="34" charset="0"/>
              </a:rPr>
              <a:t>Administrative Law Judge (ALJ) ($170)-60 days/file</a:t>
            </a:r>
          </a:p>
          <a:p>
            <a:pPr eaLnBrk="1" hangingPunct="1">
              <a:lnSpc>
                <a:spcPct val="90000"/>
              </a:lnSpc>
              <a:defRPr/>
            </a:pPr>
            <a:r>
              <a:rPr lang="en-US" sz="2400" dirty="0">
                <a:solidFill>
                  <a:schemeClr val="accent5">
                    <a:lumMod val="50000"/>
                  </a:schemeClr>
                </a:solidFill>
                <a:effectLst>
                  <a:outerShdw blurRad="38100" dist="38100" dir="2700000" algn="tl">
                    <a:srgbClr val="000000">
                      <a:alpha val="43137"/>
                    </a:srgbClr>
                  </a:outerShdw>
                </a:effectLst>
                <a:latin typeface="Arial Black" pitchFamily="34" charset="0"/>
              </a:rPr>
              <a:t>Department Appeals Board (DAB) ($170)-60 days/file</a:t>
            </a:r>
          </a:p>
          <a:p>
            <a:pPr eaLnBrk="1" hangingPunct="1">
              <a:lnSpc>
                <a:spcPct val="90000"/>
              </a:lnSpc>
              <a:defRPr/>
            </a:pPr>
            <a:r>
              <a:rPr lang="en-US" sz="2400" dirty="0">
                <a:solidFill>
                  <a:schemeClr val="accent5">
                    <a:lumMod val="50000"/>
                  </a:schemeClr>
                </a:solidFill>
                <a:effectLst>
                  <a:outerShdw blurRad="38100" dist="38100" dir="2700000" algn="tl">
                    <a:srgbClr val="000000">
                      <a:alpha val="43137"/>
                    </a:srgbClr>
                  </a:outerShdw>
                </a:effectLst>
                <a:latin typeface="Arial Black" pitchFamily="34" charset="0"/>
              </a:rPr>
              <a:t>Federal Court </a:t>
            </a:r>
            <a:r>
              <a:rPr lang="en-US" sz="2400">
                <a:solidFill>
                  <a:schemeClr val="accent5">
                    <a:lumMod val="50000"/>
                  </a:schemeClr>
                </a:solidFill>
                <a:effectLst>
                  <a:outerShdw blurRad="38100" dist="38100" dir="2700000" algn="tl">
                    <a:srgbClr val="000000">
                      <a:alpha val="43137"/>
                    </a:srgbClr>
                  </a:outerShdw>
                </a:effectLst>
                <a:latin typeface="Arial Black" pitchFamily="34" charset="0"/>
              </a:rPr>
              <a:t>($1670</a:t>
            </a:r>
            <a:r>
              <a:rPr lang="en-US" sz="2400" dirty="0">
                <a:solidFill>
                  <a:schemeClr val="accent5">
                    <a:lumMod val="50000"/>
                  </a:schemeClr>
                </a:solidFill>
                <a:effectLst>
                  <a:outerShdw blurRad="38100" dist="38100" dir="2700000" algn="tl">
                    <a:srgbClr val="000000">
                      <a:alpha val="43137"/>
                    </a:srgbClr>
                  </a:outerShdw>
                </a:effectLst>
                <a:latin typeface="Arial Black" pitchFamily="34" charset="0"/>
              </a:rPr>
              <a:t>)-60 days/file</a:t>
            </a:r>
          </a:p>
        </p:txBody>
      </p:sp>
      <p:pic>
        <p:nvPicPr>
          <p:cNvPr id="65541" name="Picture 5" descr="j0283265"/>
          <p:cNvPicPr>
            <a:picLocks noChangeAspect="1" noChangeArrowheads="1" noCrop="1"/>
          </p:cNvPicPr>
          <p:nvPr/>
        </p:nvPicPr>
        <p:blipFill>
          <a:blip r:embed="rId2"/>
          <a:srcRect/>
          <a:stretch>
            <a:fillRect/>
          </a:stretch>
        </p:blipFill>
        <p:spPr bwMode="auto">
          <a:xfrm>
            <a:off x="976826" y="2571750"/>
            <a:ext cx="2800350" cy="2124075"/>
          </a:xfrm>
          <a:prstGeom prst="rect">
            <a:avLst/>
          </a:prstGeom>
          <a:noFill/>
          <a:ln w="9525">
            <a:noFill/>
            <a:miter lim="800000"/>
            <a:headEnd/>
            <a:tailEnd/>
          </a:ln>
        </p:spPr>
      </p:pic>
    </p:spTree>
    <p:extLst>
      <p:ext uri="{BB962C8B-B14F-4D97-AF65-F5344CB8AC3E}">
        <p14:creationId xmlns:p14="http://schemas.microsoft.com/office/powerpoint/2010/main" val="47052339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6AC8-6D68-4E23-BE0E-1992F35F6491}"/>
              </a:ext>
            </a:extLst>
          </p:cNvPr>
          <p:cNvSpPr>
            <a:spLocks noGrp="1"/>
          </p:cNvSpPr>
          <p:nvPr>
            <p:ph type="title"/>
          </p:nvPr>
        </p:nvSpPr>
        <p:spPr>
          <a:xfrm>
            <a:off x="457200" y="0"/>
            <a:ext cx="8229600" cy="1143000"/>
          </a:xfrm>
          <a:solidFill>
            <a:schemeClr val="bg1"/>
          </a:solidFill>
        </p:spPr>
        <p:txBody>
          <a:bodyPr>
            <a:normAutofit/>
          </a:bodyPr>
          <a:lstStyle/>
          <a:p>
            <a:r>
              <a:rPr lang="en-US" sz="3200" dirty="0">
                <a:latin typeface="Arial Black" panose="020B0A04020102020204" pitchFamily="34" charset="0"/>
              </a:rPr>
              <a:t>EVALUATION AND MANAGEMENT: 2020 AND BEYOND</a:t>
            </a:r>
          </a:p>
        </p:txBody>
      </p:sp>
      <p:sp>
        <p:nvSpPr>
          <p:cNvPr id="3" name="Content Placeholder 2">
            <a:extLst>
              <a:ext uri="{FF2B5EF4-FFF2-40B4-BE49-F238E27FC236}">
                <a16:creationId xmlns:a16="http://schemas.microsoft.com/office/drawing/2014/main" id="{8F1B7F2A-0658-40F6-A9AF-CA4D9296E94E}"/>
              </a:ext>
            </a:extLst>
          </p:cNvPr>
          <p:cNvSpPr>
            <a:spLocks noGrp="1"/>
          </p:cNvSpPr>
          <p:nvPr>
            <p:ph idx="1"/>
          </p:nvPr>
        </p:nvSpPr>
        <p:spPr>
          <a:xfrm>
            <a:off x="0" y="1063885"/>
            <a:ext cx="9144000" cy="5105400"/>
          </a:xfrm>
        </p:spPr>
        <p:txBody>
          <a:bodyPr>
            <a:noAutofit/>
          </a:bodyPr>
          <a:lstStyle/>
          <a:p>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For CY 2020, CMS will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continue the current coding and payment structure for E/M office/outpatient visits </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and physicians should continue to use either the 1995 or 1997 E/M guidelines to document E/M office and/or outpatient visits billed to Medicare. Major change in 2021</a:t>
            </a:r>
          </a:p>
          <a:p>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For CY 2020, CMS has implemented several policies to provide immediate burden reduction, while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other changes to documentation, coding, and payment would be implemented in CY 2021</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a:p>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For E/M office/outpatient visits, for both new and established patients, practitioners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need not re-enter in the medical record </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information on patient’s chief complaint and history that has already been entered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by</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ancillary staff, physicians in training or beneficiary</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a:p>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Indicate in medical record that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the physician reviewed and verified this information</a:t>
            </a:r>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and </a:t>
            </a:r>
            <a:r>
              <a:rPr lang="en-US" sz="2100" dirty="0">
                <a:solidFill>
                  <a:srgbClr val="C00000"/>
                </a:solidFill>
                <a:effectLst>
                  <a:outerShdw blurRad="38100" dist="38100" dir="2700000" algn="tl">
                    <a:srgbClr val="000000">
                      <a:alpha val="43137"/>
                    </a:srgbClr>
                  </a:outerShdw>
                </a:effectLst>
                <a:latin typeface="Arial Black" panose="020B0A04020102020204" pitchFamily="34" charset="0"/>
              </a:rPr>
              <a:t>sign &amp; date record or chart.</a:t>
            </a:r>
          </a:p>
          <a:p>
            <a:r>
              <a:rPr lang="en-US" sz="21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p:txBody>
      </p:sp>
      <p:sp>
        <p:nvSpPr>
          <p:cNvPr id="4" name="Date Placeholder 3">
            <a:extLst>
              <a:ext uri="{FF2B5EF4-FFF2-40B4-BE49-F238E27FC236}">
                <a16:creationId xmlns:a16="http://schemas.microsoft.com/office/drawing/2014/main" id="{8D2E4363-DCDA-4279-B6A2-EC35C883C31E}"/>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F8BE3785-7073-4F2E-9B74-DCEF6AA4BBEA}"/>
              </a:ext>
            </a:extLst>
          </p:cNvPr>
          <p:cNvSpPr>
            <a:spLocks noGrp="1"/>
          </p:cNvSpPr>
          <p:nvPr>
            <p:ph type="sldNum" sz="quarter" idx="12"/>
          </p:nvPr>
        </p:nvSpPr>
        <p:spPr/>
        <p:txBody>
          <a:bodyPr/>
          <a:lstStyle/>
          <a:p>
            <a:fld id="{5D86E084-3352-1048-A7D3-AB1A259C9C49}" type="slidenum">
              <a:rPr lang="en-US" smtClean="0"/>
              <a:pPr/>
              <a:t>43</a:t>
            </a:fld>
            <a:endParaRPr lang="en-US"/>
          </a:p>
        </p:txBody>
      </p:sp>
    </p:spTree>
    <p:extLst>
      <p:ext uri="{BB962C8B-B14F-4D97-AF65-F5344CB8AC3E}">
        <p14:creationId xmlns:p14="http://schemas.microsoft.com/office/powerpoint/2010/main" val="2587445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C919-9868-4A5A-8062-411698E80F26}"/>
              </a:ext>
            </a:extLst>
          </p:cNvPr>
          <p:cNvSpPr>
            <a:spLocks noGrp="1"/>
          </p:cNvSpPr>
          <p:nvPr>
            <p:ph type="title"/>
          </p:nvPr>
        </p:nvSpPr>
        <p:spPr>
          <a:xfrm>
            <a:off x="-76200" y="160337"/>
            <a:ext cx="9203724" cy="1143000"/>
          </a:xfrm>
        </p:spPr>
        <p:txBody>
          <a:bodyPr>
            <a:normAutofit fontScale="90000"/>
          </a:bodyPr>
          <a:lstStyle/>
          <a:p>
            <a:r>
              <a:rPr lang="en-US" dirty="0">
                <a:solidFill>
                  <a:srgbClr val="0070C0"/>
                </a:solidFill>
                <a:latin typeface="Arial Black" panose="020B0A04020102020204" pitchFamily="34" charset="0"/>
              </a:rPr>
              <a:t>SUMMARY OF AMA REVISIONS: 2021</a:t>
            </a:r>
          </a:p>
        </p:txBody>
      </p:sp>
      <p:sp>
        <p:nvSpPr>
          <p:cNvPr id="3" name="Content Placeholder 2">
            <a:extLst>
              <a:ext uri="{FF2B5EF4-FFF2-40B4-BE49-F238E27FC236}">
                <a16:creationId xmlns:a16="http://schemas.microsoft.com/office/drawing/2014/main" id="{C30A2EE1-1835-40F2-AD39-C930B2780DB4}"/>
              </a:ext>
            </a:extLst>
          </p:cNvPr>
          <p:cNvSpPr>
            <a:spLocks noGrp="1"/>
          </p:cNvSpPr>
          <p:nvPr>
            <p:ph idx="1"/>
          </p:nvPr>
        </p:nvSpPr>
        <p:spPr>
          <a:xfrm>
            <a:off x="0" y="1066363"/>
            <a:ext cx="9127524" cy="5223933"/>
          </a:xfrm>
        </p:spPr>
        <p:txBody>
          <a:bodyPr>
            <a:normAutofit fontScale="92500" lnSpcReduction="10000"/>
          </a:bodyPr>
          <a:lstStyle/>
          <a:p>
            <a:r>
              <a:rPr lang="en-US"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Effective Jan 2021- for office based E&amp;M</a:t>
            </a:r>
          </a:p>
          <a:p>
            <a:r>
              <a:rPr lang="en-US"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Eliminate history and physical as elements for code section</a:t>
            </a:r>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a:p>
            <a:pPr lvl="1"/>
            <a:r>
              <a:rPr lang="en-US" dirty="0">
                <a:solidFill>
                  <a:srgbClr val="002060"/>
                </a:solidFill>
                <a:latin typeface="Arial Black" panose="020B0A04020102020204" pitchFamily="34" charset="0"/>
              </a:rPr>
              <a:t>While the physician’s work in capturing the patient’s pertinent history and performing a relevant physical exam contributes to both the time and medical decision making, </a:t>
            </a:r>
            <a:r>
              <a:rPr lang="en-US" dirty="0">
                <a:solidFill>
                  <a:srgbClr val="C00000"/>
                </a:solidFill>
                <a:latin typeface="Arial Black" panose="020B0A04020102020204" pitchFamily="34" charset="0"/>
              </a:rPr>
              <a:t>these elements alone should not determine the appropriate code level. </a:t>
            </a:r>
          </a:p>
          <a:p>
            <a:pPr lvl="1"/>
            <a:r>
              <a:rPr lang="en-US" dirty="0">
                <a:solidFill>
                  <a:srgbClr val="002060"/>
                </a:solidFill>
                <a:latin typeface="Arial Black" panose="020B0A04020102020204" pitchFamily="34" charset="0"/>
              </a:rPr>
              <a:t>The Workgroup revised the code descriptors to state providers should perform a </a:t>
            </a:r>
            <a:r>
              <a:rPr lang="en-US" u="sng" dirty="0">
                <a:solidFill>
                  <a:srgbClr val="C00000"/>
                </a:solidFill>
                <a:latin typeface="Arial Black" panose="020B0A04020102020204" pitchFamily="34" charset="0"/>
              </a:rPr>
              <a:t>“medically appropriate history and/or examination</a:t>
            </a:r>
            <a:r>
              <a:rPr lang="en-US" dirty="0">
                <a:solidFill>
                  <a:srgbClr val="C00000"/>
                </a:solidFill>
                <a:latin typeface="Arial Black" panose="020B0A04020102020204" pitchFamily="34" charset="0"/>
              </a:rPr>
              <a:t>”</a:t>
            </a:r>
          </a:p>
          <a:p>
            <a:endParaRPr lang="en-US" dirty="0"/>
          </a:p>
        </p:txBody>
      </p:sp>
      <p:sp>
        <p:nvSpPr>
          <p:cNvPr id="4" name="Date Placeholder 3">
            <a:extLst>
              <a:ext uri="{FF2B5EF4-FFF2-40B4-BE49-F238E27FC236}">
                <a16:creationId xmlns:a16="http://schemas.microsoft.com/office/drawing/2014/main" id="{262FEE92-00D4-4777-8C66-BA280934AC81}"/>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813937E5-47CB-41E1-BBC7-D38F6385433C}"/>
              </a:ext>
            </a:extLst>
          </p:cNvPr>
          <p:cNvSpPr>
            <a:spLocks noGrp="1"/>
          </p:cNvSpPr>
          <p:nvPr>
            <p:ph type="sldNum" sz="quarter" idx="12"/>
          </p:nvPr>
        </p:nvSpPr>
        <p:spPr/>
        <p:txBody>
          <a:bodyPr/>
          <a:lstStyle/>
          <a:p>
            <a:fld id="{5D86E084-3352-1048-A7D3-AB1A259C9C49}" type="slidenum">
              <a:rPr lang="en-US" smtClean="0"/>
              <a:pPr/>
              <a:t>44</a:t>
            </a:fld>
            <a:endParaRPr lang="en-US"/>
          </a:p>
        </p:txBody>
      </p:sp>
    </p:spTree>
    <p:extLst>
      <p:ext uri="{BB962C8B-B14F-4D97-AF65-F5344CB8AC3E}">
        <p14:creationId xmlns:p14="http://schemas.microsoft.com/office/powerpoint/2010/main" val="1909085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C919-9868-4A5A-8062-411698E80F26}"/>
              </a:ext>
            </a:extLst>
          </p:cNvPr>
          <p:cNvSpPr>
            <a:spLocks noGrp="1"/>
          </p:cNvSpPr>
          <p:nvPr>
            <p:ph type="title"/>
          </p:nvPr>
        </p:nvSpPr>
        <p:spPr>
          <a:xfrm>
            <a:off x="457200" y="160337"/>
            <a:ext cx="8229600" cy="1143000"/>
          </a:xfrm>
        </p:spPr>
        <p:txBody>
          <a:bodyPr>
            <a:normAutofit fontScale="90000"/>
          </a:bodyPr>
          <a:lstStyle/>
          <a:p>
            <a:r>
              <a:rPr lang="en-US" dirty="0">
                <a:solidFill>
                  <a:srgbClr val="0070C0"/>
                </a:solidFill>
                <a:latin typeface="Arial Black" panose="020B0A04020102020204" pitchFamily="34" charset="0"/>
              </a:rPr>
              <a:t>SUMMARY OF REVISIONS 2021</a:t>
            </a:r>
          </a:p>
        </p:txBody>
      </p:sp>
      <p:sp>
        <p:nvSpPr>
          <p:cNvPr id="3" name="Content Placeholder 2">
            <a:extLst>
              <a:ext uri="{FF2B5EF4-FFF2-40B4-BE49-F238E27FC236}">
                <a16:creationId xmlns:a16="http://schemas.microsoft.com/office/drawing/2014/main" id="{C30A2EE1-1835-40F2-AD39-C930B2780DB4}"/>
              </a:ext>
            </a:extLst>
          </p:cNvPr>
          <p:cNvSpPr>
            <a:spLocks noGrp="1"/>
          </p:cNvSpPr>
          <p:nvPr>
            <p:ph idx="1"/>
          </p:nvPr>
        </p:nvSpPr>
        <p:spPr>
          <a:xfrm>
            <a:off x="0" y="1117600"/>
            <a:ext cx="9076267" cy="5223933"/>
          </a:xfrm>
        </p:spPr>
        <p:txBody>
          <a:bodyPr>
            <a:normAutofit fontScale="77500" lnSpcReduction="20000"/>
          </a:bodyPr>
          <a:lstStyle/>
          <a:p>
            <a:r>
              <a:rPr lang="en-US"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Allow physicians to choose whether their documentation is based on Medical Decision Making (MDM) or Total Time: </a:t>
            </a:r>
            <a:endPar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pPr lvl="1"/>
            <a:r>
              <a:rPr lang="en-US" b="1" dirty="0">
                <a:solidFill>
                  <a:srgbClr val="002060"/>
                </a:solidFill>
                <a:effectLst>
                  <a:outerShdw blurRad="38100" dist="38100" dir="2700000" algn="tl">
                    <a:srgbClr val="000000">
                      <a:alpha val="43137"/>
                    </a:srgbClr>
                  </a:outerShdw>
                </a:effectLst>
                <a:latin typeface="Arial Black" panose="020B0A04020102020204" pitchFamily="34" charset="0"/>
              </a:rPr>
              <a:t>MDM: </a:t>
            </a:r>
            <a:r>
              <a:rPr lang="en-US" dirty="0">
                <a:solidFill>
                  <a:srgbClr val="002060"/>
                </a:solidFill>
                <a:latin typeface="Arial Black" panose="020B0A04020102020204" pitchFamily="34" charset="0"/>
              </a:rPr>
              <a:t>The Workgroup did not materially change the three current MDM sub-components, but did provide </a:t>
            </a:r>
            <a:r>
              <a:rPr lang="en-US" dirty="0">
                <a:solidFill>
                  <a:srgbClr val="C00000"/>
                </a:solidFill>
                <a:latin typeface="Arial Black" panose="020B0A04020102020204" pitchFamily="34" charset="0"/>
              </a:rPr>
              <a:t>extensive edits to the elements for code selection </a:t>
            </a:r>
            <a:r>
              <a:rPr lang="en-US" dirty="0">
                <a:solidFill>
                  <a:srgbClr val="002060"/>
                </a:solidFill>
                <a:latin typeface="Arial Black" panose="020B0A04020102020204" pitchFamily="34" charset="0"/>
              </a:rPr>
              <a:t>and revised/created numerous clarifying definitions in the E/M guidelines. (See below for additional discussion.)</a:t>
            </a:r>
          </a:p>
          <a:p>
            <a:pPr lvl="1"/>
            <a:r>
              <a:rPr lang="en-US" b="1" dirty="0">
                <a:solidFill>
                  <a:srgbClr val="002060"/>
                </a:solidFill>
                <a:effectLst>
                  <a:outerShdw blurRad="38100" dist="38100" dir="2700000" algn="tl">
                    <a:srgbClr val="000000">
                      <a:alpha val="43137"/>
                    </a:srgbClr>
                  </a:outerShdw>
                </a:effectLst>
                <a:latin typeface="Arial Black" panose="020B0A04020102020204" pitchFamily="34" charset="0"/>
              </a:rPr>
              <a:t>Time: </a:t>
            </a:r>
            <a:r>
              <a:rPr lang="en-US" dirty="0">
                <a:solidFill>
                  <a:srgbClr val="C00000"/>
                </a:solidFill>
                <a:latin typeface="Arial Black" panose="020B0A04020102020204" pitchFamily="34" charset="0"/>
              </a:rPr>
              <a:t>The definition of time is minimum time</a:t>
            </a:r>
            <a:r>
              <a:rPr lang="en-US" dirty="0">
                <a:solidFill>
                  <a:srgbClr val="002060"/>
                </a:solidFill>
                <a:latin typeface="Arial Black" panose="020B0A04020102020204" pitchFamily="34" charset="0"/>
              </a:rPr>
              <a:t>, not typical time, and represents total physician/qualified health care professional (QHP) time on the date of service. The use of date-of-service time builds on the movement over the last several years by Medicare to better recognize the work involved in non-face-to-face services like care coordination. These definitions only apply when code selection is primarily based on time and </a:t>
            </a:r>
            <a:r>
              <a:rPr lang="en-US" u="sng" dirty="0">
                <a:solidFill>
                  <a:srgbClr val="002060"/>
                </a:solidFill>
                <a:latin typeface="Arial Black" panose="020B0A04020102020204" pitchFamily="34" charset="0"/>
              </a:rPr>
              <a:t>not</a:t>
            </a:r>
            <a:r>
              <a:rPr lang="en-US" dirty="0">
                <a:solidFill>
                  <a:srgbClr val="002060"/>
                </a:solidFill>
                <a:latin typeface="Arial Black" panose="020B0A04020102020204" pitchFamily="34" charset="0"/>
              </a:rPr>
              <a:t> MDM.</a:t>
            </a:r>
          </a:p>
          <a:p>
            <a:endParaRPr lang="en-US" dirty="0"/>
          </a:p>
        </p:txBody>
      </p:sp>
      <p:sp>
        <p:nvSpPr>
          <p:cNvPr id="4" name="Date Placeholder 3">
            <a:extLst>
              <a:ext uri="{FF2B5EF4-FFF2-40B4-BE49-F238E27FC236}">
                <a16:creationId xmlns:a16="http://schemas.microsoft.com/office/drawing/2014/main" id="{262FEE92-00D4-4777-8C66-BA280934AC81}"/>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813937E5-47CB-41E1-BBC7-D38F6385433C}"/>
              </a:ext>
            </a:extLst>
          </p:cNvPr>
          <p:cNvSpPr>
            <a:spLocks noGrp="1"/>
          </p:cNvSpPr>
          <p:nvPr>
            <p:ph type="sldNum" sz="quarter" idx="12"/>
          </p:nvPr>
        </p:nvSpPr>
        <p:spPr/>
        <p:txBody>
          <a:bodyPr/>
          <a:lstStyle/>
          <a:p>
            <a:fld id="{5D86E084-3352-1048-A7D3-AB1A259C9C49}" type="slidenum">
              <a:rPr lang="en-US" smtClean="0"/>
              <a:pPr/>
              <a:t>45</a:t>
            </a:fld>
            <a:endParaRPr lang="en-US"/>
          </a:p>
        </p:txBody>
      </p:sp>
    </p:spTree>
    <p:extLst>
      <p:ext uri="{BB962C8B-B14F-4D97-AF65-F5344CB8AC3E}">
        <p14:creationId xmlns:p14="http://schemas.microsoft.com/office/powerpoint/2010/main" val="231394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C919-9868-4A5A-8062-411698E80F26}"/>
              </a:ext>
            </a:extLst>
          </p:cNvPr>
          <p:cNvSpPr>
            <a:spLocks noGrp="1"/>
          </p:cNvSpPr>
          <p:nvPr>
            <p:ph type="title"/>
          </p:nvPr>
        </p:nvSpPr>
        <p:spPr>
          <a:xfrm>
            <a:off x="457200" y="160337"/>
            <a:ext cx="8229600" cy="1143000"/>
          </a:xfrm>
        </p:spPr>
        <p:txBody>
          <a:bodyPr/>
          <a:lstStyle/>
          <a:p>
            <a:r>
              <a:rPr lang="en-US" dirty="0">
                <a:solidFill>
                  <a:srgbClr val="0070C0"/>
                </a:solidFill>
                <a:latin typeface="Arial Black" panose="020B0A04020102020204" pitchFamily="34" charset="0"/>
              </a:rPr>
              <a:t>SUMMARY OF REVISIONS</a:t>
            </a:r>
          </a:p>
        </p:txBody>
      </p:sp>
      <p:sp>
        <p:nvSpPr>
          <p:cNvPr id="3" name="Content Placeholder 2">
            <a:extLst>
              <a:ext uri="{FF2B5EF4-FFF2-40B4-BE49-F238E27FC236}">
                <a16:creationId xmlns:a16="http://schemas.microsoft.com/office/drawing/2014/main" id="{C30A2EE1-1835-40F2-AD39-C930B2780DB4}"/>
              </a:ext>
            </a:extLst>
          </p:cNvPr>
          <p:cNvSpPr>
            <a:spLocks noGrp="1"/>
          </p:cNvSpPr>
          <p:nvPr>
            <p:ph idx="1"/>
          </p:nvPr>
        </p:nvSpPr>
        <p:spPr>
          <a:xfrm>
            <a:off x="0" y="922867"/>
            <a:ext cx="9076267" cy="5935133"/>
          </a:xfrm>
        </p:spPr>
        <p:txBody>
          <a:bodyPr>
            <a:normAutofit fontScale="92500" lnSpcReduction="10000"/>
          </a:bodyPr>
          <a:lstStyle/>
          <a:p>
            <a:r>
              <a:rPr lang="en-US" sz="3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Deletion of CPT code 99201:</a:t>
            </a:r>
            <a:r>
              <a:rPr lang="en-US" sz="3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The Panel agreed to eliminate 99201 as 99201 and 99202 are both straightforward MDM &amp; only different by history and exam elements.</a:t>
            </a:r>
          </a:p>
          <a:p>
            <a:r>
              <a:rPr lang="en-US" sz="3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Creation of a shorter Prolonged Services code: </a:t>
            </a:r>
          </a:p>
          <a:p>
            <a:pPr lvl="1"/>
            <a:r>
              <a:rPr lang="en-US" sz="2600" dirty="0">
                <a:solidFill>
                  <a:srgbClr val="002060"/>
                </a:solidFill>
                <a:latin typeface="Arial Black" panose="020B0A04020102020204" pitchFamily="34" charset="0"/>
              </a:rPr>
              <a:t>The Panel created a shorter prolonged services code that would capture physician/QHP time in </a:t>
            </a:r>
            <a:r>
              <a:rPr lang="en-US" sz="2600" dirty="0">
                <a:solidFill>
                  <a:srgbClr val="C00000"/>
                </a:solidFill>
                <a:effectLst>
                  <a:outerShdw blurRad="38100" dist="38100" dir="2700000" algn="tl">
                    <a:srgbClr val="000000">
                      <a:alpha val="43137"/>
                    </a:srgbClr>
                  </a:outerShdw>
                </a:effectLst>
                <a:latin typeface="Arial Black" panose="020B0A04020102020204" pitchFamily="34" charset="0"/>
              </a:rPr>
              <a:t>15-minute increments</a:t>
            </a:r>
            <a:r>
              <a:rPr lang="en-US" sz="2600" dirty="0">
                <a:solidFill>
                  <a:srgbClr val="002060"/>
                </a:solidFill>
                <a:latin typeface="Arial Black" panose="020B0A04020102020204" pitchFamily="34" charset="0"/>
              </a:rPr>
              <a:t>. </a:t>
            </a:r>
          </a:p>
          <a:p>
            <a:pPr lvl="1"/>
            <a:r>
              <a:rPr lang="en-US" sz="2600" dirty="0">
                <a:solidFill>
                  <a:srgbClr val="002060"/>
                </a:solidFill>
                <a:latin typeface="Arial Black" panose="020B0A04020102020204" pitchFamily="34" charset="0"/>
              </a:rPr>
              <a:t>This code would </a:t>
            </a:r>
            <a:r>
              <a:rPr lang="en-US" sz="2600" dirty="0">
                <a:solidFill>
                  <a:srgbClr val="C00000"/>
                </a:solidFill>
                <a:effectLst>
                  <a:outerShdw blurRad="38100" dist="38100" dir="2700000" algn="tl">
                    <a:srgbClr val="000000">
                      <a:alpha val="43137"/>
                    </a:srgbClr>
                  </a:outerShdw>
                </a:effectLst>
                <a:latin typeface="Arial Black" panose="020B0A04020102020204" pitchFamily="34" charset="0"/>
              </a:rPr>
              <a:t>only be reported with 99205 and 99215 </a:t>
            </a:r>
            <a:r>
              <a:rPr lang="en-US" sz="2600" dirty="0">
                <a:solidFill>
                  <a:srgbClr val="002060"/>
                </a:solidFill>
                <a:latin typeface="Arial Black" panose="020B0A04020102020204" pitchFamily="34" charset="0"/>
              </a:rPr>
              <a:t>and be used when time was the primary basis for code selection</a:t>
            </a:r>
            <a:r>
              <a:rPr lang="en-US" dirty="0">
                <a:solidFill>
                  <a:srgbClr val="002060"/>
                </a:solidFill>
                <a:latin typeface="Arial Black" panose="020B0A04020102020204" pitchFamily="34" charset="0"/>
              </a:rPr>
              <a:t>.</a:t>
            </a:r>
          </a:p>
          <a:p>
            <a:r>
              <a:rPr lang="en-US"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CMS has accepted the revisions proposed by AMA</a:t>
            </a:r>
          </a:p>
        </p:txBody>
      </p:sp>
      <p:sp>
        <p:nvSpPr>
          <p:cNvPr id="4" name="Date Placeholder 3">
            <a:extLst>
              <a:ext uri="{FF2B5EF4-FFF2-40B4-BE49-F238E27FC236}">
                <a16:creationId xmlns:a16="http://schemas.microsoft.com/office/drawing/2014/main" id="{262FEE92-00D4-4777-8C66-BA280934AC81}"/>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813937E5-47CB-41E1-BBC7-D38F6385433C}"/>
              </a:ext>
            </a:extLst>
          </p:cNvPr>
          <p:cNvSpPr>
            <a:spLocks noGrp="1"/>
          </p:cNvSpPr>
          <p:nvPr>
            <p:ph type="sldNum" sz="quarter" idx="12"/>
          </p:nvPr>
        </p:nvSpPr>
        <p:spPr/>
        <p:txBody>
          <a:bodyPr/>
          <a:lstStyle/>
          <a:p>
            <a:fld id="{5D86E084-3352-1048-A7D3-AB1A259C9C49}" type="slidenum">
              <a:rPr lang="en-US" smtClean="0"/>
              <a:pPr/>
              <a:t>46</a:t>
            </a:fld>
            <a:endParaRPr lang="en-US"/>
          </a:p>
        </p:txBody>
      </p:sp>
    </p:spTree>
    <p:extLst>
      <p:ext uri="{BB962C8B-B14F-4D97-AF65-F5344CB8AC3E}">
        <p14:creationId xmlns:p14="http://schemas.microsoft.com/office/powerpoint/2010/main" val="4079332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39CF-665C-4411-B56C-4F02B91BF31C}"/>
              </a:ext>
            </a:extLst>
          </p:cNvPr>
          <p:cNvSpPr>
            <a:spLocks noGrp="1"/>
          </p:cNvSpPr>
          <p:nvPr>
            <p:ph type="title"/>
          </p:nvPr>
        </p:nvSpPr>
        <p:spPr>
          <a:xfrm>
            <a:off x="457200" y="21075"/>
            <a:ext cx="8229600" cy="1143000"/>
          </a:xfrm>
          <a:solidFill>
            <a:schemeClr val="bg1"/>
          </a:solidFill>
        </p:spPr>
        <p:txBody>
          <a:bodyPr>
            <a:normAutofit fontScale="90000"/>
          </a:bodyPr>
          <a:lstStyle/>
          <a:p>
            <a:r>
              <a:rPr lang="en-US" dirty="0">
                <a:latin typeface="Arial Black" panose="020B0A04020102020204" pitchFamily="34" charset="0"/>
              </a:rPr>
              <a:t>AND MORE IN 2021….FROM CMS</a:t>
            </a:r>
          </a:p>
        </p:txBody>
      </p:sp>
      <p:sp>
        <p:nvSpPr>
          <p:cNvPr id="3" name="Content Placeholder 2">
            <a:extLst>
              <a:ext uri="{FF2B5EF4-FFF2-40B4-BE49-F238E27FC236}">
                <a16:creationId xmlns:a16="http://schemas.microsoft.com/office/drawing/2014/main" id="{B790628B-28A4-4CA3-999C-D9B4157CE5C7}"/>
              </a:ext>
            </a:extLst>
          </p:cNvPr>
          <p:cNvSpPr>
            <a:spLocks noGrp="1"/>
          </p:cNvSpPr>
          <p:nvPr>
            <p:ph idx="1"/>
          </p:nvPr>
        </p:nvSpPr>
        <p:spPr>
          <a:xfrm>
            <a:off x="0" y="883613"/>
            <a:ext cx="9144000" cy="6101803"/>
          </a:xfrm>
        </p:spPr>
        <p:txBody>
          <a:bodyPr>
            <a:normAutofit fontScale="47500" lnSpcReduction="20000"/>
          </a:bodyPr>
          <a:lstStyle/>
          <a:p>
            <a:r>
              <a:rPr lang="en-US" sz="5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Implementation of add-on codes that describe additional resources inherent in visits for primary care and particular kinds of non-procedural specialized medical care, (though they would not be restricted by physician specialty). </a:t>
            </a:r>
          </a:p>
          <a:p>
            <a:pPr lvl="1"/>
            <a:r>
              <a:rPr lang="en-US" sz="5000" dirty="0">
                <a:solidFill>
                  <a:srgbClr val="002060"/>
                </a:solidFill>
                <a:effectLst>
                  <a:outerShdw blurRad="38100" dist="38100" dir="2700000" algn="tl">
                    <a:srgbClr val="000000">
                      <a:alpha val="43137"/>
                    </a:srgbClr>
                  </a:outerShdw>
                </a:effectLst>
                <a:latin typeface="Arial Black" panose="020B0A04020102020204" pitchFamily="34" charset="0"/>
              </a:rPr>
              <a:t>These codes would only be reportable with E/M office/outpatient level 5 visits, and</a:t>
            </a:r>
          </a:p>
          <a:p>
            <a:pPr lvl="1"/>
            <a:r>
              <a:rPr lang="en-US" sz="5000" dirty="0">
                <a:solidFill>
                  <a:srgbClr val="002060"/>
                </a:solidFill>
                <a:effectLst>
                  <a:outerShdw blurRad="38100" dist="38100" dir="2700000" algn="tl">
                    <a:srgbClr val="000000">
                      <a:alpha val="43137"/>
                    </a:srgbClr>
                  </a:outerShdw>
                </a:effectLst>
                <a:latin typeface="Arial Black" panose="020B0A04020102020204" pitchFamily="34" charset="0"/>
              </a:rPr>
              <a:t>Their use generally would not impose new per-visit documentation requirements; and</a:t>
            </a:r>
          </a:p>
          <a:p>
            <a:r>
              <a:rPr lang="en-US" sz="57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Adoption of a new “extended visit” add-on code for use only with E/M office/outpatient level 5 visits to </a:t>
            </a:r>
            <a:r>
              <a:rPr lang="en-US" sz="5700" dirty="0">
                <a:solidFill>
                  <a:srgbClr val="C00000"/>
                </a:solidFill>
                <a:effectLst>
                  <a:outerShdw blurRad="38100" dist="38100" dir="2700000" algn="tl">
                    <a:srgbClr val="000000">
                      <a:alpha val="43137"/>
                    </a:srgbClr>
                  </a:outerShdw>
                </a:effectLst>
                <a:latin typeface="Arial Black" panose="020B0A04020102020204" pitchFamily="34" charset="0"/>
              </a:rPr>
              <a:t>account for the additional resources required when practitioners need to spend extended time with the patient.</a:t>
            </a:r>
          </a:p>
          <a:p>
            <a:endParaRPr lang="en-US" dirty="0"/>
          </a:p>
        </p:txBody>
      </p:sp>
      <p:sp>
        <p:nvSpPr>
          <p:cNvPr id="4" name="Date Placeholder 3">
            <a:extLst>
              <a:ext uri="{FF2B5EF4-FFF2-40B4-BE49-F238E27FC236}">
                <a16:creationId xmlns:a16="http://schemas.microsoft.com/office/drawing/2014/main" id="{22FA87DF-A0FB-468C-A7B6-E18BFAD6A01B}"/>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BCDDCA53-9E43-4811-B41E-0A3A53032141}"/>
              </a:ext>
            </a:extLst>
          </p:cNvPr>
          <p:cNvSpPr>
            <a:spLocks noGrp="1"/>
          </p:cNvSpPr>
          <p:nvPr>
            <p:ph type="sldNum" sz="quarter" idx="12"/>
          </p:nvPr>
        </p:nvSpPr>
        <p:spPr/>
        <p:txBody>
          <a:bodyPr/>
          <a:lstStyle/>
          <a:p>
            <a:fld id="{5D86E084-3352-1048-A7D3-AB1A259C9C49}" type="slidenum">
              <a:rPr lang="en-US" smtClean="0"/>
              <a:pPr/>
              <a:t>47</a:t>
            </a:fld>
            <a:endParaRPr lang="en-US"/>
          </a:p>
        </p:txBody>
      </p:sp>
    </p:spTree>
    <p:extLst>
      <p:ext uri="{BB962C8B-B14F-4D97-AF65-F5344CB8AC3E}">
        <p14:creationId xmlns:p14="http://schemas.microsoft.com/office/powerpoint/2010/main" val="44669957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1B7D1-23FE-41C1-BAB6-AE3C0A00E773}"/>
              </a:ext>
            </a:extLst>
          </p:cNvPr>
          <p:cNvSpPr>
            <a:spLocks noGrp="1"/>
          </p:cNvSpPr>
          <p:nvPr>
            <p:ph type="dt" sz="half" idx="10"/>
          </p:nvPr>
        </p:nvSpPr>
        <p:spPr/>
        <p:txBody>
          <a:bodyPr/>
          <a:lstStyle/>
          <a:p>
            <a:fld id="{D626FC28-D3B6-47B1-9638-E1BA853745F4}" type="datetime1">
              <a:rPr lang="en-US" smtClean="0"/>
              <a:pPr/>
              <a:t>5/4/2020</a:t>
            </a:fld>
            <a:endParaRPr lang="en-US"/>
          </a:p>
        </p:txBody>
      </p:sp>
      <p:sp>
        <p:nvSpPr>
          <p:cNvPr id="3" name="Slide Number Placeholder 2">
            <a:extLst>
              <a:ext uri="{FF2B5EF4-FFF2-40B4-BE49-F238E27FC236}">
                <a16:creationId xmlns:a16="http://schemas.microsoft.com/office/drawing/2014/main" id="{89ABE31E-0612-4445-A242-AE841B47D86C}"/>
              </a:ext>
            </a:extLst>
          </p:cNvPr>
          <p:cNvSpPr>
            <a:spLocks noGrp="1"/>
          </p:cNvSpPr>
          <p:nvPr>
            <p:ph type="sldNum" sz="quarter" idx="12"/>
          </p:nvPr>
        </p:nvSpPr>
        <p:spPr/>
        <p:txBody>
          <a:bodyPr/>
          <a:lstStyle/>
          <a:p>
            <a:fld id="{5D86E084-3352-1048-A7D3-AB1A259C9C49}" type="slidenum">
              <a:rPr lang="en-US" smtClean="0"/>
              <a:pPr/>
              <a:t>48</a:t>
            </a:fld>
            <a:endParaRPr lang="en-US"/>
          </a:p>
        </p:txBody>
      </p:sp>
      <p:grpSp>
        <p:nvGrpSpPr>
          <p:cNvPr id="6" name="Group 5">
            <a:extLst>
              <a:ext uri="{FF2B5EF4-FFF2-40B4-BE49-F238E27FC236}">
                <a16:creationId xmlns:a16="http://schemas.microsoft.com/office/drawing/2014/main" id="{C7553338-0B03-4A00-AA1F-E22E917366CA}"/>
              </a:ext>
            </a:extLst>
          </p:cNvPr>
          <p:cNvGrpSpPr/>
          <p:nvPr/>
        </p:nvGrpSpPr>
        <p:grpSpPr>
          <a:xfrm>
            <a:off x="74124" y="1126067"/>
            <a:ext cx="9059242" cy="5113697"/>
            <a:chOff x="74124" y="1126067"/>
            <a:chExt cx="9059242" cy="5113697"/>
          </a:xfrm>
        </p:grpSpPr>
        <p:pic>
          <p:nvPicPr>
            <p:cNvPr id="4" name="Picture 3">
              <a:extLst>
                <a:ext uri="{FF2B5EF4-FFF2-40B4-BE49-F238E27FC236}">
                  <a16:creationId xmlns:a16="http://schemas.microsoft.com/office/drawing/2014/main" id="{D4ED2EB0-0610-4218-930D-3396CE076D2E}"/>
                </a:ext>
              </a:extLst>
            </p:cNvPr>
            <p:cNvPicPr>
              <a:picLocks noChangeAspect="1"/>
            </p:cNvPicPr>
            <p:nvPr/>
          </p:nvPicPr>
          <p:blipFill rotWithShape="1">
            <a:blip r:embed="rId2"/>
            <a:srcRect l="7130" t="5227" r="8240" b="33044"/>
            <a:stretch/>
          </p:blipFill>
          <p:spPr>
            <a:xfrm>
              <a:off x="74124" y="1126067"/>
              <a:ext cx="9059242" cy="3716866"/>
            </a:xfrm>
            <a:prstGeom prst="rect">
              <a:avLst/>
            </a:prstGeom>
          </p:spPr>
        </p:pic>
        <p:sp>
          <p:nvSpPr>
            <p:cNvPr id="5" name="TextBox 4">
              <a:extLst>
                <a:ext uri="{FF2B5EF4-FFF2-40B4-BE49-F238E27FC236}">
                  <a16:creationId xmlns:a16="http://schemas.microsoft.com/office/drawing/2014/main" id="{64BC306D-A444-44A5-B634-767375A920C1}"/>
                </a:ext>
              </a:extLst>
            </p:cNvPr>
            <p:cNvSpPr txBox="1"/>
            <p:nvPr/>
          </p:nvSpPr>
          <p:spPr>
            <a:xfrm>
              <a:off x="897907" y="5224101"/>
              <a:ext cx="6722093" cy="1015663"/>
            </a:xfrm>
            <a:prstGeom prst="rect">
              <a:avLst/>
            </a:prstGeom>
            <a:solidFill>
              <a:srgbClr val="FFFF00"/>
            </a:solidFill>
          </p:spPr>
          <p:txBody>
            <a:bodyPr wrap="square" rtlCol="0">
              <a:spAutoFit/>
            </a:bodyPr>
            <a:lstStyle/>
            <a:p>
              <a:r>
                <a:rPr lang="en-US" sz="2000" dirty="0">
                  <a:latin typeface="Arial Black" panose="020B0A04020102020204" pitchFamily="34" charset="0"/>
                  <a:hlinkClick r:id="rId3"/>
                </a:rPr>
                <a:t>https://s3.amazonaws.com/public-inspection.federalregister.gov/2019-16041.pdf</a:t>
              </a:r>
              <a:r>
                <a:rPr lang="en-US" sz="2000" dirty="0">
                  <a:latin typeface="Arial Black" panose="020B0A04020102020204" pitchFamily="34" charset="0"/>
                </a:rPr>
                <a:t>                       Page 1187, Table 111</a:t>
              </a:r>
            </a:p>
          </p:txBody>
        </p:sp>
      </p:grpSp>
      <p:sp>
        <p:nvSpPr>
          <p:cNvPr id="7" name="Rectangle 6">
            <a:extLst>
              <a:ext uri="{FF2B5EF4-FFF2-40B4-BE49-F238E27FC236}">
                <a16:creationId xmlns:a16="http://schemas.microsoft.com/office/drawing/2014/main" id="{08B31670-3A19-401C-BAF3-517BD3C93221}"/>
              </a:ext>
            </a:extLst>
          </p:cNvPr>
          <p:cNvSpPr/>
          <p:nvPr/>
        </p:nvSpPr>
        <p:spPr>
          <a:xfrm>
            <a:off x="74124" y="3361510"/>
            <a:ext cx="8995752" cy="348342"/>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99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A951C4-C728-4AFE-8BB4-ADF28328B706}"/>
              </a:ext>
            </a:extLst>
          </p:cNvPr>
          <p:cNvSpPr/>
          <p:nvPr/>
        </p:nvSpPr>
        <p:spPr>
          <a:xfrm>
            <a:off x="0" y="6278880"/>
            <a:ext cx="8229600" cy="5791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9AF8A-CB3B-4C91-A372-53A9AF3086E9}"/>
              </a:ext>
            </a:extLst>
          </p:cNvPr>
          <p:cNvSpPr>
            <a:spLocks noGrp="1"/>
          </p:cNvSpPr>
          <p:nvPr>
            <p:ph type="title"/>
          </p:nvPr>
        </p:nvSpPr>
        <p:spPr>
          <a:xfrm>
            <a:off x="457200" y="0"/>
            <a:ext cx="8229600" cy="1143000"/>
          </a:xfrm>
          <a:solidFill>
            <a:schemeClr val="bg1"/>
          </a:solidFill>
        </p:spPr>
        <p:txBody>
          <a:bodyPr/>
          <a:lstStyle/>
          <a:p>
            <a:r>
              <a:rPr lang="en-US" dirty="0">
                <a:latin typeface="Arial Black" panose="020B0A04020102020204" pitchFamily="34" charset="0"/>
              </a:rPr>
              <a:t>SOME FUTURE THOUGHT</a:t>
            </a:r>
          </a:p>
        </p:txBody>
      </p:sp>
      <p:sp>
        <p:nvSpPr>
          <p:cNvPr id="3" name="Content Placeholder 2">
            <a:extLst>
              <a:ext uri="{FF2B5EF4-FFF2-40B4-BE49-F238E27FC236}">
                <a16:creationId xmlns:a16="http://schemas.microsoft.com/office/drawing/2014/main" id="{512A32A9-7831-4C8B-894A-60FE043E043E}"/>
              </a:ext>
            </a:extLst>
          </p:cNvPr>
          <p:cNvSpPr>
            <a:spLocks noGrp="1"/>
          </p:cNvSpPr>
          <p:nvPr>
            <p:ph idx="1"/>
          </p:nvPr>
        </p:nvSpPr>
        <p:spPr>
          <a:xfrm>
            <a:off x="0" y="703617"/>
            <a:ext cx="9144000" cy="6133307"/>
          </a:xfrm>
        </p:spPr>
        <p:txBody>
          <a:bodyPr>
            <a:normAutofit fontScale="92500"/>
          </a:bodyPr>
          <a:lstStyle/>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Newer biologic pharmaceuticals for rheumatology therapy and diagnostic tests arriving in the market </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New less invasive surgical techniques developing</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Artificial intelligence assisting diagnoses via mathematic algorithms or literature searches</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Changes in medical school programs and teaching methods across the country</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More virtual and telemedicine likely to continue</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More gadgets for self monitoring by patients</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Sub, sub, subspecialties emerging </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Increase in NPPs and various medical jobs: scribes, assistants, therapists, coders, etc.</a:t>
            </a:r>
          </a:p>
          <a:p>
            <a:r>
              <a:rPr lang="en-US" sz="25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Non physicians running / owning practices </a:t>
            </a:r>
          </a:p>
          <a:p>
            <a:r>
              <a:rPr lang="en-US" sz="2500" dirty="0">
                <a:solidFill>
                  <a:srgbClr val="C00000"/>
                </a:solidFill>
                <a:effectLst>
                  <a:outerShdw blurRad="38100" dist="38100" dir="2700000" algn="tl">
                    <a:srgbClr val="000000">
                      <a:alpha val="43137"/>
                    </a:srgbClr>
                  </a:outerShdw>
                </a:effectLst>
                <a:latin typeface="Arial Black" panose="020B0A04020102020204" pitchFamily="34" charset="0"/>
              </a:rPr>
              <a:t>But before banging your head, everything is still subject to change by law or custom</a:t>
            </a:r>
          </a:p>
        </p:txBody>
      </p:sp>
      <p:sp>
        <p:nvSpPr>
          <p:cNvPr id="5" name="Slide Number Placeholder 4">
            <a:extLst>
              <a:ext uri="{FF2B5EF4-FFF2-40B4-BE49-F238E27FC236}">
                <a16:creationId xmlns:a16="http://schemas.microsoft.com/office/drawing/2014/main" id="{C2F9A353-9D3D-416D-827E-31BEFC3162AC}"/>
              </a:ext>
            </a:extLst>
          </p:cNvPr>
          <p:cNvSpPr>
            <a:spLocks noGrp="1"/>
          </p:cNvSpPr>
          <p:nvPr>
            <p:ph type="sldNum" sz="quarter" idx="12"/>
          </p:nvPr>
        </p:nvSpPr>
        <p:spPr/>
        <p:txBody>
          <a:bodyPr/>
          <a:lstStyle/>
          <a:p>
            <a:fld id="{5D86E084-3352-1048-A7D3-AB1A259C9C49}" type="slidenum">
              <a:rPr lang="en-US" smtClean="0"/>
              <a:pPr/>
              <a:t>49</a:t>
            </a:fld>
            <a:endParaRPr lang="en-US"/>
          </a:p>
        </p:txBody>
      </p:sp>
    </p:spTree>
    <p:extLst>
      <p:ext uri="{BB962C8B-B14F-4D97-AF65-F5344CB8AC3E}">
        <p14:creationId xmlns:p14="http://schemas.microsoft.com/office/powerpoint/2010/main" val="16699094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C506-F5CC-47C5-A9CA-353822E8BC95}"/>
              </a:ext>
            </a:extLst>
          </p:cNvPr>
          <p:cNvSpPr>
            <a:spLocks noGrp="1"/>
          </p:cNvSpPr>
          <p:nvPr>
            <p:ph type="title"/>
          </p:nvPr>
        </p:nvSpPr>
        <p:spPr>
          <a:xfrm>
            <a:off x="141514" y="0"/>
            <a:ext cx="8860971" cy="1143000"/>
          </a:xfrm>
          <a:solidFill>
            <a:schemeClr val="bg1"/>
          </a:solidFill>
        </p:spPr>
        <p:txBody>
          <a:bodyPr>
            <a:normAutofit fontScale="90000"/>
          </a:bodyPr>
          <a:lstStyle/>
          <a:p>
            <a:r>
              <a:rPr lang="en-US" dirty="0">
                <a:latin typeface="Arial Black" panose="020B0A04020102020204" pitchFamily="34" charset="0"/>
              </a:rPr>
              <a:t>CMS Flexibilities to Fight COVID-19 </a:t>
            </a:r>
          </a:p>
        </p:txBody>
      </p:sp>
      <p:sp>
        <p:nvSpPr>
          <p:cNvPr id="3" name="Content Placeholder 2">
            <a:extLst>
              <a:ext uri="{FF2B5EF4-FFF2-40B4-BE49-F238E27FC236}">
                <a16:creationId xmlns:a16="http://schemas.microsoft.com/office/drawing/2014/main" id="{1EEBAF2F-D99D-4967-A3C9-68FCD5A7E9FA}"/>
              </a:ext>
            </a:extLst>
          </p:cNvPr>
          <p:cNvSpPr>
            <a:spLocks noGrp="1"/>
          </p:cNvSpPr>
          <p:nvPr>
            <p:ph idx="1"/>
          </p:nvPr>
        </p:nvSpPr>
        <p:spPr>
          <a:xfrm>
            <a:off x="224248" y="951412"/>
            <a:ext cx="8860970" cy="4578531"/>
          </a:xfrm>
        </p:spPr>
        <p:txBody>
          <a:bodyPr>
            <a:normAutofit fontScale="92500" lnSpcReduction="20000"/>
          </a:bodyPr>
          <a:lstStyle/>
          <a:p>
            <a:pPr marL="0" indent="0">
              <a:buNone/>
            </a:pPr>
            <a:r>
              <a:rPr lang="en-US" dirty="0">
                <a:solidFill>
                  <a:schemeClr val="accent5">
                    <a:lumMod val="50000"/>
                  </a:schemeClr>
                </a:solidFill>
                <a:latin typeface="Arial Black" panose="020B0A04020102020204" pitchFamily="34" charset="0"/>
              </a:rPr>
              <a:t>Since the beginning of the COVID-19 Public Health Emergency, the Trump Administration has issued an unprecedented array of temporary regulatory waivers and new rules to equip the American healthcare system with maximum flexibility to respond to the 2019 Novel Coronavirus (COVID-19) pandemic. These temporary changes will apply immediately across the entire U.S. healthcare system for the duration of the emergency declaration. (4-29-20)</a:t>
            </a:r>
          </a:p>
        </p:txBody>
      </p:sp>
      <p:sp>
        <p:nvSpPr>
          <p:cNvPr id="4" name="Date Placeholder 3">
            <a:extLst>
              <a:ext uri="{FF2B5EF4-FFF2-40B4-BE49-F238E27FC236}">
                <a16:creationId xmlns:a16="http://schemas.microsoft.com/office/drawing/2014/main" id="{EF5F8325-6B29-4418-B222-C23F28275B5B}"/>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927863E5-F367-45C9-90F1-FDB468D011A0}"/>
              </a:ext>
            </a:extLst>
          </p:cNvPr>
          <p:cNvSpPr>
            <a:spLocks noGrp="1"/>
          </p:cNvSpPr>
          <p:nvPr>
            <p:ph type="sldNum" sz="quarter" idx="12"/>
          </p:nvPr>
        </p:nvSpPr>
        <p:spPr/>
        <p:txBody>
          <a:bodyPr/>
          <a:lstStyle/>
          <a:p>
            <a:fld id="{5D86E084-3352-1048-A7D3-AB1A259C9C49}" type="slidenum">
              <a:rPr lang="en-US" smtClean="0"/>
              <a:pPr/>
              <a:t>5</a:t>
            </a:fld>
            <a:endParaRPr lang="en-US"/>
          </a:p>
        </p:txBody>
      </p:sp>
      <p:sp>
        <p:nvSpPr>
          <p:cNvPr id="6" name="TextBox 5">
            <a:extLst>
              <a:ext uri="{FF2B5EF4-FFF2-40B4-BE49-F238E27FC236}">
                <a16:creationId xmlns:a16="http://schemas.microsoft.com/office/drawing/2014/main" id="{DE252008-FA8E-47AB-9B77-824C387B6084}"/>
              </a:ext>
            </a:extLst>
          </p:cNvPr>
          <p:cNvSpPr txBox="1"/>
          <p:nvPr/>
        </p:nvSpPr>
        <p:spPr>
          <a:xfrm>
            <a:off x="29390" y="5651124"/>
            <a:ext cx="9085218" cy="830997"/>
          </a:xfrm>
          <a:prstGeom prst="rect">
            <a:avLst/>
          </a:prstGeom>
          <a:noFill/>
        </p:spPr>
        <p:txBody>
          <a:bodyPr wrap="square" rtlCol="0">
            <a:spAutoFit/>
          </a:bodyPr>
          <a:lstStyle/>
          <a:p>
            <a:r>
              <a:rPr lang="en-US" sz="2400" dirty="0">
                <a:latin typeface="Arial Black" panose="020B0A04020102020204" pitchFamily="34" charset="0"/>
                <a:hlinkClick r:id="rId2"/>
              </a:rPr>
              <a:t>https://www.cms.gov/files/document/covid-19-physicians-and-practitioners.pdf</a:t>
            </a:r>
            <a:r>
              <a:rPr lang="en-US" sz="2400" dirty="0">
                <a:latin typeface="Arial Black" panose="020B0A04020102020204" pitchFamily="34" charset="0"/>
              </a:rPr>
              <a:t> </a:t>
            </a:r>
          </a:p>
        </p:txBody>
      </p:sp>
    </p:spTree>
    <p:extLst>
      <p:ext uri="{BB962C8B-B14F-4D97-AF65-F5344CB8AC3E}">
        <p14:creationId xmlns:p14="http://schemas.microsoft.com/office/powerpoint/2010/main" val="2158539137"/>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6469971D-6C68-408B-9363-BDD3038CD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31"/>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a:extLst>
              <a:ext uri="{FF2B5EF4-FFF2-40B4-BE49-F238E27FC236}">
                <a16:creationId xmlns:a16="http://schemas.microsoft.com/office/drawing/2014/main" id="{A76AE0AE-D07B-443D-9E07-241CEE5A3FFD}"/>
              </a:ext>
            </a:extLst>
          </p:cNvPr>
          <p:cNvSpPr txBox="1">
            <a:spLocks noChangeArrowheads="1"/>
          </p:cNvSpPr>
          <p:nvPr/>
        </p:nvSpPr>
        <p:spPr bwMode="auto">
          <a:xfrm>
            <a:off x="0" y="152400"/>
            <a:ext cx="9144000" cy="708025"/>
          </a:xfrm>
          <a:prstGeom prst="rect">
            <a:avLst/>
          </a:prstGeom>
          <a:solidFill>
            <a:schemeClr val="bg1"/>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0070C0"/>
                </a:solidFill>
                <a:latin typeface="Arial Black" panose="020B0A04020102020204" pitchFamily="34" charset="0"/>
              </a:rPr>
              <a:t>CAT GOT YOUR TONGUE?</a:t>
            </a:r>
          </a:p>
        </p:txBody>
      </p:sp>
      <p:sp>
        <p:nvSpPr>
          <p:cNvPr id="4" name="TextBox 3">
            <a:extLst>
              <a:ext uri="{FF2B5EF4-FFF2-40B4-BE49-F238E27FC236}">
                <a16:creationId xmlns:a16="http://schemas.microsoft.com/office/drawing/2014/main" id="{4911FAB8-2E67-4EBC-8300-B3E6A762D3A6}"/>
              </a:ext>
            </a:extLst>
          </p:cNvPr>
          <p:cNvSpPr txBox="1">
            <a:spLocks noChangeArrowheads="1"/>
          </p:cNvSpPr>
          <p:nvPr/>
        </p:nvSpPr>
        <p:spPr bwMode="auto">
          <a:xfrm>
            <a:off x="5791200" y="1651000"/>
            <a:ext cx="3276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a:solidFill>
                  <a:srgbClr val="800000"/>
                </a:solidFill>
                <a:latin typeface="Arial Black" panose="020B0A04020102020204" pitchFamily="34" charset="0"/>
              </a:rPr>
              <a:t>Ask all your questions---maybe I can answer some</a:t>
            </a:r>
          </a:p>
        </p:txBody>
      </p:sp>
      <p:sp>
        <p:nvSpPr>
          <p:cNvPr id="2" name="TextBox 1">
            <a:extLst>
              <a:ext uri="{FF2B5EF4-FFF2-40B4-BE49-F238E27FC236}">
                <a16:creationId xmlns:a16="http://schemas.microsoft.com/office/drawing/2014/main" id="{1DC915FA-2CF9-47AD-94E0-7CACCE2E193E}"/>
              </a:ext>
            </a:extLst>
          </p:cNvPr>
          <p:cNvSpPr txBox="1"/>
          <p:nvPr/>
        </p:nvSpPr>
        <p:spPr>
          <a:xfrm>
            <a:off x="5486400" y="6270598"/>
            <a:ext cx="3750733" cy="369332"/>
          </a:xfrm>
          <a:prstGeom prst="rect">
            <a:avLst/>
          </a:prstGeom>
          <a:noFill/>
        </p:spPr>
        <p:txBody>
          <a:bodyPr wrap="square" rtlCol="0">
            <a:spAutoFit/>
          </a:bodyPr>
          <a:lstStyle/>
          <a:p>
            <a:r>
              <a:rPr lang="en-US" dirty="0">
                <a:latin typeface="Arial Black" panose="020B0A04020102020204" pitchFamily="34" charset="0"/>
              </a:rPr>
              <a:t>Arthur.Lurvey@Noridian.com</a:t>
            </a:r>
          </a:p>
        </p:txBody>
      </p:sp>
    </p:spTree>
    <p:extLst>
      <p:ext uri="{BB962C8B-B14F-4D97-AF65-F5344CB8AC3E}">
        <p14:creationId xmlns:p14="http://schemas.microsoft.com/office/powerpoint/2010/main" val="2739432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7CBD2-E66A-4517-A162-65BD319415D0}"/>
              </a:ext>
            </a:extLst>
          </p:cNvPr>
          <p:cNvSpPr>
            <a:spLocks noGrp="1"/>
          </p:cNvSpPr>
          <p:nvPr>
            <p:ph type="dt" sz="half" idx="10"/>
          </p:nvPr>
        </p:nvSpPr>
        <p:spPr/>
        <p:txBody>
          <a:bodyPr/>
          <a:lstStyle/>
          <a:p>
            <a:fld id="{D626FC28-D3B6-47B1-9638-E1BA853745F4}" type="datetime1">
              <a:rPr lang="en-US" smtClean="0"/>
              <a:pPr/>
              <a:t>5/4/2020</a:t>
            </a:fld>
            <a:endParaRPr lang="en-US"/>
          </a:p>
        </p:txBody>
      </p:sp>
      <p:sp>
        <p:nvSpPr>
          <p:cNvPr id="3" name="Slide Number Placeholder 2">
            <a:extLst>
              <a:ext uri="{FF2B5EF4-FFF2-40B4-BE49-F238E27FC236}">
                <a16:creationId xmlns:a16="http://schemas.microsoft.com/office/drawing/2014/main" id="{FDF87EF0-31D0-4A92-8BA5-1DD39E81A2DE}"/>
              </a:ext>
            </a:extLst>
          </p:cNvPr>
          <p:cNvSpPr>
            <a:spLocks noGrp="1"/>
          </p:cNvSpPr>
          <p:nvPr>
            <p:ph type="sldNum" sz="quarter" idx="12"/>
          </p:nvPr>
        </p:nvSpPr>
        <p:spPr/>
        <p:txBody>
          <a:bodyPr/>
          <a:lstStyle/>
          <a:p>
            <a:fld id="{5D86E084-3352-1048-A7D3-AB1A259C9C49}" type="slidenum">
              <a:rPr lang="en-US" smtClean="0"/>
              <a:pPr/>
              <a:t>6</a:t>
            </a:fld>
            <a:endParaRPr lang="en-US"/>
          </a:p>
        </p:txBody>
      </p:sp>
      <p:pic>
        <p:nvPicPr>
          <p:cNvPr id="1026" name="Picture 2">
            <a:extLst>
              <a:ext uri="{FF2B5EF4-FFF2-40B4-BE49-F238E27FC236}">
                <a16:creationId xmlns:a16="http://schemas.microsoft.com/office/drawing/2014/main" id="{8E25378A-0491-4A95-AA5E-B632F4E1F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475"/>
            <a:ext cx="9144000" cy="5107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4733B6-A13C-41E6-A234-257F42F3AA3E}"/>
              </a:ext>
            </a:extLst>
          </p:cNvPr>
          <p:cNvSpPr txBox="1"/>
          <p:nvPr/>
        </p:nvSpPr>
        <p:spPr>
          <a:xfrm>
            <a:off x="69669" y="5956663"/>
            <a:ext cx="9074331" cy="369332"/>
          </a:xfrm>
          <a:prstGeom prst="rect">
            <a:avLst/>
          </a:prstGeom>
          <a:noFill/>
        </p:spPr>
        <p:txBody>
          <a:bodyPr wrap="square" rtlCol="0">
            <a:spAutoFit/>
          </a:bodyPr>
          <a:lstStyle/>
          <a:p>
            <a:r>
              <a:rPr lang="en-US" dirty="0">
                <a:latin typeface="Arial Black" panose="020B0A04020102020204" pitchFamily="34" charset="0"/>
                <a:hlinkClick r:id="rId3"/>
              </a:rPr>
              <a:t>https://covid19treatmentguidelines.nih.gov/introduction/</a:t>
            </a:r>
            <a:r>
              <a:rPr lang="en-US" dirty="0">
                <a:latin typeface="Arial Black" panose="020B0A04020102020204" pitchFamily="34" charset="0"/>
              </a:rPr>
              <a:t> </a:t>
            </a:r>
          </a:p>
        </p:txBody>
      </p:sp>
    </p:spTree>
    <p:extLst>
      <p:ext uri="{BB962C8B-B14F-4D97-AF65-F5344CB8AC3E}">
        <p14:creationId xmlns:p14="http://schemas.microsoft.com/office/powerpoint/2010/main" val="6345601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3BD461-E322-4913-A13F-406A88803F4D}"/>
              </a:ext>
            </a:extLst>
          </p:cNvPr>
          <p:cNvSpPr>
            <a:spLocks noGrp="1"/>
          </p:cNvSpPr>
          <p:nvPr>
            <p:ph type="dt" sz="half" idx="10"/>
          </p:nvPr>
        </p:nvSpPr>
        <p:spPr/>
        <p:txBody>
          <a:bodyPr/>
          <a:lstStyle/>
          <a:p>
            <a:fld id="{D626FC28-D3B6-47B1-9638-E1BA853745F4}" type="datetime1">
              <a:rPr lang="en-US" smtClean="0"/>
              <a:pPr/>
              <a:t>5/4/2020</a:t>
            </a:fld>
            <a:endParaRPr lang="en-US"/>
          </a:p>
        </p:txBody>
      </p:sp>
      <p:sp>
        <p:nvSpPr>
          <p:cNvPr id="3" name="Slide Number Placeholder 2">
            <a:extLst>
              <a:ext uri="{FF2B5EF4-FFF2-40B4-BE49-F238E27FC236}">
                <a16:creationId xmlns:a16="http://schemas.microsoft.com/office/drawing/2014/main" id="{1ED8F02B-1131-4AE8-B3D8-51F628788292}"/>
              </a:ext>
            </a:extLst>
          </p:cNvPr>
          <p:cNvSpPr>
            <a:spLocks noGrp="1"/>
          </p:cNvSpPr>
          <p:nvPr>
            <p:ph type="sldNum" sz="quarter" idx="12"/>
          </p:nvPr>
        </p:nvSpPr>
        <p:spPr/>
        <p:txBody>
          <a:bodyPr/>
          <a:lstStyle/>
          <a:p>
            <a:fld id="{5D86E084-3352-1048-A7D3-AB1A259C9C49}" type="slidenum">
              <a:rPr lang="en-US" smtClean="0"/>
              <a:pPr/>
              <a:t>7</a:t>
            </a:fld>
            <a:endParaRPr lang="en-US"/>
          </a:p>
        </p:txBody>
      </p:sp>
      <p:sp>
        <p:nvSpPr>
          <p:cNvPr id="4" name="TextBox 3">
            <a:extLst>
              <a:ext uri="{FF2B5EF4-FFF2-40B4-BE49-F238E27FC236}">
                <a16:creationId xmlns:a16="http://schemas.microsoft.com/office/drawing/2014/main" id="{EE6593D8-8AF5-4F27-8E3F-ABE0F54E8DC7}"/>
              </a:ext>
            </a:extLst>
          </p:cNvPr>
          <p:cNvSpPr txBox="1"/>
          <p:nvPr/>
        </p:nvSpPr>
        <p:spPr>
          <a:xfrm>
            <a:off x="0" y="5763914"/>
            <a:ext cx="9144000" cy="707886"/>
          </a:xfrm>
          <a:prstGeom prst="rect">
            <a:avLst/>
          </a:prstGeom>
          <a:solidFill>
            <a:srgbClr val="FFFF00"/>
          </a:solidFill>
        </p:spPr>
        <p:txBody>
          <a:bodyPr wrap="square" rtlCol="0">
            <a:spAutoFit/>
          </a:bodyPr>
          <a:lstStyle/>
          <a:p>
            <a:r>
              <a:rPr lang="en-US" sz="2000" dirty="0">
                <a:latin typeface="Arial Black" panose="020B0A04020102020204" pitchFamily="34" charset="0"/>
                <a:hlinkClick r:id="rId2"/>
              </a:rPr>
              <a:t>https://www.cdc.gov/coronavirus/2019-ncov/hcp/clinical-guidance-management-patients.html</a:t>
            </a:r>
            <a:r>
              <a:rPr lang="en-US" sz="2000" dirty="0">
                <a:latin typeface="Arial Black" panose="020B0A04020102020204" pitchFamily="34" charset="0"/>
              </a:rPr>
              <a:t> </a:t>
            </a:r>
          </a:p>
        </p:txBody>
      </p:sp>
      <p:pic>
        <p:nvPicPr>
          <p:cNvPr id="1026" name="Picture 2">
            <a:extLst>
              <a:ext uri="{FF2B5EF4-FFF2-40B4-BE49-F238E27FC236}">
                <a16:creationId xmlns:a16="http://schemas.microsoft.com/office/drawing/2014/main" id="{05E10E54-08D3-4C71-A9F5-459B72B2C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6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52889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2A8D-57B2-459B-8A33-80805EB4152C}"/>
              </a:ext>
            </a:extLst>
          </p:cNvPr>
          <p:cNvSpPr>
            <a:spLocks noGrp="1"/>
          </p:cNvSpPr>
          <p:nvPr>
            <p:ph type="title"/>
          </p:nvPr>
        </p:nvSpPr>
        <p:spPr>
          <a:xfrm>
            <a:off x="457200" y="84406"/>
            <a:ext cx="8229600" cy="1143000"/>
          </a:xfrm>
          <a:solidFill>
            <a:schemeClr val="bg1"/>
          </a:solidFill>
        </p:spPr>
        <p:txBody>
          <a:bodyPr>
            <a:normAutofit fontScale="90000"/>
          </a:bodyPr>
          <a:lstStyle/>
          <a:p>
            <a:r>
              <a:rPr lang="en-US" dirty="0">
                <a:latin typeface="Arial Black" panose="020B0A04020102020204" pitchFamily="34" charset="0"/>
              </a:rPr>
              <a:t>ELECTIVE AND NON-EMERGENT SERVICES DURING COVID-19</a:t>
            </a:r>
          </a:p>
        </p:txBody>
      </p:sp>
      <p:sp>
        <p:nvSpPr>
          <p:cNvPr id="3" name="Content Placeholder 2">
            <a:extLst>
              <a:ext uri="{FF2B5EF4-FFF2-40B4-BE49-F238E27FC236}">
                <a16:creationId xmlns:a16="http://schemas.microsoft.com/office/drawing/2014/main" id="{7FE6C26A-D655-4753-9959-1D53B0E2111A}"/>
              </a:ext>
            </a:extLst>
          </p:cNvPr>
          <p:cNvSpPr>
            <a:spLocks noGrp="1"/>
          </p:cNvSpPr>
          <p:nvPr>
            <p:ph idx="1"/>
          </p:nvPr>
        </p:nvSpPr>
        <p:spPr>
          <a:xfrm>
            <a:off x="190500" y="1262404"/>
            <a:ext cx="8763000" cy="4525963"/>
          </a:xfrm>
        </p:spPr>
        <p:txBody>
          <a:bodyPr>
            <a:normAutofit fontScale="70000" lnSpcReduction="20000"/>
          </a:bodyPr>
          <a:lstStyle/>
          <a:p>
            <a:r>
              <a:rPr lang="en-US" sz="3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What to Take Into Consideration </a:t>
            </a:r>
          </a:p>
          <a:p>
            <a:pPr lvl="1"/>
            <a:r>
              <a:rPr lang="en-US" sz="3000" dirty="0">
                <a:solidFill>
                  <a:srgbClr val="002060"/>
                </a:solidFill>
                <a:latin typeface="Arial Black" panose="020B0A04020102020204" pitchFamily="34" charset="0"/>
              </a:rPr>
              <a:t>Current and projected COVID-19 cases in the community and region </a:t>
            </a:r>
          </a:p>
          <a:p>
            <a:pPr lvl="1"/>
            <a:r>
              <a:rPr lang="en-US" sz="3000" dirty="0">
                <a:solidFill>
                  <a:srgbClr val="002060"/>
                </a:solidFill>
                <a:latin typeface="Arial Black" panose="020B0A04020102020204" pitchFamily="34" charset="0"/>
              </a:rPr>
              <a:t>Ability to implement telehealth, virtual check-ins, and/or remote monitoring </a:t>
            </a:r>
          </a:p>
          <a:p>
            <a:pPr lvl="1"/>
            <a:r>
              <a:rPr lang="en-US" sz="3000" dirty="0">
                <a:solidFill>
                  <a:srgbClr val="002060"/>
                </a:solidFill>
                <a:latin typeface="Arial Black" panose="020B0A04020102020204" pitchFamily="34" charset="0"/>
              </a:rPr>
              <a:t>Supply of personal protective equipment available at the practice location and in the region </a:t>
            </a:r>
          </a:p>
          <a:p>
            <a:pPr lvl="1"/>
            <a:r>
              <a:rPr lang="en-US" sz="3000" dirty="0">
                <a:solidFill>
                  <a:srgbClr val="002060"/>
                </a:solidFill>
                <a:latin typeface="Arial Black" panose="020B0A04020102020204" pitchFamily="34" charset="0"/>
              </a:rPr>
              <a:t>Staffing availability </a:t>
            </a:r>
          </a:p>
          <a:p>
            <a:pPr lvl="1"/>
            <a:r>
              <a:rPr lang="en-US" sz="3000" dirty="0">
                <a:solidFill>
                  <a:srgbClr val="002060"/>
                </a:solidFill>
                <a:latin typeface="Arial Black" panose="020B0A04020102020204" pitchFamily="34" charset="0"/>
              </a:rPr>
              <a:t>Medical office/ambulatory service location capacity </a:t>
            </a:r>
          </a:p>
          <a:p>
            <a:pPr lvl="1"/>
            <a:r>
              <a:rPr lang="en-US" sz="3000" dirty="0">
                <a:solidFill>
                  <a:srgbClr val="002060"/>
                </a:solidFill>
                <a:latin typeface="Arial Black" panose="020B0A04020102020204" pitchFamily="34" charset="0"/>
              </a:rPr>
              <a:t>Testing capability in the local community* </a:t>
            </a:r>
          </a:p>
          <a:p>
            <a:pPr lvl="1"/>
            <a:r>
              <a:rPr lang="en-US" sz="3000" dirty="0">
                <a:solidFill>
                  <a:srgbClr val="002060"/>
                </a:solidFill>
                <a:latin typeface="Arial Black" panose="020B0A04020102020204" pitchFamily="34" charset="0"/>
              </a:rPr>
              <a:t>Health and age of each individual patient and their risk for severe disease </a:t>
            </a:r>
          </a:p>
          <a:p>
            <a:pPr lvl="1"/>
            <a:r>
              <a:rPr lang="en-US" sz="3000" dirty="0">
                <a:solidFill>
                  <a:srgbClr val="002060"/>
                </a:solidFill>
                <a:latin typeface="Arial Black" panose="020B0A04020102020204" pitchFamily="34" charset="0"/>
              </a:rPr>
              <a:t>Urgency of the treatment or service</a:t>
            </a:r>
          </a:p>
          <a:p>
            <a:r>
              <a:rPr lang="en-US" sz="36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CDC Priority of Who To Test (see next table)</a:t>
            </a:r>
          </a:p>
          <a:p>
            <a:endParaRPr lang="en-US" dirty="0"/>
          </a:p>
        </p:txBody>
      </p:sp>
      <p:sp>
        <p:nvSpPr>
          <p:cNvPr id="4" name="Date Placeholder 3">
            <a:extLst>
              <a:ext uri="{FF2B5EF4-FFF2-40B4-BE49-F238E27FC236}">
                <a16:creationId xmlns:a16="http://schemas.microsoft.com/office/drawing/2014/main" id="{510FBB83-C077-4EBC-8A77-805948F6EE4E}"/>
              </a:ext>
            </a:extLst>
          </p:cNvPr>
          <p:cNvSpPr>
            <a:spLocks noGrp="1"/>
          </p:cNvSpPr>
          <p:nvPr>
            <p:ph type="dt" sz="half" idx="10"/>
          </p:nvPr>
        </p:nvSpPr>
        <p:spPr/>
        <p:txBody>
          <a:bodyPr/>
          <a:lstStyle/>
          <a:p>
            <a:fld id="{5E4C8D35-40E7-4581-974F-4DA0128AD499}" type="datetime1">
              <a:rPr lang="en-US" smtClean="0"/>
              <a:pPr/>
              <a:t>5/4/2020</a:t>
            </a:fld>
            <a:endParaRPr lang="en-US"/>
          </a:p>
        </p:txBody>
      </p:sp>
      <p:sp>
        <p:nvSpPr>
          <p:cNvPr id="5" name="Slide Number Placeholder 4">
            <a:extLst>
              <a:ext uri="{FF2B5EF4-FFF2-40B4-BE49-F238E27FC236}">
                <a16:creationId xmlns:a16="http://schemas.microsoft.com/office/drawing/2014/main" id="{8E62EEB1-3060-41D4-B12D-7E8A80CE627B}"/>
              </a:ext>
            </a:extLst>
          </p:cNvPr>
          <p:cNvSpPr>
            <a:spLocks noGrp="1"/>
          </p:cNvSpPr>
          <p:nvPr>
            <p:ph type="sldNum" sz="quarter" idx="12"/>
          </p:nvPr>
        </p:nvSpPr>
        <p:spPr/>
        <p:txBody>
          <a:bodyPr/>
          <a:lstStyle/>
          <a:p>
            <a:fld id="{5D86E084-3352-1048-A7D3-AB1A259C9C49}" type="slidenum">
              <a:rPr lang="en-US" smtClean="0"/>
              <a:pPr/>
              <a:t>8</a:t>
            </a:fld>
            <a:endParaRPr lang="en-US"/>
          </a:p>
        </p:txBody>
      </p:sp>
      <p:sp>
        <p:nvSpPr>
          <p:cNvPr id="6" name="TextBox 5">
            <a:extLst>
              <a:ext uri="{FF2B5EF4-FFF2-40B4-BE49-F238E27FC236}">
                <a16:creationId xmlns:a16="http://schemas.microsoft.com/office/drawing/2014/main" id="{801033D7-9FAD-43AC-842E-159FB006D0C9}"/>
              </a:ext>
            </a:extLst>
          </p:cNvPr>
          <p:cNvSpPr txBox="1"/>
          <p:nvPr/>
        </p:nvSpPr>
        <p:spPr>
          <a:xfrm>
            <a:off x="1057419" y="5823365"/>
            <a:ext cx="6735576" cy="830997"/>
          </a:xfrm>
          <a:prstGeom prst="rect">
            <a:avLst/>
          </a:prstGeom>
          <a:solidFill>
            <a:srgbClr val="FFFF00"/>
          </a:solidFill>
        </p:spPr>
        <p:txBody>
          <a:bodyPr wrap="square" rtlCol="0">
            <a:spAutoFit/>
          </a:bodyPr>
          <a:lstStyle/>
          <a:p>
            <a:r>
              <a:rPr lang="en-US" sz="2400" dirty="0">
                <a:latin typeface="Arial Black" panose="020B0A04020102020204" pitchFamily="34" charset="0"/>
                <a:hlinkClick r:id="rId2"/>
              </a:rPr>
              <a:t>https://www.cdc.gov/coronavirus/2019-ncov/hcp/clinical-criteria.html</a:t>
            </a:r>
            <a:r>
              <a:rPr lang="en-US" sz="2400" dirty="0">
                <a:latin typeface="Arial Black" panose="020B0A04020102020204" pitchFamily="34" charset="0"/>
              </a:rPr>
              <a:t> </a:t>
            </a:r>
          </a:p>
        </p:txBody>
      </p:sp>
    </p:spTree>
    <p:extLst>
      <p:ext uri="{BB962C8B-B14F-4D97-AF65-F5344CB8AC3E}">
        <p14:creationId xmlns:p14="http://schemas.microsoft.com/office/powerpoint/2010/main" val="32342682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1A8D9B-CDED-46B9-AF46-42EEBE4334D8}"/>
              </a:ext>
            </a:extLst>
          </p:cNvPr>
          <p:cNvSpPr>
            <a:spLocks noGrp="1"/>
          </p:cNvSpPr>
          <p:nvPr>
            <p:ph type="dt" sz="half" idx="10"/>
          </p:nvPr>
        </p:nvSpPr>
        <p:spPr/>
        <p:txBody>
          <a:bodyPr/>
          <a:lstStyle/>
          <a:p>
            <a:fld id="{D626FC28-D3B6-47B1-9638-E1BA853745F4}" type="datetime1">
              <a:rPr lang="en-US" smtClean="0"/>
              <a:pPr/>
              <a:t>5/4/2020</a:t>
            </a:fld>
            <a:endParaRPr lang="en-US"/>
          </a:p>
        </p:txBody>
      </p:sp>
      <p:sp>
        <p:nvSpPr>
          <p:cNvPr id="3" name="Slide Number Placeholder 2">
            <a:extLst>
              <a:ext uri="{FF2B5EF4-FFF2-40B4-BE49-F238E27FC236}">
                <a16:creationId xmlns:a16="http://schemas.microsoft.com/office/drawing/2014/main" id="{652C68F5-8FFF-41A2-B262-FF9E55BF00E8}"/>
              </a:ext>
            </a:extLst>
          </p:cNvPr>
          <p:cNvSpPr>
            <a:spLocks noGrp="1"/>
          </p:cNvSpPr>
          <p:nvPr>
            <p:ph type="sldNum" sz="quarter" idx="12"/>
          </p:nvPr>
        </p:nvSpPr>
        <p:spPr/>
        <p:txBody>
          <a:bodyPr/>
          <a:lstStyle/>
          <a:p>
            <a:fld id="{5D86E084-3352-1048-A7D3-AB1A259C9C49}" type="slidenum">
              <a:rPr lang="en-US" smtClean="0"/>
              <a:pPr/>
              <a:t>9</a:t>
            </a:fld>
            <a:endParaRPr lang="en-US"/>
          </a:p>
        </p:txBody>
      </p:sp>
      <p:pic>
        <p:nvPicPr>
          <p:cNvPr id="4" name="Picture 3">
            <a:extLst>
              <a:ext uri="{FF2B5EF4-FFF2-40B4-BE49-F238E27FC236}">
                <a16:creationId xmlns:a16="http://schemas.microsoft.com/office/drawing/2014/main" id="{467DBBF9-D4E3-4DC9-BD25-9AC2620C1154}"/>
              </a:ext>
            </a:extLst>
          </p:cNvPr>
          <p:cNvPicPr>
            <a:picLocks noChangeAspect="1"/>
          </p:cNvPicPr>
          <p:nvPr/>
        </p:nvPicPr>
        <p:blipFill>
          <a:blip r:embed="rId2"/>
          <a:stretch>
            <a:fillRect/>
          </a:stretch>
        </p:blipFill>
        <p:spPr>
          <a:xfrm>
            <a:off x="0" y="3410"/>
            <a:ext cx="9245600" cy="6837533"/>
          </a:xfrm>
          <a:prstGeom prst="rect">
            <a:avLst/>
          </a:prstGeom>
        </p:spPr>
      </p:pic>
    </p:spTree>
    <p:extLst>
      <p:ext uri="{BB962C8B-B14F-4D97-AF65-F5344CB8AC3E}">
        <p14:creationId xmlns:p14="http://schemas.microsoft.com/office/powerpoint/2010/main" val="584576192"/>
      </p:ext>
    </p:extLst>
  </p:cSld>
  <p:clrMapOvr>
    <a:masterClrMapping/>
  </p:clrMapOvr>
  <p:transition spd="slow">
    <p:push dir="u"/>
  </p:transition>
</p:sld>
</file>

<file path=ppt/theme/theme1.xml><?xml version="1.0" encoding="utf-8"?>
<a:theme xmlns:a="http://schemas.openxmlformats.org/drawingml/2006/main" name="NHS PPT Template for after 5-6-13">
  <a:themeElements>
    <a:clrScheme name="Noridian Healthcare Solutions Color Palette">
      <a:dk1>
        <a:sysClr val="windowText" lastClr="000000"/>
      </a:dk1>
      <a:lt1>
        <a:sysClr val="window" lastClr="FFFFFF"/>
      </a:lt1>
      <a:dk2>
        <a:srgbClr val="000000"/>
      </a:dk2>
      <a:lt2>
        <a:srgbClr val="FFFFFF"/>
      </a:lt2>
      <a:accent1>
        <a:srgbClr val="0069AA"/>
      </a:accent1>
      <a:accent2>
        <a:srgbClr val="A2C02F"/>
      </a:accent2>
      <a:accent3>
        <a:srgbClr val="0095BE"/>
      </a:accent3>
      <a:accent4>
        <a:srgbClr val="591A62"/>
      </a:accent4>
      <a:accent5>
        <a:srgbClr val="E4562F"/>
      </a:accent5>
      <a:accent6>
        <a:srgbClr val="F6B327"/>
      </a:accent6>
      <a:hlink>
        <a:srgbClr val="0069AA"/>
      </a:hlink>
      <a:folHlink>
        <a:srgbClr val="A2C0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NHS PPT Template for after 5-6-13</Template>
  <TotalTime>1542</TotalTime>
  <Words>4178</Words>
  <Application>Microsoft Office PowerPoint</Application>
  <PresentationFormat>On-screen Show (4:3)</PresentationFormat>
  <Paragraphs>373</Paragraphs>
  <Slides>50</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50</vt:i4>
      </vt:variant>
    </vt:vector>
  </HeadingPairs>
  <TitlesOfParts>
    <vt:vector size="57" baseType="lpstr">
      <vt:lpstr>Arial</vt:lpstr>
      <vt:lpstr>Arial Black</vt:lpstr>
      <vt:lpstr>Calibri</vt:lpstr>
      <vt:lpstr>Cooper Black</vt:lpstr>
      <vt:lpstr>NHS PPT Template for after 5-6-13</vt:lpstr>
      <vt:lpstr>Custom Design</vt:lpstr>
      <vt:lpstr>Default Design</vt:lpstr>
      <vt:lpstr>MEDICARE FOR RHEUMATOLOGISTS DURING THE COVID CRISIS AND BEYOND:</vt:lpstr>
      <vt:lpstr>WE WILL DISCUSS</vt:lpstr>
      <vt:lpstr>PowerPoint Presentation</vt:lpstr>
      <vt:lpstr>NORIDIAN HOT LINE</vt:lpstr>
      <vt:lpstr>CMS Flexibilities to Fight COVID-19 </vt:lpstr>
      <vt:lpstr>PowerPoint Presentation</vt:lpstr>
      <vt:lpstr>PowerPoint Presentation</vt:lpstr>
      <vt:lpstr>ELECTIVE AND NON-EMERGENT SERVICES DURING COVID-19</vt:lpstr>
      <vt:lpstr>PowerPoint Presentation</vt:lpstr>
      <vt:lpstr>PowerPoint Presentation</vt:lpstr>
      <vt:lpstr>CARES Act Provider Relief Fund</vt:lpstr>
      <vt:lpstr>PowerPoint Presentation</vt:lpstr>
      <vt:lpstr>PHASE TWO PROVIDER RELIEF</vt:lpstr>
      <vt:lpstr>Accelerated/Advance Payment Program for Medicare Providers </vt:lpstr>
      <vt:lpstr>Accelerated/Advance Payment Program for Medicare Providers </vt:lpstr>
      <vt:lpstr>PowerPoint Presentation</vt:lpstr>
      <vt:lpstr>CMS OFFERING MIPS, QPP CREDIT for COVID-19 DATA</vt:lpstr>
      <vt:lpstr>COVID MIPS UPDATE</vt:lpstr>
      <vt:lpstr>PowerPoint Presentation</vt:lpstr>
      <vt:lpstr>CMS TELEHEALTH VIDEO-RELATED TO COVID-19</vt:lpstr>
      <vt:lpstr>TELEHEALTH DURING COVID-19</vt:lpstr>
      <vt:lpstr>TELEHEALTH TAKEAWAY</vt:lpstr>
      <vt:lpstr>VIRTUAL CHECK IN</vt:lpstr>
      <vt:lpstr>VIRTUAL VISIT TAKEAWAY</vt:lpstr>
      <vt:lpstr>E-VISITS</vt:lpstr>
      <vt:lpstr>E-VISITS (NON-E&amp;M)</vt:lpstr>
      <vt:lpstr>E-VISIT TAKEAWAYS</vt:lpstr>
      <vt:lpstr>PowerPoint Presentation</vt:lpstr>
      <vt:lpstr>COVID THERAPY CODES UPDATE</vt:lpstr>
      <vt:lpstr>COVID THERAPY CODES UPDATE</vt:lpstr>
      <vt:lpstr>TELEPHONE ONLY SERVICES</vt:lpstr>
      <vt:lpstr>OFFICE TELEHEALTH CODING UNDER COVID-19 EMERGENCY</vt:lpstr>
      <vt:lpstr>DOCUMENTING REASONABLE &amp; NECESSARY:</vt:lpstr>
      <vt:lpstr>LOOKING AT EMR CLAIMS</vt:lpstr>
      <vt:lpstr>TARGETED PROBE AND EDUCATION</vt:lpstr>
      <vt:lpstr>PowerPoint Presentation</vt:lpstr>
      <vt:lpstr>NATIONAL / LOCAL COVERAGE DETERMINATIONS ARE CHANGING</vt:lpstr>
      <vt:lpstr>NCDs AFFECTING RHEUMATOLOGY</vt:lpstr>
      <vt:lpstr>LOCAL COVERAGE DETERMINATIONS</vt:lpstr>
      <vt:lpstr>LCDs AFFECTING RHEUMATOLOGY</vt:lpstr>
      <vt:lpstr>FIGHTING BACK: RESPONDING TO ANY REQUEST FOR RECORDS</vt:lpstr>
      <vt:lpstr>APPEALS PROCESS</vt:lpstr>
      <vt:lpstr>EVALUATION AND MANAGEMENT: 2020 AND BEYOND</vt:lpstr>
      <vt:lpstr>SUMMARY OF AMA REVISIONS: 2021</vt:lpstr>
      <vt:lpstr>SUMMARY OF REVISIONS 2021</vt:lpstr>
      <vt:lpstr>SUMMARY OF REVISIONS</vt:lpstr>
      <vt:lpstr>AND MORE IN 2021….FROM CMS</vt:lpstr>
      <vt:lpstr>PowerPoint Presentation</vt:lpstr>
      <vt:lpstr>SOME FUTURE THOUGHT</vt:lpstr>
      <vt:lpstr>PowerPoint Presentation</vt:lpstr>
    </vt:vector>
  </TitlesOfParts>
  <Company>Noridian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id06949</dc:creator>
  <cp:lastModifiedBy>Arthur Lurvey</cp:lastModifiedBy>
  <cp:revision>217</cp:revision>
  <cp:lastPrinted>2012-08-01T15:16:59Z</cp:lastPrinted>
  <dcterms:created xsi:type="dcterms:W3CDTF">2013-05-06T18:13:16Z</dcterms:created>
  <dcterms:modified xsi:type="dcterms:W3CDTF">2020-05-04T17:15:40Z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