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2" r:id="rId5"/>
    <p:sldMasterId id="2147483694" r:id="rId6"/>
    <p:sldMasterId id="2147483707" r:id="rId7"/>
    <p:sldMasterId id="2147483751" r:id="rId8"/>
    <p:sldMasterId id="2147483771" r:id="rId9"/>
    <p:sldMasterId id="2147483792" r:id="rId10"/>
  </p:sldMasterIdLst>
  <p:notesMasterIdLst>
    <p:notesMasterId r:id="rId60"/>
  </p:notesMasterIdLst>
  <p:handoutMasterIdLst>
    <p:handoutMasterId r:id="rId61"/>
  </p:handoutMasterIdLst>
  <p:sldIdLst>
    <p:sldId id="260" r:id="rId11"/>
    <p:sldId id="4767" r:id="rId12"/>
    <p:sldId id="4714" r:id="rId13"/>
    <p:sldId id="4716" r:id="rId14"/>
    <p:sldId id="4731" r:id="rId15"/>
    <p:sldId id="1906" r:id="rId16"/>
    <p:sldId id="4761" r:id="rId17"/>
    <p:sldId id="4706" r:id="rId18"/>
    <p:sldId id="4769" r:id="rId19"/>
    <p:sldId id="4768" r:id="rId20"/>
    <p:sldId id="4770" r:id="rId21"/>
    <p:sldId id="1960" r:id="rId22"/>
    <p:sldId id="314" r:id="rId23"/>
    <p:sldId id="4773" r:id="rId24"/>
    <p:sldId id="4771" r:id="rId25"/>
    <p:sldId id="417" r:id="rId26"/>
    <p:sldId id="4742" r:id="rId27"/>
    <p:sldId id="4763" r:id="rId28"/>
    <p:sldId id="4753" r:id="rId29"/>
    <p:sldId id="4743" r:id="rId30"/>
    <p:sldId id="1968" r:id="rId31"/>
    <p:sldId id="315" r:id="rId32"/>
    <p:sldId id="4748" r:id="rId33"/>
    <p:sldId id="1958" r:id="rId34"/>
    <p:sldId id="4790" r:id="rId35"/>
    <p:sldId id="4744" r:id="rId36"/>
    <p:sldId id="4797" r:id="rId37"/>
    <p:sldId id="316" r:id="rId38"/>
    <p:sldId id="4765" r:id="rId39"/>
    <p:sldId id="4798" r:id="rId40"/>
    <p:sldId id="4795" r:id="rId41"/>
    <p:sldId id="4751" r:id="rId42"/>
    <p:sldId id="317" r:id="rId43"/>
    <p:sldId id="4800" r:id="rId44"/>
    <p:sldId id="4778" r:id="rId45"/>
    <p:sldId id="4776" r:id="rId46"/>
    <p:sldId id="4785" r:id="rId47"/>
    <p:sldId id="4787" r:id="rId48"/>
    <p:sldId id="4786" r:id="rId49"/>
    <p:sldId id="4789" r:id="rId50"/>
    <p:sldId id="4775" r:id="rId51"/>
    <p:sldId id="1903" r:id="rId52"/>
    <p:sldId id="4781" r:id="rId53"/>
    <p:sldId id="4780" r:id="rId54"/>
    <p:sldId id="4774" r:id="rId55"/>
    <p:sldId id="4779" r:id="rId56"/>
    <p:sldId id="4783" r:id="rId57"/>
    <p:sldId id="4791" r:id="rId58"/>
    <p:sldId id="26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9D4692-C598-4B2C-AD72-FAA2AEC10932}">
          <p14:sldIdLst>
            <p14:sldId id="260"/>
          </p14:sldIdLst>
        </p14:section>
        <p14:section name="Krissy" id="{D7BEFDEB-92EA-42CB-AF83-2E96AA6A7F3C}">
          <p14:sldIdLst>
            <p14:sldId id="4767"/>
            <p14:sldId id="4714"/>
            <p14:sldId id="4716"/>
            <p14:sldId id="4731"/>
            <p14:sldId id="1906"/>
            <p14:sldId id="4761"/>
            <p14:sldId id="4706"/>
            <p14:sldId id="4769"/>
            <p14:sldId id="4768"/>
          </p14:sldIdLst>
        </p14:section>
        <p14:section name="Shelby" id="{AD836B95-EEDB-46F0-8771-AEC86E54A6F7}">
          <p14:sldIdLst>
            <p14:sldId id="4770"/>
            <p14:sldId id="1960"/>
            <p14:sldId id="314"/>
            <p14:sldId id="4773"/>
            <p14:sldId id="4771"/>
            <p14:sldId id="417"/>
          </p14:sldIdLst>
        </p14:section>
        <p14:section name="Malorie" id="{F2B7BC7B-1368-4748-AC56-7AAC3A39CDD8}">
          <p14:sldIdLst>
            <p14:sldId id="4742"/>
            <p14:sldId id="4763"/>
            <p14:sldId id="4753"/>
          </p14:sldIdLst>
        </p14:section>
        <p14:section name="Shelby" id="{54AEE988-C8BC-4827-87E1-90109BD5C70A}">
          <p14:sldIdLst>
            <p14:sldId id="4743"/>
            <p14:sldId id="1968"/>
            <p14:sldId id="315"/>
            <p14:sldId id="4748"/>
            <p14:sldId id="1958"/>
            <p14:sldId id="4790"/>
          </p14:sldIdLst>
        </p14:section>
        <p14:section name="Malorie" id="{5B490D96-EE5B-4679-A450-6C9557DB9201}">
          <p14:sldIdLst>
            <p14:sldId id="4744"/>
            <p14:sldId id="4797"/>
            <p14:sldId id="316"/>
            <p14:sldId id="4765"/>
            <p14:sldId id="4798"/>
            <p14:sldId id="4795"/>
            <p14:sldId id="4751"/>
          </p14:sldIdLst>
        </p14:section>
        <p14:section name="Shelby" id="{918F8870-1D83-4320-9357-D117BCA2D187}">
          <p14:sldIdLst>
            <p14:sldId id="317"/>
            <p14:sldId id="4800"/>
            <p14:sldId id="4778"/>
            <p14:sldId id="4776"/>
            <p14:sldId id="4785"/>
            <p14:sldId id="4787"/>
            <p14:sldId id="4786"/>
          </p14:sldIdLst>
        </p14:section>
        <p14:section name="Malorie" id="{60A8A59D-A407-4757-8F3E-D7A0D88A2D32}">
          <p14:sldIdLst>
            <p14:sldId id="4789"/>
            <p14:sldId id="4775"/>
            <p14:sldId id="1903"/>
            <p14:sldId id="4781"/>
          </p14:sldIdLst>
        </p14:section>
        <p14:section name="Krissy" id="{2716654A-0FD9-4142-B851-C0DF0151C949}">
          <p14:sldIdLst>
            <p14:sldId id="4780"/>
            <p14:sldId id="4774"/>
            <p14:sldId id="4779"/>
            <p14:sldId id="4783"/>
            <p14:sldId id="4791"/>
            <p14:sldId id="2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BF0113-EE9D-2E22-1351-FF7ACDBFA610}" name="afritz@esd101.net" initials="af" userId="S::urn:spo:guest#afritz@esd101.net::" providerId="AD"/>
  <p188:author id="{94F63A88-F1F4-6433-78C1-C71D62AD88C2}" name="Krissy Johnson" initials="KJ" userId="S::krissy.johnson@k12.wa.us::c0d9def5-d1ca-4730-b32e-771b04dd9d6b" providerId="AD"/>
  <p188:author id="{8255E09E-756B-B790-5AAE-A2DC4A2184A7}" name="mkahl@esd123.org" initials="mk" userId="S::urn:spo:guest#mkahl@esd123.org::" providerId="AD"/>
  <p188:author id="{9054DADB-669A-991D-8076-3DEF16612762}" name="shelby.lockhart@gmail.com" initials="sh" userId="S::urn:spo:guest#shelby.lockhart@gmail.com::"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639"/>
    <a:srgbClr val="FFFFFF"/>
    <a:srgbClr val="40403D"/>
    <a:srgbClr val="F7F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75439" autoAdjust="0"/>
  </p:normalViewPr>
  <p:slideViewPr>
    <p:cSldViewPr snapToGrid="0">
      <p:cViewPr varScale="1">
        <p:scale>
          <a:sx n="47" d="100"/>
          <a:sy n="47" d="100"/>
        </p:scale>
        <p:origin x="1348" y="44"/>
      </p:cViewPr>
      <p:guideLst/>
    </p:cSldViewPr>
  </p:slideViewPr>
  <p:outlineViewPr>
    <p:cViewPr>
      <p:scale>
        <a:sx n="33" d="100"/>
        <a:sy n="33" d="100"/>
      </p:scale>
      <p:origin x="0" y="-894"/>
    </p:cViewPr>
  </p:outlineViewPr>
  <p:notesTextViewPr>
    <p:cViewPr>
      <p:scale>
        <a:sx n="1" d="1"/>
        <a:sy n="1" d="1"/>
      </p:scale>
      <p:origin x="0" y="0"/>
    </p:cViewPr>
  </p:notesTextViewPr>
  <p:notesViewPr>
    <p:cSldViewPr snapToGrid="0">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iagrams/_rels/data6.xml.rels><?xml version="1.0" encoding="UTF-8" standalone="yes"?>
<Relationships xmlns="http://schemas.openxmlformats.org/package/2006/relationships"><Relationship Id="rId3" Type="http://schemas.openxmlformats.org/officeDocument/2006/relationships/hyperlink" Target="https://ospi.k12.wa.us/sites/default/files/public/State_Requirements_that_Impact_Student_Enrollment%20_Withdrawal_August_2023.pdf" TargetMode="External"/><Relationship Id="rId2" Type="http://schemas.openxmlformats.org/officeDocument/2006/relationships/hyperlink" Target="https://youtu.be/iiJnb8RtrxQ?si=GjX5BRvNhfI_dldh" TargetMode="External"/><Relationship Id="rId1" Type="http://schemas.openxmlformats.org/officeDocument/2006/relationships/hyperlink" Target="https://www.youtube.com/watch?v=BQVm4MrpsO4&amp;list=PLh0gvWB_9LuWsIuW1-kCaYlUpQk8zhQ94&amp;index=5" TargetMode="External"/><Relationship Id="rId4" Type="http://schemas.openxmlformats.org/officeDocument/2006/relationships/hyperlink" Target="https://youtu.be/kWtTQKQmOkQ"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https://www.youtube.com/watch?v=BQVm4MrpsO4&amp;list=PLh0gvWB_9LuWsIuW1-kCaYlUpQk8zhQ94&amp;index=5" TargetMode="External"/><Relationship Id="rId2" Type="http://schemas.openxmlformats.org/officeDocument/2006/relationships/hyperlink" Target="https://youtu.be/kWtTQKQmOkQ" TargetMode="External"/><Relationship Id="rId1" Type="http://schemas.openxmlformats.org/officeDocument/2006/relationships/hyperlink" Target="https://ospi.k12.wa.us/sites/default/files/public/State_Requirements_that_Impact_Student_Enrollment%20_Withdrawal_August_2023.pdf" TargetMode="External"/><Relationship Id="rId4" Type="http://schemas.openxmlformats.org/officeDocument/2006/relationships/hyperlink" Target="https://youtu.be/iiJnb8RtrxQ?si=GjX5BRvNhfI_dldh"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0A3C9-2C90-40B9-AA0A-5C6E8340521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88ED817-7FA0-44B1-A284-CCCB3728F89F}">
      <dgm:prSet custT="1"/>
      <dgm:spPr/>
      <dgm:t>
        <a:bodyPr/>
        <a:lstStyle/>
        <a:p>
          <a:pPr rtl="0"/>
          <a:r>
            <a:rPr lang="en-US" sz="3600" dirty="0">
              <a:latin typeface="Segoe UI"/>
              <a:cs typeface="Segoe UI"/>
            </a:rPr>
            <a:t>Regular Attendance </a:t>
          </a:r>
          <a:r>
            <a:rPr lang="en-US" sz="3600" b="1" dirty="0">
              <a:latin typeface="Segoe UI"/>
              <a:cs typeface="Segoe UI"/>
            </a:rPr>
            <a:t>67%</a:t>
          </a:r>
          <a:r>
            <a:rPr lang="en-US" sz="3600" dirty="0">
              <a:latin typeface="Segoe UI"/>
              <a:cs typeface="Segoe UI"/>
            </a:rPr>
            <a:t> (21-22)</a:t>
          </a:r>
        </a:p>
      </dgm:t>
    </dgm:pt>
    <dgm:pt modelId="{9D24E8BF-3997-4615-8E62-267729A2B7B3}" type="parTrans" cxnId="{2842E5DF-07CF-4C66-A344-DF3DD7592FC5}">
      <dgm:prSet/>
      <dgm:spPr/>
      <dgm:t>
        <a:bodyPr/>
        <a:lstStyle/>
        <a:p>
          <a:endParaRPr lang="en-US" sz="3600"/>
        </a:p>
      </dgm:t>
    </dgm:pt>
    <dgm:pt modelId="{794E00A1-A682-4FD5-A1D3-E28F5ED710EF}" type="sibTrans" cxnId="{2842E5DF-07CF-4C66-A344-DF3DD7592FC5}">
      <dgm:prSet/>
      <dgm:spPr/>
      <dgm:t>
        <a:bodyPr/>
        <a:lstStyle/>
        <a:p>
          <a:endParaRPr lang="en-US" sz="3600"/>
        </a:p>
      </dgm:t>
    </dgm:pt>
    <dgm:pt modelId="{8DEFCA6B-A72B-403C-BDC5-68E05909DF4D}">
      <dgm:prSet custT="1"/>
      <dgm:spPr/>
      <dgm:t>
        <a:bodyPr/>
        <a:lstStyle/>
        <a:p>
          <a:r>
            <a:rPr lang="en-US" sz="3600" dirty="0">
              <a:latin typeface="Segoe UI"/>
              <a:cs typeface="Segoe UI"/>
            </a:rPr>
            <a:t>K-12 enrollment down </a:t>
          </a:r>
          <a:r>
            <a:rPr lang="en-US" sz="3600" b="1" dirty="0">
              <a:latin typeface="Segoe UI"/>
              <a:cs typeface="Segoe UI"/>
            </a:rPr>
            <a:t>3.9%</a:t>
          </a:r>
          <a:r>
            <a:rPr lang="en-US" sz="3600" dirty="0">
              <a:latin typeface="Segoe UI"/>
              <a:cs typeface="Segoe UI"/>
            </a:rPr>
            <a:t> from pre-pandemic </a:t>
          </a:r>
        </a:p>
      </dgm:t>
    </dgm:pt>
    <dgm:pt modelId="{24BFBCBB-E0CB-4455-8289-F780C035E2C6}" type="parTrans" cxnId="{66362317-5170-42BF-84C1-A837D1DFA87E}">
      <dgm:prSet/>
      <dgm:spPr/>
      <dgm:t>
        <a:bodyPr/>
        <a:lstStyle/>
        <a:p>
          <a:endParaRPr lang="en-US"/>
        </a:p>
      </dgm:t>
    </dgm:pt>
    <dgm:pt modelId="{28641BC0-9A2A-4F57-BA4F-782B2AC38BCC}" type="sibTrans" cxnId="{66362317-5170-42BF-84C1-A837D1DFA87E}">
      <dgm:prSet/>
      <dgm:spPr/>
      <dgm:t>
        <a:bodyPr/>
        <a:lstStyle/>
        <a:p>
          <a:endParaRPr lang="en-US"/>
        </a:p>
      </dgm:t>
    </dgm:pt>
    <dgm:pt modelId="{3DEA6E4E-C557-4C0C-8F2E-FE8AEE5E3CDD}">
      <dgm:prSet custT="1"/>
      <dgm:spPr/>
      <dgm:t>
        <a:bodyPr/>
        <a:lstStyle/>
        <a:p>
          <a:pPr rtl="0"/>
          <a:r>
            <a:rPr lang="en-US" sz="3600" b="0" dirty="0">
              <a:latin typeface="Segoe UI"/>
              <a:cs typeface="Segoe UI"/>
            </a:rPr>
            <a:t>Missing Students: </a:t>
          </a:r>
          <a:r>
            <a:rPr lang="en-US" sz="3600" b="1" dirty="0">
              <a:latin typeface="Segoe UI"/>
              <a:cs typeface="Segoe UI"/>
            </a:rPr>
            <a:t>34,306</a:t>
          </a:r>
          <a:r>
            <a:rPr lang="en-US" sz="3600" dirty="0">
              <a:latin typeface="Segoe UI"/>
              <a:cs typeface="Segoe UI"/>
            </a:rPr>
            <a:t> students withdrawn </a:t>
          </a:r>
          <a:r>
            <a:rPr lang="en-US" sz="3600" b="1" dirty="0">
              <a:latin typeface="Segoe UI"/>
              <a:cs typeface="Segoe UI"/>
            </a:rPr>
            <a:t>unknown/dropout </a:t>
          </a:r>
          <a:r>
            <a:rPr lang="en-US" sz="3600" b="0" dirty="0">
              <a:latin typeface="Segoe UI"/>
              <a:cs typeface="Segoe UI"/>
            </a:rPr>
            <a:t>(22-23)</a:t>
          </a:r>
        </a:p>
      </dgm:t>
    </dgm:pt>
    <dgm:pt modelId="{F5B350EE-3D88-4BDA-A019-27A5A624EB83}" type="parTrans" cxnId="{AFE072BA-6ADE-410C-A155-3433EBF78475}">
      <dgm:prSet/>
      <dgm:spPr/>
      <dgm:t>
        <a:bodyPr/>
        <a:lstStyle/>
        <a:p>
          <a:endParaRPr lang="en-US"/>
        </a:p>
      </dgm:t>
    </dgm:pt>
    <dgm:pt modelId="{91BF9CC2-B53D-42BB-AA16-550FCC24B3B2}" type="sibTrans" cxnId="{AFE072BA-6ADE-410C-A155-3433EBF78475}">
      <dgm:prSet/>
      <dgm:spPr/>
      <dgm:t>
        <a:bodyPr/>
        <a:lstStyle/>
        <a:p>
          <a:endParaRPr lang="en-US"/>
        </a:p>
      </dgm:t>
    </dgm:pt>
    <dgm:pt modelId="{4569F111-EFBE-4CA2-A5AF-12029876C8D6}" type="pres">
      <dgm:prSet presAssocID="{8320A3C9-2C90-40B9-AA0A-5C6E8340521C}" presName="linear" presStyleCnt="0">
        <dgm:presLayoutVars>
          <dgm:animLvl val="lvl"/>
          <dgm:resizeHandles val="exact"/>
        </dgm:presLayoutVars>
      </dgm:prSet>
      <dgm:spPr/>
    </dgm:pt>
    <dgm:pt modelId="{9F0438FC-E29F-44D1-8551-0C5F3343FC62}" type="pres">
      <dgm:prSet presAssocID="{E88ED817-7FA0-44B1-A284-CCCB3728F89F}" presName="parentText" presStyleLbl="node1" presStyleIdx="0" presStyleCnt="3" custScaleY="101189">
        <dgm:presLayoutVars>
          <dgm:chMax val="0"/>
          <dgm:bulletEnabled val="1"/>
        </dgm:presLayoutVars>
      </dgm:prSet>
      <dgm:spPr/>
    </dgm:pt>
    <dgm:pt modelId="{6473FD5B-95B3-4109-B6AB-6A6D8BA49BF9}" type="pres">
      <dgm:prSet presAssocID="{794E00A1-A682-4FD5-A1D3-E28F5ED710EF}" presName="spacer" presStyleCnt="0"/>
      <dgm:spPr/>
    </dgm:pt>
    <dgm:pt modelId="{E9F0D3D2-9FFC-4A08-A71B-1FCD4C0983D5}" type="pres">
      <dgm:prSet presAssocID="{8DEFCA6B-A72B-403C-BDC5-68E05909DF4D}" presName="parentText" presStyleLbl="node1" presStyleIdx="1" presStyleCnt="3">
        <dgm:presLayoutVars>
          <dgm:chMax val="0"/>
          <dgm:bulletEnabled val="1"/>
        </dgm:presLayoutVars>
      </dgm:prSet>
      <dgm:spPr/>
    </dgm:pt>
    <dgm:pt modelId="{8E505B64-B4FA-4C7D-9332-2DB5EC223C3C}" type="pres">
      <dgm:prSet presAssocID="{28641BC0-9A2A-4F57-BA4F-782B2AC38BCC}" presName="spacer" presStyleCnt="0"/>
      <dgm:spPr/>
    </dgm:pt>
    <dgm:pt modelId="{6AF8256E-9674-43F1-812C-40C9861A80C1}" type="pres">
      <dgm:prSet presAssocID="{3DEA6E4E-C557-4C0C-8F2E-FE8AEE5E3CDD}" presName="parentText" presStyleLbl="node1" presStyleIdx="2" presStyleCnt="3" custScaleY="109845">
        <dgm:presLayoutVars>
          <dgm:chMax val="0"/>
          <dgm:bulletEnabled val="1"/>
        </dgm:presLayoutVars>
      </dgm:prSet>
      <dgm:spPr/>
    </dgm:pt>
  </dgm:ptLst>
  <dgm:cxnLst>
    <dgm:cxn modelId="{66362317-5170-42BF-84C1-A837D1DFA87E}" srcId="{8320A3C9-2C90-40B9-AA0A-5C6E8340521C}" destId="{8DEFCA6B-A72B-403C-BDC5-68E05909DF4D}" srcOrd="1" destOrd="0" parTransId="{24BFBCBB-E0CB-4455-8289-F780C035E2C6}" sibTransId="{28641BC0-9A2A-4F57-BA4F-782B2AC38BCC}"/>
    <dgm:cxn modelId="{41F5473D-FE31-4454-9DEB-37153F4DC55D}" type="presOf" srcId="{8DEFCA6B-A72B-403C-BDC5-68E05909DF4D}" destId="{E9F0D3D2-9FFC-4A08-A71B-1FCD4C0983D5}" srcOrd="0" destOrd="0" presId="urn:microsoft.com/office/officeart/2005/8/layout/vList2"/>
    <dgm:cxn modelId="{1ECEDA5E-05C5-4DB5-8AF5-4FD9D0590ECA}" type="presOf" srcId="{8320A3C9-2C90-40B9-AA0A-5C6E8340521C}" destId="{4569F111-EFBE-4CA2-A5AF-12029876C8D6}" srcOrd="0" destOrd="0" presId="urn:microsoft.com/office/officeart/2005/8/layout/vList2"/>
    <dgm:cxn modelId="{121379AC-61EF-465D-8783-4F590F68DE4F}" type="presOf" srcId="{3DEA6E4E-C557-4C0C-8F2E-FE8AEE5E3CDD}" destId="{6AF8256E-9674-43F1-812C-40C9861A80C1}" srcOrd="0" destOrd="0" presId="urn:microsoft.com/office/officeart/2005/8/layout/vList2"/>
    <dgm:cxn modelId="{AFE072BA-6ADE-410C-A155-3433EBF78475}" srcId="{8320A3C9-2C90-40B9-AA0A-5C6E8340521C}" destId="{3DEA6E4E-C557-4C0C-8F2E-FE8AEE5E3CDD}" srcOrd="2" destOrd="0" parTransId="{F5B350EE-3D88-4BDA-A019-27A5A624EB83}" sibTransId="{91BF9CC2-B53D-42BB-AA16-550FCC24B3B2}"/>
    <dgm:cxn modelId="{D88C34DE-09C5-482D-925E-A53FCC1CC896}" type="presOf" srcId="{E88ED817-7FA0-44B1-A284-CCCB3728F89F}" destId="{9F0438FC-E29F-44D1-8551-0C5F3343FC62}" srcOrd="0" destOrd="0" presId="urn:microsoft.com/office/officeart/2005/8/layout/vList2"/>
    <dgm:cxn modelId="{2842E5DF-07CF-4C66-A344-DF3DD7592FC5}" srcId="{8320A3C9-2C90-40B9-AA0A-5C6E8340521C}" destId="{E88ED817-7FA0-44B1-A284-CCCB3728F89F}" srcOrd="0" destOrd="0" parTransId="{9D24E8BF-3997-4615-8E62-267729A2B7B3}" sibTransId="{794E00A1-A682-4FD5-A1D3-E28F5ED710EF}"/>
    <dgm:cxn modelId="{92F14DB2-4E94-4FB3-8CAD-363AE47D9E68}" type="presParOf" srcId="{4569F111-EFBE-4CA2-A5AF-12029876C8D6}" destId="{9F0438FC-E29F-44D1-8551-0C5F3343FC62}" srcOrd="0" destOrd="0" presId="urn:microsoft.com/office/officeart/2005/8/layout/vList2"/>
    <dgm:cxn modelId="{9FEE4AD2-6341-4F2A-B44C-8B703D016961}" type="presParOf" srcId="{4569F111-EFBE-4CA2-A5AF-12029876C8D6}" destId="{6473FD5B-95B3-4109-B6AB-6A6D8BA49BF9}" srcOrd="1" destOrd="0" presId="urn:microsoft.com/office/officeart/2005/8/layout/vList2"/>
    <dgm:cxn modelId="{F588EE6A-B937-4546-BFE1-6B9B825DB53A}" type="presParOf" srcId="{4569F111-EFBE-4CA2-A5AF-12029876C8D6}" destId="{E9F0D3D2-9FFC-4A08-A71B-1FCD4C0983D5}" srcOrd="2" destOrd="0" presId="urn:microsoft.com/office/officeart/2005/8/layout/vList2"/>
    <dgm:cxn modelId="{A42A312D-D279-4677-B638-25B9B20BA93E}" type="presParOf" srcId="{4569F111-EFBE-4CA2-A5AF-12029876C8D6}" destId="{8E505B64-B4FA-4C7D-9332-2DB5EC223C3C}" srcOrd="3" destOrd="0" presId="urn:microsoft.com/office/officeart/2005/8/layout/vList2"/>
    <dgm:cxn modelId="{ED5A6455-36DB-4CAE-AB30-1FB458A72F86}" type="presParOf" srcId="{4569F111-EFBE-4CA2-A5AF-12029876C8D6}" destId="{6AF8256E-9674-43F1-812C-40C9861A80C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2C3970-6432-4EF1-991F-B806B4E9F2F1}"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228D2BCF-DB8A-4BFE-BDC1-216A0A9D9501}">
      <dgm:prSet phldrT="[Text]" custT="1"/>
      <dgm:spPr/>
      <dgm:t>
        <a:bodyPr/>
        <a:lstStyle/>
        <a:p>
          <a:r>
            <a:rPr lang="en-US" sz="2800" dirty="0"/>
            <a:t>If we focus on:</a:t>
          </a:r>
        </a:p>
      </dgm:t>
    </dgm:pt>
    <dgm:pt modelId="{A4F23B13-2521-472D-8BA4-9819E7991C25}" type="parTrans" cxnId="{3681C8E9-9EF4-4FA4-9861-5D87980FB5EB}">
      <dgm:prSet/>
      <dgm:spPr/>
      <dgm:t>
        <a:bodyPr/>
        <a:lstStyle/>
        <a:p>
          <a:endParaRPr lang="en-US" sz="2400"/>
        </a:p>
      </dgm:t>
    </dgm:pt>
    <dgm:pt modelId="{60C8DFF7-E43D-4077-9B2F-C108003DE245}" type="sibTrans" cxnId="{3681C8E9-9EF4-4FA4-9861-5D87980FB5EB}">
      <dgm:prSet/>
      <dgm:spPr/>
      <dgm:t>
        <a:bodyPr/>
        <a:lstStyle/>
        <a:p>
          <a:endParaRPr lang="en-US" sz="2400"/>
        </a:p>
      </dgm:t>
    </dgm:pt>
    <dgm:pt modelId="{BCADDA38-2583-4CF3-93F7-B1F3658F1163}">
      <dgm:prSet phldrT="[Text]" custT="1"/>
      <dgm:spPr/>
      <dgm:t>
        <a:bodyPr/>
        <a:lstStyle/>
        <a:p>
          <a:pPr marL="346075" indent="-111125"/>
          <a:r>
            <a:rPr lang="en-US" sz="2200" dirty="0"/>
            <a:t>Teaming</a:t>
          </a:r>
        </a:p>
      </dgm:t>
    </dgm:pt>
    <dgm:pt modelId="{5282350F-60B2-4C88-A8C2-9E9A4A62A473}" type="parTrans" cxnId="{B2CBDE14-DAE7-42C6-9BA9-2D6C7E649F61}">
      <dgm:prSet/>
      <dgm:spPr/>
      <dgm:t>
        <a:bodyPr/>
        <a:lstStyle/>
        <a:p>
          <a:endParaRPr lang="en-US" sz="2400"/>
        </a:p>
      </dgm:t>
    </dgm:pt>
    <dgm:pt modelId="{7C824C2C-BDDD-4260-AF4A-07B777FC0E50}" type="sibTrans" cxnId="{B2CBDE14-DAE7-42C6-9BA9-2D6C7E649F61}">
      <dgm:prSet/>
      <dgm:spPr/>
      <dgm:t>
        <a:bodyPr/>
        <a:lstStyle/>
        <a:p>
          <a:endParaRPr lang="en-US" sz="2400"/>
        </a:p>
      </dgm:t>
    </dgm:pt>
    <dgm:pt modelId="{B83D49F7-D019-45F5-BDB2-BC97E5D0F619}">
      <dgm:prSet phldrT="[Text]" custT="1"/>
      <dgm:spPr>
        <a:solidFill>
          <a:schemeClr val="accent2"/>
        </a:solidFill>
      </dgm:spPr>
      <dgm:t>
        <a:bodyPr/>
        <a:lstStyle/>
        <a:p>
          <a:r>
            <a:rPr lang="en-US" sz="2800" dirty="0"/>
            <a:t>Then we will:</a:t>
          </a:r>
        </a:p>
      </dgm:t>
    </dgm:pt>
    <dgm:pt modelId="{07709B43-62FC-485D-A951-7A62D1DE1EF0}" type="parTrans" cxnId="{E2911304-0E4C-439A-B5DA-329624817F63}">
      <dgm:prSet/>
      <dgm:spPr/>
      <dgm:t>
        <a:bodyPr/>
        <a:lstStyle/>
        <a:p>
          <a:endParaRPr lang="en-US" sz="2400"/>
        </a:p>
      </dgm:t>
    </dgm:pt>
    <dgm:pt modelId="{D9DEA045-1DDE-4032-9A93-89440DD76869}" type="sibTrans" cxnId="{E2911304-0E4C-439A-B5DA-329624817F63}">
      <dgm:prSet/>
      <dgm:spPr/>
      <dgm:t>
        <a:bodyPr/>
        <a:lstStyle/>
        <a:p>
          <a:endParaRPr lang="en-US" sz="2400"/>
        </a:p>
      </dgm:t>
    </dgm:pt>
    <dgm:pt modelId="{26B7A5AA-0BC9-4CD2-8C80-2EFE5599CBF2}">
      <dgm:prSet phldrT="[Text]" custT="1"/>
      <dgm:spPr>
        <a:solidFill>
          <a:schemeClr val="accent3">
            <a:lumMod val="20000"/>
            <a:lumOff val="80000"/>
            <a:alpha val="90000"/>
          </a:schemeClr>
        </a:solidFill>
        <a:ln>
          <a:solidFill>
            <a:schemeClr val="accent3">
              <a:lumMod val="40000"/>
              <a:lumOff val="60000"/>
              <a:alpha val="90000"/>
            </a:schemeClr>
          </a:solidFill>
        </a:ln>
      </dgm:spPr>
      <dgm:t>
        <a:bodyPr/>
        <a:lstStyle/>
        <a:p>
          <a:r>
            <a:rPr lang="en-US" sz="2400" dirty="0"/>
            <a:t>Increase student attendance, engagement and learning</a:t>
          </a:r>
        </a:p>
      </dgm:t>
    </dgm:pt>
    <dgm:pt modelId="{894535B3-EAF3-4AA8-82DE-E9DB2C1FC89E}" type="parTrans" cxnId="{5D628FFE-C12B-4DDB-922A-740DDBCD0BC4}">
      <dgm:prSet/>
      <dgm:spPr/>
      <dgm:t>
        <a:bodyPr/>
        <a:lstStyle/>
        <a:p>
          <a:endParaRPr lang="en-US" sz="2400"/>
        </a:p>
      </dgm:t>
    </dgm:pt>
    <dgm:pt modelId="{7DFACC9C-93B1-46DD-94F5-5ADF50E4F945}" type="sibTrans" cxnId="{5D628FFE-C12B-4DDB-922A-740DDBCD0BC4}">
      <dgm:prSet/>
      <dgm:spPr/>
      <dgm:t>
        <a:bodyPr/>
        <a:lstStyle/>
        <a:p>
          <a:endParaRPr lang="en-US" sz="2400"/>
        </a:p>
      </dgm:t>
    </dgm:pt>
    <dgm:pt modelId="{9C447607-FB3C-4DF4-B931-56CE8CDA7812}">
      <dgm:prSet phldrT="[Text]" custT="1"/>
      <dgm:spPr/>
      <dgm:t>
        <a:bodyPr/>
        <a:lstStyle/>
        <a:p>
          <a:pPr marL="346075" indent="-111125"/>
          <a:r>
            <a:rPr lang="en-US" sz="2200" dirty="0"/>
            <a:t>Data</a:t>
          </a:r>
        </a:p>
      </dgm:t>
    </dgm:pt>
    <dgm:pt modelId="{2118A1C1-9640-4D0D-8983-C5DCCDF009F7}" type="parTrans" cxnId="{9040BAB5-74C9-44F3-8F06-B193FBDC8DC1}">
      <dgm:prSet/>
      <dgm:spPr/>
      <dgm:t>
        <a:bodyPr/>
        <a:lstStyle/>
        <a:p>
          <a:endParaRPr lang="en-US" sz="2400"/>
        </a:p>
      </dgm:t>
    </dgm:pt>
    <dgm:pt modelId="{58049B19-E3D2-4EFF-8C84-B469C4510AD7}" type="sibTrans" cxnId="{9040BAB5-74C9-44F3-8F06-B193FBDC8DC1}">
      <dgm:prSet/>
      <dgm:spPr/>
      <dgm:t>
        <a:bodyPr/>
        <a:lstStyle/>
        <a:p>
          <a:endParaRPr lang="en-US" sz="2400"/>
        </a:p>
      </dgm:t>
    </dgm:pt>
    <dgm:pt modelId="{92B0B64D-4025-445B-A773-565F9116B416}">
      <dgm:prSet phldrT="[Text]" custT="1"/>
      <dgm:spPr/>
      <dgm:t>
        <a:bodyPr/>
        <a:lstStyle/>
        <a:p>
          <a:pPr marL="346075" indent="-111125"/>
          <a:r>
            <a:rPr lang="en-US" sz="2200" dirty="0"/>
            <a:t>Tiered supports</a:t>
          </a:r>
        </a:p>
      </dgm:t>
    </dgm:pt>
    <dgm:pt modelId="{92854A54-DB1C-4186-9376-D41F262FACE6}" type="parTrans" cxnId="{CA83911B-A787-4FB1-AA6E-3C1F7369E125}">
      <dgm:prSet/>
      <dgm:spPr/>
      <dgm:t>
        <a:bodyPr/>
        <a:lstStyle/>
        <a:p>
          <a:endParaRPr lang="en-US" sz="2400"/>
        </a:p>
      </dgm:t>
    </dgm:pt>
    <dgm:pt modelId="{0D80900A-A534-4F29-9BF5-DED2CD18A981}" type="sibTrans" cxnId="{CA83911B-A787-4FB1-AA6E-3C1F7369E125}">
      <dgm:prSet/>
      <dgm:spPr/>
      <dgm:t>
        <a:bodyPr/>
        <a:lstStyle/>
        <a:p>
          <a:endParaRPr lang="en-US" sz="2400"/>
        </a:p>
      </dgm:t>
    </dgm:pt>
    <dgm:pt modelId="{750A7C5E-6091-430B-B05C-AB49DB0C5143}">
      <dgm:prSet phldrT="[Text]" custT="1"/>
      <dgm:spPr/>
      <dgm:t>
        <a:bodyPr/>
        <a:lstStyle/>
        <a:p>
          <a:pPr marL="346075" indent="-111125"/>
          <a:r>
            <a:rPr lang="en-US" sz="2200" dirty="0"/>
            <a:t>Student, family, and community partnership</a:t>
          </a:r>
        </a:p>
      </dgm:t>
    </dgm:pt>
    <dgm:pt modelId="{EB4774B9-ACC6-4021-A389-55D6B81A886E}" type="parTrans" cxnId="{3CFF0782-8E03-4F7C-8C42-63F805CE5563}">
      <dgm:prSet/>
      <dgm:spPr/>
      <dgm:t>
        <a:bodyPr/>
        <a:lstStyle/>
        <a:p>
          <a:endParaRPr lang="en-US" sz="2400"/>
        </a:p>
      </dgm:t>
    </dgm:pt>
    <dgm:pt modelId="{C1394EEC-8101-45CC-A51A-6E46CE8CE35A}" type="sibTrans" cxnId="{3CFF0782-8E03-4F7C-8C42-63F805CE5563}">
      <dgm:prSet/>
      <dgm:spPr/>
      <dgm:t>
        <a:bodyPr/>
        <a:lstStyle/>
        <a:p>
          <a:endParaRPr lang="en-US" sz="2400"/>
        </a:p>
      </dgm:t>
    </dgm:pt>
    <dgm:pt modelId="{3A815CF4-DAD0-46A6-BC46-CE3DD0E1BD4E}" type="pres">
      <dgm:prSet presAssocID="{7C2C3970-6432-4EF1-991F-B806B4E9F2F1}" presName="theList" presStyleCnt="0">
        <dgm:presLayoutVars>
          <dgm:dir/>
          <dgm:animLvl val="lvl"/>
          <dgm:resizeHandles val="exact"/>
        </dgm:presLayoutVars>
      </dgm:prSet>
      <dgm:spPr/>
    </dgm:pt>
    <dgm:pt modelId="{35552BCE-1BD8-456A-8759-52FDC7CF01E6}" type="pres">
      <dgm:prSet presAssocID="{228D2BCF-DB8A-4BFE-BDC1-216A0A9D9501}" presName="compNode" presStyleCnt="0"/>
      <dgm:spPr/>
    </dgm:pt>
    <dgm:pt modelId="{C412111C-5400-4EC1-8B02-2E3F53BE918E}" type="pres">
      <dgm:prSet presAssocID="{228D2BCF-DB8A-4BFE-BDC1-216A0A9D9501}" presName="noGeometry" presStyleCnt="0"/>
      <dgm:spPr/>
    </dgm:pt>
    <dgm:pt modelId="{DCAD30A9-858C-4EB2-B6CD-197CBF268FE7}" type="pres">
      <dgm:prSet presAssocID="{228D2BCF-DB8A-4BFE-BDC1-216A0A9D9501}" presName="childTextVisible" presStyleLbl="bgAccFollowNode1" presStyleIdx="0" presStyleCnt="2" custScaleX="114150">
        <dgm:presLayoutVars>
          <dgm:bulletEnabled val="1"/>
        </dgm:presLayoutVars>
      </dgm:prSet>
      <dgm:spPr/>
    </dgm:pt>
    <dgm:pt modelId="{8BD78D40-9AF4-4E00-B897-8F806AE78465}" type="pres">
      <dgm:prSet presAssocID="{228D2BCF-DB8A-4BFE-BDC1-216A0A9D9501}" presName="childTextHidden" presStyleLbl="bgAccFollowNode1" presStyleIdx="0" presStyleCnt="2"/>
      <dgm:spPr/>
    </dgm:pt>
    <dgm:pt modelId="{4ED8040C-DF20-4F4D-A993-DDB91E329B5E}" type="pres">
      <dgm:prSet presAssocID="{228D2BCF-DB8A-4BFE-BDC1-216A0A9D9501}" presName="parentText" presStyleLbl="node1" presStyleIdx="0" presStyleCnt="2">
        <dgm:presLayoutVars>
          <dgm:chMax val="1"/>
          <dgm:bulletEnabled val="1"/>
        </dgm:presLayoutVars>
      </dgm:prSet>
      <dgm:spPr/>
    </dgm:pt>
    <dgm:pt modelId="{3C650C58-B86A-4C26-BFD5-2293D3CE5B9F}" type="pres">
      <dgm:prSet presAssocID="{228D2BCF-DB8A-4BFE-BDC1-216A0A9D9501}" presName="aSpace" presStyleCnt="0"/>
      <dgm:spPr/>
    </dgm:pt>
    <dgm:pt modelId="{FD4C6FFC-B1E0-427A-AE97-8C64D178DB91}" type="pres">
      <dgm:prSet presAssocID="{B83D49F7-D019-45F5-BDB2-BC97E5D0F619}" presName="compNode" presStyleCnt="0"/>
      <dgm:spPr/>
    </dgm:pt>
    <dgm:pt modelId="{183062C9-B7E4-47F6-876C-01ECE8D90637}" type="pres">
      <dgm:prSet presAssocID="{B83D49F7-D019-45F5-BDB2-BC97E5D0F619}" presName="noGeometry" presStyleCnt="0"/>
      <dgm:spPr/>
    </dgm:pt>
    <dgm:pt modelId="{8D0CA4D4-93E6-4F2B-A130-82B0CBD7BB5E}" type="pres">
      <dgm:prSet presAssocID="{B83D49F7-D019-45F5-BDB2-BC97E5D0F619}" presName="childTextVisible" presStyleLbl="bgAccFollowNode1" presStyleIdx="1" presStyleCnt="2">
        <dgm:presLayoutVars>
          <dgm:bulletEnabled val="1"/>
        </dgm:presLayoutVars>
      </dgm:prSet>
      <dgm:spPr/>
    </dgm:pt>
    <dgm:pt modelId="{321C0F26-58BD-4005-BC9C-CA297B933EDE}" type="pres">
      <dgm:prSet presAssocID="{B83D49F7-D019-45F5-BDB2-BC97E5D0F619}" presName="childTextHidden" presStyleLbl="bgAccFollowNode1" presStyleIdx="1" presStyleCnt="2"/>
      <dgm:spPr/>
    </dgm:pt>
    <dgm:pt modelId="{B4157627-8022-4B64-B65B-DACAA4BAC318}" type="pres">
      <dgm:prSet presAssocID="{B83D49F7-D019-45F5-BDB2-BC97E5D0F619}" presName="parentText" presStyleLbl="node1" presStyleIdx="1" presStyleCnt="2">
        <dgm:presLayoutVars>
          <dgm:chMax val="1"/>
          <dgm:bulletEnabled val="1"/>
        </dgm:presLayoutVars>
      </dgm:prSet>
      <dgm:spPr/>
    </dgm:pt>
  </dgm:ptLst>
  <dgm:cxnLst>
    <dgm:cxn modelId="{E2911304-0E4C-439A-B5DA-329624817F63}" srcId="{7C2C3970-6432-4EF1-991F-B806B4E9F2F1}" destId="{B83D49F7-D019-45F5-BDB2-BC97E5D0F619}" srcOrd="1" destOrd="0" parTransId="{07709B43-62FC-485D-A951-7A62D1DE1EF0}" sibTransId="{D9DEA045-1DDE-4032-9A93-89440DD76869}"/>
    <dgm:cxn modelId="{B2CBDE14-DAE7-42C6-9BA9-2D6C7E649F61}" srcId="{228D2BCF-DB8A-4BFE-BDC1-216A0A9D9501}" destId="{BCADDA38-2583-4CF3-93F7-B1F3658F1163}" srcOrd="0" destOrd="0" parTransId="{5282350F-60B2-4C88-A8C2-9E9A4A62A473}" sibTransId="{7C824C2C-BDDD-4260-AF4A-07B777FC0E50}"/>
    <dgm:cxn modelId="{B51C3516-5FCF-4173-8C9F-0BB4AD27B3CA}" type="presOf" srcId="{26B7A5AA-0BC9-4CD2-8C80-2EFE5599CBF2}" destId="{321C0F26-58BD-4005-BC9C-CA297B933EDE}" srcOrd="1" destOrd="0" presId="urn:microsoft.com/office/officeart/2005/8/layout/hProcess6"/>
    <dgm:cxn modelId="{CA83911B-A787-4FB1-AA6E-3C1F7369E125}" srcId="{228D2BCF-DB8A-4BFE-BDC1-216A0A9D9501}" destId="{92B0B64D-4025-445B-A773-565F9116B416}" srcOrd="2" destOrd="0" parTransId="{92854A54-DB1C-4186-9376-D41F262FACE6}" sibTransId="{0D80900A-A534-4F29-9BF5-DED2CD18A981}"/>
    <dgm:cxn modelId="{718F2127-643A-4543-B7F1-72DD689F7316}" type="presOf" srcId="{750A7C5E-6091-430B-B05C-AB49DB0C5143}" destId="{DCAD30A9-858C-4EB2-B6CD-197CBF268FE7}" srcOrd="0" destOrd="3" presId="urn:microsoft.com/office/officeart/2005/8/layout/hProcess6"/>
    <dgm:cxn modelId="{6B01B832-C4AF-46A4-B628-4F272930BDFF}" type="presOf" srcId="{BCADDA38-2583-4CF3-93F7-B1F3658F1163}" destId="{8BD78D40-9AF4-4E00-B897-8F806AE78465}" srcOrd="1" destOrd="0" presId="urn:microsoft.com/office/officeart/2005/8/layout/hProcess6"/>
    <dgm:cxn modelId="{41A01C35-9E8C-4222-A08C-693F20F4F9EC}" type="presOf" srcId="{9C447607-FB3C-4DF4-B931-56CE8CDA7812}" destId="{DCAD30A9-858C-4EB2-B6CD-197CBF268FE7}" srcOrd="0" destOrd="1" presId="urn:microsoft.com/office/officeart/2005/8/layout/hProcess6"/>
    <dgm:cxn modelId="{F740CD43-5024-4DE9-A135-53EF7DAE6ABB}" type="presOf" srcId="{9C447607-FB3C-4DF4-B931-56CE8CDA7812}" destId="{8BD78D40-9AF4-4E00-B897-8F806AE78465}" srcOrd="1" destOrd="1" presId="urn:microsoft.com/office/officeart/2005/8/layout/hProcess6"/>
    <dgm:cxn modelId="{BEFF4E49-38D6-476E-B953-0F9B0494198B}" type="presOf" srcId="{BCADDA38-2583-4CF3-93F7-B1F3658F1163}" destId="{DCAD30A9-858C-4EB2-B6CD-197CBF268FE7}" srcOrd="0" destOrd="0" presId="urn:microsoft.com/office/officeart/2005/8/layout/hProcess6"/>
    <dgm:cxn modelId="{68A1EF59-4A89-4CC9-9EDD-C0A085050EB9}" type="presOf" srcId="{228D2BCF-DB8A-4BFE-BDC1-216A0A9D9501}" destId="{4ED8040C-DF20-4F4D-A993-DDB91E329B5E}" srcOrd="0" destOrd="0" presId="urn:microsoft.com/office/officeart/2005/8/layout/hProcess6"/>
    <dgm:cxn modelId="{2E40AB7A-7510-4A64-BAAB-AAAE1A30DC15}" type="presOf" srcId="{750A7C5E-6091-430B-B05C-AB49DB0C5143}" destId="{8BD78D40-9AF4-4E00-B897-8F806AE78465}" srcOrd="1" destOrd="3" presId="urn:microsoft.com/office/officeart/2005/8/layout/hProcess6"/>
    <dgm:cxn modelId="{3CFF0782-8E03-4F7C-8C42-63F805CE5563}" srcId="{228D2BCF-DB8A-4BFE-BDC1-216A0A9D9501}" destId="{750A7C5E-6091-430B-B05C-AB49DB0C5143}" srcOrd="3" destOrd="0" parTransId="{EB4774B9-ACC6-4021-A389-55D6B81A886E}" sibTransId="{C1394EEC-8101-45CC-A51A-6E46CE8CE35A}"/>
    <dgm:cxn modelId="{A8FEE682-DB85-457A-9A3C-155731C1B45C}" type="presOf" srcId="{92B0B64D-4025-445B-A773-565F9116B416}" destId="{DCAD30A9-858C-4EB2-B6CD-197CBF268FE7}" srcOrd="0" destOrd="2" presId="urn:microsoft.com/office/officeart/2005/8/layout/hProcess6"/>
    <dgm:cxn modelId="{214E79AA-45CB-4258-8E1F-B8D3D954DDA3}" type="presOf" srcId="{B83D49F7-D019-45F5-BDB2-BC97E5D0F619}" destId="{B4157627-8022-4B64-B65B-DACAA4BAC318}" srcOrd="0" destOrd="0" presId="urn:microsoft.com/office/officeart/2005/8/layout/hProcess6"/>
    <dgm:cxn modelId="{DD13D1B0-9EDA-4EEE-8AB2-BA5EE04E00A4}" type="presOf" srcId="{7C2C3970-6432-4EF1-991F-B806B4E9F2F1}" destId="{3A815CF4-DAD0-46A6-BC46-CE3DD0E1BD4E}" srcOrd="0" destOrd="0" presId="urn:microsoft.com/office/officeart/2005/8/layout/hProcess6"/>
    <dgm:cxn modelId="{9040BAB5-74C9-44F3-8F06-B193FBDC8DC1}" srcId="{228D2BCF-DB8A-4BFE-BDC1-216A0A9D9501}" destId="{9C447607-FB3C-4DF4-B931-56CE8CDA7812}" srcOrd="1" destOrd="0" parTransId="{2118A1C1-9640-4D0D-8983-C5DCCDF009F7}" sibTransId="{58049B19-E3D2-4EFF-8C84-B469C4510AD7}"/>
    <dgm:cxn modelId="{3681C8E9-9EF4-4FA4-9861-5D87980FB5EB}" srcId="{7C2C3970-6432-4EF1-991F-B806B4E9F2F1}" destId="{228D2BCF-DB8A-4BFE-BDC1-216A0A9D9501}" srcOrd="0" destOrd="0" parTransId="{A4F23B13-2521-472D-8BA4-9819E7991C25}" sibTransId="{60C8DFF7-E43D-4077-9B2F-C108003DE245}"/>
    <dgm:cxn modelId="{9794DDEF-05B3-48FE-8DCC-7FEE5F1ED996}" type="presOf" srcId="{92B0B64D-4025-445B-A773-565F9116B416}" destId="{8BD78D40-9AF4-4E00-B897-8F806AE78465}" srcOrd="1" destOrd="2" presId="urn:microsoft.com/office/officeart/2005/8/layout/hProcess6"/>
    <dgm:cxn modelId="{A8ECFFFD-0A05-4C6A-A752-5A5630F5D90E}" type="presOf" srcId="{26B7A5AA-0BC9-4CD2-8C80-2EFE5599CBF2}" destId="{8D0CA4D4-93E6-4F2B-A130-82B0CBD7BB5E}" srcOrd="0" destOrd="0" presId="urn:microsoft.com/office/officeart/2005/8/layout/hProcess6"/>
    <dgm:cxn modelId="{5D628FFE-C12B-4DDB-922A-740DDBCD0BC4}" srcId="{B83D49F7-D019-45F5-BDB2-BC97E5D0F619}" destId="{26B7A5AA-0BC9-4CD2-8C80-2EFE5599CBF2}" srcOrd="0" destOrd="0" parTransId="{894535B3-EAF3-4AA8-82DE-E9DB2C1FC89E}" sibTransId="{7DFACC9C-93B1-46DD-94F5-5ADF50E4F945}"/>
    <dgm:cxn modelId="{1EC09447-D9D7-4034-B885-FCED06DD4E29}" type="presParOf" srcId="{3A815CF4-DAD0-46A6-BC46-CE3DD0E1BD4E}" destId="{35552BCE-1BD8-456A-8759-52FDC7CF01E6}" srcOrd="0" destOrd="0" presId="urn:microsoft.com/office/officeart/2005/8/layout/hProcess6"/>
    <dgm:cxn modelId="{FC17A602-4242-43BC-85D6-88B9D0B304C3}" type="presParOf" srcId="{35552BCE-1BD8-456A-8759-52FDC7CF01E6}" destId="{C412111C-5400-4EC1-8B02-2E3F53BE918E}" srcOrd="0" destOrd="0" presId="urn:microsoft.com/office/officeart/2005/8/layout/hProcess6"/>
    <dgm:cxn modelId="{82F5CD69-0377-4785-A336-BC98F67C6724}" type="presParOf" srcId="{35552BCE-1BD8-456A-8759-52FDC7CF01E6}" destId="{DCAD30A9-858C-4EB2-B6CD-197CBF268FE7}" srcOrd="1" destOrd="0" presId="urn:microsoft.com/office/officeart/2005/8/layout/hProcess6"/>
    <dgm:cxn modelId="{2547B169-8375-466D-B3B2-5D0FF9480D51}" type="presParOf" srcId="{35552BCE-1BD8-456A-8759-52FDC7CF01E6}" destId="{8BD78D40-9AF4-4E00-B897-8F806AE78465}" srcOrd="2" destOrd="0" presId="urn:microsoft.com/office/officeart/2005/8/layout/hProcess6"/>
    <dgm:cxn modelId="{2851BF64-2C7D-476A-A530-C3B790D4858D}" type="presParOf" srcId="{35552BCE-1BD8-456A-8759-52FDC7CF01E6}" destId="{4ED8040C-DF20-4F4D-A993-DDB91E329B5E}" srcOrd="3" destOrd="0" presId="urn:microsoft.com/office/officeart/2005/8/layout/hProcess6"/>
    <dgm:cxn modelId="{695483DA-CA91-4F5E-BFD1-036C00F9DEED}" type="presParOf" srcId="{3A815CF4-DAD0-46A6-BC46-CE3DD0E1BD4E}" destId="{3C650C58-B86A-4C26-BFD5-2293D3CE5B9F}" srcOrd="1" destOrd="0" presId="urn:microsoft.com/office/officeart/2005/8/layout/hProcess6"/>
    <dgm:cxn modelId="{5A0F20B2-3F1D-4608-BE7B-C603AE4461A4}" type="presParOf" srcId="{3A815CF4-DAD0-46A6-BC46-CE3DD0E1BD4E}" destId="{FD4C6FFC-B1E0-427A-AE97-8C64D178DB91}" srcOrd="2" destOrd="0" presId="urn:microsoft.com/office/officeart/2005/8/layout/hProcess6"/>
    <dgm:cxn modelId="{90E5A351-3259-4885-92CD-0C6A275DFC5F}" type="presParOf" srcId="{FD4C6FFC-B1E0-427A-AE97-8C64D178DB91}" destId="{183062C9-B7E4-47F6-876C-01ECE8D90637}" srcOrd="0" destOrd="0" presId="urn:microsoft.com/office/officeart/2005/8/layout/hProcess6"/>
    <dgm:cxn modelId="{34EC3AE8-3E8B-4BD7-896B-C1ACAC1A1293}" type="presParOf" srcId="{FD4C6FFC-B1E0-427A-AE97-8C64D178DB91}" destId="{8D0CA4D4-93E6-4F2B-A130-82B0CBD7BB5E}" srcOrd="1" destOrd="0" presId="urn:microsoft.com/office/officeart/2005/8/layout/hProcess6"/>
    <dgm:cxn modelId="{52290161-3BDC-4FEA-82D2-EA6BFBD55379}" type="presParOf" srcId="{FD4C6FFC-B1E0-427A-AE97-8C64D178DB91}" destId="{321C0F26-58BD-4005-BC9C-CA297B933EDE}" srcOrd="2" destOrd="0" presId="urn:microsoft.com/office/officeart/2005/8/layout/hProcess6"/>
    <dgm:cxn modelId="{A8230C3D-0AE4-48A3-8934-52DA70F20273}" type="presParOf" srcId="{FD4C6FFC-B1E0-427A-AE97-8C64D178DB91}" destId="{B4157627-8022-4B64-B65B-DACAA4BAC318}"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7D5E78-C650-46BE-BE50-FA5E9CDC6D7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8113FD6-B5B1-40C0-9AC7-40159CE25AFA}">
      <dgm:prSet phldrT="[Text]" custT="1"/>
      <dgm:spPr/>
      <dgm:t>
        <a:bodyPr/>
        <a:lstStyle/>
        <a:p>
          <a:r>
            <a:rPr lang="en-US" sz="3200" dirty="0">
              <a:latin typeface="Segoe UI" panose="020B0502040204020203" pitchFamily="34" charset="0"/>
              <a:cs typeface="Segoe UI" panose="020B0502040204020203" pitchFamily="34" charset="0"/>
            </a:rPr>
            <a:t>Access</a:t>
          </a:r>
        </a:p>
      </dgm:t>
    </dgm:pt>
    <dgm:pt modelId="{1CAE9E31-21CF-4352-9621-DB4764BB0637}" type="parTrans" cxnId="{11EF66D1-ECAB-46E1-9DCC-9228616ED5EC}">
      <dgm:prSet/>
      <dgm:spPr/>
      <dgm:t>
        <a:bodyPr/>
        <a:lstStyle/>
        <a:p>
          <a:endParaRPr lang="en-US" sz="2800">
            <a:latin typeface="Segoe UI" panose="020B0502040204020203" pitchFamily="34" charset="0"/>
            <a:cs typeface="Segoe UI" panose="020B0502040204020203" pitchFamily="34" charset="0"/>
          </a:endParaRPr>
        </a:p>
      </dgm:t>
    </dgm:pt>
    <dgm:pt modelId="{685E5E97-4C04-472B-B25D-91EF08EF91E8}" type="sibTrans" cxnId="{11EF66D1-ECAB-46E1-9DCC-9228616ED5EC}">
      <dgm:prSet/>
      <dgm:spPr/>
      <dgm:t>
        <a:bodyPr/>
        <a:lstStyle/>
        <a:p>
          <a:endParaRPr lang="en-US" sz="2800">
            <a:latin typeface="Segoe UI" panose="020B0502040204020203" pitchFamily="34" charset="0"/>
            <a:cs typeface="Segoe UI" panose="020B0502040204020203" pitchFamily="34" charset="0"/>
          </a:endParaRPr>
        </a:p>
      </dgm:t>
    </dgm:pt>
    <dgm:pt modelId="{DE47B17A-E957-4FF9-87E0-7D8BC0BA7995}">
      <dgm:prSet phldrT="[Text]" custT="1"/>
      <dgm:spPr/>
      <dgm:t>
        <a:bodyPr/>
        <a:lstStyle/>
        <a:p>
          <a:r>
            <a:rPr lang="en-US" sz="3200" dirty="0">
              <a:latin typeface="Segoe UI" panose="020B0502040204020203" pitchFamily="34" charset="0"/>
              <a:cs typeface="Segoe UI" panose="020B0502040204020203" pitchFamily="34" charset="0"/>
            </a:rPr>
            <a:t>Broadening access to democratize data</a:t>
          </a:r>
        </a:p>
      </dgm:t>
    </dgm:pt>
    <dgm:pt modelId="{516EE96E-B1E4-4467-8DB8-8FB9DA31B462}" type="parTrans" cxnId="{0A5A9943-40AA-499C-8E9A-E3FF9710FAD3}">
      <dgm:prSet/>
      <dgm:spPr/>
      <dgm:t>
        <a:bodyPr/>
        <a:lstStyle/>
        <a:p>
          <a:endParaRPr lang="en-US" sz="2800">
            <a:latin typeface="Segoe UI" panose="020B0502040204020203" pitchFamily="34" charset="0"/>
            <a:cs typeface="Segoe UI" panose="020B0502040204020203" pitchFamily="34" charset="0"/>
          </a:endParaRPr>
        </a:p>
      </dgm:t>
    </dgm:pt>
    <dgm:pt modelId="{0E3023C4-DF8B-4056-935F-A5583732CE8C}" type="sibTrans" cxnId="{0A5A9943-40AA-499C-8E9A-E3FF9710FAD3}">
      <dgm:prSet/>
      <dgm:spPr/>
      <dgm:t>
        <a:bodyPr/>
        <a:lstStyle/>
        <a:p>
          <a:endParaRPr lang="en-US" sz="2800">
            <a:latin typeface="Segoe UI" panose="020B0502040204020203" pitchFamily="34" charset="0"/>
            <a:cs typeface="Segoe UI" panose="020B0502040204020203" pitchFamily="34" charset="0"/>
          </a:endParaRPr>
        </a:p>
      </dgm:t>
    </dgm:pt>
    <dgm:pt modelId="{102F4305-97F2-4A6A-A0FC-AC700987F545}">
      <dgm:prSet phldrT="[Text]" custT="1"/>
      <dgm:spPr/>
      <dgm:t>
        <a:bodyPr/>
        <a:lstStyle/>
        <a:p>
          <a:r>
            <a:rPr lang="en-US" sz="3200" dirty="0">
              <a:latin typeface="Segoe UI" panose="020B0502040204020203" pitchFamily="34" charset="0"/>
              <a:cs typeface="Segoe UI" panose="020B0502040204020203" pitchFamily="34" charset="0"/>
            </a:rPr>
            <a:t>Analysis &amp; Sense-making</a:t>
          </a:r>
        </a:p>
      </dgm:t>
    </dgm:pt>
    <dgm:pt modelId="{F37C4A84-74E7-4A22-AE43-DC26DA77FA98}" type="parTrans" cxnId="{DFC40963-9BB8-4B8E-A9A2-F391988BBC10}">
      <dgm:prSet/>
      <dgm:spPr/>
      <dgm:t>
        <a:bodyPr/>
        <a:lstStyle/>
        <a:p>
          <a:endParaRPr lang="en-US" sz="2800">
            <a:latin typeface="Segoe UI" panose="020B0502040204020203" pitchFamily="34" charset="0"/>
            <a:cs typeface="Segoe UI" panose="020B0502040204020203" pitchFamily="34" charset="0"/>
          </a:endParaRPr>
        </a:p>
      </dgm:t>
    </dgm:pt>
    <dgm:pt modelId="{F4AE798F-1943-44B5-B58A-8BAFFF5BDDD2}" type="sibTrans" cxnId="{DFC40963-9BB8-4B8E-A9A2-F391988BBC10}">
      <dgm:prSet/>
      <dgm:spPr/>
      <dgm:t>
        <a:bodyPr/>
        <a:lstStyle/>
        <a:p>
          <a:endParaRPr lang="en-US" sz="2800">
            <a:latin typeface="Segoe UI" panose="020B0502040204020203" pitchFamily="34" charset="0"/>
            <a:cs typeface="Segoe UI" panose="020B0502040204020203" pitchFamily="34" charset="0"/>
          </a:endParaRPr>
        </a:p>
      </dgm:t>
    </dgm:pt>
    <dgm:pt modelId="{9F140580-5A72-4D8D-B68C-C48AA47E7465}">
      <dgm:prSet phldrT="[Text]" custT="1"/>
      <dgm:spPr/>
      <dgm:t>
        <a:bodyPr/>
        <a:lstStyle/>
        <a:p>
          <a:r>
            <a:rPr lang="en-US" sz="3200" dirty="0">
              <a:latin typeface="Segoe UI" panose="020B0502040204020203" pitchFamily="34" charset="0"/>
              <a:cs typeface="Segoe UI" panose="020B0502040204020203" pitchFamily="34" charset="0"/>
            </a:rPr>
            <a:t>Know the levels: coarse to fine </a:t>
          </a:r>
        </a:p>
      </dgm:t>
    </dgm:pt>
    <dgm:pt modelId="{149C3A1D-CCC2-4AB6-8D4B-68BF4A714E1B}" type="parTrans" cxnId="{685298D6-7BEE-4917-8D96-BEEB23C3BD94}">
      <dgm:prSet/>
      <dgm:spPr/>
      <dgm:t>
        <a:bodyPr/>
        <a:lstStyle/>
        <a:p>
          <a:endParaRPr lang="en-US" sz="2800">
            <a:latin typeface="Segoe UI" panose="020B0502040204020203" pitchFamily="34" charset="0"/>
            <a:cs typeface="Segoe UI" panose="020B0502040204020203" pitchFamily="34" charset="0"/>
          </a:endParaRPr>
        </a:p>
      </dgm:t>
    </dgm:pt>
    <dgm:pt modelId="{FB17616E-F9E8-4ADA-93FF-5E9282B6D74A}" type="sibTrans" cxnId="{685298D6-7BEE-4917-8D96-BEEB23C3BD94}">
      <dgm:prSet/>
      <dgm:spPr/>
      <dgm:t>
        <a:bodyPr/>
        <a:lstStyle/>
        <a:p>
          <a:endParaRPr lang="en-US" sz="2800">
            <a:latin typeface="Segoe UI" panose="020B0502040204020203" pitchFamily="34" charset="0"/>
            <a:cs typeface="Segoe UI" panose="020B0502040204020203" pitchFamily="34" charset="0"/>
          </a:endParaRPr>
        </a:p>
      </dgm:t>
    </dgm:pt>
    <dgm:pt modelId="{B01F85EE-4182-45DC-B0CA-325B0DC5C0AF}">
      <dgm:prSet phldrT="[Text]" custT="1"/>
      <dgm:spPr/>
      <dgm:t>
        <a:bodyPr/>
        <a:lstStyle/>
        <a:p>
          <a:r>
            <a:rPr lang="en-US" sz="3200" dirty="0">
              <a:latin typeface="Segoe UI" panose="020B0502040204020203" pitchFamily="34" charset="0"/>
              <a:cs typeface="Segoe UI" panose="020B0502040204020203" pitchFamily="34" charset="0"/>
            </a:rPr>
            <a:t>Action Planning</a:t>
          </a:r>
        </a:p>
      </dgm:t>
    </dgm:pt>
    <dgm:pt modelId="{1ADE2AA0-5332-41B6-AE35-A6A492C63138}" type="parTrans" cxnId="{17E675F0-9B56-4FE0-860F-77AF626BA3D9}">
      <dgm:prSet/>
      <dgm:spPr/>
      <dgm:t>
        <a:bodyPr/>
        <a:lstStyle/>
        <a:p>
          <a:endParaRPr lang="en-US" sz="2800">
            <a:latin typeface="Segoe UI" panose="020B0502040204020203" pitchFamily="34" charset="0"/>
            <a:cs typeface="Segoe UI" panose="020B0502040204020203" pitchFamily="34" charset="0"/>
          </a:endParaRPr>
        </a:p>
      </dgm:t>
    </dgm:pt>
    <dgm:pt modelId="{440072A7-01C5-416E-B461-CC0CAFDC8DEF}" type="sibTrans" cxnId="{17E675F0-9B56-4FE0-860F-77AF626BA3D9}">
      <dgm:prSet/>
      <dgm:spPr/>
      <dgm:t>
        <a:bodyPr/>
        <a:lstStyle/>
        <a:p>
          <a:endParaRPr lang="en-US" sz="2800">
            <a:latin typeface="Segoe UI" panose="020B0502040204020203" pitchFamily="34" charset="0"/>
            <a:cs typeface="Segoe UI" panose="020B0502040204020203" pitchFamily="34" charset="0"/>
          </a:endParaRPr>
        </a:p>
      </dgm:t>
    </dgm:pt>
    <dgm:pt modelId="{F13A4FCD-A6EB-4E22-A296-075641C9697F}">
      <dgm:prSet phldrT="[Text]" custT="1"/>
      <dgm:spPr/>
      <dgm:t>
        <a:bodyPr/>
        <a:lstStyle/>
        <a:p>
          <a:r>
            <a:rPr lang="en-US" sz="3200" dirty="0">
              <a:latin typeface="Segoe UI" panose="020B0502040204020203" pitchFamily="34" charset="0"/>
              <a:cs typeface="Segoe UI" panose="020B0502040204020203" pitchFamily="34" charset="0"/>
            </a:rPr>
            <a:t>Lead the change through progress monitoring</a:t>
          </a:r>
        </a:p>
      </dgm:t>
    </dgm:pt>
    <dgm:pt modelId="{8941424F-D951-406B-AC0B-581FA7E383DC}" type="parTrans" cxnId="{F991B4E1-3AFA-48EE-BD32-F0FAE79C7C34}">
      <dgm:prSet/>
      <dgm:spPr/>
      <dgm:t>
        <a:bodyPr/>
        <a:lstStyle/>
        <a:p>
          <a:endParaRPr lang="en-US" sz="2800">
            <a:latin typeface="Segoe UI" panose="020B0502040204020203" pitchFamily="34" charset="0"/>
            <a:cs typeface="Segoe UI" panose="020B0502040204020203" pitchFamily="34" charset="0"/>
          </a:endParaRPr>
        </a:p>
      </dgm:t>
    </dgm:pt>
    <dgm:pt modelId="{D010CDA0-3253-4BAF-9BAE-996F4CB0337D}" type="sibTrans" cxnId="{F991B4E1-3AFA-48EE-BD32-F0FAE79C7C34}">
      <dgm:prSet/>
      <dgm:spPr/>
      <dgm:t>
        <a:bodyPr/>
        <a:lstStyle/>
        <a:p>
          <a:endParaRPr lang="en-US" sz="2800">
            <a:latin typeface="Segoe UI" panose="020B0502040204020203" pitchFamily="34" charset="0"/>
            <a:cs typeface="Segoe UI" panose="020B0502040204020203" pitchFamily="34" charset="0"/>
          </a:endParaRPr>
        </a:p>
      </dgm:t>
    </dgm:pt>
    <dgm:pt modelId="{64A445FD-A1A7-478B-AAA4-5F052C7A3AC4}">
      <dgm:prSet phldrT="[Text]" custT="1"/>
      <dgm:spPr/>
      <dgm:t>
        <a:bodyPr/>
        <a:lstStyle/>
        <a:p>
          <a:r>
            <a:rPr lang="en-US" sz="3200" dirty="0">
              <a:latin typeface="Segoe UI" panose="020B0502040204020203" pitchFamily="34" charset="0"/>
              <a:cs typeface="Segoe UI" panose="020B0502040204020203" pitchFamily="34" charset="0"/>
            </a:rPr>
            <a:t>Help people make sense</a:t>
          </a:r>
        </a:p>
      </dgm:t>
    </dgm:pt>
    <dgm:pt modelId="{C3944C75-C5AD-456B-959F-00FDD5AA59FB}" type="parTrans" cxnId="{D181E48F-2CC6-4E88-B369-8BB80BE2FD93}">
      <dgm:prSet/>
      <dgm:spPr/>
      <dgm:t>
        <a:bodyPr/>
        <a:lstStyle/>
        <a:p>
          <a:endParaRPr lang="en-US"/>
        </a:p>
      </dgm:t>
    </dgm:pt>
    <dgm:pt modelId="{4B221F5E-85DA-45DD-A790-F470BDE80F03}" type="sibTrans" cxnId="{D181E48F-2CC6-4E88-B369-8BB80BE2FD93}">
      <dgm:prSet/>
      <dgm:spPr/>
      <dgm:t>
        <a:bodyPr/>
        <a:lstStyle/>
        <a:p>
          <a:endParaRPr lang="en-US"/>
        </a:p>
      </dgm:t>
    </dgm:pt>
    <dgm:pt modelId="{488A2A4F-D568-4DD4-84EF-06117F4F3C0E}" type="pres">
      <dgm:prSet presAssocID="{F67D5E78-C650-46BE-BE50-FA5E9CDC6D70}" presName="Name0" presStyleCnt="0">
        <dgm:presLayoutVars>
          <dgm:dir/>
          <dgm:animLvl val="lvl"/>
          <dgm:resizeHandles val="exact"/>
        </dgm:presLayoutVars>
      </dgm:prSet>
      <dgm:spPr/>
    </dgm:pt>
    <dgm:pt modelId="{EFD08FAE-A9D0-48FE-8469-2D5D72CB04EE}" type="pres">
      <dgm:prSet presAssocID="{38113FD6-B5B1-40C0-9AC7-40159CE25AFA}" presName="composite" presStyleCnt="0"/>
      <dgm:spPr/>
    </dgm:pt>
    <dgm:pt modelId="{6D9E6880-FFC6-4894-8C12-9822E5311F8E}" type="pres">
      <dgm:prSet presAssocID="{38113FD6-B5B1-40C0-9AC7-40159CE25AFA}" presName="parTx" presStyleLbl="alignNode1" presStyleIdx="0" presStyleCnt="3">
        <dgm:presLayoutVars>
          <dgm:chMax val="0"/>
          <dgm:chPref val="0"/>
          <dgm:bulletEnabled val="1"/>
        </dgm:presLayoutVars>
      </dgm:prSet>
      <dgm:spPr/>
    </dgm:pt>
    <dgm:pt modelId="{C984BE1F-EE68-4CCA-B0CE-1CA74D873736}" type="pres">
      <dgm:prSet presAssocID="{38113FD6-B5B1-40C0-9AC7-40159CE25AFA}" presName="desTx" presStyleLbl="alignAccFollowNode1" presStyleIdx="0" presStyleCnt="3">
        <dgm:presLayoutVars>
          <dgm:bulletEnabled val="1"/>
        </dgm:presLayoutVars>
      </dgm:prSet>
      <dgm:spPr/>
    </dgm:pt>
    <dgm:pt modelId="{B6E8F5A9-A89E-411B-A8C4-1033E766F913}" type="pres">
      <dgm:prSet presAssocID="{685E5E97-4C04-472B-B25D-91EF08EF91E8}" presName="space" presStyleCnt="0"/>
      <dgm:spPr/>
    </dgm:pt>
    <dgm:pt modelId="{136D43ED-DA5D-40B9-BEF2-90BAB1D42762}" type="pres">
      <dgm:prSet presAssocID="{102F4305-97F2-4A6A-A0FC-AC700987F545}" presName="composite" presStyleCnt="0"/>
      <dgm:spPr/>
    </dgm:pt>
    <dgm:pt modelId="{731C4D7B-EA2D-48AA-9F4C-2F8E15169DBF}" type="pres">
      <dgm:prSet presAssocID="{102F4305-97F2-4A6A-A0FC-AC700987F545}" presName="parTx" presStyleLbl="alignNode1" presStyleIdx="1" presStyleCnt="3">
        <dgm:presLayoutVars>
          <dgm:chMax val="0"/>
          <dgm:chPref val="0"/>
          <dgm:bulletEnabled val="1"/>
        </dgm:presLayoutVars>
      </dgm:prSet>
      <dgm:spPr/>
    </dgm:pt>
    <dgm:pt modelId="{21C26E8E-1B67-4906-9804-84B0A700B1C6}" type="pres">
      <dgm:prSet presAssocID="{102F4305-97F2-4A6A-A0FC-AC700987F545}" presName="desTx" presStyleLbl="alignAccFollowNode1" presStyleIdx="1" presStyleCnt="3" custScaleY="100000">
        <dgm:presLayoutVars>
          <dgm:bulletEnabled val="1"/>
        </dgm:presLayoutVars>
      </dgm:prSet>
      <dgm:spPr/>
    </dgm:pt>
    <dgm:pt modelId="{BB1A039E-729A-44B6-9998-A9746B6C17AA}" type="pres">
      <dgm:prSet presAssocID="{F4AE798F-1943-44B5-B58A-8BAFFF5BDDD2}" presName="space" presStyleCnt="0"/>
      <dgm:spPr/>
    </dgm:pt>
    <dgm:pt modelId="{63A7BE07-1175-4A01-823D-A110297FC72D}" type="pres">
      <dgm:prSet presAssocID="{B01F85EE-4182-45DC-B0CA-325B0DC5C0AF}" presName="composite" presStyleCnt="0"/>
      <dgm:spPr/>
    </dgm:pt>
    <dgm:pt modelId="{7F870887-D8FF-49C2-AEAB-94B2E28FBE4C}" type="pres">
      <dgm:prSet presAssocID="{B01F85EE-4182-45DC-B0CA-325B0DC5C0AF}" presName="parTx" presStyleLbl="alignNode1" presStyleIdx="2" presStyleCnt="3">
        <dgm:presLayoutVars>
          <dgm:chMax val="0"/>
          <dgm:chPref val="0"/>
          <dgm:bulletEnabled val="1"/>
        </dgm:presLayoutVars>
      </dgm:prSet>
      <dgm:spPr/>
    </dgm:pt>
    <dgm:pt modelId="{CFF6B8A7-A329-433B-8224-6DFC3ABF41B8}" type="pres">
      <dgm:prSet presAssocID="{B01F85EE-4182-45DC-B0CA-325B0DC5C0AF}" presName="desTx" presStyleLbl="alignAccFollowNode1" presStyleIdx="2" presStyleCnt="3">
        <dgm:presLayoutVars>
          <dgm:bulletEnabled val="1"/>
        </dgm:presLayoutVars>
      </dgm:prSet>
      <dgm:spPr/>
    </dgm:pt>
  </dgm:ptLst>
  <dgm:cxnLst>
    <dgm:cxn modelId="{F2D6A032-FDD4-4334-B53D-210407D46F46}" type="presOf" srcId="{F13A4FCD-A6EB-4E22-A296-075641C9697F}" destId="{CFF6B8A7-A329-433B-8224-6DFC3ABF41B8}" srcOrd="0" destOrd="0" presId="urn:microsoft.com/office/officeart/2005/8/layout/hList1"/>
    <dgm:cxn modelId="{FE498B62-7DF0-4981-88FB-6900B641B111}" type="presOf" srcId="{64A445FD-A1A7-478B-AAA4-5F052C7A3AC4}" destId="{21C26E8E-1B67-4906-9804-84B0A700B1C6}" srcOrd="0" destOrd="1" presId="urn:microsoft.com/office/officeart/2005/8/layout/hList1"/>
    <dgm:cxn modelId="{DFC40963-9BB8-4B8E-A9A2-F391988BBC10}" srcId="{F67D5E78-C650-46BE-BE50-FA5E9CDC6D70}" destId="{102F4305-97F2-4A6A-A0FC-AC700987F545}" srcOrd="1" destOrd="0" parTransId="{F37C4A84-74E7-4A22-AE43-DC26DA77FA98}" sibTransId="{F4AE798F-1943-44B5-B58A-8BAFFF5BDDD2}"/>
    <dgm:cxn modelId="{0A5A9943-40AA-499C-8E9A-E3FF9710FAD3}" srcId="{38113FD6-B5B1-40C0-9AC7-40159CE25AFA}" destId="{DE47B17A-E957-4FF9-87E0-7D8BC0BA7995}" srcOrd="0" destOrd="0" parTransId="{516EE96E-B1E4-4467-8DB8-8FB9DA31B462}" sibTransId="{0E3023C4-DF8B-4056-935F-A5583732CE8C}"/>
    <dgm:cxn modelId="{A1C61548-A8EA-4317-95B7-3B88A2FADFC6}" type="presOf" srcId="{102F4305-97F2-4A6A-A0FC-AC700987F545}" destId="{731C4D7B-EA2D-48AA-9F4C-2F8E15169DBF}" srcOrd="0" destOrd="0" presId="urn:microsoft.com/office/officeart/2005/8/layout/hList1"/>
    <dgm:cxn modelId="{80DE614C-10B3-4F5B-B2BB-00CC5D73704B}" type="presOf" srcId="{9F140580-5A72-4D8D-B68C-C48AA47E7465}" destId="{21C26E8E-1B67-4906-9804-84B0A700B1C6}" srcOrd="0" destOrd="0" presId="urn:microsoft.com/office/officeart/2005/8/layout/hList1"/>
    <dgm:cxn modelId="{7F2B318E-9006-4DF6-9676-F78A1AF9024A}" type="presOf" srcId="{F67D5E78-C650-46BE-BE50-FA5E9CDC6D70}" destId="{488A2A4F-D568-4DD4-84EF-06117F4F3C0E}" srcOrd="0" destOrd="0" presId="urn:microsoft.com/office/officeart/2005/8/layout/hList1"/>
    <dgm:cxn modelId="{D181E48F-2CC6-4E88-B369-8BB80BE2FD93}" srcId="{102F4305-97F2-4A6A-A0FC-AC700987F545}" destId="{64A445FD-A1A7-478B-AAA4-5F052C7A3AC4}" srcOrd="1" destOrd="0" parTransId="{C3944C75-C5AD-456B-959F-00FDD5AA59FB}" sibTransId="{4B221F5E-85DA-45DD-A790-F470BDE80F03}"/>
    <dgm:cxn modelId="{61780697-4620-4B4A-8F2E-19F05BA20F17}" type="presOf" srcId="{DE47B17A-E957-4FF9-87E0-7D8BC0BA7995}" destId="{C984BE1F-EE68-4CCA-B0CE-1CA74D873736}" srcOrd="0" destOrd="0" presId="urn:microsoft.com/office/officeart/2005/8/layout/hList1"/>
    <dgm:cxn modelId="{567065A0-48F0-4B51-BD45-B7544B737C52}" type="presOf" srcId="{B01F85EE-4182-45DC-B0CA-325B0DC5C0AF}" destId="{7F870887-D8FF-49C2-AEAB-94B2E28FBE4C}" srcOrd="0" destOrd="0" presId="urn:microsoft.com/office/officeart/2005/8/layout/hList1"/>
    <dgm:cxn modelId="{181BC7B3-F55F-456D-912E-8135A8A7DAFF}" type="presOf" srcId="{38113FD6-B5B1-40C0-9AC7-40159CE25AFA}" destId="{6D9E6880-FFC6-4894-8C12-9822E5311F8E}" srcOrd="0" destOrd="0" presId="urn:microsoft.com/office/officeart/2005/8/layout/hList1"/>
    <dgm:cxn modelId="{11EF66D1-ECAB-46E1-9DCC-9228616ED5EC}" srcId="{F67D5E78-C650-46BE-BE50-FA5E9CDC6D70}" destId="{38113FD6-B5B1-40C0-9AC7-40159CE25AFA}" srcOrd="0" destOrd="0" parTransId="{1CAE9E31-21CF-4352-9621-DB4764BB0637}" sibTransId="{685E5E97-4C04-472B-B25D-91EF08EF91E8}"/>
    <dgm:cxn modelId="{685298D6-7BEE-4917-8D96-BEEB23C3BD94}" srcId="{102F4305-97F2-4A6A-A0FC-AC700987F545}" destId="{9F140580-5A72-4D8D-B68C-C48AA47E7465}" srcOrd="0" destOrd="0" parTransId="{149C3A1D-CCC2-4AB6-8D4B-68BF4A714E1B}" sibTransId="{FB17616E-F9E8-4ADA-93FF-5E9282B6D74A}"/>
    <dgm:cxn modelId="{F991B4E1-3AFA-48EE-BD32-F0FAE79C7C34}" srcId="{B01F85EE-4182-45DC-B0CA-325B0DC5C0AF}" destId="{F13A4FCD-A6EB-4E22-A296-075641C9697F}" srcOrd="0" destOrd="0" parTransId="{8941424F-D951-406B-AC0B-581FA7E383DC}" sibTransId="{D010CDA0-3253-4BAF-9BAE-996F4CB0337D}"/>
    <dgm:cxn modelId="{17E675F0-9B56-4FE0-860F-77AF626BA3D9}" srcId="{F67D5E78-C650-46BE-BE50-FA5E9CDC6D70}" destId="{B01F85EE-4182-45DC-B0CA-325B0DC5C0AF}" srcOrd="2" destOrd="0" parTransId="{1ADE2AA0-5332-41B6-AE35-A6A492C63138}" sibTransId="{440072A7-01C5-416E-B461-CC0CAFDC8DEF}"/>
    <dgm:cxn modelId="{0B4744B0-36C1-4735-9FB1-9689BBD46311}" type="presParOf" srcId="{488A2A4F-D568-4DD4-84EF-06117F4F3C0E}" destId="{EFD08FAE-A9D0-48FE-8469-2D5D72CB04EE}" srcOrd="0" destOrd="0" presId="urn:microsoft.com/office/officeart/2005/8/layout/hList1"/>
    <dgm:cxn modelId="{FAB5139F-EB41-4D40-BC1A-F2C61A9AEB5E}" type="presParOf" srcId="{EFD08FAE-A9D0-48FE-8469-2D5D72CB04EE}" destId="{6D9E6880-FFC6-4894-8C12-9822E5311F8E}" srcOrd="0" destOrd="0" presId="urn:microsoft.com/office/officeart/2005/8/layout/hList1"/>
    <dgm:cxn modelId="{07E7C694-F886-4DE0-8E25-72C7DEB2BD66}" type="presParOf" srcId="{EFD08FAE-A9D0-48FE-8469-2D5D72CB04EE}" destId="{C984BE1F-EE68-4CCA-B0CE-1CA74D873736}" srcOrd="1" destOrd="0" presId="urn:microsoft.com/office/officeart/2005/8/layout/hList1"/>
    <dgm:cxn modelId="{B8CEE09B-7D22-4666-A5FC-2B138782E080}" type="presParOf" srcId="{488A2A4F-D568-4DD4-84EF-06117F4F3C0E}" destId="{B6E8F5A9-A89E-411B-A8C4-1033E766F913}" srcOrd="1" destOrd="0" presId="urn:microsoft.com/office/officeart/2005/8/layout/hList1"/>
    <dgm:cxn modelId="{36495A87-B5EE-4274-B4CA-0EA1A44A241C}" type="presParOf" srcId="{488A2A4F-D568-4DD4-84EF-06117F4F3C0E}" destId="{136D43ED-DA5D-40B9-BEF2-90BAB1D42762}" srcOrd="2" destOrd="0" presId="urn:microsoft.com/office/officeart/2005/8/layout/hList1"/>
    <dgm:cxn modelId="{45C2D2C8-62A3-4EE3-B145-CC0D9435EC60}" type="presParOf" srcId="{136D43ED-DA5D-40B9-BEF2-90BAB1D42762}" destId="{731C4D7B-EA2D-48AA-9F4C-2F8E15169DBF}" srcOrd="0" destOrd="0" presId="urn:microsoft.com/office/officeart/2005/8/layout/hList1"/>
    <dgm:cxn modelId="{02AA0E17-AD8F-440C-8FB5-2520A8EF0925}" type="presParOf" srcId="{136D43ED-DA5D-40B9-BEF2-90BAB1D42762}" destId="{21C26E8E-1B67-4906-9804-84B0A700B1C6}" srcOrd="1" destOrd="0" presId="urn:microsoft.com/office/officeart/2005/8/layout/hList1"/>
    <dgm:cxn modelId="{1D445C85-0B21-4AEE-BE4D-2E58A62AA630}" type="presParOf" srcId="{488A2A4F-D568-4DD4-84EF-06117F4F3C0E}" destId="{BB1A039E-729A-44B6-9998-A9746B6C17AA}" srcOrd="3" destOrd="0" presId="urn:microsoft.com/office/officeart/2005/8/layout/hList1"/>
    <dgm:cxn modelId="{6F82541C-BA29-409E-93F5-8A892EFA150B}" type="presParOf" srcId="{488A2A4F-D568-4DD4-84EF-06117F4F3C0E}" destId="{63A7BE07-1175-4A01-823D-A110297FC72D}" srcOrd="4" destOrd="0" presId="urn:microsoft.com/office/officeart/2005/8/layout/hList1"/>
    <dgm:cxn modelId="{B3571260-5D59-4E1D-9F60-1D616B25D2D7}" type="presParOf" srcId="{63A7BE07-1175-4A01-823D-A110297FC72D}" destId="{7F870887-D8FF-49C2-AEAB-94B2E28FBE4C}" srcOrd="0" destOrd="0" presId="urn:microsoft.com/office/officeart/2005/8/layout/hList1"/>
    <dgm:cxn modelId="{FD7B1445-31D0-4687-B838-10806E99CF09}" type="presParOf" srcId="{63A7BE07-1175-4A01-823D-A110297FC72D}" destId="{CFF6B8A7-A329-433B-8224-6DFC3ABF41B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1A2AE0-8073-481A-9F98-97DF14BBEA13}" type="doc">
      <dgm:prSet loTypeId="urn:microsoft.com/office/officeart/2005/8/layout/vProcess5" loCatId="process" qsTypeId="urn:microsoft.com/office/officeart/2005/8/quickstyle/simple2" qsCatId="simple" csTypeId="urn:microsoft.com/office/officeart/2005/8/colors/accent1_3" csCatId="accent1" phldr="1"/>
      <dgm:spPr/>
    </dgm:pt>
    <dgm:pt modelId="{B17CDFF5-E4A3-4F60-8E29-600CFAC25E41}">
      <dgm:prSet phldrT="[Text]" custT="1"/>
      <dgm:spPr/>
      <dgm:t>
        <a:bodyPr/>
        <a:lstStyle/>
        <a:p>
          <a:r>
            <a:rPr lang="en-US" sz="4400" dirty="0">
              <a:latin typeface="Segoe UI" panose="020B0502040204020203" pitchFamily="34" charset="0"/>
              <a:cs typeface="Segoe UI" panose="020B0502040204020203" pitchFamily="34" charset="0"/>
            </a:rPr>
            <a:t>Data</a:t>
          </a:r>
        </a:p>
      </dgm:t>
    </dgm:pt>
    <dgm:pt modelId="{DB42F830-DDB8-4F63-A5C3-51BC34A6D2F5}" type="parTrans" cxnId="{629C5C42-C6D4-4328-93D9-E8864A40C125}">
      <dgm:prSet/>
      <dgm:spPr/>
      <dgm:t>
        <a:bodyPr/>
        <a:lstStyle/>
        <a:p>
          <a:endParaRPr lang="en-US" sz="4400">
            <a:latin typeface="Segoe UI" panose="020B0502040204020203" pitchFamily="34" charset="0"/>
            <a:cs typeface="Segoe UI" panose="020B0502040204020203" pitchFamily="34" charset="0"/>
          </a:endParaRPr>
        </a:p>
      </dgm:t>
    </dgm:pt>
    <dgm:pt modelId="{4F0688D1-4222-4EFC-811B-DF7CC3393324}" type="sibTrans" cxnId="{629C5C42-C6D4-4328-93D9-E8864A40C125}">
      <dgm:prSet custT="1"/>
      <dgm:spPr/>
      <dgm:t>
        <a:bodyPr/>
        <a:lstStyle/>
        <a:p>
          <a:endParaRPr lang="en-US" sz="4400">
            <a:latin typeface="Segoe UI" panose="020B0502040204020203" pitchFamily="34" charset="0"/>
            <a:cs typeface="Segoe UI" panose="020B0502040204020203" pitchFamily="34" charset="0"/>
          </a:endParaRPr>
        </a:p>
      </dgm:t>
    </dgm:pt>
    <dgm:pt modelId="{61A9CB11-1C49-46CE-BE3D-D0FC9FD4154D}">
      <dgm:prSet phldrT="[Text]" custT="1"/>
      <dgm:spPr/>
      <dgm:t>
        <a:bodyPr/>
        <a:lstStyle/>
        <a:p>
          <a:r>
            <a:rPr lang="en-US" sz="4400" dirty="0">
              <a:latin typeface="Segoe UI" panose="020B0502040204020203" pitchFamily="34" charset="0"/>
              <a:cs typeface="Segoe UI" panose="020B0502040204020203" pitchFamily="34" charset="0"/>
            </a:rPr>
            <a:t>Prevention &amp; Barriers</a:t>
          </a:r>
        </a:p>
      </dgm:t>
    </dgm:pt>
    <dgm:pt modelId="{6DC256E7-9CBD-41C8-81B6-630BC39DCB1B}" type="parTrans" cxnId="{A6EDBB2D-7553-47BC-9378-FD69688950F4}">
      <dgm:prSet/>
      <dgm:spPr/>
      <dgm:t>
        <a:bodyPr/>
        <a:lstStyle/>
        <a:p>
          <a:endParaRPr lang="en-US" sz="4400">
            <a:latin typeface="Segoe UI" panose="020B0502040204020203" pitchFamily="34" charset="0"/>
            <a:cs typeface="Segoe UI" panose="020B0502040204020203" pitchFamily="34" charset="0"/>
          </a:endParaRPr>
        </a:p>
      </dgm:t>
    </dgm:pt>
    <dgm:pt modelId="{C70FA64A-2BDA-4D44-864F-616DC2A4FC47}" type="sibTrans" cxnId="{A6EDBB2D-7553-47BC-9378-FD69688950F4}">
      <dgm:prSet custT="1"/>
      <dgm:spPr/>
      <dgm:t>
        <a:bodyPr/>
        <a:lstStyle/>
        <a:p>
          <a:endParaRPr lang="en-US" sz="4400">
            <a:latin typeface="Segoe UI" panose="020B0502040204020203" pitchFamily="34" charset="0"/>
            <a:cs typeface="Segoe UI" panose="020B0502040204020203" pitchFamily="34" charset="0"/>
          </a:endParaRPr>
        </a:p>
      </dgm:t>
    </dgm:pt>
    <dgm:pt modelId="{42E0EA52-88B7-4D4B-8B40-62D52FE58EF9}">
      <dgm:prSet phldrT="[Text]" custT="1"/>
      <dgm:spPr/>
      <dgm:t>
        <a:bodyPr/>
        <a:lstStyle/>
        <a:p>
          <a:r>
            <a:rPr lang="en-US" sz="4400" dirty="0">
              <a:latin typeface="Segoe UI" panose="020B0502040204020203" pitchFamily="34" charset="0"/>
              <a:cs typeface="Segoe UI" panose="020B0502040204020203" pitchFamily="34" charset="0"/>
            </a:rPr>
            <a:t>Interventions</a:t>
          </a:r>
        </a:p>
      </dgm:t>
    </dgm:pt>
    <dgm:pt modelId="{B71D00F0-365F-4F0C-A6EA-3B5A14F617A7}" type="parTrans" cxnId="{B2563714-D7ED-4488-A7C9-79CB5293EAC1}">
      <dgm:prSet/>
      <dgm:spPr/>
      <dgm:t>
        <a:bodyPr/>
        <a:lstStyle/>
        <a:p>
          <a:endParaRPr lang="en-US" sz="4400">
            <a:latin typeface="Segoe UI" panose="020B0502040204020203" pitchFamily="34" charset="0"/>
            <a:cs typeface="Segoe UI" panose="020B0502040204020203" pitchFamily="34" charset="0"/>
          </a:endParaRPr>
        </a:p>
      </dgm:t>
    </dgm:pt>
    <dgm:pt modelId="{4A0B3A17-1FFE-41B0-89D7-5EFD82086FD8}" type="sibTrans" cxnId="{B2563714-D7ED-4488-A7C9-79CB5293EAC1}">
      <dgm:prSet/>
      <dgm:spPr/>
      <dgm:t>
        <a:bodyPr/>
        <a:lstStyle/>
        <a:p>
          <a:endParaRPr lang="en-US" sz="4400">
            <a:latin typeface="Segoe UI" panose="020B0502040204020203" pitchFamily="34" charset="0"/>
            <a:cs typeface="Segoe UI" panose="020B0502040204020203" pitchFamily="34" charset="0"/>
          </a:endParaRPr>
        </a:p>
      </dgm:t>
    </dgm:pt>
    <dgm:pt modelId="{D93164A5-2E32-4D63-BF71-53A32F9362AB}" type="pres">
      <dgm:prSet presAssocID="{4F1A2AE0-8073-481A-9F98-97DF14BBEA13}" presName="outerComposite" presStyleCnt="0">
        <dgm:presLayoutVars>
          <dgm:chMax val="5"/>
          <dgm:dir/>
          <dgm:resizeHandles val="exact"/>
        </dgm:presLayoutVars>
      </dgm:prSet>
      <dgm:spPr/>
    </dgm:pt>
    <dgm:pt modelId="{DFBC1738-BAF7-4CD9-8572-226599B1D4E5}" type="pres">
      <dgm:prSet presAssocID="{4F1A2AE0-8073-481A-9F98-97DF14BBEA13}" presName="dummyMaxCanvas" presStyleCnt="0">
        <dgm:presLayoutVars/>
      </dgm:prSet>
      <dgm:spPr/>
    </dgm:pt>
    <dgm:pt modelId="{0AD155E1-14BB-4F64-B7C7-9432FC1BB61E}" type="pres">
      <dgm:prSet presAssocID="{4F1A2AE0-8073-481A-9F98-97DF14BBEA13}" presName="ThreeNodes_1" presStyleLbl="node1" presStyleIdx="0" presStyleCnt="3">
        <dgm:presLayoutVars>
          <dgm:bulletEnabled val="1"/>
        </dgm:presLayoutVars>
      </dgm:prSet>
      <dgm:spPr/>
    </dgm:pt>
    <dgm:pt modelId="{5FDACB07-499B-48BD-AF6B-322393CF061B}" type="pres">
      <dgm:prSet presAssocID="{4F1A2AE0-8073-481A-9F98-97DF14BBEA13}" presName="ThreeNodes_2" presStyleLbl="node1" presStyleIdx="1" presStyleCnt="3">
        <dgm:presLayoutVars>
          <dgm:bulletEnabled val="1"/>
        </dgm:presLayoutVars>
      </dgm:prSet>
      <dgm:spPr/>
    </dgm:pt>
    <dgm:pt modelId="{0B0ADA46-9B3E-4108-A6E5-FC666F48A536}" type="pres">
      <dgm:prSet presAssocID="{4F1A2AE0-8073-481A-9F98-97DF14BBEA13}" presName="ThreeNodes_3" presStyleLbl="node1" presStyleIdx="2" presStyleCnt="3">
        <dgm:presLayoutVars>
          <dgm:bulletEnabled val="1"/>
        </dgm:presLayoutVars>
      </dgm:prSet>
      <dgm:spPr/>
    </dgm:pt>
    <dgm:pt modelId="{96989C32-D8F7-4F07-B5A2-D0E20E9FE543}" type="pres">
      <dgm:prSet presAssocID="{4F1A2AE0-8073-481A-9F98-97DF14BBEA13}" presName="ThreeConn_1-2" presStyleLbl="fgAccFollowNode1" presStyleIdx="0" presStyleCnt="2">
        <dgm:presLayoutVars>
          <dgm:bulletEnabled val="1"/>
        </dgm:presLayoutVars>
      </dgm:prSet>
      <dgm:spPr/>
    </dgm:pt>
    <dgm:pt modelId="{A59696D9-DD4D-4D18-BAF8-447F8C2A9CA6}" type="pres">
      <dgm:prSet presAssocID="{4F1A2AE0-8073-481A-9F98-97DF14BBEA13}" presName="ThreeConn_2-3" presStyleLbl="fgAccFollowNode1" presStyleIdx="1" presStyleCnt="2">
        <dgm:presLayoutVars>
          <dgm:bulletEnabled val="1"/>
        </dgm:presLayoutVars>
      </dgm:prSet>
      <dgm:spPr/>
    </dgm:pt>
    <dgm:pt modelId="{560BE2A7-6293-4021-B003-B52DC147B029}" type="pres">
      <dgm:prSet presAssocID="{4F1A2AE0-8073-481A-9F98-97DF14BBEA13}" presName="ThreeNodes_1_text" presStyleLbl="node1" presStyleIdx="2" presStyleCnt="3">
        <dgm:presLayoutVars>
          <dgm:bulletEnabled val="1"/>
        </dgm:presLayoutVars>
      </dgm:prSet>
      <dgm:spPr/>
    </dgm:pt>
    <dgm:pt modelId="{C9C804EF-4E45-45FF-9DC9-58DB383C0E8C}" type="pres">
      <dgm:prSet presAssocID="{4F1A2AE0-8073-481A-9F98-97DF14BBEA13}" presName="ThreeNodes_2_text" presStyleLbl="node1" presStyleIdx="2" presStyleCnt="3">
        <dgm:presLayoutVars>
          <dgm:bulletEnabled val="1"/>
        </dgm:presLayoutVars>
      </dgm:prSet>
      <dgm:spPr/>
    </dgm:pt>
    <dgm:pt modelId="{188B9DF2-EA55-4495-8B17-3EDD7ACE6337}" type="pres">
      <dgm:prSet presAssocID="{4F1A2AE0-8073-481A-9F98-97DF14BBEA13}" presName="ThreeNodes_3_text" presStyleLbl="node1" presStyleIdx="2" presStyleCnt="3">
        <dgm:presLayoutVars>
          <dgm:bulletEnabled val="1"/>
        </dgm:presLayoutVars>
      </dgm:prSet>
      <dgm:spPr/>
    </dgm:pt>
  </dgm:ptLst>
  <dgm:cxnLst>
    <dgm:cxn modelId="{47BCC809-D433-4D3A-A613-BDACA74A5436}" type="presOf" srcId="{42E0EA52-88B7-4D4B-8B40-62D52FE58EF9}" destId="{0B0ADA46-9B3E-4108-A6E5-FC666F48A536}" srcOrd="0" destOrd="0" presId="urn:microsoft.com/office/officeart/2005/8/layout/vProcess5"/>
    <dgm:cxn modelId="{B2563714-D7ED-4488-A7C9-79CB5293EAC1}" srcId="{4F1A2AE0-8073-481A-9F98-97DF14BBEA13}" destId="{42E0EA52-88B7-4D4B-8B40-62D52FE58EF9}" srcOrd="2" destOrd="0" parTransId="{B71D00F0-365F-4F0C-A6EA-3B5A14F617A7}" sibTransId="{4A0B3A17-1FFE-41B0-89D7-5EFD82086FD8}"/>
    <dgm:cxn modelId="{A6EDBB2D-7553-47BC-9378-FD69688950F4}" srcId="{4F1A2AE0-8073-481A-9F98-97DF14BBEA13}" destId="{61A9CB11-1C49-46CE-BE3D-D0FC9FD4154D}" srcOrd="1" destOrd="0" parTransId="{6DC256E7-9CBD-41C8-81B6-630BC39DCB1B}" sibTransId="{C70FA64A-2BDA-4D44-864F-616DC2A4FC47}"/>
    <dgm:cxn modelId="{629C5C42-C6D4-4328-93D9-E8864A40C125}" srcId="{4F1A2AE0-8073-481A-9F98-97DF14BBEA13}" destId="{B17CDFF5-E4A3-4F60-8E29-600CFAC25E41}" srcOrd="0" destOrd="0" parTransId="{DB42F830-DDB8-4F63-A5C3-51BC34A6D2F5}" sibTransId="{4F0688D1-4222-4EFC-811B-DF7CC3393324}"/>
    <dgm:cxn modelId="{DF4F177B-E00E-4CD2-8AD2-4B259599DE43}" type="presOf" srcId="{61A9CB11-1C49-46CE-BE3D-D0FC9FD4154D}" destId="{5FDACB07-499B-48BD-AF6B-322393CF061B}" srcOrd="0" destOrd="0" presId="urn:microsoft.com/office/officeart/2005/8/layout/vProcess5"/>
    <dgm:cxn modelId="{C08A81A1-E2D2-43BC-914A-850E99CA6A2C}" type="presOf" srcId="{61A9CB11-1C49-46CE-BE3D-D0FC9FD4154D}" destId="{C9C804EF-4E45-45FF-9DC9-58DB383C0E8C}" srcOrd="1" destOrd="0" presId="urn:microsoft.com/office/officeart/2005/8/layout/vProcess5"/>
    <dgm:cxn modelId="{1E6EB2AC-C4CB-4778-8EA3-490B38D0ECC3}" type="presOf" srcId="{4F1A2AE0-8073-481A-9F98-97DF14BBEA13}" destId="{D93164A5-2E32-4D63-BF71-53A32F9362AB}" srcOrd="0" destOrd="0" presId="urn:microsoft.com/office/officeart/2005/8/layout/vProcess5"/>
    <dgm:cxn modelId="{947413B1-3866-48BB-83D4-212E26AB1BB4}" type="presOf" srcId="{B17CDFF5-E4A3-4F60-8E29-600CFAC25E41}" destId="{560BE2A7-6293-4021-B003-B52DC147B029}" srcOrd="1" destOrd="0" presId="urn:microsoft.com/office/officeart/2005/8/layout/vProcess5"/>
    <dgm:cxn modelId="{77E713B1-1C83-4AD9-8499-884F65DD4EF9}" type="presOf" srcId="{4F0688D1-4222-4EFC-811B-DF7CC3393324}" destId="{96989C32-D8F7-4F07-B5A2-D0E20E9FE543}" srcOrd="0" destOrd="0" presId="urn:microsoft.com/office/officeart/2005/8/layout/vProcess5"/>
    <dgm:cxn modelId="{3B3A45B2-013E-4D72-BE5C-192FD95ECA1D}" type="presOf" srcId="{B17CDFF5-E4A3-4F60-8E29-600CFAC25E41}" destId="{0AD155E1-14BB-4F64-B7C7-9432FC1BB61E}" srcOrd="0" destOrd="0" presId="urn:microsoft.com/office/officeart/2005/8/layout/vProcess5"/>
    <dgm:cxn modelId="{F00EB4DA-6BE5-4B26-8E66-82AB26F715AC}" type="presOf" srcId="{C70FA64A-2BDA-4D44-864F-616DC2A4FC47}" destId="{A59696D9-DD4D-4D18-BAF8-447F8C2A9CA6}" srcOrd="0" destOrd="0" presId="urn:microsoft.com/office/officeart/2005/8/layout/vProcess5"/>
    <dgm:cxn modelId="{6EAA94E4-6EAF-45C1-A95D-4FABA9DA5740}" type="presOf" srcId="{42E0EA52-88B7-4D4B-8B40-62D52FE58EF9}" destId="{188B9DF2-EA55-4495-8B17-3EDD7ACE6337}" srcOrd="1" destOrd="0" presId="urn:microsoft.com/office/officeart/2005/8/layout/vProcess5"/>
    <dgm:cxn modelId="{A6E9CA61-4901-4833-A27B-C9E4BF8A4EA4}" type="presParOf" srcId="{D93164A5-2E32-4D63-BF71-53A32F9362AB}" destId="{DFBC1738-BAF7-4CD9-8572-226599B1D4E5}" srcOrd="0" destOrd="0" presId="urn:microsoft.com/office/officeart/2005/8/layout/vProcess5"/>
    <dgm:cxn modelId="{A1304A01-627A-4516-9051-FE5D1A1DC84C}" type="presParOf" srcId="{D93164A5-2E32-4D63-BF71-53A32F9362AB}" destId="{0AD155E1-14BB-4F64-B7C7-9432FC1BB61E}" srcOrd="1" destOrd="0" presId="urn:microsoft.com/office/officeart/2005/8/layout/vProcess5"/>
    <dgm:cxn modelId="{95E35C71-0BCC-4F87-A6BB-09F91EF1112E}" type="presParOf" srcId="{D93164A5-2E32-4D63-BF71-53A32F9362AB}" destId="{5FDACB07-499B-48BD-AF6B-322393CF061B}" srcOrd="2" destOrd="0" presId="urn:microsoft.com/office/officeart/2005/8/layout/vProcess5"/>
    <dgm:cxn modelId="{39A67E18-7E8E-4E69-942A-48794C56B268}" type="presParOf" srcId="{D93164A5-2E32-4D63-BF71-53A32F9362AB}" destId="{0B0ADA46-9B3E-4108-A6E5-FC666F48A536}" srcOrd="3" destOrd="0" presId="urn:microsoft.com/office/officeart/2005/8/layout/vProcess5"/>
    <dgm:cxn modelId="{85C2E00E-79A3-4B9B-9966-1FCD95F6B511}" type="presParOf" srcId="{D93164A5-2E32-4D63-BF71-53A32F9362AB}" destId="{96989C32-D8F7-4F07-B5A2-D0E20E9FE543}" srcOrd="4" destOrd="0" presId="urn:microsoft.com/office/officeart/2005/8/layout/vProcess5"/>
    <dgm:cxn modelId="{73DBA71B-1B21-424A-A36D-313C8F6EF54A}" type="presParOf" srcId="{D93164A5-2E32-4D63-BF71-53A32F9362AB}" destId="{A59696D9-DD4D-4D18-BAF8-447F8C2A9CA6}" srcOrd="5" destOrd="0" presId="urn:microsoft.com/office/officeart/2005/8/layout/vProcess5"/>
    <dgm:cxn modelId="{62453625-4F7F-4012-9B4C-3191C038E9C6}" type="presParOf" srcId="{D93164A5-2E32-4D63-BF71-53A32F9362AB}" destId="{560BE2A7-6293-4021-B003-B52DC147B029}" srcOrd="6" destOrd="0" presId="urn:microsoft.com/office/officeart/2005/8/layout/vProcess5"/>
    <dgm:cxn modelId="{D12EC2F2-2505-4958-8B9C-9ACCCA9D9BF3}" type="presParOf" srcId="{D93164A5-2E32-4D63-BF71-53A32F9362AB}" destId="{C9C804EF-4E45-45FF-9DC9-58DB383C0E8C}" srcOrd="7" destOrd="0" presId="urn:microsoft.com/office/officeart/2005/8/layout/vProcess5"/>
    <dgm:cxn modelId="{1D2F635C-597A-4A48-B8D1-385230575503}" type="presParOf" srcId="{D93164A5-2E32-4D63-BF71-53A32F9362AB}" destId="{188B9DF2-EA55-4495-8B17-3EDD7ACE6337}"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54ECC2-5A62-43EA-8E62-0994BCA80D13}"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US"/>
        </a:p>
      </dgm:t>
    </dgm:pt>
    <dgm:pt modelId="{AD9DF6E2-2AA6-462A-BB52-6F5CC1A9A3AD}">
      <dgm:prSet custT="1"/>
      <dgm:spPr/>
      <dgm:t>
        <a:bodyPr/>
        <a:lstStyle/>
        <a:p>
          <a:r>
            <a:rPr lang="en-US" sz="2400" dirty="0"/>
            <a:t>Start with data to identify group barriers – and stay at the group level, not kid by kid, are we seeing that this intervention</a:t>
          </a:r>
        </a:p>
      </dgm:t>
    </dgm:pt>
    <dgm:pt modelId="{D03C0243-9241-4E25-BB7B-146D5FF84EA0}" type="parTrans" cxnId="{0205658A-D0D3-4D62-B253-B81D699782D2}">
      <dgm:prSet/>
      <dgm:spPr/>
      <dgm:t>
        <a:bodyPr/>
        <a:lstStyle/>
        <a:p>
          <a:endParaRPr lang="en-US" sz="2000"/>
        </a:p>
      </dgm:t>
    </dgm:pt>
    <dgm:pt modelId="{61516839-036C-4911-88D7-9D7DADFC768A}" type="sibTrans" cxnId="{0205658A-D0D3-4D62-B253-B81D699782D2}">
      <dgm:prSet/>
      <dgm:spPr/>
      <dgm:t>
        <a:bodyPr/>
        <a:lstStyle/>
        <a:p>
          <a:endParaRPr lang="en-US" sz="2000"/>
        </a:p>
      </dgm:t>
    </dgm:pt>
    <dgm:pt modelId="{42359D64-CB04-4903-90DE-C771D338CFDF}">
      <dgm:prSet custT="1"/>
      <dgm:spPr/>
      <dgm:t>
        <a:bodyPr/>
        <a:lstStyle/>
        <a:p>
          <a:r>
            <a:rPr lang="en-US" sz="2400"/>
            <a:t>What data did you use to identify the barrier and intervention?</a:t>
          </a:r>
        </a:p>
      </dgm:t>
    </dgm:pt>
    <dgm:pt modelId="{A2ED26EC-5AA1-4FB1-BE5C-3BA312126E30}" type="parTrans" cxnId="{A283C59C-F535-4522-8668-C96A285A15EA}">
      <dgm:prSet/>
      <dgm:spPr/>
      <dgm:t>
        <a:bodyPr/>
        <a:lstStyle/>
        <a:p>
          <a:endParaRPr lang="en-US" sz="2000"/>
        </a:p>
      </dgm:t>
    </dgm:pt>
    <dgm:pt modelId="{5EAC2FB5-32B3-48AB-B0AB-97228255ABC3}" type="sibTrans" cxnId="{A283C59C-F535-4522-8668-C96A285A15EA}">
      <dgm:prSet/>
      <dgm:spPr/>
      <dgm:t>
        <a:bodyPr/>
        <a:lstStyle/>
        <a:p>
          <a:endParaRPr lang="en-US" sz="2000"/>
        </a:p>
      </dgm:t>
    </dgm:pt>
    <dgm:pt modelId="{2A17DC68-327B-4598-86D7-EAC3FBE8C41E}">
      <dgm:prSet custT="1"/>
      <dgm:spPr/>
      <dgm:t>
        <a:bodyPr/>
        <a:lstStyle/>
        <a:p>
          <a:r>
            <a:rPr lang="en-US" sz="2400"/>
            <a:t>What data did you use to assess the intervention? </a:t>
          </a:r>
        </a:p>
      </dgm:t>
    </dgm:pt>
    <dgm:pt modelId="{37802091-2DFD-4DA3-B6F5-9A8E93217CBA}" type="parTrans" cxnId="{DFDA64CC-717E-4BAE-A43C-4DC45BAC0F8D}">
      <dgm:prSet/>
      <dgm:spPr/>
      <dgm:t>
        <a:bodyPr/>
        <a:lstStyle/>
        <a:p>
          <a:endParaRPr lang="en-US" sz="2000"/>
        </a:p>
      </dgm:t>
    </dgm:pt>
    <dgm:pt modelId="{CF95969F-D327-4912-8D5D-3631DDEC1DF6}" type="sibTrans" cxnId="{DFDA64CC-717E-4BAE-A43C-4DC45BAC0F8D}">
      <dgm:prSet/>
      <dgm:spPr/>
      <dgm:t>
        <a:bodyPr/>
        <a:lstStyle/>
        <a:p>
          <a:endParaRPr lang="en-US" sz="2000"/>
        </a:p>
      </dgm:t>
    </dgm:pt>
    <dgm:pt modelId="{63B97F97-B7B4-488E-B8C5-D6D2310C863B}">
      <dgm:prSet custT="1"/>
      <dgm:spPr/>
      <dgm:t>
        <a:bodyPr/>
        <a:lstStyle/>
        <a:p>
          <a:r>
            <a:rPr lang="en-US" sz="2400"/>
            <a:t>You said you were going to do CICO, did the staff do it? Assess the fidelity before deciding it doesn’t work for the kids. </a:t>
          </a:r>
        </a:p>
      </dgm:t>
    </dgm:pt>
    <dgm:pt modelId="{3C37C71B-4580-45AC-BFC9-937D86984BF7}" type="parTrans" cxnId="{1745538A-C48D-446E-B30B-01AE2913553F}">
      <dgm:prSet/>
      <dgm:spPr/>
      <dgm:t>
        <a:bodyPr/>
        <a:lstStyle/>
        <a:p>
          <a:endParaRPr lang="en-US" sz="2000"/>
        </a:p>
      </dgm:t>
    </dgm:pt>
    <dgm:pt modelId="{164E7CC9-60BF-4025-A3C7-B8B19DB9BDFA}" type="sibTrans" cxnId="{1745538A-C48D-446E-B30B-01AE2913553F}">
      <dgm:prSet/>
      <dgm:spPr/>
      <dgm:t>
        <a:bodyPr/>
        <a:lstStyle/>
        <a:p>
          <a:endParaRPr lang="en-US" sz="2000"/>
        </a:p>
      </dgm:t>
    </dgm:pt>
    <dgm:pt modelId="{983EAEB7-1712-41A5-8A97-5D169F95DCD3}" type="pres">
      <dgm:prSet presAssocID="{2254ECC2-5A62-43EA-8E62-0994BCA80D13}" presName="linear" presStyleCnt="0">
        <dgm:presLayoutVars>
          <dgm:animLvl val="lvl"/>
          <dgm:resizeHandles val="exact"/>
        </dgm:presLayoutVars>
      </dgm:prSet>
      <dgm:spPr/>
    </dgm:pt>
    <dgm:pt modelId="{BFB9999E-BFF6-42C8-9850-EF3FE6E924B6}" type="pres">
      <dgm:prSet presAssocID="{AD9DF6E2-2AA6-462A-BB52-6F5CC1A9A3AD}" presName="parentText" presStyleLbl="node1" presStyleIdx="0" presStyleCnt="4">
        <dgm:presLayoutVars>
          <dgm:chMax val="0"/>
          <dgm:bulletEnabled val="1"/>
        </dgm:presLayoutVars>
      </dgm:prSet>
      <dgm:spPr/>
    </dgm:pt>
    <dgm:pt modelId="{9E4ED010-A567-4607-8971-36CCE679F021}" type="pres">
      <dgm:prSet presAssocID="{61516839-036C-4911-88D7-9D7DADFC768A}" presName="spacer" presStyleCnt="0"/>
      <dgm:spPr/>
    </dgm:pt>
    <dgm:pt modelId="{C1940FF0-5BB4-4F9E-8B9F-16E29676B2B1}" type="pres">
      <dgm:prSet presAssocID="{42359D64-CB04-4903-90DE-C771D338CFDF}" presName="parentText" presStyleLbl="node1" presStyleIdx="1" presStyleCnt="4">
        <dgm:presLayoutVars>
          <dgm:chMax val="0"/>
          <dgm:bulletEnabled val="1"/>
        </dgm:presLayoutVars>
      </dgm:prSet>
      <dgm:spPr/>
    </dgm:pt>
    <dgm:pt modelId="{F050EFCF-3AE0-4D0A-8F11-837A59FC8B7C}" type="pres">
      <dgm:prSet presAssocID="{5EAC2FB5-32B3-48AB-B0AB-97228255ABC3}" presName="spacer" presStyleCnt="0"/>
      <dgm:spPr/>
    </dgm:pt>
    <dgm:pt modelId="{9A650641-ECD1-4C5F-B176-CDE8C50AB012}" type="pres">
      <dgm:prSet presAssocID="{2A17DC68-327B-4598-86D7-EAC3FBE8C41E}" presName="parentText" presStyleLbl="node1" presStyleIdx="2" presStyleCnt="4">
        <dgm:presLayoutVars>
          <dgm:chMax val="0"/>
          <dgm:bulletEnabled val="1"/>
        </dgm:presLayoutVars>
      </dgm:prSet>
      <dgm:spPr/>
    </dgm:pt>
    <dgm:pt modelId="{19D651E1-9AAC-47F7-AE11-D8722279517C}" type="pres">
      <dgm:prSet presAssocID="{CF95969F-D327-4912-8D5D-3631DDEC1DF6}" presName="spacer" presStyleCnt="0"/>
      <dgm:spPr/>
    </dgm:pt>
    <dgm:pt modelId="{428CD16E-A768-47E8-9D72-5E4BC444F4E5}" type="pres">
      <dgm:prSet presAssocID="{63B97F97-B7B4-488E-B8C5-D6D2310C863B}" presName="parentText" presStyleLbl="node1" presStyleIdx="3" presStyleCnt="4">
        <dgm:presLayoutVars>
          <dgm:chMax val="0"/>
          <dgm:bulletEnabled val="1"/>
        </dgm:presLayoutVars>
      </dgm:prSet>
      <dgm:spPr/>
    </dgm:pt>
  </dgm:ptLst>
  <dgm:cxnLst>
    <dgm:cxn modelId="{F02B2626-005D-4172-BCB8-1E8582899C86}" type="presOf" srcId="{2254ECC2-5A62-43EA-8E62-0994BCA80D13}" destId="{983EAEB7-1712-41A5-8A97-5D169F95DCD3}" srcOrd="0" destOrd="0" presId="urn:microsoft.com/office/officeart/2005/8/layout/vList2"/>
    <dgm:cxn modelId="{7F99D180-4AC8-4472-A591-87D0B52ABE81}" type="presOf" srcId="{42359D64-CB04-4903-90DE-C771D338CFDF}" destId="{C1940FF0-5BB4-4F9E-8B9F-16E29676B2B1}" srcOrd="0" destOrd="0" presId="urn:microsoft.com/office/officeart/2005/8/layout/vList2"/>
    <dgm:cxn modelId="{0205658A-D0D3-4D62-B253-B81D699782D2}" srcId="{2254ECC2-5A62-43EA-8E62-0994BCA80D13}" destId="{AD9DF6E2-2AA6-462A-BB52-6F5CC1A9A3AD}" srcOrd="0" destOrd="0" parTransId="{D03C0243-9241-4E25-BB7B-146D5FF84EA0}" sibTransId="{61516839-036C-4911-88D7-9D7DADFC768A}"/>
    <dgm:cxn modelId="{1745538A-C48D-446E-B30B-01AE2913553F}" srcId="{2254ECC2-5A62-43EA-8E62-0994BCA80D13}" destId="{63B97F97-B7B4-488E-B8C5-D6D2310C863B}" srcOrd="3" destOrd="0" parTransId="{3C37C71B-4580-45AC-BFC9-937D86984BF7}" sibTransId="{164E7CC9-60BF-4025-A3C7-B8B19DB9BDFA}"/>
    <dgm:cxn modelId="{C929699B-242A-4977-8AF5-8B523499B4B4}" type="presOf" srcId="{2A17DC68-327B-4598-86D7-EAC3FBE8C41E}" destId="{9A650641-ECD1-4C5F-B176-CDE8C50AB012}" srcOrd="0" destOrd="0" presId="urn:microsoft.com/office/officeart/2005/8/layout/vList2"/>
    <dgm:cxn modelId="{A283C59C-F535-4522-8668-C96A285A15EA}" srcId="{2254ECC2-5A62-43EA-8E62-0994BCA80D13}" destId="{42359D64-CB04-4903-90DE-C771D338CFDF}" srcOrd="1" destOrd="0" parTransId="{A2ED26EC-5AA1-4FB1-BE5C-3BA312126E30}" sibTransId="{5EAC2FB5-32B3-48AB-B0AB-97228255ABC3}"/>
    <dgm:cxn modelId="{5DC583C6-C5A9-41EC-BCF3-98FCBD39896B}" type="presOf" srcId="{63B97F97-B7B4-488E-B8C5-D6D2310C863B}" destId="{428CD16E-A768-47E8-9D72-5E4BC444F4E5}" srcOrd="0" destOrd="0" presId="urn:microsoft.com/office/officeart/2005/8/layout/vList2"/>
    <dgm:cxn modelId="{DFDA64CC-717E-4BAE-A43C-4DC45BAC0F8D}" srcId="{2254ECC2-5A62-43EA-8E62-0994BCA80D13}" destId="{2A17DC68-327B-4598-86D7-EAC3FBE8C41E}" srcOrd="2" destOrd="0" parTransId="{37802091-2DFD-4DA3-B6F5-9A8E93217CBA}" sibTransId="{CF95969F-D327-4912-8D5D-3631DDEC1DF6}"/>
    <dgm:cxn modelId="{43E6D3FA-509F-40FE-B526-D051BED52AF8}" type="presOf" srcId="{AD9DF6E2-2AA6-462A-BB52-6F5CC1A9A3AD}" destId="{BFB9999E-BFF6-42C8-9850-EF3FE6E924B6}" srcOrd="0" destOrd="0" presId="urn:microsoft.com/office/officeart/2005/8/layout/vList2"/>
    <dgm:cxn modelId="{6473C868-EDD5-4A71-98E0-F6D861B594DD}" type="presParOf" srcId="{983EAEB7-1712-41A5-8A97-5D169F95DCD3}" destId="{BFB9999E-BFF6-42C8-9850-EF3FE6E924B6}" srcOrd="0" destOrd="0" presId="urn:microsoft.com/office/officeart/2005/8/layout/vList2"/>
    <dgm:cxn modelId="{0DD354AF-8785-45F9-A356-A5FD305F938B}" type="presParOf" srcId="{983EAEB7-1712-41A5-8A97-5D169F95DCD3}" destId="{9E4ED010-A567-4607-8971-36CCE679F021}" srcOrd="1" destOrd="0" presId="urn:microsoft.com/office/officeart/2005/8/layout/vList2"/>
    <dgm:cxn modelId="{95ADA462-A8C4-4A30-AFED-680A21097A6E}" type="presParOf" srcId="{983EAEB7-1712-41A5-8A97-5D169F95DCD3}" destId="{C1940FF0-5BB4-4F9E-8B9F-16E29676B2B1}" srcOrd="2" destOrd="0" presId="urn:microsoft.com/office/officeart/2005/8/layout/vList2"/>
    <dgm:cxn modelId="{8FA1A55B-06E7-48CD-94DC-6E507B243CCD}" type="presParOf" srcId="{983EAEB7-1712-41A5-8A97-5D169F95DCD3}" destId="{F050EFCF-3AE0-4D0A-8F11-837A59FC8B7C}" srcOrd="3" destOrd="0" presId="urn:microsoft.com/office/officeart/2005/8/layout/vList2"/>
    <dgm:cxn modelId="{A90CC63C-5402-4339-8B79-5CA59F2CA2DF}" type="presParOf" srcId="{983EAEB7-1712-41A5-8A97-5D169F95DCD3}" destId="{9A650641-ECD1-4C5F-B176-CDE8C50AB012}" srcOrd="4" destOrd="0" presId="urn:microsoft.com/office/officeart/2005/8/layout/vList2"/>
    <dgm:cxn modelId="{F8C74EE5-E0BD-4389-A824-3DB35A1C91AE}" type="presParOf" srcId="{983EAEB7-1712-41A5-8A97-5D169F95DCD3}" destId="{19D651E1-9AAC-47F7-AE11-D8722279517C}" srcOrd="5" destOrd="0" presId="urn:microsoft.com/office/officeart/2005/8/layout/vList2"/>
    <dgm:cxn modelId="{1848D757-16A0-432A-9980-927E8776592E}" type="presParOf" srcId="{983EAEB7-1712-41A5-8A97-5D169F95DCD3}" destId="{428CD16E-A768-47E8-9D72-5E4BC444F4E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51E433-6267-4BE4-A0A4-3FFC8ED7556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613CBC7-2E28-4677-BC6F-21574B8AD10B}">
      <dgm:prSet phldrT="[Text]" custT="1"/>
      <dgm:spPr>
        <a:solidFill>
          <a:srgbClr val="FBC639"/>
        </a:solidFill>
      </dgm:spPr>
      <dgm:t>
        <a:bodyPr/>
        <a:lstStyle/>
        <a:p>
          <a:r>
            <a:rPr lang="en-US" sz="2800" dirty="0">
              <a:solidFill>
                <a:schemeClr val="tx2"/>
              </a:solidFill>
              <a:hlinkClick xmlns:r="http://schemas.openxmlformats.org/officeDocument/2006/relationships" r:id="" action="ppaction://noaction">
                <a:extLst>
                  <a:ext uri="{A12FA001-AC4F-418D-AE19-62706E023703}">
                    <ahyp:hlinkClr xmlns:ahyp="http://schemas.microsoft.com/office/drawing/2018/hyperlinkcolor" val="tx"/>
                  </a:ext>
                </a:extLst>
              </a:hlinkClick>
            </a:rPr>
            <a:t>Truancy 101 Webinar</a:t>
          </a:r>
        </a:p>
      </dgm:t>
    </dgm:pt>
    <dgm:pt modelId="{4E4B8759-C7DC-480B-8F55-0494310ABBA5}" type="parTrans" cxnId="{5577A6A2-35ED-41B2-8D27-96E8F5F777B0}">
      <dgm:prSet/>
      <dgm:spPr/>
      <dgm:t>
        <a:bodyPr/>
        <a:lstStyle/>
        <a:p>
          <a:endParaRPr lang="en-US" sz="2000"/>
        </a:p>
      </dgm:t>
    </dgm:pt>
    <dgm:pt modelId="{127AF05A-777D-4CFB-AF10-79E42615634C}" type="sibTrans" cxnId="{5577A6A2-35ED-41B2-8D27-96E8F5F777B0}">
      <dgm:prSet/>
      <dgm:spPr/>
      <dgm:t>
        <a:bodyPr/>
        <a:lstStyle/>
        <a:p>
          <a:endParaRPr lang="en-US" sz="2000"/>
        </a:p>
      </dgm:t>
    </dgm:pt>
    <dgm:pt modelId="{524CFA78-91AF-4D42-889A-9019723C9484}">
      <dgm:prSet phldrT="[Text]" custT="1"/>
      <dgm:spPr/>
      <dgm:t>
        <a:bodyPr/>
        <a:lstStyle/>
        <a:p>
          <a:r>
            <a:rPr lang="en-US" sz="28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Boosting your Teaming for Better Attendance</a:t>
          </a:r>
          <a:endParaRPr lang="en-US" sz="2800" dirty="0">
            <a:solidFill>
              <a:schemeClr val="bg1"/>
            </a:solidFill>
          </a:endParaRPr>
        </a:p>
      </dgm:t>
    </dgm:pt>
    <dgm:pt modelId="{12BE4D4D-5089-4B6C-AE43-25CAC6BB9645}" type="parTrans" cxnId="{E0485493-15BE-4583-A74C-160EDD0E1DED}">
      <dgm:prSet/>
      <dgm:spPr/>
      <dgm:t>
        <a:bodyPr/>
        <a:lstStyle/>
        <a:p>
          <a:endParaRPr lang="en-US" sz="2000"/>
        </a:p>
      </dgm:t>
    </dgm:pt>
    <dgm:pt modelId="{A5C597CA-2ED1-478E-98C8-05B29F9C445D}" type="sibTrans" cxnId="{E0485493-15BE-4583-A74C-160EDD0E1DED}">
      <dgm:prSet/>
      <dgm:spPr/>
      <dgm:t>
        <a:bodyPr/>
        <a:lstStyle/>
        <a:p>
          <a:endParaRPr lang="en-US" sz="2000"/>
        </a:p>
      </dgm:t>
    </dgm:pt>
    <dgm:pt modelId="{98CEDE23-9534-4959-A009-CB3730EEF211}">
      <dgm:prSet phldrT="[Text]" custT="1"/>
      <dgm:spPr>
        <a:solidFill>
          <a:srgbClr val="FBC639"/>
        </a:solidFill>
      </dgm:spPr>
      <dgm:t>
        <a:bodyPr/>
        <a:lstStyle/>
        <a:p>
          <a:r>
            <a:rPr lang="en-US" sz="2800" dirty="0">
              <a:solidFill>
                <a:schemeClr val="tx2"/>
              </a:solidFill>
              <a:latin typeface="Segoe UI"/>
              <a:cs typeface="Segoe UI"/>
              <a:hlinkClick xmlns:r="http://schemas.openxmlformats.org/officeDocument/2006/relationships" r:id="rId2">
                <a:extLst>
                  <a:ext uri="{A12FA001-AC4F-418D-AE19-62706E023703}">
                    <ahyp:hlinkClr xmlns:ahyp="http://schemas.microsoft.com/office/drawing/2018/hyperlinkcolor" val="tx"/>
                  </a:ext>
                </a:extLst>
              </a:hlinkClick>
            </a:rPr>
            <a:t>Leveraging Your Data to Implement Effective Tiered Interventions</a:t>
          </a:r>
          <a:endParaRPr lang="en-US" sz="2800" dirty="0">
            <a:solidFill>
              <a:schemeClr val="tx2"/>
            </a:solidFill>
            <a:latin typeface="Segoe UI"/>
            <a:cs typeface="Segoe UI"/>
          </a:endParaRPr>
        </a:p>
      </dgm:t>
    </dgm:pt>
    <dgm:pt modelId="{DBCF2622-0895-4044-A906-3A97E704C8E3}" type="parTrans" cxnId="{EC8B92B3-D11E-43E5-A383-7FB8E129F0EF}">
      <dgm:prSet/>
      <dgm:spPr/>
      <dgm:t>
        <a:bodyPr/>
        <a:lstStyle/>
        <a:p>
          <a:endParaRPr lang="en-US" sz="2000"/>
        </a:p>
      </dgm:t>
    </dgm:pt>
    <dgm:pt modelId="{16464F66-A561-49DB-AB49-7ABF93205CEC}" type="sibTrans" cxnId="{EC8B92B3-D11E-43E5-A383-7FB8E129F0EF}">
      <dgm:prSet/>
      <dgm:spPr/>
      <dgm:t>
        <a:bodyPr/>
        <a:lstStyle/>
        <a:p>
          <a:endParaRPr lang="en-US" sz="2000"/>
        </a:p>
      </dgm:t>
    </dgm:pt>
    <dgm:pt modelId="{6FF6D659-410A-4863-A138-4C4727E5F4C2}">
      <dgm:prSet phldrT="[Text]" custT="1"/>
      <dgm:spPr/>
      <dgm:t>
        <a:bodyPr/>
        <a:lstStyle/>
        <a:p>
          <a:r>
            <a:rPr lang="en-US" sz="28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Withdrawing Students Guidance </a:t>
          </a:r>
          <a:r>
            <a:rPr lang="en-US" sz="2800" dirty="0">
              <a:solidFill>
                <a:schemeClr val="bg1"/>
              </a:solidFill>
            </a:rPr>
            <a:t>&amp; </a:t>
          </a:r>
          <a:r>
            <a:rPr lang="en-US" sz="28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Webinar </a:t>
          </a:r>
          <a:endParaRPr lang="en-US" sz="2800" dirty="0">
            <a:solidFill>
              <a:schemeClr val="bg1"/>
            </a:solidFill>
          </a:endParaRPr>
        </a:p>
      </dgm:t>
    </dgm:pt>
    <dgm:pt modelId="{D89B6F83-DE5B-483C-921A-351F2F697938}" type="parTrans" cxnId="{A2019B2B-170D-451E-B811-E5D5D9AA4ED1}">
      <dgm:prSet/>
      <dgm:spPr/>
      <dgm:t>
        <a:bodyPr/>
        <a:lstStyle/>
        <a:p>
          <a:endParaRPr lang="en-US" sz="2000"/>
        </a:p>
      </dgm:t>
    </dgm:pt>
    <dgm:pt modelId="{96EE4234-CEBF-4279-A186-ED0E7FFA539B}" type="sibTrans" cxnId="{A2019B2B-170D-451E-B811-E5D5D9AA4ED1}">
      <dgm:prSet/>
      <dgm:spPr/>
      <dgm:t>
        <a:bodyPr/>
        <a:lstStyle/>
        <a:p>
          <a:endParaRPr lang="en-US" sz="2000"/>
        </a:p>
      </dgm:t>
    </dgm:pt>
    <dgm:pt modelId="{5CC06EA7-ED92-4FE6-B5B2-B423B6145F15}" type="pres">
      <dgm:prSet presAssocID="{3A51E433-6267-4BE4-A0A4-3FFC8ED7556C}" presName="diagram" presStyleCnt="0">
        <dgm:presLayoutVars>
          <dgm:dir/>
          <dgm:resizeHandles val="exact"/>
        </dgm:presLayoutVars>
      </dgm:prSet>
      <dgm:spPr/>
    </dgm:pt>
    <dgm:pt modelId="{14FAEBF6-DDBD-4877-91D8-6BD21474105D}" type="pres">
      <dgm:prSet presAssocID="{A613CBC7-2E28-4677-BC6F-21574B8AD10B}" presName="node" presStyleLbl="node1" presStyleIdx="0" presStyleCnt="4" custLinFactNeighborX="844" custLinFactNeighborY="-1268">
        <dgm:presLayoutVars>
          <dgm:bulletEnabled val="1"/>
        </dgm:presLayoutVars>
      </dgm:prSet>
      <dgm:spPr/>
    </dgm:pt>
    <dgm:pt modelId="{4B438922-F9F7-407B-AD31-2AC58A2C0A02}" type="pres">
      <dgm:prSet presAssocID="{127AF05A-777D-4CFB-AF10-79E42615634C}" presName="sibTrans" presStyleCnt="0"/>
      <dgm:spPr/>
    </dgm:pt>
    <dgm:pt modelId="{866437F9-B339-44A1-878A-3585EC537C9B}" type="pres">
      <dgm:prSet presAssocID="{6FF6D659-410A-4863-A138-4C4727E5F4C2}" presName="node" presStyleLbl="node1" presStyleIdx="1" presStyleCnt="4">
        <dgm:presLayoutVars>
          <dgm:bulletEnabled val="1"/>
        </dgm:presLayoutVars>
      </dgm:prSet>
      <dgm:spPr/>
    </dgm:pt>
    <dgm:pt modelId="{E6A2268A-8A2C-490C-B4C3-6899DD37F32D}" type="pres">
      <dgm:prSet presAssocID="{96EE4234-CEBF-4279-A186-ED0E7FFA539B}" presName="sibTrans" presStyleCnt="0"/>
      <dgm:spPr/>
    </dgm:pt>
    <dgm:pt modelId="{AC723551-DA45-464E-B9A7-B9AC40D401B3}" type="pres">
      <dgm:prSet presAssocID="{524CFA78-91AF-4D42-889A-9019723C9484}" presName="node" presStyleLbl="node1" presStyleIdx="2" presStyleCnt="4">
        <dgm:presLayoutVars>
          <dgm:bulletEnabled val="1"/>
        </dgm:presLayoutVars>
      </dgm:prSet>
      <dgm:spPr/>
    </dgm:pt>
    <dgm:pt modelId="{F1A30447-CD08-4EE8-BC95-969E44F0477F}" type="pres">
      <dgm:prSet presAssocID="{A5C597CA-2ED1-478E-98C8-05B29F9C445D}" presName="sibTrans" presStyleCnt="0"/>
      <dgm:spPr/>
    </dgm:pt>
    <dgm:pt modelId="{6FE7A23A-786C-4D44-A987-AA247BE20653}" type="pres">
      <dgm:prSet presAssocID="{98CEDE23-9534-4959-A009-CB3730EEF211}" presName="node" presStyleLbl="node1" presStyleIdx="3" presStyleCnt="4">
        <dgm:presLayoutVars>
          <dgm:bulletEnabled val="1"/>
        </dgm:presLayoutVars>
      </dgm:prSet>
      <dgm:spPr/>
    </dgm:pt>
  </dgm:ptLst>
  <dgm:cxnLst>
    <dgm:cxn modelId="{A141F127-C9E5-471D-B879-55CE525A705A}" type="presOf" srcId="{6FF6D659-410A-4863-A138-4C4727E5F4C2}" destId="{866437F9-B339-44A1-878A-3585EC537C9B}" srcOrd="0" destOrd="0" presId="urn:microsoft.com/office/officeart/2005/8/layout/default"/>
    <dgm:cxn modelId="{A2019B2B-170D-451E-B811-E5D5D9AA4ED1}" srcId="{3A51E433-6267-4BE4-A0A4-3FFC8ED7556C}" destId="{6FF6D659-410A-4863-A138-4C4727E5F4C2}" srcOrd="1" destOrd="0" parTransId="{D89B6F83-DE5B-483C-921A-351F2F697938}" sibTransId="{96EE4234-CEBF-4279-A186-ED0E7FFA539B}"/>
    <dgm:cxn modelId="{44E53137-AD34-40FD-9659-9DFD25E5EF11}" type="presOf" srcId="{3A51E433-6267-4BE4-A0A4-3FFC8ED7556C}" destId="{5CC06EA7-ED92-4FE6-B5B2-B423B6145F15}" srcOrd="0" destOrd="0" presId="urn:microsoft.com/office/officeart/2005/8/layout/default"/>
    <dgm:cxn modelId="{5109BE5A-42AE-4EFE-A269-1580F59D6679}" type="presOf" srcId="{A613CBC7-2E28-4677-BC6F-21574B8AD10B}" destId="{14FAEBF6-DDBD-4877-91D8-6BD21474105D}" srcOrd="0" destOrd="0" presId="urn:microsoft.com/office/officeart/2005/8/layout/default"/>
    <dgm:cxn modelId="{E0485493-15BE-4583-A74C-160EDD0E1DED}" srcId="{3A51E433-6267-4BE4-A0A4-3FFC8ED7556C}" destId="{524CFA78-91AF-4D42-889A-9019723C9484}" srcOrd="2" destOrd="0" parTransId="{12BE4D4D-5089-4B6C-AE43-25CAC6BB9645}" sibTransId="{A5C597CA-2ED1-478E-98C8-05B29F9C445D}"/>
    <dgm:cxn modelId="{5577A6A2-35ED-41B2-8D27-96E8F5F777B0}" srcId="{3A51E433-6267-4BE4-A0A4-3FFC8ED7556C}" destId="{A613CBC7-2E28-4677-BC6F-21574B8AD10B}" srcOrd="0" destOrd="0" parTransId="{4E4B8759-C7DC-480B-8F55-0494310ABBA5}" sibTransId="{127AF05A-777D-4CFB-AF10-79E42615634C}"/>
    <dgm:cxn modelId="{EC8B92B3-D11E-43E5-A383-7FB8E129F0EF}" srcId="{3A51E433-6267-4BE4-A0A4-3FFC8ED7556C}" destId="{98CEDE23-9534-4959-A009-CB3730EEF211}" srcOrd="3" destOrd="0" parTransId="{DBCF2622-0895-4044-A906-3A97E704C8E3}" sibTransId="{16464F66-A561-49DB-AB49-7ABF93205CEC}"/>
    <dgm:cxn modelId="{2E8B31D9-1273-4652-BFF4-331F7C2C2008}" type="presOf" srcId="{98CEDE23-9534-4959-A009-CB3730EEF211}" destId="{6FE7A23A-786C-4D44-A987-AA247BE20653}" srcOrd="0" destOrd="0" presId="urn:microsoft.com/office/officeart/2005/8/layout/default"/>
    <dgm:cxn modelId="{BFDC85FB-BFF3-4676-A69C-A3B64D0326EC}" type="presOf" srcId="{524CFA78-91AF-4D42-889A-9019723C9484}" destId="{AC723551-DA45-464E-B9A7-B9AC40D401B3}" srcOrd="0" destOrd="0" presId="urn:microsoft.com/office/officeart/2005/8/layout/default"/>
    <dgm:cxn modelId="{A1B41D16-FBEE-4D43-BBD1-13275C4A36EE}" type="presParOf" srcId="{5CC06EA7-ED92-4FE6-B5B2-B423B6145F15}" destId="{14FAEBF6-DDBD-4877-91D8-6BD21474105D}" srcOrd="0" destOrd="0" presId="urn:microsoft.com/office/officeart/2005/8/layout/default"/>
    <dgm:cxn modelId="{D5649F77-04B9-49EF-9713-C668AB3EECF3}" type="presParOf" srcId="{5CC06EA7-ED92-4FE6-B5B2-B423B6145F15}" destId="{4B438922-F9F7-407B-AD31-2AC58A2C0A02}" srcOrd="1" destOrd="0" presId="urn:microsoft.com/office/officeart/2005/8/layout/default"/>
    <dgm:cxn modelId="{16AE8944-2D20-4BF2-B14E-C8EC36CF265D}" type="presParOf" srcId="{5CC06EA7-ED92-4FE6-B5B2-B423B6145F15}" destId="{866437F9-B339-44A1-878A-3585EC537C9B}" srcOrd="2" destOrd="0" presId="urn:microsoft.com/office/officeart/2005/8/layout/default"/>
    <dgm:cxn modelId="{F8570E3D-C10F-4F20-B2F3-862279826E18}" type="presParOf" srcId="{5CC06EA7-ED92-4FE6-B5B2-B423B6145F15}" destId="{E6A2268A-8A2C-490C-B4C3-6899DD37F32D}" srcOrd="3" destOrd="0" presId="urn:microsoft.com/office/officeart/2005/8/layout/default"/>
    <dgm:cxn modelId="{F96DBC24-CD90-4911-ACB1-328B96D34934}" type="presParOf" srcId="{5CC06EA7-ED92-4FE6-B5B2-B423B6145F15}" destId="{AC723551-DA45-464E-B9A7-B9AC40D401B3}" srcOrd="4" destOrd="0" presId="urn:microsoft.com/office/officeart/2005/8/layout/default"/>
    <dgm:cxn modelId="{01773A3F-CE7E-4EEC-A38F-3B024A88F2A9}" type="presParOf" srcId="{5CC06EA7-ED92-4FE6-B5B2-B423B6145F15}" destId="{F1A30447-CD08-4EE8-BC95-969E44F0477F}" srcOrd="5" destOrd="0" presId="urn:microsoft.com/office/officeart/2005/8/layout/default"/>
    <dgm:cxn modelId="{BBCD83D3-5BC0-4712-8728-8933F93A6696}" type="presParOf" srcId="{5CC06EA7-ED92-4FE6-B5B2-B423B6145F15}" destId="{6FE7A23A-786C-4D44-A987-AA247BE2065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5199FC-BF2E-4FDF-9997-67329ABA83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AD3C019-337E-44A3-945C-F741ABE19485}">
      <dgm:prSet custT="1">
        <dgm:style>
          <a:lnRef idx="2">
            <a:schemeClr val="accent1">
              <a:shade val="15000"/>
            </a:schemeClr>
          </a:lnRef>
          <a:fillRef idx="1">
            <a:schemeClr val="accent1"/>
          </a:fillRef>
          <a:effectRef idx="0">
            <a:schemeClr val="accent1"/>
          </a:effectRef>
          <a:fontRef idx="minor">
            <a:schemeClr val="lt1"/>
          </a:fontRef>
        </dgm:style>
      </dgm:prSet>
      <dgm:spPr/>
      <dgm:t>
        <a:bodyPr/>
        <a:lstStyle/>
        <a:p>
          <a:r>
            <a:rPr lang="en-US" sz="3200" dirty="0"/>
            <a:t>Volunteer for a workgroup that will shape:</a:t>
          </a:r>
        </a:p>
      </dgm:t>
    </dgm:pt>
    <dgm:pt modelId="{E7919239-AD4B-4AFF-B7CB-7437CFC23242}" type="parTrans" cxnId="{7588C1DC-6D83-46EC-BEFB-2F4DD03C5DB8}">
      <dgm:prSet/>
      <dgm:spPr/>
      <dgm:t>
        <a:bodyPr/>
        <a:lstStyle/>
        <a:p>
          <a:endParaRPr lang="en-US" sz="1400"/>
        </a:p>
      </dgm:t>
    </dgm:pt>
    <dgm:pt modelId="{609D39F7-9ED4-434F-9198-1BA15A788509}" type="sibTrans" cxnId="{7588C1DC-6D83-46EC-BEFB-2F4DD03C5DB8}">
      <dgm:prSet/>
      <dgm:spPr/>
      <dgm:t>
        <a:bodyPr/>
        <a:lstStyle/>
        <a:p>
          <a:endParaRPr lang="en-US" sz="1400"/>
        </a:p>
      </dgm:t>
    </dgm:pt>
    <dgm:pt modelId="{D3BFE198-5314-4505-B20B-A12252D67AD3}">
      <dgm:prSet custT="1">
        <dgm:style>
          <a:lnRef idx="2">
            <a:schemeClr val="accent1">
              <a:shade val="15000"/>
            </a:schemeClr>
          </a:lnRef>
          <a:fillRef idx="1">
            <a:schemeClr val="accent1"/>
          </a:fillRef>
          <a:effectRef idx="0">
            <a:schemeClr val="accent1"/>
          </a:effectRef>
          <a:fontRef idx="minor">
            <a:schemeClr val="lt1"/>
          </a:fontRef>
        </dgm:style>
      </dgm:prSet>
      <dgm:spPr/>
      <dgm:t>
        <a:bodyPr/>
        <a:lstStyle/>
        <a:p>
          <a:r>
            <a:rPr lang="en-US" sz="2800" dirty="0">
              <a:solidFill>
                <a:schemeClr val="bg1"/>
              </a:solidFill>
            </a:rPr>
            <a:t>Withdrawing policy</a:t>
          </a:r>
        </a:p>
      </dgm:t>
    </dgm:pt>
    <dgm:pt modelId="{100B269A-D2D7-4DB1-B8C0-C83320CD2947}" type="parTrans" cxnId="{0191397D-6C9A-4707-AE6A-5C318EF07640}">
      <dgm:prSet/>
      <dgm:spPr/>
      <dgm:t>
        <a:bodyPr/>
        <a:lstStyle/>
        <a:p>
          <a:endParaRPr lang="en-US" sz="1400"/>
        </a:p>
      </dgm:t>
    </dgm:pt>
    <dgm:pt modelId="{AE46EF29-7907-4C18-A63F-84EEDD61F7E9}" type="sibTrans" cxnId="{0191397D-6C9A-4707-AE6A-5C318EF07640}">
      <dgm:prSet/>
      <dgm:spPr/>
      <dgm:t>
        <a:bodyPr/>
        <a:lstStyle/>
        <a:p>
          <a:endParaRPr lang="en-US" sz="1400"/>
        </a:p>
      </dgm:t>
    </dgm:pt>
    <dgm:pt modelId="{A988EC78-B276-4F86-A8FC-F5DEBB987F20}">
      <dgm:prSet custT="1">
        <dgm:style>
          <a:lnRef idx="2">
            <a:schemeClr val="accent1">
              <a:shade val="15000"/>
            </a:schemeClr>
          </a:lnRef>
          <a:fillRef idx="1">
            <a:schemeClr val="accent1"/>
          </a:fillRef>
          <a:effectRef idx="0">
            <a:schemeClr val="accent1"/>
          </a:effectRef>
          <a:fontRef idx="minor">
            <a:schemeClr val="lt1"/>
          </a:fontRef>
        </dgm:style>
      </dgm:prSet>
      <dgm:spPr/>
      <dgm:t>
        <a:bodyPr/>
        <a:lstStyle/>
        <a:p>
          <a:r>
            <a:rPr lang="en-US" sz="2800" dirty="0">
              <a:solidFill>
                <a:schemeClr val="bg1"/>
              </a:solidFill>
            </a:rPr>
            <a:t>Model board policy excused absences</a:t>
          </a:r>
        </a:p>
      </dgm:t>
    </dgm:pt>
    <dgm:pt modelId="{8FA3C039-374D-420B-803C-43BE0F9B32E9}" type="parTrans" cxnId="{6C8328C8-2586-4B14-AD10-9D78C335927C}">
      <dgm:prSet/>
      <dgm:spPr/>
      <dgm:t>
        <a:bodyPr/>
        <a:lstStyle/>
        <a:p>
          <a:endParaRPr lang="en-US"/>
        </a:p>
      </dgm:t>
    </dgm:pt>
    <dgm:pt modelId="{2B538620-1E21-46DA-BABF-323E664E90DC}" type="sibTrans" cxnId="{6C8328C8-2586-4B14-AD10-9D78C335927C}">
      <dgm:prSet/>
      <dgm:spPr/>
      <dgm:t>
        <a:bodyPr/>
        <a:lstStyle/>
        <a:p>
          <a:endParaRPr lang="en-US"/>
        </a:p>
      </dgm:t>
    </dgm:pt>
    <dgm:pt modelId="{D0212BFE-69BA-4FBB-8CAC-08369B7EF58D}">
      <dgm:prSet custT="1">
        <dgm:style>
          <a:lnRef idx="2">
            <a:schemeClr val="accent1">
              <a:shade val="15000"/>
            </a:schemeClr>
          </a:lnRef>
          <a:fillRef idx="1">
            <a:schemeClr val="accent1"/>
          </a:fillRef>
          <a:effectRef idx="0">
            <a:schemeClr val="accent1"/>
          </a:effectRef>
          <a:fontRef idx="minor">
            <a:schemeClr val="lt1"/>
          </a:fontRef>
        </dgm:style>
      </dgm:prSet>
      <dgm:spPr/>
      <dgm:t>
        <a:bodyPr/>
        <a:lstStyle/>
        <a:p>
          <a:r>
            <a:rPr lang="en-US" sz="2800" dirty="0">
              <a:solidFill>
                <a:schemeClr val="bg1"/>
              </a:solidFill>
            </a:rPr>
            <a:t>Re-envisioning truancy</a:t>
          </a:r>
        </a:p>
      </dgm:t>
    </dgm:pt>
    <dgm:pt modelId="{9A59FC8A-3456-4CB8-BCFC-5FB0B13F7370}" type="parTrans" cxnId="{718FA085-DBE4-455D-BCC5-AA620EF9B1E1}">
      <dgm:prSet/>
      <dgm:spPr/>
      <dgm:t>
        <a:bodyPr/>
        <a:lstStyle/>
        <a:p>
          <a:endParaRPr lang="en-US"/>
        </a:p>
      </dgm:t>
    </dgm:pt>
    <dgm:pt modelId="{C600D4F7-AA5D-46BD-85CC-9EB6828A7C81}" type="sibTrans" cxnId="{718FA085-DBE4-455D-BCC5-AA620EF9B1E1}">
      <dgm:prSet/>
      <dgm:spPr/>
      <dgm:t>
        <a:bodyPr/>
        <a:lstStyle/>
        <a:p>
          <a:endParaRPr lang="en-US"/>
        </a:p>
      </dgm:t>
    </dgm:pt>
    <dgm:pt modelId="{01E92DA4-2E63-4985-A957-C67FBC2E4D9E}" type="pres">
      <dgm:prSet presAssocID="{B35199FC-BF2E-4FDF-9997-67329ABA8304}" presName="linear" presStyleCnt="0">
        <dgm:presLayoutVars>
          <dgm:animLvl val="lvl"/>
          <dgm:resizeHandles val="exact"/>
        </dgm:presLayoutVars>
      </dgm:prSet>
      <dgm:spPr/>
    </dgm:pt>
    <dgm:pt modelId="{F217084E-662D-4504-90F1-CC6012A557AB}" type="pres">
      <dgm:prSet presAssocID="{5AD3C019-337E-44A3-945C-F741ABE19485}" presName="parentText" presStyleLbl="node1" presStyleIdx="0" presStyleCnt="1" custLinFactNeighborX="0" custLinFactNeighborY="-4185">
        <dgm:presLayoutVars>
          <dgm:chMax val="0"/>
          <dgm:bulletEnabled val="1"/>
        </dgm:presLayoutVars>
      </dgm:prSet>
      <dgm:spPr/>
    </dgm:pt>
    <dgm:pt modelId="{4EE5EC9B-938F-4FD6-9894-AF71DFF56758}" type="pres">
      <dgm:prSet presAssocID="{5AD3C019-337E-44A3-945C-F741ABE19485}" presName="childText" presStyleLbl="revTx" presStyleIdx="0" presStyleCnt="1">
        <dgm:presLayoutVars>
          <dgm:bulletEnabled val="1"/>
        </dgm:presLayoutVars>
      </dgm:prSet>
      <dgm:spPr>
        <a:prstGeom prst="roundRect">
          <a:avLst/>
        </a:prstGeom>
      </dgm:spPr>
    </dgm:pt>
  </dgm:ptLst>
  <dgm:cxnLst>
    <dgm:cxn modelId="{B7760336-0341-42AC-AEBF-D258892A92A2}" type="presOf" srcId="{A988EC78-B276-4F86-A8FC-F5DEBB987F20}" destId="{4EE5EC9B-938F-4FD6-9894-AF71DFF56758}" srcOrd="0" destOrd="1" presId="urn:microsoft.com/office/officeart/2005/8/layout/vList2"/>
    <dgm:cxn modelId="{3EE25049-4C1E-469B-9B3C-C4BC86850C26}" type="presOf" srcId="{D0212BFE-69BA-4FBB-8CAC-08369B7EF58D}" destId="{4EE5EC9B-938F-4FD6-9894-AF71DFF56758}" srcOrd="0" destOrd="0" presId="urn:microsoft.com/office/officeart/2005/8/layout/vList2"/>
    <dgm:cxn modelId="{0191397D-6C9A-4707-AE6A-5C318EF07640}" srcId="{5AD3C019-337E-44A3-945C-F741ABE19485}" destId="{D3BFE198-5314-4505-B20B-A12252D67AD3}" srcOrd="2" destOrd="0" parTransId="{100B269A-D2D7-4DB1-B8C0-C83320CD2947}" sibTransId="{AE46EF29-7907-4C18-A63F-84EEDD61F7E9}"/>
    <dgm:cxn modelId="{718FA085-DBE4-455D-BCC5-AA620EF9B1E1}" srcId="{5AD3C019-337E-44A3-945C-F741ABE19485}" destId="{D0212BFE-69BA-4FBB-8CAC-08369B7EF58D}" srcOrd="0" destOrd="0" parTransId="{9A59FC8A-3456-4CB8-BCFC-5FB0B13F7370}" sibTransId="{C600D4F7-AA5D-46BD-85CC-9EB6828A7C81}"/>
    <dgm:cxn modelId="{BCB39D92-5583-4CC8-89E2-114F12E7DB4B}" type="presOf" srcId="{B35199FC-BF2E-4FDF-9997-67329ABA8304}" destId="{01E92DA4-2E63-4985-A957-C67FBC2E4D9E}" srcOrd="0" destOrd="0" presId="urn:microsoft.com/office/officeart/2005/8/layout/vList2"/>
    <dgm:cxn modelId="{5C92FFA1-89E8-4304-885A-5DD8DD9B4391}" type="presOf" srcId="{5AD3C019-337E-44A3-945C-F741ABE19485}" destId="{F217084E-662D-4504-90F1-CC6012A557AB}" srcOrd="0" destOrd="0" presId="urn:microsoft.com/office/officeart/2005/8/layout/vList2"/>
    <dgm:cxn modelId="{E63969B3-28D8-44A8-86CC-C229D2E54D84}" type="presOf" srcId="{D3BFE198-5314-4505-B20B-A12252D67AD3}" destId="{4EE5EC9B-938F-4FD6-9894-AF71DFF56758}" srcOrd="0" destOrd="2" presId="urn:microsoft.com/office/officeart/2005/8/layout/vList2"/>
    <dgm:cxn modelId="{6C8328C8-2586-4B14-AD10-9D78C335927C}" srcId="{5AD3C019-337E-44A3-945C-F741ABE19485}" destId="{A988EC78-B276-4F86-A8FC-F5DEBB987F20}" srcOrd="1" destOrd="0" parTransId="{8FA3C039-374D-420B-803C-43BE0F9B32E9}" sibTransId="{2B538620-1E21-46DA-BABF-323E664E90DC}"/>
    <dgm:cxn modelId="{7588C1DC-6D83-46EC-BEFB-2F4DD03C5DB8}" srcId="{B35199FC-BF2E-4FDF-9997-67329ABA8304}" destId="{5AD3C019-337E-44A3-945C-F741ABE19485}" srcOrd="0" destOrd="0" parTransId="{E7919239-AD4B-4AFF-B7CB-7437CFC23242}" sibTransId="{609D39F7-9ED4-434F-9198-1BA15A788509}"/>
    <dgm:cxn modelId="{B7D3434B-2BF3-4518-9AEC-1547C015D154}" type="presParOf" srcId="{01E92DA4-2E63-4985-A957-C67FBC2E4D9E}" destId="{F217084E-662D-4504-90F1-CC6012A557AB}" srcOrd="0" destOrd="0" presId="urn:microsoft.com/office/officeart/2005/8/layout/vList2"/>
    <dgm:cxn modelId="{483E424E-B667-48AD-B21C-A8AA254CEBF7}" type="presParOf" srcId="{01E92DA4-2E63-4985-A957-C67FBC2E4D9E}" destId="{4EE5EC9B-938F-4FD6-9894-AF71DFF56758}" srcOrd="1" destOrd="0" presId="urn:microsoft.com/office/officeart/2005/8/layout/vList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438FC-E29F-44D1-8551-0C5F3343FC62}">
      <dsp:nvSpPr>
        <dsp:cNvPr id="0" name=""/>
        <dsp:cNvSpPr/>
      </dsp:nvSpPr>
      <dsp:spPr>
        <a:xfrm>
          <a:off x="0" y="187623"/>
          <a:ext cx="10515600" cy="123578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dirty="0">
              <a:latin typeface="Segoe UI"/>
              <a:cs typeface="Segoe UI"/>
            </a:rPr>
            <a:t>Regular Attendance </a:t>
          </a:r>
          <a:r>
            <a:rPr lang="en-US" sz="3600" b="1" kern="1200" dirty="0">
              <a:latin typeface="Segoe UI"/>
              <a:cs typeface="Segoe UI"/>
            </a:rPr>
            <a:t>67%</a:t>
          </a:r>
          <a:r>
            <a:rPr lang="en-US" sz="3600" kern="1200" dirty="0">
              <a:latin typeface="Segoe UI"/>
              <a:cs typeface="Segoe UI"/>
            </a:rPr>
            <a:t> (21-22)</a:t>
          </a:r>
        </a:p>
      </dsp:txBody>
      <dsp:txXfrm>
        <a:off x="60326" y="247949"/>
        <a:ext cx="10394948" cy="1115130"/>
      </dsp:txXfrm>
    </dsp:sp>
    <dsp:sp modelId="{E9F0D3D2-9FFC-4A08-A71B-1FCD4C0983D5}">
      <dsp:nvSpPr>
        <dsp:cNvPr id="0" name=""/>
        <dsp:cNvSpPr/>
      </dsp:nvSpPr>
      <dsp:spPr>
        <a:xfrm>
          <a:off x="0" y="1435949"/>
          <a:ext cx="10515600" cy="122126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Segoe UI"/>
              <a:cs typeface="Segoe UI"/>
            </a:rPr>
            <a:t>K-12 enrollment down </a:t>
          </a:r>
          <a:r>
            <a:rPr lang="en-US" sz="3600" b="1" kern="1200" dirty="0">
              <a:latin typeface="Segoe UI"/>
              <a:cs typeface="Segoe UI"/>
            </a:rPr>
            <a:t>3.9%</a:t>
          </a:r>
          <a:r>
            <a:rPr lang="en-US" sz="3600" kern="1200" dirty="0">
              <a:latin typeface="Segoe UI"/>
              <a:cs typeface="Segoe UI"/>
            </a:rPr>
            <a:t> from pre-pandemic </a:t>
          </a:r>
        </a:p>
      </dsp:txBody>
      <dsp:txXfrm>
        <a:off x="59617" y="1495566"/>
        <a:ext cx="10396366" cy="1102028"/>
      </dsp:txXfrm>
    </dsp:sp>
    <dsp:sp modelId="{6AF8256E-9674-43F1-812C-40C9861A80C1}">
      <dsp:nvSpPr>
        <dsp:cNvPr id="0" name=""/>
        <dsp:cNvSpPr/>
      </dsp:nvSpPr>
      <dsp:spPr>
        <a:xfrm>
          <a:off x="0" y="2669755"/>
          <a:ext cx="10515600" cy="13414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0" kern="1200" dirty="0">
              <a:latin typeface="Segoe UI"/>
              <a:cs typeface="Segoe UI"/>
            </a:rPr>
            <a:t>Missing Students: </a:t>
          </a:r>
          <a:r>
            <a:rPr lang="en-US" sz="3600" b="1" kern="1200" dirty="0">
              <a:latin typeface="Segoe UI"/>
              <a:cs typeface="Segoe UI"/>
            </a:rPr>
            <a:t>34,306</a:t>
          </a:r>
          <a:r>
            <a:rPr lang="en-US" sz="3600" kern="1200" dirty="0">
              <a:latin typeface="Segoe UI"/>
              <a:cs typeface="Segoe UI"/>
            </a:rPr>
            <a:t> students withdrawn </a:t>
          </a:r>
          <a:r>
            <a:rPr lang="en-US" sz="3600" b="1" kern="1200" dirty="0">
              <a:latin typeface="Segoe UI"/>
              <a:cs typeface="Segoe UI"/>
            </a:rPr>
            <a:t>unknown/dropout </a:t>
          </a:r>
          <a:r>
            <a:rPr lang="en-US" sz="3600" b="0" kern="1200" dirty="0">
              <a:latin typeface="Segoe UI"/>
              <a:cs typeface="Segoe UI"/>
            </a:rPr>
            <a:t>(22-23)</a:t>
          </a:r>
        </a:p>
      </dsp:txBody>
      <dsp:txXfrm>
        <a:off x="65486" y="2735241"/>
        <a:ext cx="10384628" cy="1210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D30A9-858C-4EB2-B6CD-197CBF268FE7}">
      <dsp:nvSpPr>
        <dsp:cNvPr id="0" name=""/>
        <dsp:cNvSpPr/>
      </dsp:nvSpPr>
      <dsp:spPr>
        <a:xfrm>
          <a:off x="806778" y="630411"/>
          <a:ext cx="5130647" cy="392889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880" tIns="13970" rIns="27940" bIns="13970" numCol="1" spcCol="1270" anchor="ctr" anchorCtr="0">
          <a:noAutofit/>
        </a:bodyPr>
        <a:lstStyle/>
        <a:p>
          <a:pPr marL="346075" lvl="1" indent="-111125" algn="l" defTabSz="977900">
            <a:lnSpc>
              <a:spcPct val="90000"/>
            </a:lnSpc>
            <a:spcBef>
              <a:spcPct val="0"/>
            </a:spcBef>
            <a:spcAft>
              <a:spcPct val="15000"/>
            </a:spcAft>
            <a:buChar char="•"/>
          </a:pPr>
          <a:r>
            <a:rPr lang="en-US" sz="2200" kern="1200" dirty="0"/>
            <a:t>Teaming</a:t>
          </a:r>
        </a:p>
        <a:p>
          <a:pPr marL="346075" lvl="1" indent="-111125" algn="l" defTabSz="977900">
            <a:lnSpc>
              <a:spcPct val="90000"/>
            </a:lnSpc>
            <a:spcBef>
              <a:spcPct val="0"/>
            </a:spcBef>
            <a:spcAft>
              <a:spcPct val="15000"/>
            </a:spcAft>
            <a:buChar char="•"/>
          </a:pPr>
          <a:r>
            <a:rPr lang="en-US" sz="2200" kern="1200" dirty="0"/>
            <a:t>Data</a:t>
          </a:r>
        </a:p>
        <a:p>
          <a:pPr marL="346075" lvl="1" indent="-111125" algn="l" defTabSz="977900">
            <a:lnSpc>
              <a:spcPct val="90000"/>
            </a:lnSpc>
            <a:spcBef>
              <a:spcPct val="0"/>
            </a:spcBef>
            <a:spcAft>
              <a:spcPct val="15000"/>
            </a:spcAft>
            <a:buChar char="•"/>
          </a:pPr>
          <a:r>
            <a:rPr lang="en-US" sz="2200" kern="1200" dirty="0"/>
            <a:t>Tiered supports</a:t>
          </a:r>
        </a:p>
        <a:p>
          <a:pPr marL="346075" lvl="1" indent="-111125" algn="l" defTabSz="977900">
            <a:lnSpc>
              <a:spcPct val="90000"/>
            </a:lnSpc>
            <a:spcBef>
              <a:spcPct val="0"/>
            </a:spcBef>
            <a:spcAft>
              <a:spcPct val="15000"/>
            </a:spcAft>
            <a:buChar char="•"/>
          </a:pPr>
          <a:r>
            <a:rPr lang="en-US" sz="2200" kern="1200" dirty="0"/>
            <a:t>Student, family, and community partnership</a:t>
          </a:r>
        </a:p>
      </dsp:txBody>
      <dsp:txXfrm>
        <a:off x="2089440" y="1219745"/>
        <a:ext cx="2501190" cy="2750225"/>
      </dsp:txXfrm>
    </dsp:sp>
    <dsp:sp modelId="{4ED8040C-DF20-4F4D-A993-DDB91E329B5E}">
      <dsp:nvSpPr>
        <dsp:cNvPr id="0" name=""/>
        <dsp:cNvSpPr/>
      </dsp:nvSpPr>
      <dsp:spPr>
        <a:xfrm>
          <a:off x="1112" y="1471194"/>
          <a:ext cx="2247327" cy="224732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If we focus on:</a:t>
          </a:r>
        </a:p>
      </dsp:txBody>
      <dsp:txXfrm>
        <a:off x="330225" y="1800307"/>
        <a:ext cx="1589101" cy="1589101"/>
      </dsp:txXfrm>
    </dsp:sp>
    <dsp:sp modelId="{8D0CA4D4-93E6-4F2B-A130-82B0CBD7BB5E}">
      <dsp:nvSpPr>
        <dsp:cNvPr id="0" name=""/>
        <dsp:cNvSpPr/>
      </dsp:nvSpPr>
      <dsp:spPr>
        <a:xfrm>
          <a:off x="7342005" y="630411"/>
          <a:ext cx="4494654" cy="3928893"/>
        </a:xfrm>
        <a:prstGeom prst="rightArrow">
          <a:avLst>
            <a:gd name="adj1" fmla="val 70000"/>
            <a:gd name="adj2" fmla="val 50000"/>
          </a:avLst>
        </a:prstGeom>
        <a:solidFill>
          <a:schemeClr val="accent3">
            <a:lumMod val="20000"/>
            <a:lumOff val="80000"/>
            <a:alpha val="90000"/>
          </a:schemeClr>
        </a:solidFill>
        <a:ln w="12700" cap="flat" cmpd="sng" algn="ctr">
          <a:solidFill>
            <a:schemeClr val="accent3">
              <a:lumMod val="40000"/>
              <a:lumOff val="6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15240" rIns="3048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Increase student attendance, engagement and learning</a:t>
          </a:r>
        </a:p>
      </dsp:txBody>
      <dsp:txXfrm>
        <a:off x="8465669" y="1219745"/>
        <a:ext cx="2191144" cy="2750225"/>
      </dsp:txXfrm>
    </dsp:sp>
    <dsp:sp modelId="{B4157627-8022-4B64-B65B-DACAA4BAC318}">
      <dsp:nvSpPr>
        <dsp:cNvPr id="0" name=""/>
        <dsp:cNvSpPr/>
      </dsp:nvSpPr>
      <dsp:spPr>
        <a:xfrm>
          <a:off x="6218342" y="1471194"/>
          <a:ext cx="2247327" cy="224732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Then we will:</a:t>
          </a:r>
        </a:p>
      </dsp:txBody>
      <dsp:txXfrm>
        <a:off x="6547455" y="1800307"/>
        <a:ext cx="1589101" cy="15891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E6880-FFC6-4894-8C12-9822E5311F8E}">
      <dsp:nvSpPr>
        <dsp:cNvPr id="0" name=""/>
        <dsp:cNvSpPr/>
      </dsp:nvSpPr>
      <dsp:spPr>
        <a:xfrm>
          <a:off x="3286" y="110602"/>
          <a:ext cx="3203971" cy="128158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Segoe UI" panose="020B0502040204020203" pitchFamily="34" charset="0"/>
              <a:cs typeface="Segoe UI" panose="020B0502040204020203" pitchFamily="34" charset="0"/>
            </a:rPr>
            <a:t>Access</a:t>
          </a:r>
        </a:p>
      </dsp:txBody>
      <dsp:txXfrm>
        <a:off x="3286" y="110602"/>
        <a:ext cx="3203971" cy="1281588"/>
      </dsp:txXfrm>
    </dsp:sp>
    <dsp:sp modelId="{C984BE1F-EE68-4CCA-B0CE-1CA74D873736}">
      <dsp:nvSpPr>
        <dsp:cNvPr id="0" name=""/>
        <dsp:cNvSpPr/>
      </dsp:nvSpPr>
      <dsp:spPr>
        <a:xfrm>
          <a:off x="3286" y="1392191"/>
          <a:ext cx="3203971" cy="294401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latin typeface="Segoe UI" panose="020B0502040204020203" pitchFamily="34" charset="0"/>
              <a:cs typeface="Segoe UI" panose="020B0502040204020203" pitchFamily="34" charset="0"/>
            </a:rPr>
            <a:t>Broadening access to democratize data</a:t>
          </a:r>
        </a:p>
      </dsp:txBody>
      <dsp:txXfrm>
        <a:off x="3286" y="1392191"/>
        <a:ext cx="3203971" cy="2944012"/>
      </dsp:txXfrm>
    </dsp:sp>
    <dsp:sp modelId="{731C4D7B-EA2D-48AA-9F4C-2F8E15169DBF}">
      <dsp:nvSpPr>
        <dsp:cNvPr id="0" name=""/>
        <dsp:cNvSpPr/>
      </dsp:nvSpPr>
      <dsp:spPr>
        <a:xfrm>
          <a:off x="3655814" y="110602"/>
          <a:ext cx="3203971" cy="128158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Segoe UI" panose="020B0502040204020203" pitchFamily="34" charset="0"/>
              <a:cs typeface="Segoe UI" panose="020B0502040204020203" pitchFamily="34" charset="0"/>
            </a:rPr>
            <a:t>Analysis &amp; Sense-making</a:t>
          </a:r>
        </a:p>
      </dsp:txBody>
      <dsp:txXfrm>
        <a:off x="3655814" y="110602"/>
        <a:ext cx="3203971" cy="1281588"/>
      </dsp:txXfrm>
    </dsp:sp>
    <dsp:sp modelId="{21C26E8E-1B67-4906-9804-84B0A700B1C6}">
      <dsp:nvSpPr>
        <dsp:cNvPr id="0" name=""/>
        <dsp:cNvSpPr/>
      </dsp:nvSpPr>
      <dsp:spPr>
        <a:xfrm>
          <a:off x="3655814" y="1392191"/>
          <a:ext cx="3203971" cy="294401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latin typeface="Segoe UI" panose="020B0502040204020203" pitchFamily="34" charset="0"/>
              <a:cs typeface="Segoe UI" panose="020B0502040204020203" pitchFamily="34" charset="0"/>
            </a:rPr>
            <a:t>Know the levels: coarse to fine </a:t>
          </a:r>
        </a:p>
        <a:p>
          <a:pPr marL="285750" lvl="1" indent="-285750" algn="l" defTabSz="1422400">
            <a:lnSpc>
              <a:spcPct val="90000"/>
            </a:lnSpc>
            <a:spcBef>
              <a:spcPct val="0"/>
            </a:spcBef>
            <a:spcAft>
              <a:spcPct val="15000"/>
            </a:spcAft>
            <a:buChar char="•"/>
          </a:pPr>
          <a:r>
            <a:rPr lang="en-US" sz="3200" kern="1200" dirty="0">
              <a:latin typeface="Segoe UI" panose="020B0502040204020203" pitchFamily="34" charset="0"/>
              <a:cs typeface="Segoe UI" panose="020B0502040204020203" pitchFamily="34" charset="0"/>
            </a:rPr>
            <a:t>Help people make sense</a:t>
          </a:r>
        </a:p>
      </dsp:txBody>
      <dsp:txXfrm>
        <a:off x="3655814" y="1392191"/>
        <a:ext cx="3203971" cy="2944012"/>
      </dsp:txXfrm>
    </dsp:sp>
    <dsp:sp modelId="{7F870887-D8FF-49C2-AEAB-94B2E28FBE4C}">
      <dsp:nvSpPr>
        <dsp:cNvPr id="0" name=""/>
        <dsp:cNvSpPr/>
      </dsp:nvSpPr>
      <dsp:spPr>
        <a:xfrm>
          <a:off x="7308341" y="110602"/>
          <a:ext cx="3203971" cy="128158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Segoe UI" panose="020B0502040204020203" pitchFamily="34" charset="0"/>
              <a:cs typeface="Segoe UI" panose="020B0502040204020203" pitchFamily="34" charset="0"/>
            </a:rPr>
            <a:t>Action Planning</a:t>
          </a:r>
        </a:p>
      </dsp:txBody>
      <dsp:txXfrm>
        <a:off x="7308341" y="110602"/>
        <a:ext cx="3203971" cy="1281588"/>
      </dsp:txXfrm>
    </dsp:sp>
    <dsp:sp modelId="{CFF6B8A7-A329-433B-8224-6DFC3ABF41B8}">
      <dsp:nvSpPr>
        <dsp:cNvPr id="0" name=""/>
        <dsp:cNvSpPr/>
      </dsp:nvSpPr>
      <dsp:spPr>
        <a:xfrm>
          <a:off x="7308341" y="1392191"/>
          <a:ext cx="3203971" cy="294401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latin typeface="Segoe UI" panose="020B0502040204020203" pitchFamily="34" charset="0"/>
              <a:cs typeface="Segoe UI" panose="020B0502040204020203" pitchFamily="34" charset="0"/>
            </a:rPr>
            <a:t>Lead the change through progress monitoring</a:t>
          </a:r>
        </a:p>
      </dsp:txBody>
      <dsp:txXfrm>
        <a:off x="7308341" y="1392191"/>
        <a:ext cx="3203971" cy="2944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155E1-14BB-4F64-B7C7-9432FC1BB61E}">
      <dsp:nvSpPr>
        <dsp:cNvPr id="0" name=""/>
        <dsp:cNvSpPr/>
      </dsp:nvSpPr>
      <dsp:spPr>
        <a:xfrm>
          <a:off x="0" y="0"/>
          <a:ext cx="7261973" cy="1383481"/>
        </a:xfrm>
        <a:prstGeom prst="roundRect">
          <a:avLst>
            <a:gd name="adj" fmla="val 10000"/>
          </a:avLst>
        </a:prstGeom>
        <a:solidFill>
          <a:schemeClr val="accent1">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latin typeface="Segoe UI" panose="020B0502040204020203" pitchFamily="34" charset="0"/>
              <a:cs typeface="Segoe UI" panose="020B0502040204020203" pitchFamily="34" charset="0"/>
            </a:rPr>
            <a:t>Data</a:t>
          </a:r>
        </a:p>
      </dsp:txBody>
      <dsp:txXfrm>
        <a:off x="40521" y="40521"/>
        <a:ext cx="5769088" cy="1302439"/>
      </dsp:txXfrm>
    </dsp:sp>
    <dsp:sp modelId="{5FDACB07-499B-48BD-AF6B-322393CF061B}">
      <dsp:nvSpPr>
        <dsp:cNvPr id="0" name=""/>
        <dsp:cNvSpPr/>
      </dsp:nvSpPr>
      <dsp:spPr>
        <a:xfrm>
          <a:off x="640762" y="1614061"/>
          <a:ext cx="7261973" cy="1383481"/>
        </a:xfrm>
        <a:prstGeom prst="roundRect">
          <a:avLst>
            <a:gd name="adj" fmla="val 10000"/>
          </a:avLst>
        </a:prstGeom>
        <a:solidFill>
          <a:schemeClr val="accent1">
            <a:shade val="80000"/>
            <a:hueOff val="143419"/>
            <a:satOff val="-34786"/>
            <a:lumOff val="2139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latin typeface="Segoe UI" panose="020B0502040204020203" pitchFamily="34" charset="0"/>
              <a:cs typeface="Segoe UI" panose="020B0502040204020203" pitchFamily="34" charset="0"/>
            </a:rPr>
            <a:t>Prevention &amp; Barriers</a:t>
          </a:r>
        </a:p>
      </dsp:txBody>
      <dsp:txXfrm>
        <a:off x="681283" y="1654582"/>
        <a:ext cx="5640906" cy="1302439"/>
      </dsp:txXfrm>
    </dsp:sp>
    <dsp:sp modelId="{0B0ADA46-9B3E-4108-A6E5-FC666F48A536}">
      <dsp:nvSpPr>
        <dsp:cNvPr id="0" name=""/>
        <dsp:cNvSpPr/>
      </dsp:nvSpPr>
      <dsp:spPr>
        <a:xfrm>
          <a:off x="1281524" y="3228122"/>
          <a:ext cx="7261973" cy="1383481"/>
        </a:xfrm>
        <a:prstGeom prst="roundRect">
          <a:avLst>
            <a:gd name="adj" fmla="val 10000"/>
          </a:avLst>
        </a:prstGeom>
        <a:solidFill>
          <a:schemeClr val="accent1">
            <a:shade val="80000"/>
            <a:hueOff val="286838"/>
            <a:satOff val="-69571"/>
            <a:lumOff val="4279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latin typeface="Segoe UI" panose="020B0502040204020203" pitchFamily="34" charset="0"/>
              <a:cs typeface="Segoe UI" panose="020B0502040204020203" pitchFamily="34" charset="0"/>
            </a:rPr>
            <a:t>Interventions</a:t>
          </a:r>
        </a:p>
      </dsp:txBody>
      <dsp:txXfrm>
        <a:off x="1322045" y="3268643"/>
        <a:ext cx="5640906" cy="1302439"/>
      </dsp:txXfrm>
    </dsp:sp>
    <dsp:sp modelId="{96989C32-D8F7-4F07-B5A2-D0E20E9FE543}">
      <dsp:nvSpPr>
        <dsp:cNvPr id="0" name=""/>
        <dsp:cNvSpPr/>
      </dsp:nvSpPr>
      <dsp:spPr>
        <a:xfrm>
          <a:off x="6362710" y="1049139"/>
          <a:ext cx="899262" cy="89926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US" sz="4400" kern="1200">
            <a:latin typeface="Segoe UI" panose="020B0502040204020203" pitchFamily="34" charset="0"/>
            <a:cs typeface="Segoe UI" panose="020B0502040204020203" pitchFamily="34" charset="0"/>
          </a:endParaRPr>
        </a:p>
      </dsp:txBody>
      <dsp:txXfrm>
        <a:off x="6565044" y="1049139"/>
        <a:ext cx="494594" cy="676695"/>
      </dsp:txXfrm>
    </dsp:sp>
    <dsp:sp modelId="{A59696D9-DD4D-4D18-BAF8-447F8C2A9CA6}">
      <dsp:nvSpPr>
        <dsp:cNvPr id="0" name=""/>
        <dsp:cNvSpPr/>
      </dsp:nvSpPr>
      <dsp:spPr>
        <a:xfrm>
          <a:off x="7003472" y="2653978"/>
          <a:ext cx="899262" cy="89926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US" sz="4400" kern="1200">
            <a:latin typeface="Segoe UI" panose="020B0502040204020203" pitchFamily="34" charset="0"/>
            <a:cs typeface="Segoe UI" panose="020B0502040204020203" pitchFamily="34" charset="0"/>
          </a:endParaRPr>
        </a:p>
      </dsp:txBody>
      <dsp:txXfrm>
        <a:off x="7205806" y="2653978"/>
        <a:ext cx="494594" cy="6766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9999E-BFF6-42C8-9850-EF3FE6E924B6}">
      <dsp:nvSpPr>
        <dsp:cNvPr id="0" name=""/>
        <dsp:cNvSpPr/>
      </dsp:nvSpPr>
      <dsp:spPr>
        <a:xfrm>
          <a:off x="0" y="27443"/>
          <a:ext cx="10515600" cy="101790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Start with data to identify group barriers – and stay at the group level, not kid by kid, are we seeing that this intervention</a:t>
          </a:r>
        </a:p>
      </dsp:txBody>
      <dsp:txXfrm>
        <a:off x="49690" y="77133"/>
        <a:ext cx="10416220" cy="918520"/>
      </dsp:txXfrm>
    </dsp:sp>
    <dsp:sp modelId="{C1940FF0-5BB4-4F9E-8B9F-16E29676B2B1}">
      <dsp:nvSpPr>
        <dsp:cNvPr id="0" name=""/>
        <dsp:cNvSpPr/>
      </dsp:nvSpPr>
      <dsp:spPr>
        <a:xfrm>
          <a:off x="0" y="1088543"/>
          <a:ext cx="10515600" cy="1017900"/>
        </a:xfrm>
        <a:prstGeom prst="roundRect">
          <a:avLst/>
        </a:prstGeom>
        <a:solidFill>
          <a:schemeClr val="accent1">
            <a:shade val="80000"/>
            <a:hueOff val="95613"/>
            <a:satOff val="-23190"/>
            <a:lumOff val="14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What data did you use to identify the barrier and intervention?</a:t>
          </a:r>
        </a:p>
      </dsp:txBody>
      <dsp:txXfrm>
        <a:off x="49690" y="1138233"/>
        <a:ext cx="10416220" cy="918520"/>
      </dsp:txXfrm>
    </dsp:sp>
    <dsp:sp modelId="{9A650641-ECD1-4C5F-B176-CDE8C50AB012}">
      <dsp:nvSpPr>
        <dsp:cNvPr id="0" name=""/>
        <dsp:cNvSpPr/>
      </dsp:nvSpPr>
      <dsp:spPr>
        <a:xfrm>
          <a:off x="0" y="2149643"/>
          <a:ext cx="10515600" cy="1017900"/>
        </a:xfrm>
        <a:prstGeom prst="roundRect">
          <a:avLst/>
        </a:prstGeom>
        <a:solidFill>
          <a:schemeClr val="accent1">
            <a:shade val="80000"/>
            <a:hueOff val="191226"/>
            <a:satOff val="-46381"/>
            <a:lumOff val="285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What data did you use to assess the intervention? </a:t>
          </a:r>
        </a:p>
      </dsp:txBody>
      <dsp:txXfrm>
        <a:off x="49690" y="2199333"/>
        <a:ext cx="10416220" cy="918520"/>
      </dsp:txXfrm>
    </dsp:sp>
    <dsp:sp modelId="{428CD16E-A768-47E8-9D72-5E4BC444F4E5}">
      <dsp:nvSpPr>
        <dsp:cNvPr id="0" name=""/>
        <dsp:cNvSpPr/>
      </dsp:nvSpPr>
      <dsp:spPr>
        <a:xfrm>
          <a:off x="0" y="3210743"/>
          <a:ext cx="10515600" cy="1017900"/>
        </a:xfrm>
        <a:prstGeom prst="roundRect">
          <a:avLst/>
        </a:prstGeom>
        <a:solidFill>
          <a:schemeClr val="accent1">
            <a:shade val="80000"/>
            <a:hueOff val="286838"/>
            <a:satOff val="-69571"/>
            <a:lumOff val="427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You said you were going to do CICO, did the staff do it? Assess the fidelity before deciding it doesn’t work for the kids. </a:t>
          </a:r>
        </a:p>
      </dsp:txBody>
      <dsp:txXfrm>
        <a:off x="49690" y="3260433"/>
        <a:ext cx="10416220" cy="9185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AEBF6-DDBD-4877-91D8-6BD21474105D}">
      <dsp:nvSpPr>
        <dsp:cNvPr id="0" name=""/>
        <dsp:cNvSpPr/>
      </dsp:nvSpPr>
      <dsp:spPr>
        <a:xfrm>
          <a:off x="1885058" y="0"/>
          <a:ext cx="3436739" cy="2062043"/>
        </a:xfrm>
        <a:prstGeom prst="rect">
          <a:avLst/>
        </a:prstGeom>
        <a:solidFill>
          <a:srgbClr val="FBC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2"/>
              </a:solidFill>
              <a:hlinkClick xmlns:r="http://schemas.openxmlformats.org/officeDocument/2006/relationships" r:id="" action="ppaction://noaction">
                <a:extLst>
                  <a:ext uri="{A12FA001-AC4F-418D-AE19-62706E023703}">
                    <ahyp:hlinkClr xmlns:ahyp="http://schemas.microsoft.com/office/drawing/2018/hyperlinkcolor" val="tx"/>
                  </a:ext>
                </a:extLst>
              </a:hlinkClick>
            </a:rPr>
            <a:t>Truancy 101 Webinar</a:t>
          </a:r>
        </a:p>
      </dsp:txBody>
      <dsp:txXfrm>
        <a:off x="1885058" y="0"/>
        <a:ext cx="3436739" cy="2062043"/>
      </dsp:txXfrm>
    </dsp:sp>
    <dsp:sp modelId="{866437F9-B339-44A1-878A-3585EC537C9B}">
      <dsp:nvSpPr>
        <dsp:cNvPr id="0" name=""/>
        <dsp:cNvSpPr/>
      </dsp:nvSpPr>
      <dsp:spPr>
        <a:xfrm>
          <a:off x="5636465" y="1205"/>
          <a:ext cx="3436739" cy="2062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Withdrawing Students Guidance </a:t>
          </a:r>
          <a:r>
            <a:rPr lang="en-US" sz="2800" kern="1200" dirty="0">
              <a:solidFill>
                <a:schemeClr val="bg1"/>
              </a:solidFill>
            </a:rPr>
            <a:t>&amp; </a:t>
          </a:r>
          <a:r>
            <a:rPr lang="en-US" sz="28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Webinar </a:t>
          </a:r>
          <a:endParaRPr lang="en-US" sz="2800" kern="1200" dirty="0">
            <a:solidFill>
              <a:schemeClr val="bg1"/>
            </a:solidFill>
          </a:endParaRPr>
        </a:p>
      </dsp:txBody>
      <dsp:txXfrm>
        <a:off x="5636465" y="1205"/>
        <a:ext cx="3436739" cy="2062043"/>
      </dsp:txXfrm>
    </dsp:sp>
    <dsp:sp modelId="{AC723551-DA45-464E-B9A7-B9AC40D401B3}">
      <dsp:nvSpPr>
        <dsp:cNvPr id="0" name=""/>
        <dsp:cNvSpPr/>
      </dsp:nvSpPr>
      <dsp:spPr>
        <a:xfrm>
          <a:off x="1856052" y="2406922"/>
          <a:ext cx="3436739" cy="2062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Boosting your Teaming for Better Attendance</a:t>
          </a:r>
          <a:endParaRPr lang="en-US" sz="2800" kern="1200" dirty="0">
            <a:solidFill>
              <a:schemeClr val="bg1"/>
            </a:solidFill>
          </a:endParaRPr>
        </a:p>
      </dsp:txBody>
      <dsp:txXfrm>
        <a:off x="1856052" y="2406922"/>
        <a:ext cx="3436739" cy="2062043"/>
      </dsp:txXfrm>
    </dsp:sp>
    <dsp:sp modelId="{6FE7A23A-786C-4D44-A987-AA247BE20653}">
      <dsp:nvSpPr>
        <dsp:cNvPr id="0" name=""/>
        <dsp:cNvSpPr/>
      </dsp:nvSpPr>
      <dsp:spPr>
        <a:xfrm>
          <a:off x="5636465" y="2406922"/>
          <a:ext cx="3436739" cy="2062043"/>
        </a:xfrm>
        <a:prstGeom prst="rect">
          <a:avLst/>
        </a:prstGeom>
        <a:solidFill>
          <a:srgbClr val="FBC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2"/>
              </a:solidFill>
              <a:latin typeface="Segoe UI"/>
              <a:cs typeface="Segoe UI"/>
              <a:hlinkClick xmlns:r="http://schemas.openxmlformats.org/officeDocument/2006/relationships" r:id="rId4">
                <a:extLst>
                  <a:ext uri="{A12FA001-AC4F-418D-AE19-62706E023703}">
                    <ahyp:hlinkClr xmlns:ahyp="http://schemas.microsoft.com/office/drawing/2018/hyperlinkcolor" val="tx"/>
                  </a:ext>
                </a:extLst>
              </a:hlinkClick>
            </a:rPr>
            <a:t>Leveraging Your Data to Implement Effective Tiered Interventions</a:t>
          </a:r>
          <a:endParaRPr lang="en-US" sz="2800" kern="1200" dirty="0">
            <a:solidFill>
              <a:schemeClr val="tx2"/>
            </a:solidFill>
            <a:latin typeface="Segoe UI"/>
            <a:cs typeface="Segoe UI"/>
          </a:endParaRPr>
        </a:p>
      </dsp:txBody>
      <dsp:txXfrm>
        <a:off x="5636465" y="2406922"/>
        <a:ext cx="3436739" cy="20620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7084E-662D-4504-90F1-CC6012A557AB}">
      <dsp:nvSpPr>
        <dsp:cNvPr id="0" name=""/>
        <dsp:cNvSpPr/>
      </dsp:nvSpPr>
      <dsp:spPr>
        <a:xfrm>
          <a:off x="0" y="549414"/>
          <a:ext cx="6172199" cy="1368900"/>
        </a:xfrm>
        <a:prstGeom prst="roundRect">
          <a:avLst/>
        </a:prstGeom>
        <a:solidFill>
          <a:schemeClr val="accent1"/>
        </a:solidFill>
        <a:ln w="12700" cap="flat" cmpd="sng" algn="ctr">
          <a:solidFill>
            <a:schemeClr val="accent1">
              <a:shade val="15000"/>
            </a:schemeClr>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Volunteer for a workgroup that will shape:</a:t>
          </a:r>
        </a:p>
      </dsp:txBody>
      <dsp:txXfrm>
        <a:off x="66824" y="616238"/>
        <a:ext cx="6038551" cy="1235252"/>
      </dsp:txXfrm>
    </dsp:sp>
    <dsp:sp modelId="{4EE5EC9B-938F-4FD6-9894-AF71DFF56758}">
      <dsp:nvSpPr>
        <dsp:cNvPr id="0" name=""/>
        <dsp:cNvSpPr/>
      </dsp:nvSpPr>
      <dsp:spPr>
        <a:xfrm>
          <a:off x="0" y="2011225"/>
          <a:ext cx="6172199" cy="2220075"/>
        </a:xfrm>
        <a:prstGeom prst="roundRect">
          <a:avLst/>
        </a:prstGeom>
        <a:solidFill>
          <a:schemeClr val="accent1"/>
        </a:solidFill>
        <a:ln w="12700" cap="flat" cmpd="sng" algn="ctr">
          <a:solidFill>
            <a:schemeClr val="accent1">
              <a:shade val="15000"/>
            </a:schemeClr>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19596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solidFill>
                <a:schemeClr val="bg1"/>
              </a:solidFill>
            </a:rPr>
            <a:t>Re-envisioning truancy</a:t>
          </a:r>
        </a:p>
        <a:p>
          <a:pPr marL="285750" lvl="1" indent="-285750" algn="l" defTabSz="1244600">
            <a:lnSpc>
              <a:spcPct val="90000"/>
            </a:lnSpc>
            <a:spcBef>
              <a:spcPct val="0"/>
            </a:spcBef>
            <a:spcAft>
              <a:spcPct val="20000"/>
            </a:spcAft>
            <a:buChar char="•"/>
          </a:pPr>
          <a:r>
            <a:rPr lang="en-US" sz="2800" kern="1200" dirty="0">
              <a:solidFill>
                <a:schemeClr val="bg1"/>
              </a:solidFill>
            </a:rPr>
            <a:t>Model board policy excused absences</a:t>
          </a:r>
        </a:p>
        <a:p>
          <a:pPr marL="285750" lvl="1" indent="-285750" algn="l" defTabSz="1244600">
            <a:lnSpc>
              <a:spcPct val="90000"/>
            </a:lnSpc>
            <a:spcBef>
              <a:spcPct val="0"/>
            </a:spcBef>
            <a:spcAft>
              <a:spcPct val="20000"/>
            </a:spcAft>
            <a:buChar char="•"/>
          </a:pPr>
          <a:r>
            <a:rPr lang="en-US" sz="2800" kern="1200" dirty="0">
              <a:solidFill>
                <a:schemeClr val="bg1"/>
              </a:solidFill>
            </a:rPr>
            <a:t>Withdrawing policy</a:t>
          </a:r>
        </a:p>
      </dsp:txBody>
      <dsp:txXfrm>
        <a:off x="108375" y="2119600"/>
        <a:ext cx="5955449" cy="20033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B68FA-E3BB-4CA2-8979-C89DFEED65C9}" type="datetimeFigureOut">
              <a:rPr lang="en-US" smtClean="0"/>
              <a:t>10/28/2023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191AE-AB56-4F82-802E-FD6280D3057D}" type="slidenum">
              <a:rPr lang="en-US" smtClean="0"/>
              <a:t>‹#›</a:t>
            </a:fld>
            <a:endParaRPr lang="en-US"/>
          </a:p>
        </p:txBody>
      </p:sp>
    </p:spTree>
    <p:extLst>
      <p:ext uri="{BB962C8B-B14F-4D97-AF65-F5344CB8AC3E}">
        <p14:creationId xmlns:p14="http://schemas.microsoft.com/office/powerpoint/2010/main" val="146403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10/28/2023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8:30am (5 minutes)</a:t>
            </a:r>
          </a:p>
          <a:p>
            <a:r>
              <a:rPr lang="en-US" dirty="0"/>
              <a:t>AWSP Introductions</a:t>
            </a:r>
          </a:p>
          <a:p>
            <a:r>
              <a:rPr lang="en-US" dirty="0"/>
              <a:t>OSPI/ESD Team Intro – Who are we? How are we showing up today?</a:t>
            </a:r>
          </a:p>
        </p:txBody>
      </p:sp>
      <p:sp>
        <p:nvSpPr>
          <p:cNvPr id="4" name="Slide Number Placeholder 3"/>
          <p:cNvSpPr>
            <a:spLocks noGrp="1"/>
          </p:cNvSpPr>
          <p:nvPr>
            <p:ph type="sldNum" sz="quarter" idx="5"/>
          </p:nvPr>
        </p:nvSpPr>
        <p:spPr/>
        <p:txBody>
          <a:bodyPr/>
          <a:lstStyle/>
          <a:p>
            <a:fld id="{71CD1C34-72C1-4C67-AAFF-0B8CE9936A77}" type="slidenum">
              <a:rPr lang="en-US" smtClean="0"/>
              <a:t>1</a:t>
            </a:fld>
            <a:endParaRPr lang="en-US"/>
          </a:p>
        </p:txBody>
      </p:sp>
    </p:spTree>
    <p:extLst>
      <p:ext uri="{BB962C8B-B14F-4D97-AF65-F5344CB8AC3E}">
        <p14:creationId xmlns:p14="http://schemas.microsoft.com/office/powerpoint/2010/main" val="21152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925925f76_1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27925925f76_1_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Krissy mentioned the state-wide data earlier, here’s a snapshot of secondary schools in one region. </a:t>
            </a:r>
            <a:endParaRPr dirty="0"/>
          </a:p>
        </p:txBody>
      </p:sp>
      <p:sp>
        <p:nvSpPr>
          <p:cNvPr id="180" name="Google Shape;180;g27925925f76_1_2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 How many of you have your tier 2 &amp; 3 in place, and are missing your tier 1?</a:t>
            </a:r>
          </a:p>
        </p:txBody>
      </p:sp>
      <p:sp>
        <p:nvSpPr>
          <p:cNvPr id="4" name="Slide Number Placeholder 3"/>
          <p:cNvSpPr>
            <a:spLocks noGrp="1"/>
          </p:cNvSpPr>
          <p:nvPr>
            <p:ph type="sldNum" sz="quarter" idx="5"/>
          </p:nvPr>
        </p:nvSpPr>
        <p:spPr/>
        <p:txBody>
          <a:bodyPr/>
          <a:lstStyle/>
          <a:p>
            <a:fld id="{71CD1C34-72C1-4C67-AAFF-0B8CE9936A77}" type="slidenum">
              <a:rPr lang="en-US" smtClean="0"/>
              <a:t>13</a:t>
            </a:fld>
            <a:endParaRPr lang="en-US"/>
          </a:p>
        </p:txBody>
      </p:sp>
    </p:spTree>
    <p:extLst>
      <p:ext uri="{BB962C8B-B14F-4D97-AF65-F5344CB8AC3E}">
        <p14:creationId xmlns:p14="http://schemas.microsoft.com/office/powerpoint/2010/main" val="1434419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14</a:t>
            </a:fld>
            <a:endParaRPr lang="en-US"/>
          </a:p>
        </p:txBody>
      </p:sp>
    </p:spTree>
    <p:extLst>
      <p:ext uri="{BB962C8B-B14F-4D97-AF65-F5344CB8AC3E}">
        <p14:creationId xmlns:p14="http://schemas.microsoft.com/office/powerpoint/2010/main" val="264021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1AC37-4626-49EE-9018-CAEA399FA0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26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a:effectLst/>
              <a:latin typeface="Calibri"/>
              <a:ea typeface="Calibri" panose="020F0502020204030204" pitchFamily="34" charset="0"/>
              <a:cs typeface="Calibri"/>
            </a:endParaRPr>
          </a:p>
          <a:p>
            <a:endParaRPr lang="en-US"/>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1AC37-4626-49EE-9018-CAEA399FA0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341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Team can be embedded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Mobilize the school and greater community to address attendance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This aligns with the AWSP Leadership framework – which calls out Planning with Data and Closing the Gap</a:t>
            </a:r>
          </a:p>
          <a:p>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18</a:t>
            </a:fld>
            <a:endParaRPr lang="en-US"/>
          </a:p>
        </p:txBody>
      </p:sp>
    </p:spTree>
    <p:extLst>
      <p:ext uri="{BB962C8B-B14F-4D97-AF65-F5344CB8AC3E}">
        <p14:creationId xmlns:p14="http://schemas.microsoft.com/office/powerpoint/2010/main" val="307282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ABCD schools are in the same district.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19</a:t>
            </a:fld>
            <a:endParaRPr lang="en-US"/>
          </a:p>
        </p:txBody>
      </p:sp>
    </p:spTree>
    <p:extLst>
      <p:ext uri="{BB962C8B-B14F-4D97-AF65-F5344CB8AC3E}">
        <p14:creationId xmlns:p14="http://schemas.microsoft.com/office/powerpoint/2010/main" val="605010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1AC37-4626-49EE-9018-CAEA399FA0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261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2" name="Google Shape;10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21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22</a:t>
            </a:fld>
            <a:endParaRPr lang="en-US"/>
          </a:p>
        </p:txBody>
      </p:sp>
    </p:spTree>
    <p:extLst>
      <p:ext uri="{BB962C8B-B14F-4D97-AF65-F5344CB8AC3E}">
        <p14:creationId xmlns:p14="http://schemas.microsoft.com/office/powerpoint/2010/main" val="2032046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8:35am (10 minutes) In addition to it being our job</a:t>
            </a:r>
            <a:r>
              <a:rPr lang="en-US" sz="1800" dirty="0">
                <a:effectLst/>
                <a:latin typeface="Segoe UI Emoji" panose="020B0502040204020203" pitchFamily="34" charset="0"/>
                <a:ea typeface="Calibri" panose="020F0502020204030204" pitchFamily="34" charset="0"/>
                <a:sym typeface="Segoe UI Emoji" panose="020B0502040204020203" pitchFamily="34" charset="0"/>
              </a:rPr>
              <a:t>😊</a:t>
            </a:r>
            <a:r>
              <a:rPr lang="en-US" sz="1800" dirty="0">
                <a:effectLst/>
                <a:latin typeface="Segoe UI" panose="020B0502040204020203" pitchFamily="34" charset="0"/>
                <a:ea typeface="Calibri" panose="020F0502020204030204" pitchFamily="34" charset="0"/>
              </a:rPr>
              <a:t>, we firmly believe that attendance is essential to student learning and success. We define attendance as “accessing instruction”. When our students are not accessing instruction, and the suite of supports, extracurriculars and relationships, that our schools offer, they are missing out on an opportunity for a successful future. </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2</a:t>
            </a:fld>
            <a:endParaRPr lang="en-US"/>
          </a:p>
        </p:txBody>
      </p:sp>
    </p:spTree>
    <p:extLst>
      <p:ext uri="{BB962C8B-B14F-4D97-AF65-F5344CB8AC3E}">
        <p14:creationId xmlns:p14="http://schemas.microsoft.com/office/powerpoint/2010/main" val="3669951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Shelby</a:t>
            </a:r>
            <a:endParaRPr/>
          </a:p>
        </p:txBody>
      </p:sp>
      <p:sp>
        <p:nvSpPr>
          <p:cNvPr id="200" name="Google Shape;20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a:ea typeface="Calibri" panose="020F0502020204030204" pitchFamily="34" charset="0"/>
                <a:cs typeface="Calibri"/>
              </a:rPr>
              <a:t>Allyson</a:t>
            </a:r>
            <a:endParaRPr lang="en-US" sz="1200">
              <a:effectLst/>
              <a:latin typeface="Calibri"/>
              <a:ea typeface="Calibri" panose="020F0502020204030204" pitchFamily="34" charset="0"/>
              <a:cs typeface="Calibri"/>
            </a:endParaRPr>
          </a:p>
          <a:p>
            <a:endParaRPr lang="en-US"/>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1AC37-4626-49EE-9018-CAEA399FA0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253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leader: always asking yourself is this practice </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27</a:t>
            </a:fld>
            <a:endParaRPr lang="en-US"/>
          </a:p>
        </p:txBody>
      </p:sp>
    </p:spTree>
    <p:extLst>
      <p:ext uri="{BB962C8B-B14F-4D97-AF65-F5344CB8AC3E}">
        <p14:creationId xmlns:p14="http://schemas.microsoft.com/office/powerpoint/2010/main" val="1458733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20000"/>
              </a:lnSpc>
              <a:spcBef>
                <a:spcPts val="0"/>
              </a:spcBef>
            </a:pPr>
            <a:r>
              <a:rPr lang="en-US" sz="1200" dirty="0">
                <a:solidFill>
                  <a:schemeClr val="bg1">
                    <a:lumMod val="10000"/>
                  </a:schemeClr>
                </a:solidFill>
                <a:latin typeface="+mj-lt"/>
              </a:rPr>
              <a:t>Awareness &amp; communication notes:</a:t>
            </a:r>
          </a:p>
          <a:p>
            <a:pPr lvl="0">
              <a:lnSpc>
                <a:spcPct val="120000"/>
              </a:lnSpc>
              <a:spcBef>
                <a:spcPts val="0"/>
              </a:spcBef>
            </a:pPr>
            <a:r>
              <a:rPr lang="en-US" sz="1200" dirty="0">
                <a:solidFill>
                  <a:schemeClr val="bg1">
                    <a:lumMod val="10000"/>
                  </a:schemeClr>
                </a:solidFill>
                <a:latin typeface="+mj-lt"/>
              </a:rPr>
              <a:t>Personalized communication to families when students are absent</a:t>
            </a:r>
            <a:r>
              <a:rPr lang="en-US" dirty="0"/>
              <a:t> that sustains dignity like “Welcome back” and “We missed you” messages</a:t>
            </a:r>
          </a:p>
        </p:txBody>
      </p:sp>
      <p:sp>
        <p:nvSpPr>
          <p:cNvPr id="4" name="Slide Number Placeholder 3"/>
          <p:cNvSpPr>
            <a:spLocks noGrp="1"/>
          </p:cNvSpPr>
          <p:nvPr>
            <p:ph type="sldNum" sz="quarter" idx="5"/>
          </p:nvPr>
        </p:nvSpPr>
        <p:spPr/>
        <p:txBody>
          <a:bodyPr/>
          <a:lstStyle/>
          <a:p>
            <a:fld id="{71CD1C34-72C1-4C67-AAFF-0B8CE9936A77}" type="slidenum">
              <a:rPr lang="en-US" smtClean="0"/>
              <a:t>28</a:t>
            </a:fld>
            <a:endParaRPr lang="en-US"/>
          </a:p>
        </p:txBody>
      </p:sp>
    </p:spTree>
    <p:extLst>
      <p:ext uri="{BB962C8B-B14F-4D97-AF65-F5344CB8AC3E}">
        <p14:creationId xmlns:p14="http://schemas.microsoft.com/office/powerpoint/2010/main" val="756686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ea typeface="Calibri"/>
                <a:cs typeface="Calibri"/>
              </a:rPr>
              <a:t>Universal means data driven too. </a:t>
            </a:r>
          </a:p>
          <a:p>
            <a:pPr marL="171450" indent="-171450">
              <a:buFont typeface="Arial,Sans-Serif"/>
              <a:buChar char="•"/>
            </a:pPr>
            <a:r>
              <a:rPr lang="en-US">
                <a:ea typeface="Calibri"/>
                <a:cs typeface="Calibri"/>
              </a:rPr>
              <a:t>As a leader this practice is: supportive or harmful. Is it shame and blame or supportive</a:t>
            </a:r>
          </a:p>
        </p:txBody>
      </p:sp>
      <p:sp>
        <p:nvSpPr>
          <p:cNvPr id="4" name="Slide Number Placeholder 3"/>
          <p:cNvSpPr>
            <a:spLocks noGrp="1"/>
          </p:cNvSpPr>
          <p:nvPr>
            <p:ph type="sldNum" sz="quarter" idx="5"/>
          </p:nvPr>
        </p:nvSpPr>
        <p:spPr/>
        <p:txBody>
          <a:bodyPr/>
          <a:lstStyle/>
          <a:p>
            <a:fld id="{71CD1C34-72C1-4C67-AAFF-0B8CE9936A77}" type="slidenum">
              <a:rPr lang="en-US" smtClean="0"/>
              <a:t>29</a:t>
            </a:fld>
            <a:endParaRPr lang="en-US"/>
          </a:p>
        </p:txBody>
      </p:sp>
    </p:spTree>
    <p:extLst>
      <p:ext uri="{BB962C8B-B14F-4D97-AF65-F5344CB8AC3E}">
        <p14:creationId xmlns:p14="http://schemas.microsoft.com/office/powerpoint/2010/main" val="3330799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30</a:t>
            </a:fld>
            <a:endParaRPr lang="en-US"/>
          </a:p>
        </p:txBody>
      </p:sp>
    </p:spTree>
    <p:extLst>
      <p:ext uri="{BB962C8B-B14F-4D97-AF65-F5344CB8AC3E}">
        <p14:creationId xmlns:p14="http://schemas.microsoft.com/office/powerpoint/2010/main" val="2554109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 is a researched based method to impact change. What are you nudging? </a:t>
            </a:r>
          </a:p>
        </p:txBody>
      </p:sp>
      <p:sp>
        <p:nvSpPr>
          <p:cNvPr id="4" name="Slide Number Placeholder 3"/>
          <p:cNvSpPr>
            <a:spLocks noGrp="1"/>
          </p:cNvSpPr>
          <p:nvPr>
            <p:ph type="sldNum" sz="quarter" idx="5"/>
          </p:nvPr>
        </p:nvSpPr>
        <p:spPr/>
        <p:txBody>
          <a:bodyPr/>
          <a:lstStyle/>
          <a:p>
            <a:fld id="{71CD1C34-72C1-4C67-AAFF-0B8CE9936A77}" type="slidenum">
              <a:rPr lang="en-US" smtClean="0"/>
              <a:t>31</a:t>
            </a:fld>
            <a:endParaRPr lang="en-US"/>
          </a:p>
        </p:txBody>
      </p:sp>
    </p:spTree>
    <p:extLst>
      <p:ext uri="{BB962C8B-B14F-4D97-AF65-F5344CB8AC3E}">
        <p14:creationId xmlns:p14="http://schemas.microsoft.com/office/powerpoint/2010/main" val="3844759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t>No perfect attendance, recognize improved attendance, lots of opportunities for individuals and whole classrooms or grades</a:t>
            </a:r>
          </a:p>
          <a:p>
            <a:pPr marL="171450" indent="-171450">
              <a:buFont typeface="Arial,Sans-Serif"/>
              <a:buChar char="•"/>
            </a:pPr>
            <a:r>
              <a:rPr lang="en-US">
                <a:ea typeface="Calibri"/>
                <a:cs typeface="Calibri"/>
              </a:rPr>
              <a:t>Asking students what would incentive them? </a:t>
            </a:r>
            <a:endParaRPr lang="en-US" dirty="0">
              <a:ea typeface="Calibri"/>
              <a:cs typeface="Calibri"/>
            </a:endParaRPr>
          </a:p>
          <a:p>
            <a:pPr marL="171450" indent="-171450">
              <a:buFont typeface="Arial,Sans-Serif"/>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32</a:t>
            </a:fld>
            <a:endParaRPr lang="en-US"/>
          </a:p>
        </p:txBody>
      </p:sp>
    </p:spTree>
    <p:extLst>
      <p:ext uri="{BB962C8B-B14F-4D97-AF65-F5344CB8AC3E}">
        <p14:creationId xmlns:p14="http://schemas.microsoft.com/office/powerpoint/2010/main" val="612426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33</a:t>
            </a:fld>
            <a:endParaRPr lang="en-US"/>
          </a:p>
        </p:txBody>
      </p:sp>
    </p:spTree>
    <p:extLst>
      <p:ext uri="{BB962C8B-B14F-4D97-AF65-F5344CB8AC3E}">
        <p14:creationId xmlns:p14="http://schemas.microsoft.com/office/powerpoint/2010/main" val="840155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participants space to share – reminding that attendance shouldn’t be a siloed continuum; PBIS is a great place.</a:t>
            </a:r>
          </a:p>
        </p:txBody>
      </p:sp>
      <p:sp>
        <p:nvSpPr>
          <p:cNvPr id="4" name="Slide Number Placeholder 3"/>
          <p:cNvSpPr>
            <a:spLocks noGrp="1"/>
          </p:cNvSpPr>
          <p:nvPr>
            <p:ph type="sldNum" sz="quarter" idx="5"/>
          </p:nvPr>
        </p:nvSpPr>
        <p:spPr/>
        <p:txBody>
          <a:bodyPr/>
          <a:lstStyle/>
          <a:p>
            <a:fld id="{71CD1C34-72C1-4C67-AAFF-0B8CE9936A77}" type="slidenum">
              <a:rPr lang="en-US" smtClean="0"/>
              <a:t>35</a:t>
            </a:fld>
            <a:endParaRPr lang="en-US"/>
          </a:p>
        </p:txBody>
      </p:sp>
    </p:spTree>
    <p:extLst>
      <p:ext uri="{BB962C8B-B14F-4D97-AF65-F5344CB8AC3E}">
        <p14:creationId xmlns:p14="http://schemas.microsoft.com/office/powerpoint/2010/main" val="1989201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Truancy is unexcused absences</a:t>
            </a:r>
          </a:p>
        </p:txBody>
      </p:sp>
      <p:sp>
        <p:nvSpPr>
          <p:cNvPr id="4" name="Slide Number Placeholder 3"/>
          <p:cNvSpPr>
            <a:spLocks noGrp="1"/>
          </p:cNvSpPr>
          <p:nvPr>
            <p:ph type="sldNum" sz="quarter" idx="5"/>
          </p:nvPr>
        </p:nvSpPr>
        <p:spPr/>
        <p:txBody>
          <a:bodyPr/>
          <a:lstStyle/>
          <a:p>
            <a:fld id="{71CD1C34-72C1-4C67-AAFF-0B8CE9936A77}" type="slidenum">
              <a:rPr lang="en-US" smtClean="0"/>
              <a:t>3</a:t>
            </a:fld>
            <a:endParaRPr lang="en-US"/>
          </a:p>
        </p:txBody>
      </p:sp>
    </p:spTree>
    <p:extLst>
      <p:ext uri="{BB962C8B-B14F-4D97-AF65-F5344CB8AC3E}">
        <p14:creationId xmlns:p14="http://schemas.microsoft.com/office/powerpoint/2010/main" val="1574494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 of what’s included</a:t>
            </a:r>
          </a:p>
          <a:p>
            <a:r>
              <a:rPr lang="en-US" dirty="0"/>
              <a:t>CEDARS is not a regulation authority – meaning it cannot create new policy or “musts” regarding practice with students – it does however tell you what data you need to report.</a:t>
            </a:r>
          </a:p>
        </p:txBody>
      </p:sp>
      <p:sp>
        <p:nvSpPr>
          <p:cNvPr id="4" name="Slide Number Placeholder 3"/>
          <p:cNvSpPr>
            <a:spLocks noGrp="1"/>
          </p:cNvSpPr>
          <p:nvPr>
            <p:ph type="sldNum" sz="quarter" idx="5"/>
          </p:nvPr>
        </p:nvSpPr>
        <p:spPr/>
        <p:txBody>
          <a:bodyPr/>
          <a:lstStyle/>
          <a:p>
            <a:fld id="{71CD1C34-72C1-4C67-AAFF-0B8CE9936A77}" type="slidenum">
              <a:rPr lang="en-US" smtClean="0"/>
              <a:t>37</a:t>
            </a:fld>
            <a:endParaRPr lang="en-US"/>
          </a:p>
        </p:txBody>
      </p:sp>
    </p:spTree>
    <p:extLst>
      <p:ext uri="{BB962C8B-B14F-4D97-AF65-F5344CB8AC3E}">
        <p14:creationId xmlns:p14="http://schemas.microsoft.com/office/powerpoint/2010/main" val="2987232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have a team who has access to data and is supporting a continuum of tiered supports, then a policy that articulates when you’re going to stop excusing absences doesn’t have to be used as much. </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39</a:t>
            </a:fld>
            <a:endParaRPr lang="en-US"/>
          </a:p>
        </p:txBody>
      </p:sp>
    </p:spTree>
    <p:extLst>
      <p:ext uri="{BB962C8B-B14F-4D97-AF65-F5344CB8AC3E}">
        <p14:creationId xmlns:p14="http://schemas.microsoft.com/office/powerpoint/2010/main" val="4170317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Krissy </a:t>
            </a:r>
          </a:p>
        </p:txBody>
      </p:sp>
      <p:sp>
        <p:nvSpPr>
          <p:cNvPr id="4" name="Slide Number Placeholder 3"/>
          <p:cNvSpPr>
            <a:spLocks noGrp="1"/>
          </p:cNvSpPr>
          <p:nvPr>
            <p:ph type="sldNum" sz="quarter" idx="5"/>
          </p:nvPr>
        </p:nvSpPr>
        <p:spPr/>
        <p:txBody>
          <a:bodyPr/>
          <a:lstStyle/>
          <a:p>
            <a:fld id="{71CD1C34-72C1-4C67-AAFF-0B8CE9936A77}" type="slidenum">
              <a:rPr lang="en-US" smtClean="0"/>
              <a:t>41</a:t>
            </a:fld>
            <a:endParaRPr lang="en-US"/>
          </a:p>
        </p:txBody>
      </p:sp>
    </p:spTree>
    <p:extLst>
      <p:ext uri="{BB962C8B-B14F-4D97-AF65-F5344CB8AC3E}">
        <p14:creationId xmlns:p14="http://schemas.microsoft.com/office/powerpoint/2010/main" val="1037059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Attendance Newsletter</a:t>
            </a:r>
          </a:p>
          <a:p>
            <a:pPr lvl="1"/>
            <a:r>
              <a:rPr lang="en-US" sz="2000" dirty="0">
                <a:cs typeface="Segoe UI"/>
              </a:rPr>
              <a:t>Guidance &amp; policy updates</a:t>
            </a:r>
          </a:p>
          <a:p>
            <a:pPr lvl="1"/>
            <a:r>
              <a:rPr lang="en-US" sz="2000" dirty="0">
                <a:cs typeface="Segoe UI"/>
              </a:rPr>
              <a:t>Webinars and conferences</a:t>
            </a:r>
          </a:p>
          <a:p>
            <a:pPr lvl="1"/>
            <a:r>
              <a:rPr lang="en-US" sz="2000" dirty="0">
                <a:cs typeface="Segoe UI"/>
              </a:rPr>
              <a:t>Resources, local examples</a:t>
            </a:r>
          </a:p>
          <a:p>
            <a:r>
              <a:rPr lang="en-US" dirty="0"/>
              <a:t>Website</a:t>
            </a:r>
          </a:p>
          <a:p>
            <a:pPr lvl="1"/>
            <a:r>
              <a:rPr lang="en-US" sz="2000" dirty="0">
                <a:cs typeface="Segoe UI"/>
              </a:rPr>
              <a:t>Attendance Awareness Materials</a:t>
            </a:r>
          </a:p>
          <a:p>
            <a:pPr lvl="1"/>
            <a:r>
              <a:rPr lang="en-US" sz="2000" dirty="0">
                <a:cs typeface="Segoe UI"/>
              </a:rPr>
              <a:t>Best Practices </a:t>
            </a:r>
          </a:p>
          <a:p>
            <a:pPr lvl="1"/>
            <a:r>
              <a:rPr lang="en-US" sz="2000" dirty="0">
                <a:cs typeface="Segoe UI"/>
              </a:rPr>
              <a:t>Policy, Guidance, &amp; Data Reporting</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43</a:t>
            </a:fld>
            <a:endParaRPr lang="en-US"/>
          </a:p>
        </p:txBody>
      </p:sp>
    </p:spTree>
    <p:extLst>
      <p:ext uri="{BB962C8B-B14F-4D97-AF65-F5344CB8AC3E}">
        <p14:creationId xmlns:p14="http://schemas.microsoft.com/office/powerpoint/2010/main" val="2627893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709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49</a:t>
            </a:fld>
            <a:endParaRPr lang="en-US"/>
          </a:p>
        </p:txBody>
      </p:sp>
    </p:spTree>
    <p:extLst>
      <p:ext uri="{BB962C8B-B14F-4D97-AF65-F5344CB8AC3E}">
        <p14:creationId xmlns:p14="http://schemas.microsoft.com/office/powerpoint/2010/main" val="952993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In fact, what we know about attendance is that when students miss 10% or more of their school days in kindergarten and 1</a:t>
            </a:r>
            <a:r>
              <a:rPr lang="en-US" sz="1800" baseline="30000" dirty="0">
                <a:effectLst/>
                <a:latin typeface="Segoe UI" panose="020B0502040204020203" pitchFamily="34" charset="0"/>
                <a:ea typeface="Calibri" panose="020F0502020204030204" pitchFamily="34" charset="0"/>
              </a:rPr>
              <a:t>st</a:t>
            </a:r>
            <a:r>
              <a:rPr lang="en-US" sz="1800" dirty="0">
                <a:effectLst/>
                <a:latin typeface="Segoe UI" panose="020B0502040204020203" pitchFamily="34" charset="0"/>
                <a:ea typeface="Calibri" panose="020F0502020204030204" pitchFamily="34" charset="0"/>
              </a:rPr>
              <a:t> grade, they are significantly more likely to not be reading at grade level by the third grade. And reading at grade level by the third grade as you all know, is a significant building block to future success, so much so that a student not reading at grade level by the third grade is four times more likely to not graduate than their peers. The impact of not attending in middle and high school is also significant, a student who is chronically absent any two years between 8</a:t>
            </a:r>
            <a:r>
              <a:rPr lang="en-US" sz="1800" baseline="30000" dirty="0">
                <a:effectLst/>
                <a:latin typeface="Segoe UI" panose="020B0502040204020203" pitchFamily="34" charset="0"/>
                <a:ea typeface="Calibri" panose="020F0502020204030204" pitchFamily="34" charset="0"/>
              </a:rPr>
              <a:t>th</a:t>
            </a:r>
            <a:r>
              <a:rPr lang="en-US" sz="1800" dirty="0">
                <a:effectLst/>
                <a:latin typeface="Segoe UI" panose="020B0502040204020203" pitchFamily="34" charset="0"/>
                <a:ea typeface="Calibri" panose="020F0502020204030204" pitchFamily="34" charset="0"/>
              </a:rPr>
              <a:t> and 12</a:t>
            </a:r>
            <a:r>
              <a:rPr lang="en-US" sz="1800" baseline="30000" dirty="0">
                <a:effectLst/>
                <a:latin typeface="Segoe UI" panose="020B0502040204020203" pitchFamily="34" charset="0"/>
                <a:ea typeface="Calibri" panose="020F0502020204030204" pitchFamily="34" charset="0"/>
              </a:rPr>
              <a:t>th</a:t>
            </a:r>
            <a:r>
              <a:rPr lang="en-US" sz="1800" dirty="0">
                <a:effectLst/>
                <a:latin typeface="Segoe UI" panose="020B0502040204020203" pitchFamily="34" charset="0"/>
                <a:ea typeface="Calibri" panose="020F0502020204030204" pitchFamily="34" charset="0"/>
              </a:rPr>
              <a:t> grade is 50% more likely to not graduate from high school. </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a:t>
            </a:fld>
            <a:endParaRPr lang="en-US"/>
          </a:p>
        </p:txBody>
      </p:sp>
    </p:spTree>
    <p:extLst>
      <p:ext uri="{BB962C8B-B14F-4D97-AF65-F5344CB8AC3E}">
        <p14:creationId xmlns:p14="http://schemas.microsoft.com/office/powerpoint/2010/main" val="573805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We want kids here for their sake, we also have lost a lot of funding due to nonattendance.</a:t>
            </a:r>
            <a:endParaRPr lang="en-US" sz="1800" b="1" dirty="0">
              <a:solidFill>
                <a:schemeClr val="bg1"/>
              </a:solidFill>
              <a:latin typeface="Segoe UI"/>
              <a:cs typeface="Segoe UI"/>
            </a:endParaRPr>
          </a:p>
          <a:p>
            <a:pPr lvl="0" rtl="0"/>
            <a:r>
              <a:rPr lang="en-US" sz="1800" b="1" dirty="0">
                <a:solidFill>
                  <a:schemeClr val="bg1"/>
                </a:solidFill>
                <a:latin typeface="Segoe UI"/>
                <a:cs typeface="Segoe UI"/>
              </a:rPr>
              <a:t>not enrolled elsewhere </a:t>
            </a:r>
            <a:r>
              <a:rPr lang="en-US" sz="1800" b="0" dirty="0">
                <a:solidFill>
                  <a:schemeClr val="bg1"/>
                </a:solidFill>
                <a:latin typeface="Segoe UI"/>
                <a:cs typeface="Segoe UI"/>
              </a:rPr>
              <a:t>by</a:t>
            </a:r>
            <a:r>
              <a:rPr lang="en-US" sz="1800" dirty="0">
                <a:solidFill>
                  <a:schemeClr val="bg1"/>
                </a:solidFill>
                <a:latin typeface="Segoe UI"/>
                <a:cs typeface="Segoe UI"/>
              </a:rPr>
              <a:t> end of the school year (22-23)</a:t>
            </a:r>
          </a:p>
          <a:p>
            <a:pPr lvl="0" rtl="0"/>
            <a:r>
              <a:rPr lang="en-US" sz="1800" b="1" dirty="0">
                <a:solidFill>
                  <a:schemeClr val="bg1"/>
                </a:solidFill>
                <a:latin typeface="Segoe UI"/>
                <a:cs typeface="Segoe UI"/>
              </a:rPr>
              <a:t>~$374 million </a:t>
            </a:r>
            <a:r>
              <a:rPr lang="en-US" sz="1800" dirty="0">
                <a:solidFill>
                  <a:schemeClr val="bg1"/>
                </a:solidFill>
                <a:latin typeface="Segoe UI"/>
                <a:cs typeface="Segoe UI"/>
              </a:rPr>
              <a:t>in school funding lost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3"/>
                </a:solidFill>
                <a:latin typeface="Segoe UI"/>
                <a:cs typeface="Segoe UI"/>
              </a:rPr>
              <a:t>33%</a:t>
            </a:r>
            <a:r>
              <a:rPr lang="en-US" sz="1800" dirty="0">
                <a:solidFill>
                  <a:schemeClr val="accent3"/>
                </a:solidFill>
                <a:latin typeface="Segoe UI"/>
                <a:cs typeface="Segoe UI"/>
              </a:rPr>
              <a:t> of students missed </a:t>
            </a:r>
            <a:r>
              <a:rPr lang="en-US" sz="1800" b="1" dirty="0">
                <a:solidFill>
                  <a:schemeClr val="accent3"/>
                </a:solidFill>
                <a:latin typeface="Segoe UI"/>
                <a:cs typeface="Segoe UI"/>
              </a:rPr>
              <a:t>18 days or more</a:t>
            </a:r>
            <a:r>
              <a:rPr lang="en-US" sz="1800" dirty="0">
                <a:solidFill>
                  <a:schemeClr val="accent3"/>
                </a:solidFill>
                <a:latin typeface="Segoe UI"/>
                <a:cs typeface="Segoe UI"/>
              </a:rPr>
              <a:t>.</a:t>
            </a:r>
          </a:p>
          <a:p>
            <a:pPr lvl="0" rtl="0"/>
            <a:endParaRPr lang="en-US" sz="1800" dirty="0">
              <a:solidFill>
                <a:schemeClr val="bg1"/>
              </a:solidFill>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Segoe UI" panose="020B0502040204020203" pitchFamily="34" charset="0"/>
                <a:ea typeface="Calibri" panose="020F0502020204030204" pitchFamily="34" charset="0"/>
              </a:rPr>
              <a:t>Why are students absent?</a:t>
            </a:r>
            <a:r>
              <a:rPr lang="en-US" sz="1800" dirty="0">
                <a:effectLst/>
                <a:latin typeface="Segoe UI" panose="020B0502040204020203" pitchFamily="34" charset="0"/>
                <a:ea typeface="Calibri" panose="020F0502020204030204" pitchFamily="34" charset="0"/>
              </a:rPr>
              <a:t> So, you all know that. You also know, that attendance is an indicator that can tell us any number of things! When a student is absent it could be because they have to go to the dentist, it could be because they are feeling anxiety or depression, the student might have responsibilities at home like taking care of their siblings, transportation may be a big issue, parents might be undervaluing regular attendance because they just don’t know the research and how many days missed are putting their students at risk, students could be experiencing bullying at school, or maybe they don’t feel socially connected, and staying home feels safer than braving the loud, busy, crowded comprehensive high school where they don’t have many friends or an adult who notices when they’re gone. Students might be getting trafficked. </a:t>
            </a:r>
          </a:p>
          <a:p>
            <a:pPr marL="0" marR="0">
              <a:lnSpc>
                <a:spcPct val="107000"/>
              </a:lnSpc>
              <a:spcBef>
                <a:spcPts val="0"/>
              </a:spcBef>
              <a:spcAft>
                <a:spcPts val="800"/>
              </a:spcAft>
            </a:pPr>
            <a:endParaRPr lang="en-US" sz="18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800"/>
              </a:spcAft>
            </a:pPr>
            <a:r>
              <a:rPr lang="en-US" sz="1800" dirty="0">
                <a:effectLst/>
                <a:latin typeface="Segoe UI" panose="020B0502040204020203" pitchFamily="34" charset="0"/>
                <a:ea typeface="Calibri" panose="020F0502020204030204" pitchFamily="34" charset="0"/>
              </a:rPr>
              <a:t>Don’t take my explanation to mean that we don’t believe students and parents have choice or influence over their attendance, it’s just that the context of their experience matters greatly to their attendance, which is a behavior, we can think about it like we think about behavior, as communication, what are the needs they are trying to communicate, and what can we do to understand them and meet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619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Popcorn</a:t>
            </a:r>
          </a:p>
        </p:txBody>
      </p:sp>
      <p:sp>
        <p:nvSpPr>
          <p:cNvPr id="4" name="Slide Number Placeholder 3"/>
          <p:cNvSpPr>
            <a:spLocks noGrp="1"/>
          </p:cNvSpPr>
          <p:nvPr>
            <p:ph type="sldNum" sz="quarter" idx="5"/>
          </p:nvPr>
        </p:nvSpPr>
        <p:spPr/>
        <p:txBody>
          <a:bodyPr/>
          <a:lstStyle/>
          <a:p>
            <a:fld id="{71CD1C34-72C1-4C67-AAFF-0B8CE9936A77}" type="slidenum">
              <a:rPr lang="en-US" smtClean="0"/>
              <a:t>9</a:t>
            </a:fld>
            <a:endParaRPr lang="en-US"/>
          </a:p>
        </p:txBody>
      </p:sp>
    </p:spTree>
    <p:extLst>
      <p:ext uri="{BB962C8B-B14F-4D97-AF65-F5344CB8AC3E}">
        <p14:creationId xmlns:p14="http://schemas.microsoft.com/office/powerpoint/2010/main" val="317219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Segoe UI" panose="020B0502040204020203" pitchFamily="34" charset="0"/>
                <a:ea typeface="Calibri" panose="020F0502020204030204" pitchFamily="34" charset="0"/>
              </a:rPr>
              <a:t>Stay curious</a:t>
            </a:r>
            <a:r>
              <a:rPr lang="en-US" sz="1800" dirty="0">
                <a:effectLst/>
                <a:latin typeface="Segoe UI" panose="020B0502040204020203" pitchFamily="34" charset="0"/>
                <a:ea typeface="Calibri" panose="020F0502020204030204" pitchFamily="34" charset="0"/>
              </a:rPr>
              <a:t>. What we know about attendance is that the reasons a student is absent can because of multiple factors, some of those can originate in the school building, some of those might be at home. But we don’t know until we explore it with the student and family. We have an opportunity to stay curious. Not make assumptions.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Segoe UI" panose="020B0502040204020203" pitchFamily="34" charset="0"/>
                <a:ea typeface="Calibri" panose="020F0502020204030204" pitchFamily="34" charset="0"/>
              </a:rPr>
              <a:t>Balancing accountability with support</a:t>
            </a:r>
            <a:r>
              <a:rPr lang="en-US" sz="1800" dirty="0">
                <a:effectLst/>
                <a:latin typeface="Segoe UI" panose="020B0502040204020203" pitchFamily="34" charset="0"/>
                <a:ea typeface="Calibri" panose="020F0502020204030204" pitchFamily="34" charset="0"/>
              </a:rPr>
              <a:t>. We do believe that everyone has responsibility, including students, parents, but also educators, administrators, and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10</a:t>
            </a:fld>
            <a:endParaRPr lang="en-US"/>
          </a:p>
        </p:txBody>
      </p:sp>
    </p:spTree>
    <p:extLst>
      <p:ext uri="{BB962C8B-B14F-4D97-AF65-F5344CB8AC3E}">
        <p14:creationId xmlns:p14="http://schemas.microsoft.com/office/powerpoint/2010/main" val="3342914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Segoe UI" panose="020B0502040204020203" pitchFamily="34" charset="0"/>
                <a:ea typeface="Calibri" panose="020F0502020204030204" pitchFamily="34" charset="0"/>
              </a:rPr>
              <a:t>Tier 1 System Challenge</a:t>
            </a:r>
            <a:r>
              <a:rPr lang="en-US" sz="1800" dirty="0">
                <a:effectLst/>
                <a:latin typeface="Segoe UI" panose="020B0502040204020203" pitchFamily="34" charset="0"/>
                <a:ea typeface="Calibri" panose="020F0502020204030204" pitchFamily="34" charset="0"/>
              </a:rPr>
              <a:t>. We are used to talking about attendance as a kid and family issue. When right now in our state, our attendance data is telling we’ve got a whole system tier 1 challenge. Remind them of data. Which means we need to figure out how to improve our system to support student to attend and engage. We can’t do it kid by kid. Not only do we not have the capacity for that, we have to get honest with ourselves about why students aren’t coming, and the only way to do that is to talk to kids and families, and use the data we have in an organized manner to address tier 1. </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11</a:t>
            </a:fld>
            <a:endParaRPr lang="en-US"/>
          </a:p>
        </p:txBody>
      </p:sp>
    </p:spTree>
    <p:extLst>
      <p:ext uri="{BB962C8B-B14F-4D97-AF65-F5344CB8AC3E}">
        <p14:creationId xmlns:p14="http://schemas.microsoft.com/office/powerpoint/2010/main" val="49527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9713A76-3666-4934-9B07-ADC3005BC743}"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156435824"/>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10/28/2023</a:t>
            </a:fld>
            <a:endParaRPr lang="en-US"/>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4" name="Text Placeholder 3">
            <a:extLst>
              <a:ext uri="{FF2B5EF4-FFF2-40B4-BE49-F238E27FC236}">
                <a16:creationId xmlns:a16="http://schemas.microsoft.com/office/drawing/2014/main" id="{53005C65-6B7F-A415-0AB3-B263AB0CD62B}"/>
              </a:ext>
            </a:extLst>
          </p:cNvPr>
          <p:cNvSpPr>
            <a:spLocks noGrp="1"/>
          </p:cNvSpPr>
          <p:nvPr>
            <p:ph type="body" sz="quarter" idx="11"/>
          </p:nvPr>
        </p:nvSpPr>
        <p:spPr>
          <a:xfrm>
            <a:off x="6499064" y="791572"/>
            <a:ext cx="4978833" cy="39633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D4D7F8D7-5EFE-8CD7-A722-D89CBF5CE73C}"/>
              </a:ext>
            </a:extLst>
          </p:cNvPr>
          <p:cNvSpPr>
            <a:spLocks noGrp="1"/>
          </p:cNvSpPr>
          <p:nvPr>
            <p:ph type="title"/>
          </p:nvPr>
        </p:nvSpPr>
        <p:spPr>
          <a:xfrm>
            <a:off x="714103" y="2327851"/>
            <a:ext cx="3079493" cy="1325563"/>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6641657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9770310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58" name="Google Shape;158;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9" name="Google Shape;159;p2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1" name="Google Shape;161;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660192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3"/>
        <p:cNvGrpSpPr/>
        <p:nvPr/>
      </p:nvGrpSpPr>
      <p:grpSpPr>
        <a:xfrm>
          <a:off x="0" y="0"/>
          <a:ext cx="0" cy="0"/>
          <a:chOff x="0" y="0"/>
          <a:chExt cx="0" cy="0"/>
        </a:xfrm>
      </p:grpSpPr>
      <p:sp>
        <p:nvSpPr>
          <p:cNvPr id="144" name="Google Shape;14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8" name="Google Shape;148;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98266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15"/>
        <p:cNvGrpSpPr/>
        <p:nvPr/>
      </p:nvGrpSpPr>
      <p:grpSpPr>
        <a:xfrm>
          <a:off x="0" y="0"/>
          <a:ext cx="0" cy="0"/>
          <a:chOff x="0" y="0"/>
          <a:chExt cx="0" cy="0"/>
        </a:xfrm>
      </p:grpSpPr>
      <p:sp>
        <p:nvSpPr>
          <p:cNvPr id="16" name="Google Shape;16;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2"/>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5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 name="Google Shape;19;p52"/>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1" name="Google Shape;21;p5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328829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3"/>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 name="Google Shape;25;p5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6" name="Google Shape;26;p53"/>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8" name="Google Shape;28;p5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661639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6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37" name="Google Shape;37;p6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8" name="Google Shape;38;p6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40" name="Google Shape;40;p6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28968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1"/>
        <p:cNvGrpSpPr/>
        <p:nvPr/>
      </p:nvGrpSpPr>
      <p:grpSpPr>
        <a:xfrm>
          <a:off x="0" y="0"/>
          <a:ext cx="0" cy="0"/>
          <a:chOff x="0" y="0"/>
          <a:chExt cx="0" cy="0"/>
        </a:xfrm>
      </p:grpSpPr>
      <p:sp>
        <p:nvSpPr>
          <p:cNvPr id="42" name="Google Shape;42;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1"/>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1"/>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6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46" name="Google Shape;46;p6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6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182981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7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78"/>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7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78"/>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7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56" name="Google Shape;56;p7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58" name="Google Shape;58;p7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664906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9"/>
        <p:cNvGrpSpPr/>
        <p:nvPr/>
      </p:nvGrpSpPr>
      <p:grpSpPr>
        <a:xfrm>
          <a:off x="0" y="0"/>
          <a:ext cx="0" cy="0"/>
          <a:chOff x="0" y="0"/>
          <a:chExt cx="0" cy="0"/>
        </a:xfrm>
      </p:grpSpPr>
      <p:sp>
        <p:nvSpPr>
          <p:cNvPr id="60" name="Google Shape;60;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1" name="Google Shape;61;p7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62" name="Google Shape;62;p7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64" name="Google Shape;64;p7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158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381432556"/>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65"/>
        <p:cNvGrpSpPr/>
        <p:nvPr/>
      </p:nvGrpSpPr>
      <p:grpSpPr>
        <a:xfrm>
          <a:off x="0" y="0"/>
          <a:ext cx="0" cy="0"/>
          <a:chOff x="0" y="0"/>
          <a:chExt cx="0" cy="0"/>
        </a:xfrm>
      </p:grpSpPr>
      <p:pic>
        <p:nvPicPr>
          <p:cNvPr id="66" name="Google Shape;66;p8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67" name="Google Shape;67;p81"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68" name="Google Shape;68;p81"/>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rgbClr val="40403D"/>
                </a:solidFill>
                <a:latin typeface="Quattrocento Sans"/>
                <a:ea typeface="Quattrocento Sans"/>
                <a:cs typeface="Quattrocento Sans"/>
                <a:sym typeface="Quattrocento Sans"/>
                <a:hlinkClick r:id="rId4">
                  <a:extLst>
                    <a:ext uri="{A12FA001-AC4F-418D-AE19-62706E023703}">
                      <ahyp:hlinkClr xmlns:ahyp="http://schemas.microsoft.com/office/drawing/2018/hyperlinkcolor" val="tx"/>
                    </a:ext>
                  </a:extLst>
                </a:hlinkClick>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rgbClr val="40403D"/>
                </a:solidFill>
                <a:latin typeface="Quattrocento Sans"/>
                <a:ea typeface="Quattrocento Sans"/>
                <a:cs typeface="Quattrocento Sans"/>
                <a:sym typeface="Quattrocento Sans"/>
                <a:hlinkClick r:id="rId5">
                  <a:extLst>
                    <a:ext uri="{A12FA001-AC4F-418D-AE19-62706E023703}">
                      <ahyp:hlinkClr xmlns:ahyp="http://schemas.microsoft.com/office/drawing/2018/hyperlinkcolor" val="tx"/>
                    </a:ext>
                  </a:extLst>
                </a:hlinkClick>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69" name="Google Shape;69;p81"/>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70" name="Google Shape;70;p81"/>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8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73" name="Google Shape;73;p8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845086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4"/>
        <p:cNvGrpSpPr/>
        <p:nvPr/>
      </p:nvGrpSpPr>
      <p:grpSpPr>
        <a:xfrm>
          <a:off x="0" y="0"/>
          <a:ext cx="0" cy="0"/>
          <a:chOff x="0" y="0"/>
          <a:chExt cx="0" cy="0"/>
        </a:xfrm>
      </p:grpSpPr>
      <p:sp>
        <p:nvSpPr>
          <p:cNvPr id="75" name="Google Shape;75;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8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78" name="Google Shape;78;p8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79" name="Google Shape;79;p8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8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81" name="Google Shape;81;p8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965708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2"/>
        <p:cNvGrpSpPr/>
        <p:nvPr/>
      </p:nvGrpSpPr>
      <p:grpSpPr>
        <a:xfrm>
          <a:off x="0" y="0"/>
          <a:ext cx="0" cy="0"/>
          <a:chOff x="0" y="0"/>
          <a:chExt cx="0" cy="0"/>
        </a:xfrm>
      </p:grpSpPr>
      <p:sp>
        <p:nvSpPr>
          <p:cNvPr id="83" name="Google Shape;83;p8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83"/>
          <p:cNvSpPr>
            <a:spLocks noGrp="1"/>
          </p:cNvSpPr>
          <p:nvPr>
            <p:ph type="pic" idx="2"/>
          </p:nvPr>
        </p:nvSpPr>
        <p:spPr>
          <a:xfrm>
            <a:off x="5183188" y="987425"/>
            <a:ext cx="6172200" cy="4873625"/>
          </a:xfrm>
          <a:prstGeom prst="rect">
            <a:avLst/>
          </a:prstGeom>
          <a:noFill/>
          <a:ln>
            <a:noFill/>
          </a:ln>
        </p:spPr>
      </p:sp>
      <p:sp>
        <p:nvSpPr>
          <p:cNvPr id="85" name="Google Shape;85;p8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86" name="Google Shape;86;p8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87" name="Google Shape;87;p8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8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89" name="Google Shape;89;p8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52587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70624341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66815523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10/28/2023</a:t>
            </a:fld>
            <a:endParaRPr lang="en-US" dirty="0"/>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71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17C9C7D3-8139-495D-A64E-25E25233BA08}" type="datetime1">
              <a:rPr lang="en-US" smtClean="0"/>
              <a:t>10/28/2023</a:t>
            </a:fld>
            <a:endParaRPr lang="en-US" dirty="0"/>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F4537B4F-DA8D-4301-205C-F55768FA1133}"/>
              </a:ext>
            </a:extLst>
          </p:cNvPr>
          <p:cNvGrpSpPr/>
          <p:nvPr userDrawn="1"/>
        </p:nvGrpSpPr>
        <p:grpSpPr>
          <a:xfrm>
            <a:off x="1921656" y="5205688"/>
            <a:ext cx="3898635" cy="553212"/>
            <a:chOff x="1921656" y="5205688"/>
            <a:chExt cx="3898635" cy="553212"/>
          </a:xfrm>
        </p:grpSpPr>
        <p:pic>
          <p:nvPicPr>
            <p:cNvPr id="3" name="Picture 2">
              <a:extLst>
                <a:ext uri="{FF2B5EF4-FFF2-40B4-BE49-F238E27FC236}">
                  <a16:creationId xmlns:a16="http://schemas.microsoft.com/office/drawing/2014/main" id="{98C36347-7D44-32EE-98DD-644932538E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1656" y="5205688"/>
              <a:ext cx="553212" cy="553212"/>
            </a:xfrm>
            <a:prstGeom prst="rect">
              <a:avLst/>
            </a:prstGeom>
          </p:spPr>
        </p:pic>
        <p:sp>
          <p:nvSpPr>
            <p:cNvPr id="5" name="TextBox 4">
              <a:extLst>
                <a:ext uri="{FF2B5EF4-FFF2-40B4-BE49-F238E27FC236}">
                  <a16:creationId xmlns:a16="http://schemas.microsoft.com/office/drawing/2014/main" id="{7C425B94-95A0-3974-70A9-4F9B961C4C3F}"/>
                </a:ext>
              </a:extLst>
            </p:cNvPr>
            <p:cNvSpPr txBox="1"/>
            <p:nvPr userDrawn="1"/>
          </p:nvSpPr>
          <p:spPr>
            <a:xfrm>
              <a:off x="2641256" y="5278125"/>
              <a:ext cx="3179035" cy="400110"/>
            </a:xfrm>
            <a:prstGeom prst="rect">
              <a:avLst/>
            </a:prstGeom>
            <a:noFill/>
          </p:spPr>
          <p:txBody>
            <a:bodyPr wrap="square" rtlCol="0">
              <a:spAutoFit/>
            </a:bodyPr>
            <a:lstStyle/>
            <a:p>
              <a:r>
                <a:rPr lang="en-US" sz="2000" dirty="0">
                  <a:solidFill>
                    <a:schemeClr val="tx1"/>
                  </a:solidFill>
                </a:rPr>
                <a:t>youtube.com/</a:t>
              </a:r>
              <a:r>
                <a:rPr lang="en-US" sz="2000" dirty="0" err="1">
                  <a:solidFill>
                    <a:schemeClr val="tx1"/>
                  </a:solidFill>
                </a:rPr>
                <a:t>waospi</a:t>
              </a:r>
              <a:endParaRPr lang="en-US" sz="2000" dirty="0">
                <a:solidFill>
                  <a:schemeClr val="tx1"/>
                </a:solidFill>
              </a:endParaRPr>
            </a:p>
          </p:txBody>
        </p:sp>
      </p:grpSp>
      <p:grpSp>
        <p:nvGrpSpPr>
          <p:cNvPr id="37" name="Group 36">
            <a:extLst>
              <a:ext uri="{FF2B5EF4-FFF2-40B4-BE49-F238E27FC236}">
                <a16:creationId xmlns:a16="http://schemas.microsoft.com/office/drawing/2014/main" id="{0CE22C96-C4A6-AD8A-3703-D6B2C7043C5D}"/>
              </a:ext>
            </a:extLst>
          </p:cNvPr>
          <p:cNvGrpSpPr/>
          <p:nvPr userDrawn="1"/>
        </p:nvGrpSpPr>
        <p:grpSpPr>
          <a:xfrm>
            <a:off x="6461513" y="3784874"/>
            <a:ext cx="3898635" cy="553212"/>
            <a:chOff x="6461513" y="3784874"/>
            <a:chExt cx="3898635" cy="553212"/>
          </a:xfrm>
        </p:grpSpPr>
        <p:pic>
          <p:nvPicPr>
            <p:cNvPr id="8" name="Picture 7">
              <a:extLst>
                <a:ext uri="{FF2B5EF4-FFF2-40B4-BE49-F238E27FC236}">
                  <a16:creationId xmlns:a16="http://schemas.microsoft.com/office/drawing/2014/main" id="{1339C204-B49A-5866-7672-06E382F28C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sp>
          <p:nvSpPr>
            <p:cNvPr id="12" name="TextBox 11">
              <a:extLst>
                <a:ext uri="{FF2B5EF4-FFF2-40B4-BE49-F238E27FC236}">
                  <a16:creationId xmlns:a16="http://schemas.microsoft.com/office/drawing/2014/main" id="{16D11E40-4F17-A6FE-F2AB-13D7BE986D3E}"/>
                </a:ext>
              </a:extLst>
            </p:cNvPr>
            <p:cNvSpPr txBox="1"/>
            <p:nvPr userDrawn="1"/>
          </p:nvSpPr>
          <p:spPr>
            <a:xfrm>
              <a:off x="7181113" y="3863209"/>
              <a:ext cx="3179035" cy="400110"/>
            </a:xfrm>
            <a:prstGeom prst="rect">
              <a:avLst/>
            </a:prstGeom>
            <a:noFill/>
          </p:spPr>
          <p:txBody>
            <a:bodyPr wrap="square" rtlCol="0">
              <a:spAutoFit/>
            </a:bodyPr>
            <a:lstStyle/>
            <a:p>
              <a:r>
                <a:rPr lang="en-US" sz="2000" dirty="0">
                  <a:solidFill>
                    <a:schemeClr val="tx1"/>
                  </a:solidFill>
                </a:rPr>
                <a:t>facebook.com/</a:t>
              </a:r>
              <a:r>
                <a:rPr lang="en-US" sz="2000" dirty="0" err="1">
                  <a:solidFill>
                    <a:schemeClr val="tx1"/>
                  </a:solidFill>
                </a:rPr>
                <a:t>waospi</a:t>
              </a:r>
              <a:endParaRPr lang="en-US" sz="2000" dirty="0">
                <a:solidFill>
                  <a:schemeClr val="tx1"/>
                </a:solidFill>
              </a:endParaRPr>
            </a:p>
          </p:txBody>
        </p:sp>
      </p:grpSp>
      <p:grpSp>
        <p:nvGrpSpPr>
          <p:cNvPr id="36" name="Group 35">
            <a:extLst>
              <a:ext uri="{FF2B5EF4-FFF2-40B4-BE49-F238E27FC236}">
                <a16:creationId xmlns:a16="http://schemas.microsoft.com/office/drawing/2014/main" id="{87EBCCCB-97F4-F73E-0FEC-A5267C85CD5A}"/>
              </a:ext>
            </a:extLst>
          </p:cNvPr>
          <p:cNvGrpSpPr/>
          <p:nvPr userDrawn="1"/>
        </p:nvGrpSpPr>
        <p:grpSpPr>
          <a:xfrm>
            <a:off x="6461513" y="4495281"/>
            <a:ext cx="3886109" cy="553212"/>
            <a:chOff x="6461513" y="4523913"/>
            <a:chExt cx="3886109" cy="553212"/>
          </a:xfrm>
        </p:grpSpPr>
        <p:pic>
          <p:nvPicPr>
            <p:cNvPr id="2" name="Picture 1">
              <a:extLst>
                <a:ext uri="{FF2B5EF4-FFF2-40B4-BE49-F238E27FC236}">
                  <a16:creationId xmlns:a16="http://schemas.microsoft.com/office/drawing/2014/main" id="{0B13FD18-8704-B2D9-E21D-883777B5116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4523913"/>
              <a:ext cx="553212" cy="553212"/>
            </a:xfrm>
            <a:prstGeom prst="rect">
              <a:avLst/>
            </a:prstGeom>
          </p:spPr>
        </p:pic>
        <p:sp>
          <p:nvSpPr>
            <p:cNvPr id="27" name="TextBox 26">
              <a:extLst>
                <a:ext uri="{FF2B5EF4-FFF2-40B4-BE49-F238E27FC236}">
                  <a16:creationId xmlns:a16="http://schemas.microsoft.com/office/drawing/2014/main" id="{43BF9F92-AD68-4786-7B35-FB75B44608D5}"/>
                </a:ext>
              </a:extLst>
            </p:cNvPr>
            <p:cNvSpPr txBox="1"/>
            <p:nvPr userDrawn="1"/>
          </p:nvSpPr>
          <p:spPr>
            <a:xfrm>
              <a:off x="7168587" y="4600464"/>
              <a:ext cx="3179035" cy="400110"/>
            </a:xfrm>
            <a:prstGeom prst="rect">
              <a:avLst/>
            </a:prstGeom>
            <a:noFill/>
          </p:spPr>
          <p:txBody>
            <a:bodyPr wrap="square" rtlCol="0">
              <a:spAutoFit/>
            </a:bodyPr>
            <a:lstStyle/>
            <a:p>
              <a:r>
                <a:rPr lang="en-US" sz="2000" dirty="0">
                  <a:solidFill>
                    <a:schemeClr val="tx1"/>
                  </a:solidFill>
                </a:rPr>
                <a:t>twitter.com/</a:t>
              </a:r>
              <a:r>
                <a:rPr lang="en-US" sz="2000" dirty="0" err="1">
                  <a:solidFill>
                    <a:schemeClr val="tx1"/>
                  </a:solidFill>
                </a:rPr>
                <a:t>waospi</a:t>
              </a:r>
              <a:endParaRPr lang="en-US" sz="2000" dirty="0">
                <a:solidFill>
                  <a:schemeClr val="tx1"/>
                </a:solidFill>
              </a:endParaRPr>
            </a:p>
          </p:txBody>
        </p:sp>
      </p:grpSp>
      <p:grpSp>
        <p:nvGrpSpPr>
          <p:cNvPr id="35" name="Group 34">
            <a:extLst>
              <a:ext uri="{FF2B5EF4-FFF2-40B4-BE49-F238E27FC236}">
                <a16:creationId xmlns:a16="http://schemas.microsoft.com/office/drawing/2014/main" id="{D5807329-D84E-6A09-9796-6993DAB8C22D}"/>
              </a:ext>
            </a:extLst>
          </p:cNvPr>
          <p:cNvGrpSpPr/>
          <p:nvPr userDrawn="1"/>
        </p:nvGrpSpPr>
        <p:grpSpPr>
          <a:xfrm>
            <a:off x="6461513" y="5205688"/>
            <a:ext cx="3870190" cy="553212"/>
            <a:chOff x="6461513" y="5205688"/>
            <a:chExt cx="3870190" cy="553212"/>
          </a:xfrm>
        </p:grpSpPr>
        <p:pic>
          <p:nvPicPr>
            <p:cNvPr id="10" name="Picture 9">
              <a:extLst>
                <a:ext uri="{FF2B5EF4-FFF2-40B4-BE49-F238E27FC236}">
                  <a16:creationId xmlns:a16="http://schemas.microsoft.com/office/drawing/2014/main" id="{E23EC64B-3521-2D09-A8F3-77B3B5E37B4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461513" y="5205688"/>
              <a:ext cx="553212" cy="553212"/>
            </a:xfrm>
            <a:prstGeom prst="rect">
              <a:avLst/>
            </a:prstGeom>
          </p:spPr>
        </p:pic>
        <p:sp>
          <p:nvSpPr>
            <p:cNvPr id="28" name="TextBox 27">
              <a:extLst>
                <a:ext uri="{FF2B5EF4-FFF2-40B4-BE49-F238E27FC236}">
                  <a16:creationId xmlns:a16="http://schemas.microsoft.com/office/drawing/2014/main" id="{E9308593-B634-465E-5710-C7CAE29A3A5A}"/>
                </a:ext>
              </a:extLst>
            </p:cNvPr>
            <p:cNvSpPr txBox="1"/>
            <p:nvPr userDrawn="1"/>
          </p:nvSpPr>
          <p:spPr>
            <a:xfrm>
              <a:off x="7152668" y="5277931"/>
              <a:ext cx="3179035" cy="400110"/>
            </a:xfrm>
            <a:prstGeom prst="rect">
              <a:avLst/>
            </a:prstGeom>
            <a:noFill/>
          </p:spPr>
          <p:txBody>
            <a:bodyPr wrap="square" rtlCol="0">
              <a:spAutoFit/>
            </a:bodyPr>
            <a:lstStyle/>
            <a:p>
              <a:r>
                <a:rPr lang="en-US" sz="2000" dirty="0">
                  <a:solidFill>
                    <a:schemeClr val="tx1"/>
                  </a:solidFill>
                </a:rPr>
                <a:t>medium.com/</a:t>
              </a:r>
              <a:r>
                <a:rPr lang="en-US" sz="2000" dirty="0" err="1">
                  <a:solidFill>
                    <a:schemeClr val="tx1"/>
                  </a:solidFill>
                </a:rPr>
                <a:t>waospi</a:t>
              </a:r>
              <a:endParaRPr lang="en-US" sz="2000" dirty="0">
                <a:solidFill>
                  <a:schemeClr val="tx1"/>
                </a:solidFill>
              </a:endParaRPr>
            </a:p>
          </p:txBody>
        </p:sp>
      </p:grpSp>
      <p:grpSp>
        <p:nvGrpSpPr>
          <p:cNvPr id="29" name="Group 28">
            <a:extLst>
              <a:ext uri="{FF2B5EF4-FFF2-40B4-BE49-F238E27FC236}">
                <a16:creationId xmlns:a16="http://schemas.microsoft.com/office/drawing/2014/main" id="{225BFB99-BAC0-A1EC-57F4-A93C7943FC11}"/>
              </a:ext>
            </a:extLst>
          </p:cNvPr>
          <p:cNvGrpSpPr/>
          <p:nvPr userDrawn="1"/>
        </p:nvGrpSpPr>
        <p:grpSpPr>
          <a:xfrm>
            <a:off x="3912229" y="5887271"/>
            <a:ext cx="4367542" cy="553212"/>
            <a:chOff x="3890217" y="5887271"/>
            <a:chExt cx="4367542" cy="553212"/>
          </a:xfrm>
        </p:grpSpPr>
        <p:pic>
          <p:nvPicPr>
            <p:cNvPr id="30" name="Picture 29">
              <a:extLst>
                <a:ext uri="{FF2B5EF4-FFF2-40B4-BE49-F238E27FC236}">
                  <a16:creationId xmlns:a16="http://schemas.microsoft.com/office/drawing/2014/main" id="{4C0C4B04-1A5A-A5A0-2505-FFCEBB96346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890217" y="5887271"/>
              <a:ext cx="553212" cy="553212"/>
            </a:xfrm>
            <a:prstGeom prst="rect">
              <a:avLst/>
            </a:prstGeom>
          </p:spPr>
        </p:pic>
        <p:sp>
          <p:nvSpPr>
            <p:cNvPr id="31" name="TextBox 30">
              <a:extLst>
                <a:ext uri="{FF2B5EF4-FFF2-40B4-BE49-F238E27FC236}">
                  <a16:creationId xmlns:a16="http://schemas.microsoft.com/office/drawing/2014/main" id="{1B33A81C-E919-E94D-9131-BD79C96F612D}"/>
                </a:ext>
              </a:extLst>
            </p:cNvPr>
            <p:cNvSpPr txBox="1"/>
            <p:nvPr userDrawn="1"/>
          </p:nvSpPr>
          <p:spPr>
            <a:xfrm>
              <a:off x="4579897" y="5970092"/>
              <a:ext cx="3677862" cy="400110"/>
            </a:xfrm>
            <a:prstGeom prst="rect">
              <a:avLst/>
            </a:prstGeom>
            <a:noFill/>
          </p:spPr>
          <p:txBody>
            <a:bodyPr wrap="square" rtlCol="0">
              <a:spAutoFit/>
            </a:bodyPr>
            <a:lstStyle/>
            <a:p>
              <a:r>
                <a:rPr lang="en-US" sz="2000" dirty="0">
                  <a:solidFill>
                    <a:schemeClr val="tx1"/>
                  </a:solidFill>
                </a:rPr>
                <a:t>linkedin.com/company/</a:t>
              </a:r>
              <a:r>
                <a:rPr lang="en-US" sz="2000" dirty="0" err="1">
                  <a:solidFill>
                    <a:schemeClr val="tx1"/>
                  </a:solidFill>
                </a:rPr>
                <a:t>waospi</a:t>
              </a:r>
              <a:endParaRPr lang="en-US" sz="2000" dirty="0">
                <a:solidFill>
                  <a:schemeClr val="tx1"/>
                </a:solidFill>
              </a:endParaRPr>
            </a:p>
          </p:txBody>
        </p:sp>
      </p:grpSp>
      <p:grpSp>
        <p:nvGrpSpPr>
          <p:cNvPr id="38" name="Group 37">
            <a:extLst>
              <a:ext uri="{FF2B5EF4-FFF2-40B4-BE49-F238E27FC236}">
                <a16:creationId xmlns:a16="http://schemas.microsoft.com/office/drawing/2014/main" id="{FD7A36CF-2421-1B88-98CA-FB8B084AFB12}"/>
              </a:ext>
            </a:extLst>
          </p:cNvPr>
          <p:cNvGrpSpPr/>
          <p:nvPr userDrawn="1"/>
        </p:nvGrpSpPr>
        <p:grpSpPr>
          <a:xfrm>
            <a:off x="1921656" y="3815951"/>
            <a:ext cx="3380750" cy="539718"/>
            <a:chOff x="1921656" y="3815951"/>
            <a:chExt cx="3380750" cy="539718"/>
          </a:xfrm>
        </p:grpSpPr>
        <p:pic>
          <p:nvPicPr>
            <p:cNvPr id="9" name="Picture 8">
              <a:extLst>
                <a:ext uri="{FF2B5EF4-FFF2-40B4-BE49-F238E27FC236}">
                  <a16:creationId xmlns:a16="http://schemas.microsoft.com/office/drawing/2014/main" id="{6D0BD4C9-2BB1-64DC-566C-9D407DB2029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sp>
          <p:nvSpPr>
            <p:cNvPr id="32" name="TextBox 31">
              <a:extLst>
                <a:ext uri="{FF2B5EF4-FFF2-40B4-BE49-F238E27FC236}">
                  <a16:creationId xmlns:a16="http://schemas.microsoft.com/office/drawing/2014/main" id="{A567E3C5-2A3D-284D-C2C8-C5782BBBA4DB}"/>
                </a:ext>
              </a:extLst>
            </p:cNvPr>
            <p:cNvSpPr txBox="1"/>
            <p:nvPr userDrawn="1"/>
          </p:nvSpPr>
          <p:spPr>
            <a:xfrm>
              <a:off x="2597651" y="3868910"/>
              <a:ext cx="2704755" cy="400110"/>
            </a:xfrm>
            <a:prstGeom prst="rect">
              <a:avLst/>
            </a:prstGeom>
            <a:noFill/>
          </p:spPr>
          <p:txBody>
            <a:bodyPr wrap="square" rtlCol="0">
              <a:spAutoFit/>
            </a:bodyPr>
            <a:lstStyle/>
            <a:p>
              <a:r>
                <a:rPr lang="en-US" sz="2000" dirty="0">
                  <a:solidFill>
                    <a:schemeClr val="tx1"/>
                  </a:solidFill>
                </a:rPr>
                <a:t>k12.wa.us</a:t>
              </a:r>
            </a:p>
          </p:txBody>
        </p:sp>
      </p:grpSp>
      <p:grpSp>
        <p:nvGrpSpPr>
          <p:cNvPr id="39" name="Group 38">
            <a:extLst>
              <a:ext uri="{FF2B5EF4-FFF2-40B4-BE49-F238E27FC236}">
                <a16:creationId xmlns:a16="http://schemas.microsoft.com/office/drawing/2014/main" id="{FF28F026-36EE-A7F5-D357-23C0FE5FD874}"/>
              </a:ext>
            </a:extLst>
          </p:cNvPr>
          <p:cNvGrpSpPr/>
          <p:nvPr userDrawn="1"/>
        </p:nvGrpSpPr>
        <p:grpSpPr>
          <a:xfrm>
            <a:off x="1908162" y="4504073"/>
            <a:ext cx="3870190" cy="553212"/>
            <a:chOff x="1908162" y="4503691"/>
            <a:chExt cx="3870190" cy="553212"/>
          </a:xfrm>
        </p:grpSpPr>
        <p:pic>
          <p:nvPicPr>
            <p:cNvPr id="33" name="Picture 32" descr="Icon&#10;&#10;Description automatically generated">
              <a:extLst>
                <a:ext uri="{FF2B5EF4-FFF2-40B4-BE49-F238E27FC236}">
                  <a16:creationId xmlns:a16="http://schemas.microsoft.com/office/drawing/2014/main" id="{9060BC0B-94CA-16B6-86C2-1C41C5F4C2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08162" y="4503691"/>
              <a:ext cx="553212" cy="553212"/>
            </a:xfrm>
            <a:prstGeom prst="rect">
              <a:avLst/>
            </a:prstGeom>
          </p:spPr>
        </p:pic>
        <p:sp>
          <p:nvSpPr>
            <p:cNvPr id="34" name="TextBox 33">
              <a:extLst>
                <a:ext uri="{FF2B5EF4-FFF2-40B4-BE49-F238E27FC236}">
                  <a16:creationId xmlns:a16="http://schemas.microsoft.com/office/drawing/2014/main" id="{8A903BF6-0606-AD3D-4DF2-DBA318ED96B7}"/>
                </a:ext>
              </a:extLst>
            </p:cNvPr>
            <p:cNvSpPr txBox="1"/>
            <p:nvPr userDrawn="1"/>
          </p:nvSpPr>
          <p:spPr>
            <a:xfrm>
              <a:off x="2599317" y="4579596"/>
              <a:ext cx="3179035" cy="400110"/>
            </a:xfrm>
            <a:prstGeom prst="rect">
              <a:avLst/>
            </a:prstGeom>
            <a:noFill/>
          </p:spPr>
          <p:txBody>
            <a:bodyPr wrap="square" rtlCol="0">
              <a:spAutoFit/>
            </a:bodyPr>
            <a:lstStyle/>
            <a:p>
              <a:r>
                <a:rPr lang="en-US" sz="2000" dirty="0">
                  <a:solidFill>
                    <a:schemeClr val="tx1"/>
                  </a:solidFill>
                </a:rPr>
                <a:t>instagram.com/</a:t>
              </a:r>
              <a:r>
                <a:rPr lang="en-US" sz="2000" dirty="0" err="1">
                  <a:solidFill>
                    <a:schemeClr val="tx1"/>
                  </a:solidFill>
                </a:rPr>
                <a:t>waospi</a:t>
              </a:r>
              <a:endParaRPr lang="en-US" sz="2000" dirty="0">
                <a:solidFill>
                  <a:schemeClr val="tx1"/>
                </a:solidFill>
              </a:endParaRPr>
            </a:p>
          </p:txBody>
        </p:sp>
      </p:grpSp>
    </p:spTree>
    <p:extLst>
      <p:ext uri="{BB962C8B-B14F-4D97-AF65-F5344CB8AC3E}">
        <p14:creationId xmlns:p14="http://schemas.microsoft.com/office/powerpoint/2010/main" val="3336405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10/28/2023</a:t>
            </a:fld>
            <a:r>
              <a:rPr lang="en-US"/>
              <a:t> |</a:t>
            </a:r>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Division Name</a:t>
            </a:r>
          </a:p>
        </p:txBody>
      </p:sp>
    </p:spTree>
    <p:extLst>
      <p:ext uri="{BB962C8B-B14F-4D97-AF65-F5344CB8AC3E}">
        <p14:creationId xmlns:p14="http://schemas.microsoft.com/office/powerpoint/2010/main" val="4057474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10/28/2023</a:t>
            </a:fld>
            <a:r>
              <a:rPr lang="en-US"/>
              <a:t> |</a:t>
            </a:r>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Division Name</a:t>
            </a:r>
          </a:p>
        </p:txBody>
      </p:sp>
    </p:spTree>
    <p:extLst>
      <p:ext uri="{BB962C8B-B14F-4D97-AF65-F5344CB8AC3E}">
        <p14:creationId xmlns:p14="http://schemas.microsoft.com/office/powerpoint/2010/main" val="928054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10/28/2023</a:t>
            </a:fld>
            <a:endParaRPr lang="en-US" dirty="0"/>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a:t>Communications &amp; Community Outreach</a:t>
            </a:r>
          </a:p>
        </p:txBody>
      </p:sp>
    </p:spTree>
    <p:extLst>
      <p:ext uri="{BB962C8B-B14F-4D97-AF65-F5344CB8AC3E}">
        <p14:creationId xmlns:p14="http://schemas.microsoft.com/office/powerpoint/2010/main" val="32900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225579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829983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6615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472523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87702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864597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dirty="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dirty="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dirty="0"/>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9246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2079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618800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770382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800318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151813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175637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874725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710631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dirty="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dirty="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dirty="0"/>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055612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061007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967865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ain Title+ SubTitle+Number">
    <p:spTree>
      <p:nvGrpSpPr>
        <p:cNvPr id="1" name=""/>
        <p:cNvGrpSpPr/>
        <p:nvPr/>
      </p:nvGrpSpPr>
      <p:grpSpPr>
        <a:xfrm>
          <a:off x="0" y="0"/>
          <a:ext cx="0" cy="0"/>
          <a:chOff x="0" y="0"/>
          <a:chExt cx="0" cy="0"/>
        </a:xfrm>
      </p:grpSpPr>
      <p:sp>
        <p:nvSpPr>
          <p:cNvPr id="6" name="Rectangle 5"/>
          <p:cNvSpPr/>
          <p:nvPr userDrawn="1"/>
        </p:nvSpPr>
        <p:spPr>
          <a:xfrm>
            <a:off x="1221435"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Picture Placeholder 7"/>
          <p:cNvSpPr>
            <a:spLocks noGrp="1"/>
          </p:cNvSpPr>
          <p:nvPr>
            <p:ph type="pic" sz="quarter" idx="29" hasCustomPrompt="1"/>
          </p:nvPr>
        </p:nvSpPr>
        <p:spPr>
          <a:xfrm>
            <a:off x="1318564"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8" name="Rectangle 7"/>
          <p:cNvSpPr/>
          <p:nvPr userDrawn="1"/>
        </p:nvSpPr>
        <p:spPr>
          <a:xfrm>
            <a:off x="3681895"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Picture Placeholder 7"/>
          <p:cNvSpPr>
            <a:spLocks noGrp="1"/>
          </p:cNvSpPr>
          <p:nvPr>
            <p:ph type="pic" sz="quarter" idx="31" hasCustomPrompt="1"/>
          </p:nvPr>
        </p:nvSpPr>
        <p:spPr>
          <a:xfrm>
            <a:off x="3779024"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0" name="Rectangle 9"/>
          <p:cNvSpPr/>
          <p:nvPr userDrawn="1"/>
        </p:nvSpPr>
        <p:spPr>
          <a:xfrm>
            <a:off x="6500611"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Picture Placeholder 7"/>
          <p:cNvSpPr>
            <a:spLocks noGrp="1"/>
          </p:cNvSpPr>
          <p:nvPr>
            <p:ph type="pic" sz="quarter" idx="35" hasCustomPrompt="1"/>
          </p:nvPr>
        </p:nvSpPr>
        <p:spPr>
          <a:xfrm>
            <a:off x="6597740"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2" name="Rectangle 11"/>
          <p:cNvSpPr/>
          <p:nvPr userDrawn="1"/>
        </p:nvSpPr>
        <p:spPr>
          <a:xfrm>
            <a:off x="8961071"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Picture Placeholder 7"/>
          <p:cNvSpPr>
            <a:spLocks noGrp="1"/>
          </p:cNvSpPr>
          <p:nvPr>
            <p:ph type="pic" sz="quarter" idx="39" hasCustomPrompt="1"/>
          </p:nvPr>
        </p:nvSpPr>
        <p:spPr>
          <a:xfrm>
            <a:off x="9058200"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8" name="Rectangle 17"/>
          <p:cNvSpPr/>
          <p:nvPr userDrawn="1"/>
        </p:nvSpPr>
        <p:spPr>
          <a:xfrm>
            <a:off x="1221435"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Picture Placeholder 7"/>
          <p:cNvSpPr>
            <a:spLocks noGrp="1"/>
          </p:cNvSpPr>
          <p:nvPr>
            <p:ph type="pic" sz="quarter" idx="40" hasCustomPrompt="1"/>
          </p:nvPr>
        </p:nvSpPr>
        <p:spPr>
          <a:xfrm>
            <a:off x="1318564"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20" name="Rectangle 19"/>
          <p:cNvSpPr/>
          <p:nvPr userDrawn="1"/>
        </p:nvSpPr>
        <p:spPr>
          <a:xfrm>
            <a:off x="3681895"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Picture Placeholder 7"/>
          <p:cNvSpPr>
            <a:spLocks noGrp="1"/>
          </p:cNvSpPr>
          <p:nvPr>
            <p:ph type="pic" sz="quarter" idx="41" hasCustomPrompt="1"/>
          </p:nvPr>
        </p:nvSpPr>
        <p:spPr>
          <a:xfrm>
            <a:off x="3779024"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24" name="Rectangle 23"/>
          <p:cNvSpPr/>
          <p:nvPr userDrawn="1"/>
        </p:nvSpPr>
        <p:spPr>
          <a:xfrm>
            <a:off x="6500611"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Picture Placeholder 7"/>
          <p:cNvSpPr>
            <a:spLocks noGrp="1"/>
          </p:cNvSpPr>
          <p:nvPr>
            <p:ph type="pic" sz="quarter" idx="42" hasCustomPrompt="1"/>
          </p:nvPr>
        </p:nvSpPr>
        <p:spPr>
          <a:xfrm>
            <a:off x="6597740"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26" name="Rectangle 25"/>
          <p:cNvSpPr/>
          <p:nvPr userDrawn="1"/>
        </p:nvSpPr>
        <p:spPr>
          <a:xfrm>
            <a:off x="8961071"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Picture Placeholder 7"/>
          <p:cNvSpPr>
            <a:spLocks noGrp="1"/>
          </p:cNvSpPr>
          <p:nvPr>
            <p:ph type="pic" sz="quarter" idx="43" hasCustomPrompt="1"/>
          </p:nvPr>
        </p:nvSpPr>
        <p:spPr>
          <a:xfrm>
            <a:off x="9058200"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pic>
        <p:nvPicPr>
          <p:cNvPr id="2" name="Picture 1" title="OSPI logo">
            <a:extLst>
              <a:ext uri="{FF2B5EF4-FFF2-40B4-BE49-F238E27FC236}">
                <a16:creationId xmlns:a16="http://schemas.microsoft.com/office/drawing/2014/main" id="{B2A4D2B1-EBFD-59BD-551D-A01B1EC22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3" name="Date Placeholder 3">
            <a:extLst>
              <a:ext uri="{FF2B5EF4-FFF2-40B4-BE49-F238E27FC236}">
                <a16:creationId xmlns:a16="http://schemas.microsoft.com/office/drawing/2014/main" id="{D147592A-9DE1-31D3-525D-CFA4E6E737D8}"/>
              </a:ext>
            </a:extLst>
          </p:cNvPr>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4" name="Slide Number Placeholder 4">
            <a:extLst>
              <a:ext uri="{FF2B5EF4-FFF2-40B4-BE49-F238E27FC236}">
                <a16:creationId xmlns:a16="http://schemas.microsoft.com/office/drawing/2014/main" id="{435CB342-E3AE-D7BA-5DAE-8959965A3E8E}"/>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Footer Placeholder 5">
            <a:extLst>
              <a:ext uri="{FF2B5EF4-FFF2-40B4-BE49-F238E27FC236}">
                <a16:creationId xmlns:a16="http://schemas.microsoft.com/office/drawing/2014/main" id="{E40BCD8B-7A99-DF7F-E568-80562A32E889}"/>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23412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3000"/>
                            </p:stCondLst>
                            <p:childTnLst>
                              <p:par>
                                <p:cTn id="41" presetID="53"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500"/>
                            </p:stCondLst>
                            <p:childTnLst>
                              <p:par>
                                <p:cTn id="47" presetID="53"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4500"/>
                            </p:stCondLst>
                            <p:childTnLst>
                              <p:par>
                                <p:cTn id="59" presetID="53" presetClass="entr" presetSubtype="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5000"/>
                            </p:stCondLst>
                            <p:childTnLst>
                              <p:par>
                                <p:cTn id="65" presetID="53"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par>
                          <p:cTn id="70" fill="hold">
                            <p:stCondLst>
                              <p:cond delay="5500"/>
                            </p:stCondLst>
                            <p:childTnLst>
                              <p:par>
                                <p:cTn id="71" presetID="53"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par>
                          <p:cTn id="76" fill="hold">
                            <p:stCondLst>
                              <p:cond delay="6000"/>
                            </p:stCondLst>
                            <p:childTnLst>
                              <p:par>
                                <p:cTn id="77" presetID="53" presetClass="entr" presetSubtype="0"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childTnLst>
                          </p:cTn>
                        </p:par>
                        <p:par>
                          <p:cTn id="82" fill="hold">
                            <p:stCondLst>
                              <p:cond delay="6500"/>
                            </p:stCondLst>
                            <p:childTnLst>
                              <p:par>
                                <p:cTn id="83" presetID="53" presetClass="entr" presetSubtype="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childTnLst>
                          </p:cTn>
                        </p:par>
                        <p:par>
                          <p:cTn id="88" fill="hold">
                            <p:stCondLst>
                              <p:cond delay="7000"/>
                            </p:stCondLst>
                            <p:childTnLst>
                              <p:par>
                                <p:cTn id="89" presetID="53" presetClass="entr" presetSubtype="0" fill="hold" grpId="0" nodeType="after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childTnLst>
                          </p:cTn>
                        </p:par>
                        <p:par>
                          <p:cTn id="94" fill="hold">
                            <p:stCondLst>
                              <p:cond delay="7500"/>
                            </p:stCondLst>
                            <p:childTnLst>
                              <p:par>
                                <p:cTn id="95" presetID="53" presetClass="entr" presetSubtype="0"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8" grpId="0" animBg="1"/>
      <p:bldP spid="19" grpId="0" animBg="1"/>
      <p:bldP spid="20" grpId="0" animBg="1"/>
      <p:bldP spid="21" grpId="0" animBg="1"/>
      <p:bldP spid="24" grpId="0" animBg="1"/>
      <p:bldP spid="25" grpId="0" animBg="1"/>
      <p:bldP spid="26" grpId="0" animBg="1"/>
      <p:bldP spid="27"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20444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7" name="Rectangle 6"/>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781218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12" name="Rectangle 11"/>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188793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38330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48024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37354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69695"/>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372665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30598906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a:p>
        </p:txBody>
      </p:sp>
      <p:sp>
        <p:nvSpPr>
          <p:cNvPr id="12"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3470029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1830570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a:p>
        </p:txBody>
      </p:sp>
      <p:sp>
        <p:nvSpPr>
          <p:cNvPr id="15"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17861441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0"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a:p>
        </p:txBody>
      </p:sp>
      <p:sp>
        <p:nvSpPr>
          <p:cNvPr id="11" name="Slide Number Placeholder 7"/>
          <p:cNvSpPr>
            <a:spLocks noGrp="1"/>
          </p:cNvSpPr>
          <p:nvPr>
            <p:ph type="sldNum" sz="quarter" idx="12"/>
          </p:nvPr>
        </p:nvSpPr>
        <p:spPr>
          <a:xfrm>
            <a:off x="8610600" y="6234543"/>
            <a:ext cx="2743200" cy="365125"/>
          </a:xfrm>
          <a:prstGeom prst="rect">
            <a:avLst/>
          </a:prstGeom>
        </p:spPr>
        <p:txBody>
          <a:bodyPr/>
          <a:lstStyle/>
          <a:p>
            <a:pPr algn="r"/>
            <a:fld id="{37BE888B-438C-4896-AE45-D605BA6EAF48}" type="slidenum">
              <a:rPr lang="en-US" smtClean="0"/>
              <a:pPr algn="r"/>
              <a:t>‹#›</a:t>
            </a:fld>
            <a:endParaRPr lang="en-US"/>
          </a:p>
        </p:txBody>
      </p:sp>
    </p:spTree>
    <p:extLst>
      <p:ext uri="{BB962C8B-B14F-4D97-AF65-F5344CB8AC3E}">
        <p14:creationId xmlns:p14="http://schemas.microsoft.com/office/powerpoint/2010/main" val="3695687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a:p>
        </p:txBody>
      </p:sp>
    </p:spTree>
    <p:extLst>
      <p:ext uri="{BB962C8B-B14F-4D97-AF65-F5344CB8AC3E}">
        <p14:creationId xmlns:p14="http://schemas.microsoft.com/office/powerpoint/2010/main" val="945967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a:p>
        </p:txBody>
      </p:sp>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84709" y="2276110"/>
            <a:ext cx="9205823" cy="646331"/>
          </a:xfrm>
          <a:prstGeom prst="rect">
            <a:avLst/>
          </a:prstGeom>
          <a:noFill/>
        </p:spPr>
        <p:txBody>
          <a:bodyPr wrap="square" rtlCol="0">
            <a:spAutoFit/>
          </a:bodyPr>
          <a:lstStyle/>
          <a:p>
            <a:pPr marL="0" indent="0">
              <a:buNone/>
            </a:pPr>
            <a:r>
              <a:rPr lang="en-US"/>
              <a:t>Except where otherwise noted, this work by the </a:t>
            </a:r>
            <a:r>
              <a:rPr lang="en-US">
                <a:hlinkClick r:id="rId4"/>
              </a:rPr>
              <a:t>Office of Superintendent of Public Instruction </a:t>
            </a:r>
            <a:r>
              <a:rPr lang="en-US"/>
              <a:t>is licensed under a </a:t>
            </a:r>
            <a:r>
              <a:rPr lang="en-US">
                <a:hlinkClick r:id="rId5"/>
              </a:rPr>
              <a:t>Creative Commons 4.0 International License</a:t>
            </a:r>
            <a:r>
              <a:rPr lang="en-US"/>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r>
              <a:rPr lang="en-US" sz="4400"/>
              <a:t>Creative Commons</a:t>
            </a:r>
          </a:p>
        </p:txBody>
      </p:sp>
    </p:spTree>
    <p:extLst>
      <p:ext uri="{BB962C8B-B14F-4D97-AF65-F5344CB8AC3E}">
        <p14:creationId xmlns:p14="http://schemas.microsoft.com/office/powerpoint/2010/main" val="3674587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err="1"/>
              <a:t>facebook.com</a:t>
            </a:r>
            <a:r>
              <a:rPr lang="en-US" sz="2000"/>
              <a:t>/</a:t>
            </a:r>
            <a:r>
              <a:rPr lang="en-US" sz="2000" err="1"/>
              <a:t>waospi</a:t>
            </a:r>
            <a:endParaRPr lang="en-US" sz="200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t>twitter.com/waospi</a:t>
            </a: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t>youtube.com/waospi</a:t>
            </a:r>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a:t>medium.com/waospi</a:t>
            </a:r>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a:t>linkedin.com/company/waospi</a:t>
            </a: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t>k12.wa.us</a:t>
            </a:r>
          </a:p>
        </p:txBody>
      </p:sp>
    </p:spTree>
    <p:extLst>
      <p:ext uri="{BB962C8B-B14F-4D97-AF65-F5344CB8AC3E}">
        <p14:creationId xmlns:p14="http://schemas.microsoft.com/office/powerpoint/2010/main" val="3383322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a:p>
        </p:txBody>
      </p:sp>
    </p:spTree>
    <p:extLst>
      <p:ext uri="{BB962C8B-B14F-4D97-AF65-F5344CB8AC3E}">
        <p14:creationId xmlns:p14="http://schemas.microsoft.com/office/powerpoint/2010/main" val="17354977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a:p>
        </p:txBody>
      </p:sp>
    </p:spTree>
    <p:extLst>
      <p:ext uri="{BB962C8B-B14F-4D97-AF65-F5344CB8AC3E}">
        <p14:creationId xmlns:p14="http://schemas.microsoft.com/office/powerpoint/2010/main" val="26666734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rot="16200000">
            <a:off x="4005830" y="-1400027"/>
            <a:ext cx="4188236" cy="105416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a:p>
        </p:txBody>
      </p:sp>
      <p:sp>
        <p:nvSpPr>
          <p:cNvPr id="8"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a:p>
        </p:txBody>
      </p:sp>
    </p:spTree>
    <p:extLst>
      <p:ext uri="{BB962C8B-B14F-4D97-AF65-F5344CB8AC3E}">
        <p14:creationId xmlns:p14="http://schemas.microsoft.com/office/powerpoint/2010/main" val="3242014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14088427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a:t>Click icon to add picture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673703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a:t>Click icon to add picture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758103"/>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a:t>Click icon to add picture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69738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a:t>Click icon to add picture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542585"/>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10/28/2023</a:t>
            </a:fld>
            <a:endParaRPr lang="en-US"/>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a:p>
        </p:txBody>
      </p:sp>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84709" y="2276110"/>
            <a:ext cx="9205823" cy="646331"/>
          </a:xfrm>
          <a:prstGeom prst="rect">
            <a:avLst/>
          </a:prstGeom>
          <a:noFill/>
        </p:spPr>
        <p:txBody>
          <a:bodyPr wrap="square" rtlCol="0">
            <a:spAutoFit/>
          </a:bodyPr>
          <a:lstStyle/>
          <a:p>
            <a:pPr marL="0" indent="0">
              <a:buNone/>
            </a:pPr>
            <a:r>
              <a:rPr lang="en-US"/>
              <a:t>Except where otherwise noted, this work by the </a:t>
            </a:r>
            <a:r>
              <a:rPr lang="en-US">
                <a:hlinkClick r:id="rId4"/>
              </a:rPr>
              <a:t>Office of Superintendent of Public Instruction </a:t>
            </a:r>
            <a:r>
              <a:rPr lang="en-US"/>
              <a:t>is licensed under a </a:t>
            </a:r>
            <a:r>
              <a:rPr lang="en-US">
                <a:hlinkClick r:id="rId5"/>
              </a:rPr>
              <a:t>Creative Commons 4.0 International License</a:t>
            </a:r>
            <a:r>
              <a:rPr lang="en-US"/>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r>
              <a:rPr lang="en-US" sz="4400"/>
              <a:t>Creative Commons</a:t>
            </a:r>
          </a:p>
        </p:txBody>
      </p:sp>
    </p:spTree>
    <p:extLst>
      <p:ext uri="{BB962C8B-B14F-4D97-AF65-F5344CB8AC3E}">
        <p14:creationId xmlns:p14="http://schemas.microsoft.com/office/powerpoint/2010/main" val="2131802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17C9C7D3-8139-495D-A64E-25E25233BA08}" type="datetime1">
              <a:rPr lang="en-US" smtClean="0"/>
              <a:t>10/28/2023</a:t>
            </a:fld>
            <a:endParaRPr lang="en-US"/>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Facebook Ico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title="Website Ic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title="LinkedIn Ico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title="Medium Ico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title="Twitter Icon"/>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title="YouTube Icon"/>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t>facebook.com/waospi</a:t>
            </a: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t>twitter.com/</a:t>
            </a:r>
            <a:r>
              <a:rPr lang="en-US" sz="2000" err="1"/>
              <a:t>waospi</a:t>
            </a:r>
            <a:endParaRPr lang="en-US" sz="200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t>youtube.com/</a:t>
            </a:r>
            <a:r>
              <a:rPr lang="en-US" sz="2000" err="1"/>
              <a:t>waospi</a:t>
            </a:r>
            <a:endParaRPr lang="en-US" sz="2000"/>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t>medium.com/</a:t>
            </a:r>
            <a:r>
              <a:rPr lang="en-US" sz="2000" err="1"/>
              <a:t>waospi</a:t>
            </a:r>
            <a:endParaRPr lang="en-US" sz="2000"/>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t>linkedin.com/company/</a:t>
            </a:r>
            <a:r>
              <a:rPr lang="en-US" sz="2000" err="1"/>
              <a:t>waospi</a:t>
            </a:r>
            <a:endParaRPr lang="en-US" sz="200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t>k12.wa.us</a:t>
            </a:r>
          </a:p>
        </p:txBody>
      </p:sp>
    </p:spTree>
    <p:extLst>
      <p:ext uri="{BB962C8B-B14F-4D97-AF65-F5344CB8AC3E}">
        <p14:creationId xmlns:p14="http://schemas.microsoft.com/office/powerpoint/2010/main" val="31130647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9713A76-3666-4934-9B07-ADC3005BC743}"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765777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10/28/2023</a:t>
            </a:fld>
            <a:endParaRPr lang="en-US" dirty="0"/>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a:t>Communications &amp; Community Outreach</a:t>
            </a:r>
          </a:p>
        </p:txBody>
      </p:sp>
    </p:spTree>
    <p:extLst>
      <p:ext uri="{BB962C8B-B14F-4D97-AF65-F5344CB8AC3E}">
        <p14:creationId xmlns:p14="http://schemas.microsoft.com/office/powerpoint/2010/main" val="1405494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134984110"/>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080367336"/>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4975457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716358544"/>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607387017"/>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4135046227"/>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63226985"/>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030553280"/>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633980045"/>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652988941"/>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3354094855"/>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3703214924"/>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2491812961"/>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126712065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932264222"/>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10/28/2023</a:t>
            </a:fld>
            <a:endParaRPr lang="en-US" dirty="0"/>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185853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17C9C7D3-8139-495D-A64E-25E25233BA08}" type="datetime1">
              <a:rPr lang="en-US" smtClean="0"/>
              <a:t>10/28/2023</a:t>
            </a:fld>
            <a:endParaRPr lang="en-US" dirty="0"/>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F4537B4F-DA8D-4301-205C-F55768FA1133}"/>
              </a:ext>
            </a:extLst>
          </p:cNvPr>
          <p:cNvGrpSpPr/>
          <p:nvPr userDrawn="1"/>
        </p:nvGrpSpPr>
        <p:grpSpPr>
          <a:xfrm>
            <a:off x="1921656" y="5205688"/>
            <a:ext cx="3898635" cy="553212"/>
            <a:chOff x="1921656" y="5205688"/>
            <a:chExt cx="3898635" cy="553212"/>
          </a:xfrm>
        </p:grpSpPr>
        <p:pic>
          <p:nvPicPr>
            <p:cNvPr id="3" name="Picture 2">
              <a:extLst>
                <a:ext uri="{FF2B5EF4-FFF2-40B4-BE49-F238E27FC236}">
                  <a16:creationId xmlns:a16="http://schemas.microsoft.com/office/drawing/2014/main" id="{98C36347-7D44-32EE-98DD-644932538E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1656" y="5205688"/>
              <a:ext cx="553212" cy="553212"/>
            </a:xfrm>
            <a:prstGeom prst="rect">
              <a:avLst/>
            </a:prstGeom>
          </p:spPr>
        </p:pic>
        <p:sp>
          <p:nvSpPr>
            <p:cNvPr id="5" name="TextBox 4">
              <a:extLst>
                <a:ext uri="{FF2B5EF4-FFF2-40B4-BE49-F238E27FC236}">
                  <a16:creationId xmlns:a16="http://schemas.microsoft.com/office/drawing/2014/main" id="{7C425B94-95A0-3974-70A9-4F9B961C4C3F}"/>
                </a:ext>
              </a:extLst>
            </p:cNvPr>
            <p:cNvSpPr txBox="1"/>
            <p:nvPr userDrawn="1"/>
          </p:nvSpPr>
          <p:spPr>
            <a:xfrm>
              <a:off x="2641256" y="5278125"/>
              <a:ext cx="3179035" cy="400110"/>
            </a:xfrm>
            <a:prstGeom prst="rect">
              <a:avLst/>
            </a:prstGeom>
            <a:noFill/>
          </p:spPr>
          <p:txBody>
            <a:bodyPr wrap="square" rtlCol="0">
              <a:spAutoFit/>
            </a:bodyPr>
            <a:lstStyle/>
            <a:p>
              <a:r>
                <a:rPr lang="en-US" sz="2000" dirty="0">
                  <a:solidFill>
                    <a:schemeClr val="tx1"/>
                  </a:solidFill>
                </a:rPr>
                <a:t>youtube.com/</a:t>
              </a:r>
              <a:r>
                <a:rPr lang="en-US" sz="2000" dirty="0" err="1">
                  <a:solidFill>
                    <a:schemeClr val="tx1"/>
                  </a:solidFill>
                </a:rPr>
                <a:t>waospi</a:t>
              </a:r>
              <a:endParaRPr lang="en-US" sz="2000" dirty="0">
                <a:solidFill>
                  <a:schemeClr val="tx1"/>
                </a:solidFill>
              </a:endParaRPr>
            </a:p>
          </p:txBody>
        </p:sp>
      </p:grpSp>
      <p:grpSp>
        <p:nvGrpSpPr>
          <p:cNvPr id="37" name="Group 36">
            <a:extLst>
              <a:ext uri="{FF2B5EF4-FFF2-40B4-BE49-F238E27FC236}">
                <a16:creationId xmlns:a16="http://schemas.microsoft.com/office/drawing/2014/main" id="{0CE22C96-C4A6-AD8A-3703-D6B2C7043C5D}"/>
              </a:ext>
            </a:extLst>
          </p:cNvPr>
          <p:cNvGrpSpPr/>
          <p:nvPr userDrawn="1"/>
        </p:nvGrpSpPr>
        <p:grpSpPr>
          <a:xfrm>
            <a:off x="6461513" y="3784874"/>
            <a:ext cx="3898635" cy="553212"/>
            <a:chOff x="6461513" y="3784874"/>
            <a:chExt cx="3898635" cy="553212"/>
          </a:xfrm>
        </p:grpSpPr>
        <p:pic>
          <p:nvPicPr>
            <p:cNvPr id="8" name="Picture 7">
              <a:extLst>
                <a:ext uri="{FF2B5EF4-FFF2-40B4-BE49-F238E27FC236}">
                  <a16:creationId xmlns:a16="http://schemas.microsoft.com/office/drawing/2014/main" id="{1339C204-B49A-5866-7672-06E382F28C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sp>
          <p:nvSpPr>
            <p:cNvPr id="12" name="TextBox 11">
              <a:extLst>
                <a:ext uri="{FF2B5EF4-FFF2-40B4-BE49-F238E27FC236}">
                  <a16:creationId xmlns:a16="http://schemas.microsoft.com/office/drawing/2014/main" id="{16D11E40-4F17-A6FE-F2AB-13D7BE986D3E}"/>
                </a:ext>
              </a:extLst>
            </p:cNvPr>
            <p:cNvSpPr txBox="1"/>
            <p:nvPr userDrawn="1"/>
          </p:nvSpPr>
          <p:spPr>
            <a:xfrm>
              <a:off x="7181113" y="3863209"/>
              <a:ext cx="3179035" cy="400110"/>
            </a:xfrm>
            <a:prstGeom prst="rect">
              <a:avLst/>
            </a:prstGeom>
            <a:noFill/>
          </p:spPr>
          <p:txBody>
            <a:bodyPr wrap="square" rtlCol="0">
              <a:spAutoFit/>
            </a:bodyPr>
            <a:lstStyle/>
            <a:p>
              <a:r>
                <a:rPr lang="en-US" sz="2000" dirty="0">
                  <a:solidFill>
                    <a:schemeClr val="tx1"/>
                  </a:solidFill>
                </a:rPr>
                <a:t>facebook.com/</a:t>
              </a:r>
              <a:r>
                <a:rPr lang="en-US" sz="2000" dirty="0" err="1">
                  <a:solidFill>
                    <a:schemeClr val="tx1"/>
                  </a:solidFill>
                </a:rPr>
                <a:t>waospi</a:t>
              </a:r>
              <a:endParaRPr lang="en-US" sz="2000" dirty="0">
                <a:solidFill>
                  <a:schemeClr val="tx1"/>
                </a:solidFill>
              </a:endParaRPr>
            </a:p>
          </p:txBody>
        </p:sp>
      </p:grpSp>
      <p:grpSp>
        <p:nvGrpSpPr>
          <p:cNvPr id="36" name="Group 35">
            <a:extLst>
              <a:ext uri="{FF2B5EF4-FFF2-40B4-BE49-F238E27FC236}">
                <a16:creationId xmlns:a16="http://schemas.microsoft.com/office/drawing/2014/main" id="{87EBCCCB-97F4-F73E-0FEC-A5267C85CD5A}"/>
              </a:ext>
            </a:extLst>
          </p:cNvPr>
          <p:cNvGrpSpPr/>
          <p:nvPr userDrawn="1"/>
        </p:nvGrpSpPr>
        <p:grpSpPr>
          <a:xfrm>
            <a:off x="6461513" y="4495281"/>
            <a:ext cx="3886109" cy="553212"/>
            <a:chOff x="6461513" y="4523913"/>
            <a:chExt cx="3886109" cy="553212"/>
          </a:xfrm>
        </p:grpSpPr>
        <p:pic>
          <p:nvPicPr>
            <p:cNvPr id="2" name="Picture 1">
              <a:extLst>
                <a:ext uri="{FF2B5EF4-FFF2-40B4-BE49-F238E27FC236}">
                  <a16:creationId xmlns:a16="http://schemas.microsoft.com/office/drawing/2014/main" id="{0B13FD18-8704-B2D9-E21D-883777B5116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4523913"/>
              <a:ext cx="553212" cy="553212"/>
            </a:xfrm>
            <a:prstGeom prst="rect">
              <a:avLst/>
            </a:prstGeom>
          </p:spPr>
        </p:pic>
        <p:sp>
          <p:nvSpPr>
            <p:cNvPr id="27" name="TextBox 26">
              <a:extLst>
                <a:ext uri="{FF2B5EF4-FFF2-40B4-BE49-F238E27FC236}">
                  <a16:creationId xmlns:a16="http://schemas.microsoft.com/office/drawing/2014/main" id="{43BF9F92-AD68-4786-7B35-FB75B44608D5}"/>
                </a:ext>
              </a:extLst>
            </p:cNvPr>
            <p:cNvSpPr txBox="1"/>
            <p:nvPr userDrawn="1"/>
          </p:nvSpPr>
          <p:spPr>
            <a:xfrm>
              <a:off x="7168587" y="4600464"/>
              <a:ext cx="3179035" cy="400110"/>
            </a:xfrm>
            <a:prstGeom prst="rect">
              <a:avLst/>
            </a:prstGeom>
            <a:noFill/>
          </p:spPr>
          <p:txBody>
            <a:bodyPr wrap="square" rtlCol="0">
              <a:spAutoFit/>
            </a:bodyPr>
            <a:lstStyle/>
            <a:p>
              <a:r>
                <a:rPr lang="en-US" sz="2000" dirty="0">
                  <a:solidFill>
                    <a:schemeClr val="tx1"/>
                  </a:solidFill>
                </a:rPr>
                <a:t>twitter.com/</a:t>
              </a:r>
              <a:r>
                <a:rPr lang="en-US" sz="2000" dirty="0" err="1">
                  <a:solidFill>
                    <a:schemeClr val="tx1"/>
                  </a:solidFill>
                </a:rPr>
                <a:t>waospi</a:t>
              </a:r>
              <a:endParaRPr lang="en-US" sz="2000" dirty="0">
                <a:solidFill>
                  <a:schemeClr val="tx1"/>
                </a:solidFill>
              </a:endParaRPr>
            </a:p>
          </p:txBody>
        </p:sp>
      </p:grpSp>
      <p:grpSp>
        <p:nvGrpSpPr>
          <p:cNvPr id="35" name="Group 34">
            <a:extLst>
              <a:ext uri="{FF2B5EF4-FFF2-40B4-BE49-F238E27FC236}">
                <a16:creationId xmlns:a16="http://schemas.microsoft.com/office/drawing/2014/main" id="{D5807329-D84E-6A09-9796-6993DAB8C22D}"/>
              </a:ext>
            </a:extLst>
          </p:cNvPr>
          <p:cNvGrpSpPr/>
          <p:nvPr userDrawn="1"/>
        </p:nvGrpSpPr>
        <p:grpSpPr>
          <a:xfrm>
            <a:off x="6461513" y="5205688"/>
            <a:ext cx="3870190" cy="553212"/>
            <a:chOff x="6461513" y="5205688"/>
            <a:chExt cx="3870190" cy="553212"/>
          </a:xfrm>
        </p:grpSpPr>
        <p:pic>
          <p:nvPicPr>
            <p:cNvPr id="10" name="Picture 9">
              <a:extLst>
                <a:ext uri="{FF2B5EF4-FFF2-40B4-BE49-F238E27FC236}">
                  <a16:creationId xmlns:a16="http://schemas.microsoft.com/office/drawing/2014/main" id="{E23EC64B-3521-2D09-A8F3-77B3B5E37B4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461513" y="5205688"/>
              <a:ext cx="553212" cy="553212"/>
            </a:xfrm>
            <a:prstGeom prst="rect">
              <a:avLst/>
            </a:prstGeom>
          </p:spPr>
        </p:pic>
        <p:sp>
          <p:nvSpPr>
            <p:cNvPr id="28" name="TextBox 27">
              <a:extLst>
                <a:ext uri="{FF2B5EF4-FFF2-40B4-BE49-F238E27FC236}">
                  <a16:creationId xmlns:a16="http://schemas.microsoft.com/office/drawing/2014/main" id="{E9308593-B634-465E-5710-C7CAE29A3A5A}"/>
                </a:ext>
              </a:extLst>
            </p:cNvPr>
            <p:cNvSpPr txBox="1"/>
            <p:nvPr userDrawn="1"/>
          </p:nvSpPr>
          <p:spPr>
            <a:xfrm>
              <a:off x="7152668" y="5277931"/>
              <a:ext cx="3179035" cy="400110"/>
            </a:xfrm>
            <a:prstGeom prst="rect">
              <a:avLst/>
            </a:prstGeom>
            <a:noFill/>
          </p:spPr>
          <p:txBody>
            <a:bodyPr wrap="square" rtlCol="0">
              <a:spAutoFit/>
            </a:bodyPr>
            <a:lstStyle/>
            <a:p>
              <a:r>
                <a:rPr lang="en-US" sz="2000" dirty="0">
                  <a:solidFill>
                    <a:schemeClr val="tx1"/>
                  </a:solidFill>
                </a:rPr>
                <a:t>medium.com/</a:t>
              </a:r>
              <a:r>
                <a:rPr lang="en-US" sz="2000" dirty="0" err="1">
                  <a:solidFill>
                    <a:schemeClr val="tx1"/>
                  </a:solidFill>
                </a:rPr>
                <a:t>waospi</a:t>
              </a:r>
              <a:endParaRPr lang="en-US" sz="2000" dirty="0">
                <a:solidFill>
                  <a:schemeClr val="tx1"/>
                </a:solidFill>
              </a:endParaRPr>
            </a:p>
          </p:txBody>
        </p:sp>
      </p:grpSp>
      <p:grpSp>
        <p:nvGrpSpPr>
          <p:cNvPr id="29" name="Group 28">
            <a:extLst>
              <a:ext uri="{FF2B5EF4-FFF2-40B4-BE49-F238E27FC236}">
                <a16:creationId xmlns:a16="http://schemas.microsoft.com/office/drawing/2014/main" id="{225BFB99-BAC0-A1EC-57F4-A93C7943FC11}"/>
              </a:ext>
            </a:extLst>
          </p:cNvPr>
          <p:cNvGrpSpPr/>
          <p:nvPr userDrawn="1"/>
        </p:nvGrpSpPr>
        <p:grpSpPr>
          <a:xfrm>
            <a:off x="3912229" y="5887271"/>
            <a:ext cx="4367542" cy="553212"/>
            <a:chOff x="3890217" y="5887271"/>
            <a:chExt cx="4367542" cy="553212"/>
          </a:xfrm>
        </p:grpSpPr>
        <p:pic>
          <p:nvPicPr>
            <p:cNvPr id="30" name="Picture 29">
              <a:extLst>
                <a:ext uri="{FF2B5EF4-FFF2-40B4-BE49-F238E27FC236}">
                  <a16:creationId xmlns:a16="http://schemas.microsoft.com/office/drawing/2014/main" id="{4C0C4B04-1A5A-A5A0-2505-FFCEBB96346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890217" y="5887271"/>
              <a:ext cx="553212" cy="553212"/>
            </a:xfrm>
            <a:prstGeom prst="rect">
              <a:avLst/>
            </a:prstGeom>
          </p:spPr>
        </p:pic>
        <p:sp>
          <p:nvSpPr>
            <p:cNvPr id="31" name="TextBox 30">
              <a:extLst>
                <a:ext uri="{FF2B5EF4-FFF2-40B4-BE49-F238E27FC236}">
                  <a16:creationId xmlns:a16="http://schemas.microsoft.com/office/drawing/2014/main" id="{1B33A81C-E919-E94D-9131-BD79C96F612D}"/>
                </a:ext>
              </a:extLst>
            </p:cNvPr>
            <p:cNvSpPr txBox="1"/>
            <p:nvPr userDrawn="1"/>
          </p:nvSpPr>
          <p:spPr>
            <a:xfrm>
              <a:off x="4579897" y="5970092"/>
              <a:ext cx="3677862" cy="400110"/>
            </a:xfrm>
            <a:prstGeom prst="rect">
              <a:avLst/>
            </a:prstGeom>
            <a:noFill/>
          </p:spPr>
          <p:txBody>
            <a:bodyPr wrap="square" rtlCol="0">
              <a:spAutoFit/>
            </a:bodyPr>
            <a:lstStyle/>
            <a:p>
              <a:r>
                <a:rPr lang="en-US" sz="2000" dirty="0">
                  <a:solidFill>
                    <a:schemeClr val="tx1"/>
                  </a:solidFill>
                </a:rPr>
                <a:t>linkedin.com/company/</a:t>
              </a:r>
              <a:r>
                <a:rPr lang="en-US" sz="2000" dirty="0" err="1">
                  <a:solidFill>
                    <a:schemeClr val="tx1"/>
                  </a:solidFill>
                </a:rPr>
                <a:t>waospi</a:t>
              </a:r>
              <a:endParaRPr lang="en-US" sz="2000" dirty="0">
                <a:solidFill>
                  <a:schemeClr val="tx1"/>
                </a:solidFill>
              </a:endParaRPr>
            </a:p>
          </p:txBody>
        </p:sp>
      </p:grpSp>
      <p:grpSp>
        <p:nvGrpSpPr>
          <p:cNvPr id="38" name="Group 37">
            <a:extLst>
              <a:ext uri="{FF2B5EF4-FFF2-40B4-BE49-F238E27FC236}">
                <a16:creationId xmlns:a16="http://schemas.microsoft.com/office/drawing/2014/main" id="{FD7A36CF-2421-1B88-98CA-FB8B084AFB12}"/>
              </a:ext>
            </a:extLst>
          </p:cNvPr>
          <p:cNvGrpSpPr/>
          <p:nvPr userDrawn="1"/>
        </p:nvGrpSpPr>
        <p:grpSpPr>
          <a:xfrm>
            <a:off x="1921656" y="3815951"/>
            <a:ext cx="3380750" cy="539718"/>
            <a:chOff x="1921656" y="3815951"/>
            <a:chExt cx="3380750" cy="539718"/>
          </a:xfrm>
        </p:grpSpPr>
        <p:pic>
          <p:nvPicPr>
            <p:cNvPr id="9" name="Picture 8">
              <a:extLst>
                <a:ext uri="{FF2B5EF4-FFF2-40B4-BE49-F238E27FC236}">
                  <a16:creationId xmlns:a16="http://schemas.microsoft.com/office/drawing/2014/main" id="{6D0BD4C9-2BB1-64DC-566C-9D407DB2029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sp>
          <p:nvSpPr>
            <p:cNvPr id="32" name="TextBox 31">
              <a:extLst>
                <a:ext uri="{FF2B5EF4-FFF2-40B4-BE49-F238E27FC236}">
                  <a16:creationId xmlns:a16="http://schemas.microsoft.com/office/drawing/2014/main" id="{A567E3C5-2A3D-284D-C2C8-C5782BBBA4DB}"/>
                </a:ext>
              </a:extLst>
            </p:cNvPr>
            <p:cNvSpPr txBox="1"/>
            <p:nvPr userDrawn="1"/>
          </p:nvSpPr>
          <p:spPr>
            <a:xfrm>
              <a:off x="2597651" y="3868910"/>
              <a:ext cx="2704755" cy="400110"/>
            </a:xfrm>
            <a:prstGeom prst="rect">
              <a:avLst/>
            </a:prstGeom>
            <a:noFill/>
          </p:spPr>
          <p:txBody>
            <a:bodyPr wrap="square" rtlCol="0">
              <a:spAutoFit/>
            </a:bodyPr>
            <a:lstStyle/>
            <a:p>
              <a:r>
                <a:rPr lang="en-US" sz="2000" dirty="0">
                  <a:solidFill>
                    <a:schemeClr val="tx1"/>
                  </a:solidFill>
                </a:rPr>
                <a:t>k12.wa.us</a:t>
              </a:r>
            </a:p>
          </p:txBody>
        </p:sp>
      </p:grpSp>
      <p:grpSp>
        <p:nvGrpSpPr>
          <p:cNvPr id="39" name="Group 38">
            <a:extLst>
              <a:ext uri="{FF2B5EF4-FFF2-40B4-BE49-F238E27FC236}">
                <a16:creationId xmlns:a16="http://schemas.microsoft.com/office/drawing/2014/main" id="{FF28F026-36EE-A7F5-D357-23C0FE5FD874}"/>
              </a:ext>
            </a:extLst>
          </p:cNvPr>
          <p:cNvGrpSpPr/>
          <p:nvPr userDrawn="1"/>
        </p:nvGrpSpPr>
        <p:grpSpPr>
          <a:xfrm>
            <a:off x="1908162" y="4504073"/>
            <a:ext cx="3870190" cy="553212"/>
            <a:chOff x="1908162" y="4503691"/>
            <a:chExt cx="3870190" cy="553212"/>
          </a:xfrm>
        </p:grpSpPr>
        <p:pic>
          <p:nvPicPr>
            <p:cNvPr id="33" name="Picture 32" descr="Icon&#10;&#10;Description automatically generated">
              <a:extLst>
                <a:ext uri="{FF2B5EF4-FFF2-40B4-BE49-F238E27FC236}">
                  <a16:creationId xmlns:a16="http://schemas.microsoft.com/office/drawing/2014/main" id="{9060BC0B-94CA-16B6-86C2-1C41C5F4C2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08162" y="4503691"/>
              <a:ext cx="553212" cy="553212"/>
            </a:xfrm>
            <a:prstGeom prst="rect">
              <a:avLst/>
            </a:prstGeom>
          </p:spPr>
        </p:pic>
        <p:sp>
          <p:nvSpPr>
            <p:cNvPr id="34" name="TextBox 33">
              <a:extLst>
                <a:ext uri="{FF2B5EF4-FFF2-40B4-BE49-F238E27FC236}">
                  <a16:creationId xmlns:a16="http://schemas.microsoft.com/office/drawing/2014/main" id="{8A903BF6-0606-AD3D-4DF2-DBA318ED96B7}"/>
                </a:ext>
              </a:extLst>
            </p:cNvPr>
            <p:cNvSpPr txBox="1"/>
            <p:nvPr userDrawn="1"/>
          </p:nvSpPr>
          <p:spPr>
            <a:xfrm>
              <a:off x="2599317" y="4579596"/>
              <a:ext cx="3179035" cy="400110"/>
            </a:xfrm>
            <a:prstGeom prst="rect">
              <a:avLst/>
            </a:prstGeom>
            <a:noFill/>
          </p:spPr>
          <p:txBody>
            <a:bodyPr wrap="square" rtlCol="0">
              <a:spAutoFit/>
            </a:bodyPr>
            <a:lstStyle/>
            <a:p>
              <a:r>
                <a:rPr lang="en-US" sz="2000" dirty="0">
                  <a:solidFill>
                    <a:schemeClr val="tx1"/>
                  </a:solidFill>
                </a:rPr>
                <a:t>instagram.com/</a:t>
              </a:r>
              <a:r>
                <a:rPr lang="en-US" sz="2000" dirty="0" err="1">
                  <a:solidFill>
                    <a:schemeClr val="tx1"/>
                  </a:solidFill>
                </a:rPr>
                <a:t>waospi</a:t>
              </a:r>
              <a:endParaRPr lang="en-US" sz="2000" dirty="0">
                <a:solidFill>
                  <a:schemeClr val="tx1"/>
                </a:solidFill>
              </a:endParaRPr>
            </a:p>
          </p:txBody>
        </p:sp>
      </p:grpSp>
    </p:spTree>
    <p:extLst>
      <p:ext uri="{BB962C8B-B14F-4D97-AF65-F5344CB8AC3E}">
        <p14:creationId xmlns:p14="http://schemas.microsoft.com/office/powerpoint/2010/main" val="14317854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7547717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7587490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9713A76-3666-4934-9B07-ADC3005BC743}" type="datetime1">
              <a:rPr lang="en-US" smtClean="0"/>
              <a:t>10/28/2023</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5" name="Rectangle 4"/>
          <p:cNvSpPr/>
          <p:nvPr userDrawn="1"/>
        </p:nvSpPr>
        <p:spPr>
          <a:xfrm>
            <a:off x="0" y="0"/>
            <a:ext cx="12192000" cy="356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9479154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students with their hands up&#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10/28/2023</a:t>
            </a:fld>
            <a:endParaRPr lang="en-US"/>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pic>
        <p:nvPicPr>
          <p:cNvPr id="21" name="Picture 20" title="OSPI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27992245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10/28/2023</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High school student in a hallwa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105676606"/>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10/28/2023</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people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595464881"/>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10/28/2023</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School buse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568838589"/>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10/28/2023</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Group of graduate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1181509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with two children in a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454166956"/>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Two adults with three kindergarten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651596107"/>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Students with raised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441085122"/>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High schooler and teacher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6"/>
          </a:xfrm>
          <a:prstGeom prst="rect">
            <a:avLst/>
          </a:prstGeom>
        </p:spPr>
      </p:pic>
    </p:spTree>
    <p:extLst>
      <p:ext uri="{BB962C8B-B14F-4D97-AF65-F5344CB8AC3E}">
        <p14:creationId xmlns:p14="http://schemas.microsoft.com/office/powerpoint/2010/main" val="1860324777"/>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Man helping child put on mask."/>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10" y="0"/>
            <a:ext cx="12201906" cy="3917955"/>
          </a:xfrm>
          <a:prstGeom prst="rect">
            <a:avLst/>
          </a:prstGeom>
        </p:spPr>
      </p:pic>
    </p:spTree>
    <p:extLst>
      <p:ext uri="{BB962C8B-B14F-4D97-AF65-F5344CB8AC3E}">
        <p14:creationId xmlns:p14="http://schemas.microsoft.com/office/powerpoint/2010/main" val="2294758285"/>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Child in glasses and mask"/>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5"/>
          </a:xfrm>
          <a:prstGeom prst="rect">
            <a:avLst/>
          </a:prstGeom>
        </p:spPr>
      </p:pic>
    </p:spTree>
    <p:extLst>
      <p:ext uri="{BB962C8B-B14F-4D97-AF65-F5344CB8AC3E}">
        <p14:creationId xmlns:p14="http://schemas.microsoft.com/office/powerpoint/2010/main" val="3139255257"/>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10/28/2023</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wearing masks in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2058519893"/>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10/28/2023</a:t>
            </a:fld>
            <a:endParaRPr lang="en-US"/>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5074493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17C9C7D3-8139-495D-A64E-25E25233BA08}" type="datetime1">
              <a:rPr lang="en-US" smtClean="0"/>
              <a:t>10/28/2023</a:t>
            </a:fld>
            <a:endParaRPr lang="en-US"/>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5580016"/>
            <a:ext cx="553212" cy="553212"/>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914909" y="5629554"/>
            <a:ext cx="553212" cy="553212"/>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914909" y="4764484"/>
            <a:ext cx="553212" cy="553212"/>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solidFill>
                  <a:schemeClr val="bg1"/>
                </a:solidFill>
              </a:rPr>
              <a:t>facebook.com/</a:t>
            </a:r>
            <a:r>
              <a:rPr lang="en-US" sz="2000" err="1">
                <a:solidFill>
                  <a:schemeClr val="bg1"/>
                </a:solidFill>
              </a:rPr>
              <a:t>waospi</a:t>
            </a:r>
            <a:endParaRPr lang="en-US" sz="2000">
              <a:solidFill>
                <a:schemeClr val="bg1"/>
              </a:solidFill>
            </a:endParaRP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solidFill>
                  <a:schemeClr val="bg1"/>
                </a:solidFill>
              </a:rPr>
              <a:t>twitter.com/</a:t>
            </a:r>
            <a:r>
              <a:rPr lang="en-US" sz="2000" err="1">
                <a:solidFill>
                  <a:schemeClr val="bg1"/>
                </a:solidFill>
              </a:rPr>
              <a:t>waospi</a:t>
            </a:r>
            <a:endParaRPr lang="en-US" sz="2000">
              <a:solidFill>
                <a:schemeClr val="bg1"/>
              </a:solidFill>
            </a:endParaRP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solidFill>
                  <a:schemeClr val="bg1"/>
                </a:solidFill>
              </a:rPr>
              <a:t>youtube.com/</a:t>
            </a:r>
            <a:r>
              <a:rPr lang="en-US" sz="2000" err="1">
                <a:solidFill>
                  <a:schemeClr val="bg1"/>
                </a:solidFill>
              </a:rPr>
              <a:t>waospi</a:t>
            </a:r>
            <a:endParaRPr lang="en-US" sz="2000">
              <a:solidFill>
                <a:schemeClr val="bg1"/>
              </a:solidFill>
            </a:endParaRP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solidFill>
                  <a:schemeClr val="bg1"/>
                </a:solidFill>
              </a:rPr>
              <a:t>medium.com/</a:t>
            </a:r>
            <a:r>
              <a:rPr lang="en-US" sz="2000" err="1">
                <a:solidFill>
                  <a:schemeClr val="bg1"/>
                </a:solidFill>
              </a:rPr>
              <a:t>waospi</a:t>
            </a:r>
            <a:endParaRPr lang="en-US" sz="2000">
              <a:solidFill>
                <a:schemeClr val="bg1"/>
              </a:solidFill>
            </a:endParaRPr>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solidFill>
                  <a:schemeClr val="bg1"/>
                </a:solidFill>
              </a:rPr>
              <a:t>linkedin.com/company/</a:t>
            </a:r>
            <a:r>
              <a:rPr lang="en-US" sz="2000" err="1">
                <a:solidFill>
                  <a:schemeClr val="bg1"/>
                </a:solidFill>
              </a:rPr>
              <a:t>waospi</a:t>
            </a:r>
            <a:endParaRPr lang="en-US" sz="2000">
              <a:solidFill>
                <a:schemeClr val="bg1"/>
              </a:solidFill>
            </a:endParaRP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solidFill>
                  <a:schemeClr val="bg1"/>
                </a:solidFill>
              </a:rPr>
              <a:t>k12.wa.us</a:t>
            </a:r>
          </a:p>
        </p:txBody>
      </p:sp>
    </p:spTree>
    <p:extLst>
      <p:ext uri="{BB962C8B-B14F-4D97-AF65-F5344CB8AC3E}">
        <p14:creationId xmlns:p14="http://schemas.microsoft.com/office/powerpoint/2010/main" val="15955736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10/28/2023</a:t>
            </a:fld>
            <a:r>
              <a:rPr lang="en-US"/>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Division Name</a:t>
            </a:r>
          </a:p>
        </p:txBody>
      </p:sp>
    </p:spTree>
    <p:extLst>
      <p:ext uri="{BB962C8B-B14F-4D97-AF65-F5344CB8AC3E}">
        <p14:creationId xmlns:p14="http://schemas.microsoft.com/office/powerpoint/2010/main" val="3017534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theme" Target="../theme/theme5.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10" Type="http://schemas.openxmlformats.org/officeDocument/2006/relationships/theme" Target="../theme/theme7.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80" r:id="rId4"/>
    <p:sldLayoutId id="2147483667" r:id="rId5"/>
    <p:sldLayoutId id="2147483668" r:id="rId6"/>
    <p:sldLayoutId id="2147483681" r:id="rId7"/>
    <p:sldLayoutId id="2147483693" r:id="rId8"/>
    <p:sldLayoutId id="2147483669" r:id="rId9"/>
    <p:sldLayoutId id="2147483673" r:id="rId10"/>
    <p:sldLayoutId id="2147483679" r:id="rId11"/>
    <p:sldLayoutId id="2147483675" r:id="rId12"/>
    <p:sldLayoutId id="2147483674" r:id="rId13"/>
    <p:sldLayoutId id="2147483676" r:id="rId14"/>
    <p:sldLayoutId id="2147483677" r:id="rId15"/>
    <p:sldLayoutId id="2147483666" r:id="rId16"/>
    <p:sldLayoutId id="2147483671" r:id="rId17"/>
    <p:sldLayoutId id="2147483803"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69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0014551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6"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67815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30" r:id="rId21"/>
    <p:sldLayoutId id="2147483731" r:id="rId22"/>
    <p:sldLayoutId id="2147483732" r:id="rId23"/>
    <p:sldLayoutId id="2147483733" r:id="rId24"/>
    <p:sldLayoutId id="2147483735" r:id="rId25"/>
    <p:sldLayoutId id="2147483737" r:id="rId2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86829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498650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 name="Google Shape;12;p5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3" name="Google Shape;13;p5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 name="Google Shape;14;p5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extLst>
      <p:ext uri="{BB962C8B-B14F-4D97-AF65-F5344CB8AC3E}">
        <p14:creationId xmlns:p14="http://schemas.microsoft.com/office/powerpoint/2010/main" val="2433420477"/>
      </p:ext>
    </p:extLst>
  </p:cSld>
  <p:clrMap bg1="lt1" tx1="dk1" bg2="dk2" tx2="lt2" accent1="accent1" accent2="accent2" accent3="accent3" accent4="accent4" accent5="accent5" accent6="accent6" hlink="hlink" folHlink="folHlink"/>
  <p:sldLayoutIdLst>
    <p:sldLayoutId id="2147483793" r:id="rId1"/>
    <p:sldLayoutId id="2147483794" r:id="rId2"/>
    <p:sldLayoutId id="2147483796" r:id="rId3"/>
    <p:sldLayoutId id="2147483797" r:id="rId4"/>
    <p:sldLayoutId id="2147483798" r:id="rId5"/>
    <p:sldLayoutId id="2147483799" r:id="rId6"/>
    <p:sldLayoutId id="2147483800" r:id="rId7"/>
    <p:sldLayoutId id="2147483801" r:id="rId8"/>
    <p:sldLayoutId id="214748380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0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hyperlink" Target="https://creativecommons.org/licenses/by-sa/3.0/" TargetMode="External"/><Relationship Id="rId5" Type="http://schemas.openxmlformats.org/officeDocument/2006/relationships/hyperlink" Target="https://sti2d.ecolelamache.org/trevise/february_2018.html" TargetMode="External"/><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0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48.xml"/><Relationship Id="rId4" Type="http://schemas.openxmlformats.org/officeDocument/2006/relationships/image" Target="../media/image72.sv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74.png"/><Relationship Id="rId5" Type="http://schemas.openxmlformats.org/officeDocument/2006/relationships/hyperlink" Target="https://ospi.k12.wa.us/student-success/support-programs/attendance-chronic-absenteeism-and-truancy/attendance-resources-materials" TargetMode="Externa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anva.com/design/DAFeDuAxyUA/GL6K6i3ZBI8Ty5bxbVDgxA/view?utm_content=DAFeDuAxyUA&amp;utm_campaign=designshare&amp;utm_medium=link&amp;utm_source=publishsharelink&amp;mode=preview" TargetMode="External"/><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75.png"/><Relationship Id="rId5" Type="http://schemas.openxmlformats.org/officeDocument/2006/relationships/image" Target="../media/image64.png"/><Relationship Id="rId4" Type="http://schemas.openxmlformats.org/officeDocument/2006/relationships/hyperlink" Target="https://ospi.k12.wa.us/sites/default/files/2023-08/how_to_talk_to_parents_about_attendance.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hyperlink" Target="https://app.leg.wa.gov/RCW/default.aspx?cite=28A.225" TargetMode="External"/><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hyperlink" Target="https://apps.leg.wa.gov/wac/default.aspx?cite=392-401" TargetMode="External"/><Relationship Id="rId11" Type="http://schemas.openxmlformats.org/officeDocument/2006/relationships/hyperlink" Target="https://ospi.k12.wa.us/sites/default/files/2023-08/attendance-truancy-screeners.pdf" TargetMode="External"/><Relationship Id="rId5" Type="http://schemas.openxmlformats.org/officeDocument/2006/relationships/image" Target="../media/image81.svg"/><Relationship Id="rId10" Type="http://schemas.openxmlformats.org/officeDocument/2006/relationships/hyperlink" Target="https://www.k12.wa.us/sites/default/files/public/ossi/k12supports/Legally%20Required%20Steps_Secondary.pdf" TargetMode="External"/><Relationship Id="rId4" Type="http://schemas.openxmlformats.org/officeDocument/2006/relationships/image" Target="../media/image80.png"/><Relationship Id="rId9" Type="http://schemas.openxmlformats.org/officeDocument/2006/relationships/hyperlink" Target="https://www.k12.wa.us/sites/default/files/public/ossi/k12supports/Legally%20Required%20Steps_Elementary.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hyperlink" Target="https://ospi.k12.wa.us/sites/default/files/2023-10/attendance_and_truancy_faq_updated_september_5_2023.pdf" TargetMode="External"/><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hyperlink" Target="https://www.attendanceworks.org/wp-content/uploads/2017/06/Attendance-in-the-Early-Grades.pdf" TargetMode="External"/><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hyperlink" Target="https://uepc.utah.edu/our-work/chronic-absenteeism/"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8" Type="http://schemas.openxmlformats.org/officeDocument/2006/relationships/hyperlink" Target="mailto:abrown@psesd.org" TargetMode="External"/><Relationship Id="rId13" Type="http://schemas.openxmlformats.org/officeDocument/2006/relationships/hyperlink" Target="mailto:ehanna@nwesd.org" TargetMode="External"/><Relationship Id="rId3" Type="http://schemas.openxmlformats.org/officeDocument/2006/relationships/hyperlink" Target="mailto:afritz@esd101.net" TargetMode="External"/><Relationship Id="rId7" Type="http://schemas.openxmlformats.org/officeDocument/2006/relationships/hyperlink" Target="mailto:jallen@oesd114.org" TargetMode="External"/><Relationship Id="rId12" Type="http://schemas.openxmlformats.org/officeDocument/2006/relationships/hyperlink" Target="mailto:Attendance@k12.wa.us"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hyperlink" Target="mailto:cgerlich@esd113.org" TargetMode="External"/><Relationship Id="rId11" Type="http://schemas.openxmlformats.org/officeDocument/2006/relationships/hyperlink" Target="mailto:hhuntington@nwesd.org" TargetMode="External"/><Relationship Id="rId5" Type="http://schemas.openxmlformats.org/officeDocument/2006/relationships/hyperlink" Target="mailto:claire.pearsonwalker@esd112.org" TargetMode="External"/><Relationship Id="rId10" Type="http://schemas.openxmlformats.org/officeDocument/2006/relationships/hyperlink" Target="mailto:rebeccai@ncesd.org" TargetMode="External"/><Relationship Id="rId4" Type="http://schemas.openxmlformats.org/officeDocument/2006/relationships/hyperlink" Target="mailto:betsy.ledesma@esd105.org" TargetMode="External"/><Relationship Id="rId9" Type="http://schemas.openxmlformats.org/officeDocument/2006/relationships/hyperlink" Target="mailto:mkahl@esd123.org" TargetMode="Externa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hyperlink" Target="https://www.youtube.com/playlist?list=PLh0gvWB_9LuWsIuW1-kCaYlUpQk8zhQ94" TargetMode="Externa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public.govdelivery.com/accounts/WAOSPI/subscriber/new?qsp=WAOSPI_228%3F" TargetMode="External"/><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image" Target="../media/image85.png"/><Relationship Id="rId4" Type="http://schemas.openxmlformats.org/officeDocument/2006/relationships/hyperlink" Target="https://ospi.k12.wa.us/student-success/support-programs/attendance-chronic-absenteeism-and-truancy"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seattlechildrens.org/healthcare-professionals/community-providers/fast/parents-caregivers/" TargetMode="External"/><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hyperlink" Target="https://us02web.zoom.us/meeting/register/tZUrcOysqz8uE9z9UGUVNDXCAycHkmp-ua5j" TargetMode="External"/><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hyperlink" Target="https://nam02.safelinks.protection.outlook.com/?url=https%3A%2F%2Fus02web.zoom.us%2Fmeeting%2Fregister%2FtZ0tcuyhqTMqGtP7jrd-YvcvhsbpFxAhOmLi%23%2Fregistration&amp;data=05%7C01%7CKrissy.Johnson%40k12.wa.us%7C6efb1906e6eb4402e64608dbd3ff81a3%7Cb2fe5ccf10a546feae45a0267412af7a%7C0%7C0%7C638336866583069731%7CUnknown%7CTWFpbGZsb3d8eyJWIjoiMC4wLjAwMDAiLCJQIjoiV2luMzIiLCJBTiI6Ik1haWwiLCJXVCI6Mn0%3D%7C3000%7C%7C%7C&amp;sdata=UONoDjvp%2BZ%2BBgrMstgcY%2BSkS5DENOow9d0SnIXNRKhU%3D&amp;reserved=0" TargetMode="External"/><Relationship Id="rId2" Type="http://schemas.openxmlformats.org/officeDocument/2006/relationships/hyperlink" Target="https://forms.gle/WimbTMdoJMVHXuTb8" TargetMode="External"/><Relationship Id="rId1" Type="http://schemas.openxmlformats.org/officeDocument/2006/relationships/slideLayout" Target="../slideLayouts/slideLayout22.xml"/><Relationship Id="rId5" Type="http://schemas.openxmlformats.org/officeDocument/2006/relationships/hyperlink" Target="https://nam02.safelinks.protection.outlook.com/?url=https%3A%2F%2Fpublic.govdelivery.com%2Faccounts%2FWAOSPI%2Fsubscriber%2Fnew%3Ftopic_id%3DWAOSPI_636&amp;data=05%7C01%7Cjenna.millett%40k12.wa.us%7C97637e7db042459e001008db6b6cb29c%7Cb2fe5ccf10a546feae45a0267412af7a%7C0%7C0%7C638221886825040131%7CUnknown%7CTWFpbGZsb3d8eyJWIjoiMC4wLjAwMDAiLCJQIjoiV2luMzIiLCJBTiI6Ik1haWwiLCJXVCI6Mn0%3D%7C3000%7C%7C%7C&amp;sdata=ED7ZN1ssPuDrjDVoHdvsveAGDM91%2FT67dXUq%2BfZG%2FpY%3D&amp;reserved=0" TargetMode="External"/><Relationship Id="rId4" Type="http://schemas.openxmlformats.org/officeDocument/2006/relationships/hyperlink" Target="https://nam02.safelinks.protection.outlook.com/?url=https%3A%2F%2Fus02web.zoom.us%2Fmeeting%2Fregister%2FtZYlcO6orDkpE9d2NvLr5RjlLwjozkNMMarx%23%2Fregistration&amp;data=05%7C01%7CKrissy.Johnson%40k12.wa.us%7C6efb1906e6eb4402e64608dbd3ff81a3%7Cb2fe5ccf10a546feae45a0267412af7a%7C0%7C0%7C638336866583069731%7CUnknown%7CTWFpbGZsb3d8eyJWIjoiMC4wLjAwMDAiLCJQIjoiV2luMzIiLCJBTiI6Ik1haWwiLCJXVCI6Mn0%3D%7C3000%7C%7C%7C&amp;sdata=pvqiO2DoeB5j1YJE50ePLnKl26kjssktK7dX%2BhMKOVA%3D&amp;reserved=0"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forms.gle/N316AndK75rZPwCg9" TargetMode="External"/><Relationship Id="rId3" Type="http://schemas.openxmlformats.org/officeDocument/2006/relationships/diagramLayout" Target="../diagrams/layout7.xml"/><Relationship Id="rId7" Type="http://schemas.openxmlformats.org/officeDocument/2006/relationships/image" Target="../media/image88.jpeg"/><Relationship Id="rId2" Type="http://schemas.openxmlformats.org/officeDocument/2006/relationships/diagramData" Target="../diagrams/data7.xml"/><Relationship Id="rId1" Type="http://schemas.openxmlformats.org/officeDocument/2006/relationships/slideLayout" Target="../slideLayouts/slideLayout2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ashingtonstatereportcard.ospi.k12.wa.u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99.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57.sv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795647" y="292033"/>
            <a:ext cx="6796585" cy="2839961"/>
          </a:xfrm>
        </p:spPr>
        <p:txBody>
          <a:bodyPr>
            <a:normAutofit fontScale="90000"/>
          </a:bodyPr>
          <a:lstStyle/>
          <a:p>
            <a:r>
              <a:rPr lang="en-US" sz="5400" dirty="0">
                <a:effectLst/>
                <a:latin typeface="Segoe UI" panose="020B0502040204020203" pitchFamily="34" charset="0"/>
                <a:ea typeface="Calibri" panose="020F0502020204030204" pitchFamily="34" charset="0"/>
              </a:rPr>
              <a:t>Attendance Discussion</a:t>
            </a:r>
            <a:br>
              <a:rPr lang="en-US" sz="5400" dirty="0">
                <a:effectLst/>
                <a:latin typeface="Segoe UI" panose="020B0502040204020203" pitchFamily="34" charset="0"/>
                <a:ea typeface="Calibri" panose="020F0502020204030204" pitchFamily="34" charset="0"/>
              </a:rPr>
            </a:br>
            <a:r>
              <a:rPr lang="en-US" sz="4800" dirty="0">
                <a:effectLst/>
                <a:latin typeface="Segoe UI" panose="020B0502040204020203" pitchFamily="34" charset="0"/>
                <a:ea typeface="Calibri" panose="020F0502020204030204" pitchFamily="34" charset="0"/>
              </a:rPr>
              <a:t>AWSP Grade Level Committee</a:t>
            </a:r>
            <a:endParaRPr lang="en-US" sz="19900" dirty="0"/>
          </a:p>
        </p:txBody>
      </p:sp>
      <p:sp>
        <p:nvSpPr>
          <p:cNvPr id="23" name="Subtitle 22"/>
          <p:cNvSpPr>
            <a:spLocks noGrp="1"/>
          </p:cNvSpPr>
          <p:nvPr>
            <p:ph type="subTitle" idx="1"/>
          </p:nvPr>
        </p:nvSpPr>
        <p:spPr>
          <a:xfrm>
            <a:off x="795647" y="3728720"/>
            <a:ext cx="10367157" cy="2387600"/>
          </a:xfrm>
        </p:spPr>
        <p:txBody>
          <a:bodyPr vert="horz" lIns="91440" tIns="45720" rIns="91440" bIns="45720" rtlCol="0" anchor="t">
            <a:normAutofit/>
          </a:bodyPr>
          <a:lstStyle/>
          <a:p>
            <a:pPr>
              <a:spcBef>
                <a:spcPts val="600"/>
              </a:spcBef>
              <a:spcAft>
                <a:spcPts val="600"/>
              </a:spcAft>
            </a:pPr>
            <a:r>
              <a:rPr lang="en-US" dirty="0"/>
              <a:t>Krissy Johnson, Assistant Director, Attendance &amp; Engagement, OSPI</a:t>
            </a:r>
          </a:p>
          <a:p>
            <a:pPr marR="0" lvl="0">
              <a:lnSpc>
                <a:spcPct val="107000"/>
              </a:lnSpc>
              <a:spcBef>
                <a:spcPts val="600"/>
              </a:spcBef>
              <a:spcAft>
                <a:spcPts val="600"/>
              </a:spcAft>
            </a:pPr>
            <a:r>
              <a:rPr lang="en-US" dirty="0">
                <a:effectLst/>
                <a:latin typeface="Segoe UI" panose="020B0502040204020203" pitchFamily="34" charset="0"/>
                <a:ea typeface="Calibri" panose="020F0502020204030204" pitchFamily="34" charset="0"/>
              </a:rPr>
              <a:t>Shelby Lockhart, Attendance &amp; Reengagement Lead, ESD 105</a:t>
            </a:r>
          </a:p>
          <a:p>
            <a:pPr marR="0" lvl="0">
              <a:lnSpc>
                <a:spcPct val="107000"/>
              </a:lnSpc>
              <a:spcBef>
                <a:spcPts val="600"/>
              </a:spcBef>
              <a:spcAft>
                <a:spcPts val="600"/>
              </a:spcAft>
            </a:pPr>
            <a:r>
              <a:rPr lang="en-US" dirty="0">
                <a:effectLst/>
                <a:latin typeface="Segoe UI" panose="020B0502040204020203" pitchFamily="34" charset="0"/>
                <a:ea typeface="Calibri" panose="020F0502020204030204" pitchFamily="34" charset="0"/>
              </a:rPr>
              <a:t>Malorie Kahl, Attendance &amp; Reengagement Coordinator, ESD 123</a:t>
            </a:r>
          </a:p>
          <a:p>
            <a:pPr marR="0" lvl="0">
              <a:lnSpc>
                <a:spcPct val="107000"/>
              </a:lnSpc>
              <a:spcBef>
                <a:spcPts val="600"/>
              </a:spcBef>
              <a:spcAft>
                <a:spcPts val="600"/>
              </a:spcAft>
            </a:pPr>
            <a:r>
              <a:rPr lang="en-US" sz="1800" dirty="0">
                <a:effectLst/>
                <a:latin typeface="Segoe UI" panose="020B0502040204020203" pitchFamily="34" charset="0"/>
                <a:ea typeface="Calibri" panose="020F0502020204030204" pitchFamily="34" charset="0"/>
              </a:rPr>
              <a:t>Sunday, October 29, 2023</a:t>
            </a:r>
          </a:p>
        </p:txBody>
      </p:sp>
      <p:pic>
        <p:nvPicPr>
          <p:cNvPr id="3" name="Picture 2">
            <a:extLst>
              <a:ext uri="{FF2B5EF4-FFF2-40B4-BE49-F238E27FC236}">
                <a16:creationId xmlns:a16="http://schemas.microsoft.com/office/drawing/2014/main" id="{8C0B9144-6C99-3299-066C-C98CC8C6167F}"/>
              </a:ext>
            </a:extLst>
          </p:cNvPr>
          <p:cNvPicPr>
            <a:picLocks noChangeAspect="1"/>
          </p:cNvPicPr>
          <p:nvPr/>
        </p:nvPicPr>
        <p:blipFill>
          <a:blip r:embed="rId3"/>
          <a:stretch>
            <a:fillRect/>
          </a:stretch>
        </p:blipFill>
        <p:spPr>
          <a:xfrm>
            <a:off x="8342519" y="289318"/>
            <a:ext cx="2820285" cy="2839961"/>
          </a:xfrm>
          <a:prstGeom prst="rect">
            <a:avLst/>
          </a:prstGeom>
        </p:spPr>
      </p:pic>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3727-9685-7637-D763-2DA1C89813BA}"/>
              </a:ext>
            </a:extLst>
          </p:cNvPr>
          <p:cNvSpPr>
            <a:spLocks noGrp="1"/>
          </p:cNvSpPr>
          <p:nvPr>
            <p:ph type="title"/>
          </p:nvPr>
        </p:nvSpPr>
        <p:spPr>
          <a:xfrm>
            <a:off x="838200" y="178859"/>
            <a:ext cx="10515600" cy="1325563"/>
          </a:xfrm>
        </p:spPr>
        <p:txBody>
          <a:bodyPr/>
          <a:lstStyle/>
          <a:p>
            <a:pPr algn="ctr"/>
            <a:r>
              <a:rPr lang="en-US" dirty="0"/>
              <a:t>“Be Curious, Not Judgmental”</a:t>
            </a:r>
          </a:p>
        </p:txBody>
      </p:sp>
      <p:pic>
        <p:nvPicPr>
          <p:cNvPr id="5" name="Picture 4">
            <a:extLst>
              <a:ext uri="{FF2B5EF4-FFF2-40B4-BE49-F238E27FC236}">
                <a16:creationId xmlns:a16="http://schemas.microsoft.com/office/drawing/2014/main" id="{CCC56933-6E17-0FE3-BAA5-17A430E404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0000"/>
                    </a14:imgEffect>
                    <a14:imgEffect>
                      <a14:brightnessContrast bright="43000" contrast="40000"/>
                    </a14:imgEffect>
                  </a14:imgLayer>
                </a14:imgProps>
              </a:ext>
            </a:extLst>
          </a:blip>
          <a:stretch>
            <a:fillRect/>
          </a:stretch>
        </p:blipFill>
        <p:spPr>
          <a:xfrm>
            <a:off x="1588492" y="1415258"/>
            <a:ext cx="9015015" cy="4495270"/>
          </a:xfrm>
          <a:prstGeom prst="rect">
            <a:avLst/>
          </a:prstGeom>
          <a:ln>
            <a:solidFill>
              <a:schemeClr val="tx1"/>
            </a:solidFill>
          </a:ln>
        </p:spPr>
      </p:pic>
    </p:spTree>
    <p:extLst>
      <p:ext uri="{BB962C8B-B14F-4D97-AF65-F5344CB8AC3E}">
        <p14:creationId xmlns:p14="http://schemas.microsoft.com/office/powerpoint/2010/main" val="4234628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AD2B-6B14-5DC7-FB77-DCF63A8D9ED8}"/>
              </a:ext>
            </a:extLst>
          </p:cNvPr>
          <p:cNvSpPr>
            <a:spLocks noGrp="1"/>
          </p:cNvSpPr>
          <p:nvPr>
            <p:ph type="title"/>
          </p:nvPr>
        </p:nvSpPr>
        <p:spPr>
          <a:xfrm>
            <a:off x="838200" y="365125"/>
            <a:ext cx="10515600" cy="1325563"/>
          </a:xfrm>
        </p:spPr>
        <p:txBody>
          <a:bodyPr anchor="ctr">
            <a:normAutofit/>
          </a:bodyPr>
          <a:lstStyle/>
          <a:p>
            <a:r>
              <a:rPr lang="en-US" dirty="0"/>
              <a:t>We have a Tier 1 System Challenge</a:t>
            </a:r>
          </a:p>
        </p:txBody>
      </p:sp>
      <p:pic>
        <p:nvPicPr>
          <p:cNvPr id="5" name="Picture 4" descr="Hands holding each other's wrists and interlinked to form a circle">
            <a:extLst>
              <a:ext uri="{FF2B5EF4-FFF2-40B4-BE49-F238E27FC236}">
                <a16:creationId xmlns:a16="http://schemas.microsoft.com/office/drawing/2014/main" id="{4FBA8558-4478-1F47-69A7-7FF4607986B4}"/>
              </a:ext>
            </a:extLst>
          </p:cNvPr>
          <p:cNvPicPr>
            <a:picLocks noChangeAspect="1"/>
          </p:cNvPicPr>
          <p:nvPr/>
        </p:nvPicPr>
        <p:blipFill rotWithShape="1">
          <a:blip r:embed="rId3"/>
          <a:srcRect t="4640" b="34728"/>
          <a:stretch/>
        </p:blipFill>
        <p:spPr>
          <a:xfrm>
            <a:off x="838200" y="1825625"/>
            <a:ext cx="10515600" cy="4255861"/>
          </a:xfrm>
          <a:prstGeom prst="rect">
            <a:avLst/>
          </a:prstGeom>
          <a:noFill/>
        </p:spPr>
      </p:pic>
    </p:spTree>
    <p:extLst>
      <p:ext uri="{BB962C8B-B14F-4D97-AF65-F5344CB8AC3E}">
        <p14:creationId xmlns:p14="http://schemas.microsoft.com/office/powerpoint/2010/main" val="3400834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7925925f76_1_282"/>
          <p:cNvSpPr txBox="1">
            <a:spLocks noGrp="1"/>
          </p:cNvSpPr>
          <p:nvPr>
            <p:ph type="title"/>
          </p:nvPr>
        </p:nvSpPr>
        <p:spPr>
          <a:xfrm>
            <a:off x="838200" y="365125"/>
            <a:ext cx="10993244"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4000" dirty="0">
                <a:latin typeface="Segoe UI" panose="020B0502040204020203" pitchFamily="34" charset="0"/>
                <a:cs typeface="Segoe UI" panose="020B0502040204020203" pitchFamily="34" charset="0"/>
              </a:rPr>
              <a:t>Regional Secondary Tier 1 Attendance Systems </a:t>
            </a:r>
            <a:endParaRPr sz="4000" dirty="0">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F861BDBB-0E7C-812E-5119-3FDA1334BD10}"/>
              </a:ext>
            </a:extLst>
          </p:cNvPr>
          <p:cNvGrpSpPr/>
          <p:nvPr/>
        </p:nvGrpSpPr>
        <p:grpSpPr>
          <a:xfrm>
            <a:off x="838200" y="1313204"/>
            <a:ext cx="9081655" cy="4976759"/>
            <a:chOff x="6452963" y="3064993"/>
            <a:chExt cx="5680876" cy="3447499"/>
          </a:xfrm>
        </p:grpSpPr>
        <p:pic>
          <p:nvPicPr>
            <p:cNvPr id="185" name="Google Shape;185;g27925925f76_1_282"/>
            <p:cNvPicPr preferRelativeResize="0"/>
            <p:nvPr/>
          </p:nvPicPr>
          <p:blipFill rotWithShape="1">
            <a:blip r:embed="rId3">
              <a:alphaModFix/>
            </a:blip>
            <a:srcRect/>
            <a:stretch/>
          </p:blipFill>
          <p:spPr>
            <a:xfrm>
              <a:off x="6452963" y="3064993"/>
              <a:ext cx="5680876" cy="3447499"/>
            </a:xfrm>
            <a:prstGeom prst="rect">
              <a:avLst/>
            </a:prstGeom>
            <a:noFill/>
            <a:ln w="9525" cap="flat" cmpd="sng">
              <a:noFill/>
              <a:prstDash val="solid"/>
              <a:round/>
              <a:headEnd type="none" w="sm" len="sm"/>
              <a:tailEnd type="none" w="sm" len="sm"/>
            </a:ln>
          </p:spPr>
        </p:pic>
        <p:sp>
          <p:nvSpPr>
            <p:cNvPr id="186" name="Google Shape;186;g27925925f76_1_282"/>
            <p:cNvSpPr/>
            <p:nvPr/>
          </p:nvSpPr>
          <p:spPr>
            <a:xfrm>
              <a:off x="6831326" y="3320563"/>
              <a:ext cx="1027684" cy="2785882"/>
            </a:xfrm>
            <a:prstGeom prst="rect">
              <a:avLst/>
            </a:prstGeom>
            <a:solidFill>
              <a:srgbClr val="FFFF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 name="Picture 1">
            <a:extLst>
              <a:ext uri="{FF2B5EF4-FFF2-40B4-BE49-F238E27FC236}">
                <a16:creationId xmlns:a16="http://schemas.microsoft.com/office/drawing/2014/main" id="{456E144B-6FDB-41DC-E34F-20617522A618}"/>
              </a:ext>
            </a:extLst>
          </p:cNvPr>
          <p:cNvPicPr>
            <a:picLocks noChangeAspect="1"/>
          </p:cNvPicPr>
          <p:nvPr/>
        </p:nvPicPr>
        <p:blipFill>
          <a:blip r:embed="rId4"/>
          <a:stretch>
            <a:fillRect/>
          </a:stretch>
        </p:blipFill>
        <p:spPr>
          <a:xfrm>
            <a:off x="7765635" y="2360697"/>
            <a:ext cx="4230991" cy="2475191"/>
          </a:xfrm>
          <a:prstGeom prst="rect">
            <a:avLst/>
          </a:prstGeom>
        </p:spPr>
      </p:pic>
    </p:spTree>
    <p:extLst>
      <p:ext uri="{BB962C8B-B14F-4D97-AF65-F5344CB8AC3E}">
        <p14:creationId xmlns:p14="http://schemas.microsoft.com/office/powerpoint/2010/main" val="2512422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98CE0-C9B5-4A59-8DA1-1E1B7D6B7E90}"/>
              </a:ext>
            </a:extLst>
          </p:cNvPr>
          <p:cNvSpPr>
            <a:spLocks noGrp="1"/>
          </p:cNvSpPr>
          <p:nvPr>
            <p:ph type="title"/>
          </p:nvPr>
        </p:nvSpPr>
        <p:spPr/>
        <p:txBody>
          <a:bodyPr/>
          <a:lstStyle/>
          <a:p>
            <a:r>
              <a:rPr lang="en-US" dirty="0"/>
              <a:t>Self-Assess</a:t>
            </a:r>
          </a:p>
        </p:txBody>
      </p:sp>
      <p:sp>
        <p:nvSpPr>
          <p:cNvPr id="3" name="Content Placeholder 2">
            <a:extLst>
              <a:ext uri="{FF2B5EF4-FFF2-40B4-BE49-F238E27FC236}">
                <a16:creationId xmlns:a16="http://schemas.microsoft.com/office/drawing/2014/main" id="{5BAEF117-6FCB-B7A4-C8BB-8FF1EC282944}"/>
              </a:ext>
            </a:extLst>
          </p:cNvPr>
          <p:cNvSpPr>
            <a:spLocks noGrp="1"/>
          </p:cNvSpPr>
          <p:nvPr>
            <p:ph idx="1"/>
          </p:nvPr>
        </p:nvSpPr>
        <p:spPr>
          <a:xfrm>
            <a:off x="838199" y="1690688"/>
            <a:ext cx="10888981" cy="4252687"/>
          </a:xfrm>
        </p:spPr>
        <p:txBody>
          <a:bodyPr vert="horz" lIns="91440" tIns="45720" rIns="91440" bIns="45720" rtlCol="0" anchor="t">
            <a:normAutofit fontScale="92500" lnSpcReduction="20000"/>
          </a:bodyPr>
          <a:lstStyle/>
          <a:p>
            <a:pPr marL="342900" indent="-342900">
              <a:lnSpc>
                <a:spcPct val="110000"/>
              </a:lnSpc>
              <a:spcAft>
                <a:spcPts val="500"/>
              </a:spcAft>
              <a:buFont typeface="Wingdings" panose="020B0604020202020204" pitchFamily="34" charset="0"/>
              <a:buChar char="q"/>
            </a:pPr>
            <a:r>
              <a:rPr lang="en-US" sz="2400" i="1" dirty="0"/>
              <a:t>Do you have access to chronic absence data (missing 10% excused and unexcused)?</a:t>
            </a:r>
          </a:p>
          <a:p>
            <a:pPr marL="342900" indent="-342900">
              <a:lnSpc>
                <a:spcPct val="110000"/>
              </a:lnSpc>
              <a:spcAft>
                <a:spcPts val="500"/>
              </a:spcAft>
              <a:buFont typeface="Wingdings" panose="020B0604020202020204" pitchFamily="34" charset="0"/>
              <a:buChar char="q"/>
            </a:pPr>
            <a:r>
              <a:rPr lang="en-US" sz="2400" i="1" dirty="0"/>
              <a:t>Do you have a team that looks at Tier 1 schoolwide attendance trends?</a:t>
            </a:r>
            <a:endParaRPr lang="en-US" sz="2400" i="1" dirty="0">
              <a:cs typeface="Segoe UI"/>
            </a:endParaRPr>
          </a:p>
          <a:p>
            <a:pPr marL="342900" indent="-342900">
              <a:lnSpc>
                <a:spcPct val="110000"/>
              </a:lnSpc>
              <a:spcAft>
                <a:spcPts val="500"/>
              </a:spcAft>
              <a:buFont typeface="Wingdings" panose="020B0604020202020204" pitchFamily="34" charset="0"/>
              <a:buChar char="q"/>
            </a:pPr>
            <a:r>
              <a:rPr lang="en-US" sz="2400" i="1" dirty="0"/>
              <a:t>Do you have a team that addresses group interventions based on barriers (Tier 2)?</a:t>
            </a:r>
            <a:endParaRPr lang="en-US" sz="2400" i="1" dirty="0">
              <a:cs typeface="Segoe UI"/>
            </a:endParaRPr>
          </a:p>
          <a:p>
            <a:pPr marL="342900" indent="-342900">
              <a:lnSpc>
                <a:spcPct val="110000"/>
              </a:lnSpc>
              <a:spcAft>
                <a:spcPts val="500"/>
              </a:spcAft>
              <a:buFont typeface="Wingdings" panose="020B0604020202020204" pitchFamily="34" charset="0"/>
              <a:buChar char="q"/>
            </a:pPr>
            <a:r>
              <a:rPr lang="en-US" sz="2400" i="1" dirty="0"/>
              <a:t>Do you have a team that supports individual students with more intense interventions (Tier 3)?</a:t>
            </a:r>
            <a:endParaRPr lang="en-US" sz="2400" i="1" dirty="0">
              <a:cs typeface="Segoe UI"/>
            </a:endParaRPr>
          </a:p>
          <a:p>
            <a:pPr marL="342900" indent="-342900">
              <a:lnSpc>
                <a:spcPct val="110000"/>
              </a:lnSpc>
              <a:spcAft>
                <a:spcPts val="500"/>
              </a:spcAft>
              <a:buFont typeface="Wingdings" panose="020B0604020202020204" pitchFamily="34" charset="0"/>
              <a:buChar char="q"/>
            </a:pPr>
            <a:r>
              <a:rPr lang="en-US" sz="2400" i="1" dirty="0"/>
              <a:t>Do you have a continuum of supports (interventions) with clear roles and action steps assigned when students meet certain thresholds of absences?</a:t>
            </a:r>
            <a:endParaRPr lang="en-US" sz="2400" i="1" dirty="0">
              <a:cs typeface="Segoe UI"/>
            </a:endParaRPr>
          </a:p>
          <a:p>
            <a:pPr marL="342900" indent="-342900">
              <a:lnSpc>
                <a:spcPct val="110000"/>
              </a:lnSpc>
              <a:spcAft>
                <a:spcPts val="500"/>
              </a:spcAft>
              <a:buFont typeface="Wingdings" panose="020B0604020202020204" pitchFamily="34" charset="0"/>
              <a:buChar char="q"/>
            </a:pPr>
            <a:r>
              <a:rPr lang="en-US" sz="2400" i="1" dirty="0">
                <a:effectLst/>
                <a:latin typeface="Segoe UI" panose="020B0502040204020203" pitchFamily="34" charset="0"/>
              </a:rPr>
              <a:t>Does your continuum of support (interventions) &amp; messaging about attendance focus on building relationships &amp; helping to address barriers (or do they lean on blame, shame or threat)? </a:t>
            </a:r>
            <a:endParaRPr lang="en-US" dirty="0"/>
          </a:p>
          <a:p>
            <a:endParaRPr lang="en-US" dirty="0"/>
          </a:p>
        </p:txBody>
      </p:sp>
      <p:grpSp>
        <p:nvGrpSpPr>
          <p:cNvPr id="6" name="Group 5">
            <a:extLst>
              <a:ext uri="{FF2B5EF4-FFF2-40B4-BE49-F238E27FC236}">
                <a16:creationId xmlns:a16="http://schemas.microsoft.com/office/drawing/2014/main" id="{0C1C756C-B507-81C1-C559-7D44A5977F97}"/>
              </a:ext>
            </a:extLst>
          </p:cNvPr>
          <p:cNvGrpSpPr/>
          <p:nvPr/>
        </p:nvGrpSpPr>
        <p:grpSpPr>
          <a:xfrm>
            <a:off x="8895080" y="251844"/>
            <a:ext cx="2832100" cy="1325562"/>
            <a:chOff x="8648700" y="368441"/>
            <a:chExt cx="2832100" cy="1325562"/>
          </a:xfrm>
        </p:grpSpPr>
        <p:sp>
          <p:nvSpPr>
            <p:cNvPr id="5" name="Rectangle: Rounded Corners 4">
              <a:extLst>
                <a:ext uri="{FF2B5EF4-FFF2-40B4-BE49-F238E27FC236}">
                  <a16:creationId xmlns:a16="http://schemas.microsoft.com/office/drawing/2014/main" id="{8BF7E391-CB6D-5FA2-8E1E-85CABB79A364}"/>
                </a:ext>
              </a:extLst>
            </p:cNvPr>
            <p:cNvSpPr/>
            <p:nvPr/>
          </p:nvSpPr>
          <p:spPr>
            <a:xfrm>
              <a:off x="8648700" y="368441"/>
              <a:ext cx="2832100" cy="1325562"/>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0E87054-13D2-BDA1-3BFB-89BD0660BAA1}"/>
                </a:ext>
              </a:extLst>
            </p:cNvPr>
            <p:cNvSpPr txBox="1"/>
            <p:nvPr/>
          </p:nvSpPr>
          <p:spPr>
            <a:xfrm>
              <a:off x="8864601" y="427741"/>
              <a:ext cx="2616199" cy="1200329"/>
            </a:xfrm>
            <a:prstGeom prst="rect">
              <a:avLst/>
            </a:prstGeom>
            <a:noFill/>
          </p:spPr>
          <p:txBody>
            <a:bodyPr wrap="square" rtlCol="0">
              <a:spAutoFit/>
            </a:bodyPr>
            <a:lstStyle/>
            <a:p>
              <a:r>
                <a:rPr lang="en-US" sz="2400" b="1" dirty="0"/>
                <a:t>1. On Paper</a:t>
              </a:r>
            </a:p>
            <a:p>
              <a:r>
                <a:rPr lang="en-US" sz="2400" b="1" dirty="0"/>
                <a:t>2. Turn and Talk </a:t>
              </a:r>
            </a:p>
            <a:p>
              <a:r>
                <a:rPr lang="en-US" sz="2400" b="1" dirty="0"/>
                <a:t>3. Fist to 6</a:t>
              </a:r>
              <a:endParaRPr lang="en-US" sz="2800" b="1" dirty="0"/>
            </a:p>
          </p:txBody>
        </p:sp>
      </p:grpSp>
    </p:spTree>
    <p:extLst>
      <p:ext uri="{BB962C8B-B14F-4D97-AF65-F5344CB8AC3E}">
        <p14:creationId xmlns:p14="http://schemas.microsoft.com/office/powerpoint/2010/main" val="920530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6554-3311-53FA-32D2-FE9F41DA970D}"/>
              </a:ext>
            </a:extLst>
          </p:cNvPr>
          <p:cNvSpPr>
            <a:spLocks noGrp="1"/>
          </p:cNvSpPr>
          <p:nvPr>
            <p:ph type="title"/>
          </p:nvPr>
        </p:nvSpPr>
        <p:spPr/>
        <p:txBody>
          <a:bodyPr/>
          <a:lstStyle/>
          <a:p>
            <a:r>
              <a:rPr lang="en-US" dirty="0"/>
              <a:t>Attendance Improvement </a:t>
            </a:r>
            <a:br>
              <a:rPr lang="en-US" dirty="0"/>
            </a:br>
            <a:r>
              <a:rPr lang="en-US" dirty="0"/>
              <a:t>Theory of Action</a:t>
            </a:r>
          </a:p>
        </p:txBody>
      </p:sp>
    </p:spTree>
    <p:extLst>
      <p:ext uri="{BB962C8B-B14F-4D97-AF65-F5344CB8AC3E}">
        <p14:creationId xmlns:p14="http://schemas.microsoft.com/office/powerpoint/2010/main" val="3733695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B32C6-D948-1ABD-DEF7-55BD23E6392F}"/>
              </a:ext>
            </a:extLst>
          </p:cNvPr>
          <p:cNvSpPr>
            <a:spLocks noGrp="1"/>
          </p:cNvSpPr>
          <p:nvPr>
            <p:ph type="title"/>
          </p:nvPr>
        </p:nvSpPr>
        <p:spPr>
          <a:xfrm>
            <a:off x="838200" y="365125"/>
            <a:ext cx="10515600" cy="1698453"/>
          </a:xfrm>
        </p:spPr>
        <p:txBody>
          <a:bodyPr>
            <a:normAutofit/>
          </a:bodyPr>
          <a:lstStyle/>
          <a:p>
            <a:r>
              <a:rPr lang="en-US" dirty="0">
                <a:latin typeface="Segoe UI Semibold" panose="020B0702040204020203" pitchFamily="34" charset="0"/>
                <a:cs typeface="Segoe UI Semibold" panose="020B0702040204020203" pitchFamily="34" charset="0"/>
              </a:rPr>
              <a:t>Theory of Action</a:t>
            </a:r>
            <a:br>
              <a:rPr lang="en-US" sz="4000" dirty="0"/>
            </a:br>
            <a:r>
              <a:rPr lang="en-US" sz="3200" dirty="0"/>
              <a:t>This is what we know about Attendance Improvement…</a:t>
            </a:r>
          </a:p>
        </p:txBody>
      </p:sp>
      <p:graphicFrame>
        <p:nvGraphicFramePr>
          <p:cNvPr id="8" name="Diagram 7">
            <a:extLst>
              <a:ext uri="{FF2B5EF4-FFF2-40B4-BE49-F238E27FC236}">
                <a16:creationId xmlns:a16="http://schemas.microsoft.com/office/drawing/2014/main" id="{E2F4D985-B7B4-F348-E610-CC57D8917E8D}"/>
              </a:ext>
            </a:extLst>
          </p:cNvPr>
          <p:cNvGraphicFramePr/>
          <p:nvPr>
            <p:extLst>
              <p:ext uri="{D42A27DB-BD31-4B8C-83A1-F6EECF244321}">
                <p14:modId xmlns:p14="http://schemas.microsoft.com/office/powerpoint/2010/main" val="3818291036"/>
              </p:ext>
            </p:extLst>
          </p:nvPr>
        </p:nvGraphicFramePr>
        <p:xfrm>
          <a:off x="210066" y="1482812"/>
          <a:ext cx="11837772" cy="5189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0652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Diagram&#10;&#10;Description automatically generated">
            <a:extLst>
              <a:ext uri="{FF2B5EF4-FFF2-40B4-BE49-F238E27FC236}">
                <a16:creationId xmlns:a16="http://schemas.microsoft.com/office/drawing/2014/main" id="{3F6EDCB6-921C-45D3-A613-05DE7B82B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124" y="942237"/>
            <a:ext cx="9073753" cy="5918718"/>
          </a:xfrm>
          <a:prstGeom prst="rect">
            <a:avLst/>
          </a:prstGeom>
          <a:noFill/>
        </p:spPr>
      </p:pic>
      <p:sp>
        <p:nvSpPr>
          <p:cNvPr id="2" name="Title 1">
            <a:extLst>
              <a:ext uri="{FF2B5EF4-FFF2-40B4-BE49-F238E27FC236}">
                <a16:creationId xmlns:a16="http://schemas.microsoft.com/office/drawing/2014/main" id="{D855B680-D2C8-BC52-5C63-4C36BDEF97F1}"/>
              </a:ext>
            </a:extLst>
          </p:cNvPr>
          <p:cNvSpPr>
            <a:spLocks noGrp="1"/>
          </p:cNvSpPr>
          <p:nvPr>
            <p:ph type="title"/>
          </p:nvPr>
        </p:nvSpPr>
        <p:spPr/>
        <p:txBody>
          <a:bodyPr>
            <a:normAutofit/>
          </a:bodyPr>
          <a:lstStyle/>
          <a:p>
            <a:r>
              <a:rPr lang="en-US" sz="2800" dirty="0">
                <a:solidFill>
                  <a:srgbClr val="FFFFFF"/>
                </a:solidFill>
              </a:rPr>
              <a:t>Washington MTSS</a:t>
            </a:r>
          </a:p>
        </p:txBody>
      </p:sp>
      <p:sp>
        <p:nvSpPr>
          <p:cNvPr id="3" name="TextBox 2">
            <a:extLst>
              <a:ext uri="{FF2B5EF4-FFF2-40B4-BE49-F238E27FC236}">
                <a16:creationId xmlns:a16="http://schemas.microsoft.com/office/drawing/2014/main" id="{1345D010-CE57-A772-069C-937F56BE0C2E}"/>
              </a:ext>
            </a:extLst>
          </p:cNvPr>
          <p:cNvSpPr txBox="1"/>
          <p:nvPr/>
        </p:nvSpPr>
        <p:spPr>
          <a:xfrm>
            <a:off x="301217" y="256490"/>
            <a:ext cx="11589565" cy="646331"/>
          </a:xfrm>
          <a:prstGeom prst="rect">
            <a:avLst/>
          </a:prstGeom>
          <a:noFill/>
        </p:spPr>
        <p:txBody>
          <a:bodyPr wrap="square" lIns="91440" tIns="45720" rIns="91440" bIns="45720" rtlCol="0" anchor="t">
            <a:spAutoFit/>
          </a:bodyPr>
          <a:lstStyle/>
          <a:p>
            <a:pPr algn="ctr"/>
            <a:r>
              <a:rPr lang="en-US" sz="3600" dirty="0">
                <a:latin typeface="Segoe UI Semibold"/>
                <a:cs typeface="Segoe UI Semibold"/>
              </a:rPr>
              <a:t>Attendance critical part of MTSS</a:t>
            </a:r>
          </a:p>
        </p:txBody>
      </p:sp>
    </p:spTree>
    <p:extLst>
      <p:ext uri="{BB962C8B-B14F-4D97-AF65-F5344CB8AC3E}">
        <p14:creationId xmlns:p14="http://schemas.microsoft.com/office/powerpoint/2010/main" val="3843786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Diagram&#10;&#10;Description automatically generated">
            <a:extLst>
              <a:ext uri="{FF2B5EF4-FFF2-40B4-BE49-F238E27FC236}">
                <a16:creationId xmlns:a16="http://schemas.microsoft.com/office/drawing/2014/main" id="{3F6EDCB6-921C-45D3-A613-05DE7B82B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732" y="308273"/>
            <a:ext cx="9073753" cy="5918718"/>
          </a:xfrm>
          <a:prstGeom prst="rect">
            <a:avLst/>
          </a:prstGeom>
        </p:spPr>
      </p:pic>
      <p:sp>
        <p:nvSpPr>
          <p:cNvPr id="2" name="Title 1">
            <a:extLst>
              <a:ext uri="{FF2B5EF4-FFF2-40B4-BE49-F238E27FC236}">
                <a16:creationId xmlns:a16="http://schemas.microsoft.com/office/drawing/2014/main" id="{D855B680-D2C8-BC52-5C63-4C36BDEF97F1}"/>
              </a:ext>
            </a:extLst>
          </p:cNvPr>
          <p:cNvSpPr>
            <a:spLocks noGrp="1"/>
          </p:cNvSpPr>
          <p:nvPr>
            <p:ph type="title"/>
          </p:nvPr>
        </p:nvSpPr>
        <p:spPr/>
        <p:txBody>
          <a:bodyPr>
            <a:normAutofit/>
          </a:bodyPr>
          <a:lstStyle/>
          <a:p>
            <a:r>
              <a:rPr lang="en-US" sz="2800">
                <a:solidFill>
                  <a:srgbClr val="FFFFFF"/>
                </a:solidFill>
              </a:rPr>
              <a:t>Washington MTSS</a:t>
            </a:r>
          </a:p>
        </p:txBody>
      </p:sp>
      <p:sp>
        <p:nvSpPr>
          <p:cNvPr id="3" name="TextBox 2">
            <a:extLst>
              <a:ext uri="{FF2B5EF4-FFF2-40B4-BE49-F238E27FC236}">
                <a16:creationId xmlns:a16="http://schemas.microsoft.com/office/drawing/2014/main" id="{1345D010-CE57-A772-069C-937F56BE0C2E}"/>
              </a:ext>
            </a:extLst>
          </p:cNvPr>
          <p:cNvSpPr txBox="1"/>
          <p:nvPr/>
        </p:nvSpPr>
        <p:spPr>
          <a:xfrm>
            <a:off x="301217" y="256490"/>
            <a:ext cx="11589565" cy="646331"/>
          </a:xfrm>
          <a:prstGeom prst="rect">
            <a:avLst/>
          </a:prstGeom>
          <a:noFill/>
        </p:spPr>
        <p:txBody>
          <a:bodyPr wrap="square" lIns="91440" tIns="45720" rIns="91440" bIns="45720" rtlCol="0" anchor="t">
            <a:spAutoFit/>
          </a:bodyPr>
          <a:lstStyle/>
          <a:p>
            <a:pPr algn="ctr"/>
            <a:endParaRPr lang="en-US" sz="3600">
              <a:latin typeface="Segoe UI Semibold" panose="020B0702040204020203" pitchFamily="34" charset="0"/>
              <a:cs typeface="Segoe UI Semibold" panose="020B0702040204020203" pitchFamily="34" charset="0"/>
            </a:endParaRPr>
          </a:p>
        </p:txBody>
      </p:sp>
      <p:pic>
        <p:nvPicPr>
          <p:cNvPr id="7" name="Picture 7" descr="A grey rectangular object with blue edges&#10;&#10;Description automatically generated">
            <a:extLst>
              <a:ext uri="{FF2B5EF4-FFF2-40B4-BE49-F238E27FC236}">
                <a16:creationId xmlns:a16="http://schemas.microsoft.com/office/drawing/2014/main" id="{FB93C7A6-8013-EBDF-900E-1123ABF3BB03}"/>
              </a:ext>
            </a:extLst>
          </p:cNvPr>
          <p:cNvPicPr>
            <a:picLocks noChangeAspect="1"/>
          </p:cNvPicPr>
          <p:nvPr/>
        </p:nvPicPr>
        <p:blipFill>
          <a:blip r:embed="rId4"/>
          <a:stretch>
            <a:fillRect/>
          </a:stretch>
        </p:blipFill>
        <p:spPr>
          <a:xfrm>
            <a:off x="1662546" y="399921"/>
            <a:ext cx="8936181" cy="5739504"/>
          </a:xfrm>
          <a:prstGeom prst="rect">
            <a:avLst/>
          </a:prstGeom>
        </p:spPr>
      </p:pic>
      <p:pic>
        <p:nvPicPr>
          <p:cNvPr id="4" name="Picture 3" descr="Diagram&#10;&#10;Description automatically generated">
            <a:extLst>
              <a:ext uri="{FF2B5EF4-FFF2-40B4-BE49-F238E27FC236}">
                <a16:creationId xmlns:a16="http://schemas.microsoft.com/office/drawing/2014/main" id="{3FB2021F-D055-91AE-06FD-71A72AC9613D}"/>
              </a:ext>
            </a:extLst>
          </p:cNvPr>
          <p:cNvPicPr>
            <a:picLocks noChangeAspect="1"/>
          </p:cNvPicPr>
          <p:nvPr/>
        </p:nvPicPr>
        <p:blipFill rotWithShape="1">
          <a:blip r:embed="rId3">
            <a:extLst>
              <a:ext uri="{28A0092B-C50C-407E-A947-70E740481C1C}">
                <a14:useLocalDpi xmlns:a14="http://schemas.microsoft.com/office/drawing/2010/main" val="0"/>
              </a:ext>
            </a:extLst>
          </a:blip>
          <a:srcRect t="33489" r="62287" b="44262"/>
          <a:stretch/>
        </p:blipFill>
        <p:spPr>
          <a:xfrm>
            <a:off x="1215386" y="2222349"/>
            <a:ext cx="3699030" cy="1427658"/>
          </a:xfrm>
          <a:prstGeom prst="rect">
            <a:avLst/>
          </a:prstGeom>
          <a:noFill/>
          <a:ln w="57150">
            <a:solidFill>
              <a:schemeClr val="accent5"/>
            </a:solidFill>
          </a:ln>
        </p:spPr>
      </p:pic>
    </p:spTree>
    <p:extLst>
      <p:ext uri="{BB962C8B-B14F-4D97-AF65-F5344CB8AC3E}">
        <p14:creationId xmlns:p14="http://schemas.microsoft.com/office/powerpoint/2010/main" val="27458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05FD-6148-470A-AA05-36F1FAB08D66}"/>
              </a:ext>
            </a:extLst>
          </p:cNvPr>
          <p:cNvSpPr>
            <a:spLocks noGrp="1"/>
          </p:cNvSpPr>
          <p:nvPr>
            <p:ph type="title"/>
          </p:nvPr>
        </p:nvSpPr>
        <p:spPr/>
        <p:txBody>
          <a:bodyPr/>
          <a:lstStyle/>
          <a:p>
            <a:r>
              <a:rPr lang="en-US" dirty="0"/>
              <a:t>Teaming for Better Attendance</a:t>
            </a:r>
          </a:p>
        </p:txBody>
      </p:sp>
      <p:sp>
        <p:nvSpPr>
          <p:cNvPr id="3" name="Text Placeholder 2">
            <a:extLst>
              <a:ext uri="{FF2B5EF4-FFF2-40B4-BE49-F238E27FC236}">
                <a16:creationId xmlns:a16="http://schemas.microsoft.com/office/drawing/2014/main" id="{4790D437-1CD6-4150-9468-BA5F296A8519}"/>
              </a:ext>
            </a:extLst>
          </p:cNvPr>
          <p:cNvSpPr>
            <a:spLocks noGrp="1"/>
          </p:cNvSpPr>
          <p:nvPr>
            <p:ph idx="1"/>
          </p:nvPr>
        </p:nvSpPr>
        <p:spPr>
          <a:xfrm>
            <a:off x="741406" y="1918386"/>
            <a:ext cx="7092778" cy="4062322"/>
          </a:xfrm>
        </p:spPr>
        <p:txBody>
          <a:bodyPr vert="horz" lIns="91440" tIns="45720" rIns="91440" bIns="45720" rtlCol="0" anchor="t">
            <a:normAutofit/>
          </a:bodyPr>
          <a:lstStyle/>
          <a:p>
            <a:pPr marL="285750" lvl="1" indent="-285750" algn="ctr">
              <a:lnSpc>
                <a:spcPct val="120000"/>
              </a:lnSpc>
              <a:spcBef>
                <a:spcPts val="600"/>
              </a:spcBef>
              <a:buNone/>
            </a:pPr>
            <a:r>
              <a:rPr lang="en-US" sz="3200" b="1" dirty="0"/>
              <a:t>Team(s) Functions </a:t>
            </a:r>
            <a:endParaRPr lang="en-US" sz="2800" b="1" dirty="0"/>
          </a:p>
          <a:p>
            <a:pPr marL="342900" lvl="1" indent="-342900">
              <a:lnSpc>
                <a:spcPct val="108000"/>
              </a:lnSpc>
              <a:spcBef>
                <a:spcPts val="600"/>
              </a:spcBef>
            </a:pPr>
            <a:r>
              <a:rPr lang="en-US" dirty="0"/>
              <a:t>Analyze schoolwide and student group attendance trends </a:t>
            </a:r>
            <a:endParaRPr lang="en-US" dirty="0">
              <a:cs typeface="Segoe UI"/>
            </a:endParaRPr>
          </a:p>
          <a:p>
            <a:pPr marL="342900" lvl="1" indent="-342900">
              <a:lnSpc>
                <a:spcPct val="108000"/>
              </a:lnSpc>
              <a:spcBef>
                <a:spcPts val="0"/>
              </a:spcBef>
            </a:pPr>
            <a:r>
              <a:rPr lang="en-US" dirty="0">
                <a:ea typeface="+mn-lt"/>
                <a:cs typeface="+mn-lt"/>
              </a:rPr>
              <a:t>Organize an attendance continuum of support</a:t>
            </a:r>
          </a:p>
          <a:p>
            <a:pPr marL="800100" lvl="2" indent="-342900">
              <a:lnSpc>
                <a:spcPct val="108000"/>
              </a:lnSpc>
              <a:spcBef>
                <a:spcPts val="0"/>
              </a:spcBef>
            </a:pPr>
            <a:r>
              <a:rPr lang="en-US" sz="1800" dirty="0">
                <a:latin typeface="Segoe UI" panose="020B0502040204020203" pitchFamily="34" charset="0"/>
                <a:cs typeface="Segoe UI" panose="020B0502040204020203" pitchFamily="34" charset="0"/>
              </a:rPr>
              <a:t>Tier 1 - Establish universal prevention each month</a:t>
            </a:r>
          </a:p>
          <a:p>
            <a:pPr marL="800100" lvl="2" indent="-342900">
              <a:lnSpc>
                <a:spcPct val="108000"/>
              </a:lnSpc>
              <a:spcBef>
                <a:spcPts val="0"/>
              </a:spcBef>
            </a:pPr>
            <a:r>
              <a:rPr lang="en-US" sz="1800" dirty="0">
                <a:latin typeface="Segoe UI" panose="020B0502040204020203" pitchFamily="34" charset="0"/>
                <a:cs typeface="Segoe UI" panose="020B0502040204020203" pitchFamily="34" charset="0"/>
              </a:rPr>
              <a:t>Tier 2 - Define and Monitor Intervention Groups </a:t>
            </a:r>
          </a:p>
          <a:p>
            <a:pPr marL="800100" lvl="2" indent="-342900">
              <a:lnSpc>
                <a:spcPct val="108000"/>
              </a:lnSpc>
              <a:spcBef>
                <a:spcPts val="0"/>
              </a:spcBef>
            </a:pPr>
            <a:r>
              <a:rPr lang="en-US" sz="1800" dirty="0">
                <a:latin typeface="Segoe UI" panose="020B0502040204020203" pitchFamily="34" charset="0"/>
                <a:cs typeface="Segoe UI" panose="020B0502040204020203" pitchFamily="34" charset="0"/>
              </a:rPr>
              <a:t>Tier 3 - 1:1 Case Management</a:t>
            </a:r>
            <a:r>
              <a:rPr lang="en-US" dirty="0">
                <a:latin typeface="Segoe UI" panose="020B0502040204020203" pitchFamily="34" charset="0"/>
                <a:cs typeface="Segoe UI" panose="020B0502040204020203" pitchFamily="34" charset="0"/>
              </a:rPr>
              <a:t> </a:t>
            </a:r>
          </a:p>
          <a:p>
            <a:pPr marL="342900" lvl="3" indent="-342900">
              <a:lnSpc>
                <a:spcPct val="108000"/>
              </a:lnSpc>
              <a:spcBef>
                <a:spcPts val="0"/>
              </a:spcBef>
            </a:pPr>
            <a:r>
              <a:rPr lang="en-US" sz="2400" dirty="0">
                <a:ea typeface="+mn-lt"/>
                <a:cs typeface="+mn-lt"/>
              </a:rPr>
              <a:t>Leveraging student voice</a:t>
            </a:r>
          </a:p>
          <a:p>
            <a:pPr marL="914400" lvl="1" indent="-285750">
              <a:buAutoNum type="arabicPeriod"/>
            </a:pPr>
            <a:endParaRPr lang="en-US" dirty="0">
              <a:ea typeface="+mn-lt"/>
              <a:cs typeface="+mn-lt"/>
            </a:endParaRPr>
          </a:p>
          <a:p>
            <a:pPr marL="342900" lvl="1" indent="-342900"/>
            <a:endParaRPr lang="en-US" sz="2400" b="1" dirty="0">
              <a:cs typeface="Segoe UI"/>
            </a:endParaRPr>
          </a:p>
          <a:p>
            <a:pPr marL="342900" lvl="1" indent="-342900"/>
            <a:endParaRPr lang="en-US" dirty="0">
              <a:cs typeface="Segoe UI"/>
            </a:endParaRPr>
          </a:p>
        </p:txBody>
      </p:sp>
      <p:pic>
        <p:nvPicPr>
          <p:cNvPr id="4" name="Picture 3" descr="Diagram&#10;&#10;Description automatically generated">
            <a:extLst>
              <a:ext uri="{FF2B5EF4-FFF2-40B4-BE49-F238E27FC236}">
                <a16:creationId xmlns:a16="http://schemas.microsoft.com/office/drawing/2014/main" id="{FA8D87DC-184D-D062-028C-03B51224F641}"/>
              </a:ext>
            </a:extLst>
          </p:cNvPr>
          <p:cNvPicPr>
            <a:picLocks noChangeAspect="1"/>
          </p:cNvPicPr>
          <p:nvPr/>
        </p:nvPicPr>
        <p:blipFill rotWithShape="1">
          <a:blip r:embed="rId3">
            <a:extLst>
              <a:ext uri="{28A0092B-C50C-407E-A947-70E740481C1C}">
                <a14:useLocalDpi xmlns:a14="http://schemas.microsoft.com/office/drawing/2010/main" val="0"/>
              </a:ext>
            </a:extLst>
          </a:blip>
          <a:srcRect t="33489" r="62287" b="44262"/>
          <a:stretch/>
        </p:blipFill>
        <p:spPr>
          <a:xfrm>
            <a:off x="8724549" y="310422"/>
            <a:ext cx="3020158" cy="1164422"/>
          </a:xfrm>
          <a:prstGeom prst="rect">
            <a:avLst/>
          </a:prstGeom>
          <a:noFill/>
          <a:ln w="57150">
            <a:solidFill>
              <a:schemeClr val="accent5"/>
            </a:solidFill>
          </a:ln>
        </p:spPr>
      </p:pic>
      <p:sp>
        <p:nvSpPr>
          <p:cNvPr id="7" name="Rectangle: Rounded Corners 6">
            <a:extLst>
              <a:ext uri="{FF2B5EF4-FFF2-40B4-BE49-F238E27FC236}">
                <a16:creationId xmlns:a16="http://schemas.microsoft.com/office/drawing/2014/main" id="{BC8098B6-B82A-7B21-08F6-A632F879F9C4}"/>
              </a:ext>
            </a:extLst>
          </p:cNvPr>
          <p:cNvSpPr/>
          <p:nvPr/>
        </p:nvSpPr>
        <p:spPr>
          <a:xfrm>
            <a:off x="8051180" y="2009422"/>
            <a:ext cx="3792721" cy="39712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indent="0" algn="ctr">
              <a:buNone/>
            </a:pPr>
            <a:r>
              <a:rPr lang="en-US" sz="2800" dirty="0">
                <a:latin typeface="Segoe UI Semibold" panose="020B0702040204020203" pitchFamily="34" charset="0"/>
                <a:ea typeface="+mn-lt"/>
                <a:cs typeface="Segoe UI Semibold" panose="020B0702040204020203" pitchFamily="34" charset="0"/>
              </a:rPr>
              <a:t>Tips</a:t>
            </a:r>
          </a:p>
          <a:p>
            <a:pPr marL="342900" lvl="1" indent="-342900">
              <a:spcBef>
                <a:spcPts val="600"/>
              </a:spcBef>
              <a:spcAft>
                <a:spcPts val="600"/>
              </a:spcAft>
              <a:buFont typeface="Arial" panose="020B0604020202020204" pitchFamily="34" charset="0"/>
              <a:buChar char="•"/>
            </a:pPr>
            <a:r>
              <a:rPr lang="en-US" sz="2400" dirty="0"/>
              <a:t>Functions may not be the fulfilled by the same team</a:t>
            </a:r>
          </a:p>
          <a:p>
            <a:pPr marL="342900" lvl="1" indent="-342900">
              <a:spcBef>
                <a:spcPts val="600"/>
              </a:spcBef>
              <a:spcAft>
                <a:spcPts val="600"/>
              </a:spcAft>
              <a:buFont typeface="Arial" panose="020B0604020202020204" pitchFamily="34" charset="0"/>
              <a:buChar char="•"/>
            </a:pPr>
            <a:r>
              <a:rPr lang="en-US" sz="2400" dirty="0"/>
              <a:t>Functions may fit or be added to existing teams</a:t>
            </a:r>
          </a:p>
          <a:p>
            <a:pPr marL="342900" lvl="1" indent="-342900">
              <a:spcBef>
                <a:spcPts val="600"/>
              </a:spcBef>
              <a:spcAft>
                <a:spcPts val="600"/>
              </a:spcAft>
              <a:buFont typeface="Arial" panose="020B0604020202020204" pitchFamily="34" charset="0"/>
              <a:buChar char="•"/>
            </a:pPr>
            <a:r>
              <a:rPr lang="en-US" sz="2400" dirty="0"/>
              <a:t>Teams might be 2 people!</a:t>
            </a:r>
          </a:p>
        </p:txBody>
      </p:sp>
      <p:sp>
        <p:nvSpPr>
          <p:cNvPr id="5" name="Rectangle: Rounded Corners 4">
            <a:extLst>
              <a:ext uri="{FF2B5EF4-FFF2-40B4-BE49-F238E27FC236}">
                <a16:creationId xmlns:a16="http://schemas.microsoft.com/office/drawing/2014/main" id="{0EC25579-5215-E2AB-D6A1-23C3D4784782}"/>
              </a:ext>
            </a:extLst>
          </p:cNvPr>
          <p:cNvSpPr/>
          <p:nvPr/>
        </p:nvSpPr>
        <p:spPr>
          <a:xfrm>
            <a:off x="838201" y="2009423"/>
            <a:ext cx="6995984" cy="3880247"/>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Principal’s Role</a:t>
            </a:r>
          </a:p>
          <a:p>
            <a:pPr algn="ctr"/>
            <a:endParaRPr lang="en-US" sz="3200" dirty="0">
              <a:solidFill>
                <a:schemeClr val="tx1"/>
              </a:solidFill>
            </a:endParaRPr>
          </a:p>
          <a:p>
            <a:pPr algn="ctr"/>
            <a:r>
              <a:rPr lang="en-US" sz="3200" dirty="0">
                <a:solidFill>
                  <a:schemeClr val="tx1"/>
                </a:solidFill>
              </a:rPr>
              <a:t>Authorize, sponsor and support teaming on attendance.</a:t>
            </a:r>
          </a:p>
        </p:txBody>
      </p:sp>
    </p:spTree>
    <p:extLst>
      <p:ext uri="{BB962C8B-B14F-4D97-AF65-F5344CB8AC3E}">
        <p14:creationId xmlns:p14="http://schemas.microsoft.com/office/powerpoint/2010/main" val="4955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05FD-6148-470A-AA05-36F1FAB08D66}"/>
              </a:ext>
            </a:extLst>
          </p:cNvPr>
          <p:cNvSpPr>
            <a:spLocks noGrp="1"/>
          </p:cNvSpPr>
          <p:nvPr>
            <p:ph type="title"/>
          </p:nvPr>
        </p:nvSpPr>
        <p:spPr/>
        <p:txBody>
          <a:bodyPr/>
          <a:lstStyle/>
          <a:p>
            <a:r>
              <a:rPr lang="en-US" dirty="0"/>
              <a:t>Real-World Examples: Teaming</a:t>
            </a:r>
          </a:p>
        </p:txBody>
      </p:sp>
      <p:graphicFrame>
        <p:nvGraphicFramePr>
          <p:cNvPr id="7" name="Table 6">
            <a:extLst>
              <a:ext uri="{FF2B5EF4-FFF2-40B4-BE49-F238E27FC236}">
                <a16:creationId xmlns:a16="http://schemas.microsoft.com/office/drawing/2014/main" id="{E9D1F183-0FCC-3CED-91CD-7DE063419DBC}"/>
              </a:ext>
            </a:extLst>
          </p:cNvPr>
          <p:cNvGraphicFramePr>
            <a:graphicFrameLocks noGrp="1"/>
          </p:cNvGraphicFramePr>
          <p:nvPr>
            <p:extLst>
              <p:ext uri="{D42A27DB-BD31-4B8C-83A1-F6EECF244321}">
                <p14:modId xmlns:p14="http://schemas.microsoft.com/office/powerpoint/2010/main" val="252251258"/>
              </p:ext>
            </p:extLst>
          </p:nvPr>
        </p:nvGraphicFramePr>
        <p:xfrm>
          <a:off x="4324866" y="2537166"/>
          <a:ext cx="7239804" cy="3140226"/>
        </p:xfrm>
        <a:graphic>
          <a:graphicData uri="http://schemas.openxmlformats.org/drawingml/2006/table">
            <a:tbl>
              <a:tblPr firstRow="1" firstCol="1" bandRow="1">
                <a:tableStyleId>{5C22544A-7EE6-4342-B048-85BDC9FD1C3A}</a:tableStyleId>
              </a:tblPr>
              <a:tblGrid>
                <a:gridCol w="2075933">
                  <a:extLst>
                    <a:ext uri="{9D8B030D-6E8A-4147-A177-3AD203B41FA5}">
                      <a16:colId xmlns:a16="http://schemas.microsoft.com/office/drawing/2014/main" val="3178065209"/>
                    </a:ext>
                  </a:extLst>
                </a:gridCol>
                <a:gridCol w="1445741">
                  <a:extLst>
                    <a:ext uri="{9D8B030D-6E8A-4147-A177-3AD203B41FA5}">
                      <a16:colId xmlns:a16="http://schemas.microsoft.com/office/drawing/2014/main" val="1831092673"/>
                    </a:ext>
                  </a:extLst>
                </a:gridCol>
                <a:gridCol w="1326639">
                  <a:extLst>
                    <a:ext uri="{9D8B030D-6E8A-4147-A177-3AD203B41FA5}">
                      <a16:colId xmlns:a16="http://schemas.microsoft.com/office/drawing/2014/main" val="93645939"/>
                    </a:ext>
                  </a:extLst>
                </a:gridCol>
                <a:gridCol w="2391491">
                  <a:extLst>
                    <a:ext uri="{9D8B030D-6E8A-4147-A177-3AD203B41FA5}">
                      <a16:colId xmlns:a16="http://schemas.microsoft.com/office/drawing/2014/main" val="234168250"/>
                    </a:ext>
                  </a:extLst>
                </a:gridCol>
              </a:tblGrid>
              <a:tr h="883610">
                <a:tc>
                  <a:txBody>
                    <a:bodyPr/>
                    <a:lstStyle/>
                    <a:p>
                      <a:pPr>
                        <a:lnSpc>
                          <a:spcPct val="105000"/>
                        </a:lnSpc>
                      </a:pPr>
                      <a:endParaRPr lang="en-US" sz="2400" dirty="0">
                        <a:effectLst/>
                      </a:endParaRPr>
                    </a:p>
                  </a:txBody>
                  <a:tcPr marL="68580" marR="68580" marT="0" marB="0" anchor="b"/>
                </a:tc>
                <a:tc>
                  <a:txBody>
                    <a:bodyPr/>
                    <a:lstStyle/>
                    <a:p>
                      <a:pPr algn="ctr">
                        <a:lnSpc>
                          <a:spcPct val="105000"/>
                        </a:lnSpc>
                      </a:pPr>
                      <a:r>
                        <a:rPr lang="en-US" sz="2400" b="0" dirty="0">
                          <a:effectLst/>
                          <a:latin typeface="Segoe UI Semibold" panose="020B0702040204020203" pitchFamily="34" charset="0"/>
                          <a:cs typeface="Segoe UI Semibold" panose="020B0702040204020203" pitchFamily="34" charset="0"/>
                        </a:rPr>
                        <a:t>2021-2022</a:t>
                      </a:r>
                    </a:p>
                  </a:txBody>
                  <a:tcPr marL="68580" marR="68580" marT="0" marB="0" anchor="ctr"/>
                </a:tc>
                <a:tc>
                  <a:txBody>
                    <a:bodyPr/>
                    <a:lstStyle/>
                    <a:p>
                      <a:pPr algn="ctr">
                        <a:lnSpc>
                          <a:spcPct val="105000"/>
                        </a:lnSpc>
                      </a:pPr>
                      <a:r>
                        <a:rPr lang="en-US" sz="2400" b="0" dirty="0">
                          <a:effectLst/>
                          <a:latin typeface="Segoe UI Semibold" panose="020B0702040204020203" pitchFamily="34" charset="0"/>
                          <a:cs typeface="Segoe UI Semibold" panose="020B0702040204020203" pitchFamily="34" charset="0"/>
                        </a:rPr>
                        <a:t>2022-2023</a:t>
                      </a:r>
                    </a:p>
                  </a:txBody>
                  <a:tcPr marL="68580" marR="68580" marT="0" marB="0" anchor="ctr"/>
                </a:tc>
                <a:tc>
                  <a:txBody>
                    <a:bodyPr/>
                    <a:lstStyle/>
                    <a:p>
                      <a:pPr algn="ctr">
                        <a:lnSpc>
                          <a:spcPct val="105000"/>
                        </a:lnSpc>
                      </a:pPr>
                      <a:r>
                        <a:rPr lang="en-US" sz="2400" b="0" dirty="0">
                          <a:effectLst/>
                          <a:latin typeface="Segoe UI Semibold" panose="020B0702040204020203" pitchFamily="34" charset="0"/>
                          <a:cs typeface="Segoe UI Semibold" panose="020B0702040204020203" pitchFamily="34" charset="0"/>
                        </a:rPr>
                        <a:t>Change since previous year</a:t>
                      </a:r>
                    </a:p>
                  </a:txBody>
                  <a:tcPr marL="0" marR="0" marT="0" marB="0" anchor="ctr"/>
                </a:tc>
                <a:extLst>
                  <a:ext uri="{0D108BD9-81ED-4DB2-BD59-A6C34878D82A}">
                    <a16:rowId xmlns:a16="http://schemas.microsoft.com/office/drawing/2014/main" val="498299372"/>
                  </a:ext>
                </a:extLst>
              </a:tr>
              <a:tr h="553748">
                <a:tc>
                  <a:txBody>
                    <a:bodyPr/>
                    <a:lstStyle/>
                    <a:p>
                      <a:pPr>
                        <a:lnSpc>
                          <a:spcPct val="105000"/>
                        </a:lnSpc>
                      </a:pPr>
                      <a:r>
                        <a:rPr lang="en-US" sz="2400" b="0" dirty="0">
                          <a:effectLst/>
                          <a:latin typeface="Segoe UI Semibold" panose="020B0702040204020203" pitchFamily="34" charset="0"/>
                          <a:cs typeface="Segoe UI Semibold" panose="020B0702040204020203" pitchFamily="34" charset="0"/>
                        </a:rPr>
                        <a:t>Stevens</a:t>
                      </a:r>
                    </a:p>
                  </a:txBody>
                  <a:tcPr marL="68580" marR="68580" marT="0" marB="0" anchor="ctr"/>
                </a:tc>
                <a:tc>
                  <a:txBody>
                    <a:bodyPr/>
                    <a:lstStyle/>
                    <a:p>
                      <a:pPr algn="ctr">
                        <a:lnSpc>
                          <a:spcPct val="105000"/>
                        </a:lnSpc>
                      </a:pPr>
                      <a:r>
                        <a:rPr lang="en-US" sz="2400" dirty="0">
                          <a:effectLst/>
                          <a:highlight>
                            <a:srgbClr val="FBC639"/>
                          </a:highlight>
                        </a:rPr>
                        <a:t>55%</a:t>
                      </a:r>
                    </a:p>
                  </a:txBody>
                  <a:tcPr marL="68580" marR="68580" marT="0" marB="0" anchor="ctr"/>
                </a:tc>
                <a:tc>
                  <a:txBody>
                    <a:bodyPr/>
                    <a:lstStyle/>
                    <a:p>
                      <a:pPr algn="ctr">
                        <a:lnSpc>
                          <a:spcPct val="105000"/>
                        </a:lnSpc>
                      </a:pPr>
                      <a:r>
                        <a:rPr lang="en-US" sz="2400" dirty="0">
                          <a:effectLst/>
                          <a:highlight>
                            <a:srgbClr val="FBC639"/>
                          </a:highlight>
                        </a:rPr>
                        <a:t>75%</a:t>
                      </a:r>
                    </a:p>
                  </a:txBody>
                  <a:tcPr marL="68580" marR="68580" marT="0" marB="0" anchor="ctr"/>
                </a:tc>
                <a:tc>
                  <a:txBody>
                    <a:bodyPr/>
                    <a:lstStyle/>
                    <a:p>
                      <a:pPr algn="ctr">
                        <a:lnSpc>
                          <a:spcPct val="105000"/>
                        </a:lnSpc>
                      </a:pPr>
                      <a:r>
                        <a:rPr lang="en-US" sz="2400" dirty="0">
                          <a:effectLst/>
                          <a:highlight>
                            <a:srgbClr val="FBC639"/>
                          </a:highlight>
                        </a:rPr>
                        <a:t>+ 20%</a:t>
                      </a:r>
                    </a:p>
                  </a:txBody>
                  <a:tcPr marL="0" marR="0" marT="0" marB="0" anchor="ctr"/>
                </a:tc>
                <a:extLst>
                  <a:ext uri="{0D108BD9-81ED-4DB2-BD59-A6C34878D82A}">
                    <a16:rowId xmlns:a16="http://schemas.microsoft.com/office/drawing/2014/main" val="2798629779"/>
                  </a:ext>
                </a:extLst>
              </a:tr>
              <a:tr h="425717">
                <a:tc>
                  <a:txBody>
                    <a:bodyPr/>
                    <a:lstStyle/>
                    <a:p>
                      <a:pPr lvl="0">
                        <a:lnSpc>
                          <a:spcPct val="105000"/>
                        </a:lnSpc>
                        <a:buNone/>
                      </a:pPr>
                      <a:r>
                        <a:rPr lang="en-US" sz="2400" b="0">
                          <a:effectLst/>
                          <a:latin typeface="Segoe UI Semibold" panose="020B0702040204020203" pitchFamily="34" charset="0"/>
                          <a:cs typeface="Segoe UI Semibold" panose="020B0702040204020203" pitchFamily="34" charset="0"/>
                        </a:rPr>
                        <a:t>School A</a:t>
                      </a:r>
                    </a:p>
                  </a:txBody>
                  <a:tcPr marL="68580" marR="68580" marT="0" marB="0" anchor="b"/>
                </a:tc>
                <a:tc>
                  <a:txBody>
                    <a:bodyPr/>
                    <a:lstStyle/>
                    <a:p>
                      <a:pPr algn="ctr">
                        <a:lnSpc>
                          <a:spcPct val="105000"/>
                        </a:lnSpc>
                      </a:pPr>
                      <a:r>
                        <a:rPr lang="en-US" sz="2400" dirty="0">
                          <a:effectLst/>
                        </a:rPr>
                        <a:t>63%</a:t>
                      </a:r>
                    </a:p>
                  </a:txBody>
                  <a:tcPr marL="68580" marR="68580" marT="0" marB="0" anchor="b"/>
                </a:tc>
                <a:tc>
                  <a:txBody>
                    <a:bodyPr/>
                    <a:lstStyle/>
                    <a:p>
                      <a:pPr algn="ctr">
                        <a:lnSpc>
                          <a:spcPct val="105000"/>
                        </a:lnSpc>
                      </a:pPr>
                      <a:r>
                        <a:rPr lang="en-US" sz="2400" dirty="0">
                          <a:effectLst/>
                        </a:rPr>
                        <a:t>63%</a:t>
                      </a:r>
                    </a:p>
                  </a:txBody>
                  <a:tcPr marL="68580" marR="68580" marT="0" marB="0" anchor="b"/>
                </a:tc>
                <a:tc>
                  <a:txBody>
                    <a:bodyPr/>
                    <a:lstStyle/>
                    <a:p>
                      <a:pPr algn="ctr">
                        <a:lnSpc>
                          <a:spcPct val="105000"/>
                        </a:lnSpc>
                      </a:pPr>
                      <a:r>
                        <a:rPr lang="en-US" sz="2400">
                          <a:effectLst/>
                        </a:rPr>
                        <a:t>0%</a:t>
                      </a:r>
                    </a:p>
                  </a:txBody>
                  <a:tcPr marL="0" marR="0" marT="0" marB="0" anchor="ctr"/>
                </a:tc>
                <a:extLst>
                  <a:ext uri="{0D108BD9-81ED-4DB2-BD59-A6C34878D82A}">
                    <a16:rowId xmlns:a16="http://schemas.microsoft.com/office/drawing/2014/main" val="2536998801"/>
                  </a:ext>
                </a:extLst>
              </a:tr>
              <a:tr h="425717">
                <a:tc>
                  <a:txBody>
                    <a:bodyPr/>
                    <a:lstStyle/>
                    <a:p>
                      <a:pPr>
                        <a:lnSpc>
                          <a:spcPct val="105000"/>
                        </a:lnSpc>
                      </a:pPr>
                      <a:r>
                        <a:rPr lang="en-US" sz="2400" b="0">
                          <a:effectLst/>
                          <a:latin typeface="Segoe UI Semibold" panose="020B0702040204020203" pitchFamily="34" charset="0"/>
                          <a:cs typeface="Segoe UI Semibold" panose="020B0702040204020203" pitchFamily="34" charset="0"/>
                        </a:rPr>
                        <a:t>School B</a:t>
                      </a:r>
                    </a:p>
                  </a:txBody>
                  <a:tcPr marL="68580" marR="68580" marT="0" marB="0" anchor="b"/>
                </a:tc>
                <a:tc>
                  <a:txBody>
                    <a:bodyPr/>
                    <a:lstStyle/>
                    <a:p>
                      <a:pPr algn="ctr">
                        <a:lnSpc>
                          <a:spcPct val="105000"/>
                        </a:lnSpc>
                      </a:pPr>
                      <a:r>
                        <a:rPr lang="en-US" sz="2400">
                          <a:effectLst/>
                        </a:rPr>
                        <a:t>62%</a:t>
                      </a:r>
                    </a:p>
                  </a:txBody>
                  <a:tcPr marL="68580" marR="68580" marT="0" marB="0" anchor="b"/>
                </a:tc>
                <a:tc>
                  <a:txBody>
                    <a:bodyPr/>
                    <a:lstStyle/>
                    <a:p>
                      <a:pPr algn="ctr">
                        <a:lnSpc>
                          <a:spcPct val="105000"/>
                        </a:lnSpc>
                      </a:pPr>
                      <a:r>
                        <a:rPr lang="en-US" sz="2400" dirty="0">
                          <a:effectLst/>
                        </a:rPr>
                        <a:t>62%</a:t>
                      </a:r>
                    </a:p>
                  </a:txBody>
                  <a:tcPr marL="68580" marR="68580" marT="0" marB="0" anchor="b"/>
                </a:tc>
                <a:tc>
                  <a:txBody>
                    <a:bodyPr/>
                    <a:lstStyle/>
                    <a:p>
                      <a:pPr algn="ctr">
                        <a:lnSpc>
                          <a:spcPct val="105000"/>
                        </a:lnSpc>
                      </a:pPr>
                      <a:r>
                        <a:rPr lang="en-US" sz="2400">
                          <a:effectLst/>
                        </a:rPr>
                        <a:t>0%</a:t>
                      </a:r>
                    </a:p>
                  </a:txBody>
                  <a:tcPr marL="0" marR="0" marT="0" marB="0" anchor="ctr"/>
                </a:tc>
                <a:extLst>
                  <a:ext uri="{0D108BD9-81ED-4DB2-BD59-A6C34878D82A}">
                    <a16:rowId xmlns:a16="http://schemas.microsoft.com/office/drawing/2014/main" val="559544398"/>
                  </a:ext>
                </a:extLst>
              </a:tr>
              <a:tr h="425717">
                <a:tc>
                  <a:txBody>
                    <a:bodyPr/>
                    <a:lstStyle/>
                    <a:p>
                      <a:pPr>
                        <a:lnSpc>
                          <a:spcPct val="105000"/>
                        </a:lnSpc>
                      </a:pPr>
                      <a:r>
                        <a:rPr lang="en-US" sz="2400" b="0">
                          <a:effectLst/>
                          <a:latin typeface="Segoe UI Semibold" panose="020B0702040204020203" pitchFamily="34" charset="0"/>
                          <a:cs typeface="Segoe UI Semibold" panose="020B0702040204020203" pitchFamily="34" charset="0"/>
                        </a:rPr>
                        <a:t>School C</a:t>
                      </a:r>
                    </a:p>
                  </a:txBody>
                  <a:tcPr marL="68580" marR="68580" marT="0" marB="0" anchor="b"/>
                </a:tc>
                <a:tc>
                  <a:txBody>
                    <a:bodyPr/>
                    <a:lstStyle/>
                    <a:p>
                      <a:pPr algn="ctr">
                        <a:lnSpc>
                          <a:spcPct val="105000"/>
                        </a:lnSpc>
                      </a:pPr>
                      <a:r>
                        <a:rPr lang="en-US" sz="2400">
                          <a:effectLst/>
                        </a:rPr>
                        <a:t>60%</a:t>
                      </a:r>
                    </a:p>
                  </a:txBody>
                  <a:tcPr marL="68580" marR="68580" marT="0" marB="0" anchor="b"/>
                </a:tc>
                <a:tc>
                  <a:txBody>
                    <a:bodyPr/>
                    <a:lstStyle/>
                    <a:p>
                      <a:pPr algn="ctr">
                        <a:lnSpc>
                          <a:spcPct val="105000"/>
                        </a:lnSpc>
                      </a:pPr>
                      <a:r>
                        <a:rPr lang="en-US" sz="2400" dirty="0">
                          <a:effectLst/>
                        </a:rPr>
                        <a:t>73%</a:t>
                      </a:r>
                    </a:p>
                  </a:txBody>
                  <a:tcPr marL="68580" marR="68580" marT="0" marB="0" anchor="b"/>
                </a:tc>
                <a:tc>
                  <a:txBody>
                    <a:bodyPr/>
                    <a:lstStyle/>
                    <a:p>
                      <a:pPr algn="ctr">
                        <a:lnSpc>
                          <a:spcPct val="105000"/>
                        </a:lnSpc>
                      </a:pPr>
                      <a:r>
                        <a:rPr lang="en-US" sz="2400" dirty="0">
                          <a:effectLst/>
                        </a:rPr>
                        <a:t>13%</a:t>
                      </a:r>
                    </a:p>
                  </a:txBody>
                  <a:tcPr marL="0" marR="0" marT="0" marB="0" anchor="ctr"/>
                </a:tc>
                <a:extLst>
                  <a:ext uri="{0D108BD9-81ED-4DB2-BD59-A6C34878D82A}">
                    <a16:rowId xmlns:a16="http://schemas.microsoft.com/office/drawing/2014/main" val="3656780451"/>
                  </a:ext>
                </a:extLst>
              </a:tr>
              <a:tr h="425717">
                <a:tc>
                  <a:txBody>
                    <a:bodyPr/>
                    <a:lstStyle/>
                    <a:p>
                      <a:pPr>
                        <a:lnSpc>
                          <a:spcPct val="105000"/>
                        </a:lnSpc>
                      </a:pPr>
                      <a:r>
                        <a:rPr lang="en-US" sz="2400" b="0" dirty="0">
                          <a:effectLst/>
                          <a:latin typeface="Segoe UI Semibold" panose="020B0702040204020203" pitchFamily="34" charset="0"/>
                          <a:cs typeface="Segoe UI Semibold" panose="020B0702040204020203" pitchFamily="34" charset="0"/>
                        </a:rPr>
                        <a:t>School D</a:t>
                      </a:r>
                    </a:p>
                  </a:txBody>
                  <a:tcPr marL="68580" marR="68580" marT="0" marB="0" anchor="b"/>
                </a:tc>
                <a:tc>
                  <a:txBody>
                    <a:bodyPr/>
                    <a:lstStyle/>
                    <a:p>
                      <a:pPr algn="ctr">
                        <a:lnSpc>
                          <a:spcPct val="105000"/>
                        </a:lnSpc>
                      </a:pPr>
                      <a:r>
                        <a:rPr lang="en-US" sz="2400" dirty="0">
                          <a:effectLst/>
                        </a:rPr>
                        <a:t>53%</a:t>
                      </a:r>
                    </a:p>
                  </a:txBody>
                  <a:tcPr marL="68580" marR="68580" marT="0" marB="0" anchor="b"/>
                </a:tc>
                <a:tc>
                  <a:txBody>
                    <a:bodyPr/>
                    <a:lstStyle/>
                    <a:p>
                      <a:pPr algn="ctr">
                        <a:lnSpc>
                          <a:spcPct val="105000"/>
                        </a:lnSpc>
                      </a:pPr>
                      <a:r>
                        <a:rPr lang="en-US" sz="2400">
                          <a:effectLst/>
                        </a:rPr>
                        <a:t>69%</a:t>
                      </a:r>
                    </a:p>
                  </a:txBody>
                  <a:tcPr marL="68580" marR="68580" marT="0" marB="0" anchor="b"/>
                </a:tc>
                <a:tc>
                  <a:txBody>
                    <a:bodyPr/>
                    <a:lstStyle/>
                    <a:p>
                      <a:pPr algn="ctr">
                        <a:lnSpc>
                          <a:spcPct val="105000"/>
                        </a:lnSpc>
                      </a:pPr>
                      <a:r>
                        <a:rPr lang="en-US" sz="2400" dirty="0">
                          <a:effectLst/>
                        </a:rPr>
                        <a:t>16%</a:t>
                      </a:r>
                    </a:p>
                  </a:txBody>
                  <a:tcPr marL="0" marR="0" marT="0" marB="0" anchor="ctr"/>
                </a:tc>
                <a:extLst>
                  <a:ext uri="{0D108BD9-81ED-4DB2-BD59-A6C34878D82A}">
                    <a16:rowId xmlns:a16="http://schemas.microsoft.com/office/drawing/2014/main" val="3803411075"/>
                  </a:ext>
                </a:extLst>
              </a:tr>
            </a:tbl>
          </a:graphicData>
        </a:graphic>
      </p:graphicFrame>
      <p:sp>
        <p:nvSpPr>
          <p:cNvPr id="8" name="TextBox 7">
            <a:extLst>
              <a:ext uri="{FF2B5EF4-FFF2-40B4-BE49-F238E27FC236}">
                <a16:creationId xmlns:a16="http://schemas.microsoft.com/office/drawing/2014/main" id="{E520ECB8-4488-E334-547B-01F3949AE773}"/>
              </a:ext>
            </a:extLst>
          </p:cNvPr>
          <p:cNvSpPr txBox="1"/>
          <p:nvPr/>
        </p:nvSpPr>
        <p:spPr>
          <a:xfrm>
            <a:off x="5137089" y="6231265"/>
            <a:ext cx="69411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Source: SPS Chronic Absence Data from Data Tools as of 5/19/2023; includes students in the “Satisfactory”, “At-Risk”, and “Chronic” categories </a:t>
            </a:r>
            <a:endParaRPr lang="en-US" sz="1400" dirty="0">
              <a:cs typeface="Segoe UI"/>
            </a:endParaRPr>
          </a:p>
        </p:txBody>
      </p:sp>
      <p:sp>
        <p:nvSpPr>
          <p:cNvPr id="9" name="TextBox 8">
            <a:extLst>
              <a:ext uri="{FF2B5EF4-FFF2-40B4-BE49-F238E27FC236}">
                <a16:creationId xmlns:a16="http://schemas.microsoft.com/office/drawing/2014/main" id="{AA4237BC-B126-76BD-273B-83C805F97321}"/>
              </a:ext>
            </a:extLst>
          </p:cNvPr>
          <p:cNvSpPr txBox="1"/>
          <p:nvPr/>
        </p:nvSpPr>
        <p:spPr>
          <a:xfrm>
            <a:off x="4368114" y="1674741"/>
            <a:ext cx="71533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Segoe UI Semibold" panose="020B0702040204020203" pitchFamily="34" charset="0"/>
                <a:cs typeface="Segoe UI Semibold" panose="020B0702040204020203" pitchFamily="34" charset="0"/>
              </a:rPr>
              <a:t>Percent of Students Attending 85% or more days in 5 SPS Elementary Schools</a:t>
            </a:r>
          </a:p>
        </p:txBody>
      </p:sp>
      <p:sp>
        <p:nvSpPr>
          <p:cNvPr id="5" name="TextBox 4">
            <a:extLst>
              <a:ext uri="{FF2B5EF4-FFF2-40B4-BE49-F238E27FC236}">
                <a16:creationId xmlns:a16="http://schemas.microsoft.com/office/drawing/2014/main" id="{3BDFA701-B8C4-33FE-4A24-7E6C7C438225}"/>
              </a:ext>
            </a:extLst>
          </p:cNvPr>
          <p:cNvSpPr txBox="1"/>
          <p:nvPr/>
        </p:nvSpPr>
        <p:spPr>
          <a:xfrm>
            <a:off x="670579" y="2386573"/>
            <a:ext cx="3190908" cy="3108543"/>
          </a:xfrm>
          <a:prstGeom prst="rect">
            <a:avLst/>
          </a:prstGeom>
          <a:noFill/>
        </p:spPr>
        <p:txBody>
          <a:bodyPr wrap="square" rtlCol="0">
            <a:spAutoFit/>
          </a:bodyPr>
          <a:lstStyle/>
          <a:p>
            <a:r>
              <a:rPr lang="en-US" sz="2800" dirty="0"/>
              <a:t>The principal of Stevens Elementary attributes their growth in attendance to their </a:t>
            </a:r>
            <a:r>
              <a:rPr lang="en-US" sz="2800" b="1" dirty="0"/>
              <a:t>attendance team.</a:t>
            </a:r>
          </a:p>
        </p:txBody>
      </p:sp>
    </p:spTree>
    <p:extLst>
      <p:ext uri="{BB962C8B-B14F-4D97-AF65-F5344CB8AC3E}">
        <p14:creationId xmlns:p14="http://schemas.microsoft.com/office/powerpoint/2010/main" val="24047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8A4F3-C688-5A2E-5CCE-3841F0E44F0F}"/>
              </a:ext>
            </a:extLst>
          </p:cNvPr>
          <p:cNvSpPr>
            <a:spLocks noGrp="1"/>
          </p:cNvSpPr>
          <p:nvPr>
            <p:ph type="title"/>
          </p:nvPr>
        </p:nvSpPr>
        <p:spPr/>
        <p:txBody>
          <a:bodyPr/>
          <a:lstStyle/>
          <a:p>
            <a:r>
              <a:rPr lang="en-US" dirty="0"/>
              <a:t>Why are we focused on attendance?</a:t>
            </a:r>
          </a:p>
        </p:txBody>
      </p:sp>
    </p:spTree>
    <p:extLst>
      <p:ext uri="{BB962C8B-B14F-4D97-AF65-F5344CB8AC3E}">
        <p14:creationId xmlns:p14="http://schemas.microsoft.com/office/powerpoint/2010/main" val="1997522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Diagram&#10;&#10;Description automatically generated">
            <a:extLst>
              <a:ext uri="{FF2B5EF4-FFF2-40B4-BE49-F238E27FC236}">
                <a16:creationId xmlns:a16="http://schemas.microsoft.com/office/drawing/2014/main" id="{3F6EDCB6-921C-45D3-A613-05DE7B82B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732" y="308273"/>
            <a:ext cx="9073753" cy="5918718"/>
          </a:xfrm>
          <a:prstGeom prst="rect">
            <a:avLst/>
          </a:prstGeom>
        </p:spPr>
      </p:pic>
      <p:sp>
        <p:nvSpPr>
          <p:cNvPr id="2" name="Title 1">
            <a:extLst>
              <a:ext uri="{FF2B5EF4-FFF2-40B4-BE49-F238E27FC236}">
                <a16:creationId xmlns:a16="http://schemas.microsoft.com/office/drawing/2014/main" id="{D855B680-D2C8-BC52-5C63-4C36BDEF97F1}"/>
              </a:ext>
            </a:extLst>
          </p:cNvPr>
          <p:cNvSpPr>
            <a:spLocks noGrp="1"/>
          </p:cNvSpPr>
          <p:nvPr>
            <p:ph type="title"/>
          </p:nvPr>
        </p:nvSpPr>
        <p:spPr/>
        <p:txBody>
          <a:bodyPr>
            <a:normAutofit/>
          </a:bodyPr>
          <a:lstStyle/>
          <a:p>
            <a:r>
              <a:rPr lang="en-US" sz="2800">
                <a:solidFill>
                  <a:srgbClr val="FFFFFF"/>
                </a:solidFill>
              </a:rPr>
              <a:t>Washington MTSS</a:t>
            </a:r>
          </a:p>
        </p:txBody>
      </p:sp>
      <p:sp>
        <p:nvSpPr>
          <p:cNvPr id="3" name="TextBox 2">
            <a:extLst>
              <a:ext uri="{FF2B5EF4-FFF2-40B4-BE49-F238E27FC236}">
                <a16:creationId xmlns:a16="http://schemas.microsoft.com/office/drawing/2014/main" id="{1345D010-CE57-A772-069C-937F56BE0C2E}"/>
              </a:ext>
            </a:extLst>
          </p:cNvPr>
          <p:cNvSpPr txBox="1"/>
          <p:nvPr/>
        </p:nvSpPr>
        <p:spPr>
          <a:xfrm>
            <a:off x="301217" y="256490"/>
            <a:ext cx="11589565" cy="646331"/>
          </a:xfrm>
          <a:prstGeom prst="rect">
            <a:avLst/>
          </a:prstGeom>
          <a:noFill/>
        </p:spPr>
        <p:txBody>
          <a:bodyPr wrap="square" lIns="91440" tIns="45720" rIns="91440" bIns="45720" rtlCol="0" anchor="t">
            <a:spAutoFit/>
          </a:bodyPr>
          <a:lstStyle/>
          <a:p>
            <a:pPr algn="ctr"/>
            <a:endParaRPr lang="en-US" sz="3600">
              <a:latin typeface="Segoe UI Semibold" panose="020B0702040204020203" pitchFamily="34" charset="0"/>
              <a:cs typeface="Segoe UI Semibold" panose="020B0702040204020203" pitchFamily="34" charset="0"/>
            </a:endParaRPr>
          </a:p>
        </p:txBody>
      </p:sp>
      <p:pic>
        <p:nvPicPr>
          <p:cNvPr id="7" name="Picture 7" descr="A grey rectangular object with blue edges&#10;&#10;Description automatically generated">
            <a:extLst>
              <a:ext uri="{FF2B5EF4-FFF2-40B4-BE49-F238E27FC236}">
                <a16:creationId xmlns:a16="http://schemas.microsoft.com/office/drawing/2014/main" id="{FB93C7A6-8013-EBDF-900E-1123ABF3BB03}"/>
              </a:ext>
            </a:extLst>
          </p:cNvPr>
          <p:cNvPicPr>
            <a:picLocks noChangeAspect="1"/>
          </p:cNvPicPr>
          <p:nvPr/>
        </p:nvPicPr>
        <p:blipFill>
          <a:blip r:embed="rId4"/>
          <a:stretch>
            <a:fillRect/>
          </a:stretch>
        </p:blipFill>
        <p:spPr>
          <a:xfrm>
            <a:off x="1662546" y="399921"/>
            <a:ext cx="8936181" cy="5739504"/>
          </a:xfrm>
          <a:prstGeom prst="rect">
            <a:avLst/>
          </a:prstGeom>
        </p:spPr>
      </p:pic>
      <p:pic>
        <p:nvPicPr>
          <p:cNvPr id="6" name="Picture 5" descr="Diagram&#10;&#10;Description automatically generated">
            <a:extLst>
              <a:ext uri="{FF2B5EF4-FFF2-40B4-BE49-F238E27FC236}">
                <a16:creationId xmlns:a16="http://schemas.microsoft.com/office/drawing/2014/main" id="{F33E7476-4699-2A31-AF77-5EC884B54969}"/>
              </a:ext>
            </a:extLst>
          </p:cNvPr>
          <p:cNvPicPr>
            <a:picLocks noChangeAspect="1"/>
          </p:cNvPicPr>
          <p:nvPr/>
        </p:nvPicPr>
        <p:blipFill rotWithShape="1">
          <a:blip r:embed="rId3">
            <a:extLst>
              <a:ext uri="{28A0092B-C50C-407E-A947-70E740481C1C}">
                <a14:useLocalDpi xmlns:a14="http://schemas.microsoft.com/office/drawing/2010/main" val="0"/>
              </a:ext>
            </a:extLst>
          </a:blip>
          <a:srcRect l="12366" t="53630" r="55196" b="24824"/>
          <a:stretch/>
        </p:blipFill>
        <p:spPr>
          <a:xfrm>
            <a:off x="2584360" y="3477619"/>
            <a:ext cx="2943290" cy="1275236"/>
          </a:xfrm>
          <a:prstGeom prst="rect">
            <a:avLst/>
          </a:prstGeom>
          <a:noFill/>
          <a:ln w="57150">
            <a:solidFill>
              <a:schemeClr val="accent5"/>
            </a:solidFill>
          </a:ln>
        </p:spPr>
      </p:pic>
    </p:spTree>
    <p:extLst>
      <p:ext uri="{BB962C8B-B14F-4D97-AF65-F5344CB8AC3E}">
        <p14:creationId xmlns:p14="http://schemas.microsoft.com/office/powerpoint/2010/main" val="3803639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latin typeface="Segoe UI" panose="020B0502040204020203" pitchFamily="34" charset="0"/>
                <a:cs typeface="Segoe UI" panose="020B0502040204020203" pitchFamily="34" charset="0"/>
              </a:rPr>
              <a:t>The Three A’s of Data Literacy – Principal’s Role</a:t>
            </a:r>
            <a:endParaRPr dirty="0">
              <a:latin typeface="Segoe UI" panose="020B0502040204020203" pitchFamily="34" charset="0"/>
              <a:cs typeface="Segoe UI" panose="020B0502040204020203" pitchFamily="34" charset="0"/>
            </a:endParaRPr>
          </a:p>
        </p:txBody>
      </p:sp>
      <p:graphicFrame>
        <p:nvGraphicFramePr>
          <p:cNvPr id="2" name="Diagram 1">
            <a:extLst>
              <a:ext uri="{FF2B5EF4-FFF2-40B4-BE49-F238E27FC236}">
                <a16:creationId xmlns:a16="http://schemas.microsoft.com/office/drawing/2014/main" id="{A8318B76-7827-A84B-717A-F0E50B23CAE5}"/>
              </a:ext>
            </a:extLst>
          </p:cNvPr>
          <p:cNvGraphicFramePr/>
          <p:nvPr>
            <p:extLst>
              <p:ext uri="{D42A27DB-BD31-4B8C-83A1-F6EECF244321}">
                <p14:modId xmlns:p14="http://schemas.microsoft.com/office/powerpoint/2010/main" val="3123483956"/>
              </p:ext>
            </p:extLst>
          </p:nvPr>
        </p:nvGraphicFramePr>
        <p:xfrm>
          <a:off x="963828" y="1556950"/>
          <a:ext cx="10515600" cy="4446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9394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EE7A-8019-7FD4-1112-2910789FA3A9}"/>
              </a:ext>
            </a:extLst>
          </p:cNvPr>
          <p:cNvSpPr>
            <a:spLocks noGrp="1"/>
          </p:cNvSpPr>
          <p:nvPr>
            <p:ph type="title"/>
          </p:nvPr>
        </p:nvSpPr>
        <p:spPr>
          <a:xfrm>
            <a:off x="838200" y="265910"/>
            <a:ext cx="10515600" cy="1325563"/>
          </a:xfrm>
        </p:spPr>
        <p:txBody>
          <a:bodyPr/>
          <a:lstStyle/>
          <a:p>
            <a:r>
              <a:rPr lang="en-US" dirty="0"/>
              <a:t>Data-based Decision Making</a:t>
            </a:r>
          </a:p>
        </p:txBody>
      </p:sp>
      <p:sp>
        <p:nvSpPr>
          <p:cNvPr id="3" name="Content Placeholder 2">
            <a:extLst>
              <a:ext uri="{FF2B5EF4-FFF2-40B4-BE49-F238E27FC236}">
                <a16:creationId xmlns:a16="http://schemas.microsoft.com/office/drawing/2014/main" id="{3C7710AA-A0AC-59A0-F7D0-63C37DBD1E81}"/>
              </a:ext>
            </a:extLst>
          </p:cNvPr>
          <p:cNvSpPr>
            <a:spLocks noGrp="1"/>
          </p:cNvSpPr>
          <p:nvPr>
            <p:ph idx="1"/>
          </p:nvPr>
        </p:nvSpPr>
        <p:spPr>
          <a:xfrm>
            <a:off x="532639" y="1472473"/>
            <a:ext cx="6521303" cy="4926564"/>
          </a:xfrm>
        </p:spPr>
        <p:txBody>
          <a:bodyPr vert="horz" lIns="91440" tIns="45720" rIns="91440" bIns="45720" rtlCol="0" anchor="t">
            <a:normAutofit/>
          </a:bodyPr>
          <a:lstStyle/>
          <a:p>
            <a:pPr marL="0" indent="0">
              <a:lnSpc>
                <a:spcPct val="120000"/>
              </a:lnSpc>
              <a:buNone/>
            </a:pPr>
            <a:r>
              <a:rPr lang="en-US" sz="3200" dirty="0"/>
              <a:t>Guiding questions to keep asking:</a:t>
            </a:r>
          </a:p>
          <a:p>
            <a:pPr marL="0" indent="0">
              <a:lnSpc>
                <a:spcPct val="120000"/>
              </a:lnSpc>
              <a:spcBef>
                <a:spcPts val="0"/>
              </a:spcBef>
              <a:buNone/>
            </a:pPr>
            <a:endParaRPr lang="en-US" sz="1800" dirty="0">
              <a:cs typeface="Segoe UI"/>
            </a:endParaRPr>
          </a:p>
          <a:p>
            <a:pPr lvl="1">
              <a:lnSpc>
                <a:spcPct val="120000"/>
              </a:lnSpc>
            </a:pPr>
            <a:r>
              <a:rPr lang="en-US" sz="2800" dirty="0">
                <a:cs typeface="Segoe UI"/>
              </a:rPr>
              <a:t>Who is missing?</a:t>
            </a:r>
          </a:p>
          <a:p>
            <a:pPr lvl="1">
              <a:lnSpc>
                <a:spcPct val="120000"/>
              </a:lnSpc>
            </a:pPr>
            <a:r>
              <a:rPr lang="en-US" sz="2800" dirty="0">
                <a:cs typeface="Segoe UI"/>
              </a:rPr>
              <a:t>Why are they missing?</a:t>
            </a:r>
          </a:p>
          <a:p>
            <a:pPr lvl="1">
              <a:lnSpc>
                <a:spcPct val="120000"/>
              </a:lnSpc>
            </a:pPr>
            <a:r>
              <a:rPr lang="en-US" sz="2800" dirty="0">
                <a:cs typeface="Segoe UI"/>
              </a:rPr>
              <a:t>What other information do we need to answer these two questions?</a:t>
            </a:r>
          </a:p>
          <a:p>
            <a:pPr lvl="1">
              <a:lnSpc>
                <a:spcPct val="120000"/>
              </a:lnSpc>
            </a:pPr>
            <a:r>
              <a:rPr lang="en-US" sz="2800" dirty="0">
                <a:cs typeface="Segoe UI"/>
              </a:rPr>
              <a:t>Are we ready to hear it's us, not them?</a:t>
            </a:r>
          </a:p>
        </p:txBody>
      </p:sp>
      <p:pic>
        <p:nvPicPr>
          <p:cNvPr id="5" name="Picture 4" descr="Diagram&#10;&#10;Description automatically generated">
            <a:extLst>
              <a:ext uri="{FF2B5EF4-FFF2-40B4-BE49-F238E27FC236}">
                <a16:creationId xmlns:a16="http://schemas.microsoft.com/office/drawing/2014/main" id="{AB9EA42F-065B-DADF-F8CD-FE4559107B44}"/>
              </a:ext>
            </a:extLst>
          </p:cNvPr>
          <p:cNvPicPr>
            <a:picLocks noChangeAspect="1"/>
          </p:cNvPicPr>
          <p:nvPr/>
        </p:nvPicPr>
        <p:blipFill rotWithShape="1">
          <a:blip r:embed="rId3">
            <a:extLst>
              <a:ext uri="{28A0092B-C50C-407E-A947-70E740481C1C}">
                <a14:useLocalDpi xmlns:a14="http://schemas.microsoft.com/office/drawing/2010/main" val="0"/>
              </a:ext>
            </a:extLst>
          </a:blip>
          <a:srcRect l="12366" t="53630" r="55196" b="24824"/>
          <a:stretch/>
        </p:blipFill>
        <p:spPr>
          <a:xfrm>
            <a:off x="9012869" y="291074"/>
            <a:ext cx="2943290" cy="1275236"/>
          </a:xfrm>
          <a:prstGeom prst="rect">
            <a:avLst/>
          </a:prstGeom>
          <a:noFill/>
          <a:ln w="57150">
            <a:solidFill>
              <a:schemeClr val="accent5"/>
            </a:solidFill>
          </a:ln>
        </p:spPr>
      </p:pic>
      <p:pic>
        <p:nvPicPr>
          <p:cNvPr id="6" name="Picture 5" descr="A person sitting at a table with her eyes closed&#10;&#10;Description automatically generated">
            <a:extLst>
              <a:ext uri="{FF2B5EF4-FFF2-40B4-BE49-F238E27FC236}">
                <a16:creationId xmlns:a16="http://schemas.microsoft.com/office/drawing/2014/main" id="{D1AEE6FE-844F-B881-B0A9-BE89FFCEFA36}"/>
              </a:ext>
            </a:extLst>
          </p:cNvPr>
          <p:cNvPicPr>
            <a:picLocks noChangeAspect="1"/>
          </p:cNvPicPr>
          <p:nvPr/>
        </p:nvPicPr>
        <p:blipFill>
          <a:blip r:embed="rId4" cstate="print">
            <a:alphaModFix amt="57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21185" y="2456364"/>
            <a:ext cx="4438176" cy="2958783"/>
          </a:xfrm>
          <a:prstGeom prst="rect">
            <a:avLst/>
          </a:prstGeom>
          <a:effectLst>
            <a:softEdge rad="25400"/>
          </a:effectLst>
        </p:spPr>
      </p:pic>
      <p:sp>
        <p:nvSpPr>
          <p:cNvPr id="7" name="TextBox 6">
            <a:extLst>
              <a:ext uri="{FF2B5EF4-FFF2-40B4-BE49-F238E27FC236}">
                <a16:creationId xmlns:a16="http://schemas.microsoft.com/office/drawing/2014/main" id="{66987A69-1D8F-C886-1144-896B52CA930C}"/>
              </a:ext>
            </a:extLst>
          </p:cNvPr>
          <p:cNvSpPr txBox="1"/>
          <p:nvPr/>
        </p:nvSpPr>
        <p:spPr>
          <a:xfrm>
            <a:off x="9771906" y="6308209"/>
            <a:ext cx="2564600" cy="369332"/>
          </a:xfrm>
          <a:prstGeom prst="rect">
            <a:avLst/>
          </a:prstGeom>
          <a:noFill/>
        </p:spPr>
        <p:txBody>
          <a:bodyPr wrap="square" rtlCol="0">
            <a:spAutoFit/>
          </a:bodyPr>
          <a:lstStyle/>
          <a:p>
            <a:r>
              <a:rPr lang="en-US" sz="900">
                <a:hlinkClick r:id="rId5" tooltip="https://sti2d.ecolelamache.org/trevise/february_2018.html"/>
              </a:rPr>
              <a:t>This Photo</a:t>
            </a:r>
            <a:r>
              <a:rPr lang="en-US" sz="900"/>
              <a:t> by Unknown Author is licensed under </a:t>
            </a:r>
            <a:r>
              <a:rPr lang="en-US" sz="900">
                <a:hlinkClick r:id="rId6" tooltip="https://creativecommons.org/licenses/by-sa/3.0/"/>
              </a:rPr>
              <a:t>CC BY-SA</a:t>
            </a:r>
            <a:endParaRPr lang="en-US" sz="900"/>
          </a:p>
        </p:txBody>
      </p:sp>
    </p:spTree>
    <p:extLst>
      <p:ext uri="{BB962C8B-B14F-4D97-AF65-F5344CB8AC3E}">
        <p14:creationId xmlns:p14="http://schemas.microsoft.com/office/powerpoint/2010/main" val="1888545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EE7A-8019-7FD4-1112-2910789FA3A9}"/>
              </a:ext>
            </a:extLst>
          </p:cNvPr>
          <p:cNvSpPr>
            <a:spLocks noGrp="1"/>
          </p:cNvSpPr>
          <p:nvPr>
            <p:ph type="title"/>
          </p:nvPr>
        </p:nvSpPr>
        <p:spPr/>
        <p:txBody>
          <a:bodyPr/>
          <a:lstStyle/>
          <a:p>
            <a:r>
              <a:rPr lang="en-US"/>
              <a:t>Team Data Literacy Capacity</a:t>
            </a:r>
          </a:p>
        </p:txBody>
      </p:sp>
      <p:sp>
        <p:nvSpPr>
          <p:cNvPr id="4" name="Rectangle: Rounded Corners 3">
            <a:extLst>
              <a:ext uri="{FF2B5EF4-FFF2-40B4-BE49-F238E27FC236}">
                <a16:creationId xmlns:a16="http://schemas.microsoft.com/office/drawing/2014/main" id="{96E094A8-2077-69E8-EDB9-74385846C112}"/>
              </a:ext>
            </a:extLst>
          </p:cNvPr>
          <p:cNvSpPr/>
          <p:nvPr/>
        </p:nvSpPr>
        <p:spPr>
          <a:xfrm>
            <a:off x="838199" y="4952010"/>
            <a:ext cx="10716491" cy="914400"/>
          </a:xfrm>
          <a:prstGeom prst="roundRect">
            <a:avLst/>
          </a:prstGeom>
          <a:solidFill>
            <a:srgbClr val="FBC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7710AA-A0AC-59A0-F7D0-63C37DBD1E81}"/>
              </a:ext>
            </a:extLst>
          </p:cNvPr>
          <p:cNvSpPr>
            <a:spLocks noGrp="1"/>
          </p:cNvSpPr>
          <p:nvPr>
            <p:ph idx="1"/>
          </p:nvPr>
        </p:nvSpPr>
        <p:spPr>
          <a:xfrm>
            <a:off x="838199" y="1690668"/>
            <a:ext cx="10515600" cy="3190110"/>
          </a:xfrm>
        </p:spPr>
        <p:txBody>
          <a:bodyPr vert="horz" lIns="91440" tIns="45720" rIns="91440" bIns="45720" rtlCol="0" anchor="t">
            <a:normAutofit/>
          </a:bodyPr>
          <a:lstStyle/>
          <a:p>
            <a:pPr>
              <a:lnSpc>
                <a:spcPct val="100000"/>
              </a:lnSpc>
              <a:spcBef>
                <a:spcPts val="600"/>
              </a:spcBef>
              <a:spcAft>
                <a:spcPts val="600"/>
              </a:spcAft>
            </a:pPr>
            <a:r>
              <a:rPr lang="en-US" dirty="0">
                <a:latin typeface="+mj-lt"/>
                <a:cs typeface="Arial"/>
              </a:rPr>
              <a:t>What other data sources (besides attendance) can help you answer these questions?</a:t>
            </a:r>
          </a:p>
          <a:p>
            <a:pPr lvl="1">
              <a:spcBef>
                <a:spcPts val="600"/>
              </a:spcBef>
            </a:pPr>
            <a:r>
              <a:rPr lang="en-US" dirty="0">
                <a:latin typeface="+mj-lt"/>
                <a:cs typeface="Arial"/>
              </a:rPr>
              <a:t>Qualitative data (empathy interviews, student voice, focus groups, surveys, etc.)</a:t>
            </a:r>
          </a:p>
          <a:p>
            <a:pPr lvl="1"/>
            <a:r>
              <a:rPr lang="en-US" dirty="0">
                <a:latin typeface="+mj-lt"/>
                <a:cs typeface="Arial"/>
              </a:rPr>
              <a:t>Screening data (SEB, Academic, Attendance, Incident)</a:t>
            </a:r>
            <a:endParaRPr lang="en-US" dirty="0">
              <a:latin typeface="+mj-lt"/>
              <a:cs typeface="Segoe UI"/>
            </a:endParaRPr>
          </a:p>
          <a:p>
            <a:pPr lvl="1"/>
            <a:r>
              <a:rPr lang="en-US" dirty="0">
                <a:latin typeface="+mj-lt"/>
                <a:cs typeface="Arial"/>
              </a:rPr>
              <a:t>Health, safety data, transportation Data</a:t>
            </a:r>
          </a:p>
          <a:p>
            <a:pPr lvl="1"/>
            <a:r>
              <a:rPr lang="en-US" dirty="0">
                <a:latin typeface="+mj-lt"/>
                <a:cs typeface="Arial"/>
              </a:rPr>
              <a:t>Systems/practices fidelity data (PBIS, Attendance, Shape)</a:t>
            </a:r>
          </a:p>
          <a:p>
            <a:pPr lvl="1"/>
            <a:endParaRPr lang="en-US" sz="2800" dirty="0">
              <a:latin typeface="+mj-lt"/>
              <a:cs typeface="Arial"/>
            </a:endParaRPr>
          </a:p>
        </p:txBody>
      </p:sp>
      <p:pic>
        <p:nvPicPr>
          <p:cNvPr id="5" name="Picture 4" descr="Diagram&#10;&#10;Description automatically generated">
            <a:extLst>
              <a:ext uri="{FF2B5EF4-FFF2-40B4-BE49-F238E27FC236}">
                <a16:creationId xmlns:a16="http://schemas.microsoft.com/office/drawing/2014/main" id="{AB9EA42F-065B-DADF-F8CD-FE4559107B44}"/>
              </a:ext>
            </a:extLst>
          </p:cNvPr>
          <p:cNvPicPr>
            <a:picLocks noChangeAspect="1"/>
          </p:cNvPicPr>
          <p:nvPr/>
        </p:nvPicPr>
        <p:blipFill rotWithShape="1">
          <a:blip r:embed="rId2">
            <a:extLst>
              <a:ext uri="{28A0092B-C50C-407E-A947-70E740481C1C}">
                <a14:useLocalDpi xmlns:a14="http://schemas.microsoft.com/office/drawing/2010/main" val="0"/>
              </a:ext>
            </a:extLst>
          </a:blip>
          <a:srcRect l="12366" t="53630" r="55196" b="24824"/>
          <a:stretch/>
        </p:blipFill>
        <p:spPr>
          <a:xfrm>
            <a:off x="9012869" y="291074"/>
            <a:ext cx="2943290" cy="1275236"/>
          </a:xfrm>
          <a:prstGeom prst="rect">
            <a:avLst/>
          </a:prstGeom>
          <a:noFill/>
          <a:ln w="57150">
            <a:solidFill>
              <a:schemeClr val="accent5"/>
            </a:solidFill>
          </a:ln>
        </p:spPr>
      </p:pic>
      <p:sp>
        <p:nvSpPr>
          <p:cNvPr id="6" name="TextBox 5">
            <a:extLst>
              <a:ext uri="{FF2B5EF4-FFF2-40B4-BE49-F238E27FC236}">
                <a16:creationId xmlns:a16="http://schemas.microsoft.com/office/drawing/2014/main" id="{A14D1847-F856-E4E9-C797-9850DAD87865}"/>
              </a:ext>
            </a:extLst>
          </p:cNvPr>
          <p:cNvSpPr txBox="1"/>
          <p:nvPr/>
        </p:nvSpPr>
        <p:spPr>
          <a:xfrm>
            <a:off x="926275" y="5147600"/>
            <a:ext cx="10628415" cy="523220"/>
          </a:xfrm>
          <a:prstGeom prst="rect">
            <a:avLst/>
          </a:prstGeom>
          <a:noFill/>
        </p:spPr>
        <p:txBody>
          <a:bodyPr wrap="square" rtlCol="0">
            <a:spAutoFit/>
          </a:bodyPr>
          <a:lstStyle/>
          <a:p>
            <a:pPr algn="ctr"/>
            <a:r>
              <a:rPr lang="en-US" sz="2800" i="1" dirty="0">
                <a:latin typeface="+mj-lt"/>
                <a:cs typeface="Arial"/>
              </a:rPr>
              <a:t>Students and families are critical contributors to this knowledge</a:t>
            </a:r>
            <a:endParaRPr lang="en-US" sz="2800" dirty="0">
              <a:latin typeface="+mj-lt"/>
            </a:endParaRPr>
          </a:p>
        </p:txBody>
      </p:sp>
    </p:spTree>
    <p:extLst>
      <p:ext uri="{BB962C8B-B14F-4D97-AF65-F5344CB8AC3E}">
        <p14:creationId xmlns:p14="http://schemas.microsoft.com/office/powerpoint/2010/main" val="2207743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latin typeface="Segoe UI" panose="020B0502040204020203" pitchFamily="34" charset="0"/>
                <a:cs typeface="Segoe UI" panose="020B0502040204020203" pitchFamily="34" charset="0"/>
              </a:rPr>
              <a:t>Tier 1 Attendance Data – Prevention </a:t>
            </a:r>
            <a:endParaRPr dirty="0">
              <a:latin typeface="Segoe UI" panose="020B0502040204020203" pitchFamily="34" charset="0"/>
              <a:cs typeface="Segoe UI" panose="020B0502040204020203" pitchFamily="34" charset="0"/>
            </a:endParaRPr>
          </a:p>
        </p:txBody>
      </p:sp>
      <p:sp>
        <p:nvSpPr>
          <p:cNvPr id="203" name="Google Shape;203;p31"/>
          <p:cNvSpPr txBox="1">
            <a:spLocks noGrp="1"/>
          </p:cNvSpPr>
          <p:nvPr>
            <p:ph type="body" idx="1"/>
          </p:nvPr>
        </p:nvSpPr>
        <p:spPr>
          <a:xfrm>
            <a:off x="317205" y="2265757"/>
            <a:ext cx="3614058" cy="28287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sz="2400" dirty="0">
                <a:latin typeface="Segoe UI" panose="020B0502040204020203" pitchFamily="34" charset="0"/>
                <a:cs typeface="Segoe UI" panose="020B0502040204020203" pitchFamily="34" charset="0"/>
              </a:rPr>
              <a:t>PBIS/Attendance Teams</a:t>
            </a:r>
            <a:endParaRPr sz="2400" dirty="0">
              <a:latin typeface="Segoe UI" panose="020B0502040204020203" pitchFamily="34" charset="0"/>
              <a:cs typeface="Segoe UI" panose="020B0502040204020203" pitchFamily="34" charset="0"/>
            </a:endParaRPr>
          </a:p>
          <a:p>
            <a:pPr marL="228600" indent="-266700">
              <a:buSzPts val="2400"/>
            </a:pPr>
            <a:r>
              <a:rPr lang="en-US" sz="2400" dirty="0">
                <a:latin typeface="Segoe UI" panose="020B0502040204020203" pitchFamily="34" charset="0"/>
                <a:cs typeface="Segoe UI" panose="020B0502040204020203" pitchFamily="34" charset="0"/>
              </a:rPr>
              <a:t>Big 3 - Who, When, Why </a:t>
            </a:r>
            <a:endParaRPr sz="2400" dirty="0">
              <a:latin typeface="Segoe UI" panose="020B0502040204020203" pitchFamily="34" charset="0"/>
              <a:cs typeface="Segoe UI" panose="020B0502040204020203" pitchFamily="34" charset="0"/>
            </a:endParaRPr>
          </a:p>
          <a:p>
            <a:pPr marL="228600" indent="-266700">
              <a:buSzPts val="2400"/>
            </a:pPr>
            <a:r>
              <a:rPr lang="en-US" sz="2400" dirty="0">
                <a:latin typeface="Segoe UI" panose="020B0502040204020203" pitchFamily="34" charset="0"/>
                <a:cs typeface="Segoe UI" panose="020B0502040204020203" pitchFamily="34" charset="0"/>
              </a:rPr>
              <a:t>Precision Problem Solving</a:t>
            </a:r>
            <a:endParaRPr sz="2400" dirty="0">
              <a:latin typeface="Segoe UI" panose="020B0502040204020203" pitchFamily="34" charset="0"/>
              <a:cs typeface="Segoe UI" panose="020B0502040204020203" pitchFamily="34" charset="0"/>
            </a:endParaRPr>
          </a:p>
        </p:txBody>
      </p:sp>
      <p:pic>
        <p:nvPicPr>
          <p:cNvPr id="207" name="Google Shape;207;p31" descr="A graph with blue bars&#10;&#10;Description automatically generated"/>
          <p:cNvPicPr preferRelativeResize="0"/>
          <p:nvPr/>
        </p:nvPicPr>
        <p:blipFill rotWithShape="1">
          <a:blip r:embed="rId3">
            <a:alphaModFix/>
          </a:blip>
          <a:srcRect/>
          <a:stretch/>
        </p:blipFill>
        <p:spPr>
          <a:xfrm>
            <a:off x="3722077" y="1356799"/>
            <a:ext cx="8310089" cy="5136076"/>
          </a:xfrm>
          <a:prstGeom prst="rect">
            <a:avLst/>
          </a:prstGeom>
          <a:noFill/>
          <a:ln w="9525" cap="flat" cmpd="sng">
            <a:solidFill>
              <a:schemeClr val="dk1"/>
            </a:solidFill>
            <a:prstDash val="solid"/>
            <a:round/>
            <a:headEnd type="none" w="sm" len="sm"/>
            <a:tailEnd type="none" w="sm" len="sm"/>
          </a:ln>
        </p:spPr>
      </p:pic>
      <p:pic>
        <p:nvPicPr>
          <p:cNvPr id="208" name="Google Shape;208;p31" descr="A graph of blue bars&#10;&#10;Description automatically generated"/>
          <p:cNvPicPr preferRelativeResize="0"/>
          <p:nvPr/>
        </p:nvPicPr>
        <p:blipFill rotWithShape="1">
          <a:blip r:embed="rId4">
            <a:alphaModFix/>
          </a:blip>
          <a:srcRect/>
          <a:stretch/>
        </p:blipFill>
        <p:spPr>
          <a:xfrm>
            <a:off x="3722078" y="1379507"/>
            <a:ext cx="8310088" cy="4731361"/>
          </a:xfrm>
          <a:prstGeom prst="rect">
            <a:avLst/>
          </a:prstGeom>
          <a:noFill/>
          <a:ln w="9525" cap="flat" cmpd="sng">
            <a:solidFill>
              <a:schemeClr val="dk1"/>
            </a:solidFill>
            <a:prstDash val="solid"/>
            <a:round/>
            <a:headEnd type="none" w="sm" len="sm"/>
            <a:tailEnd type="none" w="sm" len="sm"/>
          </a:ln>
        </p:spPr>
      </p:pic>
      <p:pic>
        <p:nvPicPr>
          <p:cNvPr id="206" name="Google Shape;206;p31" descr="A graph of blue bars&#10;&#10;Description automatically generated"/>
          <p:cNvPicPr preferRelativeResize="0"/>
          <p:nvPr/>
        </p:nvPicPr>
        <p:blipFill rotWithShape="1">
          <a:blip r:embed="rId5">
            <a:alphaModFix/>
          </a:blip>
          <a:srcRect/>
          <a:stretch/>
        </p:blipFill>
        <p:spPr>
          <a:xfrm>
            <a:off x="3722076" y="1356799"/>
            <a:ext cx="8310088" cy="5136076"/>
          </a:xfrm>
          <a:prstGeom prst="rect">
            <a:avLst/>
          </a:prstGeom>
          <a:noFill/>
          <a:ln w="9525" cap="flat" cmpd="sng">
            <a:solidFill>
              <a:schemeClr val="dk1"/>
            </a:solidFill>
            <a:prstDash val="solid"/>
            <a:round/>
            <a:headEnd type="none" w="sm" len="sm"/>
            <a:tailEnd type="none" w="sm" len="sm"/>
          </a:ln>
        </p:spPr>
      </p:pic>
      <p:pic>
        <p:nvPicPr>
          <p:cNvPr id="205" name="Google Shape;205;p31" descr="A graph of blue rectangular bars&#10;&#10;Description automatically generated"/>
          <p:cNvPicPr preferRelativeResize="0"/>
          <p:nvPr/>
        </p:nvPicPr>
        <p:blipFill rotWithShape="1">
          <a:blip r:embed="rId6">
            <a:alphaModFix/>
          </a:blip>
          <a:srcRect/>
          <a:stretch/>
        </p:blipFill>
        <p:spPr>
          <a:xfrm>
            <a:off x="3722073" y="1372135"/>
            <a:ext cx="8310087" cy="5136076"/>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41560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804054D-2427-F18E-992C-515940831C7D}"/>
              </a:ext>
            </a:extLst>
          </p:cNvPr>
          <p:cNvGraphicFramePr/>
          <p:nvPr>
            <p:extLst>
              <p:ext uri="{D42A27DB-BD31-4B8C-83A1-F6EECF244321}">
                <p14:modId xmlns:p14="http://schemas.microsoft.com/office/powerpoint/2010/main" val="1959737167"/>
              </p:ext>
            </p:extLst>
          </p:nvPr>
        </p:nvGraphicFramePr>
        <p:xfrm>
          <a:off x="2074460" y="968991"/>
          <a:ext cx="8543498" cy="4611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731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Diagram&#10;&#10;Description automatically generated">
            <a:extLst>
              <a:ext uri="{FF2B5EF4-FFF2-40B4-BE49-F238E27FC236}">
                <a16:creationId xmlns:a16="http://schemas.microsoft.com/office/drawing/2014/main" id="{3F6EDCB6-921C-45D3-A613-05DE7B82B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732" y="308273"/>
            <a:ext cx="9073753" cy="5918718"/>
          </a:xfrm>
          <a:prstGeom prst="rect">
            <a:avLst/>
          </a:prstGeom>
        </p:spPr>
      </p:pic>
      <p:sp>
        <p:nvSpPr>
          <p:cNvPr id="2" name="Title 1">
            <a:extLst>
              <a:ext uri="{FF2B5EF4-FFF2-40B4-BE49-F238E27FC236}">
                <a16:creationId xmlns:a16="http://schemas.microsoft.com/office/drawing/2014/main" id="{D855B680-D2C8-BC52-5C63-4C36BDEF97F1}"/>
              </a:ext>
            </a:extLst>
          </p:cNvPr>
          <p:cNvSpPr>
            <a:spLocks noGrp="1"/>
          </p:cNvSpPr>
          <p:nvPr>
            <p:ph type="title"/>
          </p:nvPr>
        </p:nvSpPr>
        <p:spPr/>
        <p:txBody>
          <a:bodyPr>
            <a:normAutofit/>
          </a:bodyPr>
          <a:lstStyle/>
          <a:p>
            <a:r>
              <a:rPr lang="en-US" sz="2800">
                <a:solidFill>
                  <a:srgbClr val="FFFFFF"/>
                </a:solidFill>
              </a:rPr>
              <a:t>Washington MTSS</a:t>
            </a:r>
          </a:p>
        </p:txBody>
      </p:sp>
      <p:sp>
        <p:nvSpPr>
          <p:cNvPr id="3" name="TextBox 2">
            <a:extLst>
              <a:ext uri="{FF2B5EF4-FFF2-40B4-BE49-F238E27FC236}">
                <a16:creationId xmlns:a16="http://schemas.microsoft.com/office/drawing/2014/main" id="{1345D010-CE57-A772-069C-937F56BE0C2E}"/>
              </a:ext>
            </a:extLst>
          </p:cNvPr>
          <p:cNvSpPr txBox="1"/>
          <p:nvPr/>
        </p:nvSpPr>
        <p:spPr>
          <a:xfrm>
            <a:off x="301217" y="256490"/>
            <a:ext cx="11589565" cy="646331"/>
          </a:xfrm>
          <a:prstGeom prst="rect">
            <a:avLst/>
          </a:prstGeom>
          <a:noFill/>
        </p:spPr>
        <p:txBody>
          <a:bodyPr wrap="square" lIns="91440" tIns="45720" rIns="91440" bIns="45720" rtlCol="0" anchor="t">
            <a:spAutoFit/>
          </a:bodyPr>
          <a:lstStyle/>
          <a:p>
            <a:pPr algn="ctr"/>
            <a:endParaRPr lang="en-US" sz="3600">
              <a:latin typeface="Segoe UI Semibold" panose="020B0702040204020203" pitchFamily="34" charset="0"/>
              <a:cs typeface="Segoe UI Semibold" panose="020B0702040204020203" pitchFamily="34" charset="0"/>
            </a:endParaRPr>
          </a:p>
        </p:txBody>
      </p:sp>
      <p:pic>
        <p:nvPicPr>
          <p:cNvPr id="7" name="Picture 7" descr="A grey rectangular object with blue edges&#10;&#10;Description automatically generated">
            <a:extLst>
              <a:ext uri="{FF2B5EF4-FFF2-40B4-BE49-F238E27FC236}">
                <a16:creationId xmlns:a16="http://schemas.microsoft.com/office/drawing/2014/main" id="{FB93C7A6-8013-EBDF-900E-1123ABF3BB03}"/>
              </a:ext>
            </a:extLst>
          </p:cNvPr>
          <p:cNvPicPr>
            <a:picLocks noChangeAspect="1"/>
          </p:cNvPicPr>
          <p:nvPr/>
        </p:nvPicPr>
        <p:blipFill>
          <a:blip r:embed="rId4"/>
          <a:stretch>
            <a:fillRect/>
          </a:stretch>
        </p:blipFill>
        <p:spPr>
          <a:xfrm>
            <a:off x="1662546" y="399921"/>
            <a:ext cx="8936181" cy="5739504"/>
          </a:xfrm>
          <a:prstGeom prst="rect">
            <a:avLst/>
          </a:prstGeom>
        </p:spPr>
      </p:pic>
      <p:pic>
        <p:nvPicPr>
          <p:cNvPr id="5" name="Picture 4" descr="Diagram&#10;&#10;Description automatically generated">
            <a:extLst>
              <a:ext uri="{FF2B5EF4-FFF2-40B4-BE49-F238E27FC236}">
                <a16:creationId xmlns:a16="http://schemas.microsoft.com/office/drawing/2014/main" id="{DDC5C7D0-13AB-FBFB-92FA-D51897463B94}"/>
              </a:ext>
            </a:extLst>
          </p:cNvPr>
          <p:cNvPicPr>
            <a:picLocks noChangeAspect="1"/>
          </p:cNvPicPr>
          <p:nvPr/>
        </p:nvPicPr>
        <p:blipFill rotWithShape="1">
          <a:blip r:embed="rId3">
            <a:extLst>
              <a:ext uri="{28A0092B-C50C-407E-A947-70E740481C1C}">
                <a14:useLocalDpi xmlns:a14="http://schemas.microsoft.com/office/drawing/2010/main" val="0"/>
              </a:ext>
            </a:extLst>
          </a:blip>
          <a:srcRect l="57862" t="53630" r="13975" b="23888"/>
          <a:stretch/>
        </p:blipFill>
        <p:spPr>
          <a:xfrm>
            <a:off x="6574469" y="3422200"/>
            <a:ext cx="2818651" cy="1469227"/>
          </a:xfrm>
          <a:prstGeom prst="rect">
            <a:avLst/>
          </a:prstGeom>
          <a:noFill/>
          <a:ln w="57150">
            <a:solidFill>
              <a:schemeClr val="accent5"/>
            </a:solidFill>
          </a:ln>
        </p:spPr>
      </p:pic>
    </p:spTree>
    <p:extLst>
      <p:ext uri="{BB962C8B-B14F-4D97-AF65-F5344CB8AC3E}">
        <p14:creationId xmlns:p14="http://schemas.microsoft.com/office/powerpoint/2010/main" val="1335361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CB13-94ED-533E-1324-C72EDC0F654D}"/>
              </a:ext>
            </a:extLst>
          </p:cNvPr>
          <p:cNvSpPr>
            <a:spLocks noGrp="1"/>
          </p:cNvSpPr>
          <p:nvPr>
            <p:ph type="title"/>
          </p:nvPr>
        </p:nvSpPr>
        <p:spPr>
          <a:xfrm>
            <a:off x="844550" y="1709738"/>
            <a:ext cx="10515600" cy="1719262"/>
          </a:xfrm>
        </p:spPr>
        <p:txBody>
          <a:bodyPr/>
          <a:lstStyle/>
          <a:p>
            <a:r>
              <a:rPr lang="en-US" dirty="0"/>
              <a:t>Guiding Question</a:t>
            </a:r>
          </a:p>
        </p:txBody>
      </p:sp>
      <p:sp>
        <p:nvSpPr>
          <p:cNvPr id="4" name="Text Placeholder 3">
            <a:extLst>
              <a:ext uri="{FF2B5EF4-FFF2-40B4-BE49-F238E27FC236}">
                <a16:creationId xmlns:a16="http://schemas.microsoft.com/office/drawing/2014/main" id="{581B3F26-3AD4-D9A2-C4F7-577C548DB070}"/>
              </a:ext>
            </a:extLst>
          </p:cNvPr>
          <p:cNvSpPr>
            <a:spLocks noGrp="1"/>
          </p:cNvSpPr>
          <p:nvPr>
            <p:ph type="body" idx="1"/>
          </p:nvPr>
        </p:nvSpPr>
        <p:spPr>
          <a:xfrm>
            <a:off x="831850" y="4002207"/>
            <a:ext cx="10515600" cy="2660650"/>
          </a:xfrm>
        </p:spPr>
        <p:txBody>
          <a:bodyPr>
            <a:normAutofit/>
          </a:bodyPr>
          <a:lstStyle/>
          <a:p>
            <a:r>
              <a:rPr lang="en-US" sz="4000" dirty="0"/>
              <a:t>Is this practice beloved or predatory?</a:t>
            </a:r>
          </a:p>
          <a:p>
            <a:r>
              <a:rPr lang="en-US" sz="4000" dirty="0"/>
              <a:t>Does this practice maintain dignity or does it shame?</a:t>
            </a:r>
          </a:p>
          <a:p>
            <a:endParaRPr lang="en-US" sz="4000" dirty="0"/>
          </a:p>
        </p:txBody>
      </p:sp>
      <p:pic>
        <p:nvPicPr>
          <p:cNvPr id="7" name="Graphic 6" descr="Brain in head with solid fill">
            <a:extLst>
              <a:ext uri="{FF2B5EF4-FFF2-40B4-BE49-F238E27FC236}">
                <a16:creationId xmlns:a16="http://schemas.microsoft.com/office/drawing/2014/main" id="{277ED4DC-726C-A1E0-EF9C-E7B9E9A37E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837700" y="901890"/>
            <a:ext cx="2813714" cy="2813714"/>
          </a:xfrm>
          <a:prstGeom prst="rect">
            <a:avLst/>
          </a:prstGeom>
        </p:spPr>
      </p:pic>
    </p:spTree>
    <p:extLst>
      <p:ext uri="{BB962C8B-B14F-4D97-AF65-F5344CB8AC3E}">
        <p14:creationId xmlns:p14="http://schemas.microsoft.com/office/powerpoint/2010/main" val="82056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6796-B163-8E4F-4FC0-49A078301B08}"/>
              </a:ext>
            </a:extLst>
          </p:cNvPr>
          <p:cNvSpPr>
            <a:spLocks noGrp="1"/>
          </p:cNvSpPr>
          <p:nvPr>
            <p:ph type="title"/>
          </p:nvPr>
        </p:nvSpPr>
        <p:spPr/>
        <p:txBody>
          <a:bodyPr/>
          <a:lstStyle/>
          <a:p>
            <a:r>
              <a:rPr lang="en-US" dirty="0"/>
              <a:t>Tier 1 Attendance Strategies</a:t>
            </a:r>
          </a:p>
        </p:txBody>
      </p:sp>
      <p:sp>
        <p:nvSpPr>
          <p:cNvPr id="3" name="Content Placeholder 2">
            <a:extLst>
              <a:ext uri="{FF2B5EF4-FFF2-40B4-BE49-F238E27FC236}">
                <a16:creationId xmlns:a16="http://schemas.microsoft.com/office/drawing/2014/main" id="{F0EA70B3-53B0-9FC3-CB5F-5F8414FD2B09}"/>
              </a:ext>
            </a:extLst>
          </p:cNvPr>
          <p:cNvSpPr>
            <a:spLocks noGrp="1"/>
          </p:cNvSpPr>
          <p:nvPr>
            <p:ph idx="1"/>
          </p:nvPr>
        </p:nvSpPr>
        <p:spPr>
          <a:xfrm>
            <a:off x="838200" y="1368939"/>
            <a:ext cx="10916478" cy="4810438"/>
          </a:xfrm>
        </p:spPr>
        <p:txBody>
          <a:bodyPr>
            <a:normAutofit/>
          </a:bodyPr>
          <a:lstStyle/>
          <a:p>
            <a:pPr>
              <a:lnSpc>
                <a:spcPct val="120000"/>
              </a:lnSpc>
              <a:spcBef>
                <a:spcPts val="0"/>
              </a:spcBef>
            </a:pPr>
            <a:r>
              <a:rPr lang="en-US" dirty="0"/>
              <a:t>Awareness &amp; communication</a:t>
            </a:r>
          </a:p>
          <a:p>
            <a:pPr lvl="1">
              <a:lnSpc>
                <a:spcPct val="120000"/>
              </a:lnSpc>
              <a:spcBef>
                <a:spcPts val="0"/>
              </a:spcBef>
            </a:pPr>
            <a:r>
              <a:rPr lang="en-US" sz="2800" dirty="0"/>
              <a:t>Do parents know how to excuse absences? </a:t>
            </a:r>
          </a:p>
          <a:p>
            <a:pPr lvl="1">
              <a:lnSpc>
                <a:spcPct val="120000"/>
              </a:lnSpc>
              <a:spcBef>
                <a:spcPts val="0"/>
              </a:spcBef>
            </a:pPr>
            <a:r>
              <a:rPr lang="en-US" sz="2800" dirty="0">
                <a:solidFill>
                  <a:schemeClr val="bg1">
                    <a:lumMod val="10000"/>
                  </a:schemeClr>
                </a:solidFill>
                <a:latin typeface="+mj-lt"/>
              </a:rPr>
              <a:t>Are schedules and attendance expectations communicated clearly and consistently?</a:t>
            </a:r>
            <a:endParaRPr lang="en-US" sz="2800" dirty="0"/>
          </a:p>
          <a:p>
            <a:pPr>
              <a:lnSpc>
                <a:spcPct val="120000"/>
              </a:lnSpc>
              <a:spcBef>
                <a:spcPts val="0"/>
              </a:spcBef>
            </a:pPr>
            <a:r>
              <a:rPr lang="en-US" dirty="0">
                <a:solidFill>
                  <a:schemeClr val="bg1">
                    <a:lumMod val="10000"/>
                  </a:schemeClr>
                </a:solidFill>
                <a:latin typeface="+mj-lt"/>
              </a:rPr>
              <a:t>Impact of attendance on the whole child is widely understood – families, students, and educators</a:t>
            </a:r>
            <a:endParaRPr lang="en-US" dirty="0">
              <a:solidFill>
                <a:schemeClr val="bg1">
                  <a:lumMod val="10000"/>
                </a:schemeClr>
              </a:solidFill>
              <a:latin typeface="+mj-lt"/>
              <a:cs typeface="Segoe UI"/>
            </a:endParaRPr>
          </a:p>
          <a:p>
            <a:pPr>
              <a:lnSpc>
                <a:spcPct val="120000"/>
              </a:lnSpc>
              <a:spcBef>
                <a:spcPts val="0"/>
              </a:spcBef>
            </a:pPr>
            <a:r>
              <a:rPr lang="en-US" dirty="0"/>
              <a:t>Clear expectations of teachers </a:t>
            </a:r>
          </a:p>
          <a:p>
            <a:pPr>
              <a:lnSpc>
                <a:spcPct val="120000"/>
              </a:lnSpc>
              <a:spcBef>
                <a:spcPts val="0"/>
              </a:spcBef>
            </a:pPr>
            <a:r>
              <a:rPr lang="en-US" dirty="0"/>
              <a:t>Incentives, celebrations &amp; fun competitions)</a:t>
            </a:r>
          </a:p>
          <a:p>
            <a:pPr>
              <a:lnSpc>
                <a:spcPct val="120000"/>
              </a:lnSpc>
              <a:spcBef>
                <a:spcPts val="0"/>
              </a:spcBef>
            </a:pPr>
            <a:r>
              <a:rPr lang="en-US" dirty="0">
                <a:solidFill>
                  <a:schemeClr val="bg1">
                    <a:lumMod val="10000"/>
                  </a:schemeClr>
                </a:solidFill>
                <a:latin typeface="+mj-lt"/>
              </a:rPr>
              <a:t>Connection to caring adult in the school</a:t>
            </a:r>
            <a:endParaRPr lang="en-US" dirty="0"/>
          </a:p>
          <a:p>
            <a:endParaRPr lang="en-US" dirty="0"/>
          </a:p>
          <a:p>
            <a:endParaRPr lang="en-US" dirty="0"/>
          </a:p>
        </p:txBody>
      </p:sp>
      <p:pic>
        <p:nvPicPr>
          <p:cNvPr id="5" name="Picture 4" descr="Diagram&#10;&#10;Description automatically generated">
            <a:extLst>
              <a:ext uri="{FF2B5EF4-FFF2-40B4-BE49-F238E27FC236}">
                <a16:creationId xmlns:a16="http://schemas.microsoft.com/office/drawing/2014/main" id="{B722970A-1BFD-ADF7-CE53-5395FCB6D0D6}"/>
              </a:ext>
            </a:extLst>
          </p:cNvPr>
          <p:cNvPicPr>
            <a:picLocks noChangeAspect="1"/>
          </p:cNvPicPr>
          <p:nvPr/>
        </p:nvPicPr>
        <p:blipFill rotWithShape="1">
          <a:blip r:embed="rId3">
            <a:extLst>
              <a:ext uri="{28A0092B-C50C-407E-A947-70E740481C1C}">
                <a14:useLocalDpi xmlns:a14="http://schemas.microsoft.com/office/drawing/2010/main" val="0"/>
              </a:ext>
            </a:extLst>
          </a:blip>
          <a:srcRect l="57862" t="53630" r="13975" b="23888"/>
          <a:stretch/>
        </p:blipFill>
        <p:spPr>
          <a:xfrm>
            <a:off x="9095996" y="221800"/>
            <a:ext cx="2818651" cy="1469227"/>
          </a:xfrm>
          <a:prstGeom prst="rect">
            <a:avLst/>
          </a:prstGeom>
          <a:noFill/>
          <a:ln w="57150">
            <a:solidFill>
              <a:schemeClr val="accent5"/>
            </a:solidFill>
          </a:ln>
        </p:spPr>
      </p:pic>
    </p:spTree>
    <p:extLst>
      <p:ext uri="{BB962C8B-B14F-4D97-AF65-F5344CB8AC3E}">
        <p14:creationId xmlns:p14="http://schemas.microsoft.com/office/powerpoint/2010/main" val="831526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A754-5DD6-AB5A-51AD-688E84A08314}"/>
              </a:ext>
            </a:extLst>
          </p:cNvPr>
          <p:cNvSpPr>
            <a:spLocks noGrp="1"/>
          </p:cNvSpPr>
          <p:nvPr>
            <p:ph type="title"/>
          </p:nvPr>
        </p:nvSpPr>
        <p:spPr>
          <a:xfrm>
            <a:off x="838200" y="149465"/>
            <a:ext cx="10515600" cy="1325563"/>
          </a:xfrm>
        </p:spPr>
        <p:txBody>
          <a:bodyPr/>
          <a:lstStyle/>
          <a:p>
            <a:r>
              <a:rPr lang="en-US"/>
              <a:t>Tier 1 – Real World Examples</a:t>
            </a:r>
          </a:p>
        </p:txBody>
      </p:sp>
      <p:pic>
        <p:nvPicPr>
          <p:cNvPr id="5" name="Picture 4" descr="Diagram&#10;&#10;Description automatically generated">
            <a:extLst>
              <a:ext uri="{FF2B5EF4-FFF2-40B4-BE49-F238E27FC236}">
                <a16:creationId xmlns:a16="http://schemas.microsoft.com/office/drawing/2014/main" id="{D7A03A83-2E46-414B-AAEE-7CE371A93CDE}"/>
              </a:ext>
            </a:extLst>
          </p:cNvPr>
          <p:cNvPicPr>
            <a:picLocks noChangeAspect="1"/>
          </p:cNvPicPr>
          <p:nvPr/>
        </p:nvPicPr>
        <p:blipFill rotWithShape="1">
          <a:blip r:embed="rId3">
            <a:extLst>
              <a:ext uri="{28A0092B-C50C-407E-A947-70E740481C1C}">
                <a14:useLocalDpi xmlns:a14="http://schemas.microsoft.com/office/drawing/2010/main" val="0"/>
              </a:ext>
            </a:extLst>
          </a:blip>
          <a:srcRect l="57862" t="53630" r="13975" b="23888"/>
          <a:stretch/>
        </p:blipFill>
        <p:spPr>
          <a:xfrm>
            <a:off x="9123705" y="221800"/>
            <a:ext cx="2818651" cy="1469227"/>
          </a:xfrm>
          <a:prstGeom prst="rect">
            <a:avLst/>
          </a:prstGeom>
          <a:noFill/>
          <a:ln w="57150">
            <a:solidFill>
              <a:schemeClr val="accent5"/>
            </a:solidFill>
          </a:ln>
        </p:spPr>
      </p:pic>
      <p:pic>
        <p:nvPicPr>
          <p:cNvPr id="3" name="Picture 3" descr="A close-up of a message&#10;&#10;Description automatically generated">
            <a:extLst>
              <a:ext uri="{FF2B5EF4-FFF2-40B4-BE49-F238E27FC236}">
                <a16:creationId xmlns:a16="http://schemas.microsoft.com/office/drawing/2014/main" id="{B4ED312E-C1ED-61FF-6079-CD37FCA3A7BD}"/>
              </a:ext>
            </a:extLst>
          </p:cNvPr>
          <p:cNvPicPr>
            <a:picLocks noChangeAspect="1"/>
          </p:cNvPicPr>
          <p:nvPr/>
        </p:nvPicPr>
        <p:blipFill>
          <a:blip r:embed="rId4"/>
          <a:stretch>
            <a:fillRect/>
          </a:stretch>
        </p:blipFill>
        <p:spPr>
          <a:xfrm>
            <a:off x="859330" y="2602536"/>
            <a:ext cx="6073422" cy="3234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513C8069-CA34-869F-233F-DE29103F3DC8}"/>
              </a:ext>
            </a:extLst>
          </p:cNvPr>
          <p:cNvSpPr txBox="1"/>
          <p:nvPr/>
        </p:nvSpPr>
        <p:spPr>
          <a:xfrm>
            <a:off x="2148411" y="1552158"/>
            <a:ext cx="3495260" cy="1532334"/>
          </a:xfrm>
          <a:prstGeom prst="round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FFFFFF"/>
                </a:solidFill>
                <a:cs typeface="Segoe UI"/>
              </a:rPr>
              <a:t>Human-Centered Attendance Communications</a:t>
            </a:r>
            <a:endParaRPr lang="en-US" sz="2800" dirty="0"/>
          </a:p>
        </p:txBody>
      </p:sp>
      <p:sp>
        <p:nvSpPr>
          <p:cNvPr id="11" name="TextBox 10">
            <a:extLst>
              <a:ext uri="{FF2B5EF4-FFF2-40B4-BE49-F238E27FC236}">
                <a16:creationId xmlns:a16="http://schemas.microsoft.com/office/drawing/2014/main" id="{51D8EE89-42D6-D964-A2D0-C9310B03C77E}"/>
              </a:ext>
            </a:extLst>
          </p:cNvPr>
          <p:cNvSpPr txBox="1"/>
          <p:nvPr/>
        </p:nvSpPr>
        <p:spPr>
          <a:xfrm>
            <a:off x="6096000" y="6275233"/>
            <a:ext cx="6277970" cy="400110"/>
          </a:xfrm>
          <a:prstGeom prst="rect">
            <a:avLst/>
          </a:prstGeom>
          <a:noFill/>
        </p:spPr>
        <p:txBody>
          <a:bodyPr wrap="square" lIns="91440" tIns="45720" rIns="91440" bIns="45720" rtlCol="0" anchor="t">
            <a:spAutoFit/>
          </a:bodyPr>
          <a:lstStyle/>
          <a:p>
            <a:r>
              <a:rPr lang="en-US" sz="2000" dirty="0"/>
              <a:t>Resource: </a:t>
            </a:r>
            <a:r>
              <a:rPr lang="en-US" sz="2000" dirty="0">
                <a:ea typeface="+mn-lt"/>
                <a:cs typeface="+mn-lt"/>
                <a:hlinkClick r:id="rId5"/>
              </a:rPr>
              <a:t>OSPI Attendance Resources &amp; Materials</a:t>
            </a:r>
            <a:endParaRPr lang="en-US" sz="2000" dirty="0">
              <a:ea typeface="+mn-lt"/>
              <a:cs typeface="+mn-lt"/>
            </a:endParaRPr>
          </a:p>
        </p:txBody>
      </p:sp>
      <p:pic>
        <p:nvPicPr>
          <p:cNvPr id="6" name="Picture 5" descr="A screenshot of a computer&#10;&#10;Description automatically generated">
            <a:extLst>
              <a:ext uri="{FF2B5EF4-FFF2-40B4-BE49-F238E27FC236}">
                <a16:creationId xmlns:a16="http://schemas.microsoft.com/office/drawing/2014/main" id="{10DF6E6D-EAF0-CBF7-9882-4D62C2CFB5DC}"/>
              </a:ext>
            </a:extLst>
          </p:cNvPr>
          <p:cNvPicPr>
            <a:picLocks noChangeAspect="1"/>
          </p:cNvPicPr>
          <p:nvPr/>
        </p:nvPicPr>
        <p:blipFill>
          <a:blip r:embed="rId6"/>
          <a:stretch>
            <a:fillRect/>
          </a:stretch>
        </p:blipFill>
        <p:spPr>
          <a:xfrm>
            <a:off x="7303625" y="3190317"/>
            <a:ext cx="4517162" cy="1817653"/>
          </a:xfrm>
          <a:prstGeom prst="rect">
            <a:avLst/>
          </a:prstGeom>
        </p:spPr>
      </p:pic>
      <p:sp>
        <p:nvSpPr>
          <p:cNvPr id="12" name="TextBox 11">
            <a:extLst>
              <a:ext uri="{FF2B5EF4-FFF2-40B4-BE49-F238E27FC236}">
                <a16:creationId xmlns:a16="http://schemas.microsoft.com/office/drawing/2014/main" id="{9D6403AD-3848-52FF-DDC0-A08CBCD688BF}"/>
              </a:ext>
            </a:extLst>
          </p:cNvPr>
          <p:cNvSpPr txBox="1"/>
          <p:nvPr/>
        </p:nvSpPr>
        <p:spPr>
          <a:xfrm>
            <a:off x="7538154" y="2676644"/>
            <a:ext cx="4282633" cy="523220"/>
          </a:xfrm>
          <a:prstGeom prst="rect">
            <a:avLst/>
          </a:prstGeom>
          <a:noFill/>
        </p:spPr>
        <p:txBody>
          <a:bodyPr wrap="square" rtlCol="0">
            <a:spAutoFit/>
          </a:bodyPr>
          <a:lstStyle/>
          <a:p>
            <a:pPr algn="ctr"/>
            <a:r>
              <a:rPr lang="en-US" sz="2800" dirty="0">
                <a:latin typeface="Segoe UI Semibold" panose="020B0702040204020203" pitchFamily="34" charset="0"/>
                <a:cs typeface="Segoe UI Semibold" panose="020B0702040204020203" pitchFamily="34" charset="0"/>
              </a:rPr>
              <a:t>OSPI Letter Templates</a:t>
            </a:r>
          </a:p>
        </p:txBody>
      </p:sp>
    </p:spTree>
    <p:extLst>
      <p:ext uri="{BB962C8B-B14F-4D97-AF65-F5344CB8AC3E}">
        <p14:creationId xmlns:p14="http://schemas.microsoft.com/office/powerpoint/2010/main" val="2292219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F8DEF-30E7-4E52-A331-B5297A72A5DD}"/>
              </a:ext>
            </a:extLst>
          </p:cNvPr>
          <p:cNvSpPr>
            <a:spLocks noGrp="1"/>
          </p:cNvSpPr>
          <p:nvPr>
            <p:ph type="title"/>
          </p:nvPr>
        </p:nvSpPr>
        <p:spPr/>
        <p:txBody>
          <a:bodyPr/>
          <a:lstStyle/>
          <a:p>
            <a:r>
              <a:rPr lang="en-US"/>
              <a:t>What is chronic absenteeism?</a:t>
            </a:r>
          </a:p>
        </p:txBody>
      </p:sp>
      <p:sp>
        <p:nvSpPr>
          <p:cNvPr id="3" name="Content Placeholder 2">
            <a:extLst>
              <a:ext uri="{FF2B5EF4-FFF2-40B4-BE49-F238E27FC236}">
                <a16:creationId xmlns:a16="http://schemas.microsoft.com/office/drawing/2014/main" id="{27B47925-6980-4717-8E7E-9907B0E261F3}"/>
              </a:ext>
            </a:extLst>
          </p:cNvPr>
          <p:cNvSpPr txBox="1">
            <a:spLocks/>
          </p:cNvSpPr>
          <p:nvPr/>
        </p:nvSpPr>
        <p:spPr>
          <a:xfrm>
            <a:off x="2718499" y="1821274"/>
            <a:ext cx="6355601" cy="6457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40403D"/>
                </a:solidFill>
                <a:effectLst/>
                <a:uLnTx/>
                <a:uFillTx/>
                <a:latin typeface="Segoe UI"/>
                <a:ea typeface="+mn-ea"/>
                <a:cs typeface="+mn-cs"/>
              </a:rPr>
              <a:t>10% or more of school days</a:t>
            </a:r>
          </a:p>
        </p:txBody>
      </p:sp>
      <p:grpSp>
        <p:nvGrpSpPr>
          <p:cNvPr id="4" name="Group 3" title="excused plus unexcused equal chronic absenteeism">
            <a:extLst>
              <a:ext uri="{FF2B5EF4-FFF2-40B4-BE49-F238E27FC236}">
                <a16:creationId xmlns:a16="http://schemas.microsoft.com/office/drawing/2014/main" id="{203DAA74-7CE5-45C2-9C57-5FE6448A2494}"/>
              </a:ext>
            </a:extLst>
          </p:cNvPr>
          <p:cNvGrpSpPr/>
          <p:nvPr/>
        </p:nvGrpSpPr>
        <p:grpSpPr>
          <a:xfrm>
            <a:off x="1598725" y="2754998"/>
            <a:ext cx="8956924" cy="3192091"/>
            <a:chOff x="1209040" y="2889009"/>
            <a:chExt cx="6839498" cy="2556751"/>
          </a:xfrm>
        </p:grpSpPr>
        <p:sp>
          <p:nvSpPr>
            <p:cNvPr id="5" name="Freeform 12">
              <a:extLst>
                <a:ext uri="{FF2B5EF4-FFF2-40B4-BE49-F238E27FC236}">
                  <a16:creationId xmlns:a16="http://schemas.microsoft.com/office/drawing/2014/main" id="{ADDAC042-895F-4877-9C7D-FCDE8E77953A}"/>
                </a:ext>
              </a:extLst>
            </p:cNvPr>
            <p:cNvSpPr/>
            <p:nvPr/>
          </p:nvSpPr>
          <p:spPr>
            <a:xfrm>
              <a:off x="1209040" y="3692953"/>
              <a:ext cx="1574647" cy="1636175"/>
            </a:xfrm>
            <a:custGeom>
              <a:avLst/>
              <a:gdLst>
                <a:gd name="connsiteX0" fmla="*/ 0 w 1441053"/>
                <a:gd name="connsiteY0" fmla="*/ 720527 h 1441053"/>
                <a:gd name="connsiteX1" fmla="*/ 720527 w 1441053"/>
                <a:gd name="connsiteY1" fmla="*/ 0 h 1441053"/>
                <a:gd name="connsiteX2" fmla="*/ 1441054 w 1441053"/>
                <a:gd name="connsiteY2" fmla="*/ 720527 h 1441053"/>
                <a:gd name="connsiteX3" fmla="*/ 720527 w 1441053"/>
                <a:gd name="connsiteY3" fmla="*/ 1441054 h 1441053"/>
                <a:gd name="connsiteX4" fmla="*/ 0 w 1441053"/>
                <a:gd name="connsiteY4" fmla="*/ 720527 h 144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053" h="1441053">
                  <a:moveTo>
                    <a:pt x="0" y="720527"/>
                  </a:moveTo>
                  <a:cubicBezTo>
                    <a:pt x="0" y="322591"/>
                    <a:pt x="322591" y="0"/>
                    <a:pt x="720527" y="0"/>
                  </a:cubicBezTo>
                  <a:cubicBezTo>
                    <a:pt x="1118463" y="0"/>
                    <a:pt x="1441054" y="322591"/>
                    <a:pt x="1441054" y="720527"/>
                  </a:cubicBezTo>
                  <a:cubicBezTo>
                    <a:pt x="1441054" y="1118463"/>
                    <a:pt x="1118463" y="1441054"/>
                    <a:pt x="720527" y="1441054"/>
                  </a:cubicBezTo>
                  <a:cubicBezTo>
                    <a:pt x="322591" y="1441054"/>
                    <a:pt x="0" y="1118463"/>
                    <a:pt x="0" y="720527"/>
                  </a:cubicBezTo>
                  <a:close/>
                </a:path>
              </a:pathLst>
            </a:custGeom>
            <a:solidFill>
              <a:schemeClr val="tx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3897" tIns="233897" rIns="233897" bIns="2338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Excused</a:t>
              </a:r>
            </a:p>
          </p:txBody>
        </p:sp>
        <p:sp>
          <p:nvSpPr>
            <p:cNvPr id="6" name="Freeform 14">
              <a:extLst>
                <a:ext uri="{FF2B5EF4-FFF2-40B4-BE49-F238E27FC236}">
                  <a16:creationId xmlns:a16="http://schemas.microsoft.com/office/drawing/2014/main" id="{89A24C5B-5C50-440C-A7EF-B2B7A0D96808}"/>
                </a:ext>
              </a:extLst>
            </p:cNvPr>
            <p:cNvSpPr/>
            <p:nvPr/>
          </p:nvSpPr>
          <p:spPr>
            <a:xfrm>
              <a:off x="2909787" y="4194262"/>
              <a:ext cx="525877" cy="633559"/>
            </a:xfrm>
            <a:custGeom>
              <a:avLst/>
              <a:gdLst>
                <a:gd name="connsiteX0" fmla="*/ 64682 w 487979"/>
                <a:gd name="connsiteY0" fmla="*/ 221616 h 558004"/>
                <a:gd name="connsiteX1" fmla="*/ 186603 w 487979"/>
                <a:gd name="connsiteY1" fmla="*/ 221616 h 558004"/>
                <a:gd name="connsiteX2" fmla="*/ 186603 w 487979"/>
                <a:gd name="connsiteY2" fmla="*/ 73963 h 558004"/>
                <a:gd name="connsiteX3" fmla="*/ 301376 w 487979"/>
                <a:gd name="connsiteY3" fmla="*/ 73963 h 558004"/>
                <a:gd name="connsiteX4" fmla="*/ 301376 w 487979"/>
                <a:gd name="connsiteY4" fmla="*/ 221616 h 558004"/>
                <a:gd name="connsiteX5" fmla="*/ 423297 w 487979"/>
                <a:gd name="connsiteY5" fmla="*/ 221616 h 558004"/>
                <a:gd name="connsiteX6" fmla="*/ 423297 w 487979"/>
                <a:gd name="connsiteY6" fmla="*/ 336388 h 558004"/>
                <a:gd name="connsiteX7" fmla="*/ 301376 w 487979"/>
                <a:gd name="connsiteY7" fmla="*/ 336388 h 558004"/>
                <a:gd name="connsiteX8" fmla="*/ 301376 w 487979"/>
                <a:gd name="connsiteY8" fmla="*/ 484041 h 558004"/>
                <a:gd name="connsiteX9" fmla="*/ 186603 w 487979"/>
                <a:gd name="connsiteY9" fmla="*/ 484041 h 558004"/>
                <a:gd name="connsiteX10" fmla="*/ 186603 w 487979"/>
                <a:gd name="connsiteY10" fmla="*/ 336388 h 558004"/>
                <a:gd name="connsiteX11" fmla="*/ 64682 w 487979"/>
                <a:gd name="connsiteY11" fmla="*/ 336388 h 558004"/>
                <a:gd name="connsiteX12" fmla="*/ 64682 w 487979"/>
                <a:gd name="connsiteY12" fmla="*/ 221616 h 5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7979" h="558004">
                  <a:moveTo>
                    <a:pt x="64682" y="221616"/>
                  </a:moveTo>
                  <a:lnTo>
                    <a:pt x="186603" y="221616"/>
                  </a:lnTo>
                  <a:lnTo>
                    <a:pt x="186603" y="73963"/>
                  </a:lnTo>
                  <a:lnTo>
                    <a:pt x="301376" y="73963"/>
                  </a:lnTo>
                  <a:lnTo>
                    <a:pt x="301376" y="221616"/>
                  </a:lnTo>
                  <a:lnTo>
                    <a:pt x="423297" y="221616"/>
                  </a:lnTo>
                  <a:lnTo>
                    <a:pt x="423297" y="336388"/>
                  </a:lnTo>
                  <a:lnTo>
                    <a:pt x="301376" y="336388"/>
                  </a:lnTo>
                  <a:lnTo>
                    <a:pt x="301376" y="484041"/>
                  </a:lnTo>
                  <a:lnTo>
                    <a:pt x="186603" y="484041"/>
                  </a:lnTo>
                  <a:lnTo>
                    <a:pt x="186603" y="336388"/>
                  </a:lnTo>
                  <a:lnTo>
                    <a:pt x="64682" y="336388"/>
                  </a:lnTo>
                  <a:lnTo>
                    <a:pt x="64682" y="22161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64682" tIns="221616" rIns="64682" bIns="221616"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
              <a:extLst>
                <a:ext uri="{FF2B5EF4-FFF2-40B4-BE49-F238E27FC236}">
                  <a16:creationId xmlns:a16="http://schemas.microsoft.com/office/drawing/2014/main" id="{6A6BC0EE-830D-4253-B8A6-52A5005013A8}"/>
                </a:ext>
              </a:extLst>
            </p:cNvPr>
            <p:cNvSpPr/>
            <p:nvPr/>
          </p:nvSpPr>
          <p:spPr>
            <a:xfrm>
              <a:off x="3540090" y="3692953"/>
              <a:ext cx="1574647" cy="1636175"/>
            </a:xfrm>
            <a:custGeom>
              <a:avLst/>
              <a:gdLst>
                <a:gd name="connsiteX0" fmla="*/ 0 w 1441053"/>
                <a:gd name="connsiteY0" fmla="*/ 720527 h 1441053"/>
                <a:gd name="connsiteX1" fmla="*/ 720527 w 1441053"/>
                <a:gd name="connsiteY1" fmla="*/ 0 h 1441053"/>
                <a:gd name="connsiteX2" fmla="*/ 1441054 w 1441053"/>
                <a:gd name="connsiteY2" fmla="*/ 720527 h 1441053"/>
                <a:gd name="connsiteX3" fmla="*/ 720527 w 1441053"/>
                <a:gd name="connsiteY3" fmla="*/ 1441054 h 1441053"/>
                <a:gd name="connsiteX4" fmla="*/ 0 w 1441053"/>
                <a:gd name="connsiteY4" fmla="*/ 720527 h 144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053" h="1441053">
                  <a:moveTo>
                    <a:pt x="0" y="720527"/>
                  </a:moveTo>
                  <a:cubicBezTo>
                    <a:pt x="0" y="322591"/>
                    <a:pt x="322591" y="0"/>
                    <a:pt x="720527" y="0"/>
                  </a:cubicBezTo>
                  <a:cubicBezTo>
                    <a:pt x="1118463" y="0"/>
                    <a:pt x="1441054" y="322591"/>
                    <a:pt x="1441054" y="720527"/>
                  </a:cubicBezTo>
                  <a:cubicBezTo>
                    <a:pt x="1441054" y="1118463"/>
                    <a:pt x="1118463" y="1441054"/>
                    <a:pt x="720527" y="1441054"/>
                  </a:cubicBezTo>
                  <a:cubicBezTo>
                    <a:pt x="322591" y="1441054"/>
                    <a:pt x="0" y="1118463"/>
                    <a:pt x="0" y="720527"/>
                  </a:cubicBezTo>
                  <a:close/>
                </a:path>
              </a:pathLst>
            </a:custGeom>
            <a:solidFill>
              <a:schemeClr val="accent6">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3897" tIns="233897" rIns="233897" bIns="2338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Unexcused</a:t>
              </a:r>
            </a:p>
          </p:txBody>
        </p:sp>
        <p:sp>
          <p:nvSpPr>
            <p:cNvPr id="8" name="Freeform 16">
              <a:extLst>
                <a:ext uri="{FF2B5EF4-FFF2-40B4-BE49-F238E27FC236}">
                  <a16:creationId xmlns:a16="http://schemas.microsoft.com/office/drawing/2014/main" id="{49F8B8AB-F9E3-4260-86CD-22212DF861C8}"/>
                </a:ext>
              </a:extLst>
            </p:cNvPr>
            <p:cNvSpPr/>
            <p:nvPr/>
          </p:nvSpPr>
          <p:spPr>
            <a:xfrm>
              <a:off x="5640820" y="4186864"/>
              <a:ext cx="496929" cy="648353"/>
            </a:xfrm>
            <a:custGeom>
              <a:avLst/>
              <a:gdLst>
                <a:gd name="connsiteX0" fmla="*/ 46946 w 354174"/>
                <a:gd name="connsiteY0" fmla="*/ 117633 h 571034"/>
                <a:gd name="connsiteX1" fmla="*/ 307228 w 354174"/>
                <a:gd name="connsiteY1" fmla="*/ 117633 h 571034"/>
                <a:gd name="connsiteX2" fmla="*/ 307228 w 354174"/>
                <a:gd name="connsiteY2" fmla="*/ 251940 h 571034"/>
                <a:gd name="connsiteX3" fmla="*/ 46946 w 354174"/>
                <a:gd name="connsiteY3" fmla="*/ 251940 h 571034"/>
                <a:gd name="connsiteX4" fmla="*/ 46946 w 354174"/>
                <a:gd name="connsiteY4" fmla="*/ 117633 h 571034"/>
                <a:gd name="connsiteX5" fmla="*/ 46946 w 354174"/>
                <a:gd name="connsiteY5" fmla="*/ 319094 h 571034"/>
                <a:gd name="connsiteX6" fmla="*/ 307228 w 354174"/>
                <a:gd name="connsiteY6" fmla="*/ 319094 h 571034"/>
                <a:gd name="connsiteX7" fmla="*/ 307228 w 354174"/>
                <a:gd name="connsiteY7" fmla="*/ 453401 h 571034"/>
                <a:gd name="connsiteX8" fmla="*/ 46946 w 354174"/>
                <a:gd name="connsiteY8" fmla="*/ 453401 h 571034"/>
                <a:gd name="connsiteX9" fmla="*/ 46946 w 354174"/>
                <a:gd name="connsiteY9" fmla="*/ 319094 h 57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174" h="571034">
                  <a:moveTo>
                    <a:pt x="46946" y="117633"/>
                  </a:moveTo>
                  <a:lnTo>
                    <a:pt x="307228" y="117633"/>
                  </a:lnTo>
                  <a:lnTo>
                    <a:pt x="307228" y="251940"/>
                  </a:lnTo>
                  <a:lnTo>
                    <a:pt x="46946" y="251940"/>
                  </a:lnTo>
                  <a:lnTo>
                    <a:pt x="46946" y="117633"/>
                  </a:lnTo>
                  <a:close/>
                  <a:moveTo>
                    <a:pt x="46946" y="319094"/>
                  </a:moveTo>
                  <a:lnTo>
                    <a:pt x="307228" y="319094"/>
                  </a:lnTo>
                  <a:lnTo>
                    <a:pt x="307228" y="453401"/>
                  </a:lnTo>
                  <a:lnTo>
                    <a:pt x="46946" y="453401"/>
                  </a:lnTo>
                  <a:lnTo>
                    <a:pt x="46946" y="3190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46946" tIns="117633" rIns="46946" bIns="11763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17">
              <a:extLst>
                <a:ext uri="{FF2B5EF4-FFF2-40B4-BE49-F238E27FC236}">
                  <a16:creationId xmlns:a16="http://schemas.microsoft.com/office/drawing/2014/main" id="{28994DFA-B628-4004-A48A-732736482186}"/>
                </a:ext>
              </a:extLst>
            </p:cNvPr>
            <p:cNvSpPr/>
            <p:nvPr/>
          </p:nvSpPr>
          <p:spPr>
            <a:xfrm>
              <a:off x="6263852" y="3576320"/>
              <a:ext cx="1784686" cy="1869440"/>
            </a:xfrm>
            <a:custGeom>
              <a:avLst/>
              <a:gdLst>
                <a:gd name="connsiteX0" fmla="*/ 0 w 1441053"/>
                <a:gd name="connsiteY0" fmla="*/ 720527 h 1441053"/>
                <a:gd name="connsiteX1" fmla="*/ 720527 w 1441053"/>
                <a:gd name="connsiteY1" fmla="*/ 0 h 1441053"/>
                <a:gd name="connsiteX2" fmla="*/ 1441054 w 1441053"/>
                <a:gd name="connsiteY2" fmla="*/ 720527 h 1441053"/>
                <a:gd name="connsiteX3" fmla="*/ 720527 w 1441053"/>
                <a:gd name="connsiteY3" fmla="*/ 1441054 h 1441053"/>
                <a:gd name="connsiteX4" fmla="*/ 0 w 1441053"/>
                <a:gd name="connsiteY4" fmla="*/ 720527 h 144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053" h="1441053">
                  <a:moveTo>
                    <a:pt x="0" y="720527"/>
                  </a:moveTo>
                  <a:cubicBezTo>
                    <a:pt x="0" y="322591"/>
                    <a:pt x="322591" y="0"/>
                    <a:pt x="720527" y="0"/>
                  </a:cubicBezTo>
                  <a:cubicBezTo>
                    <a:pt x="1118463" y="0"/>
                    <a:pt x="1441054" y="322591"/>
                    <a:pt x="1441054" y="720527"/>
                  </a:cubicBezTo>
                  <a:cubicBezTo>
                    <a:pt x="1441054" y="1118463"/>
                    <a:pt x="1118463" y="1441054"/>
                    <a:pt x="720527" y="1441054"/>
                  </a:cubicBezTo>
                  <a:cubicBezTo>
                    <a:pt x="322591" y="1441054"/>
                    <a:pt x="0" y="1118463"/>
                    <a:pt x="0" y="720527"/>
                  </a:cubicBez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3897" tIns="233897" rIns="233897" bIns="2338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Chronic Absenteeism</a:t>
              </a:r>
            </a:p>
          </p:txBody>
        </p:sp>
        <p:sp>
          <p:nvSpPr>
            <p:cNvPr id="10" name="Left Brace 9">
              <a:extLst>
                <a:ext uri="{FF2B5EF4-FFF2-40B4-BE49-F238E27FC236}">
                  <a16:creationId xmlns:a16="http://schemas.microsoft.com/office/drawing/2014/main" id="{E8672090-E79E-4E15-B547-51D849F99E39}"/>
                </a:ext>
              </a:extLst>
            </p:cNvPr>
            <p:cNvSpPr/>
            <p:nvPr/>
          </p:nvSpPr>
          <p:spPr>
            <a:xfrm rot="5400000">
              <a:off x="4102013" y="531575"/>
              <a:ext cx="687312" cy="5402179"/>
            </a:xfrm>
            <a:prstGeom prst="leftBrace">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85C6"/>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E0D27D52-9E1C-A884-05CC-E3E2E9E2E1B3}"/>
              </a:ext>
            </a:extLst>
          </p:cNvPr>
          <p:cNvSpPr/>
          <p:nvPr/>
        </p:nvSpPr>
        <p:spPr>
          <a:xfrm>
            <a:off x="1443789" y="2561053"/>
            <a:ext cx="9524807" cy="3548272"/>
          </a:xfrm>
          <a:prstGeom prst="rect">
            <a:avLst/>
          </a:prstGeom>
          <a:solidFill>
            <a:srgbClr val="FFFFFF">
              <a:alpha val="61000"/>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7BC587D5-4B22-244D-85E2-4ADBD4DA566E}"/>
              </a:ext>
            </a:extLst>
          </p:cNvPr>
          <p:cNvSpPr/>
          <p:nvPr/>
        </p:nvSpPr>
        <p:spPr>
          <a:xfrm>
            <a:off x="625642" y="421011"/>
            <a:ext cx="10984832" cy="21883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3448B6F6-E894-D57E-3A15-F1FF96C26877}"/>
              </a:ext>
            </a:extLst>
          </p:cNvPr>
          <p:cNvSpPr txBox="1"/>
          <p:nvPr/>
        </p:nvSpPr>
        <p:spPr>
          <a:xfrm>
            <a:off x="1034717" y="421873"/>
            <a:ext cx="993387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0403D"/>
                </a:solidFill>
                <a:effectLst/>
                <a:uLnTx/>
                <a:uFillTx/>
                <a:latin typeface="Segoe UI"/>
                <a:ea typeface="+mn-ea"/>
                <a:cs typeface="Segoe UI Semibold" panose="020B0702040204020203" pitchFamily="34" charset="0"/>
              </a:rPr>
              <a:t>OSPI measures Chronic Absence and reports the inverse on Report Card as: </a:t>
            </a:r>
            <a:r>
              <a:rPr kumimoji="0" lang="en-US" sz="4000" b="0" i="0" u="none" strike="noStrike" kern="1200" cap="none" spc="0" normalizeH="0" baseline="0" noProof="0">
                <a:ln>
                  <a:noFill/>
                </a:ln>
                <a:solidFill>
                  <a:srgbClr val="40403D"/>
                </a:solidFill>
                <a:effectLst/>
                <a:uLnTx/>
                <a:uFillTx/>
                <a:latin typeface="Segoe UI Semibold" panose="020B0702040204020203" pitchFamily="34" charset="0"/>
                <a:ea typeface="+mn-ea"/>
                <a:cs typeface="Segoe UI Semibold" panose="020B0702040204020203" pitchFamily="34" charset="0"/>
              </a:rPr>
              <a:t>“Regular Attendance”</a:t>
            </a:r>
          </a:p>
        </p:txBody>
      </p:sp>
    </p:spTree>
    <p:extLst>
      <p:ext uri="{BB962C8B-B14F-4D97-AF65-F5344CB8AC3E}">
        <p14:creationId xmlns:p14="http://schemas.microsoft.com/office/powerpoint/2010/main" val="156856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A57D64-33F6-E331-111B-818FB9634238}"/>
              </a:ext>
            </a:extLst>
          </p:cNvPr>
          <p:cNvSpPr>
            <a:spLocks noGrp="1"/>
          </p:cNvSpPr>
          <p:nvPr>
            <p:ph type="title"/>
          </p:nvPr>
        </p:nvSpPr>
        <p:spPr/>
        <p:txBody>
          <a:bodyPr/>
          <a:lstStyle/>
          <a:p>
            <a:r>
              <a:rPr lang="en-US" dirty="0">
                <a:cs typeface="Segoe UI"/>
              </a:rPr>
              <a:t>Welcoming communication</a:t>
            </a:r>
            <a:endParaRPr lang="en-US" dirty="0"/>
          </a:p>
        </p:txBody>
      </p:sp>
      <p:sp>
        <p:nvSpPr>
          <p:cNvPr id="5" name="Content Placeholder 4">
            <a:extLst>
              <a:ext uri="{FF2B5EF4-FFF2-40B4-BE49-F238E27FC236}">
                <a16:creationId xmlns:a16="http://schemas.microsoft.com/office/drawing/2014/main" id="{AACDE0EF-AE18-51CB-BD58-C69D93E78945}"/>
              </a:ext>
            </a:extLst>
          </p:cNvPr>
          <p:cNvSpPr>
            <a:spLocks noGrp="1"/>
          </p:cNvSpPr>
          <p:nvPr>
            <p:ph sz="half" idx="1"/>
          </p:nvPr>
        </p:nvSpPr>
        <p:spPr>
          <a:xfrm>
            <a:off x="5732060" y="2197289"/>
            <a:ext cx="5813945" cy="4258101"/>
          </a:xfrm>
        </p:spPr>
        <p:txBody>
          <a:bodyPr vert="horz" lIns="91440" tIns="45720" rIns="91440" bIns="45720" rtlCol="0" anchor="t">
            <a:normAutofit/>
          </a:bodyPr>
          <a:lstStyle/>
          <a:p>
            <a:r>
              <a:rPr lang="en-US" sz="3000" dirty="0">
                <a:latin typeface="+mj-lt"/>
              </a:rPr>
              <a:t>Front office communication</a:t>
            </a:r>
          </a:p>
          <a:p>
            <a:r>
              <a:rPr lang="en-US" sz="3000" dirty="0">
                <a:latin typeface="+mj-lt"/>
              </a:rPr>
              <a:t>Welcome back environment after school breaks </a:t>
            </a:r>
          </a:p>
          <a:p>
            <a:r>
              <a:rPr lang="en-US" sz="3000" dirty="0">
                <a:latin typeface="+mj-lt"/>
                <a:hlinkClick r:id="rId3"/>
              </a:rPr>
              <a:t>Follow up post-cards</a:t>
            </a:r>
            <a:endParaRPr lang="en-US" sz="3000" dirty="0">
              <a:latin typeface="+mj-lt"/>
            </a:endParaRPr>
          </a:p>
          <a:p>
            <a:r>
              <a:rPr lang="en-US" sz="3000" b="0" i="0" u="none" strike="noStrike" dirty="0">
                <a:solidFill>
                  <a:srgbClr val="0967B6"/>
                </a:solidFill>
                <a:effectLst/>
                <a:latin typeface="+mj-lt"/>
                <a:hlinkClick r:id="rId4" tooltip="how_to_talk_to_parents_about_attendance.pdf"/>
              </a:rPr>
              <a:t>How to Talk to Parents about Attendance-Communication that Works</a:t>
            </a:r>
            <a:endParaRPr lang="en-US" sz="3000" dirty="0">
              <a:latin typeface="+mj-lt"/>
            </a:endParaRPr>
          </a:p>
          <a:p>
            <a:endParaRPr lang="en-US" sz="3000" dirty="0">
              <a:latin typeface="+mj-lt"/>
              <a:cs typeface="Segoe UI"/>
            </a:endParaRPr>
          </a:p>
        </p:txBody>
      </p:sp>
      <p:pic>
        <p:nvPicPr>
          <p:cNvPr id="8" name="Picture 7" descr="Diagram&#10;&#10;Description automatically generated">
            <a:extLst>
              <a:ext uri="{FF2B5EF4-FFF2-40B4-BE49-F238E27FC236}">
                <a16:creationId xmlns:a16="http://schemas.microsoft.com/office/drawing/2014/main" id="{CA5DAB75-4CD8-ACED-9538-92ECC677B124}"/>
              </a:ext>
            </a:extLst>
          </p:cNvPr>
          <p:cNvPicPr>
            <a:picLocks noChangeAspect="1"/>
          </p:cNvPicPr>
          <p:nvPr/>
        </p:nvPicPr>
        <p:blipFill rotWithShape="1">
          <a:blip r:embed="rId5">
            <a:extLst>
              <a:ext uri="{28A0092B-C50C-407E-A947-70E740481C1C}">
                <a14:useLocalDpi xmlns:a14="http://schemas.microsoft.com/office/drawing/2010/main" val="0"/>
              </a:ext>
            </a:extLst>
          </a:blip>
          <a:srcRect l="57862" t="53630" r="13975" b="23888"/>
          <a:stretch/>
        </p:blipFill>
        <p:spPr>
          <a:xfrm>
            <a:off x="9123705" y="221800"/>
            <a:ext cx="2818651" cy="1469227"/>
          </a:xfrm>
          <a:prstGeom prst="rect">
            <a:avLst/>
          </a:prstGeom>
          <a:noFill/>
          <a:ln w="57150">
            <a:solidFill>
              <a:schemeClr val="accent5"/>
            </a:solidFill>
          </a:ln>
        </p:spPr>
      </p:pic>
      <p:pic>
        <p:nvPicPr>
          <p:cNvPr id="9" name="Picture 8" descr="A postcard with a bear and a stamp&#10;&#10;Description automatically generated">
            <a:extLst>
              <a:ext uri="{FF2B5EF4-FFF2-40B4-BE49-F238E27FC236}">
                <a16:creationId xmlns:a16="http://schemas.microsoft.com/office/drawing/2014/main" id="{F66D3BFC-E866-66F9-467E-B852BD7F2399}"/>
              </a:ext>
            </a:extLst>
          </p:cNvPr>
          <p:cNvPicPr>
            <a:picLocks noChangeAspect="1"/>
          </p:cNvPicPr>
          <p:nvPr/>
        </p:nvPicPr>
        <p:blipFill>
          <a:blip r:embed="rId6"/>
          <a:stretch>
            <a:fillRect/>
          </a:stretch>
        </p:blipFill>
        <p:spPr>
          <a:xfrm>
            <a:off x="948760" y="1990850"/>
            <a:ext cx="4232841" cy="3287206"/>
          </a:xfrm>
          <a:prstGeom prst="rect">
            <a:avLst/>
          </a:prstGeom>
        </p:spPr>
      </p:pic>
    </p:spTree>
    <p:extLst>
      <p:ext uri="{BB962C8B-B14F-4D97-AF65-F5344CB8AC3E}">
        <p14:creationId xmlns:p14="http://schemas.microsoft.com/office/powerpoint/2010/main" val="3827532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0C77-6F1B-C514-EDEE-C1047C0B2251}"/>
              </a:ext>
            </a:extLst>
          </p:cNvPr>
          <p:cNvSpPr>
            <a:spLocks noGrp="1"/>
          </p:cNvSpPr>
          <p:nvPr>
            <p:ph type="title"/>
          </p:nvPr>
        </p:nvSpPr>
        <p:spPr/>
        <p:txBody>
          <a:bodyPr/>
          <a:lstStyle/>
          <a:p>
            <a:r>
              <a:rPr lang="en-US" dirty="0"/>
              <a:t>Nudge Letters</a:t>
            </a:r>
          </a:p>
        </p:txBody>
      </p:sp>
      <p:pic>
        <p:nvPicPr>
          <p:cNvPr id="4" name="Picture 7" descr="A poster of attendance letters&#10;&#10;Description automatically generated">
            <a:extLst>
              <a:ext uri="{FF2B5EF4-FFF2-40B4-BE49-F238E27FC236}">
                <a16:creationId xmlns:a16="http://schemas.microsoft.com/office/drawing/2014/main" id="{28CCDC77-7FF2-AD45-D723-6F202D6DF196}"/>
              </a:ext>
            </a:extLst>
          </p:cNvPr>
          <p:cNvPicPr>
            <a:picLocks noChangeAspect="1"/>
          </p:cNvPicPr>
          <p:nvPr/>
        </p:nvPicPr>
        <p:blipFill>
          <a:blip r:embed="rId3"/>
          <a:stretch>
            <a:fillRect/>
          </a:stretch>
        </p:blipFill>
        <p:spPr>
          <a:xfrm>
            <a:off x="4041072" y="2817385"/>
            <a:ext cx="4163643" cy="3670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7" descr="A poster of attendance letters&#10;&#10;Description automatically generated">
            <a:extLst>
              <a:ext uri="{FF2B5EF4-FFF2-40B4-BE49-F238E27FC236}">
                <a16:creationId xmlns:a16="http://schemas.microsoft.com/office/drawing/2014/main" id="{6B35F74B-3FD0-EEEF-9EC9-1FEFE7B2253F}"/>
              </a:ext>
            </a:extLst>
          </p:cNvPr>
          <p:cNvPicPr>
            <a:picLocks noChangeAspect="1"/>
          </p:cNvPicPr>
          <p:nvPr/>
        </p:nvPicPr>
        <p:blipFill rotWithShape="1">
          <a:blip r:embed="rId3"/>
          <a:srcRect l="127" t="-119" r="-169" b="83193"/>
          <a:stretch/>
        </p:blipFill>
        <p:spPr>
          <a:xfrm>
            <a:off x="838200" y="1799311"/>
            <a:ext cx="10470754" cy="1479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Diagram&#10;&#10;Description automatically generated">
            <a:extLst>
              <a:ext uri="{FF2B5EF4-FFF2-40B4-BE49-F238E27FC236}">
                <a16:creationId xmlns:a16="http://schemas.microsoft.com/office/drawing/2014/main" id="{A9DF5BF0-590C-05E9-7C40-974ACEBD9828}"/>
              </a:ext>
            </a:extLst>
          </p:cNvPr>
          <p:cNvPicPr>
            <a:picLocks noChangeAspect="1"/>
          </p:cNvPicPr>
          <p:nvPr/>
        </p:nvPicPr>
        <p:blipFill rotWithShape="1">
          <a:blip r:embed="rId4">
            <a:extLst>
              <a:ext uri="{28A0092B-C50C-407E-A947-70E740481C1C}">
                <a14:useLocalDpi xmlns:a14="http://schemas.microsoft.com/office/drawing/2010/main" val="0"/>
              </a:ext>
            </a:extLst>
          </a:blip>
          <a:srcRect l="57862" t="53630" r="13975" b="23888"/>
          <a:stretch/>
        </p:blipFill>
        <p:spPr>
          <a:xfrm>
            <a:off x="9150599" y="159047"/>
            <a:ext cx="2818651" cy="1469227"/>
          </a:xfrm>
          <a:prstGeom prst="rect">
            <a:avLst/>
          </a:prstGeom>
          <a:noFill/>
          <a:ln w="57150">
            <a:solidFill>
              <a:schemeClr val="accent5"/>
            </a:solidFill>
          </a:ln>
        </p:spPr>
      </p:pic>
    </p:spTree>
    <p:extLst>
      <p:ext uri="{BB962C8B-B14F-4D97-AF65-F5344CB8AC3E}">
        <p14:creationId xmlns:p14="http://schemas.microsoft.com/office/powerpoint/2010/main" val="311328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A754-5DD6-AB5A-51AD-688E84A08314}"/>
              </a:ext>
            </a:extLst>
          </p:cNvPr>
          <p:cNvSpPr>
            <a:spLocks noGrp="1"/>
          </p:cNvSpPr>
          <p:nvPr>
            <p:ph type="title"/>
          </p:nvPr>
        </p:nvSpPr>
        <p:spPr>
          <a:xfrm>
            <a:off x="838200" y="149465"/>
            <a:ext cx="10515600" cy="1325563"/>
          </a:xfrm>
        </p:spPr>
        <p:txBody>
          <a:bodyPr/>
          <a:lstStyle/>
          <a:p>
            <a:r>
              <a:rPr lang="en-US"/>
              <a:t>Tier 1 – Real World Examples</a:t>
            </a:r>
          </a:p>
        </p:txBody>
      </p:sp>
      <p:pic>
        <p:nvPicPr>
          <p:cNvPr id="5" name="Picture 4" descr="Diagram&#10;&#10;Description automatically generated">
            <a:extLst>
              <a:ext uri="{FF2B5EF4-FFF2-40B4-BE49-F238E27FC236}">
                <a16:creationId xmlns:a16="http://schemas.microsoft.com/office/drawing/2014/main" id="{D7A03A83-2E46-414B-AAEE-7CE371A93CDE}"/>
              </a:ext>
            </a:extLst>
          </p:cNvPr>
          <p:cNvPicPr>
            <a:picLocks noChangeAspect="1"/>
          </p:cNvPicPr>
          <p:nvPr/>
        </p:nvPicPr>
        <p:blipFill rotWithShape="1">
          <a:blip r:embed="rId3">
            <a:extLst>
              <a:ext uri="{28A0092B-C50C-407E-A947-70E740481C1C}">
                <a14:useLocalDpi xmlns:a14="http://schemas.microsoft.com/office/drawing/2010/main" val="0"/>
              </a:ext>
            </a:extLst>
          </a:blip>
          <a:srcRect l="57862" t="53630" r="13975" b="23888"/>
          <a:stretch/>
        </p:blipFill>
        <p:spPr>
          <a:xfrm>
            <a:off x="9123705" y="221800"/>
            <a:ext cx="2818651" cy="1469227"/>
          </a:xfrm>
          <a:prstGeom prst="rect">
            <a:avLst/>
          </a:prstGeom>
          <a:noFill/>
          <a:ln w="57150">
            <a:solidFill>
              <a:schemeClr val="accent5"/>
            </a:solidFill>
          </a:ln>
        </p:spPr>
      </p:pic>
      <p:pic>
        <p:nvPicPr>
          <p:cNvPr id="11" name="Picture 11" descr="A certificate of approval for a school attendance&#10;&#10;Description automatically generated">
            <a:extLst>
              <a:ext uri="{FF2B5EF4-FFF2-40B4-BE49-F238E27FC236}">
                <a16:creationId xmlns:a16="http://schemas.microsoft.com/office/drawing/2014/main" id="{BF8F7041-A754-4CA2-B250-DE24A766A7FF}"/>
              </a:ext>
            </a:extLst>
          </p:cNvPr>
          <p:cNvPicPr>
            <a:picLocks noChangeAspect="1"/>
          </p:cNvPicPr>
          <p:nvPr/>
        </p:nvPicPr>
        <p:blipFill>
          <a:blip r:embed="rId4"/>
          <a:stretch>
            <a:fillRect/>
          </a:stretch>
        </p:blipFill>
        <p:spPr>
          <a:xfrm>
            <a:off x="1205204" y="1963713"/>
            <a:ext cx="4803955" cy="3352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3" descr="A poster with a schedule&#10;&#10;Description automatically generated">
            <a:extLst>
              <a:ext uri="{FF2B5EF4-FFF2-40B4-BE49-F238E27FC236}">
                <a16:creationId xmlns:a16="http://schemas.microsoft.com/office/drawing/2014/main" id="{7EB147F2-281D-EF0D-4A61-2A247AD9BF23}"/>
              </a:ext>
            </a:extLst>
          </p:cNvPr>
          <p:cNvPicPr>
            <a:picLocks noChangeAspect="1"/>
          </p:cNvPicPr>
          <p:nvPr/>
        </p:nvPicPr>
        <p:blipFill>
          <a:blip r:embed="rId5"/>
          <a:stretch>
            <a:fillRect/>
          </a:stretch>
        </p:blipFill>
        <p:spPr>
          <a:xfrm>
            <a:off x="7769570" y="1969512"/>
            <a:ext cx="3102370" cy="4043822"/>
          </a:xfrm>
          <a:prstGeom prst="rect">
            <a:avLst/>
          </a:prstGeom>
        </p:spPr>
      </p:pic>
      <p:sp>
        <p:nvSpPr>
          <p:cNvPr id="14" name="TextBox 13">
            <a:extLst>
              <a:ext uri="{FF2B5EF4-FFF2-40B4-BE49-F238E27FC236}">
                <a16:creationId xmlns:a16="http://schemas.microsoft.com/office/drawing/2014/main" id="{7876E68E-8CFE-5608-3ACF-700868C442BD}"/>
              </a:ext>
            </a:extLst>
          </p:cNvPr>
          <p:cNvSpPr txBox="1"/>
          <p:nvPr/>
        </p:nvSpPr>
        <p:spPr>
          <a:xfrm>
            <a:off x="1253803" y="1394276"/>
            <a:ext cx="4793482" cy="677108"/>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FFFFFF"/>
                </a:solidFill>
                <a:cs typeface="Segoe UI"/>
              </a:rPr>
              <a:t>Improved</a:t>
            </a:r>
            <a:r>
              <a:rPr lang="en-US" b="1" dirty="0">
                <a:solidFill>
                  <a:srgbClr val="FFFFFF"/>
                </a:solidFill>
                <a:cs typeface="Segoe UI"/>
              </a:rPr>
              <a:t> Attendance Awards &amp; Incentives</a:t>
            </a:r>
            <a:endParaRPr lang="en-US" dirty="0">
              <a:solidFill>
                <a:srgbClr val="FFFFFF"/>
              </a:solidFill>
              <a:cs typeface="Segoe UI"/>
            </a:endParaRPr>
          </a:p>
        </p:txBody>
      </p:sp>
      <p:sp>
        <p:nvSpPr>
          <p:cNvPr id="16" name="TextBox 15">
            <a:extLst>
              <a:ext uri="{FF2B5EF4-FFF2-40B4-BE49-F238E27FC236}">
                <a16:creationId xmlns:a16="http://schemas.microsoft.com/office/drawing/2014/main" id="{47CC2098-BB4A-6D67-84CA-8B1B51E9E66B}"/>
              </a:ext>
            </a:extLst>
          </p:cNvPr>
          <p:cNvSpPr txBox="1"/>
          <p:nvPr/>
        </p:nvSpPr>
        <p:spPr>
          <a:xfrm>
            <a:off x="7769570" y="6091764"/>
            <a:ext cx="3100149" cy="400110"/>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FFFFFF"/>
                </a:solidFill>
                <a:cs typeface="Segoe UI"/>
              </a:rPr>
              <a:t>Attendance Challenges</a:t>
            </a:r>
          </a:p>
        </p:txBody>
      </p:sp>
    </p:spTree>
    <p:extLst>
      <p:ext uri="{BB962C8B-B14F-4D97-AF65-F5344CB8AC3E}">
        <p14:creationId xmlns:p14="http://schemas.microsoft.com/office/powerpoint/2010/main" val="218549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9D1F-5FBE-61F5-49DB-6C0D33A04899}"/>
              </a:ext>
            </a:extLst>
          </p:cNvPr>
          <p:cNvSpPr>
            <a:spLocks noGrp="1"/>
          </p:cNvSpPr>
          <p:nvPr>
            <p:ph type="title"/>
          </p:nvPr>
        </p:nvSpPr>
        <p:spPr/>
        <p:txBody>
          <a:bodyPr/>
          <a:lstStyle/>
          <a:p>
            <a:r>
              <a:rPr lang="en-US" dirty="0"/>
              <a:t>Tier II &amp; III</a:t>
            </a:r>
          </a:p>
        </p:txBody>
      </p:sp>
      <p:sp>
        <p:nvSpPr>
          <p:cNvPr id="3" name="Content Placeholder 2">
            <a:extLst>
              <a:ext uri="{FF2B5EF4-FFF2-40B4-BE49-F238E27FC236}">
                <a16:creationId xmlns:a16="http://schemas.microsoft.com/office/drawing/2014/main" id="{8B96236A-9D40-0173-0FA4-E41ADC862AA2}"/>
              </a:ext>
            </a:extLst>
          </p:cNvPr>
          <p:cNvSpPr>
            <a:spLocks noGrp="1"/>
          </p:cNvSpPr>
          <p:nvPr>
            <p:ph idx="1"/>
          </p:nvPr>
        </p:nvSpPr>
        <p:spPr>
          <a:xfrm>
            <a:off x="838201" y="1690688"/>
            <a:ext cx="5257800" cy="4255861"/>
          </a:xfrm>
        </p:spPr>
        <p:txBody>
          <a:bodyPr vert="horz" lIns="91440" tIns="45720" rIns="91440" bIns="45720" rtlCol="0" anchor="t">
            <a:noAutofit/>
          </a:bodyPr>
          <a:lstStyle/>
          <a:p>
            <a:pPr marL="0" indent="0">
              <a:lnSpc>
                <a:spcPct val="100000"/>
              </a:lnSpc>
              <a:buNone/>
            </a:pPr>
            <a:r>
              <a:rPr lang="en-US" u="sng" dirty="0">
                <a:solidFill>
                  <a:schemeClr val="bg1">
                    <a:lumMod val="10000"/>
                  </a:schemeClr>
                </a:solidFill>
                <a:latin typeface="+mj-lt"/>
              </a:rPr>
              <a:t>Tier II </a:t>
            </a:r>
            <a:endParaRPr lang="en-US" sz="2400" dirty="0">
              <a:solidFill>
                <a:schemeClr val="bg1">
                  <a:lumMod val="10000"/>
                </a:schemeClr>
              </a:solidFill>
              <a:latin typeface="+mj-lt"/>
            </a:endParaRPr>
          </a:p>
          <a:p>
            <a:pPr>
              <a:lnSpc>
                <a:spcPct val="108000"/>
              </a:lnSpc>
              <a:spcBef>
                <a:spcPts val="0"/>
              </a:spcBef>
              <a:spcAft>
                <a:spcPts val="600"/>
              </a:spcAft>
            </a:pPr>
            <a:r>
              <a:rPr lang="en-US" sz="2400" dirty="0">
                <a:solidFill>
                  <a:schemeClr val="bg1">
                    <a:lumMod val="10000"/>
                  </a:schemeClr>
                </a:solidFill>
                <a:latin typeface="+mj-lt"/>
              </a:rPr>
              <a:t>Community barriers identified and addressed</a:t>
            </a:r>
          </a:p>
          <a:p>
            <a:pPr>
              <a:lnSpc>
                <a:spcPct val="108000"/>
              </a:lnSpc>
              <a:spcBef>
                <a:spcPts val="0"/>
              </a:spcBef>
              <a:spcAft>
                <a:spcPts val="600"/>
              </a:spcAft>
            </a:pPr>
            <a:r>
              <a:rPr lang="en-US" sz="2400" dirty="0">
                <a:solidFill>
                  <a:schemeClr val="bg1">
                    <a:lumMod val="10000"/>
                  </a:schemeClr>
                </a:solidFill>
                <a:latin typeface="+mj-lt"/>
              </a:rPr>
              <a:t>Student success plan that includes attendance</a:t>
            </a:r>
            <a:endParaRPr lang="en-US" sz="2400" dirty="0">
              <a:solidFill>
                <a:schemeClr val="bg1">
                  <a:lumMod val="10000"/>
                </a:schemeClr>
              </a:solidFill>
              <a:latin typeface="+mj-lt"/>
              <a:cs typeface="Segoe UI"/>
            </a:endParaRPr>
          </a:p>
          <a:p>
            <a:pPr>
              <a:lnSpc>
                <a:spcPct val="108000"/>
              </a:lnSpc>
              <a:spcBef>
                <a:spcPts val="0"/>
              </a:spcBef>
              <a:spcAft>
                <a:spcPts val="600"/>
              </a:spcAft>
            </a:pPr>
            <a:r>
              <a:rPr lang="en-US" sz="2400" dirty="0">
                <a:solidFill>
                  <a:schemeClr val="bg1">
                    <a:lumMod val="10000"/>
                  </a:schemeClr>
                </a:solidFill>
                <a:latin typeface="+mj-lt"/>
              </a:rPr>
              <a:t>Relationship mapping -&gt; Champions, peer mentors</a:t>
            </a:r>
            <a:endParaRPr lang="en-US" sz="2400" dirty="0">
              <a:solidFill>
                <a:schemeClr val="bg1">
                  <a:lumMod val="10000"/>
                </a:schemeClr>
              </a:solidFill>
              <a:latin typeface="+mj-lt"/>
              <a:cs typeface="Segoe UI"/>
            </a:endParaRPr>
          </a:p>
          <a:p>
            <a:pPr>
              <a:lnSpc>
                <a:spcPct val="108000"/>
              </a:lnSpc>
              <a:spcBef>
                <a:spcPts val="0"/>
              </a:spcBef>
              <a:spcAft>
                <a:spcPts val="600"/>
              </a:spcAft>
            </a:pPr>
            <a:r>
              <a:rPr lang="en-US" sz="2400" dirty="0">
                <a:solidFill>
                  <a:schemeClr val="bg1">
                    <a:lumMod val="10000"/>
                  </a:schemeClr>
                </a:solidFill>
                <a:latin typeface="+mj-lt"/>
              </a:rPr>
              <a:t>CICO</a:t>
            </a:r>
            <a:endParaRPr lang="en-US" sz="2400" dirty="0">
              <a:solidFill>
                <a:schemeClr val="bg1">
                  <a:lumMod val="10000"/>
                </a:schemeClr>
              </a:solidFill>
              <a:latin typeface="+mj-lt"/>
              <a:cs typeface="Segoe UI"/>
            </a:endParaRPr>
          </a:p>
          <a:p>
            <a:pPr>
              <a:lnSpc>
                <a:spcPct val="108000"/>
              </a:lnSpc>
              <a:spcBef>
                <a:spcPts val="0"/>
              </a:spcBef>
              <a:spcAft>
                <a:spcPts val="600"/>
              </a:spcAft>
            </a:pPr>
            <a:r>
              <a:rPr lang="en-US" sz="2400" dirty="0">
                <a:solidFill>
                  <a:schemeClr val="bg1">
                    <a:lumMod val="10000"/>
                  </a:schemeClr>
                </a:solidFill>
                <a:latin typeface="+mj-lt"/>
              </a:rPr>
              <a:t>Tutoring</a:t>
            </a:r>
            <a:endParaRPr lang="en-US" sz="2400" dirty="0">
              <a:solidFill>
                <a:schemeClr val="bg1">
                  <a:lumMod val="10000"/>
                </a:schemeClr>
              </a:solidFill>
              <a:latin typeface="+mj-lt"/>
              <a:cs typeface="Segoe UI"/>
            </a:endParaRPr>
          </a:p>
        </p:txBody>
      </p:sp>
      <p:sp>
        <p:nvSpPr>
          <p:cNvPr id="4" name="TextBox 3">
            <a:extLst>
              <a:ext uri="{FF2B5EF4-FFF2-40B4-BE49-F238E27FC236}">
                <a16:creationId xmlns:a16="http://schemas.microsoft.com/office/drawing/2014/main" id="{87661474-07E5-12BC-7931-2203C7327A11}"/>
              </a:ext>
            </a:extLst>
          </p:cNvPr>
          <p:cNvSpPr txBox="1"/>
          <p:nvPr/>
        </p:nvSpPr>
        <p:spPr>
          <a:xfrm>
            <a:off x="6268278" y="1690688"/>
            <a:ext cx="5743351" cy="39625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u="sng" dirty="0">
                <a:solidFill>
                  <a:schemeClr val="bg1">
                    <a:lumMod val="10000"/>
                  </a:schemeClr>
                </a:solidFill>
                <a:latin typeface="+mj-lt"/>
              </a:rPr>
              <a:t>Tier III</a:t>
            </a:r>
            <a:endParaRPr lang="en-US" sz="2000" dirty="0">
              <a:latin typeface="+mj-lt"/>
            </a:endParaRPr>
          </a:p>
          <a:p>
            <a:pPr marL="571500" indent="-571500">
              <a:lnSpc>
                <a:spcPct val="108000"/>
              </a:lnSpc>
              <a:spcAft>
                <a:spcPts val="600"/>
              </a:spcAft>
              <a:buFont typeface="Arial"/>
              <a:buChar char="•"/>
            </a:pPr>
            <a:r>
              <a:rPr lang="en-US" sz="2400" dirty="0">
                <a:solidFill>
                  <a:schemeClr val="bg1">
                    <a:lumMod val="10000"/>
                  </a:schemeClr>
                </a:solidFill>
                <a:latin typeface="+mj-lt"/>
              </a:rPr>
              <a:t>Family visits</a:t>
            </a:r>
            <a:endParaRPr lang="en-US" sz="2400" dirty="0">
              <a:solidFill>
                <a:schemeClr val="bg1">
                  <a:lumMod val="10000"/>
                </a:schemeClr>
              </a:solidFill>
              <a:latin typeface="+mj-lt"/>
              <a:cs typeface="Segoe UI"/>
            </a:endParaRPr>
          </a:p>
          <a:p>
            <a:pPr marL="571500" indent="-571500">
              <a:lnSpc>
                <a:spcPct val="108000"/>
              </a:lnSpc>
              <a:spcAft>
                <a:spcPts val="600"/>
              </a:spcAft>
              <a:buFont typeface="Arial"/>
              <a:buChar char="•"/>
            </a:pPr>
            <a:r>
              <a:rPr lang="en-US" sz="2400" dirty="0">
                <a:solidFill>
                  <a:schemeClr val="bg1">
                    <a:lumMod val="10000"/>
                  </a:schemeClr>
                </a:solidFill>
                <a:latin typeface="+mj-lt"/>
              </a:rPr>
              <a:t>Intensive mentoring</a:t>
            </a:r>
            <a:endParaRPr lang="en-US" sz="2400" dirty="0">
              <a:solidFill>
                <a:schemeClr val="bg1">
                  <a:lumMod val="10000"/>
                </a:schemeClr>
              </a:solidFill>
              <a:latin typeface="+mj-lt"/>
              <a:cs typeface="Segoe UI"/>
            </a:endParaRPr>
          </a:p>
          <a:p>
            <a:pPr marL="571500" indent="-571500">
              <a:lnSpc>
                <a:spcPct val="108000"/>
              </a:lnSpc>
              <a:spcAft>
                <a:spcPts val="600"/>
              </a:spcAft>
              <a:buFont typeface="Arial"/>
              <a:buChar char="•"/>
            </a:pPr>
            <a:r>
              <a:rPr lang="en-US" sz="2400" dirty="0">
                <a:solidFill>
                  <a:schemeClr val="bg1">
                    <a:lumMod val="10000"/>
                  </a:schemeClr>
                </a:solidFill>
                <a:latin typeface="+mj-lt"/>
              </a:rPr>
              <a:t>Interagency case management</a:t>
            </a:r>
            <a:endParaRPr lang="en-US" sz="2400" dirty="0">
              <a:solidFill>
                <a:schemeClr val="bg1">
                  <a:lumMod val="10000"/>
                </a:schemeClr>
              </a:solidFill>
              <a:latin typeface="+mj-lt"/>
              <a:cs typeface="Segoe UI"/>
            </a:endParaRPr>
          </a:p>
          <a:p>
            <a:pPr marL="571500" indent="-571500">
              <a:lnSpc>
                <a:spcPct val="108000"/>
              </a:lnSpc>
              <a:spcAft>
                <a:spcPts val="600"/>
              </a:spcAft>
              <a:buFont typeface="Arial"/>
              <a:buChar char="•"/>
            </a:pPr>
            <a:r>
              <a:rPr lang="en-US" sz="2400" dirty="0">
                <a:solidFill>
                  <a:schemeClr val="bg1">
                    <a:lumMod val="10000"/>
                  </a:schemeClr>
                </a:solidFill>
                <a:latin typeface="+mj-lt"/>
              </a:rPr>
              <a:t>Housing stability supports</a:t>
            </a:r>
            <a:endParaRPr lang="en-US" sz="2400" dirty="0">
              <a:solidFill>
                <a:schemeClr val="bg1">
                  <a:lumMod val="10000"/>
                </a:schemeClr>
              </a:solidFill>
              <a:latin typeface="+mj-lt"/>
              <a:cs typeface="Segoe UI"/>
            </a:endParaRPr>
          </a:p>
          <a:p>
            <a:pPr marL="571500" indent="-571500">
              <a:lnSpc>
                <a:spcPct val="108000"/>
              </a:lnSpc>
              <a:spcAft>
                <a:spcPts val="600"/>
              </a:spcAft>
              <a:buFont typeface="Arial"/>
              <a:buChar char="•"/>
            </a:pPr>
            <a:r>
              <a:rPr lang="en-US" sz="2400" dirty="0">
                <a:solidFill>
                  <a:schemeClr val="bg1">
                    <a:lumMod val="10000"/>
                  </a:schemeClr>
                </a:solidFill>
                <a:latin typeface="+mj-lt"/>
              </a:rPr>
              <a:t>Individualized success plans</a:t>
            </a:r>
          </a:p>
          <a:p>
            <a:pPr marL="571500" indent="-571500">
              <a:lnSpc>
                <a:spcPct val="108000"/>
              </a:lnSpc>
              <a:spcAft>
                <a:spcPts val="600"/>
              </a:spcAft>
              <a:buFont typeface="Arial"/>
              <a:buChar char="•"/>
            </a:pPr>
            <a:r>
              <a:rPr lang="en-US" sz="2400" dirty="0">
                <a:solidFill>
                  <a:schemeClr val="bg1">
                    <a:lumMod val="10000"/>
                  </a:schemeClr>
                </a:solidFill>
                <a:latin typeface="+mj-lt"/>
                <a:cs typeface="Segoe UI"/>
              </a:rPr>
              <a:t>Community Engagement Boards</a:t>
            </a:r>
          </a:p>
          <a:p>
            <a:pPr marL="571500" indent="-571500">
              <a:lnSpc>
                <a:spcPct val="108000"/>
              </a:lnSpc>
              <a:spcAft>
                <a:spcPts val="600"/>
              </a:spcAft>
              <a:buFont typeface="Arial"/>
              <a:buChar char="•"/>
            </a:pPr>
            <a:r>
              <a:rPr lang="en-US" sz="2400" dirty="0">
                <a:solidFill>
                  <a:schemeClr val="bg1">
                    <a:lumMod val="10000"/>
                  </a:schemeClr>
                </a:solidFill>
                <a:latin typeface="+mj-lt"/>
                <a:cs typeface="Segoe UI"/>
              </a:rPr>
              <a:t>Mental Health Referral</a:t>
            </a:r>
          </a:p>
        </p:txBody>
      </p:sp>
      <p:pic>
        <p:nvPicPr>
          <p:cNvPr id="6" name="Picture 5" descr="Diagram&#10;&#10;Description automatically generated">
            <a:extLst>
              <a:ext uri="{FF2B5EF4-FFF2-40B4-BE49-F238E27FC236}">
                <a16:creationId xmlns:a16="http://schemas.microsoft.com/office/drawing/2014/main" id="{40C7845A-151D-49B0-0D58-7F5F6FFB3ADB}"/>
              </a:ext>
            </a:extLst>
          </p:cNvPr>
          <p:cNvPicPr>
            <a:picLocks noChangeAspect="1"/>
          </p:cNvPicPr>
          <p:nvPr/>
        </p:nvPicPr>
        <p:blipFill rotWithShape="1">
          <a:blip r:embed="rId3">
            <a:extLst>
              <a:ext uri="{28A0092B-C50C-407E-A947-70E740481C1C}">
                <a14:useLocalDpi xmlns:a14="http://schemas.microsoft.com/office/drawing/2010/main" val="0"/>
              </a:ext>
            </a:extLst>
          </a:blip>
          <a:srcRect l="57862" t="53630" r="13975" b="23888"/>
          <a:stretch/>
        </p:blipFill>
        <p:spPr>
          <a:xfrm>
            <a:off x="9192978" y="221800"/>
            <a:ext cx="2818651" cy="1469227"/>
          </a:xfrm>
          <a:prstGeom prst="rect">
            <a:avLst/>
          </a:prstGeom>
          <a:noFill/>
          <a:ln w="57150">
            <a:solidFill>
              <a:schemeClr val="accent5"/>
            </a:solidFill>
          </a:ln>
        </p:spPr>
      </p:pic>
      <p:sp>
        <p:nvSpPr>
          <p:cNvPr id="5" name="TextBox 4">
            <a:extLst>
              <a:ext uri="{FF2B5EF4-FFF2-40B4-BE49-F238E27FC236}">
                <a16:creationId xmlns:a16="http://schemas.microsoft.com/office/drawing/2014/main" id="{3123E3C1-386F-AC96-8A22-CF16F8AC9646}"/>
              </a:ext>
            </a:extLst>
          </p:cNvPr>
          <p:cNvSpPr txBox="1"/>
          <p:nvPr/>
        </p:nvSpPr>
        <p:spPr>
          <a:xfrm>
            <a:off x="4233348" y="6031210"/>
            <a:ext cx="89419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dirty="0">
                <a:solidFill>
                  <a:srgbClr val="FF0000"/>
                </a:solidFill>
              </a:rPr>
              <a:t>The type of barriers drives the type of interventions.</a:t>
            </a:r>
          </a:p>
        </p:txBody>
      </p:sp>
    </p:spTree>
    <p:extLst>
      <p:ext uri="{BB962C8B-B14F-4D97-AF65-F5344CB8AC3E}">
        <p14:creationId xmlns:p14="http://schemas.microsoft.com/office/powerpoint/2010/main" val="1241794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7C6B9-8F70-289F-930C-27AF2F1E5916}"/>
              </a:ext>
            </a:extLst>
          </p:cNvPr>
          <p:cNvSpPr>
            <a:spLocks noGrp="1"/>
          </p:cNvSpPr>
          <p:nvPr>
            <p:ph type="title"/>
          </p:nvPr>
        </p:nvSpPr>
        <p:spPr/>
        <p:txBody>
          <a:bodyPr anchor="b">
            <a:normAutofit/>
          </a:bodyPr>
          <a:lstStyle/>
          <a:p>
            <a:r>
              <a:rPr lang="en-US" dirty="0"/>
              <a:t>Tier 2 Leadership Moves</a:t>
            </a:r>
          </a:p>
        </p:txBody>
      </p:sp>
      <p:graphicFrame>
        <p:nvGraphicFramePr>
          <p:cNvPr id="5" name="Content Placeholder 2">
            <a:extLst>
              <a:ext uri="{FF2B5EF4-FFF2-40B4-BE49-F238E27FC236}">
                <a16:creationId xmlns:a16="http://schemas.microsoft.com/office/drawing/2014/main" id="{0EAF8832-3E3C-3250-12FE-90F6D595E4E3}"/>
              </a:ext>
            </a:extLst>
          </p:cNvPr>
          <p:cNvGraphicFramePr>
            <a:graphicFrameLocks noGrp="1"/>
          </p:cNvGraphicFramePr>
          <p:nvPr>
            <p:ph idx="1"/>
            <p:extLst>
              <p:ext uri="{D42A27DB-BD31-4B8C-83A1-F6EECF244321}">
                <p14:modId xmlns:p14="http://schemas.microsoft.com/office/powerpoint/2010/main" val="4063297270"/>
              </p:ext>
            </p:extLst>
          </p:nvPr>
        </p:nvGraphicFramePr>
        <p:xfrm>
          <a:off x="838200" y="1825625"/>
          <a:ext cx="10515600" cy="4256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3984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4307D-9705-591D-C096-FA9183A7DECF}"/>
              </a:ext>
            </a:extLst>
          </p:cNvPr>
          <p:cNvSpPr>
            <a:spLocks noGrp="1"/>
          </p:cNvSpPr>
          <p:nvPr>
            <p:ph type="title"/>
          </p:nvPr>
        </p:nvSpPr>
        <p:spPr>
          <a:xfrm>
            <a:off x="838200" y="365125"/>
            <a:ext cx="10515600" cy="1325563"/>
          </a:xfrm>
        </p:spPr>
        <p:txBody>
          <a:bodyPr anchor="ctr">
            <a:normAutofit/>
          </a:bodyPr>
          <a:lstStyle/>
          <a:p>
            <a:r>
              <a:rPr lang="en-US" dirty="0"/>
              <a:t>Leadership moves for braiding attendance into existing initiatives</a:t>
            </a:r>
          </a:p>
        </p:txBody>
      </p:sp>
      <p:pic>
        <p:nvPicPr>
          <p:cNvPr id="7" name="Picture 6" descr="A close up of a colorful yarn&#10;&#10;Description automatically generated">
            <a:extLst>
              <a:ext uri="{FF2B5EF4-FFF2-40B4-BE49-F238E27FC236}">
                <a16:creationId xmlns:a16="http://schemas.microsoft.com/office/drawing/2014/main" id="{875B5013-2834-7AAE-4650-FBECE17B778A}"/>
              </a:ext>
            </a:extLst>
          </p:cNvPr>
          <p:cNvPicPr>
            <a:picLocks noChangeAspect="1"/>
          </p:cNvPicPr>
          <p:nvPr/>
        </p:nvPicPr>
        <p:blipFill rotWithShape="1">
          <a:blip r:embed="rId3">
            <a:alphaModFix amt="79000"/>
          </a:blip>
          <a:srcRect t="19683" b="19685"/>
          <a:stretch/>
        </p:blipFill>
        <p:spPr>
          <a:xfrm>
            <a:off x="838200" y="1825625"/>
            <a:ext cx="10515600" cy="4255861"/>
          </a:xfrm>
          <a:prstGeom prst="rect">
            <a:avLst/>
          </a:prstGeom>
          <a:noFill/>
        </p:spPr>
      </p:pic>
    </p:spTree>
    <p:extLst>
      <p:ext uri="{BB962C8B-B14F-4D97-AF65-F5344CB8AC3E}">
        <p14:creationId xmlns:p14="http://schemas.microsoft.com/office/powerpoint/2010/main" val="523360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A36D0-1CEF-A676-166B-80DE9315257E}"/>
              </a:ext>
            </a:extLst>
          </p:cNvPr>
          <p:cNvSpPr>
            <a:spLocks noGrp="1"/>
          </p:cNvSpPr>
          <p:nvPr>
            <p:ph type="title"/>
          </p:nvPr>
        </p:nvSpPr>
        <p:spPr/>
        <p:txBody>
          <a:bodyPr>
            <a:normAutofit/>
          </a:bodyPr>
          <a:lstStyle/>
          <a:p>
            <a:r>
              <a:rPr lang="en-US" sz="4000" dirty="0">
                <a:effectLst/>
                <a:ea typeface="Calibri" panose="020F0502020204030204" pitchFamily="34" charset="0"/>
              </a:rPr>
              <a:t>OSPI Guidance</a:t>
            </a:r>
            <a:endParaRPr lang="en-US" sz="8000" dirty="0"/>
          </a:p>
        </p:txBody>
      </p:sp>
    </p:spTree>
    <p:extLst>
      <p:ext uri="{BB962C8B-B14F-4D97-AF65-F5344CB8AC3E}">
        <p14:creationId xmlns:p14="http://schemas.microsoft.com/office/powerpoint/2010/main" val="4239293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7F24-6933-63A4-966C-66E886B31877}"/>
              </a:ext>
            </a:extLst>
          </p:cNvPr>
          <p:cNvSpPr>
            <a:spLocks noGrp="1"/>
          </p:cNvSpPr>
          <p:nvPr>
            <p:ph type="title"/>
          </p:nvPr>
        </p:nvSpPr>
        <p:spPr/>
        <p:txBody>
          <a:bodyPr/>
          <a:lstStyle/>
          <a:p>
            <a:r>
              <a:rPr lang="en-US" dirty="0"/>
              <a:t>Where do attendance requirements come from?</a:t>
            </a:r>
          </a:p>
        </p:txBody>
      </p:sp>
      <p:sp>
        <p:nvSpPr>
          <p:cNvPr id="5" name="Text Placeholder 4">
            <a:extLst>
              <a:ext uri="{FF2B5EF4-FFF2-40B4-BE49-F238E27FC236}">
                <a16:creationId xmlns:a16="http://schemas.microsoft.com/office/drawing/2014/main" id="{54708330-4265-27CC-F4C6-DAE8471A54A1}"/>
              </a:ext>
            </a:extLst>
          </p:cNvPr>
          <p:cNvSpPr>
            <a:spLocks noGrp="1"/>
          </p:cNvSpPr>
          <p:nvPr>
            <p:ph type="body" idx="1"/>
          </p:nvPr>
        </p:nvSpPr>
        <p:spPr>
          <a:xfrm>
            <a:off x="268297" y="2437371"/>
            <a:ext cx="3311531" cy="1363472"/>
          </a:xfrm>
        </p:spPr>
        <p:txBody>
          <a:bodyPr>
            <a:normAutofit fontScale="92500" lnSpcReduction="10000"/>
          </a:bodyPr>
          <a:lstStyle/>
          <a:p>
            <a:pPr algn="ctr"/>
            <a:r>
              <a:rPr lang="en-US" sz="2800" b="0" dirty="0">
                <a:effectLst/>
                <a:ea typeface="Calibri" panose="020F0502020204030204" pitchFamily="34" charset="0"/>
                <a:cs typeface="Segoe UI Semibold" panose="020B0702040204020203" pitchFamily="34" charset="0"/>
              </a:rPr>
              <a:t>Statute</a:t>
            </a:r>
          </a:p>
          <a:p>
            <a:pPr algn="ctr"/>
            <a:r>
              <a:rPr lang="en-US" sz="2800" b="0" dirty="0">
                <a:effectLst/>
                <a:latin typeface="Segoe UI Semibold" panose="020B0702040204020203" pitchFamily="34" charset="0"/>
                <a:ea typeface="Calibri" panose="020F0502020204030204" pitchFamily="34" charset="0"/>
                <a:cs typeface="Segoe UI Semibold" panose="020B0702040204020203" pitchFamily="34" charset="0"/>
                <a:hlinkClick r:id="rId3"/>
              </a:rPr>
              <a:t>Chapter 28A.225</a:t>
            </a:r>
            <a:endParaRPr lang="en-US" sz="2800" b="0" dirty="0">
              <a:effectLst/>
              <a:latin typeface="Segoe UI Semibold" panose="020B0702040204020203" pitchFamily="34" charset="0"/>
              <a:ea typeface="Calibri" panose="020F0502020204030204" pitchFamily="34" charset="0"/>
              <a:cs typeface="Segoe UI Semibold" panose="020B0702040204020203" pitchFamily="34" charset="0"/>
            </a:endParaRPr>
          </a:p>
          <a:p>
            <a:pPr algn="ctr"/>
            <a:r>
              <a:rPr lang="en-US" sz="2800" b="0" dirty="0">
                <a:ea typeface="Calibri" panose="020F0502020204030204" pitchFamily="34" charset="0"/>
                <a:cs typeface="Segoe UI Semibold" panose="020B0702040204020203" pitchFamily="34" charset="0"/>
              </a:rPr>
              <a:t>Legislature</a:t>
            </a:r>
            <a:endParaRPr lang="en-US" sz="2800" b="0" dirty="0">
              <a:effectLst/>
              <a:ea typeface="Calibri" panose="020F0502020204030204" pitchFamily="34" charset="0"/>
              <a:cs typeface="Segoe UI Semibold" panose="020B0702040204020203" pitchFamily="34" charset="0"/>
            </a:endParaRPr>
          </a:p>
        </p:txBody>
      </p:sp>
      <p:pic>
        <p:nvPicPr>
          <p:cNvPr id="10" name="Content Placeholder 9" descr="Greek Temple with solid fill">
            <a:extLst>
              <a:ext uri="{FF2B5EF4-FFF2-40B4-BE49-F238E27FC236}">
                <a16:creationId xmlns:a16="http://schemas.microsoft.com/office/drawing/2014/main" id="{78C3FF6D-94A6-7678-9EDC-C97DDE3420A4}"/>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0375" y="1871015"/>
            <a:ext cx="2357119" cy="2357119"/>
          </a:xfrm>
        </p:spPr>
      </p:pic>
      <p:sp>
        <p:nvSpPr>
          <p:cNvPr id="6" name="Text Placeholder 5">
            <a:extLst>
              <a:ext uri="{FF2B5EF4-FFF2-40B4-BE49-F238E27FC236}">
                <a16:creationId xmlns:a16="http://schemas.microsoft.com/office/drawing/2014/main" id="{E778C9F9-BAAE-76A9-301C-701FAAF3B971}"/>
              </a:ext>
            </a:extLst>
          </p:cNvPr>
          <p:cNvSpPr>
            <a:spLocks noGrp="1"/>
          </p:cNvSpPr>
          <p:nvPr>
            <p:ph type="body" sz="quarter" idx="3"/>
          </p:nvPr>
        </p:nvSpPr>
        <p:spPr>
          <a:xfrm>
            <a:off x="5956236" y="2386879"/>
            <a:ext cx="3852994" cy="1472854"/>
          </a:xfrm>
        </p:spPr>
        <p:txBody>
          <a:bodyPr>
            <a:normAutofit fontScale="92500" lnSpcReduction="10000"/>
          </a:bodyPr>
          <a:lstStyle/>
          <a:p>
            <a:pPr algn="ctr"/>
            <a:r>
              <a:rPr lang="en-US" sz="2800" b="0" dirty="0">
                <a:cs typeface="Segoe UI Semibold" panose="020B0702040204020203" pitchFamily="34" charset="0"/>
              </a:rPr>
              <a:t>Administrative Rule</a:t>
            </a:r>
          </a:p>
          <a:p>
            <a:pPr algn="ctr"/>
            <a:r>
              <a:rPr lang="en-US" sz="2800" b="0" dirty="0">
                <a:latin typeface="Segoe UI Semibold" panose="020B0702040204020203" pitchFamily="34" charset="0"/>
                <a:cs typeface="Segoe UI Semibold" panose="020B0702040204020203" pitchFamily="34" charset="0"/>
                <a:hlinkClick r:id="rId6"/>
              </a:rPr>
              <a:t>Chapter 392-401 WAC</a:t>
            </a:r>
            <a:endParaRPr lang="en-US" sz="2800" b="0" dirty="0">
              <a:latin typeface="Segoe UI Semibold" panose="020B0702040204020203" pitchFamily="34" charset="0"/>
              <a:cs typeface="Segoe UI Semibold" panose="020B0702040204020203" pitchFamily="34" charset="0"/>
            </a:endParaRPr>
          </a:p>
          <a:p>
            <a:pPr algn="ctr"/>
            <a:r>
              <a:rPr lang="en-US" sz="2800" b="0" dirty="0">
                <a:cs typeface="Segoe UI Semibold" panose="020B0702040204020203" pitchFamily="34" charset="0"/>
              </a:rPr>
              <a:t>OSPI</a:t>
            </a:r>
          </a:p>
        </p:txBody>
      </p:sp>
      <p:pic>
        <p:nvPicPr>
          <p:cNvPr id="12" name="Content Placeholder 11" descr="Document with solid fill">
            <a:extLst>
              <a:ext uri="{FF2B5EF4-FFF2-40B4-BE49-F238E27FC236}">
                <a16:creationId xmlns:a16="http://schemas.microsoft.com/office/drawing/2014/main" id="{5B725907-A20A-654E-CCF6-F3EA475F69FF}"/>
              </a:ext>
            </a:extLst>
          </p:cNvPr>
          <p:cNvPicPr>
            <a:picLocks noGrp="1" noChangeAspect="1"/>
          </p:cNvPicPr>
          <p:nvPr>
            <p:ph sz="quarter" idx="4"/>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70489" y="1939531"/>
            <a:ext cx="2458732" cy="2359152"/>
          </a:xfrm>
        </p:spPr>
      </p:pic>
      <p:sp>
        <p:nvSpPr>
          <p:cNvPr id="8" name="Content Placeholder 3">
            <a:extLst>
              <a:ext uri="{FF2B5EF4-FFF2-40B4-BE49-F238E27FC236}">
                <a16:creationId xmlns:a16="http://schemas.microsoft.com/office/drawing/2014/main" id="{9F3FE3DF-6C84-F049-B620-6EC590C9C6D5}"/>
              </a:ext>
            </a:extLst>
          </p:cNvPr>
          <p:cNvSpPr txBox="1">
            <a:spLocks/>
          </p:cNvSpPr>
          <p:nvPr/>
        </p:nvSpPr>
        <p:spPr>
          <a:xfrm>
            <a:off x="8390626" y="3564833"/>
            <a:ext cx="3448050" cy="2487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Segoe UI" panose="020B0502040204020203" pitchFamily="34" charset="0"/>
            </a:endParaRPr>
          </a:p>
        </p:txBody>
      </p:sp>
      <p:sp>
        <p:nvSpPr>
          <p:cNvPr id="37" name="TextBox 36">
            <a:extLst>
              <a:ext uri="{FF2B5EF4-FFF2-40B4-BE49-F238E27FC236}">
                <a16:creationId xmlns:a16="http://schemas.microsoft.com/office/drawing/2014/main" id="{B5026B46-28FA-D988-8CD7-02306E7B58CC}"/>
              </a:ext>
            </a:extLst>
          </p:cNvPr>
          <p:cNvSpPr txBox="1"/>
          <p:nvPr/>
        </p:nvSpPr>
        <p:spPr>
          <a:xfrm>
            <a:off x="5833330" y="5544624"/>
            <a:ext cx="6195891" cy="1015663"/>
          </a:xfrm>
          <a:prstGeom prst="rect">
            <a:avLst/>
          </a:prstGeom>
          <a:noFill/>
        </p:spPr>
        <p:txBody>
          <a:bodyPr wrap="square" rtlCol="0">
            <a:spAutoFit/>
          </a:bodyPr>
          <a:lstStyle/>
          <a:p>
            <a:pPr marL="109538" marR="0" lvl="0" indent="-1095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967B6"/>
                </a:solidFill>
                <a:effectLst/>
                <a:uLnTx/>
                <a:uFillTx/>
                <a:latin typeface="Segoe UI" panose="020B0502040204020203" pitchFamily="34" charset="0"/>
                <a:ea typeface="+mn-ea"/>
                <a:cs typeface="Segoe UI" panose="020B0502040204020203" pitchFamily="34" charset="0"/>
                <a:hlinkClick r:id="rId9"/>
              </a:rPr>
              <a:t>Elementary Attendance &amp; Truancy Required Steps</a:t>
            </a:r>
            <a:endParaRPr kumimoji="0" lang="en-US" sz="2000" b="0" i="0" u="none" strike="noStrike" kern="1200" cap="none" spc="0" normalizeH="0" baseline="0" noProof="0" dirty="0">
              <a:ln>
                <a:noFill/>
              </a:ln>
              <a:solidFill>
                <a:srgbClr val="49473B"/>
              </a:solidFill>
              <a:effectLst/>
              <a:uLnTx/>
              <a:uFillTx/>
              <a:latin typeface="Segoe UI" panose="020B0502040204020203" pitchFamily="34" charset="0"/>
              <a:ea typeface="+mn-ea"/>
              <a:cs typeface="Segoe UI" panose="020B0502040204020203" pitchFamily="34" charset="0"/>
            </a:endParaRPr>
          </a:p>
          <a:p>
            <a:pPr marL="109538" marR="0" lvl="0" indent="-1095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967B6"/>
                </a:solidFill>
                <a:effectLst/>
                <a:uLnTx/>
                <a:uFillTx/>
                <a:latin typeface="Segoe UI" panose="020B0502040204020203" pitchFamily="34" charset="0"/>
                <a:ea typeface="+mn-ea"/>
                <a:cs typeface="Segoe UI" panose="020B0502040204020203" pitchFamily="34" charset="0"/>
                <a:hlinkClick r:id="rId10"/>
              </a:rPr>
              <a:t>Secondary Attendance &amp; Truancy Required Steps</a:t>
            </a:r>
            <a:endParaRPr kumimoji="0" lang="en-US" sz="2000" b="0" i="0" u="none" strike="noStrike" kern="1200" cap="none" spc="0" normalizeH="0" baseline="0" noProof="0" dirty="0">
              <a:ln>
                <a:noFill/>
              </a:ln>
              <a:solidFill>
                <a:srgbClr val="0967B6"/>
              </a:solidFill>
              <a:effectLst/>
              <a:uLnTx/>
              <a:uFillTx/>
              <a:latin typeface="Segoe UI" panose="020B0502040204020203" pitchFamily="34" charset="0"/>
              <a:ea typeface="+mn-ea"/>
              <a:cs typeface="Segoe UI" panose="020B0502040204020203" pitchFamily="34" charset="0"/>
            </a:endParaRPr>
          </a:p>
          <a:p>
            <a:pPr marL="109538" marR="0" lvl="0" indent="-1095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967B6"/>
                </a:solidFill>
                <a:effectLst/>
                <a:uLnTx/>
                <a:uFillTx/>
                <a:latin typeface="Segoe UI" panose="020B0502040204020203" pitchFamily="34" charset="0"/>
                <a:ea typeface="+mn-ea"/>
                <a:cs typeface="Segoe UI" panose="020B0502040204020203" pitchFamily="34" charset="0"/>
                <a:hlinkClick r:id="rId11"/>
              </a:rPr>
              <a:t>Truancy screener guidance</a:t>
            </a:r>
            <a:r>
              <a:rPr kumimoji="0" lang="en-US" sz="2000" b="0" i="0" u="none" strike="noStrike" kern="1200" cap="none" spc="0" normalizeH="0" baseline="0" noProof="0" dirty="0">
                <a:ln>
                  <a:noFill/>
                </a:ln>
                <a:solidFill>
                  <a:srgbClr val="49473B"/>
                </a:solidFill>
                <a:effectLst/>
                <a:uLnTx/>
                <a:uFillTx/>
                <a:latin typeface="Segoe UI" panose="020B0502040204020203" pitchFamily="34" charset="0"/>
                <a:ea typeface="+mn-ea"/>
                <a:cs typeface="Segoe UI" panose="020B0502040204020203" pitchFamily="34" charset="0"/>
                <a:hlinkClick r:id="rId11"/>
              </a:rPr>
              <a:t> </a:t>
            </a:r>
            <a:endParaRPr kumimoji="0" lang="en-US" sz="2000" b="0" i="0" u="none" strike="noStrike" kern="1200" cap="none" spc="0" normalizeH="0" baseline="0" noProof="0" dirty="0">
              <a:ln>
                <a:noFill/>
              </a:ln>
              <a:solidFill>
                <a:srgbClr val="49473B"/>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354998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DF08-9252-5383-0C5A-07FDA7D5F8EE}"/>
              </a:ext>
            </a:extLst>
          </p:cNvPr>
          <p:cNvSpPr>
            <a:spLocks noGrp="1"/>
          </p:cNvSpPr>
          <p:nvPr>
            <p:ph type="title"/>
          </p:nvPr>
        </p:nvSpPr>
        <p:spPr/>
        <p:txBody>
          <a:bodyPr/>
          <a:lstStyle/>
          <a:p>
            <a:r>
              <a:rPr lang="en-US" dirty="0"/>
              <a:t>Everything else is local control</a:t>
            </a:r>
          </a:p>
        </p:txBody>
      </p:sp>
      <p:sp>
        <p:nvSpPr>
          <p:cNvPr id="3" name="Content Placeholder 2">
            <a:extLst>
              <a:ext uri="{FF2B5EF4-FFF2-40B4-BE49-F238E27FC236}">
                <a16:creationId xmlns:a16="http://schemas.microsoft.com/office/drawing/2014/main" id="{8992FEDC-A830-E348-8917-F36D8A9535C5}"/>
              </a:ext>
            </a:extLst>
          </p:cNvPr>
          <p:cNvSpPr>
            <a:spLocks noGrp="1"/>
          </p:cNvSpPr>
          <p:nvPr>
            <p:ph idx="1"/>
          </p:nvPr>
        </p:nvSpPr>
        <p:spPr>
          <a:xfrm>
            <a:off x="838200" y="1825625"/>
            <a:ext cx="6702287" cy="4376392"/>
          </a:xfrm>
        </p:spPr>
        <p:txBody>
          <a:bodyPr/>
          <a:lstStyle/>
          <a:p>
            <a:pPr>
              <a:lnSpc>
                <a:spcPct val="108000"/>
              </a:lnSpc>
              <a:spcBef>
                <a:spcPts val="0"/>
              </a:spcBef>
              <a:spcAft>
                <a:spcPts val="600"/>
              </a:spcAft>
            </a:pPr>
            <a:r>
              <a:rPr lang="en-US" dirty="0"/>
              <a:t>If it’s a requirement, we will use language like “must”</a:t>
            </a:r>
          </a:p>
          <a:p>
            <a:pPr>
              <a:lnSpc>
                <a:spcPct val="108000"/>
              </a:lnSpc>
              <a:spcBef>
                <a:spcPts val="0"/>
              </a:spcBef>
              <a:spcAft>
                <a:spcPts val="600"/>
              </a:spcAft>
            </a:pPr>
            <a:r>
              <a:rPr lang="en-US" dirty="0"/>
              <a:t>If it’s not in statute or rule, it’s a recommendation</a:t>
            </a:r>
          </a:p>
          <a:p>
            <a:pPr>
              <a:lnSpc>
                <a:spcPct val="108000"/>
              </a:lnSpc>
              <a:spcBef>
                <a:spcPts val="0"/>
              </a:spcBef>
              <a:spcAft>
                <a:spcPts val="600"/>
              </a:spcAft>
            </a:pPr>
            <a:r>
              <a:rPr lang="en-US" dirty="0"/>
              <a:t>WSSDA model board policy can be adopted and altered by your Board</a:t>
            </a:r>
          </a:p>
          <a:p>
            <a:pPr>
              <a:lnSpc>
                <a:spcPct val="108000"/>
              </a:lnSpc>
              <a:spcBef>
                <a:spcPts val="0"/>
              </a:spcBef>
              <a:spcAft>
                <a:spcPts val="600"/>
              </a:spcAft>
            </a:pPr>
            <a:r>
              <a:rPr lang="en-US" dirty="0"/>
              <a:t>There’s a lot of practice that isn’t covered by any of these</a:t>
            </a:r>
          </a:p>
        </p:txBody>
      </p:sp>
      <p:sp>
        <p:nvSpPr>
          <p:cNvPr id="4" name="Rectangle: Rounded Corners 3">
            <a:extLst>
              <a:ext uri="{FF2B5EF4-FFF2-40B4-BE49-F238E27FC236}">
                <a16:creationId xmlns:a16="http://schemas.microsoft.com/office/drawing/2014/main" id="{64AC5011-B806-A4DC-FE98-957D3802F15E}"/>
              </a:ext>
            </a:extLst>
          </p:cNvPr>
          <p:cNvSpPr/>
          <p:nvPr/>
        </p:nvSpPr>
        <p:spPr>
          <a:xfrm>
            <a:off x="7169426" y="1637679"/>
            <a:ext cx="4359967" cy="43763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t>For example:</a:t>
            </a:r>
          </a:p>
          <a:p>
            <a:pPr marL="571500" indent="-571500">
              <a:buFont typeface="Arial" panose="020B0604020202020204" pitchFamily="34" charset="0"/>
              <a:buChar char="•"/>
            </a:pPr>
            <a:r>
              <a:rPr lang="en-US" sz="3200" dirty="0"/>
              <a:t>Withdrawing students</a:t>
            </a:r>
          </a:p>
          <a:p>
            <a:pPr marL="571500" indent="-571500">
              <a:buFont typeface="Arial" panose="020B0604020202020204" pitchFamily="34" charset="0"/>
              <a:buChar char="•"/>
            </a:pPr>
            <a:r>
              <a:rPr lang="en-US" sz="3200" dirty="0"/>
              <a:t>Tardies</a:t>
            </a:r>
          </a:p>
          <a:p>
            <a:pPr marL="571500" indent="-571500">
              <a:buFont typeface="Arial" panose="020B0604020202020204" pitchFamily="34" charset="0"/>
              <a:buChar char="•"/>
            </a:pPr>
            <a:r>
              <a:rPr lang="en-US" sz="3200" dirty="0"/>
              <a:t>Makeup work</a:t>
            </a:r>
          </a:p>
          <a:p>
            <a:pPr marL="571500" indent="-571500">
              <a:buFont typeface="Arial" panose="020B0604020202020204" pitchFamily="34" charset="0"/>
              <a:buChar char="•"/>
            </a:pPr>
            <a:r>
              <a:rPr lang="en-US" sz="3200" dirty="0"/>
              <a:t>Responses to excused absences</a:t>
            </a:r>
          </a:p>
        </p:txBody>
      </p:sp>
    </p:spTree>
    <p:extLst>
      <p:ext uri="{BB962C8B-B14F-4D97-AF65-F5344CB8AC3E}">
        <p14:creationId xmlns:p14="http://schemas.microsoft.com/office/powerpoint/2010/main" val="3488236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2BB7-35E8-4D08-B27E-D87AFC706C57}"/>
              </a:ext>
            </a:extLst>
          </p:cNvPr>
          <p:cNvSpPr>
            <a:spLocks noGrp="1"/>
          </p:cNvSpPr>
          <p:nvPr>
            <p:ph type="title"/>
          </p:nvPr>
        </p:nvSpPr>
        <p:spPr>
          <a:xfrm>
            <a:off x="471252" y="457200"/>
            <a:ext cx="4300773" cy="1600200"/>
          </a:xfrm>
        </p:spPr>
        <p:txBody>
          <a:bodyPr vert="horz" lIns="91440" tIns="45720" rIns="91440" bIns="45720" rtlCol="0" anchor="b">
            <a:normAutofit/>
          </a:bodyPr>
          <a:lstStyle/>
          <a:p>
            <a:r>
              <a:rPr lang="en-US" b="1" kern="1200" dirty="0">
                <a:latin typeface="+mj-lt"/>
                <a:ea typeface="+mj-ea"/>
                <a:cs typeface="+mj-cs"/>
              </a:rPr>
              <a:t>Hot topic: </a:t>
            </a:r>
            <a:br>
              <a:rPr lang="en-US" b="1" kern="1200" dirty="0">
                <a:latin typeface="+mj-lt"/>
                <a:ea typeface="+mj-ea"/>
                <a:cs typeface="+mj-cs"/>
              </a:rPr>
            </a:br>
            <a:r>
              <a:rPr lang="en-US" kern="1200" dirty="0">
                <a:latin typeface="+mj-lt"/>
                <a:ea typeface="+mj-ea"/>
                <a:cs typeface="+mj-cs"/>
              </a:rPr>
              <a:t>Excessive Excused Absences</a:t>
            </a:r>
          </a:p>
        </p:txBody>
      </p:sp>
      <p:sp>
        <p:nvSpPr>
          <p:cNvPr id="3" name="Content Placeholder 2">
            <a:extLst>
              <a:ext uri="{FF2B5EF4-FFF2-40B4-BE49-F238E27FC236}">
                <a16:creationId xmlns:a16="http://schemas.microsoft.com/office/drawing/2014/main" id="{5964175D-8745-50F6-C5F1-AD47B9C7FA52}"/>
              </a:ext>
            </a:extLst>
          </p:cNvPr>
          <p:cNvSpPr>
            <a:spLocks noGrp="1"/>
          </p:cNvSpPr>
          <p:nvPr>
            <p:ph idx="1"/>
          </p:nvPr>
        </p:nvSpPr>
        <p:spPr>
          <a:xfrm>
            <a:off x="5380382" y="291548"/>
            <a:ext cx="6135757" cy="6387547"/>
          </a:xfrm>
        </p:spPr>
        <p:txBody>
          <a:bodyPr vert="horz" lIns="91440" tIns="45720" rIns="91440" bIns="45720" rtlCol="0">
            <a:normAutofit/>
          </a:bodyPr>
          <a:lstStyle/>
          <a:p>
            <a:pPr marL="0" indent="0" algn="ctr">
              <a:lnSpc>
                <a:spcPct val="100000"/>
              </a:lnSpc>
              <a:spcAft>
                <a:spcPts val="1200"/>
              </a:spcAft>
              <a:buNone/>
            </a:pPr>
            <a:r>
              <a:rPr lang="en-US" sz="2800" dirty="0">
                <a:latin typeface="Segoe UI Semibold" panose="020B0702040204020203" pitchFamily="34" charset="0"/>
                <a:cs typeface="Segoe UI Semibold" panose="020B0702040204020203" pitchFamily="34" charset="0"/>
              </a:rPr>
              <a:t>Districts have authority to create policies addressing excused absences.</a:t>
            </a:r>
            <a:endParaRPr lang="en-US" sz="2600" dirty="0"/>
          </a:p>
          <a:p>
            <a:pPr marL="0" indent="0" algn="ctr">
              <a:lnSpc>
                <a:spcPct val="100000"/>
              </a:lnSpc>
              <a:buNone/>
            </a:pPr>
            <a:r>
              <a:rPr lang="en-US" sz="2600" u="sng" dirty="0"/>
              <a:t>Recommendations: </a:t>
            </a:r>
          </a:p>
          <a:p>
            <a:pPr marL="396875" lvl="1">
              <a:lnSpc>
                <a:spcPct val="108000"/>
              </a:lnSpc>
            </a:pPr>
            <a:r>
              <a:rPr lang="en-US" sz="2400" dirty="0"/>
              <a:t>Does not solely place responsibility on the students (e.g. Dr.’s note after 15 excused absences)</a:t>
            </a:r>
          </a:p>
          <a:p>
            <a:pPr marL="396875" lvl="1">
              <a:lnSpc>
                <a:spcPct val="108000"/>
              </a:lnSpc>
            </a:pPr>
            <a:r>
              <a:rPr lang="en-US" sz="2400" dirty="0"/>
              <a:t>District actions and interventions that seek to understand barriers and provide support</a:t>
            </a:r>
          </a:p>
          <a:p>
            <a:pPr marL="396875" lvl="1">
              <a:lnSpc>
                <a:spcPct val="108000"/>
              </a:lnSpc>
            </a:pPr>
            <a:r>
              <a:rPr lang="en-US" sz="2400" dirty="0"/>
              <a:t>Consider truancy only after made reasonable effort to address excused absences (or there’s valid reasons for continued absences.)</a:t>
            </a:r>
          </a:p>
        </p:txBody>
      </p:sp>
      <p:sp>
        <p:nvSpPr>
          <p:cNvPr id="4" name="TextBox 3">
            <a:extLst>
              <a:ext uri="{FF2B5EF4-FFF2-40B4-BE49-F238E27FC236}">
                <a16:creationId xmlns:a16="http://schemas.microsoft.com/office/drawing/2014/main" id="{F3AFA561-B682-6F68-9592-B08D7702556B}"/>
              </a:ext>
            </a:extLst>
          </p:cNvPr>
          <p:cNvSpPr txBox="1"/>
          <p:nvPr/>
        </p:nvSpPr>
        <p:spPr>
          <a:xfrm>
            <a:off x="839788" y="5499652"/>
            <a:ext cx="4300772" cy="530758"/>
          </a:xfrm>
          <a:prstGeom prst="rect">
            <a:avLst/>
          </a:prstGeom>
        </p:spPr>
        <p:txBody>
          <a:bodyPr vert="horz" lIns="91440" tIns="45720" rIns="91440" bIns="45720" rtlCol="0">
            <a:normAutofit fontScale="92500"/>
          </a:bodyPr>
          <a:lstStyle/>
          <a:p>
            <a:pPr>
              <a:lnSpc>
                <a:spcPct val="90000"/>
              </a:lnSpc>
              <a:spcBef>
                <a:spcPts val="1000"/>
              </a:spcBef>
            </a:pPr>
            <a:r>
              <a:rPr lang="en-US" sz="2000" kern="1200" dirty="0">
                <a:latin typeface="+mn-lt"/>
                <a:ea typeface="+mn-ea"/>
                <a:cs typeface="+mn-cs"/>
              </a:rPr>
              <a:t>Resource: </a:t>
            </a:r>
            <a:r>
              <a:rPr lang="en-US" sz="2000" kern="1200" dirty="0">
                <a:latin typeface="+mn-lt"/>
                <a:ea typeface="+mn-ea"/>
                <a:cs typeface="+mn-cs"/>
                <a:hlinkClick r:id="rId3"/>
              </a:rPr>
              <a:t>Attendance &amp; Truancy FAQ</a:t>
            </a:r>
            <a:endParaRPr lang="en-US" sz="2000" kern="1200" dirty="0">
              <a:latin typeface="+mn-lt"/>
              <a:ea typeface="+mn-ea"/>
              <a:cs typeface="+mn-cs"/>
            </a:endParaRPr>
          </a:p>
        </p:txBody>
      </p:sp>
      <p:pic>
        <p:nvPicPr>
          <p:cNvPr id="6" name="Picture 5" descr="People in a classroom">
            <a:extLst>
              <a:ext uri="{FF2B5EF4-FFF2-40B4-BE49-F238E27FC236}">
                <a16:creationId xmlns:a16="http://schemas.microsoft.com/office/drawing/2014/main" id="{12A6A51E-F946-254B-BCB8-FAFCF672F0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54" t="27309" r="13061"/>
          <a:stretch/>
        </p:blipFill>
        <p:spPr>
          <a:xfrm>
            <a:off x="471252" y="2322133"/>
            <a:ext cx="4669308" cy="2912785"/>
          </a:xfrm>
          <a:prstGeom prst="rect">
            <a:avLst/>
          </a:prstGeom>
        </p:spPr>
      </p:pic>
    </p:spTree>
    <p:extLst>
      <p:ext uri="{BB962C8B-B14F-4D97-AF65-F5344CB8AC3E}">
        <p14:creationId xmlns:p14="http://schemas.microsoft.com/office/powerpoint/2010/main" val="84932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E7DC90F-1F61-AEE9-62DC-50CC1DA240A8}"/>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F84472E-99B5-4CB5-9B50-DFE68083FC9A}"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10/28/2023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3" name="Slide Number Placeholder 2" hidden="1">
            <a:extLst>
              <a:ext uri="{FF2B5EF4-FFF2-40B4-BE49-F238E27FC236}">
                <a16:creationId xmlns:a16="http://schemas.microsoft.com/office/drawing/2014/main" id="{223E03A4-9615-F8B4-8317-2F17FEBEB73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4</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0" name="Rectangle: Rounded Corners 9">
            <a:extLst>
              <a:ext uri="{FF2B5EF4-FFF2-40B4-BE49-F238E27FC236}">
                <a16:creationId xmlns:a16="http://schemas.microsoft.com/office/drawing/2014/main" id="{F9159AD3-7BB0-8E92-42E6-977A59555888}"/>
              </a:ext>
            </a:extLst>
          </p:cNvPr>
          <p:cNvSpPr/>
          <p:nvPr/>
        </p:nvSpPr>
        <p:spPr>
          <a:xfrm>
            <a:off x="544010" y="1111170"/>
            <a:ext cx="4211052" cy="420288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F67C0B-C6F8-EB22-F991-07D16835D1B0}"/>
              </a:ext>
            </a:extLst>
          </p:cNvPr>
          <p:cNvSpPr txBox="1"/>
          <p:nvPr/>
        </p:nvSpPr>
        <p:spPr>
          <a:xfrm>
            <a:off x="681839" y="1543948"/>
            <a:ext cx="3935393"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Regular attendance is critical to student</a:t>
            </a:r>
            <a:r>
              <a:rPr lang="en-US" sz="4400" dirty="0">
                <a:solidFill>
                  <a:prstClr val="black"/>
                </a:solidFill>
                <a:latin typeface="Segoe UI Semibold" panose="020B0702040204020203" pitchFamily="34" charset="0"/>
                <a:cs typeface="Segoe UI Semibold" panose="020B0702040204020203" pitchFamily="34" charset="0"/>
              </a:rPr>
              <a:t> success</a:t>
            </a:r>
            <a:r>
              <a:rPr kumimoji="0" lang="en-US" sz="4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 </a:t>
            </a:r>
            <a:endParaRPr kumimoji="0" lang="en-US" sz="40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96F94AC3-01BB-5970-288D-553CFD177AE7}"/>
              </a:ext>
            </a:extLst>
          </p:cNvPr>
          <p:cNvSpPr txBox="1"/>
          <p:nvPr/>
        </p:nvSpPr>
        <p:spPr>
          <a:xfrm>
            <a:off x="5254906" y="1012954"/>
            <a:ext cx="6255255"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Chronic absence in </a:t>
            </a:r>
            <a:r>
              <a:rPr lang="en-US" sz="2800" dirty="0" err="1"/>
              <a:t>prek</a:t>
            </a:r>
            <a:r>
              <a:rPr lang="en-US" sz="2800" dirty="0"/>
              <a:t> – 2</a:t>
            </a:r>
            <a:r>
              <a:rPr lang="en-US" sz="2800" baseline="30000" dirty="0"/>
              <a:t>nd</a:t>
            </a:r>
            <a:r>
              <a:rPr lang="en-US" sz="2800" dirty="0"/>
              <a:t> grade: less likely to read at grade level by 3</a:t>
            </a:r>
            <a:r>
              <a:rPr lang="en-US" sz="2800" baseline="30000" dirty="0"/>
              <a:t>rd</a:t>
            </a:r>
            <a:r>
              <a:rPr lang="en-US" sz="2800" dirty="0"/>
              <a:t> grade -&gt;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4 times more likely than proficient peers to not graduate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Chronic absence in any 2 years between 8</a:t>
            </a:r>
            <a:r>
              <a:rPr lang="en-US" sz="2800" baseline="30000" dirty="0"/>
              <a:t>th</a:t>
            </a:r>
            <a:r>
              <a:rPr lang="en-US" sz="2800" dirty="0"/>
              <a:t> – 12</a:t>
            </a:r>
            <a:r>
              <a:rPr lang="en-US" sz="2800" baseline="30000" dirty="0"/>
              <a:t>th</a:t>
            </a:r>
            <a:r>
              <a:rPr lang="en-US" sz="2800" dirty="0"/>
              <a:t> grade: 50% chance of not finishing high school</a:t>
            </a:r>
          </a:p>
        </p:txBody>
      </p:sp>
      <p:sp>
        <p:nvSpPr>
          <p:cNvPr id="8" name="TextBox 7">
            <a:extLst>
              <a:ext uri="{FF2B5EF4-FFF2-40B4-BE49-F238E27FC236}">
                <a16:creationId xmlns:a16="http://schemas.microsoft.com/office/drawing/2014/main" id="{DF6B4028-E9CA-0200-01BE-86019B4D9CB0}"/>
              </a:ext>
            </a:extLst>
          </p:cNvPr>
          <p:cNvSpPr txBox="1"/>
          <p:nvPr/>
        </p:nvSpPr>
        <p:spPr>
          <a:xfrm>
            <a:off x="5728198" y="6119600"/>
            <a:ext cx="5571079"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hlinkClick r:id="rId3"/>
              </a:rPr>
              <a:t>Attendance in the Early Grades: Why it Matters for Reading</a:t>
            </a:r>
            <a:endParaRPr kumimoji="0" lang="en-US" sz="1600" b="0" i="0" u="none" strike="noStrike" kern="1200" cap="none" spc="0" normalizeH="0" baseline="0" noProof="0" dirty="0">
              <a:ln>
                <a:noFill/>
              </a:ln>
              <a:solidFill>
                <a:prstClr val="black"/>
              </a:solidFill>
              <a:effectLst/>
              <a:uLnTx/>
              <a:uFillTx/>
              <a:latin typeface="Segoe U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dirty="0">
                <a:ln>
                  <a:noFill/>
                </a:ln>
                <a:solidFill>
                  <a:srgbClr val="514141"/>
                </a:solidFill>
                <a:effectLst/>
                <a:uLnTx/>
                <a:uFillTx/>
                <a:latin typeface="Segoe UI"/>
                <a:ea typeface="ＭＳ Ｐゴシック" charset="0"/>
                <a:cs typeface="Arial" charset="0"/>
                <a:sym typeface="Arial" charset="0"/>
                <a:hlinkClick r:id="rId4"/>
              </a:rPr>
              <a:t>Utah Data Alliance – Chronic Absenteeism Research Brief</a:t>
            </a:r>
            <a:endParaRPr kumimoji="0" lang="en-US" sz="3600" b="0" u="none" strike="noStrike" kern="1200" cap="none" spc="0" normalizeH="0" baseline="0" noProof="0" dirty="0">
              <a:ln>
                <a:noFill/>
              </a:ln>
              <a:solidFill>
                <a:srgbClr val="000000"/>
              </a:solidFill>
              <a:effectLst/>
              <a:uLnTx/>
              <a:uFillTx/>
              <a:latin typeface="Segoe UI"/>
              <a:ea typeface="ＭＳ Ｐゴシック" charset="0"/>
              <a:cs typeface="Arial" charset="0"/>
              <a:sym typeface="Arial"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19315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C51F-25A1-E990-D299-4BABFFFBF4A6}"/>
              </a:ext>
            </a:extLst>
          </p:cNvPr>
          <p:cNvSpPr>
            <a:spLocks noGrp="1"/>
          </p:cNvSpPr>
          <p:nvPr>
            <p:ph type="title"/>
          </p:nvPr>
        </p:nvSpPr>
        <p:spPr/>
        <p:txBody>
          <a:bodyPr/>
          <a:lstStyle/>
          <a:p>
            <a:r>
              <a:rPr lang="en-US" dirty="0"/>
              <a:t>Off the Shelf Resources for Monday Morning</a:t>
            </a:r>
          </a:p>
        </p:txBody>
      </p:sp>
    </p:spTree>
    <p:extLst>
      <p:ext uri="{BB962C8B-B14F-4D97-AF65-F5344CB8AC3E}">
        <p14:creationId xmlns:p14="http://schemas.microsoft.com/office/powerpoint/2010/main" val="2664609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89B5F-1559-C3AC-5E6D-BD0E67308808}"/>
              </a:ext>
            </a:extLst>
          </p:cNvPr>
          <p:cNvSpPr>
            <a:spLocks noGrp="1"/>
          </p:cNvSpPr>
          <p:nvPr>
            <p:ph type="title"/>
          </p:nvPr>
        </p:nvSpPr>
        <p:spPr>
          <a:xfrm>
            <a:off x="838200" y="0"/>
            <a:ext cx="10515600" cy="1325563"/>
          </a:xfrm>
        </p:spPr>
        <p:txBody>
          <a:bodyPr>
            <a:normAutofit/>
          </a:bodyPr>
          <a:lstStyle/>
          <a:p>
            <a:r>
              <a:rPr lang="en-US" sz="3600" dirty="0"/>
              <a:t>ESD Attendance &amp; Reengagement Coordinators</a:t>
            </a:r>
          </a:p>
        </p:txBody>
      </p:sp>
      <p:graphicFrame>
        <p:nvGraphicFramePr>
          <p:cNvPr id="6" name="Table 5">
            <a:extLst>
              <a:ext uri="{FF2B5EF4-FFF2-40B4-BE49-F238E27FC236}">
                <a16:creationId xmlns:a16="http://schemas.microsoft.com/office/drawing/2014/main" id="{5E4B484A-0D9F-9EE3-EDF3-A096DA527BAF}"/>
              </a:ext>
            </a:extLst>
          </p:cNvPr>
          <p:cNvGraphicFramePr>
            <a:graphicFrameLocks noGrp="1"/>
          </p:cNvGraphicFramePr>
          <p:nvPr>
            <p:extLst>
              <p:ext uri="{D42A27DB-BD31-4B8C-83A1-F6EECF244321}">
                <p14:modId xmlns:p14="http://schemas.microsoft.com/office/powerpoint/2010/main" val="1582759129"/>
              </p:ext>
            </p:extLst>
          </p:nvPr>
        </p:nvGraphicFramePr>
        <p:xfrm>
          <a:off x="571536" y="1212468"/>
          <a:ext cx="11207577" cy="5497007"/>
        </p:xfrm>
        <a:graphic>
          <a:graphicData uri="http://schemas.openxmlformats.org/drawingml/2006/table">
            <a:tbl>
              <a:tblPr/>
              <a:tblGrid>
                <a:gridCol w="1903851">
                  <a:extLst>
                    <a:ext uri="{9D8B030D-6E8A-4147-A177-3AD203B41FA5}">
                      <a16:colId xmlns:a16="http://schemas.microsoft.com/office/drawing/2014/main" val="2761964802"/>
                    </a:ext>
                  </a:extLst>
                </a:gridCol>
                <a:gridCol w="4274686">
                  <a:extLst>
                    <a:ext uri="{9D8B030D-6E8A-4147-A177-3AD203B41FA5}">
                      <a16:colId xmlns:a16="http://schemas.microsoft.com/office/drawing/2014/main" val="3720486677"/>
                    </a:ext>
                  </a:extLst>
                </a:gridCol>
                <a:gridCol w="5029040">
                  <a:extLst>
                    <a:ext uri="{9D8B030D-6E8A-4147-A177-3AD203B41FA5}">
                      <a16:colId xmlns:a16="http://schemas.microsoft.com/office/drawing/2014/main" val="3951762339"/>
                    </a:ext>
                  </a:extLst>
                </a:gridCol>
              </a:tblGrid>
              <a:tr h="464471">
                <a:tc>
                  <a:txBody>
                    <a:bodyPr/>
                    <a:lstStyle/>
                    <a:p>
                      <a:pPr algn="ctr" rtl="0" fontAlgn="t">
                        <a:spcBef>
                          <a:spcPts val="0"/>
                        </a:spcBef>
                        <a:spcAft>
                          <a:spcPts val="0"/>
                        </a:spcAft>
                      </a:pPr>
                      <a:r>
                        <a:rPr lang="en-US" sz="2400" b="1" i="0" u="none" strike="noStrike" dirty="0">
                          <a:solidFill>
                            <a:srgbClr val="000000"/>
                          </a:solidFill>
                          <a:effectLst/>
                          <a:latin typeface="Segoe UI" panose="020B0502040204020203" pitchFamily="34" charset="0"/>
                          <a:cs typeface="Segoe UI" panose="020B0502040204020203" pitchFamily="34" charset="0"/>
                        </a:rPr>
                        <a:t>ESD </a:t>
                      </a:r>
                      <a:endParaRPr lang="en-US" sz="2400" dirty="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t">
                        <a:spcBef>
                          <a:spcPts val="0"/>
                        </a:spcBef>
                        <a:spcAft>
                          <a:spcPts val="0"/>
                        </a:spcAft>
                      </a:pPr>
                      <a:r>
                        <a:rPr lang="en-US" sz="2400" b="1" i="0" u="none" strike="noStrike" dirty="0">
                          <a:solidFill>
                            <a:srgbClr val="000000"/>
                          </a:solidFill>
                          <a:effectLst/>
                          <a:latin typeface="Segoe UI" panose="020B0502040204020203" pitchFamily="34" charset="0"/>
                          <a:cs typeface="Segoe UI" panose="020B0502040204020203" pitchFamily="34" charset="0"/>
                        </a:rPr>
                        <a:t>Name</a:t>
                      </a:r>
                      <a:endParaRPr lang="en-US" sz="2400" dirty="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t">
                        <a:spcBef>
                          <a:spcPts val="0"/>
                        </a:spcBef>
                        <a:spcAft>
                          <a:spcPts val="0"/>
                        </a:spcAft>
                      </a:pPr>
                      <a:r>
                        <a:rPr lang="en-US" sz="2400" b="1" i="0" u="none" strike="noStrike" dirty="0">
                          <a:solidFill>
                            <a:srgbClr val="000000"/>
                          </a:solidFill>
                          <a:effectLst/>
                          <a:latin typeface="Segoe UI" panose="020B0502040204020203" pitchFamily="34" charset="0"/>
                          <a:cs typeface="Segoe UI" panose="020B0502040204020203" pitchFamily="34" charset="0"/>
                        </a:rPr>
                        <a:t>Email</a:t>
                      </a:r>
                      <a:endParaRPr lang="en-US" sz="2400" dirty="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071260057"/>
                  </a:ext>
                </a:extLst>
              </a:tr>
              <a:tr h="464471">
                <a:tc>
                  <a:txBody>
                    <a:bodyPr/>
                    <a:lstStyle/>
                    <a:p>
                      <a:pPr rtl="0" fontAlgn="t">
                        <a:spcBef>
                          <a:spcPts val="0"/>
                        </a:spcBef>
                        <a:spcAft>
                          <a:spcPts val="0"/>
                        </a:spcAft>
                      </a:pPr>
                      <a:r>
                        <a:rPr lang="en-US" sz="2400" b="0" i="0" u="none" strike="noStrike">
                          <a:solidFill>
                            <a:srgbClr val="000000"/>
                          </a:solidFill>
                          <a:effectLst/>
                          <a:latin typeface="Segoe UI" panose="020B0502040204020203" pitchFamily="34" charset="0"/>
                          <a:cs typeface="Segoe UI" panose="020B0502040204020203" pitchFamily="34" charset="0"/>
                        </a:rPr>
                        <a:t>ESD 101</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a:solidFill>
                            <a:srgbClr val="000000"/>
                          </a:solidFill>
                          <a:effectLst/>
                          <a:latin typeface="Segoe UI" panose="020B0502040204020203" pitchFamily="34" charset="0"/>
                          <a:cs typeface="Segoe UI" panose="020B0502040204020203" pitchFamily="34" charset="0"/>
                        </a:rPr>
                        <a:t>Allyson Fritz</a:t>
                      </a:r>
                      <a:endParaRPr lang="en-US" sz="2400" dirty="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sng" strike="noStrike" dirty="0">
                          <a:solidFill>
                            <a:srgbClr val="1155CC"/>
                          </a:solidFill>
                          <a:effectLst/>
                          <a:latin typeface="Segoe UI" panose="020B0502040204020203" pitchFamily="34" charset="0"/>
                          <a:cs typeface="Segoe UI" panose="020B0502040204020203" pitchFamily="34" charset="0"/>
                          <a:hlinkClick r:id="rId3"/>
                        </a:rPr>
                        <a:t>afritz@esd101.net</a:t>
                      </a:r>
                      <a:r>
                        <a:rPr lang="en-US" sz="2400" b="0" i="0" u="none" strike="noStrike" dirty="0">
                          <a:solidFill>
                            <a:srgbClr val="000000"/>
                          </a:solidFill>
                          <a:effectLst/>
                          <a:latin typeface="Segoe UI" panose="020B0502040204020203" pitchFamily="34" charset="0"/>
                          <a:cs typeface="Segoe UI" panose="020B0502040204020203" pitchFamily="34" charset="0"/>
                        </a:rPr>
                        <a:t> </a:t>
                      </a:r>
                      <a:endParaRPr lang="en-US" sz="2400" dirty="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6488622"/>
                  </a:ext>
                </a:extLst>
              </a:tr>
              <a:tr h="464471">
                <a:tc>
                  <a:txBody>
                    <a:bodyPr/>
                    <a:lstStyle/>
                    <a:p>
                      <a:pPr rtl="0" fontAlgn="t">
                        <a:spcBef>
                          <a:spcPts val="0"/>
                        </a:spcBef>
                        <a:spcAft>
                          <a:spcPts val="0"/>
                        </a:spcAft>
                      </a:pPr>
                      <a:r>
                        <a:rPr lang="en-US" sz="2400" b="0" i="0" u="none" strike="noStrike">
                          <a:solidFill>
                            <a:srgbClr val="000000"/>
                          </a:solidFill>
                          <a:effectLst/>
                          <a:latin typeface="Segoe UI" panose="020B0502040204020203" pitchFamily="34" charset="0"/>
                          <a:cs typeface="Segoe UI" panose="020B0502040204020203" pitchFamily="34" charset="0"/>
                        </a:rPr>
                        <a:t>ESD 105</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a:solidFill>
                            <a:srgbClr val="000000"/>
                          </a:solidFill>
                          <a:effectLst/>
                          <a:latin typeface="Segoe UI" panose="020B0502040204020203" pitchFamily="34" charset="0"/>
                          <a:cs typeface="Segoe UI" panose="020B0502040204020203" pitchFamily="34" charset="0"/>
                        </a:rPr>
                        <a:t>Betsy Ledesma</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sng" strike="noStrike">
                          <a:solidFill>
                            <a:srgbClr val="1155CC"/>
                          </a:solidFill>
                          <a:effectLst/>
                          <a:latin typeface="Segoe UI" panose="020B0502040204020203" pitchFamily="34" charset="0"/>
                          <a:cs typeface="Segoe UI" panose="020B0502040204020203" pitchFamily="34" charset="0"/>
                          <a:hlinkClick r:id="rId4"/>
                        </a:rPr>
                        <a:t>betsy.ledesma@esd105.org</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3213170"/>
                  </a:ext>
                </a:extLst>
              </a:tr>
              <a:tr h="464471">
                <a:tc>
                  <a:txBody>
                    <a:bodyPr/>
                    <a:lstStyle/>
                    <a:p>
                      <a:pPr rtl="0" fontAlgn="t">
                        <a:spcBef>
                          <a:spcPts val="0"/>
                        </a:spcBef>
                        <a:spcAft>
                          <a:spcPts val="0"/>
                        </a:spcAft>
                      </a:pPr>
                      <a:r>
                        <a:rPr lang="en-US" sz="2400" b="0" i="0" u="none" strike="noStrike">
                          <a:solidFill>
                            <a:srgbClr val="000000"/>
                          </a:solidFill>
                          <a:effectLst/>
                          <a:latin typeface="Segoe UI" panose="020B0502040204020203" pitchFamily="34" charset="0"/>
                          <a:cs typeface="Segoe UI" panose="020B0502040204020203" pitchFamily="34" charset="0"/>
                        </a:rPr>
                        <a:t>ESD 112</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a:solidFill>
                            <a:srgbClr val="000000"/>
                          </a:solidFill>
                          <a:effectLst/>
                          <a:latin typeface="Segoe UI" panose="020B0502040204020203" pitchFamily="34" charset="0"/>
                          <a:cs typeface="Segoe UI" panose="020B0502040204020203" pitchFamily="34" charset="0"/>
                        </a:rPr>
                        <a:t>Claire Pearson-Walker</a:t>
                      </a:r>
                      <a:endParaRPr lang="en-US" sz="2400" dirty="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sng" strike="noStrike">
                          <a:solidFill>
                            <a:srgbClr val="1155CC"/>
                          </a:solidFill>
                          <a:effectLst/>
                          <a:latin typeface="Segoe UI" panose="020B0502040204020203" pitchFamily="34" charset="0"/>
                          <a:cs typeface="Segoe UI" panose="020B0502040204020203" pitchFamily="34" charset="0"/>
                          <a:hlinkClick r:id="rId5"/>
                        </a:rPr>
                        <a:t>claire.pearsonwalker@esd112.org</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9672533"/>
                  </a:ext>
                </a:extLst>
              </a:tr>
              <a:tr h="464471">
                <a:tc>
                  <a:txBody>
                    <a:bodyPr/>
                    <a:lstStyle/>
                    <a:p>
                      <a:pPr rtl="0" fontAlgn="t">
                        <a:spcBef>
                          <a:spcPts val="0"/>
                        </a:spcBef>
                        <a:spcAft>
                          <a:spcPts val="0"/>
                        </a:spcAft>
                      </a:pPr>
                      <a:r>
                        <a:rPr lang="en-US" sz="2400" b="0" i="0" u="none" strike="noStrike">
                          <a:solidFill>
                            <a:srgbClr val="000000"/>
                          </a:solidFill>
                          <a:effectLst/>
                          <a:latin typeface="Segoe UI" panose="020B0502040204020203" pitchFamily="34" charset="0"/>
                          <a:cs typeface="Segoe UI" panose="020B0502040204020203" pitchFamily="34" charset="0"/>
                        </a:rPr>
                        <a:t>ESD 113</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err="1">
                          <a:solidFill>
                            <a:srgbClr val="000000"/>
                          </a:solidFill>
                          <a:effectLst/>
                          <a:latin typeface="Segoe UI" panose="020B0502040204020203" pitchFamily="34" charset="0"/>
                          <a:cs typeface="Segoe UI" panose="020B0502040204020203" pitchFamily="34" charset="0"/>
                        </a:rPr>
                        <a:t>Casondra</a:t>
                      </a:r>
                      <a:r>
                        <a:rPr lang="en-US" sz="2400" b="0" i="0" u="none" strike="noStrike" dirty="0">
                          <a:solidFill>
                            <a:srgbClr val="000000"/>
                          </a:solidFill>
                          <a:effectLst/>
                          <a:latin typeface="Segoe UI" panose="020B0502040204020203" pitchFamily="34" charset="0"/>
                          <a:cs typeface="Segoe UI" panose="020B0502040204020203" pitchFamily="34" charset="0"/>
                        </a:rPr>
                        <a:t> </a:t>
                      </a:r>
                      <a:r>
                        <a:rPr lang="en-US" sz="2400" b="0" i="0" u="none" strike="noStrike" dirty="0" err="1">
                          <a:solidFill>
                            <a:srgbClr val="000000"/>
                          </a:solidFill>
                          <a:effectLst/>
                          <a:latin typeface="Segoe UI" panose="020B0502040204020203" pitchFamily="34" charset="0"/>
                          <a:cs typeface="Segoe UI" panose="020B0502040204020203" pitchFamily="34" charset="0"/>
                        </a:rPr>
                        <a:t>Gerlich</a:t>
                      </a:r>
                      <a:r>
                        <a:rPr lang="en-US" sz="2400" b="0" i="0" u="none" strike="noStrike" dirty="0">
                          <a:solidFill>
                            <a:srgbClr val="000000"/>
                          </a:solidFill>
                          <a:effectLst/>
                          <a:latin typeface="Segoe UI" panose="020B0502040204020203" pitchFamily="34" charset="0"/>
                          <a:cs typeface="Segoe UI" panose="020B0502040204020203" pitchFamily="34" charset="0"/>
                        </a:rPr>
                        <a:t> </a:t>
                      </a:r>
                      <a:endParaRPr lang="en-US" sz="2400" dirty="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sng" strike="noStrike" dirty="0">
                          <a:solidFill>
                            <a:srgbClr val="1155CC"/>
                          </a:solidFill>
                          <a:effectLst/>
                          <a:latin typeface="Segoe UI" panose="020B0502040204020203" pitchFamily="34" charset="0"/>
                          <a:cs typeface="Segoe UI" panose="020B0502040204020203" pitchFamily="34" charset="0"/>
                          <a:hlinkClick r:id="rId6"/>
                        </a:rPr>
                        <a:t>cgerlich@esd113.org</a:t>
                      </a:r>
                      <a:endParaRPr lang="en-US" sz="2400" dirty="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79649"/>
                  </a:ext>
                </a:extLst>
              </a:tr>
              <a:tr h="464471">
                <a:tc>
                  <a:txBody>
                    <a:bodyPr/>
                    <a:lstStyle/>
                    <a:p>
                      <a:pPr rtl="0" fontAlgn="t">
                        <a:spcBef>
                          <a:spcPts val="0"/>
                        </a:spcBef>
                        <a:spcAft>
                          <a:spcPts val="0"/>
                        </a:spcAft>
                      </a:pPr>
                      <a:r>
                        <a:rPr lang="en-US" sz="2400" b="0" i="0" u="none" strike="noStrike">
                          <a:solidFill>
                            <a:srgbClr val="000000"/>
                          </a:solidFill>
                          <a:effectLst/>
                          <a:latin typeface="Segoe UI" panose="020B0502040204020203" pitchFamily="34" charset="0"/>
                          <a:cs typeface="Segoe UI" panose="020B0502040204020203" pitchFamily="34" charset="0"/>
                        </a:rPr>
                        <a:t>ESD 114</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a:solidFill>
                            <a:srgbClr val="000000"/>
                          </a:solidFill>
                          <a:effectLst/>
                          <a:latin typeface="Segoe UI" panose="020B0502040204020203" pitchFamily="34" charset="0"/>
                          <a:cs typeface="Segoe UI" panose="020B0502040204020203" pitchFamily="34" charset="0"/>
                        </a:rPr>
                        <a:t>Jeff Allen</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sng" strike="noStrike">
                          <a:solidFill>
                            <a:srgbClr val="1155CC"/>
                          </a:solidFill>
                          <a:effectLst/>
                          <a:latin typeface="Segoe UI" panose="020B0502040204020203" pitchFamily="34" charset="0"/>
                          <a:cs typeface="Segoe UI" panose="020B0502040204020203" pitchFamily="34" charset="0"/>
                          <a:hlinkClick r:id="rId7"/>
                        </a:rPr>
                        <a:t>jallen@oesd114.org</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000601"/>
                  </a:ext>
                </a:extLst>
              </a:tr>
              <a:tr h="513200">
                <a:tc>
                  <a:txBody>
                    <a:bodyPr/>
                    <a:lstStyle/>
                    <a:p>
                      <a:pPr rtl="0" fontAlgn="t">
                        <a:spcBef>
                          <a:spcPts val="0"/>
                        </a:spcBef>
                        <a:spcAft>
                          <a:spcPts val="0"/>
                        </a:spcAft>
                      </a:pPr>
                      <a:r>
                        <a:rPr lang="en-US" sz="2400" b="0" i="0" u="none" strike="noStrike">
                          <a:solidFill>
                            <a:srgbClr val="000000"/>
                          </a:solidFill>
                          <a:effectLst/>
                          <a:latin typeface="Segoe UI" panose="020B0502040204020203" pitchFamily="34" charset="0"/>
                          <a:cs typeface="Segoe UI" panose="020B0502040204020203" pitchFamily="34" charset="0"/>
                        </a:rPr>
                        <a:t>PSESD</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a:solidFill>
                            <a:srgbClr val="000000"/>
                          </a:solidFill>
                          <a:effectLst/>
                          <a:latin typeface="Segoe UI" panose="020B0502040204020203" pitchFamily="34" charset="0"/>
                          <a:cs typeface="Segoe UI" panose="020B0502040204020203" pitchFamily="34" charset="0"/>
                        </a:rPr>
                        <a:t>Anthony Brown</a:t>
                      </a:r>
                      <a:endParaRPr lang="en-US" sz="2400" dirty="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sng" strike="noStrike">
                          <a:solidFill>
                            <a:srgbClr val="1155CC"/>
                          </a:solidFill>
                          <a:effectLst/>
                          <a:latin typeface="Segoe UI" panose="020B0502040204020203" pitchFamily="34" charset="0"/>
                          <a:cs typeface="Segoe UI" panose="020B0502040204020203" pitchFamily="34" charset="0"/>
                          <a:hlinkClick r:id="rId8"/>
                        </a:rPr>
                        <a:t>abrown@psesd.org</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894848"/>
                  </a:ext>
                </a:extLst>
              </a:tr>
              <a:tr h="464471">
                <a:tc>
                  <a:txBody>
                    <a:bodyPr/>
                    <a:lstStyle/>
                    <a:p>
                      <a:pPr rtl="0" fontAlgn="t">
                        <a:spcBef>
                          <a:spcPts val="0"/>
                        </a:spcBef>
                        <a:spcAft>
                          <a:spcPts val="0"/>
                        </a:spcAft>
                      </a:pPr>
                      <a:r>
                        <a:rPr lang="en-US" sz="2400" b="0" i="0" u="none" strike="noStrike">
                          <a:solidFill>
                            <a:srgbClr val="000000"/>
                          </a:solidFill>
                          <a:effectLst/>
                          <a:latin typeface="Segoe UI" panose="020B0502040204020203" pitchFamily="34" charset="0"/>
                          <a:cs typeface="Segoe UI" panose="020B0502040204020203" pitchFamily="34" charset="0"/>
                        </a:rPr>
                        <a:t>ESD 123</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a:solidFill>
                            <a:srgbClr val="000000"/>
                          </a:solidFill>
                          <a:effectLst/>
                          <a:latin typeface="Segoe UI" panose="020B0502040204020203" pitchFamily="34" charset="0"/>
                          <a:cs typeface="Segoe UI" panose="020B0502040204020203" pitchFamily="34" charset="0"/>
                        </a:rPr>
                        <a:t>Malorie Kahl</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sng" strike="noStrike">
                          <a:solidFill>
                            <a:srgbClr val="1155CC"/>
                          </a:solidFill>
                          <a:effectLst/>
                          <a:latin typeface="Segoe UI" panose="020B0502040204020203" pitchFamily="34" charset="0"/>
                          <a:cs typeface="Segoe UI" panose="020B0502040204020203" pitchFamily="34" charset="0"/>
                          <a:hlinkClick r:id="rId9"/>
                        </a:rPr>
                        <a:t>mkahl@esd123.org</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4877969"/>
                  </a:ext>
                </a:extLst>
              </a:tr>
              <a:tr h="464471">
                <a:tc>
                  <a:txBody>
                    <a:bodyPr/>
                    <a:lstStyle/>
                    <a:p>
                      <a:pPr rtl="0" fontAlgn="t">
                        <a:spcBef>
                          <a:spcPts val="0"/>
                        </a:spcBef>
                        <a:spcAft>
                          <a:spcPts val="0"/>
                        </a:spcAft>
                      </a:pPr>
                      <a:r>
                        <a:rPr lang="en-US" sz="2400" b="0" i="0" u="none" strike="noStrike">
                          <a:solidFill>
                            <a:srgbClr val="000000"/>
                          </a:solidFill>
                          <a:effectLst/>
                          <a:latin typeface="Segoe UI" panose="020B0502040204020203" pitchFamily="34" charset="0"/>
                          <a:cs typeface="Segoe UI" panose="020B0502040204020203" pitchFamily="34" charset="0"/>
                        </a:rPr>
                        <a:t>ESD 171</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a:solidFill>
                            <a:srgbClr val="000000"/>
                          </a:solidFill>
                          <a:effectLst/>
                          <a:latin typeface="Segoe UI" panose="020B0502040204020203" pitchFamily="34" charset="0"/>
                          <a:cs typeface="Segoe UI" panose="020B0502040204020203" pitchFamily="34" charset="0"/>
                        </a:rPr>
                        <a:t>Rebecca I’Anson</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sng" strike="noStrike">
                          <a:solidFill>
                            <a:srgbClr val="1155CC"/>
                          </a:solidFill>
                          <a:effectLst/>
                          <a:latin typeface="Segoe UI" panose="020B0502040204020203" pitchFamily="34" charset="0"/>
                          <a:cs typeface="Segoe UI" panose="020B0502040204020203" pitchFamily="34" charset="0"/>
                          <a:hlinkClick r:id="rId10"/>
                        </a:rPr>
                        <a:t>rebeccai@ncesd.org</a:t>
                      </a:r>
                      <a:endParaRPr lang="en-US" sz="240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9105214"/>
                  </a:ext>
                </a:extLst>
              </a:tr>
              <a:tr h="493087">
                <a:tc>
                  <a:txBody>
                    <a:bodyPr/>
                    <a:lstStyle/>
                    <a:p>
                      <a:pPr rtl="0" fontAlgn="t">
                        <a:spcBef>
                          <a:spcPts val="0"/>
                        </a:spcBef>
                        <a:spcAft>
                          <a:spcPts val="0"/>
                        </a:spcAft>
                      </a:pPr>
                      <a:r>
                        <a:rPr lang="en-US" sz="2400" b="0" i="0" u="none" strike="noStrike" dirty="0">
                          <a:solidFill>
                            <a:srgbClr val="000000"/>
                          </a:solidFill>
                          <a:effectLst/>
                          <a:latin typeface="Segoe UI" panose="020B0502040204020203" pitchFamily="34" charset="0"/>
                          <a:cs typeface="Segoe UI" panose="020B0502040204020203" pitchFamily="34" charset="0"/>
                        </a:rPr>
                        <a:t>ESD 189</a:t>
                      </a:r>
                      <a:endParaRPr lang="en-US" sz="2400" dirty="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a:solidFill>
                            <a:srgbClr val="000000"/>
                          </a:solidFill>
                          <a:effectLst/>
                          <a:latin typeface="Segoe UI" panose="020B0502040204020203" pitchFamily="34" charset="0"/>
                          <a:cs typeface="Segoe UI" panose="020B0502040204020203" pitchFamily="34" charset="0"/>
                        </a:rPr>
                        <a:t>Heather Huntington</a:t>
                      </a:r>
                      <a:endParaRPr lang="en-US" sz="2400" dirty="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sng" strike="noStrike" dirty="0">
                          <a:solidFill>
                            <a:srgbClr val="1155CC"/>
                          </a:solidFill>
                          <a:effectLst/>
                          <a:latin typeface="Segoe UI" panose="020B0502040204020203" pitchFamily="34" charset="0"/>
                          <a:cs typeface="Segoe UI" panose="020B0502040204020203" pitchFamily="34" charset="0"/>
                          <a:hlinkClick r:id="rId11"/>
                        </a:rPr>
                        <a:t>hhuntington@nwesd.org</a:t>
                      </a:r>
                      <a:endParaRPr lang="en-US" sz="2400" dirty="0">
                        <a:effectLst/>
                        <a:latin typeface="Segoe UI" panose="020B0502040204020203" pitchFamily="34" charset="0"/>
                        <a:cs typeface="Segoe UI" panose="020B0502040204020203"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246555"/>
                  </a:ext>
                </a:extLst>
              </a:tr>
              <a:tr h="548640">
                <a:tc>
                  <a:txBody>
                    <a:bodyPr/>
                    <a:lstStyle/>
                    <a:p>
                      <a:pPr rtl="0" fontAlgn="t">
                        <a:spcBef>
                          <a:spcPts val="0"/>
                        </a:spcBef>
                        <a:spcAft>
                          <a:spcPts val="0"/>
                        </a:spcAft>
                      </a:pPr>
                      <a:r>
                        <a:rPr lang="en-US" sz="2400" dirty="0">
                          <a:effectLst/>
                          <a:latin typeface="Segoe UI" panose="020B0502040204020203" pitchFamily="34" charset="0"/>
                          <a:cs typeface="Segoe UI" panose="020B0502040204020203" pitchFamily="34" charset="0"/>
                        </a:rPr>
                        <a:t>OSPI</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dirty="0">
                          <a:effectLst/>
                          <a:latin typeface="Segoe UI" panose="020B0502040204020203" pitchFamily="34" charset="0"/>
                          <a:cs typeface="Segoe UI" panose="020B0502040204020203" pitchFamily="34" charset="0"/>
                        </a:rPr>
                        <a:t>Krissy Johnson &amp; Jenna Millett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dirty="0">
                          <a:effectLst/>
                          <a:latin typeface="Segoe UI" panose="020B0502040204020203" pitchFamily="34" charset="0"/>
                          <a:cs typeface="Segoe UI" panose="020B0502040204020203" pitchFamily="34" charset="0"/>
                          <a:hlinkClick r:id="rId12"/>
                        </a:rPr>
                        <a:t>Attendance@k12.wa.us</a:t>
                      </a:r>
                      <a:r>
                        <a:rPr lang="en-US" sz="2400" dirty="0">
                          <a:effectLst/>
                          <a:latin typeface="Segoe UI" panose="020B0502040204020203" pitchFamily="34" charset="0"/>
                          <a:cs typeface="Segoe UI" panose="020B0502040204020203" pitchFamily="34" charset="0"/>
                        </a:rPr>
                        <a:t>.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1969350"/>
                  </a:ext>
                </a:extLst>
              </a:tr>
            </a:tbl>
          </a:graphicData>
        </a:graphic>
      </p:graphicFrame>
      <p:sp>
        <p:nvSpPr>
          <p:cNvPr id="7" name="Rectangle 2">
            <a:hlinkClick r:id="rId13"/>
            <a:extLst>
              <a:ext uri="{FF2B5EF4-FFF2-40B4-BE49-F238E27FC236}">
                <a16:creationId xmlns:a16="http://schemas.microsoft.com/office/drawing/2014/main" id="{1CF1C04D-3066-E8D4-D284-EE53E7ED55FB}"/>
              </a:ext>
            </a:extLst>
          </p:cNvPr>
          <p:cNvSpPr>
            <a:spLocks noChangeArrowheads="1"/>
          </p:cNvSpPr>
          <p:nvPr/>
        </p:nvSpPr>
        <p:spPr bwMode="auto">
          <a:xfrm>
            <a:off x="-3109151" y="2101850"/>
            <a:ext cx="2715622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99500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25C3-918A-D583-73FD-62D5CC3CE35D}"/>
              </a:ext>
            </a:extLst>
          </p:cNvPr>
          <p:cNvSpPr>
            <a:spLocks noGrp="1"/>
          </p:cNvSpPr>
          <p:nvPr>
            <p:ph type="title"/>
          </p:nvPr>
        </p:nvSpPr>
        <p:spPr>
          <a:xfrm>
            <a:off x="827314" y="133123"/>
            <a:ext cx="10515600" cy="1325563"/>
          </a:xfrm>
        </p:spPr>
        <p:txBody>
          <a:bodyPr>
            <a:normAutofit/>
          </a:bodyPr>
          <a:lstStyle/>
          <a:p>
            <a:r>
              <a:rPr lang="en-US" dirty="0"/>
              <a:t>Professional Learning Opportunities</a:t>
            </a:r>
            <a:br>
              <a:rPr lang="en-US" dirty="0"/>
            </a:br>
            <a:r>
              <a:rPr lang="en-US" sz="3600" dirty="0"/>
              <a:t>Found on the </a:t>
            </a:r>
            <a:r>
              <a:rPr lang="en-US" sz="3600" dirty="0">
                <a:hlinkClick r:id="rId2"/>
              </a:rPr>
              <a:t>OSPI YouTube Attendance playlist</a:t>
            </a:r>
            <a:endParaRPr lang="en-US" dirty="0"/>
          </a:p>
        </p:txBody>
      </p:sp>
      <p:graphicFrame>
        <p:nvGraphicFramePr>
          <p:cNvPr id="4" name="Diagram 3">
            <a:extLst>
              <a:ext uri="{FF2B5EF4-FFF2-40B4-BE49-F238E27FC236}">
                <a16:creationId xmlns:a16="http://schemas.microsoft.com/office/drawing/2014/main" id="{CEE81161-0E02-8391-76BC-78893D4F2B54}"/>
              </a:ext>
            </a:extLst>
          </p:cNvPr>
          <p:cNvGraphicFramePr/>
          <p:nvPr>
            <p:extLst>
              <p:ext uri="{D42A27DB-BD31-4B8C-83A1-F6EECF244321}">
                <p14:modId xmlns:p14="http://schemas.microsoft.com/office/powerpoint/2010/main" val="1164261063"/>
              </p:ext>
            </p:extLst>
          </p:nvPr>
        </p:nvGraphicFramePr>
        <p:xfrm>
          <a:off x="620486" y="1668162"/>
          <a:ext cx="10929257" cy="4470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9740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5956-B274-75C9-48B3-52B9A98D9D94}"/>
              </a:ext>
            </a:extLst>
          </p:cNvPr>
          <p:cNvSpPr>
            <a:spLocks noGrp="1"/>
          </p:cNvSpPr>
          <p:nvPr>
            <p:ph type="title"/>
          </p:nvPr>
        </p:nvSpPr>
        <p:spPr/>
        <p:txBody>
          <a:bodyPr/>
          <a:lstStyle/>
          <a:p>
            <a:r>
              <a:rPr lang="en-US" dirty="0"/>
              <a:t>Attendance Newsletter &amp; Webpage</a:t>
            </a:r>
          </a:p>
        </p:txBody>
      </p:sp>
      <p:sp>
        <p:nvSpPr>
          <p:cNvPr id="5" name="Content Placeholder 2">
            <a:extLst>
              <a:ext uri="{FF2B5EF4-FFF2-40B4-BE49-F238E27FC236}">
                <a16:creationId xmlns:a16="http://schemas.microsoft.com/office/drawing/2014/main" id="{74C68E6E-1D45-AB72-D914-178245823E3F}"/>
              </a:ext>
            </a:extLst>
          </p:cNvPr>
          <p:cNvSpPr>
            <a:spLocks noGrp="1"/>
          </p:cNvSpPr>
          <p:nvPr>
            <p:ph sz="half" idx="1"/>
          </p:nvPr>
        </p:nvSpPr>
        <p:spPr>
          <a:xfrm>
            <a:off x="627241" y="1890585"/>
            <a:ext cx="4569792" cy="3703662"/>
          </a:xfrm>
        </p:spPr>
        <p:txBody>
          <a:bodyPr vert="horz" lIns="91440" tIns="45720" rIns="91440" bIns="45720" rtlCol="0" anchor="t">
            <a:normAutofit/>
          </a:bodyPr>
          <a:lstStyle/>
          <a:p>
            <a:pPr>
              <a:lnSpc>
                <a:spcPct val="108000"/>
              </a:lnSpc>
            </a:pPr>
            <a:r>
              <a:rPr lang="en-US" dirty="0">
                <a:hlinkClick r:id="rId3"/>
              </a:rPr>
              <a:t>Attendance Newsletter</a:t>
            </a:r>
            <a:endParaRPr lang="en-US" dirty="0"/>
          </a:p>
          <a:p>
            <a:pPr lvl="1"/>
            <a:r>
              <a:rPr lang="en-US" dirty="0">
                <a:cs typeface="Segoe UI"/>
              </a:rPr>
              <a:t>Guidance &amp; policy updates</a:t>
            </a:r>
          </a:p>
          <a:p>
            <a:pPr lvl="1"/>
            <a:r>
              <a:rPr lang="en-US" dirty="0">
                <a:cs typeface="Segoe UI"/>
              </a:rPr>
              <a:t>Webinars and conferences</a:t>
            </a:r>
          </a:p>
          <a:p>
            <a:pPr lvl="1"/>
            <a:r>
              <a:rPr lang="en-US" dirty="0">
                <a:cs typeface="Segoe UI"/>
              </a:rPr>
              <a:t>Resources, local examples</a:t>
            </a:r>
          </a:p>
          <a:p>
            <a:pPr lvl="1">
              <a:lnSpc>
                <a:spcPct val="108000"/>
              </a:lnSpc>
            </a:pPr>
            <a:endParaRPr lang="en-US" dirty="0"/>
          </a:p>
          <a:p>
            <a:pPr>
              <a:lnSpc>
                <a:spcPct val="108000"/>
              </a:lnSpc>
            </a:pPr>
            <a:r>
              <a:rPr lang="en-US" dirty="0">
                <a:hlinkClick r:id="rId4"/>
              </a:rPr>
              <a:t>OSPI Attendance webpage</a:t>
            </a:r>
            <a:endParaRPr lang="en-US" dirty="0"/>
          </a:p>
        </p:txBody>
      </p:sp>
      <p:pic>
        <p:nvPicPr>
          <p:cNvPr id="6" name="Picture 5" descr="A close-up of a sign&#10;&#10;Description automatically generated">
            <a:extLst>
              <a:ext uri="{FF2B5EF4-FFF2-40B4-BE49-F238E27FC236}">
                <a16:creationId xmlns:a16="http://schemas.microsoft.com/office/drawing/2014/main" id="{31FF6ADD-A67B-260C-B6CD-69DA5508DD2B}"/>
              </a:ext>
            </a:extLst>
          </p:cNvPr>
          <p:cNvPicPr>
            <a:picLocks noChangeAspect="1"/>
          </p:cNvPicPr>
          <p:nvPr/>
        </p:nvPicPr>
        <p:blipFill>
          <a:blip r:embed="rId5"/>
          <a:stretch>
            <a:fillRect/>
          </a:stretch>
        </p:blipFill>
        <p:spPr>
          <a:xfrm>
            <a:off x="5608687" y="1730586"/>
            <a:ext cx="5956072" cy="3703662"/>
          </a:xfrm>
          <a:prstGeom prst="rect">
            <a:avLst/>
          </a:prstGeom>
        </p:spPr>
      </p:pic>
    </p:spTree>
    <p:extLst>
      <p:ext uri="{BB962C8B-B14F-4D97-AF65-F5344CB8AC3E}">
        <p14:creationId xmlns:p14="http://schemas.microsoft.com/office/powerpoint/2010/main" val="2083295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9725F-B722-F1A7-9E36-21D051ADE561}"/>
              </a:ext>
            </a:extLst>
          </p:cNvPr>
          <p:cNvSpPr>
            <a:spLocks noGrp="1"/>
          </p:cNvSpPr>
          <p:nvPr>
            <p:ph type="title"/>
          </p:nvPr>
        </p:nvSpPr>
        <p:spPr>
          <a:xfrm>
            <a:off x="838200" y="469297"/>
            <a:ext cx="5579157" cy="1961386"/>
          </a:xfrm>
        </p:spPr>
        <p:txBody>
          <a:bodyPr>
            <a:normAutofit/>
          </a:bodyPr>
          <a:lstStyle/>
          <a:p>
            <a:r>
              <a:rPr lang="en-US" sz="4000" dirty="0"/>
              <a:t>Anxiety, Depression and other Common Mental Health Concerns</a:t>
            </a:r>
          </a:p>
        </p:txBody>
      </p:sp>
      <p:sp>
        <p:nvSpPr>
          <p:cNvPr id="3" name="Content Placeholder 2">
            <a:extLst>
              <a:ext uri="{FF2B5EF4-FFF2-40B4-BE49-F238E27FC236}">
                <a16:creationId xmlns:a16="http://schemas.microsoft.com/office/drawing/2014/main" id="{9176E379-DEF0-0449-0244-143306F91D0E}"/>
              </a:ext>
            </a:extLst>
          </p:cNvPr>
          <p:cNvSpPr>
            <a:spLocks noGrp="1"/>
          </p:cNvSpPr>
          <p:nvPr>
            <p:ph idx="1"/>
          </p:nvPr>
        </p:nvSpPr>
        <p:spPr>
          <a:xfrm>
            <a:off x="838200" y="2604302"/>
            <a:ext cx="10991125" cy="3125165"/>
          </a:xfrm>
        </p:spPr>
        <p:txBody>
          <a:bodyPr>
            <a:normAutofit lnSpcReduction="10000"/>
          </a:bodyPr>
          <a:lstStyle/>
          <a:p>
            <a:pPr marL="0" indent="0">
              <a:lnSpc>
                <a:spcPct val="100000"/>
              </a:lnSpc>
              <a:spcAft>
                <a:spcPts val="1200"/>
              </a:spcAft>
              <a:buNone/>
            </a:pPr>
            <a:r>
              <a:rPr lang="en-US" b="0" i="0" dirty="0">
                <a:solidFill>
                  <a:srgbClr val="3F4450"/>
                </a:solidFill>
                <a:effectLst/>
                <a:latin typeface="+mj-lt"/>
              </a:rPr>
              <a:t>First Approach Skills Training (FAST) tools:</a:t>
            </a:r>
          </a:p>
          <a:p>
            <a:r>
              <a:rPr lang="en-US" sz="2400" b="0" i="0" dirty="0">
                <a:solidFill>
                  <a:srgbClr val="3F4450"/>
                </a:solidFill>
                <a:effectLst/>
                <a:latin typeface="+mj-lt"/>
              </a:rPr>
              <a:t>brief, evidence-based behavioral therapy </a:t>
            </a:r>
          </a:p>
          <a:p>
            <a:r>
              <a:rPr lang="en-US" sz="2400" b="0" i="0" dirty="0">
                <a:solidFill>
                  <a:srgbClr val="3F4450"/>
                </a:solidFill>
                <a:effectLst/>
                <a:latin typeface="+mj-lt"/>
              </a:rPr>
              <a:t>for youth and families with common mental health concerns </a:t>
            </a:r>
          </a:p>
          <a:p>
            <a:r>
              <a:rPr lang="en-US" sz="2400" b="0" i="0" dirty="0">
                <a:solidFill>
                  <a:srgbClr val="3F4450"/>
                </a:solidFill>
                <a:effectLst/>
                <a:latin typeface="+mj-lt"/>
              </a:rPr>
              <a:t>in settings such as schools where longer-term treatment is not typically provided</a:t>
            </a:r>
          </a:p>
          <a:p>
            <a:r>
              <a:rPr lang="en-US" sz="2400" dirty="0">
                <a:solidFill>
                  <a:srgbClr val="3F4450"/>
                </a:solidFill>
                <a:latin typeface="+mj-lt"/>
              </a:rPr>
              <a:t>t</a:t>
            </a:r>
            <a:r>
              <a:rPr lang="en-US" sz="2400" b="0" i="0" dirty="0">
                <a:solidFill>
                  <a:srgbClr val="3F4450"/>
                </a:solidFill>
                <a:effectLst/>
                <a:latin typeface="+mj-lt"/>
              </a:rPr>
              <a:t>o be used by caregivers, school staff, and youth as a first approach</a:t>
            </a:r>
          </a:p>
          <a:p>
            <a:r>
              <a:rPr lang="en-US" sz="2400" dirty="0">
                <a:solidFill>
                  <a:srgbClr val="3F4450"/>
                </a:solidFill>
                <a:latin typeface="+mj-lt"/>
              </a:rPr>
              <a:t>for anxiety, depression, challenging behavior, sleep tips, technology and more</a:t>
            </a:r>
            <a:endParaRPr lang="en-US" sz="2400" dirty="0">
              <a:latin typeface="+mj-lt"/>
            </a:endParaRPr>
          </a:p>
          <a:p>
            <a:endParaRPr lang="en-US" sz="2400" dirty="0">
              <a:latin typeface="+mj-lt"/>
            </a:endParaRPr>
          </a:p>
        </p:txBody>
      </p:sp>
      <p:pic>
        <p:nvPicPr>
          <p:cNvPr id="5" name="Picture 4">
            <a:extLst>
              <a:ext uri="{FF2B5EF4-FFF2-40B4-BE49-F238E27FC236}">
                <a16:creationId xmlns:a16="http://schemas.microsoft.com/office/drawing/2014/main" id="{276D568C-9CA1-1D45-7931-840870F61D4F}"/>
              </a:ext>
            </a:extLst>
          </p:cNvPr>
          <p:cNvPicPr>
            <a:picLocks noChangeAspect="1"/>
          </p:cNvPicPr>
          <p:nvPr/>
        </p:nvPicPr>
        <p:blipFill>
          <a:blip r:embed="rId2"/>
          <a:stretch>
            <a:fillRect/>
          </a:stretch>
        </p:blipFill>
        <p:spPr>
          <a:xfrm>
            <a:off x="6417357" y="968215"/>
            <a:ext cx="5248962" cy="1046522"/>
          </a:xfrm>
          <a:prstGeom prst="rect">
            <a:avLst/>
          </a:prstGeom>
        </p:spPr>
      </p:pic>
      <p:sp>
        <p:nvSpPr>
          <p:cNvPr id="6" name="TextBox 5">
            <a:extLst>
              <a:ext uri="{FF2B5EF4-FFF2-40B4-BE49-F238E27FC236}">
                <a16:creationId xmlns:a16="http://schemas.microsoft.com/office/drawing/2014/main" id="{3B3C6C81-61C5-4684-40BB-E5F583904A35}"/>
              </a:ext>
            </a:extLst>
          </p:cNvPr>
          <p:cNvSpPr txBox="1"/>
          <p:nvPr/>
        </p:nvSpPr>
        <p:spPr>
          <a:xfrm>
            <a:off x="6713314" y="5889785"/>
            <a:ext cx="5116011" cy="523220"/>
          </a:xfrm>
          <a:prstGeom prst="rect">
            <a:avLst/>
          </a:prstGeom>
          <a:noFill/>
        </p:spPr>
        <p:txBody>
          <a:bodyPr wrap="square" rtlCol="0">
            <a:spAutoFit/>
          </a:bodyPr>
          <a:lstStyle/>
          <a:p>
            <a:r>
              <a:rPr lang="en-US" sz="2800" dirty="0">
                <a:hlinkClick r:id="rId3"/>
              </a:rPr>
              <a:t>Free handouts and workbooks</a:t>
            </a:r>
            <a:endParaRPr lang="en-US" sz="2800" dirty="0"/>
          </a:p>
        </p:txBody>
      </p:sp>
    </p:spTree>
    <p:extLst>
      <p:ext uri="{BB962C8B-B14F-4D97-AF65-F5344CB8AC3E}">
        <p14:creationId xmlns:p14="http://schemas.microsoft.com/office/powerpoint/2010/main" val="107291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B416C-1721-01E6-4D56-7A4292A80562}"/>
              </a:ext>
            </a:extLst>
          </p:cNvPr>
          <p:cNvSpPr>
            <a:spLocks noGrp="1"/>
          </p:cNvSpPr>
          <p:nvPr>
            <p:ph type="title"/>
          </p:nvPr>
        </p:nvSpPr>
        <p:spPr/>
        <p:txBody>
          <a:bodyPr/>
          <a:lstStyle/>
          <a:p>
            <a:r>
              <a:rPr lang="en-US" dirty="0"/>
              <a:t>Ways to Engage</a:t>
            </a:r>
          </a:p>
        </p:txBody>
      </p:sp>
    </p:spTree>
    <p:extLst>
      <p:ext uri="{BB962C8B-B14F-4D97-AF65-F5344CB8AC3E}">
        <p14:creationId xmlns:p14="http://schemas.microsoft.com/office/powerpoint/2010/main" val="1675610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4B7BC347-5127-B14D-2935-13A229AECA06}"/>
              </a:ext>
            </a:extLst>
          </p:cNvPr>
          <p:cNvPicPr>
            <a:picLocks noChangeAspect="1"/>
          </p:cNvPicPr>
          <p:nvPr/>
        </p:nvPicPr>
        <p:blipFill rotWithShape="1">
          <a:blip r:embed="rId4"/>
          <a:srcRect l="444"/>
          <a:stretch/>
        </p:blipFill>
        <p:spPr>
          <a:xfrm>
            <a:off x="648101" y="364556"/>
            <a:ext cx="10895798" cy="6128887"/>
          </a:xfrm>
          <a:prstGeom prst="rect">
            <a:avLst/>
          </a:prstGeom>
          <a:noFill/>
        </p:spPr>
      </p:pic>
    </p:spTree>
    <p:extLst>
      <p:ext uri="{BB962C8B-B14F-4D97-AF65-F5344CB8AC3E}">
        <p14:creationId xmlns:p14="http://schemas.microsoft.com/office/powerpoint/2010/main" val="3374557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CF47006-31EC-ED2E-9EE5-739ABB625D97}"/>
              </a:ext>
            </a:extLst>
          </p:cNvPr>
          <p:cNvSpPr/>
          <p:nvPr/>
        </p:nvSpPr>
        <p:spPr>
          <a:xfrm>
            <a:off x="838200" y="1783791"/>
            <a:ext cx="5102302" cy="3818240"/>
          </a:xfrm>
          <a:prstGeom prst="roundRect">
            <a:avLst/>
          </a:prstGeom>
          <a:solidFill>
            <a:srgbClr val="FBC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4" name="Title 3">
            <a:extLst>
              <a:ext uri="{FF2B5EF4-FFF2-40B4-BE49-F238E27FC236}">
                <a16:creationId xmlns:a16="http://schemas.microsoft.com/office/drawing/2014/main" id="{54A9BCE7-9575-C459-DF9B-994E9A9A9DE3}"/>
              </a:ext>
            </a:extLst>
          </p:cNvPr>
          <p:cNvSpPr>
            <a:spLocks noGrp="1"/>
          </p:cNvSpPr>
          <p:nvPr>
            <p:ph type="title"/>
          </p:nvPr>
        </p:nvSpPr>
        <p:spPr/>
        <p:txBody>
          <a:bodyPr/>
          <a:lstStyle/>
          <a:p>
            <a:r>
              <a:rPr lang="en-US" dirty="0"/>
              <a:t>Re-envisioning Truancy Project</a:t>
            </a:r>
          </a:p>
        </p:txBody>
      </p:sp>
      <p:sp>
        <p:nvSpPr>
          <p:cNvPr id="5" name="Content Placeholder 4">
            <a:extLst>
              <a:ext uri="{FF2B5EF4-FFF2-40B4-BE49-F238E27FC236}">
                <a16:creationId xmlns:a16="http://schemas.microsoft.com/office/drawing/2014/main" id="{D8717DB8-F59A-F46F-0D6A-CF4910142A23}"/>
              </a:ext>
            </a:extLst>
          </p:cNvPr>
          <p:cNvSpPr>
            <a:spLocks noGrp="1"/>
          </p:cNvSpPr>
          <p:nvPr>
            <p:ph sz="half" idx="1"/>
          </p:nvPr>
        </p:nvSpPr>
        <p:spPr>
          <a:xfrm>
            <a:off x="972581" y="2035517"/>
            <a:ext cx="4850703" cy="3442946"/>
          </a:xfrm>
        </p:spPr>
        <p:txBody>
          <a:bodyPr>
            <a:normAutofit lnSpcReduction="10000"/>
          </a:bodyPr>
          <a:lstStyle/>
          <a:p>
            <a:pPr marL="0" indent="0" algn="ctr">
              <a:buNone/>
            </a:pPr>
            <a:r>
              <a:rPr lang="en-US" sz="3600" b="1" dirty="0"/>
              <a:t>Goal</a:t>
            </a:r>
            <a:endParaRPr lang="en-US" dirty="0"/>
          </a:p>
          <a:p>
            <a:pPr marL="0" indent="0" algn="ctr">
              <a:lnSpc>
                <a:spcPct val="100000"/>
              </a:lnSpc>
              <a:buNone/>
            </a:pPr>
            <a:r>
              <a:rPr lang="en-US" dirty="0"/>
              <a:t>Talk with youth &amp; families with lived experience and partners in education to make recommendations to OSPI for future funding, legislation or other state-wide changes.</a:t>
            </a:r>
          </a:p>
        </p:txBody>
      </p:sp>
      <p:sp>
        <p:nvSpPr>
          <p:cNvPr id="6" name="Content Placeholder 5">
            <a:extLst>
              <a:ext uri="{FF2B5EF4-FFF2-40B4-BE49-F238E27FC236}">
                <a16:creationId xmlns:a16="http://schemas.microsoft.com/office/drawing/2014/main" id="{0E259493-7BDA-3273-FECE-A58270662E2C}"/>
              </a:ext>
            </a:extLst>
          </p:cNvPr>
          <p:cNvSpPr>
            <a:spLocks noGrp="1"/>
          </p:cNvSpPr>
          <p:nvPr>
            <p:ph sz="half" idx="2"/>
          </p:nvPr>
        </p:nvSpPr>
        <p:spPr>
          <a:xfrm>
            <a:off x="6535554" y="1825624"/>
            <a:ext cx="5102302" cy="4183289"/>
          </a:xfrm>
        </p:spPr>
        <p:txBody>
          <a:bodyPr>
            <a:noAutofit/>
          </a:bodyPr>
          <a:lstStyle/>
          <a:p>
            <a:pPr marL="0" indent="0" algn="ctr">
              <a:lnSpc>
                <a:spcPct val="110000"/>
              </a:lnSpc>
              <a:spcBef>
                <a:spcPts val="0"/>
              </a:spcBef>
              <a:buNone/>
            </a:pPr>
            <a:r>
              <a:rPr lang="en-US" sz="3600" b="1" dirty="0">
                <a:cs typeface="Segoe UI Semibold" panose="020B0702040204020203" pitchFamily="34" charset="0"/>
              </a:rPr>
              <a:t>How to get involved</a:t>
            </a:r>
          </a:p>
          <a:p>
            <a:pPr marL="0" indent="0" algn="ctr">
              <a:lnSpc>
                <a:spcPct val="110000"/>
              </a:lnSpc>
              <a:spcBef>
                <a:spcPts val="0"/>
              </a:spcBef>
              <a:buNone/>
            </a:pPr>
            <a:endParaRPr lang="en-US" sz="2000" dirty="0">
              <a:latin typeface="Segoe UI Semibold" panose="020B0702040204020203" pitchFamily="34" charset="0"/>
              <a:cs typeface="Segoe UI Semibold" panose="020B0702040204020203" pitchFamily="34" charset="0"/>
            </a:endParaRPr>
          </a:p>
          <a:p>
            <a:pPr>
              <a:lnSpc>
                <a:spcPct val="110000"/>
              </a:lnSpc>
              <a:spcBef>
                <a:spcPts val="0"/>
              </a:spcBef>
            </a:pPr>
            <a:r>
              <a:rPr lang="en-US" dirty="0">
                <a:latin typeface="Segoe UI Semibold" panose="020B0702040204020203" pitchFamily="34" charset="0"/>
                <a:cs typeface="Segoe UI Semibold" panose="020B0702040204020203" pitchFamily="34" charset="0"/>
              </a:rPr>
              <a:t>Listening Session </a:t>
            </a:r>
            <a:r>
              <a:rPr lang="en-US" dirty="0"/>
              <a:t>with Principals: </a:t>
            </a:r>
            <a:r>
              <a:rPr lang="en-US" dirty="0">
                <a:hlinkClick r:id="rId2"/>
              </a:rPr>
              <a:t>Nov. 7 @ 1pm</a:t>
            </a:r>
            <a:endParaRPr lang="en-US" dirty="0"/>
          </a:p>
          <a:p>
            <a:pPr>
              <a:lnSpc>
                <a:spcPct val="110000"/>
              </a:lnSpc>
              <a:spcBef>
                <a:spcPts val="0"/>
              </a:spcBef>
            </a:pPr>
            <a:endParaRPr lang="en-US" dirty="0"/>
          </a:p>
          <a:p>
            <a:pPr>
              <a:lnSpc>
                <a:spcPct val="110000"/>
              </a:lnSpc>
              <a:spcBef>
                <a:spcPts val="0"/>
              </a:spcBef>
            </a:pPr>
            <a:r>
              <a:rPr lang="en-US" dirty="0">
                <a:cs typeface="Segoe UI Semibold" panose="020B0702040204020203" pitchFamily="34" charset="0"/>
              </a:rPr>
              <a:t>Learn more at </a:t>
            </a:r>
            <a:r>
              <a:rPr lang="en-US" dirty="0">
                <a:latin typeface="Segoe UI Semibold" panose="020B0702040204020203" pitchFamily="34" charset="0"/>
                <a:cs typeface="Segoe UI Semibold" panose="020B0702040204020203" pitchFamily="34" charset="0"/>
              </a:rPr>
              <a:t>Office Hours: </a:t>
            </a:r>
            <a:r>
              <a:rPr lang="en-US" dirty="0">
                <a:cs typeface="Segoe UI Semibold" panose="020B0702040204020203" pitchFamily="34" charset="0"/>
                <a:hlinkClick r:id="rId3"/>
              </a:rPr>
              <a:t>11/2</a:t>
            </a:r>
            <a:r>
              <a:rPr lang="en-US" dirty="0">
                <a:cs typeface="Segoe UI Semibold" panose="020B0702040204020203" pitchFamily="34" charset="0"/>
              </a:rPr>
              <a:t> or </a:t>
            </a:r>
            <a:r>
              <a:rPr lang="en-US" dirty="0">
                <a:cs typeface="Segoe UI Semibold" panose="020B0702040204020203" pitchFamily="34" charset="0"/>
                <a:hlinkClick r:id="rId4"/>
              </a:rPr>
              <a:t>11/3</a:t>
            </a:r>
            <a:endParaRPr lang="en-US" dirty="0">
              <a:cs typeface="Segoe UI Semibold" panose="020B0702040204020203" pitchFamily="34" charset="0"/>
            </a:endParaRPr>
          </a:p>
          <a:p>
            <a:pPr>
              <a:lnSpc>
                <a:spcPct val="110000"/>
              </a:lnSpc>
              <a:spcBef>
                <a:spcPts val="0"/>
              </a:spcBef>
            </a:pPr>
            <a:endParaRPr lang="en-US" dirty="0">
              <a:latin typeface="Segoe UI Semibold" panose="020B0702040204020203" pitchFamily="34" charset="0"/>
              <a:cs typeface="Segoe UI Semibold" panose="020B0702040204020203" pitchFamily="34" charset="0"/>
            </a:endParaRPr>
          </a:p>
          <a:p>
            <a:pPr>
              <a:lnSpc>
                <a:spcPct val="110000"/>
              </a:lnSpc>
              <a:spcBef>
                <a:spcPts val="0"/>
              </a:spcBef>
            </a:pPr>
            <a:r>
              <a:rPr lang="en-US" dirty="0">
                <a:cs typeface="Segoe UI Semibold" panose="020B0702040204020203" pitchFamily="34" charset="0"/>
                <a:hlinkClick r:id="rId5"/>
              </a:rPr>
              <a:t>Sign up for project updates</a:t>
            </a:r>
            <a:endParaRPr lang="en-US" dirty="0">
              <a:cs typeface="Segoe UI Semibold" panose="020B0702040204020203" pitchFamily="34" charset="0"/>
            </a:endParaRPr>
          </a:p>
          <a:p>
            <a:pPr>
              <a:lnSpc>
                <a:spcPct val="110000"/>
              </a:lnSpc>
              <a:spcBef>
                <a:spcPts val="0"/>
              </a:spcBef>
            </a:pPr>
            <a:endParaRPr lang="en-US" sz="3200" dirty="0"/>
          </a:p>
          <a:p>
            <a:pPr>
              <a:lnSpc>
                <a:spcPct val="110000"/>
              </a:lnSpc>
              <a:spcBef>
                <a:spcPts val="0"/>
              </a:spcBef>
            </a:pPr>
            <a:endParaRPr lang="en-US" sz="3600" dirty="0"/>
          </a:p>
          <a:p>
            <a:pPr>
              <a:lnSpc>
                <a:spcPct val="110000"/>
              </a:lnSpc>
              <a:spcBef>
                <a:spcPts val="0"/>
              </a:spcBef>
            </a:pPr>
            <a:endParaRPr lang="en-US" sz="3600" dirty="0"/>
          </a:p>
          <a:p>
            <a:pPr>
              <a:lnSpc>
                <a:spcPct val="110000"/>
              </a:lnSpc>
              <a:spcBef>
                <a:spcPts val="0"/>
              </a:spcBef>
            </a:pPr>
            <a:endParaRPr lang="en-US" sz="3600" dirty="0"/>
          </a:p>
        </p:txBody>
      </p:sp>
    </p:spTree>
    <p:extLst>
      <p:ext uri="{BB962C8B-B14F-4D97-AF65-F5344CB8AC3E}">
        <p14:creationId xmlns:p14="http://schemas.microsoft.com/office/powerpoint/2010/main" val="3286727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52C02-0171-6C66-DD75-B7CA6555B6F9}"/>
              </a:ext>
            </a:extLst>
          </p:cNvPr>
          <p:cNvSpPr>
            <a:spLocks noGrp="1"/>
          </p:cNvSpPr>
          <p:nvPr>
            <p:ph type="title"/>
          </p:nvPr>
        </p:nvSpPr>
        <p:spPr>
          <a:xfrm>
            <a:off x="839788" y="188912"/>
            <a:ext cx="10619773" cy="1119027"/>
          </a:xfrm>
        </p:spPr>
        <p:txBody>
          <a:bodyPr anchor="b">
            <a:normAutofit/>
          </a:bodyPr>
          <a:lstStyle/>
          <a:p>
            <a:pPr>
              <a:lnSpc>
                <a:spcPct val="100000"/>
              </a:lnSpc>
            </a:pPr>
            <a:r>
              <a:rPr lang="en-US" sz="4000" dirty="0"/>
              <a:t>Other Opportunities to Shape Absence Policy</a:t>
            </a:r>
          </a:p>
        </p:txBody>
      </p:sp>
      <p:graphicFrame>
        <p:nvGraphicFramePr>
          <p:cNvPr id="5" name="Content Placeholder 2">
            <a:extLst>
              <a:ext uri="{FF2B5EF4-FFF2-40B4-BE49-F238E27FC236}">
                <a16:creationId xmlns:a16="http://schemas.microsoft.com/office/drawing/2014/main" id="{BC029970-6201-73BA-1BE4-332F78443094}"/>
              </a:ext>
            </a:extLst>
          </p:cNvPr>
          <p:cNvGraphicFramePr>
            <a:graphicFrameLocks noGrp="1"/>
          </p:cNvGraphicFramePr>
          <p:nvPr>
            <p:ph idx="1"/>
            <p:extLst>
              <p:ext uri="{D42A27DB-BD31-4B8C-83A1-F6EECF244321}">
                <p14:modId xmlns:p14="http://schemas.microsoft.com/office/powerpoint/2010/main" val="1604573688"/>
              </p:ext>
            </p:extLst>
          </p:nvPr>
        </p:nvGraphicFramePr>
        <p:xfrm>
          <a:off x="5287361" y="1404114"/>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udience raising hands during work presentation">
            <a:extLst>
              <a:ext uri="{FF2B5EF4-FFF2-40B4-BE49-F238E27FC236}">
                <a16:creationId xmlns:a16="http://schemas.microsoft.com/office/drawing/2014/main" id="{F4C2C253-CC46-A59A-0CE3-86FA99EEAF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851" r="5566"/>
          <a:stretch/>
        </p:blipFill>
        <p:spPr>
          <a:xfrm>
            <a:off x="839787" y="2057846"/>
            <a:ext cx="3932237" cy="3566160"/>
          </a:xfrm>
          <a:prstGeom prst="rect">
            <a:avLst/>
          </a:prstGeom>
        </p:spPr>
      </p:pic>
      <p:sp>
        <p:nvSpPr>
          <p:cNvPr id="10" name="TextBox 9">
            <a:extLst>
              <a:ext uri="{FF2B5EF4-FFF2-40B4-BE49-F238E27FC236}">
                <a16:creationId xmlns:a16="http://schemas.microsoft.com/office/drawing/2014/main" id="{E9A9A123-6FD7-0F07-2193-A47E1595BD1F}"/>
              </a:ext>
            </a:extLst>
          </p:cNvPr>
          <p:cNvSpPr txBox="1"/>
          <p:nvPr/>
        </p:nvSpPr>
        <p:spPr>
          <a:xfrm>
            <a:off x="7025832" y="6016129"/>
            <a:ext cx="3715473" cy="523220"/>
          </a:xfrm>
          <a:prstGeom prst="rect">
            <a:avLst/>
          </a:prstGeom>
          <a:noFill/>
        </p:spPr>
        <p:txBody>
          <a:bodyPr wrap="square" rtlCol="0">
            <a:spAutoFit/>
          </a:bodyPr>
          <a:lstStyle/>
          <a:p>
            <a:r>
              <a:rPr lang="en-US" sz="2800" dirty="0">
                <a:hlinkClick r:id="rId8"/>
              </a:rPr>
              <a:t>Sign up here</a:t>
            </a:r>
            <a:endParaRPr lang="en-US" sz="2800" dirty="0"/>
          </a:p>
        </p:txBody>
      </p:sp>
    </p:spTree>
    <p:extLst>
      <p:ext uri="{BB962C8B-B14F-4D97-AF65-F5344CB8AC3E}">
        <p14:creationId xmlns:p14="http://schemas.microsoft.com/office/powerpoint/2010/main" val="2777962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2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AB7467-90C3-C29E-1A21-BC2420BADEEA}"/>
              </a:ext>
            </a:extLst>
          </p:cNvPr>
          <p:cNvSpPr txBox="1"/>
          <p:nvPr/>
        </p:nvSpPr>
        <p:spPr>
          <a:xfrm>
            <a:off x="5013283" y="474345"/>
            <a:ext cx="6945085"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3200" dirty="0">
                <a:solidFill>
                  <a:schemeClr val="tx2"/>
                </a:solidFill>
                <a:latin typeface="Segoe UI Semibold" panose="020B0702040204020203" pitchFamily="34" charset="0"/>
                <a:cs typeface="Segoe UI Semibold" panose="020B0702040204020203" pitchFamily="34" charset="0"/>
              </a:rPr>
              <a:t>Talk to a partner (2 min.)</a:t>
            </a:r>
          </a:p>
          <a:p>
            <a:endParaRPr lang="en-US" sz="3000" dirty="0">
              <a:solidFill>
                <a:schemeClr val="tx2"/>
              </a:solidFill>
              <a:latin typeface="Segoe UI"/>
              <a:cs typeface="Segoe UI"/>
            </a:endParaRPr>
          </a:p>
          <a:p>
            <a:r>
              <a:rPr lang="en-US" sz="3000" dirty="0">
                <a:solidFill>
                  <a:schemeClr val="tx2"/>
                </a:solidFill>
                <a:latin typeface="Segoe UI"/>
              </a:rPr>
              <a:t>Do you know</a:t>
            </a:r>
            <a:r>
              <a:rPr lang="en-US" sz="3000" dirty="0">
                <a:solidFill>
                  <a:schemeClr val="tx2"/>
                </a:solidFill>
                <a:latin typeface="Segoe UI"/>
                <a:cs typeface="Segoe UI"/>
              </a:rPr>
              <a:t>:</a:t>
            </a:r>
          </a:p>
          <a:p>
            <a:endParaRPr lang="en-US" sz="3000" dirty="0">
              <a:solidFill>
                <a:schemeClr val="tx2"/>
              </a:solidFill>
              <a:latin typeface="Segoe UI"/>
            </a:endParaRPr>
          </a:p>
          <a:p>
            <a:pPr marL="457200" indent="-457200">
              <a:buFont typeface="Arial"/>
              <a:buChar char="•"/>
            </a:pPr>
            <a:r>
              <a:rPr lang="en-US" sz="2800" dirty="0">
                <a:solidFill>
                  <a:schemeClr val="tx2"/>
                </a:solidFill>
                <a:latin typeface="Segoe UI"/>
              </a:rPr>
              <a:t>Your </a:t>
            </a:r>
            <a:r>
              <a:rPr lang="en-US" sz="2800" b="1" dirty="0">
                <a:solidFill>
                  <a:schemeClr val="tx2"/>
                </a:solidFill>
                <a:latin typeface="Segoe UI"/>
              </a:rPr>
              <a:t>chronic absence </a:t>
            </a:r>
            <a:r>
              <a:rPr lang="en-US" sz="2800" dirty="0">
                <a:solidFill>
                  <a:schemeClr val="tx2"/>
                </a:solidFill>
                <a:latin typeface="Segoe UI"/>
              </a:rPr>
              <a:t>rate from last school year?</a:t>
            </a:r>
          </a:p>
          <a:p>
            <a:pPr marL="457200" indent="-457200">
              <a:buFont typeface="Arial"/>
              <a:buChar char="•"/>
            </a:pPr>
            <a:r>
              <a:rPr lang="en-US" sz="2800" dirty="0">
                <a:solidFill>
                  <a:schemeClr val="tx2"/>
                </a:solidFill>
                <a:latin typeface="Segoe UI"/>
              </a:rPr>
              <a:t>Your </a:t>
            </a:r>
            <a:r>
              <a:rPr lang="en-US" sz="2800" b="1" dirty="0">
                <a:solidFill>
                  <a:schemeClr val="tx2"/>
                </a:solidFill>
                <a:latin typeface="Segoe UI"/>
              </a:rPr>
              <a:t>enrollment </a:t>
            </a:r>
            <a:r>
              <a:rPr lang="en-US" sz="2800" dirty="0">
                <a:solidFill>
                  <a:schemeClr val="tx2"/>
                </a:solidFill>
                <a:latin typeface="Segoe UI"/>
              </a:rPr>
              <a:t>last year?</a:t>
            </a:r>
            <a:endParaRPr lang="en-US" sz="2800" dirty="0">
              <a:solidFill>
                <a:schemeClr val="tx2"/>
              </a:solidFill>
              <a:latin typeface="Segoe UI"/>
              <a:ea typeface="Calibri" panose="020F0502020204030204"/>
              <a:cs typeface="Calibri" panose="020F0502020204030204"/>
            </a:endParaRPr>
          </a:p>
          <a:p>
            <a:pPr marL="457200" indent="-457200">
              <a:buFont typeface="Arial"/>
              <a:buChar char="•"/>
            </a:pPr>
            <a:r>
              <a:rPr lang="en-US" sz="2800" dirty="0">
                <a:solidFill>
                  <a:schemeClr val="tx2"/>
                </a:solidFill>
                <a:latin typeface="Segoe UI"/>
                <a:ea typeface="Calibri" panose="020F0502020204030204"/>
                <a:cs typeface="Calibri" panose="020F0502020204030204"/>
              </a:rPr>
              <a:t>Your </a:t>
            </a:r>
            <a:r>
              <a:rPr lang="en-US" sz="2800" b="1" dirty="0">
                <a:solidFill>
                  <a:schemeClr val="tx2"/>
                </a:solidFill>
                <a:latin typeface="Segoe UI"/>
                <a:ea typeface="Calibri" panose="020F0502020204030204"/>
                <a:cs typeface="Calibri" panose="020F0502020204030204"/>
              </a:rPr>
              <a:t>withdrawn students </a:t>
            </a:r>
            <a:r>
              <a:rPr lang="en-US" sz="2800" dirty="0">
                <a:solidFill>
                  <a:schemeClr val="tx2"/>
                </a:solidFill>
                <a:latin typeface="Segoe UI"/>
                <a:ea typeface="Calibri" panose="020F0502020204030204"/>
                <a:cs typeface="Calibri" panose="020F0502020204030204"/>
              </a:rPr>
              <a:t>(who don’t re-enroll elsewhere)?</a:t>
            </a:r>
          </a:p>
          <a:p>
            <a:pPr marL="457200" indent="-457200">
              <a:buFont typeface="Arial"/>
              <a:buChar char="•"/>
            </a:pPr>
            <a:endParaRPr lang="en-US" sz="2800" dirty="0">
              <a:solidFill>
                <a:schemeClr val="tx2"/>
              </a:solidFill>
              <a:latin typeface="Segoe UI"/>
              <a:cs typeface="Segoe UI"/>
            </a:endParaRPr>
          </a:p>
          <a:p>
            <a:pPr marL="457200" indent="-457200">
              <a:buFont typeface="Arial"/>
              <a:buChar char="•"/>
            </a:pPr>
            <a:r>
              <a:rPr lang="en-US" sz="2800" i="1" dirty="0">
                <a:solidFill>
                  <a:schemeClr val="accent1"/>
                </a:solidFill>
                <a:latin typeface="Segoe UI"/>
              </a:rPr>
              <a:t>Were these higher or lower than the year before? </a:t>
            </a:r>
            <a:r>
              <a:rPr lang="en-US" sz="2800" i="1" dirty="0">
                <a:solidFill>
                  <a:schemeClr val="accent1"/>
                </a:solidFill>
                <a:latin typeface="Segoe UI"/>
                <a:cs typeface="Segoe UI"/>
              </a:rPr>
              <a:t>​</a:t>
            </a:r>
          </a:p>
          <a:p>
            <a:pPr marL="457200" indent="-457200">
              <a:buFont typeface="Arial"/>
              <a:buChar char="•"/>
            </a:pPr>
            <a:r>
              <a:rPr lang="en-US" sz="2800" i="1" dirty="0">
                <a:solidFill>
                  <a:schemeClr val="accent1"/>
                </a:solidFill>
                <a:latin typeface="Segoe UI"/>
              </a:rPr>
              <a:t>Can you predict next year's data?</a:t>
            </a:r>
            <a:endParaRPr lang="en-US" sz="1600" i="1" dirty="0">
              <a:solidFill>
                <a:schemeClr val="accent1"/>
              </a:solidFill>
              <a:ea typeface="Calibri" panose="020F0502020204030204"/>
              <a:cs typeface="Calibri" panose="020F0502020204030204"/>
            </a:endParaRPr>
          </a:p>
        </p:txBody>
      </p:sp>
      <p:pic>
        <p:nvPicPr>
          <p:cNvPr id="2" name="Graphic 1" descr="Chat with solid fill">
            <a:extLst>
              <a:ext uri="{FF2B5EF4-FFF2-40B4-BE49-F238E27FC236}">
                <a16:creationId xmlns:a16="http://schemas.microsoft.com/office/drawing/2014/main" id="{E73293C7-D8F4-3D7C-12B2-77579208C6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0270" y="103909"/>
            <a:ext cx="1769424" cy="1769424"/>
          </a:xfrm>
          <a:prstGeom prst="rect">
            <a:avLst/>
          </a:prstGeom>
        </p:spPr>
      </p:pic>
    </p:spTree>
    <p:extLst>
      <p:ext uri="{BB962C8B-B14F-4D97-AF65-F5344CB8AC3E}">
        <p14:creationId xmlns:p14="http://schemas.microsoft.com/office/powerpoint/2010/main" val="1599821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4EB9-63D0-4B34-93AD-96F4C642FB50}"/>
              </a:ext>
            </a:extLst>
          </p:cNvPr>
          <p:cNvSpPr>
            <a:spLocks noGrp="1"/>
          </p:cNvSpPr>
          <p:nvPr>
            <p:ph type="title"/>
          </p:nvPr>
        </p:nvSpPr>
        <p:spPr/>
        <p:txBody>
          <a:bodyPr anchor="ctr">
            <a:normAutofit/>
          </a:bodyPr>
          <a:lstStyle/>
          <a:p>
            <a:r>
              <a:rPr lang="en-US" dirty="0"/>
              <a:t>Post-pandemic Attendance &amp; Enrollment Highly Impacted</a:t>
            </a:r>
          </a:p>
        </p:txBody>
      </p:sp>
      <p:graphicFrame>
        <p:nvGraphicFramePr>
          <p:cNvPr id="6" name="Content Placeholder 2">
            <a:extLst>
              <a:ext uri="{FF2B5EF4-FFF2-40B4-BE49-F238E27FC236}">
                <a16:creationId xmlns:a16="http://schemas.microsoft.com/office/drawing/2014/main" id="{0D9F56B4-950F-ABDA-7402-1DE1004E260F}"/>
              </a:ext>
            </a:extLst>
          </p:cNvPr>
          <p:cNvGraphicFramePr>
            <a:graphicFrameLocks noGrp="1"/>
          </p:cNvGraphicFramePr>
          <p:nvPr>
            <p:ph idx="1"/>
            <p:extLst>
              <p:ext uri="{D42A27DB-BD31-4B8C-83A1-F6EECF244321}">
                <p14:modId xmlns:p14="http://schemas.microsoft.com/office/powerpoint/2010/main" val="1347496213"/>
              </p:ext>
            </p:extLst>
          </p:nvPr>
        </p:nvGraphicFramePr>
        <p:xfrm>
          <a:off x="838200" y="1801092"/>
          <a:ext cx="10515600" cy="4198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016EEB05-EC3E-FB30-ED4D-C63E3A887E45}"/>
              </a:ext>
            </a:extLst>
          </p:cNvPr>
          <p:cNvSpPr txBox="1"/>
          <p:nvPr/>
        </p:nvSpPr>
        <p:spPr>
          <a:xfrm>
            <a:off x="3598224" y="6119943"/>
            <a:ext cx="859377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Segoe UI" panose="020B0502040204020203" pitchFamily="34" charset="0"/>
              </a:rPr>
              <a:t>Comprehensive Education Data and Research System (CEDARS)</a:t>
            </a:r>
            <a:endParaRPr kumimoji="0" lang="en-US" sz="13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hlinkClick r:id="rId8"/>
              </a:rPr>
              <a:t>OSPI Report Card</a:t>
            </a:r>
            <a:endParaRPr kumimoji="0" lang="en-US" sz="13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962469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4B1B-0743-1F91-784D-37F780CB4E39}"/>
              </a:ext>
            </a:extLst>
          </p:cNvPr>
          <p:cNvSpPr>
            <a:spLocks noGrp="1"/>
          </p:cNvSpPr>
          <p:nvPr>
            <p:ph type="title"/>
          </p:nvPr>
        </p:nvSpPr>
        <p:spPr/>
        <p:txBody>
          <a:bodyPr/>
          <a:lstStyle/>
          <a:p>
            <a:r>
              <a:rPr lang="en-US" dirty="0"/>
              <a:t>Why do students miss school?</a:t>
            </a:r>
          </a:p>
        </p:txBody>
      </p:sp>
    </p:spTree>
    <p:extLst>
      <p:ext uri="{BB962C8B-B14F-4D97-AF65-F5344CB8AC3E}">
        <p14:creationId xmlns:p14="http://schemas.microsoft.com/office/powerpoint/2010/main" val="1239023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700+ Iceberg Icon Illustrations, Royalty-Free Vector ...">
            <a:extLst>
              <a:ext uri="{FF2B5EF4-FFF2-40B4-BE49-F238E27FC236}">
                <a16:creationId xmlns:a16="http://schemas.microsoft.com/office/drawing/2014/main" id="{574BBCCE-0690-BD70-60A4-8D8034BEB19D}"/>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85035" y="-876822"/>
            <a:ext cx="9582600" cy="79884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6F242BF-9A23-137C-CE4E-79AD67365636}"/>
              </a:ext>
            </a:extLst>
          </p:cNvPr>
          <p:cNvSpPr>
            <a:spLocks noGrp="1"/>
          </p:cNvSpPr>
          <p:nvPr>
            <p:ph type="title"/>
          </p:nvPr>
        </p:nvSpPr>
        <p:spPr>
          <a:xfrm>
            <a:off x="461355" y="488598"/>
            <a:ext cx="3380450" cy="2474735"/>
          </a:xfrm>
          <a:prstGeom prst="roundRect">
            <a:avLst/>
          </a:prstGeom>
        </p:spPr>
        <p:style>
          <a:lnRef idx="2">
            <a:schemeClr val="dk1"/>
          </a:lnRef>
          <a:fillRef idx="1">
            <a:schemeClr val="lt1"/>
          </a:fillRef>
          <a:effectRef idx="0">
            <a:schemeClr val="dk1"/>
          </a:effectRef>
          <a:fontRef idx="minor">
            <a:schemeClr val="dk1"/>
          </a:fontRef>
        </p:style>
        <p:txBody>
          <a:bodyPr>
            <a:noAutofit/>
          </a:bodyPr>
          <a:lstStyle/>
          <a:p>
            <a:pPr algn="ctr">
              <a:lnSpc>
                <a:spcPct val="108000"/>
              </a:lnSpc>
            </a:pPr>
            <a:r>
              <a:rPr lang="en-US" sz="3600" dirty="0"/>
              <a:t>Absenteeism has many influencing factors</a:t>
            </a:r>
          </a:p>
        </p:txBody>
      </p:sp>
      <p:grpSp>
        <p:nvGrpSpPr>
          <p:cNvPr id="5" name="Group 4">
            <a:extLst>
              <a:ext uri="{FF2B5EF4-FFF2-40B4-BE49-F238E27FC236}">
                <a16:creationId xmlns:a16="http://schemas.microsoft.com/office/drawing/2014/main" id="{869439C3-D802-A32B-7343-AB892F68DDA2}"/>
              </a:ext>
            </a:extLst>
          </p:cNvPr>
          <p:cNvGrpSpPr/>
          <p:nvPr/>
        </p:nvGrpSpPr>
        <p:grpSpPr>
          <a:xfrm>
            <a:off x="4348200" y="2456198"/>
            <a:ext cx="8267435" cy="3855613"/>
            <a:chOff x="3919709" y="2781875"/>
            <a:chExt cx="8267435" cy="3855613"/>
          </a:xfrm>
        </p:grpSpPr>
        <p:sp>
          <p:nvSpPr>
            <p:cNvPr id="6" name="TextBox 5">
              <a:extLst>
                <a:ext uri="{FF2B5EF4-FFF2-40B4-BE49-F238E27FC236}">
                  <a16:creationId xmlns:a16="http://schemas.microsoft.com/office/drawing/2014/main" id="{920E0A55-582D-0601-BC9F-E0C2F708BFF4}"/>
                </a:ext>
              </a:extLst>
            </p:cNvPr>
            <p:cNvSpPr txBox="1"/>
            <p:nvPr/>
          </p:nvSpPr>
          <p:spPr>
            <a:xfrm>
              <a:off x="9470972" y="2892079"/>
              <a:ext cx="1930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cs typeface="Segoe UI Semibold" panose="020B0702040204020203" pitchFamily="34" charset="0"/>
                </a:rPr>
                <a:t>Anxiety or depression</a:t>
              </a:r>
            </a:p>
          </p:txBody>
        </p:sp>
        <p:sp>
          <p:nvSpPr>
            <p:cNvPr id="7" name="TextBox 6">
              <a:extLst>
                <a:ext uri="{FF2B5EF4-FFF2-40B4-BE49-F238E27FC236}">
                  <a16:creationId xmlns:a16="http://schemas.microsoft.com/office/drawing/2014/main" id="{5A011D2D-3AD8-E493-6470-F2576ECEFB47}"/>
                </a:ext>
              </a:extLst>
            </p:cNvPr>
            <p:cNvSpPr txBox="1"/>
            <p:nvPr/>
          </p:nvSpPr>
          <p:spPr>
            <a:xfrm>
              <a:off x="4631617" y="2862544"/>
              <a:ext cx="1930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cs typeface="Segoe UI Semibold" panose="020B0702040204020203" pitchFamily="34" charset="0"/>
                </a:rPr>
                <a:t>Physical illness</a:t>
              </a:r>
            </a:p>
          </p:txBody>
        </p:sp>
        <p:sp>
          <p:nvSpPr>
            <p:cNvPr id="8" name="TextBox 7">
              <a:extLst>
                <a:ext uri="{FF2B5EF4-FFF2-40B4-BE49-F238E27FC236}">
                  <a16:creationId xmlns:a16="http://schemas.microsoft.com/office/drawing/2014/main" id="{C1DF644F-AED9-AC8F-6D6F-6BFB4EE5BA5F}"/>
                </a:ext>
              </a:extLst>
            </p:cNvPr>
            <p:cNvSpPr txBox="1"/>
            <p:nvPr/>
          </p:nvSpPr>
          <p:spPr>
            <a:xfrm>
              <a:off x="4495800" y="4857274"/>
              <a:ext cx="32003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cs typeface="Segoe UI Semibold" panose="020B0702040204020203" pitchFamily="34" charset="0"/>
                </a:rPr>
                <a:t>Have fallen behind in learning</a:t>
              </a:r>
            </a:p>
          </p:txBody>
        </p:sp>
        <p:sp>
          <p:nvSpPr>
            <p:cNvPr id="9" name="TextBox 8">
              <a:extLst>
                <a:ext uri="{FF2B5EF4-FFF2-40B4-BE49-F238E27FC236}">
                  <a16:creationId xmlns:a16="http://schemas.microsoft.com/office/drawing/2014/main" id="{6CE8A48A-B5B7-C639-6253-17450C7C7B55}"/>
                </a:ext>
              </a:extLst>
            </p:cNvPr>
            <p:cNvSpPr txBox="1"/>
            <p:nvPr/>
          </p:nvSpPr>
          <p:spPr>
            <a:xfrm>
              <a:off x="6270572" y="5806491"/>
              <a:ext cx="3200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cs typeface="Segoe UI Semibold" panose="020B0702040204020203" pitchFamily="34" charset="0"/>
                </a:rPr>
                <a:t>Unsafe or challenging home environment</a:t>
              </a:r>
            </a:p>
          </p:txBody>
        </p:sp>
        <p:sp>
          <p:nvSpPr>
            <p:cNvPr id="10" name="TextBox 9">
              <a:extLst>
                <a:ext uri="{FF2B5EF4-FFF2-40B4-BE49-F238E27FC236}">
                  <a16:creationId xmlns:a16="http://schemas.microsoft.com/office/drawing/2014/main" id="{CA763D23-2E35-8C2C-B2C3-E98FBC332AEA}"/>
                </a:ext>
              </a:extLst>
            </p:cNvPr>
            <p:cNvSpPr txBox="1"/>
            <p:nvPr/>
          </p:nvSpPr>
          <p:spPr>
            <a:xfrm>
              <a:off x="7197017" y="3794315"/>
              <a:ext cx="2376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cs typeface="Segoe UI Semibold" panose="020B0702040204020203" pitchFamily="34" charset="0"/>
                </a:rPr>
                <a:t>Caring for siblings</a:t>
              </a:r>
            </a:p>
          </p:txBody>
        </p:sp>
        <p:sp>
          <p:nvSpPr>
            <p:cNvPr id="11" name="TextBox 10">
              <a:extLst>
                <a:ext uri="{FF2B5EF4-FFF2-40B4-BE49-F238E27FC236}">
                  <a16:creationId xmlns:a16="http://schemas.microsoft.com/office/drawing/2014/main" id="{534787AB-8CF5-3C18-FB3A-F29D541A3DD7}"/>
                </a:ext>
              </a:extLst>
            </p:cNvPr>
            <p:cNvSpPr txBox="1"/>
            <p:nvPr/>
          </p:nvSpPr>
          <p:spPr>
            <a:xfrm>
              <a:off x="8652081" y="4476143"/>
              <a:ext cx="35350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cs typeface="Segoe UI Semibold" panose="020B0702040204020203" pitchFamily="34" charset="0"/>
                </a:rPr>
                <a:t>Do not feel welcome or belong at school</a:t>
              </a:r>
            </a:p>
          </p:txBody>
        </p:sp>
        <p:sp>
          <p:nvSpPr>
            <p:cNvPr id="12" name="TextBox 11">
              <a:extLst>
                <a:ext uri="{FF2B5EF4-FFF2-40B4-BE49-F238E27FC236}">
                  <a16:creationId xmlns:a16="http://schemas.microsoft.com/office/drawing/2014/main" id="{D150C9D6-4CEA-8223-AB0C-A9C5BB3C9159}"/>
                </a:ext>
              </a:extLst>
            </p:cNvPr>
            <p:cNvSpPr txBox="1"/>
            <p:nvPr/>
          </p:nvSpPr>
          <p:spPr>
            <a:xfrm>
              <a:off x="3919709" y="4107663"/>
              <a:ext cx="2376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cs typeface="Segoe UI Semibold" panose="020B0702040204020203" pitchFamily="34" charset="0"/>
                </a:rPr>
                <a:t>Transportation</a:t>
              </a:r>
            </a:p>
          </p:txBody>
        </p:sp>
        <p:sp>
          <p:nvSpPr>
            <p:cNvPr id="4" name="TextBox 3">
              <a:extLst>
                <a:ext uri="{FF2B5EF4-FFF2-40B4-BE49-F238E27FC236}">
                  <a16:creationId xmlns:a16="http://schemas.microsoft.com/office/drawing/2014/main" id="{BB5CB33E-B1C1-9AF6-19B0-28F792422092}"/>
                </a:ext>
              </a:extLst>
            </p:cNvPr>
            <p:cNvSpPr txBox="1"/>
            <p:nvPr/>
          </p:nvSpPr>
          <p:spPr>
            <a:xfrm>
              <a:off x="6919882" y="2781875"/>
              <a:ext cx="2376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cs typeface="Segoe UI Semibold" panose="020B0702040204020203" pitchFamily="34" charset="0"/>
                </a:rPr>
                <a:t>Experiencing homelessness</a:t>
              </a:r>
            </a:p>
          </p:txBody>
        </p:sp>
      </p:grpSp>
      <p:sp>
        <p:nvSpPr>
          <p:cNvPr id="3" name="Rectangle: Rounded Corners 2">
            <a:extLst>
              <a:ext uri="{FF2B5EF4-FFF2-40B4-BE49-F238E27FC236}">
                <a16:creationId xmlns:a16="http://schemas.microsoft.com/office/drawing/2014/main" id="{72110FE4-926C-3AE4-2789-FE2445E9F289}"/>
              </a:ext>
            </a:extLst>
          </p:cNvPr>
          <p:cNvSpPr/>
          <p:nvPr/>
        </p:nvSpPr>
        <p:spPr>
          <a:xfrm>
            <a:off x="461352" y="3468638"/>
            <a:ext cx="3454315" cy="242416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Segoe UI" panose="020B0502040204020203" pitchFamily="34" charset="0"/>
                <a:cs typeface="Segoe UI" panose="020B0502040204020203" pitchFamily="34" charset="0"/>
              </a:rPr>
              <a:t>Student </a:t>
            </a:r>
          </a:p>
          <a:p>
            <a:pPr algn="ctr"/>
            <a:r>
              <a:rPr lang="en-US" sz="3200" dirty="0">
                <a:solidFill>
                  <a:schemeClr val="tx1"/>
                </a:solidFill>
                <a:latin typeface="Segoe UI" panose="020B0502040204020203" pitchFamily="34" charset="0"/>
                <a:cs typeface="Segoe UI" panose="020B0502040204020203" pitchFamily="34" charset="0"/>
              </a:rPr>
              <a:t>Community</a:t>
            </a:r>
          </a:p>
          <a:p>
            <a:pPr algn="ctr"/>
            <a:r>
              <a:rPr lang="en-US" sz="3200" dirty="0">
                <a:solidFill>
                  <a:schemeClr val="tx1"/>
                </a:solidFill>
                <a:latin typeface="Segoe UI" panose="020B0502040204020203" pitchFamily="34" charset="0"/>
                <a:cs typeface="Segoe UI" panose="020B0502040204020203" pitchFamily="34" charset="0"/>
              </a:rPr>
              <a:t>School</a:t>
            </a:r>
          </a:p>
          <a:p>
            <a:pPr algn="ctr"/>
            <a:r>
              <a:rPr lang="en-US" sz="3200" dirty="0">
                <a:solidFill>
                  <a:schemeClr val="tx1"/>
                </a:solidFill>
                <a:latin typeface="Segoe UI" panose="020B0502040204020203" pitchFamily="34" charset="0"/>
                <a:cs typeface="Segoe UI" panose="020B0502040204020203" pitchFamily="34" charset="0"/>
              </a:rPr>
              <a:t>Family</a:t>
            </a:r>
          </a:p>
        </p:txBody>
      </p:sp>
    </p:spTree>
    <p:extLst>
      <p:ext uri="{BB962C8B-B14F-4D97-AF65-F5344CB8AC3E}">
        <p14:creationId xmlns:p14="http://schemas.microsoft.com/office/powerpoint/2010/main" val="1026135675"/>
      </p:ext>
    </p:extLst>
  </p:cSld>
  <p:clrMapOvr>
    <a:masterClrMapping/>
  </p:clrMapOvr>
  <mc:AlternateContent xmlns:mc="http://schemas.openxmlformats.org/markup-compatibility/2006" xmlns:p14="http://schemas.microsoft.com/office/powerpoint/2010/main">
    <mc:Choice Requires="p14">
      <p:transition spd="slow" p14:dur="2000" advTm="76011"/>
    </mc:Choice>
    <mc:Fallback xmlns="">
      <p:transition spd="slow" advTm="760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DEA8894-F20B-6389-47D0-D7C84EC015C8}"/>
              </a:ext>
            </a:extLst>
          </p:cNvPr>
          <p:cNvSpPr>
            <a:spLocks noGrp="1"/>
          </p:cNvSpPr>
          <p:nvPr>
            <p:ph sz="half" idx="1"/>
          </p:nvPr>
        </p:nvSpPr>
        <p:spPr>
          <a:xfrm>
            <a:off x="448738" y="498765"/>
            <a:ext cx="4969934" cy="5718908"/>
          </a:xfrm>
        </p:spPr>
        <p:txBody>
          <a:bodyPr>
            <a:normAutofit/>
          </a:bodyPr>
          <a:lstStyle/>
          <a:p>
            <a:pPr marL="0" indent="0" algn="ctr">
              <a:buNone/>
            </a:pPr>
            <a:endParaRPr lang="en-US" sz="4400" dirty="0"/>
          </a:p>
          <a:p>
            <a:pPr marL="0" indent="0" algn="ctr">
              <a:buNone/>
            </a:pPr>
            <a:r>
              <a:rPr lang="en-US" sz="4400" dirty="0"/>
              <a:t>What are you learning about why students are absent?</a:t>
            </a:r>
          </a:p>
        </p:txBody>
      </p:sp>
      <p:pic>
        <p:nvPicPr>
          <p:cNvPr id="8" name="Content Placeholder 7" descr="Students in hallway">
            <a:extLst>
              <a:ext uri="{FF2B5EF4-FFF2-40B4-BE49-F238E27FC236}">
                <a16:creationId xmlns:a16="http://schemas.microsoft.com/office/drawing/2014/main" id="{47DCBCDB-B69E-AC72-104B-525FCC12428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638801" y="1394090"/>
            <a:ext cx="5664202" cy="3776135"/>
          </a:xfrm>
        </p:spPr>
      </p:pic>
      <p:pic>
        <p:nvPicPr>
          <p:cNvPr id="2" name="Graphic 1" descr="Chat with solid fill">
            <a:extLst>
              <a:ext uri="{FF2B5EF4-FFF2-40B4-BE49-F238E27FC236}">
                <a16:creationId xmlns:a16="http://schemas.microsoft.com/office/drawing/2014/main" id="{61AFA638-3B82-8753-A828-C04B061C07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48993" y="3886200"/>
            <a:ext cx="1769424" cy="1769424"/>
          </a:xfrm>
          <a:prstGeom prst="rect">
            <a:avLst/>
          </a:prstGeom>
        </p:spPr>
      </p:pic>
    </p:spTree>
    <p:extLst>
      <p:ext uri="{BB962C8B-B14F-4D97-AF65-F5344CB8AC3E}">
        <p14:creationId xmlns:p14="http://schemas.microsoft.com/office/powerpoint/2010/main" val="3827261571"/>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0486E735-312E-4BA1-A20D-2A8345E09E45}"/>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3090B437-1593-49FA-A674-7D25AAB2C4B7}"/>
    </a:ext>
  </a:extLst>
</a:theme>
</file>

<file path=ppt/theme/theme3.xml><?xml version="1.0" encoding="utf-8"?>
<a:theme xmlns:a="http://schemas.openxmlformats.org/drawingml/2006/main" name="1_Content Slides">
  <a:themeElements>
    <a:clrScheme name="OSPI Brand Colors">
      <a:dk1>
        <a:sysClr val="windowText" lastClr="000000"/>
      </a:dk1>
      <a:lt1>
        <a:sysClr val="window" lastClr="FFFFFF"/>
      </a:lt1>
      <a:dk2>
        <a:srgbClr val="44546A"/>
      </a:dk2>
      <a:lt2>
        <a:srgbClr val="E7E6E6"/>
      </a:lt2>
      <a:accent1>
        <a:srgbClr val="0D5761"/>
      </a:accent1>
      <a:accent2>
        <a:srgbClr val="FBC639"/>
      </a:accent2>
      <a:accent3>
        <a:srgbClr val="40403D"/>
      </a:accent3>
      <a:accent4>
        <a:srgbClr val="8CB5AB"/>
      </a:accent4>
      <a:accent5>
        <a:srgbClr val="0D5761"/>
      </a:accent5>
      <a:accent6>
        <a:srgbClr val="FBC639"/>
      </a:accent6>
      <a:hlink>
        <a:srgbClr val="4472C4"/>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4F27DC2A-ADC9-4DA9-89A8-2BAE75EE6CDB}"/>
    </a:ext>
  </a:extLst>
</a:theme>
</file>

<file path=ppt/theme/theme4.xml><?xml version="1.0" encoding="utf-8"?>
<a:theme xmlns:a="http://schemas.openxmlformats.org/drawingml/2006/main" name="1_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0486E735-312E-4BA1-A20D-2A8345E09E45}"/>
    </a:ext>
  </a:extLst>
</a:theme>
</file>

<file path=ppt/theme/theme6.xml><?xml version="1.0" encoding="utf-8"?>
<a:theme xmlns:a="http://schemas.openxmlformats.org/drawingml/2006/main" name="2_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Blue" id="{46D43CEE-629D-43AB-B280-A32BA744F723}" vid="{5BD1C54A-B9B2-4D9D-B474-1FD52AD3A7F3}"/>
    </a:ext>
  </a:extLst>
</a:theme>
</file>

<file path=ppt/theme/theme7.xml><?xml version="1.0" encoding="utf-8"?>
<a:theme xmlns:a="http://schemas.openxmlformats.org/drawingml/2006/main" name="3_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2c4224-de1c-4a2c-b66b-587e5e8149bd" xsi:nil="true"/>
    <lcf76f155ced4ddcb4097134ff3c332f xmlns="5688438d-f8f0-4fd1-827e-90554813cb2b">
      <Terms xmlns="http://schemas.microsoft.com/office/infopath/2007/PartnerControls"/>
    </lcf76f155ced4ddcb4097134ff3c332f>
    <SharedWithUsers xmlns="502c4224-de1c-4a2c-b66b-587e5e8149bd">
      <UserInfo>
        <DisplayName>Lockhart, Shelby</DisplayName>
        <AccountId>231</AccountId>
        <AccountType/>
      </UserInfo>
      <UserInfo>
        <DisplayName>Krissy Johnson</DisplayName>
        <AccountId>19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B5EA2E7942EFA46913577103858EA00" ma:contentTypeVersion="17" ma:contentTypeDescription="Create a new document." ma:contentTypeScope="" ma:versionID="f3f063089fea4c4ec9a7c66ce077b668">
  <xsd:schema xmlns:xsd="http://www.w3.org/2001/XMLSchema" xmlns:xs="http://www.w3.org/2001/XMLSchema" xmlns:p="http://schemas.microsoft.com/office/2006/metadata/properties" xmlns:ns2="5688438d-f8f0-4fd1-827e-90554813cb2b" xmlns:ns3="502c4224-de1c-4a2c-b66b-587e5e8149bd" targetNamespace="http://schemas.microsoft.com/office/2006/metadata/properties" ma:root="true" ma:fieldsID="0fe13a0f54c5c7478b681499ff12d13e" ns2:_="" ns3:_="">
    <xsd:import namespace="5688438d-f8f0-4fd1-827e-90554813cb2b"/>
    <xsd:import namespace="502c4224-de1c-4a2c-b66b-587e5e8149b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88438d-f8f0-4fd1-827e-90554813cb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1e96cc0-46bd-46ca-9217-af340b20b2c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2c4224-de1c-4a2c-b66b-587e5e8149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cb7e577-97b8-4aa5-9ea0-9a5657f749ca}" ma:internalName="TaxCatchAll" ma:showField="CatchAllData" ma:web="502c4224-de1c-4a2c-b66b-587e5e8149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E8CD39-01C8-448B-93E4-657053375E90}">
  <ds:schemaRefs>
    <ds:schemaRef ds:uri="http://purl.org/dc/terms/"/>
    <ds:schemaRef ds:uri="5688438d-f8f0-4fd1-827e-90554813cb2b"/>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purl.org/dc/dcmitype/"/>
    <ds:schemaRef ds:uri="http://www.w3.org/XML/1998/namespace"/>
    <ds:schemaRef ds:uri="http://schemas.openxmlformats.org/package/2006/metadata/core-properties"/>
    <ds:schemaRef ds:uri="502c4224-de1c-4a2c-b66b-587e5e8149bd"/>
  </ds:schemaRefs>
</ds:datastoreItem>
</file>

<file path=customXml/itemProps2.xml><?xml version="1.0" encoding="utf-8"?>
<ds:datastoreItem xmlns:ds="http://schemas.openxmlformats.org/officeDocument/2006/customXml" ds:itemID="{E02E2506-6F46-474D-A8B5-41AA2BE82D9E}">
  <ds:schemaRefs>
    <ds:schemaRef ds:uri="http://schemas.microsoft.com/sharepoint/v3/contenttype/forms"/>
  </ds:schemaRefs>
</ds:datastoreItem>
</file>

<file path=customXml/itemProps3.xml><?xml version="1.0" encoding="utf-8"?>
<ds:datastoreItem xmlns:ds="http://schemas.openxmlformats.org/officeDocument/2006/customXml" ds:itemID="{F0294EA7-C202-41F6-9FD2-94F67E06B518}">
  <ds:schemaRefs>
    <ds:schemaRef ds:uri="502c4224-de1c-4a2c-b66b-587e5e8149bd"/>
    <ds:schemaRef ds:uri="5688438d-f8f0-4fd1-827e-90554813cb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PowerPoint-Template-Sage</Template>
  <TotalTime>12559</TotalTime>
  <Words>2778</Words>
  <Application>Microsoft Office PowerPoint</Application>
  <PresentationFormat>Widescreen</PresentationFormat>
  <Paragraphs>388</Paragraphs>
  <Slides>49</Slides>
  <Notes>35</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49</vt:i4>
      </vt:variant>
    </vt:vector>
  </HeadingPairs>
  <TitlesOfParts>
    <vt:vector size="65" baseType="lpstr">
      <vt:lpstr>Arial</vt:lpstr>
      <vt:lpstr>Arial,Sans-Serif</vt:lpstr>
      <vt:lpstr>Calibri</vt:lpstr>
      <vt:lpstr>Calibri Light</vt:lpstr>
      <vt:lpstr>Quattrocento Sans</vt:lpstr>
      <vt:lpstr>Segoe UI</vt:lpstr>
      <vt:lpstr>Segoe UI Emoji</vt:lpstr>
      <vt:lpstr>Segoe UI Semibold</vt:lpstr>
      <vt:lpstr>Wingdings</vt:lpstr>
      <vt:lpstr>Title Slides</vt:lpstr>
      <vt:lpstr>Content Slides</vt:lpstr>
      <vt:lpstr>1_Content Slides</vt:lpstr>
      <vt:lpstr>1_Office Theme</vt:lpstr>
      <vt:lpstr>1_Title Slides</vt:lpstr>
      <vt:lpstr>2_Title Slides</vt:lpstr>
      <vt:lpstr>3_Content Slides</vt:lpstr>
      <vt:lpstr>Attendance Discussion AWSP Grade Level Committee</vt:lpstr>
      <vt:lpstr>Why are we focused on attendance?</vt:lpstr>
      <vt:lpstr>What is chronic absenteeism?</vt:lpstr>
      <vt:lpstr>PowerPoint Presentation</vt:lpstr>
      <vt:lpstr>PowerPoint Presentation</vt:lpstr>
      <vt:lpstr>Post-pandemic Attendance &amp; Enrollment Highly Impacted</vt:lpstr>
      <vt:lpstr>Why do students miss school?</vt:lpstr>
      <vt:lpstr>Absenteeism has many influencing factors</vt:lpstr>
      <vt:lpstr>PowerPoint Presentation</vt:lpstr>
      <vt:lpstr>“Be Curious, Not Judgmental”</vt:lpstr>
      <vt:lpstr>We have a Tier 1 System Challenge</vt:lpstr>
      <vt:lpstr>Regional Secondary Tier 1 Attendance Systems </vt:lpstr>
      <vt:lpstr>Self-Assess</vt:lpstr>
      <vt:lpstr>Attendance Improvement  Theory of Action</vt:lpstr>
      <vt:lpstr>Theory of Action This is what we know about Attendance Improvement…</vt:lpstr>
      <vt:lpstr>Washington MTSS</vt:lpstr>
      <vt:lpstr>Washington MTSS</vt:lpstr>
      <vt:lpstr>Teaming for Better Attendance</vt:lpstr>
      <vt:lpstr>Real-World Examples: Teaming</vt:lpstr>
      <vt:lpstr>Washington MTSS</vt:lpstr>
      <vt:lpstr>The Three A’s of Data Literacy – Principal’s Role</vt:lpstr>
      <vt:lpstr>Data-based Decision Making</vt:lpstr>
      <vt:lpstr>Team Data Literacy Capacity</vt:lpstr>
      <vt:lpstr>Tier 1 Attendance Data – Prevention </vt:lpstr>
      <vt:lpstr>PowerPoint Presentation</vt:lpstr>
      <vt:lpstr>Washington MTSS</vt:lpstr>
      <vt:lpstr>Guiding Question</vt:lpstr>
      <vt:lpstr>Tier 1 Attendance Strategies</vt:lpstr>
      <vt:lpstr>Tier 1 – Real World Examples</vt:lpstr>
      <vt:lpstr>Welcoming communication</vt:lpstr>
      <vt:lpstr>Nudge Letters</vt:lpstr>
      <vt:lpstr>Tier 1 – Real World Examples</vt:lpstr>
      <vt:lpstr>Tier II &amp; III</vt:lpstr>
      <vt:lpstr>Tier 2 Leadership Moves</vt:lpstr>
      <vt:lpstr>Leadership moves for braiding attendance into existing initiatives</vt:lpstr>
      <vt:lpstr>OSPI Guidance</vt:lpstr>
      <vt:lpstr>Where do attendance requirements come from?</vt:lpstr>
      <vt:lpstr>Everything else is local control</vt:lpstr>
      <vt:lpstr>Hot topic:  Excessive Excused Absences</vt:lpstr>
      <vt:lpstr>Off the Shelf Resources for Monday Morning</vt:lpstr>
      <vt:lpstr>ESD Attendance &amp; Reengagement Coordinators</vt:lpstr>
      <vt:lpstr>Professional Learning Opportunities Found on the OSPI YouTube Attendance playlist</vt:lpstr>
      <vt:lpstr>Attendance Newsletter &amp; Webpage</vt:lpstr>
      <vt:lpstr>Anxiety, Depression and other Common Mental Health Concerns</vt:lpstr>
      <vt:lpstr>Ways to Engage</vt:lpstr>
      <vt:lpstr>PowerPoint Presentation</vt:lpstr>
      <vt:lpstr>Re-envisioning Truancy Project</vt:lpstr>
      <vt:lpstr>Other Opportunities to Shape Absence Policy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Brand</dc:subject>
  <dc:creator>Krissy Johnson</dc:creator>
  <cp:lastModifiedBy>Krissy Johnson</cp:lastModifiedBy>
  <cp:revision>6</cp:revision>
  <dcterms:created xsi:type="dcterms:W3CDTF">2023-07-11T21:21:19Z</dcterms:created>
  <dcterms:modified xsi:type="dcterms:W3CDTF">2023-10-29T01:37:41Z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0x0101004B5EA2E7942EFA46913577103858EA00</vt:lpwstr>
  </property>
  <property fmtid="{D5CDD505-2E9C-101B-9397-08002B2CF9AE}" pid="3" name="Audience">
    <vt:lpwstr>;#General;#</vt:lpwstr>
  </property>
  <property fmtid="{D5CDD505-2E9C-101B-9397-08002B2CF9AE}" pid="4" name="FileCategory">
    <vt:lpwstr>Template</vt:lpwstr>
  </property>
  <property fmtid="{D5CDD505-2E9C-101B-9397-08002B2CF9AE}" pid="5" name="FileOwner">
    <vt:lpwstr>Communications</vt:lpwstr>
  </property>
  <property fmtid="{D5CDD505-2E9C-101B-9397-08002B2CF9AE}" pid="6" name="Audience0">
    <vt:lpwstr>;#New Employees;#</vt:lpwstr>
  </property>
  <property fmtid="{D5CDD505-2E9C-101B-9397-08002B2CF9AE}" pid="7" name="MediaServiceImageTags">
    <vt:lpwstr/>
  </property>
</Properties>
</file>