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2" r:id="rId4"/>
    <p:sldId id="271" r:id="rId5"/>
    <p:sldId id="270" r:id="rId6"/>
    <p:sldId id="269" r:id="rId7"/>
    <p:sldId id="314" r:id="rId8"/>
    <p:sldId id="310" r:id="rId9"/>
    <p:sldId id="312" r:id="rId10"/>
    <p:sldId id="319" r:id="rId11"/>
    <p:sldId id="316" r:id="rId12"/>
    <p:sldId id="274" r:id="rId13"/>
    <p:sldId id="318" r:id="rId14"/>
    <p:sldId id="265" r:id="rId15"/>
    <p:sldId id="277" r:id="rId16"/>
    <p:sldId id="309" r:id="rId17"/>
    <p:sldId id="313" r:id="rId18"/>
    <p:sldId id="279" r:id="rId19"/>
    <p:sldId id="262" r:id="rId20"/>
    <p:sldId id="304" r:id="rId21"/>
    <p:sldId id="305" r:id="rId22"/>
    <p:sldId id="283" r:id="rId23"/>
    <p:sldId id="280" r:id="rId24"/>
    <p:sldId id="320" r:id="rId25"/>
    <p:sldId id="258" r:id="rId26"/>
    <p:sldId id="273" r:id="rId27"/>
    <p:sldId id="300" r:id="rId28"/>
    <p:sldId id="298" r:id="rId29"/>
    <p:sldId id="285" r:id="rId30"/>
    <p:sldId id="286" r:id="rId31"/>
    <p:sldId id="287" r:id="rId32"/>
    <p:sldId id="302" r:id="rId33"/>
    <p:sldId id="294" r:id="rId34"/>
    <p:sldId id="296" r:id="rId35"/>
    <p:sldId id="297" r:id="rId36"/>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33C"/>
    <a:srgbClr val="FCB637"/>
    <a:srgbClr val="CC4771"/>
    <a:srgbClr val="BE0072"/>
    <a:srgbClr val="E6E6E6"/>
    <a:srgbClr val="B31321"/>
    <a:srgbClr val="1A30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6" autoAdjust="0"/>
    <p:restoredTop sz="94671"/>
  </p:normalViewPr>
  <p:slideViewPr>
    <p:cSldViewPr snapToGrid="0" snapToObjects="1">
      <p:cViewPr varScale="1">
        <p:scale>
          <a:sx n="109" d="100"/>
          <a:sy n="109" d="100"/>
        </p:scale>
        <p:origin x="432" y="8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LCCFS801.armstrongflooring.com\Homedirs2\aacostel\AFP\NPD\IRI\IRI_ROR_Adding_Sustainability_IRI_Members_Linked_In_Total_Final_Report_LD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Sheet1!$D$2</c:f>
              <c:strCache>
                <c:ptCount val="1"/>
                <c:pt idx="0">
                  <c:v>Percentage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BFB3-4C95-A3B3-0895BC6D8B51}"/>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BFB3-4C95-A3B3-0895BC6D8B51}"/>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BFB3-4C95-A3B3-0895BC6D8B51}"/>
              </c:ext>
            </c:extLst>
          </c:dPt>
          <c:dLbls>
            <c:dLbl>
              <c:idx val="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BFB3-4C95-A3B3-0895BC6D8B51}"/>
                </c:ext>
                <c:ext xmlns:c15="http://schemas.microsoft.com/office/drawing/2012/chart" uri="{CE6537A1-D6FC-4f65-9D91-7224C49458BB}">
                  <c15:spPr xmlns:c15="http://schemas.microsoft.com/office/drawing/2012/chart">
                    <a:prstGeom prst="rect">
                      <a:avLst/>
                    </a:prstGeom>
                  </c15:spPr>
                </c:ext>
              </c:extLst>
            </c:dLbl>
            <c:dLbl>
              <c:idx val="1"/>
              <c:tx>
                <c:rich>
                  <a:bodyPr/>
                  <a:lstStyle/>
                  <a:p>
                    <a:r>
                      <a:rPr lang="en-US" sz="1400"/>
                      <a:t>Yes</a:t>
                    </a:r>
                  </a:p>
                  <a:p>
                    <a:fld id="{3358D7ED-A830-4102-9454-E2611D840C26}" type="PERCENTAGE">
                      <a:rPr lang="en-US" sz="1400"/>
                      <a:pPr/>
                      <a:t>[PERCENTAGE]</a:t>
                    </a:fld>
                    <a:endParaRPr lang="en-US"/>
                  </a:p>
                </c:rich>
              </c:tx>
              <c:dLblPos val="ct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BFB3-4C95-A3B3-0895BC6D8B51}"/>
                </c:ext>
                <c:ext xmlns:c15="http://schemas.microsoft.com/office/drawing/2012/chart" uri="{CE6537A1-D6FC-4f65-9D91-7224C49458BB}">
                  <c15:dlblFieldTable/>
                  <c15:showDataLabelsRange val="0"/>
                </c:ext>
              </c:extLst>
            </c:dLbl>
            <c:dLbl>
              <c:idx val="2"/>
              <c:tx>
                <c:rich>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r>
                      <a:rPr lang="en-US" sz="1400"/>
                      <a:t>Yes</a:t>
                    </a:r>
                  </a:p>
                  <a:p>
                    <a:pPr>
                      <a:defRPr sz="1400" b="1" i="0" u="none" strike="noStrike" kern="1200" baseline="0">
                        <a:solidFill>
                          <a:schemeClr val="lt1"/>
                        </a:solidFill>
                        <a:latin typeface="+mn-lt"/>
                        <a:ea typeface="+mn-ea"/>
                        <a:cs typeface="+mn-cs"/>
                      </a:defRPr>
                    </a:pPr>
                    <a:fld id="{5C6C11B0-15EA-4696-B56A-08826AA03351}" type="PERCENTAGE">
                      <a:rPr lang="en-US" sz="1400"/>
                      <a:pPr>
                        <a:defRPr sz="1400" b="1" i="0" u="none" strike="noStrike" kern="1200" baseline="0">
                          <a:solidFill>
                            <a:schemeClr val="lt1"/>
                          </a:solidFill>
                          <a:latin typeface="+mn-lt"/>
                          <a:ea typeface="+mn-ea"/>
                          <a:cs typeface="+mn-cs"/>
                        </a:defRPr>
                      </a:pPr>
                      <a:t>[PERCENTAGE]</a:t>
                    </a:fld>
                    <a:endParaRPr lang="en-US"/>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ct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BFB3-4C95-A3B3-0895BC6D8B51}"/>
                </c:ext>
                <c:ext xmlns:c15="http://schemas.microsoft.com/office/drawing/2012/chart" uri="{CE6537A1-D6FC-4f65-9D91-7224C49458BB}">
                  <c15:dlblFieldTable/>
                  <c15:showDataLabelsRange val="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Sheet1!$C$3:$C$5</c:f>
              <c:strCache>
                <c:ptCount val="3"/>
                <c:pt idx="0">
                  <c:v>No</c:v>
                </c:pt>
                <c:pt idx="1">
                  <c:v>Yes - Required for all projects</c:v>
                </c:pt>
                <c:pt idx="2">
                  <c:v>Yes - But not consistanly included for all projects</c:v>
                </c:pt>
              </c:strCache>
            </c:strRef>
          </c:cat>
          <c:val>
            <c:numRef>
              <c:f>Sheet1!$D$3:$D$5</c:f>
              <c:numCache>
                <c:formatCode>0.00%</c:formatCode>
                <c:ptCount val="3"/>
                <c:pt idx="0">
                  <c:v>0.26500000000000001</c:v>
                </c:pt>
                <c:pt idx="1">
                  <c:v>0.23499999999999999</c:v>
                </c:pt>
                <c:pt idx="2" formatCode="0%">
                  <c:v>0.5</c:v>
                </c:pt>
              </c:numCache>
            </c:numRef>
          </c:val>
          <c:extLst xmlns:c16r2="http://schemas.microsoft.com/office/drawing/2015/06/chart">
            <c:ext xmlns:c16="http://schemas.microsoft.com/office/drawing/2014/chart" uri="{C3380CC4-5D6E-409C-BE32-E72D297353CC}">
              <c16:uniqueId val="{00000006-BFB3-4C95-A3B3-0895BC6D8B51}"/>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0"/>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'WHY SUST IN NPD'!$A$1:$A$4</c:f>
              <c:strCache>
                <c:ptCount val="4"/>
                <c:pt idx="0">
                  <c:v>Sustainability not in NPD</c:v>
                </c:pt>
                <c:pt idx="1">
                  <c:v>Compliance</c:v>
                </c:pt>
                <c:pt idx="2">
                  <c:v>Improved products / services</c:v>
                </c:pt>
                <c:pt idx="3">
                  <c:v>Increased differentiation / competitive advantage</c:v>
                </c:pt>
              </c:strCache>
            </c:strRef>
          </c:cat>
          <c:val>
            <c:numRef>
              <c:f>'WHY SUST IN NPD'!$C$1:$C$4</c:f>
              <c:numCache>
                <c:formatCode>0%</c:formatCode>
                <c:ptCount val="4"/>
                <c:pt idx="0">
                  <c:v>0.1</c:v>
                </c:pt>
                <c:pt idx="1">
                  <c:v>0.125</c:v>
                </c:pt>
                <c:pt idx="2">
                  <c:v>0.3</c:v>
                </c:pt>
                <c:pt idx="3">
                  <c:v>0.47</c:v>
                </c:pt>
              </c:numCache>
            </c:numRef>
          </c:val>
          <c:extLst xmlns:c16r2="http://schemas.microsoft.com/office/drawing/2015/06/chart">
            <c:ext xmlns:c16="http://schemas.microsoft.com/office/drawing/2014/chart" uri="{C3380CC4-5D6E-409C-BE32-E72D297353CC}">
              <c16:uniqueId val="{00000000-F0F0-449B-ACB5-36D10DF3B8BB}"/>
            </c:ext>
          </c:extLst>
        </c:ser>
        <c:dLbls>
          <c:dLblPos val="inEnd"/>
          <c:showLegendKey val="0"/>
          <c:showVal val="1"/>
          <c:showCatName val="0"/>
          <c:showSerName val="0"/>
          <c:showPercent val="0"/>
          <c:showBubbleSize val="0"/>
        </c:dLbls>
        <c:gapWidth val="65"/>
        <c:axId val="296099448"/>
        <c:axId val="296095920"/>
      </c:barChart>
      <c:catAx>
        <c:axId val="29609944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296095920"/>
        <c:crosses val="autoZero"/>
        <c:auto val="1"/>
        <c:lblAlgn val="ctr"/>
        <c:lblOffset val="100"/>
        <c:noMultiLvlLbl val="0"/>
      </c:catAx>
      <c:valAx>
        <c:axId val="29609592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29609944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DAA9-4158-BCDD-31810E7AF395}"/>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DAA9-4158-BCDD-31810E7AF395}"/>
              </c:ext>
            </c:extLst>
          </c:dPt>
          <c:dLbls>
            <c:dLbl>
              <c:idx val="0"/>
              <c:layout>
                <c:manualLayout>
                  <c:x val="-0.12430775306691687"/>
                  <c:y val="0.12814714150578893"/>
                </c:manualLayout>
              </c:layout>
              <c:tx>
                <c:rich>
                  <a:bodyPr/>
                  <a:lstStyle/>
                  <a:p>
                    <a:fld id="{0B5160A2-E83C-4C3B-9F9C-23F6737AD376}" type="CATEGORYNAME">
                      <a:rPr lang="en-US"/>
                      <a:pPr/>
                      <a:t>[CATEGORY NAME]</a:t>
                    </a:fld>
                    <a:endParaRPr lang="en-US" baseline="0" dirty="0"/>
                  </a:p>
                  <a:p>
                    <a:r>
                      <a:rPr lang="en-US" baseline="0" dirty="0"/>
                      <a:t> </a:t>
                    </a:r>
                    <a:fld id="{00A038EC-09BE-48D9-B1A0-633833017D9E}" type="VALUE">
                      <a:rPr lang="en-US" baseline="0"/>
                      <a:pPr/>
                      <a:t>[VALUE]</a:t>
                    </a:fld>
                    <a:endParaRPr lang="en-US" baseline="0" dirty="0"/>
                  </a:p>
                </c:rich>
              </c:tx>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1-DAA9-4158-BCDD-31810E7AF395}"/>
                </c:ext>
                <c:ext xmlns:c15="http://schemas.microsoft.com/office/drawing/2012/chart" uri="{CE6537A1-D6FC-4f65-9D91-7224C49458BB}">
                  <c15:layout/>
                  <c15:dlblFieldTable/>
                  <c15:showDataLabelsRange val="0"/>
                </c:ext>
              </c:extLst>
            </c:dLbl>
            <c:dLbl>
              <c:idx val="1"/>
              <c:layout/>
              <c:tx>
                <c:rich>
                  <a:bodyPr/>
                  <a:lstStyle/>
                  <a:p>
                    <a:fld id="{979AD0DA-8A8B-45F6-B38E-51A00851B084}" type="CATEGORYNAME">
                      <a:rPr lang="en-US"/>
                      <a:pPr/>
                      <a:t>[CATEGORY NAME]</a:t>
                    </a:fld>
                    <a:endParaRPr lang="en-US" baseline="0"/>
                  </a:p>
                  <a:p>
                    <a:r>
                      <a:rPr lang="en-US" baseline="0"/>
                      <a:t> </a:t>
                    </a:r>
                    <a:fld id="{7D1A1AEF-C5E6-470C-841F-479771BE213D}" type="VALUE">
                      <a:rPr lang="en-US" baseline="0"/>
                      <a:pPr/>
                      <a:t>[VALUE]</a:t>
                    </a:fld>
                    <a:endParaRPr lang="en-US" baseline="0"/>
                  </a:p>
                </c:rich>
              </c:tx>
              <c:dLblPos val="ctr"/>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3-DAA9-4158-BCDD-31810E7AF395}"/>
                </c:ext>
                <c:ext xmlns:c15="http://schemas.microsoft.com/office/drawing/2012/chart" uri="{CE6537A1-D6FC-4f65-9D91-7224C49458BB}">
                  <c15:layout/>
                  <c15:dlblFieldTable/>
                  <c15:showDataLabelsRange val="0"/>
                </c:ext>
              </c:extLst>
            </c:dLbl>
            <c:numFmt formatCode="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Sheet1!$A$12:$A$13</c:f>
              <c:strCache>
                <c:ptCount val="2"/>
                <c:pt idx="0">
                  <c:v>No</c:v>
                </c:pt>
                <c:pt idx="1">
                  <c:v>Yes</c:v>
                </c:pt>
              </c:strCache>
            </c:strRef>
          </c:cat>
          <c:val>
            <c:numRef>
              <c:f>Sheet1!$B$12:$B$13</c:f>
              <c:numCache>
                <c:formatCode>0.0%</c:formatCode>
                <c:ptCount val="2"/>
                <c:pt idx="0">
                  <c:v>0.14699999999999999</c:v>
                </c:pt>
                <c:pt idx="1">
                  <c:v>0.85299999999999998</c:v>
                </c:pt>
              </c:numCache>
            </c:numRef>
          </c:val>
          <c:extLst xmlns:c16r2="http://schemas.microsoft.com/office/drawing/2015/06/chart">
            <c:ext xmlns:c16="http://schemas.microsoft.com/office/drawing/2014/chart" uri="{C3380CC4-5D6E-409C-BE32-E72D297353CC}">
              <c16:uniqueId val="{00000004-DAA9-4158-BCDD-31810E7AF395}"/>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925916643715978E-2"/>
          <c:y val="8.8066870646777831E-2"/>
          <c:w val="0.86111113642622927"/>
          <c:h val="0.60439386981976806"/>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Lbls>
            <c:dLbl>
              <c:idx val="0"/>
              <c:layout/>
              <c:tx>
                <c:rich>
                  <a:bodyPr/>
                  <a:lstStyle/>
                  <a:p>
                    <a:r>
                      <a:rPr lang="en-US"/>
                      <a:t>No</a:t>
                    </a:r>
                  </a:p>
                  <a:p>
                    <a:fld id="{ECF14F7C-1AE9-4E0B-99F1-226BA9A05B77}" type="VALUE">
                      <a:rPr lang="en-US"/>
                      <a:pPr/>
                      <a:t>[VALUE]</a:t>
                    </a:fld>
                    <a:endParaRPr lang="en-US"/>
                  </a:p>
                </c:rich>
              </c:tx>
              <c:dLblPos val="ctr"/>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1"/>
              <c:layout/>
              <c:tx>
                <c:rich>
                  <a:bodyPr/>
                  <a:lstStyle/>
                  <a:p>
                    <a:r>
                      <a:rPr lang="en-US"/>
                      <a:t>Yes</a:t>
                    </a:r>
                  </a:p>
                  <a:p>
                    <a:fld id="{A07BBACC-1E9B-4BC9-A67B-C669C0F87573}" type="VALUE">
                      <a:rPr lang="en-US"/>
                      <a:pPr/>
                      <a:t>[VALUE]</a:t>
                    </a:fld>
                    <a:endParaRPr lang="en-US"/>
                  </a:p>
                </c:rich>
              </c:tx>
              <c:dLblPos val="ctr"/>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2"/>
              <c:layout/>
              <c:tx>
                <c:rich>
                  <a:bodyPr/>
                  <a:lstStyle/>
                  <a:p>
                    <a:r>
                      <a:rPr lang="en-US"/>
                      <a:t>No</a:t>
                    </a:r>
                  </a:p>
                  <a:p>
                    <a:fld id="{2064063F-F697-456B-B821-C74AE418B01F}" type="VALUE">
                      <a:rPr lang="en-US"/>
                      <a:pPr/>
                      <a:t>[VALUE]</a:t>
                    </a:fld>
                    <a:endParaRPr lang="en-US"/>
                  </a:p>
                </c:rich>
              </c:tx>
              <c:dLblPos val="ctr"/>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 (2)'!$A$51:$A$53</c:f>
              <c:strCache>
                <c:ptCount val="3"/>
                <c:pt idx="0">
                  <c:v>No - We have an NPD process, but sustainability is not included</c:v>
                </c:pt>
                <c:pt idx="1">
                  <c:v>Yes - We use sustainability tools within our NPD process</c:v>
                </c:pt>
                <c:pt idx="2">
                  <c:v>No - We do not have an established NDP Process</c:v>
                </c:pt>
              </c:strCache>
            </c:strRef>
          </c:cat>
          <c:val>
            <c:numRef>
              <c:f>'Sheet1 (2)'!$B$51:$B$53</c:f>
              <c:numCache>
                <c:formatCode>0.0%</c:formatCode>
                <c:ptCount val="3"/>
                <c:pt idx="0">
                  <c:v>0.28570000000000001</c:v>
                </c:pt>
                <c:pt idx="1">
                  <c:v>0.28570000000000001</c:v>
                </c:pt>
                <c:pt idx="2">
                  <c:v>0.42859999999999998</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13851357201196193"/>
          <c:y val="0.73198383933989164"/>
          <c:w val="0.78278273862956793"/>
          <c:h val="0.2426804954561321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324F-417B-AFEB-3B1177999994}"/>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324F-417B-AFEB-3B1177999994}"/>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324F-417B-AFEB-3B1177999994}"/>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324F-417B-AFEB-3B1177999994}"/>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324F-417B-AFEB-3B1177999994}"/>
              </c:ext>
            </c:extLst>
          </c:dPt>
          <c:dPt>
            <c:idx val="5"/>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324F-417B-AFEB-3B1177999994}"/>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324F-417B-AFEB-3B1177999994}"/>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324F-417B-AFEB-3B1177999994}"/>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1-324F-417B-AFEB-3B1177999994}"/>
              </c:ext>
            </c:extLst>
          </c:dPt>
          <c:dLbls>
            <c:dLbl>
              <c:idx val="0"/>
              <c:layout>
                <c:manualLayout>
                  <c:x val="-9.0609377251350043E-2"/>
                  <c:y val="0.1457200440633645"/>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324F-417B-AFEB-3B1177999994}"/>
                </c:ext>
                <c:ext xmlns:c15="http://schemas.microsoft.com/office/drawing/2012/chart" uri="{CE6537A1-D6FC-4f65-9D91-7224C49458BB}"/>
              </c:extLst>
            </c:dLbl>
            <c:dLbl>
              <c:idx val="1"/>
              <c:layout>
                <c:manualLayout>
                  <c:x val="-0.12655228295773532"/>
                  <c:y val="-0.10682750104104138"/>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324F-417B-AFEB-3B1177999994}"/>
                </c:ext>
                <c:ext xmlns:c15="http://schemas.microsoft.com/office/drawing/2012/chart" uri="{CE6537A1-D6FC-4f65-9D91-7224C49458BB}"/>
              </c:extLst>
            </c:dLbl>
            <c:dLbl>
              <c:idx val="2"/>
              <c:layout>
                <c:manualLayout>
                  <c:x val="-2.7511483505940178E-2"/>
                  <c:y val="-0.171323964032076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324F-417B-AFEB-3B1177999994}"/>
                </c:ext>
                <c:ext xmlns:c15="http://schemas.microsoft.com/office/drawing/2012/chart" uri="{CE6537A1-D6FC-4f65-9D91-7224C49458BB}"/>
              </c:extLst>
            </c:dLbl>
            <c:dLbl>
              <c:idx val="3"/>
              <c:layout>
                <c:manualLayout>
                  <c:x val="0.10206187868375831"/>
                  <c:y val="-0.17786849591789464"/>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324F-417B-AFEB-3B1177999994}"/>
                </c:ext>
                <c:ext xmlns:c15="http://schemas.microsoft.com/office/drawing/2012/chart" uri="{CE6537A1-D6FC-4f65-9D91-7224C49458BB}"/>
              </c:extLst>
            </c:dLbl>
            <c:dLbl>
              <c:idx val="4"/>
              <c:layout>
                <c:manualLayout>
                  <c:x val="0.11237521813080475"/>
                  <c:y val="-3.9752377729859269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324F-417B-AFEB-3B1177999994}"/>
                </c:ext>
                <c:ext xmlns:c15="http://schemas.microsoft.com/office/drawing/2012/chart" uri="{CE6537A1-D6FC-4f65-9D91-7224C49458BB}"/>
              </c:extLst>
            </c:dLbl>
            <c:dLbl>
              <c:idx val="5"/>
              <c:layout>
                <c:manualLayout>
                  <c:x val="9.6235962568201439E-2"/>
                  <c:y val="8.003719481247118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B-324F-417B-AFEB-3B1177999994}"/>
                </c:ext>
                <c:ext xmlns:c15="http://schemas.microsoft.com/office/drawing/2012/chart" uri="{CE6537A1-D6FC-4f65-9D91-7224C49458BB}"/>
              </c:extLst>
            </c:dLbl>
            <c:dLbl>
              <c:idx val="6"/>
              <c:layout>
                <c:manualLayout>
                  <c:x val="6.8884349578417589E-2"/>
                  <c:y val="0.13500375281144433"/>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D-324F-417B-AFEB-3B1177999994}"/>
                </c:ext>
                <c:ext xmlns:c15="http://schemas.microsoft.com/office/drawing/2012/chart" uri="{CE6537A1-D6FC-4f65-9D91-7224C49458BB}"/>
              </c:extLst>
            </c:dLbl>
            <c:dLbl>
              <c:idx val="7"/>
              <c:layout>
                <c:manualLayout>
                  <c:x val="5.2113504007698985E-2"/>
                  <c:y val="0.13414771521498189"/>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F-324F-417B-AFEB-3B1177999994}"/>
                </c:ext>
                <c:ext xmlns:c15="http://schemas.microsoft.com/office/drawing/2012/chart" uri="{CE6537A1-D6FC-4f65-9D91-7224C49458BB}"/>
              </c:extLst>
            </c:dLbl>
            <c:dLbl>
              <c:idx val="8"/>
              <c:layout>
                <c:manualLayout>
                  <c:x val="2.14519625176923E-2"/>
                  <c:y val="0.10702579461932483"/>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11-324F-417B-AFEB-3B1177999994}"/>
                </c:ext>
                <c:ext xmlns:c15="http://schemas.microsoft.com/office/drawing/2012/chart" uri="{CE6537A1-D6FC-4f65-9D91-7224C49458BB}"/>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Sheet4!$A$2:$A$10</c:f>
              <c:strCache>
                <c:ptCount val="9"/>
                <c:pt idx="0">
                  <c:v>TRANSPORTATION</c:v>
                </c:pt>
                <c:pt idx="1">
                  <c:v>INDUSTRIAL EQUIP</c:v>
                </c:pt>
                <c:pt idx="2">
                  <c:v>MFG</c:v>
                </c:pt>
                <c:pt idx="3">
                  <c:v>CONSTRUCTION</c:v>
                </c:pt>
                <c:pt idx="4">
                  <c:v>CHEMICAL</c:v>
                </c:pt>
                <c:pt idx="5">
                  <c:v>CONSUMER</c:v>
                </c:pt>
                <c:pt idx="6">
                  <c:v>ENERGY</c:v>
                </c:pt>
                <c:pt idx="7">
                  <c:v>SERVICE</c:v>
                </c:pt>
                <c:pt idx="8">
                  <c:v>AEROSPACE</c:v>
                </c:pt>
              </c:strCache>
            </c:strRef>
          </c:cat>
          <c:val>
            <c:numRef>
              <c:f>Sheet4!$B$2:$B$10</c:f>
              <c:numCache>
                <c:formatCode>General</c:formatCode>
                <c:ptCount val="9"/>
                <c:pt idx="0">
                  <c:v>5</c:v>
                </c:pt>
                <c:pt idx="1">
                  <c:v>4</c:v>
                </c:pt>
                <c:pt idx="2">
                  <c:v>3</c:v>
                </c:pt>
                <c:pt idx="3">
                  <c:v>3</c:v>
                </c:pt>
                <c:pt idx="4">
                  <c:v>2</c:v>
                </c:pt>
                <c:pt idx="5">
                  <c:v>2</c:v>
                </c:pt>
                <c:pt idx="6">
                  <c:v>1</c:v>
                </c:pt>
                <c:pt idx="7">
                  <c:v>1</c:v>
                </c:pt>
                <c:pt idx="8">
                  <c:v>1</c:v>
                </c:pt>
              </c:numCache>
            </c:numRef>
          </c:val>
          <c:extLst xmlns:c16r2="http://schemas.microsoft.com/office/drawing/2015/06/chart">
            <c:ext xmlns:c16="http://schemas.microsoft.com/office/drawing/2014/chart" uri="{C3380CC4-5D6E-409C-BE32-E72D297353CC}">
              <c16:uniqueId val="{00000012-324F-417B-AFEB-3B117799999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298075240594935"/>
          <c:y val="0.14843503937007876"/>
          <c:w val="0.23646369203849518"/>
          <c:h val="0.7031299212598425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66AD-4F52-AE8E-31DD8DC6F0DB}"/>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66AD-4F52-AE8E-31DD8DC6F0DB}"/>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66AD-4F52-AE8E-31DD8DC6F0DB}"/>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66AD-4F52-AE8E-31DD8DC6F0DB}"/>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66AD-4F52-AE8E-31DD8DC6F0DB}"/>
              </c:ext>
            </c:extLst>
          </c:dPt>
          <c:dPt>
            <c:idx val="5"/>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66AD-4F52-AE8E-31DD8DC6F0DB}"/>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66AD-4F52-AE8E-31DD8DC6F0DB}"/>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66AD-4F52-AE8E-31DD8DC6F0DB}"/>
              </c:ext>
            </c:extLst>
          </c:dPt>
          <c:dLbls>
            <c:dLbl>
              <c:idx val="0"/>
              <c:delete val="1"/>
              <c:extLst xmlns:c16r2="http://schemas.microsoft.com/office/drawing/2015/06/chart">
                <c:ext xmlns:c16="http://schemas.microsoft.com/office/drawing/2014/chart" uri="{C3380CC4-5D6E-409C-BE32-E72D297353CC}">
                  <c16:uniqueId val="{00000001-66AD-4F52-AE8E-31DD8DC6F0DB}"/>
                </c:ext>
                <c:ext xmlns:c15="http://schemas.microsoft.com/office/drawing/2012/chart" uri="{CE6537A1-D6FC-4f65-9D91-7224C49458BB}"/>
              </c:extLst>
            </c:dLbl>
            <c:dLbl>
              <c:idx val="1"/>
              <c:layout>
                <c:manualLayout>
                  <c:x val="-2.4602234455206373E-2"/>
                  <c:y val="0.13729838709677419"/>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66AD-4F52-AE8E-31DD8DC6F0DB}"/>
                </c:ext>
                <c:ext xmlns:c15="http://schemas.microsoft.com/office/drawing/2012/chart" uri="{CE6537A1-D6FC-4f65-9D91-7224C49458BB}"/>
              </c:extLst>
            </c:dLbl>
            <c:dLbl>
              <c:idx val="2"/>
              <c:layout>
                <c:manualLayout>
                  <c:x val="-5.8865235872064665E-2"/>
                  <c:y val="0.13873775721089046"/>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66AD-4F52-AE8E-31DD8DC6F0DB}"/>
                </c:ext>
                <c:ext xmlns:c15="http://schemas.microsoft.com/office/drawing/2012/chart" uri="{CE6537A1-D6FC-4f65-9D91-7224C49458BB}"/>
              </c:extLst>
            </c:dLbl>
            <c:dLbl>
              <c:idx val="3"/>
              <c:layout>
                <c:manualLayout>
                  <c:x val="-6.9139200520288949E-2"/>
                  <c:y val="7.9460755683349774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66AD-4F52-AE8E-31DD8DC6F0DB}"/>
                </c:ext>
                <c:ext xmlns:c15="http://schemas.microsoft.com/office/drawing/2012/chart" uri="{CE6537A1-D6FC-4f65-9D91-7224C49458BB}"/>
              </c:extLst>
            </c:dLbl>
            <c:dLbl>
              <c:idx val="4"/>
              <c:layout>
                <c:manualLayout>
                  <c:x val="-0.10977138643067846"/>
                  <c:y val="-0.2156230344145925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9-66AD-4F52-AE8E-31DD8DC6F0DB}"/>
                </c:ext>
                <c:ext xmlns:c15="http://schemas.microsoft.com/office/drawing/2012/chart" uri="{CE6537A1-D6FC-4f65-9D91-7224C49458BB}"/>
              </c:extLst>
            </c:dLbl>
            <c:dLbl>
              <c:idx val="5"/>
              <c:layout>
                <c:manualLayout>
                  <c:x val="0.11867494715815391"/>
                  <c:y val="-8.7185506334800975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B-66AD-4F52-AE8E-31DD8DC6F0DB}"/>
                </c:ext>
                <c:ext xmlns:c15="http://schemas.microsoft.com/office/drawing/2012/chart" uri="{CE6537A1-D6FC-4f65-9D91-7224C49458BB}"/>
              </c:extLst>
            </c:dLbl>
            <c:dLbl>
              <c:idx val="6"/>
              <c:layout>
                <c:manualLayout>
                  <c:x val="9.7107344435927778E-2"/>
                  <c:y val="7.9460755683349774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D-66AD-4F52-AE8E-31DD8DC6F0DB}"/>
                </c:ext>
                <c:ext xmlns:c15="http://schemas.microsoft.com/office/drawing/2012/chart" uri="{CE6537A1-D6FC-4f65-9D91-7224C49458BB}"/>
              </c:extLst>
            </c:dLbl>
            <c:dLbl>
              <c:idx val="7"/>
              <c:layout>
                <c:manualLayout>
                  <c:x val="3.8420086869672264E-2"/>
                  <c:y val="0.14369047084194447"/>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F-66AD-4F52-AE8E-31DD8DC6F0DB}"/>
                </c:ext>
                <c:ext xmlns:c15="http://schemas.microsoft.com/office/drawing/2012/chart" uri="{CE6537A1-D6FC-4f65-9D91-7224C49458BB}"/>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Sheet3!$A$2:$A$9</c:f>
              <c:strCache>
                <c:ptCount val="8"/>
                <c:pt idx="0">
                  <c:v>&lt;1MM</c:v>
                </c:pt>
                <c:pt idx="1">
                  <c:v>1-100MM</c:v>
                </c:pt>
                <c:pt idx="2">
                  <c:v>100-500MM</c:v>
                </c:pt>
                <c:pt idx="3">
                  <c:v>500MM-1B</c:v>
                </c:pt>
                <c:pt idx="4">
                  <c:v>1-25B</c:v>
                </c:pt>
                <c:pt idx="5">
                  <c:v>26-50B</c:v>
                </c:pt>
                <c:pt idx="6">
                  <c:v>&gt;50B</c:v>
                </c:pt>
                <c:pt idx="7">
                  <c:v>PRIVATE (UNKNOWN)</c:v>
                </c:pt>
              </c:strCache>
            </c:strRef>
          </c:cat>
          <c:val>
            <c:numRef>
              <c:f>Sheet3!$B$2:$B$9</c:f>
              <c:numCache>
                <c:formatCode>General</c:formatCode>
                <c:ptCount val="8"/>
                <c:pt idx="0">
                  <c:v>0</c:v>
                </c:pt>
                <c:pt idx="1">
                  <c:v>1</c:v>
                </c:pt>
                <c:pt idx="2">
                  <c:v>2</c:v>
                </c:pt>
                <c:pt idx="3">
                  <c:v>1</c:v>
                </c:pt>
                <c:pt idx="4">
                  <c:v>10</c:v>
                </c:pt>
                <c:pt idx="5">
                  <c:v>3</c:v>
                </c:pt>
                <c:pt idx="6">
                  <c:v>3</c:v>
                </c:pt>
                <c:pt idx="7">
                  <c:v>2</c:v>
                </c:pt>
              </c:numCache>
            </c:numRef>
          </c:val>
          <c:extLst xmlns:c16r2="http://schemas.microsoft.com/office/drawing/2015/06/chart">
            <c:ext xmlns:c16="http://schemas.microsoft.com/office/drawing/2014/chart" uri="{C3380CC4-5D6E-409C-BE32-E72D297353CC}">
              <c16:uniqueId val="{00000010-66AD-4F52-AE8E-31DD8DC6F0DB}"/>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2-66AD-4F52-AE8E-31DD8DC6F0DB}"/>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4-66AD-4F52-AE8E-31DD8DC6F0DB}"/>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6-66AD-4F52-AE8E-31DD8DC6F0DB}"/>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8-66AD-4F52-AE8E-31DD8DC6F0DB}"/>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A-66AD-4F52-AE8E-31DD8DC6F0DB}"/>
              </c:ext>
            </c:extLst>
          </c:dPt>
          <c:dPt>
            <c:idx val="5"/>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C-66AD-4F52-AE8E-31DD8DC6F0DB}"/>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E-66AD-4F52-AE8E-31DD8DC6F0DB}"/>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20-66AD-4F52-AE8E-31DD8DC6F0DB}"/>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Sheet3!$A$2:$A$9</c:f>
              <c:strCache>
                <c:ptCount val="8"/>
                <c:pt idx="0">
                  <c:v>&lt;1MM</c:v>
                </c:pt>
                <c:pt idx="1">
                  <c:v>1-100MM</c:v>
                </c:pt>
                <c:pt idx="2">
                  <c:v>100-500MM</c:v>
                </c:pt>
                <c:pt idx="3">
                  <c:v>500MM-1B</c:v>
                </c:pt>
                <c:pt idx="4">
                  <c:v>1-25B</c:v>
                </c:pt>
                <c:pt idx="5">
                  <c:v>26-50B</c:v>
                </c:pt>
                <c:pt idx="6">
                  <c:v>&gt;50B</c:v>
                </c:pt>
                <c:pt idx="7">
                  <c:v>PRIVATE (UNKNOWN)</c:v>
                </c:pt>
              </c:strCache>
            </c:strRef>
          </c:cat>
          <c:val>
            <c:numRef>
              <c:f>Sheet3!$C$2:$C$9</c:f>
              <c:numCache>
                <c:formatCode>General</c:formatCode>
                <c:ptCount val="8"/>
                <c:pt idx="1">
                  <c:v>4.5</c:v>
                </c:pt>
                <c:pt idx="2">
                  <c:v>9</c:v>
                </c:pt>
                <c:pt idx="3">
                  <c:v>4.5</c:v>
                </c:pt>
                <c:pt idx="4">
                  <c:v>45</c:v>
                </c:pt>
                <c:pt idx="5">
                  <c:v>14</c:v>
                </c:pt>
                <c:pt idx="6">
                  <c:v>14</c:v>
                </c:pt>
                <c:pt idx="7">
                  <c:v>9</c:v>
                </c:pt>
              </c:numCache>
            </c:numRef>
          </c:val>
          <c:extLst xmlns:c16r2="http://schemas.microsoft.com/office/drawing/2015/06/chart">
            <c:ext xmlns:c16="http://schemas.microsoft.com/office/drawing/2014/chart" uri="{C3380CC4-5D6E-409C-BE32-E72D297353CC}">
              <c16:uniqueId val="{00000021-66AD-4F52-AE8E-31DD8DC6F0D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FIGURE 3C WORLD REGION</a:t>
            </a:r>
          </a:p>
        </c:rich>
      </c:tx>
      <c:overlay val="0"/>
      <c:spPr>
        <a:noFill/>
        <a:ln>
          <a:noFill/>
        </a:ln>
        <a:effectLst/>
      </c:sp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E220-4100-9D60-64F4BA444440}"/>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E220-4100-9D60-64F4BA444440}"/>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E220-4100-9D60-64F4BA444440}"/>
              </c:ext>
            </c:extLst>
          </c:dPt>
          <c:dLbls>
            <c:dLbl>
              <c:idx val="1"/>
              <c:layout>
                <c:manualLayout>
                  <c:x val="0.12030288249367056"/>
                  <c:y val="3.2021512464045956E-2"/>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E220-4100-9D60-64F4BA444440}"/>
                </c:ext>
                <c:ext xmlns:c15="http://schemas.microsoft.com/office/drawing/2012/chart" uri="{CE6537A1-D6FC-4f65-9D91-7224C49458BB}"/>
              </c:extLst>
            </c:dLbl>
            <c:dLbl>
              <c:idx val="2"/>
              <c:layout>
                <c:manualLayout>
                  <c:x val="6.1671370171648865E-2"/>
                  <c:y val="0.14769915936173128"/>
                </c:manualLayout>
              </c:layout>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E220-4100-9D60-64F4BA444440}"/>
                </c:ext>
                <c:ext xmlns:c15="http://schemas.microsoft.com/office/drawing/2012/chart" uri="{CE6537A1-D6FC-4f65-9D91-7224C49458BB}"/>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Sheet2!$A$2:$A$4</c:f>
              <c:strCache>
                <c:ptCount val="3"/>
                <c:pt idx="0">
                  <c:v>NORTH AMERICA</c:v>
                </c:pt>
                <c:pt idx="1">
                  <c:v>EUROPE</c:v>
                </c:pt>
                <c:pt idx="2">
                  <c:v>ASIA</c:v>
                </c:pt>
              </c:strCache>
            </c:strRef>
          </c:cat>
          <c:val>
            <c:numRef>
              <c:f>Sheet2!$B$2:$B$4</c:f>
              <c:numCache>
                <c:formatCode>General</c:formatCode>
                <c:ptCount val="3"/>
                <c:pt idx="0">
                  <c:v>15</c:v>
                </c:pt>
                <c:pt idx="1">
                  <c:v>4</c:v>
                </c:pt>
                <c:pt idx="2">
                  <c:v>3</c:v>
                </c:pt>
              </c:numCache>
            </c:numRef>
          </c:val>
          <c:extLst xmlns:c16r2="http://schemas.microsoft.com/office/drawing/2015/06/chart">
            <c:ext xmlns:c16="http://schemas.microsoft.com/office/drawing/2014/chart" uri="{C3380CC4-5D6E-409C-BE32-E72D297353CC}">
              <c16:uniqueId val="{00000006-E220-4100-9D60-64F4BA444440}"/>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8-E220-4100-9D60-64F4BA444440}"/>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A-E220-4100-9D60-64F4BA444440}"/>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C-E220-4100-9D60-64F4BA444440}"/>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Sheet2!$A$2:$A$4</c:f>
              <c:strCache>
                <c:ptCount val="3"/>
                <c:pt idx="0">
                  <c:v>NORTH AMERICA</c:v>
                </c:pt>
                <c:pt idx="1">
                  <c:v>EUROPE</c:v>
                </c:pt>
                <c:pt idx="2">
                  <c:v>ASIA</c:v>
                </c:pt>
              </c:strCache>
            </c:strRef>
          </c:cat>
          <c:val>
            <c:numRef>
              <c:f>Sheet2!$C$2:$C$4</c:f>
              <c:numCache>
                <c:formatCode>0%</c:formatCode>
                <c:ptCount val="3"/>
                <c:pt idx="0">
                  <c:v>0.68</c:v>
                </c:pt>
                <c:pt idx="1">
                  <c:v>0.18</c:v>
                </c:pt>
                <c:pt idx="2">
                  <c:v>0.14000000000000001</c:v>
                </c:pt>
              </c:numCache>
            </c:numRef>
          </c:val>
          <c:extLst xmlns:c16r2="http://schemas.microsoft.com/office/drawing/2015/06/chart">
            <c:ext xmlns:c16="http://schemas.microsoft.com/office/drawing/2014/chart" uri="{C3380CC4-5D6E-409C-BE32-E72D297353CC}">
              <c16:uniqueId val="{0000000D-E220-4100-9D60-64F4BA44444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4F87-4128-94A3-BF5DC95858B1}"/>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4F87-4128-94A3-BF5DC95858B1}"/>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4F87-4128-94A3-BF5DC95858B1}"/>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4F87-4128-94A3-BF5DC95858B1}"/>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4F87-4128-94A3-BF5DC95858B1}"/>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4F87-4128-94A3-BF5DC95858B1}"/>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4F87-4128-94A3-BF5DC95858B1}"/>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4F87-4128-94A3-BF5DC95858B1}"/>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Sheet3!$D$2:$D$9</c:f>
              <c:strCache>
                <c:ptCount val="8"/>
                <c:pt idx="0">
                  <c:v>IND. EQUIP</c:v>
                </c:pt>
                <c:pt idx="1">
                  <c:v>MFG</c:v>
                </c:pt>
                <c:pt idx="2">
                  <c:v>CONSTRUCTION</c:v>
                </c:pt>
                <c:pt idx="3">
                  <c:v>CHEM/MATLS</c:v>
                </c:pt>
                <c:pt idx="4">
                  <c:v>CONSUMER</c:v>
                </c:pt>
                <c:pt idx="5">
                  <c:v>ENERGY</c:v>
                </c:pt>
                <c:pt idx="6">
                  <c:v>SERVICE</c:v>
                </c:pt>
                <c:pt idx="7">
                  <c:v>OTHER</c:v>
                </c:pt>
              </c:strCache>
            </c:strRef>
          </c:cat>
          <c:val>
            <c:numRef>
              <c:f>Sheet3!$E$2:$E$9</c:f>
              <c:numCache>
                <c:formatCode>General</c:formatCode>
                <c:ptCount val="8"/>
                <c:pt idx="0">
                  <c:v>5.8</c:v>
                </c:pt>
                <c:pt idx="1">
                  <c:v>20.3</c:v>
                </c:pt>
                <c:pt idx="2">
                  <c:v>5.8</c:v>
                </c:pt>
                <c:pt idx="3">
                  <c:v>26.1</c:v>
                </c:pt>
                <c:pt idx="4">
                  <c:v>8.6999999999999993</c:v>
                </c:pt>
                <c:pt idx="5">
                  <c:v>4.3499999999999996</c:v>
                </c:pt>
                <c:pt idx="6">
                  <c:v>14.5</c:v>
                </c:pt>
                <c:pt idx="7">
                  <c:v>14.4</c:v>
                </c:pt>
              </c:numCache>
            </c:numRef>
          </c:val>
          <c:extLst xmlns:c16r2="http://schemas.microsoft.com/office/drawing/2015/06/chart">
            <c:ext xmlns:c16="http://schemas.microsoft.com/office/drawing/2014/chart" uri="{C3380CC4-5D6E-409C-BE32-E72D297353CC}">
              <c16:uniqueId val="{00000010-4F87-4128-94A3-BF5DC95858B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Sheet3!$B$1</c:f>
              <c:strCache>
                <c:ptCount val="1"/>
                <c:pt idx="0">
                  <c:v>%</c:v>
                </c:pt>
              </c:strCache>
            </c:strRef>
          </c:tx>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63DA-46C7-B2ED-8991DDA1EA1E}"/>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63DA-46C7-B2ED-8991DDA1EA1E}"/>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63DA-46C7-B2ED-8991DDA1EA1E}"/>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63DA-46C7-B2ED-8991DDA1EA1E}"/>
              </c:ext>
            </c:extLst>
          </c:dPt>
          <c:dPt>
            <c:idx val="4"/>
            <c:bubble3D val="0"/>
            <c:spPr>
              <a:solidFill>
                <a:schemeClr val="accent5"/>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9-63DA-46C7-B2ED-8991DDA1EA1E}"/>
              </c:ext>
            </c:extLst>
          </c:dPt>
          <c:dPt>
            <c:idx val="5"/>
            <c:bubble3D val="0"/>
            <c:spPr>
              <a:solidFill>
                <a:schemeClr val="accent6"/>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B-63DA-46C7-B2ED-8991DDA1EA1E}"/>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D-63DA-46C7-B2ED-8991DDA1EA1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Sheet3!$A$2:$A$8</c:f>
              <c:strCache>
                <c:ptCount val="7"/>
                <c:pt idx="0">
                  <c:v>Less than $1 million</c:v>
                </c:pt>
                <c:pt idx="1">
                  <c:v>$1 million to $100 million</c:v>
                </c:pt>
                <c:pt idx="2">
                  <c:v>$101 million to $500 million</c:v>
                </c:pt>
                <c:pt idx="3">
                  <c:v>$501 million to $1 billion</c:v>
                </c:pt>
                <c:pt idx="4">
                  <c:v>$1 billion to $25 billion</c:v>
                </c:pt>
                <c:pt idx="5">
                  <c:v>$26 billion to $50 billion</c:v>
                </c:pt>
                <c:pt idx="6">
                  <c:v>Greater than $50 billion</c:v>
                </c:pt>
              </c:strCache>
            </c:strRef>
          </c:cat>
          <c:val>
            <c:numRef>
              <c:f>Sheet3!$B$2:$B$8</c:f>
              <c:numCache>
                <c:formatCode>General</c:formatCode>
                <c:ptCount val="7"/>
                <c:pt idx="0">
                  <c:v>7.6</c:v>
                </c:pt>
                <c:pt idx="1">
                  <c:v>19.7</c:v>
                </c:pt>
                <c:pt idx="2">
                  <c:v>10.6</c:v>
                </c:pt>
                <c:pt idx="3">
                  <c:v>7.6</c:v>
                </c:pt>
                <c:pt idx="4">
                  <c:v>43.9</c:v>
                </c:pt>
                <c:pt idx="5">
                  <c:v>6</c:v>
                </c:pt>
                <c:pt idx="6">
                  <c:v>4.5</c:v>
                </c:pt>
              </c:numCache>
            </c:numRef>
          </c:val>
          <c:extLst xmlns:c16r2="http://schemas.microsoft.com/office/drawing/2015/06/chart">
            <c:ext xmlns:c16="http://schemas.microsoft.com/office/drawing/2014/chart" uri="{C3380CC4-5D6E-409C-BE32-E72D297353CC}">
              <c16:uniqueId val="{0000000E-63DA-46C7-B2ED-8991DDA1EA1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4.1087411624073353E-2"/>
          <c:y val="0.74498614711430211"/>
          <c:w val="0.89803263734383365"/>
          <c:h val="0.22152138992064779"/>
        </c:manualLayout>
      </c:layout>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AED58D2-84A9-1C40-873B-6BD16096CB25}" type="datetimeFigureOut">
              <a:rPr lang="en-US" smtClean="0"/>
              <a:pPr/>
              <a:t>10/3/2017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8A4ECCE-E53B-574C-B2C8-094027B71A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AED58D2-84A9-1C40-873B-6BD16096CB25}" type="datetimeFigureOut">
              <a:rPr lang="en-US" smtClean="0"/>
              <a:pPr/>
              <a:t>10/3/2017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8A4ECCE-E53B-574C-B2C8-094027B71A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AED58D2-84A9-1C40-873B-6BD16096CB25}" type="datetimeFigureOut">
              <a:rPr lang="en-US" smtClean="0"/>
              <a:pPr/>
              <a:t>10/3/2017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8A4ECCE-E53B-574C-B2C8-094027B71A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AED58D2-84A9-1C40-873B-6BD16096CB25}" type="datetimeFigureOut">
              <a:rPr lang="en-US" smtClean="0"/>
              <a:pPr/>
              <a:t>10/3/2017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8A4ECCE-E53B-574C-B2C8-094027B71A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AED58D2-84A9-1C40-873B-6BD16096CB25}" type="datetimeFigureOut">
              <a:rPr lang="en-US" smtClean="0"/>
              <a:pPr/>
              <a:t>10/3/2017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88A4ECCE-E53B-574C-B2C8-094027B71A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AED58D2-84A9-1C40-873B-6BD16096CB25}" type="datetimeFigureOut">
              <a:rPr lang="en-US" smtClean="0"/>
              <a:pPr/>
              <a:t>10/3/2017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88A4ECCE-E53B-574C-B2C8-094027B71A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5AED58D2-84A9-1C40-873B-6BD16096CB25}" type="datetimeFigureOut">
              <a:rPr lang="en-US" smtClean="0"/>
              <a:pPr/>
              <a:t>10/3/2017</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88A4ECCE-E53B-574C-B2C8-094027B71A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5AED58D2-84A9-1C40-873B-6BD16096CB25}" type="datetimeFigureOut">
              <a:rPr lang="en-US" smtClean="0"/>
              <a:pPr/>
              <a:t>10/3/2017</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88A4ECCE-E53B-574C-B2C8-094027B71A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5AED58D2-84A9-1C40-873B-6BD16096CB25}" type="datetimeFigureOut">
              <a:rPr lang="en-US" smtClean="0"/>
              <a:pPr/>
              <a:t>10/3/2017</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88A4ECCE-E53B-574C-B2C8-094027B71A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AED58D2-84A9-1C40-873B-6BD16096CB25}" type="datetimeFigureOut">
              <a:rPr lang="en-US" smtClean="0"/>
              <a:pPr/>
              <a:t>10/3/2017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88A4ECCE-E53B-574C-B2C8-094027B71A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AED58D2-84A9-1C40-873B-6BD16096CB25}" type="datetimeFigureOut">
              <a:rPr lang="en-US" smtClean="0"/>
              <a:pPr/>
              <a:t>10/3/2017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88A4ECCE-E53B-574C-B2C8-094027B71A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0"/>
            <a:ext cx="8229600" cy="608263"/>
          </a:xfrm>
          <a:prstGeom prst="rect">
            <a:avLst/>
          </a:prstGeom>
        </p:spPr>
        <p:txBody>
          <a:bodyPr vert="horz" lIns="91440" tIns="45720" rIns="91440" bIns="45720" rtlCol="0" anchor="ctr">
            <a:noAutofit/>
          </a:bodyPr>
          <a:lstStyle/>
          <a:p>
            <a:r>
              <a:rPr lang="en-US" dirty="0"/>
              <a:t>Header</a:t>
            </a:r>
          </a:p>
        </p:txBody>
      </p:sp>
      <p:sp>
        <p:nvSpPr>
          <p:cNvPr id="3" name="Text Placeholder 2"/>
          <p:cNvSpPr>
            <a:spLocks noGrp="1"/>
          </p:cNvSpPr>
          <p:nvPr>
            <p:ph type="body" idx="1"/>
          </p:nvPr>
        </p:nvSpPr>
        <p:spPr>
          <a:xfrm>
            <a:off x="457200" y="1544053"/>
            <a:ext cx="8229600" cy="3050570"/>
          </a:xfrm>
          <a:prstGeom prst="rect">
            <a:avLst/>
          </a:prstGeom>
        </p:spPr>
        <p:txBody>
          <a:bodyPr vert="horz" lIns="91440" tIns="45720" rIns="91440" bIns="45720" rtlCol="0">
            <a:normAutofit/>
          </a:bodyPr>
          <a:lstStyle/>
          <a:p>
            <a:pPr lvl="0"/>
            <a:r>
              <a:rPr lang="en-US" dirty="0"/>
              <a:t>Click to edit Master text styles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b="1" i="0" kern="1200">
          <a:solidFill>
            <a:schemeClr val="tx1"/>
          </a:solidFill>
          <a:latin typeface="Calibri"/>
          <a:ea typeface="+mj-ea"/>
          <a:cs typeface="Calibri"/>
        </a:defRPr>
      </a:lvl1pPr>
    </p:titleStyle>
    <p:bodyStyle>
      <a:lvl1pPr marL="342900" indent="-342900" algn="l" defTabSz="457200" rtl="0" eaLnBrk="1" latinLnBrk="0" hangingPunct="1">
        <a:spcBef>
          <a:spcPct val="20000"/>
        </a:spcBef>
        <a:buFont typeface="Arial"/>
        <a:buNone/>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iriweb.org/articles/Integrating_Sustainability_into_NP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4544419" y="1043355"/>
            <a:ext cx="3766564" cy="2063262"/>
          </a:xfrm>
        </p:spPr>
        <p:txBody>
          <a:bodyPr vert="horz" lIns="91440" tIns="45720" rIns="91440" bIns="45720" rtlCol="0">
            <a:normAutofit fontScale="32500" lnSpcReduction="20000"/>
          </a:bodyPr>
          <a:lstStyle/>
          <a:p>
            <a:pPr algn="l"/>
            <a:r>
              <a:rPr lang="en-US" sz="7400" b="1" dirty="0">
                <a:solidFill>
                  <a:schemeClr val="tx1"/>
                </a:solidFill>
                <a:latin typeface="Calibri"/>
                <a:cs typeface="Calibri"/>
              </a:rPr>
              <a:t>Adding Sustainability to the NPD Toolbox</a:t>
            </a:r>
          </a:p>
          <a:p>
            <a:pPr algn="l"/>
            <a:r>
              <a:rPr lang="en-US" sz="5500" b="1" dirty="0" err="1">
                <a:solidFill>
                  <a:schemeClr val="tx1"/>
                </a:solidFill>
                <a:latin typeface="Calibri"/>
                <a:cs typeface="Calibri"/>
              </a:rPr>
              <a:t>ROR</a:t>
            </a:r>
            <a:r>
              <a:rPr lang="en-US" sz="5500" b="1" dirty="0">
                <a:solidFill>
                  <a:schemeClr val="tx1"/>
                </a:solidFill>
                <a:latin typeface="Calibri"/>
                <a:cs typeface="Calibri"/>
              </a:rPr>
              <a:t> Report Out</a:t>
            </a:r>
          </a:p>
          <a:p>
            <a:pPr algn="l"/>
            <a:endParaRPr lang="en-US" sz="3500" b="1" dirty="0">
              <a:solidFill>
                <a:schemeClr val="tx1"/>
              </a:solidFill>
              <a:cs typeface="Calibri"/>
            </a:endParaRPr>
          </a:p>
          <a:p>
            <a:pPr algn="l"/>
            <a:r>
              <a:rPr lang="en-US" sz="3500" b="1" dirty="0">
                <a:solidFill>
                  <a:schemeClr val="tx1"/>
                </a:solidFill>
                <a:cs typeface="Calibri"/>
              </a:rPr>
              <a:t>Debbie Kalish, Ingersoll Rand</a:t>
            </a:r>
          </a:p>
          <a:p>
            <a:pPr algn="l"/>
            <a:r>
              <a:rPr lang="en-US" sz="3500" b="1" dirty="0">
                <a:solidFill>
                  <a:schemeClr val="tx1"/>
                </a:solidFill>
                <a:cs typeface="Calibri"/>
              </a:rPr>
              <a:t>Sue Burek, Stanley Black &amp; Decker</a:t>
            </a:r>
          </a:p>
          <a:p>
            <a:pPr algn="l"/>
            <a:r>
              <a:rPr lang="en-US" sz="3500" b="1" dirty="0">
                <a:solidFill>
                  <a:schemeClr val="tx1"/>
                </a:solidFill>
              </a:rPr>
              <a:t>Amy Costello, Armstrong Flooring</a:t>
            </a:r>
            <a:endParaRPr lang="en-US" sz="3500" b="1" dirty="0">
              <a:solidFill>
                <a:schemeClr val="tx1"/>
              </a:solidFill>
              <a:cs typeface="Calibri"/>
            </a:endParaRPr>
          </a:p>
          <a:p>
            <a:pPr marL="0" lvl="1" algn="l"/>
            <a:r>
              <a:rPr lang="en-US" sz="3500" b="1" dirty="0">
                <a:solidFill>
                  <a:schemeClr val="tx1"/>
                </a:solidFill>
                <a:cs typeface="Calibri"/>
              </a:rPr>
              <a:t>Larry Schwartz, </a:t>
            </a:r>
            <a:r>
              <a:rPr lang="en-US" sz="3500" b="1" dirty="0">
                <a:solidFill>
                  <a:schemeClr val="tx1"/>
                </a:solidFill>
              </a:rPr>
              <a:t>IP Business-Tech Solutions</a:t>
            </a:r>
          </a:p>
          <a:p>
            <a:pPr marL="0" lvl="1" algn="l"/>
            <a:r>
              <a:rPr lang="en-US" sz="3500" dirty="0">
                <a:solidFill>
                  <a:schemeClr val="tx1"/>
                </a:solidFill>
              </a:rPr>
              <a:t>John Taylor, Schneider Electric</a:t>
            </a:r>
          </a:p>
          <a:p>
            <a:pPr algn="l"/>
            <a:endParaRPr lang="en-US" sz="3800" b="1" dirty="0">
              <a:solidFill>
                <a:schemeClr val="tx1"/>
              </a:solidFill>
              <a:latin typeface="Calibri"/>
              <a:cs typeface="Calibri"/>
            </a:endParaRPr>
          </a:p>
        </p:txBody>
      </p:sp>
      <p:sp>
        <p:nvSpPr>
          <p:cNvPr id="21" name="Subtitle 2"/>
          <p:cNvSpPr txBox="1">
            <a:spLocks/>
          </p:cNvSpPr>
          <p:nvPr/>
        </p:nvSpPr>
        <p:spPr>
          <a:xfrm>
            <a:off x="4544419" y="4348648"/>
            <a:ext cx="2011557" cy="281967"/>
          </a:xfrm>
          <a:prstGeom prst="rect">
            <a:avLst/>
          </a:prstGeom>
        </p:spPr>
        <p:txBody>
          <a:bodyPr vert="horz" lIns="91440" tIns="45720" rIns="91440" bIns="45720" rtlCol="0">
            <a:normAutofit fontScale="25000" lnSpcReduction="20000"/>
          </a:bodyPr>
          <a:lstStyle/>
          <a:p>
            <a:r>
              <a:rPr lang="en-US" sz="6000" b="1" dirty="0">
                <a:cs typeface="Calibri"/>
              </a:rPr>
              <a:t>October 3, 2017</a:t>
            </a:r>
            <a:endParaRPr lang="en-US" sz="800" b="1" dirty="0">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Surveys</a:t>
            </a:r>
          </a:p>
        </p:txBody>
      </p:sp>
      <p:sp>
        <p:nvSpPr>
          <p:cNvPr id="3" name="Content Placeholder 2"/>
          <p:cNvSpPr>
            <a:spLocks noGrp="1"/>
          </p:cNvSpPr>
          <p:nvPr>
            <p:ph idx="1"/>
          </p:nvPr>
        </p:nvSpPr>
        <p:spPr/>
        <p:txBody>
          <a:bodyPr>
            <a:normAutofit fontScale="85000" lnSpcReduction="20000"/>
          </a:bodyPr>
          <a:lstStyle/>
          <a:p>
            <a:pPr marL="0" indent="0"/>
            <a:r>
              <a:rPr lang="en-US" sz="2000" dirty="0" smtClean="0"/>
              <a:t>Our literature review revealed that </a:t>
            </a:r>
            <a:r>
              <a:rPr lang="en-US" sz="2000" dirty="0"/>
              <a:t>a few innovative companies have figured out how to integrate sustainability into NPD either  by SDI  or creating their own proprietary product</a:t>
            </a:r>
            <a:r>
              <a:rPr lang="en-US" sz="2000" dirty="0" smtClean="0"/>
              <a:t>. </a:t>
            </a:r>
            <a:r>
              <a:rPr lang="en-US" sz="2000" dirty="0" smtClean="0"/>
              <a:t>This led us to conduct surveys.</a:t>
            </a:r>
          </a:p>
          <a:p>
            <a:pPr marL="0" indent="0"/>
            <a:endParaRPr lang="en-US" sz="2000" dirty="0"/>
          </a:p>
          <a:p>
            <a:pPr marL="457200" indent="-457200">
              <a:buFont typeface="Arial" panose="020B0604020202020204" pitchFamily="34" charset="0"/>
              <a:buChar char="•"/>
            </a:pPr>
            <a:r>
              <a:rPr lang="en-US" sz="2000" dirty="0"/>
              <a:t>We conducted </a:t>
            </a:r>
            <a:r>
              <a:rPr lang="en-US" sz="2000" b="1" dirty="0"/>
              <a:t>2</a:t>
            </a:r>
            <a:r>
              <a:rPr lang="en-US" sz="2000" dirty="0"/>
              <a:t> surveys, </a:t>
            </a:r>
          </a:p>
          <a:p>
            <a:pPr marL="857250" lvl="1" indent="-457200">
              <a:buFont typeface="Arial" panose="020B0604020202020204" pitchFamily="34" charset="0"/>
              <a:buChar char="•"/>
            </a:pPr>
            <a:r>
              <a:rPr lang="en-US" sz="1800" dirty="0"/>
              <a:t>2016 IRI Annual Meeting (Internal)</a:t>
            </a:r>
          </a:p>
          <a:p>
            <a:pPr marL="857250" lvl="1" indent="-457200">
              <a:buFont typeface="Arial" panose="020B0604020202020204" pitchFamily="34" charset="0"/>
              <a:buChar char="•"/>
            </a:pPr>
            <a:r>
              <a:rPr lang="en-US" sz="1800" dirty="0"/>
              <a:t>Industry Partner Survey (External)</a:t>
            </a:r>
          </a:p>
          <a:p>
            <a:pPr marL="457200" indent="-457200">
              <a:buFont typeface="Arial" panose="020B0604020202020204" pitchFamily="34" charset="0"/>
              <a:buChar char="•"/>
            </a:pPr>
            <a:r>
              <a:rPr lang="en-US" sz="2000" dirty="0"/>
              <a:t>We had a total of </a:t>
            </a:r>
            <a:r>
              <a:rPr lang="en-US" sz="2000" b="1" dirty="0"/>
              <a:t>69 respondents </a:t>
            </a:r>
            <a:r>
              <a:rPr lang="en-US" sz="2000" dirty="0"/>
              <a:t>(38 Internal IRI/31 External)</a:t>
            </a:r>
          </a:p>
          <a:p>
            <a:pPr marL="457200" indent="-457200">
              <a:buFont typeface="Arial" panose="020B0604020202020204" pitchFamily="34" charset="0"/>
              <a:buChar char="•"/>
            </a:pPr>
            <a:r>
              <a:rPr lang="en-US" sz="2000" dirty="0"/>
              <a:t>About </a:t>
            </a:r>
            <a:r>
              <a:rPr lang="en-US" sz="2000" b="1" dirty="0"/>
              <a:t>50%</a:t>
            </a:r>
            <a:r>
              <a:rPr lang="en-US" sz="2000" dirty="0"/>
              <a:t> of the surveys were completed by </a:t>
            </a:r>
            <a:r>
              <a:rPr lang="en-US" sz="2000" b="1" dirty="0"/>
              <a:t>Director Level or Higher</a:t>
            </a:r>
          </a:p>
          <a:p>
            <a:pPr marL="457200" indent="-457200">
              <a:buFont typeface="Arial" panose="020B0604020202020204" pitchFamily="34" charset="0"/>
              <a:buChar char="•"/>
            </a:pPr>
            <a:r>
              <a:rPr lang="en-US" sz="2000" b="1" dirty="0"/>
              <a:t>73% </a:t>
            </a:r>
            <a:r>
              <a:rPr lang="en-US" sz="2000" dirty="0"/>
              <a:t>said </a:t>
            </a:r>
            <a:r>
              <a:rPr lang="en-US" sz="2000" b="1" dirty="0"/>
              <a:t>sustainability</a:t>
            </a:r>
            <a:r>
              <a:rPr lang="en-US" sz="2000" dirty="0"/>
              <a:t> was </a:t>
            </a:r>
            <a:r>
              <a:rPr lang="en-US" sz="2000" b="1" dirty="0"/>
              <a:t>important</a:t>
            </a:r>
            <a:r>
              <a:rPr lang="en-US" sz="2000" dirty="0"/>
              <a:t> to top management</a:t>
            </a:r>
          </a:p>
          <a:p>
            <a:pPr marL="457200" indent="-457200">
              <a:buFont typeface="Arial" panose="020B0604020202020204" pitchFamily="34" charset="0"/>
              <a:buChar char="•"/>
            </a:pPr>
            <a:r>
              <a:rPr lang="en-US" sz="2000" dirty="0"/>
              <a:t>Overall the results from the 2 were similar and the analyses were performed on the  combined set</a:t>
            </a:r>
          </a:p>
          <a:p>
            <a:endParaRPr lang="en-US" sz="1800" dirty="0"/>
          </a:p>
        </p:txBody>
      </p:sp>
    </p:spTree>
    <p:extLst>
      <p:ext uri="{BB962C8B-B14F-4D97-AF65-F5344CB8AC3E}">
        <p14:creationId xmlns:p14="http://schemas.microsoft.com/office/powerpoint/2010/main" val="2328288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Survey Respondents: Sustainability in NPD</a:t>
            </a:r>
            <a:br>
              <a:rPr lang="en-US" sz="3200" dirty="0"/>
            </a:br>
            <a:r>
              <a:rPr lang="en-US" sz="2000" b="0" dirty="0"/>
              <a:t>IS SUSTAINABILITY INCLUDED IN NPD?</a:t>
            </a:r>
          </a:p>
        </p:txBody>
      </p:sp>
      <p:graphicFrame>
        <p:nvGraphicFramePr>
          <p:cNvPr id="19" name="Chart 18"/>
          <p:cNvGraphicFramePr>
            <a:graphicFrameLocks/>
          </p:cNvGraphicFramePr>
          <p:nvPr>
            <p:extLst/>
          </p:nvPr>
        </p:nvGraphicFramePr>
        <p:xfrm>
          <a:off x="1925053" y="1626668"/>
          <a:ext cx="5475872" cy="33740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9088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Survey Respondents: Sustainability in NPD</a:t>
            </a:r>
            <a:br>
              <a:rPr lang="en-US" sz="3200" dirty="0"/>
            </a:br>
            <a:r>
              <a:rPr lang="en-US" sz="2000" dirty="0"/>
              <a:t>WHY SUSTAINABILITY?</a:t>
            </a:r>
          </a:p>
        </p:txBody>
      </p:sp>
      <p:graphicFrame>
        <p:nvGraphicFramePr>
          <p:cNvPr id="5" name="Chart 4"/>
          <p:cNvGraphicFramePr>
            <a:graphicFrameLocks/>
          </p:cNvGraphicFramePr>
          <p:nvPr>
            <p:extLst>
              <p:ext uri="{D42A27DB-BD31-4B8C-83A1-F6EECF244321}">
                <p14:modId xmlns:p14="http://schemas.microsoft.com/office/powerpoint/2010/main" val="2993815936"/>
              </p:ext>
            </p:extLst>
          </p:nvPr>
        </p:nvGraphicFramePr>
        <p:xfrm>
          <a:off x="1543685" y="1551940"/>
          <a:ext cx="6038215" cy="3134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9939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04480" y="4348091"/>
            <a:ext cx="1056640" cy="369332"/>
          </a:xfrm>
          <a:prstGeom prst="rect">
            <a:avLst/>
          </a:prstGeom>
          <a:solidFill>
            <a:schemeClr val="bg1">
              <a:lumMod val="95000"/>
            </a:schemeClr>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sz="3200" dirty="0"/>
              <a:t>Survey Respondents: Tools for Sustainability</a:t>
            </a:r>
            <a:br>
              <a:rPr lang="en-US" sz="3200" dirty="0"/>
            </a:br>
            <a:endParaRPr lang="en-US" sz="2000" dirty="0"/>
          </a:p>
        </p:txBody>
      </p:sp>
      <p:sp>
        <p:nvSpPr>
          <p:cNvPr id="19" name="TextBox 18"/>
          <p:cNvSpPr txBox="1"/>
          <p:nvPr/>
        </p:nvSpPr>
        <p:spPr>
          <a:xfrm>
            <a:off x="179228" y="1254846"/>
            <a:ext cx="3960877" cy="338554"/>
          </a:xfrm>
          <a:prstGeom prst="rect">
            <a:avLst/>
          </a:prstGeom>
          <a:noFill/>
        </p:spPr>
        <p:txBody>
          <a:bodyPr wrap="square" rtlCol="0">
            <a:spAutoFit/>
          </a:bodyPr>
          <a:lstStyle/>
          <a:p>
            <a:pPr algn="ctr"/>
            <a:r>
              <a:rPr lang="en-US" sz="1600" i="1" dirty="0"/>
              <a:t>ARE TOOLS USED TO SUPPORT NPD?</a:t>
            </a:r>
          </a:p>
        </p:txBody>
      </p:sp>
      <p:sp>
        <p:nvSpPr>
          <p:cNvPr id="24" name="TextBox 23"/>
          <p:cNvSpPr txBox="1"/>
          <p:nvPr/>
        </p:nvSpPr>
        <p:spPr>
          <a:xfrm>
            <a:off x="4929635" y="1131735"/>
            <a:ext cx="3873440" cy="584775"/>
          </a:xfrm>
          <a:prstGeom prst="rect">
            <a:avLst/>
          </a:prstGeom>
          <a:noFill/>
        </p:spPr>
        <p:txBody>
          <a:bodyPr wrap="square" rtlCol="0">
            <a:spAutoFit/>
          </a:bodyPr>
          <a:lstStyle/>
          <a:p>
            <a:pPr algn="ctr"/>
            <a:r>
              <a:rPr lang="en-US" sz="1600" i="1" dirty="0"/>
              <a:t>ARE SUSTAINABILITY TOOLS USED TO</a:t>
            </a:r>
          </a:p>
          <a:p>
            <a:pPr algn="ctr"/>
            <a:r>
              <a:rPr lang="en-US" sz="1600" i="1" dirty="0"/>
              <a:t>SUPPORT </a:t>
            </a:r>
            <a:r>
              <a:rPr lang="en-US" sz="1600" i="1" dirty="0" smtClean="0"/>
              <a:t>NPD?</a:t>
            </a:r>
            <a:endParaRPr lang="en-US" sz="1600" i="1" dirty="0"/>
          </a:p>
        </p:txBody>
      </p:sp>
      <p:graphicFrame>
        <p:nvGraphicFramePr>
          <p:cNvPr id="15" name="Chart 14"/>
          <p:cNvGraphicFramePr>
            <a:graphicFrameLocks/>
          </p:cNvGraphicFramePr>
          <p:nvPr>
            <p:extLst/>
          </p:nvPr>
        </p:nvGraphicFramePr>
        <p:xfrm>
          <a:off x="323880" y="1811628"/>
          <a:ext cx="3748356" cy="252931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179228" y="4436116"/>
            <a:ext cx="8950037" cy="644236"/>
          </a:xfrm>
          <a:prstGeom prst="rect">
            <a:avLst/>
          </a:prstGeom>
          <a:solidFill>
            <a:srgbClr val="7793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Most have NPD tools………………………………. but few have sustainability tools for NPD</a:t>
            </a:r>
          </a:p>
        </p:txBody>
      </p:sp>
      <p:graphicFrame>
        <p:nvGraphicFramePr>
          <p:cNvPr id="12" name="Chart 11"/>
          <p:cNvGraphicFramePr>
            <a:graphicFrameLocks/>
          </p:cNvGraphicFramePr>
          <p:nvPr>
            <p:extLst>
              <p:ext uri="{D42A27DB-BD31-4B8C-83A1-F6EECF244321}">
                <p14:modId xmlns:p14="http://schemas.microsoft.com/office/powerpoint/2010/main" val="1258830435"/>
              </p:ext>
            </p:extLst>
          </p:nvPr>
        </p:nvGraphicFramePr>
        <p:xfrm>
          <a:off x="4374931" y="1835241"/>
          <a:ext cx="4508938" cy="2512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7566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Interviews</a:t>
            </a:r>
          </a:p>
        </p:txBody>
      </p:sp>
      <p:sp>
        <p:nvSpPr>
          <p:cNvPr id="3" name="Content Placeholder 2"/>
          <p:cNvSpPr>
            <a:spLocks noGrp="1"/>
          </p:cNvSpPr>
          <p:nvPr>
            <p:ph idx="1"/>
          </p:nvPr>
        </p:nvSpPr>
        <p:spPr>
          <a:xfrm>
            <a:off x="3785216" y="1544053"/>
            <a:ext cx="5180364" cy="3422802"/>
          </a:xfrm>
          <a:solidFill>
            <a:schemeClr val="bg1"/>
          </a:solidFill>
        </p:spPr>
        <p:txBody>
          <a:bodyPr>
            <a:normAutofit lnSpcReduction="10000"/>
          </a:bodyPr>
          <a:lstStyle/>
          <a:p>
            <a:pPr marL="457200" indent="-457200">
              <a:buFont typeface="Arial" panose="020B0604020202020204" pitchFamily="34" charset="0"/>
              <a:buChar char="•"/>
            </a:pPr>
            <a:r>
              <a:rPr lang="en-US" dirty="0">
                <a:solidFill>
                  <a:schemeClr val="tx1">
                    <a:lumMod val="85000"/>
                    <a:lumOff val="15000"/>
                  </a:schemeClr>
                </a:solidFill>
              </a:rPr>
              <a:t>22 formal interviews</a:t>
            </a:r>
          </a:p>
          <a:p>
            <a:pPr marL="457200" indent="-457200">
              <a:buFont typeface="Arial" panose="020B0604020202020204" pitchFamily="34" charset="0"/>
              <a:buChar char="•"/>
            </a:pPr>
            <a:r>
              <a:rPr lang="en-US" dirty="0">
                <a:solidFill>
                  <a:schemeClr val="tx1">
                    <a:lumMod val="85000"/>
                    <a:lumOff val="15000"/>
                  </a:schemeClr>
                </a:solidFill>
              </a:rPr>
              <a:t>3 Privately held, 19 publicly traded</a:t>
            </a:r>
          </a:p>
          <a:p>
            <a:pPr marL="457200" indent="-457200">
              <a:buFont typeface="Arial" panose="020B0604020202020204" pitchFamily="34" charset="0"/>
              <a:buChar char="•"/>
            </a:pPr>
            <a:r>
              <a:rPr lang="en-US" dirty="0">
                <a:solidFill>
                  <a:schemeClr val="tx1">
                    <a:lumMod val="85000"/>
                    <a:lumOff val="15000"/>
                  </a:schemeClr>
                </a:solidFill>
              </a:rPr>
              <a:t>Industries: consumer goods, chemical/manufacturing, utility and consultancy</a:t>
            </a:r>
          </a:p>
          <a:p>
            <a:pPr marL="457200" indent="-457200">
              <a:buFont typeface="Arial" panose="020B0604020202020204" pitchFamily="34" charset="0"/>
              <a:buChar char="•"/>
            </a:pPr>
            <a:r>
              <a:rPr lang="en-US" dirty="0">
                <a:solidFill>
                  <a:schemeClr val="tx1">
                    <a:lumMod val="85000"/>
                    <a:lumOff val="15000"/>
                  </a:schemeClr>
                </a:solidFill>
              </a:rPr>
              <a:t>Included B2C and B2B </a:t>
            </a:r>
          </a:p>
          <a:p>
            <a:pPr marL="457200" indent="-457200">
              <a:buFont typeface="Arial" panose="020B0604020202020204" pitchFamily="34" charset="0"/>
              <a:buChar char="•"/>
            </a:pPr>
            <a:r>
              <a:rPr lang="en-US" dirty="0">
                <a:solidFill>
                  <a:schemeClr val="tx1">
                    <a:lumMod val="85000"/>
                    <a:lumOff val="15000"/>
                  </a:schemeClr>
                </a:solidFill>
              </a:rPr>
              <a:t>Based in North America, Asia and Europe</a:t>
            </a:r>
          </a:p>
          <a:p>
            <a:pPr marL="457200" indent="-457200">
              <a:buFont typeface="Arial" panose="020B0604020202020204" pitchFamily="34" charset="0"/>
              <a:buChar char="•"/>
            </a:pPr>
            <a:r>
              <a:rPr lang="en-US" dirty="0">
                <a:solidFill>
                  <a:schemeClr val="tx1">
                    <a:lumMod val="85000"/>
                    <a:lumOff val="15000"/>
                  </a:schemeClr>
                </a:solidFill>
              </a:rPr>
              <a:t>Annual revenues of ~$250M - $250B</a:t>
            </a:r>
          </a:p>
        </p:txBody>
      </p:sp>
      <p:pic>
        <p:nvPicPr>
          <p:cNvPr id="4" name="Picture 3"/>
          <p:cNvPicPr>
            <a:picLocks noChangeAspect="1"/>
          </p:cNvPicPr>
          <p:nvPr/>
        </p:nvPicPr>
        <p:blipFill>
          <a:blip r:embed="rId2"/>
          <a:stretch>
            <a:fillRect/>
          </a:stretch>
        </p:blipFill>
        <p:spPr>
          <a:xfrm>
            <a:off x="928498" y="1901578"/>
            <a:ext cx="2357905" cy="3065277"/>
          </a:xfrm>
          <a:prstGeom prst="rect">
            <a:avLst/>
          </a:prstGeom>
          <a:ln>
            <a:solidFill>
              <a:schemeClr val="bg1">
                <a:lumMod val="50000"/>
              </a:schemeClr>
            </a:solidFill>
          </a:ln>
        </p:spPr>
      </p:pic>
      <p:pic>
        <p:nvPicPr>
          <p:cNvPr id="5" name="Picture 4"/>
          <p:cNvPicPr>
            <a:picLocks noChangeAspect="1"/>
          </p:cNvPicPr>
          <p:nvPr/>
        </p:nvPicPr>
        <p:blipFill>
          <a:blip r:embed="rId3"/>
          <a:stretch>
            <a:fillRect/>
          </a:stretch>
        </p:blipFill>
        <p:spPr>
          <a:xfrm>
            <a:off x="726865" y="1779491"/>
            <a:ext cx="2362599" cy="3063945"/>
          </a:xfrm>
          <a:prstGeom prst="rect">
            <a:avLst/>
          </a:prstGeom>
          <a:ln>
            <a:solidFill>
              <a:schemeClr val="bg1">
                <a:lumMod val="50000"/>
              </a:schemeClr>
            </a:solidFill>
          </a:ln>
        </p:spPr>
      </p:pic>
      <p:pic>
        <p:nvPicPr>
          <p:cNvPr id="6" name="Picture 5"/>
          <p:cNvPicPr>
            <a:picLocks noChangeAspect="1"/>
          </p:cNvPicPr>
          <p:nvPr/>
        </p:nvPicPr>
        <p:blipFill>
          <a:blip r:embed="rId4"/>
          <a:stretch>
            <a:fillRect/>
          </a:stretch>
        </p:blipFill>
        <p:spPr>
          <a:xfrm>
            <a:off x="530425" y="1654144"/>
            <a:ext cx="2351624" cy="3047808"/>
          </a:xfrm>
          <a:prstGeom prst="rect">
            <a:avLst/>
          </a:prstGeom>
          <a:noFill/>
          <a:ln>
            <a:solidFill>
              <a:schemeClr val="bg1">
                <a:lumMod val="50000"/>
              </a:schemeClr>
            </a:solidFill>
          </a:ln>
        </p:spPr>
      </p:pic>
      <p:pic>
        <p:nvPicPr>
          <p:cNvPr id="7" name="Picture 6"/>
          <p:cNvPicPr>
            <a:picLocks noChangeAspect="1"/>
          </p:cNvPicPr>
          <p:nvPr/>
        </p:nvPicPr>
        <p:blipFill>
          <a:blip r:embed="rId5"/>
          <a:stretch>
            <a:fillRect/>
          </a:stretch>
        </p:blipFill>
        <p:spPr>
          <a:xfrm>
            <a:off x="310242" y="1495451"/>
            <a:ext cx="2350810" cy="3049960"/>
          </a:xfrm>
          <a:prstGeom prst="rect">
            <a:avLst/>
          </a:prstGeom>
          <a:ln>
            <a:solidFill>
              <a:schemeClr val="bg1">
                <a:lumMod val="50000"/>
              </a:schemeClr>
            </a:solidFill>
          </a:ln>
        </p:spPr>
      </p:pic>
    </p:spTree>
    <p:extLst>
      <p:ext uri="{BB962C8B-B14F-4D97-AF65-F5344CB8AC3E}">
        <p14:creationId xmlns:p14="http://schemas.microsoft.com/office/powerpoint/2010/main" val="2122593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p:cNvPr>
          <p:cNvGraphicFramePr/>
          <p:nvPr>
            <p:extLst>
              <p:ext uri="{D42A27DB-BD31-4B8C-83A1-F6EECF244321}">
                <p14:modId xmlns:p14="http://schemas.microsoft.com/office/powerpoint/2010/main" val="3027124339"/>
              </p:ext>
            </p:extLst>
          </p:nvPr>
        </p:nvGraphicFramePr>
        <p:xfrm>
          <a:off x="266701" y="1790297"/>
          <a:ext cx="4434839" cy="23702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p:cNvPr>
          <p:cNvGraphicFramePr/>
          <p:nvPr>
            <p:extLst>
              <p:ext uri="{D42A27DB-BD31-4B8C-83A1-F6EECF244321}">
                <p14:modId xmlns:p14="http://schemas.microsoft.com/office/powerpoint/2010/main" val="3956070049"/>
              </p:ext>
            </p:extLst>
          </p:nvPr>
        </p:nvGraphicFramePr>
        <p:xfrm>
          <a:off x="5585460" y="1444850"/>
          <a:ext cx="3444240" cy="1780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p:cNvPr>
          <p:cNvGraphicFramePr/>
          <p:nvPr>
            <p:extLst>
              <p:ext uri="{D42A27DB-BD31-4B8C-83A1-F6EECF244321}">
                <p14:modId xmlns:p14="http://schemas.microsoft.com/office/powerpoint/2010/main" val="1649762736"/>
              </p:ext>
            </p:extLst>
          </p:nvPr>
        </p:nvGraphicFramePr>
        <p:xfrm>
          <a:off x="5585460" y="3274444"/>
          <a:ext cx="3444240" cy="1869056"/>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p:cNvSpPr txBox="1">
            <a:spLocks/>
          </p:cNvSpPr>
          <p:nvPr/>
        </p:nvSpPr>
        <p:spPr>
          <a:xfrm>
            <a:off x="457200" y="762000"/>
            <a:ext cx="8229600" cy="60826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i="0" kern="1200">
                <a:solidFill>
                  <a:schemeClr val="tx1"/>
                </a:solidFill>
                <a:latin typeface="Calibri"/>
                <a:ea typeface="+mj-ea"/>
                <a:cs typeface="Calibri"/>
              </a:defRPr>
            </a:lvl1pPr>
          </a:lstStyle>
          <a:p>
            <a:r>
              <a:rPr lang="en-US" sz="3200" dirty="0"/>
              <a:t>Interview Demographics</a:t>
            </a:r>
            <a:br>
              <a:rPr lang="en-US" sz="3200" dirty="0"/>
            </a:br>
            <a:r>
              <a:rPr lang="en-US" sz="2000" dirty="0"/>
              <a:t>Industry, Size, Customers</a:t>
            </a:r>
          </a:p>
        </p:txBody>
      </p:sp>
    </p:spTree>
    <p:extLst>
      <p:ext uri="{BB962C8B-B14F-4D97-AF65-F5344CB8AC3E}">
        <p14:creationId xmlns:p14="http://schemas.microsoft.com/office/powerpoint/2010/main" val="3431251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 Examples</a:t>
            </a:r>
          </a:p>
        </p:txBody>
      </p:sp>
      <p:sp>
        <p:nvSpPr>
          <p:cNvPr id="12" name="Rectangle: Rounded Corners 11"/>
          <p:cNvSpPr/>
          <p:nvPr/>
        </p:nvSpPr>
        <p:spPr>
          <a:xfrm>
            <a:off x="107576" y="1635162"/>
            <a:ext cx="2899188" cy="3396276"/>
          </a:xfrm>
          <a:prstGeom prst="roundRect">
            <a:avLst/>
          </a:prstGeom>
          <a:solidFill>
            <a:srgbClr val="00B0F0"/>
          </a:solidFill>
          <a:effectLst>
            <a:glow rad="101600">
              <a:schemeClr val="accent5">
                <a:satMod val="175000"/>
                <a:alpha val="40000"/>
              </a:scheme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t>A European chemical company strongly believes that sustainability is an important business and innovation driver and will lead to more future-proof business as well as differentiation with respect to competitive positioning. The company </a:t>
            </a:r>
            <a:r>
              <a:rPr lang="en-US" sz="1200" b="1" i="1" u="sng" dirty="0"/>
              <a:t>uses sustainability workshops at the start of NPD</a:t>
            </a:r>
            <a:r>
              <a:rPr lang="en-US" sz="1200" i="1" dirty="0"/>
              <a:t>, prior to the formal start of their formal NPD process.  LCAs are performed with considerations for traditional environmental impacts as well as social impacts.  LCA study results contribute to the decision to continue a product further in NPD.</a:t>
            </a:r>
            <a:endParaRPr lang="en-US" sz="1200" dirty="0"/>
          </a:p>
        </p:txBody>
      </p:sp>
      <p:sp>
        <p:nvSpPr>
          <p:cNvPr id="7" name="Rectangle: Rounded Corners 6"/>
          <p:cNvSpPr/>
          <p:nvPr/>
        </p:nvSpPr>
        <p:spPr>
          <a:xfrm>
            <a:off x="3270325" y="1635162"/>
            <a:ext cx="2764716" cy="3396276"/>
          </a:xfrm>
          <a:prstGeom prst="roundRect">
            <a:avLst/>
          </a:prstGeom>
          <a:solidFill>
            <a:srgbClr val="92D050"/>
          </a:solidFill>
          <a:ln>
            <a:solidFill>
              <a:srgbClr val="92D050"/>
            </a:solidFill>
          </a:ln>
          <a:effectLst>
            <a:glow rad="101600">
              <a:schemeClr val="accent3">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t>An industrial paint manufacturer took a more holistic approach when </a:t>
            </a:r>
            <a:r>
              <a:rPr lang="en-US" sz="1200" b="1" i="1" u="sng" dirty="0"/>
              <a:t>identifying through their LCA process that a better performing but less environmentally friendly product was a better solution </a:t>
            </a:r>
            <a:r>
              <a:rPr lang="en-US" sz="1200" i="1" dirty="0"/>
              <a:t>for their customer because the more apparently environmentally hazardous product actually reduced the overall environmental performance (potential impact over its lifetime) in the customer’s application.</a:t>
            </a:r>
            <a:endParaRPr lang="en-US" sz="1200" dirty="0"/>
          </a:p>
        </p:txBody>
      </p:sp>
      <p:sp>
        <p:nvSpPr>
          <p:cNvPr id="8" name="Rectangle: Rounded Corners 7"/>
          <p:cNvSpPr/>
          <p:nvPr/>
        </p:nvSpPr>
        <p:spPr>
          <a:xfrm>
            <a:off x="6277086" y="1635162"/>
            <a:ext cx="2764716" cy="3396276"/>
          </a:xfrm>
          <a:prstGeom prst="roundRect">
            <a:avLst/>
          </a:prstGeom>
          <a:solidFill>
            <a:srgbClr val="FFC000"/>
          </a:solidFill>
          <a:ln>
            <a:solidFill>
              <a:srgbClr val="FFC000"/>
            </a:solidFill>
          </a:ln>
          <a:effectLst>
            <a:glow rad="101600">
              <a:schemeClr val="accent6">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a:t>An international energy company supplying both fossil fuels and renewable energy products </a:t>
            </a:r>
            <a:r>
              <a:rPr lang="en-US" sz="1200" b="1" i="1" u="sng" dirty="0"/>
              <a:t>has a totally different NPD process for the 2 areas of the business</a:t>
            </a:r>
            <a:r>
              <a:rPr lang="en-US" sz="1200" i="1" dirty="0"/>
              <a:t>.  The conventional business has NPD processes focusing on compliance while the renewable area has a rigorous NPD process that includes cradle to cradle concepts.</a:t>
            </a:r>
            <a:endParaRPr lang="en-US" sz="1200" dirty="0"/>
          </a:p>
        </p:txBody>
      </p:sp>
    </p:spTree>
    <p:extLst>
      <p:ext uri="{BB962C8B-B14F-4D97-AF65-F5344CB8AC3E}">
        <p14:creationId xmlns:p14="http://schemas.microsoft.com/office/powerpoint/2010/main" val="1933202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 Key Takeaways</a:t>
            </a:r>
          </a:p>
        </p:txBody>
      </p:sp>
      <p:sp>
        <p:nvSpPr>
          <p:cNvPr id="3" name="Content Placeholder 2"/>
          <p:cNvSpPr>
            <a:spLocks noGrp="1"/>
          </p:cNvSpPr>
          <p:nvPr>
            <p:ph idx="1"/>
          </p:nvPr>
        </p:nvSpPr>
        <p:spPr>
          <a:xfrm>
            <a:off x="457200" y="1544053"/>
            <a:ext cx="4727643" cy="3050570"/>
          </a:xfrm>
        </p:spPr>
        <p:txBody>
          <a:bodyPr>
            <a:normAutofit fontScale="85000" lnSpcReduction="20000"/>
          </a:bodyPr>
          <a:lstStyle/>
          <a:p>
            <a:pPr>
              <a:buFont typeface="Arial" panose="020B0604020202020204" pitchFamily="34" charset="0"/>
              <a:buChar char="•"/>
            </a:pPr>
            <a:r>
              <a:rPr lang="en-US" dirty="0"/>
              <a:t>Product sustainability can most easily be accomplished by including sustainability in product design process.</a:t>
            </a:r>
          </a:p>
          <a:p>
            <a:pPr>
              <a:buFont typeface="Arial" panose="020B0604020202020204" pitchFamily="34" charset="0"/>
              <a:buChar char="•"/>
            </a:pPr>
            <a:r>
              <a:rPr lang="en-US" dirty="0"/>
              <a:t>Sustainability must be part of corporate culture to be successful.</a:t>
            </a:r>
          </a:p>
          <a:p>
            <a:pPr>
              <a:buFont typeface="Arial" panose="020B0604020202020204" pitchFamily="34" charset="0"/>
              <a:buChar char="•"/>
            </a:pPr>
            <a:r>
              <a:rPr lang="en-US" dirty="0"/>
              <a:t>Companies covered the full range of the maturity continuum</a:t>
            </a:r>
          </a:p>
          <a:p>
            <a:pPr>
              <a:buFont typeface="Arial" panose="020B0604020202020204" pitchFamily="34" charset="0"/>
              <a:buChar char="•"/>
            </a:pPr>
            <a:r>
              <a:rPr lang="en-US" dirty="0"/>
              <a:t>Companies, regardless of their place on the maturity continuum, reported specific revenue or profit gains from sustainability.</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40071739"/>
              </p:ext>
            </p:extLst>
          </p:nvPr>
        </p:nvGraphicFramePr>
        <p:xfrm>
          <a:off x="5184843" y="1654304"/>
          <a:ext cx="3628417" cy="2771780"/>
        </p:xfrm>
        <a:graphic>
          <a:graphicData uri="http://schemas.openxmlformats.org/drawingml/2006/table">
            <a:tbl>
              <a:tblPr firstRow="1" firstCol="1" bandRow="1">
                <a:tableStyleId>{BC89EF96-8CEA-46FF-86C4-4CE0E7609802}</a:tableStyleId>
              </a:tblPr>
              <a:tblGrid>
                <a:gridCol w="935696">
                  <a:extLst>
                    <a:ext uri="{9D8B030D-6E8A-4147-A177-3AD203B41FA5}">
                      <a16:colId xmlns:a16="http://schemas.microsoft.com/office/drawing/2014/main" xmlns="" val="20000"/>
                    </a:ext>
                  </a:extLst>
                </a:gridCol>
                <a:gridCol w="2692721">
                  <a:extLst>
                    <a:ext uri="{9D8B030D-6E8A-4147-A177-3AD203B41FA5}">
                      <a16:colId xmlns:a16="http://schemas.microsoft.com/office/drawing/2014/main" xmlns="" val="20001"/>
                    </a:ext>
                  </a:extLst>
                </a:gridCol>
              </a:tblGrid>
              <a:tr h="692945">
                <a:tc>
                  <a:txBody>
                    <a:bodyPr/>
                    <a:lstStyle/>
                    <a:p>
                      <a:pPr marL="0" marR="0" algn="ctr">
                        <a:lnSpc>
                          <a:spcPct val="107000"/>
                        </a:lnSpc>
                        <a:spcBef>
                          <a:spcPts val="0"/>
                        </a:spcBef>
                        <a:spcAft>
                          <a:spcPts val="0"/>
                        </a:spcAft>
                      </a:pPr>
                      <a:r>
                        <a:rPr lang="en-US" sz="1200" dirty="0">
                          <a:effectLst/>
                        </a:rPr>
                        <a:t>Beginning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defTabSz="457200" rtl="0" eaLnBrk="1" latinLnBrk="0" hangingPunct="1">
                        <a:lnSpc>
                          <a:spcPct val="107000"/>
                        </a:lnSpc>
                        <a:spcBef>
                          <a:spcPts val="0"/>
                        </a:spcBef>
                        <a:spcAft>
                          <a:spcPts val="0"/>
                        </a:spcAft>
                      </a:pPr>
                      <a:r>
                        <a:rPr lang="en-US" sz="1200" b="0" kern="1200" dirty="0">
                          <a:effectLst/>
                        </a:rPr>
                        <a:t>Incorporate environmental compliance in NPD process. Including check list to ensure that compliance is met</a:t>
                      </a:r>
                      <a:endParaRPr lang="en-US" sz="1200" b="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xmlns="" val="10000"/>
                  </a:ext>
                </a:extLst>
              </a:tr>
              <a:tr h="692945">
                <a:tc>
                  <a:txBody>
                    <a:bodyPr/>
                    <a:lstStyle/>
                    <a:p>
                      <a:pPr marL="0" marR="0" algn="ctr">
                        <a:lnSpc>
                          <a:spcPct val="107000"/>
                        </a:lnSpc>
                        <a:spcBef>
                          <a:spcPts val="0"/>
                        </a:spcBef>
                        <a:spcAft>
                          <a:spcPts val="0"/>
                        </a:spcAft>
                      </a:pPr>
                      <a:r>
                        <a:rPr lang="en-US" sz="1200">
                          <a:effectLst/>
                        </a:rPr>
                        <a:t>Improving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dirty="0">
                          <a:effectLst/>
                        </a:rPr>
                        <a:t>Introduce sustainability into NPD sporadically to achieve a specific product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692945">
                <a:tc>
                  <a:txBody>
                    <a:bodyPr/>
                    <a:lstStyle/>
                    <a:p>
                      <a:pPr marL="0" marR="0" algn="ctr">
                        <a:lnSpc>
                          <a:spcPct val="107000"/>
                        </a:lnSpc>
                        <a:spcBef>
                          <a:spcPts val="0"/>
                        </a:spcBef>
                        <a:spcAft>
                          <a:spcPts val="0"/>
                        </a:spcAft>
                      </a:pPr>
                      <a:r>
                        <a:rPr lang="en-US" sz="1200">
                          <a:effectLst/>
                        </a:rPr>
                        <a:t>Succeeding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Regularly introduces sustainability into early stages of  NPD process based on voice of customer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692945">
                <a:tc>
                  <a:txBody>
                    <a:bodyPr/>
                    <a:lstStyle/>
                    <a:p>
                      <a:pPr marL="0" marR="0" algn="ctr">
                        <a:lnSpc>
                          <a:spcPct val="107000"/>
                        </a:lnSpc>
                        <a:spcBef>
                          <a:spcPts val="0"/>
                        </a:spcBef>
                        <a:spcAft>
                          <a:spcPts val="0"/>
                        </a:spcAft>
                      </a:pPr>
                      <a:r>
                        <a:rPr lang="en-US" sz="1200">
                          <a:effectLst/>
                        </a:rPr>
                        <a:t>Leading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dirty="0">
                          <a:effectLst/>
                        </a:rPr>
                        <a:t>Customer focused sustainable NPD that included KPI which result in measurable business value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290851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for Sharing in Toolbox</a:t>
            </a:r>
            <a:br>
              <a:rPr lang="en-US" dirty="0"/>
            </a:br>
            <a:endParaRPr lang="en-US" sz="2000" dirty="0"/>
          </a:p>
        </p:txBody>
      </p:sp>
      <p:sp>
        <p:nvSpPr>
          <p:cNvPr id="10" name="Content Placeholder 2"/>
          <p:cNvSpPr>
            <a:spLocks noGrp="1"/>
          </p:cNvSpPr>
          <p:nvPr>
            <p:ph idx="1"/>
          </p:nvPr>
        </p:nvSpPr>
        <p:spPr>
          <a:xfrm>
            <a:off x="457200" y="1544053"/>
            <a:ext cx="8487094" cy="1808747"/>
          </a:xfrm>
        </p:spPr>
        <p:txBody>
          <a:bodyPr>
            <a:normAutofit fontScale="70000" lnSpcReduction="20000"/>
          </a:bodyPr>
          <a:lstStyle/>
          <a:p>
            <a:pPr marL="457200" indent="-457200">
              <a:buFont typeface="Arial" panose="020B0604020202020204" pitchFamily="34" charset="0"/>
              <a:buChar char="•"/>
            </a:pPr>
            <a:r>
              <a:rPr lang="en-US" b="1" dirty="0">
                <a:solidFill>
                  <a:schemeClr val="tx1">
                    <a:lumMod val="85000"/>
                    <a:lumOff val="15000"/>
                  </a:schemeClr>
                </a:solidFill>
              </a:rPr>
              <a:t>LCA</a:t>
            </a:r>
            <a:r>
              <a:rPr lang="en-US" dirty="0">
                <a:solidFill>
                  <a:schemeClr val="tx1">
                    <a:lumMod val="85000"/>
                    <a:lumOff val="15000"/>
                  </a:schemeClr>
                </a:solidFill>
              </a:rPr>
              <a:t> is most common tool</a:t>
            </a:r>
          </a:p>
          <a:p>
            <a:pPr marL="457200" indent="-457200">
              <a:buFont typeface="Arial" panose="020B0604020202020204" pitchFamily="34" charset="0"/>
              <a:buChar char="•"/>
            </a:pPr>
            <a:r>
              <a:rPr lang="en-US" dirty="0">
                <a:solidFill>
                  <a:schemeClr val="tx1">
                    <a:lumMod val="85000"/>
                    <a:lumOff val="15000"/>
                  </a:schemeClr>
                </a:solidFill>
              </a:rPr>
              <a:t>Many incorporate some type of chemical and materials library/reference tool: </a:t>
            </a:r>
            <a:r>
              <a:rPr lang="en-US" b="1" dirty="0"/>
              <a:t>Pharos or other Chemical Screening Tool</a:t>
            </a:r>
          </a:p>
          <a:p>
            <a:pPr marL="457200" indent="-457200">
              <a:buFont typeface="Arial" panose="020B0604020202020204" pitchFamily="34" charset="0"/>
              <a:buChar char="•"/>
            </a:pPr>
            <a:r>
              <a:rPr lang="en-US" dirty="0">
                <a:solidFill>
                  <a:schemeClr val="tx1">
                    <a:lumMod val="85000"/>
                    <a:lumOff val="15000"/>
                  </a:schemeClr>
                </a:solidFill>
              </a:rPr>
              <a:t>EcoDesign Strategy Wheel: </a:t>
            </a:r>
            <a:r>
              <a:rPr lang="en-US" b="1" dirty="0"/>
              <a:t>Okala’s Ecodesign Strategy Wheel </a:t>
            </a:r>
            <a:endParaRPr lang="en-US" b="1" dirty="0">
              <a:solidFill>
                <a:schemeClr val="tx1">
                  <a:lumMod val="85000"/>
                  <a:lumOff val="15000"/>
                </a:schemeClr>
              </a:solidFill>
            </a:endParaRPr>
          </a:p>
          <a:p>
            <a:pPr marL="457200" indent="-457200">
              <a:buFont typeface="Arial" panose="020B0604020202020204" pitchFamily="34" charset="0"/>
              <a:buChar char="•"/>
            </a:pPr>
            <a:r>
              <a:rPr lang="en-US" dirty="0">
                <a:solidFill>
                  <a:schemeClr val="tx1">
                    <a:lumMod val="85000"/>
                    <a:lumOff val="15000"/>
                  </a:schemeClr>
                </a:solidFill>
              </a:rPr>
              <a:t>Several use some type of sustainability checklist:  </a:t>
            </a:r>
            <a:r>
              <a:rPr lang="en-US" b="1" dirty="0"/>
              <a:t>New Product Sustainability Checklist</a:t>
            </a:r>
            <a:r>
              <a:rPr lang="en-US" dirty="0"/>
              <a:t> </a:t>
            </a:r>
          </a:p>
          <a:p>
            <a:pPr marL="457200" indent="-457200">
              <a:buFont typeface="Arial" panose="020B0604020202020204" pitchFamily="34" charset="0"/>
              <a:buChar char="•"/>
            </a:pPr>
            <a:r>
              <a:rPr lang="en-US" dirty="0">
                <a:solidFill>
                  <a:schemeClr val="tx1">
                    <a:lumMod val="85000"/>
                    <a:lumOff val="15000"/>
                  </a:schemeClr>
                </a:solidFill>
              </a:rPr>
              <a:t>Often use a supplier scorecard: </a:t>
            </a:r>
            <a:r>
              <a:rPr lang="en-US" b="1" dirty="0"/>
              <a:t>Supplier Screening/Scorecard</a:t>
            </a:r>
          </a:p>
          <a:p>
            <a:pPr marL="457200" indent="-457200">
              <a:buFont typeface="Arial" panose="020B0604020202020204" pitchFamily="34" charset="0"/>
              <a:buChar char="•"/>
            </a:pPr>
            <a:endParaRPr lang="en-US" dirty="0">
              <a:solidFill>
                <a:schemeClr val="tx1">
                  <a:lumMod val="85000"/>
                  <a:lumOff val="15000"/>
                </a:schemeClr>
              </a:solidFill>
            </a:endParaRPr>
          </a:p>
          <a:p>
            <a:pPr marL="457200" indent="-457200">
              <a:buFont typeface="Arial" panose="020B0604020202020204" pitchFamily="34" charset="0"/>
              <a:buChar char="•"/>
            </a:pP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175" y="3359027"/>
            <a:ext cx="1568852" cy="1616076"/>
          </a:xfrm>
          <a:prstGeom prst="rect">
            <a:avLst/>
          </a:prstGeom>
        </p:spPr>
      </p:pic>
      <p:pic>
        <p:nvPicPr>
          <p:cNvPr id="12" name="Picture 4" descr="Image result for pharos proje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3923" y="3365254"/>
            <a:ext cx="1230371" cy="14909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stretch>
            <a:fillRect/>
          </a:stretch>
        </p:blipFill>
        <p:spPr>
          <a:xfrm>
            <a:off x="5265853" y="3561292"/>
            <a:ext cx="1948244" cy="1156770"/>
          </a:xfrm>
          <a:prstGeom prst="rect">
            <a:avLst/>
          </a:prstGeom>
          <a:ln>
            <a:solidFill>
              <a:schemeClr val="accent1"/>
            </a:solidFill>
          </a:ln>
        </p:spPr>
      </p:pic>
      <p:pic>
        <p:nvPicPr>
          <p:cNvPr id="14" name="Picture 13"/>
          <p:cNvPicPr>
            <a:picLocks noChangeAspect="1"/>
          </p:cNvPicPr>
          <p:nvPr/>
        </p:nvPicPr>
        <p:blipFill>
          <a:blip r:embed="rId5"/>
          <a:stretch>
            <a:fillRect/>
          </a:stretch>
        </p:blipFill>
        <p:spPr>
          <a:xfrm>
            <a:off x="549063" y="3561292"/>
            <a:ext cx="2148286" cy="1156770"/>
          </a:xfrm>
          <a:prstGeom prst="rect">
            <a:avLst/>
          </a:prstGeom>
          <a:ln>
            <a:solidFill>
              <a:schemeClr val="accent1"/>
            </a:solidFill>
          </a:ln>
        </p:spPr>
      </p:pic>
    </p:spTree>
    <p:extLst>
      <p:ext uri="{BB962C8B-B14F-4D97-AF65-F5344CB8AC3E}">
        <p14:creationId xmlns:p14="http://schemas.microsoft.com/office/powerpoint/2010/main" val="374184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 Box</a:t>
            </a:r>
            <a:br>
              <a:rPr lang="en-US" dirty="0"/>
            </a:br>
            <a:r>
              <a:rPr lang="en-US" sz="2000" dirty="0"/>
              <a:t>Tools Utilizing External Sources/Support</a:t>
            </a:r>
          </a:p>
        </p:txBody>
      </p:sp>
      <p:sp>
        <p:nvSpPr>
          <p:cNvPr id="3" name="Content Placeholder 2"/>
          <p:cNvSpPr>
            <a:spLocks noGrp="1"/>
          </p:cNvSpPr>
          <p:nvPr>
            <p:ph idx="1"/>
          </p:nvPr>
        </p:nvSpPr>
        <p:spPr>
          <a:xfrm>
            <a:off x="2567940" y="2724303"/>
            <a:ext cx="6118860" cy="2121779"/>
          </a:xfrm>
        </p:spPr>
        <p:txBody>
          <a:bodyPr>
            <a:normAutofit fontScale="92500"/>
          </a:bodyPr>
          <a:lstStyle/>
          <a:p>
            <a:pPr marL="457200" indent="-457200">
              <a:buFont typeface="Arial" panose="020B0604020202020204" pitchFamily="34" charset="0"/>
              <a:buChar char="•"/>
            </a:pPr>
            <a:r>
              <a:rPr lang="en-US" b="1" dirty="0"/>
              <a:t>Streamlined or Screening LCA – </a:t>
            </a:r>
            <a:r>
              <a:rPr lang="en-US" dirty="0"/>
              <a:t>companies contract for proprietary custom tools</a:t>
            </a:r>
          </a:p>
          <a:p>
            <a:pPr marL="457200" indent="-457200">
              <a:buFont typeface="Arial" panose="020B0604020202020204" pitchFamily="34" charset="0"/>
              <a:buChar char="•"/>
            </a:pPr>
            <a:r>
              <a:rPr lang="en-US" b="1" dirty="0"/>
              <a:t>Extensive LCAs </a:t>
            </a:r>
            <a:r>
              <a:rPr lang="en-US" dirty="0"/>
              <a:t>companies conduct internally or externally using LCA database in accordance with ISO 14025 and/or EN15804</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78" y="2724304"/>
            <a:ext cx="2299162" cy="1861437"/>
          </a:xfrm>
          <a:prstGeom prst="rect">
            <a:avLst/>
          </a:prstGeom>
        </p:spPr>
      </p:pic>
      <p:sp>
        <p:nvSpPr>
          <p:cNvPr id="5" name="Rectangle 4"/>
          <p:cNvSpPr/>
          <p:nvPr/>
        </p:nvSpPr>
        <p:spPr>
          <a:xfrm>
            <a:off x="249176" y="1865954"/>
            <a:ext cx="5133393" cy="461665"/>
          </a:xfrm>
          <a:prstGeom prst="rect">
            <a:avLst/>
          </a:prstGeom>
        </p:spPr>
        <p:txBody>
          <a:bodyPr wrap="none">
            <a:spAutoFit/>
          </a:bodyPr>
          <a:lstStyle/>
          <a:p>
            <a:r>
              <a:rPr lang="en-US" sz="2400" i="1" dirty="0"/>
              <a:t>2 Types of Life Cycle Assessment (LCA):</a:t>
            </a:r>
          </a:p>
        </p:txBody>
      </p:sp>
    </p:spTree>
    <p:extLst>
      <p:ext uri="{BB962C8B-B14F-4D97-AF65-F5344CB8AC3E}">
        <p14:creationId xmlns:p14="http://schemas.microsoft.com/office/powerpoint/2010/main" val="426925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85000" lnSpcReduction="20000"/>
          </a:bodyPr>
          <a:lstStyle/>
          <a:p>
            <a:pPr marL="914400" lvl="1" indent="-457200">
              <a:buFont typeface="Arial" panose="020B0604020202020204" pitchFamily="34" charset="0"/>
              <a:buChar char="•"/>
            </a:pPr>
            <a:r>
              <a:rPr lang="en-US" dirty="0"/>
              <a:t>Background</a:t>
            </a:r>
          </a:p>
          <a:p>
            <a:pPr marL="914400" lvl="1" indent="-457200">
              <a:buFont typeface="Arial" panose="020B0604020202020204" pitchFamily="34" charset="0"/>
              <a:buChar char="•"/>
            </a:pPr>
            <a:r>
              <a:rPr lang="en-US" dirty="0"/>
              <a:t>Objectives</a:t>
            </a:r>
          </a:p>
          <a:p>
            <a:pPr marL="914400" lvl="1" indent="-457200">
              <a:buFont typeface="Arial" panose="020B0604020202020204" pitchFamily="34" charset="0"/>
              <a:buChar char="•"/>
            </a:pPr>
            <a:r>
              <a:rPr lang="en-US" dirty="0"/>
              <a:t>Surveys</a:t>
            </a:r>
          </a:p>
          <a:p>
            <a:pPr marL="914400" lvl="1" indent="-457200">
              <a:buFont typeface="Arial" panose="020B0604020202020204" pitchFamily="34" charset="0"/>
              <a:buChar char="•"/>
            </a:pPr>
            <a:r>
              <a:rPr lang="en-US" dirty="0"/>
              <a:t>Interviews</a:t>
            </a:r>
          </a:p>
          <a:p>
            <a:pPr marL="914400" lvl="1" indent="-457200">
              <a:buFont typeface="Arial" panose="020B0604020202020204" pitchFamily="34" charset="0"/>
              <a:buChar char="•"/>
            </a:pPr>
            <a:r>
              <a:rPr lang="en-US" dirty="0"/>
              <a:t>Tools</a:t>
            </a:r>
          </a:p>
          <a:p>
            <a:pPr marL="914400" lvl="1" indent="-457200">
              <a:buFont typeface="Arial" panose="020B0604020202020204" pitchFamily="34" charset="0"/>
              <a:buChar char="•"/>
            </a:pPr>
            <a:r>
              <a:rPr lang="en-US" dirty="0"/>
              <a:t>Sustainability checklist</a:t>
            </a:r>
          </a:p>
          <a:p>
            <a:pPr marL="914400" lvl="1" indent="-457200">
              <a:buFont typeface="Arial" panose="020B0604020202020204" pitchFamily="34" charset="0"/>
              <a:buChar char="•"/>
            </a:pPr>
            <a:r>
              <a:rPr lang="en-US" dirty="0"/>
              <a:t>Supplier Screening/Scorecard</a:t>
            </a:r>
          </a:p>
          <a:p>
            <a:pPr marL="914400" lvl="1" indent="-457200">
              <a:buFont typeface="Arial" panose="020B0604020202020204" pitchFamily="34" charset="0"/>
              <a:buChar char="•"/>
            </a:pPr>
            <a:r>
              <a:rPr lang="en-US" dirty="0"/>
              <a:t>Conclusions</a:t>
            </a:r>
          </a:p>
          <a:p>
            <a:endParaRPr lang="en-US" dirty="0"/>
          </a:p>
        </p:txBody>
      </p:sp>
    </p:spTree>
    <p:extLst>
      <p:ext uri="{BB962C8B-B14F-4D97-AF65-F5344CB8AC3E}">
        <p14:creationId xmlns:p14="http://schemas.microsoft.com/office/powerpoint/2010/main" val="948499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Screening Tools</a:t>
            </a:r>
            <a:br>
              <a:rPr lang="en-US" dirty="0"/>
            </a:b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3508858270"/>
              </p:ext>
            </p:extLst>
          </p:nvPr>
        </p:nvGraphicFramePr>
        <p:xfrm>
          <a:off x="933855" y="1206229"/>
          <a:ext cx="6977116" cy="3457922"/>
        </p:xfrm>
        <a:graphic>
          <a:graphicData uri="http://schemas.openxmlformats.org/drawingml/2006/table">
            <a:tbl>
              <a:tblPr firstRow="1" firstCol="1" bandRow="1">
                <a:tableStyleId>{BC89EF96-8CEA-46FF-86C4-4CE0E7609802}</a:tableStyleId>
              </a:tblPr>
              <a:tblGrid>
                <a:gridCol w="3406634">
                  <a:extLst>
                    <a:ext uri="{9D8B030D-6E8A-4147-A177-3AD203B41FA5}">
                      <a16:colId xmlns:a16="http://schemas.microsoft.com/office/drawing/2014/main" xmlns="" val="761630480"/>
                    </a:ext>
                  </a:extLst>
                </a:gridCol>
                <a:gridCol w="1184817">
                  <a:extLst>
                    <a:ext uri="{9D8B030D-6E8A-4147-A177-3AD203B41FA5}">
                      <a16:colId xmlns:a16="http://schemas.microsoft.com/office/drawing/2014/main" xmlns="" val="2957100847"/>
                    </a:ext>
                  </a:extLst>
                </a:gridCol>
                <a:gridCol w="1196945">
                  <a:extLst>
                    <a:ext uri="{9D8B030D-6E8A-4147-A177-3AD203B41FA5}">
                      <a16:colId xmlns:a16="http://schemas.microsoft.com/office/drawing/2014/main" xmlns="" val="1049966244"/>
                    </a:ext>
                  </a:extLst>
                </a:gridCol>
                <a:gridCol w="1188720">
                  <a:extLst>
                    <a:ext uri="{9D8B030D-6E8A-4147-A177-3AD203B41FA5}">
                      <a16:colId xmlns:a16="http://schemas.microsoft.com/office/drawing/2014/main" xmlns="" val="2974772503"/>
                    </a:ext>
                  </a:extLst>
                </a:gridCol>
              </a:tblGrid>
              <a:tr h="512591">
                <a:tc>
                  <a:txBody>
                    <a:bodyPr/>
                    <a:lstStyle/>
                    <a:p>
                      <a:pPr marL="0" marR="0" algn="ctr">
                        <a:lnSpc>
                          <a:spcPct val="107000"/>
                        </a:lnSpc>
                        <a:spcBef>
                          <a:spcPts val="0"/>
                        </a:spcBef>
                        <a:spcAft>
                          <a:spcPts val="0"/>
                        </a:spcAft>
                      </a:pPr>
                      <a:r>
                        <a:rPr lang="en-US" sz="1600" dirty="0">
                          <a:effectLst/>
                        </a:rPr>
                        <a:t>Tool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Catalogue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Framework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Expert Analysis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73046673"/>
                  </a:ext>
                </a:extLst>
              </a:tr>
              <a:tr h="250513">
                <a:tc>
                  <a:txBody>
                    <a:bodyPr/>
                    <a:lstStyle/>
                    <a:p>
                      <a:pPr marL="228600" marR="0">
                        <a:lnSpc>
                          <a:spcPct val="107000"/>
                        </a:lnSpc>
                        <a:spcBef>
                          <a:spcPts val="0"/>
                        </a:spcBef>
                        <a:spcAft>
                          <a:spcPts val="0"/>
                        </a:spcAft>
                      </a:pPr>
                      <a:r>
                        <a:rPr lang="en-US" sz="1600">
                          <a:effectLst/>
                        </a:rPr>
                        <a:t>CleanGredients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97822457"/>
                  </a:ext>
                </a:extLst>
              </a:tr>
              <a:tr h="250513">
                <a:tc>
                  <a:txBody>
                    <a:bodyPr/>
                    <a:lstStyle/>
                    <a:p>
                      <a:pPr marL="0" marR="0">
                        <a:lnSpc>
                          <a:spcPct val="107000"/>
                        </a:lnSpc>
                        <a:spcBef>
                          <a:spcPts val="0"/>
                        </a:spcBef>
                        <a:spcAft>
                          <a:spcPts val="0"/>
                        </a:spcAft>
                      </a:pPr>
                      <a:r>
                        <a:rPr lang="en-US" sz="1600" dirty="0">
                          <a:effectLst/>
                        </a:rPr>
                        <a:t>     </a:t>
                      </a:r>
                      <a:r>
                        <a:rPr lang="en-US" sz="1600" dirty="0" err="1">
                          <a:effectLst/>
                        </a:rPr>
                        <a:t>GreenScreen</a:t>
                      </a:r>
                      <a:r>
                        <a:rPr lang="en-US" sz="16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63373473"/>
                  </a:ext>
                </a:extLst>
              </a:tr>
              <a:tr h="250513">
                <a:tc>
                  <a:txBody>
                    <a:bodyPr/>
                    <a:lstStyle/>
                    <a:p>
                      <a:pPr marL="228600" marR="0">
                        <a:lnSpc>
                          <a:spcPct val="107000"/>
                        </a:lnSpc>
                        <a:spcBef>
                          <a:spcPts val="0"/>
                        </a:spcBef>
                        <a:spcAft>
                          <a:spcPts val="0"/>
                        </a:spcAft>
                      </a:pPr>
                      <a:r>
                        <a:rPr lang="en-US" sz="1600">
                          <a:effectLst/>
                        </a:rPr>
                        <a:t>GreenWERCS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61692287"/>
                  </a:ext>
                </a:extLst>
              </a:tr>
              <a:tr h="512591">
                <a:tc>
                  <a:txBody>
                    <a:bodyPr/>
                    <a:lstStyle/>
                    <a:p>
                      <a:pPr marL="228600" marR="0">
                        <a:lnSpc>
                          <a:spcPct val="107000"/>
                        </a:lnSpc>
                        <a:spcBef>
                          <a:spcPts val="0"/>
                        </a:spcBef>
                        <a:spcAft>
                          <a:spcPts val="0"/>
                        </a:spcAft>
                      </a:pPr>
                      <a:r>
                        <a:rPr lang="en-US" sz="1600" dirty="0">
                          <a:effectLst/>
                        </a:rPr>
                        <a:t>Pharos™ Chemicals and Material Library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39104260"/>
                  </a:ext>
                </a:extLst>
              </a:tr>
              <a:tr h="250513">
                <a:tc>
                  <a:txBody>
                    <a:bodyPr/>
                    <a:lstStyle/>
                    <a:p>
                      <a:pPr marL="228600" marR="0">
                        <a:lnSpc>
                          <a:spcPct val="107000"/>
                        </a:lnSpc>
                        <a:spcBef>
                          <a:spcPts val="0"/>
                        </a:spcBef>
                        <a:spcAft>
                          <a:spcPts val="0"/>
                        </a:spcAft>
                      </a:pPr>
                      <a:r>
                        <a:rPr lang="en-US" sz="1600">
                          <a:effectLst/>
                        </a:rPr>
                        <a:t>SciVera Lens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66999856"/>
                  </a:ext>
                </a:extLst>
              </a:tr>
              <a:tr h="326860">
                <a:tc>
                  <a:txBody>
                    <a:bodyPr/>
                    <a:lstStyle/>
                    <a:p>
                      <a:pPr marL="228600" marR="0">
                        <a:lnSpc>
                          <a:spcPct val="107000"/>
                        </a:lnSpc>
                        <a:spcBef>
                          <a:spcPts val="0"/>
                        </a:spcBef>
                        <a:spcAft>
                          <a:spcPts val="0"/>
                        </a:spcAft>
                      </a:pPr>
                      <a:r>
                        <a:rPr lang="en-US" sz="1600" dirty="0">
                          <a:effectLst/>
                        </a:rPr>
                        <a:t>US EPA Safer Choice Chemicals List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95240809"/>
                  </a:ext>
                </a:extLst>
              </a:tr>
              <a:tr h="250513">
                <a:tc>
                  <a:txBody>
                    <a:bodyPr/>
                    <a:lstStyle/>
                    <a:p>
                      <a:pPr marL="228600" marR="0">
                        <a:lnSpc>
                          <a:spcPct val="107000"/>
                        </a:lnSpc>
                        <a:spcBef>
                          <a:spcPts val="0"/>
                        </a:spcBef>
                        <a:spcAft>
                          <a:spcPts val="0"/>
                        </a:spcAft>
                      </a:pPr>
                      <a:r>
                        <a:rPr lang="en-US" sz="1600" dirty="0" err="1">
                          <a:effectLst/>
                        </a:rPr>
                        <a:t>Okala</a:t>
                      </a:r>
                      <a:r>
                        <a:rPr lang="en-US" sz="1600" dirty="0">
                          <a:effectLst/>
                        </a:rPr>
                        <a:t> Ecodesign Strategy Wheel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3265728"/>
                  </a:ext>
                </a:extLst>
              </a:tr>
              <a:tr h="250513">
                <a:tc>
                  <a:txBody>
                    <a:bodyPr/>
                    <a:lstStyle/>
                    <a:p>
                      <a:pPr marL="228600" marR="0">
                        <a:lnSpc>
                          <a:spcPct val="107000"/>
                        </a:lnSpc>
                        <a:spcBef>
                          <a:spcPts val="0"/>
                        </a:spcBef>
                        <a:spcAft>
                          <a:spcPts val="0"/>
                        </a:spcAft>
                      </a:pPr>
                      <a:r>
                        <a:rPr lang="en-US" sz="1600">
                          <a:effectLst/>
                        </a:rPr>
                        <a:t>Higgs Index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11082289"/>
                  </a:ext>
                </a:extLst>
              </a:tr>
              <a:tr h="250513">
                <a:tc>
                  <a:txBody>
                    <a:bodyPr/>
                    <a:lstStyle/>
                    <a:p>
                      <a:pPr marL="228600" marR="0">
                        <a:lnSpc>
                          <a:spcPct val="107000"/>
                        </a:lnSpc>
                        <a:spcBef>
                          <a:spcPts val="0"/>
                        </a:spcBef>
                        <a:spcAft>
                          <a:spcPts val="0"/>
                        </a:spcAft>
                      </a:pPr>
                      <a:r>
                        <a:rPr lang="en-US" sz="1600">
                          <a:effectLst/>
                        </a:rPr>
                        <a:t>USEPA Design for Environment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X</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0694227"/>
                  </a:ext>
                </a:extLst>
              </a:tr>
              <a:tr h="250513">
                <a:tc>
                  <a:txBody>
                    <a:bodyPr/>
                    <a:lstStyle/>
                    <a:p>
                      <a:pPr marL="228600" marR="0">
                        <a:lnSpc>
                          <a:spcPct val="107000"/>
                        </a:lnSpc>
                        <a:spcBef>
                          <a:spcPts val="0"/>
                        </a:spcBef>
                        <a:spcAft>
                          <a:spcPts val="0"/>
                        </a:spcAft>
                      </a:pPr>
                      <a:r>
                        <a:rPr lang="en-US" sz="1600">
                          <a:effectLst/>
                        </a:rPr>
                        <a:t>Living Building Challenge Red List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66614575"/>
                  </a:ext>
                </a:extLst>
              </a:tr>
            </a:tbl>
          </a:graphicData>
        </a:graphic>
      </p:graphicFrame>
    </p:spTree>
    <p:extLst>
      <p:ext uri="{BB962C8B-B14F-4D97-AF65-F5344CB8AC3E}">
        <p14:creationId xmlns:p14="http://schemas.microsoft.com/office/powerpoint/2010/main" val="1423088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457200" y="2140373"/>
            <a:ext cx="7819813" cy="2926080"/>
          </a:xfrm>
        </p:spPr>
        <p:txBody>
          <a:bodyPr>
            <a:normAutofit/>
          </a:bodyPr>
          <a:lstStyle/>
          <a:p>
            <a:pPr marL="457200" indent="-457200">
              <a:buFont typeface="Arial" panose="020B0604020202020204" pitchFamily="34" charset="0"/>
              <a:buChar char="•"/>
            </a:pPr>
            <a:r>
              <a:rPr lang="en-US" sz="2000" dirty="0"/>
              <a:t>All companies, regardless of size, can incorporate sustainability into their NPD process.</a:t>
            </a:r>
          </a:p>
          <a:p>
            <a:pPr marL="457200" indent="-457200">
              <a:buFont typeface="Arial" panose="020B0604020202020204" pitchFamily="34" charset="0"/>
              <a:buChar char="•"/>
            </a:pPr>
            <a:r>
              <a:rPr lang="en-US" sz="2000" dirty="0"/>
              <a:t>Approach must be aligned to overall corporate strategy and customer focused.</a:t>
            </a:r>
          </a:p>
          <a:p>
            <a:pPr marL="457200" indent="-457200">
              <a:buFont typeface="Arial" panose="020B0604020202020204" pitchFamily="34" charset="0"/>
              <a:buChar char="•"/>
            </a:pPr>
            <a:r>
              <a:rPr lang="en-US" sz="2000" dirty="0"/>
              <a:t>Effective environmental NPD processes introduce environmental sustainability at the product concept stage</a:t>
            </a:r>
          </a:p>
          <a:p>
            <a:pPr marL="457200" indent="-457200">
              <a:buFont typeface="Arial" panose="020B0604020202020204" pitchFamily="34" charset="0"/>
              <a:buChar char="•"/>
            </a:pPr>
            <a:r>
              <a:rPr lang="en-US" sz="2000" dirty="0"/>
              <a:t>Common tools are integrated to include environmental sustainability considerations</a:t>
            </a:r>
          </a:p>
          <a:p>
            <a:endParaRPr lang="en-US" sz="2000" dirty="0"/>
          </a:p>
        </p:txBody>
      </p:sp>
      <p:sp>
        <p:nvSpPr>
          <p:cNvPr id="4" name="Rectangle 3"/>
          <p:cNvSpPr/>
          <p:nvPr/>
        </p:nvSpPr>
        <p:spPr>
          <a:xfrm>
            <a:off x="0" y="1397240"/>
            <a:ext cx="8950037" cy="644236"/>
          </a:xfrm>
          <a:prstGeom prst="rect">
            <a:avLst/>
          </a:prstGeom>
          <a:solidFill>
            <a:srgbClr val="77933C"/>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t>Companies have introduced sustainability addressing compliance, however to bring greater business value, sustainability must be integrated in NPD.</a:t>
            </a:r>
          </a:p>
        </p:txBody>
      </p:sp>
    </p:spTree>
    <p:extLst>
      <p:ext uri="{BB962C8B-B14F-4D97-AF65-F5344CB8AC3E}">
        <p14:creationId xmlns:p14="http://schemas.microsoft.com/office/powerpoint/2010/main" val="2613308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4421214" y="1466248"/>
            <a:ext cx="4556897" cy="3524059"/>
          </a:xfrm>
          <a:prstGeom prst="rect">
            <a:avLst/>
          </a:prstGeom>
          <a:ln>
            <a:solidFill>
              <a:schemeClr val="bg1">
                <a:lumMod val="65000"/>
              </a:schemeClr>
            </a:solidFill>
          </a:ln>
        </p:spPr>
      </p:pic>
      <p:pic>
        <p:nvPicPr>
          <p:cNvPr id="12" name="Picture 11"/>
          <p:cNvPicPr>
            <a:picLocks noChangeAspect="1"/>
          </p:cNvPicPr>
          <p:nvPr/>
        </p:nvPicPr>
        <p:blipFill>
          <a:blip r:embed="rId3"/>
          <a:stretch>
            <a:fillRect/>
          </a:stretch>
        </p:blipFill>
        <p:spPr>
          <a:xfrm>
            <a:off x="4264640" y="1264803"/>
            <a:ext cx="4545069" cy="3607821"/>
          </a:xfrm>
          <a:prstGeom prst="rect">
            <a:avLst/>
          </a:prstGeom>
          <a:ln>
            <a:solidFill>
              <a:schemeClr val="bg1">
                <a:lumMod val="65000"/>
              </a:schemeClr>
            </a:solidFill>
          </a:ln>
        </p:spPr>
      </p:pic>
      <p:pic>
        <p:nvPicPr>
          <p:cNvPr id="11" name="Picture 10"/>
          <p:cNvPicPr>
            <a:picLocks noChangeAspect="1"/>
          </p:cNvPicPr>
          <p:nvPr/>
        </p:nvPicPr>
        <p:blipFill>
          <a:blip r:embed="rId4"/>
          <a:stretch>
            <a:fillRect/>
          </a:stretch>
        </p:blipFill>
        <p:spPr>
          <a:xfrm>
            <a:off x="4151906" y="1152070"/>
            <a:ext cx="4419601" cy="3532664"/>
          </a:xfrm>
          <a:prstGeom prst="rect">
            <a:avLst/>
          </a:prstGeom>
          <a:ln>
            <a:solidFill>
              <a:schemeClr val="bg1">
                <a:lumMod val="65000"/>
              </a:schemeClr>
            </a:solidFill>
          </a:ln>
        </p:spPr>
      </p:pic>
      <p:sp>
        <p:nvSpPr>
          <p:cNvPr id="2" name="Title 1"/>
          <p:cNvSpPr>
            <a:spLocks noGrp="1"/>
          </p:cNvSpPr>
          <p:nvPr>
            <p:ph type="title"/>
          </p:nvPr>
        </p:nvSpPr>
        <p:spPr/>
        <p:txBody>
          <a:bodyPr/>
          <a:lstStyle/>
          <a:p>
            <a:pPr algn="l"/>
            <a:r>
              <a:rPr lang="en-US" dirty="0"/>
              <a:t>Walk Through</a:t>
            </a:r>
          </a:p>
        </p:txBody>
      </p:sp>
      <p:sp>
        <p:nvSpPr>
          <p:cNvPr id="3" name="Content Placeholder 2"/>
          <p:cNvSpPr>
            <a:spLocks noGrp="1"/>
          </p:cNvSpPr>
          <p:nvPr>
            <p:ph idx="1"/>
          </p:nvPr>
        </p:nvSpPr>
        <p:spPr>
          <a:xfrm>
            <a:off x="457199" y="1376460"/>
            <a:ext cx="3146613" cy="3358703"/>
          </a:xfrm>
        </p:spPr>
        <p:txBody>
          <a:bodyPr>
            <a:normAutofit/>
          </a:bodyPr>
          <a:lstStyle/>
          <a:p>
            <a:pPr algn="ctr"/>
            <a:r>
              <a:rPr lang="en-US" dirty="0"/>
              <a:t>Sustainability Checklist</a:t>
            </a:r>
          </a:p>
          <a:p>
            <a:pPr algn="ctr"/>
            <a:endParaRPr lang="en-US" dirty="0"/>
          </a:p>
        </p:txBody>
      </p:sp>
      <p:pic>
        <p:nvPicPr>
          <p:cNvPr id="10" name="Picture 9"/>
          <p:cNvPicPr>
            <a:picLocks noChangeAspect="1"/>
          </p:cNvPicPr>
          <p:nvPr/>
        </p:nvPicPr>
        <p:blipFill>
          <a:blip r:embed="rId4"/>
          <a:stretch>
            <a:fillRect/>
          </a:stretch>
        </p:blipFill>
        <p:spPr>
          <a:xfrm>
            <a:off x="4026399" y="1028849"/>
            <a:ext cx="4259568" cy="3494810"/>
          </a:xfrm>
          <a:prstGeom prst="rect">
            <a:avLst/>
          </a:prstGeom>
          <a:ln>
            <a:solidFill>
              <a:schemeClr val="bg1">
                <a:lumMod val="65000"/>
              </a:schemeClr>
            </a:solidFill>
          </a:ln>
        </p:spPr>
      </p:pic>
      <p:pic>
        <p:nvPicPr>
          <p:cNvPr id="6" name="Picture 5"/>
          <p:cNvPicPr>
            <a:picLocks noChangeAspect="1"/>
          </p:cNvPicPr>
          <p:nvPr/>
        </p:nvPicPr>
        <p:blipFill>
          <a:blip r:embed="rId5"/>
          <a:stretch>
            <a:fillRect/>
          </a:stretch>
        </p:blipFill>
        <p:spPr>
          <a:xfrm>
            <a:off x="3903489" y="932864"/>
            <a:ext cx="4106906" cy="3432457"/>
          </a:xfrm>
          <a:prstGeom prst="rect">
            <a:avLst/>
          </a:prstGeom>
          <a:ln>
            <a:solidFill>
              <a:schemeClr val="bg1">
                <a:lumMod val="65000"/>
              </a:schemeClr>
            </a:solidFill>
          </a:ln>
        </p:spPr>
      </p:pic>
    </p:spTree>
    <p:extLst>
      <p:ext uri="{BB962C8B-B14F-4D97-AF65-F5344CB8AC3E}">
        <p14:creationId xmlns:p14="http://schemas.microsoft.com/office/powerpoint/2010/main" val="402022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62000"/>
            <a:ext cx="8229600" cy="608263"/>
          </a:xfrm>
        </p:spPr>
        <p:txBody>
          <a:bodyPr/>
          <a:lstStyle/>
          <a:p>
            <a:pPr algn="l"/>
            <a:r>
              <a:rPr lang="en-US" dirty="0"/>
              <a:t>Walk Through</a:t>
            </a:r>
          </a:p>
        </p:txBody>
      </p:sp>
      <p:sp>
        <p:nvSpPr>
          <p:cNvPr id="7" name="Content Placeholder 2"/>
          <p:cNvSpPr txBox="1">
            <a:spLocks/>
          </p:cNvSpPr>
          <p:nvPr/>
        </p:nvSpPr>
        <p:spPr>
          <a:xfrm>
            <a:off x="306889" y="1376461"/>
            <a:ext cx="3106454" cy="34641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None/>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a:t>Supplier Screening/Scorecard</a:t>
            </a:r>
          </a:p>
        </p:txBody>
      </p:sp>
      <p:pic>
        <p:nvPicPr>
          <p:cNvPr id="9" name="Picture 8"/>
          <p:cNvPicPr>
            <a:picLocks noChangeAspect="1"/>
          </p:cNvPicPr>
          <p:nvPr/>
        </p:nvPicPr>
        <p:blipFill>
          <a:blip r:embed="rId2"/>
          <a:stretch>
            <a:fillRect/>
          </a:stretch>
        </p:blipFill>
        <p:spPr>
          <a:xfrm>
            <a:off x="3888858" y="932864"/>
            <a:ext cx="5117355" cy="4083810"/>
          </a:xfrm>
          <a:prstGeom prst="rect">
            <a:avLst/>
          </a:prstGeom>
        </p:spPr>
      </p:pic>
    </p:spTree>
    <p:extLst>
      <p:ext uri="{BB962C8B-B14F-4D97-AF65-F5344CB8AC3E}">
        <p14:creationId xmlns:p14="http://schemas.microsoft.com/office/powerpoint/2010/main" val="312326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Resources</a:t>
            </a:r>
            <a:endParaRPr lang="en-US" dirty="0"/>
          </a:p>
        </p:txBody>
      </p:sp>
      <p:sp>
        <p:nvSpPr>
          <p:cNvPr id="3" name="Content Placeholder 2"/>
          <p:cNvSpPr>
            <a:spLocks noGrp="1"/>
          </p:cNvSpPr>
          <p:nvPr>
            <p:ph idx="1"/>
          </p:nvPr>
        </p:nvSpPr>
        <p:spPr>
          <a:xfrm>
            <a:off x="534573" y="1370263"/>
            <a:ext cx="8229600" cy="3050570"/>
          </a:xfrm>
        </p:spPr>
        <p:txBody>
          <a:bodyPr/>
          <a:lstStyle/>
          <a:p>
            <a:pPr algn="ctr"/>
            <a:r>
              <a:rPr lang="en-US" sz="1800" u="sng" dirty="0">
                <a:hlinkClick r:id="rId2"/>
              </a:rPr>
              <a:t>http://</a:t>
            </a:r>
            <a:r>
              <a:rPr lang="en-US" sz="1800" u="sng" dirty="0" smtClean="0">
                <a:hlinkClick r:id="rId2"/>
              </a:rPr>
              <a:t>www.iriweb.org/articles/Integrating_Sustainability_into_NPD</a:t>
            </a:r>
            <a:endParaRPr lang="en-US" sz="1800" u="sng" dirty="0" smtClean="0"/>
          </a:p>
          <a:p>
            <a:pPr algn="ctr"/>
            <a:endParaRPr lang="en-US" sz="1800" dirty="0"/>
          </a:p>
          <a:p>
            <a:endParaRPr lang="en-US" dirty="0" smtClean="0"/>
          </a:p>
          <a:p>
            <a:endParaRPr lang="en-US" dirty="0"/>
          </a:p>
        </p:txBody>
      </p:sp>
      <p:pic>
        <p:nvPicPr>
          <p:cNvPr id="4" name="Picture 3"/>
          <p:cNvPicPr>
            <a:picLocks noChangeAspect="1"/>
          </p:cNvPicPr>
          <p:nvPr/>
        </p:nvPicPr>
        <p:blipFill>
          <a:blip r:embed="rId3"/>
          <a:stretch>
            <a:fillRect/>
          </a:stretch>
        </p:blipFill>
        <p:spPr>
          <a:xfrm>
            <a:off x="2306394" y="1859826"/>
            <a:ext cx="4059237" cy="3283674"/>
          </a:xfrm>
          <a:prstGeom prst="rect">
            <a:avLst/>
          </a:prstGeom>
        </p:spPr>
      </p:pic>
    </p:spTree>
    <p:extLst>
      <p:ext uri="{BB962C8B-B14F-4D97-AF65-F5344CB8AC3E}">
        <p14:creationId xmlns:p14="http://schemas.microsoft.com/office/powerpoint/2010/main" val="815153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80268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Survey Respondent</a:t>
            </a:r>
            <a:br>
              <a:rPr lang="en-US" sz="3200" dirty="0"/>
            </a:br>
            <a:r>
              <a:rPr lang="en-US" sz="2000" dirty="0"/>
              <a:t>Industry, Size, Customers</a:t>
            </a:r>
          </a:p>
        </p:txBody>
      </p:sp>
      <p:graphicFrame>
        <p:nvGraphicFramePr>
          <p:cNvPr id="7" name="Chart 6">
            <a:extLst/>
          </p:cNvPr>
          <p:cNvGraphicFramePr/>
          <p:nvPr>
            <p:extLst>
              <p:ext uri="{D42A27DB-BD31-4B8C-83A1-F6EECF244321}">
                <p14:modId xmlns:p14="http://schemas.microsoft.com/office/powerpoint/2010/main" val="910801296"/>
              </p:ext>
            </p:extLst>
          </p:nvPr>
        </p:nvGraphicFramePr>
        <p:xfrm>
          <a:off x="-308880" y="1752444"/>
          <a:ext cx="4250960" cy="2534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p:cNvPr>
          <p:cNvGraphicFramePr/>
          <p:nvPr>
            <p:extLst>
              <p:ext uri="{D42A27DB-BD31-4B8C-83A1-F6EECF244321}">
                <p14:modId xmlns:p14="http://schemas.microsoft.com/office/powerpoint/2010/main" val="683125183"/>
              </p:ext>
            </p:extLst>
          </p:nvPr>
        </p:nvGraphicFramePr>
        <p:xfrm>
          <a:off x="3942080" y="1802935"/>
          <a:ext cx="4961617" cy="32296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969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446288" cy="871591"/>
          </a:xfrm>
        </p:spPr>
        <p:txBody>
          <a:bodyPr/>
          <a:lstStyle/>
          <a:p>
            <a:pPr algn="l"/>
            <a:r>
              <a:rPr lang="en-US" dirty="0"/>
              <a:t>Sustainability Checklist</a:t>
            </a:r>
          </a:p>
        </p:txBody>
      </p:sp>
      <p:sp>
        <p:nvSpPr>
          <p:cNvPr id="3" name="Content Placeholder 2"/>
          <p:cNvSpPr>
            <a:spLocks noGrp="1"/>
          </p:cNvSpPr>
          <p:nvPr>
            <p:ph idx="1"/>
          </p:nvPr>
        </p:nvSpPr>
        <p:spPr>
          <a:xfrm>
            <a:off x="457199" y="1376460"/>
            <a:ext cx="3146613" cy="3358703"/>
          </a:xfrm>
        </p:spPr>
        <p:txBody>
          <a:bodyPr>
            <a:normAutofit/>
          </a:bodyPr>
          <a:lstStyle/>
          <a:p>
            <a:pPr algn="ctr"/>
            <a:endParaRPr lang="en-US" dirty="0"/>
          </a:p>
          <a:p>
            <a:pPr algn="ctr"/>
            <a:r>
              <a:rPr lang="en-US" dirty="0"/>
              <a:t>Stage 1</a:t>
            </a:r>
          </a:p>
          <a:p>
            <a:pPr algn="ctr"/>
            <a:endParaRPr lang="en-US" dirty="0"/>
          </a:p>
        </p:txBody>
      </p:sp>
      <p:pic>
        <p:nvPicPr>
          <p:cNvPr id="6" name="Picture 5"/>
          <p:cNvPicPr>
            <a:picLocks noChangeAspect="1"/>
          </p:cNvPicPr>
          <p:nvPr/>
        </p:nvPicPr>
        <p:blipFill>
          <a:blip r:embed="rId2"/>
          <a:stretch>
            <a:fillRect/>
          </a:stretch>
        </p:blipFill>
        <p:spPr>
          <a:xfrm>
            <a:off x="3903488" y="932864"/>
            <a:ext cx="5105035" cy="4077624"/>
          </a:xfrm>
          <a:prstGeom prst="rect">
            <a:avLst/>
          </a:prstGeom>
        </p:spPr>
      </p:pic>
      <p:sp>
        <p:nvSpPr>
          <p:cNvPr id="8" name="Rectangle: Diagonal Corners Rounded 7"/>
          <p:cNvSpPr/>
          <p:nvPr/>
        </p:nvSpPr>
        <p:spPr>
          <a:xfrm>
            <a:off x="732774" y="2541380"/>
            <a:ext cx="2430049" cy="1534438"/>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Preliminary Investigation</a:t>
            </a:r>
          </a:p>
        </p:txBody>
      </p:sp>
    </p:spTree>
    <p:extLst>
      <p:ext uri="{BB962C8B-B14F-4D97-AF65-F5344CB8AC3E}">
        <p14:creationId xmlns:p14="http://schemas.microsoft.com/office/powerpoint/2010/main" val="424293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376461"/>
            <a:ext cx="3146613" cy="3533742"/>
          </a:xfrm>
        </p:spPr>
        <p:txBody>
          <a:bodyPr>
            <a:normAutofit/>
          </a:bodyPr>
          <a:lstStyle/>
          <a:p>
            <a:pPr algn="ctr"/>
            <a:endParaRPr lang="en-US" dirty="0"/>
          </a:p>
          <a:p>
            <a:pPr algn="ctr"/>
            <a:r>
              <a:rPr lang="en-US" dirty="0"/>
              <a:t>Stage 2</a:t>
            </a:r>
          </a:p>
          <a:p>
            <a:pPr algn="ctr"/>
            <a:endParaRPr lang="en-US" dirty="0"/>
          </a:p>
        </p:txBody>
      </p:sp>
      <p:pic>
        <p:nvPicPr>
          <p:cNvPr id="7" name="Picture 6"/>
          <p:cNvPicPr>
            <a:picLocks noChangeAspect="1"/>
          </p:cNvPicPr>
          <p:nvPr/>
        </p:nvPicPr>
        <p:blipFill>
          <a:blip r:embed="rId2"/>
          <a:stretch>
            <a:fillRect/>
          </a:stretch>
        </p:blipFill>
        <p:spPr>
          <a:xfrm>
            <a:off x="3888859" y="932864"/>
            <a:ext cx="5048462" cy="4053925"/>
          </a:xfrm>
          <a:prstGeom prst="rect">
            <a:avLst/>
          </a:prstGeom>
        </p:spPr>
      </p:pic>
      <p:sp>
        <p:nvSpPr>
          <p:cNvPr id="8" name="Rectangle: Diagonal Corners Rounded 7"/>
          <p:cNvSpPr/>
          <p:nvPr/>
        </p:nvSpPr>
        <p:spPr>
          <a:xfrm>
            <a:off x="732774" y="2541380"/>
            <a:ext cx="2430049" cy="1534438"/>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Detailed Investigation</a:t>
            </a:r>
          </a:p>
        </p:txBody>
      </p:sp>
      <p:sp>
        <p:nvSpPr>
          <p:cNvPr id="9" name="Title 1"/>
          <p:cNvSpPr>
            <a:spLocks noGrp="1"/>
          </p:cNvSpPr>
          <p:nvPr>
            <p:ph type="title"/>
          </p:nvPr>
        </p:nvSpPr>
        <p:spPr>
          <a:xfrm>
            <a:off x="344183" y="811659"/>
            <a:ext cx="3431659" cy="873307"/>
          </a:xfrm>
        </p:spPr>
        <p:txBody>
          <a:bodyPr/>
          <a:lstStyle/>
          <a:p>
            <a:pPr algn="l"/>
            <a:r>
              <a:rPr lang="en-US" dirty="0"/>
              <a:t>Sustainability Checklist</a:t>
            </a:r>
          </a:p>
        </p:txBody>
      </p:sp>
    </p:spTree>
    <p:extLst>
      <p:ext uri="{BB962C8B-B14F-4D97-AF65-F5344CB8AC3E}">
        <p14:creationId xmlns:p14="http://schemas.microsoft.com/office/powerpoint/2010/main" val="2432218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376461"/>
            <a:ext cx="3146613" cy="3554784"/>
          </a:xfrm>
        </p:spPr>
        <p:txBody>
          <a:bodyPr>
            <a:normAutofit/>
          </a:bodyPr>
          <a:lstStyle/>
          <a:p>
            <a:pPr algn="ctr"/>
            <a:endParaRPr lang="en-US" dirty="0"/>
          </a:p>
          <a:p>
            <a:pPr algn="ctr"/>
            <a:r>
              <a:rPr lang="en-US" dirty="0"/>
              <a:t>Stage 3</a:t>
            </a:r>
          </a:p>
          <a:p>
            <a:pPr algn="ctr"/>
            <a:endParaRPr lang="en-US" b="1" dirty="0">
              <a:solidFill>
                <a:schemeClr val="tx2">
                  <a:lumMod val="60000"/>
                  <a:lumOff val="40000"/>
                </a:schemeClr>
              </a:solidFill>
            </a:endParaRPr>
          </a:p>
          <a:p>
            <a:pPr algn="ctr"/>
            <a:endParaRPr lang="en-US" dirty="0"/>
          </a:p>
        </p:txBody>
      </p:sp>
      <p:pic>
        <p:nvPicPr>
          <p:cNvPr id="4" name="Picture 3"/>
          <p:cNvPicPr>
            <a:picLocks noChangeAspect="1"/>
          </p:cNvPicPr>
          <p:nvPr/>
        </p:nvPicPr>
        <p:blipFill>
          <a:blip r:embed="rId2"/>
          <a:stretch>
            <a:fillRect/>
          </a:stretch>
        </p:blipFill>
        <p:spPr>
          <a:xfrm>
            <a:off x="3888120" y="932864"/>
            <a:ext cx="5024147" cy="3998381"/>
          </a:xfrm>
          <a:prstGeom prst="rect">
            <a:avLst/>
          </a:prstGeom>
        </p:spPr>
      </p:pic>
      <p:sp>
        <p:nvSpPr>
          <p:cNvPr id="7" name="Rectangle: Diagonal Corners Rounded 6"/>
          <p:cNvSpPr/>
          <p:nvPr/>
        </p:nvSpPr>
        <p:spPr>
          <a:xfrm>
            <a:off x="732774" y="2541380"/>
            <a:ext cx="2430049" cy="1534438"/>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Development</a:t>
            </a:r>
          </a:p>
        </p:txBody>
      </p:sp>
      <p:sp>
        <p:nvSpPr>
          <p:cNvPr id="8" name="Title 1"/>
          <p:cNvSpPr txBox="1">
            <a:spLocks/>
          </p:cNvSpPr>
          <p:nvPr/>
        </p:nvSpPr>
        <p:spPr>
          <a:xfrm>
            <a:off x="344183" y="811659"/>
            <a:ext cx="3431659" cy="87330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i="0" kern="1200">
                <a:solidFill>
                  <a:schemeClr val="tx1"/>
                </a:solidFill>
                <a:latin typeface="Calibri"/>
                <a:ea typeface="+mj-ea"/>
                <a:cs typeface="Calibri"/>
              </a:defRPr>
            </a:lvl1pPr>
          </a:lstStyle>
          <a:p>
            <a:pPr algn="l"/>
            <a:r>
              <a:rPr lang="en-US" dirty="0"/>
              <a:t>Sustainability Checklist</a:t>
            </a:r>
          </a:p>
        </p:txBody>
      </p:sp>
    </p:spTree>
    <p:extLst>
      <p:ext uri="{BB962C8B-B14F-4D97-AF65-F5344CB8AC3E}">
        <p14:creationId xmlns:p14="http://schemas.microsoft.com/office/powerpoint/2010/main" val="2246787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a:xfrm>
            <a:off x="457200" y="1544052"/>
            <a:ext cx="8229600" cy="3515627"/>
          </a:xfrm>
        </p:spPr>
        <p:txBody>
          <a:bodyPr>
            <a:normAutofit fontScale="92500" lnSpcReduction="20000"/>
          </a:bodyPr>
          <a:lstStyle/>
          <a:p>
            <a:r>
              <a:rPr lang="en-US" dirty="0"/>
              <a:t>Co-Chairs</a:t>
            </a:r>
          </a:p>
          <a:p>
            <a:pPr lvl="1">
              <a:buFont typeface="Arial" panose="020B0604020202020204" pitchFamily="34" charset="0"/>
              <a:buChar char="•"/>
            </a:pPr>
            <a:r>
              <a:rPr lang="en-US" sz="2000" b="1" dirty="0"/>
              <a:t>Debbie Kalish</a:t>
            </a:r>
            <a:r>
              <a:rPr lang="en-US" sz="2000" dirty="0"/>
              <a:t>	Ingersoll Rand</a:t>
            </a:r>
          </a:p>
          <a:p>
            <a:pPr lvl="1">
              <a:buFont typeface="Arial" panose="020B0604020202020204" pitchFamily="34" charset="0"/>
              <a:buChar char="•"/>
            </a:pPr>
            <a:r>
              <a:rPr lang="en-US" sz="2000" b="1" dirty="0"/>
              <a:t>John Taylor</a:t>
            </a:r>
            <a:r>
              <a:rPr lang="en-US" sz="2000" dirty="0"/>
              <a:t>	Schneider Electric</a:t>
            </a:r>
          </a:p>
          <a:p>
            <a:endParaRPr lang="en-US" sz="1200" dirty="0"/>
          </a:p>
          <a:p>
            <a:r>
              <a:rPr lang="en-US" dirty="0"/>
              <a:t>Mentor</a:t>
            </a:r>
          </a:p>
          <a:p>
            <a:pPr lvl="1">
              <a:buFont typeface="Arial" panose="020B0604020202020204" pitchFamily="34" charset="0"/>
              <a:buChar char="•"/>
            </a:pPr>
            <a:r>
              <a:rPr lang="en-US" sz="2000" b="1" dirty="0"/>
              <a:t>Sue Burek</a:t>
            </a:r>
            <a:r>
              <a:rPr lang="en-US" sz="2000" dirty="0"/>
              <a:t>		Stanley Black &amp; Decker</a:t>
            </a:r>
          </a:p>
          <a:p>
            <a:endParaRPr lang="en-US" sz="1200" dirty="0"/>
          </a:p>
          <a:p>
            <a:r>
              <a:rPr lang="en-US" dirty="0"/>
              <a:t>SME</a:t>
            </a:r>
          </a:p>
          <a:p>
            <a:pPr lvl="1">
              <a:buFont typeface="Arial" panose="020B0604020202020204" pitchFamily="34" charset="0"/>
              <a:buChar char="•"/>
            </a:pPr>
            <a:r>
              <a:rPr lang="en-US" sz="2000" b="1" dirty="0"/>
              <a:t>Larry Schwartz</a:t>
            </a:r>
            <a:r>
              <a:rPr lang="en-US" sz="2000" dirty="0"/>
              <a:t>	IP Business-Tech Solutions</a:t>
            </a:r>
          </a:p>
          <a:p>
            <a:endParaRPr lang="en-US" sz="1100" dirty="0"/>
          </a:p>
          <a:p>
            <a:r>
              <a:rPr lang="en-US" dirty="0"/>
              <a:t>Core team members</a:t>
            </a:r>
          </a:p>
          <a:p>
            <a:pPr lvl="1">
              <a:buFont typeface="Arial" panose="020B0604020202020204" pitchFamily="34" charset="0"/>
              <a:buChar char="•"/>
            </a:pPr>
            <a:r>
              <a:rPr lang="en-US" sz="2000" b="1" dirty="0"/>
              <a:t>Amy Costello</a:t>
            </a:r>
            <a:r>
              <a:rPr lang="en-US" sz="2000" dirty="0"/>
              <a:t>	Armstrong Flooring	</a:t>
            </a:r>
            <a:endParaRPr lang="en-US" dirty="0"/>
          </a:p>
        </p:txBody>
      </p:sp>
    </p:spTree>
    <p:extLst>
      <p:ext uri="{BB962C8B-B14F-4D97-AF65-F5344CB8AC3E}">
        <p14:creationId xmlns:p14="http://schemas.microsoft.com/office/powerpoint/2010/main" val="50097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376461"/>
            <a:ext cx="3146613" cy="3377166"/>
          </a:xfrm>
        </p:spPr>
        <p:txBody>
          <a:bodyPr>
            <a:normAutofit/>
          </a:bodyPr>
          <a:lstStyle/>
          <a:p>
            <a:pPr algn="ctr"/>
            <a:endParaRPr lang="en-US" dirty="0"/>
          </a:p>
          <a:p>
            <a:pPr algn="ctr"/>
            <a:r>
              <a:rPr lang="en-US" dirty="0"/>
              <a:t>Stage 4</a:t>
            </a:r>
          </a:p>
          <a:p>
            <a:pPr algn="ctr"/>
            <a:endParaRPr lang="en-US" dirty="0"/>
          </a:p>
        </p:txBody>
      </p:sp>
      <p:pic>
        <p:nvPicPr>
          <p:cNvPr id="4" name="Picture 3"/>
          <p:cNvPicPr>
            <a:picLocks noChangeAspect="1"/>
          </p:cNvPicPr>
          <p:nvPr/>
        </p:nvPicPr>
        <p:blipFill>
          <a:blip r:embed="rId2"/>
          <a:stretch>
            <a:fillRect/>
          </a:stretch>
        </p:blipFill>
        <p:spPr>
          <a:xfrm>
            <a:off x="3888859" y="932863"/>
            <a:ext cx="5086040" cy="3964813"/>
          </a:xfrm>
          <a:prstGeom prst="rect">
            <a:avLst/>
          </a:prstGeom>
        </p:spPr>
      </p:pic>
      <p:sp>
        <p:nvSpPr>
          <p:cNvPr id="7" name="Rectangle: Diagonal Corners Rounded 6"/>
          <p:cNvSpPr/>
          <p:nvPr/>
        </p:nvSpPr>
        <p:spPr>
          <a:xfrm>
            <a:off x="732774" y="2541380"/>
            <a:ext cx="2430049" cy="1534438"/>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Testing</a:t>
            </a:r>
          </a:p>
          <a:p>
            <a:pPr algn="ctr"/>
            <a:r>
              <a:rPr lang="en-US" sz="2400" b="1" dirty="0"/>
              <a:t>And</a:t>
            </a:r>
          </a:p>
          <a:p>
            <a:pPr algn="ctr"/>
            <a:r>
              <a:rPr lang="en-US" sz="2400" b="1" dirty="0"/>
              <a:t>Validation</a:t>
            </a:r>
          </a:p>
        </p:txBody>
      </p:sp>
      <p:sp>
        <p:nvSpPr>
          <p:cNvPr id="8" name="Title 1"/>
          <p:cNvSpPr txBox="1">
            <a:spLocks/>
          </p:cNvSpPr>
          <p:nvPr/>
        </p:nvSpPr>
        <p:spPr>
          <a:xfrm>
            <a:off x="344183" y="811659"/>
            <a:ext cx="3431659" cy="87330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i="0" kern="1200">
                <a:solidFill>
                  <a:schemeClr val="tx1"/>
                </a:solidFill>
                <a:latin typeface="Calibri"/>
                <a:ea typeface="+mj-ea"/>
                <a:cs typeface="Calibri"/>
              </a:defRPr>
            </a:lvl1pPr>
          </a:lstStyle>
          <a:p>
            <a:pPr algn="l"/>
            <a:r>
              <a:rPr lang="en-US" dirty="0"/>
              <a:t>Sustainability Checklist</a:t>
            </a:r>
          </a:p>
        </p:txBody>
      </p:sp>
    </p:spTree>
    <p:extLst>
      <p:ext uri="{BB962C8B-B14F-4D97-AF65-F5344CB8AC3E}">
        <p14:creationId xmlns:p14="http://schemas.microsoft.com/office/powerpoint/2010/main" val="3391768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376461"/>
            <a:ext cx="3146613" cy="3464140"/>
          </a:xfrm>
        </p:spPr>
        <p:txBody>
          <a:bodyPr>
            <a:normAutofit/>
          </a:bodyPr>
          <a:lstStyle/>
          <a:p>
            <a:pPr algn="ctr"/>
            <a:endParaRPr lang="en-US" dirty="0"/>
          </a:p>
          <a:p>
            <a:pPr algn="ctr"/>
            <a:r>
              <a:rPr lang="en-US" dirty="0"/>
              <a:t>Stage 5</a:t>
            </a:r>
          </a:p>
        </p:txBody>
      </p:sp>
      <p:pic>
        <p:nvPicPr>
          <p:cNvPr id="4" name="Picture 3"/>
          <p:cNvPicPr>
            <a:picLocks noChangeAspect="1"/>
          </p:cNvPicPr>
          <p:nvPr/>
        </p:nvPicPr>
        <p:blipFill>
          <a:blip r:embed="rId2"/>
          <a:stretch>
            <a:fillRect/>
          </a:stretch>
        </p:blipFill>
        <p:spPr>
          <a:xfrm>
            <a:off x="3888859" y="932864"/>
            <a:ext cx="5060988" cy="3907737"/>
          </a:xfrm>
          <a:prstGeom prst="rect">
            <a:avLst/>
          </a:prstGeom>
        </p:spPr>
      </p:pic>
      <p:sp>
        <p:nvSpPr>
          <p:cNvPr id="7" name="Rectangle: Diagonal Corners Rounded 6"/>
          <p:cNvSpPr/>
          <p:nvPr/>
        </p:nvSpPr>
        <p:spPr>
          <a:xfrm>
            <a:off x="732774" y="2541380"/>
            <a:ext cx="2430049" cy="1534438"/>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Production</a:t>
            </a:r>
          </a:p>
          <a:p>
            <a:pPr algn="ctr"/>
            <a:r>
              <a:rPr lang="en-US" sz="2400" b="1" dirty="0"/>
              <a:t>and</a:t>
            </a:r>
          </a:p>
          <a:p>
            <a:pPr algn="ctr"/>
            <a:r>
              <a:rPr lang="en-US" sz="2400" b="1" dirty="0"/>
              <a:t>Market Launch</a:t>
            </a:r>
          </a:p>
        </p:txBody>
      </p:sp>
      <p:sp>
        <p:nvSpPr>
          <p:cNvPr id="8" name="Title 1"/>
          <p:cNvSpPr txBox="1">
            <a:spLocks/>
          </p:cNvSpPr>
          <p:nvPr/>
        </p:nvSpPr>
        <p:spPr>
          <a:xfrm>
            <a:off x="344183" y="811659"/>
            <a:ext cx="3431659" cy="87330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i="0" kern="1200">
                <a:solidFill>
                  <a:schemeClr val="tx1"/>
                </a:solidFill>
                <a:latin typeface="Calibri"/>
                <a:ea typeface="+mj-ea"/>
                <a:cs typeface="Calibri"/>
              </a:defRPr>
            </a:lvl1pPr>
          </a:lstStyle>
          <a:p>
            <a:pPr algn="l"/>
            <a:r>
              <a:rPr lang="en-US" dirty="0"/>
              <a:t>Sustainability Checklist</a:t>
            </a:r>
          </a:p>
        </p:txBody>
      </p:sp>
    </p:spTree>
    <p:extLst>
      <p:ext uri="{BB962C8B-B14F-4D97-AF65-F5344CB8AC3E}">
        <p14:creationId xmlns:p14="http://schemas.microsoft.com/office/powerpoint/2010/main" val="744996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859582"/>
            <a:ext cx="4175738" cy="1092508"/>
          </a:xfrm>
        </p:spPr>
        <p:txBody>
          <a:bodyPr/>
          <a:lstStyle/>
          <a:p>
            <a:pPr algn="l"/>
            <a:r>
              <a:rPr lang="en-US" dirty="0"/>
              <a:t>Supplier Screening Scorecard</a:t>
            </a:r>
          </a:p>
        </p:txBody>
      </p:sp>
      <p:sp>
        <p:nvSpPr>
          <p:cNvPr id="7" name="Content Placeholder 2"/>
          <p:cNvSpPr txBox="1">
            <a:spLocks/>
          </p:cNvSpPr>
          <p:nvPr/>
        </p:nvSpPr>
        <p:spPr>
          <a:xfrm>
            <a:off x="306889" y="1376461"/>
            <a:ext cx="3106454" cy="34641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None/>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dirty="0"/>
          </a:p>
        </p:txBody>
      </p:sp>
      <p:pic>
        <p:nvPicPr>
          <p:cNvPr id="2" name="Picture 1"/>
          <p:cNvPicPr>
            <a:picLocks noChangeAspect="1"/>
          </p:cNvPicPr>
          <p:nvPr/>
        </p:nvPicPr>
        <p:blipFill>
          <a:blip r:embed="rId2"/>
          <a:stretch>
            <a:fillRect/>
          </a:stretch>
        </p:blipFill>
        <p:spPr>
          <a:xfrm>
            <a:off x="169099" y="2278920"/>
            <a:ext cx="8927679" cy="2655626"/>
          </a:xfrm>
          <a:prstGeom prst="rect">
            <a:avLst/>
          </a:prstGeom>
        </p:spPr>
      </p:pic>
      <p:sp>
        <p:nvSpPr>
          <p:cNvPr id="10" name="Rectangle: Diagonal Corners Rounded 9"/>
          <p:cNvSpPr/>
          <p:nvPr/>
        </p:nvSpPr>
        <p:spPr>
          <a:xfrm>
            <a:off x="4872625" y="893949"/>
            <a:ext cx="3388290" cy="1147793"/>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Support</a:t>
            </a:r>
          </a:p>
          <a:p>
            <a:pPr algn="ctr"/>
            <a:r>
              <a:rPr lang="en-US" sz="2400" b="1" dirty="0"/>
              <a:t>of</a:t>
            </a:r>
          </a:p>
          <a:p>
            <a:pPr algn="ctr"/>
            <a:r>
              <a:rPr lang="en-US" sz="2400" b="1" dirty="0"/>
              <a:t>Sustainability Goals</a:t>
            </a:r>
          </a:p>
        </p:txBody>
      </p:sp>
    </p:spTree>
    <p:extLst>
      <p:ext uri="{BB962C8B-B14F-4D97-AF65-F5344CB8AC3E}">
        <p14:creationId xmlns:p14="http://schemas.microsoft.com/office/powerpoint/2010/main" val="3367154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06889" y="1376461"/>
            <a:ext cx="3106454" cy="34641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None/>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dirty="0"/>
          </a:p>
        </p:txBody>
      </p:sp>
      <p:pic>
        <p:nvPicPr>
          <p:cNvPr id="5" name="Picture 4"/>
          <p:cNvPicPr>
            <a:picLocks noChangeAspect="1"/>
          </p:cNvPicPr>
          <p:nvPr/>
        </p:nvPicPr>
        <p:blipFill>
          <a:blip r:embed="rId2"/>
          <a:stretch>
            <a:fillRect/>
          </a:stretch>
        </p:blipFill>
        <p:spPr>
          <a:xfrm>
            <a:off x="200416" y="2268798"/>
            <a:ext cx="8830850" cy="2776254"/>
          </a:xfrm>
          <a:prstGeom prst="rect">
            <a:avLst/>
          </a:prstGeom>
        </p:spPr>
      </p:pic>
      <p:sp>
        <p:nvSpPr>
          <p:cNvPr id="8" name="Rectangle: Diagonal Corners Rounded 7"/>
          <p:cNvSpPr/>
          <p:nvPr/>
        </p:nvSpPr>
        <p:spPr>
          <a:xfrm>
            <a:off x="4872625" y="893949"/>
            <a:ext cx="3388290" cy="1147793"/>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Water Use</a:t>
            </a:r>
          </a:p>
          <a:p>
            <a:pPr algn="ctr"/>
            <a:r>
              <a:rPr lang="en-US" sz="2400" b="1" dirty="0"/>
              <a:t>and</a:t>
            </a:r>
          </a:p>
          <a:p>
            <a:pPr algn="ctr"/>
            <a:r>
              <a:rPr lang="en-US" sz="2400" b="1" dirty="0"/>
              <a:t>Waste Reduction</a:t>
            </a:r>
          </a:p>
        </p:txBody>
      </p:sp>
      <p:sp>
        <p:nvSpPr>
          <p:cNvPr id="9" name="Title 1"/>
          <p:cNvSpPr>
            <a:spLocks noGrp="1"/>
          </p:cNvSpPr>
          <p:nvPr>
            <p:ph type="title"/>
          </p:nvPr>
        </p:nvSpPr>
        <p:spPr>
          <a:xfrm>
            <a:off x="457200" y="859582"/>
            <a:ext cx="4175738" cy="1092508"/>
          </a:xfrm>
        </p:spPr>
        <p:txBody>
          <a:bodyPr/>
          <a:lstStyle/>
          <a:p>
            <a:pPr algn="l"/>
            <a:r>
              <a:rPr lang="en-US" dirty="0"/>
              <a:t>Supplier Screening Scorecard</a:t>
            </a:r>
          </a:p>
        </p:txBody>
      </p:sp>
    </p:spTree>
    <p:extLst>
      <p:ext uri="{BB962C8B-B14F-4D97-AF65-F5344CB8AC3E}">
        <p14:creationId xmlns:p14="http://schemas.microsoft.com/office/powerpoint/2010/main" val="542732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06889" y="1376461"/>
            <a:ext cx="3106454" cy="34641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None/>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dirty="0"/>
          </a:p>
        </p:txBody>
      </p:sp>
      <p:pic>
        <p:nvPicPr>
          <p:cNvPr id="2" name="Picture 1"/>
          <p:cNvPicPr>
            <a:picLocks noChangeAspect="1"/>
          </p:cNvPicPr>
          <p:nvPr/>
        </p:nvPicPr>
        <p:blipFill>
          <a:blip r:embed="rId2"/>
          <a:stretch>
            <a:fillRect/>
          </a:stretch>
        </p:blipFill>
        <p:spPr>
          <a:xfrm>
            <a:off x="194154" y="2271041"/>
            <a:ext cx="8787008" cy="2689265"/>
          </a:xfrm>
          <a:prstGeom prst="rect">
            <a:avLst/>
          </a:prstGeom>
        </p:spPr>
      </p:pic>
      <p:sp>
        <p:nvSpPr>
          <p:cNvPr id="8" name="Rectangle: Diagonal Corners Rounded 7"/>
          <p:cNvSpPr/>
          <p:nvPr/>
        </p:nvSpPr>
        <p:spPr>
          <a:xfrm>
            <a:off x="4872625" y="893949"/>
            <a:ext cx="3388290" cy="1147793"/>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Contract Terms</a:t>
            </a:r>
          </a:p>
        </p:txBody>
      </p:sp>
      <p:sp>
        <p:nvSpPr>
          <p:cNvPr id="9" name="Title 1"/>
          <p:cNvSpPr>
            <a:spLocks noGrp="1"/>
          </p:cNvSpPr>
          <p:nvPr>
            <p:ph type="title"/>
          </p:nvPr>
        </p:nvSpPr>
        <p:spPr>
          <a:xfrm>
            <a:off x="457200" y="859582"/>
            <a:ext cx="4175738" cy="1092508"/>
          </a:xfrm>
        </p:spPr>
        <p:txBody>
          <a:bodyPr/>
          <a:lstStyle/>
          <a:p>
            <a:pPr algn="l"/>
            <a:r>
              <a:rPr lang="en-US" dirty="0"/>
              <a:t>Supplier Screening Scorecard</a:t>
            </a:r>
          </a:p>
        </p:txBody>
      </p:sp>
    </p:spTree>
    <p:extLst>
      <p:ext uri="{BB962C8B-B14F-4D97-AF65-F5344CB8AC3E}">
        <p14:creationId xmlns:p14="http://schemas.microsoft.com/office/powerpoint/2010/main" val="2320107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06889" y="1376461"/>
            <a:ext cx="3106454" cy="34641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None/>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dirty="0"/>
          </a:p>
        </p:txBody>
      </p:sp>
      <p:pic>
        <p:nvPicPr>
          <p:cNvPr id="3" name="Picture 2"/>
          <p:cNvPicPr>
            <a:picLocks noChangeAspect="1"/>
          </p:cNvPicPr>
          <p:nvPr/>
        </p:nvPicPr>
        <p:blipFill>
          <a:blip r:embed="rId2"/>
          <a:stretch>
            <a:fillRect/>
          </a:stretch>
        </p:blipFill>
        <p:spPr>
          <a:xfrm>
            <a:off x="187890" y="2272263"/>
            <a:ext cx="8814808" cy="2637940"/>
          </a:xfrm>
          <a:prstGeom prst="rect">
            <a:avLst/>
          </a:prstGeom>
        </p:spPr>
      </p:pic>
      <p:sp>
        <p:nvSpPr>
          <p:cNvPr id="8" name="Rectangle: Diagonal Corners Rounded 7"/>
          <p:cNvSpPr/>
          <p:nvPr/>
        </p:nvSpPr>
        <p:spPr>
          <a:xfrm>
            <a:off x="4872625" y="893949"/>
            <a:ext cx="3388290" cy="1147793"/>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Flexible sub-criteria</a:t>
            </a:r>
          </a:p>
          <a:p>
            <a:pPr algn="ctr"/>
            <a:r>
              <a:rPr lang="en-US" sz="2400" b="1" dirty="0"/>
              <a:t>(optional)</a:t>
            </a:r>
          </a:p>
        </p:txBody>
      </p:sp>
      <p:sp>
        <p:nvSpPr>
          <p:cNvPr id="9" name="Title 1"/>
          <p:cNvSpPr>
            <a:spLocks noGrp="1"/>
          </p:cNvSpPr>
          <p:nvPr>
            <p:ph type="title"/>
          </p:nvPr>
        </p:nvSpPr>
        <p:spPr>
          <a:xfrm>
            <a:off x="457200" y="859582"/>
            <a:ext cx="4175738" cy="1092508"/>
          </a:xfrm>
        </p:spPr>
        <p:txBody>
          <a:bodyPr/>
          <a:lstStyle/>
          <a:p>
            <a:pPr algn="l"/>
            <a:r>
              <a:rPr lang="en-US" dirty="0"/>
              <a:t>Supplier Screening Scorecard</a:t>
            </a:r>
          </a:p>
        </p:txBody>
      </p:sp>
    </p:spTree>
    <p:extLst>
      <p:ext uri="{BB962C8B-B14F-4D97-AF65-F5344CB8AC3E}">
        <p14:creationId xmlns:p14="http://schemas.microsoft.com/office/powerpoint/2010/main" val="3537275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Adding Sustainability to the NPD Toolbox</a:t>
            </a:r>
          </a:p>
        </p:txBody>
      </p:sp>
      <p:sp>
        <p:nvSpPr>
          <p:cNvPr id="3" name="Content Placeholder 2"/>
          <p:cNvSpPr>
            <a:spLocks noGrp="1"/>
          </p:cNvSpPr>
          <p:nvPr>
            <p:ph idx="1"/>
          </p:nvPr>
        </p:nvSpPr>
        <p:spPr/>
        <p:txBody>
          <a:bodyPr/>
          <a:lstStyle/>
          <a:p>
            <a:endParaRPr lang="en-US" b="1" dirty="0">
              <a:solidFill>
                <a:schemeClr val="accent3">
                  <a:lumMod val="75000"/>
                </a:schemeClr>
              </a:solidFill>
            </a:endParaRPr>
          </a:p>
          <a:p>
            <a:r>
              <a:rPr lang="en-US" b="1" dirty="0">
                <a:solidFill>
                  <a:schemeClr val="accent3">
                    <a:lumMod val="75000"/>
                  </a:schemeClr>
                </a:solidFill>
              </a:rPr>
              <a:t>Objective:</a:t>
            </a:r>
            <a:r>
              <a:rPr lang="en-US" dirty="0">
                <a:solidFill>
                  <a:schemeClr val="accent3">
                    <a:lumMod val="75000"/>
                  </a:schemeClr>
                </a:solidFill>
              </a:rPr>
              <a:t> </a:t>
            </a:r>
            <a:r>
              <a:rPr lang="en-US" dirty="0"/>
              <a:t>To overcome the gap between a high level view on </a:t>
            </a:r>
            <a:r>
              <a:rPr lang="en-US" b="1" dirty="0"/>
              <a:t>the importance of sustainability  </a:t>
            </a:r>
          </a:p>
          <a:p>
            <a:r>
              <a:rPr lang="en-US" b="1" dirty="0"/>
              <a:t>    </a:t>
            </a:r>
            <a:r>
              <a:rPr lang="en-US" dirty="0"/>
              <a:t>	</a:t>
            </a:r>
          </a:p>
          <a:p>
            <a:pPr marL="914400"/>
            <a:r>
              <a:rPr lang="en-US" b="1" dirty="0"/>
              <a:t>…to a practical “how to do it” </a:t>
            </a:r>
          </a:p>
          <a:p>
            <a:endParaRPr lang="en-US" dirty="0"/>
          </a:p>
        </p:txBody>
      </p:sp>
      <p:sp>
        <p:nvSpPr>
          <p:cNvPr id="4" name="Rectangle 3"/>
          <p:cNvSpPr/>
          <p:nvPr/>
        </p:nvSpPr>
        <p:spPr>
          <a:xfrm>
            <a:off x="0" y="4113998"/>
            <a:ext cx="8950037" cy="644236"/>
          </a:xfrm>
          <a:prstGeom prst="rect">
            <a:avLst/>
          </a:prstGeom>
          <a:solidFill>
            <a:srgbClr val="7793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Integrating sustainability into the </a:t>
            </a:r>
            <a:r>
              <a:rPr lang="en-US" b="1" dirty="0"/>
              <a:t>N</a:t>
            </a:r>
            <a:r>
              <a:rPr lang="en-US" dirty="0"/>
              <a:t>ew </a:t>
            </a:r>
            <a:r>
              <a:rPr lang="en-US" b="1" dirty="0"/>
              <a:t>P</a:t>
            </a:r>
            <a:r>
              <a:rPr lang="en-US" dirty="0"/>
              <a:t>roduct </a:t>
            </a:r>
            <a:r>
              <a:rPr lang="en-US" b="1" dirty="0"/>
              <a:t>D</a:t>
            </a:r>
            <a:r>
              <a:rPr lang="en-US" dirty="0"/>
              <a:t>evelopment process</a:t>
            </a:r>
          </a:p>
        </p:txBody>
      </p:sp>
    </p:spTree>
    <p:extLst>
      <p:ext uri="{BB962C8B-B14F-4D97-AF65-F5344CB8AC3E}">
        <p14:creationId xmlns:p14="http://schemas.microsoft.com/office/powerpoint/2010/main" val="53364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457200" y="1451818"/>
            <a:ext cx="8229600" cy="1995783"/>
          </a:xfrm>
        </p:spPr>
        <p:txBody>
          <a:bodyPr>
            <a:normAutofit fontScale="62500" lnSpcReduction="20000"/>
          </a:bodyPr>
          <a:lstStyle/>
          <a:p>
            <a:pPr>
              <a:spcBef>
                <a:spcPts val="2400"/>
              </a:spcBef>
            </a:pPr>
            <a:r>
              <a:rPr lang="en-US" dirty="0"/>
              <a:t>Over the past 3 years, 2 ROR groups have examined how sustainability can be factored into R&amp;D.  An earlier (2010) ROR examined sustainability in R&amp;D and was focused mostly on insuring EH&amp;S compliance requirements were met.</a:t>
            </a:r>
          </a:p>
          <a:p>
            <a:pPr>
              <a:spcBef>
                <a:spcPts val="2400"/>
              </a:spcBef>
            </a:pPr>
            <a:r>
              <a:rPr lang="en-US" dirty="0">
                <a:solidFill>
                  <a:schemeClr val="accent3">
                    <a:lumMod val="75000"/>
                  </a:schemeClr>
                </a:solidFill>
              </a:rPr>
              <a:t>The first ROR, </a:t>
            </a:r>
            <a:r>
              <a:rPr lang="en-US" i="1" dirty="0">
                <a:solidFill>
                  <a:schemeClr val="accent3">
                    <a:lumMod val="75000"/>
                  </a:schemeClr>
                </a:solidFill>
              </a:rPr>
              <a:t>Sustainability Maturity Model </a:t>
            </a:r>
            <a:r>
              <a:rPr lang="en-US" dirty="0">
                <a:solidFill>
                  <a:schemeClr val="accent3">
                    <a:lumMod val="75000"/>
                  </a:schemeClr>
                </a:solidFill>
              </a:rPr>
              <a:t>(SMM) </a:t>
            </a:r>
            <a:r>
              <a:rPr lang="en-US" dirty="0"/>
              <a:t>proposed a sustainability maturity model that allowed companies to visualize </a:t>
            </a:r>
            <a:r>
              <a:rPr lang="en-US" u="sng" dirty="0">
                <a:solidFill>
                  <a:schemeClr val="accent3">
                    <a:lumMod val="75000"/>
                  </a:schemeClr>
                </a:solidFill>
              </a:rPr>
              <a:t>where</a:t>
            </a:r>
            <a:r>
              <a:rPr lang="en-US" dirty="0"/>
              <a:t> they were in the sustainability continuum.</a:t>
            </a:r>
          </a:p>
          <a:p>
            <a:pPr>
              <a:spcBef>
                <a:spcPts val="2400"/>
              </a:spcBef>
            </a:pPr>
            <a:r>
              <a:rPr lang="en-US" dirty="0">
                <a:solidFill>
                  <a:schemeClr val="accent3">
                    <a:lumMod val="75000"/>
                  </a:schemeClr>
                </a:solidFill>
              </a:rPr>
              <a:t>A second ROR, </a:t>
            </a:r>
            <a:r>
              <a:rPr lang="en-US" i="1" dirty="0">
                <a:solidFill>
                  <a:schemeClr val="accent3">
                    <a:lumMod val="75000"/>
                  </a:schemeClr>
                </a:solidFill>
              </a:rPr>
              <a:t>Sustainability Driven Innovation </a:t>
            </a:r>
            <a:r>
              <a:rPr lang="en-US" dirty="0">
                <a:solidFill>
                  <a:schemeClr val="accent3">
                    <a:lumMod val="75000"/>
                  </a:schemeClr>
                </a:solidFill>
              </a:rPr>
              <a:t>(SDI), </a:t>
            </a:r>
            <a:r>
              <a:rPr lang="en-US" dirty="0"/>
              <a:t>examined sustainability as a methodology for companies to drive innovation.</a:t>
            </a:r>
          </a:p>
        </p:txBody>
      </p:sp>
      <p:pic>
        <p:nvPicPr>
          <p:cNvPr id="9" name="Picture 8"/>
          <p:cNvPicPr>
            <a:picLocks noChangeAspect="1"/>
          </p:cNvPicPr>
          <p:nvPr/>
        </p:nvPicPr>
        <p:blipFill>
          <a:blip r:embed="rId2"/>
          <a:stretch>
            <a:fillRect/>
          </a:stretch>
        </p:blipFill>
        <p:spPr>
          <a:xfrm>
            <a:off x="2255574" y="3387436"/>
            <a:ext cx="4272020" cy="1681139"/>
          </a:xfrm>
          <a:prstGeom prst="rect">
            <a:avLst/>
          </a:prstGeom>
        </p:spPr>
      </p:pic>
    </p:spTree>
    <p:extLst>
      <p:ext uri="{BB962C8B-B14F-4D97-AF65-F5344CB8AC3E}">
        <p14:creationId xmlns:p14="http://schemas.microsoft.com/office/powerpoint/2010/main" val="3323220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18931"/>
          </a:xfrm>
        </p:spPr>
        <p:txBody>
          <a:bodyPr/>
          <a:lstStyle/>
          <a:p>
            <a:r>
              <a:rPr lang="en-US" altLang="en-US" sz="3200" dirty="0"/>
              <a:t>Sustainability Maturity Model Conclusions</a:t>
            </a:r>
            <a:endParaRPr lang="en-US" sz="3200" dirty="0"/>
          </a:p>
        </p:txBody>
      </p:sp>
      <p:sp>
        <p:nvSpPr>
          <p:cNvPr id="3" name="Content Placeholder 2"/>
          <p:cNvSpPr>
            <a:spLocks noGrp="1"/>
          </p:cNvSpPr>
          <p:nvPr>
            <p:ph idx="1"/>
          </p:nvPr>
        </p:nvSpPr>
        <p:spPr>
          <a:xfrm>
            <a:off x="457201" y="1641034"/>
            <a:ext cx="5471628" cy="2411420"/>
          </a:xfrm>
        </p:spPr>
        <p:txBody>
          <a:bodyPr>
            <a:normAutofit fontScale="62500" lnSpcReduction="20000"/>
          </a:bodyPr>
          <a:lstStyle/>
          <a:p>
            <a:pPr marL="457200" indent="-457200">
              <a:buFont typeface="Arial" panose="020B0604020202020204" pitchFamily="34" charset="0"/>
              <a:buChar char="•"/>
            </a:pPr>
            <a:r>
              <a:rPr lang="en-US" dirty="0"/>
              <a:t>Conducted analysis between financial metrics </a:t>
            </a:r>
          </a:p>
          <a:p>
            <a:pPr marL="0" indent="0"/>
            <a:r>
              <a:rPr lang="en-US" dirty="0"/>
              <a:t>	and sustainability maturity model score </a:t>
            </a:r>
          </a:p>
          <a:p>
            <a:pPr marL="457200" indent="-457200">
              <a:buFont typeface="Arial" panose="020B0604020202020204" pitchFamily="34" charset="0"/>
              <a:buChar char="•"/>
            </a:pPr>
            <a:r>
              <a:rPr lang="en-US" dirty="0"/>
              <a:t>Resulting correlation coefficient indicates a </a:t>
            </a:r>
          </a:p>
          <a:p>
            <a:pPr marL="0" indent="0"/>
            <a:r>
              <a:rPr lang="en-US" dirty="0"/>
              <a:t>	linear relationship could exist between sustainability</a:t>
            </a:r>
          </a:p>
          <a:p>
            <a:pPr marL="0" indent="0"/>
            <a:r>
              <a:rPr lang="en-US" dirty="0"/>
              <a:t>	maturity and increased operating margins</a:t>
            </a:r>
          </a:p>
          <a:p>
            <a:pPr marL="457200" indent="-457200">
              <a:buFont typeface="Arial" panose="020B0604020202020204" pitchFamily="34" charset="0"/>
              <a:buChar char="•"/>
            </a:pPr>
            <a:r>
              <a:rPr lang="en-US" altLang="en-US" dirty="0"/>
              <a:t>Large distribution in responses (highest= Telecom, lowest= “Other”)</a:t>
            </a:r>
          </a:p>
          <a:p>
            <a:pPr marL="457200" indent="-457200">
              <a:buFont typeface="Arial" panose="020B0604020202020204" pitchFamily="34" charset="0"/>
              <a:buChar char="•"/>
            </a:pPr>
            <a:r>
              <a:rPr lang="en-US" altLang="en-US" dirty="0"/>
              <a:t>Corporate sustainability policy and gov’t policy generally lead the maturity growth</a:t>
            </a:r>
          </a:p>
          <a:p>
            <a:pPr marL="457200" indent="-457200">
              <a:buFont typeface="Arial" panose="020B0604020202020204" pitchFamily="34" charset="0"/>
              <a:buChar char="•"/>
            </a:pPr>
            <a:r>
              <a:rPr lang="en-US" altLang="en-US" dirty="0"/>
              <a:t>Design lags strategy</a:t>
            </a:r>
            <a:endParaRPr lang="en-US" dirty="0"/>
          </a:p>
        </p:txBody>
      </p:sp>
      <p:pic>
        <p:nvPicPr>
          <p:cNvPr id="4"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t="4431" r="13499" b="5648"/>
          <a:stretch/>
        </p:blipFill>
        <p:spPr>
          <a:xfrm>
            <a:off x="5928829" y="1849654"/>
            <a:ext cx="3170854" cy="1621839"/>
          </a:xfrm>
          <a:prstGeom prst="rect">
            <a:avLst/>
          </a:prstGeom>
          <a:solidFill>
            <a:srgbClr val="E6E6E6"/>
          </a:solidFill>
        </p:spPr>
      </p:pic>
      <p:sp>
        <p:nvSpPr>
          <p:cNvPr id="5" name="Rectangle 4"/>
          <p:cNvSpPr/>
          <p:nvPr/>
        </p:nvSpPr>
        <p:spPr>
          <a:xfrm>
            <a:off x="0" y="4113998"/>
            <a:ext cx="8950037" cy="644236"/>
          </a:xfrm>
          <a:prstGeom prst="rect">
            <a:avLst/>
          </a:prstGeom>
          <a:solidFill>
            <a:srgbClr val="7793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Strong evidence that sustainability is the next category to improve financial performance by using sustainability to drive innovation</a:t>
            </a:r>
          </a:p>
        </p:txBody>
      </p:sp>
    </p:spTree>
    <p:extLst>
      <p:ext uri="{BB962C8B-B14F-4D97-AF65-F5344CB8AC3E}">
        <p14:creationId xmlns:p14="http://schemas.microsoft.com/office/powerpoint/2010/main" val="634028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Sustainability Driven Innovation (SDI)</a:t>
            </a:r>
            <a:br>
              <a:rPr lang="en-US" sz="3200" dirty="0"/>
            </a:br>
            <a:r>
              <a:rPr lang="en-US" sz="3200" dirty="0"/>
              <a:t>Summary</a:t>
            </a:r>
          </a:p>
        </p:txBody>
      </p:sp>
      <p:sp>
        <p:nvSpPr>
          <p:cNvPr id="3" name="Content Placeholder 2"/>
          <p:cNvSpPr>
            <a:spLocks noGrp="1"/>
          </p:cNvSpPr>
          <p:nvPr>
            <p:ph idx="1"/>
          </p:nvPr>
        </p:nvSpPr>
        <p:spPr>
          <a:xfrm>
            <a:off x="457200" y="1613326"/>
            <a:ext cx="8229600" cy="2328292"/>
          </a:xfrm>
        </p:spPr>
        <p:txBody>
          <a:bodyPr>
            <a:normAutofit/>
          </a:bodyPr>
          <a:lstStyle/>
          <a:p>
            <a:pPr marL="457200" indent="-457200">
              <a:buFont typeface="Arial" panose="020B0604020202020204" pitchFamily="34" charset="0"/>
              <a:buChar char="•"/>
            </a:pPr>
            <a:r>
              <a:rPr lang="en-US" sz="1800" dirty="0"/>
              <a:t>A process companies employ to create business value</a:t>
            </a:r>
          </a:p>
          <a:p>
            <a:pPr marL="457200" indent="-457200">
              <a:buFont typeface="Arial" panose="020B0604020202020204" pitchFamily="34" charset="0"/>
              <a:buChar char="•"/>
            </a:pPr>
            <a:r>
              <a:rPr lang="en-US" sz="1800" dirty="0"/>
              <a:t>Perceived and real barriers and gaps exist  </a:t>
            </a:r>
          </a:p>
          <a:p>
            <a:pPr marL="457200" indent="-457200">
              <a:buFont typeface="Arial" panose="020B0604020202020204" pitchFamily="34" charset="0"/>
              <a:buChar char="•"/>
            </a:pPr>
            <a:r>
              <a:rPr lang="en-US" sz="1800" dirty="0"/>
              <a:t>Objectives, priorities, and innovation practices correlate with successful SDI</a:t>
            </a:r>
          </a:p>
          <a:p>
            <a:pPr marL="457200" indent="-457200">
              <a:buFont typeface="Arial" panose="020B0604020202020204" pitchFamily="34" charset="0"/>
              <a:buChar char="•"/>
            </a:pPr>
            <a:r>
              <a:rPr lang="en-US" sz="1800" dirty="0"/>
              <a:t>SDI is one approach to integrate sustainability into a company</a:t>
            </a:r>
          </a:p>
        </p:txBody>
      </p:sp>
      <p:sp>
        <p:nvSpPr>
          <p:cNvPr id="4" name="Rectangle 3"/>
          <p:cNvSpPr/>
          <p:nvPr/>
        </p:nvSpPr>
        <p:spPr>
          <a:xfrm>
            <a:off x="0" y="4113998"/>
            <a:ext cx="8950037" cy="644236"/>
          </a:xfrm>
          <a:prstGeom prst="rect">
            <a:avLst/>
          </a:prstGeom>
          <a:solidFill>
            <a:srgbClr val="7793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Building sustainability into company-specific value creation levers can serve as a universal starting point</a:t>
            </a:r>
          </a:p>
        </p:txBody>
      </p:sp>
    </p:spTree>
    <p:extLst>
      <p:ext uri="{BB962C8B-B14F-4D97-AF65-F5344CB8AC3E}">
        <p14:creationId xmlns:p14="http://schemas.microsoft.com/office/powerpoint/2010/main" val="429453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9002"/>
            <a:ext cx="8229600" cy="608263"/>
          </a:xfrm>
        </p:spPr>
        <p:txBody>
          <a:bodyPr/>
          <a:lstStyle/>
          <a:p>
            <a:r>
              <a:rPr lang="en-US" sz="3600" dirty="0"/>
              <a:t>New Project: Adding Sustainability to the </a:t>
            </a:r>
            <a:br>
              <a:rPr lang="en-US" sz="3600" dirty="0"/>
            </a:br>
            <a:r>
              <a:rPr lang="en-US" sz="3600" dirty="0"/>
              <a:t>NPD Toolbox</a:t>
            </a:r>
          </a:p>
        </p:txBody>
      </p:sp>
      <p:sp>
        <p:nvSpPr>
          <p:cNvPr id="3" name="Content Placeholder 2"/>
          <p:cNvSpPr>
            <a:spLocks noGrp="1"/>
          </p:cNvSpPr>
          <p:nvPr>
            <p:ph idx="1"/>
          </p:nvPr>
        </p:nvSpPr>
        <p:spPr>
          <a:xfrm>
            <a:off x="457200" y="1855340"/>
            <a:ext cx="8229600" cy="3050570"/>
          </a:xfrm>
        </p:spPr>
        <p:txBody>
          <a:bodyPr>
            <a:normAutofit lnSpcReduction="10000"/>
          </a:bodyPr>
          <a:lstStyle/>
          <a:p>
            <a:r>
              <a:rPr lang="en-US" dirty="0"/>
              <a:t>Approach</a:t>
            </a:r>
          </a:p>
          <a:p>
            <a:pPr>
              <a:buFont typeface="Arial" panose="020B0604020202020204" pitchFamily="34" charset="0"/>
              <a:buChar char="•"/>
            </a:pPr>
            <a:r>
              <a:rPr lang="en-US" dirty="0"/>
              <a:t>Test hypothesis of the need to be prescriptive on how to incorporate sustainability into companies’ New Product Development (NPD) process</a:t>
            </a:r>
          </a:p>
          <a:p>
            <a:pPr>
              <a:buFont typeface="Arial" panose="020B0604020202020204" pitchFamily="34" charset="0"/>
              <a:buChar char="•"/>
            </a:pPr>
            <a:r>
              <a:rPr lang="en-US" dirty="0"/>
              <a:t>Conduct research via:</a:t>
            </a:r>
          </a:p>
          <a:p>
            <a:pPr lvl="1">
              <a:buFont typeface="Arial" panose="020B0604020202020204" pitchFamily="34" charset="0"/>
              <a:buChar char="•"/>
            </a:pPr>
            <a:r>
              <a:rPr lang="en-US" sz="2200" dirty="0"/>
              <a:t>Literature</a:t>
            </a:r>
          </a:p>
          <a:p>
            <a:pPr lvl="1">
              <a:buFont typeface="Arial" panose="020B0604020202020204" pitchFamily="34" charset="0"/>
              <a:buChar char="•"/>
            </a:pPr>
            <a:r>
              <a:rPr lang="en-US" sz="2200" dirty="0"/>
              <a:t>Survey</a:t>
            </a:r>
          </a:p>
          <a:p>
            <a:pPr lvl="1">
              <a:buFont typeface="Arial" panose="020B0604020202020204" pitchFamily="34" charset="0"/>
              <a:buChar char="•"/>
            </a:pPr>
            <a:r>
              <a:rPr lang="en-US" sz="2200" dirty="0"/>
              <a:t>Interviews</a:t>
            </a:r>
          </a:p>
        </p:txBody>
      </p:sp>
    </p:spTree>
    <p:extLst>
      <p:ext uri="{BB962C8B-B14F-4D97-AF65-F5344CB8AC3E}">
        <p14:creationId xmlns:p14="http://schemas.microsoft.com/office/powerpoint/2010/main" val="364353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9821"/>
            <a:ext cx="8229600" cy="608263"/>
          </a:xfrm>
        </p:spPr>
        <p:txBody>
          <a:bodyPr/>
          <a:lstStyle/>
          <a:p>
            <a:r>
              <a:rPr lang="en-US" sz="3600" dirty="0"/>
              <a:t>New Project: Adding Sustainability to the </a:t>
            </a:r>
            <a:br>
              <a:rPr lang="en-US" sz="3600" dirty="0"/>
            </a:br>
            <a:r>
              <a:rPr lang="en-US" sz="3600" dirty="0"/>
              <a:t>NPD Toolbox</a:t>
            </a:r>
          </a:p>
        </p:txBody>
      </p:sp>
      <p:sp>
        <p:nvSpPr>
          <p:cNvPr id="3" name="Content Placeholder 2"/>
          <p:cNvSpPr>
            <a:spLocks noGrp="1"/>
          </p:cNvSpPr>
          <p:nvPr>
            <p:ph idx="1"/>
          </p:nvPr>
        </p:nvSpPr>
        <p:spPr>
          <a:xfrm>
            <a:off x="457200" y="1826159"/>
            <a:ext cx="8229600" cy="3050570"/>
          </a:xfrm>
        </p:spPr>
        <p:txBody>
          <a:bodyPr>
            <a:normAutofit/>
          </a:bodyPr>
          <a:lstStyle/>
          <a:p>
            <a:r>
              <a:rPr lang="en-US" dirty="0"/>
              <a:t>Objectives</a:t>
            </a:r>
          </a:p>
          <a:p>
            <a:pPr>
              <a:buFont typeface="Arial" panose="020B0604020202020204" pitchFamily="34" charset="0"/>
              <a:buChar char="•"/>
            </a:pPr>
            <a:r>
              <a:rPr lang="en-US" dirty="0"/>
              <a:t>Help companies integrate sustainability into NPD</a:t>
            </a:r>
          </a:p>
          <a:p>
            <a:pPr marL="742950" lvl="2" indent="-342900">
              <a:buFont typeface="Arial" panose="020B0604020202020204" pitchFamily="34" charset="0"/>
              <a:buChar char="•"/>
            </a:pPr>
            <a:r>
              <a:rPr lang="en-US" sz="2000" dirty="0"/>
              <a:t>Identify and develop tools for best practices within phase gate processes</a:t>
            </a:r>
          </a:p>
          <a:p>
            <a:pPr>
              <a:buFont typeface="Arial" panose="020B0604020202020204" pitchFamily="34" charset="0"/>
              <a:buChar char="•"/>
            </a:pPr>
            <a:r>
              <a:rPr lang="en-US" dirty="0"/>
              <a:t>Publish RTM Article: “Integrating Sustainability into New Product Development”</a:t>
            </a:r>
          </a:p>
        </p:txBody>
      </p:sp>
    </p:spTree>
    <p:extLst>
      <p:ext uri="{BB962C8B-B14F-4D97-AF65-F5344CB8AC3E}">
        <p14:creationId xmlns:p14="http://schemas.microsoft.com/office/powerpoint/2010/main" val="3203508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1953</TotalTime>
  <Words>1076</Words>
  <Application>Microsoft Office PowerPoint</Application>
  <PresentationFormat>On-screen Show (16:9)</PresentationFormat>
  <Paragraphs>233</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Office Theme</vt:lpstr>
      <vt:lpstr>PowerPoint Presentation</vt:lpstr>
      <vt:lpstr>AGENDA</vt:lpstr>
      <vt:lpstr>Introductions</vt:lpstr>
      <vt:lpstr>Adding Sustainability to the NPD Toolbox</vt:lpstr>
      <vt:lpstr>Background</vt:lpstr>
      <vt:lpstr>Sustainability Maturity Model Conclusions</vt:lpstr>
      <vt:lpstr>Sustainability Driven Innovation (SDI) Summary</vt:lpstr>
      <vt:lpstr>New Project: Adding Sustainability to the  NPD Toolbox</vt:lpstr>
      <vt:lpstr>New Project: Adding Sustainability to the  NPD Toolbox</vt:lpstr>
      <vt:lpstr>Surveys</vt:lpstr>
      <vt:lpstr>Survey Respondents: Sustainability in NPD IS SUSTAINABILITY INCLUDED IN NPD?</vt:lpstr>
      <vt:lpstr>Survey Respondents: Sustainability in NPD WHY SUSTAINABILITY?</vt:lpstr>
      <vt:lpstr>Survey Respondents: Tools for Sustainability </vt:lpstr>
      <vt:lpstr>Interviews</vt:lpstr>
      <vt:lpstr>PowerPoint Presentation</vt:lpstr>
      <vt:lpstr>Interview Examples</vt:lpstr>
      <vt:lpstr>Interview Key Takeaways</vt:lpstr>
      <vt:lpstr>Tools for Sharing in Toolbox </vt:lpstr>
      <vt:lpstr>Tool Box Tools Utilizing External Sources/Support</vt:lpstr>
      <vt:lpstr>Chemical Screening Tools </vt:lpstr>
      <vt:lpstr>Conclusions</vt:lpstr>
      <vt:lpstr>Walk Through</vt:lpstr>
      <vt:lpstr>Walk Through</vt:lpstr>
      <vt:lpstr>Accessing Resources</vt:lpstr>
      <vt:lpstr>Appendix</vt:lpstr>
      <vt:lpstr>Survey Respondent Industry, Size, Customers</vt:lpstr>
      <vt:lpstr>Sustainability Checklist</vt:lpstr>
      <vt:lpstr>Sustainability Checklist</vt:lpstr>
      <vt:lpstr>PowerPoint Presentation</vt:lpstr>
      <vt:lpstr>PowerPoint Presentation</vt:lpstr>
      <vt:lpstr>PowerPoint Presentation</vt:lpstr>
      <vt:lpstr>Supplier Screening Scorecard</vt:lpstr>
      <vt:lpstr>Supplier Screening Scorecard</vt:lpstr>
      <vt:lpstr>Supplier Screening Scorecard</vt:lpstr>
      <vt:lpstr>Supplier Screening Scorecard</vt:lpstr>
    </vt:vector>
  </TitlesOfParts>
  <Company>Bussolati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Workstation 10</dc:creator>
  <cp:lastModifiedBy>Kalish, Debbie</cp:lastModifiedBy>
  <cp:revision>110</cp:revision>
  <dcterms:created xsi:type="dcterms:W3CDTF">2016-02-09T20:30:23Z</dcterms:created>
  <dcterms:modified xsi:type="dcterms:W3CDTF">2017-10-03T17:25:51Z</dcterms:modified>
</cp:coreProperties>
</file>