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9"/>
  </p:notesMasterIdLst>
  <p:sldIdLst>
    <p:sldId id="2141411434" r:id="rId5"/>
    <p:sldId id="2141411525" r:id="rId6"/>
    <p:sldId id="2141411526" r:id="rId7"/>
    <p:sldId id="2141411527" r:id="rId8"/>
    <p:sldId id="952" r:id="rId9"/>
    <p:sldId id="1008" r:id="rId10"/>
    <p:sldId id="2141411397" r:id="rId11"/>
    <p:sldId id="2141411435" r:id="rId12"/>
    <p:sldId id="258" r:id="rId13"/>
    <p:sldId id="321" r:id="rId14"/>
    <p:sldId id="259" r:id="rId15"/>
    <p:sldId id="2141411541" r:id="rId16"/>
    <p:sldId id="2141411542" r:id="rId17"/>
    <p:sldId id="2141411543" r:id="rId18"/>
    <p:sldId id="2141411544" r:id="rId19"/>
    <p:sldId id="2141411545" r:id="rId20"/>
    <p:sldId id="2141411546" r:id="rId21"/>
    <p:sldId id="257" r:id="rId22"/>
    <p:sldId id="2141411440" r:id="rId23"/>
    <p:sldId id="2141411536" r:id="rId24"/>
    <p:sldId id="2141411534" r:id="rId25"/>
    <p:sldId id="2141411538" r:id="rId26"/>
    <p:sldId id="2141411540" r:id="rId27"/>
    <p:sldId id="2141411441" r:id="rId28"/>
    <p:sldId id="2141411535" r:id="rId29"/>
    <p:sldId id="2141411537" r:id="rId30"/>
    <p:sldId id="263" r:id="rId31"/>
    <p:sldId id="2141411442" r:id="rId32"/>
    <p:sldId id="2141411444" r:id="rId33"/>
    <p:sldId id="2141411443" r:id="rId34"/>
    <p:sldId id="2141411446" r:id="rId35"/>
    <p:sldId id="2141411445" r:id="rId36"/>
    <p:sldId id="2141411447" r:id="rId37"/>
    <p:sldId id="2141411436" r:id="rId38"/>
    <p:sldId id="2141411448" r:id="rId39"/>
    <p:sldId id="2141411335" r:id="rId40"/>
    <p:sldId id="4101" r:id="rId41"/>
    <p:sldId id="2141411532" r:id="rId42"/>
    <p:sldId id="951" r:id="rId43"/>
    <p:sldId id="2141411451" r:id="rId44"/>
    <p:sldId id="2141411528" r:id="rId45"/>
    <p:sldId id="2141411529" r:id="rId46"/>
    <p:sldId id="2141411530" r:id="rId47"/>
    <p:sldId id="2141411531" r:id="rId4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317" userDrawn="1">
          <p15:clr>
            <a:srgbClr val="A4A3A4"/>
          </p15:clr>
        </p15:guide>
        <p15:guide id="4"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Nobes" initials="SN" lastIdx="17" clrIdx="0">
    <p:extLst>
      <p:ext uri="{19B8F6BF-5375-455C-9EA6-DF929625EA0E}">
        <p15:presenceInfo xmlns:p15="http://schemas.microsoft.com/office/powerpoint/2012/main" userId="S::sophie.nobes@pharmagenesis.com::5e9e72cb-ff73-4727-96c6-e58ebce5871d" providerId="AD"/>
      </p:ext>
    </p:extLst>
  </p:cmAuthor>
  <p:cmAuthor id="2" name="Sonia.Schweers" initials="So" lastIdx="6" clrIdx="1">
    <p:extLst>
      <p:ext uri="{19B8F6BF-5375-455C-9EA6-DF929625EA0E}">
        <p15:presenceInfo xmlns:p15="http://schemas.microsoft.com/office/powerpoint/2012/main" userId="S::sonia.schweers_bms.com#ext#@oxfordpharmagenesis.onmicrosoft.com::1531c5f8-168f-4be9-b4a5-e3d71c81d2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923"/>
    <a:srgbClr val="5FBB49"/>
    <a:srgbClr val="1A75BB"/>
    <a:srgbClr val="E11926"/>
    <a:srgbClr val="25377D"/>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588" autoAdjust="0"/>
  </p:normalViewPr>
  <p:slideViewPr>
    <p:cSldViewPr snapToGrid="0" snapToObjects="1" showGuides="1">
      <p:cViewPr varScale="1">
        <p:scale>
          <a:sx n="100" d="100"/>
          <a:sy n="100" d="100"/>
        </p:scale>
        <p:origin x="974" y="67"/>
      </p:cViewPr>
      <p:guideLst>
        <p:guide orient="horz" pos="1620"/>
        <p:guide pos="2880"/>
        <p:guide pos="317"/>
        <p:guide pos="5465"/>
      </p:guideLst>
    </p:cSldViewPr>
  </p:slideViewPr>
  <p:outlineViewPr>
    <p:cViewPr>
      <p:scale>
        <a:sx n="33" d="100"/>
        <a:sy n="33" d="100"/>
      </p:scale>
      <p:origin x="0" y="-528"/>
    </p:cViewPr>
  </p:outlineViewPr>
  <p:notesTextViewPr>
    <p:cViewPr>
      <p:scale>
        <a:sx n="1" d="1"/>
        <a:sy n="1" d="1"/>
      </p:scale>
      <p:origin x="0" y="0"/>
    </p:cViewPr>
  </p:notesTextViewPr>
  <p:sorterViewPr>
    <p:cViewPr>
      <p:scale>
        <a:sx n="200" d="100"/>
        <a:sy n="200" d="100"/>
      </p:scale>
      <p:origin x="0" y="-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CA6CB-9A6C-6043-9E28-8742B37C52AD}"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effectLst/>
                <a:uLnTx/>
                <a:uFillTx/>
                <a:ea typeface="ＭＳ Ｐゴシック"/>
                <a:cs typeface="Calibri"/>
              </a:rPr>
              <a:t>Hi everyone; welcome and thank you for joining today’s Open Access ISMPP U</a:t>
            </a:r>
            <a:r>
              <a:rPr lang="en-US" sz="1400" spc="-30" dirty="0">
                <a:ea typeface="ＭＳ Ｐゴシック"/>
                <a:cs typeface="Calibri"/>
              </a:rPr>
              <a:t>,</a:t>
            </a:r>
            <a:r>
              <a:rPr kumimoji="0" lang="en-US" sz="1400" b="0" i="0" u="none" strike="noStrike" kern="1200" cap="none" spc="-30" normalizeH="0" baseline="0" noProof="0" dirty="0">
                <a:ln>
                  <a:noFill/>
                </a:ln>
                <a:effectLst/>
                <a:uLnTx/>
                <a:uFillTx/>
                <a:ea typeface="ＭＳ Ｐゴシック"/>
                <a:cs typeface="Calibri"/>
              </a:rPr>
              <a:t> titled: </a:t>
            </a:r>
            <a:r>
              <a:rPr lang="en-US" sz="4400" dirty="0"/>
              <a:t>Copyright Confusion: demystifying Creative Commons licenses for industry-funded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30" normalizeH="0" baseline="0" noProof="0" dirty="0">
                <a:ln>
                  <a:noFill/>
                </a:ln>
                <a:effectLst/>
                <a:uLnTx/>
                <a:uFillTx/>
                <a:ea typeface="ＭＳ Ｐゴシック"/>
                <a:cs typeface="Calibri"/>
              </a:rPr>
              <a:t>Please take a moment to capture a screenshot for CMPP credit. You will also be sent a certificate with credit attached after the webinar.</a:t>
            </a:r>
            <a:endParaRPr lang="en-US" sz="440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6754-64F7-4E50-A957-8B5CEDBAF654}" type="slidenum">
              <a:rPr lang="en-GB" smtClean="0"/>
              <a:t>12</a:t>
            </a:fld>
            <a:endParaRPr lang="en-GB"/>
          </a:p>
        </p:txBody>
      </p:sp>
    </p:spTree>
    <p:extLst>
      <p:ext uri="{BB962C8B-B14F-4D97-AF65-F5344CB8AC3E}">
        <p14:creationId xmlns:p14="http://schemas.microsoft.com/office/powerpoint/2010/main" val="159582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2FB49D4D-568C-2641-B360-BD4A87EDB853}" type="slidenum">
              <a:rPr lang="en-US" smtClean="0"/>
              <a:t>19</a:t>
            </a:fld>
            <a:endParaRPr lang="en-US"/>
          </a:p>
        </p:txBody>
      </p:sp>
    </p:spTree>
    <p:extLst>
      <p:ext uri="{BB962C8B-B14F-4D97-AF65-F5344CB8AC3E}">
        <p14:creationId xmlns:p14="http://schemas.microsoft.com/office/powerpoint/2010/main" val="383412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900" kern="100" dirty="0">
                <a:effectLst/>
                <a:latin typeface="Arial" panose="020B0604020202020204" pitchFamily="34" charset="0"/>
                <a:ea typeface="Calibri" panose="020F0502020204030204" pitchFamily="34" charset="0"/>
                <a:cs typeface="Arial" panose="020B0604020202020204" pitchFamily="34" charset="0"/>
              </a:rPr>
              <a:t>The medical team of a pharmaceutical company wants to include a figure about a study design in an internal training deck. The figure was recently published in an open access article that included authors who work for the company. The article was published under a CC BY-NC-ND license, and the team would like to modify the figure before including it in the training deck. </a:t>
            </a:r>
          </a:p>
          <a:p>
            <a:pPr marL="0" marR="0">
              <a:lnSpc>
                <a:spcPct val="107000"/>
              </a:lnSpc>
              <a:spcBef>
                <a:spcPts val="0"/>
              </a:spcBef>
              <a:spcAft>
                <a:spcPts val="800"/>
              </a:spcAft>
            </a:pPr>
            <a:r>
              <a:rPr lang="en-US" sz="900" kern="100" dirty="0">
                <a:effectLst/>
                <a:latin typeface="Arial" panose="020B0604020202020204" pitchFamily="34" charset="0"/>
                <a:ea typeface="Calibri" panose="020F0502020204030204" pitchFamily="34" charset="0"/>
                <a:cs typeface="Arial" panose="020B0604020202020204" pitchFamily="34" charset="0"/>
              </a:rPr>
              <a:t>Excerpts of the publishing agreement signed by the corresponding author (on behalf of the authors) read</a:t>
            </a:r>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28</a:t>
            </a:fld>
            <a:endParaRPr lang="en-US"/>
          </a:p>
        </p:txBody>
      </p:sp>
    </p:spTree>
    <p:extLst>
      <p:ext uri="{BB962C8B-B14F-4D97-AF65-F5344CB8AC3E}">
        <p14:creationId xmlns:p14="http://schemas.microsoft.com/office/powerpoint/2010/main" val="2516270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00" dirty="0">
                <a:cs typeface="Arial" panose="020B0604020202020204" pitchFamily="34" charset="0"/>
              </a:rPr>
              <a:t>The team reached out to their in-house copyright attorney to seek advice on this specific use case. They were advised to use the figure without modification for internal medical training after seeking permission from the author. </a:t>
            </a:r>
          </a:p>
          <a:p>
            <a:pPr marL="0" marR="0">
              <a:lnSpc>
                <a:spcPct val="107000"/>
              </a:lnSpc>
              <a:spcBef>
                <a:spcPts val="0"/>
              </a:spcBef>
              <a:spcAft>
                <a:spcPts val="800"/>
              </a:spcAft>
            </a:pPr>
            <a:r>
              <a:rPr lang="en-US" sz="900" kern="100" dirty="0">
                <a:effectLst/>
                <a:latin typeface="Arial" panose="020B0604020202020204" pitchFamily="34" charset="0"/>
                <a:ea typeface="Calibri" panose="020F0502020204030204" pitchFamily="34" charset="0"/>
                <a:cs typeface="Arial" panose="020B0604020202020204" pitchFamily="34" charset="0"/>
              </a:rPr>
              <a:t>The in-house copyright attorney also advised that other applications – for example, proactive sharing with healthcare professionals or use by Sales &amp; Marketing – would risk falling under commercial use, which would require the team to request permission from the journal</a:t>
            </a:r>
          </a:p>
          <a:p>
            <a:pPr marL="0" marR="0">
              <a:lnSpc>
                <a:spcPct val="107000"/>
              </a:lnSpc>
              <a:spcBef>
                <a:spcPts val="0"/>
              </a:spcBef>
              <a:spcAft>
                <a:spcPts val="800"/>
              </a:spcAft>
            </a:pPr>
            <a:r>
              <a:rPr lang="en-US" sz="900" kern="100" dirty="0">
                <a:effectLst/>
                <a:latin typeface="Arial" panose="020B0604020202020204" pitchFamily="34" charset="0"/>
                <a:ea typeface="Calibri" panose="020F0502020204030204" pitchFamily="34" charset="0"/>
                <a:cs typeface="Arial" panose="020B0604020202020204" pitchFamily="34" charset="0"/>
              </a:rPr>
              <a:t>An alternative approach was to redraw the figure, but this would incur costs. </a:t>
            </a:r>
          </a:p>
          <a:p>
            <a:pPr marL="0" marR="0">
              <a:lnSpc>
                <a:spcPct val="107000"/>
              </a:lnSpc>
              <a:spcBef>
                <a:spcPts val="0"/>
              </a:spcBef>
              <a:spcAft>
                <a:spcPts val="800"/>
              </a:spcAft>
            </a:pPr>
            <a:r>
              <a:rPr lang="en-US" sz="900" kern="100" dirty="0">
                <a:effectLst/>
                <a:latin typeface="Arial" panose="020B0604020202020204" pitchFamily="34" charset="0"/>
                <a:ea typeface="Calibri" panose="020F0502020204030204" pitchFamily="34" charset="0"/>
                <a:cs typeface="Arial" panose="020B0604020202020204" pitchFamily="34" charset="0"/>
              </a:rPr>
              <a:t>It is worth noting that the definition of ‘commercial use’ is quite broad but remains open to interpretation; in addition, CC licenses can only be enforced by the legal system of the country in question</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33</a:t>
            </a:fld>
            <a:endParaRPr lang="en-US"/>
          </a:p>
        </p:txBody>
      </p:sp>
    </p:spTree>
    <p:extLst>
      <p:ext uri="{BB962C8B-B14F-4D97-AF65-F5344CB8AC3E}">
        <p14:creationId xmlns:p14="http://schemas.microsoft.com/office/powerpoint/2010/main" val="285941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now it's time to answer your questions. As a reminder, please type them into the Q&amp;A box at the bottom of your screen. </a:t>
            </a:r>
          </a:p>
        </p:txBody>
      </p:sp>
      <p:sp>
        <p:nvSpPr>
          <p:cNvPr id="4" name="Slide Number Placeholder 3"/>
          <p:cNvSpPr>
            <a:spLocks noGrp="1"/>
          </p:cNvSpPr>
          <p:nvPr>
            <p:ph type="sldNum" sz="quarter" idx="5"/>
          </p:nvPr>
        </p:nvSpPr>
        <p:spPr/>
        <p:txBody>
          <a:bodyPr/>
          <a:lstStyle/>
          <a:p>
            <a:fld id="{2FB49D4D-568C-2641-B360-BD4A87EDB853}" type="slidenum">
              <a:rPr lang="en-US" smtClean="0"/>
              <a:t>36</a:t>
            </a:fld>
            <a:endParaRPr lang="en-US"/>
          </a:p>
        </p:txBody>
      </p:sp>
    </p:spTree>
    <p:extLst>
      <p:ext uri="{BB962C8B-B14F-4D97-AF65-F5344CB8AC3E}">
        <p14:creationId xmlns:p14="http://schemas.microsoft.com/office/powerpoint/2010/main" val="2694288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600" dirty="0">
                <a:cs typeface="Calibri"/>
              </a:rPr>
              <a:t>Here is a snapshot of the upcoming ISMPP U for November centering on EPI. Registration is now open.</a:t>
            </a:r>
          </a:p>
          <a:p>
            <a:pPr>
              <a:spcBef>
                <a:spcPct val="0"/>
              </a:spcBef>
              <a:defRPr/>
            </a:pPr>
            <a:endParaRPr lang="en-US" altLang="en-US" sz="1600" dirty="0">
              <a:cs typeface="Calibri"/>
            </a:endParaRPr>
          </a:p>
          <a:p>
            <a:pPr>
              <a:spcBef>
                <a:spcPct val="0"/>
              </a:spcBef>
              <a:defRPr/>
            </a:pPr>
            <a:r>
              <a:rPr lang="en-US" altLang="en-US" sz="1600" dirty="0">
                <a:cs typeface="Calibri"/>
              </a:rPr>
              <a:t>Also be on the lookout for our December ISMPP U around promoting equity, diversity, and inclusion when communicating with HCPs and Patients. </a:t>
            </a:r>
            <a:r>
              <a:rPr lang="en-US" altLang="en-US" sz="1600">
                <a:cs typeface="Calibri"/>
              </a:rPr>
              <a:t>Registration will open soon.</a:t>
            </a:r>
            <a:endParaRPr lang="en-US" altLang="en-US" sz="1600" dirty="0">
              <a:cs typeface="Calibri"/>
            </a:endParaRP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 normalizeH="0" baseline="0" noProof="0" dirty="0">
                <a:ln>
                  <a:noFill/>
                </a:ln>
                <a:effectLst/>
                <a:uLnTx/>
                <a:uFillTx/>
                <a:ea typeface="ＭＳ Ｐゴシック"/>
                <a:cs typeface="Calibri"/>
              </a:rPr>
              <a:t>If you were unable to take a screenshot at the beginning of the webinar, please do so now</a:t>
            </a:r>
            <a:endParaRPr lang="en-US" sz="4400"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063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a:t>Thank you again for attending today’s webinar. Please take a moment to fill out the survey link that will be sent to you.</a:t>
            </a:r>
          </a:p>
          <a:p>
            <a:pPr>
              <a:spcBef>
                <a:spcPct val="0"/>
              </a:spcBef>
            </a:pPr>
            <a:endParaRPr lang="en-US" altLang="en-US" sz="1400"/>
          </a:p>
          <a:p>
            <a:pPr>
              <a:spcBef>
                <a:spcPct val="0"/>
              </a:spcBef>
            </a:pPr>
            <a:r>
              <a:rPr lang="en-US" altLang="en-US" sz="1400"/>
              <a:t>After closing out of ZOOM, please click the ‘continue’ button on your screen to take a short survey. </a:t>
            </a:r>
          </a:p>
          <a:p>
            <a:pPr>
              <a:spcBef>
                <a:spcPct val="0"/>
              </a:spcBef>
            </a:pPr>
            <a:endParaRPr lang="en-US" altLang="en-US" sz="1400"/>
          </a:p>
          <a:p>
            <a:pPr>
              <a:spcBef>
                <a:spcPct val="0"/>
              </a:spcBef>
            </a:pPr>
            <a:r>
              <a:rPr lang="en-US" altLang="en-US" sz="140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a:ea typeface="ＭＳ Ｐゴシック" panose="020B0600070205080204" pitchFamily="34" charset="-128"/>
              </a:rPr>
              <a:t>First a sincere thank you to all of ISMPP’s 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500" dirty="0">
                <a:cs typeface="Calibri"/>
              </a:rPr>
              <a:t>And, for those who are seeking to become CMPP-certified or looking to renew your certification, the application deadline for the next exam window is 1 February 2025</a:t>
            </a:r>
            <a:endParaRPr lang="en-AU" altLang="en-US" sz="1500" dirty="0">
              <a:cs typeface="Calibri"/>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7150">
              <a:lnSpc>
                <a:spcPct val="90000"/>
              </a:lnSpc>
              <a:spcBef>
                <a:spcPts val="600"/>
              </a:spcBef>
              <a:defRPr/>
            </a:pPr>
            <a:r>
              <a:rPr lang="en-US" sz="1500" spc="-23" dirty="0">
                <a:cs typeface="Calibri"/>
              </a:rPr>
              <a:t>Remember to Save the Date for the new ISMPP Academy, a Fall meeting format in Philadelphia this year, 13-14 November. Be on the lookout, registration is now open.</a:t>
            </a: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32589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a:t>You can submit a question at any time during the presentation by following the instructions on this slide. </a:t>
            </a:r>
          </a:p>
          <a:p>
            <a:pPr>
              <a:spcBef>
                <a:spcPct val="0"/>
              </a:spcBef>
            </a:pPr>
            <a:endParaRPr lang="en-US" altLang="en-US" sz="1400"/>
          </a:p>
          <a:p>
            <a:pPr>
              <a:spcBef>
                <a:spcPct val="0"/>
              </a:spcBef>
            </a:pPr>
            <a:r>
              <a:rPr lang="en-US" altLang="en-US" sz="140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Listed here are the learning objectives for today’s webinar. (please read them aloud or summarize if you feel comfortable)</a:t>
            </a:r>
          </a:p>
          <a:p>
            <a:endParaRPr lang="en-US" sz="1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EB531-83CF-4B7A-AE8C-7C6F3DAFD3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18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delighted to introduce today’s speakers</a:t>
            </a:r>
          </a:p>
        </p:txBody>
      </p:sp>
      <p:sp>
        <p:nvSpPr>
          <p:cNvPr id="4" name="Slide Number Placeholder 3"/>
          <p:cNvSpPr>
            <a:spLocks noGrp="1"/>
          </p:cNvSpPr>
          <p:nvPr>
            <p:ph type="sldNum" sz="quarter" idx="5"/>
          </p:nvPr>
        </p:nvSpPr>
        <p:spPr/>
        <p:txBody>
          <a:bodyPr/>
          <a:lstStyle/>
          <a:p>
            <a:fld id="{2FB49D4D-568C-2641-B360-BD4A87EDB853}" type="slidenum">
              <a:rPr lang="en-US" smtClean="0"/>
              <a:t>8</a:t>
            </a:fld>
            <a:endParaRPr lang="en-US"/>
          </a:p>
        </p:txBody>
      </p:sp>
    </p:spTree>
    <p:extLst>
      <p:ext uri="{BB962C8B-B14F-4D97-AF65-F5344CB8AC3E}">
        <p14:creationId xmlns:p14="http://schemas.microsoft.com/office/powerpoint/2010/main" val="2727252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sure that you are aware of these open access licenses, but I wanted to quickly go over the most commonly used ones used in our industry. </a:t>
            </a:r>
          </a:p>
          <a:p>
            <a:endParaRPr lang="en-US" dirty="0"/>
          </a:p>
          <a:p>
            <a:r>
              <a:rPr lang="en-US" b="1" dirty="0"/>
              <a:t>Read through </a:t>
            </a:r>
            <a:r>
              <a:rPr lang="en-US" b="1" dirty="0" err="1"/>
              <a:t>licences</a:t>
            </a:r>
            <a:endParaRPr lang="en-US" b="1" dirty="0"/>
          </a:p>
          <a:p>
            <a:endParaRPr lang="en-US" dirty="0"/>
          </a:p>
          <a:p>
            <a:r>
              <a:rPr lang="en-US" dirty="0"/>
              <a:t>In all instances of these </a:t>
            </a:r>
            <a:r>
              <a:rPr lang="en-US" dirty="0" err="1"/>
              <a:t>licences</a:t>
            </a:r>
            <a:r>
              <a:rPr lang="en-US" dirty="0"/>
              <a:t> including ones not shown,  when referencing content you must have the citation to the original source, unless in the public domain. </a:t>
            </a:r>
          </a:p>
          <a:p>
            <a:endParaRPr lang="en-US" dirty="0"/>
          </a:p>
          <a:p>
            <a:r>
              <a:rPr lang="en-US" dirty="0"/>
              <a:t>If you need further clarification on what is needed for citation , there is information on the creative commons wiki https://wiki.creativecommons.org/wiki/License_Versions#Detailed_attribution_comparison_chart</a:t>
            </a:r>
          </a:p>
          <a:p>
            <a:endParaRPr lang="en-GB" dirty="0"/>
          </a:p>
        </p:txBody>
      </p:sp>
      <p:sp>
        <p:nvSpPr>
          <p:cNvPr id="4" name="Slide Number Placeholder 3"/>
          <p:cNvSpPr>
            <a:spLocks noGrp="1"/>
          </p:cNvSpPr>
          <p:nvPr>
            <p:ph type="sldNum" sz="quarter" idx="5"/>
          </p:nvPr>
        </p:nvSpPr>
        <p:spPr/>
        <p:txBody>
          <a:bodyPr/>
          <a:lstStyle/>
          <a:p>
            <a:fld id="{1761A68F-A5DD-4341-A324-F6791432552F}" type="slidenum">
              <a:rPr lang="en-GB" smtClean="0"/>
              <a:t>10</a:t>
            </a:fld>
            <a:endParaRPr lang="en-GB"/>
          </a:p>
        </p:txBody>
      </p:sp>
    </p:spTree>
    <p:extLst>
      <p:ext uri="{BB962C8B-B14F-4D97-AF65-F5344CB8AC3E}">
        <p14:creationId xmlns:p14="http://schemas.microsoft.com/office/powerpoint/2010/main" val="248773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1" y="1215385"/>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328058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50"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286481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4798612"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6819296"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379291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dirty="0"/>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689" y="141685"/>
            <a:ext cx="6684962" cy="756047"/>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42988" y="1059661"/>
            <a:ext cx="3810000" cy="3726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05388" y="1059661"/>
            <a:ext cx="3810000" cy="37266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a:xfrm>
            <a:off x="3124200" y="4893473"/>
            <a:ext cx="2895600" cy="135731"/>
          </a:xfrm>
        </p:spPr>
        <p:txBody>
          <a:bodyPr/>
          <a:lstStyle>
            <a:lvl1pPr>
              <a:defRPr/>
            </a:lvl1pPr>
          </a:lstStyle>
          <a:p>
            <a:endParaRPr lang="en-US"/>
          </a:p>
        </p:txBody>
      </p:sp>
      <p:sp>
        <p:nvSpPr>
          <p:cNvPr id="6" name="Slide Number Placeholder 5"/>
          <p:cNvSpPr>
            <a:spLocks noGrp="1"/>
          </p:cNvSpPr>
          <p:nvPr>
            <p:ph type="sldNum" sz="quarter" idx="11"/>
          </p:nvPr>
        </p:nvSpPr>
        <p:spPr>
          <a:xfrm>
            <a:off x="8604251" y="4875614"/>
            <a:ext cx="504825" cy="234553"/>
          </a:xfrm>
        </p:spPr>
        <p:txBody>
          <a:bodyPr/>
          <a:lstStyle>
            <a:lvl1pPr>
              <a:defRPr/>
            </a:lvl1pPr>
          </a:lstStyle>
          <a:p>
            <a:fld id="{51630395-CA73-4D9F-8D84-316A4FDC3A12}" type="slidenum">
              <a:rPr lang="en-US"/>
              <a:pPr/>
              <a:t>‹#›</a:t>
            </a:fld>
            <a:endParaRPr lang="en-US"/>
          </a:p>
        </p:txBody>
      </p:sp>
    </p:spTree>
    <p:extLst>
      <p:ext uri="{BB962C8B-B14F-4D97-AF65-F5344CB8AC3E}">
        <p14:creationId xmlns:p14="http://schemas.microsoft.com/office/powerpoint/2010/main" val="4250806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670" r:id="rId9"/>
    <p:sldLayoutId id="2147483671" r:id="rId10"/>
    <p:sldLayoutId id="2147483672" r:id="rId11"/>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lens.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lens.org/lens/report/view/**Live-open-access-analysis**/14572/page/14573"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2.jpeg"/><Relationship Id="rId3" Type="http://schemas.openxmlformats.org/officeDocument/2006/relationships/image" Target="../media/image10.jpeg"/><Relationship Id="rId21" Type="http://schemas.openxmlformats.org/officeDocument/2006/relationships/image" Target="../media/image25.jpeg"/><Relationship Id="rId7" Type="http://schemas.openxmlformats.org/officeDocument/2006/relationships/image" Target="../media/image14.png"/><Relationship Id="rId12" Type="http://schemas.openxmlformats.org/officeDocument/2006/relationships/hyperlink" Target="https://www.hcg-int.com/" TargetMode="External"/><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2.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image" Target="../media/image11.jpeg"/><Relationship Id="rId9" Type="http://schemas.openxmlformats.org/officeDocument/2006/relationships/hyperlink" Target="https://www.pfizer.com/" TargetMode="External"/><Relationship Id="rId14" Type="http://schemas.openxmlformats.org/officeDocument/2006/relationships/hyperlink" Target="http://www.bms.com/pages/default.aspx" TargetMode="External"/><Relationship Id="rId22" Type="http://schemas.openxmlformats.org/officeDocument/2006/relationships/image" Target="../media/image26.jpeg"/></Relationships>
</file>

<file path=ppt/slides/_rels/slide20.xml.rels><?xml version="1.0" encoding="UTF-8" standalone="yes"?>
<Relationships xmlns="http://schemas.openxmlformats.org/package/2006/relationships"><Relationship Id="rId3" Type="http://schemas.openxmlformats.org/officeDocument/2006/relationships/hyperlink" Target="https://www.lens.org/lens/report/view/**Live-open-access-analysis**/14572/page/14573"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openpharma.blog/wp-content/uploads/2023/11/Open-access-objection-handler_01Nov23.pdf" TargetMode="External"/><Relationship Id="rId1" Type="http://schemas.openxmlformats.org/officeDocument/2006/relationships/slideLayout" Target="../slideLayouts/slideLayout2.xml"/><Relationship Id="rId6" Type="http://schemas.openxmlformats.org/officeDocument/2006/relationships/hyperlink" Target="https://www.ismpp-newsletter.com/2024/04/16/copyright-confusion-demystifying-creative-commons-licenses-for-industry-funded-research/"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60.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764604"/>
            <a:ext cx="3877408" cy="1111133"/>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360729" y="2133834"/>
            <a:ext cx="4573194" cy="2166511"/>
          </a:xfrm>
        </p:spPr>
        <p:txBody>
          <a:bodyPr vert="horz" lIns="68580" tIns="34290" rIns="68580" bIns="34290" rtlCol="0" anchor="t">
            <a:noAutofit/>
          </a:bodyPr>
          <a:lstStyle/>
          <a:p>
            <a:r>
              <a:rPr lang="en-GB" sz="2175" dirty="0"/>
              <a:t>Copyright confusion: demystifying Creative Commons licenses for industry-funded research</a:t>
            </a:r>
          </a:p>
          <a:p>
            <a:endParaRPr lang="en-US" sz="2175" dirty="0"/>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6"/>
            <a:ext cx="1998618" cy="715837"/>
          </a:xfrm>
          <a:prstGeom prst="rect">
            <a:avLst/>
          </a:prstGeom>
          <a:noFill/>
        </p:spPr>
        <p:txBody>
          <a:bodyPr wrap="square" rtlCol="0">
            <a:spAutoFit/>
          </a:bodyPr>
          <a:lstStyle/>
          <a:p>
            <a:pPr defTabSz="685783">
              <a:defRPr/>
            </a:pPr>
            <a:endParaRPr lang="en-US" sz="1013">
              <a:solidFill>
                <a:prstClr val="black"/>
              </a:solidFill>
              <a:latin typeface="Franklin Gothic Book" panose="020B0503020102020204"/>
            </a:endParaRPr>
          </a:p>
          <a:p>
            <a:pPr defTabSz="685783">
              <a:defRPr/>
            </a:pPr>
            <a:endParaRPr lang="en-US" sz="1013">
              <a:solidFill>
                <a:prstClr val="black"/>
              </a:solidFill>
              <a:latin typeface="Franklin Gothic Book" panose="020B0503020102020204"/>
            </a:endParaRPr>
          </a:p>
          <a:p>
            <a:pPr defTabSz="685783">
              <a:defRPr/>
            </a:pPr>
            <a:r>
              <a:rPr lang="en-US" sz="1013" b="1">
                <a:solidFill>
                  <a:prstClr val="black"/>
                </a:solidFill>
                <a:latin typeface="Franklin Gothic Book" panose="020B0503020102020204"/>
              </a:rPr>
              <a:t>Webinar will begin promptly at: </a:t>
            </a:r>
          </a:p>
          <a:p>
            <a:pPr defTabSz="685783">
              <a:defRPr/>
            </a:pPr>
            <a:r>
              <a:rPr lang="en-US" sz="1013"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669883" y="3137452"/>
            <a:ext cx="3696789" cy="334707"/>
          </a:xfrm>
          <a:prstGeom prst="rect">
            <a:avLst/>
          </a:prstGeom>
          <a:noFill/>
        </p:spPr>
        <p:txBody>
          <a:bodyPr wrap="square" lIns="91440" tIns="45720" rIns="91440" bIns="45720" rtlCol="0" anchor="t">
            <a:spAutoFit/>
          </a:bodyPr>
          <a:lstStyle/>
          <a:p>
            <a:pPr algn="ctr">
              <a:defRPr/>
            </a:pPr>
            <a:r>
              <a:rPr lang="en-US" sz="1575" b="1" dirty="0">
                <a:latin typeface="Franklin Gothic Book" panose="020B0503020102020204"/>
              </a:rPr>
              <a:t>October 23, 2024</a:t>
            </a:r>
          </a:p>
        </p:txBody>
      </p:sp>
      <p:pic>
        <p:nvPicPr>
          <p:cNvPr id="6" name="Picture 9" descr="A picture containing text&#10;&#10;Description automatically generated">
            <a:extLst>
              <a:ext uri="{FF2B5EF4-FFF2-40B4-BE49-F238E27FC236}">
                <a16:creationId xmlns:a16="http://schemas.microsoft.com/office/drawing/2014/main" id="{360D83E8-D974-F148-6230-E2B41765F5E2}"/>
              </a:ext>
            </a:extLst>
          </p:cNvPr>
          <p:cNvPicPr>
            <a:picLocks noChangeAspect="1"/>
          </p:cNvPicPr>
          <p:nvPr/>
        </p:nvPicPr>
        <p:blipFill>
          <a:blip r:embed="rId4"/>
          <a:stretch>
            <a:fillRect/>
          </a:stretch>
        </p:blipFill>
        <p:spPr>
          <a:xfrm>
            <a:off x="5361896" y="248333"/>
            <a:ext cx="815068" cy="816430"/>
          </a:xfrm>
          <a:prstGeom prst="rect">
            <a:avLst/>
          </a:prstGeom>
        </p:spPr>
      </p:pic>
      <p:sp>
        <p:nvSpPr>
          <p:cNvPr id="7" name="Plus Sign 6">
            <a:extLst>
              <a:ext uri="{FF2B5EF4-FFF2-40B4-BE49-F238E27FC236}">
                <a16:creationId xmlns:a16="http://schemas.microsoft.com/office/drawing/2014/main" id="{999C7232-6A72-3712-7B07-1884751D9F7E}"/>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Franklin Gothic Book" panose="020B0503020102020204"/>
            </a:endParaRPr>
          </a:p>
        </p:txBody>
      </p:sp>
      <p:pic>
        <p:nvPicPr>
          <p:cNvPr id="8" name="Picture 7">
            <a:extLst>
              <a:ext uri="{FF2B5EF4-FFF2-40B4-BE49-F238E27FC236}">
                <a16:creationId xmlns:a16="http://schemas.microsoft.com/office/drawing/2014/main" id="{8E1AE833-0A03-572D-C374-C7AFCECC478F}"/>
              </a:ext>
            </a:extLst>
          </p:cNvPr>
          <p:cNvPicPr>
            <a:picLocks noChangeAspect="1"/>
          </p:cNvPicPr>
          <p:nvPr/>
        </p:nvPicPr>
        <p:blipFill>
          <a:blip r:embed="rId5"/>
          <a:stretch>
            <a:fillRect/>
          </a:stretch>
        </p:blipFill>
        <p:spPr>
          <a:xfrm>
            <a:off x="6863227" y="354328"/>
            <a:ext cx="799153" cy="597740"/>
          </a:xfrm>
          <a:prstGeom prst="rect">
            <a:avLst/>
          </a:prstGeom>
        </p:spPr>
      </p:pic>
    </p:spTree>
    <p:custDataLst>
      <p:tags r:id="rId1"/>
    </p:custDataLst>
    <p:extLst>
      <p:ext uri="{BB962C8B-B14F-4D97-AF65-F5344CB8AC3E}">
        <p14:creationId xmlns:p14="http://schemas.microsoft.com/office/powerpoint/2010/main" val="92611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6265-2187-DE8E-8D6B-02341EC19244}"/>
              </a:ext>
            </a:extLst>
          </p:cNvPr>
          <p:cNvSpPr>
            <a:spLocks noGrp="1"/>
          </p:cNvSpPr>
          <p:nvPr>
            <p:ph type="title"/>
          </p:nvPr>
        </p:nvSpPr>
        <p:spPr>
          <a:xfrm>
            <a:off x="3266738" y="96871"/>
            <a:ext cx="6684962" cy="756047"/>
          </a:xfrm>
        </p:spPr>
        <p:txBody>
          <a:bodyPr/>
          <a:lstStyle/>
          <a:p>
            <a:r>
              <a:rPr lang="en-US" dirty="0"/>
              <a:t>Copyright licenses</a:t>
            </a:r>
            <a:endParaRPr lang="en-GB" dirty="0"/>
          </a:p>
        </p:txBody>
      </p:sp>
      <p:sp>
        <p:nvSpPr>
          <p:cNvPr id="3" name="Text Placeholder 2">
            <a:extLst>
              <a:ext uri="{FF2B5EF4-FFF2-40B4-BE49-F238E27FC236}">
                <a16:creationId xmlns:a16="http://schemas.microsoft.com/office/drawing/2014/main" id="{1112AEBD-2449-EDBD-1B64-CC7724409C85}"/>
              </a:ext>
            </a:extLst>
          </p:cNvPr>
          <p:cNvSpPr>
            <a:spLocks noGrp="1"/>
          </p:cNvSpPr>
          <p:nvPr>
            <p:ph type="body" sz="half" idx="1"/>
          </p:nvPr>
        </p:nvSpPr>
        <p:spPr>
          <a:xfrm>
            <a:off x="200667" y="1109756"/>
            <a:ext cx="7039402" cy="3726656"/>
          </a:xfrm>
        </p:spPr>
        <p:txBody>
          <a:bodyPr>
            <a:normAutofit lnSpcReduction="10000"/>
          </a:bodyPr>
          <a:lstStyle/>
          <a:p>
            <a:r>
              <a:rPr lang="en-GB" sz="1800" b="1" dirty="0"/>
              <a:t>CC BY </a:t>
            </a:r>
          </a:p>
          <a:p>
            <a:pPr lvl="1"/>
            <a:r>
              <a:rPr lang="en-GB" sz="1500" dirty="0"/>
              <a:t>Free to share, copy, redistribute, adapt, remix and transform for any purpose</a:t>
            </a:r>
          </a:p>
          <a:p>
            <a:pPr lvl="1"/>
            <a:endParaRPr lang="en-GB" sz="1800" b="1" dirty="0"/>
          </a:p>
          <a:p>
            <a:r>
              <a:rPr lang="en-GB" sz="1800" b="1" dirty="0"/>
              <a:t>CC BY-NC</a:t>
            </a:r>
          </a:p>
          <a:p>
            <a:pPr lvl="1"/>
            <a:r>
              <a:rPr lang="en-GB" sz="1500" dirty="0"/>
              <a:t>Free to share, copy, redistribute, adapt, remix and transform for non-commercial purposes</a:t>
            </a:r>
          </a:p>
          <a:p>
            <a:pPr lvl="1"/>
            <a:endParaRPr lang="en-GB" sz="1500" b="1" dirty="0"/>
          </a:p>
          <a:p>
            <a:r>
              <a:rPr lang="en-GB" sz="1800" b="1" dirty="0"/>
              <a:t>CC BY-ND</a:t>
            </a:r>
          </a:p>
          <a:p>
            <a:pPr lvl="1"/>
            <a:r>
              <a:rPr lang="en-GB" sz="1500" dirty="0"/>
              <a:t>Free to share, copy, redistribute; but if you remix, transform or build upon you may not distribute the modified material</a:t>
            </a:r>
          </a:p>
          <a:p>
            <a:pPr lvl="1"/>
            <a:endParaRPr lang="en-GB" sz="1500" dirty="0"/>
          </a:p>
          <a:p>
            <a:r>
              <a:rPr lang="en-GB" sz="1800" b="1" dirty="0"/>
              <a:t>CC BY-NC-ND</a:t>
            </a:r>
          </a:p>
          <a:p>
            <a:pPr lvl="1"/>
            <a:r>
              <a:rPr lang="en-US" sz="1500" dirty="0"/>
              <a:t>Free to copy and redistribute the material in whole in any medium or format, but only non-commercially </a:t>
            </a:r>
            <a:endParaRPr lang="en-US" sz="1800" dirty="0"/>
          </a:p>
          <a:p>
            <a:endParaRPr lang="en-US" sz="1500" dirty="0"/>
          </a:p>
          <a:p>
            <a:endParaRPr lang="en-GB" sz="1500" b="1" dirty="0"/>
          </a:p>
          <a:p>
            <a:endParaRPr lang="en-US" sz="1500" dirty="0"/>
          </a:p>
          <a:p>
            <a:endParaRPr lang="en-US" dirty="0"/>
          </a:p>
          <a:p>
            <a:pPr marL="0" indent="0">
              <a:buNone/>
            </a:pPr>
            <a:endParaRPr lang="en-GB" dirty="0"/>
          </a:p>
        </p:txBody>
      </p:sp>
      <p:pic>
        <p:nvPicPr>
          <p:cNvPr id="7" name="Picture 6">
            <a:extLst>
              <a:ext uri="{FF2B5EF4-FFF2-40B4-BE49-F238E27FC236}">
                <a16:creationId xmlns:a16="http://schemas.microsoft.com/office/drawing/2014/main" id="{478F19FE-40B0-6E00-6E39-9A79FC0596CB}"/>
              </a:ext>
            </a:extLst>
          </p:cNvPr>
          <p:cNvPicPr>
            <a:picLocks noChangeAspect="1"/>
          </p:cNvPicPr>
          <p:nvPr/>
        </p:nvPicPr>
        <p:blipFill rotWithShape="1">
          <a:blip r:embed="rId3"/>
          <a:srcRect l="5355" t="8752" r="1990" b="6062"/>
          <a:stretch/>
        </p:blipFill>
        <p:spPr>
          <a:xfrm>
            <a:off x="7082415" y="3838068"/>
            <a:ext cx="1508263" cy="379462"/>
          </a:xfrm>
          <a:prstGeom prst="rect">
            <a:avLst/>
          </a:prstGeom>
        </p:spPr>
      </p:pic>
      <p:pic>
        <p:nvPicPr>
          <p:cNvPr id="9" name="Picture 8">
            <a:extLst>
              <a:ext uri="{FF2B5EF4-FFF2-40B4-BE49-F238E27FC236}">
                <a16:creationId xmlns:a16="http://schemas.microsoft.com/office/drawing/2014/main" id="{951D3B18-40A7-AA74-3BB4-5DFE0BFF2FA9}"/>
              </a:ext>
            </a:extLst>
          </p:cNvPr>
          <p:cNvPicPr>
            <a:picLocks noChangeAspect="1"/>
          </p:cNvPicPr>
          <p:nvPr/>
        </p:nvPicPr>
        <p:blipFill rotWithShape="1">
          <a:blip r:embed="rId4"/>
          <a:srcRect l="3191" r="1"/>
          <a:stretch/>
        </p:blipFill>
        <p:spPr>
          <a:xfrm>
            <a:off x="7098045" y="1109756"/>
            <a:ext cx="766643" cy="395960"/>
          </a:xfrm>
          <a:prstGeom prst="rect">
            <a:avLst/>
          </a:prstGeom>
        </p:spPr>
      </p:pic>
      <p:pic>
        <p:nvPicPr>
          <p:cNvPr id="11" name="Picture 10">
            <a:extLst>
              <a:ext uri="{FF2B5EF4-FFF2-40B4-BE49-F238E27FC236}">
                <a16:creationId xmlns:a16="http://schemas.microsoft.com/office/drawing/2014/main" id="{575AB0EF-CD97-0504-5B7E-376993860095}"/>
              </a:ext>
            </a:extLst>
          </p:cNvPr>
          <p:cNvPicPr>
            <a:picLocks noChangeAspect="1"/>
          </p:cNvPicPr>
          <p:nvPr/>
        </p:nvPicPr>
        <p:blipFill rotWithShape="1">
          <a:blip r:embed="rId5"/>
          <a:srcRect l="3549" r="2085"/>
          <a:stretch/>
        </p:blipFill>
        <p:spPr>
          <a:xfrm>
            <a:off x="7082415" y="1993876"/>
            <a:ext cx="1105388" cy="379462"/>
          </a:xfrm>
          <a:prstGeom prst="rect">
            <a:avLst/>
          </a:prstGeom>
        </p:spPr>
      </p:pic>
      <p:pic>
        <p:nvPicPr>
          <p:cNvPr id="13" name="Picture 12">
            <a:extLst>
              <a:ext uri="{FF2B5EF4-FFF2-40B4-BE49-F238E27FC236}">
                <a16:creationId xmlns:a16="http://schemas.microsoft.com/office/drawing/2014/main" id="{3E638652-FD2C-9469-AFC9-F2C3AFD8837F}"/>
              </a:ext>
            </a:extLst>
          </p:cNvPr>
          <p:cNvPicPr>
            <a:picLocks noChangeAspect="1"/>
          </p:cNvPicPr>
          <p:nvPr/>
        </p:nvPicPr>
        <p:blipFill>
          <a:blip r:embed="rId6"/>
          <a:stretch>
            <a:fillRect/>
          </a:stretch>
        </p:blipFill>
        <p:spPr>
          <a:xfrm>
            <a:off x="7082415" y="2921472"/>
            <a:ext cx="1105388" cy="368462"/>
          </a:xfrm>
          <a:prstGeom prst="rect">
            <a:avLst/>
          </a:prstGeom>
        </p:spPr>
      </p:pic>
      <p:pic>
        <p:nvPicPr>
          <p:cNvPr id="15" name="Picture 14" descr="A logo with a lock and a circle&#10;&#10;Description automatically generated">
            <a:extLst>
              <a:ext uri="{FF2B5EF4-FFF2-40B4-BE49-F238E27FC236}">
                <a16:creationId xmlns:a16="http://schemas.microsoft.com/office/drawing/2014/main" id="{D82A99FE-01C7-EA4D-6B09-FD691937B6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196" y="96871"/>
            <a:ext cx="1959227" cy="783691"/>
          </a:xfrm>
          <a:prstGeom prst="rect">
            <a:avLst/>
          </a:prstGeom>
        </p:spPr>
      </p:pic>
      <p:sp>
        <p:nvSpPr>
          <p:cNvPr id="6" name="Slide Number Placeholder 3">
            <a:extLst>
              <a:ext uri="{FF2B5EF4-FFF2-40B4-BE49-F238E27FC236}">
                <a16:creationId xmlns:a16="http://schemas.microsoft.com/office/drawing/2014/main" id="{763742F1-FD63-C9E3-688E-5D1252910AA8}"/>
              </a:ext>
            </a:extLst>
          </p:cNvPr>
          <p:cNvSpPr txBox="1">
            <a:spLocks/>
          </p:cNvSpPr>
          <p:nvPr/>
        </p:nvSpPr>
        <p:spPr>
          <a:xfrm>
            <a:off x="6985487" y="59945"/>
            <a:ext cx="2057400" cy="273844"/>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42AD0A0E-4515-A647-B2E3-7F1B29FB990E}" type="slidenum">
              <a:rPr lang="en-US" sz="900" smtClean="0"/>
              <a:pPr algn="r"/>
              <a:t>10</a:t>
            </a:fld>
            <a:endParaRPr lang="en-US" sz="900"/>
          </a:p>
        </p:txBody>
      </p:sp>
      <p:sp>
        <p:nvSpPr>
          <p:cNvPr id="4" name="Title 1">
            <a:extLst>
              <a:ext uri="{FF2B5EF4-FFF2-40B4-BE49-F238E27FC236}">
                <a16:creationId xmlns:a16="http://schemas.microsoft.com/office/drawing/2014/main" id="{4E8310BB-7C4D-2CC4-C21C-A68690D4D644}"/>
              </a:ext>
            </a:extLst>
          </p:cNvPr>
          <p:cNvSpPr txBox="1">
            <a:spLocks/>
          </p:cNvSpPr>
          <p:nvPr/>
        </p:nvSpPr>
        <p:spPr>
          <a:xfrm>
            <a:off x="432289" y="4716908"/>
            <a:ext cx="4713034" cy="313932"/>
          </a:xfrm>
          <a:prstGeom prst="rect">
            <a:avLst/>
          </a:prstGeom>
        </p:spPr>
        <p:txBody>
          <a:bodyPr vert="horz"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800" b="0" dirty="0">
                <a:solidFill>
                  <a:srgbClr val="FF0000"/>
                </a:solidFill>
                <a:latin typeface="+mn-lt"/>
              </a:rPr>
              <a:t>*All content must have citation to original source, unless in public domain.</a:t>
            </a:r>
          </a:p>
          <a:p>
            <a:r>
              <a:rPr lang="en-GB" sz="800" b="0" dirty="0">
                <a:solidFill>
                  <a:schemeClr val="tx1">
                    <a:lumMod val="65000"/>
                    <a:lumOff val="35000"/>
                  </a:schemeClr>
                </a:solidFill>
                <a:latin typeface="+mn-lt"/>
              </a:rPr>
              <a:t>BY, Attribution; CC, Creative Commons; NC, Non-Commercial; ND, No-Derivatives</a:t>
            </a:r>
          </a:p>
        </p:txBody>
      </p:sp>
    </p:spTree>
    <p:extLst>
      <p:ext uri="{BB962C8B-B14F-4D97-AF65-F5344CB8AC3E}">
        <p14:creationId xmlns:p14="http://schemas.microsoft.com/office/powerpoint/2010/main" val="181496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D93A-3FDC-42A8-866D-179067255059}"/>
              </a:ext>
            </a:extLst>
          </p:cNvPr>
          <p:cNvSpPr>
            <a:spLocks noGrp="1"/>
          </p:cNvSpPr>
          <p:nvPr>
            <p:ph type="title"/>
          </p:nvPr>
        </p:nvSpPr>
        <p:spPr/>
        <p:txBody>
          <a:bodyPr/>
          <a:lstStyle/>
          <a:p>
            <a:r>
              <a:rPr lang="en-US" dirty="0"/>
              <a:t>The pharma perspective</a:t>
            </a:r>
            <a:br>
              <a:rPr lang="en-US" dirty="0"/>
            </a:br>
            <a:r>
              <a:rPr lang="en-US" dirty="0"/>
              <a:t>Case study 1</a:t>
            </a:r>
          </a:p>
        </p:txBody>
      </p:sp>
      <p:sp>
        <p:nvSpPr>
          <p:cNvPr id="6" name="Text Placeholder 5">
            <a:extLst>
              <a:ext uri="{FF2B5EF4-FFF2-40B4-BE49-F238E27FC236}">
                <a16:creationId xmlns:a16="http://schemas.microsoft.com/office/drawing/2014/main" id="{9AB11F42-13EB-4142-8C89-08C4FC564941}"/>
              </a:ext>
            </a:extLst>
          </p:cNvPr>
          <p:cNvSpPr>
            <a:spLocks noGrp="1"/>
          </p:cNvSpPr>
          <p:nvPr>
            <p:ph type="body" idx="1"/>
          </p:nvPr>
        </p:nvSpPr>
        <p:spPr/>
        <p:txBody>
          <a:bodyPr>
            <a:normAutofit/>
          </a:bodyPr>
          <a:lstStyle/>
          <a:p>
            <a:r>
              <a:rPr lang="en-US" dirty="0"/>
              <a:t>Valérie Philippon</a:t>
            </a:r>
          </a:p>
          <a:p>
            <a:r>
              <a:rPr lang="en-GB" sz="1800" dirty="0"/>
              <a:t>Global Head of Scientific Communications, </a:t>
            </a:r>
            <a:br>
              <a:rPr lang="en-GB" sz="1800" dirty="0"/>
            </a:br>
            <a:r>
              <a:rPr lang="en-GB" sz="1800" dirty="0"/>
              <a:t>Medical Information &amp; Medical Learning</a:t>
            </a:r>
            <a:br>
              <a:rPr lang="en-GB" sz="1800" dirty="0"/>
            </a:br>
            <a:r>
              <a:rPr lang="en-GB" sz="1800" dirty="0"/>
              <a:t>UCB</a:t>
            </a:r>
            <a:endParaRPr lang="en-US" sz="1800" dirty="0"/>
          </a:p>
        </p:txBody>
      </p:sp>
      <p:sp>
        <p:nvSpPr>
          <p:cNvPr id="4" name="Slide Number Placeholder 3">
            <a:extLst>
              <a:ext uri="{FF2B5EF4-FFF2-40B4-BE49-F238E27FC236}">
                <a16:creationId xmlns:a16="http://schemas.microsoft.com/office/drawing/2014/main" id="{05D929D8-1ADB-44AE-92E9-468E38F2AD47}"/>
              </a:ext>
            </a:extLst>
          </p:cNvPr>
          <p:cNvSpPr>
            <a:spLocks noGrp="1"/>
          </p:cNvSpPr>
          <p:nvPr>
            <p:ph type="sldNum" sz="quarter" idx="10"/>
          </p:nvPr>
        </p:nvSpPr>
        <p:spPr/>
        <p:txBody>
          <a:bodyPr/>
          <a:lstStyle/>
          <a:p>
            <a:fld id="{42AD0A0E-4515-A647-B2E3-7F1B29FB990E}" type="slidenum">
              <a:rPr lang="en-US" smtClean="0"/>
              <a:pPr/>
              <a:t>11</a:t>
            </a:fld>
            <a:endParaRPr lang="en-US"/>
          </a:p>
        </p:txBody>
      </p:sp>
    </p:spTree>
    <p:extLst>
      <p:ext uri="{BB962C8B-B14F-4D97-AF65-F5344CB8AC3E}">
        <p14:creationId xmlns:p14="http://schemas.microsoft.com/office/powerpoint/2010/main" val="110132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4D0A86B-ACA1-49EF-9567-7E413D763068}"/>
              </a:ext>
            </a:extLst>
          </p:cNvPr>
          <p:cNvSpPr>
            <a:spLocks noGrp="1"/>
          </p:cNvSpPr>
          <p:nvPr>
            <p:ph idx="1"/>
          </p:nvPr>
        </p:nvSpPr>
        <p:spPr>
          <a:xfrm>
            <a:off x="487316" y="1215384"/>
            <a:ext cx="8188372" cy="3675929"/>
          </a:xfrm>
        </p:spPr>
        <p:txBody>
          <a:bodyPr>
            <a:normAutofit/>
          </a:bodyPr>
          <a:lstStyle/>
          <a:p>
            <a:r>
              <a:rPr lang="en-GB" sz="2000" dirty="0"/>
              <a:t>Semi-automated process; repeated for each pharmaceutical company for 2019 and 2020</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3" name="Slide Number Placeholder 2">
            <a:extLst>
              <a:ext uri="{FF2B5EF4-FFF2-40B4-BE49-F238E27FC236}">
                <a16:creationId xmlns:a16="http://schemas.microsoft.com/office/drawing/2014/main" id="{96C69C1C-AC6B-49A9-B175-B69382FC7D9B}"/>
              </a:ext>
            </a:extLst>
          </p:cNvPr>
          <p:cNvSpPr>
            <a:spLocks noGrp="1"/>
          </p:cNvSpPr>
          <p:nvPr>
            <p:ph type="sldNum" sz="quarter" idx="4294967295"/>
          </p:nvPr>
        </p:nvSpPr>
        <p:spPr>
          <a:xfrm>
            <a:off x="8748713" y="6356350"/>
            <a:ext cx="395287" cy="36512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6F15528-21DE-4FAA-801E-634DDDAF4B2B}" type="slidenum">
              <a:rPr lang="en-US" smtClean="0"/>
              <a:pPr algn="r">
                <a:defRPr/>
              </a:pPr>
              <a:t>12</a:t>
            </a:fld>
            <a:endParaRPr lang="en-US" sz="600" dirty="0">
              <a:solidFill>
                <a:prstClr val="black">
                  <a:lumMod val="65000"/>
                  <a:lumOff val="35000"/>
                </a:prst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63F2A94-E658-4BF2-B7D0-4B0EBE990CBE}"/>
              </a:ext>
            </a:extLst>
          </p:cNvPr>
          <p:cNvSpPr txBox="1"/>
          <p:nvPr/>
        </p:nvSpPr>
        <p:spPr>
          <a:xfrm>
            <a:off x="487316" y="3298766"/>
            <a:ext cx="2389227" cy="738664"/>
          </a:xfrm>
          <a:prstGeom prst="rect">
            <a:avLst/>
          </a:prstGeom>
          <a:noFill/>
        </p:spPr>
        <p:txBody>
          <a:bodyPr wrap="square">
            <a:spAutoFit/>
          </a:bodyPr>
          <a:lstStyle/>
          <a:p>
            <a:pPr>
              <a:defRPr/>
            </a:pPr>
            <a:r>
              <a:rPr lang="en-GB" sz="1050" dirty="0">
                <a:ea typeface="Times New Roman" panose="02020603050405020304" pitchFamily="18" charset="0"/>
              </a:rPr>
              <a:t>The search engine’s semantic search technology links the company name to authors with an affiliation to the company</a:t>
            </a:r>
            <a:endParaRPr lang="en-GB" sz="1050" dirty="0">
              <a:highlight>
                <a:srgbClr val="FFFF00"/>
              </a:highlight>
              <a:ea typeface="Calibri" panose="020F0502020204030204" pitchFamily="34" charset="0"/>
            </a:endParaRPr>
          </a:p>
        </p:txBody>
      </p:sp>
      <p:sp>
        <p:nvSpPr>
          <p:cNvPr id="18" name="TextBox 17">
            <a:extLst>
              <a:ext uri="{FF2B5EF4-FFF2-40B4-BE49-F238E27FC236}">
                <a16:creationId xmlns:a16="http://schemas.microsoft.com/office/drawing/2014/main" id="{2DDB1667-D437-4CBC-9BBE-D0F2E601185A}"/>
              </a:ext>
            </a:extLst>
          </p:cNvPr>
          <p:cNvSpPr txBox="1"/>
          <p:nvPr/>
        </p:nvSpPr>
        <p:spPr>
          <a:xfrm>
            <a:off x="3238500" y="3298766"/>
            <a:ext cx="1906823" cy="577081"/>
          </a:xfrm>
          <a:prstGeom prst="rect">
            <a:avLst/>
          </a:prstGeom>
          <a:noFill/>
        </p:spPr>
        <p:txBody>
          <a:bodyPr wrap="square">
            <a:spAutoFit/>
          </a:bodyPr>
          <a:lstStyle/>
          <a:p>
            <a:pPr>
              <a:defRPr/>
            </a:pPr>
            <a:r>
              <a:rPr lang="en-GB" sz="1050" dirty="0">
                <a:ea typeface="Times New Roman" panose="02020603050405020304" pitchFamily="18" charset="0"/>
              </a:rPr>
              <a:t>Publisher and journal name is also returned for each DOI submitted to Unpaywall</a:t>
            </a:r>
            <a:endParaRPr lang="en-GB" sz="1050" dirty="0">
              <a:ea typeface="Calibri" panose="020F0502020204030204" pitchFamily="34" charset="0"/>
            </a:endParaRPr>
          </a:p>
        </p:txBody>
      </p:sp>
      <p:grpSp>
        <p:nvGrpSpPr>
          <p:cNvPr id="7" name="Group 6">
            <a:extLst>
              <a:ext uri="{FF2B5EF4-FFF2-40B4-BE49-F238E27FC236}">
                <a16:creationId xmlns:a16="http://schemas.microsoft.com/office/drawing/2014/main" id="{9717F74C-8AF2-4069-A19F-1E28D2D5113D}"/>
              </a:ext>
            </a:extLst>
          </p:cNvPr>
          <p:cNvGrpSpPr/>
          <p:nvPr/>
        </p:nvGrpSpPr>
        <p:grpSpPr>
          <a:xfrm>
            <a:off x="0" y="2079545"/>
            <a:ext cx="9144000" cy="1068267"/>
            <a:chOff x="330199" y="2043305"/>
            <a:chExt cx="11658619" cy="1424356"/>
          </a:xfrm>
        </p:grpSpPr>
        <p:sp>
          <p:nvSpPr>
            <p:cNvPr id="2" name="Arrow: Chevron 1">
              <a:extLst>
                <a:ext uri="{FF2B5EF4-FFF2-40B4-BE49-F238E27FC236}">
                  <a16:creationId xmlns:a16="http://schemas.microsoft.com/office/drawing/2014/main" id="{2FB5FFAD-4258-44DC-B5C6-17977FB78920}"/>
                </a:ext>
              </a:extLst>
            </p:cNvPr>
            <p:cNvSpPr/>
            <p:nvPr/>
          </p:nvSpPr>
          <p:spPr>
            <a:xfrm>
              <a:off x="330199" y="2043308"/>
              <a:ext cx="2520000" cy="1424353"/>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a:defRPr/>
              </a:pPr>
              <a:r>
                <a:rPr lang="en-GB" sz="1000" dirty="0">
                  <a:solidFill>
                    <a:schemeClr val="tx1"/>
                  </a:solidFill>
                  <a:cs typeface="Arial" panose="020B0604020202020204" pitchFamily="34" charset="0"/>
                </a:rPr>
                <a:t>Searched </a:t>
              </a:r>
              <a:r>
                <a:rPr lang="en-GB" sz="1000" dirty="0">
                  <a:solidFill>
                    <a:schemeClr val="tx1"/>
                  </a:solidFill>
                  <a:ea typeface="Times New Roman" panose="02020603050405020304" pitchFamily="18" charset="0"/>
                </a:rPr>
                <a:t>the Lens (</a:t>
              </a:r>
              <a:r>
                <a:rPr lang="en-GB" sz="1000" dirty="0">
                  <a:solidFill>
                    <a:schemeClr val="tx1"/>
                  </a:solidFill>
                  <a:ea typeface="Times New Roman" panose="02020603050405020304" pitchFamily="18" charset="0"/>
                  <a:hlinkClick r:id="rId3">
                    <a:extLst>
                      <a:ext uri="{A12FA001-AC4F-418D-AE19-62706E023703}">
                        <ahyp:hlinkClr xmlns:ahyp="http://schemas.microsoft.com/office/drawing/2018/hyperlinkcolor" val="tx"/>
                      </a:ext>
                    </a:extLst>
                  </a:hlinkClick>
                </a:rPr>
                <a:t>www.lens.org</a:t>
              </a:r>
              <a:r>
                <a:rPr lang="en-GB" sz="1000" dirty="0">
                  <a:solidFill>
                    <a:schemeClr val="tx1"/>
                  </a:solidFill>
                  <a:ea typeface="Times New Roman" panose="02020603050405020304" pitchFamily="18" charset="0"/>
                </a:rPr>
                <a:t>)  </a:t>
              </a:r>
              <a:r>
                <a:rPr lang="en-GB" sz="1000" dirty="0">
                  <a:solidFill>
                    <a:schemeClr val="tx1"/>
                  </a:solidFill>
                  <a:cs typeface="Arial" panose="020B0604020202020204" pitchFamily="34" charset="0"/>
                </a:rPr>
                <a:t>using the term </a:t>
              </a:r>
              <a:r>
                <a:rPr lang="en-GB" sz="1000" dirty="0">
                  <a:solidFill>
                    <a:schemeClr val="tx1"/>
                  </a:solidFill>
                  <a:ea typeface="Times New Roman" panose="02020603050405020304" pitchFamily="18" charset="0"/>
                  <a:cs typeface="Arial" panose="020B0604020202020204" pitchFamily="34" charset="0"/>
                </a:rPr>
                <a:t>“[Institution; Medicine; [year]”</a:t>
              </a:r>
              <a:r>
                <a:rPr lang="en-GB" sz="1000" dirty="0">
                  <a:solidFill>
                    <a:schemeClr val="tx1"/>
                  </a:solidFill>
                  <a:cs typeface="Arial" panose="020B0604020202020204" pitchFamily="34" charset="0"/>
                </a:rPr>
                <a:t> </a:t>
              </a:r>
            </a:p>
          </p:txBody>
        </p:sp>
        <p:sp>
          <p:nvSpPr>
            <p:cNvPr id="4" name="Arrow: Chevron 3">
              <a:extLst>
                <a:ext uri="{FF2B5EF4-FFF2-40B4-BE49-F238E27FC236}">
                  <a16:creationId xmlns:a16="http://schemas.microsoft.com/office/drawing/2014/main" id="{5BDBD4B6-1B72-4E33-B55E-6616C7326FC9}"/>
                </a:ext>
              </a:extLst>
            </p:cNvPr>
            <p:cNvSpPr/>
            <p:nvPr/>
          </p:nvSpPr>
          <p:spPr>
            <a:xfrm>
              <a:off x="2157923" y="2043308"/>
              <a:ext cx="2520000" cy="1424353"/>
            </a:xfrm>
            <a:prstGeom prst="chevron">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GB" sz="1000" dirty="0">
                  <a:solidFill>
                    <a:schemeClr val="tx1"/>
                  </a:solidFill>
                  <a:ea typeface="Times New Roman" panose="02020603050405020304" pitchFamily="18" charset="0"/>
                </a:rPr>
                <a:t>DOIs obtained for all papers returned in the Lens search</a:t>
              </a:r>
              <a:endParaRPr lang="en-GB" sz="1000" dirty="0">
                <a:solidFill>
                  <a:schemeClr val="tx1"/>
                </a:solidFill>
                <a:cs typeface="Arial" panose="020B0604020202020204" pitchFamily="34" charset="0"/>
              </a:endParaRPr>
            </a:p>
          </p:txBody>
        </p:sp>
        <p:sp>
          <p:nvSpPr>
            <p:cNvPr id="9" name="Arrow: Chevron 8">
              <a:extLst>
                <a:ext uri="{FF2B5EF4-FFF2-40B4-BE49-F238E27FC236}">
                  <a16:creationId xmlns:a16="http://schemas.microsoft.com/office/drawing/2014/main" id="{E2905E03-FFFD-4C2E-8851-3F11DFC7947B}"/>
                </a:ext>
              </a:extLst>
            </p:cNvPr>
            <p:cNvSpPr/>
            <p:nvPr/>
          </p:nvSpPr>
          <p:spPr>
            <a:xfrm>
              <a:off x="3985647" y="2043306"/>
              <a:ext cx="2520000" cy="1424353"/>
            </a:xfrm>
            <a:prstGeom prst="chevron">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GB" sz="1000" dirty="0">
                  <a:solidFill>
                    <a:schemeClr val="tx1"/>
                  </a:solidFill>
                  <a:ea typeface="Times New Roman" panose="02020603050405020304" pitchFamily="18" charset="0"/>
                </a:rPr>
                <a:t>Publication type provided from Embase</a:t>
              </a:r>
              <a:endParaRPr lang="en-GB" sz="1000" dirty="0">
                <a:solidFill>
                  <a:schemeClr val="tx1"/>
                </a:solidFill>
                <a:cs typeface="Arial" panose="020B0604020202020204" pitchFamily="34" charset="0"/>
              </a:endParaRPr>
            </a:p>
          </p:txBody>
        </p:sp>
        <p:sp>
          <p:nvSpPr>
            <p:cNvPr id="11" name="Arrow: Chevron 10">
              <a:extLst>
                <a:ext uri="{FF2B5EF4-FFF2-40B4-BE49-F238E27FC236}">
                  <a16:creationId xmlns:a16="http://schemas.microsoft.com/office/drawing/2014/main" id="{2CFAF6C2-F002-44DB-B5AB-D39373C1BD4C}"/>
                </a:ext>
              </a:extLst>
            </p:cNvPr>
            <p:cNvSpPr/>
            <p:nvPr/>
          </p:nvSpPr>
          <p:spPr>
            <a:xfrm>
              <a:off x="5813371" y="2043306"/>
              <a:ext cx="2520000" cy="1424353"/>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GB" sz="1000" dirty="0">
                  <a:solidFill>
                    <a:schemeClr val="tx1"/>
                  </a:solidFill>
                  <a:ea typeface="Times New Roman" panose="02020603050405020304" pitchFamily="18" charset="0"/>
                </a:rPr>
                <a:t>Open access status provided from Unpaywall</a:t>
              </a:r>
              <a:endParaRPr lang="en-GB" sz="1000" dirty="0">
                <a:solidFill>
                  <a:schemeClr val="tx1"/>
                </a:solidFill>
                <a:cs typeface="Arial" panose="020B0604020202020204" pitchFamily="34" charset="0"/>
              </a:endParaRPr>
            </a:p>
            <a:p>
              <a:pPr algn="ctr">
                <a:defRPr/>
              </a:pPr>
              <a:endParaRPr lang="en-GB" sz="1000" dirty="0">
                <a:solidFill>
                  <a:schemeClr val="tx1"/>
                </a:solidFill>
                <a:cs typeface="Arial" panose="020B0604020202020204" pitchFamily="34" charset="0"/>
              </a:endParaRPr>
            </a:p>
          </p:txBody>
        </p:sp>
        <p:sp>
          <p:nvSpPr>
            <p:cNvPr id="15" name="Arrow: Chevron 14">
              <a:extLst>
                <a:ext uri="{FF2B5EF4-FFF2-40B4-BE49-F238E27FC236}">
                  <a16:creationId xmlns:a16="http://schemas.microsoft.com/office/drawing/2014/main" id="{DB88EEA7-E50A-4D37-814B-F71DF1610410}"/>
                </a:ext>
              </a:extLst>
            </p:cNvPr>
            <p:cNvSpPr/>
            <p:nvPr/>
          </p:nvSpPr>
          <p:spPr>
            <a:xfrm>
              <a:off x="7641095" y="2043306"/>
              <a:ext cx="2520000" cy="1424353"/>
            </a:xfrm>
            <a:prstGeom prst="chevron">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GB" sz="1000" dirty="0">
                  <a:solidFill>
                    <a:schemeClr val="tx1"/>
                  </a:solidFill>
                  <a:cs typeface="Arial" panose="020B0604020202020204" pitchFamily="34" charset="0"/>
                </a:rPr>
                <a:t>Only ‘articles’ included</a:t>
              </a:r>
            </a:p>
          </p:txBody>
        </p:sp>
        <p:sp>
          <p:nvSpPr>
            <p:cNvPr id="17" name="Arrow: Chevron 16">
              <a:extLst>
                <a:ext uri="{FF2B5EF4-FFF2-40B4-BE49-F238E27FC236}">
                  <a16:creationId xmlns:a16="http://schemas.microsoft.com/office/drawing/2014/main" id="{90ABDBF5-67FF-4BA8-9991-DA0E3B374AF1}"/>
                </a:ext>
              </a:extLst>
            </p:cNvPr>
            <p:cNvSpPr/>
            <p:nvPr/>
          </p:nvSpPr>
          <p:spPr>
            <a:xfrm>
              <a:off x="9468818" y="2043305"/>
              <a:ext cx="2520000" cy="1424353"/>
            </a:xfrm>
            <a:prstGeom prst="chevron">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defRPr/>
              </a:pPr>
              <a:r>
                <a:rPr lang="en-GB" sz="1000" dirty="0">
                  <a:solidFill>
                    <a:schemeClr val="tx1"/>
                  </a:solidFill>
                  <a:cs typeface="Arial" panose="020B0604020202020204" pitchFamily="34" charset="0"/>
                </a:rPr>
                <a:t>Companies with &lt;10 total articles removed from the analysis</a:t>
              </a:r>
            </a:p>
          </p:txBody>
        </p:sp>
      </p:grpSp>
      <p:sp>
        <p:nvSpPr>
          <p:cNvPr id="20" name="TextBox 19">
            <a:extLst>
              <a:ext uri="{FF2B5EF4-FFF2-40B4-BE49-F238E27FC236}">
                <a16:creationId xmlns:a16="http://schemas.microsoft.com/office/drawing/2014/main" id="{3CB8A269-2F54-49ED-B89A-F66200A651C8}"/>
              </a:ext>
            </a:extLst>
          </p:cNvPr>
          <p:cNvSpPr txBox="1"/>
          <p:nvPr/>
        </p:nvSpPr>
        <p:spPr>
          <a:xfrm>
            <a:off x="5507280" y="3298766"/>
            <a:ext cx="1613922" cy="1708160"/>
          </a:xfrm>
          <a:prstGeom prst="rect">
            <a:avLst/>
          </a:prstGeom>
          <a:noFill/>
        </p:spPr>
        <p:txBody>
          <a:bodyPr wrap="square">
            <a:spAutoFit/>
          </a:bodyPr>
          <a:lstStyle/>
          <a:p>
            <a:pPr>
              <a:defRPr/>
            </a:pPr>
            <a:r>
              <a:rPr lang="en-GB" sz="1050" dirty="0">
                <a:ea typeface="Times New Roman" panose="02020603050405020304" pitchFamily="18" charset="0"/>
              </a:rPr>
              <a:t>Excluded: </a:t>
            </a:r>
          </a:p>
          <a:p>
            <a:pPr marL="214313" indent="-214313">
              <a:buFont typeface="Arial" panose="020B0604020202020204" pitchFamily="34" charset="0"/>
              <a:buChar char="•"/>
              <a:defRPr/>
            </a:pPr>
            <a:r>
              <a:rPr lang="en-GB" sz="1050" dirty="0">
                <a:ea typeface="Calibri" panose="020F0502020204030204" pitchFamily="34" charset="0"/>
              </a:rPr>
              <a:t>Chapter</a:t>
            </a:r>
          </a:p>
          <a:p>
            <a:pPr marL="214313" indent="-214313">
              <a:buFont typeface="Arial" panose="020B0604020202020204" pitchFamily="34" charset="0"/>
              <a:buChar char="•"/>
              <a:defRPr/>
            </a:pPr>
            <a:r>
              <a:rPr lang="en-GB" sz="1050" dirty="0">
                <a:ea typeface="Calibri" panose="020F0502020204030204" pitchFamily="34" charset="0"/>
              </a:rPr>
              <a:t>Conference abstract </a:t>
            </a:r>
          </a:p>
          <a:p>
            <a:pPr marL="214313" indent="-214313">
              <a:buFont typeface="Arial" panose="020B0604020202020204" pitchFamily="34" charset="0"/>
              <a:buChar char="•"/>
              <a:defRPr/>
            </a:pPr>
            <a:r>
              <a:rPr lang="en-GB" sz="1050" dirty="0">
                <a:ea typeface="Calibri" panose="020F0502020204030204" pitchFamily="34" charset="0"/>
              </a:rPr>
              <a:t>Conference poster </a:t>
            </a:r>
          </a:p>
          <a:p>
            <a:pPr marL="214313" indent="-214313">
              <a:buFont typeface="Arial" panose="020B0604020202020204" pitchFamily="34" charset="0"/>
              <a:buChar char="•"/>
              <a:defRPr/>
            </a:pPr>
            <a:r>
              <a:rPr lang="en-GB" sz="1050" dirty="0">
                <a:ea typeface="Calibri" panose="020F0502020204030204" pitchFamily="34" charset="0"/>
              </a:rPr>
              <a:t>Editorial </a:t>
            </a:r>
          </a:p>
          <a:p>
            <a:pPr marL="214313" indent="-214313">
              <a:buFont typeface="Arial" panose="020B0604020202020204" pitchFamily="34" charset="0"/>
              <a:buChar char="•"/>
              <a:defRPr/>
            </a:pPr>
            <a:r>
              <a:rPr lang="en-GB" sz="1050" dirty="0">
                <a:ea typeface="Calibri" panose="020F0502020204030204" pitchFamily="34" charset="0"/>
              </a:rPr>
              <a:t>Erratum </a:t>
            </a:r>
          </a:p>
          <a:p>
            <a:pPr marL="214313" indent="-214313">
              <a:buFont typeface="Arial" panose="020B0604020202020204" pitchFamily="34" charset="0"/>
              <a:buChar char="•"/>
              <a:defRPr/>
            </a:pPr>
            <a:r>
              <a:rPr lang="en-GB" sz="1050" dirty="0">
                <a:ea typeface="Calibri" panose="020F0502020204030204" pitchFamily="34" charset="0"/>
              </a:rPr>
              <a:t>Letter </a:t>
            </a:r>
          </a:p>
          <a:p>
            <a:pPr marL="214313" indent="-214313">
              <a:buFont typeface="Arial" panose="020B0604020202020204" pitchFamily="34" charset="0"/>
              <a:buChar char="•"/>
              <a:defRPr/>
            </a:pPr>
            <a:r>
              <a:rPr lang="en-GB" sz="1050" dirty="0">
                <a:ea typeface="Calibri" panose="020F0502020204030204" pitchFamily="34" charset="0"/>
              </a:rPr>
              <a:t>Review </a:t>
            </a:r>
          </a:p>
          <a:p>
            <a:pPr marL="214313" indent="-214313">
              <a:buFont typeface="Arial" panose="020B0604020202020204" pitchFamily="34" charset="0"/>
              <a:buChar char="•"/>
              <a:defRPr/>
            </a:pPr>
            <a:r>
              <a:rPr lang="en-GB" sz="1050" dirty="0">
                <a:ea typeface="Calibri" panose="020F0502020204030204" pitchFamily="34" charset="0"/>
              </a:rPr>
              <a:t>Short Survey </a:t>
            </a:r>
          </a:p>
          <a:p>
            <a:pPr>
              <a:defRPr/>
            </a:pPr>
            <a:endParaRPr lang="en-GB" sz="1050" dirty="0">
              <a:ea typeface="Calibri" panose="020F0502020204030204" pitchFamily="34" charset="0"/>
            </a:endParaRPr>
          </a:p>
        </p:txBody>
      </p:sp>
      <p:sp>
        <p:nvSpPr>
          <p:cNvPr id="22" name="TextBox 21">
            <a:extLst>
              <a:ext uri="{FF2B5EF4-FFF2-40B4-BE49-F238E27FC236}">
                <a16:creationId xmlns:a16="http://schemas.microsoft.com/office/drawing/2014/main" id="{A73B50FE-711A-4E35-AC1C-47D6614C5504}"/>
              </a:ext>
            </a:extLst>
          </p:cNvPr>
          <p:cNvSpPr txBox="1"/>
          <p:nvPr/>
        </p:nvSpPr>
        <p:spPr>
          <a:xfrm>
            <a:off x="7479392" y="3298766"/>
            <a:ext cx="1613922" cy="738664"/>
          </a:xfrm>
          <a:prstGeom prst="rect">
            <a:avLst/>
          </a:prstGeom>
          <a:noFill/>
        </p:spPr>
        <p:txBody>
          <a:bodyPr wrap="square">
            <a:spAutoFit/>
          </a:bodyPr>
          <a:lstStyle/>
          <a:p>
            <a:pPr>
              <a:defRPr/>
            </a:pPr>
            <a:r>
              <a:rPr lang="en-GB" sz="1050" dirty="0">
                <a:ea typeface="Times New Roman" panose="02020603050405020304" pitchFamily="18" charset="0"/>
              </a:rPr>
              <a:t>Excluded: </a:t>
            </a:r>
          </a:p>
          <a:p>
            <a:pPr marL="214313" indent="-214313">
              <a:buFont typeface="Arial" panose="020B0604020202020204" pitchFamily="34" charset="0"/>
              <a:buChar char="•"/>
              <a:defRPr/>
            </a:pPr>
            <a:r>
              <a:rPr lang="en-GB" sz="1050" dirty="0">
                <a:ea typeface="Calibri" panose="020F0502020204030204" pitchFamily="34" charset="0"/>
              </a:rPr>
              <a:t>Gilead</a:t>
            </a:r>
          </a:p>
          <a:p>
            <a:pPr marL="214313" indent="-214313">
              <a:buFont typeface="Arial" panose="020B0604020202020204" pitchFamily="34" charset="0"/>
              <a:buChar char="•"/>
              <a:defRPr/>
            </a:pPr>
            <a:r>
              <a:rPr lang="en-GB" sz="1050" dirty="0">
                <a:ea typeface="Calibri" panose="020F0502020204030204" pitchFamily="34" charset="0"/>
              </a:rPr>
              <a:t>Teva</a:t>
            </a:r>
          </a:p>
          <a:p>
            <a:pPr>
              <a:defRPr/>
            </a:pPr>
            <a:endParaRPr lang="en-GB" sz="1050" dirty="0">
              <a:ea typeface="Calibri" panose="020F0502020204030204" pitchFamily="34" charset="0"/>
            </a:endParaRPr>
          </a:p>
        </p:txBody>
      </p:sp>
      <p:sp>
        <p:nvSpPr>
          <p:cNvPr id="8" name="Title 1">
            <a:extLst>
              <a:ext uri="{FF2B5EF4-FFF2-40B4-BE49-F238E27FC236}">
                <a16:creationId xmlns:a16="http://schemas.microsoft.com/office/drawing/2014/main" id="{D9D666E4-347A-6B59-03A6-858590D620CE}"/>
              </a:ext>
            </a:extLst>
          </p:cNvPr>
          <p:cNvSpPr txBox="1">
            <a:spLocks/>
          </p:cNvSpPr>
          <p:nvPr/>
        </p:nvSpPr>
        <p:spPr>
          <a:xfrm>
            <a:off x="857250" y="59945"/>
            <a:ext cx="7462661" cy="941541"/>
          </a:xfrm>
          <a:prstGeom prst="rect">
            <a:avLst/>
          </a:prstGeom>
        </p:spPr>
        <p:txBody>
          <a:bodyPr vert="horz" lIns="91440" tIns="45720" rIns="91440" bIns="45720" rtlCol="0" anchor="b">
            <a:normAutofit lnSpcReduction="10000"/>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US" dirty="0"/>
              <a:t>Measuring open access in pharma-supported articles</a:t>
            </a:r>
          </a:p>
        </p:txBody>
      </p:sp>
      <p:sp>
        <p:nvSpPr>
          <p:cNvPr id="13" name="Title 1">
            <a:extLst>
              <a:ext uri="{FF2B5EF4-FFF2-40B4-BE49-F238E27FC236}">
                <a16:creationId xmlns:a16="http://schemas.microsoft.com/office/drawing/2014/main" id="{CF6A1950-FDB0-A4BE-9430-6CAACCBADB16}"/>
              </a:ext>
            </a:extLst>
          </p:cNvPr>
          <p:cNvSpPr txBox="1">
            <a:spLocks/>
          </p:cNvSpPr>
          <p:nvPr/>
        </p:nvSpPr>
        <p:spPr>
          <a:xfrm>
            <a:off x="432288" y="4647658"/>
            <a:ext cx="5191272" cy="383182"/>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Bevan E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Measuring open access to pharmaceutical company-supported articles – an improved and semi-automated method [poster]. Presented at the 2022 European Meeting of ISMPP, 25–26 January 2022, online. Awarded ‘Best Original Research’. </a:t>
            </a:r>
          </a:p>
          <a:p>
            <a:r>
              <a:rPr lang="en-GB" sz="700" b="0" dirty="0">
                <a:solidFill>
                  <a:schemeClr val="tx1">
                    <a:lumMod val="65000"/>
                    <a:lumOff val="35000"/>
                  </a:schemeClr>
                </a:solidFill>
                <a:latin typeface="+mn-lt"/>
              </a:rPr>
              <a:t>API, application programming interface; DOI, digital object identifier</a:t>
            </a:r>
          </a:p>
        </p:txBody>
      </p:sp>
    </p:spTree>
    <p:extLst>
      <p:ext uri="{BB962C8B-B14F-4D97-AF65-F5344CB8AC3E}">
        <p14:creationId xmlns:p14="http://schemas.microsoft.com/office/powerpoint/2010/main" val="3469083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A4DE9F-4218-4E48-8877-3EB7BD4423BE}"/>
              </a:ext>
            </a:extLst>
          </p:cNvPr>
          <p:cNvSpPr>
            <a:spLocks noGrp="1"/>
          </p:cNvSpPr>
          <p:nvPr>
            <p:ph type="title"/>
          </p:nvPr>
        </p:nvSpPr>
        <p:spPr/>
        <p:txBody>
          <a:bodyPr/>
          <a:lstStyle/>
          <a:p>
            <a:r>
              <a:rPr lang="en-US" dirty="0"/>
              <a:t>2019 publications identified as OA</a:t>
            </a:r>
          </a:p>
        </p:txBody>
      </p:sp>
      <p:pic>
        <p:nvPicPr>
          <p:cNvPr id="5" name="Picture 4">
            <a:extLst>
              <a:ext uri="{FF2B5EF4-FFF2-40B4-BE49-F238E27FC236}">
                <a16:creationId xmlns:a16="http://schemas.microsoft.com/office/drawing/2014/main" id="{923C9224-0E91-4450-879A-A803461949D8}"/>
              </a:ext>
            </a:extLst>
          </p:cNvPr>
          <p:cNvPicPr>
            <a:picLocks noChangeAspect="1"/>
          </p:cNvPicPr>
          <p:nvPr/>
        </p:nvPicPr>
        <p:blipFill rotWithShape="1">
          <a:blip r:embed="rId2"/>
          <a:srcRect t="1123"/>
          <a:stretch/>
        </p:blipFill>
        <p:spPr>
          <a:xfrm>
            <a:off x="989096" y="1096454"/>
            <a:ext cx="7165809" cy="3394472"/>
          </a:xfrm>
          <a:prstGeom prst="rect">
            <a:avLst/>
          </a:prstGeom>
          <a:noFill/>
        </p:spPr>
      </p:pic>
      <p:sp>
        <p:nvSpPr>
          <p:cNvPr id="3" name="Title 1">
            <a:extLst>
              <a:ext uri="{FF2B5EF4-FFF2-40B4-BE49-F238E27FC236}">
                <a16:creationId xmlns:a16="http://schemas.microsoft.com/office/drawing/2014/main" id="{75B7B617-F3B1-067A-B368-62F3119FE006}"/>
              </a:ext>
            </a:extLst>
          </p:cNvPr>
          <p:cNvSpPr txBox="1">
            <a:spLocks/>
          </p:cNvSpPr>
          <p:nvPr/>
        </p:nvSpPr>
        <p:spPr>
          <a:xfrm>
            <a:off x="432288" y="4647658"/>
            <a:ext cx="6159011" cy="383182"/>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Bevan E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Measuring open access to pharmaceutical company-supported articles – an improved and semi-automated method [poster]. Presented at the 2022 European Meeting of ISMPP, 25–26 January 2022, online. Awarded ‘Best Original Research’. </a:t>
            </a:r>
          </a:p>
          <a:p>
            <a:r>
              <a:rPr lang="en-GB" sz="700" b="0" dirty="0">
                <a:solidFill>
                  <a:schemeClr val="tx1">
                    <a:lumMod val="65000"/>
                    <a:lumOff val="35000"/>
                  </a:schemeClr>
                </a:solidFill>
                <a:latin typeface="+mn-lt"/>
              </a:rPr>
              <a:t>OA, open access</a:t>
            </a:r>
          </a:p>
        </p:txBody>
      </p:sp>
    </p:spTree>
    <p:extLst>
      <p:ext uri="{BB962C8B-B14F-4D97-AF65-F5344CB8AC3E}">
        <p14:creationId xmlns:p14="http://schemas.microsoft.com/office/powerpoint/2010/main" val="2499030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DDAC-C189-4A8C-84A1-784730873614}"/>
              </a:ext>
            </a:extLst>
          </p:cNvPr>
          <p:cNvSpPr>
            <a:spLocks noGrp="1"/>
          </p:cNvSpPr>
          <p:nvPr>
            <p:ph type="title"/>
          </p:nvPr>
        </p:nvSpPr>
        <p:spPr/>
        <p:txBody>
          <a:bodyPr/>
          <a:lstStyle/>
          <a:p>
            <a:r>
              <a:rPr lang="en-US" dirty="0"/>
              <a:t>Publications analyzed</a:t>
            </a:r>
          </a:p>
        </p:txBody>
      </p:sp>
      <p:pic>
        <p:nvPicPr>
          <p:cNvPr id="6" name="Content Placeholder 5">
            <a:extLst>
              <a:ext uri="{FF2B5EF4-FFF2-40B4-BE49-F238E27FC236}">
                <a16:creationId xmlns:a16="http://schemas.microsoft.com/office/drawing/2014/main" id="{2875155B-CA78-408C-AC23-75BE81B37EF1}"/>
              </a:ext>
            </a:extLst>
          </p:cNvPr>
          <p:cNvPicPr>
            <a:picLocks noGrp="1" noChangeAspect="1"/>
          </p:cNvPicPr>
          <p:nvPr>
            <p:ph idx="1"/>
          </p:nvPr>
        </p:nvPicPr>
        <p:blipFill>
          <a:blip r:embed="rId2"/>
          <a:srcRect b="18922"/>
          <a:stretch/>
        </p:blipFill>
        <p:spPr>
          <a:xfrm>
            <a:off x="840581" y="1261746"/>
            <a:ext cx="7462838" cy="2938779"/>
          </a:xfrm>
        </p:spPr>
      </p:pic>
      <p:sp>
        <p:nvSpPr>
          <p:cNvPr id="4" name="Slide Number Placeholder 3">
            <a:extLst>
              <a:ext uri="{FF2B5EF4-FFF2-40B4-BE49-F238E27FC236}">
                <a16:creationId xmlns:a16="http://schemas.microsoft.com/office/drawing/2014/main" id="{5762A954-10AA-4C1D-828F-CC4E89BB0284}"/>
              </a:ext>
            </a:extLst>
          </p:cNvPr>
          <p:cNvSpPr>
            <a:spLocks noGrp="1"/>
          </p:cNvSpPr>
          <p:nvPr>
            <p:ph type="sldNum" sz="quarter" idx="10"/>
          </p:nvPr>
        </p:nvSpPr>
        <p:spPr/>
        <p:txBody>
          <a:bodyPr/>
          <a:lstStyle/>
          <a:p>
            <a:fld id="{42AD0A0E-4515-A647-B2E3-7F1B29FB990E}" type="slidenum">
              <a:rPr lang="en-US" smtClean="0"/>
              <a:pPr/>
              <a:t>14</a:t>
            </a:fld>
            <a:endParaRPr lang="en-US"/>
          </a:p>
        </p:txBody>
      </p:sp>
      <p:sp>
        <p:nvSpPr>
          <p:cNvPr id="5" name="Title 1">
            <a:extLst>
              <a:ext uri="{FF2B5EF4-FFF2-40B4-BE49-F238E27FC236}">
                <a16:creationId xmlns:a16="http://schemas.microsoft.com/office/drawing/2014/main" id="{70813B35-A966-A4B0-5EDC-7C608B960971}"/>
              </a:ext>
            </a:extLst>
          </p:cNvPr>
          <p:cNvSpPr txBox="1">
            <a:spLocks/>
          </p:cNvSpPr>
          <p:nvPr/>
        </p:nvSpPr>
        <p:spPr>
          <a:xfrm>
            <a:off x="432288" y="4453759"/>
            <a:ext cx="6178061" cy="577081"/>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baseline="30000" dirty="0" err="1">
                <a:solidFill>
                  <a:schemeClr val="tx1">
                    <a:lumMod val="65000"/>
                    <a:lumOff val="35000"/>
                  </a:schemeClr>
                </a:solidFill>
                <a:latin typeface="+mn-lt"/>
              </a:rPr>
              <a:t>a</a:t>
            </a:r>
            <a:r>
              <a:rPr lang="en-GB" sz="700" b="0" dirty="0" err="1">
                <a:solidFill>
                  <a:schemeClr val="tx1">
                    <a:lumMod val="65000"/>
                    <a:lumOff val="35000"/>
                  </a:schemeClr>
                </a:solidFill>
                <a:latin typeface="+mn-lt"/>
              </a:rPr>
              <a:t>All</a:t>
            </a:r>
            <a:r>
              <a:rPr lang="en-GB" sz="700" b="0" dirty="0">
                <a:solidFill>
                  <a:schemeClr val="tx1">
                    <a:lumMod val="65000"/>
                    <a:lumOff val="35000"/>
                  </a:schemeClr>
                </a:solidFill>
                <a:latin typeface="+mn-lt"/>
              </a:rPr>
              <a:t> % values represent proportion of total publications identified in the initial search.</a:t>
            </a:r>
          </a:p>
          <a:p>
            <a:r>
              <a:rPr lang="en-GB" sz="700" b="0" baseline="30000" dirty="0" err="1">
                <a:solidFill>
                  <a:schemeClr val="tx1">
                    <a:lumMod val="65000"/>
                    <a:lumOff val="35000"/>
                  </a:schemeClr>
                </a:solidFill>
                <a:latin typeface="+mn-lt"/>
              </a:rPr>
              <a:t>b</a:t>
            </a:r>
            <a:r>
              <a:rPr lang="en-GB" sz="700" b="0" dirty="0" err="1">
                <a:solidFill>
                  <a:schemeClr val="tx1">
                    <a:lumMod val="65000"/>
                    <a:lumOff val="35000"/>
                  </a:schemeClr>
                </a:solidFill>
                <a:latin typeface="+mn-lt"/>
              </a:rPr>
              <a:t>Ineligible</a:t>
            </a:r>
            <a:r>
              <a:rPr lang="en-GB" sz="700" b="0" dirty="0">
                <a:solidFill>
                  <a:schemeClr val="tx1">
                    <a:lumMod val="65000"/>
                    <a:lumOff val="35000"/>
                  </a:schemeClr>
                </a:solidFill>
                <a:latin typeface="+mn-lt"/>
              </a:rPr>
              <a:t> articles are conference papers, letters, reviews, editorials, errata, notes (as categorized by Embase). </a:t>
            </a:r>
          </a:p>
          <a:p>
            <a:r>
              <a:rPr lang="en-GB" sz="700" b="0" dirty="0">
                <a:solidFill>
                  <a:schemeClr val="tx1">
                    <a:lumMod val="65000"/>
                    <a:lumOff val="35000"/>
                  </a:schemeClr>
                </a:solidFill>
                <a:latin typeface="+mn-lt"/>
              </a:rPr>
              <a:t>Bevan E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Measuring open access to pharmaceutical company-supported articles – an improved and semi-automated method [poster]. Presented at the 2022 European Meeting of ISMPP, 25–26 January 2022, online. Awarded ‘Best Original Research’. </a:t>
            </a:r>
          </a:p>
          <a:p>
            <a:r>
              <a:rPr lang="en-GB" sz="700" b="0" dirty="0">
                <a:solidFill>
                  <a:schemeClr val="tx1">
                    <a:lumMod val="65000"/>
                    <a:lumOff val="35000"/>
                  </a:schemeClr>
                </a:solidFill>
                <a:latin typeface="+mn-lt"/>
              </a:rPr>
              <a:t>OA, open access</a:t>
            </a:r>
          </a:p>
        </p:txBody>
      </p:sp>
    </p:spTree>
    <p:extLst>
      <p:ext uri="{BB962C8B-B14F-4D97-AF65-F5344CB8AC3E}">
        <p14:creationId xmlns:p14="http://schemas.microsoft.com/office/powerpoint/2010/main" val="196500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9DBB5-ACAF-4F16-8A40-D4CED447C8AA}"/>
              </a:ext>
            </a:extLst>
          </p:cNvPr>
          <p:cNvSpPr>
            <a:spLocks noGrp="1"/>
          </p:cNvSpPr>
          <p:nvPr>
            <p:ph type="title"/>
          </p:nvPr>
        </p:nvSpPr>
        <p:spPr>
          <a:xfrm>
            <a:off x="736169" y="59945"/>
            <a:ext cx="7737271" cy="941541"/>
          </a:xfrm>
        </p:spPr>
        <p:txBody>
          <a:bodyPr>
            <a:noAutofit/>
          </a:bodyPr>
          <a:lstStyle/>
          <a:p>
            <a:r>
              <a:rPr lang="en-GB" dirty="0"/>
              <a:t>2019 &amp; 2020 open access pharma-supported articles</a:t>
            </a:r>
          </a:p>
        </p:txBody>
      </p:sp>
      <p:pic>
        <p:nvPicPr>
          <p:cNvPr id="5" name="Picture 4">
            <a:extLst>
              <a:ext uri="{FF2B5EF4-FFF2-40B4-BE49-F238E27FC236}">
                <a16:creationId xmlns:a16="http://schemas.microsoft.com/office/drawing/2014/main" id="{1D068F5F-E702-4063-860B-83EA4953CC23}"/>
              </a:ext>
            </a:extLst>
          </p:cNvPr>
          <p:cNvPicPr>
            <a:picLocks noChangeAspect="1"/>
          </p:cNvPicPr>
          <p:nvPr/>
        </p:nvPicPr>
        <p:blipFill>
          <a:blip r:embed="rId2"/>
          <a:stretch>
            <a:fillRect/>
          </a:stretch>
        </p:blipFill>
        <p:spPr>
          <a:xfrm>
            <a:off x="1852221" y="1029357"/>
            <a:ext cx="5439558" cy="3671702"/>
          </a:xfrm>
          <a:prstGeom prst="rect">
            <a:avLst/>
          </a:prstGeom>
          <a:noFill/>
        </p:spPr>
      </p:pic>
      <p:sp>
        <p:nvSpPr>
          <p:cNvPr id="4" name="Title 1">
            <a:extLst>
              <a:ext uri="{FF2B5EF4-FFF2-40B4-BE49-F238E27FC236}">
                <a16:creationId xmlns:a16="http://schemas.microsoft.com/office/drawing/2014/main" id="{DDB666BA-BF03-E9B8-B071-D79195E8032C}"/>
              </a:ext>
            </a:extLst>
          </p:cNvPr>
          <p:cNvSpPr txBox="1">
            <a:spLocks/>
          </p:cNvSpPr>
          <p:nvPr/>
        </p:nvSpPr>
        <p:spPr>
          <a:xfrm>
            <a:off x="432288" y="4647658"/>
            <a:ext cx="6178061" cy="383182"/>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Bevan E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Measuring open access to pharmaceutical company-supported articles – an improved and semi-automated method [poster]. Presented at the 2022 European Meeting of ISMPP, 25–26 January 2022, online. Awarded ‘Best Original Research’. </a:t>
            </a:r>
          </a:p>
          <a:p>
            <a:r>
              <a:rPr lang="en-GB" sz="700" b="0" dirty="0">
                <a:solidFill>
                  <a:schemeClr val="tx1">
                    <a:lumMod val="65000"/>
                    <a:lumOff val="35000"/>
                  </a:schemeClr>
                </a:solidFill>
                <a:latin typeface="+mn-lt"/>
              </a:rPr>
              <a:t>OA, open access</a:t>
            </a:r>
          </a:p>
        </p:txBody>
      </p:sp>
    </p:spTree>
    <p:extLst>
      <p:ext uri="{BB962C8B-B14F-4D97-AF65-F5344CB8AC3E}">
        <p14:creationId xmlns:p14="http://schemas.microsoft.com/office/powerpoint/2010/main" val="339479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4E5EEC-2F7B-4188-B479-93057686C888}"/>
              </a:ext>
            </a:extLst>
          </p:cNvPr>
          <p:cNvSpPr>
            <a:spLocks noGrp="1"/>
          </p:cNvSpPr>
          <p:nvPr>
            <p:ph type="title"/>
          </p:nvPr>
        </p:nvSpPr>
        <p:spPr>
          <a:xfrm>
            <a:off x="745000" y="1"/>
            <a:ext cx="7583660" cy="1014796"/>
          </a:xfrm>
        </p:spPr>
        <p:txBody>
          <a:bodyPr>
            <a:noAutofit/>
          </a:bodyPr>
          <a:lstStyle/>
          <a:p>
            <a:pPr algn="l"/>
            <a:r>
              <a:rPr lang="en-US" sz="2800" dirty="0"/>
              <a:t>Case study 1 – o</a:t>
            </a:r>
            <a:r>
              <a:rPr lang="en-US" sz="2800" b="1" i="0" u="none" strike="noStrike" baseline="0" dirty="0"/>
              <a:t>btaining retrospective open access publishing: a Shire experience</a:t>
            </a:r>
            <a:endParaRPr lang="en-US" sz="2800" dirty="0"/>
          </a:p>
        </p:txBody>
      </p:sp>
      <p:sp>
        <p:nvSpPr>
          <p:cNvPr id="12" name="Content Placeholder 5">
            <a:extLst>
              <a:ext uri="{FF2B5EF4-FFF2-40B4-BE49-F238E27FC236}">
                <a16:creationId xmlns:a16="http://schemas.microsoft.com/office/drawing/2014/main" id="{495D15F2-578C-4389-A646-4190B6026D13}"/>
              </a:ext>
            </a:extLst>
          </p:cNvPr>
          <p:cNvSpPr>
            <a:spLocks noGrp="1"/>
          </p:cNvSpPr>
          <p:nvPr>
            <p:ph idx="1"/>
          </p:nvPr>
        </p:nvSpPr>
        <p:spPr>
          <a:xfrm>
            <a:off x="503238" y="1116531"/>
            <a:ext cx="8172450" cy="1135782"/>
          </a:xfrm>
        </p:spPr>
        <p:txBody>
          <a:bodyPr>
            <a:noAutofit/>
          </a:bodyPr>
          <a:lstStyle/>
          <a:p>
            <a:pPr>
              <a:buFont typeface="Arial" panose="020B0604020202020204" pitchFamily="34" charset="0"/>
              <a:buChar char="•"/>
            </a:pPr>
            <a:r>
              <a:rPr lang="en-US" sz="1200" dirty="0">
                <a:effectLst/>
              </a:rPr>
              <a:t>A list of manuscripts published in peer-reviewed journals by Shire from Jan 2015 to Dec 2017 was established and public availability determined</a:t>
            </a:r>
          </a:p>
          <a:p>
            <a:pPr>
              <a:buFont typeface="Arial" panose="020B0604020202020204" pitchFamily="34" charset="0"/>
              <a:buChar char="•"/>
            </a:pPr>
            <a:r>
              <a:rPr lang="en-US" sz="1200" dirty="0"/>
              <a:t>For a</a:t>
            </a:r>
            <a:r>
              <a:rPr lang="en-US" sz="1200" dirty="0">
                <a:effectLst/>
              </a:rPr>
              <a:t>ll the manuscripts that were NOT OA under a CC-BY license, individual publishers were asked to confirm their policy on providing retrospective OA and types of licenses available for pharma-supported articles</a:t>
            </a:r>
          </a:p>
          <a:p>
            <a:pPr marL="355600" lvl="1" indent="0">
              <a:buNone/>
            </a:pPr>
            <a:r>
              <a:rPr lang="en-US" sz="1200" dirty="0">
                <a:effectLst/>
              </a:rPr>
              <a:t>	</a:t>
            </a:r>
            <a:r>
              <a:rPr lang="en-US" sz="1200" b="1" dirty="0">
                <a:effectLst/>
              </a:rPr>
              <a:t>146 articles published by 24 individual publishers</a:t>
            </a:r>
          </a:p>
        </p:txBody>
      </p:sp>
      <p:sp>
        <p:nvSpPr>
          <p:cNvPr id="8" name="Arrow: Right 7">
            <a:extLst>
              <a:ext uri="{FF2B5EF4-FFF2-40B4-BE49-F238E27FC236}">
                <a16:creationId xmlns:a16="http://schemas.microsoft.com/office/drawing/2014/main" id="{C3542FAC-EA3E-4FFF-7600-909FF3FF62D4}"/>
              </a:ext>
            </a:extLst>
          </p:cNvPr>
          <p:cNvSpPr/>
          <p:nvPr/>
        </p:nvSpPr>
        <p:spPr>
          <a:xfrm>
            <a:off x="745000" y="2019055"/>
            <a:ext cx="390626"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95E173-459F-03C0-A267-0330727488E0}"/>
              </a:ext>
            </a:extLst>
          </p:cNvPr>
          <p:cNvPicPr>
            <a:picLocks noChangeAspect="1"/>
          </p:cNvPicPr>
          <p:nvPr/>
        </p:nvPicPr>
        <p:blipFill>
          <a:blip r:embed="rId2"/>
          <a:srcRect b="4001"/>
          <a:stretch/>
        </p:blipFill>
        <p:spPr>
          <a:xfrm>
            <a:off x="503238" y="2252560"/>
            <a:ext cx="3011839" cy="2477037"/>
          </a:xfrm>
          <a:prstGeom prst="rect">
            <a:avLst/>
          </a:prstGeom>
        </p:spPr>
      </p:pic>
      <p:pic>
        <p:nvPicPr>
          <p:cNvPr id="13" name="Picture 12">
            <a:extLst>
              <a:ext uri="{FF2B5EF4-FFF2-40B4-BE49-F238E27FC236}">
                <a16:creationId xmlns:a16="http://schemas.microsoft.com/office/drawing/2014/main" id="{4E50D3B1-DCE3-812F-D654-B823099B4ADC}"/>
              </a:ext>
            </a:extLst>
          </p:cNvPr>
          <p:cNvPicPr>
            <a:picLocks noChangeAspect="1"/>
          </p:cNvPicPr>
          <p:nvPr/>
        </p:nvPicPr>
        <p:blipFill>
          <a:blip r:embed="rId3"/>
          <a:stretch>
            <a:fillRect/>
          </a:stretch>
        </p:blipFill>
        <p:spPr>
          <a:xfrm>
            <a:off x="3548673" y="2837540"/>
            <a:ext cx="5127015" cy="1135782"/>
          </a:xfrm>
          <a:prstGeom prst="rect">
            <a:avLst/>
          </a:prstGeom>
        </p:spPr>
      </p:pic>
      <p:sp>
        <p:nvSpPr>
          <p:cNvPr id="2" name="Title 1">
            <a:extLst>
              <a:ext uri="{FF2B5EF4-FFF2-40B4-BE49-F238E27FC236}">
                <a16:creationId xmlns:a16="http://schemas.microsoft.com/office/drawing/2014/main" id="{FB2E983C-8292-1D4D-53A2-55357423820A}"/>
              </a:ext>
            </a:extLst>
          </p:cNvPr>
          <p:cNvSpPr txBox="1">
            <a:spLocks/>
          </p:cNvSpPr>
          <p:nvPr/>
        </p:nvSpPr>
        <p:spPr>
          <a:xfrm>
            <a:off x="432288" y="4744608"/>
            <a:ext cx="6958326" cy="286232"/>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Rains C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Obtaining retrospective open access publishing: a Shire experience [poster]. Presented at the 2020 European Meeting of ISMPP, 21–26 January 2020, London, UK. </a:t>
            </a:r>
          </a:p>
          <a:p>
            <a:r>
              <a:rPr lang="en-GB" sz="700" b="0" dirty="0">
                <a:solidFill>
                  <a:schemeClr val="tx1">
                    <a:lumMod val="65000"/>
                    <a:lumOff val="35000"/>
                  </a:schemeClr>
                </a:solidFill>
                <a:latin typeface="+mn-lt"/>
              </a:rPr>
              <a:t>BY, Attribution; CC, Creative Commons; NC, Non-Commercial; ND, No Derivatives; OA, open access</a:t>
            </a:r>
          </a:p>
        </p:txBody>
      </p:sp>
    </p:spTree>
    <p:extLst>
      <p:ext uri="{BB962C8B-B14F-4D97-AF65-F5344CB8AC3E}">
        <p14:creationId xmlns:p14="http://schemas.microsoft.com/office/powerpoint/2010/main" val="162750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4E5EEC-2F7B-4188-B479-93057686C888}"/>
              </a:ext>
            </a:extLst>
          </p:cNvPr>
          <p:cNvSpPr>
            <a:spLocks noGrp="1"/>
          </p:cNvSpPr>
          <p:nvPr>
            <p:ph type="title"/>
          </p:nvPr>
        </p:nvSpPr>
        <p:spPr>
          <a:xfrm>
            <a:off x="745000" y="73255"/>
            <a:ext cx="7598900" cy="941541"/>
          </a:xfrm>
        </p:spPr>
        <p:txBody>
          <a:bodyPr>
            <a:noAutofit/>
          </a:bodyPr>
          <a:lstStyle/>
          <a:p>
            <a:pPr algn="l"/>
            <a:r>
              <a:rPr lang="en-US" sz="2800" dirty="0"/>
              <a:t>Case study 1 – o</a:t>
            </a:r>
            <a:r>
              <a:rPr lang="en-US" sz="2800" b="1" i="0" u="none" strike="noStrike" baseline="0" dirty="0"/>
              <a:t>btaining retrospective open access publishing: a Shire experience</a:t>
            </a:r>
            <a:endParaRPr lang="en-US" sz="2800" dirty="0"/>
          </a:p>
        </p:txBody>
      </p:sp>
      <p:sp>
        <p:nvSpPr>
          <p:cNvPr id="12" name="Content Placeholder 5">
            <a:extLst>
              <a:ext uri="{FF2B5EF4-FFF2-40B4-BE49-F238E27FC236}">
                <a16:creationId xmlns:a16="http://schemas.microsoft.com/office/drawing/2014/main" id="{495D15F2-578C-4389-A646-4190B6026D13}"/>
              </a:ext>
            </a:extLst>
          </p:cNvPr>
          <p:cNvSpPr>
            <a:spLocks noGrp="1"/>
          </p:cNvSpPr>
          <p:nvPr>
            <p:ph idx="1"/>
          </p:nvPr>
        </p:nvSpPr>
        <p:spPr>
          <a:xfrm>
            <a:off x="503237" y="1116531"/>
            <a:ext cx="8280569" cy="1135782"/>
          </a:xfrm>
        </p:spPr>
        <p:txBody>
          <a:bodyPr>
            <a:noAutofit/>
          </a:bodyPr>
          <a:lstStyle/>
          <a:p>
            <a:pPr>
              <a:buFont typeface="Arial" panose="020B0604020202020204" pitchFamily="34" charset="0"/>
              <a:buChar char="•"/>
            </a:pPr>
            <a:r>
              <a:rPr lang="en-US" sz="1200" dirty="0">
                <a:effectLst/>
              </a:rPr>
              <a:t>Publishers were contacted and asked to provide broader access for those articles not available OA</a:t>
            </a:r>
          </a:p>
          <a:p>
            <a:pPr>
              <a:buFont typeface="Arial" panose="020B0604020202020204" pitchFamily="34" charset="0"/>
              <a:buChar char="•"/>
            </a:pPr>
            <a:r>
              <a:rPr lang="en-US" sz="1200" b="0" i="0" u="none" strike="noStrike" baseline="0" dirty="0"/>
              <a:t>There was a range of response times with an average overall time to final decision of 40 days</a:t>
            </a:r>
            <a:r>
              <a:rPr lang="en-US" sz="1000" dirty="0">
                <a:effectLst/>
              </a:rPr>
              <a:t>	</a:t>
            </a:r>
          </a:p>
          <a:p>
            <a:pPr marL="358775" lvl="1" indent="-179388"/>
            <a:r>
              <a:rPr lang="en-US" sz="1050" b="0" i="0" u="none" strike="noStrike" baseline="0" dirty="0"/>
              <a:t>3 publishers allowed retrospective OA conversion for an additional fee supplemental to their standard article processing charge</a:t>
            </a:r>
          </a:p>
          <a:p>
            <a:pPr marL="358775" lvl="1" indent="-179388"/>
            <a:r>
              <a:rPr lang="en-US" sz="1050" b="0" i="0" u="none" strike="noStrike" baseline="0" dirty="0"/>
              <a:t>7 allowed retrospective OA conversion with no additional fee </a:t>
            </a:r>
          </a:p>
          <a:p>
            <a:pPr marL="358775" lvl="1" indent="-179388"/>
            <a:r>
              <a:rPr lang="en-US" sz="1050" b="0" i="0" u="none" strike="noStrike" baseline="0" dirty="0"/>
              <a:t>4 publishers did not allow retrospective OA conversion </a:t>
            </a:r>
          </a:p>
          <a:p>
            <a:pPr marL="358775" lvl="1" indent="-179388"/>
            <a:r>
              <a:rPr lang="en-US" sz="1050" b="0" i="0" u="none" strike="noStrike" baseline="0" dirty="0"/>
              <a:t>4 publishers did not provide CC licenses; these publishers retained copyright, but the manuscripts were freely available on their websites</a:t>
            </a:r>
          </a:p>
        </p:txBody>
      </p:sp>
      <p:pic>
        <p:nvPicPr>
          <p:cNvPr id="3" name="Picture 2">
            <a:extLst>
              <a:ext uri="{FF2B5EF4-FFF2-40B4-BE49-F238E27FC236}">
                <a16:creationId xmlns:a16="http://schemas.microsoft.com/office/drawing/2014/main" id="{8DFE9621-E0C0-A82B-D156-7119DC0DE49E}"/>
              </a:ext>
            </a:extLst>
          </p:cNvPr>
          <p:cNvPicPr>
            <a:picLocks noChangeAspect="1"/>
          </p:cNvPicPr>
          <p:nvPr/>
        </p:nvPicPr>
        <p:blipFill>
          <a:blip r:embed="rId2"/>
          <a:stretch>
            <a:fillRect/>
          </a:stretch>
        </p:blipFill>
        <p:spPr>
          <a:xfrm>
            <a:off x="836823" y="2470915"/>
            <a:ext cx="2636517" cy="2273693"/>
          </a:xfrm>
          <a:prstGeom prst="rect">
            <a:avLst/>
          </a:prstGeom>
        </p:spPr>
      </p:pic>
      <p:sp>
        <p:nvSpPr>
          <p:cNvPr id="7" name="TextBox 6">
            <a:extLst>
              <a:ext uri="{FF2B5EF4-FFF2-40B4-BE49-F238E27FC236}">
                <a16:creationId xmlns:a16="http://schemas.microsoft.com/office/drawing/2014/main" id="{688E5C86-971F-C5D2-5C03-C8F4B6AA71F1}"/>
              </a:ext>
            </a:extLst>
          </p:cNvPr>
          <p:cNvSpPr txBox="1"/>
          <p:nvPr/>
        </p:nvSpPr>
        <p:spPr>
          <a:xfrm>
            <a:off x="3593925" y="3796744"/>
            <a:ext cx="5189882" cy="830997"/>
          </a:xfrm>
          <a:prstGeom prst="rect">
            <a:avLst/>
          </a:prstGeom>
          <a:noFill/>
        </p:spPr>
        <p:txBody>
          <a:bodyPr wrap="none" rtlCol="0">
            <a:spAutoFit/>
          </a:bodyPr>
          <a:lstStyle/>
          <a:p>
            <a:r>
              <a:rPr lang="en-US" sz="1200" b="0" i="0" u="none" strike="noStrike" baseline="0" dirty="0"/>
              <a:t>In total, 10 publishers permitted 35 of the published articles to be converted </a:t>
            </a:r>
          </a:p>
          <a:p>
            <a:r>
              <a:rPr lang="en-US" sz="1200" b="0" i="0" u="none" strike="noStrike" baseline="0" dirty="0"/>
              <a:t>retrospectively to a CC-BY license, and 6 articles to be converted from </a:t>
            </a:r>
          </a:p>
          <a:p>
            <a:r>
              <a:rPr lang="en-US" sz="1200" b="0" i="0" u="none" strike="noStrike" baseline="0" dirty="0"/>
              <a:t>subscription-based non-OA to either a CC-BY-NC-ND or a CC-BY-NC license </a:t>
            </a:r>
          </a:p>
          <a:p>
            <a:pPr marL="171450" indent="-171450">
              <a:buFont typeface="Arial" panose="020B0604020202020204" pitchFamily="34" charset="0"/>
              <a:buChar char="•"/>
            </a:pPr>
            <a:endParaRPr lang="en-US" sz="1200" dirty="0">
              <a:solidFill>
                <a:srgbClr val="F28C11"/>
              </a:solidFill>
            </a:endParaRPr>
          </a:p>
        </p:txBody>
      </p:sp>
      <p:sp>
        <p:nvSpPr>
          <p:cNvPr id="2" name="Title 1">
            <a:extLst>
              <a:ext uri="{FF2B5EF4-FFF2-40B4-BE49-F238E27FC236}">
                <a16:creationId xmlns:a16="http://schemas.microsoft.com/office/drawing/2014/main" id="{206B4E59-61FD-52CF-7B25-5FA6A43B14B0}"/>
              </a:ext>
            </a:extLst>
          </p:cNvPr>
          <p:cNvSpPr txBox="1">
            <a:spLocks/>
          </p:cNvSpPr>
          <p:nvPr/>
        </p:nvSpPr>
        <p:spPr>
          <a:xfrm>
            <a:off x="432288" y="4744608"/>
            <a:ext cx="6958326" cy="286232"/>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Rains C </a:t>
            </a:r>
            <a:r>
              <a:rPr lang="en-GB" sz="700" b="0" i="1" dirty="0">
                <a:solidFill>
                  <a:schemeClr val="tx1">
                    <a:lumMod val="65000"/>
                    <a:lumOff val="35000"/>
                  </a:schemeClr>
                </a:solidFill>
                <a:latin typeface="+mn-lt"/>
              </a:rPr>
              <a:t>et al. </a:t>
            </a:r>
            <a:r>
              <a:rPr lang="en-GB" sz="700" b="0" dirty="0">
                <a:solidFill>
                  <a:schemeClr val="tx1">
                    <a:lumMod val="65000"/>
                    <a:lumOff val="35000"/>
                  </a:schemeClr>
                </a:solidFill>
                <a:latin typeface="+mn-lt"/>
              </a:rPr>
              <a:t>Obtaining retrospective open access publishing: a Shire experience [poster]. Presented at the 2020 European Meeting of ISMPP, 21–26 January 2020, London, UK. </a:t>
            </a:r>
          </a:p>
          <a:p>
            <a:r>
              <a:rPr lang="en-GB" sz="700" b="0" dirty="0">
                <a:solidFill>
                  <a:schemeClr val="tx1">
                    <a:lumMod val="65000"/>
                    <a:lumOff val="35000"/>
                  </a:schemeClr>
                </a:solidFill>
                <a:latin typeface="+mn-lt"/>
              </a:rPr>
              <a:t>BY, Attribution; CC, Creative Commons; NC, Non-Commercial; ND, No Derivatives; OA, open access</a:t>
            </a:r>
          </a:p>
        </p:txBody>
      </p:sp>
      <p:pic>
        <p:nvPicPr>
          <p:cNvPr id="4" name="Picture 3">
            <a:extLst>
              <a:ext uri="{FF2B5EF4-FFF2-40B4-BE49-F238E27FC236}">
                <a16:creationId xmlns:a16="http://schemas.microsoft.com/office/drawing/2014/main" id="{849A4FB5-32EF-2991-B6D5-3380065DBAAA}"/>
              </a:ext>
            </a:extLst>
          </p:cNvPr>
          <p:cNvPicPr>
            <a:picLocks noChangeAspect="1"/>
          </p:cNvPicPr>
          <p:nvPr/>
        </p:nvPicPr>
        <p:blipFill>
          <a:blip r:embed="rId3"/>
          <a:stretch>
            <a:fillRect/>
          </a:stretch>
        </p:blipFill>
        <p:spPr>
          <a:xfrm>
            <a:off x="3552293" y="2639573"/>
            <a:ext cx="5123395" cy="1150793"/>
          </a:xfrm>
          <a:prstGeom prst="rect">
            <a:avLst/>
          </a:prstGeom>
        </p:spPr>
      </p:pic>
    </p:spTree>
    <p:extLst>
      <p:ext uri="{BB962C8B-B14F-4D97-AF65-F5344CB8AC3E}">
        <p14:creationId xmlns:p14="http://schemas.microsoft.com/office/powerpoint/2010/main" val="360945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EB60F-D35B-4C49-BFC2-90738170489B}"/>
              </a:ext>
            </a:extLst>
          </p:cNvPr>
          <p:cNvSpPr>
            <a:spLocks noGrp="1"/>
          </p:cNvSpPr>
          <p:nvPr>
            <p:ph type="title"/>
          </p:nvPr>
        </p:nvSpPr>
        <p:spPr/>
        <p:txBody>
          <a:bodyPr/>
          <a:lstStyle/>
          <a:p>
            <a:r>
              <a:rPr lang="en-US" dirty="0"/>
              <a:t>The pharma perspective</a:t>
            </a:r>
            <a:br>
              <a:rPr lang="en-US" dirty="0"/>
            </a:br>
            <a:r>
              <a:rPr lang="en-US" dirty="0"/>
              <a:t>Case study 2</a:t>
            </a:r>
          </a:p>
        </p:txBody>
      </p:sp>
      <p:sp>
        <p:nvSpPr>
          <p:cNvPr id="6" name="Text Placeholder 5">
            <a:extLst>
              <a:ext uri="{FF2B5EF4-FFF2-40B4-BE49-F238E27FC236}">
                <a16:creationId xmlns:a16="http://schemas.microsoft.com/office/drawing/2014/main" id="{DCA7789B-79EA-448C-B72A-3A2714ADA1E0}"/>
              </a:ext>
            </a:extLst>
          </p:cNvPr>
          <p:cNvSpPr>
            <a:spLocks noGrp="1"/>
          </p:cNvSpPr>
          <p:nvPr>
            <p:ph type="body" idx="1"/>
          </p:nvPr>
        </p:nvSpPr>
        <p:spPr/>
        <p:txBody>
          <a:bodyPr vert="horz" lIns="91440" tIns="45720" rIns="91440" bIns="45720" rtlCol="0" anchor="t">
            <a:normAutofit/>
          </a:bodyPr>
          <a:lstStyle/>
          <a:p>
            <a:r>
              <a:rPr lang="en-GB" dirty="0"/>
              <a:t>Slávka </a:t>
            </a:r>
            <a:r>
              <a:rPr lang="en-GB" dirty="0" err="1"/>
              <a:t>Baróniková</a:t>
            </a:r>
            <a:endParaRPr lang="en-GB" dirty="0"/>
          </a:p>
          <a:p>
            <a:r>
              <a:rPr lang="en-US" sz="1800" dirty="0"/>
              <a:t>Head Scientific Publications</a:t>
            </a:r>
            <a:br>
              <a:rPr lang="en-US" sz="1800" dirty="0"/>
            </a:br>
            <a:r>
              <a:rPr lang="en-US" sz="1800" dirty="0"/>
              <a:t>Alfasigma</a:t>
            </a:r>
          </a:p>
        </p:txBody>
      </p:sp>
      <p:sp>
        <p:nvSpPr>
          <p:cNvPr id="4" name="Slide Number Placeholder 3">
            <a:extLst>
              <a:ext uri="{FF2B5EF4-FFF2-40B4-BE49-F238E27FC236}">
                <a16:creationId xmlns:a16="http://schemas.microsoft.com/office/drawing/2014/main" id="{E51EF01E-1ED8-40F0-AC1D-A5BB61279CDD}"/>
              </a:ext>
            </a:extLst>
          </p:cNvPr>
          <p:cNvSpPr>
            <a:spLocks noGrp="1"/>
          </p:cNvSpPr>
          <p:nvPr>
            <p:ph type="sldNum" sz="quarter" idx="10"/>
          </p:nvPr>
        </p:nvSpPr>
        <p:spPr/>
        <p:txBody>
          <a:bodyPr/>
          <a:lstStyle/>
          <a:p>
            <a:fld id="{42AD0A0E-4515-A647-B2E3-7F1B29FB990E}" type="slidenum">
              <a:rPr lang="en-US" smtClean="0"/>
              <a:pPr/>
              <a:t>18</a:t>
            </a:fld>
            <a:endParaRPr lang="en-US"/>
          </a:p>
        </p:txBody>
      </p:sp>
    </p:spTree>
    <p:extLst>
      <p:ext uri="{BB962C8B-B14F-4D97-AF65-F5344CB8AC3E}">
        <p14:creationId xmlns:p14="http://schemas.microsoft.com/office/powerpoint/2010/main" val="50135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5366F-5499-3D1D-31EF-391B0CF95C45}"/>
              </a:ext>
            </a:extLst>
          </p:cNvPr>
          <p:cNvSpPr>
            <a:spLocks noGrp="1"/>
          </p:cNvSpPr>
          <p:nvPr>
            <p:ph type="title"/>
          </p:nvPr>
        </p:nvSpPr>
        <p:spPr/>
        <p:txBody>
          <a:bodyPr>
            <a:normAutofit/>
          </a:bodyPr>
          <a:lstStyle/>
          <a:p>
            <a:r>
              <a:rPr lang="en-GB" dirty="0"/>
              <a:t>Different open access possibilities …  </a:t>
            </a:r>
          </a:p>
        </p:txBody>
      </p:sp>
      <p:sp>
        <p:nvSpPr>
          <p:cNvPr id="4" name="Slide Number Placeholder 3">
            <a:extLst>
              <a:ext uri="{FF2B5EF4-FFF2-40B4-BE49-F238E27FC236}">
                <a16:creationId xmlns:a16="http://schemas.microsoft.com/office/drawing/2014/main" id="{2341AE66-D5FC-5235-735D-A43D68BCAEFB}"/>
              </a:ext>
            </a:extLst>
          </p:cNvPr>
          <p:cNvSpPr>
            <a:spLocks noGrp="1"/>
          </p:cNvSpPr>
          <p:nvPr>
            <p:ph type="sldNum" sz="quarter" idx="10"/>
          </p:nvPr>
        </p:nvSpPr>
        <p:spPr/>
        <p:txBody>
          <a:bodyPr/>
          <a:lstStyle/>
          <a:p>
            <a:fld id="{42AD0A0E-4515-A647-B2E3-7F1B29FB990E}" type="slidenum">
              <a:rPr lang="en-US" smtClean="0"/>
              <a:pPr/>
              <a:t>19</a:t>
            </a:fld>
            <a:endParaRPr lang="en-US"/>
          </a:p>
        </p:txBody>
      </p:sp>
      <p:pic>
        <p:nvPicPr>
          <p:cNvPr id="16" name="Picture 15">
            <a:extLst>
              <a:ext uri="{FF2B5EF4-FFF2-40B4-BE49-F238E27FC236}">
                <a16:creationId xmlns:a16="http://schemas.microsoft.com/office/drawing/2014/main" id="{D907325B-40BB-5EE7-E803-FC16C7121A0A}"/>
              </a:ext>
            </a:extLst>
          </p:cNvPr>
          <p:cNvPicPr>
            <a:picLocks noChangeAspect="1"/>
          </p:cNvPicPr>
          <p:nvPr/>
        </p:nvPicPr>
        <p:blipFill>
          <a:blip r:embed="rId3"/>
          <a:stretch>
            <a:fillRect/>
          </a:stretch>
        </p:blipFill>
        <p:spPr>
          <a:xfrm>
            <a:off x="857250" y="1521822"/>
            <a:ext cx="2666897" cy="2572772"/>
          </a:xfrm>
          <a:prstGeom prst="rect">
            <a:avLst/>
          </a:prstGeom>
        </p:spPr>
      </p:pic>
      <p:pic>
        <p:nvPicPr>
          <p:cNvPr id="18" name="Picture 17">
            <a:extLst>
              <a:ext uri="{FF2B5EF4-FFF2-40B4-BE49-F238E27FC236}">
                <a16:creationId xmlns:a16="http://schemas.microsoft.com/office/drawing/2014/main" id="{F0922A7A-0175-20C0-84A5-EDA1F942642E}"/>
              </a:ext>
            </a:extLst>
          </p:cNvPr>
          <p:cNvPicPr>
            <a:picLocks noChangeAspect="1"/>
          </p:cNvPicPr>
          <p:nvPr/>
        </p:nvPicPr>
        <p:blipFill>
          <a:blip r:embed="rId4"/>
          <a:stretch>
            <a:fillRect/>
          </a:stretch>
        </p:blipFill>
        <p:spPr>
          <a:xfrm>
            <a:off x="4041162" y="1980001"/>
            <a:ext cx="4447130" cy="1382820"/>
          </a:xfrm>
          <a:prstGeom prst="rect">
            <a:avLst/>
          </a:prstGeom>
        </p:spPr>
      </p:pic>
      <p:sp>
        <p:nvSpPr>
          <p:cNvPr id="2" name="Title 1">
            <a:extLst>
              <a:ext uri="{FF2B5EF4-FFF2-40B4-BE49-F238E27FC236}">
                <a16:creationId xmlns:a16="http://schemas.microsoft.com/office/drawing/2014/main" id="{B892847E-8E68-495A-BD6A-DD77FD095252}"/>
              </a:ext>
            </a:extLst>
          </p:cNvPr>
          <p:cNvSpPr txBox="1">
            <a:spLocks/>
          </p:cNvSpPr>
          <p:nvPr/>
        </p:nvSpPr>
        <p:spPr>
          <a:xfrm>
            <a:off x="432288" y="4550709"/>
            <a:ext cx="7278838" cy="480131"/>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baseline="30000" dirty="0" err="1">
                <a:solidFill>
                  <a:schemeClr val="tx1">
                    <a:lumMod val="65000"/>
                    <a:lumOff val="35000"/>
                  </a:schemeClr>
                </a:solidFill>
                <a:latin typeface="+mn-lt"/>
              </a:rPr>
              <a:t>a</a:t>
            </a:r>
            <a:r>
              <a:rPr lang="en-GB" sz="700" b="0" dirty="0" err="1">
                <a:solidFill>
                  <a:schemeClr val="tx1">
                    <a:lumMod val="65000"/>
                    <a:lumOff val="35000"/>
                  </a:schemeClr>
                </a:solidFill>
                <a:latin typeface="+mn-lt"/>
              </a:rPr>
              <a:t>Data</a:t>
            </a:r>
            <a:r>
              <a:rPr lang="en-GB" sz="700" b="0" dirty="0">
                <a:solidFill>
                  <a:schemeClr val="tx1">
                    <a:lumMod val="65000"/>
                    <a:lumOff val="35000"/>
                  </a:schemeClr>
                </a:solidFill>
                <a:latin typeface="+mn-lt"/>
              </a:rPr>
              <a:t> are presented for articles published during the 12 months prior to the current date.</a:t>
            </a:r>
          </a:p>
          <a:p>
            <a:r>
              <a:rPr lang="en-GB" sz="700" b="0" baseline="30000" dirty="0" err="1">
                <a:solidFill>
                  <a:schemeClr val="tx1">
                    <a:lumMod val="65000"/>
                    <a:lumOff val="35000"/>
                  </a:schemeClr>
                </a:solidFill>
                <a:latin typeface="+mn-lt"/>
              </a:rPr>
              <a:t>b</a:t>
            </a:r>
            <a:r>
              <a:rPr lang="en-GB" sz="700" b="0" dirty="0" err="1">
                <a:solidFill>
                  <a:schemeClr val="tx1">
                    <a:lumMod val="65000"/>
                    <a:lumOff val="35000"/>
                  </a:schemeClr>
                </a:solidFill>
                <a:latin typeface="+mn-lt"/>
              </a:rPr>
              <a:t>OA</a:t>
            </a:r>
            <a:r>
              <a:rPr lang="en-GB" sz="700" b="0" dirty="0">
                <a:solidFill>
                  <a:schemeClr val="tx1">
                    <a:lumMod val="65000"/>
                    <a:lumOff val="35000"/>
                  </a:schemeClr>
                </a:solidFill>
                <a:latin typeface="+mn-lt"/>
              </a:rPr>
              <a:t> data for articles published in the past 6 months may be affected by embargo periods and lags in data feeds.</a:t>
            </a:r>
          </a:p>
          <a:p>
            <a:r>
              <a:rPr lang="en-GB" sz="700" b="0" dirty="0">
                <a:solidFill>
                  <a:schemeClr val="tx1">
                    <a:lumMod val="65000"/>
                    <a:lumOff val="35000"/>
                  </a:schemeClr>
                </a:solidFill>
                <a:latin typeface="+mn-lt"/>
              </a:rPr>
              <a:t>Lens.org. Live open access analysis. 2024. Available from: </a:t>
            </a:r>
            <a:r>
              <a:rPr lang="en-GB" sz="700" b="0" dirty="0">
                <a:solidFill>
                  <a:schemeClr val="tx1">
                    <a:lumMod val="65000"/>
                    <a:lumOff val="35000"/>
                  </a:schemeClr>
                </a:solidFill>
                <a:latin typeface="+mn-lt"/>
                <a:hlinkClick r:id="rId5"/>
              </a:rPr>
              <a:t>https://www.lens.org/lens/report/view/**Live-open-access-analysis**/14572/page/14573</a:t>
            </a:r>
            <a:r>
              <a:rPr lang="en-GB" sz="700" b="0" dirty="0">
                <a:solidFill>
                  <a:schemeClr val="tx1">
                    <a:lumMod val="65000"/>
                    <a:lumOff val="35000"/>
                  </a:schemeClr>
                </a:solidFill>
                <a:latin typeface="+mn-lt"/>
              </a:rPr>
              <a:t> (Accessed 18 October 2024).</a:t>
            </a:r>
          </a:p>
          <a:p>
            <a:r>
              <a:rPr lang="en-GB" sz="700" b="0" dirty="0">
                <a:solidFill>
                  <a:schemeClr val="tx1">
                    <a:lumMod val="65000"/>
                    <a:lumOff val="35000"/>
                  </a:schemeClr>
                </a:solidFill>
                <a:latin typeface="+mn-lt"/>
              </a:rPr>
              <a:t>OA, open access</a:t>
            </a:r>
          </a:p>
        </p:txBody>
      </p:sp>
      <p:sp>
        <p:nvSpPr>
          <p:cNvPr id="3" name="Content Placeholder 5">
            <a:extLst>
              <a:ext uri="{FF2B5EF4-FFF2-40B4-BE49-F238E27FC236}">
                <a16:creationId xmlns:a16="http://schemas.microsoft.com/office/drawing/2014/main" id="{DEA438AE-D7E3-84FF-3A63-62DAC5133F40}"/>
              </a:ext>
            </a:extLst>
          </p:cNvPr>
          <p:cNvSpPr>
            <a:spLocks noGrp="1"/>
          </p:cNvSpPr>
          <p:nvPr>
            <p:ph idx="1"/>
          </p:nvPr>
        </p:nvSpPr>
        <p:spPr>
          <a:xfrm>
            <a:off x="503237" y="1116531"/>
            <a:ext cx="8280569" cy="1135782"/>
          </a:xfrm>
        </p:spPr>
        <p:txBody>
          <a:bodyPr>
            <a:noAutofit/>
          </a:bodyPr>
          <a:lstStyle/>
          <a:p>
            <a:pPr>
              <a:buFont typeface="Arial" panose="020B0604020202020204" pitchFamily="34" charset="0"/>
              <a:buChar char="•"/>
            </a:pPr>
            <a:r>
              <a:rPr lang="en-US" sz="1200" dirty="0">
                <a:effectLst/>
              </a:rPr>
              <a:t>Pie charts show th</a:t>
            </a:r>
            <a:r>
              <a:rPr lang="en-US" sz="1200" dirty="0"/>
              <a:t>e proportion of recent medical articles published under different OA models, categorized by whether authors were affiliated to either pharma companies or </a:t>
            </a:r>
            <a:r>
              <a:rPr lang="en-US" sz="1200" dirty="0" err="1"/>
              <a:t>universities</a:t>
            </a:r>
            <a:r>
              <a:rPr lang="en-US" sz="1200" baseline="30000" dirty="0" err="1"/>
              <a:t>a,b</a:t>
            </a:r>
            <a:endParaRPr lang="en-US" sz="1050" b="0" i="0" u="none" strike="noStrike" baseline="0" dirty="0"/>
          </a:p>
        </p:txBody>
      </p:sp>
      <p:sp>
        <p:nvSpPr>
          <p:cNvPr id="6" name="Content Placeholder 5">
            <a:extLst>
              <a:ext uri="{FF2B5EF4-FFF2-40B4-BE49-F238E27FC236}">
                <a16:creationId xmlns:a16="http://schemas.microsoft.com/office/drawing/2014/main" id="{B2D8A25E-7C03-003F-A6E9-04375979503A}"/>
              </a:ext>
            </a:extLst>
          </p:cNvPr>
          <p:cNvSpPr txBox="1">
            <a:spLocks/>
          </p:cNvSpPr>
          <p:nvPr/>
        </p:nvSpPr>
        <p:spPr>
          <a:xfrm>
            <a:off x="503238" y="4047459"/>
            <a:ext cx="8181662" cy="590931"/>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t>Gold OA articles are permanently and freely available to everyone. Gold OA articles are published in a repository that specifies access rights. Bronze OA articles are free to read without an explicit open license. Hybrid OA articles are published in subscription-based journals and authors can pay for gold OA. </a:t>
            </a:r>
            <a:endParaRPr lang="en-US" sz="1050" dirty="0"/>
          </a:p>
        </p:txBody>
      </p:sp>
      <p:sp>
        <p:nvSpPr>
          <p:cNvPr id="7" name="Content Placeholder 5">
            <a:extLst>
              <a:ext uri="{FF2B5EF4-FFF2-40B4-BE49-F238E27FC236}">
                <a16:creationId xmlns:a16="http://schemas.microsoft.com/office/drawing/2014/main" id="{EB5EEA99-368E-8F9C-81A8-EBB2A54896FF}"/>
              </a:ext>
            </a:extLst>
          </p:cNvPr>
          <p:cNvSpPr txBox="1">
            <a:spLocks/>
          </p:cNvSpPr>
          <p:nvPr/>
        </p:nvSpPr>
        <p:spPr>
          <a:xfrm>
            <a:off x="3304569" y="3430814"/>
            <a:ext cx="5920315" cy="24468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100" dirty="0">
                <a:hlinkClick r:id="rId5"/>
              </a:rPr>
              <a:t>https://www.lens.org/lens/report/view/**Live-open-access-analysis**/14572/page/14573</a:t>
            </a:r>
            <a:r>
              <a:rPr lang="en-US" sz="1100" dirty="0"/>
              <a:t> </a:t>
            </a:r>
            <a:endParaRPr lang="en-US" sz="1000" dirty="0"/>
          </a:p>
        </p:txBody>
      </p:sp>
    </p:spTree>
    <p:extLst>
      <p:ext uri="{BB962C8B-B14F-4D97-AF65-F5344CB8AC3E}">
        <p14:creationId xmlns:p14="http://schemas.microsoft.com/office/powerpoint/2010/main" val="269022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7444874" y="85797"/>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685749" fontAlgn="base">
              <a:spcBef>
                <a:spcPct val="0"/>
              </a:spcBef>
              <a:spcAft>
                <a:spcPct val="0"/>
              </a:spcAft>
              <a:buClrTx/>
              <a:buSzTx/>
              <a:buNone/>
              <a:defRPr/>
            </a:pPr>
            <a:r>
              <a:rPr lang="en-US" altLang="en-US" sz="900">
                <a:solidFill>
                  <a:prstClr val="black"/>
                </a:solidFill>
                <a:latin typeface="+mn-lt"/>
              </a:rPr>
              <a:t>2</a:t>
            </a:r>
          </a:p>
        </p:txBody>
      </p:sp>
      <p:sp>
        <p:nvSpPr>
          <p:cNvPr id="8195" name="Content Placeholder 2">
            <a:extLst>
              <a:ext uri="{FF2B5EF4-FFF2-40B4-BE49-F238E27FC236}">
                <a16:creationId xmlns:a16="http://schemas.microsoft.com/office/drawing/2014/main" id="{D59FAA3D-6388-4573-9CF1-E44C113827C6}"/>
              </a:ext>
            </a:extLst>
          </p:cNvPr>
          <p:cNvSpPr txBox="1">
            <a:spLocks/>
          </p:cNvSpPr>
          <p:nvPr/>
        </p:nvSpPr>
        <p:spPr bwMode="auto">
          <a:xfrm>
            <a:off x="1097533" y="977110"/>
            <a:ext cx="6640171" cy="8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6" rIns="0" bIns="34286" anchor="t"/>
          <a:lstStyle>
            <a:lvl1pPr eaLnBrk="0" hangingPunct="0">
              <a:spcBef>
                <a:spcPts val="600"/>
              </a:spcBef>
              <a:spcAft>
                <a:spcPts val="600"/>
              </a:spcAft>
              <a:buClr>
                <a:srgbClr val="FF6600"/>
              </a:buClr>
              <a:buSzPct val="130000"/>
              <a:buFont typeface="Arial" pitchFamily="34" charset="0"/>
              <a:buChar char="•"/>
              <a:tabLst>
                <a:tab pos="1435100" algn="l"/>
              </a:tabLst>
              <a:defRPr sz="2800">
                <a:solidFill>
                  <a:srgbClr val="142F92"/>
                </a:solidFill>
                <a:latin typeface="Arial Narrow" pitchFamily="34" charset="0"/>
                <a:cs typeface="Arial" pitchFamily="34" charset="0"/>
              </a:defRPr>
            </a:lvl1pPr>
            <a:lvl2pPr marL="742950" indent="-285750" eaLnBrk="0" hangingPunct="0">
              <a:spcBef>
                <a:spcPts val="600"/>
              </a:spcBef>
              <a:spcAft>
                <a:spcPts val="600"/>
              </a:spcAft>
              <a:buClr>
                <a:srgbClr val="FF6600"/>
              </a:buClr>
              <a:buSzPct val="130000"/>
              <a:buFont typeface="Arial Narrow" pitchFamily="34" charset="0"/>
              <a:buChar char="–"/>
              <a:tabLst>
                <a:tab pos="1435100" algn="l"/>
              </a:tabLst>
              <a:defRPr sz="2400">
                <a:solidFill>
                  <a:srgbClr val="142F92"/>
                </a:solidFill>
                <a:latin typeface="Arial Narrow" pitchFamily="34" charset="0"/>
                <a:cs typeface="Arial" pitchFamily="34" charset="0"/>
              </a:defRPr>
            </a:lvl2pPr>
            <a:lvl3pPr marL="1143000" indent="-228600" eaLnBrk="0" hangingPunct="0">
              <a:spcBef>
                <a:spcPts val="600"/>
              </a:spcBef>
              <a:spcAft>
                <a:spcPts val="600"/>
              </a:spcAft>
              <a:buClr>
                <a:srgbClr val="FF6600"/>
              </a:buClr>
              <a:buSzPct val="130000"/>
              <a:buFont typeface="Arial" pitchFamily="34" charset="0"/>
              <a:buChar char="•"/>
              <a:tabLst>
                <a:tab pos="1435100" algn="l"/>
              </a:tabLst>
              <a:defRPr sz="2000">
                <a:solidFill>
                  <a:srgbClr val="142F92"/>
                </a:solidFill>
                <a:latin typeface="Arial Narrow" pitchFamily="34" charset="0"/>
                <a:cs typeface="Arial" pitchFamily="34" charset="0"/>
              </a:defRPr>
            </a:lvl3pPr>
            <a:lvl4pPr marL="1600200" indent="-228600" eaLnBrk="0" hangingPunct="0">
              <a:spcBef>
                <a:spcPts val="600"/>
              </a:spcBef>
              <a:spcAft>
                <a:spcPts val="600"/>
              </a:spcAft>
              <a:buClr>
                <a:srgbClr val="FF6600"/>
              </a:buClr>
              <a:buSzPct val="130000"/>
              <a:buFont typeface="Arial Narrow" pitchFamily="34" charset="0"/>
              <a:buChar char="–"/>
              <a:tabLst>
                <a:tab pos="1435100" algn="l"/>
              </a:tabLst>
              <a:defRPr>
                <a:solidFill>
                  <a:srgbClr val="142F92"/>
                </a:solidFill>
                <a:latin typeface="Arial Narrow" pitchFamily="34" charset="0"/>
                <a:cs typeface="Arial" pitchFamily="34" charset="0"/>
              </a:defRPr>
            </a:lvl4pPr>
            <a:lvl5pPr marL="2057400" indent="-228600" eaLnBrk="0"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5pPr>
            <a:lvl6pPr marL="25146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6pPr>
            <a:lvl7pPr marL="29718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7pPr>
            <a:lvl8pPr marL="34290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8pPr>
            <a:lvl9pPr marL="38862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9pPr>
          </a:lstStyle>
          <a:p>
            <a:pPr defTabSz="342875" fontAlgn="base">
              <a:lnSpc>
                <a:spcPct val="110000"/>
              </a:lnSpc>
              <a:buNone/>
              <a:tabLst>
                <a:tab pos="1076244" algn="l"/>
              </a:tabLst>
              <a:defRPr/>
            </a:pPr>
            <a:r>
              <a:rPr lang="en-US" altLang="en-US" sz="2400">
                <a:latin typeface="Franklin Gothic Book" panose="020B0503020102020204"/>
                <a:ea typeface="ＭＳ Ｐゴシック"/>
                <a:cs typeface="Calibri"/>
              </a:rPr>
              <a:t>. . . </a:t>
            </a:r>
            <a:r>
              <a:rPr lang="en-US" altLang="en-US" sz="2400" spc="-23">
                <a:latin typeface="Franklin Gothic Book" panose="020B0503020102020204"/>
                <a:ea typeface="ＭＳ Ｐゴシック"/>
                <a:cs typeface="Calibri"/>
              </a:rPr>
              <a:t>the following Titanium and Platinum Corporate Sponsors for their ongoing support of the Society:</a:t>
            </a:r>
          </a:p>
          <a:p>
            <a:pPr defTabSz="342875" fontAlgn="base">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fontAlgn="base">
              <a:buNone/>
              <a:tabLst>
                <a:tab pos="1076244" algn="l"/>
              </a:tabLst>
              <a:defRPr/>
            </a:pPr>
            <a:r>
              <a:rPr lang="en-US" altLang="en-US" sz="2400">
                <a:solidFill>
                  <a:srgbClr val="0000FF"/>
                </a:solidFill>
                <a:latin typeface="Arial Narrow"/>
                <a:ea typeface="ＭＳ Ｐゴシック" pitchFamily="34" charset="-128"/>
                <a:cs typeface="Calibri" pitchFamily="34" charset="0"/>
              </a:rPr>
              <a:t>																					</a:t>
            </a: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p:txBody>
      </p:sp>
      <p:pic>
        <p:nvPicPr>
          <p:cNvPr id="16390" name="Picture 8" descr="Amgen_2_Blue_PC.jpg">
            <a:extLst>
              <a:ext uri="{FF2B5EF4-FFF2-40B4-BE49-F238E27FC236}">
                <a16:creationId xmlns:a16="http://schemas.microsoft.com/office/drawing/2014/main" id="{C22B5629-429A-43DB-BDC1-D6253FF6CA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3416" y="1950778"/>
            <a:ext cx="1235494" cy="53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descr="alt">
            <a:extLst>
              <a:ext uri="{FF2B5EF4-FFF2-40B4-BE49-F238E27FC236}">
                <a16:creationId xmlns:a16="http://schemas.microsoft.com/office/drawing/2014/main" id="{1FC28537-2511-43CA-B5FD-6092ABBD89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9150" y="1781881"/>
            <a:ext cx="1722475" cy="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
            <a:extLst>
              <a:ext uri="{FF2B5EF4-FFF2-40B4-BE49-F238E27FC236}">
                <a16:creationId xmlns:a16="http://schemas.microsoft.com/office/drawing/2014/main" id="{A31D5FDF-969A-499D-832B-2336C9DB19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00311" y="2808617"/>
            <a:ext cx="931953" cy="48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10;&#10;Description automatically generated">
            <a:extLst>
              <a:ext uri="{FF2B5EF4-FFF2-40B4-BE49-F238E27FC236}">
                <a16:creationId xmlns:a16="http://schemas.microsoft.com/office/drawing/2014/main" id="{4E8E5AE2-FBA0-44A2-8D5B-51E781028FE2}"/>
              </a:ext>
            </a:extLst>
          </p:cNvPr>
          <p:cNvPicPr>
            <a:picLocks noChangeAspect="1"/>
          </p:cNvPicPr>
          <p:nvPr/>
        </p:nvPicPr>
        <p:blipFill>
          <a:blip r:embed="rId6">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5879619" y="2043437"/>
            <a:ext cx="685448" cy="664941"/>
          </a:xfrm>
          <a:prstGeom prst="rect">
            <a:avLst/>
          </a:prstGeom>
        </p:spPr>
      </p:pic>
      <p:pic>
        <p:nvPicPr>
          <p:cNvPr id="15" name="Picture 14" descr="Logo&#10;&#10;Description automatically generated">
            <a:extLst>
              <a:ext uri="{FF2B5EF4-FFF2-40B4-BE49-F238E27FC236}">
                <a16:creationId xmlns:a16="http://schemas.microsoft.com/office/drawing/2014/main" id="{7F11F72E-F027-4306-BD5C-6B8239205164}"/>
              </a:ext>
            </a:extLst>
          </p:cNvPr>
          <p:cNvPicPr>
            <a:picLocks noChangeAspect="1"/>
          </p:cNvPicPr>
          <p:nvPr/>
        </p:nvPicPr>
        <p:blipFill>
          <a:blip r:embed="rId7"/>
          <a:stretch>
            <a:fillRect/>
          </a:stretch>
        </p:blipFill>
        <p:spPr>
          <a:xfrm>
            <a:off x="4093138" y="3676070"/>
            <a:ext cx="1422950" cy="655320"/>
          </a:xfrm>
          <a:prstGeom prst="rect">
            <a:avLst/>
          </a:prstGeom>
        </p:spPr>
      </p:pic>
      <p:pic>
        <p:nvPicPr>
          <p:cNvPr id="27" name="Picture 26" descr="Logo, company name&#10;&#10;Description automatically generated">
            <a:extLst>
              <a:ext uri="{FF2B5EF4-FFF2-40B4-BE49-F238E27FC236}">
                <a16:creationId xmlns:a16="http://schemas.microsoft.com/office/drawing/2014/main" id="{69DDB59B-F9B7-4F33-AAC6-273D60F286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4792" y="4037410"/>
            <a:ext cx="1824424" cy="1016625"/>
          </a:xfrm>
          <a:prstGeom prst="rect">
            <a:avLst/>
          </a:prstGeom>
          <a:noFill/>
          <a:ln>
            <a:noFill/>
          </a:ln>
        </p:spPr>
      </p:pic>
      <p:pic>
        <p:nvPicPr>
          <p:cNvPr id="1026" name="Picture 2">
            <a:hlinkClick r:id="rId9"/>
            <a:extLst>
              <a:ext uri="{FF2B5EF4-FFF2-40B4-BE49-F238E27FC236}">
                <a16:creationId xmlns:a16="http://schemas.microsoft.com/office/drawing/2014/main" id="{37CAB13B-8E08-4268-9B7B-B34D698F52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2" y="2601526"/>
            <a:ext cx="1196207" cy="481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2650A6-3EBB-43B3-959B-4E73C00D5C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3118" y="4207802"/>
            <a:ext cx="659171" cy="659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12"/>
            <a:extLst>
              <a:ext uri="{FF2B5EF4-FFF2-40B4-BE49-F238E27FC236}">
                <a16:creationId xmlns:a16="http://schemas.microsoft.com/office/drawing/2014/main" id="{968E2833-1B28-42C9-865C-8B2BDE673D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4030" y="2803483"/>
            <a:ext cx="2278003" cy="4886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4"/>
            <a:extLst>
              <a:ext uri="{FF2B5EF4-FFF2-40B4-BE49-F238E27FC236}">
                <a16:creationId xmlns:a16="http://schemas.microsoft.com/office/drawing/2014/main" id="{0131A963-1A32-41AF-9EEC-67B63DBC2B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1918" y="2030118"/>
            <a:ext cx="2068481" cy="305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4A3E85D4-F676-4798-AAC5-4BB03138EE43}"/>
              </a:ext>
            </a:extLst>
          </p:cNvPr>
          <p:cNvPicPr>
            <a:picLocks noChangeAspect="1"/>
          </p:cNvPicPr>
          <p:nvPr/>
        </p:nvPicPr>
        <p:blipFill>
          <a:blip r:embed="rId16"/>
          <a:stretch>
            <a:fillRect/>
          </a:stretch>
        </p:blipFill>
        <p:spPr>
          <a:xfrm>
            <a:off x="428170" y="4534508"/>
            <a:ext cx="1281050" cy="319563"/>
          </a:xfrm>
          <a:prstGeom prst="rect">
            <a:avLst/>
          </a:prstGeom>
        </p:spPr>
      </p:pic>
      <p:pic>
        <p:nvPicPr>
          <p:cNvPr id="4" name="Picture 5" descr="Logo&#10;&#10;Description automatically generated">
            <a:extLst>
              <a:ext uri="{FF2B5EF4-FFF2-40B4-BE49-F238E27FC236}">
                <a16:creationId xmlns:a16="http://schemas.microsoft.com/office/drawing/2014/main" id="{6C9A291A-0E5B-4E0F-8622-93A6FDD11E30}"/>
              </a:ext>
            </a:extLst>
          </p:cNvPr>
          <p:cNvPicPr>
            <a:picLocks noChangeAspect="1"/>
          </p:cNvPicPr>
          <p:nvPr/>
        </p:nvPicPr>
        <p:blipFill>
          <a:blip r:embed="rId17"/>
          <a:stretch>
            <a:fillRect/>
          </a:stretch>
        </p:blipFill>
        <p:spPr>
          <a:xfrm>
            <a:off x="2460388" y="3810978"/>
            <a:ext cx="1311008" cy="329947"/>
          </a:xfrm>
          <a:prstGeom prst="rect">
            <a:avLst/>
          </a:prstGeom>
        </p:spPr>
      </p:pic>
      <p:pic>
        <p:nvPicPr>
          <p:cNvPr id="24" name="Picture 23" descr="Logo, company name&#10;&#10;Description automatically generated">
            <a:extLst>
              <a:ext uri="{FF2B5EF4-FFF2-40B4-BE49-F238E27FC236}">
                <a16:creationId xmlns:a16="http://schemas.microsoft.com/office/drawing/2014/main" id="{471F43E0-BB48-43EF-8A56-61DD3C44A07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46206" y="4232702"/>
            <a:ext cx="1266825" cy="583565"/>
          </a:xfrm>
          <a:prstGeom prst="rect">
            <a:avLst/>
          </a:prstGeom>
          <a:noFill/>
          <a:ln>
            <a:noFill/>
          </a:ln>
        </p:spPr>
      </p:pic>
      <p:pic>
        <p:nvPicPr>
          <p:cNvPr id="6" name="Picture 5" descr="A picture containing text, clock, gauge&#10;&#10;Description automatically generated">
            <a:extLst>
              <a:ext uri="{FF2B5EF4-FFF2-40B4-BE49-F238E27FC236}">
                <a16:creationId xmlns:a16="http://schemas.microsoft.com/office/drawing/2014/main" id="{426C93CF-4034-D6EE-96EE-F25B2F94560F}"/>
              </a:ext>
            </a:extLst>
          </p:cNvPr>
          <p:cNvPicPr>
            <a:picLocks noChangeAspect="1"/>
          </p:cNvPicPr>
          <p:nvPr/>
        </p:nvPicPr>
        <p:blipFill>
          <a:blip r:embed="rId19"/>
          <a:stretch>
            <a:fillRect/>
          </a:stretch>
        </p:blipFill>
        <p:spPr>
          <a:xfrm>
            <a:off x="176282" y="1988866"/>
            <a:ext cx="855907" cy="312201"/>
          </a:xfrm>
          <a:prstGeom prst="rect">
            <a:avLst/>
          </a:prstGeom>
        </p:spPr>
      </p:pic>
      <p:pic>
        <p:nvPicPr>
          <p:cNvPr id="10" name="Picture 9" descr="Text, logo&#10;&#10;Description automatically generated">
            <a:extLst>
              <a:ext uri="{FF2B5EF4-FFF2-40B4-BE49-F238E27FC236}">
                <a16:creationId xmlns:a16="http://schemas.microsoft.com/office/drawing/2014/main" id="{2935C7A6-3F5A-4250-50A6-E37ABC495ED8}"/>
              </a:ext>
            </a:extLst>
          </p:cNvPr>
          <p:cNvPicPr>
            <a:picLocks noChangeAspect="1"/>
          </p:cNvPicPr>
          <p:nvPr/>
        </p:nvPicPr>
        <p:blipFill>
          <a:blip r:embed="rId20"/>
          <a:stretch>
            <a:fillRect/>
          </a:stretch>
        </p:blipFill>
        <p:spPr>
          <a:xfrm>
            <a:off x="1548795" y="2286953"/>
            <a:ext cx="2278003" cy="754061"/>
          </a:xfrm>
          <a:prstGeom prst="rect">
            <a:avLst/>
          </a:prstGeom>
        </p:spPr>
      </p:pic>
      <p:pic>
        <p:nvPicPr>
          <p:cNvPr id="7" name="Picture 6" descr="Text&#10;&#10;Description automatically generated">
            <a:extLst>
              <a:ext uri="{FF2B5EF4-FFF2-40B4-BE49-F238E27FC236}">
                <a16:creationId xmlns:a16="http://schemas.microsoft.com/office/drawing/2014/main" id="{B218BC9F-9DF6-4102-2C9F-8C11F3FFE73E}"/>
              </a:ext>
            </a:extLst>
          </p:cNvPr>
          <p:cNvPicPr>
            <a:picLocks noChangeAspect="1"/>
          </p:cNvPicPr>
          <p:nvPr/>
        </p:nvPicPr>
        <p:blipFill>
          <a:blip r:embed="rId21"/>
          <a:stretch>
            <a:fillRect/>
          </a:stretch>
        </p:blipFill>
        <p:spPr>
          <a:xfrm>
            <a:off x="3406371" y="4372886"/>
            <a:ext cx="1536919" cy="481185"/>
          </a:xfrm>
          <a:prstGeom prst="rect">
            <a:avLst/>
          </a:prstGeom>
        </p:spPr>
      </p:pic>
      <p:pic>
        <p:nvPicPr>
          <p:cNvPr id="3" name="Picture 2" descr="Blue letters on a white background&#10;&#10;Description automatically generated">
            <a:extLst>
              <a:ext uri="{FF2B5EF4-FFF2-40B4-BE49-F238E27FC236}">
                <a16:creationId xmlns:a16="http://schemas.microsoft.com/office/drawing/2014/main" id="{B7C5B775-8043-5139-D23C-B33C31D5DF74}"/>
              </a:ext>
            </a:extLst>
          </p:cNvPr>
          <p:cNvPicPr>
            <a:picLocks noChangeAspect="1"/>
          </p:cNvPicPr>
          <p:nvPr/>
        </p:nvPicPr>
        <p:blipFill>
          <a:blip r:embed="rId22"/>
          <a:stretch>
            <a:fillRect/>
          </a:stretch>
        </p:blipFill>
        <p:spPr>
          <a:xfrm>
            <a:off x="1203786" y="2973069"/>
            <a:ext cx="2355696" cy="402667"/>
          </a:xfrm>
          <a:prstGeom prst="rect">
            <a:avLst/>
          </a:prstGeom>
        </p:spPr>
      </p:pic>
      <p:pic>
        <p:nvPicPr>
          <p:cNvPr id="12" name="Picture 14">
            <a:extLst>
              <a:ext uri="{FF2B5EF4-FFF2-40B4-BE49-F238E27FC236}">
                <a16:creationId xmlns:a16="http://schemas.microsoft.com/office/drawing/2014/main" id="{7FF0C113-5E06-BF0A-03DC-B24009DD8D5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49838" y="2631995"/>
            <a:ext cx="954584" cy="955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and black sign&#10;&#10;Description automatically generated">
            <a:extLst>
              <a:ext uri="{FF2B5EF4-FFF2-40B4-BE49-F238E27FC236}">
                <a16:creationId xmlns:a16="http://schemas.microsoft.com/office/drawing/2014/main" id="{E8522397-C43A-010A-F9A3-90B1E7DC0AD2}"/>
              </a:ext>
            </a:extLst>
          </p:cNvPr>
          <p:cNvPicPr>
            <a:picLocks noChangeAspect="1"/>
          </p:cNvPicPr>
          <p:nvPr/>
        </p:nvPicPr>
        <p:blipFill>
          <a:blip r:embed="rId24"/>
          <a:stretch>
            <a:fillRect/>
          </a:stretch>
        </p:blipFill>
        <p:spPr>
          <a:xfrm>
            <a:off x="25938" y="3695574"/>
            <a:ext cx="2355696" cy="434701"/>
          </a:xfrm>
          <a:prstGeom prst="rect">
            <a:avLst/>
          </a:prstGeom>
        </p:spPr>
      </p:pic>
      <p:pic>
        <p:nvPicPr>
          <p:cNvPr id="16" name="Picture 15">
            <a:extLst>
              <a:ext uri="{FF2B5EF4-FFF2-40B4-BE49-F238E27FC236}">
                <a16:creationId xmlns:a16="http://schemas.microsoft.com/office/drawing/2014/main" id="{EDA6D931-968D-7D31-FF4F-90C255EEC499}"/>
              </a:ext>
            </a:extLst>
          </p:cNvPr>
          <p:cNvPicPr>
            <a:picLocks noChangeAspect="1"/>
          </p:cNvPicPr>
          <p:nvPr/>
        </p:nvPicPr>
        <p:blipFill>
          <a:blip r:embed="rId25"/>
          <a:stretch>
            <a:fillRect/>
          </a:stretch>
        </p:blipFill>
        <p:spPr>
          <a:xfrm>
            <a:off x="5780398" y="3593012"/>
            <a:ext cx="2752958" cy="718451"/>
          </a:xfrm>
          <a:prstGeom prst="rect">
            <a:avLst/>
          </a:prstGeom>
        </p:spPr>
      </p:pic>
      <p:sp>
        <p:nvSpPr>
          <p:cNvPr id="8" name="Title 2">
            <a:extLst>
              <a:ext uri="{FF2B5EF4-FFF2-40B4-BE49-F238E27FC236}">
                <a16:creationId xmlns:a16="http://schemas.microsoft.com/office/drawing/2014/main" id="{F1BD7ACC-D08F-2023-06C3-7E549EC6C827}"/>
              </a:ext>
            </a:extLst>
          </p:cNvPr>
          <p:cNvSpPr txBox="1">
            <a:spLocks/>
          </p:cNvSpPr>
          <p:nvPr/>
        </p:nvSpPr>
        <p:spPr>
          <a:xfrm>
            <a:off x="857251" y="59945"/>
            <a:ext cx="7462661" cy="94154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1" kern="1200">
                <a:solidFill>
                  <a:srgbClr val="F28C11"/>
                </a:solidFill>
                <a:latin typeface="+mj-lt"/>
                <a:ea typeface="+mj-ea"/>
                <a:cs typeface="+mj-cs"/>
              </a:defRPr>
            </a:lvl1pPr>
          </a:lstStyle>
          <a:p>
            <a:r>
              <a:rPr lang="en-US" sz="3000" dirty="0"/>
              <a:t>ISMPP Would Like to Thank…</a:t>
            </a:r>
          </a:p>
        </p:txBody>
      </p:sp>
    </p:spTree>
    <p:extLst>
      <p:ext uri="{BB962C8B-B14F-4D97-AF65-F5344CB8AC3E}">
        <p14:creationId xmlns:p14="http://schemas.microsoft.com/office/powerpoint/2010/main" val="362835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F2AE-49AE-8D7A-0ACB-4098682B2EE3}"/>
              </a:ext>
            </a:extLst>
          </p:cNvPr>
          <p:cNvSpPr>
            <a:spLocks noGrp="1"/>
          </p:cNvSpPr>
          <p:nvPr>
            <p:ph type="title"/>
          </p:nvPr>
        </p:nvSpPr>
        <p:spPr/>
        <p:txBody>
          <a:bodyPr>
            <a:normAutofit/>
          </a:bodyPr>
          <a:lstStyle/>
          <a:p>
            <a:r>
              <a:rPr lang="en-US" dirty="0"/>
              <a:t>… various open access licenses</a:t>
            </a:r>
            <a:endParaRPr lang="en-BE" dirty="0"/>
          </a:p>
        </p:txBody>
      </p:sp>
      <p:sp>
        <p:nvSpPr>
          <p:cNvPr id="4" name="Slide Number Placeholder 3">
            <a:extLst>
              <a:ext uri="{FF2B5EF4-FFF2-40B4-BE49-F238E27FC236}">
                <a16:creationId xmlns:a16="http://schemas.microsoft.com/office/drawing/2014/main" id="{597D4381-63ED-88C2-C0B7-6E906E8E6E21}"/>
              </a:ext>
            </a:extLst>
          </p:cNvPr>
          <p:cNvSpPr>
            <a:spLocks noGrp="1"/>
          </p:cNvSpPr>
          <p:nvPr>
            <p:ph type="sldNum" sz="quarter" idx="10"/>
          </p:nvPr>
        </p:nvSpPr>
        <p:spPr/>
        <p:txBody>
          <a:bodyPr/>
          <a:lstStyle/>
          <a:p>
            <a:fld id="{42AD0A0E-4515-A647-B2E3-7F1B29FB990E}" type="slidenum">
              <a:rPr lang="en-US" smtClean="0"/>
              <a:pPr/>
              <a:t>20</a:t>
            </a:fld>
            <a:endParaRPr lang="en-US"/>
          </a:p>
        </p:txBody>
      </p:sp>
      <p:pic>
        <p:nvPicPr>
          <p:cNvPr id="12" name="Picture 11">
            <a:extLst>
              <a:ext uri="{FF2B5EF4-FFF2-40B4-BE49-F238E27FC236}">
                <a16:creationId xmlns:a16="http://schemas.microsoft.com/office/drawing/2014/main" id="{2532C615-C43D-1B3D-4E66-4826ECBE56C0}"/>
              </a:ext>
            </a:extLst>
          </p:cNvPr>
          <p:cNvPicPr>
            <a:picLocks noChangeAspect="1"/>
          </p:cNvPicPr>
          <p:nvPr/>
        </p:nvPicPr>
        <p:blipFill>
          <a:blip r:embed="rId2"/>
          <a:stretch>
            <a:fillRect/>
          </a:stretch>
        </p:blipFill>
        <p:spPr>
          <a:xfrm>
            <a:off x="4579153" y="1097677"/>
            <a:ext cx="3747911" cy="3479193"/>
          </a:xfrm>
          <a:prstGeom prst="rect">
            <a:avLst/>
          </a:prstGeom>
        </p:spPr>
      </p:pic>
      <p:sp>
        <p:nvSpPr>
          <p:cNvPr id="7" name="Title 1">
            <a:extLst>
              <a:ext uri="{FF2B5EF4-FFF2-40B4-BE49-F238E27FC236}">
                <a16:creationId xmlns:a16="http://schemas.microsoft.com/office/drawing/2014/main" id="{C0E6A6B5-5087-C5EF-6063-906C6B67BF36}"/>
              </a:ext>
            </a:extLst>
          </p:cNvPr>
          <p:cNvSpPr txBox="1">
            <a:spLocks/>
          </p:cNvSpPr>
          <p:nvPr/>
        </p:nvSpPr>
        <p:spPr>
          <a:xfrm>
            <a:off x="432288" y="4453759"/>
            <a:ext cx="7278838" cy="577081"/>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baseline="30000" dirty="0" err="1">
                <a:solidFill>
                  <a:schemeClr val="tx1">
                    <a:lumMod val="65000"/>
                    <a:lumOff val="35000"/>
                  </a:schemeClr>
                </a:solidFill>
                <a:latin typeface="+mn-lt"/>
              </a:rPr>
              <a:t>a</a:t>
            </a:r>
            <a:r>
              <a:rPr lang="en-GB" sz="700" b="0" dirty="0" err="1">
                <a:solidFill>
                  <a:schemeClr val="tx1">
                    <a:lumMod val="65000"/>
                    <a:lumOff val="35000"/>
                  </a:schemeClr>
                </a:solidFill>
                <a:latin typeface="+mn-lt"/>
              </a:rPr>
              <a:t>Only</a:t>
            </a:r>
            <a:r>
              <a:rPr lang="en-GB" sz="700" b="0" dirty="0">
                <a:solidFill>
                  <a:schemeClr val="tx1">
                    <a:lumMod val="65000"/>
                    <a:lumOff val="35000"/>
                  </a:schemeClr>
                </a:solidFill>
                <a:latin typeface="+mn-lt"/>
              </a:rPr>
              <a:t> the top 20 license types are presented. </a:t>
            </a:r>
          </a:p>
          <a:p>
            <a:r>
              <a:rPr lang="en-GB" sz="700" b="0" baseline="30000" dirty="0" err="1">
                <a:solidFill>
                  <a:schemeClr val="tx1">
                    <a:lumMod val="65000"/>
                    <a:lumOff val="35000"/>
                  </a:schemeClr>
                </a:solidFill>
                <a:latin typeface="+mn-lt"/>
              </a:rPr>
              <a:t>b</a:t>
            </a:r>
            <a:r>
              <a:rPr lang="en-GB" sz="700" b="0" dirty="0" err="1">
                <a:solidFill>
                  <a:schemeClr val="tx1">
                    <a:lumMod val="65000"/>
                    <a:lumOff val="35000"/>
                  </a:schemeClr>
                </a:solidFill>
                <a:latin typeface="+mn-lt"/>
              </a:rPr>
              <a:t>Data</a:t>
            </a:r>
            <a:r>
              <a:rPr lang="en-GB" sz="700" b="0" dirty="0">
                <a:solidFill>
                  <a:schemeClr val="tx1">
                    <a:lumMod val="65000"/>
                    <a:lumOff val="35000"/>
                  </a:schemeClr>
                </a:solidFill>
                <a:latin typeface="+mn-lt"/>
              </a:rPr>
              <a:t> are presented for articles published between 12 and 24 months prior to the current date. </a:t>
            </a:r>
          </a:p>
          <a:p>
            <a:r>
              <a:rPr lang="en-GB" sz="700" b="0" baseline="30000" dirty="0" err="1">
                <a:solidFill>
                  <a:schemeClr val="tx1">
                    <a:lumMod val="65000"/>
                    <a:lumOff val="35000"/>
                  </a:schemeClr>
                </a:solidFill>
                <a:latin typeface="+mn-lt"/>
              </a:rPr>
              <a:t>c</a:t>
            </a:r>
            <a:r>
              <a:rPr lang="en-GB" sz="700" b="0" dirty="0" err="1">
                <a:solidFill>
                  <a:schemeClr val="tx1">
                    <a:lumMod val="65000"/>
                    <a:lumOff val="35000"/>
                  </a:schemeClr>
                </a:solidFill>
                <a:latin typeface="+mn-lt"/>
              </a:rPr>
              <a:t>Articles</a:t>
            </a:r>
            <a:r>
              <a:rPr lang="en-GB" sz="700" b="0" dirty="0">
                <a:solidFill>
                  <a:schemeClr val="tx1">
                    <a:lumMod val="65000"/>
                    <a:lumOff val="35000"/>
                  </a:schemeClr>
                </a:solidFill>
                <a:latin typeface="+mn-lt"/>
              </a:rPr>
              <a:t> can have multiple OA license types as a result of different versions and data sources. </a:t>
            </a:r>
            <a:endParaRPr lang="en-GB" sz="700" b="0" baseline="30000" dirty="0">
              <a:solidFill>
                <a:schemeClr val="tx1">
                  <a:lumMod val="65000"/>
                  <a:lumOff val="35000"/>
                </a:schemeClr>
              </a:solidFill>
              <a:latin typeface="+mn-lt"/>
            </a:endParaRPr>
          </a:p>
          <a:p>
            <a:r>
              <a:rPr lang="en-GB" sz="700" b="0" dirty="0">
                <a:solidFill>
                  <a:schemeClr val="tx1">
                    <a:lumMod val="65000"/>
                    <a:lumOff val="35000"/>
                  </a:schemeClr>
                </a:solidFill>
                <a:latin typeface="+mn-lt"/>
              </a:rPr>
              <a:t>Lens.org. Live open access analysis. 2024. Available from: </a:t>
            </a:r>
            <a:r>
              <a:rPr lang="en-GB" sz="700" b="0" dirty="0">
                <a:solidFill>
                  <a:schemeClr val="tx1">
                    <a:lumMod val="65000"/>
                    <a:lumOff val="35000"/>
                  </a:schemeClr>
                </a:solidFill>
                <a:latin typeface="+mn-lt"/>
                <a:hlinkClick r:id="rId3"/>
              </a:rPr>
              <a:t>https://www.lens.org/lens/report/view/**Live-open-access-analysis**/14572/page/14573</a:t>
            </a:r>
            <a:r>
              <a:rPr lang="en-GB" sz="700" b="0" dirty="0">
                <a:solidFill>
                  <a:schemeClr val="tx1">
                    <a:lumMod val="65000"/>
                    <a:lumOff val="35000"/>
                  </a:schemeClr>
                </a:solidFill>
                <a:latin typeface="+mn-lt"/>
              </a:rPr>
              <a:t> (Accessed 18 October 2024).</a:t>
            </a:r>
          </a:p>
          <a:p>
            <a:r>
              <a:rPr lang="en-GB" sz="700" b="0" dirty="0">
                <a:solidFill>
                  <a:schemeClr val="tx1">
                    <a:lumMod val="65000"/>
                    <a:lumOff val="35000"/>
                  </a:schemeClr>
                </a:solidFill>
                <a:latin typeface="+mn-lt"/>
              </a:rPr>
              <a:t>BY, Attribution; CC, Creative Commons; NC, Non-Commercial; ND, No Derivatives; OA, open access; SA, Share-Alike</a:t>
            </a:r>
          </a:p>
        </p:txBody>
      </p:sp>
      <p:sp>
        <p:nvSpPr>
          <p:cNvPr id="8" name="Content Placeholder 5">
            <a:extLst>
              <a:ext uri="{FF2B5EF4-FFF2-40B4-BE49-F238E27FC236}">
                <a16:creationId xmlns:a16="http://schemas.microsoft.com/office/drawing/2014/main" id="{C5704B31-4A7A-2767-B059-F0A2A3DDDCDB}"/>
              </a:ext>
            </a:extLst>
          </p:cNvPr>
          <p:cNvSpPr>
            <a:spLocks noGrp="1"/>
          </p:cNvSpPr>
          <p:nvPr>
            <p:ph idx="1"/>
          </p:nvPr>
        </p:nvSpPr>
        <p:spPr>
          <a:xfrm>
            <a:off x="503237" y="1116531"/>
            <a:ext cx="4068763" cy="1135782"/>
          </a:xfrm>
        </p:spPr>
        <p:txBody>
          <a:bodyPr>
            <a:noAutofit/>
          </a:bodyPr>
          <a:lstStyle/>
          <a:p>
            <a:pPr>
              <a:buFont typeface="Arial" panose="020B0604020202020204" pitchFamily="34" charset="0"/>
              <a:buChar char="•"/>
            </a:pPr>
            <a:r>
              <a:rPr lang="en-US" sz="1800" dirty="0">
                <a:effectLst/>
              </a:rPr>
              <a:t>Pie charts show th</a:t>
            </a:r>
            <a:r>
              <a:rPr lang="en-US" sz="1800" dirty="0"/>
              <a:t>e proportion of medical articles published under specific OA licenses, categorized by whether authors were affiliated to either pharma companies or </a:t>
            </a:r>
            <a:r>
              <a:rPr lang="en-US" sz="1800" dirty="0" err="1"/>
              <a:t>universities</a:t>
            </a:r>
            <a:r>
              <a:rPr lang="en-US" sz="1800" baseline="30000" dirty="0" err="1"/>
              <a:t>a,b,c</a:t>
            </a:r>
            <a:endParaRPr lang="en-US" sz="1800" baseline="30000" dirty="0"/>
          </a:p>
          <a:p>
            <a:pPr>
              <a:buFont typeface="Arial" panose="020B0604020202020204" pitchFamily="34" charset="0"/>
              <a:buChar char="•"/>
            </a:pPr>
            <a:r>
              <a:rPr lang="en-GB" sz="1800" b="0" i="0" u="none" strike="noStrike" baseline="0" dirty="0"/>
              <a:t>Connect with your copyright specialist/librarian to understand article OA licenses</a:t>
            </a:r>
          </a:p>
          <a:p>
            <a:pPr>
              <a:buFont typeface="Arial" panose="020B0604020202020204" pitchFamily="34" charset="0"/>
              <a:buChar char="•"/>
            </a:pPr>
            <a:endParaRPr lang="en-US" sz="1800" b="0" i="0" u="none" strike="noStrike" baseline="0" dirty="0"/>
          </a:p>
        </p:txBody>
      </p:sp>
    </p:spTree>
    <p:extLst>
      <p:ext uri="{BB962C8B-B14F-4D97-AF65-F5344CB8AC3E}">
        <p14:creationId xmlns:p14="http://schemas.microsoft.com/office/powerpoint/2010/main" val="298028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5366F-5499-3D1D-31EF-391B0CF95C45}"/>
              </a:ext>
            </a:extLst>
          </p:cNvPr>
          <p:cNvSpPr>
            <a:spLocks noGrp="1"/>
          </p:cNvSpPr>
          <p:nvPr>
            <p:ph type="title"/>
          </p:nvPr>
        </p:nvSpPr>
        <p:spPr/>
        <p:txBody>
          <a:bodyPr>
            <a:noAutofit/>
          </a:bodyPr>
          <a:lstStyle/>
          <a:p>
            <a:r>
              <a:rPr lang="en-US" dirty="0"/>
              <a:t>Case study 2 –</a:t>
            </a:r>
            <a:r>
              <a:rPr lang="en-GB" dirty="0"/>
              <a:t> a hybrid open access article story</a:t>
            </a:r>
          </a:p>
        </p:txBody>
      </p:sp>
      <p:sp>
        <p:nvSpPr>
          <p:cNvPr id="6" name="Content Placeholder 5">
            <a:extLst>
              <a:ext uri="{FF2B5EF4-FFF2-40B4-BE49-F238E27FC236}">
                <a16:creationId xmlns:a16="http://schemas.microsoft.com/office/drawing/2014/main" id="{E82F37FE-7EB4-F1CD-BA11-2D7AD8A77639}"/>
              </a:ext>
            </a:extLst>
          </p:cNvPr>
          <p:cNvSpPr>
            <a:spLocks noGrp="1"/>
          </p:cNvSpPr>
          <p:nvPr>
            <p:ph idx="1"/>
          </p:nvPr>
        </p:nvSpPr>
        <p:spPr>
          <a:xfrm>
            <a:off x="503238" y="1215384"/>
            <a:ext cx="8172450" cy="3675929"/>
          </a:xfrm>
        </p:spPr>
        <p:txBody>
          <a:bodyPr vert="horz" lIns="91440" tIns="45720" rIns="91440" bIns="45720" rtlCol="0" anchor="t">
            <a:normAutofit/>
          </a:bodyPr>
          <a:lstStyle/>
          <a:p>
            <a:r>
              <a:rPr lang="en-GB" sz="2000" dirty="0"/>
              <a:t>Article published in a subscription-based journal with the option to purchase Gold (immediate) open access license</a:t>
            </a:r>
          </a:p>
          <a:p>
            <a:r>
              <a:rPr lang="en-GB" sz="2000" dirty="0"/>
              <a:t>CC-BY license purchased</a:t>
            </a:r>
          </a:p>
          <a:p>
            <a:r>
              <a:rPr lang="en-GB" sz="2000" dirty="0"/>
              <a:t>After publishing, the copyright was still assigned to the journal</a:t>
            </a:r>
          </a:p>
          <a:p>
            <a:r>
              <a:rPr lang="en-GB" sz="2000" dirty="0"/>
              <a:t>No OA license (CC-BY) stated on the HTML, nor article pdf version</a:t>
            </a:r>
          </a:p>
          <a:p>
            <a:r>
              <a:rPr lang="en-GB" sz="2000" dirty="0"/>
              <a:t>Content usage options/permissions stated on the company </a:t>
            </a:r>
            <a:r>
              <a:rPr lang="de-CH" sz="2000" dirty="0"/>
              <a:t>document delivery &amp; content management platform was restricted to the Internal use and Regulatory/Legal body submission &amp; payment for the article </a:t>
            </a:r>
            <a:br>
              <a:rPr lang="de-CH" sz="2000" dirty="0"/>
            </a:br>
            <a:r>
              <a:rPr lang="de-CH" sz="2000" dirty="0"/>
              <a:t>was required</a:t>
            </a:r>
            <a:endParaRPr lang="en-GB" sz="2000" dirty="0"/>
          </a:p>
        </p:txBody>
      </p:sp>
      <p:sp>
        <p:nvSpPr>
          <p:cNvPr id="4" name="Slide Number Placeholder 3">
            <a:extLst>
              <a:ext uri="{FF2B5EF4-FFF2-40B4-BE49-F238E27FC236}">
                <a16:creationId xmlns:a16="http://schemas.microsoft.com/office/drawing/2014/main" id="{2341AE66-D5FC-5235-735D-A43D68BCAEFB}"/>
              </a:ext>
            </a:extLst>
          </p:cNvPr>
          <p:cNvSpPr>
            <a:spLocks noGrp="1"/>
          </p:cNvSpPr>
          <p:nvPr>
            <p:ph type="sldNum" sz="quarter" idx="10"/>
          </p:nvPr>
        </p:nvSpPr>
        <p:spPr/>
        <p:txBody>
          <a:bodyPr/>
          <a:lstStyle/>
          <a:p>
            <a:fld id="{42AD0A0E-4515-A647-B2E3-7F1B29FB990E}" type="slidenum">
              <a:rPr lang="en-US" smtClean="0"/>
              <a:pPr/>
              <a:t>21</a:t>
            </a:fld>
            <a:endParaRPr lang="en-US"/>
          </a:p>
        </p:txBody>
      </p:sp>
      <p:sp>
        <p:nvSpPr>
          <p:cNvPr id="2" name="Title 1">
            <a:extLst>
              <a:ext uri="{FF2B5EF4-FFF2-40B4-BE49-F238E27FC236}">
                <a16:creationId xmlns:a16="http://schemas.microsoft.com/office/drawing/2014/main" id="{C2B0E796-4776-6884-8566-29C6DDB29068}"/>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BY, Attribution; CC, Creative Commons OA, open access</a:t>
            </a:r>
          </a:p>
        </p:txBody>
      </p:sp>
    </p:spTree>
    <p:extLst>
      <p:ext uri="{BB962C8B-B14F-4D97-AF65-F5344CB8AC3E}">
        <p14:creationId xmlns:p14="http://schemas.microsoft.com/office/powerpoint/2010/main" val="3562129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2FF9-9C98-09F3-114A-6AF38CBC7A57}"/>
              </a:ext>
            </a:extLst>
          </p:cNvPr>
          <p:cNvSpPr>
            <a:spLocks noGrp="1"/>
          </p:cNvSpPr>
          <p:nvPr>
            <p:ph type="title"/>
          </p:nvPr>
        </p:nvSpPr>
        <p:spPr/>
        <p:txBody>
          <a:bodyPr/>
          <a:lstStyle/>
          <a:p>
            <a:r>
              <a:rPr lang="en-US" dirty="0"/>
              <a:t>Do you …</a:t>
            </a:r>
          </a:p>
        </p:txBody>
      </p:sp>
      <p:sp>
        <p:nvSpPr>
          <p:cNvPr id="3" name="Slide Number Placeholder 2">
            <a:extLst>
              <a:ext uri="{FF2B5EF4-FFF2-40B4-BE49-F238E27FC236}">
                <a16:creationId xmlns:a16="http://schemas.microsoft.com/office/drawing/2014/main" id="{2E77362F-6644-3DAE-FCB8-7F5F326F34A8}"/>
              </a:ext>
            </a:extLst>
          </p:cNvPr>
          <p:cNvSpPr>
            <a:spLocks noGrp="1"/>
          </p:cNvSpPr>
          <p:nvPr>
            <p:ph type="sldNum" sz="quarter" idx="10"/>
          </p:nvPr>
        </p:nvSpPr>
        <p:spPr/>
        <p:txBody>
          <a:bodyPr/>
          <a:lstStyle/>
          <a:p>
            <a:fld id="{42AD0A0E-4515-A647-B2E3-7F1B29FB990E}" type="slidenum">
              <a:rPr lang="en-US" smtClean="0"/>
              <a:pPr/>
              <a:t>22</a:t>
            </a:fld>
            <a:endParaRPr lang="en-US"/>
          </a:p>
        </p:txBody>
      </p:sp>
      <p:sp>
        <p:nvSpPr>
          <p:cNvPr id="4" name="Content Placeholder 3">
            <a:extLst>
              <a:ext uri="{FF2B5EF4-FFF2-40B4-BE49-F238E27FC236}">
                <a16:creationId xmlns:a16="http://schemas.microsoft.com/office/drawing/2014/main" id="{8E10FACF-7C17-9C19-EF05-1EEB74E342CF}"/>
              </a:ext>
            </a:extLst>
          </p:cNvPr>
          <p:cNvSpPr>
            <a:spLocks noGrp="1"/>
          </p:cNvSpPr>
          <p:nvPr>
            <p:ph idx="1"/>
          </p:nvPr>
        </p:nvSpPr>
        <p:spPr/>
        <p:txBody>
          <a:bodyPr vert="horz" lIns="91440" tIns="45720" rIns="91440" bIns="45720" rtlCol="0" anchor="t">
            <a:normAutofit/>
          </a:bodyPr>
          <a:lstStyle/>
          <a:p>
            <a:pPr marL="0" indent="0">
              <a:buNone/>
            </a:pPr>
            <a:r>
              <a:rPr lang="en-US" dirty="0"/>
              <a:t>… check open access status/license after the article is published?</a:t>
            </a:r>
          </a:p>
          <a:p>
            <a:endParaRPr lang="en-US" dirty="0"/>
          </a:p>
          <a:p>
            <a:pPr marL="457200" indent="-457200">
              <a:buFont typeface="+mj-lt"/>
              <a:buAutoNum type="alphaLcParenR"/>
            </a:pPr>
            <a:r>
              <a:rPr lang="en-US" dirty="0"/>
              <a:t>yes</a:t>
            </a:r>
          </a:p>
          <a:p>
            <a:pPr marL="457200" indent="-457200">
              <a:buFont typeface="+mj-lt"/>
              <a:buAutoNum type="alphaLcParenR"/>
            </a:pPr>
            <a:r>
              <a:rPr lang="en-US" dirty="0"/>
              <a:t>no</a:t>
            </a:r>
          </a:p>
          <a:p>
            <a:endParaRPr lang="en-US" dirty="0"/>
          </a:p>
        </p:txBody>
      </p:sp>
    </p:spTree>
    <p:extLst>
      <p:ext uri="{BB962C8B-B14F-4D97-AF65-F5344CB8AC3E}">
        <p14:creationId xmlns:p14="http://schemas.microsoft.com/office/powerpoint/2010/main" val="352940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D2FF9-9C98-09F3-114A-6AF38CBC7A57}"/>
              </a:ext>
            </a:extLst>
          </p:cNvPr>
          <p:cNvSpPr>
            <a:spLocks noGrp="1"/>
          </p:cNvSpPr>
          <p:nvPr>
            <p:ph type="title"/>
          </p:nvPr>
        </p:nvSpPr>
        <p:spPr/>
        <p:txBody>
          <a:bodyPr/>
          <a:lstStyle/>
          <a:p>
            <a:r>
              <a:rPr lang="en-US" dirty="0"/>
              <a:t>Do you …</a:t>
            </a:r>
          </a:p>
        </p:txBody>
      </p:sp>
      <p:sp>
        <p:nvSpPr>
          <p:cNvPr id="3" name="Slide Number Placeholder 2">
            <a:extLst>
              <a:ext uri="{FF2B5EF4-FFF2-40B4-BE49-F238E27FC236}">
                <a16:creationId xmlns:a16="http://schemas.microsoft.com/office/drawing/2014/main" id="{2E77362F-6644-3DAE-FCB8-7F5F326F34A8}"/>
              </a:ext>
            </a:extLst>
          </p:cNvPr>
          <p:cNvSpPr>
            <a:spLocks noGrp="1"/>
          </p:cNvSpPr>
          <p:nvPr>
            <p:ph type="sldNum" sz="quarter" idx="10"/>
          </p:nvPr>
        </p:nvSpPr>
        <p:spPr/>
        <p:txBody>
          <a:bodyPr/>
          <a:lstStyle/>
          <a:p>
            <a:fld id="{42AD0A0E-4515-A647-B2E3-7F1B29FB990E}" type="slidenum">
              <a:rPr lang="en-US" smtClean="0"/>
              <a:pPr/>
              <a:t>23</a:t>
            </a:fld>
            <a:endParaRPr lang="en-US"/>
          </a:p>
        </p:txBody>
      </p:sp>
      <p:sp>
        <p:nvSpPr>
          <p:cNvPr id="4" name="Content Placeholder 3">
            <a:extLst>
              <a:ext uri="{FF2B5EF4-FFF2-40B4-BE49-F238E27FC236}">
                <a16:creationId xmlns:a16="http://schemas.microsoft.com/office/drawing/2014/main" id="{8E10FACF-7C17-9C19-EF05-1EEB74E342CF}"/>
              </a:ext>
            </a:extLst>
          </p:cNvPr>
          <p:cNvSpPr>
            <a:spLocks noGrp="1"/>
          </p:cNvSpPr>
          <p:nvPr>
            <p:ph idx="1"/>
          </p:nvPr>
        </p:nvSpPr>
        <p:spPr/>
        <p:txBody>
          <a:bodyPr vert="horz" lIns="91440" tIns="45720" rIns="91440" bIns="45720" rtlCol="0" anchor="t">
            <a:normAutofit/>
          </a:bodyPr>
          <a:lstStyle/>
          <a:p>
            <a:pPr marL="0" indent="0">
              <a:buNone/>
            </a:pPr>
            <a:r>
              <a:rPr lang="en-US" dirty="0"/>
              <a:t>… know who to contact internally, in case there is a discrepancy with the open access status after the manuscript is published?</a:t>
            </a:r>
          </a:p>
          <a:p>
            <a:endParaRPr lang="en-US" dirty="0"/>
          </a:p>
          <a:p>
            <a:pPr marL="457200" indent="-457200">
              <a:buFont typeface="+mj-lt"/>
              <a:buAutoNum type="alphaLcParenR"/>
            </a:pPr>
            <a:r>
              <a:rPr lang="en-US" dirty="0"/>
              <a:t>yes</a:t>
            </a:r>
          </a:p>
          <a:p>
            <a:pPr marL="457200" indent="-457200">
              <a:buFont typeface="+mj-lt"/>
              <a:buAutoNum type="alphaLcParenR"/>
            </a:pPr>
            <a:r>
              <a:rPr lang="en-US" dirty="0"/>
              <a:t>no</a:t>
            </a:r>
          </a:p>
          <a:p>
            <a:endParaRPr lang="en-US" dirty="0"/>
          </a:p>
        </p:txBody>
      </p:sp>
    </p:spTree>
    <p:extLst>
      <p:ext uri="{BB962C8B-B14F-4D97-AF65-F5344CB8AC3E}">
        <p14:creationId xmlns:p14="http://schemas.microsoft.com/office/powerpoint/2010/main" val="28262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lstStyle/>
          <a:p>
            <a:r>
              <a:rPr lang="en-US" dirty="0"/>
              <a:t>What would you do?</a:t>
            </a:r>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24</a:t>
            </a:fld>
            <a:endParaRPr lang="en-US"/>
          </a:p>
        </p:txBody>
      </p:sp>
      <p:sp>
        <p:nvSpPr>
          <p:cNvPr id="6" name="Content Placeholder 5">
            <a:extLst>
              <a:ext uri="{FF2B5EF4-FFF2-40B4-BE49-F238E27FC236}">
                <a16:creationId xmlns:a16="http://schemas.microsoft.com/office/drawing/2014/main" id="{F66CBE60-2095-46F7-9998-1965466DD05A}"/>
              </a:ext>
            </a:extLst>
          </p:cNvPr>
          <p:cNvSpPr>
            <a:spLocks noGrp="1"/>
          </p:cNvSpPr>
          <p:nvPr>
            <p:ph idx="1"/>
          </p:nvPr>
        </p:nvSpPr>
        <p:spPr>
          <a:xfrm>
            <a:off x="857250" y="1315743"/>
            <a:ext cx="7462661" cy="3675929"/>
          </a:xfrm>
        </p:spPr>
        <p:txBody>
          <a:bodyPr vert="horz" lIns="91440" tIns="45720" rIns="91440" bIns="45720" rtlCol="0" anchor="t">
            <a:normAutofit/>
          </a:bodyPr>
          <a:lstStyle/>
          <a:p>
            <a:pPr marL="457200" indent="-457200">
              <a:buFont typeface="+mj-lt"/>
              <a:buAutoNum type="alphaLcParenR"/>
            </a:pPr>
            <a:r>
              <a:rPr lang="en-US" dirty="0"/>
              <a:t>Leave as it is, no action</a:t>
            </a:r>
          </a:p>
          <a:p>
            <a:pPr marL="457200" indent="-457200">
              <a:buFont typeface="+mj-lt"/>
              <a:buAutoNum type="alphaLcParenR"/>
            </a:pPr>
            <a:r>
              <a:rPr lang="en-US" dirty="0"/>
              <a:t>Retrieve the purchased OA license and contact journal representative to remedy the situation</a:t>
            </a:r>
          </a:p>
          <a:p>
            <a:pPr marL="457200" indent="-457200">
              <a:buFont typeface="+mj-lt"/>
              <a:buAutoNum type="alphaLcParenR"/>
            </a:pPr>
            <a:r>
              <a:rPr lang="en-US" dirty="0"/>
              <a:t>Contact company legal/copyright representative to solve the OA license issue</a:t>
            </a:r>
          </a:p>
          <a:p>
            <a:pPr marL="457200" indent="-457200">
              <a:buFont typeface="+mj-lt"/>
              <a:buAutoNum type="alphaLcParenR"/>
            </a:pPr>
            <a:r>
              <a:rPr lang="en-US" dirty="0"/>
              <a:t>Contact librarian with the information that permissions are not correct in the company document delivery &amp; content management system</a:t>
            </a:r>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2C85808F-DF7C-ADE8-4BA5-073ED0153981}"/>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OA, open access</a:t>
            </a:r>
          </a:p>
        </p:txBody>
      </p:sp>
    </p:spTree>
    <p:extLst>
      <p:ext uri="{BB962C8B-B14F-4D97-AF65-F5344CB8AC3E}">
        <p14:creationId xmlns:p14="http://schemas.microsoft.com/office/powerpoint/2010/main" val="1424180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55366F-5499-3D1D-31EF-391B0CF95C45}"/>
              </a:ext>
            </a:extLst>
          </p:cNvPr>
          <p:cNvSpPr>
            <a:spLocks noGrp="1"/>
          </p:cNvSpPr>
          <p:nvPr>
            <p:ph type="title"/>
          </p:nvPr>
        </p:nvSpPr>
        <p:spPr/>
        <p:txBody>
          <a:bodyPr>
            <a:noAutofit/>
          </a:bodyPr>
          <a:lstStyle/>
          <a:p>
            <a:r>
              <a:rPr lang="en-US" dirty="0"/>
              <a:t>Case study 2 –</a:t>
            </a:r>
            <a:r>
              <a:rPr lang="en-GB" dirty="0"/>
              <a:t> a hybrid open access article story cont’d</a:t>
            </a:r>
          </a:p>
        </p:txBody>
      </p:sp>
      <p:sp>
        <p:nvSpPr>
          <p:cNvPr id="6" name="Content Placeholder 5">
            <a:extLst>
              <a:ext uri="{FF2B5EF4-FFF2-40B4-BE49-F238E27FC236}">
                <a16:creationId xmlns:a16="http://schemas.microsoft.com/office/drawing/2014/main" id="{E82F37FE-7EB4-F1CD-BA11-2D7AD8A77639}"/>
              </a:ext>
            </a:extLst>
          </p:cNvPr>
          <p:cNvSpPr>
            <a:spLocks noGrp="1"/>
          </p:cNvSpPr>
          <p:nvPr>
            <p:ph idx="1"/>
          </p:nvPr>
        </p:nvSpPr>
        <p:spPr>
          <a:xfrm>
            <a:off x="503238" y="1215384"/>
            <a:ext cx="8172450" cy="3675929"/>
          </a:xfrm>
        </p:spPr>
        <p:txBody>
          <a:bodyPr vert="horz" lIns="91440" tIns="45720" rIns="91440" bIns="45720" rtlCol="0" anchor="t">
            <a:normAutofit/>
          </a:bodyPr>
          <a:lstStyle/>
          <a:p>
            <a:r>
              <a:rPr lang="en-GB" sz="2000" dirty="0"/>
              <a:t>Contacted journal representative, signed OA license agreement provided</a:t>
            </a:r>
          </a:p>
          <a:p>
            <a:r>
              <a:rPr lang="en-GB" sz="2000" dirty="0"/>
              <a:t>Requested to update OA license on the published article </a:t>
            </a:r>
          </a:p>
          <a:p>
            <a:r>
              <a:rPr lang="en-GB" sz="2000" dirty="0"/>
              <a:t>Requested the journal to amend the feed to document delivery and content management platforms with correct content usage options/permissions</a:t>
            </a:r>
          </a:p>
          <a:p>
            <a:r>
              <a:rPr lang="en-GB" sz="2000" dirty="0"/>
              <a:t>Contacted librarian to inform company document delivery and content management platform representative about permissions discrepancy </a:t>
            </a:r>
          </a:p>
          <a:p>
            <a:endParaRPr lang="en-GB" sz="2000" dirty="0"/>
          </a:p>
          <a:p>
            <a:endParaRPr lang="en-US" sz="2000" dirty="0"/>
          </a:p>
          <a:p>
            <a:pPr>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a:p>
            <a:pPr lvl="1">
              <a:buFont typeface="Courier New" panose="020B0604020202020204" pitchFamily="34" charset="0"/>
              <a:buChar char="o"/>
            </a:pPr>
            <a:endParaRPr lang="en-GB" sz="2000" dirty="0"/>
          </a:p>
        </p:txBody>
      </p:sp>
      <p:sp>
        <p:nvSpPr>
          <p:cNvPr id="4" name="Slide Number Placeholder 3">
            <a:extLst>
              <a:ext uri="{FF2B5EF4-FFF2-40B4-BE49-F238E27FC236}">
                <a16:creationId xmlns:a16="http://schemas.microsoft.com/office/drawing/2014/main" id="{2341AE66-D5FC-5235-735D-A43D68BCAEFB}"/>
              </a:ext>
            </a:extLst>
          </p:cNvPr>
          <p:cNvSpPr>
            <a:spLocks noGrp="1"/>
          </p:cNvSpPr>
          <p:nvPr>
            <p:ph type="sldNum" sz="quarter" idx="10"/>
          </p:nvPr>
        </p:nvSpPr>
        <p:spPr/>
        <p:txBody>
          <a:bodyPr/>
          <a:lstStyle/>
          <a:p>
            <a:fld id="{42AD0A0E-4515-A647-B2E3-7F1B29FB990E}" type="slidenum">
              <a:rPr lang="en-US" smtClean="0"/>
              <a:pPr/>
              <a:t>25</a:t>
            </a:fld>
            <a:endParaRPr lang="en-US"/>
          </a:p>
        </p:txBody>
      </p:sp>
      <p:sp>
        <p:nvSpPr>
          <p:cNvPr id="2" name="Title 1">
            <a:extLst>
              <a:ext uri="{FF2B5EF4-FFF2-40B4-BE49-F238E27FC236}">
                <a16:creationId xmlns:a16="http://schemas.microsoft.com/office/drawing/2014/main" id="{F2966AE4-B47E-3F8A-6507-6F4F22F1D862}"/>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OA, open access</a:t>
            </a:r>
          </a:p>
        </p:txBody>
      </p:sp>
    </p:spTree>
    <p:extLst>
      <p:ext uri="{BB962C8B-B14F-4D97-AF65-F5344CB8AC3E}">
        <p14:creationId xmlns:p14="http://schemas.microsoft.com/office/powerpoint/2010/main" val="4191125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0F22-125A-9D54-7799-8EE644FA7EEF}"/>
              </a:ext>
            </a:extLst>
          </p:cNvPr>
          <p:cNvSpPr>
            <a:spLocks noGrp="1"/>
          </p:cNvSpPr>
          <p:nvPr>
            <p:ph type="title"/>
          </p:nvPr>
        </p:nvSpPr>
        <p:spPr>
          <a:xfrm>
            <a:off x="857250" y="67565"/>
            <a:ext cx="7462661" cy="941541"/>
          </a:xfrm>
        </p:spPr>
        <p:txBody>
          <a:bodyPr/>
          <a:lstStyle/>
          <a:p>
            <a:r>
              <a:rPr lang="en-US" dirty="0"/>
              <a:t>It is always good to …</a:t>
            </a:r>
          </a:p>
        </p:txBody>
      </p:sp>
      <p:sp>
        <p:nvSpPr>
          <p:cNvPr id="3" name="Content Placeholder 2">
            <a:extLst>
              <a:ext uri="{FF2B5EF4-FFF2-40B4-BE49-F238E27FC236}">
                <a16:creationId xmlns:a16="http://schemas.microsoft.com/office/drawing/2014/main" id="{DAE4905E-8BEE-1FA9-4C01-D3D5613D8566}"/>
              </a:ext>
            </a:extLst>
          </p:cNvPr>
          <p:cNvSpPr>
            <a:spLocks noGrp="1"/>
          </p:cNvSpPr>
          <p:nvPr>
            <p:ph idx="1"/>
          </p:nvPr>
        </p:nvSpPr>
        <p:spPr>
          <a:xfrm>
            <a:off x="503238" y="1215384"/>
            <a:ext cx="8172450" cy="3675929"/>
          </a:xfrm>
        </p:spPr>
        <p:txBody>
          <a:bodyPr vert="horz" lIns="91440" tIns="45720" rIns="91440" bIns="45720" rtlCol="0" anchor="t">
            <a:normAutofit/>
          </a:bodyPr>
          <a:lstStyle/>
          <a:p>
            <a:r>
              <a:rPr lang="en-US" sz="2000" dirty="0"/>
              <a:t>Keep info/copies of article OA/copyright license agreements in your electronic publications management system</a:t>
            </a:r>
          </a:p>
          <a:p>
            <a:r>
              <a:rPr lang="en-US" sz="2000" dirty="0"/>
              <a:t>Know who your librarian/copyright specialist is</a:t>
            </a:r>
          </a:p>
          <a:p>
            <a:r>
              <a:rPr lang="en-US" sz="2000" dirty="0"/>
              <a:t>Check after the article is published:</a:t>
            </a:r>
          </a:p>
          <a:p>
            <a:pPr lvl="1">
              <a:buFont typeface="Courier New" panose="020B0604020202020204" pitchFamily="34" charset="0"/>
              <a:buChar char="o"/>
            </a:pPr>
            <a:r>
              <a:rPr lang="en-US" sz="2000" dirty="0"/>
              <a:t>Author's names &amp; affiliations</a:t>
            </a:r>
          </a:p>
          <a:p>
            <a:pPr lvl="1">
              <a:buFont typeface="Courier New" panose="020B0604020202020204" pitchFamily="34" charset="0"/>
              <a:buChar char="o"/>
            </a:pPr>
            <a:r>
              <a:rPr lang="en-US" sz="2000" dirty="0"/>
              <a:t>Open access status</a:t>
            </a:r>
          </a:p>
          <a:p>
            <a:pPr lvl="1">
              <a:buFont typeface="Courier New" panose="020B0604020202020204" pitchFamily="34" charset="0"/>
              <a:buChar char="o"/>
            </a:pPr>
            <a:r>
              <a:rPr lang="en-US" sz="2000" dirty="0"/>
              <a:t>Title</a:t>
            </a:r>
          </a:p>
          <a:p>
            <a:pPr lvl="1">
              <a:buFont typeface="Courier New" panose="020B0604020202020204" pitchFamily="34" charset="0"/>
              <a:buChar char="o"/>
            </a:pPr>
            <a:r>
              <a:rPr lang="en-US" sz="2000" dirty="0"/>
              <a:t>DOI link</a:t>
            </a:r>
          </a:p>
          <a:p>
            <a:pPr lvl="1">
              <a:buFont typeface="Courier New" panose="020B0604020202020204" pitchFamily="34" charset="0"/>
              <a:buChar char="o"/>
            </a:pPr>
            <a:r>
              <a:rPr lang="en-US" sz="2000" dirty="0"/>
              <a:t>Indexing in Medline/PubMed</a:t>
            </a:r>
          </a:p>
          <a:p>
            <a:pPr marL="355600" lvl="1" indent="0">
              <a:buNone/>
            </a:pPr>
            <a:endParaRPr lang="en-US" sz="2000" dirty="0"/>
          </a:p>
          <a:p>
            <a:pPr lvl="1">
              <a:buFont typeface="Courier New" panose="020B0604020202020204" pitchFamily="34" charset="0"/>
              <a:buChar char="o"/>
            </a:pPr>
            <a:endParaRPr lang="en-US" sz="2000" dirty="0"/>
          </a:p>
          <a:p>
            <a:endParaRPr lang="en-US" sz="2000" dirty="0"/>
          </a:p>
        </p:txBody>
      </p:sp>
      <p:sp>
        <p:nvSpPr>
          <p:cNvPr id="4" name="Slide Number Placeholder 3">
            <a:extLst>
              <a:ext uri="{FF2B5EF4-FFF2-40B4-BE49-F238E27FC236}">
                <a16:creationId xmlns:a16="http://schemas.microsoft.com/office/drawing/2014/main" id="{6C9817CB-02CB-ED8F-5496-3503EA78D6A5}"/>
              </a:ext>
            </a:extLst>
          </p:cNvPr>
          <p:cNvSpPr>
            <a:spLocks noGrp="1"/>
          </p:cNvSpPr>
          <p:nvPr>
            <p:ph type="sldNum" sz="quarter" idx="10"/>
          </p:nvPr>
        </p:nvSpPr>
        <p:spPr/>
        <p:txBody>
          <a:bodyPr/>
          <a:lstStyle/>
          <a:p>
            <a:fld id="{42AD0A0E-4515-A647-B2E3-7F1B29FB990E}" type="slidenum">
              <a:rPr lang="en-US" smtClean="0"/>
              <a:pPr/>
              <a:t>26</a:t>
            </a:fld>
            <a:endParaRPr lang="en-US"/>
          </a:p>
        </p:txBody>
      </p:sp>
      <p:sp>
        <p:nvSpPr>
          <p:cNvPr id="5" name="Title 1">
            <a:extLst>
              <a:ext uri="{FF2B5EF4-FFF2-40B4-BE49-F238E27FC236}">
                <a16:creationId xmlns:a16="http://schemas.microsoft.com/office/drawing/2014/main" id="{FA6C93F1-6315-2454-F813-6D62412BA945}"/>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DOI, digital object identifier; OA, open access</a:t>
            </a:r>
          </a:p>
        </p:txBody>
      </p:sp>
    </p:spTree>
    <p:extLst>
      <p:ext uri="{BB962C8B-B14F-4D97-AF65-F5344CB8AC3E}">
        <p14:creationId xmlns:p14="http://schemas.microsoft.com/office/powerpoint/2010/main" val="2153100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dirty="0"/>
              <a:t>The pharma perspective</a:t>
            </a:r>
            <a:br>
              <a:rPr lang="en-US" dirty="0"/>
            </a:br>
            <a:r>
              <a:rPr lang="en-US" dirty="0"/>
              <a:t>Case study 3</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vert="horz" lIns="91440" tIns="45720" rIns="91440" bIns="45720" rtlCol="0" anchor="t">
            <a:normAutofit/>
          </a:bodyPr>
          <a:lstStyle/>
          <a:p>
            <a:r>
              <a:rPr lang="en-US" dirty="0"/>
              <a:t>Sonia A. Schweers</a:t>
            </a:r>
          </a:p>
          <a:p>
            <a:r>
              <a:rPr lang="en-US" sz="1800" dirty="0"/>
              <a:t>Director, Medical Policy </a:t>
            </a:r>
            <a:endParaRPr lang="en-US"/>
          </a:p>
          <a:p>
            <a:r>
              <a:rPr lang="en-US" sz="1800" dirty="0"/>
              <a:t>Bristol Myers Squibb</a:t>
            </a:r>
            <a:endParaRPr lang="en-US" dirty="0"/>
          </a:p>
        </p:txBody>
      </p:sp>
      <p:sp>
        <p:nvSpPr>
          <p:cNvPr id="4" name="Slide Number Placeholder 3">
            <a:extLst>
              <a:ext uri="{FF2B5EF4-FFF2-40B4-BE49-F238E27FC236}">
                <a16:creationId xmlns:a16="http://schemas.microsoft.com/office/drawing/2014/main" id="{A2379AD8-4241-4979-A2D0-DF387A92FAB3}"/>
              </a:ext>
            </a:extLst>
          </p:cNvPr>
          <p:cNvSpPr>
            <a:spLocks noGrp="1"/>
          </p:cNvSpPr>
          <p:nvPr>
            <p:ph type="sldNum" sz="quarter" idx="10"/>
          </p:nvPr>
        </p:nvSpPr>
        <p:spPr/>
        <p:txBody>
          <a:bodyPr/>
          <a:lstStyle/>
          <a:p>
            <a:fld id="{42AD0A0E-4515-A647-B2E3-7F1B29FB990E}" type="slidenum">
              <a:rPr lang="en-US" smtClean="0"/>
              <a:pPr/>
              <a:t>27</a:t>
            </a:fld>
            <a:endParaRPr lang="en-US"/>
          </a:p>
        </p:txBody>
      </p:sp>
    </p:spTree>
    <p:extLst>
      <p:ext uri="{BB962C8B-B14F-4D97-AF65-F5344CB8AC3E}">
        <p14:creationId xmlns:p14="http://schemas.microsoft.com/office/powerpoint/2010/main" val="916185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B0CE88-15F7-3AFC-03CC-E4AD413EBC5F}"/>
              </a:ext>
            </a:extLst>
          </p:cNvPr>
          <p:cNvSpPr>
            <a:spLocks noGrp="1"/>
          </p:cNvSpPr>
          <p:nvPr>
            <p:ph type="title"/>
          </p:nvPr>
        </p:nvSpPr>
        <p:spPr/>
        <p:txBody>
          <a:bodyPr>
            <a:noAutofit/>
          </a:bodyPr>
          <a:lstStyle/>
          <a:p>
            <a:r>
              <a:rPr lang="en-GB" dirty="0"/>
              <a:t>Friday afternoon fire for Monday training</a:t>
            </a:r>
          </a:p>
        </p:txBody>
      </p:sp>
      <p:sp>
        <p:nvSpPr>
          <p:cNvPr id="9" name="Content Placeholder 8">
            <a:extLst>
              <a:ext uri="{FF2B5EF4-FFF2-40B4-BE49-F238E27FC236}">
                <a16:creationId xmlns:a16="http://schemas.microsoft.com/office/drawing/2014/main" id="{2A47D482-03ED-BBD7-2BE9-060D159E9FC3}"/>
              </a:ext>
            </a:extLst>
          </p:cNvPr>
          <p:cNvSpPr>
            <a:spLocks noGrp="1"/>
          </p:cNvSpPr>
          <p:nvPr>
            <p:ph idx="1"/>
          </p:nvPr>
        </p:nvSpPr>
        <p:spPr>
          <a:xfrm>
            <a:off x="503237" y="1215384"/>
            <a:ext cx="8189029" cy="3675929"/>
          </a:xfrm>
        </p:spPr>
        <p:txBody>
          <a:bodyPr vert="horz" lIns="91440" tIns="45720" rIns="91440" bIns="45720" rtlCol="0" anchor="t">
            <a:noAutofit/>
          </a:bodyPr>
          <a:lstStyle/>
          <a:p>
            <a:pPr>
              <a:lnSpc>
                <a:spcPct val="107000"/>
              </a:lnSpc>
              <a:spcBef>
                <a:spcPts val="0"/>
              </a:spcBef>
              <a:spcAft>
                <a:spcPts val="800"/>
              </a:spcAft>
            </a:pPr>
            <a:r>
              <a:rPr lang="en-US" sz="2000" kern="100" dirty="0">
                <a:effectLst/>
                <a:ea typeface="Calibri" panose="020F0502020204030204" pitchFamily="34" charset="0"/>
                <a:cs typeface="Arial"/>
              </a:rPr>
              <a:t>The medical team of a pharmaceutical company wants to include a figure about a </a:t>
            </a:r>
            <a:r>
              <a:rPr lang="en-US" sz="2000" kern="100" dirty="0">
                <a:ea typeface="Calibri" panose="020F0502020204030204" pitchFamily="34" charset="0"/>
                <a:cs typeface="Arial"/>
              </a:rPr>
              <a:t>study's design</a:t>
            </a:r>
            <a:r>
              <a:rPr lang="en-US" sz="2000" kern="100" dirty="0">
                <a:effectLst/>
                <a:ea typeface="Calibri" panose="020F0502020204030204" pitchFamily="34" charset="0"/>
                <a:cs typeface="Arial"/>
              </a:rPr>
              <a:t> in an internal </a:t>
            </a:r>
            <a:r>
              <a:rPr lang="en-US" sz="2000" kern="100" dirty="0">
                <a:ea typeface="Calibri" panose="020F0502020204030204" pitchFamily="34" charset="0"/>
                <a:cs typeface="Arial"/>
              </a:rPr>
              <a:t>medical training</a:t>
            </a:r>
            <a:r>
              <a:rPr lang="en-US" sz="2000" kern="100" dirty="0">
                <a:effectLst/>
                <a:ea typeface="Calibri" panose="020F0502020204030204" pitchFamily="34" charset="0"/>
                <a:cs typeface="Arial"/>
              </a:rPr>
              <a:t> deck</a:t>
            </a:r>
            <a:endParaRPr lang="en-US" sz="2000" kern="100" dirty="0">
              <a:ea typeface="Calibri" panose="020F0502020204030204" pitchFamily="34" charset="0"/>
              <a:cs typeface="Arial"/>
            </a:endParaRPr>
          </a:p>
          <a:p>
            <a:pPr>
              <a:lnSpc>
                <a:spcPct val="107000"/>
              </a:lnSpc>
              <a:spcBef>
                <a:spcPts val="0"/>
              </a:spcBef>
              <a:spcAft>
                <a:spcPts val="800"/>
              </a:spcAft>
            </a:pPr>
            <a:r>
              <a:rPr lang="en-US" sz="2000" kern="100" dirty="0">
                <a:ea typeface="Calibri" panose="020F0502020204030204" pitchFamily="34" charset="0"/>
                <a:cs typeface="Arial"/>
              </a:rPr>
              <a:t>Company sponsored the study and paid for writing/editing and graphical support for the authors</a:t>
            </a:r>
            <a:endParaRPr lang="en-US" sz="2000" kern="100" dirty="0">
              <a:effectLst/>
              <a:ea typeface="Calibri" panose="020F0502020204030204" pitchFamily="34" charset="0"/>
              <a:cs typeface="Arial"/>
            </a:endParaRPr>
          </a:p>
          <a:p>
            <a:endParaRPr lang="en-GB" sz="2000" dirty="0"/>
          </a:p>
        </p:txBody>
      </p:sp>
      <p:sp>
        <p:nvSpPr>
          <p:cNvPr id="4" name="Slide Number Placeholder 3">
            <a:extLst>
              <a:ext uri="{FF2B5EF4-FFF2-40B4-BE49-F238E27FC236}">
                <a16:creationId xmlns:a16="http://schemas.microsoft.com/office/drawing/2014/main" id="{7EA3E680-F80F-8793-22B3-DB5AE3F92726}"/>
              </a:ext>
            </a:extLst>
          </p:cNvPr>
          <p:cNvSpPr>
            <a:spLocks noGrp="1"/>
          </p:cNvSpPr>
          <p:nvPr>
            <p:ph type="sldNum" sz="quarter" idx="10"/>
          </p:nvPr>
        </p:nvSpPr>
        <p:spPr/>
        <p:txBody>
          <a:bodyPr/>
          <a:lstStyle/>
          <a:p>
            <a:fld id="{42AD0A0E-4515-A647-B2E3-7F1B29FB990E}" type="slidenum">
              <a:rPr lang="en-US" smtClean="0"/>
              <a:pPr/>
              <a:t>28</a:t>
            </a:fld>
            <a:endParaRPr lang="en-US"/>
          </a:p>
        </p:txBody>
      </p:sp>
      <p:sp>
        <p:nvSpPr>
          <p:cNvPr id="12" name="TextBox 11">
            <a:extLst>
              <a:ext uri="{FF2B5EF4-FFF2-40B4-BE49-F238E27FC236}">
                <a16:creationId xmlns:a16="http://schemas.microsoft.com/office/drawing/2014/main" id="{01F8C55E-5AF6-3734-B8FE-8027C42FFE6B}"/>
              </a:ext>
            </a:extLst>
          </p:cNvPr>
          <p:cNvSpPr txBox="1"/>
          <p:nvPr/>
        </p:nvSpPr>
        <p:spPr>
          <a:xfrm>
            <a:off x="485734" y="3734348"/>
            <a:ext cx="2503487" cy="767133"/>
          </a:xfrm>
          <a:prstGeom prst="rect">
            <a:avLst/>
          </a:prstGeom>
          <a:noFill/>
        </p:spPr>
        <p:txBody>
          <a:bodyPr wrap="square">
            <a:spAutoFit/>
          </a:bodyPr>
          <a:lstStyle/>
          <a:p>
            <a:pPr algn="ctr">
              <a:lnSpc>
                <a:spcPct val="107000"/>
              </a:lnSpc>
              <a:spcBef>
                <a:spcPts val="0"/>
              </a:spcBef>
              <a:spcAft>
                <a:spcPts val="800"/>
              </a:spcAft>
            </a:pPr>
            <a:r>
              <a:rPr lang="en-US" sz="1400" kern="100" dirty="0">
                <a:effectLst/>
                <a:ea typeface="Calibri" panose="020F0502020204030204" pitchFamily="34" charset="0"/>
                <a:cs typeface="Arial" panose="020B0604020202020204" pitchFamily="34" charset="0"/>
              </a:rPr>
              <a:t>Published in an </a:t>
            </a:r>
            <a:br>
              <a:rPr lang="en-US" sz="1400" kern="100" dirty="0">
                <a:effectLst/>
                <a:ea typeface="Calibri" panose="020F0502020204030204" pitchFamily="34" charset="0"/>
                <a:cs typeface="Arial" panose="020B0604020202020204" pitchFamily="34" charset="0"/>
              </a:rPr>
            </a:br>
            <a:r>
              <a:rPr lang="en-US" sz="1400" kern="100" dirty="0">
                <a:effectLst/>
                <a:ea typeface="Calibri" panose="020F0502020204030204" pitchFamily="34" charset="0"/>
                <a:cs typeface="Arial" panose="020B0604020202020204" pitchFamily="34" charset="0"/>
              </a:rPr>
              <a:t>open access article </a:t>
            </a:r>
            <a:r>
              <a:rPr lang="en-US" sz="1400" kern="100" dirty="0">
                <a:ea typeface="Calibri" panose="020F0502020204030204" pitchFamily="34" charset="0"/>
                <a:cs typeface="Arial" panose="020B0604020202020204" pitchFamily="34" charset="0"/>
              </a:rPr>
              <a:t>under a </a:t>
            </a:r>
            <a:br>
              <a:rPr lang="en-US" sz="1400" kern="100" dirty="0">
                <a:ea typeface="Calibri" panose="020F0502020204030204" pitchFamily="34" charset="0"/>
                <a:cs typeface="Arial" panose="020B0604020202020204" pitchFamily="34" charset="0"/>
              </a:rPr>
            </a:br>
            <a:r>
              <a:rPr lang="en-US" sz="1400" kern="100" dirty="0">
                <a:ea typeface="Calibri" panose="020F0502020204030204" pitchFamily="34" charset="0"/>
                <a:cs typeface="Arial" panose="020B0604020202020204" pitchFamily="34" charset="0"/>
              </a:rPr>
              <a:t>CC-BY-NC-ND license</a:t>
            </a:r>
            <a:endParaRPr lang="en-US" sz="1400" kern="100" dirty="0">
              <a:effectLst/>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05DAE9C-E3CF-2A7E-E2AB-B5E65DDC70F2}"/>
              </a:ext>
            </a:extLst>
          </p:cNvPr>
          <p:cNvSpPr txBox="1"/>
          <p:nvPr/>
        </p:nvSpPr>
        <p:spPr>
          <a:xfrm>
            <a:off x="3417094" y="3734348"/>
            <a:ext cx="2342312" cy="523220"/>
          </a:xfrm>
          <a:prstGeom prst="rect">
            <a:avLst/>
          </a:prstGeom>
          <a:noFill/>
        </p:spPr>
        <p:txBody>
          <a:bodyPr wrap="square" lIns="91440" tIns="45720" rIns="91440" bIns="45720" anchor="t">
            <a:spAutoFit/>
          </a:bodyPr>
          <a:lstStyle/>
          <a:p>
            <a:pPr algn="ctr"/>
            <a:r>
              <a:rPr lang="en-US" sz="1400" kern="100" dirty="0">
                <a:ea typeface="Calibri" panose="020F0502020204030204" pitchFamily="34" charset="0"/>
                <a:cs typeface="Arial"/>
              </a:rPr>
              <a:t> Included</a:t>
            </a:r>
            <a:r>
              <a:rPr lang="en-US" sz="1400" kern="100" dirty="0">
                <a:effectLst/>
                <a:ea typeface="Calibri" panose="020F0502020204030204" pitchFamily="34" charset="0"/>
                <a:cs typeface="Arial"/>
              </a:rPr>
              <a:t> authors who worked for the company</a:t>
            </a:r>
            <a:endParaRPr lang="en-GB" sz="1400" dirty="0">
              <a:cs typeface="Arial"/>
            </a:endParaRPr>
          </a:p>
        </p:txBody>
      </p:sp>
      <p:sp>
        <p:nvSpPr>
          <p:cNvPr id="16" name="TextBox 15">
            <a:extLst>
              <a:ext uri="{FF2B5EF4-FFF2-40B4-BE49-F238E27FC236}">
                <a16:creationId xmlns:a16="http://schemas.microsoft.com/office/drawing/2014/main" id="{E436FEC4-EFE3-BBAF-CE13-CB66760D8560}"/>
              </a:ext>
            </a:extLst>
          </p:cNvPr>
          <p:cNvSpPr txBox="1"/>
          <p:nvPr/>
        </p:nvSpPr>
        <p:spPr>
          <a:xfrm>
            <a:off x="5867892" y="3734348"/>
            <a:ext cx="2743200" cy="738664"/>
          </a:xfrm>
          <a:prstGeom prst="rect">
            <a:avLst/>
          </a:prstGeom>
          <a:noFill/>
        </p:spPr>
        <p:txBody>
          <a:bodyPr wrap="square">
            <a:spAutoFit/>
          </a:bodyPr>
          <a:lstStyle/>
          <a:p>
            <a:pPr algn="ctr"/>
            <a:r>
              <a:rPr lang="en-US" sz="1400" kern="100" dirty="0">
                <a:ea typeface="Calibri" panose="020F0502020204030204" pitchFamily="34" charset="0"/>
                <a:cs typeface="Arial" panose="020B0604020202020204" pitchFamily="34" charset="0"/>
              </a:rPr>
              <a:t>T</a:t>
            </a:r>
            <a:r>
              <a:rPr lang="en-US" sz="1400" kern="100" dirty="0">
                <a:effectLst/>
                <a:ea typeface="Calibri" panose="020F0502020204030204" pitchFamily="34" charset="0"/>
                <a:cs typeface="Arial" panose="020B0604020202020204" pitchFamily="34" charset="0"/>
              </a:rPr>
              <a:t>he team would like to modify the figure before including it in the training deck</a:t>
            </a:r>
            <a:endParaRPr lang="en-GB" sz="1400" dirty="0"/>
          </a:p>
        </p:txBody>
      </p:sp>
      <p:grpSp>
        <p:nvGrpSpPr>
          <p:cNvPr id="21" name="Graphic 19" descr="Users with solid fill">
            <a:extLst>
              <a:ext uri="{FF2B5EF4-FFF2-40B4-BE49-F238E27FC236}">
                <a16:creationId xmlns:a16="http://schemas.microsoft.com/office/drawing/2014/main" id="{09F28B85-6839-EFFC-9892-91B547A11FF4}"/>
              </a:ext>
            </a:extLst>
          </p:cNvPr>
          <p:cNvGrpSpPr/>
          <p:nvPr/>
        </p:nvGrpSpPr>
        <p:grpSpPr>
          <a:xfrm>
            <a:off x="4021842" y="2892656"/>
            <a:ext cx="1111250" cy="693208"/>
            <a:chOff x="4016375" y="2648265"/>
            <a:chExt cx="1111250" cy="693208"/>
          </a:xfrm>
          <a:solidFill>
            <a:srgbClr val="000000"/>
          </a:solidFill>
        </p:grpSpPr>
        <p:sp>
          <p:nvSpPr>
            <p:cNvPr id="22" name="Free-form: Shape 21">
              <a:extLst>
                <a:ext uri="{FF2B5EF4-FFF2-40B4-BE49-F238E27FC236}">
                  <a16:creationId xmlns:a16="http://schemas.microsoft.com/office/drawing/2014/main" id="{2C2C96A5-24E2-8DC4-3B67-E67E98EBA4AD}"/>
                </a:ext>
              </a:extLst>
            </p:cNvPr>
            <p:cNvSpPr/>
            <p:nvPr/>
          </p:nvSpPr>
          <p:spPr>
            <a:xfrm>
              <a:off x="4135437" y="2648265"/>
              <a:ext cx="238125" cy="238124"/>
            </a:xfrm>
            <a:custGeom>
              <a:avLst/>
              <a:gdLst>
                <a:gd name="connsiteX0" fmla="*/ 238125 w 238125"/>
                <a:gd name="connsiteY0" fmla="*/ 119062 h 238124"/>
                <a:gd name="connsiteX1" fmla="*/ 119063 w 238125"/>
                <a:gd name="connsiteY1" fmla="*/ 238125 h 238124"/>
                <a:gd name="connsiteX2" fmla="*/ 0 w 238125"/>
                <a:gd name="connsiteY2" fmla="*/ 119062 h 238124"/>
                <a:gd name="connsiteX3" fmla="*/ 119063 w 238125"/>
                <a:gd name="connsiteY3" fmla="*/ 0 h 238124"/>
                <a:gd name="connsiteX4" fmla="*/ 238125 w 238125"/>
                <a:gd name="connsiteY4" fmla="*/ 119062 h 23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38124">
                  <a:moveTo>
                    <a:pt x="238125" y="119062"/>
                  </a:moveTo>
                  <a:cubicBezTo>
                    <a:pt x="238125" y="184819"/>
                    <a:pt x="184819" y="238125"/>
                    <a:pt x="119063" y="238125"/>
                  </a:cubicBezTo>
                  <a:cubicBezTo>
                    <a:pt x="53306" y="238125"/>
                    <a:pt x="0" y="184819"/>
                    <a:pt x="0" y="119062"/>
                  </a:cubicBezTo>
                  <a:cubicBezTo>
                    <a:pt x="0" y="53306"/>
                    <a:pt x="53306" y="0"/>
                    <a:pt x="119063" y="0"/>
                  </a:cubicBezTo>
                  <a:cubicBezTo>
                    <a:pt x="184819" y="0"/>
                    <a:pt x="238125" y="53306"/>
                    <a:pt x="238125" y="119062"/>
                  </a:cubicBezTo>
                  <a:close/>
                </a:path>
              </a:pathLst>
            </a:custGeom>
            <a:solidFill>
              <a:srgbClr val="1A75BB"/>
            </a:solidFill>
            <a:ln w="13196"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D3E1A0A-74D9-BBEC-0EBF-933BABFE0524}"/>
                </a:ext>
              </a:extLst>
            </p:cNvPr>
            <p:cNvSpPr/>
            <p:nvPr/>
          </p:nvSpPr>
          <p:spPr>
            <a:xfrm>
              <a:off x="4770437" y="2648265"/>
              <a:ext cx="238125" cy="238124"/>
            </a:xfrm>
            <a:custGeom>
              <a:avLst/>
              <a:gdLst>
                <a:gd name="connsiteX0" fmla="*/ 238125 w 238125"/>
                <a:gd name="connsiteY0" fmla="*/ 119062 h 238124"/>
                <a:gd name="connsiteX1" fmla="*/ 119063 w 238125"/>
                <a:gd name="connsiteY1" fmla="*/ 238125 h 238124"/>
                <a:gd name="connsiteX2" fmla="*/ 0 w 238125"/>
                <a:gd name="connsiteY2" fmla="*/ 119062 h 238124"/>
                <a:gd name="connsiteX3" fmla="*/ 119063 w 238125"/>
                <a:gd name="connsiteY3" fmla="*/ 0 h 238124"/>
                <a:gd name="connsiteX4" fmla="*/ 238125 w 238125"/>
                <a:gd name="connsiteY4" fmla="*/ 119062 h 23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38124">
                  <a:moveTo>
                    <a:pt x="238125" y="119062"/>
                  </a:moveTo>
                  <a:cubicBezTo>
                    <a:pt x="238125" y="184819"/>
                    <a:pt x="184819" y="238125"/>
                    <a:pt x="119063" y="238125"/>
                  </a:cubicBezTo>
                  <a:cubicBezTo>
                    <a:pt x="53306" y="238125"/>
                    <a:pt x="0" y="184819"/>
                    <a:pt x="0" y="119062"/>
                  </a:cubicBezTo>
                  <a:cubicBezTo>
                    <a:pt x="0" y="53306"/>
                    <a:pt x="53306" y="0"/>
                    <a:pt x="119063" y="0"/>
                  </a:cubicBezTo>
                  <a:cubicBezTo>
                    <a:pt x="184819" y="0"/>
                    <a:pt x="238125" y="53306"/>
                    <a:pt x="238125" y="119062"/>
                  </a:cubicBezTo>
                  <a:close/>
                </a:path>
              </a:pathLst>
            </a:custGeom>
            <a:solidFill>
              <a:srgbClr val="1A75BB"/>
            </a:solidFill>
            <a:ln w="13196"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4F4FE1-B25D-88E5-C85F-0E098BBD5467}"/>
                </a:ext>
              </a:extLst>
            </p:cNvPr>
            <p:cNvSpPr/>
            <p:nvPr/>
          </p:nvSpPr>
          <p:spPr>
            <a:xfrm>
              <a:off x="4333875" y="3103349"/>
              <a:ext cx="476250" cy="238124"/>
            </a:xfrm>
            <a:custGeom>
              <a:avLst/>
              <a:gdLst>
                <a:gd name="connsiteX0" fmla="*/ 476250 w 476250"/>
                <a:gd name="connsiteY0" fmla="*/ 238125 h 238124"/>
                <a:gd name="connsiteX1" fmla="*/ 476250 w 476250"/>
                <a:gd name="connsiteY1" fmla="*/ 119062 h 238124"/>
                <a:gd name="connsiteX2" fmla="*/ 452437 w 476250"/>
                <a:gd name="connsiteY2" fmla="*/ 71437 h 238124"/>
                <a:gd name="connsiteX3" fmla="*/ 336021 w 476250"/>
                <a:gd name="connsiteY3" fmla="*/ 15875 h 238124"/>
                <a:gd name="connsiteX4" fmla="*/ 238125 w 476250"/>
                <a:gd name="connsiteY4" fmla="*/ 0 h 238124"/>
                <a:gd name="connsiteX5" fmla="*/ 140229 w 476250"/>
                <a:gd name="connsiteY5" fmla="*/ 15875 h 238124"/>
                <a:gd name="connsiteX6" fmla="*/ 23812 w 476250"/>
                <a:gd name="connsiteY6" fmla="*/ 71437 h 238124"/>
                <a:gd name="connsiteX7" fmla="*/ 0 w 476250"/>
                <a:gd name="connsiteY7" fmla="*/ 119062 h 238124"/>
                <a:gd name="connsiteX8" fmla="*/ 0 w 476250"/>
                <a:gd name="connsiteY8" fmla="*/ 238125 h 238124"/>
                <a:gd name="connsiteX9" fmla="*/ 476250 w 476250"/>
                <a:gd name="connsiteY9" fmla="*/ 238125 h 23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250" h="238124">
                  <a:moveTo>
                    <a:pt x="476250" y="238125"/>
                  </a:moveTo>
                  <a:lnTo>
                    <a:pt x="476250" y="119062"/>
                  </a:lnTo>
                  <a:cubicBezTo>
                    <a:pt x="476250" y="100542"/>
                    <a:pt x="468313" y="82021"/>
                    <a:pt x="452437" y="71437"/>
                  </a:cubicBezTo>
                  <a:cubicBezTo>
                    <a:pt x="420688" y="44979"/>
                    <a:pt x="378354" y="26458"/>
                    <a:pt x="336021" y="15875"/>
                  </a:cubicBezTo>
                  <a:cubicBezTo>
                    <a:pt x="306917" y="7937"/>
                    <a:pt x="272521" y="0"/>
                    <a:pt x="238125" y="0"/>
                  </a:cubicBezTo>
                  <a:cubicBezTo>
                    <a:pt x="206375" y="0"/>
                    <a:pt x="171979" y="5292"/>
                    <a:pt x="140229" y="15875"/>
                  </a:cubicBezTo>
                  <a:cubicBezTo>
                    <a:pt x="97896" y="26458"/>
                    <a:pt x="58208" y="47625"/>
                    <a:pt x="23812" y="71437"/>
                  </a:cubicBezTo>
                  <a:cubicBezTo>
                    <a:pt x="7938" y="84667"/>
                    <a:pt x="0" y="100542"/>
                    <a:pt x="0" y="119062"/>
                  </a:cubicBezTo>
                  <a:lnTo>
                    <a:pt x="0" y="238125"/>
                  </a:lnTo>
                  <a:lnTo>
                    <a:pt x="476250" y="238125"/>
                  </a:lnTo>
                  <a:close/>
                </a:path>
              </a:pathLst>
            </a:custGeom>
            <a:solidFill>
              <a:srgbClr val="F68923"/>
            </a:solidFill>
            <a:ln w="13196"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2FFDF4-AD19-D7E9-3997-0D821330D7E9}"/>
                </a:ext>
              </a:extLst>
            </p:cNvPr>
            <p:cNvSpPr/>
            <p:nvPr/>
          </p:nvSpPr>
          <p:spPr>
            <a:xfrm>
              <a:off x="4452937" y="2833474"/>
              <a:ext cx="238125" cy="238125"/>
            </a:xfrm>
            <a:custGeom>
              <a:avLst/>
              <a:gdLst>
                <a:gd name="connsiteX0" fmla="*/ 238125 w 238125"/>
                <a:gd name="connsiteY0" fmla="*/ 119062 h 238125"/>
                <a:gd name="connsiteX1" fmla="*/ 119063 w 238125"/>
                <a:gd name="connsiteY1" fmla="*/ 238125 h 238125"/>
                <a:gd name="connsiteX2" fmla="*/ 0 w 238125"/>
                <a:gd name="connsiteY2" fmla="*/ 119062 h 238125"/>
                <a:gd name="connsiteX3" fmla="*/ 119063 w 238125"/>
                <a:gd name="connsiteY3" fmla="*/ 0 h 238125"/>
                <a:gd name="connsiteX4" fmla="*/ 238125 w 238125"/>
                <a:gd name="connsiteY4" fmla="*/ 119062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38125">
                  <a:moveTo>
                    <a:pt x="238125" y="119062"/>
                  </a:moveTo>
                  <a:cubicBezTo>
                    <a:pt x="238125" y="184819"/>
                    <a:pt x="184819" y="238125"/>
                    <a:pt x="119063" y="238125"/>
                  </a:cubicBezTo>
                  <a:cubicBezTo>
                    <a:pt x="53306" y="238125"/>
                    <a:pt x="0" y="184819"/>
                    <a:pt x="0" y="119062"/>
                  </a:cubicBezTo>
                  <a:cubicBezTo>
                    <a:pt x="0" y="53306"/>
                    <a:pt x="53306" y="0"/>
                    <a:pt x="119063" y="0"/>
                  </a:cubicBezTo>
                  <a:cubicBezTo>
                    <a:pt x="184819" y="0"/>
                    <a:pt x="238125" y="53306"/>
                    <a:pt x="238125" y="119062"/>
                  </a:cubicBezTo>
                  <a:close/>
                </a:path>
              </a:pathLst>
            </a:custGeom>
            <a:solidFill>
              <a:srgbClr val="F68923"/>
            </a:solidFill>
            <a:ln w="13196"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FEE304-0A04-3B95-30CE-837A0B307B15}"/>
                </a:ext>
              </a:extLst>
            </p:cNvPr>
            <p:cNvSpPr/>
            <p:nvPr/>
          </p:nvSpPr>
          <p:spPr>
            <a:xfrm>
              <a:off x="4696354" y="2918140"/>
              <a:ext cx="431270" cy="238125"/>
            </a:xfrm>
            <a:custGeom>
              <a:avLst/>
              <a:gdLst>
                <a:gd name="connsiteX0" fmla="*/ 407458 w 431270"/>
                <a:gd name="connsiteY0" fmla="*/ 71437 h 238125"/>
                <a:gd name="connsiteX1" fmla="*/ 291042 w 431270"/>
                <a:gd name="connsiteY1" fmla="*/ 15875 h 238125"/>
                <a:gd name="connsiteX2" fmla="*/ 193146 w 431270"/>
                <a:gd name="connsiteY2" fmla="*/ 0 h 238125"/>
                <a:gd name="connsiteX3" fmla="*/ 95250 w 431270"/>
                <a:gd name="connsiteY3" fmla="*/ 15875 h 238125"/>
                <a:gd name="connsiteX4" fmla="*/ 47625 w 431270"/>
                <a:gd name="connsiteY4" fmla="*/ 34396 h 238125"/>
                <a:gd name="connsiteX5" fmla="*/ 47625 w 431270"/>
                <a:gd name="connsiteY5" fmla="*/ 37042 h 238125"/>
                <a:gd name="connsiteX6" fmla="*/ 0 w 431270"/>
                <a:gd name="connsiteY6" fmla="*/ 153458 h 238125"/>
                <a:gd name="connsiteX7" fmla="*/ 121708 w 431270"/>
                <a:gd name="connsiteY7" fmla="*/ 214313 h 238125"/>
                <a:gd name="connsiteX8" fmla="*/ 142875 w 431270"/>
                <a:gd name="connsiteY8" fmla="*/ 238125 h 238125"/>
                <a:gd name="connsiteX9" fmla="*/ 431271 w 431270"/>
                <a:gd name="connsiteY9" fmla="*/ 238125 h 238125"/>
                <a:gd name="connsiteX10" fmla="*/ 431271 w 431270"/>
                <a:gd name="connsiteY10" fmla="*/ 119063 h 238125"/>
                <a:gd name="connsiteX11" fmla="*/ 407458 w 431270"/>
                <a:gd name="connsiteY11" fmla="*/ 71437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1270" h="238125">
                  <a:moveTo>
                    <a:pt x="407458" y="71437"/>
                  </a:moveTo>
                  <a:cubicBezTo>
                    <a:pt x="375708" y="44979"/>
                    <a:pt x="333375" y="26458"/>
                    <a:pt x="291042" y="15875"/>
                  </a:cubicBezTo>
                  <a:cubicBezTo>
                    <a:pt x="261937" y="7937"/>
                    <a:pt x="227542" y="0"/>
                    <a:pt x="193146" y="0"/>
                  </a:cubicBezTo>
                  <a:cubicBezTo>
                    <a:pt x="161396" y="0"/>
                    <a:pt x="127000" y="5292"/>
                    <a:pt x="95250" y="15875"/>
                  </a:cubicBezTo>
                  <a:cubicBezTo>
                    <a:pt x="79375" y="21167"/>
                    <a:pt x="63500" y="26458"/>
                    <a:pt x="47625" y="34396"/>
                  </a:cubicBezTo>
                  <a:lnTo>
                    <a:pt x="47625" y="37042"/>
                  </a:lnTo>
                  <a:cubicBezTo>
                    <a:pt x="47625" y="82021"/>
                    <a:pt x="29104" y="124354"/>
                    <a:pt x="0" y="153458"/>
                  </a:cubicBezTo>
                  <a:cubicBezTo>
                    <a:pt x="50271" y="169333"/>
                    <a:pt x="89958" y="190500"/>
                    <a:pt x="121708" y="214313"/>
                  </a:cubicBezTo>
                  <a:cubicBezTo>
                    <a:pt x="129646" y="222250"/>
                    <a:pt x="137583" y="227542"/>
                    <a:pt x="142875" y="238125"/>
                  </a:cubicBezTo>
                  <a:lnTo>
                    <a:pt x="431271" y="238125"/>
                  </a:lnTo>
                  <a:lnTo>
                    <a:pt x="431271" y="119063"/>
                  </a:lnTo>
                  <a:cubicBezTo>
                    <a:pt x="431271" y="100542"/>
                    <a:pt x="423333" y="82021"/>
                    <a:pt x="407458" y="71437"/>
                  </a:cubicBezTo>
                  <a:close/>
                </a:path>
              </a:pathLst>
            </a:custGeom>
            <a:solidFill>
              <a:srgbClr val="1A75BB"/>
            </a:solidFill>
            <a:ln w="13196"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335EEE-A3C2-2DA9-B1BF-60A100F7A3A2}"/>
                </a:ext>
              </a:extLst>
            </p:cNvPr>
            <p:cNvSpPr/>
            <p:nvPr/>
          </p:nvSpPr>
          <p:spPr>
            <a:xfrm>
              <a:off x="4016375" y="2918140"/>
              <a:ext cx="431270" cy="238125"/>
            </a:xfrm>
            <a:custGeom>
              <a:avLst/>
              <a:gdLst>
                <a:gd name="connsiteX0" fmla="*/ 309563 w 431270"/>
                <a:gd name="connsiteY0" fmla="*/ 214313 h 238125"/>
                <a:gd name="connsiteX1" fmla="*/ 309563 w 431270"/>
                <a:gd name="connsiteY1" fmla="*/ 214313 h 238125"/>
                <a:gd name="connsiteX2" fmla="*/ 431271 w 431270"/>
                <a:gd name="connsiteY2" fmla="*/ 153458 h 238125"/>
                <a:gd name="connsiteX3" fmla="*/ 383646 w 431270"/>
                <a:gd name="connsiteY3" fmla="*/ 37042 h 238125"/>
                <a:gd name="connsiteX4" fmla="*/ 383646 w 431270"/>
                <a:gd name="connsiteY4" fmla="*/ 31750 h 238125"/>
                <a:gd name="connsiteX5" fmla="*/ 336021 w 431270"/>
                <a:gd name="connsiteY5" fmla="*/ 15875 h 238125"/>
                <a:gd name="connsiteX6" fmla="*/ 238125 w 431270"/>
                <a:gd name="connsiteY6" fmla="*/ 0 h 238125"/>
                <a:gd name="connsiteX7" fmla="*/ 140229 w 431270"/>
                <a:gd name="connsiteY7" fmla="*/ 15875 h 238125"/>
                <a:gd name="connsiteX8" fmla="*/ 23813 w 431270"/>
                <a:gd name="connsiteY8" fmla="*/ 71437 h 238125"/>
                <a:gd name="connsiteX9" fmla="*/ 0 w 431270"/>
                <a:gd name="connsiteY9" fmla="*/ 119063 h 238125"/>
                <a:gd name="connsiteX10" fmla="*/ 0 w 431270"/>
                <a:gd name="connsiteY10" fmla="*/ 238125 h 238125"/>
                <a:gd name="connsiteX11" fmla="*/ 285750 w 431270"/>
                <a:gd name="connsiteY11" fmla="*/ 238125 h 238125"/>
                <a:gd name="connsiteX12" fmla="*/ 309563 w 431270"/>
                <a:gd name="connsiteY12" fmla="*/ 214313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270" h="238125">
                  <a:moveTo>
                    <a:pt x="309563" y="214313"/>
                  </a:moveTo>
                  <a:lnTo>
                    <a:pt x="309563" y="214313"/>
                  </a:lnTo>
                  <a:cubicBezTo>
                    <a:pt x="346604" y="187854"/>
                    <a:pt x="388938" y="166687"/>
                    <a:pt x="431271" y="153458"/>
                  </a:cubicBezTo>
                  <a:cubicBezTo>
                    <a:pt x="402167" y="121708"/>
                    <a:pt x="383646" y="82021"/>
                    <a:pt x="383646" y="37042"/>
                  </a:cubicBezTo>
                  <a:cubicBezTo>
                    <a:pt x="383646" y="34396"/>
                    <a:pt x="383646" y="34396"/>
                    <a:pt x="383646" y="31750"/>
                  </a:cubicBezTo>
                  <a:cubicBezTo>
                    <a:pt x="367771" y="26458"/>
                    <a:pt x="351896" y="18521"/>
                    <a:pt x="336021" y="15875"/>
                  </a:cubicBezTo>
                  <a:cubicBezTo>
                    <a:pt x="306917" y="7937"/>
                    <a:pt x="272521" y="0"/>
                    <a:pt x="238125" y="0"/>
                  </a:cubicBezTo>
                  <a:cubicBezTo>
                    <a:pt x="206375" y="0"/>
                    <a:pt x="171979" y="5292"/>
                    <a:pt x="140229" y="15875"/>
                  </a:cubicBezTo>
                  <a:cubicBezTo>
                    <a:pt x="97896" y="29104"/>
                    <a:pt x="58208" y="47625"/>
                    <a:pt x="23813" y="71437"/>
                  </a:cubicBezTo>
                  <a:cubicBezTo>
                    <a:pt x="7937" y="82021"/>
                    <a:pt x="0" y="100542"/>
                    <a:pt x="0" y="119063"/>
                  </a:cubicBezTo>
                  <a:lnTo>
                    <a:pt x="0" y="238125"/>
                  </a:lnTo>
                  <a:lnTo>
                    <a:pt x="285750" y="238125"/>
                  </a:lnTo>
                  <a:cubicBezTo>
                    <a:pt x="293688" y="227542"/>
                    <a:pt x="298979" y="222250"/>
                    <a:pt x="309563" y="214313"/>
                  </a:cubicBezTo>
                  <a:close/>
                </a:path>
              </a:pathLst>
            </a:custGeom>
            <a:solidFill>
              <a:srgbClr val="1A75BB"/>
            </a:solidFill>
            <a:ln w="13196" cap="flat">
              <a:noFill/>
              <a:prstDash val="solid"/>
              <a:miter/>
            </a:ln>
          </p:spPr>
          <p:txBody>
            <a:bodyPr rtlCol="0" anchor="ctr"/>
            <a:lstStyle/>
            <a:p>
              <a:endParaRPr lang="en-GB"/>
            </a:p>
          </p:txBody>
        </p:sp>
      </p:grpSp>
      <p:grpSp>
        <p:nvGrpSpPr>
          <p:cNvPr id="36" name="Group 35">
            <a:extLst>
              <a:ext uri="{FF2B5EF4-FFF2-40B4-BE49-F238E27FC236}">
                <a16:creationId xmlns:a16="http://schemas.microsoft.com/office/drawing/2014/main" id="{3F17334C-99CF-4993-6BE2-FA672E41CBEF}"/>
              </a:ext>
            </a:extLst>
          </p:cNvPr>
          <p:cNvGrpSpPr/>
          <p:nvPr/>
        </p:nvGrpSpPr>
        <p:grpSpPr>
          <a:xfrm>
            <a:off x="6475167" y="2869928"/>
            <a:ext cx="1502990" cy="738665"/>
            <a:chOff x="6475167" y="2584667"/>
            <a:chExt cx="1502990" cy="738665"/>
          </a:xfrm>
        </p:grpSpPr>
        <p:pic>
          <p:nvPicPr>
            <p:cNvPr id="29" name="Graphic 28" descr="Document outline">
              <a:extLst>
                <a:ext uri="{FF2B5EF4-FFF2-40B4-BE49-F238E27FC236}">
                  <a16:creationId xmlns:a16="http://schemas.microsoft.com/office/drawing/2014/main" id="{88AAEFA2-744E-DEE8-EF46-D910C8CE4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5167" y="2584667"/>
              <a:ext cx="738665" cy="738665"/>
            </a:xfrm>
            <a:prstGeom prst="rect">
              <a:avLst/>
            </a:prstGeom>
          </p:spPr>
        </p:pic>
        <p:pic>
          <p:nvPicPr>
            <p:cNvPr id="31" name="Graphic 30" descr="Document with solid fill">
              <a:extLst>
                <a:ext uri="{FF2B5EF4-FFF2-40B4-BE49-F238E27FC236}">
                  <a16:creationId xmlns:a16="http://schemas.microsoft.com/office/drawing/2014/main" id="{5E73003F-F4FD-D75F-BE3A-BE201363A7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9492" y="2584667"/>
              <a:ext cx="738665" cy="738665"/>
            </a:xfrm>
            <a:prstGeom prst="rect">
              <a:avLst/>
            </a:prstGeom>
          </p:spPr>
        </p:pic>
        <p:cxnSp>
          <p:nvCxnSpPr>
            <p:cNvPr id="33" name="Straight Arrow Connector 32">
              <a:extLst>
                <a:ext uri="{FF2B5EF4-FFF2-40B4-BE49-F238E27FC236}">
                  <a16:creationId xmlns:a16="http://schemas.microsoft.com/office/drawing/2014/main" id="{7D6C11F7-AC6F-9CCC-19DB-D102E721F9B5}"/>
                </a:ext>
              </a:extLst>
            </p:cNvPr>
            <p:cNvCxnSpPr>
              <a:cxnSpLocks/>
            </p:cNvCxnSpPr>
            <p:nvPr/>
          </p:nvCxnSpPr>
          <p:spPr>
            <a:xfrm>
              <a:off x="7144047" y="2953999"/>
              <a:ext cx="1652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16C4056C-6FE4-7206-EE29-21F35C696864}"/>
              </a:ext>
            </a:extLst>
          </p:cNvPr>
          <p:cNvGrpSpPr/>
          <p:nvPr/>
        </p:nvGrpSpPr>
        <p:grpSpPr>
          <a:xfrm>
            <a:off x="1481490" y="2891597"/>
            <a:ext cx="533400" cy="695325"/>
            <a:chOff x="1481490" y="2396297"/>
            <a:chExt cx="533400" cy="695325"/>
          </a:xfrm>
        </p:grpSpPr>
        <p:sp>
          <p:nvSpPr>
            <p:cNvPr id="41" name="Graphic 37" descr="Lock with solid fill">
              <a:extLst>
                <a:ext uri="{FF2B5EF4-FFF2-40B4-BE49-F238E27FC236}">
                  <a16:creationId xmlns:a16="http://schemas.microsoft.com/office/drawing/2014/main" id="{9B9A187F-38B9-5842-5146-E4E4B408CC44}"/>
                </a:ext>
              </a:extLst>
            </p:cNvPr>
            <p:cNvSpPr/>
            <p:nvPr/>
          </p:nvSpPr>
          <p:spPr>
            <a:xfrm>
              <a:off x="1481490" y="2396297"/>
              <a:ext cx="533400" cy="695325"/>
            </a:xfrm>
            <a:custGeom>
              <a:avLst/>
              <a:gdLst>
                <a:gd name="connsiteX0" fmla="*/ 285750 w 533400"/>
                <a:gd name="connsiteY0" fmla="*/ 549593 h 695325"/>
                <a:gd name="connsiteX1" fmla="*/ 285750 w 533400"/>
                <a:gd name="connsiteY1" fmla="*/ 600075 h 695325"/>
                <a:gd name="connsiteX2" fmla="*/ 247650 w 533400"/>
                <a:gd name="connsiteY2" fmla="*/ 600075 h 695325"/>
                <a:gd name="connsiteX3" fmla="*/ 247650 w 533400"/>
                <a:gd name="connsiteY3" fmla="*/ 549593 h 695325"/>
                <a:gd name="connsiteX4" fmla="*/ 209550 w 533400"/>
                <a:gd name="connsiteY4" fmla="*/ 495300 h 695325"/>
                <a:gd name="connsiteX5" fmla="*/ 266700 w 533400"/>
                <a:gd name="connsiteY5" fmla="*/ 438150 h 695325"/>
                <a:gd name="connsiteX6" fmla="*/ 323850 w 533400"/>
                <a:gd name="connsiteY6" fmla="*/ 495300 h 695325"/>
                <a:gd name="connsiteX7" fmla="*/ 285750 w 533400"/>
                <a:gd name="connsiteY7" fmla="*/ 549593 h 695325"/>
                <a:gd name="connsiteX8" fmla="*/ 123825 w 533400"/>
                <a:gd name="connsiteY8" fmla="*/ 200025 h 695325"/>
                <a:gd name="connsiteX9" fmla="*/ 266700 w 533400"/>
                <a:gd name="connsiteY9" fmla="*/ 57150 h 695325"/>
                <a:gd name="connsiteX10" fmla="*/ 409575 w 533400"/>
                <a:gd name="connsiteY10" fmla="*/ 200025 h 695325"/>
                <a:gd name="connsiteX11" fmla="*/ 409575 w 533400"/>
                <a:gd name="connsiteY11" fmla="*/ 305753 h 695325"/>
                <a:gd name="connsiteX12" fmla="*/ 266700 w 533400"/>
                <a:gd name="connsiteY12" fmla="*/ 295275 h 695325"/>
                <a:gd name="connsiteX13" fmla="*/ 123825 w 533400"/>
                <a:gd name="connsiteY13" fmla="*/ 305753 h 695325"/>
                <a:gd name="connsiteX14" fmla="*/ 123825 w 533400"/>
                <a:gd name="connsiteY14" fmla="*/ 200025 h 695325"/>
                <a:gd name="connsiteX15" fmla="*/ 466725 w 533400"/>
                <a:gd name="connsiteY15" fmla="*/ 309563 h 695325"/>
                <a:gd name="connsiteX16" fmla="*/ 466725 w 533400"/>
                <a:gd name="connsiteY16" fmla="*/ 200025 h 695325"/>
                <a:gd name="connsiteX17" fmla="*/ 266700 w 533400"/>
                <a:gd name="connsiteY17" fmla="*/ 0 h 695325"/>
                <a:gd name="connsiteX18" fmla="*/ 66675 w 533400"/>
                <a:gd name="connsiteY18" fmla="*/ 200025 h 695325"/>
                <a:gd name="connsiteX19" fmla="*/ 66675 w 533400"/>
                <a:gd name="connsiteY19" fmla="*/ 309563 h 695325"/>
                <a:gd name="connsiteX20" fmla="*/ 0 w 533400"/>
                <a:gd name="connsiteY20" fmla="*/ 314325 h 695325"/>
                <a:gd name="connsiteX21" fmla="*/ 0 w 533400"/>
                <a:gd name="connsiteY21" fmla="*/ 676275 h 695325"/>
                <a:gd name="connsiteX22" fmla="*/ 266700 w 533400"/>
                <a:gd name="connsiteY22" fmla="*/ 695325 h 695325"/>
                <a:gd name="connsiteX23" fmla="*/ 533400 w 533400"/>
                <a:gd name="connsiteY23" fmla="*/ 676275 h 695325"/>
                <a:gd name="connsiteX24" fmla="*/ 533400 w 533400"/>
                <a:gd name="connsiteY24" fmla="*/ 314325 h 695325"/>
                <a:gd name="connsiteX25" fmla="*/ 466725 w 533400"/>
                <a:gd name="connsiteY25" fmla="*/ 30956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400" h="695325">
                  <a:moveTo>
                    <a:pt x="285750" y="549593"/>
                  </a:moveTo>
                  <a:lnTo>
                    <a:pt x="285750" y="600075"/>
                  </a:lnTo>
                  <a:lnTo>
                    <a:pt x="247650" y="600075"/>
                  </a:lnTo>
                  <a:lnTo>
                    <a:pt x="247650" y="549593"/>
                  </a:lnTo>
                  <a:cubicBezTo>
                    <a:pt x="225743" y="541973"/>
                    <a:pt x="209550" y="521017"/>
                    <a:pt x="209550" y="495300"/>
                  </a:cubicBezTo>
                  <a:cubicBezTo>
                    <a:pt x="209550" y="463868"/>
                    <a:pt x="235268" y="438150"/>
                    <a:pt x="266700" y="438150"/>
                  </a:cubicBezTo>
                  <a:cubicBezTo>
                    <a:pt x="298133" y="438150"/>
                    <a:pt x="323850" y="463868"/>
                    <a:pt x="323850" y="495300"/>
                  </a:cubicBezTo>
                  <a:cubicBezTo>
                    <a:pt x="323850" y="520065"/>
                    <a:pt x="307658" y="541020"/>
                    <a:pt x="285750" y="549593"/>
                  </a:cubicBezTo>
                  <a:close/>
                  <a:moveTo>
                    <a:pt x="123825" y="200025"/>
                  </a:moveTo>
                  <a:cubicBezTo>
                    <a:pt x="123825" y="120968"/>
                    <a:pt x="187643" y="57150"/>
                    <a:pt x="266700" y="57150"/>
                  </a:cubicBezTo>
                  <a:cubicBezTo>
                    <a:pt x="345758" y="57150"/>
                    <a:pt x="409575" y="120968"/>
                    <a:pt x="409575" y="200025"/>
                  </a:cubicBezTo>
                  <a:lnTo>
                    <a:pt x="409575" y="305753"/>
                  </a:lnTo>
                  <a:lnTo>
                    <a:pt x="266700" y="295275"/>
                  </a:lnTo>
                  <a:lnTo>
                    <a:pt x="123825" y="305753"/>
                  </a:lnTo>
                  <a:lnTo>
                    <a:pt x="123825" y="200025"/>
                  </a:lnTo>
                  <a:close/>
                  <a:moveTo>
                    <a:pt x="466725" y="309563"/>
                  </a:moveTo>
                  <a:lnTo>
                    <a:pt x="466725" y="200025"/>
                  </a:lnTo>
                  <a:cubicBezTo>
                    <a:pt x="466725" y="89535"/>
                    <a:pt x="377190" y="0"/>
                    <a:pt x="266700" y="0"/>
                  </a:cubicBezTo>
                  <a:cubicBezTo>
                    <a:pt x="156210" y="0"/>
                    <a:pt x="66675" y="89535"/>
                    <a:pt x="66675" y="200025"/>
                  </a:cubicBezTo>
                  <a:lnTo>
                    <a:pt x="66675" y="309563"/>
                  </a:lnTo>
                  <a:lnTo>
                    <a:pt x="0" y="314325"/>
                  </a:lnTo>
                  <a:lnTo>
                    <a:pt x="0" y="676275"/>
                  </a:lnTo>
                  <a:lnTo>
                    <a:pt x="266700" y="695325"/>
                  </a:lnTo>
                  <a:lnTo>
                    <a:pt x="533400" y="676275"/>
                  </a:lnTo>
                  <a:lnTo>
                    <a:pt x="533400" y="314325"/>
                  </a:lnTo>
                  <a:lnTo>
                    <a:pt x="466725" y="309563"/>
                  </a:lnTo>
                  <a:close/>
                </a:path>
              </a:pathLst>
            </a:custGeom>
            <a:solidFill>
              <a:schemeClr val="accent2"/>
            </a:solidFill>
            <a:ln w="9525" cap="flat">
              <a:noFill/>
              <a:prstDash val="solid"/>
              <a:miter/>
            </a:ln>
          </p:spPr>
          <p:txBody>
            <a:bodyPr rtlCol="0" anchor="ctr"/>
            <a:lstStyle/>
            <a:p>
              <a:endParaRPr lang="en-GB"/>
            </a:p>
          </p:txBody>
        </p:sp>
        <p:sp>
          <p:nvSpPr>
            <p:cNvPr id="42" name="Rectangle 41">
              <a:extLst>
                <a:ext uri="{FF2B5EF4-FFF2-40B4-BE49-F238E27FC236}">
                  <a16:creationId xmlns:a16="http://schemas.microsoft.com/office/drawing/2014/main" id="{89AF70F1-D339-F242-FCFD-EAAA0CDF4BA8}"/>
                </a:ext>
              </a:extLst>
            </p:cNvPr>
            <p:cNvSpPr/>
            <p:nvPr/>
          </p:nvSpPr>
          <p:spPr>
            <a:xfrm rot="272646">
              <a:off x="1876543" y="2636553"/>
              <a:ext cx="95131" cy="676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02E3BA9-B034-9B07-612A-884470FB2F00}"/>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BY, Attribution; CC, Creative Commons; NC, Non-Commercial; ND, No-Derivatives</a:t>
            </a:r>
          </a:p>
        </p:txBody>
      </p:sp>
    </p:spTree>
    <p:extLst>
      <p:ext uri="{BB962C8B-B14F-4D97-AF65-F5344CB8AC3E}">
        <p14:creationId xmlns:p14="http://schemas.microsoft.com/office/powerpoint/2010/main" val="3157095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34E7-3CC4-2103-6EAC-561E979DDE44}"/>
              </a:ext>
            </a:extLst>
          </p:cNvPr>
          <p:cNvSpPr>
            <a:spLocks noGrp="1"/>
          </p:cNvSpPr>
          <p:nvPr>
            <p:ph type="title"/>
          </p:nvPr>
        </p:nvSpPr>
        <p:spPr/>
        <p:txBody>
          <a:bodyPr/>
          <a:lstStyle/>
          <a:p>
            <a:r>
              <a:rPr lang="en-GB" dirty="0"/>
              <a:t>The agreement</a:t>
            </a:r>
          </a:p>
        </p:txBody>
      </p:sp>
      <p:sp>
        <p:nvSpPr>
          <p:cNvPr id="3" name="Content Placeholder 2">
            <a:extLst>
              <a:ext uri="{FF2B5EF4-FFF2-40B4-BE49-F238E27FC236}">
                <a16:creationId xmlns:a16="http://schemas.microsoft.com/office/drawing/2014/main" id="{E65BE6D2-BFB0-A992-3DC0-99D3290C0236}"/>
              </a:ext>
            </a:extLst>
          </p:cNvPr>
          <p:cNvSpPr>
            <a:spLocks noGrp="1"/>
          </p:cNvSpPr>
          <p:nvPr>
            <p:ph idx="1"/>
          </p:nvPr>
        </p:nvSpPr>
        <p:spPr>
          <a:xfrm>
            <a:off x="503238" y="1215384"/>
            <a:ext cx="8172448" cy="3675929"/>
          </a:xfrm>
        </p:spPr>
        <p:txBody>
          <a:bodyPr>
            <a:normAutofit/>
          </a:bodyPr>
          <a:lstStyle/>
          <a:p>
            <a:r>
              <a:rPr lang="en-US" sz="2000" kern="100" dirty="0">
                <a:cs typeface="Arial" panose="020B0604020202020204" pitchFamily="34" charset="0"/>
              </a:rPr>
              <a:t>Excerpts of the publishing agreement signed by the corresponding author (on behalf of the authors) read:  </a:t>
            </a:r>
          </a:p>
          <a:p>
            <a:endParaRPr lang="en-GB" sz="2000" dirty="0"/>
          </a:p>
        </p:txBody>
      </p:sp>
      <p:sp>
        <p:nvSpPr>
          <p:cNvPr id="4" name="Slide Number Placeholder 3">
            <a:extLst>
              <a:ext uri="{FF2B5EF4-FFF2-40B4-BE49-F238E27FC236}">
                <a16:creationId xmlns:a16="http://schemas.microsoft.com/office/drawing/2014/main" id="{636D2CA3-99BD-34B5-DA56-C48469E332C8}"/>
              </a:ext>
            </a:extLst>
          </p:cNvPr>
          <p:cNvSpPr>
            <a:spLocks noGrp="1"/>
          </p:cNvSpPr>
          <p:nvPr>
            <p:ph type="sldNum" sz="quarter" idx="10"/>
          </p:nvPr>
        </p:nvSpPr>
        <p:spPr/>
        <p:txBody>
          <a:bodyPr/>
          <a:lstStyle/>
          <a:p>
            <a:fld id="{42AD0A0E-4515-A647-B2E3-7F1B29FB990E}" type="slidenum">
              <a:rPr lang="en-US" smtClean="0"/>
              <a:pPr/>
              <a:t>29</a:t>
            </a:fld>
            <a:endParaRPr lang="en-US"/>
          </a:p>
        </p:txBody>
      </p:sp>
      <p:sp>
        <p:nvSpPr>
          <p:cNvPr id="10" name="TextBox 9">
            <a:extLst>
              <a:ext uri="{FF2B5EF4-FFF2-40B4-BE49-F238E27FC236}">
                <a16:creationId xmlns:a16="http://schemas.microsoft.com/office/drawing/2014/main" id="{108D3FC1-AEB4-00AC-7A66-46B8568CB34E}"/>
              </a:ext>
            </a:extLst>
          </p:cNvPr>
          <p:cNvSpPr txBox="1"/>
          <p:nvPr/>
        </p:nvSpPr>
        <p:spPr>
          <a:xfrm>
            <a:off x="468314" y="1868694"/>
            <a:ext cx="8223953" cy="2970006"/>
          </a:xfrm>
          <a:prstGeom prst="wedgeRectCallout">
            <a:avLst>
              <a:gd name="adj1" fmla="val 7104"/>
              <a:gd name="adj2" fmla="val -57693"/>
            </a:avLst>
          </a:prstGeom>
          <a:solidFill>
            <a:srgbClr val="F28C11">
              <a:alpha val="20000"/>
            </a:srgbClr>
          </a:solidFill>
        </p:spPr>
        <p:txBody>
          <a:bodyPr wrap="square" lIns="72000" tIns="72000" rIns="72000" bIns="72000" anchor="ctr">
            <a:noAutofit/>
          </a:bodyPr>
          <a:lstStyle/>
          <a:p>
            <a:pPr marL="0" marR="0">
              <a:lnSpc>
                <a:spcPct val="107000"/>
              </a:lnSpc>
              <a:spcBef>
                <a:spcPts val="0"/>
              </a:spcBef>
              <a:spcAft>
                <a:spcPts val="800"/>
              </a:spcAft>
            </a:pPr>
            <a:r>
              <a:rPr lang="en-US" sz="1200" i="1" kern="100" dirty="0">
                <a:effectLst/>
                <a:ea typeface="Calibri" panose="020F0502020204030204" pitchFamily="34" charset="0"/>
                <a:cs typeface="Times New Roman"/>
              </a:rPr>
              <a:t>“</a:t>
            </a:r>
            <a:r>
              <a:rPr lang="en-GB" sz="1200" i="1" kern="100" dirty="0">
                <a:effectLst/>
                <a:ea typeface="Calibri" panose="020F0502020204030204" pitchFamily="34" charset="0"/>
                <a:cs typeface="Times New Roman"/>
              </a:rPr>
              <a:t>You hereby grant the publisher, during the full terms of the copyright and any extensions or renewals, </a:t>
            </a:r>
            <a:r>
              <a:rPr lang="en-GB" sz="1200" b="1" i="1" kern="100" dirty="0">
                <a:effectLst/>
                <a:ea typeface="Calibri" panose="020F0502020204030204" pitchFamily="34" charset="0"/>
                <a:cs typeface="Times New Roman"/>
              </a:rPr>
              <a:t>an exclusive license to all rights of copyright in and to the Article that you do not grant under the CC-BY-NC-ND license</a:t>
            </a:r>
            <a:r>
              <a:rPr lang="en-GB" sz="1200" i="1" kern="100" dirty="0">
                <a:effectLst/>
                <a:ea typeface="Calibri" panose="020F0502020204030204" pitchFamily="34" charset="0"/>
                <a:cs typeface="Times New Roman"/>
              </a:rPr>
              <a:t>, and all rights therein, including but not limited to the right to publish, republish, transmit, sell, distribute and otherwise use the Contribution in whole or in part in electronic and print editions of the Journal and in derivative works throughout the world, in all languages and in all media of expression now known or later developed, for commercial purposes, and to license or permit others to do so. These rights do not conflict with the rights granted to users under the terms of the applied license. </a:t>
            </a:r>
          </a:p>
          <a:p>
            <a:pPr marL="0" marR="0">
              <a:lnSpc>
                <a:spcPct val="107000"/>
              </a:lnSpc>
              <a:spcBef>
                <a:spcPts val="0"/>
              </a:spcBef>
              <a:spcAft>
                <a:spcPts val="800"/>
              </a:spcAft>
            </a:pPr>
            <a:r>
              <a:rPr lang="en-GB" sz="1200" i="1" kern="100" dirty="0">
                <a:effectLst/>
                <a:ea typeface="Calibri" panose="020F0502020204030204" pitchFamily="34" charset="0"/>
                <a:cs typeface="Times New Roman"/>
              </a:rPr>
              <a:t>You r</a:t>
            </a:r>
            <a:r>
              <a:rPr lang="en-GB" sz="1200" b="1" i="1" kern="100" dirty="0">
                <a:effectLst/>
                <a:ea typeface="Calibri" panose="020F0502020204030204" pitchFamily="34" charset="0"/>
                <a:cs typeface="Times New Roman"/>
              </a:rPr>
              <a:t>etain the right to reuse</a:t>
            </a:r>
            <a:r>
              <a:rPr lang="en-GB" sz="1200" i="1" kern="100" dirty="0">
                <a:effectLst/>
                <a:ea typeface="Calibri" panose="020F0502020204030204" pitchFamily="34" charset="0"/>
                <a:cs typeface="Times New Roman"/>
              </a:rPr>
              <a:t> the Article, </a:t>
            </a:r>
            <a:r>
              <a:rPr lang="en-GB" sz="1200" b="1" i="1" kern="100" dirty="0">
                <a:effectLst/>
                <a:ea typeface="Calibri" panose="020F0502020204030204" pitchFamily="34" charset="0"/>
                <a:cs typeface="Times New Roman"/>
              </a:rPr>
              <a:t>as long as you do not create derivatives</a:t>
            </a:r>
            <a:r>
              <a:rPr lang="en-GB" sz="1200" i="1" kern="100" dirty="0">
                <a:effectLst/>
                <a:ea typeface="Calibri" panose="020F0502020204030204" pitchFamily="34" charset="0"/>
                <a:cs typeface="Times New Roman"/>
              </a:rPr>
              <a:t>. These rights apply without needing to seek permission from the publisher. </a:t>
            </a:r>
          </a:p>
          <a:p>
            <a:pPr marL="0" marR="0">
              <a:lnSpc>
                <a:spcPct val="107000"/>
              </a:lnSpc>
              <a:spcBef>
                <a:spcPts val="0"/>
              </a:spcBef>
              <a:spcAft>
                <a:spcPts val="800"/>
              </a:spcAft>
            </a:pPr>
            <a:r>
              <a:rPr lang="en-GB" sz="1200" i="1" kern="100" dirty="0">
                <a:effectLst/>
                <a:ea typeface="Calibri" panose="020F0502020204030204" pitchFamily="34" charset="0"/>
                <a:cs typeface="Times New Roman"/>
              </a:rPr>
              <a:t>Third parties will be entitled to re-use the Article, in whole or in part, in accordance with the conditions outlined in the Creative Commons Deed, Attribution 4.0, No Derivatives (CC BY-NC-ND; further details from www.creativecommons.org), which allows Open Access dissemination of your work, but </a:t>
            </a:r>
            <a:r>
              <a:rPr lang="en-GB" sz="1200" b="1" i="1" kern="100" dirty="0">
                <a:effectLst/>
                <a:ea typeface="Calibri" panose="020F0502020204030204" pitchFamily="34" charset="0"/>
                <a:cs typeface="Times New Roman"/>
              </a:rPr>
              <a:t>does not permit commercial exploitation or the creation of derivative works</a:t>
            </a:r>
            <a:r>
              <a:rPr lang="en-GB" sz="1200" i="1" kern="100" dirty="0">
                <a:effectLst/>
                <a:ea typeface="Calibri" panose="020F0502020204030204" pitchFamily="34" charset="0"/>
                <a:cs typeface="Times New Roman"/>
              </a:rPr>
              <a:t>, except where a CC-BY license has been used.</a:t>
            </a:r>
            <a:r>
              <a:rPr lang="en-US" sz="1200" i="1" kern="100" dirty="0">
                <a:effectLst/>
                <a:ea typeface="Calibri" panose="020F0502020204030204" pitchFamily="34" charset="0"/>
                <a:cs typeface="Times New Roman"/>
              </a:rPr>
              <a:t>”</a:t>
            </a:r>
            <a:endParaRPr lang="en-US" sz="1200" kern="100" dirty="0">
              <a:effectLst/>
              <a:ea typeface="Calibri" panose="020F0502020204030204" pitchFamily="34" charset="0"/>
              <a:cs typeface="Times New Roman"/>
            </a:endParaRPr>
          </a:p>
        </p:txBody>
      </p:sp>
      <p:sp>
        <p:nvSpPr>
          <p:cNvPr id="5" name="Title 1">
            <a:extLst>
              <a:ext uri="{FF2B5EF4-FFF2-40B4-BE49-F238E27FC236}">
                <a16:creationId xmlns:a16="http://schemas.microsoft.com/office/drawing/2014/main" id="{0BC36E0E-B4E2-0AC8-1358-8CA5634F6FB3}"/>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BY, Attribution; CC, Creative Commons; NC, Non-Commercial; ND, No-Derivatives</a:t>
            </a:r>
          </a:p>
        </p:txBody>
      </p:sp>
    </p:spTree>
    <p:extLst>
      <p:ext uri="{BB962C8B-B14F-4D97-AF65-F5344CB8AC3E}">
        <p14:creationId xmlns:p14="http://schemas.microsoft.com/office/powerpoint/2010/main" val="270404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sz="3000" dirty="0"/>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774781" y="1071145"/>
            <a:ext cx="7594439" cy="1550553"/>
          </a:xfrm>
          <a:prstGeom prst="rect">
            <a:avLst/>
          </a:prstGeom>
        </p:spPr>
        <p:txBody>
          <a:bodyPr wrap="square" lIns="91440" tIns="45720" rIns="91440" bIns="45720" anchor="t">
            <a:spAutoFit/>
          </a:bodyPr>
          <a:lstStyle/>
          <a:p>
            <a:pPr algn="ctr">
              <a:spcBef>
                <a:spcPts val="600"/>
              </a:spcBef>
              <a:defRPr/>
            </a:pPr>
            <a:r>
              <a:rPr lang="en-US" sz="1988" b="1" spc="-23" dirty="0">
                <a:solidFill>
                  <a:srgbClr val="0070C0"/>
                </a:solidFill>
                <a:ea typeface="ＭＳ Ｐゴシック"/>
                <a:cs typeface="Calibri"/>
              </a:rPr>
              <a:t>Application deadline for the March CMPP </a:t>
            </a:r>
          </a:p>
          <a:p>
            <a:pPr algn="ctr">
              <a:spcBef>
                <a:spcPts val="600"/>
              </a:spcBef>
              <a:defRPr/>
            </a:pPr>
            <a:r>
              <a:rPr lang="en-US" sz="1988" b="1" spc="-23" dirty="0">
                <a:solidFill>
                  <a:srgbClr val="0070C0"/>
                </a:solidFill>
                <a:ea typeface="ＭＳ Ｐゴシック"/>
                <a:cs typeface="Calibri"/>
              </a:rPr>
              <a:t>exam is February 1</a:t>
            </a:r>
            <a:endParaRPr lang="en-US" sz="1988" b="1" spc="-23" dirty="0">
              <a:solidFill>
                <a:srgbClr val="0070C0"/>
              </a:solidFill>
            </a:endParaRPr>
          </a:p>
          <a:p>
            <a:pPr marL="285274" indent="-285274">
              <a:spcBef>
                <a:spcPts val="600"/>
              </a:spcBef>
              <a:buFont typeface="Arial" panose="020B0604020202020204" pitchFamily="34" charset="0"/>
              <a:buChar char="•"/>
              <a:defRPr/>
            </a:pPr>
            <a:endParaRPr lang="en-US" sz="2000" spc="-23" dirty="0">
              <a:latin typeface="Franklin Gothic Book"/>
              <a:ea typeface="ＭＳ Ｐゴシック" pitchFamily="34" charset="-128"/>
              <a:cs typeface="Calibri" pitchFamily="34" charset="0"/>
            </a:endParaRPr>
          </a:p>
          <a:p>
            <a:pPr>
              <a:spcBef>
                <a:spcPts val="600"/>
              </a:spcBef>
              <a:defRPr/>
            </a:pPr>
            <a:endParaRPr lang="en-US" sz="2000" spc="-23" dirty="0">
              <a:latin typeface="Franklin Gothic Book"/>
              <a:ea typeface="ＭＳ Ｐゴシック" pitchFamily="34" charset="-128"/>
              <a:cs typeface="Calibri" pitchFamily="34" charset="0"/>
            </a:endParaRPr>
          </a:p>
        </p:txBody>
      </p:sp>
      <p:sp>
        <p:nvSpPr>
          <p:cNvPr id="2" name="Slide Number Placeholder 1">
            <a:extLst>
              <a:ext uri="{FF2B5EF4-FFF2-40B4-BE49-F238E27FC236}">
                <a16:creationId xmlns:a16="http://schemas.microsoft.com/office/drawing/2014/main" id="{53AFCC83-E0F3-1F6F-F07C-2E602DD33DC5}"/>
              </a:ext>
            </a:extLst>
          </p:cNvPr>
          <p:cNvSpPr>
            <a:spLocks noGrp="1"/>
          </p:cNvSpPr>
          <p:nvPr>
            <p:ph type="sldNum" sz="quarter" idx="10"/>
          </p:nvPr>
        </p:nvSpPr>
        <p:spPr/>
        <p:txBody>
          <a:bodyPr/>
          <a:lstStyle/>
          <a:p>
            <a:fld id="{42AD0A0E-4515-A647-B2E3-7F1B29FB990E}" type="slidenum">
              <a:rPr lang="en-US" smtClean="0"/>
              <a:pPr/>
              <a:t>3</a:t>
            </a:fld>
            <a:endParaRPr lang="en-US"/>
          </a:p>
        </p:txBody>
      </p:sp>
      <p:pic>
        <p:nvPicPr>
          <p:cNvPr id="5" name="Picture 4" descr="A picture containing text, font, logo, graphics&#10;&#10;Description automatically generated">
            <a:extLst>
              <a:ext uri="{FF2B5EF4-FFF2-40B4-BE49-F238E27FC236}">
                <a16:creationId xmlns:a16="http://schemas.microsoft.com/office/drawing/2014/main" id="{2786F9BF-E262-ED15-A75D-9CC8A9FF4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209" y="2184401"/>
            <a:ext cx="2097583" cy="2108200"/>
          </a:xfrm>
          <a:prstGeom prst="rect">
            <a:avLst/>
          </a:prstGeom>
        </p:spPr>
      </p:pic>
    </p:spTree>
    <p:extLst>
      <p:ext uri="{BB962C8B-B14F-4D97-AF65-F5344CB8AC3E}">
        <p14:creationId xmlns:p14="http://schemas.microsoft.com/office/powerpoint/2010/main" val="2893205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noAutofit/>
          </a:bodyPr>
          <a:lstStyle/>
          <a:p>
            <a:r>
              <a:rPr lang="en-US" sz="2800" dirty="0"/>
              <a:t>Is permission required to modify the figure </a:t>
            </a:r>
            <a:br>
              <a:rPr lang="en-US" sz="2800" dirty="0"/>
            </a:br>
            <a:r>
              <a:rPr lang="en-US" sz="2800" dirty="0"/>
              <a:t>for use in the internal deck?</a:t>
            </a:r>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30</a:t>
            </a:fld>
            <a:endParaRPr lang="en-US" dirty="0"/>
          </a:p>
        </p:txBody>
      </p:sp>
      <p:sp>
        <p:nvSpPr>
          <p:cNvPr id="6" name="Content Placeholder 5">
            <a:extLst>
              <a:ext uri="{FF2B5EF4-FFF2-40B4-BE49-F238E27FC236}">
                <a16:creationId xmlns:a16="http://schemas.microsoft.com/office/drawing/2014/main" id="{F66CBE60-2095-46F7-9998-1965466DD05A}"/>
              </a:ext>
            </a:extLst>
          </p:cNvPr>
          <p:cNvSpPr>
            <a:spLocks noGrp="1"/>
          </p:cNvSpPr>
          <p:nvPr>
            <p:ph idx="1"/>
          </p:nvPr>
        </p:nvSpPr>
        <p:spPr/>
        <p:txBody>
          <a:bodyPr>
            <a:normAutofit/>
          </a:bodyPr>
          <a:lstStyle/>
          <a:p>
            <a:pPr marL="457200" indent="-457200">
              <a:buFont typeface="+mj-lt"/>
              <a:buAutoNum type="alphaUcPeriod"/>
            </a:pPr>
            <a:r>
              <a:rPr lang="en-US" sz="2000" dirty="0"/>
              <a:t>Yes</a:t>
            </a:r>
          </a:p>
          <a:p>
            <a:pPr marL="457200" indent="-457200">
              <a:buFont typeface="+mj-lt"/>
              <a:buAutoNum type="alphaUcPeriod"/>
            </a:pPr>
            <a:r>
              <a:rPr lang="en-US" sz="2000" dirty="0"/>
              <a:t>No</a:t>
            </a:r>
          </a:p>
          <a:p>
            <a:pPr marL="457200" indent="-457200">
              <a:buFont typeface="+mj-lt"/>
              <a:buAutoNum type="alphaUcPeriod"/>
            </a:pPr>
            <a:r>
              <a:rPr lang="en-US" sz="2000" dirty="0"/>
              <a:t>Unsure</a:t>
            </a:r>
          </a:p>
        </p:txBody>
      </p:sp>
    </p:spTree>
    <p:extLst>
      <p:ext uri="{BB962C8B-B14F-4D97-AF65-F5344CB8AC3E}">
        <p14:creationId xmlns:p14="http://schemas.microsoft.com/office/powerpoint/2010/main" val="336544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noAutofit/>
          </a:bodyPr>
          <a:lstStyle/>
          <a:p>
            <a:r>
              <a:rPr lang="en-US" sz="2800" dirty="0"/>
              <a:t>What should the team do next? </a:t>
            </a:r>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31</a:t>
            </a:fld>
            <a:endParaRPr lang="en-US"/>
          </a:p>
        </p:txBody>
      </p:sp>
      <p:sp>
        <p:nvSpPr>
          <p:cNvPr id="6" name="Content Placeholder 5">
            <a:extLst>
              <a:ext uri="{FF2B5EF4-FFF2-40B4-BE49-F238E27FC236}">
                <a16:creationId xmlns:a16="http://schemas.microsoft.com/office/drawing/2014/main" id="{F66CBE60-2095-46F7-9998-1965466DD05A}"/>
              </a:ext>
            </a:extLst>
          </p:cNvPr>
          <p:cNvSpPr>
            <a:spLocks noGrp="1"/>
          </p:cNvSpPr>
          <p:nvPr>
            <p:ph idx="1"/>
          </p:nvPr>
        </p:nvSpPr>
        <p:spPr/>
        <p:txBody>
          <a:bodyPr vert="horz" lIns="91440" tIns="45720" rIns="91440" bIns="45720" rtlCol="0" anchor="t">
            <a:normAutofit/>
          </a:bodyPr>
          <a:lstStyle/>
          <a:p>
            <a:pPr marL="457200" indent="-457200">
              <a:buAutoNum type="alphaUcPeriod"/>
            </a:pPr>
            <a:r>
              <a:rPr lang="en-US" sz="2000" dirty="0"/>
              <a:t>Modify and use the figure in the internal deck  - no one will </a:t>
            </a:r>
            <a:br>
              <a:rPr lang="en-US" sz="2000" dirty="0"/>
            </a:br>
            <a:r>
              <a:rPr lang="en-US" sz="2000" dirty="0"/>
              <a:t>ever know</a:t>
            </a:r>
            <a:endParaRPr lang="en-US" dirty="0"/>
          </a:p>
          <a:p>
            <a:pPr marL="457200" indent="-457200">
              <a:buAutoNum type="alphaUcPeriod"/>
            </a:pPr>
            <a:r>
              <a:rPr lang="en-US" sz="2000" dirty="0"/>
              <a:t>Ask the company author for permission to modify the figure </a:t>
            </a:r>
          </a:p>
          <a:p>
            <a:pPr marL="457200" indent="-457200">
              <a:buAutoNum type="alphaUcPeriod"/>
            </a:pPr>
            <a:r>
              <a:rPr lang="en-US" sz="2000" dirty="0"/>
              <a:t>Consult with their in-house copyright expert</a:t>
            </a:r>
            <a:endParaRPr lang="en-US" dirty="0"/>
          </a:p>
          <a:p>
            <a:pPr marL="457200" indent="-457200">
              <a:buFont typeface="+mj-lt"/>
              <a:buAutoNum type="alphaUcPeriod"/>
            </a:pPr>
            <a:r>
              <a:rPr lang="en-US" sz="2000" dirty="0"/>
              <a:t>Unsure</a:t>
            </a:r>
          </a:p>
          <a:p>
            <a:pPr marL="457200" indent="-457200">
              <a:buAutoNum type="alphaUcPeriod"/>
            </a:pPr>
            <a:endParaRPr lang="en-US" dirty="0"/>
          </a:p>
        </p:txBody>
      </p:sp>
    </p:spTree>
    <p:extLst>
      <p:ext uri="{BB962C8B-B14F-4D97-AF65-F5344CB8AC3E}">
        <p14:creationId xmlns:p14="http://schemas.microsoft.com/office/powerpoint/2010/main" val="4154483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noAutofit/>
          </a:bodyPr>
          <a:lstStyle/>
          <a:p>
            <a:r>
              <a:rPr lang="en-US" sz="2800" dirty="0"/>
              <a:t>Could the figure be used by Sales &amp; </a:t>
            </a:r>
            <a:br>
              <a:rPr lang="en-US" sz="2800" dirty="0"/>
            </a:br>
            <a:r>
              <a:rPr lang="en-US" sz="2800" dirty="0"/>
              <a:t>Marketing in their promotional materials?</a:t>
            </a:r>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32</a:t>
            </a:fld>
            <a:endParaRPr lang="en-US"/>
          </a:p>
        </p:txBody>
      </p:sp>
      <p:sp>
        <p:nvSpPr>
          <p:cNvPr id="6" name="Content Placeholder 5">
            <a:extLst>
              <a:ext uri="{FF2B5EF4-FFF2-40B4-BE49-F238E27FC236}">
                <a16:creationId xmlns:a16="http://schemas.microsoft.com/office/drawing/2014/main" id="{F66CBE60-2095-46F7-9998-1965466DD05A}"/>
              </a:ext>
            </a:extLst>
          </p:cNvPr>
          <p:cNvSpPr>
            <a:spLocks noGrp="1"/>
          </p:cNvSpPr>
          <p:nvPr>
            <p:ph idx="1"/>
          </p:nvPr>
        </p:nvSpPr>
        <p:spPr/>
        <p:txBody>
          <a:bodyPr>
            <a:normAutofit/>
          </a:bodyPr>
          <a:lstStyle/>
          <a:p>
            <a:pPr marL="457200" indent="-457200">
              <a:buFont typeface="+mj-lt"/>
              <a:buAutoNum type="alphaUcPeriod"/>
            </a:pPr>
            <a:r>
              <a:rPr lang="en-US" sz="2000" dirty="0"/>
              <a:t>Yes</a:t>
            </a:r>
          </a:p>
          <a:p>
            <a:pPr marL="457200" indent="-457200">
              <a:buFont typeface="+mj-lt"/>
              <a:buAutoNum type="alphaUcPeriod"/>
            </a:pPr>
            <a:r>
              <a:rPr lang="en-US" sz="2000" dirty="0"/>
              <a:t>No</a:t>
            </a:r>
          </a:p>
          <a:p>
            <a:pPr marL="457200" indent="-457200">
              <a:buFont typeface="+mj-lt"/>
              <a:buAutoNum type="alphaUcPeriod"/>
            </a:pPr>
            <a:r>
              <a:rPr lang="en-US" sz="2000" dirty="0"/>
              <a:t>Unsure</a:t>
            </a:r>
          </a:p>
        </p:txBody>
      </p:sp>
    </p:spTree>
    <p:extLst>
      <p:ext uri="{BB962C8B-B14F-4D97-AF65-F5344CB8AC3E}">
        <p14:creationId xmlns:p14="http://schemas.microsoft.com/office/powerpoint/2010/main" val="1334296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634E7-3CC4-2103-6EAC-561E979DDE44}"/>
              </a:ext>
            </a:extLst>
          </p:cNvPr>
          <p:cNvSpPr>
            <a:spLocks noGrp="1"/>
          </p:cNvSpPr>
          <p:nvPr>
            <p:ph type="title"/>
          </p:nvPr>
        </p:nvSpPr>
        <p:spPr/>
        <p:txBody>
          <a:bodyPr/>
          <a:lstStyle/>
          <a:p>
            <a:r>
              <a:rPr lang="en-GB" dirty="0"/>
              <a:t>The result</a:t>
            </a:r>
          </a:p>
        </p:txBody>
      </p:sp>
      <p:sp>
        <p:nvSpPr>
          <p:cNvPr id="3" name="Content Placeholder 2">
            <a:extLst>
              <a:ext uri="{FF2B5EF4-FFF2-40B4-BE49-F238E27FC236}">
                <a16:creationId xmlns:a16="http://schemas.microsoft.com/office/drawing/2014/main" id="{E65BE6D2-BFB0-A992-3DC0-99D3290C0236}"/>
              </a:ext>
            </a:extLst>
          </p:cNvPr>
          <p:cNvSpPr>
            <a:spLocks noGrp="1"/>
          </p:cNvSpPr>
          <p:nvPr>
            <p:ph idx="1"/>
          </p:nvPr>
        </p:nvSpPr>
        <p:spPr>
          <a:xfrm>
            <a:off x="466462" y="1215384"/>
            <a:ext cx="8209226" cy="3675929"/>
          </a:xfrm>
        </p:spPr>
        <p:txBody>
          <a:bodyPr>
            <a:normAutofit/>
          </a:bodyPr>
          <a:lstStyle/>
          <a:p>
            <a:pPr marR="0"/>
            <a:r>
              <a:rPr lang="en-GB" sz="1800" kern="100" dirty="0">
                <a:cs typeface="Arial" panose="020B0604020202020204" pitchFamily="34" charset="0"/>
              </a:rPr>
              <a:t>The team were advised by their in-house attorney to use the figure </a:t>
            </a:r>
            <a:br>
              <a:rPr lang="en-GB" sz="1800" kern="100" dirty="0">
                <a:cs typeface="Arial" panose="020B0604020202020204" pitchFamily="34" charset="0"/>
              </a:rPr>
            </a:br>
            <a:r>
              <a:rPr lang="en-GB" sz="1800" kern="100" dirty="0">
                <a:cs typeface="Arial" panose="020B0604020202020204" pitchFamily="34" charset="0"/>
              </a:rPr>
              <a:t>without modification.</a:t>
            </a:r>
          </a:p>
          <a:p>
            <a:pPr marR="0"/>
            <a:r>
              <a:rPr lang="en-GB" sz="1800" kern="100" dirty="0">
                <a:cs typeface="Arial" panose="020B0604020202020204" pitchFamily="34" charset="0"/>
              </a:rPr>
              <a:t>This recommendation was based on several factors:</a:t>
            </a:r>
          </a:p>
          <a:p>
            <a:endParaRPr lang="en-GB" sz="1800" dirty="0"/>
          </a:p>
        </p:txBody>
      </p:sp>
      <p:sp>
        <p:nvSpPr>
          <p:cNvPr id="4" name="Slide Number Placeholder 3">
            <a:extLst>
              <a:ext uri="{FF2B5EF4-FFF2-40B4-BE49-F238E27FC236}">
                <a16:creationId xmlns:a16="http://schemas.microsoft.com/office/drawing/2014/main" id="{636D2CA3-99BD-34B5-DA56-C48469E332C8}"/>
              </a:ext>
            </a:extLst>
          </p:cNvPr>
          <p:cNvSpPr>
            <a:spLocks noGrp="1"/>
          </p:cNvSpPr>
          <p:nvPr>
            <p:ph type="sldNum" sz="quarter" idx="10"/>
          </p:nvPr>
        </p:nvSpPr>
        <p:spPr/>
        <p:txBody>
          <a:bodyPr/>
          <a:lstStyle/>
          <a:p>
            <a:fld id="{42AD0A0E-4515-A647-B2E3-7F1B29FB990E}" type="slidenum">
              <a:rPr lang="en-US" smtClean="0"/>
              <a:pPr/>
              <a:t>33</a:t>
            </a:fld>
            <a:endParaRPr lang="en-US"/>
          </a:p>
        </p:txBody>
      </p:sp>
      <p:grpSp>
        <p:nvGrpSpPr>
          <p:cNvPr id="19" name="Group 18">
            <a:extLst>
              <a:ext uri="{FF2B5EF4-FFF2-40B4-BE49-F238E27FC236}">
                <a16:creationId xmlns:a16="http://schemas.microsoft.com/office/drawing/2014/main" id="{DC322810-545F-8788-FD59-16E30152ED40}"/>
              </a:ext>
            </a:extLst>
          </p:cNvPr>
          <p:cNvGrpSpPr/>
          <p:nvPr/>
        </p:nvGrpSpPr>
        <p:grpSpPr>
          <a:xfrm>
            <a:off x="242982" y="2138895"/>
            <a:ext cx="8432706" cy="613084"/>
            <a:chOff x="242982" y="2253195"/>
            <a:chExt cx="8432706" cy="613084"/>
          </a:xfrm>
        </p:grpSpPr>
        <p:sp>
          <p:nvSpPr>
            <p:cNvPr id="14" name="TextBox 13">
              <a:extLst>
                <a:ext uri="{FF2B5EF4-FFF2-40B4-BE49-F238E27FC236}">
                  <a16:creationId xmlns:a16="http://schemas.microsoft.com/office/drawing/2014/main" id="{91E4B3EA-C24A-674E-B17F-8C2D187CBB54}"/>
                </a:ext>
              </a:extLst>
            </p:cNvPr>
            <p:cNvSpPr txBox="1"/>
            <p:nvPr/>
          </p:nvSpPr>
          <p:spPr>
            <a:xfrm>
              <a:off x="466462" y="2253195"/>
              <a:ext cx="8209226" cy="613084"/>
            </a:xfrm>
            <a:prstGeom prst="rect">
              <a:avLst/>
            </a:prstGeom>
            <a:solidFill>
              <a:srgbClr val="F68923"/>
            </a:solidFill>
          </p:spPr>
          <p:txBody>
            <a:bodyPr wrap="square" lIns="360000" tIns="144000" rIns="216000" bIns="144000" anchor="ctr">
              <a:noAutofit/>
            </a:bodyPr>
            <a:lstStyle/>
            <a:p>
              <a:pPr marR="0" lvl="0" algn="ctr">
                <a:lnSpc>
                  <a:spcPct val="107000"/>
                </a:lnSpc>
                <a:spcBef>
                  <a:spcPts val="0"/>
                </a:spcBef>
                <a:spcAft>
                  <a:spcPts val="0"/>
                </a:spcAft>
              </a:pPr>
              <a:r>
                <a:rPr lang="en-GB" sz="1600" kern="100" dirty="0">
                  <a:solidFill>
                    <a:schemeClr val="bg1"/>
                  </a:solidFill>
                  <a:effectLst/>
                  <a:ea typeface="Calibri" panose="020F0502020204030204" pitchFamily="34" charset="0"/>
                  <a:cs typeface="Arial" panose="020B0604020202020204" pitchFamily="34" charset="0"/>
                </a:rPr>
                <a:t>The CC license type of the original content (CC BY-NC-ND) permits use without the creation of derivatives, so the content must be used as is</a:t>
              </a:r>
            </a:p>
          </p:txBody>
        </p:sp>
        <p:sp>
          <p:nvSpPr>
            <p:cNvPr id="15" name="TextBox 14">
              <a:extLst>
                <a:ext uri="{FF2B5EF4-FFF2-40B4-BE49-F238E27FC236}">
                  <a16:creationId xmlns:a16="http://schemas.microsoft.com/office/drawing/2014/main" id="{CE8D6BBB-DD23-9192-06FC-6148ECB93888}"/>
                </a:ext>
              </a:extLst>
            </p:cNvPr>
            <p:cNvSpPr txBox="1">
              <a:spLocks noChangeAspect="1"/>
            </p:cNvSpPr>
            <p:nvPr/>
          </p:nvSpPr>
          <p:spPr>
            <a:xfrm>
              <a:off x="242982" y="2301431"/>
              <a:ext cx="517063" cy="516612"/>
            </a:xfrm>
            <a:prstGeom prst="flowChartConnector">
              <a:avLst/>
            </a:prstGeom>
            <a:solidFill>
              <a:schemeClr val="bg1"/>
            </a:solidFill>
            <a:ln w="28575">
              <a:solidFill>
                <a:srgbClr val="F68923"/>
              </a:solidFill>
            </a:ln>
          </p:spPr>
          <p:txBody>
            <a:bodyPr wrap="square" lIns="288000" tIns="144000" rIns="288000" bIns="144000" anchor="ctr">
              <a:noAutofit/>
            </a:bodyPr>
            <a:lstStyle/>
            <a:p>
              <a:pPr marR="0" lvl="0" algn="ctr">
                <a:lnSpc>
                  <a:spcPct val="107000"/>
                </a:lnSpc>
                <a:spcBef>
                  <a:spcPts val="0"/>
                </a:spcBef>
                <a:spcAft>
                  <a:spcPts val="0"/>
                </a:spcAft>
              </a:pPr>
              <a:r>
                <a:rPr lang="en-GB" b="1" kern="100" dirty="0">
                  <a:solidFill>
                    <a:srgbClr val="F68923"/>
                  </a:solidFill>
                  <a:effectLst/>
                  <a:ea typeface="Calibri" panose="020F0502020204030204" pitchFamily="34" charset="0"/>
                  <a:cs typeface="Arial" panose="020B0604020202020204" pitchFamily="34" charset="0"/>
                </a:rPr>
                <a:t>1</a:t>
              </a:r>
            </a:p>
          </p:txBody>
        </p:sp>
      </p:grpSp>
      <p:grpSp>
        <p:nvGrpSpPr>
          <p:cNvPr id="20" name="Group 19">
            <a:extLst>
              <a:ext uri="{FF2B5EF4-FFF2-40B4-BE49-F238E27FC236}">
                <a16:creationId xmlns:a16="http://schemas.microsoft.com/office/drawing/2014/main" id="{4237504D-DFE3-B026-C561-63D8C7C35067}"/>
              </a:ext>
            </a:extLst>
          </p:cNvPr>
          <p:cNvGrpSpPr/>
          <p:nvPr/>
        </p:nvGrpSpPr>
        <p:grpSpPr>
          <a:xfrm>
            <a:off x="242982" y="2775359"/>
            <a:ext cx="8431479" cy="941804"/>
            <a:chOff x="242982" y="3020005"/>
            <a:chExt cx="8431479" cy="941804"/>
          </a:xfrm>
        </p:grpSpPr>
        <p:sp>
          <p:nvSpPr>
            <p:cNvPr id="12" name="TextBox 11">
              <a:extLst>
                <a:ext uri="{FF2B5EF4-FFF2-40B4-BE49-F238E27FC236}">
                  <a16:creationId xmlns:a16="http://schemas.microsoft.com/office/drawing/2014/main" id="{A6FD82FA-E0F6-ECCF-BBAE-64B84CC55E31}"/>
                </a:ext>
              </a:extLst>
            </p:cNvPr>
            <p:cNvSpPr txBox="1"/>
            <p:nvPr/>
          </p:nvSpPr>
          <p:spPr>
            <a:xfrm>
              <a:off x="466461" y="3020005"/>
              <a:ext cx="8208000" cy="941804"/>
            </a:xfrm>
            <a:prstGeom prst="rect">
              <a:avLst/>
            </a:prstGeom>
            <a:solidFill>
              <a:srgbClr val="5FBB49"/>
            </a:solidFill>
          </p:spPr>
          <p:txBody>
            <a:bodyPr wrap="square" lIns="360000" tIns="144000" rIns="252000" bIns="144000" anchor="ctr">
              <a:noAutofit/>
            </a:bodyPr>
            <a:lstStyle/>
            <a:p>
              <a:pPr marR="0" lvl="0" algn="ctr">
                <a:lnSpc>
                  <a:spcPct val="107000"/>
                </a:lnSpc>
                <a:spcBef>
                  <a:spcPts val="0"/>
                </a:spcBef>
                <a:spcAft>
                  <a:spcPts val="0"/>
                </a:spcAft>
              </a:pPr>
              <a:r>
                <a:rPr lang="en-GB" sz="1600" kern="100" dirty="0">
                  <a:solidFill>
                    <a:schemeClr val="bg1"/>
                  </a:solidFill>
                  <a:effectLst/>
                  <a:ea typeface="Calibri" panose="020F0502020204030204" pitchFamily="34" charset="0"/>
                  <a:cs typeface="Arial" panose="020B0604020202020204" pitchFamily="34" charset="0"/>
                </a:rPr>
                <a:t>While the company itself is a commercial entity, the intended application is for internal educational use, which is typically considered a non-commercial use. Therefore, the content can be reused within the conditions of the license</a:t>
              </a:r>
            </a:p>
          </p:txBody>
        </p:sp>
        <p:sp>
          <p:nvSpPr>
            <p:cNvPr id="13" name="TextBox 12">
              <a:extLst>
                <a:ext uri="{FF2B5EF4-FFF2-40B4-BE49-F238E27FC236}">
                  <a16:creationId xmlns:a16="http://schemas.microsoft.com/office/drawing/2014/main" id="{5C160887-349F-0B06-6C6D-9A64383C16F9}"/>
                </a:ext>
              </a:extLst>
            </p:cNvPr>
            <p:cNvSpPr txBox="1">
              <a:spLocks noChangeAspect="1"/>
            </p:cNvSpPr>
            <p:nvPr/>
          </p:nvSpPr>
          <p:spPr>
            <a:xfrm>
              <a:off x="242982" y="3232601"/>
              <a:ext cx="517063" cy="516612"/>
            </a:xfrm>
            <a:prstGeom prst="flowChartConnector">
              <a:avLst/>
            </a:prstGeom>
            <a:solidFill>
              <a:schemeClr val="bg1"/>
            </a:solidFill>
            <a:ln w="28575">
              <a:solidFill>
                <a:srgbClr val="5FBB49"/>
              </a:solidFill>
            </a:ln>
          </p:spPr>
          <p:txBody>
            <a:bodyPr wrap="square" lIns="288000" tIns="144000" rIns="288000" bIns="144000" anchor="ctr">
              <a:noAutofit/>
            </a:bodyPr>
            <a:lstStyle/>
            <a:p>
              <a:pPr marR="0" lvl="0" algn="ctr">
                <a:lnSpc>
                  <a:spcPct val="107000"/>
                </a:lnSpc>
                <a:spcBef>
                  <a:spcPts val="0"/>
                </a:spcBef>
                <a:spcAft>
                  <a:spcPts val="0"/>
                </a:spcAft>
              </a:pPr>
              <a:r>
                <a:rPr lang="en-GB" b="1" kern="100" dirty="0">
                  <a:solidFill>
                    <a:srgbClr val="5FBB49"/>
                  </a:solidFill>
                  <a:ea typeface="Calibri" panose="020F0502020204030204" pitchFamily="34" charset="0"/>
                  <a:cs typeface="Arial" panose="020B0604020202020204" pitchFamily="34" charset="0"/>
                </a:rPr>
                <a:t>2</a:t>
              </a:r>
              <a:endParaRPr lang="en-GB" b="1" kern="100" dirty="0">
                <a:solidFill>
                  <a:srgbClr val="5FBB49"/>
                </a:solidFill>
                <a:effectLst/>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8F24CA35-F16A-BA64-5B0F-FECE583DA771}"/>
              </a:ext>
            </a:extLst>
          </p:cNvPr>
          <p:cNvGrpSpPr/>
          <p:nvPr/>
        </p:nvGrpSpPr>
        <p:grpSpPr>
          <a:xfrm>
            <a:off x="192182" y="3740543"/>
            <a:ext cx="8482280" cy="654702"/>
            <a:chOff x="192182" y="4108843"/>
            <a:chExt cx="8482280" cy="654702"/>
          </a:xfrm>
        </p:grpSpPr>
        <p:sp>
          <p:nvSpPr>
            <p:cNvPr id="9" name="TextBox 8">
              <a:extLst>
                <a:ext uri="{FF2B5EF4-FFF2-40B4-BE49-F238E27FC236}">
                  <a16:creationId xmlns:a16="http://schemas.microsoft.com/office/drawing/2014/main" id="{93E2FA8B-EC1E-EAB6-E937-CBD738B9B94C}"/>
                </a:ext>
              </a:extLst>
            </p:cNvPr>
            <p:cNvSpPr txBox="1"/>
            <p:nvPr/>
          </p:nvSpPr>
          <p:spPr>
            <a:xfrm>
              <a:off x="466462" y="4108843"/>
              <a:ext cx="8208000" cy="654702"/>
            </a:xfrm>
            <a:prstGeom prst="rect">
              <a:avLst/>
            </a:prstGeom>
            <a:solidFill>
              <a:srgbClr val="1A75BB"/>
            </a:solidFill>
          </p:spPr>
          <p:txBody>
            <a:bodyPr wrap="square" lIns="360000" tIns="144000" rIns="288000" bIns="144000" anchor="ctr">
              <a:noAutofit/>
            </a:bodyPr>
            <a:lstStyle/>
            <a:p>
              <a:pPr marR="0" lvl="0" algn="ctr">
                <a:lnSpc>
                  <a:spcPct val="107000"/>
                </a:lnSpc>
                <a:spcBef>
                  <a:spcPts val="0"/>
                </a:spcBef>
                <a:spcAft>
                  <a:spcPts val="0"/>
                </a:spcAft>
              </a:pPr>
              <a:r>
                <a:rPr lang="en-GB" sz="1600" kern="100" dirty="0">
                  <a:solidFill>
                    <a:schemeClr val="bg1"/>
                  </a:solidFill>
                  <a:effectLst/>
                  <a:ea typeface="Calibri" panose="020F0502020204030204" pitchFamily="34" charset="0"/>
                  <a:cs typeface="Arial" panose="020B0604020202020204" pitchFamily="34" charset="0"/>
                </a:rPr>
                <a:t>The original publication includes authors who work for the company, so this also falls </a:t>
              </a:r>
              <a:br>
                <a:rPr lang="en-GB" sz="1600" kern="100" dirty="0">
                  <a:solidFill>
                    <a:schemeClr val="bg1"/>
                  </a:solidFill>
                  <a:effectLst/>
                  <a:ea typeface="Calibri" panose="020F0502020204030204" pitchFamily="34" charset="0"/>
                  <a:cs typeface="Arial" panose="020B0604020202020204" pitchFamily="34" charset="0"/>
                </a:rPr>
              </a:br>
              <a:r>
                <a:rPr lang="en-GB" sz="1600" kern="100" dirty="0">
                  <a:solidFill>
                    <a:schemeClr val="bg1"/>
                  </a:solidFill>
                  <a:effectLst/>
                  <a:ea typeface="Calibri" panose="020F0502020204030204" pitchFamily="34" charset="0"/>
                  <a:cs typeface="Arial" panose="020B0604020202020204" pitchFamily="34" charset="0"/>
                </a:rPr>
                <a:t>within the allowed use for authors</a:t>
              </a:r>
            </a:p>
          </p:txBody>
        </p:sp>
        <p:sp>
          <p:nvSpPr>
            <p:cNvPr id="11" name="TextBox 10">
              <a:extLst>
                <a:ext uri="{FF2B5EF4-FFF2-40B4-BE49-F238E27FC236}">
                  <a16:creationId xmlns:a16="http://schemas.microsoft.com/office/drawing/2014/main" id="{B2322C70-9C30-41FD-58F7-5691B0A61FDD}"/>
                </a:ext>
              </a:extLst>
            </p:cNvPr>
            <p:cNvSpPr txBox="1">
              <a:spLocks noChangeAspect="1"/>
            </p:cNvSpPr>
            <p:nvPr/>
          </p:nvSpPr>
          <p:spPr>
            <a:xfrm>
              <a:off x="192182" y="4177888"/>
              <a:ext cx="517063" cy="516612"/>
            </a:xfrm>
            <a:prstGeom prst="flowChartConnector">
              <a:avLst/>
            </a:prstGeom>
            <a:solidFill>
              <a:schemeClr val="bg1"/>
            </a:solidFill>
            <a:ln w="28575">
              <a:solidFill>
                <a:srgbClr val="1A75BB"/>
              </a:solidFill>
            </a:ln>
          </p:spPr>
          <p:txBody>
            <a:bodyPr wrap="square" lIns="288000" tIns="144000" rIns="288000" bIns="144000" anchor="ctr">
              <a:noAutofit/>
            </a:bodyPr>
            <a:lstStyle/>
            <a:p>
              <a:pPr marR="0" lvl="0" algn="ctr">
                <a:lnSpc>
                  <a:spcPct val="107000"/>
                </a:lnSpc>
                <a:spcBef>
                  <a:spcPts val="0"/>
                </a:spcBef>
                <a:spcAft>
                  <a:spcPts val="0"/>
                </a:spcAft>
              </a:pPr>
              <a:r>
                <a:rPr lang="en-GB" b="1" kern="100" dirty="0">
                  <a:solidFill>
                    <a:srgbClr val="1A75BB"/>
                  </a:solidFill>
                  <a:effectLst/>
                  <a:ea typeface="Calibri" panose="020F0502020204030204" pitchFamily="34" charset="0"/>
                  <a:cs typeface="Arial" panose="020B0604020202020204" pitchFamily="34" charset="0"/>
                </a:rPr>
                <a:t>3</a:t>
              </a:r>
            </a:p>
          </p:txBody>
        </p:sp>
      </p:grpSp>
      <p:sp>
        <p:nvSpPr>
          <p:cNvPr id="5" name="Title 1">
            <a:extLst>
              <a:ext uri="{FF2B5EF4-FFF2-40B4-BE49-F238E27FC236}">
                <a16:creationId xmlns:a16="http://schemas.microsoft.com/office/drawing/2014/main" id="{A9AE5BE7-CE41-561E-EAB4-C60D8E7A8F40}"/>
              </a:ext>
            </a:extLst>
          </p:cNvPr>
          <p:cNvSpPr txBox="1">
            <a:spLocks/>
          </p:cNvSpPr>
          <p:nvPr/>
        </p:nvSpPr>
        <p:spPr>
          <a:xfrm>
            <a:off x="432288" y="4841557"/>
            <a:ext cx="7278838" cy="189283"/>
          </a:xfrm>
          <a:prstGeom prst="rect">
            <a:avLst/>
          </a:prstGeom>
        </p:spPr>
        <p:txBody>
          <a:bodyPr vert="horz" wrap="square" lIns="91440" tIns="45720" rIns="91440" bIns="45720" rtlCol="0" anchor="b">
            <a:spAutoFit/>
          </a:bodyPr>
          <a:lst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a:lstStyle>
          <a:p>
            <a:r>
              <a:rPr lang="en-GB" sz="700" b="0" dirty="0">
                <a:solidFill>
                  <a:schemeClr val="tx1">
                    <a:lumMod val="65000"/>
                    <a:lumOff val="35000"/>
                  </a:schemeClr>
                </a:solidFill>
                <a:latin typeface="+mn-lt"/>
              </a:rPr>
              <a:t>BY, Attribution; CC, Creative Commons; NC, Non-Commercial; ND, No-Derivatives</a:t>
            </a:r>
          </a:p>
        </p:txBody>
      </p:sp>
    </p:spTree>
    <p:extLst>
      <p:ext uri="{BB962C8B-B14F-4D97-AF65-F5344CB8AC3E}">
        <p14:creationId xmlns:p14="http://schemas.microsoft.com/office/powerpoint/2010/main" val="172997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4EB30-C7D0-8EE5-64B0-44026C29B1C1}"/>
              </a:ext>
            </a:extLst>
          </p:cNvPr>
          <p:cNvSpPr>
            <a:spLocks noGrp="1"/>
          </p:cNvSpPr>
          <p:nvPr>
            <p:ph type="title"/>
          </p:nvPr>
        </p:nvSpPr>
        <p:spPr/>
        <p:txBody>
          <a:bodyPr/>
          <a:lstStyle/>
          <a:p>
            <a:r>
              <a:rPr lang="en-GB" dirty="0"/>
              <a:t>Key takeaways</a:t>
            </a:r>
          </a:p>
        </p:txBody>
      </p:sp>
      <p:sp>
        <p:nvSpPr>
          <p:cNvPr id="6" name="Content Placeholder 5">
            <a:extLst>
              <a:ext uri="{FF2B5EF4-FFF2-40B4-BE49-F238E27FC236}">
                <a16:creationId xmlns:a16="http://schemas.microsoft.com/office/drawing/2014/main" id="{02DE2D5A-B93D-5809-9E07-B981E3B5130A}"/>
              </a:ext>
            </a:extLst>
          </p:cNvPr>
          <p:cNvSpPr>
            <a:spLocks noGrp="1"/>
          </p:cNvSpPr>
          <p:nvPr>
            <p:ph idx="1"/>
          </p:nvPr>
        </p:nvSpPr>
        <p:spPr>
          <a:xfrm>
            <a:off x="503238" y="1215384"/>
            <a:ext cx="8172450" cy="3675929"/>
          </a:xfrm>
        </p:spPr>
        <p:txBody>
          <a:bodyPr vert="horz" lIns="91440" tIns="45720" rIns="91440" bIns="45720" rtlCol="0" anchor="t">
            <a:normAutofit/>
          </a:bodyPr>
          <a:lstStyle/>
          <a:p>
            <a:r>
              <a:rPr lang="en-GB" dirty="0"/>
              <a:t>Ensure that both the authors and the funders have a copy of the open access agreement and license to publish</a:t>
            </a:r>
          </a:p>
          <a:p>
            <a:r>
              <a:rPr lang="en-GB" dirty="0"/>
              <a:t>Review the terms and conditions of the open access agreement in full</a:t>
            </a:r>
          </a:p>
          <a:p>
            <a:r>
              <a:rPr lang="en-GB" dirty="0"/>
              <a:t>Work with publishers to understand your options</a:t>
            </a:r>
          </a:p>
        </p:txBody>
      </p:sp>
      <p:sp>
        <p:nvSpPr>
          <p:cNvPr id="4" name="Slide Number Placeholder 3">
            <a:extLst>
              <a:ext uri="{FF2B5EF4-FFF2-40B4-BE49-F238E27FC236}">
                <a16:creationId xmlns:a16="http://schemas.microsoft.com/office/drawing/2014/main" id="{940288EC-F798-E45D-E0DE-4ACC88EAB66B}"/>
              </a:ext>
            </a:extLst>
          </p:cNvPr>
          <p:cNvSpPr>
            <a:spLocks noGrp="1"/>
          </p:cNvSpPr>
          <p:nvPr>
            <p:ph type="sldNum" sz="quarter" idx="10"/>
          </p:nvPr>
        </p:nvSpPr>
        <p:spPr/>
        <p:txBody>
          <a:bodyPr/>
          <a:lstStyle/>
          <a:p>
            <a:fld id="{42AD0A0E-4515-A647-B2E3-7F1B29FB990E}" type="slidenum">
              <a:rPr lang="en-US" smtClean="0"/>
              <a:pPr/>
              <a:t>34</a:t>
            </a:fld>
            <a:endParaRPr lang="en-US"/>
          </a:p>
        </p:txBody>
      </p:sp>
    </p:spTree>
    <p:extLst>
      <p:ext uri="{BB962C8B-B14F-4D97-AF65-F5344CB8AC3E}">
        <p14:creationId xmlns:p14="http://schemas.microsoft.com/office/powerpoint/2010/main" val="296842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B198-991E-0C47-29AE-9A9A87AB22CA}"/>
              </a:ext>
            </a:extLst>
          </p:cNvPr>
          <p:cNvSpPr>
            <a:spLocks noGrp="1"/>
          </p:cNvSpPr>
          <p:nvPr>
            <p:ph type="title"/>
          </p:nvPr>
        </p:nvSpPr>
        <p:spPr/>
        <p:txBody>
          <a:bodyPr/>
          <a:lstStyle/>
          <a:p>
            <a:r>
              <a:rPr lang="en-GB" dirty="0"/>
              <a:t>Useful resources</a:t>
            </a:r>
          </a:p>
        </p:txBody>
      </p:sp>
      <p:sp>
        <p:nvSpPr>
          <p:cNvPr id="4" name="Slide Number Placeholder 3">
            <a:extLst>
              <a:ext uri="{FF2B5EF4-FFF2-40B4-BE49-F238E27FC236}">
                <a16:creationId xmlns:a16="http://schemas.microsoft.com/office/drawing/2014/main" id="{714144CE-932D-A992-45C2-4F4313C4F726}"/>
              </a:ext>
            </a:extLst>
          </p:cNvPr>
          <p:cNvSpPr>
            <a:spLocks noGrp="1"/>
          </p:cNvSpPr>
          <p:nvPr>
            <p:ph type="sldNum" sz="quarter" idx="10"/>
          </p:nvPr>
        </p:nvSpPr>
        <p:spPr/>
        <p:txBody>
          <a:bodyPr/>
          <a:lstStyle/>
          <a:p>
            <a:fld id="{42AD0A0E-4515-A647-B2E3-7F1B29FB990E}" type="slidenum">
              <a:rPr lang="en-US" smtClean="0"/>
              <a:pPr/>
              <a:t>35</a:t>
            </a:fld>
            <a:endParaRPr lang="en-US"/>
          </a:p>
        </p:txBody>
      </p:sp>
      <p:sp>
        <p:nvSpPr>
          <p:cNvPr id="6" name="TextBox 5">
            <a:extLst>
              <a:ext uri="{FF2B5EF4-FFF2-40B4-BE49-F238E27FC236}">
                <a16:creationId xmlns:a16="http://schemas.microsoft.com/office/drawing/2014/main" id="{1C8A3D23-1642-76B2-AE0D-306E0DA891F7}"/>
              </a:ext>
            </a:extLst>
          </p:cNvPr>
          <p:cNvSpPr txBox="1"/>
          <p:nvPr/>
        </p:nvSpPr>
        <p:spPr>
          <a:xfrm>
            <a:off x="684213" y="3660316"/>
            <a:ext cx="3494087" cy="854080"/>
          </a:xfrm>
          <a:prstGeom prst="rect">
            <a:avLst/>
          </a:prstGeom>
          <a:noFill/>
        </p:spPr>
        <p:txBody>
          <a:bodyPr wrap="square">
            <a:spAutoFit/>
          </a:bodyPr>
          <a:lstStyle/>
          <a:p>
            <a:pPr algn="ctr"/>
            <a:r>
              <a:rPr lang="en-GB" b="1" dirty="0"/>
              <a:t>Open Pharma open access objection handler </a:t>
            </a:r>
            <a:r>
              <a:rPr lang="en-GB" sz="1200" dirty="0">
                <a:hlinkClick r:id="rId2"/>
              </a:rPr>
              <a:t>www.openpharma.blog/wp-content/uploads/2023/11/Open-access-objection-handler_01Nov23.pdf</a:t>
            </a:r>
            <a:r>
              <a:rPr lang="en-GB" sz="1200" dirty="0"/>
              <a:t> </a:t>
            </a:r>
            <a:endParaRPr lang="en-GB" dirty="0"/>
          </a:p>
        </p:txBody>
      </p:sp>
      <p:grpSp>
        <p:nvGrpSpPr>
          <p:cNvPr id="11" name="Group 10">
            <a:extLst>
              <a:ext uri="{FF2B5EF4-FFF2-40B4-BE49-F238E27FC236}">
                <a16:creationId xmlns:a16="http://schemas.microsoft.com/office/drawing/2014/main" id="{5F0348FD-4A9E-9F43-3DFC-C652D5A2F77F}"/>
              </a:ext>
            </a:extLst>
          </p:cNvPr>
          <p:cNvGrpSpPr/>
          <p:nvPr/>
        </p:nvGrpSpPr>
        <p:grpSpPr>
          <a:xfrm>
            <a:off x="817563" y="1227369"/>
            <a:ext cx="3227387" cy="2382299"/>
            <a:chOff x="1166813" y="1227369"/>
            <a:chExt cx="3227387" cy="2382299"/>
          </a:xfrm>
        </p:grpSpPr>
        <p:pic>
          <p:nvPicPr>
            <p:cNvPr id="8" name="Picture 7">
              <a:extLst>
                <a:ext uri="{FF2B5EF4-FFF2-40B4-BE49-F238E27FC236}">
                  <a16:creationId xmlns:a16="http://schemas.microsoft.com/office/drawing/2014/main" id="{16F23474-5BD5-A2F6-3281-5473D584A50A}"/>
                </a:ext>
              </a:extLst>
            </p:cNvPr>
            <p:cNvPicPr>
              <a:picLocks noChangeAspect="1"/>
            </p:cNvPicPr>
            <p:nvPr/>
          </p:nvPicPr>
          <p:blipFill>
            <a:blip r:embed="rId3"/>
            <a:srcRect b="1166"/>
            <a:stretch/>
          </p:blipFill>
          <p:spPr>
            <a:xfrm>
              <a:off x="1166813" y="1227369"/>
              <a:ext cx="2274887" cy="1267053"/>
            </a:xfrm>
            <a:prstGeom prst="rect">
              <a:avLst/>
            </a:prstGeom>
            <a:effectLst>
              <a:outerShdw blurRad="50800" dist="38100" dir="10800000" algn="r" rotWithShape="0">
                <a:prstClr val="black">
                  <a:alpha val="40000"/>
                </a:prstClr>
              </a:outerShdw>
            </a:effectLst>
          </p:spPr>
        </p:pic>
        <p:pic>
          <p:nvPicPr>
            <p:cNvPr id="10" name="Picture 9">
              <a:extLst>
                <a:ext uri="{FF2B5EF4-FFF2-40B4-BE49-F238E27FC236}">
                  <a16:creationId xmlns:a16="http://schemas.microsoft.com/office/drawing/2014/main" id="{FC6F3B44-7683-96FE-6DCB-FF9289C7AC6D}"/>
                </a:ext>
              </a:extLst>
            </p:cNvPr>
            <p:cNvPicPr>
              <a:picLocks noChangeAspect="1"/>
            </p:cNvPicPr>
            <p:nvPr/>
          </p:nvPicPr>
          <p:blipFill>
            <a:blip r:embed="rId4"/>
            <a:stretch>
              <a:fillRect/>
            </a:stretch>
          </p:blipFill>
          <p:spPr>
            <a:xfrm>
              <a:off x="1752583" y="2115979"/>
              <a:ext cx="2641617" cy="1493689"/>
            </a:xfrm>
            <a:prstGeom prst="rect">
              <a:avLst/>
            </a:prstGeom>
            <a:effectLst>
              <a:outerShdw blurRad="50800" dist="38100" dir="10800000" algn="r" rotWithShape="0">
                <a:prstClr val="black">
                  <a:alpha val="40000"/>
                </a:prstClr>
              </a:outerShdw>
            </a:effectLst>
          </p:spPr>
        </p:pic>
      </p:grpSp>
      <p:pic>
        <p:nvPicPr>
          <p:cNvPr id="15" name="Picture 14">
            <a:extLst>
              <a:ext uri="{FF2B5EF4-FFF2-40B4-BE49-F238E27FC236}">
                <a16:creationId xmlns:a16="http://schemas.microsoft.com/office/drawing/2014/main" id="{B39E9885-42C5-7F29-D1A0-5DF1FCBC1B31}"/>
              </a:ext>
            </a:extLst>
          </p:cNvPr>
          <p:cNvPicPr>
            <a:picLocks noChangeAspect="1"/>
          </p:cNvPicPr>
          <p:nvPr/>
        </p:nvPicPr>
        <p:blipFill>
          <a:blip r:embed="rId5"/>
          <a:stretch>
            <a:fillRect/>
          </a:stretch>
        </p:blipFill>
        <p:spPr>
          <a:xfrm>
            <a:off x="5380604" y="1317017"/>
            <a:ext cx="2423759" cy="2298700"/>
          </a:xfrm>
          <a:prstGeom prst="rect">
            <a:avLst/>
          </a:prstGeom>
          <a:effectLst>
            <a:outerShdw blurRad="50800" dist="38100" dir="10800000" algn="r" rotWithShape="0">
              <a:prstClr val="black">
                <a:alpha val="40000"/>
              </a:prstClr>
            </a:outerShdw>
          </a:effectLst>
        </p:spPr>
      </p:pic>
      <p:sp>
        <p:nvSpPr>
          <p:cNvPr id="16" name="TextBox 15">
            <a:extLst>
              <a:ext uri="{FF2B5EF4-FFF2-40B4-BE49-F238E27FC236}">
                <a16:creationId xmlns:a16="http://schemas.microsoft.com/office/drawing/2014/main" id="{7DE975D4-CDBA-E909-FF57-4A60A3404BCC}"/>
              </a:ext>
            </a:extLst>
          </p:cNvPr>
          <p:cNvSpPr txBox="1"/>
          <p:nvPr/>
        </p:nvSpPr>
        <p:spPr>
          <a:xfrm>
            <a:off x="4729163" y="3660316"/>
            <a:ext cx="3946525" cy="1246495"/>
          </a:xfrm>
          <a:prstGeom prst="rect">
            <a:avLst/>
          </a:prstGeom>
          <a:noFill/>
        </p:spPr>
        <p:txBody>
          <a:bodyPr wrap="square">
            <a:spAutoFit/>
          </a:bodyPr>
          <a:lstStyle/>
          <a:p>
            <a:pPr algn="ctr"/>
            <a:r>
              <a:rPr lang="en-GB" b="1" dirty="0"/>
              <a:t>Copyright Confusion: Demystifying Creative Commons Licenses for Industry-Funded Research </a:t>
            </a:r>
            <a:r>
              <a:rPr lang="en-GB" sz="1200" dirty="0">
                <a:hlinkClick r:id="rId6"/>
              </a:rPr>
              <a:t>https://www.ismpp-newsletter.com/2024/04/16/copyright-confusion-demystifying-creative-commons-licenses-for-industry-funded-research/</a:t>
            </a:r>
            <a:r>
              <a:rPr lang="en-GB" sz="1200" dirty="0"/>
              <a:t> </a:t>
            </a:r>
            <a:endParaRPr lang="en-GB" dirty="0"/>
          </a:p>
        </p:txBody>
      </p:sp>
    </p:spTree>
    <p:extLst>
      <p:ext uri="{BB962C8B-B14F-4D97-AF65-F5344CB8AC3E}">
        <p14:creationId xmlns:p14="http://schemas.microsoft.com/office/powerpoint/2010/main" val="339923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6C0F6E1-CF8B-4BCF-8E73-237513D9EAF9}"/>
              </a:ext>
            </a:extLst>
          </p:cNvPr>
          <p:cNvGraphicFramePr>
            <a:graphicFrameLocks noChangeAspect="1"/>
          </p:cNvGraphicFramePr>
          <p:nvPr>
            <p:custDataLst>
              <p:tags r:id="rId1"/>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a:extLst>
                          <a:ext uri="{FF2B5EF4-FFF2-40B4-BE49-F238E27FC236}">
                            <a16:creationId xmlns:a16="http://schemas.microsoft.com/office/drawing/2014/main" id="{56C0F6E1-CF8B-4BCF-8E73-237513D9EAF9}"/>
                          </a:ext>
                        </a:extLst>
                      </p:cNvPr>
                      <p:cNvPicPr/>
                      <p:nvPr/>
                    </p:nvPicPr>
                    <p:blipFill>
                      <a:blip r:embed="rId5"/>
                      <a:stretch>
                        <a:fillRect/>
                      </a:stretch>
                    </p:blipFill>
                    <p:spPr>
                      <a:xfrm>
                        <a:off x="1192" y="1192"/>
                        <a:ext cx="1191" cy="119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C5B36683-8DFF-4DF9-8CF4-0FE412B2B489}"/>
              </a:ext>
            </a:extLst>
          </p:cNvPr>
          <p:cNvSpPr>
            <a:spLocks noGrp="1"/>
          </p:cNvSpPr>
          <p:nvPr>
            <p:ph type="title"/>
          </p:nvPr>
        </p:nvSpPr>
        <p:spPr/>
        <p:txBody>
          <a:bodyPr>
            <a:normAutofit/>
          </a:bodyPr>
          <a:lstStyle/>
          <a:p>
            <a:r>
              <a:rPr lang="en-US" sz="3075"/>
              <a:t>Audience Q&amp;A</a:t>
            </a:r>
          </a:p>
        </p:txBody>
      </p:sp>
      <p:sp>
        <p:nvSpPr>
          <p:cNvPr id="12" name="Text Placeholder 7">
            <a:extLst>
              <a:ext uri="{FF2B5EF4-FFF2-40B4-BE49-F238E27FC236}">
                <a16:creationId xmlns:a16="http://schemas.microsoft.com/office/drawing/2014/main" id="{DFE67A4E-1222-4DAC-B542-A206577A15CD}"/>
              </a:ext>
            </a:extLst>
          </p:cNvPr>
          <p:cNvSpPr txBox="1">
            <a:spLocks/>
          </p:cNvSpPr>
          <p:nvPr/>
        </p:nvSpPr>
        <p:spPr>
          <a:xfrm>
            <a:off x="3000376" y="3157539"/>
            <a:ext cx="5510213" cy="995012"/>
          </a:xfrm>
          <a:prstGeom prst="roundRect">
            <a:avLst/>
          </a:prstGeom>
          <a:noFill/>
          <a:ln w="12700" cap="flat" cmpd="sng" algn="ctr">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685800" rtl="0" eaLnBrk="1" latinLnBrk="0" hangingPunct="1">
              <a:lnSpc>
                <a:spcPct val="90000"/>
              </a:lnSpc>
              <a:spcBef>
                <a:spcPts val="750"/>
              </a:spcBef>
              <a:buClr>
                <a:srgbClr val="F28C11"/>
              </a:buClr>
              <a:buFont typeface="Arial" panose="020B0604020202020204" pitchFamily="34" charset="0"/>
              <a:buNone/>
              <a:defRPr sz="2400" b="1" i="0" kern="1200">
                <a:solidFill>
                  <a:schemeClr val="tx1"/>
                </a:solidFill>
                <a:latin typeface="+mn-lt"/>
                <a:ea typeface="+mn-ea"/>
                <a:cs typeface="+mn-cs"/>
              </a:defRPr>
            </a:lvl1pPr>
            <a:lvl2pPr marL="342900" indent="0" algn="l" defTabSz="685800" rtl="0" eaLnBrk="1" latinLnBrk="0" hangingPunct="1">
              <a:lnSpc>
                <a:spcPct val="90000"/>
              </a:lnSpc>
              <a:spcBef>
                <a:spcPts val="375"/>
              </a:spcBef>
              <a:buClr>
                <a:srgbClr val="F28C11"/>
              </a:buClr>
              <a:buFont typeface=".AppleSystemUIFont" charset="-120"/>
              <a:buNone/>
              <a:tabLst/>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Clr>
                <a:srgbClr val="F28C11"/>
              </a:buClr>
              <a:buFont typeface="Wingdings" charset="2"/>
              <a:buNone/>
              <a:tabLst/>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Clr>
                <a:srgbClr val="F28C11"/>
              </a:buClr>
              <a:buFont typeface="Arial" panose="020B0604020202020204" pitchFamily="34" charset="0"/>
              <a:buNone/>
              <a:tabLst/>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Clr>
                <a:srgbClr val="F28C11"/>
              </a:buClr>
              <a:buFont typeface="Courier New" charset="0"/>
              <a:buNone/>
              <a:tabLst/>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b="0">
                <a:solidFill>
                  <a:schemeClr val="accent1"/>
                </a:solidFill>
                <a:latin typeface="Arial Narrow" panose="020B0606020202030204" pitchFamily="34" charset="0"/>
                <a:cs typeface="Arial" panose="020B0604020202020204" pitchFamily="34" charset="0"/>
              </a:rPr>
              <a:t>To ask a question</a:t>
            </a:r>
            <a:r>
              <a:rPr lang="en-US" sz="1800" b="0">
                <a:latin typeface="Arial Narrow" panose="020B0606020202030204" pitchFamily="34" charset="0"/>
                <a:cs typeface="Arial" panose="020B0604020202020204" pitchFamily="34" charset="0"/>
              </a:rPr>
              <a:t>, open the Q&amp;A window, type your question into the Q&amp;A box. </a:t>
            </a:r>
            <a:r>
              <a:rPr lang="en-US" sz="1800" b="0">
                <a:solidFill>
                  <a:schemeClr val="accent1"/>
                </a:solidFill>
                <a:latin typeface="Arial Narrow" panose="020B0606020202030204" pitchFamily="34" charset="0"/>
                <a:cs typeface="Arial" panose="020B0604020202020204" pitchFamily="34" charset="0"/>
              </a:rPr>
              <a:t>Click Send</a:t>
            </a:r>
            <a:r>
              <a:rPr lang="en-US" sz="1800" b="0">
                <a:latin typeface="Arial Narrow" panose="020B0606020202030204" pitchFamily="34" charset="0"/>
                <a:cs typeface="Arial" panose="020B0604020202020204" pitchFamily="34" charset="0"/>
              </a:rPr>
              <a:t>. </a:t>
            </a:r>
            <a:endParaRPr lang="en-US" sz="1000" b="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44186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75"/>
              <a:t>Upcoming ISMPP U Webinars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37</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691192" y="1070485"/>
            <a:ext cx="7635170" cy="1880051"/>
            <a:chOff x="395288" y="6129942"/>
            <a:chExt cx="15763219" cy="2346910"/>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129942"/>
              <a:ext cx="15727638" cy="234691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810996" y="6309089"/>
              <a:ext cx="15347511" cy="997001"/>
            </a:xfrm>
            <a:prstGeom prst="rect">
              <a:avLst/>
            </a:prstGeom>
          </p:spPr>
          <p:txBody>
            <a:bodyPr lIns="0" tIns="13500" rIns="0" bIns="13500" anchor="ctr">
              <a:noAutofit/>
            </a:bodyPr>
            <a:lstStyle/>
            <a:p>
              <a:pPr>
                <a:spcAft>
                  <a:spcPts val="1125"/>
                </a:spcAft>
                <a:tabLst>
                  <a:tab pos="2088304" algn="l"/>
                </a:tabLst>
                <a:defRPr/>
              </a:pPr>
              <a:endParaRPr lang="en-GB" sz="1800" b="1" dirty="0">
                <a:solidFill>
                  <a:srgbClr val="0070C0"/>
                </a:solidFill>
                <a:latin typeface="Franklin Gothic Book" panose="020B0503020102020204"/>
              </a:endParaRPr>
            </a:p>
            <a:p>
              <a:pPr>
                <a:spcAft>
                  <a:spcPts val="1125"/>
                </a:spcAft>
                <a:tabLst>
                  <a:tab pos="2088304" algn="l"/>
                </a:tabLst>
                <a:defRPr/>
              </a:pPr>
              <a:endParaRPr lang="en-GB" sz="1800" b="1" dirty="0">
                <a:solidFill>
                  <a:srgbClr val="0070C0"/>
                </a:solidFill>
                <a:latin typeface="Franklin Gothic Book" panose="020B0503020102020204"/>
              </a:endParaRPr>
            </a:p>
          </p:txBody>
        </p:sp>
      </p:grpSp>
      <p:grpSp>
        <p:nvGrpSpPr>
          <p:cNvPr id="2" name="Group 1">
            <a:extLst>
              <a:ext uri="{FF2B5EF4-FFF2-40B4-BE49-F238E27FC236}">
                <a16:creationId xmlns:a16="http://schemas.microsoft.com/office/drawing/2014/main" id="{AD950970-5B38-BB95-C4C0-714E612E7527}"/>
              </a:ext>
            </a:extLst>
          </p:cNvPr>
          <p:cNvGrpSpPr>
            <a:grpSpLocks/>
          </p:cNvGrpSpPr>
          <p:nvPr/>
        </p:nvGrpSpPr>
        <p:grpSpPr>
          <a:xfrm>
            <a:off x="691192" y="3019535"/>
            <a:ext cx="7617936" cy="1796207"/>
            <a:chOff x="395288" y="6847224"/>
            <a:chExt cx="15727638" cy="771044"/>
          </a:xfrm>
        </p:grpSpPr>
        <p:sp>
          <p:nvSpPr>
            <p:cNvPr id="3" name="Rectangle: Rounded Corners 2">
              <a:extLst>
                <a:ext uri="{FF2B5EF4-FFF2-40B4-BE49-F238E27FC236}">
                  <a16:creationId xmlns:a16="http://schemas.microsoft.com/office/drawing/2014/main" id="{6505C580-CEFB-6D22-C083-0D4941CE95F6}"/>
                </a:ext>
              </a:extLst>
            </p:cNvPr>
            <p:cNvSpPr>
              <a:spLocks/>
            </p:cNvSpPr>
            <p:nvPr/>
          </p:nvSpPr>
          <p:spPr>
            <a:xfrm flipV="1">
              <a:off x="395288" y="6866393"/>
              <a:ext cx="15727638" cy="751875"/>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5" name="Rectangle 4">
              <a:extLst>
                <a:ext uri="{FF2B5EF4-FFF2-40B4-BE49-F238E27FC236}">
                  <a16:creationId xmlns:a16="http://schemas.microsoft.com/office/drawing/2014/main" id="{DA3AB865-D56D-0557-13FB-37F4F9376628}"/>
                </a:ext>
              </a:extLst>
            </p:cNvPr>
            <p:cNvSpPr>
              <a:spLocks/>
            </p:cNvSpPr>
            <p:nvPr/>
          </p:nvSpPr>
          <p:spPr>
            <a:xfrm>
              <a:off x="913595" y="6847224"/>
              <a:ext cx="15060366" cy="712338"/>
            </a:xfrm>
            <a:prstGeom prst="rect">
              <a:avLst/>
            </a:prstGeom>
          </p:spPr>
          <p:txBody>
            <a:bodyPr lIns="0" tIns="13500" rIns="0" bIns="13500" anchor="ctr">
              <a:noAutofit/>
            </a:bodyPr>
            <a:lstStyle/>
            <a:p>
              <a:pPr>
                <a:spcAft>
                  <a:spcPts val="1125"/>
                </a:spcAft>
                <a:tabLst>
                  <a:tab pos="2088304" algn="l"/>
                </a:tabLst>
                <a:defRPr/>
              </a:pPr>
              <a:endParaRPr lang="en-GB" sz="1800" b="1" dirty="0">
                <a:solidFill>
                  <a:srgbClr val="4472C4"/>
                </a:solidFill>
                <a:latin typeface="Franklin Gothic Book" panose="020B0503020102020204"/>
              </a:endParaRPr>
            </a:p>
          </p:txBody>
        </p:sp>
      </p:grpSp>
      <p:sp>
        <p:nvSpPr>
          <p:cNvPr id="12" name="TextBox 11">
            <a:extLst>
              <a:ext uri="{FF2B5EF4-FFF2-40B4-BE49-F238E27FC236}">
                <a16:creationId xmlns:a16="http://schemas.microsoft.com/office/drawing/2014/main" id="{458DFC35-D438-1C3C-54D6-33EFB0BDCD4E}"/>
              </a:ext>
            </a:extLst>
          </p:cNvPr>
          <p:cNvSpPr txBox="1"/>
          <p:nvPr/>
        </p:nvSpPr>
        <p:spPr>
          <a:xfrm>
            <a:off x="834872" y="1400616"/>
            <a:ext cx="7379724" cy="1064394"/>
          </a:xfrm>
          <a:prstGeom prst="rect">
            <a:avLst/>
          </a:prstGeom>
          <a:noFill/>
        </p:spPr>
        <p:txBody>
          <a:bodyPr wrap="square">
            <a:spAutoFit/>
          </a:bodyPr>
          <a:lstStyle/>
          <a:p>
            <a:pPr>
              <a:spcAft>
                <a:spcPts val="1125"/>
              </a:spcAft>
              <a:tabLst>
                <a:tab pos="2088304" algn="l"/>
              </a:tabLst>
              <a:defRPr/>
            </a:pPr>
            <a:r>
              <a:rPr lang="en-GB" sz="1800" b="1" dirty="0">
                <a:solidFill>
                  <a:srgbClr val="0070C0"/>
                </a:solidFill>
                <a:latin typeface="Franklin Gothic Book" panose="020B0503020102020204"/>
              </a:rPr>
              <a:t>November 13, 2024:</a:t>
            </a:r>
          </a:p>
          <a:p>
            <a:pPr>
              <a:spcAft>
                <a:spcPts val="1125"/>
              </a:spcAft>
              <a:tabLst>
                <a:tab pos="2088304" algn="l"/>
              </a:tabLst>
              <a:defRPr/>
            </a:pPr>
            <a:r>
              <a:rPr lang="en-US" sz="1800" b="1" dirty="0">
                <a:solidFill>
                  <a:srgbClr val="0070C0"/>
                </a:solidFill>
                <a:latin typeface="Franklin Gothic Book" panose="020B0503020102020204"/>
              </a:rPr>
              <a:t>Can health literacy best practices in publications fuel innovation in patient-friendly electronic package information (</a:t>
            </a:r>
            <a:r>
              <a:rPr lang="en-US" sz="1800" b="1" dirty="0" err="1">
                <a:solidFill>
                  <a:srgbClr val="0070C0"/>
                </a:solidFill>
                <a:latin typeface="Franklin Gothic Book" panose="020B0503020102020204"/>
              </a:rPr>
              <a:t>ePI</a:t>
            </a:r>
            <a:r>
              <a:rPr lang="en-US" sz="1800" b="1" dirty="0">
                <a:solidFill>
                  <a:srgbClr val="0070C0"/>
                </a:solidFill>
                <a:latin typeface="Franklin Gothic Book" panose="020B0503020102020204"/>
              </a:rPr>
              <a:t>)?</a:t>
            </a:r>
            <a:endParaRPr lang="en-GB" sz="1800" b="1" dirty="0">
              <a:solidFill>
                <a:srgbClr val="4472C4"/>
              </a:solidFill>
              <a:latin typeface="Franklin Gothic Book" panose="020B0503020102020204"/>
            </a:endParaRPr>
          </a:p>
        </p:txBody>
      </p:sp>
      <p:sp>
        <p:nvSpPr>
          <p:cNvPr id="13" name="TextBox 12">
            <a:extLst>
              <a:ext uri="{FF2B5EF4-FFF2-40B4-BE49-F238E27FC236}">
                <a16:creationId xmlns:a16="http://schemas.microsoft.com/office/drawing/2014/main" id="{E0DB234A-5505-C118-09E3-703C47915970}"/>
              </a:ext>
            </a:extLst>
          </p:cNvPr>
          <p:cNvSpPr txBox="1"/>
          <p:nvPr/>
        </p:nvSpPr>
        <p:spPr>
          <a:xfrm>
            <a:off x="942242" y="3342862"/>
            <a:ext cx="7014642" cy="1064394"/>
          </a:xfrm>
          <a:prstGeom prst="rect">
            <a:avLst/>
          </a:prstGeom>
          <a:noFill/>
        </p:spPr>
        <p:txBody>
          <a:bodyPr wrap="square" lIns="91440" tIns="45720" rIns="91440" bIns="45720" anchor="t">
            <a:spAutoFit/>
          </a:bodyPr>
          <a:lstStyle/>
          <a:p>
            <a:pPr>
              <a:spcAft>
                <a:spcPts val="1125"/>
              </a:spcAft>
              <a:tabLst>
                <a:tab pos="2088304" algn="l"/>
              </a:tabLst>
              <a:defRPr/>
            </a:pPr>
            <a:r>
              <a:rPr lang="en-GB" sz="1800" b="1" dirty="0">
                <a:solidFill>
                  <a:srgbClr val="0070C0"/>
                </a:solidFill>
                <a:latin typeface="Franklin Gothic Book" panose="020B0503020102020204"/>
              </a:rPr>
              <a:t>December 2024:</a:t>
            </a:r>
            <a:endParaRPr lang="en-US" dirty="0"/>
          </a:p>
          <a:p>
            <a:pPr>
              <a:spcAft>
                <a:spcPts val="1125"/>
              </a:spcAft>
              <a:tabLst>
                <a:tab pos="2088304" algn="l"/>
              </a:tabLst>
              <a:defRPr/>
            </a:pPr>
            <a:r>
              <a:rPr lang="en-US" sz="1800" b="1" dirty="0">
                <a:solidFill>
                  <a:srgbClr val="0070C0"/>
                </a:solidFill>
                <a:latin typeface="Franklin Gothic Book" panose="020B0503020102020204"/>
              </a:rPr>
              <a:t>Breaking Barriers: Promoting Equity, Diversity, &amp; Inclusion when Communicating to HCPs and Patients</a:t>
            </a:r>
            <a:endParaRPr lang="en-GB" sz="1800" b="1">
              <a:solidFill>
                <a:srgbClr val="4472C4"/>
              </a:solidFill>
              <a:latin typeface="Franklin Gothic Book" panose="020B0503020102020204"/>
            </a:endParaRPr>
          </a:p>
        </p:txBody>
      </p:sp>
    </p:spTree>
    <p:extLst>
      <p:ext uri="{BB962C8B-B14F-4D97-AF65-F5344CB8AC3E}">
        <p14:creationId xmlns:p14="http://schemas.microsoft.com/office/powerpoint/2010/main" val="5930113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1959-1619-4F96-8E97-53B7A28A6417}"/>
              </a:ext>
            </a:extLst>
          </p:cNvPr>
          <p:cNvSpPr>
            <a:spLocks noGrp="1"/>
          </p:cNvSpPr>
          <p:nvPr>
            <p:ph type="ctrTitle"/>
          </p:nvPr>
        </p:nvSpPr>
        <p:spPr>
          <a:xfrm>
            <a:off x="4745892" y="764604"/>
            <a:ext cx="3877408" cy="1111133"/>
          </a:xfrm>
        </p:spPr>
        <p:txBody>
          <a:bodyPr/>
          <a:lstStyle/>
          <a:p>
            <a:r>
              <a:rPr lang="en-US"/>
              <a:t>ISMPP University</a:t>
            </a:r>
          </a:p>
        </p:txBody>
      </p:sp>
      <p:sp>
        <p:nvSpPr>
          <p:cNvPr id="3" name="Subtitle 2">
            <a:extLst>
              <a:ext uri="{FF2B5EF4-FFF2-40B4-BE49-F238E27FC236}">
                <a16:creationId xmlns:a16="http://schemas.microsoft.com/office/drawing/2014/main" id="{F6A5669E-B61B-4FF9-8070-490009B12AEA}"/>
              </a:ext>
            </a:extLst>
          </p:cNvPr>
          <p:cNvSpPr>
            <a:spLocks noGrp="1"/>
          </p:cNvSpPr>
          <p:nvPr>
            <p:ph type="subTitle" idx="1"/>
          </p:nvPr>
        </p:nvSpPr>
        <p:spPr>
          <a:xfrm>
            <a:off x="4360729" y="2133834"/>
            <a:ext cx="4573194" cy="2166511"/>
          </a:xfrm>
        </p:spPr>
        <p:txBody>
          <a:bodyPr vert="horz" lIns="68580" tIns="34290" rIns="68580" bIns="34290" rtlCol="0" anchor="t">
            <a:noAutofit/>
          </a:bodyPr>
          <a:lstStyle/>
          <a:p>
            <a:r>
              <a:rPr lang="en-GB" sz="2175" dirty="0"/>
              <a:t>Copyright confusion: demystifying Creative Commons licenses for industry-funded research</a:t>
            </a:r>
          </a:p>
          <a:p>
            <a:endParaRPr lang="en-US" sz="2175" dirty="0"/>
          </a:p>
        </p:txBody>
      </p:sp>
      <p:sp>
        <p:nvSpPr>
          <p:cNvPr id="4" name="TextBox 3">
            <a:extLst>
              <a:ext uri="{FF2B5EF4-FFF2-40B4-BE49-F238E27FC236}">
                <a16:creationId xmlns:a16="http://schemas.microsoft.com/office/drawing/2014/main" id="{F0FD9C17-DA93-4646-8A02-B34096B5D343}"/>
              </a:ext>
            </a:extLst>
          </p:cNvPr>
          <p:cNvSpPr txBox="1"/>
          <p:nvPr/>
        </p:nvSpPr>
        <p:spPr>
          <a:xfrm>
            <a:off x="58782" y="3905796"/>
            <a:ext cx="1998618" cy="715837"/>
          </a:xfrm>
          <a:prstGeom prst="rect">
            <a:avLst/>
          </a:prstGeom>
          <a:noFill/>
        </p:spPr>
        <p:txBody>
          <a:bodyPr wrap="square" rtlCol="0">
            <a:spAutoFit/>
          </a:bodyPr>
          <a:lstStyle/>
          <a:p>
            <a:pPr defTabSz="685783">
              <a:defRPr/>
            </a:pPr>
            <a:endParaRPr lang="en-US" sz="1013">
              <a:solidFill>
                <a:prstClr val="black"/>
              </a:solidFill>
              <a:latin typeface="Franklin Gothic Book" panose="020B0503020102020204"/>
            </a:endParaRPr>
          </a:p>
          <a:p>
            <a:pPr defTabSz="685783">
              <a:defRPr/>
            </a:pPr>
            <a:endParaRPr lang="en-US" sz="1013">
              <a:solidFill>
                <a:prstClr val="black"/>
              </a:solidFill>
              <a:latin typeface="Franklin Gothic Book" panose="020B0503020102020204"/>
            </a:endParaRPr>
          </a:p>
          <a:p>
            <a:pPr defTabSz="685783">
              <a:defRPr/>
            </a:pPr>
            <a:r>
              <a:rPr lang="en-US" sz="1013" b="1">
                <a:solidFill>
                  <a:prstClr val="black"/>
                </a:solidFill>
                <a:latin typeface="Franklin Gothic Book" panose="020B0503020102020204"/>
              </a:rPr>
              <a:t>Webinar will begin promptly at: </a:t>
            </a:r>
          </a:p>
          <a:p>
            <a:pPr defTabSz="685783">
              <a:defRPr/>
            </a:pPr>
            <a:r>
              <a:rPr lang="en-US" sz="1013" b="1">
                <a:solidFill>
                  <a:prstClr val="black"/>
                </a:solidFill>
                <a:latin typeface="Franklin Gothic Book" panose="020B0503020102020204"/>
              </a:rPr>
              <a:t>11 AM ET / 4 PM GMT</a:t>
            </a:r>
          </a:p>
        </p:txBody>
      </p:sp>
      <p:sp>
        <p:nvSpPr>
          <p:cNvPr id="5" name="TextBox 4">
            <a:extLst>
              <a:ext uri="{FF2B5EF4-FFF2-40B4-BE49-F238E27FC236}">
                <a16:creationId xmlns:a16="http://schemas.microsoft.com/office/drawing/2014/main" id="{B51E204F-7927-43EE-8EBD-37CA3BC7DC54}"/>
              </a:ext>
            </a:extLst>
          </p:cNvPr>
          <p:cNvSpPr txBox="1"/>
          <p:nvPr/>
        </p:nvSpPr>
        <p:spPr>
          <a:xfrm>
            <a:off x="4669883" y="3137452"/>
            <a:ext cx="3696789" cy="334707"/>
          </a:xfrm>
          <a:prstGeom prst="rect">
            <a:avLst/>
          </a:prstGeom>
          <a:noFill/>
        </p:spPr>
        <p:txBody>
          <a:bodyPr wrap="square" lIns="91440" tIns="45720" rIns="91440" bIns="45720" rtlCol="0" anchor="t">
            <a:spAutoFit/>
          </a:bodyPr>
          <a:lstStyle/>
          <a:p>
            <a:pPr algn="ctr">
              <a:defRPr/>
            </a:pPr>
            <a:r>
              <a:rPr lang="en-US" sz="1575" b="1" dirty="0">
                <a:latin typeface="Franklin Gothic Book" panose="020B0503020102020204"/>
              </a:rPr>
              <a:t>October 23, 2024</a:t>
            </a:r>
          </a:p>
        </p:txBody>
      </p:sp>
      <p:pic>
        <p:nvPicPr>
          <p:cNvPr id="6" name="Picture 9" descr="A picture containing text&#10;&#10;Description automatically generated">
            <a:extLst>
              <a:ext uri="{FF2B5EF4-FFF2-40B4-BE49-F238E27FC236}">
                <a16:creationId xmlns:a16="http://schemas.microsoft.com/office/drawing/2014/main" id="{360D83E8-D974-F148-6230-E2B41765F5E2}"/>
              </a:ext>
            </a:extLst>
          </p:cNvPr>
          <p:cNvPicPr>
            <a:picLocks noChangeAspect="1"/>
          </p:cNvPicPr>
          <p:nvPr/>
        </p:nvPicPr>
        <p:blipFill>
          <a:blip r:embed="rId4"/>
          <a:stretch>
            <a:fillRect/>
          </a:stretch>
        </p:blipFill>
        <p:spPr>
          <a:xfrm>
            <a:off x="5361896" y="248333"/>
            <a:ext cx="815068" cy="816430"/>
          </a:xfrm>
          <a:prstGeom prst="rect">
            <a:avLst/>
          </a:prstGeom>
        </p:spPr>
      </p:pic>
      <p:sp>
        <p:nvSpPr>
          <p:cNvPr id="7" name="Plus Sign 6">
            <a:extLst>
              <a:ext uri="{FF2B5EF4-FFF2-40B4-BE49-F238E27FC236}">
                <a16:creationId xmlns:a16="http://schemas.microsoft.com/office/drawing/2014/main" id="{999C7232-6A72-3712-7B07-1884751D9F7E}"/>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Franklin Gothic Book" panose="020B0503020102020204"/>
            </a:endParaRPr>
          </a:p>
        </p:txBody>
      </p:sp>
      <p:pic>
        <p:nvPicPr>
          <p:cNvPr id="8" name="Picture 7">
            <a:extLst>
              <a:ext uri="{FF2B5EF4-FFF2-40B4-BE49-F238E27FC236}">
                <a16:creationId xmlns:a16="http://schemas.microsoft.com/office/drawing/2014/main" id="{8E1AE833-0A03-572D-C374-C7AFCECC478F}"/>
              </a:ext>
            </a:extLst>
          </p:cNvPr>
          <p:cNvPicPr>
            <a:picLocks noChangeAspect="1"/>
          </p:cNvPicPr>
          <p:nvPr/>
        </p:nvPicPr>
        <p:blipFill>
          <a:blip r:embed="rId5"/>
          <a:stretch>
            <a:fillRect/>
          </a:stretch>
        </p:blipFill>
        <p:spPr>
          <a:xfrm>
            <a:off x="6863227" y="354328"/>
            <a:ext cx="799153" cy="597740"/>
          </a:xfrm>
          <a:prstGeom prst="rect">
            <a:avLst/>
          </a:prstGeom>
        </p:spPr>
      </p:pic>
    </p:spTree>
    <p:custDataLst>
      <p:tags r:id="rId1"/>
    </p:custDataLst>
    <p:extLst>
      <p:ext uri="{BB962C8B-B14F-4D97-AF65-F5344CB8AC3E}">
        <p14:creationId xmlns:p14="http://schemas.microsoft.com/office/powerpoint/2010/main" val="3166025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a:t>We hope you enjoyed today'</a:t>
            </a:r>
            <a:r>
              <a:rPr lang="en-GB" altLang="ja-JP"/>
              <a:t>s presentation. </a:t>
            </a:r>
          </a:p>
          <a:p>
            <a:pPr marL="0" indent="0">
              <a:spcAft>
                <a:spcPts val="1200"/>
              </a:spcAft>
              <a:buNone/>
            </a:pPr>
            <a:r>
              <a:rPr lang="en-GB" altLang="ja-JP" b="1">
                <a:solidFill>
                  <a:schemeClr val="accent2"/>
                </a:solidFill>
              </a:rPr>
              <a:t>After closing out of Zoom, please click the CONTINUE button </a:t>
            </a:r>
            <a:br>
              <a:rPr lang="en-GB" altLang="ja-JP" b="1">
                <a:solidFill>
                  <a:schemeClr val="accent2"/>
                </a:solidFill>
              </a:rPr>
            </a:br>
            <a:r>
              <a:rPr lang="en-GB" altLang="ja-JP" b="1">
                <a:solidFill>
                  <a:schemeClr val="accent2"/>
                </a:solidFill>
              </a:rPr>
              <a:t>on your screen to take our short survey. Thank you!</a:t>
            </a:r>
            <a:endParaRPr lang="en-GB" altLang="en-US"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075"/>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3"/>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1" y="4337184"/>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Franklin Gothic Book" panose="020B0503020102020204"/>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6"/>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39</a:t>
            </a:fld>
            <a:endParaRPr lang="en-US">
              <a:solidFill>
                <a:prstClr val="black"/>
              </a:solidFill>
              <a:latin typeface="Franklin Gothic Book" panose="020B0503020102020204"/>
            </a:endParaRPr>
          </a:p>
        </p:txBody>
      </p:sp>
    </p:spTree>
    <p:extLst>
      <p:ext uri="{BB962C8B-B14F-4D97-AF65-F5344CB8AC3E}">
        <p14:creationId xmlns:p14="http://schemas.microsoft.com/office/powerpoint/2010/main" val="4122334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vert="horz" lIns="91440" tIns="45720" rIns="91440" bIns="45720" rtlCol="0" anchor="b">
            <a:normAutofit/>
          </a:bodyPr>
          <a:lstStyle/>
          <a:p>
            <a:r>
              <a:rPr lang="en-US" sz="3000" dirty="0"/>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861114" y="1137514"/>
            <a:ext cx="7421773" cy="4471160"/>
          </a:xfrm>
          <a:prstGeom prst="rect">
            <a:avLst/>
          </a:prstGeom>
        </p:spPr>
        <p:txBody>
          <a:bodyPr wrap="square" lIns="91440" tIns="45720" rIns="91440" bIns="45720" anchor="t">
            <a:spAutoFit/>
          </a:bodyPr>
          <a:lstStyle/>
          <a:p>
            <a:pPr algn="ctr" defTabSz="685783">
              <a:spcBef>
                <a:spcPts val="600"/>
              </a:spcBef>
              <a:defRPr/>
            </a:pPr>
            <a:r>
              <a:rPr lang="en-US" sz="2700" b="1" spc="-23" dirty="0">
                <a:solidFill>
                  <a:srgbClr val="FF0000"/>
                </a:solidFill>
                <a:latin typeface="Franklin Gothic Demi"/>
                <a:ea typeface="ＭＳ Ｐゴシック"/>
                <a:cs typeface="Calibri"/>
              </a:rPr>
              <a:t>NEW</a:t>
            </a:r>
            <a:r>
              <a:rPr lang="en-US" sz="2700" b="1" spc="-23" dirty="0">
                <a:solidFill>
                  <a:schemeClr val="accent1">
                    <a:lumMod val="75000"/>
                  </a:schemeClr>
                </a:solidFill>
                <a:latin typeface="Franklin Gothic Demi"/>
                <a:ea typeface="ＭＳ Ｐゴシック"/>
                <a:cs typeface="Calibri"/>
              </a:rPr>
              <a:t> ISMPP Academy</a:t>
            </a:r>
            <a:endParaRPr lang="en-US" sz="2700" b="1" dirty="0">
              <a:solidFill>
                <a:schemeClr val="accent1">
                  <a:lumMod val="75000"/>
                </a:schemeClr>
              </a:solidFill>
              <a:latin typeface="Franklin Gothic Demi"/>
              <a:ea typeface="ＭＳ Ｐゴシック"/>
              <a:cs typeface="Calibri"/>
            </a:endParaRPr>
          </a:p>
          <a:p>
            <a:pPr algn="ctr" defTabSz="685783">
              <a:spcBef>
                <a:spcPts val="600"/>
              </a:spcBef>
              <a:defRPr/>
            </a:pPr>
            <a:endParaRPr lang="en-US" sz="600" b="1" spc="-23" dirty="0">
              <a:solidFill>
                <a:srgbClr val="0070C0"/>
              </a:solidFill>
              <a:latin typeface="Franklin Gothic Book"/>
              <a:ea typeface="ＭＳ Ｐゴシック"/>
              <a:cs typeface="Calibri"/>
            </a:endParaRPr>
          </a:p>
          <a:p>
            <a:pPr algn="ctr" defTabSz="685783">
              <a:spcBef>
                <a:spcPts val="600"/>
              </a:spcBef>
              <a:defRPr/>
            </a:pPr>
            <a:r>
              <a:rPr lang="en-US" sz="1800" b="1" spc="-23" dirty="0">
                <a:solidFill>
                  <a:srgbClr val="0070C0"/>
                </a:solidFill>
                <a:latin typeface="Franklin Gothic Book"/>
                <a:ea typeface="ＭＳ Ｐゴシック"/>
                <a:cs typeface="Calibri"/>
              </a:rPr>
              <a:t>Save the date: </a:t>
            </a:r>
            <a:r>
              <a:rPr lang="en-US" sz="1800" b="1" spc="-23" dirty="0">
                <a:solidFill>
                  <a:srgbClr val="0070C0"/>
                </a:solidFill>
                <a:latin typeface="Franklin Gothic Demi"/>
                <a:ea typeface="ＭＳ Ｐゴシック"/>
                <a:cs typeface="Calibri"/>
              </a:rPr>
              <a:t>November 13-14, 2024</a:t>
            </a:r>
            <a:endParaRPr lang="en-US" sz="1800" b="1" dirty="0">
              <a:latin typeface="Franklin Gothic Demi"/>
            </a:endParaRPr>
          </a:p>
          <a:p>
            <a:pPr algn="ctr" defTabSz="685783">
              <a:spcBef>
                <a:spcPts val="600"/>
              </a:spcBef>
              <a:defRPr/>
            </a:pPr>
            <a:r>
              <a:rPr lang="en-US" sz="1800" b="1" spc="-23" dirty="0">
                <a:solidFill>
                  <a:srgbClr val="0070C0"/>
                </a:solidFill>
                <a:latin typeface="Franklin Gothic Book"/>
                <a:ea typeface="ＭＳ Ｐゴシック"/>
                <a:cs typeface="Calibri"/>
              </a:rPr>
              <a:t>Where: </a:t>
            </a:r>
            <a:r>
              <a:rPr lang="en-US" sz="1800" b="1" spc="-23" dirty="0">
                <a:solidFill>
                  <a:srgbClr val="0070C0"/>
                </a:solidFill>
                <a:latin typeface="Franklin Gothic Demi"/>
                <a:ea typeface="ＭＳ Ｐゴシック"/>
                <a:cs typeface="Calibri"/>
              </a:rPr>
              <a:t>Convene at Commerce Square, Two Commerce Square, Philadelphia, PA 19103</a:t>
            </a:r>
            <a:endParaRPr lang="en-US" sz="600" dirty="0">
              <a:solidFill>
                <a:srgbClr val="000000"/>
              </a:solidFill>
              <a:latin typeface="Franklin Gothic Demi"/>
              <a:ea typeface="ＭＳ Ｐゴシック"/>
              <a:cs typeface="Calibri"/>
            </a:endParaRPr>
          </a:p>
          <a:p>
            <a:pPr algn="ctr" defTabSz="685783">
              <a:defRPr/>
            </a:pPr>
            <a:r>
              <a:rPr lang="en-US" sz="1800" b="1" spc="-23" dirty="0">
                <a:solidFill>
                  <a:schemeClr val="accent1">
                    <a:lumMod val="75000"/>
                  </a:schemeClr>
                </a:solidFill>
                <a:ea typeface="ＭＳ Ｐゴシック"/>
                <a:cs typeface="Calibri"/>
              </a:rPr>
              <a:t>ISMPP Academy </a:t>
            </a:r>
            <a:r>
              <a:rPr lang="en-US" sz="1800" spc="-23" dirty="0">
                <a:solidFill>
                  <a:schemeClr val="accent1">
                    <a:lumMod val="75000"/>
                  </a:schemeClr>
                </a:solidFill>
                <a:ea typeface="ＭＳ Ｐゴシック"/>
                <a:cs typeface="Calibri"/>
              </a:rPr>
              <a:t>is a meeting that will deliver </a:t>
            </a:r>
          </a:p>
          <a:p>
            <a:pPr algn="ctr" defTabSz="685783">
              <a:spcAft>
                <a:spcPts val="450"/>
              </a:spcAft>
              <a:defRPr/>
            </a:pPr>
            <a:r>
              <a:rPr lang="en-US" sz="1800" b="1" spc="-23" dirty="0">
                <a:solidFill>
                  <a:schemeClr val="accent1">
                    <a:lumMod val="75000"/>
                  </a:schemeClr>
                </a:solidFill>
                <a:ea typeface="ＭＳ Ｐゴシック"/>
                <a:cs typeface="Calibri"/>
              </a:rPr>
              <a:t>best practices education</a:t>
            </a:r>
            <a:r>
              <a:rPr lang="en-US" sz="1800" spc="-23" dirty="0">
                <a:solidFill>
                  <a:schemeClr val="accent1">
                    <a:lumMod val="75000"/>
                  </a:schemeClr>
                </a:solidFill>
                <a:ea typeface="ＭＳ Ｐゴシック"/>
                <a:cs typeface="Calibri"/>
              </a:rPr>
              <a:t> to</a:t>
            </a:r>
            <a:r>
              <a:rPr lang="en-US" sz="1800" b="1" spc="-23" dirty="0">
                <a:solidFill>
                  <a:schemeClr val="accent1">
                    <a:lumMod val="75000"/>
                  </a:schemeClr>
                </a:solidFill>
                <a:ea typeface="ＭＳ Ｐゴシック"/>
                <a:cs typeface="Calibri"/>
              </a:rPr>
              <a:t> </a:t>
            </a:r>
            <a:r>
              <a:rPr lang="en-US" sz="1800" spc="-23" dirty="0">
                <a:solidFill>
                  <a:schemeClr val="accent1">
                    <a:lumMod val="75000"/>
                  </a:schemeClr>
                </a:solidFill>
                <a:ea typeface="ＭＳ Ｐゴシック"/>
                <a:cs typeface="Calibri"/>
              </a:rPr>
              <a:t>professionals:  </a:t>
            </a:r>
          </a:p>
          <a:p>
            <a:pPr marL="953" algn="ctr" defTabSz="685783">
              <a:spcAft>
                <a:spcPts val="450"/>
              </a:spcAft>
              <a:defRPr/>
            </a:pPr>
            <a:r>
              <a:rPr lang="en-US" sz="1800" spc="-23" dirty="0">
                <a:solidFill>
                  <a:schemeClr val="accent1">
                    <a:lumMod val="75000"/>
                  </a:schemeClr>
                </a:solidFill>
                <a:ea typeface="ＭＳ Ｐゴシック"/>
                <a:cs typeface="Calibri"/>
                <a:sym typeface="Symbol" panose="05050102010706020507" pitchFamily="18" charset="2"/>
              </a:rPr>
              <a:t> </a:t>
            </a:r>
            <a:r>
              <a:rPr lang="en-US" sz="1800" spc="-23" dirty="0">
                <a:solidFill>
                  <a:schemeClr val="accent1">
                    <a:lumMod val="75000"/>
                  </a:schemeClr>
                </a:solidFill>
                <a:ea typeface="ＭＳ Ｐゴシック"/>
                <a:cs typeface="Calibri"/>
              </a:rPr>
              <a:t>Who work at biotechnology, small pharma, and medical device companies </a:t>
            </a:r>
            <a:r>
              <a:rPr lang="en-US" sz="1800" spc="-23" dirty="0">
                <a:solidFill>
                  <a:schemeClr val="accent1">
                    <a:lumMod val="75000"/>
                  </a:schemeClr>
                </a:solidFill>
                <a:ea typeface="ＭＳ Ｐゴシック"/>
                <a:cs typeface="Calibri"/>
                <a:sym typeface="Symbol" panose="05050102010706020507" pitchFamily="18" charset="2"/>
              </a:rPr>
              <a:t></a:t>
            </a:r>
            <a:endParaRPr lang="en-US" sz="1800" spc="-23" dirty="0">
              <a:solidFill>
                <a:schemeClr val="accent1">
                  <a:lumMod val="75000"/>
                </a:schemeClr>
              </a:solidFill>
              <a:ea typeface="ＭＳ Ｐゴシック"/>
              <a:cs typeface="Calibri"/>
            </a:endParaRPr>
          </a:p>
          <a:p>
            <a:pPr marL="953" algn="ctr" defTabSz="685783">
              <a:spcAft>
                <a:spcPts val="450"/>
              </a:spcAft>
              <a:defRPr/>
            </a:pPr>
            <a:r>
              <a:rPr lang="en-US" sz="1800" spc="-23" dirty="0">
                <a:solidFill>
                  <a:schemeClr val="accent1">
                    <a:lumMod val="75000"/>
                  </a:schemeClr>
                </a:solidFill>
                <a:ea typeface="ＭＳ Ｐゴシック"/>
                <a:cs typeface="Calibri"/>
                <a:sym typeface="Symbol" panose="05050102010706020507" pitchFamily="18" charset="2"/>
              </a:rPr>
              <a:t>  </a:t>
            </a:r>
            <a:r>
              <a:rPr lang="en-US" sz="1800" spc="-23" dirty="0">
                <a:solidFill>
                  <a:schemeClr val="accent1">
                    <a:lumMod val="75000"/>
                  </a:schemeClr>
                </a:solidFill>
                <a:ea typeface="ＭＳ Ｐゴシック"/>
                <a:cs typeface="Calibri"/>
              </a:rPr>
              <a:t>Who are newer to the field </a:t>
            </a:r>
            <a:r>
              <a:rPr lang="en-US" sz="1800" spc="-23" dirty="0">
                <a:solidFill>
                  <a:schemeClr val="accent1">
                    <a:lumMod val="75000"/>
                  </a:schemeClr>
                </a:solidFill>
                <a:ea typeface="ＭＳ Ｐゴシック"/>
                <a:cs typeface="Calibri"/>
                <a:sym typeface="Symbol" panose="05050102010706020507" pitchFamily="18" charset="2"/>
              </a:rPr>
              <a:t></a:t>
            </a:r>
            <a:endParaRPr lang="en-US" sz="1800" spc="-23" dirty="0">
              <a:solidFill>
                <a:schemeClr val="accent1">
                  <a:lumMod val="75000"/>
                </a:schemeClr>
              </a:solidFill>
              <a:ea typeface="ＭＳ Ｐゴシック"/>
              <a:cs typeface="Calibri"/>
            </a:endParaRPr>
          </a:p>
          <a:p>
            <a:pPr marL="953" algn="ctr" defTabSz="685783">
              <a:spcAft>
                <a:spcPts val="450"/>
              </a:spcAft>
              <a:defRPr/>
            </a:pPr>
            <a:r>
              <a:rPr lang="en-US" sz="1800" spc="-23" dirty="0">
                <a:solidFill>
                  <a:schemeClr val="accent1">
                    <a:lumMod val="75000"/>
                  </a:schemeClr>
                </a:solidFill>
                <a:ea typeface="ＭＳ Ｐゴシック"/>
                <a:cs typeface="Calibri"/>
                <a:sym typeface="Symbol" panose="05050102010706020507" pitchFamily="18" charset="2"/>
              </a:rPr>
              <a:t> </a:t>
            </a:r>
            <a:r>
              <a:rPr lang="en-US" sz="1800" spc="-23" dirty="0">
                <a:solidFill>
                  <a:schemeClr val="accent1">
                    <a:lumMod val="75000"/>
                  </a:schemeClr>
                </a:solidFill>
                <a:ea typeface="ＭＳ Ｐゴシック"/>
                <a:cs typeface="Calibri"/>
              </a:rPr>
              <a:t>Who want to build their expertise </a:t>
            </a:r>
            <a:r>
              <a:rPr lang="en-US" sz="1800" spc="-23" dirty="0">
                <a:solidFill>
                  <a:schemeClr val="accent1">
                    <a:lumMod val="75000"/>
                  </a:schemeClr>
                </a:solidFill>
                <a:ea typeface="ＭＳ Ｐゴシック"/>
                <a:cs typeface="Calibri"/>
                <a:sym typeface="Symbol" panose="05050102010706020507" pitchFamily="18" charset="2"/>
              </a:rPr>
              <a:t></a:t>
            </a:r>
            <a:r>
              <a:rPr lang="en-US" sz="1800" spc="-23" dirty="0">
                <a:solidFill>
                  <a:schemeClr val="accent1">
                    <a:lumMod val="75000"/>
                  </a:schemeClr>
                </a:solidFill>
                <a:ea typeface="ＭＳ Ｐゴシック"/>
                <a:cs typeface="Calibri"/>
              </a:rPr>
              <a:t>  </a:t>
            </a:r>
            <a:endParaRPr lang="en-US" sz="900" b="1" spc="-23" dirty="0">
              <a:solidFill>
                <a:schemeClr val="accent1">
                  <a:lumMod val="75000"/>
                </a:schemeClr>
              </a:solidFill>
              <a:latin typeface="Franklin Gothic Book"/>
              <a:ea typeface="ＭＳ Ｐゴシック"/>
              <a:cs typeface="Calibri"/>
            </a:endParaRPr>
          </a:p>
          <a:p>
            <a:pPr algn="ctr" defTabSz="685783">
              <a:spcBef>
                <a:spcPts val="600"/>
              </a:spcBef>
              <a:defRPr/>
            </a:pPr>
            <a:r>
              <a:rPr lang="en-US" sz="2100" spc="-23" dirty="0">
                <a:solidFill>
                  <a:srgbClr val="FF0000"/>
                </a:solidFill>
                <a:latin typeface="Franklin Gothic Demi"/>
                <a:ea typeface="ＭＳ Ｐゴシック"/>
                <a:cs typeface="Calibri"/>
              </a:rPr>
              <a:t>Registration is open! </a:t>
            </a:r>
            <a:endParaRPr lang="en-US" sz="2100" dirty="0">
              <a:solidFill>
                <a:srgbClr val="FF0000"/>
              </a:solidFill>
              <a:latin typeface="Franklin Gothic Demi"/>
            </a:endParaRPr>
          </a:p>
          <a:p>
            <a:pPr marL="285274" indent="-285274" defTabSz="685783">
              <a:spcBef>
                <a:spcPts val="600"/>
              </a:spcBef>
              <a:buFont typeface="Arial" panose="020B0604020202020204" pitchFamily="34" charset="0"/>
              <a:buChar char="•"/>
              <a:defRPr/>
            </a:pPr>
            <a:endParaRPr lang="en-US" sz="1988" b="1" spc="-23" dirty="0">
              <a:solidFill>
                <a:srgbClr val="0070C0"/>
              </a:solidFill>
              <a:latin typeface="Franklin Gothic Book"/>
              <a:ea typeface="ＭＳ Ｐゴシック"/>
              <a:cs typeface="Calibri"/>
            </a:endParaRPr>
          </a:p>
          <a:p>
            <a:pPr>
              <a:spcBef>
                <a:spcPts val="600"/>
              </a:spcBef>
              <a:defRPr/>
            </a:pPr>
            <a:endParaRPr lang="en-US" sz="2000" spc="-23" dirty="0">
              <a:latin typeface="Franklin Gothic Book"/>
              <a:ea typeface="ＭＳ Ｐゴシック" pitchFamily="34" charset="-128"/>
              <a:cs typeface="Calibri" pitchFamily="34" charset="0"/>
            </a:endParaRPr>
          </a:p>
        </p:txBody>
      </p:sp>
      <p:sp>
        <p:nvSpPr>
          <p:cNvPr id="12" name="Slide Number Placeholder 11">
            <a:extLst>
              <a:ext uri="{FF2B5EF4-FFF2-40B4-BE49-F238E27FC236}">
                <a16:creationId xmlns:a16="http://schemas.microsoft.com/office/drawing/2014/main" id="{6EBA44AA-A0DD-0A93-1CA5-DC0EA60BB0C9}"/>
              </a:ext>
            </a:extLst>
          </p:cNvPr>
          <p:cNvSpPr>
            <a:spLocks noGrp="1"/>
          </p:cNvSpPr>
          <p:nvPr>
            <p:ph type="sldNum" sz="quarter" idx="10"/>
          </p:nvPr>
        </p:nvSpPr>
        <p:spPr/>
        <p:txBody>
          <a:bodyPr/>
          <a:lstStyle/>
          <a:p>
            <a:fld id="{42AD0A0E-4515-A647-B2E3-7F1B29FB990E}" type="slidenum">
              <a:rPr lang="en-US" smtClean="0"/>
              <a:pPr/>
              <a:t>4</a:t>
            </a:fld>
            <a:endParaRPr lang="en-US"/>
          </a:p>
        </p:txBody>
      </p:sp>
      <p:pic>
        <p:nvPicPr>
          <p:cNvPr id="4" name="Graphic 3" descr="Megaphone1 with solid fill">
            <a:extLst>
              <a:ext uri="{FF2B5EF4-FFF2-40B4-BE49-F238E27FC236}">
                <a16:creationId xmlns:a16="http://schemas.microsoft.com/office/drawing/2014/main" id="{727FB416-C30D-9BFD-5675-8925BD5353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653" y="904342"/>
            <a:ext cx="1428749" cy="1428749"/>
          </a:xfrm>
          <a:prstGeom prst="rect">
            <a:avLst/>
          </a:prstGeom>
        </p:spPr>
      </p:pic>
    </p:spTree>
    <p:extLst>
      <p:ext uri="{BB962C8B-B14F-4D97-AF65-F5344CB8AC3E}">
        <p14:creationId xmlns:p14="http://schemas.microsoft.com/office/powerpoint/2010/main" val="3163331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453586"/>
          </a:xfrm>
          <a:prstGeom prst="rect">
            <a:avLst/>
          </a:prstGeom>
          <a:noFill/>
        </p:spPr>
        <p:txBody>
          <a:bodyPr wrap="square" lIns="68580" tIns="34290" rIns="68580" bIns="34290" rtlCol="0" anchor="t">
            <a:spAutoFit/>
          </a:bodyPr>
          <a:lstStyle/>
          <a:p>
            <a:pPr defTabSz="685783">
              <a:lnSpc>
                <a:spcPct val="90000"/>
              </a:lnSpc>
              <a:defRPr/>
            </a:pPr>
            <a:r>
              <a:rPr lang="en-US" sz="2775" b="1" dirty="0">
                <a:solidFill>
                  <a:srgbClr val="F28C11"/>
                </a:solidFill>
                <a:latin typeface="Franklin Gothic Medium" panose="020B0603020102020204"/>
              </a:rPr>
              <a:t>Sonia Schweers, PharmD</a:t>
            </a:r>
            <a:endParaRPr lang="en-US" sz="1013" dirty="0"/>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2062103"/>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dirty="0"/>
              <a:t>Director, WW Medical Compliance, Bristol Myers Squibb</a:t>
            </a:r>
          </a:p>
          <a:p>
            <a:pPr marL="342424" indent="-342424">
              <a:buFont typeface="Symbol" panose="05050102010706020507" pitchFamily="18" charset="2"/>
              <a:buChar char=""/>
            </a:pPr>
            <a:r>
              <a:rPr lang="en-US" sz="1600" dirty="0"/>
              <a:t>Founding member of the Authorship Taskforce and helped develop the vision and strategy for the taskforce</a:t>
            </a:r>
          </a:p>
          <a:p>
            <a:pPr marL="342424" indent="-342424">
              <a:buFont typeface="Symbol" panose="05050102010706020507" pitchFamily="18" charset="2"/>
              <a:buChar char=""/>
            </a:pPr>
            <a:r>
              <a:rPr lang="en-US" sz="1600" dirty="0"/>
              <a:t>Part of the authorship steering committee and an author of the authorship recommendations recently published</a:t>
            </a:r>
            <a:endParaRPr lang="en-US" sz="16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5318" r="1531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91420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453586"/>
          </a:xfrm>
          <a:prstGeom prst="rect">
            <a:avLst/>
          </a:prstGeom>
          <a:noFill/>
        </p:spPr>
        <p:txBody>
          <a:bodyPr wrap="square" lIns="68580" tIns="34290" rIns="68580" bIns="34290" rtlCol="0" anchor="t">
            <a:spAutoFit/>
          </a:bodyPr>
          <a:lstStyle/>
          <a:p>
            <a:pPr defTabSz="685783">
              <a:lnSpc>
                <a:spcPct val="90000"/>
              </a:lnSpc>
              <a:defRPr/>
            </a:pPr>
            <a:r>
              <a:rPr lang="en-US" sz="2775" b="1" dirty="0">
                <a:solidFill>
                  <a:srgbClr val="F28C11"/>
                </a:solidFill>
                <a:latin typeface="Franklin Gothic Medium" panose="020B0603020102020204"/>
              </a:rPr>
              <a:t>Sam Cavana</a:t>
            </a:r>
            <a:endParaRPr lang="en-US" sz="1013" dirty="0"/>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1938992"/>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2000" dirty="0"/>
              <a:t>Head of Publishing Solutions at Taylor &amp; Francis</a:t>
            </a:r>
          </a:p>
          <a:p>
            <a:pPr marL="342424" indent="-342424">
              <a:buFont typeface="Symbol" panose="05050102010706020507" pitchFamily="18" charset="2"/>
              <a:buChar char=""/>
            </a:pPr>
            <a:r>
              <a:rPr lang="en-US" sz="2000" dirty="0"/>
              <a:t>Worked in commercial permissions, reuse and editorial roles</a:t>
            </a:r>
          </a:p>
          <a:p>
            <a:pPr marL="342424" indent="-342424">
              <a:buFont typeface="Symbol" panose="05050102010706020507" pitchFamily="18" charset="2"/>
              <a:buChar char=""/>
            </a:pPr>
            <a:r>
              <a:rPr lang="en-US" sz="2000" dirty="0"/>
              <a:t>15+ years of experience in the publishing industry</a:t>
            </a:r>
            <a:endParaRPr lang="en-US" sz="20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2232509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453586"/>
          </a:xfrm>
          <a:prstGeom prst="rect">
            <a:avLst/>
          </a:prstGeom>
          <a:noFill/>
        </p:spPr>
        <p:txBody>
          <a:bodyPr wrap="square" lIns="68580" tIns="34290" rIns="68580" bIns="34290" rtlCol="0" anchor="t">
            <a:spAutoFit/>
          </a:bodyPr>
          <a:lstStyle/>
          <a:p>
            <a:pPr defTabSz="685783">
              <a:lnSpc>
                <a:spcPct val="90000"/>
              </a:lnSpc>
              <a:defRPr/>
            </a:pPr>
            <a:r>
              <a:rPr lang="en-US" sz="2775" b="1" dirty="0" err="1">
                <a:solidFill>
                  <a:srgbClr val="F28C11"/>
                </a:solidFill>
                <a:latin typeface="Franklin Gothic Medium" panose="020B0603020102020204"/>
              </a:rPr>
              <a:t>Slávka</a:t>
            </a:r>
            <a:r>
              <a:rPr lang="en-US" sz="2775" b="1" dirty="0">
                <a:solidFill>
                  <a:srgbClr val="F28C11"/>
                </a:solidFill>
                <a:latin typeface="Franklin Gothic Medium" panose="020B0603020102020204"/>
              </a:rPr>
              <a:t> </a:t>
            </a:r>
            <a:r>
              <a:rPr lang="en-US" sz="2775" b="1" dirty="0" err="1">
                <a:solidFill>
                  <a:srgbClr val="F28C11"/>
                </a:solidFill>
                <a:latin typeface="Franklin Gothic Medium" panose="020B0603020102020204"/>
              </a:rPr>
              <a:t>Baróniková</a:t>
            </a:r>
            <a:r>
              <a:rPr lang="en-US" sz="2775" b="1" dirty="0">
                <a:solidFill>
                  <a:srgbClr val="F28C11"/>
                </a:solidFill>
                <a:latin typeface="Franklin Gothic Medium" panose="020B0603020102020204"/>
              </a:rPr>
              <a:t>, PhD</a:t>
            </a:r>
            <a:endParaRPr lang="en-US" sz="1013" dirty="0"/>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198008"/>
            <a:ext cx="4876939" cy="2862322"/>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800" dirty="0"/>
              <a:t>Senior Director of Publication at </a:t>
            </a:r>
            <a:r>
              <a:rPr lang="en-US" sz="1800" dirty="0" err="1"/>
              <a:t>Alfasigma</a:t>
            </a:r>
            <a:endParaRPr lang="en-US" sz="1800" dirty="0"/>
          </a:p>
          <a:p>
            <a:pPr marL="342424" indent="-342424">
              <a:buFont typeface="Symbol" panose="05050102010706020507" pitchFamily="18" charset="2"/>
              <a:buChar char=""/>
            </a:pPr>
            <a:r>
              <a:rPr lang="en-US" sz="1800" dirty="0"/>
              <a:t>Pharmacist with a PhD in Pharmacognosy</a:t>
            </a:r>
          </a:p>
          <a:p>
            <a:pPr marL="342424" indent="-342424">
              <a:buFont typeface="Symbol" panose="05050102010706020507" pitchFamily="18" charset="2"/>
              <a:buChar char=""/>
            </a:pPr>
            <a:r>
              <a:rPr lang="en-US" sz="1800" dirty="0"/>
              <a:t>20 years experience in pharma, including scientific publishing, research integrity, transparency, and collaborative research across various therapeutic areas</a:t>
            </a:r>
          </a:p>
          <a:p>
            <a:pPr marL="342424" indent="-342424">
              <a:buFont typeface="Symbol" panose="05050102010706020507" pitchFamily="18" charset="2"/>
              <a:buChar char=""/>
            </a:pPr>
            <a:r>
              <a:rPr lang="en-US" sz="1800" dirty="0"/>
              <a:t>Active contributor to scientific communication research and education as a Member of ISMPP and Open Pharma, and as EMWA conference director</a:t>
            </a:r>
            <a:endParaRPr lang="en-US" sz="18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1941763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453586"/>
          </a:xfrm>
          <a:prstGeom prst="rect">
            <a:avLst/>
          </a:prstGeom>
          <a:noFill/>
        </p:spPr>
        <p:txBody>
          <a:bodyPr wrap="square" lIns="68580" tIns="34290" rIns="68580" bIns="34290" rtlCol="0" anchor="t">
            <a:spAutoFit/>
          </a:bodyPr>
          <a:lstStyle/>
          <a:p>
            <a:pPr defTabSz="685783">
              <a:lnSpc>
                <a:spcPct val="90000"/>
              </a:lnSpc>
              <a:defRPr/>
            </a:pPr>
            <a:r>
              <a:rPr lang="en-US" sz="2775" b="1" dirty="0">
                <a:solidFill>
                  <a:srgbClr val="F28C11"/>
                </a:solidFill>
                <a:latin typeface="Franklin Gothic Medium" panose="020B0603020102020204"/>
              </a:rPr>
              <a:t>Valérie Philippon, PhD </a:t>
            </a:r>
            <a:endParaRPr lang="en-US" sz="1013" dirty="0"/>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198008"/>
            <a:ext cx="4876939" cy="3293209"/>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dirty="0"/>
              <a:t>Global Head, Scientific Communications &amp; Managed Access Programs at UCB</a:t>
            </a:r>
          </a:p>
          <a:p>
            <a:pPr marL="342424" indent="-342424">
              <a:buFont typeface="Symbol" panose="05050102010706020507" pitchFamily="18" charset="2"/>
              <a:buChar char=""/>
            </a:pPr>
            <a:r>
              <a:rPr lang="en-US" sz="1600" dirty="0"/>
              <a:t>Over 25 years of industry experience in Research, Development and Medical Affairs</a:t>
            </a:r>
          </a:p>
          <a:p>
            <a:pPr marL="342424" indent="-342424">
              <a:buFont typeface="Symbol" panose="05050102010706020507" pitchFamily="18" charset="2"/>
              <a:buChar char=""/>
            </a:pPr>
            <a:r>
              <a:rPr lang="en-US" sz="1600" dirty="0"/>
              <a:t>Held a variety of Medical Affairs roles with increasing responsibilities successively at </a:t>
            </a:r>
            <a:r>
              <a:rPr lang="en-US" sz="1600" dirty="0" err="1"/>
              <a:t>Idenix</a:t>
            </a:r>
            <a:r>
              <a:rPr lang="en-US" sz="1600" dirty="0"/>
              <a:t>, Vertex, AVEO Oncology, Cubist Pharmaceuticals, Shire, Takeda and UCB</a:t>
            </a:r>
          </a:p>
          <a:p>
            <a:pPr marL="342424" indent="-342424">
              <a:buFont typeface="Symbol" panose="05050102010706020507" pitchFamily="18" charset="2"/>
              <a:buChar char=""/>
            </a:pPr>
            <a:r>
              <a:rPr lang="en-US" sz="1600" dirty="0"/>
              <a:t>Long-term member of the Healthcare Businesswomen Association and was the Chair of the International Society for Medical Publication Professionals (ISMPP) Board of Trustee in 2021-2022</a:t>
            </a:r>
            <a:endParaRPr lang="en-US" sz="16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3619686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453586"/>
          </a:xfrm>
          <a:prstGeom prst="rect">
            <a:avLst/>
          </a:prstGeom>
          <a:noFill/>
        </p:spPr>
        <p:txBody>
          <a:bodyPr wrap="square" lIns="68580" tIns="34290" rIns="68580" bIns="34290" rtlCol="0" anchor="t">
            <a:spAutoFit/>
          </a:bodyPr>
          <a:lstStyle/>
          <a:p>
            <a:pPr defTabSz="685783">
              <a:lnSpc>
                <a:spcPct val="90000"/>
              </a:lnSpc>
              <a:defRPr/>
            </a:pPr>
            <a:r>
              <a:rPr lang="en-US" sz="2775" b="1" dirty="0">
                <a:solidFill>
                  <a:srgbClr val="F28C11"/>
                </a:solidFill>
                <a:latin typeface="Franklin Gothic Medium" panose="020B0603020102020204"/>
              </a:rPr>
              <a:t>Sophie Nobes </a:t>
            </a:r>
            <a:endParaRPr lang="en-US" sz="1013" dirty="0"/>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198008"/>
            <a:ext cx="4876939" cy="1938992"/>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2000" dirty="0"/>
              <a:t>Senior Medical Writer at Oxford PharmaGenesis</a:t>
            </a:r>
          </a:p>
          <a:p>
            <a:pPr marL="342424" indent="-342424">
              <a:buFont typeface="Symbol" panose="05050102010706020507" pitchFamily="18" charset="2"/>
              <a:buChar char=""/>
            </a:pPr>
            <a:r>
              <a:rPr lang="en-US" sz="2000" dirty="0"/>
              <a:t>Co-lead of the Open Pharma open access working group</a:t>
            </a:r>
          </a:p>
          <a:p>
            <a:pPr marL="342424" indent="-342424">
              <a:buFont typeface="Symbol" panose="05050102010706020507" pitchFamily="18" charset="2"/>
              <a:buChar char=""/>
            </a:pPr>
            <a:r>
              <a:rPr lang="en-US" sz="2000" dirty="0"/>
              <a:t>Experienced medical writer with a background in education and outreach</a:t>
            </a:r>
            <a:endParaRPr lang="en-US" sz="20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4683" r="4683"/>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247428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defTabSz="685783">
              <a:defRPr/>
            </a:pPr>
            <a:endParaRPr lang="en-GB" sz="506">
              <a:solidFill>
                <a:prstClr val="black"/>
              </a:solidFill>
              <a:latin typeface="Franklin Gothic Book" panose="020B0503020102020204"/>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0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defTabSz="685783">
              <a:defRPr/>
            </a:pPr>
            <a:fld id="{42AD0A0E-4515-A647-B2E3-7F1B29FB990E}" type="slidenum">
              <a:rPr lang="en-US">
                <a:solidFill>
                  <a:prstClr val="black"/>
                </a:solidFill>
                <a:latin typeface="Franklin Gothic Book" panose="020B0503020102020204"/>
              </a:rPr>
              <a:pPr defTabSz="685783">
                <a:defRPr/>
              </a:pPr>
              <a:t>5</a:t>
            </a:fld>
            <a:endParaRPr lang="en-US">
              <a:solidFill>
                <a:prstClr val="black"/>
              </a:solidFill>
              <a:latin typeface="Franklin Gothic Book" panose="020B0503020102020204"/>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66" fontAlgn="base">
              <a:spcBef>
                <a:spcPct val="0"/>
              </a:spcBef>
              <a:spcAft>
                <a:spcPct val="0"/>
              </a:spcAft>
              <a:defRPr/>
            </a:pPr>
            <a:endParaRPr lang="en-US" sz="1013">
              <a:solidFill>
                <a:prstClr val="white"/>
              </a:solidFill>
              <a:latin typeface="Calibri"/>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1"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1"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To ask a question</a:t>
              </a:r>
              <a:r>
                <a:rPr lang="en-GB" sz="1800">
                  <a:solidFill>
                    <a:prstClr val="black"/>
                  </a:solidFill>
                  <a:latin typeface="Franklin Gothic Book" panose="020B0503020102020204"/>
                </a:rPr>
                <a:t>, open the Q&amp;A window, type your question into the </a:t>
              </a:r>
              <a:br>
                <a:rPr lang="en-GB" sz="1800">
                  <a:solidFill>
                    <a:prstClr val="black"/>
                  </a:solidFill>
                  <a:latin typeface="Franklin Gothic Book" panose="020B0503020102020204"/>
                </a:rPr>
              </a:br>
              <a:r>
                <a:rPr lang="en-GB" sz="1800">
                  <a:solidFill>
                    <a:prstClr val="black"/>
                  </a:solidFill>
                  <a:latin typeface="Franklin Gothic Book" panose="020B0503020102020204"/>
                </a:rPr>
                <a:t>Q&amp;A box. </a:t>
              </a:r>
              <a:r>
                <a:rPr lang="en-GB" sz="1800" b="1">
                  <a:solidFill>
                    <a:srgbClr val="4472C4"/>
                  </a:solidFill>
                  <a:latin typeface="Franklin Gothic Book" panose="020B0503020102020204"/>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1"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b="1">
                  <a:solidFill>
                    <a:srgbClr val="4472C4"/>
                  </a:solidFill>
                  <a:latin typeface="Franklin Gothic Book" panose="020B0503020102020204"/>
                </a:rPr>
                <a:t>Note: </a:t>
              </a:r>
              <a:r>
                <a:rPr lang="en-GB" sz="1800">
                  <a:solidFill>
                    <a:prstClr val="black"/>
                  </a:solidFill>
                  <a:latin typeface="Franklin Gothic Book" panose="020B0503020102020204"/>
                </a:rPr>
                <a:t>Check </a:t>
              </a:r>
              <a:r>
                <a:rPr lang="en-GB" sz="1800" b="1">
                  <a:solidFill>
                    <a:srgbClr val="4472C4"/>
                  </a:solidFill>
                  <a:latin typeface="Franklin Gothic Book" panose="020B0503020102020204"/>
                </a:rPr>
                <a:t>Send Anonymously </a:t>
              </a:r>
              <a:r>
                <a:rPr lang="en-GB" sz="1800">
                  <a:solidFill>
                    <a:prstClr val="black"/>
                  </a:solidFill>
                  <a:latin typeface="Franklin Gothic Book" panose="020B0503020102020204"/>
                </a:rPr>
                <a:t>if you do not want your name attached </a:t>
              </a:r>
              <a:br>
                <a:rPr lang="en-GB" sz="1800">
                  <a:solidFill>
                    <a:prstClr val="black"/>
                  </a:solidFill>
                  <a:latin typeface="Franklin Gothic Book" panose="020B0503020102020204"/>
                </a:rPr>
              </a:br>
              <a:r>
                <a:rPr lang="en-GB" sz="1800">
                  <a:solidFill>
                    <a:prstClr val="black"/>
                  </a:solidFill>
                  <a:latin typeface="Franklin Gothic Book" panose="020B0503020102020204"/>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1"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800">
                <a:solidFill>
                  <a:prstClr val="black"/>
                </a:solidFill>
                <a:latin typeface="Franklin Gothic Book" panose="020B0503020102020204"/>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defTabSz="685783">
                <a:spcAft>
                  <a:spcPts val="1125"/>
                </a:spcAft>
                <a:tabLst>
                  <a:tab pos="2088304" algn="l"/>
                </a:tabLst>
                <a:defRPr/>
              </a:pPr>
              <a:r>
                <a:rPr lang="en-GB" sz="1800">
                  <a:solidFill>
                    <a:prstClr val="black"/>
                  </a:solidFill>
                  <a:latin typeface="Franklin Gothic Book" panose="020B0503020102020204"/>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3000"/>
              <a:t>Disclaimer</a:t>
            </a:r>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a:xfrm>
            <a:off x="468314" y="1215384"/>
            <a:ext cx="8207374" cy="3675929"/>
          </a:xfrm>
        </p:spPr>
        <p:txBody>
          <a:bodyPr>
            <a:normAutofit/>
          </a:bodyPr>
          <a:lstStyle/>
          <a:p>
            <a:r>
              <a:rPr lang="en-US" sz="2000" dirty="0"/>
              <a:t>Information presented reflects the personal knowledge and opinions of the faculty and does not necessarily represent the position of their current or past employers</a:t>
            </a:r>
          </a:p>
          <a:p>
            <a:endParaRPr lang="en-US" sz="2000" dirty="0"/>
          </a:p>
        </p:txBody>
      </p:sp>
      <p:sp>
        <p:nvSpPr>
          <p:cNvPr id="3" name="Slide Number Placeholder 2">
            <a:extLst>
              <a:ext uri="{FF2B5EF4-FFF2-40B4-BE49-F238E27FC236}">
                <a16:creationId xmlns:a16="http://schemas.microsoft.com/office/drawing/2014/main" id="{7B8DA75C-44EC-42C6-9220-762929D91FA8}"/>
              </a:ext>
            </a:extLst>
          </p:cNvPr>
          <p:cNvSpPr>
            <a:spLocks noGrp="1"/>
          </p:cNvSpPr>
          <p:nvPr>
            <p:ph type="sldNum" sz="quarter" idx="10"/>
          </p:nvPr>
        </p:nvSpPr>
        <p:spPr/>
        <p:txBody>
          <a:bodyPr/>
          <a:lstStyle/>
          <a:p>
            <a:pPr defTabSz="685783">
              <a:defRPr/>
            </a:pPr>
            <a:fld id="{42AD0A0E-4515-A647-B2E3-7F1B29FB990E}" type="slidenum">
              <a:rPr lang="en-US">
                <a:solidFill>
                  <a:prstClr val="black"/>
                </a:solidFill>
                <a:latin typeface="Franklin Gothic Book"/>
              </a:rPr>
              <a:pPr defTabSz="685783">
                <a:defRPr/>
              </a:pPr>
              <a:t>6</a:t>
            </a:fld>
            <a:endParaRPr lang="en-US">
              <a:solidFill>
                <a:prstClr val="black"/>
              </a:solidFill>
              <a:latin typeface="Franklin Gothic Book"/>
            </a:endParaRPr>
          </a:p>
        </p:txBody>
      </p:sp>
    </p:spTree>
    <p:extLst>
      <p:ext uri="{BB962C8B-B14F-4D97-AF65-F5344CB8AC3E}">
        <p14:creationId xmlns:p14="http://schemas.microsoft.com/office/powerpoint/2010/main" val="10341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9FD9-5969-4AB4-9EED-9EB2B7FC1DCD}"/>
              </a:ext>
            </a:extLst>
          </p:cNvPr>
          <p:cNvSpPr>
            <a:spLocks noGrp="1"/>
          </p:cNvSpPr>
          <p:nvPr>
            <p:ph type="title"/>
          </p:nvPr>
        </p:nvSpPr>
        <p:spPr/>
        <p:txBody>
          <a:bodyPr>
            <a:normAutofit/>
          </a:bodyPr>
          <a:lstStyle/>
          <a:p>
            <a:r>
              <a:rPr lang="en-US" sz="3000" dirty="0"/>
              <a:t>Objectives</a:t>
            </a:r>
          </a:p>
        </p:txBody>
      </p:sp>
      <p:sp>
        <p:nvSpPr>
          <p:cNvPr id="3" name="Content Placeholder 2">
            <a:extLst>
              <a:ext uri="{FF2B5EF4-FFF2-40B4-BE49-F238E27FC236}">
                <a16:creationId xmlns:a16="http://schemas.microsoft.com/office/drawing/2014/main" id="{5E43AB08-E4BE-4D22-B393-D586B180881E}"/>
              </a:ext>
            </a:extLst>
          </p:cNvPr>
          <p:cNvSpPr>
            <a:spLocks noGrp="1"/>
          </p:cNvSpPr>
          <p:nvPr>
            <p:ph idx="1"/>
          </p:nvPr>
        </p:nvSpPr>
        <p:spPr>
          <a:xfrm>
            <a:off x="468313" y="1235548"/>
            <a:ext cx="8207375" cy="3314330"/>
          </a:xfrm>
        </p:spPr>
        <p:txBody>
          <a:bodyPr vert="horz" lIns="68580" tIns="34290" rIns="68580" bIns="34290" rtlCol="0" anchor="t">
            <a:noAutofit/>
          </a:bodyPr>
          <a:lstStyle/>
          <a:p>
            <a:pPr marL="0" indent="0">
              <a:lnSpc>
                <a:spcPct val="100000"/>
              </a:lnSpc>
              <a:buNone/>
            </a:pPr>
            <a:r>
              <a:rPr lang="en-US" sz="2000" dirty="0"/>
              <a:t>By the end of the session, attendees will:</a:t>
            </a:r>
          </a:p>
          <a:p>
            <a:pPr>
              <a:lnSpc>
                <a:spcPct val="100000"/>
              </a:lnSpc>
            </a:pPr>
            <a:r>
              <a:rPr lang="en-GB" sz="2000" dirty="0"/>
              <a:t>Understand how Creative Commons (CC) licenses are used in the context of scientific research publications</a:t>
            </a:r>
          </a:p>
          <a:p>
            <a:pPr>
              <a:lnSpc>
                <a:spcPct val="100000"/>
              </a:lnSpc>
            </a:pPr>
            <a:r>
              <a:rPr lang="en-GB" sz="2000" dirty="0"/>
              <a:t>Understand how CC license selection affects content reuse for industry-funded research articles</a:t>
            </a:r>
          </a:p>
          <a:p>
            <a:pPr>
              <a:lnSpc>
                <a:spcPct val="100000"/>
              </a:lnSpc>
            </a:pPr>
            <a:r>
              <a:rPr lang="en-GB" sz="2000" dirty="0"/>
              <a:t>Be better equipped to select an appropriate CC license when submitting research for publication</a:t>
            </a:r>
          </a:p>
        </p:txBody>
      </p:sp>
      <p:sp>
        <p:nvSpPr>
          <p:cNvPr id="4" name="Slide Number Placeholder 3">
            <a:extLst>
              <a:ext uri="{FF2B5EF4-FFF2-40B4-BE49-F238E27FC236}">
                <a16:creationId xmlns:a16="http://schemas.microsoft.com/office/drawing/2014/main" id="{0244A883-B857-4BA7-B236-7B371BAE72E6}"/>
              </a:ext>
            </a:extLst>
          </p:cNvPr>
          <p:cNvSpPr>
            <a:spLocks noGrp="1"/>
          </p:cNvSpPr>
          <p:nvPr>
            <p:ph type="sldNum" sz="quarter" idx="10"/>
          </p:nvPr>
        </p:nvSpPr>
        <p:spPr/>
        <p:txBody>
          <a:bodyPr/>
          <a:lstStyle/>
          <a:p>
            <a:pPr fontAlgn="base">
              <a:spcBef>
                <a:spcPct val="0"/>
              </a:spcBef>
              <a:spcAft>
                <a:spcPct val="0"/>
              </a:spcAft>
              <a:defRPr/>
            </a:pPr>
            <a:fld id="{C79F3CE7-12BC-4F55-8C78-3D25B804A499}" type="slidenum">
              <a:rPr lang="en-US">
                <a:solidFill>
                  <a:prstClr val="black"/>
                </a:solidFill>
                <a:latin typeface="Calibri" pitchFamily="34" charset="0"/>
                <a:cs typeface="Arial" pitchFamily="34" charset="0"/>
              </a:rPr>
              <a:pPr fontAlgn="base">
                <a:spcBef>
                  <a:spcPct val="0"/>
                </a:spcBef>
                <a:spcAft>
                  <a:spcPct val="0"/>
                </a:spcAft>
                <a:defRPr/>
              </a:pPr>
              <a:t>7</a:t>
            </a:fld>
            <a:endParaRPr lang="en-US">
              <a:solidFill>
                <a:prstClr val="black"/>
              </a:solidFill>
              <a:latin typeface="Calibri" pitchFamily="34" charset="0"/>
              <a:cs typeface="Arial" pitchFamily="34" charset="0"/>
            </a:endParaRPr>
          </a:p>
        </p:txBody>
      </p:sp>
    </p:spTree>
    <p:extLst>
      <p:ext uri="{BB962C8B-B14F-4D97-AF65-F5344CB8AC3E}">
        <p14:creationId xmlns:p14="http://schemas.microsoft.com/office/powerpoint/2010/main" val="144841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BB3E0-486A-DEC2-3F4D-B64EF429313C}"/>
              </a:ext>
            </a:extLst>
          </p:cNvPr>
          <p:cNvSpPr>
            <a:spLocks noGrp="1"/>
          </p:cNvSpPr>
          <p:nvPr>
            <p:ph type="title"/>
          </p:nvPr>
        </p:nvSpPr>
        <p:spPr/>
        <p:txBody>
          <a:bodyPr/>
          <a:lstStyle/>
          <a:p>
            <a:r>
              <a:rPr lang="en-GB" dirty="0"/>
              <a:t>Faculty</a:t>
            </a:r>
          </a:p>
        </p:txBody>
      </p:sp>
      <p:sp>
        <p:nvSpPr>
          <p:cNvPr id="4" name="Slide Number Placeholder 3">
            <a:extLst>
              <a:ext uri="{FF2B5EF4-FFF2-40B4-BE49-F238E27FC236}">
                <a16:creationId xmlns:a16="http://schemas.microsoft.com/office/drawing/2014/main" id="{64367E17-4EF5-A44B-07CC-3F9D6FEFA468}"/>
              </a:ext>
            </a:extLst>
          </p:cNvPr>
          <p:cNvSpPr>
            <a:spLocks noGrp="1"/>
          </p:cNvSpPr>
          <p:nvPr>
            <p:ph type="sldNum" sz="quarter" idx="10"/>
          </p:nvPr>
        </p:nvSpPr>
        <p:spPr/>
        <p:txBody>
          <a:bodyPr/>
          <a:lstStyle/>
          <a:p>
            <a:fld id="{42AD0A0E-4515-A647-B2E3-7F1B29FB990E}" type="slidenum">
              <a:rPr lang="en-US" smtClean="0"/>
              <a:pPr/>
              <a:t>8</a:t>
            </a:fld>
            <a:endParaRPr lang="en-US"/>
          </a:p>
        </p:txBody>
      </p:sp>
      <p:grpSp>
        <p:nvGrpSpPr>
          <p:cNvPr id="23" name="Group 22">
            <a:extLst>
              <a:ext uri="{FF2B5EF4-FFF2-40B4-BE49-F238E27FC236}">
                <a16:creationId xmlns:a16="http://schemas.microsoft.com/office/drawing/2014/main" id="{6A49E611-631C-F3EF-25E8-0039E6A2D85D}"/>
              </a:ext>
            </a:extLst>
          </p:cNvPr>
          <p:cNvGrpSpPr/>
          <p:nvPr/>
        </p:nvGrpSpPr>
        <p:grpSpPr>
          <a:xfrm>
            <a:off x="245401" y="1640745"/>
            <a:ext cx="1800000" cy="2330287"/>
            <a:chOff x="245401" y="1861725"/>
            <a:chExt cx="1800000" cy="2330287"/>
          </a:xfrm>
        </p:grpSpPr>
        <p:pic>
          <p:nvPicPr>
            <p:cNvPr id="8" name="Picture 7" descr="A person with a beard&#10;&#10;Description automatically generated">
              <a:extLst>
                <a:ext uri="{FF2B5EF4-FFF2-40B4-BE49-F238E27FC236}">
                  <a16:creationId xmlns:a16="http://schemas.microsoft.com/office/drawing/2014/main" id="{0075CBF3-26DC-BD0E-F730-DECEE2C22076}"/>
                </a:ext>
              </a:extLst>
            </p:cNvPr>
            <p:cNvPicPr>
              <a:picLocks noChangeAspect="1"/>
            </p:cNvPicPr>
            <p:nvPr/>
          </p:nvPicPr>
          <p:blipFill>
            <a:blip r:embed="rId3"/>
            <a:stretch>
              <a:fillRect/>
            </a:stretch>
          </p:blipFill>
          <p:spPr>
            <a:xfrm>
              <a:off x="472301" y="1861725"/>
              <a:ext cx="1346200" cy="1346200"/>
            </a:xfrm>
            <a:prstGeom prst="ellipse">
              <a:avLst/>
            </a:prstGeom>
            <a:ln w="63500" cap="rnd">
              <a:noFill/>
            </a:ln>
            <a:effectLst/>
          </p:spPr>
        </p:pic>
        <p:sp>
          <p:nvSpPr>
            <p:cNvPr id="14" name="TextBox 13">
              <a:extLst>
                <a:ext uri="{FF2B5EF4-FFF2-40B4-BE49-F238E27FC236}">
                  <a16:creationId xmlns:a16="http://schemas.microsoft.com/office/drawing/2014/main" id="{3FCFC9C5-E816-83F0-7DD2-97132B16C0F6}"/>
                </a:ext>
              </a:extLst>
            </p:cNvPr>
            <p:cNvSpPr txBox="1"/>
            <p:nvPr/>
          </p:nvSpPr>
          <p:spPr>
            <a:xfrm>
              <a:off x="245401" y="3299460"/>
              <a:ext cx="1800000" cy="892552"/>
            </a:xfrm>
            <a:prstGeom prst="rect">
              <a:avLst/>
            </a:prstGeom>
            <a:noFill/>
          </p:spPr>
          <p:txBody>
            <a:bodyPr wrap="square" rtlCol="0">
              <a:spAutoFit/>
            </a:bodyPr>
            <a:lstStyle/>
            <a:p>
              <a:pPr algn="ctr"/>
              <a:r>
                <a:rPr lang="en-GB" sz="1600" b="1" dirty="0">
                  <a:solidFill>
                    <a:srgbClr val="F28C11"/>
                  </a:solidFill>
                </a:rPr>
                <a:t>Sam Cavana</a:t>
              </a:r>
            </a:p>
            <a:p>
              <a:pPr algn="ctr"/>
              <a:r>
                <a:rPr lang="en-GB" sz="1200" dirty="0"/>
                <a:t>Head of Publishing Services</a:t>
              </a:r>
              <a:br>
                <a:rPr lang="en-GB" sz="1200" dirty="0"/>
              </a:br>
              <a:r>
                <a:rPr lang="en-GB" sz="1200" b="1" dirty="0"/>
                <a:t>Taylor &amp; Francis</a:t>
              </a:r>
            </a:p>
          </p:txBody>
        </p:sp>
      </p:grpSp>
      <p:grpSp>
        <p:nvGrpSpPr>
          <p:cNvPr id="22" name="Group 21">
            <a:extLst>
              <a:ext uri="{FF2B5EF4-FFF2-40B4-BE49-F238E27FC236}">
                <a16:creationId xmlns:a16="http://schemas.microsoft.com/office/drawing/2014/main" id="{ADF69641-2735-00E5-7389-D44E33AFEDAF}"/>
              </a:ext>
            </a:extLst>
          </p:cNvPr>
          <p:cNvGrpSpPr/>
          <p:nvPr/>
        </p:nvGrpSpPr>
        <p:grpSpPr>
          <a:xfrm>
            <a:off x="1960693" y="1640745"/>
            <a:ext cx="1800000" cy="3130506"/>
            <a:chOff x="1957412" y="1861725"/>
            <a:chExt cx="1800000" cy="3130506"/>
          </a:xfrm>
        </p:grpSpPr>
        <p:pic>
          <p:nvPicPr>
            <p:cNvPr id="10" name="Picture 9" descr="A person smiling for a picture&#10;&#10;Description automatically generated">
              <a:extLst>
                <a:ext uri="{FF2B5EF4-FFF2-40B4-BE49-F238E27FC236}">
                  <a16:creationId xmlns:a16="http://schemas.microsoft.com/office/drawing/2014/main" id="{8D254468-79BE-BDB6-B820-9EEBDB5C5BA5}"/>
                </a:ext>
              </a:extLst>
            </p:cNvPr>
            <p:cNvPicPr>
              <a:picLocks noChangeAspect="1"/>
            </p:cNvPicPr>
            <p:nvPr/>
          </p:nvPicPr>
          <p:blipFill rotWithShape="1">
            <a:blip r:embed="rId4"/>
            <a:srcRect l="1" r="2449" b="9058"/>
            <a:stretch/>
          </p:blipFill>
          <p:spPr>
            <a:xfrm>
              <a:off x="2183958" y="1861725"/>
              <a:ext cx="1346909" cy="1346200"/>
            </a:xfrm>
            <a:prstGeom prst="ellipse">
              <a:avLst/>
            </a:prstGeom>
            <a:ln w="63500" cap="rnd">
              <a:noFill/>
            </a:ln>
            <a:effectLst/>
          </p:spPr>
        </p:pic>
        <p:sp>
          <p:nvSpPr>
            <p:cNvPr id="15" name="TextBox 14">
              <a:extLst>
                <a:ext uri="{FF2B5EF4-FFF2-40B4-BE49-F238E27FC236}">
                  <a16:creationId xmlns:a16="http://schemas.microsoft.com/office/drawing/2014/main" id="{C0B1B1E0-4299-F714-21BA-F4BAC817F1E6}"/>
                </a:ext>
              </a:extLst>
            </p:cNvPr>
            <p:cNvSpPr txBox="1"/>
            <p:nvPr/>
          </p:nvSpPr>
          <p:spPr>
            <a:xfrm>
              <a:off x="1957412" y="3299460"/>
              <a:ext cx="1800000" cy="1692771"/>
            </a:xfrm>
            <a:prstGeom prst="rect">
              <a:avLst/>
            </a:prstGeom>
            <a:noFill/>
          </p:spPr>
          <p:txBody>
            <a:bodyPr wrap="square" rtlCol="0">
              <a:spAutoFit/>
            </a:bodyPr>
            <a:lstStyle/>
            <a:p>
              <a:pPr algn="ctr"/>
              <a:r>
                <a:rPr lang="en-GB" sz="1600" b="1" dirty="0">
                  <a:solidFill>
                    <a:srgbClr val="F28C11"/>
                  </a:solidFill>
                </a:rPr>
                <a:t>Valérie Philippon</a:t>
              </a:r>
            </a:p>
            <a:p>
              <a:pPr algn="ctr"/>
              <a:r>
                <a:rPr lang="en-GB" sz="1200" dirty="0"/>
                <a:t>Global Head of Scientific Communications, </a:t>
              </a:r>
              <a:br>
                <a:rPr lang="en-GB" sz="1200" dirty="0"/>
              </a:br>
              <a:r>
                <a:rPr lang="en-GB" sz="1200" dirty="0"/>
                <a:t>Medical Information &amp; Medical Learning</a:t>
              </a:r>
              <a:br>
                <a:rPr lang="en-GB" sz="1200" dirty="0"/>
              </a:br>
              <a:r>
                <a:rPr lang="en-GB" sz="1200" b="1" dirty="0"/>
                <a:t>UCB</a:t>
              </a:r>
            </a:p>
          </p:txBody>
        </p:sp>
      </p:grpSp>
      <p:grpSp>
        <p:nvGrpSpPr>
          <p:cNvPr id="21" name="Group 20">
            <a:extLst>
              <a:ext uri="{FF2B5EF4-FFF2-40B4-BE49-F238E27FC236}">
                <a16:creationId xmlns:a16="http://schemas.microsoft.com/office/drawing/2014/main" id="{8CEBE6E5-BAB4-3CD6-CC8D-CB112FEB036A}"/>
              </a:ext>
            </a:extLst>
          </p:cNvPr>
          <p:cNvGrpSpPr/>
          <p:nvPr/>
        </p:nvGrpSpPr>
        <p:grpSpPr>
          <a:xfrm>
            <a:off x="3675985" y="1640390"/>
            <a:ext cx="1800000" cy="2330642"/>
            <a:chOff x="3669423" y="1861370"/>
            <a:chExt cx="1800000" cy="2330642"/>
          </a:xfrm>
        </p:grpSpPr>
        <p:pic>
          <p:nvPicPr>
            <p:cNvPr id="12" name="Picture 11" descr="A person in a white shirt&#10;&#10;Description automatically generated">
              <a:extLst>
                <a:ext uri="{FF2B5EF4-FFF2-40B4-BE49-F238E27FC236}">
                  <a16:creationId xmlns:a16="http://schemas.microsoft.com/office/drawing/2014/main" id="{F13E18ED-D4D3-7F96-7DD1-A9523831420F}"/>
                </a:ext>
              </a:extLst>
            </p:cNvPr>
            <p:cNvPicPr>
              <a:picLocks noChangeAspect="1"/>
            </p:cNvPicPr>
            <p:nvPr/>
          </p:nvPicPr>
          <p:blipFill rotWithShape="1">
            <a:blip r:embed="rId5"/>
            <a:srcRect l="1259" t="2521" r="2582" b="662"/>
            <a:stretch/>
          </p:blipFill>
          <p:spPr>
            <a:xfrm>
              <a:off x="3895969" y="1861370"/>
              <a:ext cx="1346909" cy="1346910"/>
            </a:xfrm>
            <a:prstGeom prst="ellipse">
              <a:avLst/>
            </a:prstGeom>
            <a:ln w="63500" cap="rnd">
              <a:noFill/>
            </a:ln>
            <a:effectLst/>
          </p:spPr>
        </p:pic>
        <p:sp>
          <p:nvSpPr>
            <p:cNvPr id="16" name="TextBox 15">
              <a:extLst>
                <a:ext uri="{FF2B5EF4-FFF2-40B4-BE49-F238E27FC236}">
                  <a16:creationId xmlns:a16="http://schemas.microsoft.com/office/drawing/2014/main" id="{DFD0300B-0030-FEB8-6BFE-8CD8C92B8237}"/>
                </a:ext>
              </a:extLst>
            </p:cNvPr>
            <p:cNvSpPr txBox="1"/>
            <p:nvPr/>
          </p:nvSpPr>
          <p:spPr>
            <a:xfrm>
              <a:off x="3669423" y="3299460"/>
              <a:ext cx="1800000" cy="892552"/>
            </a:xfrm>
            <a:prstGeom prst="rect">
              <a:avLst/>
            </a:prstGeom>
            <a:noFill/>
          </p:spPr>
          <p:txBody>
            <a:bodyPr wrap="square" lIns="91440" tIns="45720" rIns="91440" bIns="45720" rtlCol="0" anchor="t">
              <a:spAutoFit/>
            </a:bodyPr>
            <a:lstStyle/>
            <a:p>
              <a:pPr algn="ctr"/>
              <a:r>
                <a:rPr lang="en-GB" sz="1600" b="1" dirty="0">
                  <a:solidFill>
                    <a:srgbClr val="F28C11"/>
                  </a:solidFill>
                </a:rPr>
                <a:t>Slávka </a:t>
              </a:r>
              <a:r>
                <a:rPr lang="en-GB" sz="1600" b="1" dirty="0" err="1">
                  <a:solidFill>
                    <a:srgbClr val="F28C11"/>
                  </a:solidFill>
                </a:rPr>
                <a:t>Baróniková</a:t>
              </a:r>
              <a:endParaRPr lang="en-GB" sz="1600" b="1" dirty="0">
                <a:solidFill>
                  <a:srgbClr val="F28C11"/>
                </a:solidFill>
              </a:endParaRPr>
            </a:p>
            <a:p>
              <a:pPr algn="ctr"/>
              <a:r>
                <a:rPr lang="en-GB" sz="1200" dirty="0"/>
                <a:t>Head Scientific Publications </a:t>
              </a:r>
              <a:br>
                <a:rPr lang="en-GB" sz="1200" dirty="0"/>
              </a:br>
              <a:r>
                <a:rPr lang="en-GB" sz="1200" b="1" dirty="0" err="1"/>
                <a:t>Alfasigma</a:t>
              </a:r>
            </a:p>
          </p:txBody>
        </p:sp>
      </p:grpSp>
      <p:grpSp>
        <p:nvGrpSpPr>
          <p:cNvPr id="20" name="Group 19">
            <a:extLst>
              <a:ext uri="{FF2B5EF4-FFF2-40B4-BE49-F238E27FC236}">
                <a16:creationId xmlns:a16="http://schemas.microsoft.com/office/drawing/2014/main" id="{7EE8686D-BAA9-6FF3-DBBF-0B4935C20A17}"/>
              </a:ext>
            </a:extLst>
          </p:cNvPr>
          <p:cNvGrpSpPr/>
          <p:nvPr/>
        </p:nvGrpSpPr>
        <p:grpSpPr>
          <a:xfrm>
            <a:off x="5391277" y="1640391"/>
            <a:ext cx="1800000" cy="2330641"/>
            <a:chOff x="5390934" y="1861371"/>
            <a:chExt cx="1800000" cy="2330641"/>
          </a:xfrm>
        </p:grpSpPr>
        <p:pic>
          <p:nvPicPr>
            <p:cNvPr id="1026" name="Picture 2" descr="Sonia Schweers - Bristol Myers Squibb | LinkedIn">
              <a:extLst>
                <a:ext uri="{FF2B5EF4-FFF2-40B4-BE49-F238E27FC236}">
                  <a16:creationId xmlns:a16="http://schemas.microsoft.com/office/drawing/2014/main" id="{E78A1478-7E71-1F53-C8CA-4BBF8DF330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68" t="2746" r="12357" b="18079"/>
            <a:stretch/>
          </p:blipFill>
          <p:spPr bwMode="auto">
            <a:xfrm>
              <a:off x="5617480" y="1861371"/>
              <a:ext cx="1346909" cy="1346909"/>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0148E73-E43E-15DE-F678-702D684E1F4E}"/>
                </a:ext>
              </a:extLst>
            </p:cNvPr>
            <p:cNvSpPr txBox="1"/>
            <p:nvPr/>
          </p:nvSpPr>
          <p:spPr>
            <a:xfrm>
              <a:off x="5390934" y="3299460"/>
              <a:ext cx="1800000" cy="892552"/>
            </a:xfrm>
            <a:prstGeom prst="rect">
              <a:avLst/>
            </a:prstGeom>
            <a:noFill/>
          </p:spPr>
          <p:txBody>
            <a:bodyPr wrap="square" rtlCol="0">
              <a:spAutoFit/>
            </a:bodyPr>
            <a:lstStyle/>
            <a:p>
              <a:pPr algn="ctr"/>
              <a:r>
                <a:rPr lang="en-GB" sz="1600" b="1" dirty="0">
                  <a:solidFill>
                    <a:srgbClr val="F28C11"/>
                  </a:solidFill>
                </a:rPr>
                <a:t>Sonia Schweers</a:t>
              </a:r>
            </a:p>
            <a:p>
              <a:pPr algn="ctr"/>
              <a:r>
                <a:rPr lang="en-GB" sz="1200" dirty="0"/>
                <a:t>Director, Medical Policy Governance </a:t>
              </a:r>
              <a:br>
                <a:rPr lang="en-GB" sz="1200" b="1" dirty="0"/>
              </a:br>
              <a:r>
                <a:rPr lang="en-GB" sz="1200" b="1" dirty="0"/>
                <a:t>Bristol Myers Squibb</a:t>
              </a:r>
            </a:p>
          </p:txBody>
        </p:sp>
      </p:grpSp>
      <p:grpSp>
        <p:nvGrpSpPr>
          <p:cNvPr id="19" name="Group 18">
            <a:extLst>
              <a:ext uri="{FF2B5EF4-FFF2-40B4-BE49-F238E27FC236}">
                <a16:creationId xmlns:a16="http://schemas.microsoft.com/office/drawing/2014/main" id="{9F843A7E-A962-5A8B-1379-58E08E4E0271}"/>
              </a:ext>
            </a:extLst>
          </p:cNvPr>
          <p:cNvGrpSpPr/>
          <p:nvPr/>
        </p:nvGrpSpPr>
        <p:grpSpPr>
          <a:xfrm>
            <a:off x="7106567" y="1640390"/>
            <a:ext cx="1800000" cy="2515308"/>
            <a:chOff x="7114187" y="1861370"/>
            <a:chExt cx="1800000" cy="2515308"/>
          </a:xfrm>
        </p:grpSpPr>
        <p:pic>
          <p:nvPicPr>
            <p:cNvPr id="6" name="Picture 5" descr="A person with long red hair and a black shirt&#10;&#10;Description automatically generated">
              <a:extLst>
                <a:ext uri="{FF2B5EF4-FFF2-40B4-BE49-F238E27FC236}">
                  <a16:creationId xmlns:a16="http://schemas.microsoft.com/office/drawing/2014/main" id="{522CE3D3-4D93-D5A5-6CB0-071364AB356B}"/>
                </a:ext>
              </a:extLst>
            </p:cNvPr>
            <p:cNvPicPr>
              <a:picLocks noChangeAspect="1"/>
            </p:cNvPicPr>
            <p:nvPr/>
          </p:nvPicPr>
          <p:blipFill rotWithShape="1">
            <a:blip r:embed="rId7"/>
            <a:srcRect t="6866" b="14351"/>
            <a:stretch/>
          </p:blipFill>
          <p:spPr>
            <a:xfrm>
              <a:off x="7340733" y="1861370"/>
              <a:ext cx="1346909" cy="1346910"/>
            </a:xfrm>
            <a:prstGeom prst="ellipse">
              <a:avLst/>
            </a:prstGeom>
            <a:ln w="63500" cap="rnd">
              <a:noFill/>
            </a:ln>
            <a:effectLst/>
          </p:spPr>
        </p:pic>
        <p:sp>
          <p:nvSpPr>
            <p:cNvPr id="18" name="TextBox 17">
              <a:extLst>
                <a:ext uri="{FF2B5EF4-FFF2-40B4-BE49-F238E27FC236}">
                  <a16:creationId xmlns:a16="http://schemas.microsoft.com/office/drawing/2014/main" id="{4CDD4E2A-017B-2CAB-9ADB-4BC25E641338}"/>
                </a:ext>
              </a:extLst>
            </p:cNvPr>
            <p:cNvSpPr txBox="1"/>
            <p:nvPr/>
          </p:nvSpPr>
          <p:spPr>
            <a:xfrm>
              <a:off x="7114187" y="3299460"/>
              <a:ext cx="1800000" cy="1077218"/>
            </a:xfrm>
            <a:prstGeom prst="rect">
              <a:avLst/>
            </a:prstGeom>
            <a:noFill/>
          </p:spPr>
          <p:txBody>
            <a:bodyPr wrap="square" rtlCol="0">
              <a:spAutoFit/>
            </a:bodyPr>
            <a:lstStyle/>
            <a:p>
              <a:pPr algn="ctr"/>
              <a:r>
                <a:rPr lang="en-GB" sz="1600" b="1" dirty="0">
                  <a:solidFill>
                    <a:srgbClr val="F28C11"/>
                  </a:solidFill>
                </a:rPr>
                <a:t>Sophie Nobes</a:t>
              </a:r>
            </a:p>
            <a:p>
              <a:pPr algn="ctr"/>
              <a:r>
                <a:rPr lang="en-GB" sz="1200" dirty="0"/>
                <a:t>(Moderator)</a:t>
              </a:r>
            </a:p>
            <a:p>
              <a:pPr algn="ctr"/>
              <a:r>
                <a:rPr lang="en-GB" sz="1200" dirty="0"/>
                <a:t>Senior Medical Writer</a:t>
              </a:r>
              <a:br>
                <a:rPr lang="en-GB" sz="1200" dirty="0"/>
              </a:br>
              <a:r>
                <a:rPr lang="en-GB" sz="1200" b="1" dirty="0"/>
                <a:t>Oxford PharmaGenesis</a:t>
              </a:r>
            </a:p>
          </p:txBody>
        </p:sp>
      </p:grpSp>
    </p:spTree>
    <p:extLst>
      <p:ext uri="{BB962C8B-B14F-4D97-AF65-F5344CB8AC3E}">
        <p14:creationId xmlns:p14="http://schemas.microsoft.com/office/powerpoint/2010/main" val="3862973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US" dirty="0"/>
              <a:t>What are Creative Commons licenses and how do </a:t>
            </a:r>
            <a:br>
              <a:rPr lang="en-US" dirty="0"/>
            </a:br>
            <a:r>
              <a:rPr lang="en-US" dirty="0"/>
              <a:t>they work?</a:t>
            </a:r>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a:lstStyle/>
          <a:p>
            <a:r>
              <a:rPr lang="en-US" dirty="0"/>
              <a:t>Sam Cavana</a:t>
            </a:r>
          </a:p>
          <a:p>
            <a:r>
              <a:rPr lang="en-US" sz="1800" dirty="0"/>
              <a:t>Head of Publishing Services</a:t>
            </a:r>
            <a:br>
              <a:rPr lang="en-US" sz="1800" dirty="0"/>
            </a:br>
            <a:r>
              <a:rPr lang="en-US" sz="1800" dirty="0"/>
              <a:t>Taylor &amp; Francis</a:t>
            </a:r>
            <a:endParaRPr lang="en-US" dirty="0"/>
          </a:p>
        </p:txBody>
      </p:sp>
      <p:sp>
        <p:nvSpPr>
          <p:cNvPr id="4" name="Slide Number Placeholder 3">
            <a:extLst>
              <a:ext uri="{FF2B5EF4-FFF2-40B4-BE49-F238E27FC236}">
                <a16:creationId xmlns:a16="http://schemas.microsoft.com/office/drawing/2014/main" id="{A2379AD8-4241-4979-A2D0-DF387A92FAB3}"/>
              </a:ext>
            </a:extLst>
          </p:cNvPr>
          <p:cNvSpPr>
            <a:spLocks noGrp="1"/>
          </p:cNvSpPr>
          <p:nvPr>
            <p:ph type="sldNum" sz="quarter" idx="10"/>
          </p:nvPr>
        </p:nvSpPr>
        <p:spPr/>
        <p:txBody>
          <a:bodyPr/>
          <a:lstStyle/>
          <a:p>
            <a:fld id="{42AD0A0E-4515-A647-B2E3-7F1B29FB990E}" type="slidenum">
              <a:rPr lang="en-US" smtClean="0"/>
              <a:pPr/>
              <a:t>9</a:t>
            </a:fld>
            <a:endParaRPr lang="en-US" dirty="0"/>
          </a:p>
        </p:txBody>
      </p:sp>
    </p:spTree>
    <p:extLst>
      <p:ext uri="{BB962C8B-B14F-4D97-AF65-F5344CB8AC3E}">
        <p14:creationId xmlns:p14="http://schemas.microsoft.com/office/powerpoint/2010/main" val="1330260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446F019B0206468981CB8990AEA292" ma:contentTypeVersion="17" ma:contentTypeDescription="Create a new document." ma:contentTypeScope="" ma:versionID="90fc470000bfa22655cde4a19601eff0">
  <xsd:schema xmlns:xsd="http://www.w3.org/2001/XMLSchema" xmlns:xs="http://www.w3.org/2001/XMLSchema" xmlns:p="http://schemas.microsoft.com/office/2006/metadata/properties" xmlns:ns2="5da0140c-63d9-4ea1-afb6-a8de5ecb1cda" xmlns:ns3="5b36bfb8-7ce9-459b-a969-d4ce1e132713" targetNamespace="http://schemas.microsoft.com/office/2006/metadata/properties" ma:root="true" ma:fieldsID="c7de13107d3412d286ffe05610e1fe2a" ns2:_="" ns3:_="">
    <xsd:import namespace="5da0140c-63d9-4ea1-afb6-a8de5ecb1cda"/>
    <xsd:import namespace="5b36bfb8-7ce9-459b-a969-d4ce1e1327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a0140c-63d9-4ea1-afb6-a8de5ecb1c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2ba1f57-2452-4f85-a779-200e87aea78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36bfb8-7ce9-459b-a969-d4ce1e13271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834b265-c348-446e-9b32-f4129558639d}" ma:internalName="TaxCatchAll" ma:showField="CatchAllData" ma:web="5b36bfb8-7ce9-459b-a969-d4ce1e13271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b36bfb8-7ce9-459b-a969-d4ce1e132713" xsi:nil="true"/>
    <lcf76f155ced4ddcb4097134ff3c332f xmlns="5da0140c-63d9-4ea1-afb6-a8de5ecb1c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4825A7A-8874-4BBB-B6ED-50293140F0AE}">
  <ds:schemaRefs>
    <ds:schemaRef ds:uri="http://schemas.microsoft.com/sharepoint/v3/contenttype/forms"/>
  </ds:schemaRefs>
</ds:datastoreItem>
</file>

<file path=customXml/itemProps2.xml><?xml version="1.0" encoding="utf-8"?>
<ds:datastoreItem xmlns:ds="http://schemas.openxmlformats.org/officeDocument/2006/customXml" ds:itemID="{694F2407-2B5B-45E8-A381-A0D380CEC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a0140c-63d9-4ea1-afb6-a8de5ecb1cda"/>
    <ds:schemaRef ds:uri="5b36bfb8-7ce9-459b-a969-d4ce1e1327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BB735F-C8D8-4785-BA16-86DB48BAC417}">
  <ds:schemaRefs>
    <ds:schemaRef ds:uri="5da0140c-63d9-4ea1-afb6-a8de5ecb1cda"/>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 ds:uri="http://purl.org/dc/dcmitype/"/>
    <ds:schemaRef ds:uri="http://schemas.openxmlformats.org/package/2006/metadata/core-properties"/>
    <ds:schemaRef ds:uri="5b36bfb8-7ce9-459b-a969-d4ce1e13271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2329</TotalTime>
  <Words>3823</Words>
  <Application>Microsoft Office PowerPoint</Application>
  <PresentationFormat>On-screen Show (16:9)</PresentationFormat>
  <Paragraphs>381</Paragraphs>
  <Slides>44</Slides>
  <Notes>17</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8" baseType="lpstr">
      <vt:lpstr>ＭＳ Ｐゴシック</vt:lpstr>
      <vt:lpstr>.AppleSystemUIFont</vt:lpstr>
      <vt:lpstr>Arial</vt:lpstr>
      <vt:lpstr>Arial Narrow</vt:lpstr>
      <vt:lpstr>Calibri</vt:lpstr>
      <vt:lpstr>Courier New</vt:lpstr>
      <vt:lpstr>Franklin Gothic Book</vt:lpstr>
      <vt:lpstr>Franklin Gothic Demi</vt:lpstr>
      <vt:lpstr>Franklin Gothic Medium</vt:lpstr>
      <vt:lpstr>Symbol</vt:lpstr>
      <vt:lpstr>Times New Roman</vt:lpstr>
      <vt:lpstr>Wingdings</vt:lpstr>
      <vt:lpstr>Office Theme</vt:lpstr>
      <vt:lpstr>think-cell Slide</vt:lpstr>
      <vt:lpstr>ISMPP University</vt:lpstr>
      <vt:lpstr>PowerPoint Presentation</vt:lpstr>
      <vt:lpstr>ISMPP Announcements</vt:lpstr>
      <vt:lpstr>ISMPP Announcements</vt:lpstr>
      <vt:lpstr>How To Ask Questions</vt:lpstr>
      <vt:lpstr>Disclaimer</vt:lpstr>
      <vt:lpstr>Objectives</vt:lpstr>
      <vt:lpstr>Faculty</vt:lpstr>
      <vt:lpstr>What are Creative Commons licenses and how do  they work?</vt:lpstr>
      <vt:lpstr>Copyright licenses</vt:lpstr>
      <vt:lpstr>The pharma perspective Case study 1</vt:lpstr>
      <vt:lpstr>PowerPoint Presentation</vt:lpstr>
      <vt:lpstr>2019 publications identified as OA</vt:lpstr>
      <vt:lpstr>Publications analyzed</vt:lpstr>
      <vt:lpstr>2019 &amp; 2020 open access pharma-supported articles</vt:lpstr>
      <vt:lpstr>Case study 1 – obtaining retrospective open access publishing: a Shire experience</vt:lpstr>
      <vt:lpstr>Case study 1 – obtaining retrospective open access publishing: a Shire experience</vt:lpstr>
      <vt:lpstr>The pharma perspective Case study 2</vt:lpstr>
      <vt:lpstr>Different open access possibilities …  </vt:lpstr>
      <vt:lpstr>… various open access licenses</vt:lpstr>
      <vt:lpstr>Case study 2 – a hybrid open access article story</vt:lpstr>
      <vt:lpstr>Do you …</vt:lpstr>
      <vt:lpstr>Do you …</vt:lpstr>
      <vt:lpstr>What would you do?</vt:lpstr>
      <vt:lpstr>Case study 2 – a hybrid open access article story cont’d</vt:lpstr>
      <vt:lpstr>It is always good to …</vt:lpstr>
      <vt:lpstr>The pharma perspective Case study 3</vt:lpstr>
      <vt:lpstr>Friday afternoon fire for Monday training</vt:lpstr>
      <vt:lpstr>The agreement</vt:lpstr>
      <vt:lpstr>Is permission required to modify the figure  for use in the internal deck?</vt:lpstr>
      <vt:lpstr>What should the team do next? </vt:lpstr>
      <vt:lpstr>Could the figure be used by Sales &amp;  Marketing in their promotional materials?</vt:lpstr>
      <vt:lpstr>The result</vt:lpstr>
      <vt:lpstr>Key takeaways</vt:lpstr>
      <vt:lpstr>Useful resources</vt:lpstr>
      <vt:lpstr>Audience Q&amp;A</vt:lpstr>
      <vt:lpstr>Upcoming ISMPP U Webinars</vt:lpstr>
      <vt:lpstr>ISMPP University</vt:lpstr>
      <vt:lpstr>Thank you for attending!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Lewis</cp:lastModifiedBy>
  <cp:revision>155</cp:revision>
  <dcterms:created xsi:type="dcterms:W3CDTF">2017-08-02T13:46:59Z</dcterms:created>
  <dcterms:modified xsi:type="dcterms:W3CDTF">2024-10-21T11:19:19Z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0x010100F9446F019B0206468981CB8990AEA292</vt:lpwstr>
  </property>
  <property fmtid="{D5CDD505-2E9C-101B-9397-08002B2CF9AE}" pid="3" name="MediaServiceImageTags">
    <vt:lpwstr/>
  </property>
</Properties>
</file>