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6"/>
  </p:notesMasterIdLst>
  <p:sldIdLst>
    <p:sldId id="257" r:id="rId4"/>
    <p:sldId id="258" r:id="rId5"/>
    <p:sldId id="269" r:id="rId6"/>
    <p:sldId id="279" r:id="rId7"/>
    <p:sldId id="278" r:id="rId8"/>
    <p:sldId id="285" r:id="rId9"/>
    <p:sldId id="298" r:id="rId10"/>
    <p:sldId id="282" r:id="rId11"/>
    <p:sldId id="288" r:id="rId12"/>
    <p:sldId id="292" r:id="rId13"/>
    <p:sldId id="299" r:id="rId14"/>
    <p:sldId id="29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73149" autoAdjust="0"/>
  </p:normalViewPr>
  <p:slideViewPr>
    <p:cSldViewPr>
      <p:cViewPr varScale="1">
        <p:scale>
          <a:sx n="50" d="100"/>
          <a:sy n="50" d="100"/>
        </p:scale>
        <p:origin x="1104"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2.xml"/><Relationship Id="rId21"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069BD5-665F-4DD3-95C2-570E5AE69A59}" type="datetimeFigureOut">
              <a:rPr lang="en-US" smtClean="0"/>
              <a:t>5/15/2018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AFF443-48A1-445F-9E75-FCB18743A409}" type="slidenum">
              <a:rPr lang="en-US" smtClean="0"/>
              <a:t>‹#›</a:t>
            </a:fld>
            <a:endParaRPr lang="en-US"/>
          </a:p>
        </p:txBody>
      </p:sp>
    </p:spTree>
    <p:extLst>
      <p:ext uri="{BB962C8B-B14F-4D97-AF65-F5344CB8AC3E}">
        <p14:creationId xmlns:p14="http://schemas.microsoft.com/office/powerpoint/2010/main" val="551513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7:54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3993959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We have to have time to update our SOPs (PTs), develop checklists, and train the assessors on the new standard.</a:t>
            </a:r>
          </a:p>
          <a:p>
            <a:endParaRPr lang="en-US" dirty="0"/>
          </a:p>
          <a:p>
            <a:r>
              <a:rPr lang="en-US" dirty="0"/>
              <a:t>TNI – resources – webinars, guidance documents</a:t>
            </a: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7:54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10</a:t>
            </a:fld>
            <a:endParaRPr lang="en-US" dirty="0"/>
          </a:p>
        </p:txBody>
      </p:sp>
    </p:spTree>
    <p:extLst>
      <p:ext uri="{BB962C8B-B14F-4D97-AF65-F5344CB8AC3E}">
        <p14:creationId xmlns:p14="http://schemas.microsoft.com/office/powerpoint/2010/main" val="1318833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Implementation is up to the TCEQ Program area.  No implementation data yet.  Workgroup established.</a:t>
            </a:r>
          </a:p>
          <a:p>
            <a:endParaRPr lang="en-US" dirty="0"/>
          </a:p>
          <a:p>
            <a:endParaRPr lang="en-US" dirty="0"/>
          </a:p>
          <a:p>
            <a:r>
              <a:rPr lang="en-US" dirty="0"/>
              <a:t>Wed 2:15 pm, Rm 16AB – 2017 CWA Methods Update Rule Implementation in TPDES Permitting</a:t>
            </a:r>
          </a:p>
          <a:p>
            <a:endParaRPr lang="en-US" dirty="0"/>
          </a:p>
          <a:p>
            <a:r>
              <a:rPr lang="en-US" dirty="0"/>
              <a:t>Peter Schaefer – 512-239-4372</a:t>
            </a: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11:11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dirty="0"/>
          </a:p>
        </p:txBody>
      </p:sp>
    </p:spTree>
    <p:extLst>
      <p:ext uri="{BB962C8B-B14F-4D97-AF65-F5344CB8AC3E}">
        <p14:creationId xmlns:p14="http://schemas.microsoft.com/office/powerpoint/2010/main" val="33301992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7:54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12</a:t>
            </a:fld>
            <a:endParaRPr lang="en-US" dirty="0"/>
          </a:p>
        </p:txBody>
      </p:sp>
    </p:spTree>
    <p:extLst>
      <p:ext uri="{BB962C8B-B14F-4D97-AF65-F5344CB8AC3E}">
        <p14:creationId xmlns:p14="http://schemas.microsoft.com/office/powerpoint/2010/main" val="3935808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7:54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1427285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7:54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3</a:t>
            </a:fld>
            <a:endParaRPr lang="en-US" dirty="0"/>
          </a:p>
        </p:txBody>
      </p:sp>
    </p:spTree>
    <p:extLst>
      <p:ext uri="{BB962C8B-B14F-4D97-AF65-F5344CB8AC3E}">
        <p14:creationId xmlns:p14="http://schemas.microsoft.com/office/powerpoint/2010/main" val="38926141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How many labs have been accredited for &gt;10 years?   How many &lt;5 years?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Purpose: To ensure decisions made by TCEQ Programs are based on data of known quality.  We are here to serve them.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EPA sets requirements that TCEQ Programs implement – we enforce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3</a:t>
            </a:r>
            <a:r>
              <a:rPr lang="en-US" baseline="30000" dirty="0"/>
              <a:t>rd</a:t>
            </a:r>
            <a:r>
              <a:rPr lang="en-US" dirty="0"/>
              <a:t> Party assessors do not make final decisions on findings or your accreditation status.</a:t>
            </a:r>
          </a:p>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10:47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extLst>
      <p:ext uri="{BB962C8B-B14F-4D97-AF65-F5344CB8AC3E}">
        <p14:creationId xmlns:p14="http://schemas.microsoft.com/office/powerpoint/2010/main" val="454180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7:54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5</a:t>
            </a:fld>
            <a:endParaRPr lang="en-US" dirty="0"/>
          </a:p>
        </p:txBody>
      </p:sp>
    </p:spTree>
    <p:extLst>
      <p:ext uri="{BB962C8B-B14F-4D97-AF65-F5344CB8AC3E}">
        <p14:creationId xmlns:p14="http://schemas.microsoft.com/office/powerpoint/2010/main" val="1366638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7:54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6</a:t>
            </a:fld>
            <a:endParaRPr lang="en-US" dirty="0"/>
          </a:p>
        </p:txBody>
      </p:sp>
    </p:spTree>
    <p:extLst>
      <p:ext uri="{BB962C8B-B14F-4D97-AF65-F5344CB8AC3E}">
        <p14:creationId xmlns:p14="http://schemas.microsoft.com/office/powerpoint/2010/main" val="14623427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new form is included in the assessment report.</a:t>
            </a:r>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10:58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7</a:t>
            </a:fld>
            <a:endParaRPr lang="en-US" dirty="0"/>
          </a:p>
        </p:txBody>
      </p:sp>
    </p:spTree>
    <p:extLst>
      <p:ext uri="{BB962C8B-B14F-4D97-AF65-F5344CB8AC3E}">
        <p14:creationId xmlns:p14="http://schemas.microsoft.com/office/powerpoint/2010/main" val="29840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FontTx/>
              <a:buNone/>
            </a:pPr>
            <a:r>
              <a:rPr lang="en-US" b="1" dirty="0">
                <a:solidFill>
                  <a:srgbClr val="FF0000"/>
                </a:solidFill>
              </a:rPr>
              <a:t>Limited:</a:t>
            </a:r>
          </a:p>
          <a:p>
            <a:pPr marL="0" indent="0">
              <a:buFontTx/>
              <a:buNone/>
            </a:pPr>
            <a:r>
              <a:rPr lang="en-US" dirty="0"/>
              <a:t>Limited to fecal coliform, total coliform, E. coli, and standard plate count.</a:t>
            </a:r>
          </a:p>
          <a:p>
            <a:pPr marL="0" indent="0">
              <a:buFontTx/>
              <a:buNone/>
            </a:pPr>
            <a:endParaRPr lang="en-US" dirty="0"/>
          </a:p>
          <a:p>
            <a:pPr marL="0" indent="0">
              <a:buFontTx/>
              <a:buNone/>
            </a:pPr>
            <a:r>
              <a:rPr lang="en-US" dirty="0"/>
              <a:t>Minimum 4 college semester credit hours in </a:t>
            </a:r>
            <a:r>
              <a:rPr lang="en-US" b="1" dirty="0"/>
              <a:t>general microbiology</a:t>
            </a:r>
            <a:r>
              <a:rPr lang="en-US" dirty="0"/>
              <a:t>.</a:t>
            </a:r>
          </a:p>
          <a:p>
            <a:pPr marL="0" indent="0">
              <a:buFontTx/>
              <a:buNone/>
            </a:pPr>
            <a:endParaRPr lang="en-US" b="1" dirty="0">
              <a:solidFill>
                <a:srgbClr val="FF0000"/>
              </a:solidFill>
            </a:endParaRPr>
          </a:p>
          <a:p>
            <a:pPr marL="0" indent="0">
              <a:buFontTx/>
              <a:buNone/>
            </a:pPr>
            <a:r>
              <a:rPr lang="en-US" b="1" dirty="0">
                <a:solidFill>
                  <a:srgbClr val="FF0000"/>
                </a:solidFill>
              </a:rPr>
              <a:t>Full: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Minimum 16 college semester credit hours in </a:t>
            </a:r>
            <a:r>
              <a:rPr lang="en-US" b="1" dirty="0"/>
              <a:t>general microbiology and biology.</a:t>
            </a:r>
          </a:p>
          <a:p>
            <a:pPr marL="0" indent="0">
              <a:buFontTx/>
              <a:buNone/>
            </a:pP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2:39 PM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8</a:t>
            </a:fld>
            <a:endParaRPr lang="en-US" dirty="0"/>
          </a:p>
        </p:txBody>
      </p:sp>
    </p:spTree>
    <p:extLst>
      <p:ext uri="{BB962C8B-B14F-4D97-AF65-F5344CB8AC3E}">
        <p14:creationId xmlns:p14="http://schemas.microsoft.com/office/powerpoint/2010/main" val="573058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5/15/2018 7:54 AM</a:t>
            </a:fld>
            <a:endParaRPr lang="en-US" dirty="0"/>
          </a:p>
        </p:txBody>
      </p:sp>
      <p:sp>
        <p:nvSpPr>
          <p:cNvPr id="6" name="Footer Placeholder 5"/>
          <p:cNvSpPr>
            <a:spLocks noGrp="1"/>
          </p:cNvSpPr>
          <p:nvPr>
            <p:ph type="ftr" sz="quarter" idx="12"/>
          </p:nvPr>
        </p:nvSpPr>
        <p:spPr>
          <a:xfrm>
            <a:off x="0" y="8685213"/>
            <a:ext cx="6172200" cy="45720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9</a:t>
            </a:fld>
            <a:endParaRPr lang="en-US" dirty="0"/>
          </a:p>
        </p:txBody>
      </p:sp>
    </p:spTree>
    <p:extLst>
      <p:ext uri="{BB962C8B-B14F-4D97-AF65-F5344CB8AC3E}">
        <p14:creationId xmlns:p14="http://schemas.microsoft.com/office/powerpoint/2010/main" val="3833425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722313" y="1905000"/>
            <a:ext cx="8040688" cy="2286000"/>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681913" cy="2514600"/>
          </a:xfrm>
        </p:spPr>
        <p:txBody>
          <a:bodyPr/>
          <a:lstStyle/>
          <a:p>
            <a:pPr algn="ctr"/>
            <a:r>
              <a:rPr lang="en-US" dirty="0"/>
              <a:t>TCEQ Laboratory Accreditation Program (LAP)</a:t>
            </a:r>
            <a:br>
              <a:rPr lang="en-US" dirty="0"/>
            </a:br>
            <a:r>
              <a:rPr lang="en-US" dirty="0"/>
              <a:t>Update</a:t>
            </a:r>
          </a:p>
        </p:txBody>
      </p:sp>
      <p:sp>
        <p:nvSpPr>
          <p:cNvPr id="3" name="Subtitle 2"/>
          <p:cNvSpPr>
            <a:spLocks noGrp="1"/>
          </p:cNvSpPr>
          <p:nvPr>
            <p:ph type="subTitle" idx="1"/>
          </p:nvPr>
        </p:nvSpPr>
        <p:spPr>
          <a:xfrm>
            <a:off x="304800" y="4876800"/>
            <a:ext cx="2438400" cy="1370012"/>
          </a:xfrm>
        </p:spPr>
        <p:txBody>
          <a:bodyPr>
            <a:normAutofit fontScale="85000" lnSpcReduction="20000"/>
          </a:bodyPr>
          <a:lstStyle/>
          <a:p>
            <a:r>
              <a:rPr lang="en-US" sz="2400" dirty="0"/>
              <a:t>Ken Lancaster</a:t>
            </a:r>
          </a:p>
          <a:p>
            <a:r>
              <a:rPr lang="en-US" sz="2400" dirty="0"/>
              <a:t>J. Steven Gibson, Ph.D.</a:t>
            </a:r>
          </a:p>
          <a:p>
            <a:r>
              <a:rPr lang="en-US" sz="2400" dirty="0"/>
              <a:t>Laura Higgins</a:t>
            </a:r>
          </a:p>
          <a:p>
            <a:r>
              <a:rPr lang="en-US" sz="2400" dirty="0"/>
              <a:t>Frank Jamison</a:t>
            </a:r>
          </a:p>
          <a:p>
            <a:endParaRPr lang="en-US" sz="2400" dirty="0"/>
          </a:p>
          <a:p>
            <a:r>
              <a:rPr lang="en-US" sz="2400" dirty="0"/>
              <a:t>TCEQ</a:t>
            </a:r>
          </a:p>
        </p:txBody>
      </p:sp>
      <p:sp>
        <p:nvSpPr>
          <p:cNvPr id="4" name="Subtitle 2"/>
          <p:cNvSpPr txBox="1">
            <a:spLocks/>
          </p:cNvSpPr>
          <p:nvPr/>
        </p:nvSpPr>
        <p:spPr>
          <a:xfrm>
            <a:off x="7181849" y="5718629"/>
            <a:ext cx="1936751" cy="609600"/>
          </a:xfrm>
          <a:prstGeom prst="rect">
            <a:avLst/>
          </a:prstGeom>
        </p:spPr>
        <p:txBody>
          <a:bodyPr vert="horz" lIns="0" tIns="0" rIns="0" bIns="0" rtlCol="0">
            <a:normAutofit lnSpcReduction="10000"/>
          </a:bodyPr>
          <a:lstStyle>
            <a:lvl1pPr marL="0" indent="0" algn="l" defTabSz="914363" rtl="0" eaLnBrk="1" latinLnBrk="0" hangingPunct="1">
              <a:lnSpc>
                <a:spcPct val="90000"/>
              </a:lnSpc>
              <a:spcBef>
                <a:spcPts val="0"/>
              </a:spcBef>
              <a:buFontTx/>
              <a:buNone/>
              <a:defRPr sz="3200" kern="1200">
                <a:solidFill>
                  <a:schemeClr val="tx1">
                    <a:tint val="75000"/>
                  </a:schemeClr>
                </a:solidFill>
                <a:latin typeface="+mn-lt"/>
                <a:ea typeface="+mn-ea"/>
                <a:cs typeface="+mn-cs"/>
              </a:defRPr>
            </a:lvl1pPr>
            <a:lvl2pPr marL="457182" indent="0" algn="ctr" defTabSz="914363" rtl="0" eaLnBrk="1" latinLnBrk="0" hangingPunct="1">
              <a:lnSpc>
                <a:spcPct val="90000"/>
              </a:lnSpc>
              <a:spcBef>
                <a:spcPct val="20000"/>
              </a:spcBef>
              <a:buFontTx/>
              <a:buNone/>
              <a:defRPr sz="2800" kern="1200">
                <a:solidFill>
                  <a:schemeClr val="tx1">
                    <a:tint val="75000"/>
                  </a:schemeClr>
                </a:solidFill>
                <a:latin typeface="+mn-lt"/>
                <a:ea typeface="+mn-ea"/>
                <a:cs typeface="+mn-cs"/>
              </a:defRPr>
            </a:lvl2pPr>
            <a:lvl3pPr marL="914363" indent="0" algn="ctr" defTabSz="914363" rtl="0" eaLnBrk="1" latinLnBrk="0" hangingPunct="1">
              <a:lnSpc>
                <a:spcPct val="90000"/>
              </a:lnSpc>
              <a:spcBef>
                <a:spcPct val="20000"/>
              </a:spcBef>
              <a:buFontTx/>
              <a:buNone/>
              <a:defRPr sz="2400" kern="1200">
                <a:solidFill>
                  <a:schemeClr val="tx1">
                    <a:tint val="75000"/>
                  </a:schemeClr>
                </a:solidFill>
                <a:latin typeface="+mn-lt"/>
                <a:ea typeface="+mn-ea"/>
                <a:cs typeface="+mn-cs"/>
              </a:defRPr>
            </a:lvl3pPr>
            <a:lvl4pPr marL="1371545" indent="0" algn="ctr" defTabSz="914363" rtl="0" eaLnBrk="1" latinLnBrk="0" hangingPunct="1">
              <a:lnSpc>
                <a:spcPct val="90000"/>
              </a:lnSpc>
              <a:spcBef>
                <a:spcPct val="20000"/>
              </a:spcBef>
              <a:buFontTx/>
              <a:buNone/>
              <a:defRPr sz="2400" kern="1200">
                <a:solidFill>
                  <a:schemeClr val="tx1">
                    <a:tint val="75000"/>
                  </a:schemeClr>
                </a:solidFill>
                <a:latin typeface="+mn-lt"/>
                <a:ea typeface="+mn-ea"/>
                <a:cs typeface="+mn-cs"/>
              </a:defRPr>
            </a:lvl4pPr>
            <a:lvl5pPr marL="1828727" indent="0" algn="ctr" defTabSz="914363" rtl="0" eaLnBrk="1" latinLnBrk="0" hangingPunct="1">
              <a:lnSpc>
                <a:spcPct val="90000"/>
              </a:lnSpc>
              <a:spcBef>
                <a:spcPct val="20000"/>
              </a:spcBef>
              <a:buFontTx/>
              <a:buNone/>
              <a:defRPr sz="2400" kern="1200">
                <a:solidFill>
                  <a:schemeClr val="tx1">
                    <a:tint val="75000"/>
                  </a:schemeClr>
                </a:solidFill>
                <a:latin typeface="+mn-lt"/>
                <a:ea typeface="+mn-ea"/>
                <a:cs typeface="+mn-cs"/>
              </a:defRPr>
            </a:lvl5pPr>
            <a:lvl6pPr marL="2285909" indent="0" algn="ctr" defTabSz="91436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090" indent="0" algn="ctr" defTabSz="91436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272" indent="0" algn="ctr" defTabSz="91436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454" indent="0" algn="ctr" defTabSz="91436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US" sz="2400" dirty="0"/>
          </a:p>
          <a:p>
            <a:r>
              <a:rPr lang="en-US" sz="2400" dirty="0"/>
              <a:t>May 15, 2018</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455612"/>
          </a:xfrm>
        </p:spPr>
        <p:txBody>
          <a:bodyPr>
            <a:normAutofit fontScale="90000"/>
          </a:bodyPr>
          <a:lstStyle/>
          <a:p>
            <a:r>
              <a:rPr lang="en-US" sz="3600" dirty="0"/>
              <a:t>Future Plans</a:t>
            </a:r>
            <a:br>
              <a:rPr lang="en-US" dirty="0"/>
            </a:br>
            <a:endParaRPr lang="en-US" dirty="0">
              <a:solidFill>
                <a:schemeClr val="tx2"/>
              </a:solidFill>
            </a:endParaRPr>
          </a:p>
        </p:txBody>
      </p:sp>
      <p:sp>
        <p:nvSpPr>
          <p:cNvPr id="3" name="Text Placeholder 2"/>
          <p:cNvSpPr>
            <a:spLocks noGrp="1"/>
          </p:cNvSpPr>
          <p:nvPr>
            <p:ph type="body" sz="quarter" idx="10"/>
          </p:nvPr>
        </p:nvSpPr>
        <p:spPr>
          <a:xfrm>
            <a:off x="381000" y="1095694"/>
            <a:ext cx="8382000" cy="5305106"/>
          </a:xfrm>
        </p:spPr>
        <p:txBody>
          <a:bodyPr>
            <a:normAutofit fontScale="92500" lnSpcReduction="10000"/>
          </a:bodyPr>
          <a:lstStyle/>
          <a:p>
            <a:r>
              <a:rPr lang="en-US" dirty="0"/>
              <a:t>Implementation of New TNI Standard</a:t>
            </a:r>
          </a:p>
          <a:p>
            <a:pPr lvl="1"/>
            <a:r>
              <a:rPr lang="en-US" dirty="0"/>
              <a:t>TNI Accreditation Council (AC) adopts new standard</a:t>
            </a:r>
          </a:p>
          <a:p>
            <a:pPr lvl="1"/>
            <a:r>
              <a:rPr lang="en-US" dirty="0"/>
              <a:t>TNI AC establishes implementation date</a:t>
            </a:r>
          </a:p>
          <a:p>
            <a:pPr lvl="2"/>
            <a:r>
              <a:rPr lang="en-US" sz="1900" dirty="0">
                <a:solidFill>
                  <a:schemeClr val="accent1"/>
                </a:solidFill>
              </a:rPr>
              <a:t>1 – 2 years</a:t>
            </a:r>
          </a:p>
          <a:p>
            <a:pPr lvl="2"/>
            <a:r>
              <a:rPr lang="en-US" sz="1900" dirty="0">
                <a:solidFill>
                  <a:schemeClr val="accent1"/>
                </a:solidFill>
              </a:rPr>
              <a:t>Time given for some states’ rulemaking process, training, and preparation for implementation</a:t>
            </a:r>
          </a:p>
          <a:p>
            <a:pPr lvl="2"/>
            <a:r>
              <a:rPr lang="en-US" sz="1900" dirty="0">
                <a:solidFill>
                  <a:schemeClr val="accent1"/>
                </a:solidFill>
              </a:rPr>
              <a:t>30 TAC Chapter 25 incorporates new standard on implementation date</a:t>
            </a:r>
          </a:p>
          <a:p>
            <a:pPr lvl="1"/>
            <a:r>
              <a:rPr lang="en-US" dirty="0"/>
              <a:t>TCEQ will notify labs via TCEQ web page and email updates list </a:t>
            </a:r>
            <a:r>
              <a:rPr lang="en-US" sz="1900" dirty="0">
                <a:solidFill>
                  <a:schemeClr val="accent1"/>
                </a:solidFill>
              </a:rPr>
              <a:t>can sign up for email updates on web page</a:t>
            </a:r>
          </a:p>
          <a:p>
            <a:pPr lvl="1"/>
            <a:r>
              <a:rPr lang="en-US" dirty="0"/>
              <a:t>TCEQ will continue to assess to 2009 TNI Standard until implementation date</a:t>
            </a:r>
          </a:p>
          <a:p>
            <a:pPr marL="517525" lvl="1" indent="0">
              <a:buNone/>
            </a:pPr>
            <a:r>
              <a:rPr lang="en-US" i="1" dirty="0"/>
              <a:t>	General Guideline: </a:t>
            </a:r>
            <a:r>
              <a:rPr lang="en-US" dirty="0"/>
              <a:t>Laboratories may transition to 		portions of the new standard prior to implementation 		date provided that the requirement in the new 	standard is not less stringent than the requirement in 	the current standard</a:t>
            </a:r>
          </a:p>
          <a:p>
            <a:pPr marL="517525" lvl="1" indent="0">
              <a:buNone/>
            </a:pPr>
            <a:endParaRPr lang="en-US" dirty="0"/>
          </a:p>
          <a:p>
            <a:pPr marL="517525" lvl="1" indent="0">
              <a:buNone/>
            </a:pPr>
            <a:endParaRPr lang="en-US" dirty="0"/>
          </a:p>
        </p:txBody>
      </p:sp>
      <p:sp>
        <p:nvSpPr>
          <p:cNvPr id="4" name="Rectangle 3"/>
          <p:cNvSpPr/>
          <p:nvPr/>
        </p:nvSpPr>
        <p:spPr bwMode="auto">
          <a:xfrm>
            <a:off x="0" y="640082"/>
            <a:ext cx="9144000" cy="45719"/>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33168782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455612"/>
          </a:xfrm>
        </p:spPr>
        <p:txBody>
          <a:bodyPr>
            <a:normAutofit fontScale="90000"/>
          </a:bodyPr>
          <a:lstStyle/>
          <a:p>
            <a:r>
              <a:rPr lang="en-US" sz="3600" dirty="0"/>
              <a:t>Future Plans</a:t>
            </a:r>
            <a:br>
              <a:rPr lang="en-US" dirty="0"/>
            </a:br>
            <a:endParaRPr lang="en-US" dirty="0">
              <a:solidFill>
                <a:schemeClr val="tx2"/>
              </a:solidFill>
            </a:endParaRPr>
          </a:p>
        </p:txBody>
      </p:sp>
      <p:sp>
        <p:nvSpPr>
          <p:cNvPr id="3" name="Text Placeholder 2"/>
          <p:cNvSpPr>
            <a:spLocks noGrp="1"/>
          </p:cNvSpPr>
          <p:nvPr>
            <p:ph type="body" sz="quarter" idx="10"/>
          </p:nvPr>
        </p:nvSpPr>
        <p:spPr>
          <a:xfrm>
            <a:off x="381000" y="1095694"/>
            <a:ext cx="8382000" cy="5305106"/>
          </a:xfrm>
        </p:spPr>
        <p:txBody>
          <a:bodyPr>
            <a:normAutofit/>
          </a:bodyPr>
          <a:lstStyle/>
          <a:p>
            <a:r>
              <a:rPr lang="en-US" dirty="0"/>
              <a:t>Implementation of New MUR</a:t>
            </a:r>
          </a:p>
          <a:p>
            <a:pPr lvl="1"/>
            <a:r>
              <a:rPr lang="en-US" dirty="0"/>
              <a:t>New methods</a:t>
            </a:r>
          </a:p>
          <a:p>
            <a:pPr lvl="2"/>
            <a:r>
              <a:rPr lang="en-US" sz="1900" dirty="0">
                <a:solidFill>
                  <a:schemeClr val="accent1"/>
                </a:solidFill>
              </a:rPr>
              <a:t>Not currently on TCEQ Fields of Accreditation (FOA)</a:t>
            </a:r>
          </a:p>
          <a:p>
            <a:pPr lvl="2"/>
            <a:r>
              <a:rPr lang="en-US" sz="1900" dirty="0">
                <a:solidFill>
                  <a:schemeClr val="accent1"/>
                </a:solidFill>
              </a:rPr>
              <a:t>TCEQ Program areas request methods to be added to FOA</a:t>
            </a:r>
          </a:p>
          <a:p>
            <a:pPr lvl="2"/>
            <a:r>
              <a:rPr lang="en-US" sz="2000" dirty="0">
                <a:solidFill>
                  <a:srgbClr val="FFC000"/>
                </a:solidFill>
              </a:rPr>
              <a:t>TCEQ will notify labs via TCEQ web page and email updates list</a:t>
            </a:r>
            <a:r>
              <a:rPr lang="en-US" sz="1900" dirty="0">
                <a:solidFill>
                  <a:srgbClr val="FFC000"/>
                </a:solidFill>
              </a:rPr>
              <a:t> of change to FOA and implementation date (Minimum 6 months)</a:t>
            </a:r>
          </a:p>
          <a:p>
            <a:pPr lvl="2"/>
            <a:r>
              <a:rPr lang="en-US" sz="1900" dirty="0">
                <a:solidFill>
                  <a:schemeClr val="accent1"/>
                </a:solidFill>
              </a:rPr>
              <a:t>Labs submit application and all supporting information</a:t>
            </a:r>
          </a:p>
          <a:p>
            <a:pPr lvl="2"/>
            <a:r>
              <a:rPr lang="en-US" sz="1900" dirty="0">
                <a:solidFill>
                  <a:schemeClr val="accent1"/>
                </a:solidFill>
              </a:rPr>
              <a:t>Applications submitted after 3 months may not be reviewed within 6 months</a:t>
            </a:r>
          </a:p>
          <a:p>
            <a:pPr lvl="1"/>
            <a:r>
              <a:rPr lang="en-US" dirty="0"/>
              <a:t>Contact TCEQ Program area with questions regarding acceptable methods</a:t>
            </a:r>
          </a:p>
          <a:p>
            <a:pPr lvl="1"/>
            <a:r>
              <a:rPr lang="en-US" dirty="0"/>
              <a:t>Labs are encouraged to use new MDL procedure as they perform MDL studies</a:t>
            </a:r>
          </a:p>
          <a:p>
            <a:pPr lvl="1"/>
            <a:endParaRPr lang="en-US" sz="1900" dirty="0">
              <a:solidFill>
                <a:schemeClr val="accent1"/>
              </a:solidFill>
            </a:endParaRPr>
          </a:p>
          <a:p>
            <a:pPr marL="517525" lvl="1" indent="0">
              <a:buNone/>
            </a:pPr>
            <a:endParaRPr lang="en-US" dirty="0"/>
          </a:p>
          <a:p>
            <a:pPr marL="517525" lvl="1" indent="0">
              <a:buNone/>
            </a:pPr>
            <a:endParaRPr lang="en-US" dirty="0"/>
          </a:p>
        </p:txBody>
      </p:sp>
      <p:sp>
        <p:nvSpPr>
          <p:cNvPr id="4" name="Rectangle 3"/>
          <p:cNvSpPr/>
          <p:nvPr/>
        </p:nvSpPr>
        <p:spPr bwMode="auto">
          <a:xfrm>
            <a:off x="0" y="640082"/>
            <a:ext cx="9144000" cy="45719"/>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31131236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914400"/>
            <a:ext cx="7681913" cy="2514600"/>
          </a:xfrm>
        </p:spPr>
        <p:txBody>
          <a:bodyPr/>
          <a:lstStyle/>
          <a:p>
            <a:pPr algn="ctr"/>
            <a:r>
              <a:rPr lang="en-US" dirty="0"/>
              <a:t>Q &amp; A Session</a:t>
            </a:r>
          </a:p>
        </p:txBody>
      </p:sp>
      <p:sp>
        <p:nvSpPr>
          <p:cNvPr id="3" name="Subtitle 2"/>
          <p:cNvSpPr>
            <a:spLocks noGrp="1"/>
          </p:cNvSpPr>
          <p:nvPr>
            <p:ph type="subTitle" idx="1"/>
          </p:nvPr>
        </p:nvSpPr>
        <p:spPr>
          <a:xfrm>
            <a:off x="446483" y="2743200"/>
            <a:ext cx="8160544" cy="3429000"/>
          </a:xfrm>
        </p:spPr>
        <p:txBody>
          <a:bodyPr>
            <a:normAutofit/>
          </a:bodyPr>
          <a:lstStyle/>
          <a:p>
            <a:r>
              <a:rPr lang="en-US" dirty="0"/>
              <a:t>Ken Lancaster: Program Manager</a:t>
            </a:r>
          </a:p>
          <a:p>
            <a:endParaRPr lang="en-US" dirty="0"/>
          </a:p>
          <a:p>
            <a:r>
              <a:rPr lang="en-US" dirty="0"/>
              <a:t>J. Steven Gibson, Ph.D.: Senior Technical Auditor</a:t>
            </a:r>
          </a:p>
          <a:p>
            <a:endParaRPr lang="en-US" dirty="0"/>
          </a:p>
          <a:p>
            <a:r>
              <a:rPr lang="en-US" dirty="0"/>
              <a:t>Laura Higgins: Senior Microbiologist</a:t>
            </a:r>
          </a:p>
          <a:p>
            <a:endParaRPr lang="en-US" dirty="0"/>
          </a:p>
          <a:p>
            <a:r>
              <a:rPr lang="en-US" dirty="0"/>
              <a:t>Frank Jamison: Records Specialist</a:t>
            </a:r>
          </a:p>
          <a:p>
            <a:endParaRPr lang="en-US" sz="2400" dirty="0"/>
          </a:p>
          <a:p>
            <a:endParaRPr lang="en-US" sz="2400" dirty="0"/>
          </a:p>
        </p:txBody>
      </p:sp>
    </p:spTree>
    <p:extLst>
      <p:ext uri="{BB962C8B-B14F-4D97-AF65-F5344CB8AC3E}">
        <p14:creationId xmlns:p14="http://schemas.microsoft.com/office/powerpoint/2010/main" val="679918696"/>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Text Placeholder 2"/>
          <p:cNvSpPr>
            <a:spLocks noGrp="1"/>
          </p:cNvSpPr>
          <p:nvPr>
            <p:ph type="body" sz="quarter" idx="10"/>
          </p:nvPr>
        </p:nvSpPr>
        <p:spPr>
          <a:xfrm>
            <a:off x="381000" y="1411552"/>
            <a:ext cx="8382000" cy="4235006"/>
          </a:xfrm>
        </p:spPr>
        <p:txBody>
          <a:bodyPr/>
          <a:lstStyle/>
          <a:p>
            <a:r>
              <a:rPr lang="en-US" dirty="0"/>
              <a:t>Presentation</a:t>
            </a:r>
          </a:p>
          <a:p>
            <a:pPr marL="0" indent="0">
              <a:buNone/>
            </a:pPr>
            <a:endParaRPr lang="en-US" dirty="0"/>
          </a:p>
          <a:p>
            <a:pPr marL="0" indent="0">
              <a:buNone/>
            </a:pPr>
            <a:endParaRPr lang="en-US" dirty="0"/>
          </a:p>
          <a:p>
            <a:pPr marL="0" indent="0">
              <a:buNone/>
            </a:pPr>
            <a:endParaRPr lang="en-US" dirty="0"/>
          </a:p>
          <a:p>
            <a:endParaRPr lang="en-US" dirty="0"/>
          </a:p>
          <a:p>
            <a:pPr marL="0" indent="0">
              <a:buNone/>
            </a:pPr>
            <a:endParaRPr lang="en-US" dirty="0"/>
          </a:p>
          <a:p>
            <a:endParaRPr lang="en-US" dirty="0"/>
          </a:p>
          <a:p>
            <a:r>
              <a:rPr lang="en-US" dirty="0"/>
              <a:t>Q&amp;A Session</a:t>
            </a:r>
          </a:p>
        </p:txBody>
      </p:sp>
      <p:sp>
        <p:nvSpPr>
          <p:cNvPr id="4" name="Rounded Rectangle 3"/>
          <p:cNvSpPr/>
          <p:nvPr/>
        </p:nvSpPr>
        <p:spPr bwMode="auto">
          <a:xfrm>
            <a:off x="6096000" y="3886200"/>
            <a:ext cx="2201333" cy="882953"/>
          </a:xfrm>
          <a:prstGeom prst="roundRect">
            <a:avLst>
              <a:gd name="adj" fmla="val 9033"/>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a:solidFill>
                  <a:srgbClr val="FFFFFF"/>
                </a:solidFill>
                <a:effectLst>
                  <a:outerShdw blurRad="38100" dist="38100" dir="2700000" algn="tl">
                    <a:srgbClr val="000000">
                      <a:alpha val="43137"/>
                    </a:srgbClr>
                  </a:outerShdw>
                </a:effectLst>
              </a:rPr>
              <a:t>Future Plans</a:t>
            </a:r>
          </a:p>
        </p:txBody>
      </p:sp>
      <p:sp>
        <p:nvSpPr>
          <p:cNvPr id="5" name="Rounded Rectangle 4"/>
          <p:cNvSpPr/>
          <p:nvPr/>
        </p:nvSpPr>
        <p:spPr bwMode="auto">
          <a:xfrm>
            <a:off x="3657600" y="3003247"/>
            <a:ext cx="2201333" cy="882953"/>
          </a:xfrm>
          <a:prstGeom prst="roundRect">
            <a:avLst>
              <a:gd name="adj" fmla="val 9033"/>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300" dirty="0">
                <a:solidFill>
                  <a:srgbClr val="FFFFFF"/>
                </a:solidFill>
                <a:effectLst>
                  <a:outerShdw blurRad="38100" dist="38100" dir="2700000" algn="tl">
                    <a:srgbClr val="000000">
                      <a:alpha val="43137"/>
                    </a:srgbClr>
                  </a:outerShdw>
                </a:effectLst>
              </a:rPr>
              <a:t>Recent Changes</a:t>
            </a:r>
          </a:p>
        </p:txBody>
      </p:sp>
      <p:sp>
        <p:nvSpPr>
          <p:cNvPr id="6" name="Rounded Rectangle 5"/>
          <p:cNvSpPr/>
          <p:nvPr/>
        </p:nvSpPr>
        <p:spPr bwMode="auto">
          <a:xfrm>
            <a:off x="1208314" y="2120294"/>
            <a:ext cx="2201333" cy="882953"/>
          </a:xfrm>
          <a:prstGeom prst="roundRect">
            <a:avLst>
              <a:gd name="adj" fmla="val 9033"/>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sz="2300" dirty="0">
                <a:solidFill>
                  <a:srgbClr val="FFFFFF"/>
                </a:solidFill>
                <a:effectLst>
                  <a:outerShdw blurRad="38100" dist="38100" dir="2700000" algn="tl">
                    <a:srgbClr val="000000">
                      <a:alpha val="43137"/>
                    </a:srgbClr>
                  </a:outerShdw>
                </a:effectLst>
              </a:rPr>
              <a:t>Current Status</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752600"/>
            <a:ext cx="7681913" cy="2514600"/>
          </a:xfrm>
        </p:spPr>
        <p:txBody>
          <a:bodyPr/>
          <a:lstStyle/>
          <a:p>
            <a:pPr algn="ctr"/>
            <a:r>
              <a:rPr lang="en-US" dirty="0"/>
              <a:t>Current Status</a:t>
            </a:r>
          </a:p>
        </p:txBody>
      </p:sp>
    </p:spTree>
    <p:extLst>
      <p:ext uri="{BB962C8B-B14F-4D97-AF65-F5344CB8AC3E}">
        <p14:creationId xmlns:p14="http://schemas.microsoft.com/office/powerpoint/2010/main" val="211073731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455612"/>
          </a:xfrm>
        </p:spPr>
        <p:txBody>
          <a:bodyPr>
            <a:normAutofit fontScale="90000"/>
          </a:bodyPr>
          <a:lstStyle/>
          <a:p>
            <a:r>
              <a:rPr lang="en-US" sz="3600" dirty="0"/>
              <a:t>Current Status</a:t>
            </a:r>
            <a:endParaRPr lang="en-US" dirty="0">
              <a:solidFill>
                <a:schemeClr val="tx2"/>
              </a:solidFill>
            </a:endParaRPr>
          </a:p>
        </p:txBody>
      </p:sp>
      <p:sp>
        <p:nvSpPr>
          <p:cNvPr id="3" name="Text Placeholder 2"/>
          <p:cNvSpPr>
            <a:spLocks noGrp="1"/>
          </p:cNvSpPr>
          <p:nvPr>
            <p:ph type="body" sz="quarter" idx="10"/>
          </p:nvPr>
        </p:nvSpPr>
        <p:spPr>
          <a:xfrm>
            <a:off x="381000" y="1524000"/>
            <a:ext cx="8382000" cy="3502497"/>
          </a:xfrm>
        </p:spPr>
        <p:txBody>
          <a:bodyPr>
            <a:normAutofit fontScale="92500" lnSpcReduction="10000"/>
          </a:bodyPr>
          <a:lstStyle/>
          <a:p>
            <a:r>
              <a:rPr lang="en-US" dirty="0"/>
              <a:t>Program is 13 years old</a:t>
            </a:r>
          </a:p>
          <a:p>
            <a:r>
              <a:rPr lang="en-US" dirty="0">
                <a:solidFill>
                  <a:srgbClr val="FFFFFF"/>
                </a:solidFill>
              </a:rPr>
              <a:t>7 assessors and 1 records specialist</a:t>
            </a:r>
            <a:endParaRPr lang="en-US" dirty="0"/>
          </a:p>
          <a:p>
            <a:r>
              <a:rPr lang="en-US" dirty="0"/>
              <a:t>~ 266 Accredited labs</a:t>
            </a:r>
          </a:p>
          <a:p>
            <a:pPr lvl="1"/>
            <a:r>
              <a:rPr lang="en-US" dirty="0"/>
              <a:t>157 Primary</a:t>
            </a:r>
          </a:p>
          <a:p>
            <a:pPr lvl="1"/>
            <a:r>
              <a:rPr lang="en-US" dirty="0"/>
              <a:t>105 Secondary</a:t>
            </a:r>
          </a:p>
          <a:p>
            <a:pPr lvl="1"/>
            <a:r>
              <a:rPr lang="en-US" dirty="0"/>
              <a:t>4 Primary and Secondary</a:t>
            </a:r>
          </a:p>
          <a:p>
            <a:pPr lvl="0"/>
            <a:r>
              <a:rPr lang="en-US" dirty="0">
                <a:solidFill>
                  <a:srgbClr val="FFFFFF"/>
                </a:solidFill>
              </a:rPr>
              <a:t>Perform </a:t>
            </a:r>
            <a:r>
              <a:rPr lang="en-US" dirty="0"/>
              <a:t>~ 80 on-site assessments per year</a:t>
            </a:r>
            <a:endParaRPr lang="en-US" dirty="0">
              <a:solidFill>
                <a:srgbClr val="FFFFFF"/>
              </a:solidFill>
            </a:endParaRPr>
          </a:p>
          <a:p>
            <a:pPr lvl="0"/>
            <a:r>
              <a:rPr lang="en-US" dirty="0">
                <a:solidFill>
                  <a:srgbClr val="FFFFFF"/>
                </a:solidFill>
              </a:rPr>
              <a:t>Increased utilization of 3</a:t>
            </a:r>
            <a:r>
              <a:rPr lang="en-US" baseline="30000" dirty="0">
                <a:solidFill>
                  <a:srgbClr val="FFFFFF"/>
                </a:solidFill>
              </a:rPr>
              <a:t>rd</a:t>
            </a:r>
            <a:r>
              <a:rPr lang="en-US" dirty="0">
                <a:solidFill>
                  <a:srgbClr val="FFFFFF"/>
                </a:solidFill>
              </a:rPr>
              <a:t>-Party assessors</a:t>
            </a:r>
          </a:p>
          <a:p>
            <a:pPr marL="517525" lvl="1" indent="0">
              <a:buNone/>
            </a:pPr>
            <a:endParaRPr lang="en-US" dirty="0"/>
          </a:p>
        </p:txBody>
      </p:sp>
      <p:sp>
        <p:nvSpPr>
          <p:cNvPr id="4" name="Rectangle 3"/>
          <p:cNvSpPr/>
          <p:nvPr/>
        </p:nvSpPr>
        <p:spPr bwMode="auto">
          <a:xfrm>
            <a:off x="0" y="640082"/>
            <a:ext cx="9144000" cy="45719"/>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20450659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752600"/>
            <a:ext cx="7681913" cy="2514600"/>
          </a:xfrm>
        </p:spPr>
        <p:txBody>
          <a:bodyPr/>
          <a:lstStyle/>
          <a:p>
            <a:pPr algn="ctr"/>
            <a:r>
              <a:rPr lang="en-US" dirty="0"/>
              <a:t>Recent Changes</a:t>
            </a:r>
          </a:p>
        </p:txBody>
      </p:sp>
    </p:spTree>
    <p:extLst>
      <p:ext uri="{BB962C8B-B14F-4D97-AF65-F5344CB8AC3E}">
        <p14:creationId xmlns:p14="http://schemas.microsoft.com/office/powerpoint/2010/main" val="327902794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455612"/>
          </a:xfrm>
        </p:spPr>
        <p:txBody>
          <a:bodyPr>
            <a:normAutofit fontScale="90000"/>
          </a:bodyPr>
          <a:lstStyle/>
          <a:p>
            <a:r>
              <a:rPr lang="en-US" sz="3600" dirty="0"/>
              <a:t>Recent Changes</a:t>
            </a:r>
            <a:br>
              <a:rPr lang="en-US" dirty="0"/>
            </a:br>
            <a:endParaRPr lang="en-US" dirty="0">
              <a:solidFill>
                <a:schemeClr val="tx2"/>
              </a:solidFill>
            </a:endParaRPr>
          </a:p>
        </p:txBody>
      </p:sp>
      <p:sp>
        <p:nvSpPr>
          <p:cNvPr id="3" name="Text Placeholder 2"/>
          <p:cNvSpPr>
            <a:spLocks noGrp="1"/>
          </p:cNvSpPr>
          <p:nvPr>
            <p:ph type="body" sz="quarter" idx="10"/>
          </p:nvPr>
        </p:nvSpPr>
        <p:spPr>
          <a:xfrm>
            <a:off x="381000" y="1676400"/>
            <a:ext cx="8382000" cy="3502497"/>
          </a:xfrm>
        </p:spPr>
        <p:txBody>
          <a:bodyPr>
            <a:normAutofit/>
          </a:bodyPr>
          <a:lstStyle/>
          <a:p>
            <a:r>
              <a:rPr lang="en-US" dirty="0"/>
              <a:t>Frequently Asked Questions Page</a:t>
            </a:r>
          </a:p>
          <a:p>
            <a:pPr lvl="1"/>
            <a:r>
              <a:rPr lang="en-US" dirty="0"/>
              <a:t>On TCEQ Laboratory Accreditation Program web page</a:t>
            </a:r>
          </a:p>
          <a:p>
            <a:pPr lvl="1"/>
            <a:r>
              <a:rPr lang="en-US" dirty="0">
                <a:solidFill>
                  <a:schemeClr val="accent1"/>
                </a:solidFill>
              </a:rPr>
              <a:t>https://www.tceq.texas.gov/agency/qa/env_lab_accreditation.html</a:t>
            </a:r>
          </a:p>
          <a:p>
            <a:pPr lvl="1"/>
            <a:r>
              <a:rPr lang="en-US" dirty="0"/>
              <a:t>Expanded periodically</a:t>
            </a:r>
          </a:p>
        </p:txBody>
      </p:sp>
      <p:sp>
        <p:nvSpPr>
          <p:cNvPr id="4" name="Rectangle 3"/>
          <p:cNvSpPr/>
          <p:nvPr/>
        </p:nvSpPr>
        <p:spPr bwMode="auto">
          <a:xfrm>
            <a:off x="0" y="640082"/>
            <a:ext cx="9144000" cy="45719"/>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172241927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455612"/>
          </a:xfrm>
        </p:spPr>
        <p:txBody>
          <a:bodyPr>
            <a:normAutofit fontScale="90000"/>
          </a:bodyPr>
          <a:lstStyle/>
          <a:p>
            <a:r>
              <a:rPr lang="en-US" sz="3600" dirty="0"/>
              <a:t>Recent Changes</a:t>
            </a:r>
            <a:br>
              <a:rPr lang="en-US" dirty="0"/>
            </a:br>
            <a:endParaRPr lang="en-US" dirty="0">
              <a:solidFill>
                <a:schemeClr val="tx2"/>
              </a:solidFill>
            </a:endParaRPr>
          </a:p>
        </p:txBody>
      </p:sp>
      <p:sp>
        <p:nvSpPr>
          <p:cNvPr id="3" name="Text Placeholder 2"/>
          <p:cNvSpPr>
            <a:spLocks noGrp="1"/>
          </p:cNvSpPr>
          <p:nvPr>
            <p:ph type="body" sz="quarter" idx="10"/>
          </p:nvPr>
        </p:nvSpPr>
        <p:spPr>
          <a:xfrm>
            <a:off x="383512" y="1600200"/>
            <a:ext cx="8382000" cy="3502497"/>
          </a:xfrm>
        </p:spPr>
        <p:txBody>
          <a:bodyPr>
            <a:normAutofit/>
          </a:bodyPr>
          <a:lstStyle/>
          <a:p>
            <a:r>
              <a:rPr lang="en-US" dirty="0"/>
              <a:t>New CAR Form</a:t>
            </a:r>
          </a:p>
          <a:p>
            <a:pPr lvl="1"/>
            <a:r>
              <a:rPr lang="en-US" dirty="0"/>
              <a:t>Introduced at 2017 TCEQ Trade Fair</a:t>
            </a:r>
          </a:p>
          <a:p>
            <a:pPr lvl="1"/>
            <a:r>
              <a:rPr lang="en-US" dirty="0"/>
              <a:t>Form and presentation are on the TCEQ Laboratory Accreditation Program web page</a:t>
            </a:r>
            <a:endParaRPr lang="en-US" dirty="0">
              <a:solidFill>
                <a:schemeClr val="accent1"/>
              </a:solidFill>
            </a:endParaRPr>
          </a:p>
          <a:p>
            <a:pPr lvl="1"/>
            <a:r>
              <a:rPr lang="en-US" dirty="0"/>
              <a:t>Provides framework for an appropriate CAR</a:t>
            </a:r>
          </a:p>
          <a:p>
            <a:pPr lvl="1"/>
            <a:r>
              <a:rPr lang="en-US" dirty="0"/>
              <a:t>Use of form not required, but requested information is</a:t>
            </a:r>
          </a:p>
        </p:txBody>
      </p:sp>
      <p:sp>
        <p:nvSpPr>
          <p:cNvPr id="4" name="Rectangle 3"/>
          <p:cNvSpPr/>
          <p:nvPr/>
        </p:nvSpPr>
        <p:spPr bwMode="auto">
          <a:xfrm>
            <a:off x="0" y="640082"/>
            <a:ext cx="9144000" cy="45719"/>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183484308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455612"/>
          </a:xfrm>
        </p:spPr>
        <p:txBody>
          <a:bodyPr>
            <a:normAutofit fontScale="90000"/>
          </a:bodyPr>
          <a:lstStyle/>
          <a:p>
            <a:r>
              <a:rPr lang="en-US" sz="3600" dirty="0"/>
              <a:t>Recent Changes</a:t>
            </a:r>
            <a:br>
              <a:rPr lang="en-US" dirty="0"/>
            </a:br>
            <a:endParaRPr lang="en-US" dirty="0">
              <a:solidFill>
                <a:schemeClr val="tx2"/>
              </a:solidFill>
            </a:endParaRPr>
          </a:p>
        </p:txBody>
      </p:sp>
      <p:sp>
        <p:nvSpPr>
          <p:cNvPr id="3" name="Text Placeholder 2"/>
          <p:cNvSpPr>
            <a:spLocks noGrp="1"/>
          </p:cNvSpPr>
          <p:nvPr>
            <p:ph type="body" sz="quarter" idx="10"/>
          </p:nvPr>
        </p:nvSpPr>
        <p:spPr>
          <a:xfrm>
            <a:off x="377651" y="1600200"/>
            <a:ext cx="8382000" cy="3502497"/>
          </a:xfrm>
        </p:spPr>
        <p:txBody>
          <a:bodyPr>
            <a:normAutofit lnSpcReduction="10000"/>
          </a:bodyPr>
          <a:lstStyle/>
          <a:p>
            <a:r>
              <a:rPr lang="en-US" dirty="0"/>
              <a:t>Micro Technical Manager (TM) Requirements</a:t>
            </a:r>
          </a:p>
          <a:p>
            <a:pPr lvl="1"/>
            <a:r>
              <a:rPr lang="en-US" dirty="0"/>
              <a:t>Limited analyses : </a:t>
            </a:r>
          </a:p>
          <a:p>
            <a:pPr lvl="2"/>
            <a:r>
              <a:rPr lang="en-US" dirty="0"/>
              <a:t>Associate’s degree</a:t>
            </a:r>
          </a:p>
          <a:p>
            <a:pPr lvl="2"/>
            <a:r>
              <a:rPr lang="en-US" dirty="0"/>
              <a:t>1 year experience</a:t>
            </a:r>
          </a:p>
          <a:p>
            <a:pPr lvl="2"/>
            <a:r>
              <a:rPr lang="en-US" dirty="0">
                <a:solidFill>
                  <a:srgbClr val="FFC000"/>
                </a:solidFill>
              </a:rPr>
              <a:t>At least 4 hours in microbiology</a:t>
            </a:r>
          </a:p>
          <a:p>
            <a:pPr lvl="1"/>
            <a:r>
              <a:rPr lang="en-US" dirty="0"/>
              <a:t>Full analyses:</a:t>
            </a:r>
          </a:p>
          <a:p>
            <a:pPr lvl="2"/>
            <a:r>
              <a:rPr lang="en-US" dirty="0"/>
              <a:t>Bachelor’s degree</a:t>
            </a:r>
          </a:p>
          <a:p>
            <a:pPr lvl="2"/>
            <a:r>
              <a:rPr lang="en-US" dirty="0"/>
              <a:t>2 years experience</a:t>
            </a:r>
          </a:p>
          <a:p>
            <a:pPr lvl="2"/>
            <a:r>
              <a:rPr lang="en-US" dirty="0">
                <a:solidFill>
                  <a:srgbClr val="FFC000"/>
                </a:solidFill>
              </a:rPr>
              <a:t>At least one class in microbiology (16 hours total)</a:t>
            </a:r>
          </a:p>
          <a:p>
            <a:pPr marL="914400" lvl="2" indent="0">
              <a:buNone/>
            </a:pPr>
            <a:endParaRPr lang="en-US" dirty="0">
              <a:solidFill>
                <a:srgbClr val="FFC000"/>
              </a:solidFill>
            </a:endParaRPr>
          </a:p>
          <a:p>
            <a:pPr marL="914400" lvl="2" indent="0">
              <a:buNone/>
            </a:pPr>
            <a:endParaRPr lang="en-US" dirty="0"/>
          </a:p>
        </p:txBody>
      </p:sp>
      <p:sp>
        <p:nvSpPr>
          <p:cNvPr id="4" name="Rectangle 3"/>
          <p:cNvSpPr/>
          <p:nvPr/>
        </p:nvSpPr>
        <p:spPr bwMode="auto">
          <a:xfrm>
            <a:off x="0" y="640082"/>
            <a:ext cx="9144000" cy="45719"/>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a:solidFill>
                <a:srgbClr val="FFFFFF"/>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399520103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752600"/>
            <a:ext cx="7681913" cy="2514600"/>
          </a:xfrm>
        </p:spPr>
        <p:txBody>
          <a:bodyPr/>
          <a:lstStyle/>
          <a:p>
            <a:pPr algn="ctr"/>
            <a:r>
              <a:rPr lang="en-US" dirty="0"/>
              <a:t>Future Plans</a:t>
            </a:r>
          </a:p>
        </p:txBody>
      </p:sp>
    </p:spTree>
    <p:extLst>
      <p:ext uri="{BB962C8B-B14F-4D97-AF65-F5344CB8AC3E}">
        <p14:creationId xmlns:p14="http://schemas.microsoft.com/office/powerpoint/2010/main" val="2405391499"/>
      </p:ext>
    </p:extLst>
  </p:cSld>
  <p:clrMapOvr>
    <a:masterClrMapping/>
  </p:clrMapOvr>
  <p:transition>
    <p:fade/>
  </p:transition>
</p:sld>
</file>

<file path=ppt/theme/theme1.xml><?xml version="1.0" encoding="utf-8"?>
<a:theme xmlns:a="http://schemas.openxmlformats.org/drawingml/2006/main" name="Blue Segoe 4-3 template-template_April-17-2007">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D801D66-535F-4D68-8745-8492CEE9CB5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Sample presentation slides (Blue texture wave design)</Template>
  <TotalTime>1725</TotalTime>
  <Words>1890</Words>
  <Application>Microsoft Office PowerPoint</Application>
  <PresentationFormat>On-screen Show (4:3)</PresentationFormat>
  <Paragraphs>154</Paragraphs>
  <Slides>12</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Courier New</vt:lpstr>
      <vt:lpstr>Segoe</vt:lpstr>
      <vt:lpstr>Wingdings</vt:lpstr>
      <vt:lpstr>Blue Segoe 4-3 template-template_April-17-2007</vt:lpstr>
      <vt:lpstr>White with Courier font for code slides</vt:lpstr>
      <vt:lpstr>TCEQ Laboratory Accreditation Program (LAP) Update</vt:lpstr>
      <vt:lpstr>Agenda</vt:lpstr>
      <vt:lpstr>Current Status</vt:lpstr>
      <vt:lpstr>Current Status</vt:lpstr>
      <vt:lpstr>Recent Changes</vt:lpstr>
      <vt:lpstr>Recent Changes </vt:lpstr>
      <vt:lpstr>Recent Changes </vt:lpstr>
      <vt:lpstr>Recent Changes </vt:lpstr>
      <vt:lpstr>Future Plans</vt:lpstr>
      <vt:lpstr>Future Plans </vt:lpstr>
      <vt:lpstr>Future Plans </vt:lpstr>
      <vt:lpstr>Q &amp; A Session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TCEQ Laboratory Accreditation Program: What Questions Would You Like to Ask?</dc:title>
  <dc:creator>Ken Lancaster</dc:creator>
  <cp:keywords/>
  <cp:lastModifiedBy>Ken Lancaster</cp:lastModifiedBy>
  <cp:revision>106</cp:revision>
  <dcterms:created xsi:type="dcterms:W3CDTF">2017-04-13T20:02:53Z</dcterms:created>
  <dcterms:modified xsi:type="dcterms:W3CDTF">2018-05-15T19:42:37Z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TC102867159990</vt:lpwstr>
  </property>
</Properties>
</file>