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notesMasterIdLst>
    <p:notesMasterId r:id="rId30"/>
  </p:notesMasterIdLst>
  <p:sldIdLst>
    <p:sldId id="256" r:id="rId2"/>
    <p:sldId id="320" r:id="rId3"/>
    <p:sldId id="321" r:id="rId4"/>
    <p:sldId id="318" r:id="rId5"/>
    <p:sldId id="282" r:id="rId6"/>
    <p:sldId id="313" r:id="rId7"/>
    <p:sldId id="314" r:id="rId8"/>
    <p:sldId id="317" r:id="rId9"/>
    <p:sldId id="316" r:id="rId10"/>
    <p:sldId id="292" r:id="rId11"/>
    <p:sldId id="294" r:id="rId12"/>
    <p:sldId id="295" r:id="rId13"/>
    <p:sldId id="302" r:id="rId14"/>
    <p:sldId id="308" r:id="rId15"/>
    <p:sldId id="304" r:id="rId16"/>
    <p:sldId id="307" r:id="rId17"/>
    <p:sldId id="298" r:id="rId18"/>
    <p:sldId id="306" r:id="rId19"/>
    <p:sldId id="305" r:id="rId20"/>
    <p:sldId id="300" r:id="rId21"/>
    <p:sldId id="299" r:id="rId22"/>
    <p:sldId id="309" r:id="rId23"/>
    <p:sldId id="259" r:id="rId24"/>
    <p:sldId id="264" r:id="rId25"/>
    <p:sldId id="286" r:id="rId26"/>
    <p:sldId id="322" r:id="rId27"/>
    <p:sldId id="310" r:id="rId28"/>
    <p:sldId id="311"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a DSouza" initials="LD" lastIdx="15" clrIdx="0">
    <p:extLst>
      <p:ext uri="{19B8F6BF-5375-455C-9EA6-DF929625EA0E}">
        <p15:presenceInfo xmlns:p15="http://schemas.microsoft.com/office/powerpoint/2012/main" userId="S-1-5-21-734690479-1344892132-312552118-39560" providerId="AD"/>
      </p:ext>
    </p:extLst>
  </p:cmAuthor>
  <p:cmAuthor id="2" name="Rebecca Villalba" initials="RV" lastIdx="6" clrIdx="1">
    <p:extLst>
      <p:ext uri="{19B8F6BF-5375-455C-9EA6-DF929625EA0E}">
        <p15:presenceInfo xmlns:p15="http://schemas.microsoft.com/office/powerpoint/2012/main" userId="S-1-5-21-734690479-1344892132-312552118-14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8267" autoAdjust="0"/>
  </p:normalViewPr>
  <p:slideViewPr>
    <p:cSldViewPr snapToGrid="0">
      <p:cViewPr varScale="1">
        <p:scale>
          <a:sx n="78" d="100"/>
          <a:sy n="78" d="100"/>
        </p:scale>
        <p:origin x="107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DC4A4-0B8B-4A05-AB5F-7C6956FECEA6}"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DBD47041-7091-449F-BD94-0F2E66F7E081}">
      <dgm:prSet custT="1"/>
      <dgm:spPr>
        <a:xfrm>
          <a:off x="119609" y="114982"/>
          <a:ext cx="2132125" cy="179854"/>
        </a:xfrm>
        <a:prstGeom prst="rect">
          <a:avLst/>
        </a:prstGeom>
        <a:noFill/>
        <a:ln w="9525" cap="rnd" cmpd="sng" algn="ctr">
          <a:solidFill>
            <a:sysClr val="window" lastClr="FFFFFF">
              <a:alpha val="0"/>
            </a:sysClr>
          </a:solidFill>
          <a:prstDash val="solid"/>
        </a:ln>
        <a:effectLst/>
      </dgm:spPr>
      <dgm:t>
        <a:bodyPr/>
        <a:lstStyle/>
        <a:p>
          <a:pPr>
            <a:buNone/>
          </a:pPr>
          <a:r>
            <a:rPr lang="en-US" sz="1800" b="1" dirty="0">
              <a:solidFill>
                <a:srgbClr val="FFFF00"/>
              </a:solidFill>
              <a:latin typeface="Century Gothic" panose="020B0502020202020204"/>
              <a:ea typeface="+mn-ea"/>
              <a:cs typeface="+mn-cs"/>
            </a:rPr>
            <a:t>Submit Complete</a:t>
          </a:r>
        </a:p>
      </dgm:t>
    </dgm:pt>
    <dgm:pt modelId="{EF947DD1-A80B-4ACB-BCB2-CED2C468AB41}" type="parTrans" cxnId="{58D8B10A-DFF6-40D0-B9C4-900572CE57E5}">
      <dgm:prSet/>
      <dgm:spPr/>
      <dgm:t>
        <a:bodyPr/>
        <a:lstStyle/>
        <a:p>
          <a:endParaRPr lang="en-US"/>
        </a:p>
      </dgm:t>
    </dgm:pt>
    <dgm:pt modelId="{7546D4E1-5425-44F0-923A-39B55B7368CC}" type="sibTrans" cxnId="{58D8B10A-DFF6-40D0-B9C4-900572CE57E5}">
      <dgm:prSet/>
      <dgm:spPr/>
      <dgm:t>
        <a:bodyPr/>
        <a:lstStyle/>
        <a:p>
          <a:endParaRPr lang="en-US"/>
        </a:p>
      </dgm:t>
    </dgm:pt>
    <dgm:pt modelId="{546D5A8A-66B1-4D6E-BE19-E6B2CBB368B0}" type="pres">
      <dgm:prSet presAssocID="{241DC4A4-0B8B-4A05-AB5F-7C6956FECEA6}" presName="Name0" presStyleCnt="0">
        <dgm:presLayoutVars>
          <dgm:chMax/>
          <dgm:chPref/>
          <dgm:dir/>
        </dgm:presLayoutVars>
      </dgm:prSet>
      <dgm:spPr/>
    </dgm:pt>
    <dgm:pt modelId="{5ED8E998-DAAE-4BCE-9159-37D926DF2DEB}" type="pres">
      <dgm:prSet presAssocID="{DBD47041-7091-449F-BD94-0F2E66F7E081}" presName="parenttextcomposite" presStyleCnt="0"/>
      <dgm:spPr/>
    </dgm:pt>
    <dgm:pt modelId="{6C1BB519-2DC2-4FF9-89B3-0921D4B17ACA}" type="pres">
      <dgm:prSet presAssocID="{DBD47041-7091-449F-BD94-0F2E66F7E081}" presName="parenttext" presStyleLbl="revTx" presStyleIdx="0" presStyleCnt="1" custScaleY="92790">
        <dgm:presLayoutVars>
          <dgm:chMax/>
          <dgm:chPref val="2"/>
          <dgm:bulletEnabled val="1"/>
        </dgm:presLayoutVars>
      </dgm:prSet>
      <dgm:spPr/>
    </dgm:pt>
    <dgm:pt modelId="{AA873186-D8FB-4899-AAE8-B5959D193222}" type="pres">
      <dgm:prSet presAssocID="{DBD47041-7091-449F-BD94-0F2E66F7E081}" presName="parallelogramComposite" presStyleCnt="0"/>
      <dgm:spPr/>
    </dgm:pt>
    <dgm:pt modelId="{A04992FC-A547-4407-8453-EC03E605B9FA}" type="pres">
      <dgm:prSet presAssocID="{DBD47041-7091-449F-BD94-0F2E66F7E081}" presName="parallelogram1" presStyleLbl="alignNode1" presStyleIdx="0" presStyleCnt="7"/>
      <dgm:spPr>
        <a:xfrm>
          <a:off x="119609"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6E27B4B2-E647-498B-B278-88D546DB5F14}" type="pres">
      <dgm:prSet presAssocID="{DBD47041-7091-449F-BD94-0F2E66F7E081}" presName="parallelogram2" presStyleLbl="alignNode1" presStyleIdx="1" presStyleCnt="7"/>
      <dgm:spPr>
        <a:xfrm>
          <a:off x="420475"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CC1184D-1D3A-4BBB-9182-FA61DA178D6E}" type="pres">
      <dgm:prSet presAssocID="{DBD47041-7091-449F-BD94-0F2E66F7E081}" presName="parallelogram3" presStyleLbl="alignNode1" presStyleIdx="2" presStyleCnt="7"/>
      <dgm:spPr>
        <a:xfrm>
          <a:off x="721342"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5EAF7F18-B2A6-4D3F-9E1E-E7A97F3533FB}" type="pres">
      <dgm:prSet presAssocID="{DBD47041-7091-449F-BD94-0F2E66F7E081}" presName="parallelogram4" presStyleLbl="alignNode1" presStyleIdx="3" presStyleCnt="7"/>
      <dgm:spPr>
        <a:xfrm>
          <a:off x="1022209"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CC1FA92-3FFF-4D60-AEEC-566C3225AB9D}" type="pres">
      <dgm:prSet presAssocID="{DBD47041-7091-449F-BD94-0F2E66F7E081}" presName="parallelogram5" presStyleLbl="alignNode1" presStyleIdx="4" presStyleCnt="7"/>
      <dgm:spPr>
        <a:xfrm>
          <a:off x="1323075"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DB3D88A-7F91-460B-A872-4A700A940AE4}" type="pres">
      <dgm:prSet presAssocID="{DBD47041-7091-449F-BD94-0F2E66F7E081}" presName="parallelogram6" presStyleLbl="alignNode1" presStyleIdx="5" presStyleCnt="7"/>
      <dgm:spPr>
        <a:xfrm>
          <a:off x="1623942"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0FDA8235-55F0-407C-91B0-7C54ED5BBDEF}" type="pres">
      <dgm:prSet presAssocID="{DBD47041-7091-449F-BD94-0F2E66F7E081}" presName="parallelogram7" presStyleLbl="alignNode1" presStyleIdx="6" presStyleCnt="7"/>
      <dgm:spPr>
        <a:xfrm>
          <a:off x="1924808"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58D8B10A-DFF6-40D0-B9C4-900572CE57E5}" srcId="{241DC4A4-0B8B-4A05-AB5F-7C6956FECEA6}" destId="{DBD47041-7091-449F-BD94-0F2E66F7E081}" srcOrd="0" destOrd="0" parTransId="{EF947DD1-A80B-4ACB-BCB2-CED2C468AB41}" sibTransId="{7546D4E1-5425-44F0-923A-39B55B7368CC}"/>
    <dgm:cxn modelId="{CC1AAB69-6A09-421F-8C5A-ABA185131691}" type="presOf" srcId="{241DC4A4-0B8B-4A05-AB5F-7C6956FECEA6}" destId="{546D5A8A-66B1-4D6E-BE19-E6B2CBB368B0}" srcOrd="0" destOrd="0" presId="urn:microsoft.com/office/officeart/2008/layout/VerticalAccentList"/>
    <dgm:cxn modelId="{FD91E7D0-941E-435B-8CD5-BECE33EC89EB}" type="presOf" srcId="{DBD47041-7091-449F-BD94-0F2E66F7E081}" destId="{6C1BB519-2DC2-4FF9-89B3-0921D4B17ACA}" srcOrd="0" destOrd="0" presId="urn:microsoft.com/office/officeart/2008/layout/VerticalAccentList"/>
    <dgm:cxn modelId="{9211D5B2-C077-421E-89E3-61D80FBD6F6A}" type="presParOf" srcId="{546D5A8A-66B1-4D6E-BE19-E6B2CBB368B0}" destId="{5ED8E998-DAAE-4BCE-9159-37D926DF2DEB}" srcOrd="0" destOrd="0" presId="urn:microsoft.com/office/officeart/2008/layout/VerticalAccentList"/>
    <dgm:cxn modelId="{4783C968-4A40-494F-89EA-89EA6CFC0822}" type="presParOf" srcId="{5ED8E998-DAAE-4BCE-9159-37D926DF2DEB}" destId="{6C1BB519-2DC2-4FF9-89B3-0921D4B17ACA}" srcOrd="0" destOrd="0" presId="urn:microsoft.com/office/officeart/2008/layout/VerticalAccentList"/>
    <dgm:cxn modelId="{C2A0C0BB-09B2-403C-8E06-7A9364D33CBB}" type="presParOf" srcId="{546D5A8A-66B1-4D6E-BE19-E6B2CBB368B0}" destId="{AA873186-D8FB-4899-AAE8-B5959D193222}" srcOrd="1" destOrd="0" presId="urn:microsoft.com/office/officeart/2008/layout/VerticalAccentList"/>
    <dgm:cxn modelId="{C5EF4F72-A6A0-4103-864D-F058848CAE14}" type="presParOf" srcId="{AA873186-D8FB-4899-AAE8-B5959D193222}" destId="{A04992FC-A547-4407-8453-EC03E605B9FA}" srcOrd="0" destOrd="0" presId="urn:microsoft.com/office/officeart/2008/layout/VerticalAccentList"/>
    <dgm:cxn modelId="{195D030D-21A5-4513-8D75-84497D8C16F7}" type="presParOf" srcId="{AA873186-D8FB-4899-AAE8-B5959D193222}" destId="{6E27B4B2-E647-498B-B278-88D546DB5F14}" srcOrd="1" destOrd="0" presId="urn:microsoft.com/office/officeart/2008/layout/VerticalAccentList"/>
    <dgm:cxn modelId="{8CE1BB99-7306-4DE9-96A9-14CE6B901BCA}" type="presParOf" srcId="{AA873186-D8FB-4899-AAE8-B5959D193222}" destId="{ACC1184D-1D3A-4BBB-9182-FA61DA178D6E}" srcOrd="2" destOrd="0" presId="urn:microsoft.com/office/officeart/2008/layout/VerticalAccentList"/>
    <dgm:cxn modelId="{5205F1F6-5363-4CDA-8073-F17092610EF3}" type="presParOf" srcId="{AA873186-D8FB-4899-AAE8-B5959D193222}" destId="{5EAF7F18-B2A6-4D3F-9E1E-E7A97F3533FB}" srcOrd="3" destOrd="0" presId="urn:microsoft.com/office/officeart/2008/layout/VerticalAccentList"/>
    <dgm:cxn modelId="{9915716B-FFF6-49DA-B22F-B5AEF75B3477}" type="presParOf" srcId="{AA873186-D8FB-4899-AAE8-B5959D193222}" destId="{FCC1FA92-3FFF-4D60-AEEC-566C3225AB9D}" srcOrd="4" destOrd="0" presId="urn:microsoft.com/office/officeart/2008/layout/VerticalAccentList"/>
    <dgm:cxn modelId="{DF24CA94-2A7B-4E08-9BFC-C3A861413A1F}" type="presParOf" srcId="{AA873186-D8FB-4899-AAE8-B5959D193222}" destId="{ADB3D88A-7F91-460B-A872-4A700A940AE4}" srcOrd="5" destOrd="0" presId="urn:microsoft.com/office/officeart/2008/layout/VerticalAccentList"/>
    <dgm:cxn modelId="{5CDDFECD-1B8F-45C4-AC3C-FE6440B93A00}" type="presParOf" srcId="{AA873186-D8FB-4899-AAE8-B5959D193222}" destId="{0FDA8235-55F0-407C-91B0-7C54ED5BBDEF}" srcOrd="6" destOrd="0" presId="urn:microsoft.com/office/officeart/2008/layout/VerticalAccent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1DC4A4-0B8B-4A05-AB5F-7C6956FECEA6}"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DBD47041-7091-449F-BD94-0F2E66F7E081}">
      <dgm:prSet custT="1"/>
      <dgm:spPr>
        <a:xfrm>
          <a:off x="119609" y="116804"/>
          <a:ext cx="2132125" cy="176210"/>
        </a:xfrm>
        <a:prstGeom prst="rect">
          <a:avLst/>
        </a:prstGeom>
        <a:noFill/>
        <a:ln w="9525" cap="rnd" cmpd="sng" algn="ctr">
          <a:solidFill>
            <a:sysClr val="window" lastClr="FFFFFF">
              <a:alpha val="0"/>
            </a:sysClr>
          </a:solidFill>
          <a:prstDash val="solid"/>
        </a:ln>
        <a:effectLst/>
      </dgm:spPr>
      <dgm:t>
        <a:bodyPr/>
        <a:lstStyle/>
        <a:p>
          <a:pPr>
            <a:buNone/>
          </a:pPr>
          <a:r>
            <a:rPr lang="en-US" sz="1800" b="1" dirty="0">
              <a:solidFill>
                <a:srgbClr val="FFFF00"/>
              </a:solidFill>
              <a:latin typeface="Century Gothic" panose="020B0502020202020204"/>
              <a:ea typeface="+mn-ea"/>
              <a:cs typeface="+mn-cs"/>
            </a:rPr>
            <a:t>Ready to Submit</a:t>
          </a:r>
        </a:p>
      </dgm:t>
    </dgm:pt>
    <dgm:pt modelId="{EF947DD1-A80B-4ACB-BCB2-CED2C468AB41}" type="parTrans" cxnId="{58D8B10A-DFF6-40D0-B9C4-900572CE57E5}">
      <dgm:prSet/>
      <dgm:spPr/>
      <dgm:t>
        <a:bodyPr/>
        <a:lstStyle/>
        <a:p>
          <a:endParaRPr lang="en-US"/>
        </a:p>
      </dgm:t>
    </dgm:pt>
    <dgm:pt modelId="{7546D4E1-5425-44F0-923A-39B55B7368CC}" type="sibTrans" cxnId="{58D8B10A-DFF6-40D0-B9C4-900572CE57E5}">
      <dgm:prSet/>
      <dgm:spPr/>
      <dgm:t>
        <a:bodyPr/>
        <a:lstStyle/>
        <a:p>
          <a:endParaRPr lang="en-US"/>
        </a:p>
      </dgm:t>
    </dgm:pt>
    <dgm:pt modelId="{546D5A8A-66B1-4D6E-BE19-E6B2CBB368B0}" type="pres">
      <dgm:prSet presAssocID="{241DC4A4-0B8B-4A05-AB5F-7C6956FECEA6}" presName="Name0" presStyleCnt="0">
        <dgm:presLayoutVars>
          <dgm:chMax/>
          <dgm:chPref/>
          <dgm:dir/>
        </dgm:presLayoutVars>
      </dgm:prSet>
      <dgm:spPr/>
    </dgm:pt>
    <dgm:pt modelId="{5ED8E998-DAAE-4BCE-9159-37D926DF2DEB}" type="pres">
      <dgm:prSet presAssocID="{DBD47041-7091-449F-BD94-0F2E66F7E081}" presName="parenttextcomposite" presStyleCnt="0"/>
      <dgm:spPr/>
    </dgm:pt>
    <dgm:pt modelId="{6C1BB519-2DC2-4FF9-89B3-0921D4B17ACA}" type="pres">
      <dgm:prSet presAssocID="{DBD47041-7091-449F-BD94-0F2E66F7E081}" presName="parenttext" presStyleLbl="revTx" presStyleIdx="0" presStyleCnt="1" custScaleY="90910">
        <dgm:presLayoutVars>
          <dgm:chMax/>
          <dgm:chPref val="2"/>
          <dgm:bulletEnabled val="1"/>
        </dgm:presLayoutVars>
      </dgm:prSet>
      <dgm:spPr/>
    </dgm:pt>
    <dgm:pt modelId="{AA873186-D8FB-4899-AAE8-B5959D193222}" type="pres">
      <dgm:prSet presAssocID="{DBD47041-7091-449F-BD94-0F2E66F7E081}" presName="parallelogramComposite" presStyleCnt="0"/>
      <dgm:spPr/>
    </dgm:pt>
    <dgm:pt modelId="{A04992FC-A547-4407-8453-EC03E605B9FA}" type="pres">
      <dgm:prSet presAssocID="{DBD47041-7091-449F-BD94-0F2E66F7E081}" presName="parallelogram1" presStyleLbl="alignNode1" presStyleIdx="0" presStyleCnt="7"/>
      <dgm:spPr>
        <a:xfrm>
          <a:off x="119609"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6E27B4B2-E647-498B-B278-88D546DB5F14}" type="pres">
      <dgm:prSet presAssocID="{DBD47041-7091-449F-BD94-0F2E66F7E081}" presName="parallelogram2" presStyleLbl="alignNode1" presStyleIdx="1" presStyleCnt="7"/>
      <dgm:spPr>
        <a:xfrm>
          <a:off x="420475"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CC1184D-1D3A-4BBB-9182-FA61DA178D6E}" type="pres">
      <dgm:prSet presAssocID="{DBD47041-7091-449F-BD94-0F2E66F7E081}" presName="parallelogram3" presStyleLbl="alignNode1" presStyleIdx="2" presStyleCnt="7"/>
      <dgm:spPr>
        <a:xfrm>
          <a:off x="721342"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5EAF7F18-B2A6-4D3F-9E1E-E7A97F3533FB}" type="pres">
      <dgm:prSet presAssocID="{DBD47041-7091-449F-BD94-0F2E66F7E081}" presName="parallelogram4" presStyleLbl="alignNode1" presStyleIdx="3" presStyleCnt="7"/>
      <dgm:spPr>
        <a:xfrm>
          <a:off x="1022209"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CC1FA92-3FFF-4D60-AEEC-566C3225AB9D}" type="pres">
      <dgm:prSet presAssocID="{DBD47041-7091-449F-BD94-0F2E66F7E081}" presName="parallelogram5" presStyleLbl="alignNode1" presStyleIdx="4" presStyleCnt="7"/>
      <dgm:spPr>
        <a:xfrm>
          <a:off x="1323075"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DB3D88A-7F91-460B-A872-4A700A940AE4}" type="pres">
      <dgm:prSet presAssocID="{DBD47041-7091-449F-BD94-0F2E66F7E081}" presName="parallelogram6" presStyleLbl="alignNode1" presStyleIdx="5" presStyleCnt="7"/>
      <dgm:spPr>
        <a:xfrm>
          <a:off x="1623942"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0FDA8235-55F0-407C-91B0-7C54ED5BBDEF}" type="pres">
      <dgm:prSet presAssocID="{DBD47041-7091-449F-BD94-0F2E66F7E081}" presName="parallelogram7" presStyleLbl="alignNode1" presStyleIdx="6" presStyleCnt="7"/>
      <dgm:spPr>
        <a:xfrm>
          <a:off x="1924808"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58D8B10A-DFF6-40D0-B9C4-900572CE57E5}" srcId="{241DC4A4-0B8B-4A05-AB5F-7C6956FECEA6}" destId="{DBD47041-7091-449F-BD94-0F2E66F7E081}" srcOrd="0" destOrd="0" parTransId="{EF947DD1-A80B-4ACB-BCB2-CED2C468AB41}" sibTransId="{7546D4E1-5425-44F0-923A-39B55B7368CC}"/>
    <dgm:cxn modelId="{3018E837-14DE-44FC-A6B7-CB7A08C382C3}" type="presOf" srcId="{241DC4A4-0B8B-4A05-AB5F-7C6956FECEA6}" destId="{546D5A8A-66B1-4D6E-BE19-E6B2CBB368B0}" srcOrd="0" destOrd="0" presId="urn:microsoft.com/office/officeart/2008/layout/VerticalAccentList"/>
    <dgm:cxn modelId="{5983F4AB-57E8-4024-B6AE-4555F2BA0793}" type="presOf" srcId="{DBD47041-7091-449F-BD94-0F2E66F7E081}" destId="{6C1BB519-2DC2-4FF9-89B3-0921D4B17ACA}" srcOrd="0" destOrd="0" presId="urn:microsoft.com/office/officeart/2008/layout/VerticalAccentList"/>
    <dgm:cxn modelId="{DDD7D9C0-9DF3-4968-81A9-2F20690D9E10}" type="presParOf" srcId="{546D5A8A-66B1-4D6E-BE19-E6B2CBB368B0}" destId="{5ED8E998-DAAE-4BCE-9159-37D926DF2DEB}" srcOrd="0" destOrd="0" presId="urn:microsoft.com/office/officeart/2008/layout/VerticalAccentList"/>
    <dgm:cxn modelId="{65C09390-0BC3-428E-9E2F-E51E0F51DD4C}" type="presParOf" srcId="{5ED8E998-DAAE-4BCE-9159-37D926DF2DEB}" destId="{6C1BB519-2DC2-4FF9-89B3-0921D4B17ACA}" srcOrd="0" destOrd="0" presId="urn:microsoft.com/office/officeart/2008/layout/VerticalAccentList"/>
    <dgm:cxn modelId="{1562ED1C-9523-4915-8747-9A3143EB5C31}" type="presParOf" srcId="{546D5A8A-66B1-4D6E-BE19-E6B2CBB368B0}" destId="{AA873186-D8FB-4899-AAE8-B5959D193222}" srcOrd="1" destOrd="0" presId="urn:microsoft.com/office/officeart/2008/layout/VerticalAccentList"/>
    <dgm:cxn modelId="{C883C8A3-AE51-475E-A6B5-82F88F5C5460}" type="presParOf" srcId="{AA873186-D8FB-4899-AAE8-B5959D193222}" destId="{A04992FC-A547-4407-8453-EC03E605B9FA}" srcOrd="0" destOrd="0" presId="urn:microsoft.com/office/officeart/2008/layout/VerticalAccentList"/>
    <dgm:cxn modelId="{B67B5AD6-FE19-4AE0-A2CA-E099FE9CECF9}" type="presParOf" srcId="{AA873186-D8FB-4899-AAE8-B5959D193222}" destId="{6E27B4B2-E647-498B-B278-88D546DB5F14}" srcOrd="1" destOrd="0" presId="urn:microsoft.com/office/officeart/2008/layout/VerticalAccentList"/>
    <dgm:cxn modelId="{31DCCAFC-37B9-421E-8C66-924F3F662FE5}" type="presParOf" srcId="{AA873186-D8FB-4899-AAE8-B5959D193222}" destId="{ACC1184D-1D3A-4BBB-9182-FA61DA178D6E}" srcOrd="2" destOrd="0" presId="urn:microsoft.com/office/officeart/2008/layout/VerticalAccentList"/>
    <dgm:cxn modelId="{0F48386B-0A0F-44DA-AA73-BBD66E618C3D}" type="presParOf" srcId="{AA873186-D8FB-4899-AAE8-B5959D193222}" destId="{5EAF7F18-B2A6-4D3F-9E1E-E7A97F3533FB}" srcOrd="3" destOrd="0" presId="urn:microsoft.com/office/officeart/2008/layout/VerticalAccentList"/>
    <dgm:cxn modelId="{C128F3C4-87AB-404E-996B-E33F7601BF06}" type="presParOf" srcId="{AA873186-D8FB-4899-AAE8-B5959D193222}" destId="{FCC1FA92-3FFF-4D60-AEEC-566C3225AB9D}" srcOrd="4" destOrd="0" presId="urn:microsoft.com/office/officeart/2008/layout/VerticalAccentList"/>
    <dgm:cxn modelId="{BD6FF159-ECBA-43B9-A4B1-11BE963E3837}" type="presParOf" srcId="{AA873186-D8FB-4899-AAE8-B5959D193222}" destId="{ADB3D88A-7F91-460B-A872-4A700A940AE4}" srcOrd="5" destOrd="0" presId="urn:microsoft.com/office/officeart/2008/layout/VerticalAccentList"/>
    <dgm:cxn modelId="{A248A8CF-324A-4C7A-B0EF-5B2D390464A0}" type="presParOf" srcId="{AA873186-D8FB-4899-AAE8-B5959D193222}" destId="{0FDA8235-55F0-407C-91B0-7C54ED5BBDEF}" srcOrd="6" destOrd="0" presId="urn:microsoft.com/office/officeart/2008/layout/VerticalAccent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1DC4A4-0B8B-4A05-AB5F-7C6956FECEA6}"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DBD47041-7091-449F-BD94-0F2E66F7E081}">
      <dgm:prSet custT="1"/>
      <dgm:spPr>
        <a:xfrm>
          <a:off x="96087" y="131712"/>
          <a:ext cx="1712825" cy="155711"/>
        </a:xfrm>
        <a:prstGeom prst="rect">
          <a:avLst/>
        </a:prstGeom>
        <a:noFill/>
        <a:ln w="9525" cap="rnd" cmpd="sng" algn="ctr">
          <a:solidFill>
            <a:sysClr val="window" lastClr="FFFFFF">
              <a:alpha val="0"/>
            </a:sysClr>
          </a:solidFill>
          <a:prstDash val="solid"/>
        </a:ln>
        <a:effectLst/>
      </dgm:spPr>
      <dgm:t>
        <a:bodyPr/>
        <a:lstStyle/>
        <a:p>
          <a:pPr>
            <a:buNone/>
          </a:pPr>
          <a:r>
            <a:rPr lang="en-US" sz="1800" b="1" dirty="0">
              <a:solidFill>
                <a:srgbClr val="FFFF00"/>
              </a:solidFill>
              <a:latin typeface="Century Gothic" panose="020B0502020202020204"/>
              <a:ea typeface="+mn-ea"/>
              <a:cs typeface="+mn-cs"/>
            </a:rPr>
            <a:t>Ready  to Pay</a:t>
          </a:r>
        </a:p>
      </dgm:t>
    </dgm:pt>
    <dgm:pt modelId="{EF947DD1-A80B-4ACB-BCB2-CED2C468AB41}" type="parTrans" cxnId="{58D8B10A-DFF6-40D0-B9C4-900572CE57E5}">
      <dgm:prSet/>
      <dgm:spPr/>
      <dgm:t>
        <a:bodyPr/>
        <a:lstStyle/>
        <a:p>
          <a:endParaRPr lang="en-US"/>
        </a:p>
      </dgm:t>
    </dgm:pt>
    <dgm:pt modelId="{7546D4E1-5425-44F0-923A-39B55B7368CC}" type="sibTrans" cxnId="{58D8B10A-DFF6-40D0-B9C4-900572CE57E5}">
      <dgm:prSet/>
      <dgm:spPr/>
      <dgm:t>
        <a:bodyPr/>
        <a:lstStyle/>
        <a:p>
          <a:endParaRPr lang="en-US"/>
        </a:p>
      </dgm:t>
    </dgm:pt>
    <dgm:pt modelId="{546D5A8A-66B1-4D6E-BE19-E6B2CBB368B0}" type="pres">
      <dgm:prSet presAssocID="{241DC4A4-0B8B-4A05-AB5F-7C6956FECEA6}" presName="Name0" presStyleCnt="0">
        <dgm:presLayoutVars>
          <dgm:chMax/>
          <dgm:chPref/>
          <dgm:dir/>
        </dgm:presLayoutVars>
      </dgm:prSet>
      <dgm:spPr/>
    </dgm:pt>
    <dgm:pt modelId="{5ED8E998-DAAE-4BCE-9159-37D926DF2DEB}" type="pres">
      <dgm:prSet presAssocID="{DBD47041-7091-449F-BD94-0F2E66F7E081}" presName="parenttextcomposite" presStyleCnt="0"/>
      <dgm:spPr/>
    </dgm:pt>
    <dgm:pt modelId="{6C1BB519-2DC2-4FF9-89B3-0921D4B17ACA}" type="pres">
      <dgm:prSet presAssocID="{DBD47041-7091-449F-BD94-0F2E66F7E081}" presName="parenttext" presStyleLbl="revTx" presStyleIdx="0" presStyleCnt="1">
        <dgm:presLayoutVars>
          <dgm:chMax/>
          <dgm:chPref val="2"/>
          <dgm:bulletEnabled val="1"/>
        </dgm:presLayoutVars>
      </dgm:prSet>
      <dgm:spPr/>
    </dgm:pt>
    <dgm:pt modelId="{AA873186-D8FB-4899-AAE8-B5959D193222}" type="pres">
      <dgm:prSet presAssocID="{DBD47041-7091-449F-BD94-0F2E66F7E081}" presName="parallelogramComposite" presStyleCnt="0"/>
      <dgm:spPr/>
    </dgm:pt>
    <dgm:pt modelId="{A04992FC-A547-4407-8453-EC03E605B9FA}" type="pres">
      <dgm:prSet presAssocID="{DBD47041-7091-449F-BD94-0F2E66F7E081}" presName="parallelogram1" presStyleLbl="alignNode1" presStyleIdx="0" presStyleCnt="7"/>
      <dgm:spPr>
        <a:xfrm>
          <a:off x="96087"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6E27B4B2-E647-498B-B278-88D546DB5F14}" type="pres">
      <dgm:prSet presAssocID="{DBD47041-7091-449F-BD94-0F2E66F7E081}" presName="parallelogram2" presStyleLbl="alignNode1" presStyleIdx="1" presStyleCnt="7"/>
      <dgm:spPr>
        <a:xfrm>
          <a:off x="337785"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CC1184D-1D3A-4BBB-9182-FA61DA178D6E}" type="pres">
      <dgm:prSet presAssocID="{DBD47041-7091-449F-BD94-0F2E66F7E081}" presName="parallelogram3" presStyleLbl="alignNode1" presStyleIdx="2" presStyleCnt="7"/>
      <dgm:spPr>
        <a:xfrm>
          <a:off x="579484"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5EAF7F18-B2A6-4D3F-9E1E-E7A97F3533FB}" type="pres">
      <dgm:prSet presAssocID="{DBD47041-7091-449F-BD94-0F2E66F7E081}" presName="parallelogram4" presStyleLbl="alignNode1" presStyleIdx="3" presStyleCnt="7"/>
      <dgm:spPr>
        <a:xfrm>
          <a:off x="821183"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CC1FA92-3FFF-4D60-AEEC-566C3225AB9D}" type="pres">
      <dgm:prSet presAssocID="{DBD47041-7091-449F-BD94-0F2E66F7E081}" presName="parallelogram5" presStyleLbl="alignNode1" presStyleIdx="4" presStyleCnt="7"/>
      <dgm:spPr>
        <a:xfrm>
          <a:off x="1062882"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DB3D88A-7F91-460B-A872-4A700A940AE4}" type="pres">
      <dgm:prSet presAssocID="{DBD47041-7091-449F-BD94-0F2E66F7E081}" presName="parallelogram6" presStyleLbl="alignNode1" presStyleIdx="5" presStyleCnt="7"/>
      <dgm:spPr>
        <a:xfrm>
          <a:off x="1304580"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0FDA8235-55F0-407C-91B0-7C54ED5BBDEF}" type="pres">
      <dgm:prSet presAssocID="{DBD47041-7091-449F-BD94-0F2E66F7E081}" presName="parallelogram7" presStyleLbl="alignNode1" presStyleIdx="6" presStyleCnt="7"/>
      <dgm:spPr>
        <a:xfrm>
          <a:off x="1546279"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58D8B10A-DFF6-40D0-B9C4-900572CE57E5}" srcId="{241DC4A4-0B8B-4A05-AB5F-7C6956FECEA6}" destId="{DBD47041-7091-449F-BD94-0F2E66F7E081}" srcOrd="0" destOrd="0" parTransId="{EF947DD1-A80B-4ACB-BCB2-CED2C468AB41}" sibTransId="{7546D4E1-5425-44F0-923A-39B55B7368CC}"/>
    <dgm:cxn modelId="{E948020D-ACA6-468A-833D-FE71F117F61A}" type="presOf" srcId="{241DC4A4-0B8B-4A05-AB5F-7C6956FECEA6}" destId="{546D5A8A-66B1-4D6E-BE19-E6B2CBB368B0}" srcOrd="0" destOrd="0" presId="urn:microsoft.com/office/officeart/2008/layout/VerticalAccentList"/>
    <dgm:cxn modelId="{820D42BC-7F17-48DB-B5EA-4DFFD741DE33}" type="presOf" srcId="{DBD47041-7091-449F-BD94-0F2E66F7E081}" destId="{6C1BB519-2DC2-4FF9-89B3-0921D4B17ACA}" srcOrd="0" destOrd="0" presId="urn:microsoft.com/office/officeart/2008/layout/VerticalAccentList"/>
    <dgm:cxn modelId="{59DD4BA5-AB70-45C5-97AD-FF3C77F207F0}" type="presParOf" srcId="{546D5A8A-66B1-4D6E-BE19-E6B2CBB368B0}" destId="{5ED8E998-DAAE-4BCE-9159-37D926DF2DEB}" srcOrd="0" destOrd="0" presId="urn:microsoft.com/office/officeart/2008/layout/VerticalAccentList"/>
    <dgm:cxn modelId="{A1F72169-E6B2-4676-A5D1-1440C33B2A97}" type="presParOf" srcId="{5ED8E998-DAAE-4BCE-9159-37D926DF2DEB}" destId="{6C1BB519-2DC2-4FF9-89B3-0921D4B17ACA}" srcOrd="0" destOrd="0" presId="urn:microsoft.com/office/officeart/2008/layout/VerticalAccentList"/>
    <dgm:cxn modelId="{D51C16BE-8458-4B8E-B80C-F114FC316C7D}" type="presParOf" srcId="{546D5A8A-66B1-4D6E-BE19-E6B2CBB368B0}" destId="{AA873186-D8FB-4899-AAE8-B5959D193222}" srcOrd="1" destOrd="0" presId="urn:microsoft.com/office/officeart/2008/layout/VerticalAccentList"/>
    <dgm:cxn modelId="{6383F909-72B6-42F6-8C1D-C7EE35759937}" type="presParOf" srcId="{AA873186-D8FB-4899-AAE8-B5959D193222}" destId="{A04992FC-A547-4407-8453-EC03E605B9FA}" srcOrd="0" destOrd="0" presId="urn:microsoft.com/office/officeart/2008/layout/VerticalAccentList"/>
    <dgm:cxn modelId="{A3251389-5D25-4F66-A5FE-0804C960463C}" type="presParOf" srcId="{AA873186-D8FB-4899-AAE8-B5959D193222}" destId="{6E27B4B2-E647-498B-B278-88D546DB5F14}" srcOrd="1" destOrd="0" presId="urn:microsoft.com/office/officeart/2008/layout/VerticalAccentList"/>
    <dgm:cxn modelId="{24174198-D0BB-49B4-9FE8-7FE7D54B91DF}" type="presParOf" srcId="{AA873186-D8FB-4899-AAE8-B5959D193222}" destId="{ACC1184D-1D3A-4BBB-9182-FA61DA178D6E}" srcOrd="2" destOrd="0" presId="urn:microsoft.com/office/officeart/2008/layout/VerticalAccentList"/>
    <dgm:cxn modelId="{1CE7975E-6477-4201-B4F1-24BD4920B1A5}" type="presParOf" srcId="{AA873186-D8FB-4899-AAE8-B5959D193222}" destId="{5EAF7F18-B2A6-4D3F-9E1E-E7A97F3533FB}" srcOrd="3" destOrd="0" presId="urn:microsoft.com/office/officeart/2008/layout/VerticalAccentList"/>
    <dgm:cxn modelId="{33B9A671-90DA-46B2-924A-242D42F34364}" type="presParOf" srcId="{AA873186-D8FB-4899-AAE8-B5959D193222}" destId="{FCC1FA92-3FFF-4D60-AEEC-566C3225AB9D}" srcOrd="4" destOrd="0" presId="urn:microsoft.com/office/officeart/2008/layout/VerticalAccentList"/>
    <dgm:cxn modelId="{BD03B51E-46E6-4536-8243-D406EE9504D3}" type="presParOf" srcId="{AA873186-D8FB-4899-AAE8-B5959D193222}" destId="{ADB3D88A-7F91-460B-A872-4A700A940AE4}" srcOrd="5" destOrd="0" presId="urn:microsoft.com/office/officeart/2008/layout/VerticalAccentList"/>
    <dgm:cxn modelId="{370B226B-23FE-4805-93D3-22ED5481D5C7}" type="presParOf" srcId="{AA873186-D8FB-4899-AAE8-B5959D193222}" destId="{0FDA8235-55F0-407C-91B0-7C54ED5BBDEF}" srcOrd="6" destOrd="0" presId="urn:microsoft.com/office/officeart/2008/layout/VerticalAccent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1DC4A4-0B8B-4A05-AB5F-7C6956FECEA6}"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en-US"/>
        </a:p>
      </dgm:t>
    </dgm:pt>
    <dgm:pt modelId="{DBD47041-7091-449F-BD94-0F2E66F7E081}">
      <dgm:prSet custT="1"/>
      <dgm:spPr>
        <a:xfrm>
          <a:off x="96087" y="138789"/>
          <a:ext cx="1712825" cy="141557"/>
        </a:xfrm>
        <a:prstGeom prst="rect">
          <a:avLst/>
        </a:prstGeom>
        <a:noFill/>
        <a:ln w="9525" cap="rnd" cmpd="sng" algn="ctr">
          <a:solidFill>
            <a:sysClr val="window" lastClr="FFFFFF">
              <a:alpha val="0"/>
            </a:sysClr>
          </a:solidFill>
          <a:prstDash val="solid"/>
        </a:ln>
        <a:effectLst/>
      </dgm:spPr>
      <dgm:t>
        <a:bodyPr/>
        <a:lstStyle/>
        <a:p>
          <a:pPr>
            <a:buNone/>
          </a:pPr>
          <a:r>
            <a:rPr lang="en-US" sz="1800" b="1" dirty="0">
              <a:solidFill>
                <a:srgbClr val="FFFF00"/>
              </a:solidFill>
              <a:latin typeface="Century Gothic" panose="020B0502020202020204"/>
              <a:ea typeface="+mn-ea"/>
              <a:cs typeface="+mn-cs"/>
            </a:rPr>
            <a:t>Ready to Sign</a:t>
          </a:r>
        </a:p>
      </dgm:t>
    </dgm:pt>
    <dgm:pt modelId="{EF947DD1-A80B-4ACB-BCB2-CED2C468AB41}" type="parTrans" cxnId="{58D8B10A-DFF6-40D0-B9C4-900572CE57E5}">
      <dgm:prSet/>
      <dgm:spPr/>
      <dgm:t>
        <a:bodyPr/>
        <a:lstStyle/>
        <a:p>
          <a:endParaRPr lang="en-US"/>
        </a:p>
      </dgm:t>
    </dgm:pt>
    <dgm:pt modelId="{7546D4E1-5425-44F0-923A-39B55B7368CC}" type="sibTrans" cxnId="{58D8B10A-DFF6-40D0-B9C4-900572CE57E5}">
      <dgm:prSet/>
      <dgm:spPr/>
      <dgm:t>
        <a:bodyPr/>
        <a:lstStyle/>
        <a:p>
          <a:endParaRPr lang="en-US"/>
        </a:p>
      </dgm:t>
    </dgm:pt>
    <dgm:pt modelId="{546D5A8A-66B1-4D6E-BE19-E6B2CBB368B0}" type="pres">
      <dgm:prSet presAssocID="{241DC4A4-0B8B-4A05-AB5F-7C6956FECEA6}" presName="Name0" presStyleCnt="0">
        <dgm:presLayoutVars>
          <dgm:chMax/>
          <dgm:chPref/>
          <dgm:dir/>
        </dgm:presLayoutVars>
      </dgm:prSet>
      <dgm:spPr/>
    </dgm:pt>
    <dgm:pt modelId="{5ED8E998-DAAE-4BCE-9159-37D926DF2DEB}" type="pres">
      <dgm:prSet presAssocID="{DBD47041-7091-449F-BD94-0F2E66F7E081}" presName="parenttextcomposite" presStyleCnt="0"/>
      <dgm:spPr/>
    </dgm:pt>
    <dgm:pt modelId="{6C1BB519-2DC2-4FF9-89B3-0921D4B17ACA}" type="pres">
      <dgm:prSet presAssocID="{DBD47041-7091-449F-BD94-0F2E66F7E081}" presName="parenttext" presStyleLbl="revTx" presStyleIdx="0" presStyleCnt="1" custScaleY="90910">
        <dgm:presLayoutVars>
          <dgm:chMax/>
          <dgm:chPref val="2"/>
          <dgm:bulletEnabled val="1"/>
        </dgm:presLayoutVars>
      </dgm:prSet>
      <dgm:spPr/>
    </dgm:pt>
    <dgm:pt modelId="{AA873186-D8FB-4899-AAE8-B5959D193222}" type="pres">
      <dgm:prSet presAssocID="{DBD47041-7091-449F-BD94-0F2E66F7E081}" presName="parallelogramComposite" presStyleCnt="0"/>
      <dgm:spPr/>
    </dgm:pt>
    <dgm:pt modelId="{A04992FC-A547-4407-8453-EC03E605B9FA}" type="pres">
      <dgm:prSet presAssocID="{DBD47041-7091-449F-BD94-0F2E66F7E081}" presName="parallelogram1" presStyleLbl="alignNode1" presStyleIdx="0" presStyleCnt="7"/>
      <dgm:spPr>
        <a:xfrm>
          <a:off x="96087"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6E27B4B2-E647-498B-B278-88D546DB5F14}" type="pres">
      <dgm:prSet presAssocID="{DBD47041-7091-449F-BD94-0F2E66F7E081}" presName="parallelogram2" presStyleLbl="alignNode1" presStyleIdx="1" presStyleCnt="7"/>
      <dgm:spPr>
        <a:xfrm>
          <a:off x="337785"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CC1184D-1D3A-4BBB-9182-FA61DA178D6E}" type="pres">
      <dgm:prSet presAssocID="{DBD47041-7091-449F-BD94-0F2E66F7E081}" presName="parallelogram3" presStyleLbl="alignNode1" presStyleIdx="2" presStyleCnt="7"/>
      <dgm:spPr>
        <a:xfrm>
          <a:off x="579484"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5EAF7F18-B2A6-4D3F-9E1E-E7A97F3533FB}" type="pres">
      <dgm:prSet presAssocID="{DBD47041-7091-449F-BD94-0F2E66F7E081}" presName="parallelogram4" presStyleLbl="alignNode1" presStyleIdx="3" presStyleCnt="7"/>
      <dgm:spPr>
        <a:xfrm>
          <a:off x="821183"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CC1FA92-3FFF-4D60-AEEC-566C3225AB9D}" type="pres">
      <dgm:prSet presAssocID="{DBD47041-7091-449F-BD94-0F2E66F7E081}" presName="parallelogram5" presStyleLbl="alignNode1" presStyleIdx="4" presStyleCnt="7"/>
      <dgm:spPr>
        <a:xfrm>
          <a:off x="1062882"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DB3D88A-7F91-460B-A872-4A700A940AE4}" type="pres">
      <dgm:prSet presAssocID="{DBD47041-7091-449F-BD94-0F2E66F7E081}" presName="parallelogram6" presStyleLbl="alignNode1" presStyleIdx="5" presStyleCnt="7"/>
      <dgm:spPr>
        <a:xfrm>
          <a:off x="1304580"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0FDA8235-55F0-407C-91B0-7C54ED5BBDEF}" type="pres">
      <dgm:prSet presAssocID="{DBD47041-7091-449F-BD94-0F2E66F7E081}" presName="parallelogram7" presStyleLbl="alignNode1" presStyleIdx="6" presStyleCnt="7"/>
      <dgm:spPr>
        <a:xfrm>
          <a:off x="1546279"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Lst>
  <dgm:cxnLst>
    <dgm:cxn modelId="{58D8B10A-DFF6-40D0-B9C4-900572CE57E5}" srcId="{241DC4A4-0B8B-4A05-AB5F-7C6956FECEA6}" destId="{DBD47041-7091-449F-BD94-0F2E66F7E081}" srcOrd="0" destOrd="0" parTransId="{EF947DD1-A80B-4ACB-BCB2-CED2C468AB41}" sibTransId="{7546D4E1-5425-44F0-923A-39B55B7368CC}"/>
    <dgm:cxn modelId="{F78F3F7D-063A-4257-993F-D54C473BF169}" type="presOf" srcId="{241DC4A4-0B8B-4A05-AB5F-7C6956FECEA6}" destId="{546D5A8A-66B1-4D6E-BE19-E6B2CBB368B0}" srcOrd="0" destOrd="0" presId="urn:microsoft.com/office/officeart/2008/layout/VerticalAccentList"/>
    <dgm:cxn modelId="{2038B6CC-E17C-4D21-A076-6BD85C769EF2}" type="presOf" srcId="{DBD47041-7091-449F-BD94-0F2E66F7E081}" destId="{6C1BB519-2DC2-4FF9-89B3-0921D4B17ACA}" srcOrd="0" destOrd="0" presId="urn:microsoft.com/office/officeart/2008/layout/VerticalAccentList"/>
    <dgm:cxn modelId="{13B2EB3D-1F8C-49E4-BC7E-9C67BFC823D3}" type="presParOf" srcId="{546D5A8A-66B1-4D6E-BE19-E6B2CBB368B0}" destId="{5ED8E998-DAAE-4BCE-9159-37D926DF2DEB}" srcOrd="0" destOrd="0" presId="urn:microsoft.com/office/officeart/2008/layout/VerticalAccentList"/>
    <dgm:cxn modelId="{0DDD47D1-4408-4B10-9E47-5BDA4C6E1463}" type="presParOf" srcId="{5ED8E998-DAAE-4BCE-9159-37D926DF2DEB}" destId="{6C1BB519-2DC2-4FF9-89B3-0921D4B17ACA}" srcOrd="0" destOrd="0" presId="urn:microsoft.com/office/officeart/2008/layout/VerticalAccentList"/>
    <dgm:cxn modelId="{80CDC8F4-1336-4DFB-86F4-E2DCAC2A57E0}" type="presParOf" srcId="{546D5A8A-66B1-4D6E-BE19-E6B2CBB368B0}" destId="{AA873186-D8FB-4899-AAE8-B5959D193222}" srcOrd="1" destOrd="0" presId="urn:microsoft.com/office/officeart/2008/layout/VerticalAccentList"/>
    <dgm:cxn modelId="{0D3BB794-2B9C-4AC8-8AC3-865441AC6B5F}" type="presParOf" srcId="{AA873186-D8FB-4899-AAE8-B5959D193222}" destId="{A04992FC-A547-4407-8453-EC03E605B9FA}" srcOrd="0" destOrd="0" presId="urn:microsoft.com/office/officeart/2008/layout/VerticalAccentList"/>
    <dgm:cxn modelId="{AAED1077-2594-48B9-AB5C-B066B76A56B2}" type="presParOf" srcId="{AA873186-D8FB-4899-AAE8-B5959D193222}" destId="{6E27B4B2-E647-498B-B278-88D546DB5F14}" srcOrd="1" destOrd="0" presId="urn:microsoft.com/office/officeart/2008/layout/VerticalAccentList"/>
    <dgm:cxn modelId="{90243E20-F724-4742-BCDB-48843EAA3134}" type="presParOf" srcId="{AA873186-D8FB-4899-AAE8-B5959D193222}" destId="{ACC1184D-1D3A-4BBB-9182-FA61DA178D6E}" srcOrd="2" destOrd="0" presId="urn:microsoft.com/office/officeart/2008/layout/VerticalAccentList"/>
    <dgm:cxn modelId="{3FA61CAC-141F-410A-8D7C-CE4090797CB7}" type="presParOf" srcId="{AA873186-D8FB-4899-AAE8-B5959D193222}" destId="{5EAF7F18-B2A6-4D3F-9E1E-E7A97F3533FB}" srcOrd="3" destOrd="0" presId="urn:microsoft.com/office/officeart/2008/layout/VerticalAccentList"/>
    <dgm:cxn modelId="{F5401D04-AA84-4B8A-A4E0-F7A5D6AD7130}" type="presParOf" srcId="{AA873186-D8FB-4899-AAE8-B5959D193222}" destId="{FCC1FA92-3FFF-4D60-AEEC-566C3225AB9D}" srcOrd="4" destOrd="0" presId="urn:microsoft.com/office/officeart/2008/layout/VerticalAccentList"/>
    <dgm:cxn modelId="{46BEBA5B-87B2-4019-805D-75F61A73BE6D}" type="presParOf" srcId="{AA873186-D8FB-4899-AAE8-B5959D193222}" destId="{ADB3D88A-7F91-460B-A872-4A700A940AE4}" srcOrd="5" destOrd="0" presId="urn:microsoft.com/office/officeart/2008/layout/VerticalAccentList"/>
    <dgm:cxn modelId="{065F5CDC-DFD8-488B-B09D-4384EA252CB3}" type="presParOf" srcId="{AA873186-D8FB-4899-AAE8-B5959D193222}" destId="{0FDA8235-55F0-407C-91B0-7C54ED5BBDEF}" srcOrd="6" destOrd="0" presId="urn:microsoft.com/office/officeart/2008/layout/VerticalAccent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E440B8-CF1F-4FC1-985B-81B9925E8FD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8B0E999-229F-4969-9BF7-D0B7B160171A}">
      <dgm:prSet phldrT="[Text]"/>
      <dgm:spPr/>
      <dgm:t>
        <a:bodyPr/>
        <a:lstStyle/>
        <a:p>
          <a:r>
            <a:rPr lang="en-US" b="1" dirty="0">
              <a:solidFill>
                <a:srgbClr val="FFFF00"/>
              </a:solidFill>
            </a:rPr>
            <a:t>CNOI- R </a:t>
          </a:r>
        </a:p>
        <a:p>
          <a:r>
            <a:rPr lang="en-US" b="1" dirty="0">
              <a:solidFill>
                <a:srgbClr val="FFFF00"/>
              </a:solidFill>
            </a:rPr>
            <a:t>TXR151234</a:t>
          </a:r>
        </a:p>
        <a:p>
          <a:r>
            <a:rPr lang="en-US" b="1" dirty="0">
              <a:solidFill>
                <a:srgbClr val="FFFF00"/>
              </a:solidFill>
            </a:rPr>
            <a:t>Permit application </a:t>
          </a:r>
        </a:p>
      </dgm:t>
      <dgm:extLst>
        <a:ext uri="{E40237B7-FDA0-4F09-8148-C483321AD2D9}">
          <dgm14:cNvPr xmlns:dgm14="http://schemas.microsoft.com/office/drawing/2010/diagram" id="0" name="" descr="CNOI- R &#10;TXR151234&#10;Permit application &#10;"/>
        </a:ext>
      </dgm:extLst>
    </dgm:pt>
    <dgm:pt modelId="{784A0D37-8602-40DE-BA63-4FE9BE9A8305}" type="parTrans" cxnId="{F80A1DF2-2EB1-4F55-AF37-D1F23E2A1426}">
      <dgm:prSet/>
      <dgm:spPr/>
      <dgm:t>
        <a:bodyPr/>
        <a:lstStyle/>
        <a:p>
          <a:endParaRPr lang="en-US"/>
        </a:p>
      </dgm:t>
    </dgm:pt>
    <dgm:pt modelId="{E4645F98-148A-4406-B7FB-32B9C5B6BB42}" type="sibTrans" cxnId="{F80A1DF2-2EB1-4F55-AF37-D1F23E2A1426}">
      <dgm:prSet/>
      <dgm:spPr/>
      <dgm:t>
        <a:bodyPr/>
        <a:lstStyle/>
        <a:p>
          <a:endParaRPr lang="en-US"/>
        </a:p>
      </dgm:t>
    </dgm:pt>
    <dgm:pt modelId="{80C5BD82-8F48-44FF-A1CF-E572ED9B6A86}">
      <dgm:prSet phldrT="[Text]" phldr="1"/>
      <dgm:spPr>
        <a:blipFill rotWithShape="0">
          <a:blip xmlns:r="http://schemas.openxmlformats.org/officeDocument/2006/relationships" r:embed="rId1"/>
          <a:stretch>
            <a:fillRect/>
          </a:stretch>
        </a:blipFill>
      </dgm:spPr>
      <dgm:t>
        <a:bodyPr/>
        <a:lstStyle/>
        <a:p>
          <a:endParaRPr lang="en-US" dirty="0"/>
        </a:p>
      </dgm:t>
      <dgm:extLst>
        <a:ext uri="{E40237B7-FDA0-4F09-8148-C483321AD2D9}">
          <dgm14:cNvPr xmlns:dgm14="http://schemas.microsoft.com/office/drawing/2010/diagram" id="0" name="" descr="Access Permit Screen"/>
        </a:ext>
      </dgm:extLst>
    </dgm:pt>
    <dgm:pt modelId="{3206B4AD-06E3-4668-846B-DF3E9EC93BD4}" type="parTrans" cxnId="{9441FC13-6242-473E-9AFC-1A59A4DA1D02}">
      <dgm:prSet/>
      <dgm:spPr/>
      <dgm:t>
        <a:bodyPr/>
        <a:lstStyle/>
        <a:p>
          <a:endParaRPr lang="en-US"/>
        </a:p>
      </dgm:t>
    </dgm:pt>
    <dgm:pt modelId="{1FD6ED42-13F0-4118-9F0B-DD5A232A34DA}" type="sibTrans" cxnId="{9441FC13-6242-473E-9AFC-1A59A4DA1D02}">
      <dgm:prSet/>
      <dgm:spPr/>
      <dgm:t>
        <a:bodyPr/>
        <a:lstStyle/>
        <a:p>
          <a:endParaRPr lang="en-US"/>
        </a:p>
      </dgm:t>
    </dgm:pt>
    <dgm:pt modelId="{AB451A69-408D-4FE5-A91E-8E110F17A150}">
      <dgm:prSet phldrT="[Text]" phldr="1"/>
      <dgm:spPr>
        <a:blipFill rotWithShape="0">
          <a:blip xmlns:r="http://schemas.openxmlformats.org/officeDocument/2006/relationships" r:embed="rId2"/>
          <a:stretch>
            <a:fillRect/>
          </a:stretch>
        </a:blipFill>
      </dgm:spPr>
      <dgm:t>
        <a:bodyPr/>
        <a:lstStyle/>
        <a:p>
          <a:endParaRPr lang="en-US" dirty="0"/>
        </a:p>
      </dgm:t>
      <dgm:extLst>
        <a:ext uri="{E40237B7-FDA0-4F09-8148-C483321AD2D9}">
          <dgm14:cNvPr xmlns:dgm14="http://schemas.microsoft.com/office/drawing/2010/diagram" id="0" name="" descr="Copy of Records Screenshot"/>
        </a:ext>
      </dgm:extLst>
    </dgm:pt>
    <dgm:pt modelId="{97A0CDA9-6C5B-4E3A-9504-B58B05DB4487}" type="parTrans" cxnId="{BC011CDF-748E-42C1-B2A5-2DAE04EB74F1}">
      <dgm:prSet/>
      <dgm:spPr/>
      <dgm:t>
        <a:bodyPr/>
        <a:lstStyle/>
        <a:p>
          <a:endParaRPr lang="en-US"/>
        </a:p>
      </dgm:t>
    </dgm:pt>
    <dgm:pt modelId="{218DCA75-43CF-4624-A613-0FBD676FE825}" type="sibTrans" cxnId="{BC011CDF-748E-42C1-B2A5-2DAE04EB74F1}">
      <dgm:prSet/>
      <dgm:spPr/>
      <dgm:t>
        <a:bodyPr/>
        <a:lstStyle/>
        <a:p>
          <a:endParaRPr lang="en-US"/>
        </a:p>
      </dgm:t>
    </dgm:pt>
    <dgm:pt modelId="{342B2224-E398-4491-B4F0-99AB53F60441}">
      <dgm:prSet phldrT="[Text]"/>
      <dgm:spPr>
        <a:blipFill rotWithShape="0">
          <a:blip xmlns:r="http://schemas.openxmlformats.org/officeDocument/2006/relationships" r:embed="rId3"/>
          <a:stretch>
            <a:fillRect/>
          </a:stretch>
        </a:blipFill>
      </dgm:spPr>
      <dgm:t>
        <a:bodyPr/>
        <a:lstStyle/>
        <a:p>
          <a:endParaRPr lang="en-US" dirty="0"/>
        </a:p>
      </dgm:t>
      <dgm:extLst>
        <a:ext uri="{E40237B7-FDA0-4F09-8148-C483321AD2D9}">
          <dgm14:cNvPr xmlns:dgm14="http://schemas.microsoft.com/office/drawing/2010/diagram" id="0" name="" descr="CNOI- R Certificate&#10;"/>
        </a:ext>
      </dgm:extLst>
    </dgm:pt>
    <dgm:pt modelId="{F1AF051C-7E2F-4750-8C6D-DD74901538FB}" type="parTrans" cxnId="{5A06BD3C-A4F3-492B-BC3B-BA1F09D873E2}">
      <dgm:prSet/>
      <dgm:spPr/>
      <dgm:t>
        <a:bodyPr/>
        <a:lstStyle/>
        <a:p>
          <a:endParaRPr lang="en-US"/>
        </a:p>
      </dgm:t>
    </dgm:pt>
    <dgm:pt modelId="{BDAE9471-7236-42EF-A240-654E300BBD88}" type="sibTrans" cxnId="{5A06BD3C-A4F3-492B-BC3B-BA1F09D873E2}">
      <dgm:prSet/>
      <dgm:spPr/>
      <dgm:t>
        <a:bodyPr/>
        <a:lstStyle/>
        <a:p>
          <a:endParaRPr lang="en-US"/>
        </a:p>
      </dgm:t>
    </dgm:pt>
    <dgm:pt modelId="{5D5B22A2-28FA-4DFB-B1E3-0DB8EF79487A}">
      <dgm:prSet phldrT="[Text]"/>
      <dgm:spPr>
        <a:blipFill rotWithShape="0">
          <a:blip xmlns:r="http://schemas.openxmlformats.org/officeDocument/2006/relationships" r:embed="rId4"/>
          <a:stretch>
            <a:fillRect/>
          </a:stretch>
        </a:blipFill>
      </dgm:spPr>
      <dgm:t>
        <a:bodyPr/>
        <a:lstStyle/>
        <a:p>
          <a:endParaRPr lang="en-US" dirty="0"/>
        </a:p>
      </dgm:t>
      <dgm:extLst>
        <a:ext uri="{E40237B7-FDA0-4F09-8148-C483321AD2D9}">
          <dgm14:cNvPr xmlns:dgm14="http://schemas.microsoft.com/office/drawing/2010/diagram" id="0" name="" descr="Notice of Intent (CNOI-R) Approval Letter &#10;"/>
        </a:ext>
      </dgm:extLst>
    </dgm:pt>
    <dgm:pt modelId="{3FAA0716-4C4F-407C-8C04-8AC353659F82}" type="parTrans" cxnId="{D6EDDC80-B088-44ED-B853-5D544C395C84}">
      <dgm:prSet/>
      <dgm:spPr/>
      <dgm:t>
        <a:bodyPr/>
        <a:lstStyle/>
        <a:p>
          <a:endParaRPr lang="en-US"/>
        </a:p>
      </dgm:t>
    </dgm:pt>
    <dgm:pt modelId="{7D7C776A-124D-4C69-A3A3-DB804006B79E}" type="sibTrans" cxnId="{D6EDDC80-B088-44ED-B853-5D544C395C84}">
      <dgm:prSet/>
      <dgm:spPr/>
      <dgm:t>
        <a:bodyPr/>
        <a:lstStyle/>
        <a:p>
          <a:endParaRPr lang="en-US"/>
        </a:p>
      </dgm:t>
    </dgm:pt>
    <dgm:pt modelId="{4EF947EA-608A-4EFD-833F-4585E7927661}">
      <dgm:prSet/>
      <dgm:spPr/>
      <dgm:t>
        <a:bodyPr/>
        <a:lstStyle/>
        <a:p>
          <a:endParaRPr lang="en-US"/>
        </a:p>
      </dgm:t>
    </dgm:pt>
    <dgm:pt modelId="{6C797B2D-91AB-460C-88BE-2E7AC2A404AD}" type="parTrans" cxnId="{536F398B-6D62-449B-A1EE-95BD2804DCE6}">
      <dgm:prSet/>
      <dgm:spPr/>
      <dgm:t>
        <a:bodyPr/>
        <a:lstStyle/>
        <a:p>
          <a:endParaRPr lang="en-US"/>
        </a:p>
      </dgm:t>
    </dgm:pt>
    <dgm:pt modelId="{A0BA6E8B-F5B0-4629-8BC0-8C4B4CE8DE75}" type="sibTrans" cxnId="{536F398B-6D62-449B-A1EE-95BD2804DCE6}">
      <dgm:prSet/>
      <dgm:spPr/>
      <dgm:t>
        <a:bodyPr/>
        <a:lstStyle/>
        <a:p>
          <a:endParaRPr lang="en-US"/>
        </a:p>
      </dgm:t>
    </dgm:pt>
    <dgm:pt modelId="{19F96AAD-FBDA-4699-A718-F7F4470951ED}">
      <dgm:prSet/>
      <dgm:spPr/>
      <dgm:t>
        <a:bodyPr/>
        <a:lstStyle/>
        <a:p>
          <a:endParaRPr lang="en-US"/>
        </a:p>
      </dgm:t>
    </dgm:pt>
    <dgm:pt modelId="{BF1B56F3-1EAA-468F-949A-D5E3C1EF264B}" type="parTrans" cxnId="{6270F3A7-F7E1-41D9-9499-C986B38D3044}">
      <dgm:prSet/>
      <dgm:spPr/>
      <dgm:t>
        <a:bodyPr/>
        <a:lstStyle/>
        <a:p>
          <a:endParaRPr lang="en-US"/>
        </a:p>
      </dgm:t>
    </dgm:pt>
    <dgm:pt modelId="{3B524239-C2B8-4A04-8BFD-8C6E8A798983}" type="sibTrans" cxnId="{6270F3A7-F7E1-41D9-9499-C986B38D3044}">
      <dgm:prSet/>
      <dgm:spPr/>
      <dgm:t>
        <a:bodyPr/>
        <a:lstStyle/>
        <a:p>
          <a:endParaRPr lang="en-US"/>
        </a:p>
      </dgm:t>
    </dgm:pt>
    <dgm:pt modelId="{718AD7FB-2133-4EDB-ABCD-E9FDF799998D}">
      <dgm:prSet phldrT="[Text]"/>
      <dgm:spPr/>
      <dgm:t>
        <a:bodyPr/>
        <a:lstStyle/>
        <a:p>
          <a:r>
            <a:rPr lang="en-US" b="1" u="sng" dirty="0">
              <a:solidFill>
                <a:srgbClr val="FFFF00"/>
              </a:solidFill>
            </a:rPr>
            <a:t>ER001234</a:t>
          </a:r>
        </a:p>
      </dgm:t>
      <dgm:extLst>
        <a:ext uri="{E40237B7-FDA0-4F09-8148-C483321AD2D9}">
          <dgm14:cNvPr xmlns:dgm14="http://schemas.microsoft.com/office/drawing/2010/diagram" id="0" name="" descr="Synopis of activties. "/>
        </a:ext>
      </dgm:extLst>
    </dgm:pt>
    <dgm:pt modelId="{4B4B341E-33C9-4AFF-8F1D-797BCF67B95B}" type="sibTrans" cxnId="{6D7500A7-2603-47FE-A116-3B2F6F9F713C}">
      <dgm:prSet/>
      <dgm:spPr/>
      <dgm:t>
        <a:bodyPr/>
        <a:lstStyle/>
        <a:p>
          <a:endParaRPr lang="en-US"/>
        </a:p>
      </dgm:t>
    </dgm:pt>
    <dgm:pt modelId="{93D80128-4104-4AE0-B6C1-9AE908483DBA}" type="parTrans" cxnId="{6D7500A7-2603-47FE-A116-3B2F6F9F713C}">
      <dgm:prSet/>
      <dgm:spPr/>
      <dgm:t>
        <a:bodyPr/>
        <a:lstStyle/>
        <a:p>
          <a:endParaRPr lang="en-US"/>
        </a:p>
      </dgm:t>
    </dgm:pt>
    <dgm:pt modelId="{5C2A5F00-3491-46C3-AD46-42370EE82614}" type="pres">
      <dgm:prSet presAssocID="{ECE440B8-CF1F-4FC1-985B-81B9925E8FD3}" presName="cycle" presStyleCnt="0">
        <dgm:presLayoutVars>
          <dgm:chMax val="1"/>
          <dgm:dir/>
          <dgm:animLvl val="ctr"/>
          <dgm:resizeHandles val="exact"/>
        </dgm:presLayoutVars>
      </dgm:prSet>
      <dgm:spPr/>
    </dgm:pt>
    <dgm:pt modelId="{6950768D-0D05-4536-8D86-11C4B1D6A28D}" type="pres">
      <dgm:prSet presAssocID="{718AD7FB-2133-4EDB-ABCD-E9FDF799998D}" presName="centerShape" presStyleLbl="node0" presStyleIdx="0" presStyleCnt="1"/>
      <dgm:spPr/>
    </dgm:pt>
    <dgm:pt modelId="{7BD5DC5F-1BAB-4A54-A51A-250A236BE4C6}" type="pres">
      <dgm:prSet presAssocID="{784A0D37-8602-40DE-BA63-4FE9BE9A8305}" presName="parTrans" presStyleLbl="bgSibTrans2D1" presStyleIdx="0" presStyleCnt="5"/>
      <dgm:spPr/>
    </dgm:pt>
    <dgm:pt modelId="{BDA3933E-6AFD-4504-9D53-37A1F3F985B7}" type="pres">
      <dgm:prSet presAssocID="{28B0E999-229F-4969-9BF7-D0B7B160171A}" presName="node" presStyleLbl="node1" presStyleIdx="0" presStyleCnt="5" custScaleX="77117" custScaleY="96284">
        <dgm:presLayoutVars>
          <dgm:bulletEnabled val="1"/>
        </dgm:presLayoutVars>
      </dgm:prSet>
      <dgm:spPr/>
    </dgm:pt>
    <dgm:pt modelId="{2336730A-F7F7-4FDD-BD58-11F99D41DD9F}" type="pres">
      <dgm:prSet presAssocID="{3206B4AD-06E3-4668-846B-DF3E9EC93BD4}" presName="parTrans" presStyleLbl="bgSibTrans2D1" presStyleIdx="1" presStyleCnt="5"/>
      <dgm:spPr/>
    </dgm:pt>
    <dgm:pt modelId="{7431F13F-489F-4614-A0E6-E95C7067BAC0}" type="pres">
      <dgm:prSet presAssocID="{80C5BD82-8F48-44FF-A1CF-E572ED9B6A86}" presName="node" presStyleLbl="node1" presStyleIdx="1" presStyleCnt="5" custScaleX="121101" custScaleY="118489" custRadScaleRad="119963" custRadScaleInc="-24084">
        <dgm:presLayoutVars>
          <dgm:bulletEnabled val="1"/>
        </dgm:presLayoutVars>
      </dgm:prSet>
      <dgm:spPr/>
    </dgm:pt>
    <dgm:pt modelId="{AB7E5F41-C598-401D-A9C7-2C9804E4F881}" type="pres">
      <dgm:prSet presAssocID="{97A0CDA9-6C5B-4E3A-9504-B58B05DB4487}" presName="parTrans" presStyleLbl="bgSibTrans2D1" presStyleIdx="2" presStyleCnt="5"/>
      <dgm:spPr/>
    </dgm:pt>
    <dgm:pt modelId="{A0D0DFF6-17D9-4BEF-AECD-EA742F1E906D}" type="pres">
      <dgm:prSet presAssocID="{AB451A69-408D-4FE5-A91E-8E110F17A150}" presName="node" presStyleLbl="node1" presStyleIdx="2" presStyleCnt="5" custScaleX="131499" custScaleY="116983">
        <dgm:presLayoutVars>
          <dgm:bulletEnabled val="1"/>
        </dgm:presLayoutVars>
      </dgm:prSet>
      <dgm:spPr/>
    </dgm:pt>
    <dgm:pt modelId="{0922A3C7-8A1B-44E3-99D3-74A4B3D12F94}" type="pres">
      <dgm:prSet presAssocID="{3FAA0716-4C4F-407C-8C04-8AC353659F82}" presName="parTrans" presStyleLbl="bgSibTrans2D1" presStyleIdx="3" presStyleCnt="5"/>
      <dgm:spPr/>
    </dgm:pt>
    <dgm:pt modelId="{89DEC3BB-5B4A-4B9B-9A34-2EAF654FE7E9}" type="pres">
      <dgm:prSet presAssocID="{5D5B22A2-28FA-4DFB-B1E3-0DB8EF79487A}" presName="node" presStyleLbl="node1" presStyleIdx="3" presStyleCnt="5" custScaleX="129185" custScaleY="131527" custRadScaleRad="110550" custRadScaleInc="18521">
        <dgm:presLayoutVars>
          <dgm:bulletEnabled val="1"/>
        </dgm:presLayoutVars>
      </dgm:prSet>
      <dgm:spPr/>
    </dgm:pt>
    <dgm:pt modelId="{C7B9E30B-658C-4587-900C-00E7CB6FDB9B}" type="pres">
      <dgm:prSet presAssocID="{F1AF051C-7E2F-4750-8C6D-DD74901538FB}" presName="parTrans" presStyleLbl="bgSibTrans2D1" presStyleIdx="4" presStyleCnt="5"/>
      <dgm:spPr/>
    </dgm:pt>
    <dgm:pt modelId="{9DB7AF7A-D5D6-4F8D-9749-A5D865C950AE}" type="pres">
      <dgm:prSet presAssocID="{342B2224-E398-4491-B4F0-99AB53F60441}" presName="node" presStyleLbl="node1" presStyleIdx="4" presStyleCnt="5" custScaleX="126577" custScaleY="119712" custRadScaleRad="100519" custRadScaleInc="25952">
        <dgm:presLayoutVars>
          <dgm:bulletEnabled val="1"/>
        </dgm:presLayoutVars>
      </dgm:prSet>
      <dgm:spPr/>
    </dgm:pt>
  </dgm:ptLst>
  <dgm:cxnLst>
    <dgm:cxn modelId="{E524F201-BD9F-4B56-A675-FD18FF979E35}" type="presOf" srcId="{28B0E999-229F-4969-9BF7-D0B7B160171A}" destId="{BDA3933E-6AFD-4504-9D53-37A1F3F985B7}" srcOrd="0" destOrd="0" presId="urn:microsoft.com/office/officeart/2005/8/layout/radial4"/>
    <dgm:cxn modelId="{AB14D90F-1315-4C7D-BCD4-1E4C045D7A3C}" type="presOf" srcId="{342B2224-E398-4491-B4F0-99AB53F60441}" destId="{9DB7AF7A-D5D6-4F8D-9749-A5D865C950AE}" srcOrd="0" destOrd="0" presId="urn:microsoft.com/office/officeart/2005/8/layout/radial4"/>
    <dgm:cxn modelId="{9441FC13-6242-473E-9AFC-1A59A4DA1D02}" srcId="{718AD7FB-2133-4EDB-ABCD-E9FDF799998D}" destId="{80C5BD82-8F48-44FF-A1CF-E572ED9B6A86}" srcOrd="1" destOrd="0" parTransId="{3206B4AD-06E3-4668-846B-DF3E9EC93BD4}" sibTransId="{1FD6ED42-13F0-4118-9F0B-DD5A232A34DA}"/>
    <dgm:cxn modelId="{3E9EBF1A-8653-4550-BB58-17C00D3EB335}" type="presOf" srcId="{3206B4AD-06E3-4668-846B-DF3E9EC93BD4}" destId="{2336730A-F7F7-4FDD-BD58-11F99D41DD9F}" srcOrd="0" destOrd="0" presId="urn:microsoft.com/office/officeart/2005/8/layout/radial4"/>
    <dgm:cxn modelId="{062C4632-F05F-410F-92CE-2A82EA501C93}" type="presOf" srcId="{718AD7FB-2133-4EDB-ABCD-E9FDF799998D}" destId="{6950768D-0D05-4536-8D86-11C4B1D6A28D}" srcOrd="0" destOrd="0" presId="urn:microsoft.com/office/officeart/2005/8/layout/radial4"/>
    <dgm:cxn modelId="{9EE94138-D7AB-4511-B6FC-6DA8B8FF2DDA}" type="presOf" srcId="{ECE440B8-CF1F-4FC1-985B-81B9925E8FD3}" destId="{5C2A5F00-3491-46C3-AD46-42370EE82614}" srcOrd="0" destOrd="0" presId="urn:microsoft.com/office/officeart/2005/8/layout/radial4"/>
    <dgm:cxn modelId="{9EC0783A-B399-4F37-B112-B9029517312A}" type="presOf" srcId="{F1AF051C-7E2F-4750-8C6D-DD74901538FB}" destId="{C7B9E30B-658C-4587-900C-00E7CB6FDB9B}" srcOrd="0" destOrd="0" presId="urn:microsoft.com/office/officeart/2005/8/layout/radial4"/>
    <dgm:cxn modelId="{5A06BD3C-A4F3-492B-BC3B-BA1F09D873E2}" srcId="{718AD7FB-2133-4EDB-ABCD-E9FDF799998D}" destId="{342B2224-E398-4491-B4F0-99AB53F60441}" srcOrd="4" destOrd="0" parTransId="{F1AF051C-7E2F-4750-8C6D-DD74901538FB}" sibTransId="{BDAE9471-7236-42EF-A240-654E300BBD88}"/>
    <dgm:cxn modelId="{D6EDDC80-B088-44ED-B853-5D544C395C84}" srcId="{718AD7FB-2133-4EDB-ABCD-E9FDF799998D}" destId="{5D5B22A2-28FA-4DFB-B1E3-0DB8EF79487A}" srcOrd="3" destOrd="0" parTransId="{3FAA0716-4C4F-407C-8C04-8AC353659F82}" sibTransId="{7D7C776A-124D-4C69-A3A3-DB804006B79E}"/>
    <dgm:cxn modelId="{947CA28A-8883-4168-A386-09A8C0FC2B4E}" type="presOf" srcId="{784A0D37-8602-40DE-BA63-4FE9BE9A8305}" destId="{7BD5DC5F-1BAB-4A54-A51A-250A236BE4C6}" srcOrd="0" destOrd="0" presId="urn:microsoft.com/office/officeart/2005/8/layout/radial4"/>
    <dgm:cxn modelId="{536F398B-6D62-449B-A1EE-95BD2804DCE6}" srcId="{ECE440B8-CF1F-4FC1-985B-81B9925E8FD3}" destId="{4EF947EA-608A-4EFD-833F-4585E7927661}" srcOrd="1" destOrd="0" parTransId="{6C797B2D-91AB-460C-88BE-2E7AC2A404AD}" sibTransId="{A0BA6E8B-F5B0-4629-8BC0-8C4B4CE8DE75}"/>
    <dgm:cxn modelId="{6D7500A7-2603-47FE-A116-3B2F6F9F713C}" srcId="{ECE440B8-CF1F-4FC1-985B-81B9925E8FD3}" destId="{718AD7FB-2133-4EDB-ABCD-E9FDF799998D}" srcOrd="0" destOrd="0" parTransId="{93D80128-4104-4AE0-B6C1-9AE908483DBA}" sibTransId="{4B4B341E-33C9-4AFF-8F1D-797BCF67B95B}"/>
    <dgm:cxn modelId="{6270F3A7-F7E1-41D9-9499-C986B38D3044}" srcId="{ECE440B8-CF1F-4FC1-985B-81B9925E8FD3}" destId="{19F96AAD-FBDA-4699-A718-F7F4470951ED}" srcOrd="2" destOrd="0" parTransId="{BF1B56F3-1EAA-468F-949A-D5E3C1EF264B}" sibTransId="{3B524239-C2B8-4A04-8BFD-8C6E8A798983}"/>
    <dgm:cxn modelId="{9E17F3BC-9F38-448B-A59F-34CD9A717E13}" type="presOf" srcId="{97A0CDA9-6C5B-4E3A-9504-B58B05DB4487}" destId="{AB7E5F41-C598-401D-A9C7-2C9804E4F881}" srcOrd="0" destOrd="0" presId="urn:microsoft.com/office/officeart/2005/8/layout/radial4"/>
    <dgm:cxn modelId="{998CE3CD-5BDF-4A63-94E8-E69ADC97DBB9}" type="presOf" srcId="{80C5BD82-8F48-44FF-A1CF-E572ED9B6A86}" destId="{7431F13F-489F-4614-A0E6-E95C7067BAC0}" srcOrd="0" destOrd="0" presId="urn:microsoft.com/office/officeart/2005/8/layout/radial4"/>
    <dgm:cxn modelId="{DAA9D0D9-E185-4491-9984-CEE962BB5236}" type="presOf" srcId="{3FAA0716-4C4F-407C-8C04-8AC353659F82}" destId="{0922A3C7-8A1B-44E3-99D3-74A4B3D12F94}" srcOrd="0" destOrd="0" presId="urn:microsoft.com/office/officeart/2005/8/layout/radial4"/>
    <dgm:cxn modelId="{4B406DDE-2DC4-4945-8939-5B9613F324AD}" type="presOf" srcId="{5D5B22A2-28FA-4DFB-B1E3-0DB8EF79487A}" destId="{89DEC3BB-5B4A-4B9B-9A34-2EAF654FE7E9}" srcOrd="0" destOrd="0" presId="urn:microsoft.com/office/officeart/2005/8/layout/radial4"/>
    <dgm:cxn modelId="{BC011CDF-748E-42C1-B2A5-2DAE04EB74F1}" srcId="{718AD7FB-2133-4EDB-ABCD-E9FDF799998D}" destId="{AB451A69-408D-4FE5-A91E-8E110F17A150}" srcOrd="2" destOrd="0" parTransId="{97A0CDA9-6C5B-4E3A-9504-B58B05DB4487}" sibTransId="{218DCA75-43CF-4624-A613-0FBD676FE825}"/>
    <dgm:cxn modelId="{49D1F7E2-B32B-4671-A21E-7DA2BD0ADD04}" type="presOf" srcId="{AB451A69-408D-4FE5-A91E-8E110F17A150}" destId="{A0D0DFF6-17D9-4BEF-AECD-EA742F1E906D}" srcOrd="0" destOrd="0" presId="urn:microsoft.com/office/officeart/2005/8/layout/radial4"/>
    <dgm:cxn modelId="{F80A1DF2-2EB1-4F55-AF37-D1F23E2A1426}" srcId="{718AD7FB-2133-4EDB-ABCD-E9FDF799998D}" destId="{28B0E999-229F-4969-9BF7-D0B7B160171A}" srcOrd="0" destOrd="0" parTransId="{784A0D37-8602-40DE-BA63-4FE9BE9A8305}" sibTransId="{E4645F98-148A-4406-B7FB-32B9C5B6BB42}"/>
    <dgm:cxn modelId="{36586600-0C59-4DD0-8927-7AD4B91A8B84}" type="presParOf" srcId="{5C2A5F00-3491-46C3-AD46-42370EE82614}" destId="{6950768D-0D05-4536-8D86-11C4B1D6A28D}" srcOrd="0" destOrd="0" presId="urn:microsoft.com/office/officeart/2005/8/layout/radial4"/>
    <dgm:cxn modelId="{01352127-EB3D-411D-9B1B-595594DDC588}" type="presParOf" srcId="{5C2A5F00-3491-46C3-AD46-42370EE82614}" destId="{7BD5DC5F-1BAB-4A54-A51A-250A236BE4C6}" srcOrd="1" destOrd="0" presId="urn:microsoft.com/office/officeart/2005/8/layout/radial4"/>
    <dgm:cxn modelId="{FC0C7857-5E02-4550-8A87-EB62287D6F70}" type="presParOf" srcId="{5C2A5F00-3491-46C3-AD46-42370EE82614}" destId="{BDA3933E-6AFD-4504-9D53-37A1F3F985B7}" srcOrd="2" destOrd="0" presId="urn:microsoft.com/office/officeart/2005/8/layout/radial4"/>
    <dgm:cxn modelId="{35427EE6-A617-410A-9C12-7BD2265A2BA9}" type="presParOf" srcId="{5C2A5F00-3491-46C3-AD46-42370EE82614}" destId="{2336730A-F7F7-4FDD-BD58-11F99D41DD9F}" srcOrd="3" destOrd="0" presId="urn:microsoft.com/office/officeart/2005/8/layout/radial4"/>
    <dgm:cxn modelId="{518382AF-42C3-4666-9568-ACD623B623C9}" type="presParOf" srcId="{5C2A5F00-3491-46C3-AD46-42370EE82614}" destId="{7431F13F-489F-4614-A0E6-E95C7067BAC0}" srcOrd="4" destOrd="0" presId="urn:microsoft.com/office/officeart/2005/8/layout/radial4"/>
    <dgm:cxn modelId="{0272F59F-6721-4AFE-8E94-40A3831AF13A}" type="presParOf" srcId="{5C2A5F00-3491-46C3-AD46-42370EE82614}" destId="{AB7E5F41-C598-401D-A9C7-2C9804E4F881}" srcOrd="5" destOrd="0" presId="urn:microsoft.com/office/officeart/2005/8/layout/radial4"/>
    <dgm:cxn modelId="{B7126B56-0129-4B33-B64E-E5A450ABAE1A}" type="presParOf" srcId="{5C2A5F00-3491-46C3-AD46-42370EE82614}" destId="{A0D0DFF6-17D9-4BEF-AECD-EA742F1E906D}" srcOrd="6" destOrd="0" presId="urn:microsoft.com/office/officeart/2005/8/layout/radial4"/>
    <dgm:cxn modelId="{D166DD83-D009-45F9-899B-B8131DA9E941}" type="presParOf" srcId="{5C2A5F00-3491-46C3-AD46-42370EE82614}" destId="{0922A3C7-8A1B-44E3-99D3-74A4B3D12F94}" srcOrd="7" destOrd="0" presId="urn:microsoft.com/office/officeart/2005/8/layout/radial4"/>
    <dgm:cxn modelId="{C172D832-46D5-4C34-9F10-9016FF1226BC}" type="presParOf" srcId="{5C2A5F00-3491-46C3-AD46-42370EE82614}" destId="{89DEC3BB-5B4A-4B9B-9A34-2EAF654FE7E9}" srcOrd="8" destOrd="0" presId="urn:microsoft.com/office/officeart/2005/8/layout/radial4"/>
    <dgm:cxn modelId="{39A43E85-669C-4B1D-A0EF-182664D3AE82}" type="presParOf" srcId="{5C2A5F00-3491-46C3-AD46-42370EE82614}" destId="{C7B9E30B-658C-4587-900C-00E7CB6FDB9B}" srcOrd="9" destOrd="0" presId="urn:microsoft.com/office/officeart/2005/8/layout/radial4"/>
    <dgm:cxn modelId="{BF891A8A-FB64-409D-8438-308DEE65D057}" type="presParOf" srcId="{5C2A5F00-3491-46C3-AD46-42370EE82614}" destId="{9DB7AF7A-D5D6-4F8D-9749-A5D865C950A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B519-2DC2-4FF9-89B3-0921D4B17ACA}">
      <dsp:nvSpPr>
        <dsp:cNvPr id="0" name=""/>
        <dsp:cNvSpPr/>
      </dsp:nvSpPr>
      <dsp:spPr>
        <a:xfrm>
          <a:off x="119609" y="114982"/>
          <a:ext cx="2132125" cy="179854"/>
        </a:xfrm>
        <a:prstGeom prst="rect">
          <a:avLst/>
        </a:prstGeom>
        <a:noFill/>
        <a:ln w="9525" cap="rnd" cmpd="sng" algn="ctr">
          <a:solidFill>
            <a:sysClr val="window" lastClr="FFFFFF">
              <a:alpha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solidFill>
                <a:srgbClr val="FFFF00"/>
              </a:solidFill>
              <a:latin typeface="Century Gothic" panose="020B0502020202020204"/>
              <a:ea typeface="+mn-ea"/>
              <a:cs typeface="+mn-cs"/>
            </a:rPr>
            <a:t>Submit Complete</a:t>
          </a:r>
        </a:p>
      </dsp:txBody>
      <dsp:txXfrm>
        <a:off x="119609" y="114982"/>
        <a:ext cx="2132125" cy="179854"/>
      </dsp:txXfrm>
    </dsp:sp>
    <dsp:sp modelId="{A04992FC-A547-4407-8453-EC03E605B9FA}">
      <dsp:nvSpPr>
        <dsp:cNvPr id="0" name=""/>
        <dsp:cNvSpPr/>
      </dsp:nvSpPr>
      <dsp:spPr>
        <a:xfrm>
          <a:off x="119609"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27B4B2-E647-498B-B278-88D546DB5F14}">
      <dsp:nvSpPr>
        <dsp:cNvPr id="0" name=""/>
        <dsp:cNvSpPr/>
      </dsp:nvSpPr>
      <dsp:spPr>
        <a:xfrm>
          <a:off x="420475"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C1184D-1D3A-4BBB-9182-FA61DA178D6E}">
      <dsp:nvSpPr>
        <dsp:cNvPr id="0" name=""/>
        <dsp:cNvSpPr/>
      </dsp:nvSpPr>
      <dsp:spPr>
        <a:xfrm>
          <a:off x="721342"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AF7F18-B2A6-4D3F-9E1E-E7A97F3533FB}">
      <dsp:nvSpPr>
        <dsp:cNvPr id="0" name=""/>
        <dsp:cNvSpPr/>
      </dsp:nvSpPr>
      <dsp:spPr>
        <a:xfrm>
          <a:off x="1022209"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C1FA92-3FFF-4D60-AEEC-566C3225AB9D}">
      <dsp:nvSpPr>
        <dsp:cNvPr id="0" name=""/>
        <dsp:cNvSpPr/>
      </dsp:nvSpPr>
      <dsp:spPr>
        <a:xfrm>
          <a:off x="1323075"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B3D88A-7F91-460B-A872-4A700A940AE4}">
      <dsp:nvSpPr>
        <dsp:cNvPr id="0" name=""/>
        <dsp:cNvSpPr/>
      </dsp:nvSpPr>
      <dsp:spPr>
        <a:xfrm>
          <a:off x="1623942"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DA8235-55F0-407C-91B0-7C54ED5BBDEF}">
      <dsp:nvSpPr>
        <dsp:cNvPr id="0" name=""/>
        <dsp:cNvSpPr/>
      </dsp:nvSpPr>
      <dsp:spPr>
        <a:xfrm>
          <a:off x="1924808" y="294836"/>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B519-2DC2-4FF9-89B3-0921D4B17ACA}">
      <dsp:nvSpPr>
        <dsp:cNvPr id="0" name=""/>
        <dsp:cNvSpPr/>
      </dsp:nvSpPr>
      <dsp:spPr>
        <a:xfrm>
          <a:off x="119609" y="116804"/>
          <a:ext cx="2132125" cy="176210"/>
        </a:xfrm>
        <a:prstGeom prst="rect">
          <a:avLst/>
        </a:prstGeom>
        <a:noFill/>
        <a:ln w="9525" cap="rnd" cmpd="sng" algn="ctr">
          <a:solidFill>
            <a:sysClr val="window" lastClr="FFFFFF">
              <a:alpha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solidFill>
                <a:srgbClr val="FFFF00"/>
              </a:solidFill>
              <a:latin typeface="Century Gothic" panose="020B0502020202020204"/>
              <a:ea typeface="+mn-ea"/>
              <a:cs typeface="+mn-cs"/>
            </a:rPr>
            <a:t>Ready to Submit</a:t>
          </a:r>
        </a:p>
      </dsp:txBody>
      <dsp:txXfrm>
        <a:off x="119609" y="116804"/>
        <a:ext cx="2132125" cy="176210"/>
      </dsp:txXfrm>
    </dsp:sp>
    <dsp:sp modelId="{A04992FC-A547-4407-8453-EC03E605B9FA}">
      <dsp:nvSpPr>
        <dsp:cNvPr id="0" name=""/>
        <dsp:cNvSpPr/>
      </dsp:nvSpPr>
      <dsp:spPr>
        <a:xfrm>
          <a:off x="119609"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27B4B2-E647-498B-B278-88D546DB5F14}">
      <dsp:nvSpPr>
        <dsp:cNvPr id="0" name=""/>
        <dsp:cNvSpPr/>
      </dsp:nvSpPr>
      <dsp:spPr>
        <a:xfrm>
          <a:off x="420475"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C1184D-1D3A-4BBB-9182-FA61DA178D6E}">
      <dsp:nvSpPr>
        <dsp:cNvPr id="0" name=""/>
        <dsp:cNvSpPr/>
      </dsp:nvSpPr>
      <dsp:spPr>
        <a:xfrm>
          <a:off x="721342"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AF7F18-B2A6-4D3F-9E1E-E7A97F3533FB}">
      <dsp:nvSpPr>
        <dsp:cNvPr id="0" name=""/>
        <dsp:cNvSpPr/>
      </dsp:nvSpPr>
      <dsp:spPr>
        <a:xfrm>
          <a:off x="1022209"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C1FA92-3FFF-4D60-AEEC-566C3225AB9D}">
      <dsp:nvSpPr>
        <dsp:cNvPr id="0" name=""/>
        <dsp:cNvSpPr/>
      </dsp:nvSpPr>
      <dsp:spPr>
        <a:xfrm>
          <a:off x="1323075"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B3D88A-7F91-460B-A872-4A700A940AE4}">
      <dsp:nvSpPr>
        <dsp:cNvPr id="0" name=""/>
        <dsp:cNvSpPr/>
      </dsp:nvSpPr>
      <dsp:spPr>
        <a:xfrm>
          <a:off x="1623942"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DA8235-55F0-407C-91B0-7C54ED5BBDEF}">
      <dsp:nvSpPr>
        <dsp:cNvPr id="0" name=""/>
        <dsp:cNvSpPr/>
      </dsp:nvSpPr>
      <dsp:spPr>
        <a:xfrm>
          <a:off x="1924808" y="293014"/>
          <a:ext cx="284283" cy="47380"/>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B519-2DC2-4FF9-89B3-0921D4B17ACA}">
      <dsp:nvSpPr>
        <dsp:cNvPr id="0" name=""/>
        <dsp:cNvSpPr/>
      </dsp:nvSpPr>
      <dsp:spPr>
        <a:xfrm>
          <a:off x="96087" y="131712"/>
          <a:ext cx="1712825" cy="155711"/>
        </a:xfrm>
        <a:prstGeom prst="rect">
          <a:avLst/>
        </a:prstGeom>
        <a:noFill/>
        <a:ln w="9525" cap="rnd" cmpd="sng" algn="ctr">
          <a:solidFill>
            <a:sysClr val="window" lastClr="FFFFFF">
              <a:alpha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solidFill>
                <a:srgbClr val="FFFF00"/>
              </a:solidFill>
              <a:latin typeface="Century Gothic" panose="020B0502020202020204"/>
              <a:ea typeface="+mn-ea"/>
              <a:cs typeface="+mn-cs"/>
            </a:rPr>
            <a:t>Ready  to Pay</a:t>
          </a:r>
        </a:p>
      </dsp:txBody>
      <dsp:txXfrm>
        <a:off x="96087" y="131712"/>
        <a:ext cx="1712825" cy="155711"/>
      </dsp:txXfrm>
    </dsp:sp>
    <dsp:sp modelId="{A04992FC-A547-4407-8453-EC03E605B9FA}">
      <dsp:nvSpPr>
        <dsp:cNvPr id="0" name=""/>
        <dsp:cNvSpPr/>
      </dsp:nvSpPr>
      <dsp:spPr>
        <a:xfrm>
          <a:off x="96087"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27B4B2-E647-498B-B278-88D546DB5F14}">
      <dsp:nvSpPr>
        <dsp:cNvPr id="0" name=""/>
        <dsp:cNvSpPr/>
      </dsp:nvSpPr>
      <dsp:spPr>
        <a:xfrm>
          <a:off x="337785"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C1184D-1D3A-4BBB-9182-FA61DA178D6E}">
      <dsp:nvSpPr>
        <dsp:cNvPr id="0" name=""/>
        <dsp:cNvSpPr/>
      </dsp:nvSpPr>
      <dsp:spPr>
        <a:xfrm>
          <a:off x="579484"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AF7F18-B2A6-4D3F-9E1E-E7A97F3533FB}">
      <dsp:nvSpPr>
        <dsp:cNvPr id="0" name=""/>
        <dsp:cNvSpPr/>
      </dsp:nvSpPr>
      <dsp:spPr>
        <a:xfrm>
          <a:off x="821183"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C1FA92-3FFF-4D60-AEEC-566C3225AB9D}">
      <dsp:nvSpPr>
        <dsp:cNvPr id="0" name=""/>
        <dsp:cNvSpPr/>
      </dsp:nvSpPr>
      <dsp:spPr>
        <a:xfrm>
          <a:off x="1062882"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B3D88A-7F91-460B-A872-4A700A940AE4}">
      <dsp:nvSpPr>
        <dsp:cNvPr id="0" name=""/>
        <dsp:cNvSpPr/>
      </dsp:nvSpPr>
      <dsp:spPr>
        <a:xfrm>
          <a:off x="1304580"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DA8235-55F0-407C-91B0-7C54ED5BBDEF}">
      <dsp:nvSpPr>
        <dsp:cNvPr id="0" name=""/>
        <dsp:cNvSpPr/>
      </dsp:nvSpPr>
      <dsp:spPr>
        <a:xfrm>
          <a:off x="1546279" y="287424"/>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B519-2DC2-4FF9-89B3-0921D4B17ACA}">
      <dsp:nvSpPr>
        <dsp:cNvPr id="0" name=""/>
        <dsp:cNvSpPr/>
      </dsp:nvSpPr>
      <dsp:spPr>
        <a:xfrm>
          <a:off x="96087" y="138789"/>
          <a:ext cx="1712825" cy="141557"/>
        </a:xfrm>
        <a:prstGeom prst="rect">
          <a:avLst/>
        </a:prstGeom>
        <a:noFill/>
        <a:ln w="9525" cap="rnd" cmpd="sng" algn="ctr">
          <a:solidFill>
            <a:sysClr val="window" lastClr="FFFFFF">
              <a:alpha val="0"/>
            </a:sys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solidFill>
                <a:srgbClr val="FFFF00"/>
              </a:solidFill>
              <a:latin typeface="Century Gothic" panose="020B0502020202020204"/>
              <a:ea typeface="+mn-ea"/>
              <a:cs typeface="+mn-cs"/>
            </a:rPr>
            <a:t>Ready to Sign</a:t>
          </a:r>
        </a:p>
      </dsp:txBody>
      <dsp:txXfrm>
        <a:off x="96087" y="138789"/>
        <a:ext cx="1712825" cy="141557"/>
      </dsp:txXfrm>
    </dsp:sp>
    <dsp:sp modelId="{A04992FC-A547-4407-8453-EC03E605B9FA}">
      <dsp:nvSpPr>
        <dsp:cNvPr id="0" name=""/>
        <dsp:cNvSpPr/>
      </dsp:nvSpPr>
      <dsp:spPr>
        <a:xfrm>
          <a:off x="96087"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27B4B2-E647-498B-B278-88D546DB5F14}">
      <dsp:nvSpPr>
        <dsp:cNvPr id="0" name=""/>
        <dsp:cNvSpPr/>
      </dsp:nvSpPr>
      <dsp:spPr>
        <a:xfrm>
          <a:off x="337785"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C1184D-1D3A-4BBB-9182-FA61DA178D6E}">
      <dsp:nvSpPr>
        <dsp:cNvPr id="0" name=""/>
        <dsp:cNvSpPr/>
      </dsp:nvSpPr>
      <dsp:spPr>
        <a:xfrm>
          <a:off x="579484"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AF7F18-B2A6-4D3F-9E1E-E7A97F3533FB}">
      <dsp:nvSpPr>
        <dsp:cNvPr id="0" name=""/>
        <dsp:cNvSpPr/>
      </dsp:nvSpPr>
      <dsp:spPr>
        <a:xfrm>
          <a:off x="821183"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C1FA92-3FFF-4D60-AEEC-566C3225AB9D}">
      <dsp:nvSpPr>
        <dsp:cNvPr id="0" name=""/>
        <dsp:cNvSpPr/>
      </dsp:nvSpPr>
      <dsp:spPr>
        <a:xfrm>
          <a:off x="1062882"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B3D88A-7F91-460B-A872-4A700A940AE4}">
      <dsp:nvSpPr>
        <dsp:cNvPr id="0" name=""/>
        <dsp:cNvSpPr/>
      </dsp:nvSpPr>
      <dsp:spPr>
        <a:xfrm>
          <a:off x="1304580"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DA8235-55F0-407C-91B0-7C54ED5BBDEF}">
      <dsp:nvSpPr>
        <dsp:cNvPr id="0" name=""/>
        <dsp:cNvSpPr/>
      </dsp:nvSpPr>
      <dsp:spPr>
        <a:xfrm>
          <a:off x="1546279" y="280347"/>
          <a:ext cx="228376" cy="38062"/>
        </a:xfrm>
        <a:prstGeom prst="parallelogram">
          <a:avLst>
            <a:gd name="adj" fmla="val 140840"/>
          </a:avLst>
        </a:prstGeom>
        <a:solidFill>
          <a:srgbClr val="1CADE4">
            <a:hueOff val="0"/>
            <a:satOff val="0"/>
            <a:lumOff val="0"/>
            <a:alphaOff val="0"/>
          </a:srgb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768D-0D05-4536-8D86-11C4B1D6A28D}">
      <dsp:nvSpPr>
        <dsp:cNvPr id="0" name=""/>
        <dsp:cNvSpPr/>
      </dsp:nvSpPr>
      <dsp:spPr>
        <a:xfrm>
          <a:off x="3080701" y="3755587"/>
          <a:ext cx="2324252" cy="232425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sng" kern="1200" dirty="0">
              <a:solidFill>
                <a:srgbClr val="FFFF00"/>
              </a:solidFill>
            </a:rPr>
            <a:t>ER001234</a:t>
          </a:r>
        </a:p>
      </dsp:txBody>
      <dsp:txXfrm>
        <a:off x="3421080" y="4095966"/>
        <a:ext cx="1643494" cy="1643494"/>
      </dsp:txXfrm>
    </dsp:sp>
    <dsp:sp modelId="{7BD5DC5F-1BAB-4A54-A51A-250A236BE4C6}">
      <dsp:nvSpPr>
        <dsp:cNvPr id="0" name=""/>
        <dsp:cNvSpPr/>
      </dsp:nvSpPr>
      <dsp:spPr>
        <a:xfrm rot="10800000">
          <a:off x="831687" y="4586507"/>
          <a:ext cx="2125318" cy="6624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A3933E-6AFD-4504-9D53-37A1F3F985B7}">
      <dsp:nvSpPr>
        <dsp:cNvPr id="0" name=""/>
        <dsp:cNvSpPr/>
      </dsp:nvSpPr>
      <dsp:spPr>
        <a:xfrm>
          <a:off x="-19699" y="4067317"/>
          <a:ext cx="1702774" cy="170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00"/>
              </a:solidFill>
            </a:rPr>
            <a:t>CNOI- R </a:t>
          </a:r>
        </a:p>
        <a:p>
          <a:pPr marL="0" lvl="0" indent="0" algn="ctr" defTabSz="933450">
            <a:lnSpc>
              <a:spcPct val="90000"/>
            </a:lnSpc>
            <a:spcBef>
              <a:spcPct val="0"/>
            </a:spcBef>
            <a:spcAft>
              <a:spcPct val="35000"/>
            </a:spcAft>
            <a:buNone/>
          </a:pPr>
          <a:r>
            <a:rPr lang="en-US" sz="2100" b="1" kern="1200" dirty="0">
              <a:solidFill>
                <a:srgbClr val="FFFF00"/>
              </a:solidFill>
            </a:rPr>
            <a:t>TXR151234</a:t>
          </a:r>
        </a:p>
        <a:p>
          <a:pPr marL="0" lvl="0" indent="0" algn="ctr" defTabSz="933450">
            <a:lnSpc>
              <a:spcPct val="90000"/>
            </a:lnSpc>
            <a:spcBef>
              <a:spcPct val="0"/>
            </a:spcBef>
            <a:spcAft>
              <a:spcPct val="35000"/>
            </a:spcAft>
            <a:buNone/>
          </a:pPr>
          <a:r>
            <a:rPr lang="en-US" sz="2100" b="1" kern="1200" dirty="0">
              <a:solidFill>
                <a:srgbClr val="FFFF00"/>
              </a:solidFill>
            </a:rPr>
            <a:t>Permit application </a:t>
          </a:r>
        </a:p>
      </dsp:txBody>
      <dsp:txXfrm>
        <a:off x="30115" y="4117131"/>
        <a:ext cx="1603146" cy="1601163"/>
      </dsp:txXfrm>
    </dsp:sp>
    <dsp:sp modelId="{2336730A-F7F7-4FDD-BD58-11F99D41DD9F}">
      <dsp:nvSpPr>
        <dsp:cNvPr id="0" name=""/>
        <dsp:cNvSpPr/>
      </dsp:nvSpPr>
      <dsp:spPr>
        <a:xfrm rot="13190256">
          <a:off x="1049364" y="2955928"/>
          <a:ext cx="2477983" cy="6624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31F13F-489F-4614-A0E6-E95C7067BAC0}">
      <dsp:nvSpPr>
        <dsp:cNvPr id="0" name=""/>
        <dsp:cNvSpPr/>
      </dsp:nvSpPr>
      <dsp:spPr>
        <a:xfrm>
          <a:off x="0" y="1446905"/>
          <a:ext cx="2673958" cy="2093027"/>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1303" y="1508208"/>
        <a:ext cx="2551352" cy="1970421"/>
      </dsp:txXfrm>
    </dsp:sp>
    <dsp:sp modelId="{AB7E5F41-C598-401D-A9C7-2C9804E4F881}">
      <dsp:nvSpPr>
        <dsp:cNvPr id="0" name=""/>
        <dsp:cNvSpPr/>
      </dsp:nvSpPr>
      <dsp:spPr>
        <a:xfrm rot="16200000">
          <a:off x="3180168" y="2238025"/>
          <a:ext cx="2125318" cy="6624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D0DFF6-17D9-4BEF-AECD-EA742F1E906D}">
      <dsp:nvSpPr>
        <dsp:cNvPr id="0" name=""/>
        <dsp:cNvSpPr/>
      </dsp:nvSpPr>
      <dsp:spPr>
        <a:xfrm>
          <a:off x="2791052" y="473359"/>
          <a:ext cx="2903550" cy="2066425"/>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851576" y="533883"/>
        <a:ext cx="2782502" cy="1945377"/>
      </dsp:txXfrm>
    </dsp:sp>
    <dsp:sp modelId="{0922A3C7-8A1B-44E3-99D3-74A4B3D12F94}">
      <dsp:nvSpPr>
        <dsp:cNvPr id="0" name=""/>
        <dsp:cNvSpPr/>
      </dsp:nvSpPr>
      <dsp:spPr>
        <a:xfrm rot="19300054">
          <a:off x="5001247" y="3012185"/>
          <a:ext cx="2465400" cy="6624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DEC3BB-5B4A-4B9B-9A34-2EAF654FE7E9}">
      <dsp:nvSpPr>
        <dsp:cNvPr id="0" name=""/>
        <dsp:cNvSpPr/>
      </dsp:nvSpPr>
      <dsp:spPr>
        <a:xfrm>
          <a:off x="5774680" y="1417173"/>
          <a:ext cx="2852456" cy="2323335"/>
        </a:xfrm>
        <a:prstGeom prst="roundRect">
          <a:avLst>
            <a:gd name="adj" fmla="val 10000"/>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5842728" y="1485221"/>
        <a:ext cx="2716360" cy="2187239"/>
      </dsp:txXfrm>
    </dsp:sp>
    <dsp:sp modelId="{C7B9E30B-658C-4587-900C-00E7CB6FDB9B}">
      <dsp:nvSpPr>
        <dsp:cNvPr id="0" name=""/>
        <dsp:cNvSpPr/>
      </dsp:nvSpPr>
      <dsp:spPr>
        <a:xfrm rot="560563">
          <a:off x="5498347" y="4969275"/>
          <a:ext cx="2142048" cy="6624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B7AF7A-D5D6-4F8D-9749-A5D865C950AE}">
      <dsp:nvSpPr>
        <dsp:cNvPr id="0" name=""/>
        <dsp:cNvSpPr/>
      </dsp:nvSpPr>
      <dsp:spPr>
        <a:xfrm>
          <a:off x="6228753" y="4417035"/>
          <a:ext cx="2794871" cy="2114631"/>
        </a:xfrm>
        <a:prstGeom prst="roundRect">
          <a:avLst>
            <a:gd name="adj" fmla="val 10000"/>
          </a:avLst>
        </a:prstGeom>
        <a:blipFill rotWithShape="0">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6290688" y="4478970"/>
        <a:ext cx="2671001" cy="19907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096D5C-7987-4728-9C77-F5B76BE1D6EC}" type="datetimeFigureOut">
              <a:rPr lang="en-US" smtClean="0"/>
              <a:t>5/7/2018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51D2AF-5657-43EB-9E19-DAE0BF5B3BB8}" type="slidenum">
              <a:rPr lang="en-US" smtClean="0"/>
              <a:t>‹#›</a:t>
            </a:fld>
            <a:endParaRPr lang="en-US"/>
          </a:p>
        </p:txBody>
      </p:sp>
    </p:spTree>
    <p:extLst>
      <p:ext uri="{BB962C8B-B14F-4D97-AF65-F5344CB8AC3E}">
        <p14:creationId xmlns:p14="http://schemas.microsoft.com/office/powerpoint/2010/main" val="196490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TCEQ’S</a:t>
            </a:r>
            <a:br>
              <a:rPr lang="en-US" dirty="0"/>
            </a:br>
            <a:r>
              <a:rPr lang="en-US" b="1" dirty="0"/>
              <a:t>Electronic Permitting System </a:t>
            </a:r>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a:t>
            </a:fld>
            <a:endParaRPr lang="en-US"/>
          </a:p>
        </p:txBody>
      </p:sp>
    </p:spTree>
    <p:extLst>
      <p:ext uri="{BB962C8B-B14F-4D97-AF65-F5344CB8AC3E}">
        <p14:creationId xmlns:p14="http://schemas.microsoft.com/office/powerpoint/2010/main" val="411941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account is probationary and has limited access (is not yet authorized to submit a permit application) until a signed copy of the STEERS Participation Agreement has been received by the TCEQ. </a:t>
            </a:r>
          </a:p>
          <a:p>
            <a:endParaRPr lang="en-US" dirty="0"/>
          </a:p>
          <a:p>
            <a:r>
              <a:rPr lang="en-US" dirty="0"/>
              <a:t>Select the type of SPA to submit by selecting from the two options in the top right corner. – Paper SPA or E-Sign SPA.</a:t>
            </a:r>
          </a:p>
          <a:p>
            <a:r>
              <a:rPr lang="en-US" dirty="0"/>
              <a:t>Selecting E-Sign SPA to electronically submit the agreement requires valid Class C Texas Drivers License.</a:t>
            </a:r>
          </a:p>
          <a:p>
            <a:endParaRPr lang="en-US" dirty="0"/>
          </a:p>
          <a:p>
            <a:r>
              <a:rPr lang="en-US" dirty="0"/>
              <a:t>Signing electronically will activate your account and all program area which you have direct authority to enter into the agreement.</a:t>
            </a:r>
          </a:p>
          <a:p>
            <a:endParaRPr lang="en-US" dirty="0"/>
          </a:p>
          <a:p>
            <a:r>
              <a:rPr lang="en-US" dirty="0"/>
              <a:t>An electronic signature or hard-copy signature must still be provided for the program “Storm Water General Permit”. Enter your driver license information, read and check both boxes, and click </a:t>
            </a:r>
          </a:p>
          <a:p>
            <a:r>
              <a:rPr lang="en-US" dirty="0"/>
              <a:t>“E-Sign SPA”. </a:t>
            </a:r>
          </a:p>
          <a:p>
            <a:endParaRPr lang="en-US" dirty="0"/>
          </a:p>
          <a:p>
            <a:r>
              <a:rPr lang="en-US" dirty="0"/>
              <a:t>You will receive the message: “This page confirms the submittal of your electronically signed STEERS Participation Agreement (SPA) to the TCEQ. You will also receive a confirmation e-mail.”</a:t>
            </a:r>
          </a:p>
          <a:p>
            <a:endParaRPr lang="en-US" dirty="0"/>
          </a:p>
          <a:p>
            <a:endParaRPr lang="en-US" dirty="0"/>
          </a:p>
          <a:p>
            <a:r>
              <a:rPr lang="en-US" dirty="0"/>
              <a:t>Note: if the DL provided in the SPA is expired, you will have an issue with using ePermits. Please ensure that you resubmit the SPA with the new number.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10</a:t>
            </a:fld>
            <a:endParaRPr lang="en-US"/>
          </a:p>
        </p:txBody>
      </p:sp>
    </p:spTree>
    <p:extLst>
      <p:ext uri="{BB962C8B-B14F-4D97-AF65-F5344CB8AC3E}">
        <p14:creationId xmlns:p14="http://schemas.microsoft.com/office/powerpoint/2010/main" val="357578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successfully created a STEERS account, added Storm Water General Permit Program , signed an SPA and are ready to begin your General Permit application</a:t>
            </a:r>
          </a:p>
          <a:p>
            <a:endParaRPr lang="en-US" dirty="0"/>
          </a:p>
          <a:p>
            <a:r>
              <a:rPr lang="en-US" dirty="0"/>
              <a:t>STEERS Questions : Please visit the STEERS help line associates or SBGLA for any questions on the account set up.</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11</a:t>
            </a:fld>
            <a:endParaRPr lang="en-US"/>
          </a:p>
        </p:txBody>
      </p:sp>
    </p:spTree>
    <p:extLst>
      <p:ext uri="{BB962C8B-B14F-4D97-AF65-F5344CB8AC3E}">
        <p14:creationId xmlns:p14="http://schemas.microsoft.com/office/powerpoint/2010/main" val="388581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you log into STEERS, you will be directed to the STEERS Home page. From the home page you can navigate to the different areas of STEERS.</a:t>
            </a:r>
          </a:p>
          <a:p>
            <a:pPr defTabSz="931774">
              <a:defRPr/>
            </a:pPr>
            <a:endParaRPr lang="en-US" dirty="0"/>
          </a:p>
          <a:p>
            <a:pPr defTabSz="931774">
              <a:defRPr/>
            </a:pPr>
            <a:r>
              <a:rPr lang="en-US" dirty="0"/>
              <a:t>This is where you will </a:t>
            </a:r>
            <a:r>
              <a:rPr lang="en-US" baseline="0" dirty="0"/>
              <a:t>see the newly added Program Area – Storm Water General Permits (EPR_SW).</a:t>
            </a:r>
          </a:p>
          <a:p>
            <a:pPr defTabSz="931774">
              <a:defRPr/>
            </a:pPr>
            <a:endParaRPr lang="en-US" baseline="0" dirty="0"/>
          </a:p>
          <a:p>
            <a:pPr defTabSz="931774">
              <a:defRPr/>
            </a:pPr>
            <a:r>
              <a:rPr lang="en-US" dirty="0"/>
              <a:t>To begin an application, select the program  -</a:t>
            </a:r>
            <a:r>
              <a:rPr lang="en-US" baseline="0" dirty="0"/>
              <a:t>Storm Water General Permits (EPR_SW).</a:t>
            </a:r>
          </a:p>
          <a:p>
            <a:pPr defTabSz="931774">
              <a:defRPr/>
            </a:pPr>
            <a:endParaRPr lang="en-US" baseline="0" dirty="0"/>
          </a:p>
          <a:p>
            <a:pPr defTabSz="931774">
              <a:defRPr/>
            </a:pPr>
            <a:endParaRPr lang="en-US" baseline="0" dirty="0"/>
          </a:p>
          <a:p>
            <a:pPr defTabSz="931774">
              <a:defRPr/>
            </a:pPr>
            <a:r>
              <a:rPr lang="en-US" b="1" u="sng" baseline="0" dirty="0"/>
              <a:t>Note:</a:t>
            </a:r>
            <a:r>
              <a:rPr lang="en-US" baseline="0" dirty="0"/>
              <a:t> If you do not see the program area, it is highly likely that you have not signed the SPA.</a:t>
            </a:r>
          </a:p>
          <a:p>
            <a:pPr defTabSz="931774">
              <a:defRPr/>
            </a:pPr>
            <a:endParaRPr lang="en-US" baseline="0" dirty="0"/>
          </a:p>
          <a:p>
            <a:r>
              <a:rPr lang="en-US" dirty="0"/>
              <a:t>Next, on the second screenshot – Under the “I want to:” list, select one of the following options:</a:t>
            </a:r>
          </a:p>
          <a:p>
            <a:endParaRPr lang="en-US" dirty="0"/>
          </a:p>
          <a:p>
            <a:r>
              <a:rPr lang="en-US" dirty="0"/>
              <a:t>Select “Fill Out” to start a new application, renewal, revision or permit termination application </a:t>
            </a:r>
          </a:p>
          <a:p>
            <a:r>
              <a:rPr lang="en-US" dirty="0">
                <a:sym typeface="Wingdings" panose="05000000000000000000" pitchFamily="2" charset="2"/>
              </a:rPr>
              <a:t>Or</a:t>
            </a:r>
          </a:p>
          <a:p>
            <a:r>
              <a:rPr lang="en-US" dirty="0"/>
              <a:t>Select “Access” to gain access to an application that has already been started and has been issued a password.</a:t>
            </a:r>
          </a:p>
          <a:p>
            <a:endParaRPr lang="en-US" dirty="0"/>
          </a:p>
          <a:p>
            <a:r>
              <a:rPr lang="en-US" dirty="0"/>
              <a:t>Remember STEERS is highly authenticated site. Customer activity is tracked in 20 minutes slot – if there is no activity or if its idle for that long, it would logout the user.</a:t>
            </a:r>
          </a:p>
          <a:p>
            <a:endParaRPr lang="en-US" dirty="0"/>
          </a:p>
          <a:p>
            <a:r>
              <a:rPr lang="en-US" dirty="0"/>
              <a:t>Customer need to login again to continue with his or her application process.</a:t>
            </a:r>
          </a:p>
          <a:p>
            <a:endParaRPr lang="en-US" dirty="0"/>
          </a:p>
          <a:p>
            <a:endParaRPr lang="en-US" dirty="0"/>
          </a:p>
          <a:p>
            <a:endParaRPr lang="en-US" dirty="0"/>
          </a:p>
          <a:p>
            <a:pPr defTabSz="931774">
              <a:defRPr/>
            </a:pPr>
            <a:endParaRPr lang="en-US" baseline="0" dirty="0"/>
          </a:p>
          <a:p>
            <a:pPr defTabSz="931774">
              <a:defRPr/>
            </a:pPr>
            <a:endParaRPr lang="en-US" baseline="0" dirty="0"/>
          </a:p>
          <a:p>
            <a:pPr defTabSz="931774">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12</a:t>
            </a:fld>
            <a:endParaRPr lang="en-US"/>
          </a:p>
        </p:txBody>
      </p:sp>
    </p:spTree>
    <p:extLst>
      <p:ext uri="{BB962C8B-B14F-4D97-AF65-F5344CB8AC3E}">
        <p14:creationId xmlns:p14="http://schemas.microsoft.com/office/powerpoint/2010/main" val="263191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 we choose the </a:t>
            </a:r>
            <a:r>
              <a:rPr lang="en-US" baseline="0" dirty="0"/>
              <a:t>Storm Water General Permits (EPR_SW) at the Select your Program Type screen, t</a:t>
            </a:r>
            <a:r>
              <a:rPr lang="en-US" dirty="0"/>
              <a:t>his is where we select what type of permit is this going to be.</a:t>
            </a:r>
          </a:p>
          <a:p>
            <a:pPr defTabSz="931774">
              <a:defRPr/>
            </a:pPr>
            <a:endParaRPr lang="en-US" dirty="0"/>
          </a:p>
          <a:p>
            <a:pPr defTabSz="931774">
              <a:defRPr/>
            </a:pPr>
            <a:r>
              <a:rPr lang="en-US" dirty="0"/>
              <a:t>Construction General Permit – (CGP) has the following available.</a:t>
            </a:r>
          </a:p>
          <a:p>
            <a:pPr defTabSz="931774">
              <a:defRPr/>
            </a:pPr>
            <a:endParaRPr lang="en-US" dirty="0"/>
          </a:p>
          <a:p>
            <a:pPr lvl="0"/>
            <a:r>
              <a:rPr lang="en-US" b="1" dirty="0"/>
              <a:t>New</a:t>
            </a:r>
            <a:r>
              <a:rPr lang="en-US" dirty="0"/>
              <a:t> - </a:t>
            </a:r>
            <a:r>
              <a:rPr lang="en-US" b="1" dirty="0"/>
              <a:t>Notice of Intent application - (CNOI).</a:t>
            </a:r>
          </a:p>
          <a:p>
            <a:pPr lvl="0"/>
            <a:r>
              <a:rPr lang="en-US" b="1" dirty="0"/>
              <a:t>Cancel - Terminate an existing INOI authorization - (CNOT)</a:t>
            </a:r>
          </a:p>
          <a:p>
            <a:pPr lvl="0"/>
            <a:r>
              <a:rPr lang="en-US" b="1" dirty="0"/>
              <a:t>Modify - CNOI Notice of Change application – (NOC)</a:t>
            </a:r>
          </a:p>
          <a:p>
            <a:pPr lvl="0"/>
            <a:r>
              <a:rPr lang="en-US" b="1" dirty="0"/>
              <a:t>Renewal  - CNOI Renewal (CNOI-R)</a:t>
            </a:r>
          </a:p>
          <a:p>
            <a:pPr lvl="0"/>
            <a:r>
              <a:rPr lang="en-US" b="1" dirty="0"/>
              <a:t>Create a Low Rainfall Erosivity Waiver Application (C-LREW)</a:t>
            </a:r>
          </a:p>
          <a:p>
            <a:pPr lvl="0"/>
            <a:endParaRPr lang="en-US" b="1" dirty="0"/>
          </a:p>
          <a:p>
            <a:pPr lvl="0"/>
            <a:r>
              <a:rPr lang="en-US" b="1" dirty="0"/>
              <a:t>In this demo – we will see how to renew an existing Construction GP .</a:t>
            </a:r>
          </a:p>
          <a:p>
            <a:pPr lvl="0"/>
            <a:endParaRPr lang="en-US" b="1" dirty="0"/>
          </a:p>
          <a:p>
            <a:pPr lvl="0"/>
            <a:r>
              <a:rPr lang="en-US" dirty="0"/>
              <a:t>Across the top of the screen, the application status bar will guide you through completion of the application from creation, filling the application out, signing the application, paying and finally, submitting. </a:t>
            </a:r>
          </a:p>
          <a:p>
            <a:pPr defTabSz="931774">
              <a:defRPr/>
            </a:pPr>
            <a:endParaRPr lang="en-US" b="1" dirty="0"/>
          </a:p>
          <a:p>
            <a:pPr defTabSz="931774">
              <a:defRPr/>
            </a:pPr>
            <a:r>
              <a:rPr lang="en-US" b="1" dirty="0"/>
              <a:t>Note that until you submit the application, the agency will not receive or process it. You must pay and then return to the application to submit it before you will receive the confirmation of submission email.</a:t>
            </a:r>
            <a:endParaRPr lang="en-US" dirty="0"/>
          </a:p>
          <a:p>
            <a:endParaRPr lang="en-US" dirty="0"/>
          </a:p>
          <a:p>
            <a:r>
              <a:rPr lang="en-US" dirty="0"/>
              <a:t>Select Application Type: Choose Renew an existing Construction Authorization.</a:t>
            </a:r>
          </a:p>
          <a:p>
            <a:r>
              <a:rPr lang="en-US" dirty="0"/>
              <a:t>What is the Permit Number: Enter the permit number to be renewed.</a:t>
            </a:r>
          </a:p>
          <a:p>
            <a:r>
              <a:rPr lang="en-US" dirty="0"/>
              <a:t>Or if you look by RN – all authorizations registered under that RN will display. Choose the one to be renewed and move on.</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13</a:t>
            </a:fld>
            <a:endParaRPr lang="en-US"/>
          </a:p>
        </p:txBody>
      </p:sp>
    </p:spTree>
    <p:extLst>
      <p:ext uri="{BB962C8B-B14F-4D97-AF65-F5344CB8AC3E}">
        <p14:creationId xmlns:p14="http://schemas.microsoft.com/office/powerpoint/2010/main" val="110306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which will be the </a:t>
            </a:r>
          </a:p>
          <a:p>
            <a:pPr marL="174708" indent="-174708">
              <a:buFont typeface="Arial" panose="020B0604020202020204" pitchFamily="34" charset="0"/>
              <a:buChar char="•"/>
            </a:pPr>
            <a:r>
              <a:rPr lang="en-US" dirty="0"/>
              <a:t>Site Information</a:t>
            </a:r>
          </a:p>
          <a:p>
            <a:pPr marL="640594" lvl="1" indent="-174708">
              <a:buFont typeface="Arial" panose="020B0604020202020204" pitchFamily="34" charset="0"/>
              <a:buChar char="•"/>
            </a:pPr>
            <a:r>
              <a:rPr lang="en-US" dirty="0"/>
              <a:t>Is all READ only -  no information on this screen can be changed as it is part of the original NOI. You need to agree to the details and proceed.</a:t>
            </a:r>
          </a:p>
          <a:p>
            <a:pPr marL="174708" indent="-174708">
              <a:buFont typeface="Arial" panose="020B0604020202020204" pitchFamily="34" charset="0"/>
              <a:buChar char="•"/>
            </a:pPr>
            <a:r>
              <a:rPr lang="en-US" dirty="0"/>
              <a:t>Customer (Applicant ) Information</a:t>
            </a:r>
          </a:p>
          <a:p>
            <a:pPr marL="640594" lvl="1" indent="-174708" defTabSz="931774">
              <a:buFont typeface="Arial" panose="020B0604020202020204" pitchFamily="34" charset="0"/>
              <a:buChar char="•"/>
              <a:defRPr/>
            </a:pPr>
            <a:r>
              <a:rPr lang="en-US" dirty="0"/>
              <a:t>Verify the CN – again, all this information is READ only – verify and proceed by certifying that the above information is all correct and valid. If you notice any incorrect or old information, Central Registry and Program Area numbers are shown at the top for easy access. You may contact them at any time</a:t>
            </a:r>
          </a:p>
          <a:p>
            <a:pPr marL="465887" lvl="1" defTabSz="931774">
              <a:defRP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Pinned Guided Task list is shown at all times during data entry. Note that until one section is completed and set to “Done” customer cannot fill the next section. It has to be sequentially completed.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Any error messages shown must be fixed before moving forward.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the event an error occurs – sometimes it is shown next to the field and sometimes to the top of the page. Make sure you scroll up to view it.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Central Registry and Program Area numbers are shown at the top for easy access.</a:t>
            </a:r>
          </a:p>
          <a:p>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14</a:t>
            </a:fld>
            <a:endParaRPr lang="en-US"/>
          </a:p>
        </p:txBody>
      </p:sp>
    </p:spTree>
    <p:extLst>
      <p:ext uri="{BB962C8B-B14F-4D97-AF65-F5344CB8AC3E}">
        <p14:creationId xmlns:p14="http://schemas.microsoft.com/office/powerpoint/2010/main" val="304386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Under RN/CN sections - Apart from the existing functionality that ePermits already has *help text, Lat/Long Viewer, Surface Quality Viewer etc..), The latest version of ePermits (March 2018) is now enhanced with many more flexible features from the last release and here are some of those changes.</a:t>
            </a:r>
          </a:p>
          <a:p>
            <a:pPr defTabSz="931774">
              <a:defRPr/>
            </a:pPr>
            <a:endParaRPr lang="en-US" dirty="0"/>
          </a:p>
          <a:p>
            <a:pPr defTabSz="931774">
              <a:defRPr/>
            </a:pPr>
            <a:r>
              <a:rPr lang="en-US" dirty="0"/>
              <a:t>1. No organization endings for RE and Site Name. This applies only to new RE and Sites created, which means existing sites with such endings will remain so and should be cleaned up by the program area as they now do.</a:t>
            </a:r>
          </a:p>
          <a:p>
            <a:pPr defTabSz="931774">
              <a:defRPr/>
            </a:pPr>
            <a:r>
              <a:rPr lang="en-US" dirty="0"/>
              <a:t>ePermits now restricts customers from entering organizational ending such as below – for RE and Site Names. (such as Company, LLC, INC, LP, Limited Partnership etc..) with an exception of CO for County.</a:t>
            </a:r>
          </a:p>
          <a:p>
            <a:pPr defTabSz="931774">
              <a:defRPr/>
            </a:pPr>
            <a:endParaRPr lang="en-US" dirty="0"/>
          </a:p>
          <a:p>
            <a:pPr defTabSz="931774">
              <a:defRPr/>
            </a:pPr>
            <a:endParaRPr lang="en-US" dirty="0"/>
          </a:p>
          <a:p>
            <a:pPr lvl="1"/>
            <a:r>
              <a:rPr lang="en-US" dirty="0"/>
              <a:t>COMPANY</a:t>
            </a:r>
            <a:endParaRPr lang="en-US" sz="1600" dirty="0"/>
          </a:p>
          <a:p>
            <a:pPr lvl="1"/>
            <a:r>
              <a:rPr lang="en-US" dirty="0"/>
              <a:t>COMPANIES</a:t>
            </a:r>
            <a:endParaRPr lang="en-US" sz="1600" dirty="0"/>
          </a:p>
          <a:p>
            <a:pPr lvl="1"/>
            <a:r>
              <a:rPr lang="en-US" dirty="0"/>
              <a:t>CORPORATION</a:t>
            </a:r>
            <a:endParaRPr lang="en-US" sz="1600" dirty="0"/>
          </a:p>
          <a:p>
            <a:pPr lvl="1"/>
            <a:r>
              <a:rPr lang="en-US" dirty="0"/>
              <a:t>PROFESSIONAL CORPORATION</a:t>
            </a:r>
            <a:endParaRPr lang="en-US" sz="1600" dirty="0"/>
          </a:p>
          <a:p>
            <a:pPr lvl="1"/>
            <a:r>
              <a:rPr lang="en-US" dirty="0"/>
              <a:t>PROFESSIONAL CORP</a:t>
            </a:r>
            <a:endParaRPr lang="en-US" sz="1600" dirty="0"/>
          </a:p>
          <a:p>
            <a:pPr lvl="1"/>
            <a:r>
              <a:rPr lang="en-US" dirty="0"/>
              <a:t>INC</a:t>
            </a:r>
            <a:endParaRPr lang="en-US" sz="1600" dirty="0"/>
          </a:p>
          <a:p>
            <a:pPr lvl="1"/>
            <a:r>
              <a:rPr lang="en-US" dirty="0"/>
              <a:t>INCORP</a:t>
            </a:r>
            <a:endParaRPr lang="en-US" sz="1600" dirty="0"/>
          </a:p>
          <a:p>
            <a:pPr lvl="1"/>
            <a:r>
              <a:rPr lang="en-US" dirty="0"/>
              <a:t>INCORPORATED</a:t>
            </a:r>
            <a:endParaRPr lang="en-US" sz="1600" dirty="0"/>
          </a:p>
          <a:p>
            <a:pPr lvl="1"/>
            <a:r>
              <a:rPr lang="en-US" dirty="0"/>
              <a:t>L P</a:t>
            </a:r>
            <a:endParaRPr lang="en-US" sz="1600" dirty="0"/>
          </a:p>
          <a:p>
            <a:pPr lvl="1"/>
            <a:r>
              <a:rPr lang="en-US" dirty="0"/>
              <a:t>LP</a:t>
            </a:r>
            <a:endParaRPr lang="en-US" sz="1600" dirty="0"/>
          </a:p>
          <a:p>
            <a:pPr lvl="1"/>
            <a:r>
              <a:rPr lang="en-US" dirty="0"/>
              <a:t>LIMITED PARTNER</a:t>
            </a:r>
            <a:endParaRPr lang="en-US" sz="1600" dirty="0"/>
          </a:p>
          <a:p>
            <a:pPr lvl="1"/>
            <a:r>
              <a:rPr lang="en-US" dirty="0"/>
              <a:t>LIMITED</a:t>
            </a:r>
            <a:endParaRPr lang="en-US" sz="1600" dirty="0"/>
          </a:p>
          <a:p>
            <a:pPr lvl="1"/>
            <a:r>
              <a:rPr lang="en-US" dirty="0"/>
              <a:t>LTD</a:t>
            </a:r>
            <a:endParaRPr lang="en-US" sz="1600" dirty="0"/>
          </a:p>
          <a:p>
            <a:pPr lvl="1"/>
            <a:r>
              <a:rPr lang="en-US" dirty="0"/>
              <a:t>LTD CO</a:t>
            </a:r>
            <a:endParaRPr lang="en-US" sz="1600" dirty="0"/>
          </a:p>
          <a:p>
            <a:pPr lvl="1"/>
            <a:r>
              <a:rPr lang="en-US" dirty="0"/>
              <a:t>LIMITED PARTNERSHIP</a:t>
            </a:r>
            <a:endParaRPr lang="en-US" sz="1600" dirty="0"/>
          </a:p>
          <a:p>
            <a:pPr lvl="1"/>
            <a:r>
              <a:rPr lang="en-US" dirty="0"/>
              <a:t>LLC</a:t>
            </a:r>
            <a:endParaRPr lang="en-US" sz="1600" dirty="0"/>
          </a:p>
          <a:p>
            <a:pPr lvl="1"/>
            <a:r>
              <a:rPr lang="en-US" dirty="0"/>
              <a:t>L </a:t>
            </a:r>
            <a:r>
              <a:rPr lang="en-US" dirty="0" err="1"/>
              <a:t>L</a:t>
            </a:r>
            <a:r>
              <a:rPr lang="en-US" dirty="0"/>
              <a:t> C</a:t>
            </a:r>
            <a:endParaRPr lang="en-US" sz="1600" dirty="0"/>
          </a:p>
          <a:p>
            <a:pPr lvl="1"/>
            <a:r>
              <a:rPr lang="en-US" dirty="0"/>
              <a:t>PROFESSIONAL LLC</a:t>
            </a:r>
            <a:endParaRPr lang="en-US" sz="1600" dirty="0"/>
          </a:p>
          <a:p>
            <a:pPr lvl="1"/>
            <a:r>
              <a:rPr lang="en-US" dirty="0"/>
              <a:t>PROFESSIONAL LIMITED LIABILITY COMPANY</a:t>
            </a:r>
            <a:endParaRPr lang="en-US" sz="1600" dirty="0"/>
          </a:p>
          <a:p>
            <a:pPr lvl="1"/>
            <a:r>
              <a:rPr lang="en-US" dirty="0"/>
              <a:t>PARTNERSHIP</a:t>
            </a:r>
            <a:endParaRPr lang="en-US" sz="1600" dirty="0"/>
          </a:p>
          <a:p>
            <a:pPr lvl="1"/>
            <a:r>
              <a:rPr lang="en-US" dirty="0"/>
              <a:t>CORP</a:t>
            </a:r>
            <a:endParaRPr lang="en-US" sz="1600" dirty="0"/>
          </a:p>
          <a:p>
            <a:pPr defTabSz="931774">
              <a:defRPr/>
            </a:pPr>
            <a:endParaRPr lang="en-US" dirty="0"/>
          </a:p>
          <a:p>
            <a:pPr defTabSz="931774">
              <a:defRPr/>
            </a:pPr>
            <a:r>
              <a:rPr lang="en-US" dirty="0"/>
              <a:t>2. As we now flow our TCEQ data electronically to EPA’s integrated database, and since EPA database does not accept location description more than 255 chars, we tried to encourage users by giving them genuine suggestions to clearly describe their location in the absence of physical description.</a:t>
            </a:r>
          </a:p>
          <a:p>
            <a:pPr defTabSz="931774">
              <a:defRPr/>
            </a:pPr>
            <a:endParaRPr lang="en-US" dirty="0"/>
          </a:p>
          <a:p>
            <a:pPr defTabSz="931774">
              <a:defRPr/>
            </a:pPr>
            <a:r>
              <a:rPr lang="en-US" dirty="0"/>
              <a:t>3. Facility NAICS Code – this is just a non mandatory fields added as part of other programs request within agency.</a:t>
            </a:r>
          </a:p>
          <a:p>
            <a:pPr defTabSz="931774">
              <a:defRPr/>
            </a:pPr>
            <a:endParaRPr lang="en-US" dirty="0"/>
          </a:p>
          <a:p>
            <a:pPr defTabSz="931774">
              <a:defRPr/>
            </a:pPr>
            <a:r>
              <a:rPr lang="en-US" dirty="0"/>
              <a:t>4. Email validations – In the past – there were a few failures during ePermits transactions because if the customers accidently enters any wild chars (#$%^&amp;*!~) more often – and so system automatically removes them.</a:t>
            </a:r>
          </a:p>
          <a:p>
            <a:pPr defTabSz="931774">
              <a:defRPr/>
            </a:pPr>
            <a:endParaRPr lang="en-US" dirty="0"/>
          </a:p>
          <a:p>
            <a:pPr defTabSz="931774">
              <a:defRPr/>
            </a:pPr>
            <a:r>
              <a:rPr lang="en-US" dirty="0"/>
              <a:t>5. Multiple formats allowed as part of attachments – Most APO registrations and Sector AD attachments in the past only allowed a few formats – now we allow majority of the attachments types – such as (</a:t>
            </a:r>
            <a:r>
              <a:rPr lang="en-US" dirty="0" err="1"/>
              <a:t>png</a:t>
            </a:r>
            <a:r>
              <a:rPr lang="en-US" dirty="0"/>
              <a:t>, jpeg…) </a:t>
            </a:r>
          </a:p>
          <a:p>
            <a:pPr defTabSz="931774">
              <a:defRPr/>
            </a:pPr>
            <a:endParaRPr lang="en-US" dirty="0"/>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15</a:t>
            </a:fld>
            <a:endParaRPr lang="en-US"/>
          </a:p>
        </p:txBody>
      </p:sp>
    </p:spTree>
    <p:extLst>
      <p:ext uri="{BB962C8B-B14F-4D97-AF65-F5344CB8AC3E}">
        <p14:creationId xmlns:p14="http://schemas.microsoft.com/office/powerpoint/2010/main" val="131612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after the Customer (Applicant) Information is the </a:t>
            </a:r>
          </a:p>
          <a:p>
            <a:endParaRPr lang="en-US" dirty="0"/>
          </a:p>
          <a:p>
            <a:pPr marL="174708" indent="-174708">
              <a:buFont typeface="Arial" panose="020B0604020202020204" pitchFamily="34" charset="0"/>
              <a:buChar char="•"/>
            </a:pPr>
            <a:r>
              <a:rPr lang="en-US" dirty="0"/>
              <a:t>Application Contact</a:t>
            </a:r>
          </a:p>
          <a:p>
            <a:pPr marL="640594" lvl="1" indent="-174708">
              <a:buFont typeface="Arial" panose="020B0604020202020204" pitchFamily="34" charset="0"/>
              <a:buChar char="•"/>
            </a:pPr>
            <a:r>
              <a:rPr lang="en-US" dirty="0"/>
              <a:t>Read and Modify as needed</a:t>
            </a:r>
          </a:p>
          <a:p>
            <a:pPr marL="174708" indent="-174708">
              <a:buFont typeface="Arial" panose="020B0604020202020204" pitchFamily="34" charset="0"/>
              <a:buChar char="•"/>
            </a:pPr>
            <a:r>
              <a:rPr lang="en-US" dirty="0"/>
              <a:t>General Characteristics.</a:t>
            </a:r>
          </a:p>
          <a:p>
            <a:pPr marL="640594" lvl="1" indent="-174708">
              <a:buFont typeface="Arial" panose="020B0604020202020204" pitchFamily="34" charset="0"/>
              <a:buChar char="•"/>
            </a:pPr>
            <a:r>
              <a:rPr lang="en-US" dirty="0"/>
              <a:t>Read and Modify as needed.</a:t>
            </a:r>
          </a:p>
          <a:p>
            <a:endParaRPr lang="en-US" dirty="0"/>
          </a:p>
          <a:p>
            <a:r>
              <a:rPr lang="en-US" dirty="0"/>
              <a:t>Most information can be carried forward from one contact to other – this is a notable advantage of using ePermits compared to paper – where the customer has to keep filling the same information over and again under various sections.</a:t>
            </a:r>
          </a:p>
          <a:p>
            <a:endParaRPr lang="en-US" dirty="0"/>
          </a:p>
          <a:p>
            <a:r>
              <a:rPr lang="en-US" dirty="0"/>
              <a:t>Help text and accessible URL’s handy during data entry. </a:t>
            </a:r>
          </a:p>
        </p:txBody>
      </p:sp>
      <p:sp>
        <p:nvSpPr>
          <p:cNvPr id="4" name="Slide Number Placeholder 3"/>
          <p:cNvSpPr>
            <a:spLocks noGrp="1"/>
          </p:cNvSpPr>
          <p:nvPr>
            <p:ph type="sldNum" sz="quarter" idx="10"/>
          </p:nvPr>
        </p:nvSpPr>
        <p:spPr/>
        <p:txBody>
          <a:bodyPr/>
          <a:lstStyle/>
          <a:p>
            <a:fld id="{8C51D2AF-5657-43EB-9E19-DAE0BF5B3BB8}" type="slidenum">
              <a:rPr lang="en-US" smtClean="0"/>
              <a:t>16</a:t>
            </a:fld>
            <a:endParaRPr lang="en-US"/>
          </a:p>
        </p:txBody>
      </p:sp>
    </p:spTree>
    <p:extLst>
      <p:ext uri="{BB962C8B-B14F-4D97-AF65-F5344CB8AC3E}">
        <p14:creationId xmlns:p14="http://schemas.microsoft.com/office/powerpoint/2010/main" val="405857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is complete, system mentions that user that it takes them to another </a:t>
            </a:r>
            <a:r>
              <a:rPr lang="en-US" dirty="0" err="1"/>
              <a:t>tceq</a:t>
            </a:r>
            <a:r>
              <a:rPr lang="en-US" dirty="0"/>
              <a:t> portal for payment called ePay</a:t>
            </a:r>
          </a:p>
          <a:p>
            <a:r>
              <a:rPr lang="en-US" dirty="0"/>
              <a:t>Customer has 2 options to pay, ACH or Credit Card. He can use either option to proceed.</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17</a:t>
            </a:fld>
            <a:endParaRPr lang="en-US"/>
          </a:p>
        </p:txBody>
      </p:sp>
    </p:spTree>
    <p:extLst>
      <p:ext uri="{BB962C8B-B14F-4D97-AF65-F5344CB8AC3E}">
        <p14:creationId xmlns:p14="http://schemas.microsoft.com/office/powerpoint/2010/main" val="3345726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is complete – the application would be ready to be signed, paid and submitted.</a:t>
            </a:r>
          </a:p>
          <a:p>
            <a:endParaRPr lang="en-US" dirty="0"/>
          </a:p>
          <a:p>
            <a:r>
              <a:rPr lang="en-US" dirty="0"/>
              <a:t>Every payment transaction in ePermits in carried via ePay portal. Customer would be indicated that they will be leaving the ePermits for payment. However this navigation is very unnoticeable and seamless, however the customer must come back to STEERS to submit it.</a:t>
            </a:r>
          </a:p>
          <a:p>
            <a:r>
              <a:rPr lang="en-US" dirty="0"/>
              <a:t>And so the button underneath is displayed clearly to indicate that and the message at the top. </a:t>
            </a:r>
          </a:p>
          <a:p>
            <a:endParaRPr lang="en-US" dirty="0"/>
          </a:p>
          <a:p>
            <a:r>
              <a:rPr lang="en-US" dirty="0"/>
              <a:t>NOTE: Most customers often think that payment is the end of the permit application process and forget to submit it and resulting in not sending their application to the agency on time and loosing the coverage. We tried various ways to inform this to the customer by warning messages, intermediate pages etc.. And now in the future – we will be sending an email every 2 weeks or so to applicants – who paid but have not submitted, hoping that they would do it immediately.</a:t>
            </a:r>
          </a:p>
          <a:p>
            <a:endParaRPr lang="en-US" dirty="0"/>
          </a:p>
          <a:p>
            <a:r>
              <a:rPr lang="en-US" dirty="0"/>
              <a:t>SUBMIT – once the application is paid – return to STEERS and submit it. At all times notice that the Copy of Records – COR is shown for visibility.</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18</a:t>
            </a:fld>
            <a:endParaRPr lang="en-US"/>
          </a:p>
        </p:txBody>
      </p:sp>
    </p:spTree>
    <p:extLst>
      <p:ext uri="{BB962C8B-B14F-4D97-AF65-F5344CB8AC3E}">
        <p14:creationId xmlns:p14="http://schemas.microsoft.com/office/powerpoint/2010/main" val="2240640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enhancements – now under Program Level Changes</a:t>
            </a:r>
          </a:p>
          <a:p>
            <a:endParaRPr lang="en-US" dirty="0"/>
          </a:p>
          <a:p>
            <a:pPr marL="232943" indent="-232943">
              <a:buAutoNum type="arabicPeriod"/>
            </a:pPr>
            <a:r>
              <a:rPr lang="en-US" dirty="0"/>
              <a:t>Starting Sept 2017 – TXG11 and TXR05 – both became 100% electronic. Customers had to submit all applications via ePermits unless an electronic waiver was provided.</a:t>
            </a:r>
          </a:p>
          <a:p>
            <a:pPr marL="232943" indent="-232943" defTabSz="931774">
              <a:buFontTx/>
              <a:buAutoNum type="arabicPeriod"/>
              <a:defRPr/>
            </a:pPr>
            <a:r>
              <a:rPr lang="en-US" dirty="0"/>
              <a:t>Concrete Batch Plants General Permit (TXG11) – Discharge Type - Often customers got confused choosing Stormwater and Stormwater and Wastewater combinations resulting in subsequent NOCs. For that, we have added informational message.</a:t>
            </a:r>
          </a:p>
          <a:p>
            <a:pPr marL="232943" indent="-232943" defTabSz="931774">
              <a:buFontTx/>
              <a:buAutoNum type="arabicPeriod"/>
              <a:defRPr/>
            </a:pPr>
            <a:r>
              <a:rPr lang="en-US" dirty="0"/>
              <a:t>TXR05 - per EPA mandate; TXR05 NOI is now required to have DMR contact and so both paper and epermit application will collect DMR contact details. And so NOC reason for Change in DMR contacts is also added.</a:t>
            </a:r>
          </a:p>
          <a:p>
            <a:pPr marL="232943" indent="-232943" defTabSz="931774">
              <a:buFontTx/>
              <a:buAutoNum type="arabicPeriod"/>
              <a:defRPr/>
            </a:pPr>
            <a:r>
              <a:rPr lang="en-US" dirty="0"/>
              <a:t>TXG11 and TXR05  - NOC option to change outfall information, (this is restricted to add new outfall or deleting an existing one. One cannot modify an existing outfall.)</a:t>
            </a:r>
          </a:p>
          <a:p>
            <a:pPr marL="232943" indent="-232943" defTabSz="931774">
              <a:buFontTx/>
              <a:buAutoNum type="arabicPeriod"/>
              <a:defRPr/>
            </a:pPr>
            <a:r>
              <a:rPr lang="en-US" dirty="0"/>
              <a:t>All 12-digit TXR15 can be renewed seamlessly. The existing 12-digit number would be expired and will be given a new 9 digit TXR15 number upon renewal.</a:t>
            </a:r>
            <a:endParaRPr lang="en-US" sz="1000" dirty="0"/>
          </a:p>
          <a:p>
            <a:pPr marL="232943" indent="-232943" defTabSz="931774">
              <a:buFontTx/>
              <a:buAutoNum type="arabicPeriod"/>
              <a:defRPr/>
            </a:pPr>
            <a:r>
              <a:rPr lang="en-US" dirty="0"/>
              <a:t>Low Rainfall Erosivity Waiver is now available in ePermits under Stormwater program. Customer can now apply for LREW NOI, NOC and do a NOT via ePermits for no fee.</a:t>
            </a:r>
          </a:p>
          <a:p>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19</a:t>
            </a:fld>
            <a:endParaRPr lang="en-US"/>
          </a:p>
        </p:txBody>
      </p:sp>
    </p:spTree>
    <p:extLst>
      <p:ext uri="{BB962C8B-B14F-4D97-AF65-F5344CB8AC3E}">
        <p14:creationId xmlns:p14="http://schemas.microsoft.com/office/powerpoint/2010/main" val="424792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Who can use STEERS?</a:t>
            </a:r>
          </a:p>
          <a:p>
            <a:pPr marL="176086" indent="-176086">
              <a:buFont typeface="Arial" panose="020B0604020202020204" pitchFamily="34" charset="0"/>
              <a:buChar char="•"/>
            </a:pPr>
            <a:endParaRPr lang="en-US" dirty="0"/>
          </a:p>
          <a:p>
            <a:pPr marL="176086" indent="-176086">
              <a:buFont typeface="Arial" panose="020B0604020202020204" pitchFamily="34" charset="0"/>
              <a:buChar char="•"/>
            </a:pPr>
            <a:r>
              <a:rPr lang="en-US" dirty="0"/>
              <a:t>YOU (own or behalf of a company) having a need to get permits.</a:t>
            </a:r>
          </a:p>
          <a:p>
            <a:pPr marL="176086" indent="-176086">
              <a:buFont typeface="Arial" panose="020B0604020202020204" pitchFamily="34" charset="0"/>
              <a:buChar char="•"/>
            </a:pPr>
            <a:endParaRPr lang="en-US" dirty="0"/>
          </a:p>
          <a:p>
            <a:pPr marL="176086" indent="-176086">
              <a:buFont typeface="Arial" panose="020B0604020202020204" pitchFamily="34" charset="0"/>
              <a:buChar char="•"/>
            </a:pPr>
            <a:r>
              <a:rPr lang="en-US" dirty="0"/>
              <a:t>Have access to computer/Internet, a valid email account.</a:t>
            </a:r>
          </a:p>
          <a:p>
            <a:pPr marL="176086" indent="-176086">
              <a:buFont typeface="Arial" panose="020B0604020202020204" pitchFamily="34" charset="0"/>
              <a:buChar char="•"/>
            </a:pPr>
            <a:endParaRPr lang="en-US" dirty="0"/>
          </a:p>
          <a:p>
            <a:pPr marL="176086" indent="-176086">
              <a:buFont typeface="Arial" panose="020B0604020202020204" pitchFamily="34" charset="0"/>
              <a:buChar char="•"/>
            </a:pPr>
            <a:r>
              <a:rPr lang="en-US" dirty="0"/>
              <a:t>Complies with STEERS Participation Agreement.(SPA) </a:t>
            </a:r>
          </a:p>
          <a:p>
            <a:pPr marL="176086" indent="-17608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2</a:t>
            </a:fld>
            <a:endParaRPr lang="en-US"/>
          </a:p>
        </p:txBody>
      </p:sp>
    </p:spTree>
    <p:extLst>
      <p:ext uri="{BB962C8B-B14F-4D97-AF65-F5344CB8AC3E}">
        <p14:creationId xmlns:p14="http://schemas.microsoft.com/office/powerpoint/2010/main" val="79223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All your submissions are stored at a repository – called Submissions.</a:t>
            </a:r>
          </a:p>
          <a:p>
            <a:pPr defTabSz="931774">
              <a:defRPr/>
            </a:pPr>
            <a:r>
              <a:rPr lang="en-US" dirty="0">
                <a:solidFill>
                  <a:prstClr val="black"/>
                </a:solidFill>
              </a:rPr>
              <a:t>Customer can always search and look for their Notice of Authorizations and related documents at this location such as Copy Of Records (COR) and NOA’s which is your authorization certificate and approval letter.</a:t>
            </a:r>
          </a:p>
          <a:p>
            <a:pPr defTabSz="931774">
              <a:defRPr/>
            </a:pPr>
            <a:endParaRPr lang="en-US" dirty="0">
              <a:solidFill>
                <a:prstClr val="black"/>
              </a:solidFill>
            </a:endParaRPr>
          </a:p>
          <a:p>
            <a:pPr defTabSz="931774">
              <a:defRPr/>
            </a:pPr>
            <a:r>
              <a:rPr lang="en-US" dirty="0">
                <a:solidFill>
                  <a:prstClr val="black"/>
                </a:solidFill>
              </a:rPr>
              <a:t>Also has the option to view or save these records.</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20</a:t>
            </a:fld>
            <a:endParaRPr lang="en-US"/>
          </a:p>
        </p:txBody>
      </p:sp>
    </p:spTree>
    <p:extLst>
      <p:ext uri="{BB962C8B-B14F-4D97-AF65-F5344CB8AC3E}">
        <p14:creationId xmlns:p14="http://schemas.microsoft.com/office/powerpoint/2010/main" val="122357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Irrespective of the program type you choose, most</a:t>
            </a:r>
            <a:r>
              <a:rPr lang="en-US" baseline="0" dirty="0"/>
              <a:t> of the permit application process goes though a series of sequential phases, which is strictly binded by the rule that application must follow.</a:t>
            </a:r>
          </a:p>
          <a:p>
            <a:endParaRPr lang="en-US" baseline="0" dirty="0"/>
          </a:p>
          <a:p>
            <a:endParaRPr lang="en-US" baseline="0" dirty="0"/>
          </a:p>
          <a:p>
            <a:r>
              <a:rPr lang="en-US" baseline="0" dirty="0"/>
              <a:t>Customers must first create the application, Fill out, Sign, Pay and Submit. </a:t>
            </a:r>
          </a:p>
          <a:p>
            <a:endParaRPr lang="en-US" baseline="0" dirty="0"/>
          </a:p>
          <a:p>
            <a:r>
              <a:rPr lang="en-US" baseline="0" dirty="0"/>
              <a:t>At the end of each phase, the application is saved and customer can revisit the application at a later time to complete it or complete all the phases in one sitting.</a:t>
            </a:r>
          </a:p>
          <a:p>
            <a:endParaRPr lang="en-US" baseline="0" dirty="0"/>
          </a:p>
          <a:p>
            <a:r>
              <a:rPr lang="en-US" baseline="0" dirty="0"/>
              <a:t>Irrespective of how the customer does, it follows the one way rule of going through CREATE and SUBMIT in order to successfully complete the permit application.</a:t>
            </a:r>
          </a:p>
          <a:p>
            <a:endParaRPr lang="en-US" baseline="0" dirty="0"/>
          </a:p>
          <a:p>
            <a:r>
              <a:rPr lang="en-US" b="1" u="sng" baseline="0" dirty="0"/>
              <a:t>NOTE: PLEASE DO NOT STOP AFTER PAY – You will have to proceed and submit it. Your application is not completed until you hit SUBMIT.</a:t>
            </a:r>
          </a:p>
          <a:p>
            <a:endParaRPr lang="en-US" baseline="0" dirty="0"/>
          </a:p>
          <a:p>
            <a:r>
              <a:rPr lang="en-US" baseline="0" dirty="0"/>
              <a:t>Once the permit is submitted and processed – Customer can access Copy of Records and other Notice of Approval Documents.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21</a:t>
            </a:fld>
            <a:endParaRPr lang="en-US"/>
          </a:p>
        </p:txBody>
      </p:sp>
    </p:spTree>
    <p:extLst>
      <p:ext uri="{BB962C8B-B14F-4D97-AF65-F5344CB8AC3E}">
        <p14:creationId xmlns:p14="http://schemas.microsoft.com/office/powerpoint/2010/main" val="4123353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p>
          <a:p>
            <a:br>
              <a:rPr lang="en-US" dirty="0"/>
            </a:br>
            <a:r>
              <a:rPr lang="en-US" dirty="0"/>
              <a:t>As you see if you have a STEERS account – </a:t>
            </a:r>
          </a:p>
          <a:p>
            <a:r>
              <a:rPr lang="en-US" dirty="0"/>
              <a:t>You can apply for many types of permits online.</a:t>
            </a:r>
          </a:p>
          <a:p>
            <a:r>
              <a:rPr lang="en-US" dirty="0"/>
              <a:t>Access permits at any time. </a:t>
            </a:r>
          </a:p>
          <a:p>
            <a:r>
              <a:rPr lang="en-US" dirty="0"/>
              <a:t>All your documents pertaining to the permit – are always stored and accessible when needed.</a:t>
            </a:r>
          </a:p>
          <a:p>
            <a:r>
              <a:rPr lang="en-US" dirty="0"/>
              <a:t>Every activity on the application or STEERS can be viewed.</a:t>
            </a:r>
          </a:p>
          <a:p>
            <a:r>
              <a:rPr lang="en-US" dirty="0"/>
              <a:t>Many more automated features and helpful link handy to complete the application in less time.</a:t>
            </a:r>
          </a:p>
          <a:p>
            <a:endParaRPr lang="en-US" dirty="0"/>
          </a:p>
          <a:p>
            <a:endParaRPr lang="en-US" dirty="0"/>
          </a:p>
          <a:p>
            <a:r>
              <a:rPr lang="en-US" dirty="0"/>
              <a:t>The use of STEERS for notification, registration, and certification is strongly encouraged, as it streamlines the permitting process for both the customer and the TCEQ. Using STEERS shortens the permitting process and provides the customer immediate confirmation that their application has been received.</a:t>
            </a:r>
          </a:p>
          <a:p>
            <a:endParaRPr lang="en-US" dirty="0"/>
          </a:p>
        </p:txBody>
      </p:sp>
      <p:sp>
        <p:nvSpPr>
          <p:cNvPr id="4" name="Slide Number Placeholder 3"/>
          <p:cNvSpPr>
            <a:spLocks noGrp="1"/>
          </p:cNvSpPr>
          <p:nvPr>
            <p:ph type="sldNum" sz="quarter" idx="10"/>
          </p:nvPr>
        </p:nvSpPr>
        <p:spPr/>
        <p:txBody>
          <a:bodyPr/>
          <a:lstStyle/>
          <a:p>
            <a:fld id="{02DB4DE8-F03E-4921-A835-2EF85CA6DD3C}" type="slidenum">
              <a:rPr lang="en-US" smtClean="0"/>
              <a:t>22</a:t>
            </a:fld>
            <a:endParaRPr lang="en-US"/>
          </a:p>
        </p:txBody>
      </p:sp>
    </p:spTree>
    <p:extLst>
      <p:ext uri="{BB962C8B-B14F-4D97-AF65-F5344CB8AC3E}">
        <p14:creationId xmlns:p14="http://schemas.microsoft.com/office/powerpoint/2010/main" val="147316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Strictly follows Signature Authority Standards in federal and state rules</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One time account set up and authenticated sessions.</a:t>
            </a:r>
          </a:p>
          <a:p>
            <a:pPr marL="694487" lvl="1"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User can create just one account and apply for any program type and for any type of applications without any limit. </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Seamless permit application process for any program type  or general permit type - New, Renew, Modify, and Terminate</a:t>
            </a:r>
          </a:p>
          <a:p>
            <a:pPr marL="694487" lvl="1"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Users can get immediate acknowledge in most cases unlike paper forms which normally takes 1-2 months. Now with 2018 version  - user can terminate their application if the CN is not valid.</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Guided Task list details each section that needs to be entered by the user</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Copy information from an existing application with minimal data entry</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Help links to complete the application in a single session.</a:t>
            </a:r>
          </a:p>
          <a:p>
            <a:pPr marL="694487" lvl="1"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Lat and Long Viewer, Surface quality viewer, appropriate URLS to get Core data forms or to reach out CR.</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Customer Validations and potential duplicate checks </a:t>
            </a:r>
          </a:p>
          <a:p>
            <a:pPr marL="694487" lvl="1"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Accurate validations for CN and RN. Checks for duplicates.</a:t>
            </a:r>
          </a:p>
          <a:p>
            <a:pPr marL="228600" indent="-228600" defTabSz="465887">
              <a:spcBef>
                <a:spcPts val="1019"/>
              </a:spcBef>
              <a:buClr>
                <a:srgbClr val="1CADE4">
                  <a:lumMod val="60000"/>
                  <a:lumOff val="40000"/>
                </a:srgbClr>
              </a:buClr>
              <a:buSzPct val="80000"/>
              <a:buFont typeface="+mj-lt"/>
              <a:buAutoNum type="arabicPeriod"/>
              <a:defRPr/>
            </a:pPr>
            <a:r>
              <a:rPr lang="en-US" dirty="0">
                <a:solidFill>
                  <a:sysClr val="window" lastClr="FFFFFF"/>
                </a:solidFill>
                <a:latin typeface="Century Gothic" panose="020B0502020202020204"/>
              </a:rPr>
              <a:t>Efficient search functionality and filtering techniques</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23</a:t>
            </a:fld>
            <a:endParaRPr lang="en-US"/>
          </a:p>
        </p:txBody>
      </p:sp>
    </p:spTree>
    <p:extLst>
      <p:ext uri="{BB962C8B-B14F-4D97-AF65-F5344CB8AC3E}">
        <p14:creationId xmlns:p14="http://schemas.microsoft.com/office/powerpoint/2010/main" val="32192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spcBef>
                <a:spcPts val="1019"/>
              </a:spcBef>
              <a:buClr>
                <a:srgbClr val="1CADE4">
                  <a:lumMod val="60000"/>
                  <a:lumOff val="40000"/>
                </a:srgbClr>
              </a:buClr>
              <a:buSzPct val="80000"/>
              <a:buFont typeface="Arial" panose="020B0604020202020204" pitchFamily="34" charset="0"/>
              <a:buNone/>
              <a:defRPr/>
            </a:pPr>
            <a:r>
              <a:rPr lang="en-US" sz="2000" b="0" dirty="0">
                <a:solidFill>
                  <a:srgbClr val="FFFF00"/>
                </a:solidFill>
                <a:latin typeface="Century Gothic" panose="020B0502020202020204"/>
              </a:rPr>
              <a:t>User Characteristics</a:t>
            </a:r>
          </a:p>
          <a:p>
            <a:pPr marL="465887" lvl="1" indent="0" defTabSz="465887">
              <a:spcBef>
                <a:spcPts val="1019"/>
              </a:spcBef>
              <a:buClr>
                <a:srgbClr val="1CADE4">
                  <a:lumMod val="60000"/>
                  <a:lumOff val="40000"/>
                </a:srgbClr>
              </a:buClr>
              <a:buSzPct val="80000"/>
              <a:buFont typeface="Wingdings 3" charset="2"/>
              <a:buNone/>
              <a:defRPr/>
            </a:pPr>
            <a:r>
              <a:rPr lang="en-US" sz="2000" dirty="0">
                <a:solidFill>
                  <a:sysClr val="window" lastClr="FFFFFF"/>
                </a:solidFill>
                <a:latin typeface="Century Gothic" panose="020B0502020202020204"/>
              </a:rPr>
              <a:t>Internet availability and customers’ ability to use computers.</a:t>
            </a:r>
          </a:p>
          <a:p>
            <a:pPr marL="465887" lvl="1" indent="0" defTabSz="465887">
              <a:spcBef>
                <a:spcPts val="1019"/>
              </a:spcBef>
              <a:buClr>
                <a:srgbClr val="1CADE4">
                  <a:lumMod val="60000"/>
                  <a:lumOff val="40000"/>
                </a:srgbClr>
              </a:buClr>
              <a:buSzPct val="80000"/>
              <a:buFont typeface="Wingdings 3" charset="2"/>
              <a:buNone/>
              <a:defRPr/>
            </a:pPr>
            <a:r>
              <a:rPr lang="en-US" sz="2000" dirty="0">
                <a:solidFill>
                  <a:sysClr val="window" lastClr="FFFFFF"/>
                </a:solidFill>
                <a:latin typeface="Century Gothic" panose="020B0502020202020204"/>
              </a:rPr>
              <a:t>Customers are expected to have some knowledge of the program areas they use. </a:t>
            </a:r>
          </a:p>
          <a:p>
            <a:pPr marL="465887" lvl="1" indent="0" defTabSz="465887">
              <a:spcBef>
                <a:spcPts val="1019"/>
              </a:spcBef>
              <a:buClr>
                <a:srgbClr val="1CADE4">
                  <a:lumMod val="60000"/>
                  <a:lumOff val="40000"/>
                </a:srgbClr>
              </a:buClr>
              <a:buSzPct val="80000"/>
              <a:buFont typeface="Wingdings 3" charset="2"/>
              <a:buNone/>
              <a:defRPr/>
            </a:pPr>
            <a:r>
              <a:rPr lang="en-US" sz="2000" dirty="0">
                <a:solidFill>
                  <a:sysClr val="window" lastClr="FFFFFF"/>
                </a:solidFill>
                <a:latin typeface="Century Gothic" panose="020B0502020202020204"/>
              </a:rPr>
              <a:t>STEERS Participation Agreement (SPA) – requires a valid Texas drivers license </a:t>
            </a:r>
          </a:p>
          <a:p>
            <a:pPr marL="465887" lvl="1" indent="0" defTabSz="465887">
              <a:spcBef>
                <a:spcPts val="1019"/>
              </a:spcBef>
              <a:buClr>
                <a:srgbClr val="1CADE4">
                  <a:lumMod val="60000"/>
                  <a:lumOff val="40000"/>
                </a:srgbClr>
              </a:buClr>
              <a:buSzPct val="80000"/>
              <a:buFont typeface="Arial" panose="020B0604020202020204" pitchFamily="34" charset="0"/>
              <a:buNone/>
              <a:defRPr/>
            </a:pPr>
            <a:endParaRPr lang="en-US" sz="2000" dirty="0">
              <a:solidFill>
                <a:sysClr val="window" lastClr="FFFFFF"/>
              </a:solidFill>
              <a:latin typeface="Century Gothic" panose="020B0502020202020204"/>
            </a:endParaRPr>
          </a:p>
          <a:p>
            <a:pPr marL="0" indent="0" defTabSz="465887">
              <a:spcBef>
                <a:spcPts val="1019"/>
              </a:spcBef>
              <a:buClr>
                <a:srgbClr val="1CADE4">
                  <a:lumMod val="60000"/>
                  <a:lumOff val="40000"/>
                </a:srgbClr>
              </a:buClr>
              <a:buSzPct val="80000"/>
              <a:buFont typeface="Wingdings 3" charset="2"/>
              <a:buNone/>
              <a:defRPr/>
            </a:pPr>
            <a:r>
              <a:rPr lang="en-US" sz="2000" b="0" dirty="0">
                <a:solidFill>
                  <a:srgbClr val="FFFF00"/>
                </a:solidFill>
                <a:latin typeface="Century Gothic" panose="020B0502020202020204"/>
              </a:rPr>
              <a:t>Data Integrity</a:t>
            </a:r>
          </a:p>
          <a:p>
            <a:pPr marL="465887" lvl="1" indent="0" defTabSz="465887">
              <a:spcBef>
                <a:spcPts val="1019"/>
              </a:spcBef>
              <a:buClr>
                <a:srgbClr val="1CADE4">
                  <a:lumMod val="60000"/>
                  <a:lumOff val="40000"/>
                </a:srgbClr>
              </a:buClr>
              <a:buSzPct val="80000"/>
              <a:buFont typeface="Wingdings 3" charset="2"/>
              <a:buNone/>
              <a:defRPr/>
            </a:pPr>
            <a:r>
              <a:rPr lang="en-US" sz="2000" dirty="0">
                <a:solidFill>
                  <a:sysClr val="window" lastClr="FFFFFF"/>
                </a:solidFill>
                <a:latin typeface="Century Gothic" panose="020B0502020202020204"/>
              </a:rPr>
              <a:t>Data is directly entered by the customer.  The customer has a vested interest in entering the data correctly in the system.</a:t>
            </a:r>
          </a:p>
          <a:p>
            <a:pPr marL="465887" lvl="1" indent="0" defTabSz="465887">
              <a:spcBef>
                <a:spcPts val="1019"/>
              </a:spcBef>
              <a:buClr>
                <a:srgbClr val="1CADE4">
                  <a:lumMod val="60000"/>
                  <a:lumOff val="40000"/>
                </a:srgbClr>
              </a:buClr>
              <a:buSzPct val="80000"/>
              <a:buFont typeface="Wingdings 3" charset="2"/>
              <a:buNone/>
              <a:defRPr/>
            </a:pPr>
            <a:r>
              <a:rPr lang="en-US" sz="2000" dirty="0">
                <a:solidFill>
                  <a:sysClr val="window" lastClr="FFFFFF"/>
                </a:solidFill>
                <a:latin typeface="Century Gothic" panose="020B0502020202020204"/>
              </a:rPr>
              <a:t>Data must meet several minimum validation standards before it can be submitted to the agency.</a:t>
            </a:r>
          </a:p>
          <a:p>
            <a:pPr marL="465887" lvl="1" indent="0" defTabSz="465887">
              <a:spcBef>
                <a:spcPts val="1019"/>
              </a:spcBef>
              <a:buClr>
                <a:srgbClr val="1CADE4">
                  <a:lumMod val="60000"/>
                  <a:lumOff val="40000"/>
                </a:srgbClr>
              </a:buClr>
              <a:buSzPct val="80000"/>
              <a:buFont typeface="Wingdings 3" charset="2"/>
              <a:buNone/>
              <a:defRPr/>
            </a:pPr>
            <a:r>
              <a:rPr lang="en-US" sz="2000" dirty="0">
                <a:solidFill>
                  <a:sysClr val="window" lastClr="FFFFFF"/>
                </a:solidFill>
                <a:latin typeface="Century Gothic" panose="020B0502020202020204"/>
              </a:rPr>
              <a:t>Customer Validations against Secretary of State and Comptrollers databases.</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24</a:t>
            </a:fld>
            <a:endParaRPr lang="en-US"/>
          </a:p>
        </p:txBody>
      </p:sp>
    </p:spTree>
    <p:extLst>
      <p:ext uri="{BB962C8B-B14F-4D97-AF65-F5344CB8AC3E}">
        <p14:creationId xmlns:p14="http://schemas.microsoft.com/office/powerpoint/2010/main" val="371788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With many programs getting 100% electronic in the near future with EPA mandates, here are some best practices that one can follow to apply electronically without any hassles</a:t>
            </a:r>
          </a:p>
          <a:p>
            <a:pPr defTabSz="931774">
              <a:defRPr/>
            </a:pPr>
            <a:endParaRPr lang="en-US" dirty="0"/>
          </a:p>
          <a:p>
            <a:pPr marL="174708" indent="-174708">
              <a:buFont typeface="Arial" panose="020B0604020202020204" pitchFamily="34" charset="0"/>
              <a:buChar char="•"/>
            </a:pPr>
            <a:r>
              <a:rPr lang="en-US" dirty="0"/>
              <a:t>Make sure you provide valid email addresses. All communications from TCEQ happens through this email.</a:t>
            </a:r>
          </a:p>
          <a:p>
            <a:pPr marL="174708" indent="-174708">
              <a:buFont typeface="Arial" panose="020B0604020202020204" pitchFamily="34" charset="0"/>
              <a:buChar char="•"/>
            </a:pPr>
            <a:r>
              <a:rPr lang="en-US" dirty="0"/>
              <a:t>Please do not ignore Automated STEERS email messages. STEERS send messages when</a:t>
            </a:r>
          </a:p>
          <a:p>
            <a:pPr marL="640594" lvl="1" indent="-174708">
              <a:buFont typeface="Arial" panose="020B0604020202020204" pitchFamily="34" charset="0"/>
              <a:buChar char="•"/>
            </a:pPr>
            <a:r>
              <a:rPr lang="en-US" dirty="0"/>
              <a:t>Customers have paid the application and have not submitted.</a:t>
            </a:r>
          </a:p>
          <a:p>
            <a:pPr marL="640594" lvl="1" indent="-174708">
              <a:buFont typeface="Arial" panose="020B0604020202020204" pitchFamily="34" charset="0"/>
              <a:buChar char="•"/>
            </a:pPr>
            <a:r>
              <a:rPr lang="en-US" dirty="0"/>
              <a:t>When STEERS archive the applications as part of the STEERS system maintenance.</a:t>
            </a:r>
          </a:p>
          <a:p>
            <a:pPr marL="640594" lvl="1" indent="-174708">
              <a:buFont typeface="Arial" panose="020B0604020202020204" pitchFamily="34" charset="0"/>
              <a:buChar char="•"/>
            </a:pPr>
            <a:r>
              <a:rPr lang="en-US" dirty="0"/>
              <a:t>Reminders during renewal time.</a:t>
            </a:r>
          </a:p>
          <a:p>
            <a:pPr marL="174708" indent="-174708">
              <a:buFont typeface="Arial" panose="020B0604020202020204" pitchFamily="34" charset="0"/>
              <a:buChar char="•"/>
            </a:pPr>
            <a:r>
              <a:rPr lang="en-US" dirty="0"/>
              <a:t>STEERS account is unique and cannot be shared. </a:t>
            </a:r>
          </a:p>
          <a:p>
            <a:pPr marL="174708" indent="-174708">
              <a:buFont typeface="Arial" panose="020B0604020202020204" pitchFamily="34" charset="0"/>
              <a:buChar char="•"/>
            </a:pPr>
            <a:r>
              <a:rPr lang="en-US" dirty="0"/>
              <a:t>Make sure proper statutory authorities are set while creating the account. (Sign, Submit, and Pay)</a:t>
            </a:r>
          </a:p>
        </p:txBody>
      </p:sp>
      <p:sp>
        <p:nvSpPr>
          <p:cNvPr id="4" name="Slide Number Placeholder 3"/>
          <p:cNvSpPr>
            <a:spLocks noGrp="1"/>
          </p:cNvSpPr>
          <p:nvPr>
            <p:ph type="sldNum" sz="quarter" idx="10"/>
          </p:nvPr>
        </p:nvSpPr>
        <p:spPr/>
        <p:txBody>
          <a:bodyPr/>
          <a:lstStyle/>
          <a:p>
            <a:fld id="{8C51D2AF-5657-43EB-9E19-DAE0BF5B3BB8}" type="slidenum">
              <a:rPr lang="en-US" smtClean="0"/>
              <a:t>25</a:t>
            </a:fld>
            <a:endParaRPr lang="en-US"/>
          </a:p>
        </p:txBody>
      </p:sp>
    </p:spTree>
    <p:extLst>
      <p:ext uri="{BB962C8B-B14F-4D97-AF65-F5344CB8AC3E}">
        <p14:creationId xmlns:p14="http://schemas.microsoft.com/office/powerpoint/2010/main" val="1213037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Every 5 years when the permit gets renewed (Except for APOs – which expire annually)  – 90 days is given for the customers to renew and it is strongly suggested to renew at the earliest. </a:t>
            </a:r>
          </a:p>
          <a:p>
            <a:pPr marL="640594" lvl="1" indent="-174708">
              <a:buFont typeface="Arial" panose="020B0604020202020204" pitchFamily="34" charset="0"/>
              <a:buChar char="•"/>
            </a:pPr>
            <a:r>
              <a:rPr lang="en-US" dirty="0"/>
              <a:t>During renewal time 90 days is given for the customers to renew and it is strongly suggested to renew at the earliest</a:t>
            </a:r>
          </a:p>
          <a:p>
            <a:pPr marL="640594" lvl="1" indent="-174708">
              <a:buFont typeface="Arial" panose="020B0604020202020204" pitchFamily="34" charset="0"/>
              <a:buChar char="•"/>
            </a:pPr>
            <a:r>
              <a:rPr lang="en-US" dirty="0"/>
              <a:t>Failure to renew will result in submitting a NOT and then a new NOI with all the information to be inputted all again.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Report to TCEQ immediately, if the CN name is changed in SOS.</a:t>
            </a:r>
          </a:p>
          <a:p>
            <a:endParaRPr lang="en-US" dirty="0"/>
          </a:p>
          <a:p>
            <a:pPr marL="174708" indent="-174708">
              <a:buFont typeface="Arial" panose="020B0604020202020204" pitchFamily="34" charset="0"/>
              <a:buChar char="•"/>
            </a:pPr>
            <a:r>
              <a:rPr lang="en-US" dirty="0"/>
              <a:t>When filing for an NOI, always make sure to see if the RN/CN already exists</a:t>
            </a:r>
          </a:p>
          <a:p>
            <a:pPr marL="640594" lvl="1" indent="-174708">
              <a:buFont typeface="Arial" panose="020B0604020202020204" pitchFamily="34" charset="0"/>
              <a:buChar char="•"/>
            </a:pPr>
            <a:r>
              <a:rPr lang="en-US" dirty="0"/>
              <a:t>If CN name is changed in SOS, be sure to inform Central Registry by submitting a Core Data Form immediately. Failure to do will result in not able to complete the transaction in ePermits as the system recognizes the CN name mismatch in SOS and CR.</a:t>
            </a:r>
          </a:p>
          <a:p>
            <a:pPr marL="465887" lvl="1"/>
            <a:endParaRPr lang="en-US" dirty="0"/>
          </a:p>
          <a:p>
            <a:pPr marL="174708" indent="-174708">
              <a:buFont typeface="Arial" panose="020B0604020202020204" pitchFamily="34" charset="0"/>
              <a:buChar char="•"/>
            </a:pPr>
            <a:r>
              <a:rPr lang="en-US" dirty="0"/>
              <a:t>Error Occurred while processing your application is mostly missing physical attribute details such has Lat/Long, Location description too long.</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26</a:t>
            </a:fld>
            <a:endParaRPr lang="en-US"/>
          </a:p>
        </p:txBody>
      </p:sp>
    </p:spTree>
    <p:extLst>
      <p:ext uri="{BB962C8B-B14F-4D97-AF65-F5344CB8AC3E}">
        <p14:creationId xmlns:p14="http://schemas.microsoft.com/office/powerpoint/2010/main" val="1082342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02DB4DE8-F03E-4921-A835-2EF85CA6DD3C}" type="slidenum">
              <a:rPr lang="en-US" smtClean="0"/>
              <a:t>27</a:t>
            </a:fld>
            <a:endParaRPr lang="en-US"/>
          </a:p>
        </p:txBody>
      </p:sp>
    </p:spTree>
    <p:extLst>
      <p:ext uri="{BB962C8B-B14F-4D97-AF65-F5344CB8AC3E}">
        <p14:creationId xmlns:p14="http://schemas.microsoft.com/office/powerpoint/2010/main" val="2319590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epermitting questions related to the Construction General Permit or the Multi-Sector General Permit, contact the Stormwater Processing Center.</a:t>
            </a:r>
          </a:p>
          <a:p>
            <a:endParaRPr lang="en-US" baseline="0" dirty="0"/>
          </a:p>
          <a:p>
            <a:r>
              <a:rPr lang="en-US" baseline="0" dirty="0"/>
              <a:t>For STEERS questions, contact STEERS helpline</a:t>
            </a:r>
            <a:endParaRPr lang="en-US" dirty="0"/>
          </a:p>
          <a:p>
            <a:endParaRPr lang="en-US" dirty="0"/>
          </a:p>
        </p:txBody>
      </p:sp>
      <p:sp>
        <p:nvSpPr>
          <p:cNvPr id="4" name="Slide Number Placeholder 3"/>
          <p:cNvSpPr>
            <a:spLocks noGrp="1"/>
          </p:cNvSpPr>
          <p:nvPr>
            <p:ph type="sldNum" sz="quarter" idx="10"/>
          </p:nvPr>
        </p:nvSpPr>
        <p:spPr/>
        <p:txBody>
          <a:bodyPr/>
          <a:lstStyle/>
          <a:p>
            <a:fld id="{02DB4DE8-F03E-4921-A835-2EF85CA6DD3C}" type="slidenum">
              <a:rPr lang="en-US" smtClean="0"/>
              <a:t>28</a:t>
            </a:fld>
            <a:endParaRPr lang="en-US"/>
          </a:p>
        </p:txBody>
      </p:sp>
    </p:spTree>
    <p:extLst>
      <p:ext uri="{BB962C8B-B14F-4D97-AF65-F5344CB8AC3E}">
        <p14:creationId xmlns:p14="http://schemas.microsoft.com/office/powerpoint/2010/main" val="72389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spcBef>
                <a:spcPts val="1019"/>
              </a:spcBef>
              <a:buClr>
                <a:srgbClr val="1CADE4">
                  <a:lumMod val="60000"/>
                  <a:lumOff val="40000"/>
                </a:srgbClr>
              </a:buClr>
              <a:buSzPct val="80000"/>
              <a:buFont typeface="Wingdings 3" charset="2"/>
              <a:buNone/>
              <a:defRPr/>
            </a:pPr>
            <a:r>
              <a:rPr lang="en-US" altLang="en-US" sz="2000" dirty="0">
                <a:solidFill>
                  <a:sysClr val="window" lastClr="FFFFFF"/>
                </a:solidFill>
                <a:latin typeface="Century Gothic" panose="020B0502020202020204"/>
              </a:rPr>
              <a:t>ePermits is actually two separate systems and the main reason to develop the system was two-fold:</a:t>
            </a:r>
          </a:p>
          <a:p>
            <a:pPr marL="465887" lvl="1" indent="0" defTabSz="465887">
              <a:spcBef>
                <a:spcPct val="50000"/>
              </a:spcBef>
              <a:buClr>
                <a:srgbClr val="1CADE4">
                  <a:lumMod val="60000"/>
                  <a:lumOff val="40000"/>
                </a:srgbClr>
              </a:buClr>
              <a:buSzPct val="80000"/>
              <a:buFont typeface="Wingdings 3" charset="2"/>
              <a:buNone/>
              <a:defRPr/>
            </a:pPr>
            <a:r>
              <a:rPr lang="en-US" altLang="en-US" sz="2000" dirty="0">
                <a:solidFill>
                  <a:sysClr val="window" lastClr="FFFFFF"/>
                </a:solidFill>
                <a:latin typeface="Century Gothic" panose="020B0502020202020204"/>
              </a:rPr>
              <a:t>Internally – to allow TCEQ staff to create and maintain electronic applications (processing paper forms).</a:t>
            </a:r>
          </a:p>
          <a:p>
            <a:pPr marL="465887" lvl="1" indent="0" defTabSz="465887">
              <a:spcBef>
                <a:spcPct val="50000"/>
              </a:spcBef>
              <a:buClr>
                <a:srgbClr val="1CADE4">
                  <a:lumMod val="60000"/>
                  <a:lumOff val="40000"/>
                </a:srgbClr>
              </a:buClr>
              <a:buSzPct val="80000"/>
              <a:buFont typeface="Wingdings 3" charset="2"/>
              <a:buNone/>
              <a:defRPr/>
            </a:pPr>
            <a:r>
              <a:rPr lang="en-US" altLang="en-US" sz="2000" dirty="0">
                <a:solidFill>
                  <a:sysClr val="window" lastClr="FFFFFF"/>
                </a:solidFill>
                <a:latin typeface="Century Gothic" panose="020B0502020202020204"/>
              </a:rPr>
              <a:t>Externally – to allow customers to select, complete, and submit an electronic application.  </a:t>
            </a:r>
          </a:p>
          <a:p>
            <a:pPr marL="465887" lvl="1" indent="0" defTabSz="465887">
              <a:spcBef>
                <a:spcPct val="50000"/>
              </a:spcBef>
              <a:buClr>
                <a:srgbClr val="1CADE4">
                  <a:lumMod val="60000"/>
                  <a:lumOff val="40000"/>
                </a:srgbClr>
              </a:buClr>
              <a:buSzPct val="80000"/>
              <a:buFont typeface="Arial" panose="020B0604020202020204" pitchFamily="34" charset="0"/>
              <a:buNone/>
              <a:defRPr/>
            </a:pPr>
            <a:endParaRPr lang="en-US" altLang="en-US" sz="2000" dirty="0">
              <a:solidFill>
                <a:sysClr val="window" lastClr="FFFFFF"/>
              </a:solidFill>
              <a:latin typeface="Century Gothic" panose="020B0502020202020204"/>
            </a:endParaRPr>
          </a:p>
          <a:p>
            <a:pPr marL="0" indent="0" defTabSz="465887">
              <a:spcBef>
                <a:spcPct val="50000"/>
              </a:spcBef>
              <a:buClr>
                <a:srgbClr val="1CADE4">
                  <a:lumMod val="60000"/>
                  <a:lumOff val="40000"/>
                </a:srgbClr>
              </a:buClr>
              <a:buSzPct val="80000"/>
              <a:buFont typeface="Wingdings 3" charset="2"/>
              <a:buNone/>
              <a:defRPr/>
            </a:pPr>
            <a:r>
              <a:rPr lang="en-US" dirty="0"/>
              <a:t>The following general permits require applicants to submit applications via </a:t>
            </a:r>
            <a:r>
              <a:rPr lang="en-US" dirty="0" err="1"/>
              <a:t>epermits</a:t>
            </a:r>
            <a:r>
              <a:rPr lang="en-US" dirty="0"/>
              <a:t>.</a:t>
            </a:r>
          </a:p>
          <a:p>
            <a:pPr marL="457200" lvl="1" indent="0">
              <a:buFont typeface="Arial" panose="020B0604020202020204" pitchFamily="34" charset="0"/>
              <a:buNone/>
            </a:pPr>
            <a:r>
              <a:rPr lang="en-US" dirty="0"/>
              <a:t>Multi-Sector General Permit  (TXR05) </a:t>
            </a:r>
          </a:p>
          <a:p>
            <a:pPr marL="457200" lvl="1" indent="0">
              <a:buFont typeface="Arial" panose="020B0604020202020204" pitchFamily="34" charset="0"/>
              <a:buNone/>
            </a:pPr>
            <a:r>
              <a:rPr lang="en-US" dirty="0"/>
              <a:t>Concrete Batch Plant (TXG11)</a:t>
            </a:r>
          </a:p>
          <a:p>
            <a:pPr marL="457200" lvl="1" indent="0">
              <a:buFont typeface="Arial" panose="020B0604020202020204" pitchFamily="34" charset="0"/>
              <a:buNone/>
            </a:pPr>
            <a:r>
              <a:rPr lang="en-US" dirty="0"/>
              <a:t>Construction General Permit (TXR15) – Beginning Sept 1, 2018</a:t>
            </a:r>
          </a:p>
          <a:p>
            <a:pPr lvl="1"/>
            <a:endParaRPr lang="en-US" dirty="0"/>
          </a:p>
          <a:p>
            <a:r>
              <a:rPr lang="en-US" b="1" u="sng" dirty="0"/>
              <a:t>Why STEERS?</a:t>
            </a:r>
            <a:endParaRPr lang="en-US" dirty="0"/>
          </a:p>
          <a:p>
            <a:pPr marL="176086" indent="-176086">
              <a:buFont typeface="Arial" panose="020B0604020202020204" pitchFamily="34" charset="0"/>
              <a:buChar char="•"/>
            </a:pPr>
            <a:r>
              <a:rPr lang="en-US" dirty="0"/>
              <a:t>Save money, time and paper.</a:t>
            </a:r>
          </a:p>
          <a:p>
            <a:pPr marL="176086" indent="-176086">
              <a:buFont typeface="Arial" panose="020B0604020202020204" pitchFamily="34" charset="0"/>
              <a:buChar char="•"/>
            </a:pPr>
            <a:r>
              <a:rPr lang="en-US" dirty="0"/>
              <a:t>Set up your own permit applications as needed.</a:t>
            </a:r>
          </a:p>
          <a:p>
            <a:pPr marL="176086" indent="-176086">
              <a:buFont typeface="Arial" panose="020B0604020202020204" pitchFamily="34" charset="0"/>
              <a:buChar char="•"/>
            </a:pPr>
            <a:r>
              <a:rPr lang="en-US" dirty="0"/>
              <a:t>Pay permit fees online - credit card/ Electronic Check.</a:t>
            </a:r>
          </a:p>
          <a:p>
            <a:pPr marL="176086" indent="-176086">
              <a:buFont typeface="Arial" panose="020B0604020202020204" pitchFamily="34" charset="0"/>
              <a:buChar char="•"/>
            </a:pPr>
            <a:r>
              <a:rPr lang="en-US" dirty="0"/>
              <a:t>Print documents from home/ office.</a:t>
            </a:r>
          </a:p>
          <a:p>
            <a:pPr marL="176086" indent="-176086">
              <a:buFont typeface="Arial" panose="020B0604020202020204" pitchFamily="34" charset="0"/>
              <a:buChar char="•"/>
            </a:pPr>
            <a:r>
              <a:rPr lang="en-US" dirty="0"/>
              <a:t>Access permits anytime.</a:t>
            </a:r>
          </a:p>
          <a:p>
            <a:pPr marL="176086" indent="-176086">
              <a:buFont typeface="Arial" panose="020B0604020202020204" pitchFamily="34" charset="0"/>
              <a:buChar char="•"/>
            </a:pPr>
            <a:r>
              <a:rPr lang="en-US" dirty="0"/>
              <a:t>Receive notice</a:t>
            </a:r>
            <a:r>
              <a:rPr lang="en-US" baseline="0" dirty="0"/>
              <a:t> of approvals immediately.</a:t>
            </a:r>
          </a:p>
          <a:p>
            <a:pPr marL="176086" indent="-176086">
              <a:buFont typeface="Arial" panose="020B0604020202020204" pitchFamily="34" charset="0"/>
              <a:buChar char="•"/>
            </a:pPr>
            <a:r>
              <a:rPr lang="en-US" baseline="0" dirty="0"/>
              <a:t>Share the application with other STEERS users.</a:t>
            </a:r>
            <a:endParaRPr lang="en-US" dirty="0"/>
          </a:p>
          <a:p>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3</a:t>
            </a:fld>
            <a:endParaRPr lang="en-US"/>
          </a:p>
        </p:txBody>
      </p:sp>
    </p:spTree>
    <p:extLst>
      <p:ext uri="{BB962C8B-B14F-4D97-AF65-F5344CB8AC3E}">
        <p14:creationId xmlns:p14="http://schemas.microsoft.com/office/powerpoint/2010/main" val="129484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637" indent="-291179" defTabSz="465887">
              <a:buClr>
                <a:srgbClr val="1CADE4">
                  <a:lumMod val="60000"/>
                  <a:lumOff val="40000"/>
                </a:srgbClr>
              </a:buClr>
              <a:buSzPct val="80000"/>
              <a:buFont typeface="Wingdings 3" charset="2"/>
              <a:buChar char=""/>
            </a:pPr>
            <a:r>
              <a:rPr lang="en-US" sz="1800" b="1" dirty="0">
                <a:solidFill>
                  <a:srgbClr val="FFFF00"/>
                </a:solidFill>
                <a:latin typeface="Century Gothic" panose="020B0502020202020204"/>
              </a:rPr>
              <a:t>TCEQ Staff</a:t>
            </a:r>
          </a:p>
          <a:p>
            <a:pPr marL="757066" lvl="1" indent="-291179" defTabSz="465887">
              <a:buClr>
                <a:srgbClr val="1CADE4">
                  <a:lumMod val="60000"/>
                  <a:lumOff val="40000"/>
                </a:srgbClr>
              </a:buClr>
              <a:buSzPct val="80000"/>
              <a:buFont typeface="Wingdings 3" charset="2"/>
              <a:buChar char=""/>
            </a:pPr>
            <a:r>
              <a:rPr lang="en-US" sz="1800" dirty="0">
                <a:solidFill>
                  <a:prstClr val="white"/>
                </a:solidFill>
                <a:latin typeface="Century Gothic" panose="020B0502020202020204"/>
              </a:rPr>
              <a:t>Less paper applications to process.</a:t>
            </a:r>
          </a:p>
          <a:p>
            <a:pPr marL="757066" lvl="1" indent="-291179" defTabSz="465887">
              <a:buClr>
                <a:srgbClr val="1CADE4">
                  <a:lumMod val="60000"/>
                  <a:lumOff val="40000"/>
                </a:srgbClr>
              </a:buClr>
              <a:buSzPct val="80000"/>
              <a:buFont typeface="Wingdings 3" charset="2"/>
              <a:buChar char=""/>
            </a:pPr>
            <a:r>
              <a:rPr lang="en-US" dirty="0">
                <a:solidFill>
                  <a:prstClr val="white"/>
                </a:solidFill>
                <a:latin typeface="Century Gothic" panose="020B0502020202020204"/>
              </a:rPr>
              <a:t>Clean and synchronized data in databases.</a:t>
            </a:r>
          </a:p>
          <a:p>
            <a:pPr marL="757066" lvl="1" indent="-291179" defTabSz="465887">
              <a:buClr>
                <a:srgbClr val="1CADE4">
                  <a:lumMod val="60000"/>
                  <a:lumOff val="40000"/>
                </a:srgbClr>
              </a:buClr>
              <a:buSzPct val="80000"/>
              <a:buFont typeface="Wingdings 3" charset="2"/>
              <a:buChar char=""/>
            </a:pPr>
            <a:r>
              <a:rPr lang="en-US" sz="1800" dirty="0">
                <a:solidFill>
                  <a:prstClr val="white"/>
                </a:solidFill>
                <a:latin typeface="Century Gothic" panose="020B0502020202020204"/>
              </a:rPr>
              <a:t>More time is required on customer service to assist customers using ePermits.</a:t>
            </a:r>
          </a:p>
          <a:p>
            <a:pPr marL="757066" lvl="1" indent="-291179" defTabSz="465887">
              <a:buClr>
                <a:srgbClr val="1CADE4">
                  <a:lumMod val="60000"/>
                  <a:lumOff val="40000"/>
                </a:srgbClr>
              </a:buClr>
              <a:buSzPct val="80000"/>
              <a:buFont typeface="Wingdings 3" charset="2"/>
              <a:buChar char=""/>
            </a:pPr>
            <a:r>
              <a:rPr lang="en-US" sz="1800" dirty="0"/>
              <a:t>Ideal to electronically transfer permit data to EPA’s ICIS database.</a:t>
            </a:r>
          </a:p>
          <a:p>
            <a:pPr defTabSz="931774">
              <a:buClr>
                <a:srgbClr val="1CADE4">
                  <a:lumMod val="60000"/>
                  <a:lumOff val="40000"/>
                </a:srgbClr>
              </a:buClr>
              <a:defRPr/>
            </a:pPr>
            <a:r>
              <a:rPr lang="en-US" dirty="0">
                <a:solidFill>
                  <a:sysClr val="window" lastClr="FFFFFF"/>
                </a:solidFill>
              </a:rPr>
              <a:t>Through ePermits - TCEQ processes thousands of registrations and permit applications each year.</a:t>
            </a:r>
            <a:endParaRPr lang="en-US" dirty="0"/>
          </a:p>
          <a:p>
            <a:pPr lvl="0">
              <a:buClr>
                <a:srgbClr val="1CADE4">
                  <a:lumMod val="60000"/>
                  <a:lumOff val="40000"/>
                </a:srgbClr>
              </a:buClr>
              <a:defRPr/>
            </a:pPr>
            <a:r>
              <a:rPr lang="en-US" b="1" dirty="0">
                <a:solidFill>
                  <a:srgbClr val="FFFF00"/>
                </a:solidFill>
                <a:latin typeface="+mn-lt"/>
              </a:rPr>
              <a:t>With ePermits in place, as of now: </a:t>
            </a:r>
          </a:p>
          <a:p>
            <a:pPr lvl="1">
              <a:buClr>
                <a:srgbClr val="1CADE4">
                  <a:lumMod val="60000"/>
                  <a:lumOff val="40000"/>
                </a:srgbClr>
              </a:buClr>
              <a:defRPr/>
            </a:pPr>
            <a:r>
              <a:rPr lang="en-US" sz="2000" dirty="0">
                <a:solidFill>
                  <a:sysClr val="window" lastClr="FFFFFF"/>
                </a:solidFill>
              </a:rPr>
              <a:t>TCEQ has received and processed electronically: </a:t>
            </a:r>
          </a:p>
          <a:p>
            <a:pPr lvl="2" indent="-291179">
              <a:buClr>
                <a:srgbClr val="1CADE4">
                  <a:lumMod val="60000"/>
                  <a:lumOff val="40000"/>
                </a:srgbClr>
              </a:buClr>
              <a:defRPr/>
            </a:pPr>
            <a:r>
              <a:rPr lang="en-US" sz="2000" dirty="0">
                <a:solidFill>
                  <a:sysClr val="window" lastClr="FFFFFF"/>
                </a:solidFill>
              </a:rPr>
              <a:t>34175 Construction General Permit NOIs </a:t>
            </a:r>
          </a:p>
          <a:p>
            <a:pPr lvl="2" indent="-291179">
              <a:buClr>
                <a:srgbClr val="1CADE4">
                  <a:lumMod val="60000"/>
                  <a:lumOff val="40000"/>
                </a:srgbClr>
              </a:buClr>
              <a:defRPr/>
            </a:pPr>
            <a:r>
              <a:rPr lang="en-US" sz="2000" dirty="0">
                <a:solidFill>
                  <a:sysClr val="window" lastClr="FFFFFF"/>
                </a:solidFill>
              </a:rPr>
              <a:t>3224  Multi-Sector General Permit NOIs (first 5 years)</a:t>
            </a:r>
          </a:p>
          <a:p>
            <a:pPr lvl="2" indent="-291179">
              <a:buClr>
                <a:srgbClr val="1CADE4">
                  <a:lumMod val="60000"/>
                  <a:lumOff val="40000"/>
                </a:srgbClr>
              </a:buClr>
              <a:defRPr/>
            </a:pPr>
            <a:r>
              <a:rPr lang="en-US" sz="2000" dirty="0">
                <a:solidFill>
                  <a:sysClr val="window" lastClr="FFFFFF"/>
                </a:solidFill>
              </a:rPr>
              <a:t>800 Aggregate Production Operations annually</a:t>
            </a:r>
          </a:p>
          <a:p>
            <a:pPr lvl="2" indent="-291179">
              <a:buClr>
                <a:srgbClr val="1CADE4">
                  <a:lumMod val="60000"/>
                  <a:lumOff val="40000"/>
                </a:srgbClr>
              </a:buClr>
              <a:defRPr/>
            </a:pPr>
            <a:r>
              <a:rPr lang="en-US" sz="2000" dirty="0">
                <a:solidFill>
                  <a:sysClr val="window" lastClr="FFFFFF"/>
                </a:solidFill>
              </a:rPr>
              <a:t>500 Concrete Batch Plant</a:t>
            </a:r>
            <a:endParaRPr lang="en-US" dirty="0">
              <a:solidFill>
                <a:sysClr val="window" lastClr="FFFFFF"/>
              </a:solidFill>
              <a:latin typeface="+mn-lt"/>
            </a:endParaRPr>
          </a:p>
          <a:p>
            <a:pPr>
              <a:buClr>
                <a:srgbClr val="1CADE4">
                  <a:lumMod val="60000"/>
                  <a:lumOff val="40000"/>
                </a:srgbClr>
              </a:buClr>
            </a:pPr>
            <a:endParaRPr lang="en-US" dirty="0"/>
          </a:p>
          <a:p>
            <a:pPr marL="465887" lvl="1" defTabSz="465887">
              <a:buClr>
                <a:srgbClr val="1CADE4">
                  <a:lumMod val="60000"/>
                  <a:lumOff val="40000"/>
                </a:srgbClr>
              </a:buClr>
              <a:buSzPct val="80000"/>
            </a:pPr>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4</a:t>
            </a:fld>
            <a:endParaRPr lang="en-US"/>
          </a:p>
        </p:txBody>
      </p:sp>
    </p:spTree>
    <p:extLst>
      <p:ext uri="{BB962C8B-B14F-4D97-AF65-F5344CB8AC3E}">
        <p14:creationId xmlns:p14="http://schemas.microsoft.com/office/powerpoint/2010/main" val="411379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Tahoma" panose="020B0604030504040204" pitchFamily="34" charset="0"/>
                <a:ea typeface="Tahoma" panose="020B0604030504040204" pitchFamily="34" charset="0"/>
                <a:cs typeface="Tahoma" panose="020B0604030504040204" pitchFamily="34" charset="0"/>
              </a:rPr>
              <a:t>Water Quality Division currently handles electronic versions related to:</a:t>
            </a:r>
            <a:endParaRPr lang="en-US" sz="1100" dirty="0">
              <a:latin typeface="Tahoma" panose="020B0604030504040204" pitchFamily="34" charset="0"/>
              <a:ea typeface="Tahoma" panose="020B0604030504040204" pitchFamily="34" charset="0"/>
              <a:cs typeface="Tahoma" panose="020B0604030504040204" pitchFamily="34" charset="0"/>
            </a:endParaRPr>
          </a:p>
          <a:p>
            <a:pPr lvl="2">
              <a:buClr>
                <a:srgbClr val="FF0000"/>
              </a:buClr>
              <a:buFont typeface="Wingdings" panose="05000000000000000000" pitchFamily="2" charset="2"/>
              <a:buChar char="Ø"/>
            </a:pPr>
            <a:r>
              <a:rPr lang="en-US" sz="1100" dirty="0">
                <a:latin typeface="Tahoma" panose="020B0604030504040204" pitchFamily="34" charset="0"/>
                <a:ea typeface="Tahoma" panose="020B0604030504040204" pitchFamily="34" charset="0"/>
                <a:cs typeface="Tahoma" panose="020B0604030504040204" pitchFamily="34" charset="0"/>
              </a:rPr>
              <a:t>Aggregate Production Operation Registrations.</a:t>
            </a:r>
          </a:p>
          <a:p>
            <a:pPr lvl="2">
              <a:buClr>
                <a:srgbClr val="FF0000"/>
              </a:buClr>
              <a:buFont typeface="Wingdings" panose="05000000000000000000" pitchFamily="2" charset="2"/>
              <a:buChar char="Ø"/>
            </a:pPr>
            <a:r>
              <a:rPr lang="en-US" sz="1100" dirty="0">
                <a:latin typeface="Tahoma" panose="020B0604030504040204" pitchFamily="34" charset="0"/>
                <a:ea typeface="Tahoma" panose="020B0604030504040204" pitchFamily="34" charset="0"/>
                <a:cs typeface="Tahoma" panose="020B0604030504040204" pitchFamily="34" charset="0"/>
              </a:rPr>
              <a:t>Construction General Permit TXR150000</a:t>
            </a:r>
          </a:p>
          <a:p>
            <a:pPr lvl="2">
              <a:buClr>
                <a:srgbClr val="FF0000"/>
              </a:buClr>
              <a:buFont typeface="Wingdings" panose="05000000000000000000" pitchFamily="2" charset="2"/>
              <a:buChar char="Ø"/>
            </a:pPr>
            <a:r>
              <a:rPr lang="en-US" sz="1100" dirty="0">
                <a:latin typeface="Tahoma" panose="020B0604030504040204" pitchFamily="34" charset="0"/>
                <a:ea typeface="Tahoma" panose="020B0604030504040204" pitchFamily="34" charset="0"/>
                <a:cs typeface="Tahoma" panose="020B0604030504040204" pitchFamily="34" charset="0"/>
              </a:rPr>
              <a:t>Multi-Sector General Permit TXR050000</a:t>
            </a:r>
          </a:p>
          <a:p>
            <a:pPr lvl="2">
              <a:buClr>
                <a:srgbClr val="FF0000"/>
              </a:buClr>
              <a:buFont typeface="Wingdings" panose="05000000000000000000" pitchFamily="2" charset="2"/>
              <a:buChar char="Ø"/>
            </a:pPr>
            <a:r>
              <a:rPr lang="en-US" sz="1100" dirty="0">
                <a:latin typeface="Tahoma" panose="020B0604030504040204" pitchFamily="34" charset="0"/>
                <a:ea typeface="Tahoma" panose="020B0604030504040204" pitchFamily="34" charset="0"/>
                <a:cs typeface="Tahoma" panose="020B0604030504040204" pitchFamily="34" charset="0"/>
              </a:rPr>
              <a:t>CAFO General Permit TXG920000</a:t>
            </a:r>
          </a:p>
          <a:p>
            <a:pPr lvl="2">
              <a:buClr>
                <a:srgbClr val="FF0000"/>
              </a:buClr>
              <a:buFont typeface="Wingdings" panose="05000000000000000000" pitchFamily="2" charset="2"/>
              <a:buChar char="Ø"/>
            </a:pPr>
            <a:r>
              <a:rPr lang="en-US" sz="1100" dirty="0">
                <a:latin typeface="Tahoma" panose="020B0604030504040204" pitchFamily="34" charset="0"/>
                <a:ea typeface="Tahoma" panose="020B0604030504040204" pitchFamily="34" charset="0"/>
                <a:cs typeface="Tahoma" panose="020B0604030504040204" pitchFamily="34" charset="0"/>
              </a:rPr>
              <a:t>Pesticide General Permit TXG870000</a:t>
            </a:r>
          </a:p>
          <a:p>
            <a:pPr lvl="2">
              <a:buClr>
                <a:srgbClr val="FF0000"/>
              </a:buClr>
              <a:buFont typeface="Wingdings" panose="05000000000000000000" pitchFamily="2" charset="2"/>
              <a:buChar char="Ø"/>
            </a:pPr>
            <a:r>
              <a:rPr lang="en-US" sz="1100" dirty="0">
                <a:latin typeface="Tahoma" panose="020B0604030504040204" pitchFamily="34" charset="0"/>
                <a:ea typeface="Tahoma" panose="020B0604030504040204" pitchFamily="34" charset="0"/>
                <a:cs typeface="Tahoma" panose="020B0604030504040204" pitchFamily="34" charset="0"/>
              </a:rPr>
              <a:t>Concrete Batch General Permit TXG110000</a:t>
            </a:r>
          </a:p>
          <a:p>
            <a:pPr lvl="1">
              <a:buClr>
                <a:srgbClr val="FF0000"/>
              </a:buClr>
              <a:buFont typeface="Wingdings" panose="05000000000000000000" pitchFamily="2" charset="2"/>
              <a:buChar char="Ø"/>
            </a:pPr>
            <a:endParaRPr lang="en-US" sz="1100" dirty="0">
              <a:latin typeface="Tahoma" panose="020B0604030504040204" pitchFamily="34" charset="0"/>
              <a:ea typeface="Tahoma" panose="020B0604030504040204" pitchFamily="34" charset="0"/>
              <a:cs typeface="Tahoma" panose="020B0604030504040204" pitchFamily="34" charset="0"/>
            </a:endParaRPr>
          </a:p>
          <a:p>
            <a:pPr>
              <a:buClr>
                <a:srgbClr val="1CADE4">
                  <a:lumMod val="60000"/>
                  <a:lumOff val="40000"/>
                </a:srgbClr>
              </a:buClr>
              <a:defRPr/>
            </a:pPr>
            <a:r>
              <a:rPr lang="en-US" sz="1100" dirty="0">
                <a:solidFill>
                  <a:sysClr val="window" lastClr="FFFFFF"/>
                </a:solidFill>
              </a:rPr>
              <a:t> 	</a:t>
            </a:r>
            <a:r>
              <a:rPr lang="en-US" sz="1100" b="1" dirty="0">
                <a:solidFill>
                  <a:sysClr val="window" lastClr="FFFFFF"/>
                </a:solidFill>
              </a:rPr>
              <a:t>And serves the regulated community; for customers looking for various permitting needs with a quick and easy process.</a:t>
            </a:r>
          </a:p>
          <a:p>
            <a:pPr lvl="2">
              <a:buClr>
                <a:srgbClr val="1CADE4">
                  <a:lumMod val="60000"/>
                  <a:lumOff val="40000"/>
                </a:srgbClr>
              </a:buClr>
              <a:defRPr/>
            </a:pPr>
            <a:r>
              <a:rPr lang="en-US" sz="1100" dirty="0">
                <a:solidFill>
                  <a:sysClr val="window" lastClr="FFFFFF"/>
                </a:solidFill>
              </a:rPr>
              <a:t>Create New Authorizations - NOIs</a:t>
            </a:r>
          </a:p>
          <a:p>
            <a:pPr lvl="2">
              <a:buClr>
                <a:srgbClr val="1CADE4">
                  <a:lumMod val="60000"/>
                  <a:lumOff val="40000"/>
                </a:srgbClr>
              </a:buClr>
              <a:defRPr/>
            </a:pPr>
            <a:r>
              <a:rPr lang="en-US" sz="1100" dirty="0">
                <a:solidFill>
                  <a:sysClr val="window" lastClr="FFFFFF"/>
                </a:solidFill>
              </a:rPr>
              <a:t>Modify Existing Authorizations – NOCs</a:t>
            </a:r>
          </a:p>
          <a:p>
            <a:pPr lvl="2">
              <a:buClr>
                <a:srgbClr val="1CADE4">
                  <a:lumMod val="60000"/>
                  <a:lumOff val="40000"/>
                </a:srgbClr>
              </a:buClr>
              <a:defRPr/>
            </a:pPr>
            <a:r>
              <a:rPr lang="en-US" sz="1100" dirty="0">
                <a:solidFill>
                  <a:sysClr val="window" lastClr="FFFFFF"/>
                </a:solidFill>
              </a:rPr>
              <a:t>Renew Authorizations - NORs</a:t>
            </a:r>
          </a:p>
          <a:p>
            <a:pPr lvl="2">
              <a:buClr>
                <a:srgbClr val="1CADE4">
                  <a:lumMod val="60000"/>
                  <a:lumOff val="40000"/>
                </a:srgbClr>
              </a:buClr>
              <a:defRPr/>
            </a:pPr>
            <a:r>
              <a:rPr lang="en-US" sz="1100" dirty="0">
                <a:solidFill>
                  <a:sysClr val="window" lastClr="FFFFFF"/>
                </a:solidFill>
              </a:rPr>
              <a:t>Terminate Authorizations - NOTs</a:t>
            </a:r>
          </a:p>
          <a:p>
            <a:pPr lvl="2">
              <a:buClr>
                <a:srgbClr val="1CADE4">
                  <a:lumMod val="60000"/>
                  <a:lumOff val="40000"/>
                </a:srgbClr>
              </a:buClr>
              <a:defRPr/>
            </a:pPr>
            <a:r>
              <a:rPr lang="en-US" sz="1100" dirty="0">
                <a:solidFill>
                  <a:sysClr val="window" lastClr="FFFFFF"/>
                </a:solidFill>
              </a:rPr>
              <a:t>Share/Access In-Progress Authorizations </a:t>
            </a:r>
          </a:p>
          <a:p>
            <a:pPr lvl="2">
              <a:buClr>
                <a:srgbClr val="1CADE4">
                  <a:lumMod val="60000"/>
                  <a:lumOff val="40000"/>
                </a:srgbClr>
              </a:buClr>
              <a:defRPr/>
            </a:pPr>
            <a:r>
              <a:rPr lang="en-US" sz="1100" dirty="0">
                <a:solidFill>
                  <a:sysClr val="window" lastClr="FFFFFF"/>
                </a:solidFill>
              </a:rPr>
              <a:t>View Application documents and submissions– including Certificates and Letters.</a:t>
            </a:r>
          </a:p>
          <a:p>
            <a:endParaRPr lang="en-US" sz="1100" dirty="0"/>
          </a:p>
          <a:p>
            <a:r>
              <a:rPr lang="en-US" sz="1100" dirty="0"/>
              <a:t>We highly encourage permittees with these programs to use ePermits for all their application needs. </a:t>
            </a:r>
          </a:p>
        </p:txBody>
      </p:sp>
      <p:sp>
        <p:nvSpPr>
          <p:cNvPr id="4" name="Slide Number Placeholder 3"/>
          <p:cNvSpPr>
            <a:spLocks noGrp="1"/>
          </p:cNvSpPr>
          <p:nvPr>
            <p:ph type="sldNum" sz="quarter" idx="10"/>
          </p:nvPr>
        </p:nvSpPr>
        <p:spPr/>
        <p:txBody>
          <a:bodyPr/>
          <a:lstStyle/>
          <a:p>
            <a:fld id="{8C51D2AF-5657-43EB-9E19-DAE0BF5B3BB8}" type="slidenum">
              <a:rPr lang="en-US" smtClean="0"/>
              <a:t>5</a:t>
            </a:fld>
            <a:endParaRPr lang="en-US"/>
          </a:p>
        </p:txBody>
      </p:sp>
    </p:spTree>
    <p:extLst>
      <p:ext uri="{BB962C8B-B14F-4D97-AF65-F5344CB8AC3E}">
        <p14:creationId xmlns:p14="http://schemas.microsoft.com/office/powerpoint/2010/main" val="383793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For new users, creating a STEERS account is the first step in submitting an online permit application. </a:t>
            </a:r>
          </a:p>
          <a:p>
            <a:endParaRPr lang="en-US" dirty="0"/>
          </a:p>
          <a:p>
            <a:r>
              <a:rPr lang="en-US" dirty="0"/>
              <a:t>Accounts are created for the individual user, and not for a facility or entity. </a:t>
            </a:r>
          </a:p>
          <a:p>
            <a:endParaRPr lang="en-US" dirty="0"/>
          </a:p>
          <a:p>
            <a:r>
              <a:rPr lang="en-US" dirty="0"/>
              <a:t>Each STEERS account must have a unique e-mail address. </a:t>
            </a:r>
          </a:p>
          <a:p>
            <a:endParaRPr lang="en-US" dirty="0"/>
          </a:p>
          <a:p>
            <a:r>
              <a:rPr lang="en-US" dirty="0"/>
              <a:t>Applicant information like names, address, company  email and phone number are asked to create a new account.</a:t>
            </a:r>
          </a:p>
          <a:p>
            <a:endParaRPr lang="en-US" dirty="0"/>
          </a:p>
          <a:p>
            <a:r>
              <a:rPr lang="en-US" dirty="0"/>
              <a:t>New accounts are probationary and have limited access until STEERS receives a signed hard-copy SPA or the SPA is signed electronically using the account holder's valid Texas Driver’s License. </a:t>
            </a:r>
          </a:p>
          <a:p>
            <a:endParaRPr lang="en-US" dirty="0"/>
          </a:p>
          <a:p>
            <a:r>
              <a:rPr lang="en-US" dirty="0"/>
              <a:t>All STEERS user accounts are renewable every 2 years.</a:t>
            </a:r>
          </a:p>
          <a:p>
            <a:endParaRPr lang="en-US" dirty="0"/>
          </a:p>
          <a:p>
            <a:r>
              <a:rPr lang="en-US" dirty="0"/>
              <a:t>Upon successfully being approved using SPA -authenticated access with login credentials to sent to you email address.</a:t>
            </a:r>
          </a:p>
          <a:p>
            <a:endParaRPr lang="en-US" dirty="0"/>
          </a:p>
          <a:p>
            <a:r>
              <a:rPr lang="en-US" b="1" u="sng" dirty="0">
                <a:solidFill>
                  <a:srgbClr val="FFFF00"/>
                </a:solidFill>
              </a:rPr>
              <a:t>Step 2: Select STEERS Program to Add or Modify.</a:t>
            </a:r>
          </a:p>
          <a:p>
            <a:pPr defTabSz="931774">
              <a:defRPr/>
            </a:pPr>
            <a:r>
              <a:rPr lang="en-US" dirty="0"/>
              <a:t>Upon validating the email address, system would ask to add Programs of interest.</a:t>
            </a:r>
          </a:p>
          <a:p>
            <a:r>
              <a:rPr lang="en-US" b="1" u="sng" dirty="0">
                <a:solidFill>
                  <a:srgbClr val="FFFF00"/>
                </a:solidFill>
              </a:rPr>
              <a:t>STEERS supports various </a:t>
            </a:r>
          </a:p>
          <a:p>
            <a:endParaRPr lang="en-US" dirty="0"/>
          </a:p>
          <a:p>
            <a:pPr lvl="1"/>
            <a:r>
              <a:rPr lang="en-US" dirty="0"/>
              <a:t>Drop down list with the all the supported program types is shown.</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6</a:t>
            </a:fld>
            <a:endParaRPr lang="en-US"/>
          </a:p>
        </p:txBody>
      </p:sp>
    </p:spTree>
    <p:extLst>
      <p:ext uri="{BB962C8B-B14F-4D97-AF65-F5344CB8AC3E}">
        <p14:creationId xmlns:p14="http://schemas.microsoft.com/office/powerpoint/2010/main" val="235850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FFFF00"/>
                </a:solidFill>
              </a:rPr>
              <a:t>Step 1: For new users, creating a STEERS account is the first step in submitting an online permit application. </a:t>
            </a:r>
          </a:p>
          <a:p>
            <a:pPr defTabSz="931774">
              <a:defRPr/>
            </a:pPr>
            <a:endParaRPr lang="en-US" b="1" dirty="0">
              <a:solidFill>
                <a:srgbClr val="FFFF00"/>
              </a:solidFill>
            </a:endParaRPr>
          </a:p>
          <a:p>
            <a:r>
              <a:rPr lang="en-US" b="1" dirty="0"/>
              <a:t>Step 2: Select STEERS Program to Add or Modify.</a:t>
            </a:r>
          </a:p>
          <a:p>
            <a:endParaRPr lang="en-US" dirty="0"/>
          </a:p>
          <a:p>
            <a:r>
              <a:rPr lang="en-US" dirty="0"/>
              <a:t>Choose Storm Water General Permits (EPR_SW)</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7</a:t>
            </a:fld>
            <a:endParaRPr lang="en-US"/>
          </a:p>
        </p:txBody>
      </p:sp>
    </p:spTree>
    <p:extLst>
      <p:ext uri="{BB962C8B-B14F-4D97-AF65-F5344CB8AC3E}">
        <p14:creationId xmlns:p14="http://schemas.microsoft.com/office/powerpoint/2010/main" val="375450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b="0" dirty="0">
                <a:solidFill>
                  <a:srgbClr val="FFFF00"/>
                </a:solidFill>
              </a:rPr>
              <a:t>Step 3: Next, you will select your role and define the type of access you will have to prepare this authorization. </a:t>
            </a:r>
          </a:p>
          <a:p>
            <a:endParaRPr lang="en-US" sz="2600" b="1" dirty="0">
              <a:solidFill>
                <a:srgbClr val="FFFF00"/>
              </a:solidFill>
            </a:endParaRPr>
          </a:p>
          <a:p>
            <a:r>
              <a:rPr lang="en-US" dirty="0"/>
              <a:t>Your access options are:</a:t>
            </a:r>
          </a:p>
          <a:p>
            <a:endParaRPr lang="en-US" dirty="0"/>
          </a:p>
          <a:p>
            <a:pPr lvl="1"/>
            <a:r>
              <a:rPr lang="en-US" dirty="0"/>
              <a:t>Read Only - view only. You will only be able to view submitted applications. You will not be able to see applications in progress.</a:t>
            </a:r>
          </a:p>
          <a:p>
            <a:pPr lvl="1"/>
            <a:endParaRPr lang="en-US" dirty="0"/>
          </a:p>
          <a:p>
            <a:pPr lvl="1"/>
            <a:r>
              <a:rPr lang="en-US" dirty="0"/>
              <a:t>Edit – view, create, delete, modify and pay. You cannot sign for or submit this application.</a:t>
            </a:r>
          </a:p>
          <a:p>
            <a:endParaRPr lang="en-US" dirty="0"/>
          </a:p>
          <a:p>
            <a:r>
              <a:rPr lang="en-US" dirty="0"/>
              <a:t>Preparer – view, create, delete, modify, pay and submit. You cannot sign for this application. After it has been signed by a person authorized to enter into this agreement for the company under the applicable standards referred to in 30 TAC, you may then pay and submit this application. </a:t>
            </a:r>
          </a:p>
          <a:p>
            <a:endParaRPr lang="en-US" dirty="0"/>
          </a:p>
          <a:p>
            <a:r>
              <a:rPr lang="en-US" dirty="0"/>
              <a:t>Sign and Submit – view, create, delete, modify, pay, sign and submit. You will be able to begin and complete an application and you may sign and submit this application.</a:t>
            </a:r>
          </a:p>
          <a:p>
            <a:r>
              <a:rPr lang="en-US" dirty="0"/>
              <a:t> </a:t>
            </a:r>
          </a:p>
          <a:p>
            <a:r>
              <a:rPr lang="en-US" dirty="0"/>
              <a:t>Select the appropriate relationship and authorization statement.</a:t>
            </a:r>
          </a:p>
          <a:p>
            <a:endParaRPr lang="en-US" dirty="0"/>
          </a:p>
          <a:p>
            <a:r>
              <a:rPr lang="en-US" dirty="0"/>
              <a:t>I will choose Sign an Submit to be able to begin and complete the CGP application.</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8</a:t>
            </a:fld>
            <a:endParaRPr lang="en-US"/>
          </a:p>
        </p:txBody>
      </p:sp>
    </p:spTree>
    <p:extLst>
      <p:ext uri="{BB962C8B-B14F-4D97-AF65-F5344CB8AC3E}">
        <p14:creationId xmlns:p14="http://schemas.microsoft.com/office/powerpoint/2010/main" val="312875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First Screenshot – Setting Access Type Roles after adding the program type.</a:t>
            </a:r>
          </a:p>
          <a:p>
            <a:pPr defTabSz="931774">
              <a:defRPr/>
            </a:pPr>
            <a:endParaRPr lang="en-US" dirty="0"/>
          </a:p>
          <a:p>
            <a:pPr defTabSz="931774">
              <a:defRPr/>
            </a:pPr>
            <a:r>
              <a:rPr lang="en-US" dirty="0"/>
              <a:t>Note: In the right screenshot above – the buttons Sign, Pay and Submit are solely visible based on these privileges that are set during the account set up. Often we have customers saying that the application is ready to sign, ready to submit but I do not see an option to do so or a button to do so. And that is because of the roles that was set. So, please be clear and careful then this is done. Determine who needs what type of access and then continue.</a:t>
            </a:r>
          </a:p>
          <a:p>
            <a:endParaRPr lang="en-US" dirty="0"/>
          </a:p>
        </p:txBody>
      </p:sp>
      <p:sp>
        <p:nvSpPr>
          <p:cNvPr id="4" name="Slide Number Placeholder 3"/>
          <p:cNvSpPr>
            <a:spLocks noGrp="1"/>
          </p:cNvSpPr>
          <p:nvPr>
            <p:ph type="sldNum" sz="quarter" idx="10"/>
          </p:nvPr>
        </p:nvSpPr>
        <p:spPr/>
        <p:txBody>
          <a:bodyPr/>
          <a:lstStyle/>
          <a:p>
            <a:fld id="{8C51D2AF-5657-43EB-9E19-DAE0BF5B3BB8}" type="slidenum">
              <a:rPr lang="en-US" smtClean="0"/>
              <a:t>9</a:t>
            </a:fld>
            <a:endParaRPr lang="en-US"/>
          </a:p>
        </p:txBody>
      </p:sp>
    </p:spTree>
    <p:extLst>
      <p:ext uri="{BB962C8B-B14F-4D97-AF65-F5344CB8AC3E}">
        <p14:creationId xmlns:p14="http://schemas.microsoft.com/office/powerpoint/2010/main" val="151594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305240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E31ED6-8B5A-44EB-8A3A-87A64E11421A}"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26041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193971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7316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136859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111050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60786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459612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393145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49096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195221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E31ED6-8B5A-44EB-8A3A-87A64E11421A}"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3938401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E31ED6-8B5A-44EB-8A3A-87A64E11421A}"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30189001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260694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350393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9E31ED6-8B5A-44EB-8A3A-87A64E11421A}" type="datetimeFigureOut">
              <a:rPr lang="en-US" smtClean="0"/>
              <a:t>5/7/2018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37577498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E31ED6-8B5A-44EB-8A3A-87A64E11421A}"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B06B3-DF40-4286-BC41-982093D9E42F}" type="slidenum">
              <a:rPr lang="en-US" smtClean="0"/>
              <a:t>‹#›</a:t>
            </a:fld>
            <a:endParaRPr lang="en-US"/>
          </a:p>
        </p:txBody>
      </p:sp>
    </p:spTree>
    <p:extLst>
      <p:ext uri="{BB962C8B-B14F-4D97-AF65-F5344CB8AC3E}">
        <p14:creationId xmlns:p14="http://schemas.microsoft.com/office/powerpoint/2010/main" val="108880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E31ED6-8B5A-44EB-8A3A-87A64E11421A}" type="datetimeFigureOut">
              <a:rPr lang="en-US" smtClean="0"/>
              <a:t>5/7/2018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F6B06B3-DF40-4286-BC41-982093D9E42F}" type="slidenum">
              <a:rPr lang="en-US" smtClean="0"/>
              <a:t>‹#›</a:t>
            </a:fld>
            <a:endParaRPr lang="en-US"/>
          </a:p>
        </p:txBody>
      </p:sp>
    </p:spTree>
    <p:extLst>
      <p:ext uri="{BB962C8B-B14F-4D97-AF65-F5344CB8AC3E}">
        <p14:creationId xmlns:p14="http://schemas.microsoft.com/office/powerpoint/2010/main" val="3143033221"/>
      </p:ext>
    </p:extLst>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nd/2.5/" TargetMode="External"/><Relationship Id="rId4" Type="http://schemas.openxmlformats.org/officeDocument/2006/relationships/hyperlink" Target="http://taichidelparque.blogspot.com/2011/09/hay-que-darse-las-condicione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36.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21.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37.jp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teers@tceq.texas.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mailto:WQ-ARPTeam@tceq.tex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3.tceq.texas.gov/ste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AF3E-90F4-4D14-82C4-AE62D41BAFA5}"/>
              </a:ext>
            </a:extLst>
          </p:cNvPr>
          <p:cNvSpPr>
            <a:spLocks noGrp="1"/>
          </p:cNvSpPr>
          <p:nvPr>
            <p:ph type="title"/>
          </p:nvPr>
        </p:nvSpPr>
        <p:spPr>
          <a:xfrm>
            <a:off x="338305" y="633742"/>
            <a:ext cx="10904001" cy="2852737"/>
          </a:xfrm>
        </p:spPr>
        <p:txBody>
          <a:bodyPr>
            <a:normAutofit fontScale="90000"/>
          </a:bodyPr>
          <a:lstStyle/>
          <a:p>
            <a:pPr algn="ctr"/>
            <a:br>
              <a:rPr lang="en-US" sz="5400" b="1" dirty="0"/>
            </a:br>
            <a:br>
              <a:rPr lang="en-US" sz="5400" b="1" dirty="0"/>
            </a:br>
            <a:r>
              <a:rPr lang="en-US" sz="5400" b="1" dirty="0"/>
              <a:t>TCEQ’S</a:t>
            </a:r>
            <a:br>
              <a:rPr lang="en-US" sz="5400" dirty="0"/>
            </a:br>
            <a:r>
              <a:rPr lang="en-US" sz="5400"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S</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tate of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T</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exas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E</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nvironmental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E</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lectronic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R</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eporting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S</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ystem (</a:t>
            </a:r>
            <a:r>
              <a:rPr lang="en-US" b="1" dirty="0">
                <a:solidFill>
                  <a:srgbClr val="FFFF00"/>
                </a:solidFill>
                <a:latin typeface="Century Gothic" panose="020B0502020202020204" pitchFamily="34" charset="0"/>
                <a:ea typeface="Tahoma" panose="020B0604030504040204" pitchFamily="34" charset="0"/>
                <a:cs typeface="Tahoma" panose="020B0604030504040204" pitchFamily="34" charset="0"/>
              </a:rPr>
              <a:t>STEERS</a:t>
            </a:r>
            <a: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t>)</a:t>
            </a:r>
            <a:br>
              <a:rPr lang="en-US" b="1" dirty="0">
                <a:solidFill>
                  <a:sysClr val="window" lastClr="FFFFFF"/>
                </a:solidFill>
                <a:latin typeface="Century Gothic" panose="020B0502020202020204" pitchFamily="34" charset="0"/>
                <a:ea typeface="Tahoma" panose="020B0604030504040204" pitchFamily="34" charset="0"/>
                <a:cs typeface="Tahoma" panose="020B0604030504040204" pitchFamily="34" charset="0"/>
              </a:rPr>
            </a:br>
            <a:r>
              <a:rPr lang="en-US" b="1" dirty="0">
                <a:solidFill>
                  <a:schemeClr val="tx1"/>
                </a:solidFill>
                <a:latin typeface="Century Gothic" panose="020B0502020202020204" pitchFamily="34" charset="0"/>
                <a:ea typeface="Tahoma" panose="020B0604030504040204" pitchFamily="34" charset="0"/>
                <a:cs typeface="Tahoma" panose="020B0604030504040204" pitchFamily="34" charset="0"/>
              </a:rPr>
              <a:t>and ePermits</a:t>
            </a:r>
            <a:endParaRPr lang="en-US" b="1" dirty="0">
              <a:solidFill>
                <a:schemeClr val="tx1"/>
              </a:solidFill>
            </a:endParaRPr>
          </a:p>
        </p:txBody>
      </p:sp>
      <p:sp>
        <p:nvSpPr>
          <p:cNvPr id="3" name="Subtitle 2">
            <a:extLst>
              <a:ext uri="{FF2B5EF4-FFF2-40B4-BE49-F238E27FC236}">
                <a16:creationId xmlns:a16="http://schemas.microsoft.com/office/drawing/2014/main" id="{2CE1505C-BD56-4916-879B-3E1DB0A2C192}"/>
              </a:ext>
            </a:extLst>
          </p:cNvPr>
          <p:cNvSpPr>
            <a:spLocks noGrp="1"/>
          </p:cNvSpPr>
          <p:nvPr>
            <p:ph type="body" idx="1"/>
          </p:nvPr>
        </p:nvSpPr>
        <p:spPr>
          <a:xfrm>
            <a:off x="338305" y="3820088"/>
            <a:ext cx="11561421" cy="1143324"/>
          </a:xfrm>
        </p:spPr>
        <p:txBody>
          <a:bodyPr>
            <a:normAutofit/>
          </a:bodyPr>
          <a:lstStyle/>
          <a:p>
            <a:pPr algn="r"/>
            <a:r>
              <a:rPr lang="en-US" b="1" i="1" dirty="0">
                <a:solidFill>
                  <a:schemeClr val="tx1"/>
                </a:solidFill>
              </a:rPr>
              <a:t>Radhika Aduri, IT Specialists TEAM</a:t>
            </a:r>
          </a:p>
          <a:p>
            <a:pPr algn="r"/>
            <a:r>
              <a:rPr lang="en-US" b="1" i="1" dirty="0">
                <a:solidFill>
                  <a:schemeClr val="tx1"/>
                </a:solidFill>
              </a:rPr>
              <a:t>WATER Quality DIVISION </a:t>
            </a:r>
          </a:p>
        </p:txBody>
      </p:sp>
      <p:pic>
        <p:nvPicPr>
          <p:cNvPr id="4" name="Picture 3" descr="TCEQ Logo">
            <a:extLst>
              <a:ext uri="{FF2B5EF4-FFF2-40B4-BE49-F238E27FC236}">
                <a16:creationId xmlns:a16="http://schemas.microsoft.com/office/drawing/2014/main" id="{73AE153D-4F9D-4A3F-B173-39DBFFB05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306" y="5630630"/>
            <a:ext cx="774779" cy="11357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2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47BB-18F5-4443-97BE-017703A6ECA0}"/>
              </a:ext>
            </a:extLst>
          </p:cNvPr>
          <p:cNvSpPr>
            <a:spLocks noGrp="1"/>
          </p:cNvSpPr>
          <p:nvPr>
            <p:ph type="title"/>
          </p:nvPr>
        </p:nvSpPr>
        <p:spPr>
          <a:xfrm>
            <a:off x="259883" y="144379"/>
            <a:ext cx="10712918" cy="784309"/>
          </a:xfrm>
        </p:spPr>
        <p:txBody>
          <a:bodyPr>
            <a:normAutofit/>
          </a:bodyPr>
          <a:lstStyle/>
          <a:p>
            <a:pPr algn="ctr"/>
            <a:r>
              <a:rPr lang="en-US" sz="4000" b="1" u="sng" dirty="0">
                <a:solidFill>
                  <a:schemeClr val="tx1"/>
                </a:solidFill>
              </a:rPr>
              <a:t> STEERS Participation Agreement (SPA)</a:t>
            </a:r>
          </a:p>
        </p:txBody>
      </p:sp>
      <p:pic>
        <p:nvPicPr>
          <p:cNvPr id="4" name="Content Placeholder 3" descr="STEERS Participation Agreement (SPA) screenshot - with account unlocked and in probation">
            <a:extLst>
              <a:ext uri="{FF2B5EF4-FFF2-40B4-BE49-F238E27FC236}">
                <a16:creationId xmlns:a16="http://schemas.microsoft.com/office/drawing/2014/main" id="{FC660120-8A3C-4319-BA96-6971FBCEF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83" y="1164657"/>
            <a:ext cx="5597991" cy="5512530"/>
          </a:xfrm>
          <a:prstGeom prst="rect">
            <a:avLst/>
          </a:prstGeom>
        </p:spPr>
      </p:pic>
      <p:pic>
        <p:nvPicPr>
          <p:cNvPr id="6" name="Picture 5" descr="SPA continued - and agreeing to sign">
            <a:extLst>
              <a:ext uri="{FF2B5EF4-FFF2-40B4-BE49-F238E27FC236}">
                <a16:creationId xmlns:a16="http://schemas.microsoft.com/office/drawing/2014/main" id="{4E729B5B-60D2-4D47-97E7-F2D722C9681F}"/>
              </a:ext>
            </a:extLst>
          </p:cNvPr>
          <p:cNvPicPr>
            <a:picLocks noChangeAspect="1"/>
          </p:cNvPicPr>
          <p:nvPr/>
        </p:nvPicPr>
        <p:blipFill>
          <a:blip r:embed="rId4"/>
          <a:stretch>
            <a:fillRect/>
          </a:stretch>
        </p:blipFill>
        <p:spPr>
          <a:xfrm>
            <a:off x="5996538" y="1164657"/>
            <a:ext cx="5962099" cy="5512530"/>
          </a:xfrm>
          <a:prstGeom prst="rect">
            <a:avLst/>
          </a:prstGeom>
        </p:spPr>
      </p:pic>
      <p:sp>
        <p:nvSpPr>
          <p:cNvPr id="7" name="Down Arrow 2">
            <a:extLst>
              <a:ext uri="{FF2B5EF4-FFF2-40B4-BE49-F238E27FC236}">
                <a16:creationId xmlns:a16="http://schemas.microsoft.com/office/drawing/2014/main" id="{6221C2D8-C59E-48C1-BF74-8059D552318D}"/>
              </a:ext>
            </a:extLst>
          </p:cNvPr>
          <p:cNvSpPr/>
          <p:nvPr/>
        </p:nvSpPr>
        <p:spPr>
          <a:xfrm>
            <a:off x="6335136" y="4070793"/>
            <a:ext cx="364047" cy="1447800"/>
          </a:xfrm>
          <a:prstGeom prst="downArrow">
            <a:avLst/>
          </a:prstGeom>
          <a:solidFill>
            <a:srgbClr val="C00000"/>
          </a:solidFill>
          <a:ln w="19050" cap="rnd" cmpd="sng" algn="ctr">
            <a:solidFill>
              <a:srgbClr val="1CADE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5035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8322-8BF8-413A-AD3E-D29653E04B8C}"/>
              </a:ext>
            </a:extLst>
          </p:cNvPr>
          <p:cNvSpPr>
            <a:spLocks noGrp="1"/>
          </p:cNvSpPr>
          <p:nvPr>
            <p:ph type="title"/>
          </p:nvPr>
        </p:nvSpPr>
        <p:spPr>
          <a:xfrm>
            <a:off x="713487" y="248846"/>
            <a:ext cx="9404723" cy="914069"/>
          </a:xfrm>
        </p:spPr>
        <p:txBody>
          <a:bodyPr>
            <a:normAutofit/>
          </a:bodyPr>
          <a:lstStyle/>
          <a:p>
            <a:pPr algn="ctr"/>
            <a:r>
              <a:rPr lang="en-US" sz="4000" b="1" u="sng" dirty="0">
                <a:solidFill>
                  <a:srgbClr val="FFFF00"/>
                </a:solidFill>
              </a:rPr>
              <a:t>Successfully Completed</a:t>
            </a:r>
          </a:p>
        </p:txBody>
      </p:sp>
      <p:sp>
        <p:nvSpPr>
          <p:cNvPr id="4" name="Rectangle 3">
            <a:extLst>
              <a:ext uri="{FF2B5EF4-FFF2-40B4-BE49-F238E27FC236}">
                <a16:creationId xmlns:a16="http://schemas.microsoft.com/office/drawing/2014/main" id="{FA985CB5-0F96-46DF-AF90-C3167D1B5EAB}"/>
              </a:ext>
            </a:extLst>
          </p:cNvPr>
          <p:cNvSpPr/>
          <p:nvPr/>
        </p:nvSpPr>
        <p:spPr>
          <a:xfrm>
            <a:off x="288758" y="1841797"/>
            <a:ext cx="5688530" cy="5386090"/>
          </a:xfrm>
          <a:prstGeom prst="rect">
            <a:avLst/>
          </a:prstGeom>
        </p:spPr>
        <p:txBody>
          <a:bodyPr wrap="square">
            <a:spAutoFit/>
          </a:bodyPr>
          <a:lstStyle/>
          <a:p>
            <a:pPr marL="285750" indent="-285750" defTabSz="914400">
              <a:buFont typeface="Wingdings" panose="05000000000000000000" pitchFamily="2" charset="2"/>
              <a:buChar char="Ø"/>
            </a:pPr>
            <a:r>
              <a:rPr lang="en-US" sz="3200" b="1" i="1" dirty="0">
                <a:solidFill>
                  <a:prstClr val="white"/>
                </a:solidFill>
                <a:latin typeface="Century Gothic" panose="020B0502020202020204"/>
              </a:rPr>
              <a:t>STEERS Account</a:t>
            </a:r>
          </a:p>
          <a:p>
            <a:pPr marL="742950" lvl="1" indent="-285750" defTabSz="914400">
              <a:buFont typeface="Wingdings" panose="05000000000000000000" pitchFamily="2" charset="2"/>
              <a:buChar char="Ø"/>
            </a:pPr>
            <a:r>
              <a:rPr lang="en-US" sz="3200" b="1" i="1" dirty="0">
                <a:solidFill>
                  <a:prstClr val="white"/>
                </a:solidFill>
                <a:latin typeface="Century Gothic" panose="020B0502020202020204"/>
              </a:rPr>
              <a:t>ER001234</a:t>
            </a:r>
          </a:p>
          <a:p>
            <a:pPr marL="285750" indent="-285750" defTabSz="914400">
              <a:buFont typeface="Wingdings" panose="05000000000000000000" pitchFamily="2" charset="2"/>
              <a:buChar char="Ø"/>
            </a:pPr>
            <a:endParaRPr lang="en-US" sz="3200" b="1" i="1" dirty="0">
              <a:solidFill>
                <a:prstClr val="white"/>
              </a:solidFill>
              <a:latin typeface="Century Gothic" panose="020B0502020202020204"/>
            </a:endParaRPr>
          </a:p>
          <a:p>
            <a:pPr marL="285750" indent="-285750" defTabSz="914400">
              <a:buFont typeface="Wingdings" panose="05000000000000000000" pitchFamily="2" charset="2"/>
              <a:buChar char="Ø"/>
            </a:pPr>
            <a:r>
              <a:rPr lang="en-US" sz="3200" b="1" i="1" dirty="0">
                <a:solidFill>
                  <a:prstClr val="white"/>
                </a:solidFill>
                <a:latin typeface="Century Gothic" panose="020B0502020202020204"/>
              </a:rPr>
              <a:t>Added Stormwater General Permit Program</a:t>
            </a:r>
          </a:p>
          <a:p>
            <a:pPr marL="285750" indent="-285750" defTabSz="914400">
              <a:buFont typeface="Wingdings" panose="05000000000000000000" pitchFamily="2" charset="2"/>
              <a:buChar char="Ø"/>
            </a:pPr>
            <a:endParaRPr lang="en-US" sz="3200" b="1" i="1" dirty="0">
              <a:solidFill>
                <a:prstClr val="white"/>
              </a:solidFill>
              <a:latin typeface="Century Gothic" panose="020B0502020202020204"/>
            </a:endParaRPr>
          </a:p>
          <a:p>
            <a:pPr marL="285750" indent="-285750" defTabSz="914400">
              <a:buFont typeface="Wingdings" panose="05000000000000000000" pitchFamily="2" charset="2"/>
              <a:buChar char="Ø"/>
            </a:pPr>
            <a:r>
              <a:rPr lang="en-US" sz="3200" b="1" i="1" dirty="0">
                <a:solidFill>
                  <a:prstClr val="white"/>
                </a:solidFill>
                <a:latin typeface="Century Gothic" panose="020B0502020202020204"/>
              </a:rPr>
              <a:t>Signed e-SPA</a:t>
            </a:r>
          </a:p>
          <a:p>
            <a:pPr marL="285750" indent="-285750" defTabSz="914400">
              <a:buFont typeface="Wingdings" panose="05000000000000000000" pitchFamily="2" charset="2"/>
              <a:buChar char="Ø"/>
            </a:pPr>
            <a:endParaRPr lang="en-US" sz="3200" b="1" i="1" dirty="0">
              <a:solidFill>
                <a:prstClr val="white"/>
              </a:solidFill>
              <a:latin typeface="Century Gothic" panose="020B0502020202020204"/>
            </a:endParaRPr>
          </a:p>
          <a:p>
            <a:pPr marL="285750" indent="-285750" defTabSz="914400">
              <a:buFont typeface="Wingdings" panose="05000000000000000000" pitchFamily="2" charset="2"/>
              <a:buChar char="Ø"/>
            </a:pPr>
            <a:r>
              <a:rPr lang="en-US" sz="3200" b="1" i="1" dirty="0">
                <a:solidFill>
                  <a:prstClr val="white"/>
                </a:solidFill>
                <a:latin typeface="Century Gothic" panose="020B0502020202020204"/>
              </a:rPr>
              <a:t>Now Ready to Create an application</a:t>
            </a:r>
          </a:p>
          <a:p>
            <a:pPr defTabSz="914400"/>
            <a:endParaRPr lang="en-US" sz="2400" dirty="0">
              <a:solidFill>
                <a:prstClr val="white"/>
              </a:solidFill>
              <a:latin typeface="Century Gothic" panose="020B0502020202020204"/>
            </a:endParaRPr>
          </a:p>
        </p:txBody>
      </p:sp>
      <p:pic>
        <p:nvPicPr>
          <p:cNvPr id="7" name="Picture 6" descr="Checklist image">
            <a:extLst>
              <a:ext uri="{FF2B5EF4-FFF2-40B4-BE49-F238E27FC236}">
                <a16:creationId xmlns:a16="http://schemas.microsoft.com/office/drawing/2014/main" id="{73DA5CB1-2611-4ABE-911C-94431CF3E0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1432" y="1707428"/>
            <a:ext cx="4514248" cy="5047849"/>
          </a:xfrm>
          <a:prstGeom prst="rect">
            <a:avLst/>
          </a:prstGeom>
        </p:spPr>
      </p:pic>
      <p:sp>
        <p:nvSpPr>
          <p:cNvPr id="8" name="TextBox 7">
            <a:extLst>
              <a:ext uri="{FF2B5EF4-FFF2-40B4-BE49-F238E27FC236}">
                <a16:creationId xmlns:a16="http://schemas.microsoft.com/office/drawing/2014/main" id="{9F296439-0478-49B8-BC29-9E1425DB13F3}"/>
              </a:ext>
            </a:extLst>
          </p:cNvPr>
          <p:cNvSpPr txBox="1"/>
          <p:nvPr/>
        </p:nvSpPr>
        <p:spPr>
          <a:xfrm>
            <a:off x="4998720" y="7772400"/>
            <a:ext cx="9144000" cy="230832"/>
          </a:xfrm>
          <a:prstGeom prst="rect">
            <a:avLst/>
          </a:prstGeom>
          <a:noFill/>
        </p:spPr>
        <p:txBody>
          <a:bodyPr wrap="square" rtlCol="0">
            <a:spAutoFit/>
          </a:bodyPr>
          <a:lstStyle/>
          <a:p>
            <a:r>
              <a:rPr lang="en-US" sz="900">
                <a:hlinkClick r:id="rId4" tooltip="http://taichidelparque.blogspot.com/2011/09/hay-que-darse-las-condiciones.html"/>
              </a:rPr>
              <a:t>This Photo</a:t>
            </a:r>
            <a:r>
              <a:rPr lang="en-US" sz="900"/>
              <a:t> by Unknown Author is licensed under </a:t>
            </a:r>
            <a:r>
              <a:rPr lang="en-US" sz="900">
                <a:hlinkClick r:id="rId5" tooltip="https://creativecommons.org/licenses/by-nc-nd/2.5/"/>
              </a:rPr>
              <a:t>CC BY-NC-ND</a:t>
            </a:r>
            <a:endParaRPr lang="en-US" sz="900"/>
          </a:p>
        </p:txBody>
      </p:sp>
    </p:spTree>
    <p:extLst>
      <p:ext uri="{BB962C8B-B14F-4D97-AF65-F5344CB8AC3E}">
        <p14:creationId xmlns:p14="http://schemas.microsoft.com/office/powerpoint/2010/main" val="401854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D5F5-92E5-4581-B6AA-A5C291A3D645}"/>
              </a:ext>
            </a:extLst>
          </p:cNvPr>
          <p:cNvSpPr>
            <a:spLocks noGrp="1"/>
          </p:cNvSpPr>
          <p:nvPr>
            <p:ph type="title"/>
          </p:nvPr>
        </p:nvSpPr>
        <p:spPr>
          <a:xfrm>
            <a:off x="606393" y="137315"/>
            <a:ext cx="9808142" cy="689341"/>
          </a:xfrm>
        </p:spPr>
        <p:txBody>
          <a:bodyPr>
            <a:noAutofit/>
          </a:bodyPr>
          <a:lstStyle/>
          <a:p>
            <a:pPr algn="ctr"/>
            <a:r>
              <a:rPr lang="en-US" sz="4000" b="1" u="sng" dirty="0">
                <a:solidFill>
                  <a:schemeClr val="tx1"/>
                </a:solidFill>
              </a:rPr>
              <a:t>Prepare CNOI – Renewal Application </a:t>
            </a:r>
          </a:p>
        </p:txBody>
      </p:sp>
      <p:sp>
        <p:nvSpPr>
          <p:cNvPr id="12" name="Text Placeholder 9">
            <a:extLst>
              <a:ext uri="{FF2B5EF4-FFF2-40B4-BE49-F238E27FC236}">
                <a16:creationId xmlns:a16="http://schemas.microsoft.com/office/drawing/2014/main" id="{BCE87BE2-9B44-4B24-B484-B01FF5A4D9B5}"/>
              </a:ext>
            </a:extLst>
          </p:cNvPr>
          <p:cNvSpPr txBox="1">
            <a:spLocks noGrp="1"/>
          </p:cNvSpPr>
          <p:nvPr>
            <p:ph type="body" idx="1"/>
          </p:nvPr>
        </p:nvSpPr>
        <p:spPr>
          <a:xfrm>
            <a:off x="1058780" y="1243382"/>
            <a:ext cx="3012706" cy="768298"/>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n-lt"/>
                <a:ea typeface="+mn-ea"/>
                <a:cs typeface="+mn-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lt1"/>
                </a:solidFill>
                <a:latin typeface="+mn-lt"/>
                <a:ea typeface="+mn-ea"/>
                <a:cs typeface="+mn-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lt1"/>
                </a:solidFill>
                <a:latin typeface="+mn-lt"/>
                <a:ea typeface="+mn-ea"/>
                <a:cs typeface="+mn-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9pPr>
          </a:lstStyle>
          <a:p>
            <a:pPr algn="ctr"/>
            <a:r>
              <a:rPr lang="en-US" sz="1600" b="1" i="1" dirty="0">
                <a:solidFill>
                  <a:srgbClr val="FFFF00"/>
                </a:solidFill>
              </a:rPr>
              <a:t>Select  Program Area</a:t>
            </a:r>
          </a:p>
        </p:txBody>
      </p:sp>
      <p:pic>
        <p:nvPicPr>
          <p:cNvPr id="8" name="Content Placeholder 7" descr="Select program area to submit a renewal application ">
            <a:extLst>
              <a:ext uri="{FF2B5EF4-FFF2-40B4-BE49-F238E27FC236}">
                <a16:creationId xmlns:a16="http://schemas.microsoft.com/office/drawing/2014/main" id="{F5653B94-B22F-402E-9CC5-421F35FB207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9881" y="2215734"/>
            <a:ext cx="5707782" cy="4406448"/>
          </a:xfrm>
        </p:spPr>
      </p:pic>
      <p:sp>
        <p:nvSpPr>
          <p:cNvPr id="13" name="Text Placeholder 9">
            <a:extLst>
              <a:ext uri="{FF2B5EF4-FFF2-40B4-BE49-F238E27FC236}">
                <a16:creationId xmlns:a16="http://schemas.microsoft.com/office/drawing/2014/main" id="{758549B0-869C-4FA5-97F3-5A71FE70466D}"/>
              </a:ext>
            </a:extLst>
          </p:cNvPr>
          <p:cNvSpPr txBox="1">
            <a:spLocks noGrp="1"/>
          </p:cNvSpPr>
          <p:nvPr>
            <p:ph type="body" sz="quarter" idx="3"/>
          </p:nvPr>
        </p:nvSpPr>
        <p:spPr>
          <a:xfrm>
            <a:off x="7436860" y="1286964"/>
            <a:ext cx="3173645" cy="724716"/>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n-lt"/>
                <a:ea typeface="+mn-ea"/>
                <a:cs typeface="+mn-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lt1"/>
                </a:solidFill>
                <a:latin typeface="+mn-lt"/>
                <a:ea typeface="+mn-ea"/>
                <a:cs typeface="+mn-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lt1"/>
                </a:solidFill>
                <a:latin typeface="+mn-lt"/>
                <a:ea typeface="+mn-ea"/>
                <a:cs typeface="+mn-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9pPr>
          </a:lstStyle>
          <a:p>
            <a:pPr algn="ctr"/>
            <a:r>
              <a:rPr lang="en-US" sz="1600" b="1" i="1" dirty="0">
                <a:solidFill>
                  <a:srgbClr val="FFFF00"/>
                </a:solidFill>
              </a:rPr>
              <a:t>Choose Fill Out</a:t>
            </a:r>
          </a:p>
        </p:txBody>
      </p:sp>
      <p:pic>
        <p:nvPicPr>
          <p:cNvPr id="10" name="Content Placeholder 9" descr="Choose fill out">
            <a:extLst>
              <a:ext uri="{FF2B5EF4-FFF2-40B4-BE49-F238E27FC236}">
                <a16:creationId xmlns:a16="http://schemas.microsoft.com/office/drawing/2014/main" id="{CD217438-3296-45CB-8B8E-BA28369B29F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14716" y="2215734"/>
            <a:ext cx="5820765" cy="4406448"/>
          </a:xfrm>
        </p:spPr>
      </p:pic>
    </p:spTree>
    <p:extLst>
      <p:ext uri="{BB962C8B-B14F-4D97-AF65-F5344CB8AC3E}">
        <p14:creationId xmlns:p14="http://schemas.microsoft.com/office/powerpoint/2010/main" val="382238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6B40-8783-4F09-8F17-6D556F83B957}"/>
              </a:ext>
            </a:extLst>
          </p:cNvPr>
          <p:cNvSpPr>
            <a:spLocks noGrp="1"/>
          </p:cNvSpPr>
          <p:nvPr>
            <p:ph type="title"/>
          </p:nvPr>
        </p:nvSpPr>
        <p:spPr>
          <a:xfrm>
            <a:off x="269507" y="206230"/>
            <a:ext cx="10087276" cy="692688"/>
          </a:xfrm>
        </p:spPr>
        <p:txBody>
          <a:bodyPr>
            <a:normAutofit fontScale="90000"/>
          </a:bodyPr>
          <a:lstStyle/>
          <a:p>
            <a:pPr algn="ctr"/>
            <a:r>
              <a:rPr lang="en-US" sz="4000" b="1" u="sng" dirty="0">
                <a:solidFill>
                  <a:schemeClr val="tx1"/>
                </a:solidFill>
              </a:rPr>
              <a:t>Prepare CNOI – Renewal Application - 1</a:t>
            </a:r>
          </a:p>
        </p:txBody>
      </p:sp>
      <p:sp>
        <p:nvSpPr>
          <p:cNvPr id="3" name="Text Placeholder 2">
            <a:extLst>
              <a:ext uri="{FF2B5EF4-FFF2-40B4-BE49-F238E27FC236}">
                <a16:creationId xmlns:a16="http://schemas.microsoft.com/office/drawing/2014/main" id="{0B0C07D6-D8E0-4D7F-878D-DDA43106B08B}"/>
              </a:ext>
            </a:extLst>
          </p:cNvPr>
          <p:cNvSpPr>
            <a:spLocks noGrp="1"/>
          </p:cNvSpPr>
          <p:nvPr>
            <p:ph type="body" idx="1"/>
          </p:nvPr>
        </p:nvSpPr>
        <p:spPr>
          <a:xfrm>
            <a:off x="646111" y="1465459"/>
            <a:ext cx="4396338" cy="576262"/>
          </a:xfrm>
        </p:spPr>
        <p:txBody>
          <a:bodyPr/>
          <a:lstStyle/>
          <a:p>
            <a:pPr algn="ctr"/>
            <a:r>
              <a:rPr lang="en-US" dirty="0"/>
              <a:t>	</a:t>
            </a:r>
          </a:p>
        </p:txBody>
      </p:sp>
      <p:pic>
        <p:nvPicPr>
          <p:cNvPr id="8" name="Content Placeholder 7" descr="Select renewal application">
            <a:extLst>
              <a:ext uri="{FF2B5EF4-FFF2-40B4-BE49-F238E27FC236}">
                <a16:creationId xmlns:a16="http://schemas.microsoft.com/office/drawing/2014/main" id="{169F29FC-BB9A-494F-848C-AFC295B014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5924" y="2188519"/>
            <a:ext cx="5721179" cy="4422346"/>
          </a:xfrm>
        </p:spPr>
      </p:pic>
      <p:sp>
        <p:nvSpPr>
          <p:cNvPr id="14" name="Text Placeholder 9">
            <a:extLst>
              <a:ext uri="{FF2B5EF4-FFF2-40B4-BE49-F238E27FC236}">
                <a16:creationId xmlns:a16="http://schemas.microsoft.com/office/drawing/2014/main" id="{D034ED49-21B1-4CB5-844B-FC7BF21F34E6}"/>
              </a:ext>
            </a:extLst>
          </p:cNvPr>
          <p:cNvSpPr>
            <a:spLocks noGrp="1"/>
          </p:cNvSpPr>
          <p:nvPr>
            <p:ph type="body" sz="quarter" idx="3"/>
          </p:nvPr>
        </p:nvSpPr>
        <p:spPr>
          <a:xfrm>
            <a:off x="7652084" y="1318662"/>
            <a:ext cx="2604663" cy="723060"/>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1600" b="1" i="1" dirty="0">
                <a:solidFill>
                  <a:srgbClr val="FFFF00"/>
                </a:solidFill>
              </a:rPr>
              <a:t>Site Information (Regulated Entity)</a:t>
            </a:r>
          </a:p>
        </p:txBody>
      </p:sp>
      <p:pic>
        <p:nvPicPr>
          <p:cNvPr id="10" name="Content Placeholder 9" descr="Enter permit number to be renewed.">
            <a:extLst>
              <a:ext uri="{FF2B5EF4-FFF2-40B4-BE49-F238E27FC236}">
                <a16:creationId xmlns:a16="http://schemas.microsoft.com/office/drawing/2014/main" id="{45010893-32A8-49E9-A0AB-EF2E1201407B}"/>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17740" y="2188519"/>
            <a:ext cx="6030097" cy="4422346"/>
          </a:xfrm>
        </p:spPr>
      </p:pic>
      <p:sp>
        <p:nvSpPr>
          <p:cNvPr id="13" name="Text Placeholder 9">
            <a:extLst>
              <a:ext uri="{FF2B5EF4-FFF2-40B4-BE49-F238E27FC236}">
                <a16:creationId xmlns:a16="http://schemas.microsoft.com/office/drawing/2014/main" id="{FF5F1D83-15E6-444E-970C-2CB73860DB3C}"/>
              </a:ext>
            </a:extLst>
          </p:cNvPr>
          <p:cNvSpPr txBox="1">
            <a:spLocks/>
          </p:cNvSpPr>
          <p:nvPr/>
        </p:nvSpPr>
        <p:spPr>
          <a:xfrm>
            <a:off x="1500150" y="1318661"/>
            <a:ext cx="2706090" cy="723060"/>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n-lt"/>
                <a:ea typeface="+mn-ea"/>
                <a:cs typeface="+mn-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lt1"/>
                </a:solidFill>
                <a:latin typeface="+mn-lt"/>
                <a:ea typeface="+mn-ea"/>
                <a:cs typeface="+mn-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lt1"/>
                </a:solidFill>
                <a:latin typeface="+mn-lt"/>
                <a:ea typeface="+mn-ea"/>
                <a:cs typeface="+mn-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9pPr>
          </a:lstStyle>
          <a:p>
            <a:pPr algn="ctr"/>
            <a:r>
              <a:rPr lang="en-US" sz="1600" b="1" i="1" dirty="0">
                <a:solidFill>
                  <a:srgbClr val="FFFF00"/>
                </a:solidFill>
              </a:rPr>
              <a:t>Select Application Type</a:t>
            </a:r>
          </a:p>
        </p:txBody>
      </p:sp>
    </p:spTree>
    <p:extLst>
      <p:ext uri="{BB962C8B-B14F-4D97-AF65-F5344CB8AC3E}">
        <p14:creationId xmlns:p14="http://schemas.microsoft.com/office/powerpoint/2010/main" val="142374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A1F8-6B35-445D-9355-05370B82EBBB}"/>
              </a:ext>
            </a:extLst>
          </p:cNvPr>
          <p:cNvSpPr>
            <a:spLocks noGrp="1"/>
          </p:cNvSpPr>
          <p:nvPr>
            <p:ph type="title"/>
          </p:nvPr>
        </p:nvSpPr>
        <p:spPr>
          <a:xfrm>
            <a:off x="646111" y="250588"/>
            <a:ext cx="9933238" cy="692688"/>
          </a:xfrm>
        </p:spPr>
        <p:txBody>
          <a:bodyPr>
            <a:normAutofit fontScale="90000"/>
          </a:bodyPr>
          <a:lstStyle/>
          <a:p>
            <a:r>
              <a:rPr lang="en-US" sz="4000" b="1" u="sng" dirty="0">
                <a:solidFill>
                  <a:schemeClr val="tx1"/>
                </a:solidFill>
              </a:rPr>
              <a:t>Prepare CNOI – Renewal Application-2 </a:t>
            </a:r>
            <a:endParaRPr lang="en-US" sz="4000" u="sng" dirty="0">
              <a:solidFill>
                <a:schemeClr val="tx1"/>
              </a:solidFill>
            </a:endParaRPr>
          </a:p>
        </p:txBody>
      </p:sp>
      <p:sp>
        <p:nvSpPr>
          <p:cNvPr id="9" name="Text Placeholder 9">
            <a:extLst>
              <a:ext uri="{FF2B5EF4-FFF2-40B4-BE49-F238E27FC236}">
                <a16:creationId xmlns:a16="http://schemas.microsoft.com/office/drawing/2014/main" id="{2A21AD48-19AC-4282-A6A2-C87F10865B34}"/>
              </a:ext>
            </a:extLst>
          </p:cNvPr>
          <p:cNvSpPr>
            <a:spLocks noGrp="1"/>
          </p:cNvSpPr>
          <p:nvPr>
            <p:ph type="body" idx="1"/>
          </p:nvPr>
        </p:nvSpPr>
        <p:spPr>
          <a:xfrm>
            <a:off x="1260909" y="1414913"/>
            <a:ext cx="2762451" cy="814923"/>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1600" b="1" i="1" dirty="0">
                <a:solidFill>
                  <a:srgbClr val="FFFF00"/>
                </a:solidFill>
              </a:rPr>
              <a:t>Site Information (Regulated Entity)</a:t>
            </a:r>
          </a:p>
        </p:txBody>
      </p:sp>
      <p:sp>
        <p:nvSpPr>
          <p:cNvPr id="4" name="Content Placeholder 3">
            <a:extLst>
              <a:ext uri="{FF2B5EF4-FFF2-40B4-BE49-F238E27FC236}">
                <a16:creationId xmlns:a16="http://schemas.microsoft.com/office/drawing/2014/main" id="{61794C71-271F-4C3D-8CFB-6F2C34A8362D}"/>
              </a:ext>
            </a:extLst>
          </p:cNvPr>
          <p:cNvSpPr>
            <a:spLocks noGrp="1"/>
          </p:cNvSpPr>
          <p:nvPr>
            <p:ph sz="half" idx="2"/>
          </p:nvPr>
        </p:nvSpPr>
        <p:spPr>
          <a:xfrm>
            <a:off x="250258" y="2514600"/>
            <a:ext cx="5249394" cy="3741738"/>
          </a:xfrm>
        </p:spPr>
        <p:txBody>
          <a:bodyPr/>
          <a:lstStyle/>
          <a:p>
            <a:endParaRPr lang="en-US" dirty="0"/>
          </a:p>
        </p:txBody>
      </p:sp>
      <p:sp>
        <p:nvSpPr>
          <p:cNvPr id="10" name="Text Placeholder 9">
            <a:extLst>
              <a:ext uri="{FF2B5EF4-FFF2-40B4-BE49-F238E27FC236}">
                <a16:creationId xmlns:a16="http://schemas.microsoft.com/office/drawing/2014/main" id="{2EB1224C-145F-4B33-A3E2-B0AC2AE0F15B}"/>
              </a:ext>
            </a:extLst>
          </p:cNvPr>
          <p:cNvSpPr>
            <a:spLocks noGrp="1"/>
          </p:cNvSpPr>
          <p:nvPr>
            <p:ph type="body" sz="quarter" idx="3"/>
          </p:nvPr>
        </p:nvSpPr>
        <p:spPr>
          <a:xfrm>
            <a:off x="7657735" y="1422077"/>
            <a:ext cx="2921614" cy="800593"/>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1600" b="1" i="1" dirty="0">
                <a:solidFill>
                  <a:srgbClr val="FFFF00"/>
                </a:solidFill>
              </a:rPr>
              <a:t>Customer (Applicant) Information</a:t>
            </a:r>
          </a:p>
        </p:txBody>
      </p:sp>
      <p:sp>
        <p:nvSpPr>
          <p:cNvPr id="6" name="Content Placeholder 5">
            <a:extLst>
              <a:ext uri="{FF2B5EF4-FFF2-40B4-BE49-F238E27FC236}">
                <a16:creationId xmlns:a16="http://schemas.microsoft.com/office/drawing/2014/main" id="{BF83DE9C-399B-4EA8-A24B-20CDD048EE7A}"/>
              </a:ext>
            </a:extLst>
          </p:cNvPr>
          <p:cNvSpPr>
            <a:spLocks noGrp="1"/>
          </p:cNvSpPr>
          <p:nvPr>
            <p:ph sz="quarter" idx="4"/>
          </p:nvPr>
        </p:nvSpPr>
        <p:spPr/>
        <p:txBody>
          <a:bodyPr/>
          <a:lstStyle/>
          <a:p>
            <a:endParaRPr lang="en-US" dirty="0"/>
          </a:p>
        </p:txBody>
      </p:sp>
      <p:pic>
        <p:nvPicPr>
          <p:cNvPr id="7" name="Picture 6" descr="Site Information">
            <a:extLst>
              <a:ext uri="{FF2B5EF4-FFF2-40B4-BE49-F238E27FC236}">
                <a16:creationId xmlns:a16="http://schemas.microsoft.com/office/drawing/2014/main" id="{D64DC375-8669-49DF-9845-37C2EF508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58" y="2331011"/>
            <a:ext cx="5804033" cy="4397048"/>
          </a:xfrm>
          <a:prstGeom prst="rect">
            <a:avLst/>
          </a:prstGeom>
        </p:spPr>
      </p:pic>
      <p:pic>
        <p:nvPicPr>
          <p:cNvPr id="8" name="Picture 7" descr="Customer Information">
            <a:extLst>
              <a:ext uri="{FF2B5EF4-FFF2-40B4-BE49-F238E27FC236}">
                <a16:creationId xmlns:a16="http://schemas.microsoft.com/office/drawing/2014/main" id="{030505CE-7354-4792-A661-DC45E763B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134" y="2331012"/>
            <a:ext cx="5818817" cy="4397046"/>
          </a:xfrm>
          <a:prstGeom prst="rect">
            <a:avLst/>
          </a:prstGeom>
        </p:spPr>
      </p:pic>
    </p:spTree>
    <p:extLst>
      <p:ext uri="{BB962C8B-B14F-4D97-AF65-F5344CB8AC3E}">
        <p14:creationId xmlns:p14="http://schemas.microsoft.com/office/powerpoint/2010/main" val="37049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A9A7-69AD-4192-96F9-E2F2F98A5352}"/>
              </a:ext>
            </a:extLst>
          </p:cNvPr>
          <p:cNvSpPr>
            <a:spLocks noGrp="1"/>
          </p:cNvSpPr>
          <p:nvPr>
            <p:ph type="title"/>
          </p:nvPr>
        </p:nvSpPr>
        <p:spPr>
          <a:xfrm>
            <a:off x="818147" y="86628"/>
            <a:ext cx="10125777" cy="635267"/>
          </a:xfrm>
        </p:spPr>
        <p:txBody>
          <a:bodyPr>
            <a:normAutofit fontScale="90000"/>
          </a:bodyPr>
          <a:lstStyle/>
          <a:p>
            <a:pPr algn="ctr"/>
            <a:r>
              <a:rPr lang="en-US" sz="4000" b="1" dirty="0">
                <a:solidFill>
                  <a:schemeClr val="tx1"/>
                </a:solidFill>
              </a:rPr>
              <a:t>STEERS Version 6.1</a:t>
            </a:r>
          </a:p>
        </p:txBody>
      </p:sp>
      <p:sp>
        <p:nvSpPr>
          <p:cNvPr id="3" name="Content Placeholder 2">
            <a:extLst>
              <a:ext uri="{FF2B5EF4-FFF2-40B4-BE49-F238E27FC236}">
                <a16:creationId xmlns:a16="http://schemas.microsoft.com/office/drawing/2014/main" id="{5023C2F8-F748-4362-BEF8-B7410C282B3A}"/>
              </a:ext>
            </a:extLst>
          </p:cNvPr>
          <p:cNvSpPr>
            <a:spLocks noGrp="1"/>
          </p:cNvSpPr>
          <p:nvPr>
            <p:ph idx="1"/>
          </p:nvPr>
        </p:nvSpPr>
        <p:spPr>
          <a:xfrm>
            <a:off x="141053" y="721895"/>
            <a:ext cx="11919402" cy="6025413"/>
          </a:xfrm>
        </p:spPr>
        <p:txBody>
          <a:bodyPr>
            <a:normAutofit/>
          </a:bodyPr>
          <a:lstStyle/>
          <a:p>
            <a:pPr marL="0" indent="0">
              <a:buNone/>
            </a:pPr>
            <a:r>
              <a:rPr lang="en-US" b="1" u="sng" dirty="0">
                <a:solidFill>
                  <a:srgbClr val="FFFF00"/>
                </a:solidFill>
              </a:rPr>
              <a:t>RN/CN Level Changes </a:t>
            </a:r>
          </a:p>
          <a:p>
            <a:endParaRPr lang="en-US" sz="1800" dirty="0"/>
          </a:p>
          <a:p>
            <a:r>
              <a:rPr lang="en-US" dirty="0">
                <a:latin typeface="+mn-lt"/>
              </a:rPr>
              <a:t>No organizational ending for New RE and Site Names. (LLC, LP, etc..)</a:t>
            </a:r>
          </a:p>
          <a:p>
            <a:r>
              <a:rPr lang="en-US" dirty="0">
                <a:latin typeface="+mn-lt"/>
              </a:rPr>
              <a:t>USPS link available for helpful location description conventions.</a:t>
            </a:r>
          </a:p>
          <a:p>
            <a:pPr lvl="0"/>
            <a:r>
              <a:rPr lang="en-US" dirty="0">
                <a:latin typeface="+mn-lt"/>
              </a:rPr>
              <a:t>Facility NAICS code added at the site level.</a:t>
            </a:r>
          </a:p>
          <a:p>
            <a:pPr lvl="0"/>
            <a:r>
              <a:rPr lang="en-US" dirty="0">
                <a:latin typeface="+mn-lt"/>
              </a:rPr>
              <a:t>Multiple formats allowed as part of attachments.</a:t>
            </a:r>
          </a:p>
          <a:p>
            <a:r>
              <a:rPr lang="en-US" dirty="0"/>
              <a:t>Email field can now validate wild characters </a:t>
            </a:r>
          </a:p>
          <a:p>
            <a:pPr marL="0" lvl="0" indent="0">
              <a:buNone/>
            </a:pPr>
            <a:endParaRPr lang="en-US" dirty="0">
              <a:latin typeface="+mn-lt"/>
            </a:endParaRPr>
          </a:p>
          <a:p>
            <a:pPr lvl="1"/>
            <a:endParaRPr lang="en-US" dirty="0"/>
          </a:p>
          <a:p>
            <a:endParaRPr lang="en-US" dirty="0"/>
          </a:p>
        </p:txBody>
      </p:sp>
      <p:pic>
        <p:nvPicPr>
          <p:cNvPr id="5" name="Picture 4" descr="Site names cannot have organizational endings.">
            <a:extLst>
              <a:ext uri="{FF2B5EF4-FFF2-40B4-BE49-F238E27FC236}">
                <a16:creationId xmlns:a16="http://schemas.microsoft.com/office/drawing/2014/main" id="{A150F186-D8CC-4A74-8658-0B829E84F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648" y="1535230"/>
            <a:ext cx="3233351" cy="1896177"/>
          </a:xfrm>
          <a:prstGeom prst="rect">
            <a:avLst/>
          </a:prstGeom>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pic>
      <p:pic>
        <p:nvPicPr>
          <p:cNvPr id="7" name="Picture 6" descr="Location Description suggestion link">
            <a:extLst>
              <a:ext uri="{FF2B5EF4-FFF2-40B4-BE49-F238E27FC236}">
                <a16:creationId xmlns:a16="http://schemas.microsoft.com/office/drawing/2014/main" id="{966FCE8F-5B99-4B03-9317-553363C4C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53" y="4034187"/>
            <a:ext cx="3140574" cy="1750596"/>
          </a:xfrm>
          <a:prstGeom prst="rect">
            <a:avLst/>
          </a:prstGeom>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pic>
      <p:pic>
        <p:nvPicPr>
          <p:cNvPr id="9" name="Picture 8" descr="Multiple formats allowed as part of map attachements.">
            <a:extLst>
              <a:ext uri="{FF2B5EF4-FFF2-40B4-BE49-F238E27FC236}">
                <a16:creationId xmlns:a16="http://schemas.microsoft.com/office/drawing/2014/main" id="{B927162A-129D-4833-A5D8-CDDB4F7E2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858" y="3715135"/>
            <a:ext cx="3058675" cy="1722920"/>
          </a:xfrm>
          <a:prstGeom prst="rect">
            <a:avLst/>
          </a:prstGeom>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pic>
      <p:pic>
        <p:nvPicPr>
          <p:cNvPr id="16" name="Picture 15" descr="Facility NAICS code added to Site information">
            <a:extLst>
              <a:ext uri="{FF2B5EF4-FFF2-40B4-BE49-F238E27FC236}">
                <a16:creationId xmlns:a16="http://schemas.microsoft.com/office/drawing/2014/main" id="{D48868F4-638C-4AE0-B452-40657B9743B6}"/>
              </a:ext>
            </a:extLst>
          </p:cNvPr>
          <p:cNvPicPr>
            <a:picLocks noChangeAspect="1"/>
          </p:cNvPicPr>
          <p:nvPr/>
        </p:nvPicPr>
        <p:blipFill>
          <a:blip r:embed="rId6"/>
          <a:stretch>
            <a:fillRect/>
          </a:stretch>
        </p:blipFill>
        <p:spPr>
          <a:xfrm>
            <a:off x="3342015" y="5034014"/>
            <a:ext cx="2703015" cy="1568918"/>
          </a:xfrm>
          <a:prstGeom prst="rect">
            <a:avLst/>
          </a:prstGeom>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pic>
      <p:pic>
        <p:nvPicPr>
          <p:cNvPr id="18" name="Picture 17" descr="Email validation - does not allow wild characters.">
            <a:extLst>
              <a:ext uri="{FF2B5EF4-FFF2-40B4-BE49-F238E27FC236}">
                <a16:creationId xmlns:a16="http://schemas.microsoft.com/office/drawing/2014/main" id="{BD73655A-991E-4134-9E6C-490692484300}"/>
              </a:ext>
            </a:extLst>
          </p:cNvPr>
          <p:cNvPicPr>
            <a:picLocks noChangeAspect="1"/>
          </p:cNvPicPr>
          <p:nvPr/>
        </p:nvPicPr>
        <p:blipFill>
          <a:blip r:embed="rId7"/>
          <a:stretch>
            <a:fillRect/>
          </a:stretch>
        </p:blipFill>
        <p:spPr>
          <a:xfrm>
            <a:off x="9287362" y="5034014"/>
            <a:ext cx="2749614" cy="1713294"/>
          </a:xfrm>
          <a:prstGeom prst="rect">
            <a:avLst/>
          </a:prstGeom>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423838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E80B-9557-42E1-B849-19CEDACDB9A1}"/>
              </a:ext>
            </a:extLst>
          </p:cNvPr>
          <p:cNvSpPr>
            <a:spLocks noGrp="1"/>
          </p:cNvSpPr>
          <p:nvPr>
            <p:ph type="title"/>
          </p:nvPr>
        </p:nvSpPr>
        <p:spPr>
          <a:xfrm>
            <a:off x="796738" y="192836"/>
            <a:ext cx="10547537" cy="702314"/>
          </a:xfrm>
        </p:spPr>
        <p:txBody>
          <a:bodyPr>
            <a:normAutofit/>
          </a:bodyPr>
          <a:lstStyle/>
          <a:p>
            <a:r>
              <a:rPr lang="en-US" sz="4000" b="1" dirty="0">
                <a:solidFill>
                  <a:schemeClr val="tx1"/>
                </a:solidFill>
              </a:rPr>
              <a:t>Prepare CNOI – Renewal Application - 3</a:t>
            </a:r>
            <a:endParaRPr lang="en-US" sz="4000" dirty="0">
              <a:solidFill>
                <a:schemeClr val="tx1"/>
              </a:solidFill>
            </a:endParaRPr>
          </a:p>
        </p:txBody>
      </p:sp>
      <p:sp>
        <p:nvSpPr>
          <p:cNvPr id="11" name="Text Placeholder 9">
            <a:extLst>
              <a:ext uri="{FF2B5EF4-FFF2-40B4-BE49-F238E27FC236}">
                <a16:creationId xmlns:a16="http://schemas.microsoft.com/office/drawing/2014/main" id="{04D10E62-18E7-4906-96D0-6D53B3703AFB}"/>
              </a:ext>
            </a:extLst>
          </p:cNvPr>
          <p:cNvSpPr>
            <a:spLocks noGrp="1"/>
          </p:cNvSpPr>
          <p:nvPr>
            <p:ph type="body" idx="1"/>
          </p:nvPr>
        </p:nvSpPr>
        <p:spPr>
          <a:xfrm>
            <a:off x="1305444" y="1345701"/>
            <a:ext cx="2573537" cy="784347"/>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800" b="1" i="1" dirty="0">
                <a:solidFill>
                  <a:srgbClr val="FFFF00"/>
                </a:solidFill>
              </a:rPr>
              <a:t>Application Contact</a:t>
            </a:r>
          </a:p>
        </p:txBody>
      </p:sp>
      <p:pic>
        <p:nvPicPr>
          <p:cNvPr id="7" name="Content Placeholder 6" descr="Application Contact section">
            <a:extLst>
              <a:ext uri="{FF2B5EF4-FFF2-40B4-BE49-F238E27FC236}">
                <a16:creationId xmlns:a16="http://schemas.microsoft.com/office/drawing/2014/main" id="{8EFADDEC-52B0-4068-800C-71FF0528AC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880" y="2233061"/>
            <a:ext cx="5823283" cy="4369870"/>
          </a:xfrm>
          <a:prstGeom prst="rect">
            <a:avLst/>
          </a:prstGeom>
        </p:spPr>
      </p:pic>
      <p:sp>
        <p:nvSpPr>
          <p:cNvPr id="10" name="Text Placeholder 9">
            <a:extLst>
              <a:ext uri="{FF2B5EF4-FFF2-40B4-BE49-F238E27FC236}">
                <a16:creationId xmlns:a16="http://schemas.microsoft.com/office/drawing/2014/main" id="{12D3E896-896D-4E93-8131-24F5DA54ED3B}"/>
              </a:ext>
            </a:extLst>
          </p:cNvPr>
          <p:cNvSpPr>
            <a:spLocks noGrp="1"/>
          </p:cNvSpPr>
          <p:nvPr>
            <p:ph type="body" sz="quarter" idx="3"/>
          </p:nvPr>
        </p:nvSpPr>
        <p:spPr>
          <a:xfrm>
            <a:off x="7016818" y="1345701"/>
            <a:ext cx="3184644" cy="774722"/>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600" b="1" i="1" dirty="0">
                <a:solidFill>
                  <a:srgbClr val="FFFF00"/>
                </a:solidFill>
              </a:rPr>
              <a:t>General</a:t>
            </a:r>
            <a:r>
              <a:rPr lang="en-US" sz="1600" b="1" i="1" dirty="0"/>
              <a:t> </a:t>
            </a:r>
            <a:r>
              <a:rPr lang="en-US" sz="1800" b="1" i="1" dirty="0">
                <a:solidFill>
                  <a:srgbClr val="FFFF00"/>
                </a:solidFill>
              </a:rPr>
              <a:t>Characteristics</a:t>
            </a:r>
          </a:p>
        </p:txBody>
      </p:sp>
      <p:pic>
        <p:nvPicPr>
          <p:cNvPr id="8" name="Content Placeholder 7" descr="General Characteristics section">
            <a:extLst>
              <a:ext uri="{FF2B5EF4-FFF2-40B4-BE49-F238E27FC236}">
                <a16:creationId xmlns:a16="http://schemas.microsoft.com/office/drawing/2014/main" id="{662194EF-BBCF-4A91-B751-EBE2C6FBDC1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28951" y="2233061"/>
            <a:ext cx="5758249" cy="4369870"/>
          </a:xfrm>
          <a:prstGeom prst="rect">
            <a:avLst/>
          </a:prstGeom>
        </p:spPr>
      </p:pic>
    </p:spTree>
    <p:extLst>
      <p:ext uri="{BB962C8B-B14F-4D97-AF65-F5344CB8AC3E}">
        <p14:creationId xmlns:p14="http://schemas.microsoft.com/office/powerpoint/2010/main" val="202852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69D9-519D-4249-9210-83CECE564FDC}"/>
              </a:ext>
            </a:extLst>
          </p:cNvPr>
          <p:cNvSpPr>
            <a:spLocks noGrp="1"/>
          </p:cNvSpPr>
          <p:nvPr>
            <p:ph type="title"/>
          </p:nvPr>
        </p:nvSpPr>
        <p:spPr>
          <a:xfrm>
            <a:off x="1371600" y="181209"/>
            <a:ext cx="8359541" cy="608063"/>
          </a:xfrm>
        </p:spPr>
        <p:txBody>
          <a:bodyPr>
            <a:normAutofit fontScale="90000"/>
          </a:bodyPr>
          <a:lstStyle/>
          <a:p>
            <a:pPr algn="ctr"/>
            <a:r>
              <a:rPr lang="en-US" sz="4000" b="1" dirty="0">
                <a:solidFill>
                  <a:schemeClr val="tx1"/>
                </a:solidFill>
              </a:rPr>
              <a:t>ePay – Payment Types</a:t>
            </a:r>
          </a:p>
        </p:txBody>
      </p:sp>
      <p:pic>
        <p:nvPicPr>
          <p:cNvPr id="7" name="Content Placeholder 3" descr="payment screen for ePay Portal - Check option">
            <a:extLst>
              <a:ext uri="{FF2B5EF4-FFF2-40B4-BE49-F238E27FC236}">
                <a16:creationId xmlns:a16="http://schemas.microsoft.com/office/drawing/2014/main" id="{1B615B60-81F1-43C7-AC0F-C8B857BEF290}"/>
              </a:ext>
            </a:extLst>
          </p:cNvPr>
          <p:cNvPicPr>
            <a:picLocks/>
          </p:cNvPicPr>
          <p:nvPr/>
        </p:nvPicPr>
        <p:blipFill rotWithShape="1">
          <a:blip r:embed="rId3">
            <a:extLst>
              <a:ext uri="{28A0092B-C50C-407E-A947-70E740481C1C}">
                <a14:useLocalDpi xmlns:a14="http://schemas.microsoft.com/office/drawing/2010/main" val="0"/>
              </a:ext>
            </a:extLst>
          </a:blip>
          <a:srcRect t="12169" b="12309"/>
          <a:stretch/>
        </p:blipFill>
        <p:spPr bwMode="auto">
          <a:xfrm>
            <a:off x="327259" y="2171700"/>
            <a:ext cx="5438110" cy="4492571"/>
          </a:xfrm>
          <a:prstGeom prst="rect">
            <a:avLst/>
          </a:prstGeom>
          <a:noFill/>
          <a:ln>
            <a:noFill/>
          </a:ln>
          <a:extLst>
            <a:ext uri="{53640926-AAD7-44D8-BBD7-CCE9431645EC}">
              <a14:shadowObscured xmlns:a14="http://schemas.microsoft.com/office/drawing/2010/main"/>
            </a:ext>
          </a:extLst>
        </p:spPr>
      </p:pic>
      <p:pic>
        <p:nvPicPr>
          <p:cNvPr id="8" name="Content Placeholder 3" descr="payment screen for ePay Portal - Credit Card option">
            <a:extLst>
              <a:ext uri="{FF2B5EF4-FFF2-40B4-BE49-F238E27FC236}">
                <a16:creationId xmlns:a16="http://schemas.microsoft.com/office/drawing/2014/main" id="{6DCC31F0-8D28-4CC7-B0B8-14BC59E66BBB}"/>
              </a:ext>
            </a:extLst>
          </p:cNvPr>
          <p:cNvPicPr>
            <a:picLocks noChangeAspect="1"/>
          </p:cNvPicPr>
          <p:nvPr/>
        </p:nvPicPr>
        <p:blipFill>
          <a:blip r:embed="rId4"/>
          <a:stretch>
            <a:fillRect/>
          </a:stretch>
        </p:blipFill>
        <p:spPr>
          <a:xfrm>
            <a:off x="6172200" y="2171700"/>
            <a:ext cx="5141900" cy="4492571"/>
          </a:xfrm>
          <a:prstGeom prst="rect">
            <a:avLst/>
          </a:prstGeom>
        </p:spPr>
      </p:pic>
      <p:pic>
        <p:nvPicPr>
          <p:cNvPr id="3" name="Picture 2" descr="ePay logo">
            <a:extLst>
              <a:ext uri="{FF2B5EF4-FFF2-40B4-BE49-F238E27FC236}">
                <a16:creationId xmlns:a16="http://schemas.microsoft.com/office/drawing/2014/main" id="{5F2DF5DB-134C-4C0E-BEC0-126545C4F1CD}"/>
              </a:ext>
            </a:extLst>
          </p:cNvPr>
          <p:cNvPicPr>
            <a:picLocks noChangeAspect="1"/>
          </p:cNvPicPr>
          <p:nvPr/>
        </p:nvPicPr>
        <p:blipFill>
          <a:blip r:embed="rId5"/>
          <a:stretch>
            <a:fillRect/>
          </a:stretch>
        </p:blipFill>
        <p:spPr>
          <a:xfrm>
            <a:off x="9848042" y="181209"/>
            <a:ext cx="2249516" cy="1827423"/>
          </a:xfrm>
          <a:prstGeom prst="rect">
            <a:avLst/>
          </a:prstGeom>
        </p:spPr>
      </p:pic>
      <p:sp>
        <p:nvSpPr>
          <p:cNvPr id="10" name="Text Placeholder 9">
            <a:extLst>
              <a:ext uri="{FF2B5EF4-FFF2-40B4-BE49-F238E27FC236}">
                <a16:creationId xmlns:a16="http://schemas.microsoft.com/office/drawing/2014/main" id="{ADB27C10-5921-4455-9B87-0D87350355B2}"/>
              </a:ext>
            </a:extLst>
          </p:cNvPr>
          <p:cNvSpPr txBox="1">
            <a:spLocks/>
          </p:cNvSpPr>
          <p:nvPr/>
        </p:nvSpPr>
        <p:spPr>
          <a:xfrm>
            <a:off x="1155033" y="1229599"/>
            <a:ext cx="2290812" cy="779034"/>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9pPr>
          </a:lstStyle>
          <a:p>
            <a:pPr marL="0" indent="0" algn="ctr">
              <a:buNone/>
            </a:pPr>
            <a:r>
              <a:rPr lang="en-US" sz="1800" b="1" i="1" dirty="0">
                <a:solidFill>
                  <a:srgbClr val="FFFF00"/>
                </a:solidFill>
              </a:rPr>
              <a:t>Electronic Check (ACH)</a:t>
            </a:r>
          </a:p>
        </p:txBody>
      </p:sp>
      <p:sp>
        <p:nvSpPr>
          <p:cNvPr id="11" name="Text Placeholder 9">
            <a:extLst>
              <a:ext uri="{FF2B5EF4-FFF2-40B4-BE49-F238E27FC236}">
                <a16:creationId xmlns:a16="http://schemas.microsoft.com/office/drawing/2014/main" id="{A53B7351-A555-4383-A812-F6BD82CC426A}"/>
              </a:ext>
            </a:extLst>
          </p:cNvPr>
          <p:cNvSpPr txBox="1">
            <a:spLocks/>
          </p:cNvSpPr>
          <p:nvPr/>
        </p:nvSpPr>
        <p:spPr>
          <a:xfrm>
            <a:off x="7334450" y="1340438"/>
            <a:ext cx="1813831" cy="637533"/>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9pPr>
          </a:lstStyle>
          <a:p>
            <a:pPr marL="0" indent="0" algn="ctr">
              <a:buNone/>
            </a:pPr>
            <a:r>
              <a:rPr lang="en-US" sz="1800" b="1" i="1" dirty="0">
                <a:solidFill>
                  <a:srgbClr val="FFFF00"/>
                </a:solidFill>
              </a:rPr>
              <a:t>Credit Card</a:t>
            </a:r>
          </a:p>
        </p:txBody>
      </p:sp>
    </p:spTree>
    <p:extLst>
      <p:ext uri="{BB962C8B-B14F-4D97-AF65-F5344CB8AC3E}">
        <p14:creationId xmlns:p14="http://schemas.microsoft.com/office/powerpoint/2010/main" val="267548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BE41-C105-4AC5-A932-F9883FBAF805}"/>
              </a:ext>
            </a:extLst>
          </p:cNvPr>
          <p:cNvSpPr>
            <a:spLocks noGrp="1"/>
          </p:cNvSpPr>
          <p:nvPr>
            <p:ph type="title"/>
          </p:nvPr>
        </p:nvSpPr>
        <p:spPr>
          <a:xfrm>
            <a:off x="336885" y="96254"/>
            <a:ext cx="10129288" cy="644891"/>
          </a:xfrm>
        </p:spPr>
        <p:txBody>
          <a:bodyPr>
            <a:normAutofit fontScale="90000"/>
          </a:bodyPr>
          <a:lstStyle/>
          <a:p>
            <a:pPr algn="ctr"/>
            <a:r>
              <a:rPr lang="en-US" sz="4000" b="1" u="sng" dirty="0">
                <a:solidFill>
                  <a:schemeClr val="tx1"/>
                </a:solidFill>
              </a:rPr>
              <a:t>Prepare CNOI – Renewal Application - 4</a:t>
            </a:r>
          </a:p>
        </p:txBody>
      </p:sp>
      <p:pic>
        <p:nvPicPr>
          <p:cNvPr id="8" name="Content Placeholder 7" descr="Payment complete screen - with an button showing &quot;Return to STEERS&quot;">
            <a:extLst>
              <a:ext uri="{FF2B5EF4-FFF2-40B4-BE49-F238E27FC236}">
                <a16:creationId xmlns:a16="http://schemas.microsoft.com/office/drawing/2014/main" id="{F69CCF1D-4381-4191-89CF-721E970D59B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17" y="2050181"/>
            <a:ext cx="6044666" cy="4632879"/>
          </a:xfrm>
        </p:spPr>
      </p:pic>
      <p:pic>
        <p:nvPicPr>
          <p:cNvPr id="10" name="Content Placeholder 9" descr="Submit button to complete the process">
            <a:extLst>
              <a:ext uri="{FF2B5EF4-FFF2-40B4-BE49-F238E27FC236}">
                <a16:creationId xmlns:a16="http://schemas.microsoft.com/office/drawing/2014/main" id="{076E2F5D-F0C0-4ED9-B435-C29E8917E56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97226" y="2050181"/>
            <a:ext cx="5614687" cy="4807819"/>
          </a:xfrm>
        </p:spPr>
      </p:pic>
      <p:sp>
        <p:nvSpPr>
          <p:cNvPr id="14" name="Text Placeholder 9">
            <a:extLst>
              <a:ext uri="{FF2B5EF4-FFF2-40B4-BE49-F238E27FC236}">
                <a16:creationId xmlns:a16="http://schemas.microsoft.com/office/drawing/2014/main" id="{757020F9-83A7-40F0-9229-A3DDBF43FC3D}"/>
              </a:ext>
            </a:extLst>
          </p:cNvPr>
          <p:cNvSpPr txBox="1">
            <a:spLocks/>
          </p:cNvSpPr>
          <p:nvPr/>
        </p:nvSpPr>
        <p:spPr>
          <a:xfrm>
            <a:off x="1103313" y="1167119"/>
            <a:ext cx="2573537" cy="784347"/>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n-lt"/>
                <a:ea typeface="+mn-ea"/>
                <a:cs typeface="+mn-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lt1"/>
                </a:solidFill>
                <a:latin typeface="+mn-lt"/>
                <a:ea typeface="+mn-ea"/>
                <a:cs typeface="+mn-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lt1"/>
                </a:solidFill>
                <a:latin typeface="+mn-lt"/>
                <a:ea typeface="+mn-ea"/>
                <a:cs typeface="+mn-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9pPr>
          </a:lstStyle>
          <a:p>
            <a:pPr algn="ctr"/>
            <a:r>
              <a:rPr lang="en-US" sz="1800" b="1" i="1" dirty="0">
                <a:solidFill>
                  <a:srgbClr val="FFFF00"/>
                </a:solidFill>
              </a:rPr>
              <a:t>Payment</a:t>
            </a:r>
          </a:p>
        </p:txBody>
      </p:sp>
      <p:sp>
        <p:nvSpPr>
          <p:cNvPr id="15" name="Text Placeholder 9">
            <a:extLst>
              <a:ext uri="{FF2B5EF4-FFF2-40B4-BE49-F238E27FC236}">
                <a16:creationId xmlns:a16="http://schemas.microsoft.com/office/drawing/2014/main" id="{2C864FBE-2B07-4144-A118-ED8BFDE3BEAB}"/>
              </a:ext>
            </a:extLst>
          </p:cNvPr>
          <p:cNvSpPr txBox="1">
            <a:spLocks/>
          </p:cNvSpPr>
          <p:nvPr/>
        </p:nvSpPr>
        <p:spPr>
          <a:xfrm>
            <a:off x="7477298" y="1094528"/>
            <a:ext cx="2573537" cy="784347"/>
          </a:xfrm>
          <a:prstGeom prst="flowChartPunchedTape">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n-lt"/>
                <a:ea typeface="+mn-ea"/>
                <a:cs typeface="+mn-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lt1"/>
                </a:solidFill>
                <a:latin typeface="+mn-lt"/>
                <a:ea typeface="+mn-ea"/>
                <a:cs typeface="+mn-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lt1"/>
                </a:solidFill>
                <a:latin typeface="+mn-lt"/>
                <a:ea typeface="+mn-ea"/>
                <a:cs typeface="+mn-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lt1"/>
                </a:solidFill>
                <a:latin typeface="+mn-lt"/>
                <a:ea typeface="+mn-ea"/>
                <a:cs typeface="+mn-cs"/>
              </a:defRPr>
            </a:lvl9pPr>
          </a:lstStyle>
          <a:p>
            <a:pPr algn="ctr"/>
            <a:r>
              <a:rPr lang="en-US" sz="1800" b="1" i="1" dirty="0">
                <a:solidFill>
                  <a:srgbClr val="FFFF00"/>
                </a:solidFill>
              </a:rPr>
              <a:t>Submit Application</a:t>
            </a:r>
          </a:p>
        </p:txBody>
      </p:sp>
    </p:spTree>
    <p:extLst>
      <p:ext uri="{BB962C8B-B14F-4D97-AF65-F5344CB8AC3E}">
        <p14:creationId xmlns:p14="http://schemas.microsoft.com/office/powerpoint/2010/main" val="137833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48A5-AFF4-4789-B1DD-A0C2E0858497}"/>
              </a:ext>
            </a:extLst>
          </p:cNvPr>
          <p:cNvSpPr>
            <a:spLocks noGrp="1"/>
          </p:cNvSpPr>
          <p:nvPr>
            <p:ph type="title"/>
          </p:nvPr>
        </p:nvSpPr>
        <p:spPr>
          <a:xfrm>
            <a:off x="0" y="67378"/>
            <a:ext cx="10972800" cy="532698"/>
          </a:xfrm>
        </p:spPr>
        <p:txBody>
          <a:bodyPr>
            <a:normAutofit fontScale="90000"/>
          </a:bodyPr>
          <a:lstStyle/>
          <a:p>
            <a:r>
              <a:rPr lang="en-US" sz="4000" b="1" u="sng" dirty="0">
                <a:solidFill>
                  <a:schemeClr val="tx1"/>
                </a:solidFill>
              </a:rPr>
              <a:t>STEERS Version 6.1- Program Level </a:t>
            </a:r>
            <a:br>
              <a:rPr lang="en-US" sz="4000" b="1" u="sng" dirty="0">
                <a:solidFill>
                  <a:schemeClr val="tx1"/>
                </a:solidFill>
              </a:rPr>
            </a:br>
            <a:endParaRPr lang="en-US" sz="4000" u="sng" dirty="0">
              <a:solidFill>
                <a:schemeClr val="tx1"/>
              </a:solidFill>
            </a:endParaRPr>
          </a:p>
        </p:txBody>
      </p:sp>
      <p:sp>
        <p:nvSpPr>
          <p:cNvPr id="3" name="Content Placeholder 2" descr="Low Rainfall Erositivity Waiver is now available in ePermits under Stormwater ">
            <a:extLst>
              <a:ext uri="{FF2B5EF4-FFF2-40B4-BE49-F238E27FC236}">
                <a16:creationId xmlns:a16="http://schemas.microsoft.com/office/drawing/2014/main" id="{E3550CD7-BD37-44AE-A93D-5FDD03385CBD}"/>
              </a:ext>
            </a:extLst>
          </p:cNvPr>
          <p:cNvSpPr>
            <a:spLocks noGrp="1"/>
          </p:cNvSpPr>
          <p:nvPr>
            <p:ph idx="1"/>
          </p:nvPr>
        </p:nvSpPr>
        <p:spPr>
          <a:xfrm>
            <a:off x="86627" y="667454"/>
            <a:ext cx="11908857" cy="6190546"/>
          </a:xfrm>
        </p:spPr>
        <p:txBody>
          <a:bodyPr>
            <a:normAutofit fontScale="85000" lnSpcReduction="20000"/>
          </a:bodyPr>
          <a:lstStyle/>
          <a:p>
            <a:pPr lvl="1"/>
            <a:endParaRPr lang="en-US" sz="2400" dirty="0">
              <a:latin typeface="+mn-lt"/>
            </a:endParaRPr>
          </a:p>
          <a:p>
            <a:pPr lvl="1"/>
            <a:r>
              <a:rPr lang="en-US" sz="2400" dirty="0">
                <a:latin typeface="+mn-lt"/>
              </a:rPr>
              <a:t>TXG110000– Discharge Type – Outfalls that only discharge </a:t>
            </a:r>
          </a:p>
          <a:p>
            <a:pPr lvl="2"/>
            <a:r>
              <a:rPr lang="en-US" sz="2400" dirty="0">
                <a:latin typeface="+mn-lt"/>
              </a:rPr>
              <a:t>“Stormwater” - do not require DMRs.</a:t>
            </a:r>
          </a:p>
          <a:p>
            <a:pPr lvl="1"/>
            <a:endParaRPr lang="en-US" sz="2400" dirty="0">
              <a:latin typeface="+mn-lt"/>
            </a:endParaRPr>
          </a:p>
          <a:p>
            <a:pPr lvl="1"/>
            <a:r>
              <a:rPr lang="en-US" sz="2400" dirty="0">
                <a:latin typeface="+mn-lt"/>
              </a:rPr>
              <a:t>TXG110000 and TXR050000  - NOC option to change outfall information.</a:t>
            </a:r>
          </a:p>
          <a:p>
            <a:pPr lvl="1"/>
            <a:endParaRPr lang="en-US" sz="2400" dirty="0">
              <a:latin typeface="+mn-lt"/>
            </a:endParaRPr>
          </a:p>
          <a:p>
            <a:pPr lvl="1"/>
            <a:r>
              <a:rPr lang="en-US" sz="2400" dirty="0">
                <a:latin typeface="+mn-lt"/>
              </a:rPr>
              <a:t>All 12-digit TXR15#s will be renewed seamlessly and provided with a new 9 digit TXR15# upon renewal. </a:t>
            </a:r>
          </a:p>
          <a:p>
            <a:pPr lvl="1"/>
            <a:endParaRPr lang="en-US" sz="2400" dirty="0">
              <a:latin typeface="+mn-lt"/>
            </a:endParaRPr>
          </a:p>
          <a:p>
            <a:pPr lvl="1"/>
            <a:r>
              <a:rPr lang="en-US" sz="2400" dirty="0">
                <a:latin typeface="+mn-lt"/>
              </a:rPr>
              <a:t>Low Rainfall Erositivity Waiver is now available in ePermits under Stormwater for no fee.</a:t>
            </a:r>
          </a:p>
          <a:p>
            <a:pPr lvl="1"/>
            <a:endParaRPr lang="en-US" sz="2400" dirty="0">
              <a:latin typeface="+mn-lt"/>
            </a:endParaRPr>
          </a:p>
          <a:p>
            <a:pPr lvl="1"/>
            <a:r>
              <a:rPr lang="en-US" sz="2400" dirty="0"/>
              <a:t>EPA mandated fields added to the application details.</a:t>
            </a:r>
          </a:p>
          <a:p>
            <a:pPr marL="457200" lvl="1" indent="0">
              <a:buNone/>
            </a:pPr>
            <a:endParaRPr lang="en-US" sz="2400" dirty="0">
              <a:latin typeface="+mn-lt"/>
            </a:endParaRPr>
          </a:p>
          <a:p>
            <a:pPr lvl="1"/>
            <a:r>
              <a:rPr lang="en-US" sz="2400" dirty="0">
                <a:latin typeface="+mn-lt"/>
              </a:rPr>
              <a:t> As per EPA mandate; TXR05 NOI is now required to have DMR contact.</a:t>
            </a:r>
          </a:p>
          <a:p>
            <a:pPr lvl="1"/>
            <a:endParaRPr lang="en-US" sz="2400" dirty="0">
              <a:latin typeface="+mn-lt"/>
            </a:endParaRPr>
          </a:p>
          <a:p>
            <a:pPr lvl="1"/>
            <a:r>
              <a:rPr lang="en-US" sz="2400" dirty="0">
                <a:latin typeface="+mn-lt"/>
              </a:rPr>
              <a:t>Customers can now terminate their applications irrespective of their CN Status.</a:t>
            </a:r>
          </a:p>
          <a:p>
            <a:pPr marL="457200" lvl="1" indent="0">
              <a:buNone/>
            </a:pPr>
            <a:r>
              <a:rPr lang="en-US" sz="2000" dirty="0">
                <a:latin typeface="+mn-lt"/>
              </a:rPr>
              <a:t> </a:t>
            </a:r>
          </a:p>
          <a:p>
            <a:pPr lvl="2"/>
            <a:endParaRPr lang="en-US" dirty="0"/>
          </a:p>
          <a:p>
            <a:pPr lvl="2"/>
            <a:endParaRPr lang="en-US" dirty="0"/>
          </a:p>
          <a:p>
            <a:pPr lvl="1"/>
            <a:endParaRPr lang="en-US" dirty="0"/>
          </a:p>
          <a:p>
            <a:endParaRPr lang="en-US" dirty="0"/>
          </a:p>
        </p:txBody>
      </p:sp>
      <p:pic>
        <p:nvPicPr>
          <p:cNvPr id="5" name="Picture 4" descr="Discharge type information message">
            <a:extLst>
              <a:ext uri="{FF2B5EF4-FFF2-40B4-BE49-F238E27FC236}">
                <a16:creationId xmlns:a16="http://schemas.microsoft.com/office/drawing/2014/main" id="{2B2672E8-B0AC-4D12-8349-CDE44D856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002" y="0"/>
            <a:ext cx="3576998" cy="2095401"/>
          </a:xfrm>
          <a:prstGeom prst="rect">
            <a:avLst/>
          </a:prstGeom>
          <a:ln w="28575">
            <a:solidFill>
              <a:schemeClr val="accent1"/>
            </a:solidFill>
          </a:ln>
        </p:spPr>
      </p:pic>
      <p:pic>
        <p:nvPicPr>
          <p:cNvPr id="6" name="Picture 5" descr="Low Rainfall Erositivity Waiver is now available in ePermits under SW program">
            <a:extLst>
              <a:ext uri="{FF2B5EF4-FFF2-40B4-BE49-F238E27FC236}">
                <a16:creationId xmlns:a16="http://schemas.microsoft.com/office/drawing/2014/main" id="{5C7C7E6F-DA5F-4957-8696-92727DF31F95}"/>
              </a:ext>
            </a:extLst>
          </p:cNvPr>
          <p:cNvPicPr>
            <a:picLocks noChangeAspect="1"/>
          </p:cNvPicPr>
          <p:nvPr/>
        </p:nvPicPr>
        <p:blipFill>
          <a:blip r:embed="rId4"/>
          <a:stretch>
            <a:fillRect/>
          </a:stretch>
        </p:blipFill>
        <p:spPr>
          <a:xfrm>
            <a:off x="9714296" y="4179120"/>
            <a:ext cx="2281188" cy="1896177"/>
          </a:xfrm>
          <a:prstGeom prst="rect">
            <a:avLst/>
          </a:prstGeom>
          <a:ln w="28575">
            <a:solidFill>
              <a:schemeClr val="accent1"/>
            </a:solidFill>
          </a:ln>
        </p:spPr>
      </p:pic>
    </p:spTree>
    <p:extLst>
      <p:ext uri="{BB962C8B-B14F-4D97-AF65-F5344CB8AC3E}">
        <p14:creationId xmlns:p14="http://schemas.microsoft.com/office/powerpoint/2010/main" val="11086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1BC2-897F-49B0-BABE-E9EC39F53DDC}"/>
              </a:ext>
            </a:extLst>
          </p:cNvPr>
          <p:cNvSpPr>
            <a:spLocks noGrp="1"/>
          </p:cNvSpPr>
          <p:nvPr>
            <p:ph type="title"/>
          </p:nvPr>
        </p:nvSpPr>
        <p:spPr>
          <a:xfrm>
            <a:off x="0" y="1"/>
            <a:ext cx="10615613" cy="1096030"/>
          </a:xfrm>
        </p:spPr>
        <p:txBody>
          <a:bodyPr/>
          <a:lstStyle/>
          <a:p>
            <a:pPr algn="ctr"/>
            <a:r>
              <a:rPr lang="en-US" sz="4000" b="1" u="sng" dirty="0"/>
              <a:t>Electronic Reporting System</a:t>
            </a:r>
          </a:p>
        </p:txBody>
      </p:sp>
      <p:sp>
        <p:nvSpPr>
          <p:cNvPr id="3" name="Content Placeholder 2">
            <a:extLst>
              <a:ext uri="{FF2B5EF4-FFF2-40B4-BE49-F238E27FC236}">
                <a16:creationId xmlns:a16="http://schemas.microsoft.com/office/drawing/2014/main" id="{F9DE3140-E8D1-427D-8C91-D71475AC5DC5}"/>
              </a:ext>
            </a:extLst>
          </p:cNvPr>
          <p:cNvSpPr>
            <a:spLocks noGrp="1"/>
          </p:cNvSpPr>
          <p:nvPr>
            <p:ph idx="1"/>
          </p:nvPr>
        </p:nvSpPr>
        <p:spPr>
          <a:xfrm>
            <a:off x="125260" y="1096031"/>
            <a:ext cx="11974882" cy="5617921"/>
          </a:xfrm>
        </p:spPr>
        <p:txBody>
          <a:bodyPr>
            <a:normAutofit lnSpcReduction="10000"/>
          </a:bodyPr>
          <a:lstStyle/>
          <a:p>
            <a:pPr>
              <a:buClr>
                <a:srgbClr val="1CADE4">
                  <a:lumMod val="60000"/>
                  <a:lumOff val="40000"/>
                </a:srgbClr>
              </a:buClr>
              <a:defRPr/>
            </a:pPr>
            <a:r>
              <a:rPr lang="en-US" sz="2200" b="1" dirty="0">
                <a:solidFill>
                  <a:srgbClr val="FFFF00"/>
                </a:solidFill>
                <a:latin typeface="+mn-lt"/>
              </a:rPr>
              <a:t>STEERS</a:t>
            </a:r>
            <a:r>
              <a:rPr lang="en-US" sz="2200" dirty="0">
                <a:solidFill>
                  <a:sysClr val="window" lastClr="FFFFFF"/>
                </a:solidFill>
                <a:latin typeface="+mn-lt"/>
              </a:rPr>
              <a:t> is a vehicle to collect data electronically </a:t>
            </a:r>
          </a:p>
          <a:p>
            <a:pPr marL="0" indent="0">
              <a:buClr>
                <a:srgbClr val="1CADE4">
                  <a:lumMod val="60000"/>
                  <a:lumOff val="40000"/>
                </a:srgbClr>
              </a:buClr>
              <a:buNone/>
              <a:defRPr/>
            </a:pPr>
            <a:endParaRPr lang="en-US" sz="2200" dirty="0">
              <a:solidFill>
                <a:sysClr val="window" lastClr="FFFFFF"/>
              </a:solidFill>
              <a:latin typeface="+mn-lt"/>
            </a:endParaRPr>
          </a:p>
          <a:p>
            <a:pPr lvl="1" indent="-342900">
              <a:buClr>
                <a:srgbClr val="1CADE4">
                  <a:lumMod val="60000"/>
                  <a:lumOff val="40000"/>
                </a:srgbClr>
              </a:buClr>
              <a:defRPr/>
            </a:pPr>
            <a:r>
              <a:rPr lang="en-US" sz="2200" b="1" dirty="0">
                <a:solidFill>
                  <a:srgbClr val="FFFF00"/>
                </a:solidFill>
                <a:latin typeface="+mn-lt"/>
              </a:rPr>
              <a:t>STEERS</a:t>
            </a:r>
            <a:r>
              <a:rPr lang="en-US" sz="2200" dirty="0">
                <a:solidFill>
                  <a:sysClr val="window" lastClr="FFFFFF"/>
                </a:solidFill>
                <a:latin typeface="+mn-lt"/>
              </a:rPr>
              <a:t> provides a common framework and security for multiple agency programs that enable the regulated community to submit, reports, permits, and registrations electronically.</a:t>
            </a:r>
          </a:p>
          <a:p>
            <a:pPr lvl="1" indent="-342900">
              <a:buClr>
                <a:srgbClr val="1CADE4">
                  <a:lumMod val="60000"/>
                  <a:lumOff val="40000"/>
                </a:srgbClr>
              </a:buClr>
              <a:defRPr/>
            </a:pPr>
            <a:endParaRPr lang="en-US" sz="2200" b="1" dirty="0">
              <a:solidFill>
                <a:srgbClr val="FFFF00"/>
              </a:solidFill>
              <a:latin typeface="+mn-lt"/>
            </a:endParaRPr>
          </a:p>
          <a:p>
            <a:pPr lvl="1" indent="-342900">
              <a:buClr>
                <a:srgbClr val="1CADE4">
                  <a:lumMod val="60000"/>
                  <a:lumOff val="40000"/>
                </a:srgbClr>
              </a:buClr>
              <a:defRPr/>
            </a:pPr>
            <a:r>
              <a:rPr lang="en-US" sz="2200" dirty="0">
                <a:solidFill>
                  <a:sysClr val="window" lastClr="FFFFFF"/>
                </a:solidFill>
                <a:ea typeface="Tahoma" panose="020B0604030504040204" pitchFamily="34" charset="0"/>
                <a:cs typeface="Tahoma" panose="020B0604030504040204" pitchFamily="34" charset="0"/>
              </a:rPr>
              <a:t>Online application tool for public to be able to submit permit requests for various program types to TCEQ.</a:t>
            </a:r>
          </a:p>
          <a:p>
            <a:pPr lvl="1" indent="-342900">
              <a:buClr>
                <a:srgbClr val="1CADE4">
                  <a:lumMod val="60000"/>
                  <a:lumOff val="40000"/>
                </a:srgbClr>
              </a:buClr>
              <a:defRPr/>
            </a:pPr>
            <a:endParaRPr lang="en-US" sz="2200" dirty="0">
              <a:solidFill>
                <a:sysClr val="window" lastClr="FFFFFF"/>
              </a:solidFill>
            </a:endParaRPr>
          </a:p>
          <a:p>
            <a:pPr lvl="1" indent="-342900">
              <a:buClr>
                <a:srgbClr val="1CADE4">
                  <a:lumMod val="60000"/>
                  <a:lumOff val="40000"/>
                </a:srgbClr>
              </a:buClr>
              <a:defRPr/>
            </a:pPr>
            <a:r>
              <a:rPr lang="en-US" sz="2200" dirty="0">
                <a:solidFill>
                  <a:sysClr val="window" lastClr="FFFFFF"/>
                </a:solidFill>
              </a:rPr>
              <a:t>TCEQ created the ePermits system to automate the process of creating and managing authorizations, registrations and permits.</a:t>
            </a:r>
          </a:p>
          <a:p>
            <a:pPr lvl="1" indent="-342900">
              <a:buClr>
                <a:srgbClr val="1CADE4">
                  <a:lumMod val="60000"/>
                  <a:lumOff val="40000"/>
                </a:srgbClr>
              </a:buClr>
              <a:defRPr/>
            </a:pPr>
            <a:endParaRPr lang="en-US" sz="2200" dirty="0">
              <a:solidFill>
                <a:sysClr val="window" lastClr="FFFFFF"/>
              </a:solidFill>
              <a:ea typeface="Tahoma" panose="020B0604030504040204" pitchFamily="34" charset="0"/>
              <a:cs typeface="Tahoma" panose="020B0604030504040204" pitchFamily="34" charset="0"/>
            </a:endParaRPr>
          </a:p>
          <a:p>
            <a:pPr lvl="1" indent="-342900">
              <a:buClr>
                <a:srgbClr val="1CADE4">
                  <a:lumMod val="60000"/>
                  <a:lumOff val="40000"/>
                </a:srgbClr>
              </a:buClr>
              <a:defRPr/>
            </a:pPr>
            <a:r>
              <a:rPr lang="en-US" sz="2200" dirty="0">
                <a:solidFill>
                  <a:sysClr val="window" lastClr="FFFFFF"/>
                </a:solidFill>
                <a:ea typeface="Tahoma" panose="020B0604030504040204" pitchFamily="34" charset="0"/>
                <a:cs typeface="Tahoma" panose="020B0604030504040204" pitchFamily="34" charset="0"/>
              </a:rPr>
              <a:t>For some transactions, TCEQ in turn reviews when needed these general permit applications and processes them accordingly.</a:t>
            </a:r>
          </a:p>
          <a:p>
            <a:pPr lvl="1" indent="-342900">
              <a:buClr>
                <a:srgbClr val="1CADE4">
                  <a:lumMod val="60000"/>
                  <a:lumOff val="40000"/>
                </a:srgbClr>
              </a:buClr>
              <a:defRPr/>
            </a:pPr>
            <a:endParaRPr lang="en-US" sz="2200" dirty="0">
              <a:solidFill>
                <a:sysClr val="window" lastClr="FFFFFF"/>
              </a:solidFill>
              <a:ea typeface="Tahoma" panose="020B0604030504040204" pitchFamily="34" charset="0"/>
              <a:cs typeface="Tahoma" panose="020B0604030504040204" pitchFamily="34" charset="0"/>
            </a:endParaRPr>
          </a:p>
          <a:p>
            <a:pPr lvl="1" indent="-342900">
              <a:buClr>
                <a:srgbClr val="1CADE4">
                  <a:lumMod val="60000"/>
                  <a:lumOff val="40000"/>
                </a:srgbClr>
              </a:buClr>
              <a:defRPr/>
            </a:pPr>
            <a:endParaRPr lang="en-US" sz="2200" dirty="0">
              <a:solidFill>
                <a:sysClr val="window" lastClr="FFFFFF"/>
              </a:solidFill>
              <a:latin typeface="+mn-lt"/>
              <a:ea typeface="Tahoma" panose="020B0604030504040204" pitchFamily="34" charset="0"/>
              <a:cs typeface="Tahoma" panose="020B0604030504040204" pitchFamily="34" charset="0"/>
            </a:endParaRPr>
          </a:p>
          <a:p>
            <a:pPr lvl="1" indent="-342900">
              <a:buClr>
                <a:srgbClr val="1CADE4">
                  <a:lumMod val="60000"/>
                  <a:lumOff val="40000"/>
                </a:srgbClr>
              </a:buClr>
              <a:defRPr/>
            </a:pPr>
            <a:endParaRPr lang="en-US" sz="2200" dirty="0">
              <a:solidFill>
                <a:sysClr val="window" lastClr="FFFFFF"/>
              </a:solidFill>
              <a:latin typeface="+mn-lt"/>
            </a:endParaRPr>
          </a:p>
          <a:p>
            <a:pPr>
              <a:buClr>
                <a:srgbClr val="1CADE4">
                  <a:lumMod val="60000"/>
                  <a:lumOff val="40000"/>
                </a:srgbClr>
              </a:buClr>
              <a:defRPr/>
            </a:pPr>
            <a:endParaRPr lang="en-US" sz="2200" dirty="0">
              <a:solidFill>
                <a:sysClr val="window" lastClr="FFFFFF"/>
              </a:solidFill>
              <a:latin typeface="+mn-lt"/>
            </a:endParaRPr>
          </a:p>
          <a:p>
            <a:endParaRPr lang="en-US" dirty="0"/>
          </a:p>
        </p:txBody>
      </p:sp>
      <p:pic>
        <p:nvPicPr>
          <p:cNvPr id="4" name="Picture 3" descr="STEERS LOGO">
            <a:extLst>
              <a:ext uri="{FF2B5EF4-FFF2-40B4-BE49-F238E27FC236}">
                <a16:creationId xmlns:a16="http://schemas.microsoft.com/office/drawing/2014/main" id="{40F4CDC4-7B58-4FC9-AE95-D15515B08475}"/>
              </a:ext>
            </a:extLst>
          </p:cNvPr>
          <p:cNvPicPr>
            <a:picLocks noChangeAspect="1"/>
          </p:cNvPicPr>
          <p:nvPr/>
        </p:nvPicPr>
        <p:blipFill>
          <a:blip r:embed="rId3"/>
          <a:stretch>
            <a:fillRect/>
          </a:stretch>
        </p:blipFill>
        <p:spPr>
          <a:xfrm>
            <a:off x="9618784" y="1"/>
            <a:ext cx="2573215" cy="1186248"/>
          </a:xfrm>
          <a:prstGeom prst="rect">
            <a:avLst/>
          </a:prstGeom>
        </p:spPr>
      </p:pic>
    </p:spTree>
    <p:extLst>
      <p:ext uri="{BB962C8B-B14F-4D97-AF65-F5344CB8AC3E}">
        <p14:creationId xmlns:p14="http://schemas.microsoft.com/office/powerpoint/2010/main" val="12590235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0AE7-84D9-4083-814D-010AAF11037D}"/>
              </a:ext>
            </a:extLst>
          </p:cNvPr>
          <p:cNvSpPr>
            <a:spLocks noGrp="1"/>
          </p:cNvSpPr>
          <p:nvPr>
            <p:ph type="title"/>
          </p:nvPr>
        </p:nvSpPr>
        <p:spPr>
          <a:xfrm>
            <a:off x="1371600" y="163630"/>
            <a:ext cx="8157411" cy="741145"/>
          </a:xfrm>
        </p:spPr>
        <p:txBody>
          <a:bodyPr>
            <a:normAutofit/>
          </a:bodyPr>
          <a:lstStyle/>
          <a:p>
            <a:pPr algn="ctr"/>
            <a:r>
              <a:rPr lang="en-US" sz="4000" b="1" u="sng" dirty="0">
                <a:solidFill>
                  <a:schemeClr val="tx1"/>
                </a:solidFill>
              </a:rPr>
              <a:t>Inside STEERS - Submissions</a:t>
            </a:r>
          </a:p>
        </p:txBody>
      </p:sp>
      <p:pic>
        <p:nvPicPr>
          <p:cNvPr id="4" name="Content Placeholder 6" descr="Submissions tab">
            <a:extLst>
              <a:ext uri="{FF2B5EF4-FFF2-40B4-BE49-F238E27FC236}">
                <a16:creationId xmlns:a16="http://schemas.microsoft.com/office/drawing/2014/main" id="{5AEA2011-A438-4026-9B46-B0C78CCD232A}"/>
              </a:ext>
            </a:extLst>
          </p:cNvPr>
          <p:cNvPicPr>
            <a:picLocks noChangeAspect="1"/>
          </p:cNvPicPr>
          <p:nvPr/>
        </p:nvPicPr>
        <p:blipFill>
          <a:blip r:embed="rId3"/>
          <a:stretch>
            <a:fillRect/>
          </a:stretch>
        </p:blipFill>
        <p:spPr>
          <a:xfrm>
            <a:off x="654518" y="1428750"/>
            <a:ext cx="10318282" cy="5172219"/>
          </a:xfrm>
          <a:prstGeom prst="rect">
            <a:avLst/>
          </a:prstGeom>
        </p:spPr>
      </p:pic>
    </p:spTree>
    <p:extLst>
      <p:ext uri="{BB962C8B-B14F-4D97-AF65-F5344CB8AC3E}">
        <p14:creationId xmlns:p14="http://schemas.microsoft.com/office/powerpoint/2010/main" val="221560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D3A8-A411-42D3-AA85-D26D346C0219}"/>
              </a:ext>
            </a:extLst>
          </p:cNvPr>
          <p:cNvSpPr>
            <a:spLocks noGrp="1"/>
          </p:cNvSpPr>
          <p:nvPr>
            <p:ph type="title"/>
          </p:nvPr>
        </p:nvSpPr>
        <p:spPr>
          <a:xfrm>
            <a:off x="409236" y="154004"/>
            <a:ext cx="10732005" cy="721895"/>
          </a:xfrm>
        </p:spPr>
        <p:txBody>
          <a:bodyPr>
            <a:normAutofit/>
          </a:bodyPr>
          <a:lstStyle/>
          <a:p>
            <a:pPr algn="ctr"/>
            <a:r>
              <a:rPr lang="en-US" sz="4000" b="1" u="sng" dirty="0">
                <a:solidFill>
                  <a:schemeClr val="tx1"/>
                </a:solidFill>
              </a:rPr>
              <a:t>Permit Application Cycle</a:t>
            </a:r>
          </a:p>
        </p:txBody>
      </p:sp>
      <p:pic>
        <p:nvPicPr>
          <p:cNvPr id="5" name="Picture 4" descr="Permit Application Cycle.&#10;Create-fillout-sign-pay-submit-COR/NOA Certificates">
            <a:extLst>
              <a:ext uri="{FF2B5EF4-FFF2-40B4-BE49-F238E27FC236}">
                <a16:creationId xmlns:a16="http://schemas.microsoft.com/office/drawing/2014/main" id="{EDCE7F8D-F21A-4868-BE05-C6E7AF11D587}"/>
              </a:ext>
            </a:extLst>
          </p:cNvPr>
          <p:cNvPicPr>
            <a:picLocks noChangeAspect="1"/>
          </p:cNvPicPr>
          <p:nvPr/>
        </p:nvPicPr>
        <p:blipFill>
          <a:blip r:embed="rId3"/>
          <a:stretch>
            <a:fillRect/>
          </a:stretch>
        </p:blipFill>
        <p:spPr>
          <a:xfrm>
            <a:off x="1385059" y="1191126"/>
            <a:ext cx="9396127" cy="5562881"/>
          </a:xfrm>
          <a:prstGeom prst="rect">
            <a:avLst/>
          </a:prstGeom>
          <a:noFill/>
          <a:ln>
            <a:solidFill>
              <a:schemeClr val="accent1"/>
            </a:solidFill>
          </a:ln>
        </p:spPr>
      </p:pic>
      <p:graphicFrame>
        <p:nvGraphicFramePr>
          <p:cNvPr id="6" name="Diagram 5" descr="Submited and Application is now Complete.">
            <a:extLst>
              <a:ext uri="{FF2B5EF4-FFF2-40B4-BE49-F238E27FC236}">
                <a16:creationId xmlns:a16="http://schemas.microsoft.com/office/drawing/2014/main" id="{CF315162-4D45-4D54-87A7-A70C05DA31E6}"/>
              </a:ext>
            </a:extLst>
          </p:cNvPr>
          <p:cNvGraphicFramePr/>
          <p:nvPr>
            <p:extLst>
              <p:ext uri="{D42A27DB-BD31-4B8C-83A1-F6EECF244321}">
                <p14:modId xmlns:p14="http://schemas.microsoft.com/office/powerpoint/2010/main" val="2841060794"/>
              </p:ext>
            </p:extLst>
          </p:nvPr>
        </p:nvGraphicFramePr>
        <p:xfrm>
          <a:off x="1691330" y="3801458"/>
          <a:ext cx="2371344"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Paid and now Ready To Submit">
            <a:extLst>
              <a:ext uri="{FF2B5EF4-FFF2-40B4-BE49-F238E27FC236}">
                <a16:creationId xmlns:a16="http://schemas.microsoft.com/office/drawing/2014/main" id="{682FB740-934D-423B-B654-AD0D8DF76E57}"/>
              </a:ext>
            </a:extLst>
          </p:cNvPr>
          <p:cNvGraphicFramePr/>
          <p:nvPr>
            <p:extLst>
              <p:ext uri="{D42A27DB-BD31-4B8C-83A1-F6EECF244321}">
                <p14:modId xmlns:p14="http://schemas.microsoft.com/office/powerpoint/2010/main" val="1391118084"/>
              </p:ext>
            </p:extLst>
          </p:nvPr>
        </p:nvGraphicFramePr>
        <p:xfrm>
          <a:off x="3125492" y="5980254"/>
          <a:ext cx="2371344"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descr="Signed and Ready to Pay">
            <a:extLst>
              <a:ext uri="{FF2B5EF4-FFF2-40B4-BE49-F238E27FC236}">
                <a16:creationId xmlns:a16="http://schemas.microsoft.com/office/drawing/2014/main" id="{C97E88CB-63AC-4CDB-93FE-3BFF4F677146}"/>
              </a:ext>
            </a:extLst>
          </p:cNvPr>
          <p:cNvGraphicFramePr/>
          <p:nvPr>
            <p:extLst>
              <p:ext uri="{D42A27DB-BD31-4B8C-83A1-F6EECF244321}">
                <p14:modId xmlns:p14="http://schemas.microsoft.com/office/powerpoint/2010/main" val="200268806"/>
              </p:ext>
            </p:extLst>
          </p:nvPr>
        </p:nvGraphicFramePr>
        <p:xfrm>
          <a:off x="7083910" y="5975488"/>
          <a:ext cx="1905000" cy="457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 8" descr="Filled out and Ready to Sign">
            <a:extLst>
              <a:ext uri="{FF2B5EF4-FFF2-40B4-BE49-F238E27FC236}">
                <a16:creationId xmlns:a16="http://schemas.microsoft.com/office/drawing/2014/main" id="{6C2B3A15-8A65-4F3D-B7F5-C278AF75A45B}"/>
              </a:ext>
            </a:extLst>
          </p:cNvPr>
          <p:cNvGraphicFramePr/>
          <p:nvPr>
            <p:extLst>
              <p:ext uri="{D42A27DB-BD31-4B8C-83A1-F6EECF244321}">
                <p14:modId xmlns:p14="http://schemas.microsoft.com/office/powerpoint/2010/main" val="666292572"/>
              </p:ext>
            </p:extLst>
          </p:nvPr>
        </p:nvGraphicFramePr>
        <p:xfrm>
          <a:off x="8285135" y="3801458"/>
          <a:ext cx="1905000" cy="457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1" name="Picture 10" descr="Completed image">
            <a:extLst>
              <a:ext uri="{FF2B5EF4-FFF2-40B4-BE49-F238E27FC236}">
                <a16:creationId xmlns:a16="http://schemas.microsoft.com/office/drawing/2014/main" id="{5A9F709F-5F62-48B5-9CC3-CE0F1B2283E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037000" y="3075236"/>
            <a:ext cx="2273808" cy="1681163"/>
          </a:xfrm>
          <a:prstGeom prst="rect">
            <a:avLst/>
          </a:prstGeom>
        </p:spPr>
      </p:pic>
    </p:spTree>
    <p:extLst>
      <p:ext uri="{BB962C8B-B14F-4D97-AF65-F5344CB8AC3E}">
        <p14:creationId xmlns:p14="http://schemas.microsoft.com/office/powerpoint/2010/main" val="31198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63318634"/>
              </p:ext>
            </p:extLst>
          </p:nvPr>
        </p:nvGraphicFramePr>
        <p:xfrm>
          <a:off x="1676399" y="152400"/>
          <a:ext cx="9031705"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05000" y="1066800"/>
            <a:ext cx="1981200" cy="369332"/>
          </a:xfrm>
          <a:prstGeom prst="rect">
            <a:avLst/>
          </a:prstGeom>
          <a:noFill/>
        </p:spPr>
        <p:txBody>
          <a:bodyPr wrap="square" rtlCol="0">
            <a:spAutoFit/>
          </a:bodyPr>
          <a:lstStyle/>
          <a:p>
            <a:r>
              <a:rPr lang="en-US" b="1" u="sng" dirty="0">
                <a:solidFill>
                  <a:srgbClr val="FFFF00"/>
                </a:solidFill>
              </a:rPr>
              <a:t>Access</a:t>
            </a:r>
            <a:r>
              <a:rPr lang="en-US" b="1" u="sng" dirty="0"/>
              <a:t> </a:t>
            </a:r>
            <a:r>
              <a:rPr lang="en-US" b="1" u="sng" dirty="0">
                <a:solidFill>
                  <a:srgbClr val="FFFF00"/>
                </a:solidFill>
              </a:rPr>
              <a:t>Permit</a:t>
            </a:r>
            <a:r>
              <a:rPr lang="en-US" b="1" u="sng" dirty="0"/>
              <a:t> </a:t>
            </a:r>
          </a:p>
        </p:txBody>
      </p:sp>
      <p:sp>
        <p:nvSpPr>
          <p:cNvPr id="4" name="TextBox 3" descr="CNOI- R Certificate&#10;"/>
          <p:cNvSpPr txBox="1"/>
          <p:nvPr/>
        </p:nvSpPr>
        <p:spPr>
          <a:xfrm>
            <a:off x="7933944" y="4191000"/>
            <a:ext cx="2590800" cy="369332"/>
          </a:xfrm>
          <a:prstGeom prst="rect">
            <a:avLst/>
          </a:prstGeom>
          <a:noFill/>
        </p:spPr>
        <p:txBody>
          <a:bodyPr wrap="square" rtlCol="0">
            <a:spAutoFit/>
          </a:bodyPr>
          <a:lstStyle/>
          <a:p>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CNOI- R Certificate</a:t>
            </a:r>
          </a:p>
        </p:txBody>
      </p:sp>
      <p:sp>
        <p:nvSpPr>
          <p:cNvPr id="5" name="TextBox 4"/>
          <p:cNvSpPr txBox="1"/>
          <p:nvPr/>
        </p:nvSpPr>
        <p:spPr>
          <a:xfrm>
            <a:off x="7543800" y="530876"/>
            <a:ext cx="2667000" cy="923330"/>
          </a:xfrm>
          <a:prstGeom prst="rect">
            <a:avLst/>
          </a:prstGeom>
          <a:noFill/>
        </p:spPr>
        <p:txBody>
          <a:bodyPr wrap="square" rtlCol="0">
            <a:spAutoFit/>
          </a:bodyPr>
          <a:lstStyle/>
          <a:p>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Notice of Intent (CNOI-R) Approval Letter </a:t>
            </a:r>
          </a:p>
        </p:txBody>
      </p:sp>
      <p:sp>
        <p:nvSpPr>
          <p:cNvPr id="6" name="TextBox 5"/>
          <p:cNvSpPr txBox="1"/>
          <p:nvPr/>
        </p:nvSpPr>
        <p:spPr>
          <a:xfrm>
            <a:off x="4495801" y="152400"/>
            <a:ext cx="2061783" cy="369332"/>
          </a:xfrm>
          <a:prstGeom prst="rect">
            <a:avLst/>
          </a:prstGeom>
          <a:noFill/>
        </p:spPr>
        <p:txBody>
          <a:bodyPr wrap="none" rtlCol="0">
            <a:spAutoFit/>
          </a:bodyPr>
          <a:lstStyle/>
          <a:p>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Copy of Records</a:t>
            </a:r>
          </a:p>
        </p:txBody>
      </p:sp>
    </p:spTree>
    <p:extLst>
      <p:ext uri="{BB962C8B-B14F-4D97-AF65-F5344CB8AC3E}">
        <p14:creationId xmlns:p14="http://schemas.microsoft.com/office/powerpoint/2010/main" val="321070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D64B-CB86-4CCD-AF59-669E14615A30}"/>
              </a:ext>
            </a:extLst>
          </p:cNvPr>
          <p:cNvSpPr>
            <a:spLocks noGrp="1"/>
          </p:cNvSpPr>
          <p:nvPr>
            <p:ph type="title"/>
          </p:nvPr>
        </p:nvSpPr>
        <p:spPr>
          <a:xfrm>
            <a:off x="370703" y="86628"/>
            <a:ext cx="9680131" cy="1247902"/>
          </a:xfrm>
        </p:spPr>
        <p:txBody>
          <a:bodyPr/>
          <a:lstStyle/>
          <a:p>
            <a:r>
              <a:rPr lang="en-US" sz="4000" b="1" u="sng" dirty="0">
                <a:solidFill>
                  <a:schemeClr val="tx1"/>
                </a:solidFill>
              </a:rPr>
              <a:t>Key Features of ePermits</a:t>
            </a:r>
          </a:p>
        </p:txBody>
      </p:sp>
      <p:sp>
        <p:nvSpPr>
          <p:cNvPr id="6" name="Content Placeholder 2">
            <a:extLst>
              <a:ext uri="{FF2B5EF4-FFF2-40B4-BE49-F238E27FC236}">
                <a16:creationId xmlns:a16="http://schemas.microsoft.com/office/drawing/2014/main" id="{E5B97F1A-8757-4E33-8724-FF9FD9347C77}"/>
              </a:ext>
            </a:extLst>
          </p:cNvPr>
          <p:cNvSpPr txBox="1">
            <a:spLocks/>
          </p:cNvSpPr>
          <p:nvPr/>
        </p:nvSpPr>
        <p:spPr>
          <a:xfrm>
            <a:off x="231006" y="1145406"/>
            <a:ext cx="10741794" cy="54711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One time account set up and authenticated sessions.</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Seamless permit application process for any program type  or general permit type - New, Renew, Modify, and Terminate</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lang="en-US" noProof="0" dirty="0">
                <a:solidFill>
                  <a:sysClr val="window" lastClr="FFFFFF"/>
                </a:solidFill>
                <a:latin typeface="Century Gothic" panose="020B0502020202020204"/>
              </a:rPr>
              <a:t>Costs less than paper applications</a:t>
            </a:r>
            <a:endPar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Sharing</a:t>
            </a:r>
            <a:r>
              <a:rPr kumimoji="0" lang="en-US" b="0" i="0" u="none" strike="noStrike" kern="1200" cap="none" spc="0" normalizeH="0" noProof="0" dirty="0">
                <a:ln>
                  <a:noFill/>
                </a:ln>
                <a:solidFill>
                  <a:sysClr val="window" lastClr="FFFFFF"/>
                </a:solidFill>
                <a:effectLst/>
                <a:uLnTx/>
                <a:uFillTx/>
                <a:latin typeface="Century Gothic" panose="020B0502020202020204"/>
                <a:ea typeface="+mj-ea"/>
                <a:cs typeface="+mj-cs"/>
              </a:rPr>
              <a:t> applications made easy.</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Guided Task list details each section that needs to be entered by the user</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Copy information from </a:t>
            </a:r>
            <a:r>
              <a:rPr lang="en-US" dirty="0">
                <a:solidFill>
                  <a:sysClr val="window" lastClr="FFFFFF"/>
                </a:solidFill>
                <a:latin typeface="Century Gothic" panose="020B0502020202020204"/>
              </a:rPr>
              <a:t>an existing </a:t>
            </a: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application with minimal data entry</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Email and phone validations for better application experience.</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Help links to complete the application in a single session.</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Customer Validations and potential duplicate checks </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Efficient search functionality and filtering techniques</a:t>
            </a: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lang="en-US" dirty="0">
                <a:solidFill>
                  <a:sysClr val="window" lastClr="FFFFFF"/>
                </a:solidFill>
                <a:latin typeface="Century Gothic" panose="020B0502020202020204"/>
              </a:rPr>
              <a:t>Timely communication with customers</a:t>
            </a:r>
          </a:p>
          <a:p>
            <a:pPr marL="0" marR="0" lvl="0" indent="0" algn="l" defTabSz="457200" rtl="0" eaLnBrk="1" fontAlgn="auto" latinLnBrk="0" hangingPunct="1">
              <a:lnSpc>
                <a:spcPct val="100000"/>
              </a:lnSpc>
              <a:spcBef>
                <a:spcPts val="1000"/>
              </a:spcBef>
              <a:spcAft>
                <a:spcPts val="0"/>
              </a:spcAft>
              <a:buClr>
                <a:srgbClr val="1CADE4">
                  <a:lumMod val="60000"/>
                  <a:lumOff val="40000"/>
                </a:srgbClr>
              </a:buClr>
              <a:buSzPct val="80000"/>
              <a:buNone/>
              <a:tabLst/>
              <a:defRPr/>
            </a:pP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0308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C83C-9D0F-497D-9B83-09CD6E189242}"/>
              </a:ext>
            </a:extLst>
          </p:cNvPr>
          <p:cNvSpPr>
            <a:spLocks noGrp="1"/>
          </p:cNvSpPr>
          <p:nvPr>
            <p:ph type="title"/>
          </p:nvPr>
        </p:nvSpPr>
        <p:spPr>
          <a:xfrm>
            <a:off x="646111" y="192506"/>
            <a:ext cx="9404723" cy="779646"/>
          </a:xfrm>
        </p:spPr>
        <p:txBody>
          <a:bodyPr>
            <a:normAutofit/>
          </a:bodyPr>
          <a:lstStyle/>
          <a:p>
            <a:r>
              <a:rPr lang="en-US" sz="4000" b="1" u="sng" dirty="0">
                <a:solidFill>
                  <a:schemeClr val="tx1"/>
                </a:solidFill>
              </a:rPr>
              <a:t>Challenges</a:t>
            </a:r>
          </a:p>
        </p:txBody>
      </p:sp>
      <p:sp>
        <p:nvSpPr>
          <p:cNvPr id="4" name="Content Placeholder 2">
            <a:extLst>
              <a:ext uri="{FF2B5EF4-FFF2-40B4-BE49-F238E27FC236}">
                <a16:creationId xmlns:a16="http://schemas.microsoft.com/office/drawing/2014/main" id="{6D51FE7A-0A46-4FF0-91D3-EC2BE8BA4739}"/>
              </a:ext>
            </a:extLst>
          </p:cNvPr>
          <p:cNvSpPr txBox="1">
            <a:spLocks/>
          </p:cNvSpPr>
          <p:nvPr/>
        </p:nvSpPr>
        <p:spPr>
          <a:xfrm>
            <a:off x="231006" y="1097280"/>
            <a:ext cx="10741794" cy="55540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1" i="0" u="none" strike="noStrike" kern="1200" cap="none" spc="0" normalizeH="0" baseline="0" noProof="0" dirty="0">
                <a:ln>
                  <a:noFill/>
                </a:ln>
                <a:solidFill>
                  <a:srgbClr val="FFFF00"/>
                </a:solidFill>
                <a:effectLst/>
                <a:uLnTx/>
                <a:uFillTx/>
                <a:latin typeface="Century Gothic" panose="020B0502020202020204"/>
                <a:ea typeface="+mj-ea"/>
                <a:cs typeface="+mj-cs"/>
              </a:rPr>
              <a:t>User Characteristics</a:t>
            </a:r>
            <a:endParaRPr kumimoji="0" lang="en-US" sz="2000" b="0" i="0" u="none" strike="noStrike" kern="1200" cap="none" spc="0" normalizeH="0" baseline="0" noProof="0" dirty="0">
              <a:ln>
                <a:noFill/>
              </a:ln>
              <a:solidFill>
                <a:srgbClr val="FFFF00"/>
              </a:solidFill>
              <a:effectLst/>
              <a:uLnTx/>
              <a:uFillTx/>
              <a:latin typeface="Century Gothic" panose="020B0502020202020204"/>
              <a:ea typeface="+mj-ea"/>
              <a:cs typeface="+mj-cs"/>
            </a:endParaRP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Internet availability and customers’ ability to use computers.</a:t>
            </a: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Customers are expected to have some knowledge of the program areas they use.</a:t>
            </a: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STEERS Participation Agreement (SPA) – requires a valid Texas drivers license, if not paper SPA needs to be submitted.</a:t>
            </a:r>
          </a:p>
          <a:p>
            <a:pPr marL="457200" marR="0" lvl="1" indent="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None/>
              <a:tabLst/>
              <a:defRPr/>
            </a:pP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1" i="0" u="none" strike="noStrike" kern="1200" cap="none" spc="0" normalizeH="0" baseline="0" noProof="0" dirty="0">
                <a:ln>
                  <a:noFill/>
                </a:ln>
                <a:solidFill>
                  <a:srgbClr val="FFFF00"/>
                </a:solidFill>
                <a:effectLst/>
                <a:uLnTx/>
                <a:uFillTx/>
                <a:latin typeface="Century Gothic" panose="020B0502020202020204"/>
                <a:ea typeface="+mj-ea"/>
                <a:cs typeface="+mj-cs"/>
              </a:rPr>
              <a:t>Data Integrity</a:t>
            </a: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Data is directly entered by the customer.  The customer has a vested interest in entering the data correctly in the system.</a:t>
            </a: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Data must meet several minimum validation standards before it can be submitted to the agency.</a:t>
            </a: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rPr>
              <a:t>Customer Validations against Secretary of State (SOS) and Comptrollers(CPA) databases.</a:t>
            </a:r>
          </a:p>
          <a:p>
            <a:pPr marL="742950" marR="0" lvl="1" indent="-28575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endParaRPr kumimoji="0" lang="en-US" sz="18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1CADE4">
                  <a:lumMod val="60000"/>
                  <a:lumOff val="40000"/>
                </a:srgbClr>
              </a:buClr>
              <a:buSzPct val="80000"/>
              <a:buFont typeface="Wingdings 3" charset="2"/>
              <a:buChar char=""/>
              <a:tabLst/>
              <a:defRPr/>
            </a:pP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6719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D302-B6C3-45C8-89F2-45DE035543D5}"/>
              </a:ext>
            </a:extLst>
          </p:cNvPr>
          <p:cNvSpPr>
            <a:spLocks noGrp="1"/>
          </p:cNvSpPr>
          <p:nvPr>
            <p:ph type="title"/>
          </p:nvPr>
        </p:nvSpPr>
        <p:spPr>
          <a:xfrm>
            <a:off x="375385" y="144380"/>
            <a:ext cx="10597415" cy="625641"/>
          </a:xfrm>
        </p:spPr>
        <p:txBody>
          <a:bodyPr>
            <a:normAutofit fontScale="90000"/>
          </a:bodyPr>
          <a:lstStyle/>
          <a:p>
            <a:r>
              <a:rPr lang="en-US" sz="4400" b="1" u="sng" dirty="0">
                <a:solidFill>
                  <a:schemeClr val="tx1"/>
                </a:solidFill>
              </a:rPr>
              <a:t>Best Practices</a:t>
            </a:r>
            <a:br>
              <a:rPr lang="en-US" sz="4000" b="1" dirty="0">
                <a:solidFill>
                  <a:srgbClr val="FFFF00"/>
                </a:solidFill>
              </a:rPr>
            </a:br>
            <a:endParaRPr lang="en-US" sz="4000" b="1" dirty="0">
              <a:solidFill>
                <a:srgbClr val="FFFF00"/>
              </a:solidFill>
            </a:endParaRPr>
          </a:p>
        </p:txBody>
      </p:sp>
      <p:sp>
        <p:nvSpPr>
          <p:cNvPr id="3" name="Content Placeholder 2">
            <a:extLst>
              <a:ext uri="{FF2B5EF4-FFF2-40B4-BE49-F238E27FC236}">
                <a16:creationId xmlns:a16="http://schemas.microsoft.com/office/drawing/2014/main" id="{188723DD-F8A3-428E-92FA-7B975F74027D}"/>
              </a:ext>
            </a:extLst>
          </p:cNvPr>
          <p:cNvSpPr>
            <a:spLocks noGrp="1"/>
          </p:cNvSpPr>
          <p:nvPr>
            <p:ph idx="1"/>
          </p:nvPr>
        </p:nvSpPr>
        <p:spPr>
          <a:xfrm>
            <a:off x="481263" y="1075038"/>
            <a:ext cx="11455364" cy="5701146"/>
          </a:xfrm>
        </p:spPr>
        <p:txBody>
          <a:bodyPr>
            <a:normAutofit/>
          </a:bodyPr>
          <a:lstStyle/>
          <a:p>
            <a:endParaRPr lang="en-US" dirty="0"/>
          </a:p>
          <a:p>
            <a:r>
              <a:rPr lang="en-US" dirty="0"/>
              <a:t>Make sure you provide valid email addresses .</a:t>
            </a:r>
          </a:p>
          <a:p>
            <a:pPr marL="0" indent="0">
              <a:buNone/>
            </a:pPr>
            <a:endParaRPr lang="en-US" dirty="0"/>
          </a:p>
          <a:p>
            <a:r>
              <a:rPr lang="en-US" dirty="0"/>
              <a:t>Please do not ignore Automated STEERS email messages. </a:t>
            </a:r>
          </a:p>
          <a:p>
            <a:pPr lvl="1"/>
            <a:r>
              <a:rPr lang="en-US" sz="2000" dirty="0"/>
              <a:t>Customers have paid the application and have not submitted.</a:t>
            </a:r>
          </a:p>
          <a:p>
            <a:pPr lvl="1"/>
            <a:r>
              <a:rPr lang="en-US" sz="2000" dirty="0"/>
              <a:t>When STEERS archives the applications as part of the STEERS system maintenance.</a:t>
            </a:r>
          </a:p>
          <a:p>
            <a:pPr lvl="1"/>
            <a:r>
              <a:rPr lang="en-US" sz="2000" dirty="0"/>
              <a:t>Reminders during general permit renewal time.</a:t>
            </a:r>
          </a:p>
          <a:p>
            <a:pPr marL="457200" lvl="1" indent="0">
              <a:buNone/>
            </a:pPr>
            <a:endParaRPr lang="en-US" sz="2000" dirty="0"/>
          </a:p>
          <a:p>
            <a:r>
              <a:rPr lang="en-US" dirty="0"/>
              <a:t>Check respective webpages for information.</a:t>
            </a:r>
          </a:p>
          <a:p>
            <a:pPr marL="0" indent="0">
              <a:buNone/>
            </a:pPr>
            <a:endParaRPr lang="en-US" dirty="0"/>
          </a:p>
          <a:p>
            <a:r>
              <a:rPr lang="en-US" dirty="0"/>
              <a:t>Make sure proper statutory authorities are set while creating the account.</a:t>
            </a:r>
          </a:p>
          <a:p>
            <a:pPr lvl="1"/>
            <a:r>
              <a:rPr lang="en-US" dirty="0"/>
              <a:t>Sign and Submit.</a:t>
            </a:r>
          </a:p>
          <a:p>
            <a:pPr lvl="2"/>
            <a:endParaRPr lang="en-US" dirty="0"/>
          </a:p>
          <a:p>
            <a:pPr lvl="1"/>
            <a:endParaRPr lang="en-US" dirty="0"/>
          </a:p>
        </p:txBody>
      </p:sp>
      <p:pic>
        <p:nvPicPr>
          <p:cNvPr id="5" name="Picture 4" descr="Helpful Tips image.">
            <a:extLst>
              <a:ext uri="{FF2B5EF4-FFF2-40B4-BE49-F238E27FC236}">
                <a16:creationId xmlns:a16="http://schemas.microsoft.com/office/drawing/2014/main" id="{012B75C6-AEC1-48A1-A9AC-FA4C66952A94}"/>
              </a:ext>
            </a:extLst>
          </p:cNvPr>
          <p:cNvPicPr>
            <a:picLocks noChangeAspect="1"/>
          </p:cNvPicPr>
          <p:nvPr/>
        </p:nvPicPr>
        <p:blipFill>
          <a:blip r:embed="rId3"/>
          <a:stretch>
            <a:fillRect/>
          </a:stretch>
        </p:blipFill>
        <p:spPr>
          <a:xfrm>
            <a:off x="10313516" y="0"/>
            <a:ext cx="1878484" cy="1514475"/>
          </a:xfrm>
          <a:prstGeom prst="rect">
            <a:avLst/>
          </a:prstGeom>
        </p:spPr>
      </p:pic>
    </p:spTree>
    <p:extLst>
      <p:ext uri="{BB962C8B-B14F-4D97-AF65-F5344CB8AC3E}">
        <p14:creationId xmlns:p14="http://schemas.microsoft.com/office/powerpoint/2010/main" val="349899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2025-036B-4812-B717-2B76E6035D28}"/>
              </a:ext>
            </a:extLst>
          </p:cNvPr>
          <p:cNvSpPr>
            <a:spLocks noGrp="1"/>
          </p:cNvSpPr>
          <p:nvPr>
            <p:ph type="title"/>
          </p:nvPr>
        </p:nvSpPr>
        <p:spPr>
          <a:xfrm>
            <a:off x="0" y="123569"/>
            <a:ext cx="10416745" cy="766118"/>
          </a:xfrm>
        </p:spPr>
        <p:txBody>
          <a:bodyPr>
            <a:normAutofit/>
          </a:bodyPr>
          <a:lstStyle/>
          <a:p>
            <a:r>
              <a:rPr lang="en-US" sz="4000" b="1" u="sng" dirty="0">
                <a:solidFill>
                  <a:schemeClr val="tx1"/>
                </a:solidFill>
              </a:rPr>
              <a:t>Best Practices…</a:t>
            </a:r>
            <a:endParaRPr lang="en-US" sz="4000" dirty="0"/>
          </a:p>
        </p:txBody>
      </p:sp>
      <p:sp>
        <p:nvSpPr>
          <p:cNvPr id="3" name="Content Placeholder 2">
            <a:extLst>
              <a:ext uri="{FF2B5EF4-FFF2-40B4-BE49-F238E27FC236}">
                <a16:creationId xmlns:a16="http://schemas.microsoft.com/office/drawing/2014/main" id="{CF7CDFF5-FF6E-4713-94E9-E837C82EFBB5}"/>
              </a:ext>
            </a:extLst>
          </p:cNvPr>
          <p:cNvSpPr>
            <a:spLocks noGrp="1"/>
          </p:cNvSpPr>
          <p:nvPr>
            <p:ph idx="1"/>
          </p:nvPr>
        </p:nvSpPr>
        <p:spPr>
          <a:xfrm>
            <a:off x="333632" y="1136822"/>
            <a:ext cx="11652422" cy="5424616"/>
          </a:xfrm>
        </p:spPr>
        <p:txBody>
          <a:bodyPr/>
          <a:lstStyle/>
          <a:p>
            <a:endParaRPr lang="en-US" dirty="0"/>
          </a:p>
          <a:p>
            <a:r>
              <a:rPr lang="en-US" dirty="0"/>
              <a:t>During renewal time 90 days is given for the customers to renew and it is strongly suggested to renew at the earliest.</a:t>
            </a:r>
          </a:p>
          <a:p>
            <a:endParaRPr lang="en-US" dirty="0"/>
          </a:p>
          <a:p>
            <a:r>
              <a:rPr lang="en-US" dirty="0"/>
              <a:t>Failure to renew will result in submitting a Notice of Termination (NOT) and then a new Notice of Intent (NOI).</a:t>
            </a:r>
          </a:p>
          <a:p>
            <a:endParaRPr lang="en-US" dirty="0"/>
          </a:p>
          <a:p>
            <a:r>
              <a:rPr lang="en-US" dirty="0"/>
              <a:t>When filing for an NOI, always make sure you search to for Site/Regulated entity and Customer before creating new data.  </a:t>
            </a:r>
          </a:p>
          <a:p>
            <a:pPr marL="0" indent="0">
              <a:buNone/>
            </a:pPr>
            <a:endParaRPr lang="en-US" dirty="0"/>
          </a:p>
          <a:p>
            <a:r>
              <a:rPr lang="en-US" dirty="0"/>
              <a:t>Report to TCEQ immediately through Core Data Form, if the CN name is changed with SOS or CPA.</a:t>
            </a:r>
          </a:p>
          <a:p>
            <a:pPr marL="0" indent="0">
              <a:buNone/>
            </a:pPr>
            <a:endParaRPr lang="en-US" dirty="0"/>
          </a:p>
        </p:txBody>
      </p:sp>
      <p:pic>
        <p:nvPicPr>
          <p:cNvPr id="5" name="Picture 4" descr="Helpful Tips image.">
            <a:extLst>
              <a:ext uri="{FF2B5EF4-FFF2-40B4-BE49-F238E27FC236}">
                <a16:creationId xmlns:a16="http://schemas.microsoft.com/office/drawing/2014/main" id="{E6E3AE7F-FB9E-4DAE-94CB-21C6F6C897E7}"/>
              </a:ext>
            </a:extLst>
          </p:cNvPr>
          <p:cNvPicPr>
            <a:picLocks noChangeAspect="1"/>
          </p:cNvPicPr>
          <p:nvPr/>
        </p:nvPicPr>
        <p:blipFill>
          <a:blip r:embed="rId3"/>
          <a:stretch>
            <a:fillRect/>
          </a:stretch>
        </p:blipFill>
        <p:spPr>
          <a:xfrm>
            <a:off x="10313516" y="0"/>
            <a:ext cx="1878484" cy="1514475"/>
          </a:xfrm>
          <a:prstGeom prst="rect">
            <a:avLst/>
          </a:prstGeom>
        </p:spPr>
      </p:pic>
    </p:spTree>
    <p:extLst>
      <p:ext uri="{BB962C8B-B14F-4D97-AF65-F5344CB8AC3E}">
        <p14:creationId xmlns:p14="http://schemas.microsoft.com/office/powerpoint/2010/main" val="396458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Questions</a:t>
            </a:r>
          </a:p>
        </p:txBody>
      </p:sp>
      <p:pic>
        <p:nvPicPr>
          <p:cNvPr id="3" name="Content Placeholder 2" descr="Question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54537" y="2052638"/>
            <a:ext cx="5244702" cy="4195762"/>
          </a:xfrm>
        </p:spPr>
      </p:pic>
    </p:spTree>
    <p:extLst>
      <p:ext uri="{BB962C8B-B14F-4D97-AF65-F5344CB8AC3E}">
        <p14:creationId xmlns:p14="http://schemas.microsoft.com/office/powerpoint/2010/main" val="282712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055" y="147918"/>
            <a:ext cx="7897290" cy="690282"/>
          </a:xfrm>
          <a:ln>
            <a:solidFill>
              <a:schemeClr val="tx1"/>
            </a:solidFill>
          </a:ln>
          <a:effectLst>
            <a:reflection blurRad="6350" stA="52000" endA="300" endPos="35000" dir="5400000" sy="-100000" algn="bl" rotWithShape="0"/>
          </a:effectLst>
        </p:spPr>
        <p:txBody>
          <a:bodyPr>
            <a:normAutofit fontScale="90000"/>
          </a:bodyPr>
          <a:lstStyle/>
          <a:p>
            <a:pPr algn="ctr"/>
            <a:r>
              <a:rPr lang="en-US" sz="4400" b="1" u="sng" dirty="0">
                <a:solidFill>
                  <a:srgbClr val="FFFF00"/>
                </a:solidFill>
                <a:latin typeface="Tahoma" panose="020B0604030504040204" pitchFamily="34" charset="0"/>
                <a:ea typeface="Tahoma" panose="020B0604030504040204" pitchFamily="34" charset="0"/>
                <a:cs typeface="Tahoma" panose="020B0604030504040204" pitchFamily="34" charset="0"/>
              </a:rPr>
              <a:t>Contact</a:t>
            </a:r>
            <a:br>
              <a:rPr lang="en-US" sz="4400" b="1" u="sng" dirty="0">
                <a:solidFill>
                  <a:srgbClr val="FFFF00"/>
                </a:solidFill>
                <a:latin typeface="Tahoma" panose="020B0604030504040204" pitchFamily="34" charset="0"/>
                <a:ea typeface="Tahoma" panose="020B0604030504040204" pitchFamily="34" charset="0"/>
                <a:cs typeface="Tahoma" panose="020B0604030504040204" pitchFamily="34" charset="0"/>
              </a:rPr>
            </a:br>
            <a:endParaRPr lang="en-US" u="sng" dirty="0">
              <a:solidFill>
                <a:srgbClr val="FFFF00"/>
              </a:solidFill>
            </a:endParaRPr>
          </a:p>
        </p:txBody>
      </p:sp>
      <p:sp>
        <p:nvSpPr>
          <p:cNvPr id="3" name="Content Placeholder 2"/>
          <p:cNvSpPr>
            <a:spLocks noGrp="1"/>
          </p:cNvSpPr>
          <p:nvPr>
            <p:ph idx="1"/>
          </p:nvPr>
        </p:nvSpPr>
        <p:spPr>
          <a:xfrm>
            <a:off x="346365" y="1198605"/>
            <a:ext cx="11374580" cy="5506996"/>
          </a:xfrm>
        </p:spPr>
        <p:txBody>
          <a:bodyPr>
            <a:noAutofit/>
          </a:bodyPr>
          <a:lstStyle/>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STEERS Questions</a:t>
            </a:r>
          </a:p>
          <a:p>
            <a:pPr marL="0" indent="0" algn="ctr">
              <a:buNone/>
            </a:pPr>
            <a:r>
              <a:rPr lang="en-US" b="1" u="sng" dirty="0">
                <a:solidFill>
                  <a:srgbClr val="FFFF00"/>
                </a:solidFill>
              </a:rPr>
              <a:t>512-239-6925 </a:t>
            </a:r>
          </a:p>
          <a:p>
            <a:pPr marL="0" indent="0" algn="ctr">
              <a:buNone/>
            </a:pPr>
            <a:r>
              <a:rPr lang="en-US" b="1" dirty="0">
                <a:hlinkClick r:id="rId3"/>
              </a:rPr>
              <a:t>steers@tceq.texas.gov</a:t>
            </a:r>
            <a:endParaRPr lang="en-US" b="1" dirty="0"/>
          </a:p>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Stormwater Processing Center (CGP &amp; MSGP)</a:t>
            </a:r>
          </a:p>
          <a:p>
            <a:pPr marL="0" indent="0" algn="ctr">
              <a:buNone/>
            </a:pPr>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512-239-3700 </a:t>
            </a:r>
          </a:p>
          <a:p>
            <a:pPr marL="0" indent="0" algn="ctr">
              <a:buNone/>
            </a:pPr>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SWPermit@tceq.texas.gov</a:t>
            </a:r>
          </a:p>
          <a:p>
            <a:pPr marL="0" indent="0" algn="ctr">
              <a:buNone/>
            </a:pPr>
            <a:endPar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Applications and Review Team (APO, TXG11, CAFO, PEST) </a:t>
            </a:r>
          </a:p>
          <a:p>
            <a:pPr marL="0" indent="0" algn="ctr">
              <a:buNone/>
            </a:pPr>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512-239-4671</a:t>
            </a:r>
          </a:p>
          <a:p>
            <a:pPr marL="0" indent="0" algn="ctr">
              <a:buNone/>
            </a:pPr>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hlinkClick r:id="rId4"/>
              </a:rPr>
              <a:t>WQ-ARPTeam@tceq.texas.gov</a:t>
            </a:r>
            <a:endPar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800" b="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dirty="0"/>
          </a:p>
        </p:txBody>
      </p:sp>
      <p:pic>
        <p:nvPicPr>
          <p:cNvPr id="5" name="Picture 4" descr="TCEQ Logo">
            <a:extLst>
              <a:ext uri="{FF2B5EF4-FFF2-40B4-BE49-F238E27FC236}">
                <a16:creationId xmlns:a16="http://schemas.microsoft.com/office/drawing/2014/main" id="{07851CF1-2029-4F06-9D49-0306C40E3745}"/>
              </a:ext>
            </a:extLst>
          </p:cNvPr>
          <p:cNvPicPr>
            <a:picLocks noChangeAspect="1"/>
          </p:cNvPicPr>
          <p:nvPr/>
        </p:nvPicPr>
        <p:blipFill>
          <a:blip r:embed="rId5"/>
          <a:stretch>
            <a:fillRect/>
          </a:stretch>
        </p:blipFill>
        <p:spPr>
          <a:xfrm>
            <a:off x="11314100" y="5394833"/>
            <a:ext cx="877900" cy="1463167"/>
          </a:xfrm>
          <a:prstGeom prst="rect">
            <a:avLst/>
          </a:prstGeom>
        </p:spPr>
      </p:pic>
    </p:spTree>
    <p:extLst>
      <p:ext uri="{BB962C8B-B14F-4D97-AF65-F5344CB8AC3E}">
        <p14:creationId xmlns:p14="http://schemas.microsoft.com/office/powerpoint/2010/main" val="197031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CC2B-571A-40C5-A25D-FA5438D6707F}"/>
              </a:ext>
            </a:extLst>
          </p:cNvPr>
          <p:cNvSpPr>
            <a:spLocks noGrp="1"/>
          </p:cNvSpPr>
          <p:nvPr>
            <p:ph type="title"/>
          </p:nvPr>
        </p:nvSpPr>
        <p:spPr>
          <a:xfrm>
            <a:off x="646111" y="452718"/>
            <a:ext cx="9404723" cy="877318"/>
          </a:xfrm>
        </p:spPr>
        <p:txBody>
          <a:bodyPr>
            <a:normAutofit fontScale="90000"/>
          </a:bodyPr>
          <a:lstStyle/>
          <a:p>
            <a:pPr algn="ctr"/>
            <a:r>
              <a:rPr lang="en-US" sz="4000" b="1" u="sng" dirty="0"/>
              <a:t>Why Was It Developed?</a:t>
            </a:r>
            <a:br>
              <a:rPr lang="en-US" sz="4000" b="1" u="sng" dirty="0"/>
            </a:br>
            <a:endParaRPr lang="en-US" sz="4000" dirty="0"/>
          </a:p>
        </p:txBody>
      </p:sp>
      <p:sp>
        <p:nvSpPr>
          <p:cNvPr id="3" name="Content Placeholder 2">
            <a:extLst>
              <a:ext uri="{FF2B5EF4-FFF2-40B4-BE49-F238E27FC236}">
                <a16:creationId xmlns:a16="http://schemas.microsoft.com/office/drawing/2014/main" id="{1862FC09-B836-4941-97A6-B6780135A81A}"/>
              </a:ext>
            </a:extLst>
          </p:cNvPr>
          <p:cNvSpPr>
            <a:spLocks noGrp="1"/>
          </p:cNvSpPr>
          <p:nvPr>
            <p:ph idx="1"/>
          </p:nvPr>
        </p:nvSpPr>
        <p:spPr>
          <a:xfrm>
            <a:off x="290946" y="1330036"/>
            <a:ext cx="11901054" cy="4918363"/>
          </a:xfrm>
        </p:spPr>
        <p:txBody>
          <a:bodyPr>
            <a:normAutofit/>
          </a:bodyPr>
          <a:lstStyle/>
          <a:p>
            <a:pPr lvl="0">
              <a:buClr>
                <a:srgbClr val="1CADE4">
                  <a:lumMod val="60000"/>
                  <a:lumOff val="40000"/>
                </a:srgbClr>
              </a:buClr>
              <a:defRPr/>
            </a:pPr>
            <a:r>
              <a:rPr lang="en-US" altLang="en-US" b="1" dirty="0">
                <a:solidFill>
                  <a:srgbClr val="FFFF00"/>
                </a:solidFill>
                <a:latin typeface="+mn-lt"/>
              </a:rPr>
              <a:t>ePermits is actually two separate systems and the main reason to develop the system was two-fold:</a:t>
            </a:r>
          </a:p>
          <a:p>
            <a:pPr lvl="1">
              <a:spcBef>
                <a:spcPct val="50000"/>
              </a:spcBef>
              <a:buClr>
                <a:srgbClr val="1CADE4">
                  <a:lumMod val="60000"/>
                  <a:lumOff val="40000"/>
                </a:srgbClr>
              </a:buClr>
              <a:defRPr/>
            </a:pPr>
            <a:r>
              <a:rPr lang="en-US" altLang="en-US" sz="2000" dirty="0">
                <a:solidFill>
                  <a:sysClr val="window" lastClr="FFFFFF"/>
                </a:solidFill>
                <a:latin typeface="+mn-lt"/>
              </a:rPr>
              <a:t>Internally – to allow TCEQ staff to create and maintain electronic applications.</a:t>
            </a:r>
          </a:p>
          <a:p>
            <a:pPr lvl="1">
              <a:spcBef>
                <a:spcPct val="50000"/>
              </a:spcBef>
              <a:buClr>
                <a:srgbClr val="1CADE4">
                  <a:lumMod val="60000"/>
                  <a:lumOff val="40000"/>
                </a:srgbClr>
              </a:buClr>
              <a:defRPr/>
            </a:pPr>
            <a:r>
              <a:rPr lang="en-US" altLang="en-US" sz="2000" dirty="0">
                <a:solidFill>
                  <a:sysClr val="window" lastClr="FFFFFF"/>
                </a:solidFill>
                <a:latin typeface="+mn-lt"/>
              </a:rPr>
              <a:t>Externally – to allow customers to select, complete, and submit an electronic application.</a:t>
            </a:r>
          </a:p>
          <a:p>
            <a:pPr lvl="2">
              <a:spcBef>
                <a:spcPct val="50000"/>
              </a:spcBef>
              <a:buClr>
                <a:srgbClr val="1CADE4">
                  <a:lumMod val="60000"/>
                  <a:lumOff val="40000"/>
                </a:srgbClr>
              </a:buClr>
              <a:defRPr/>
            </a:pPr>
            <a:r>
              <a:rPr lang="en-US" altLang="en-US" sz="1800" dirty="0">
                <a:solidFill>
                  <a:sysClr val="window" lastClr="FFFFFF"/>
                </a:solidFill>
                <a:latin typeface="+mn-lt"/>
              </a:rPr>
              <a:t>Less time, effort and cost.</a:t>
            </a:r>
          </a:p>
          <a:p>
            <a:pPr marL="57150" indent="0">
              <a:spcBef>
                <a:spcPct val="50000"/>
              </a:spcBef>
              <a:buClr>
                <a:srgbClr val="1CADE4">
                  <a:lumMod val="60000"/>
                  <a:lumOff val="40000"/>
                </a:srgbClr>
              </a:buClr>
              <a:buNone/>
              <a:defRPr/>
            </a:pPr>
            <a:endParaRPr lang="en-US" b="1" dirty="0">
              <a:solidFill>
                <a:srgbClr val="FFFF00"/>
              </a:solidFill>
              <a:latin typeface="+mn-lt"/>
            </a:endParaRPr>
          </a:p>
          <a:p>
            <a:pPr marL="400050">
              <a:spcBef>
                <a:spcPct val="50000"/>
              </a:spcBef>
              <a:buClr>
                <a:srgbClr val="1CADE4">
                  <a:lumMod val="60000"/>
                  <a:lumOff val="40000"/>
                </a:srgbClr>
              </a:buClr>
              <a:defRPr/>
            </a:pPr>
            <a:r>
              <a:rPr lang="en-US" b="1" dirty="0">
                <a:solidFill>
                  <a:srgbClr val="FFFF00"/>
                </a:solidFill>
                <a:latin typeface="+mn-lt"/>
              </a:rPr>
              <a:t>Federal Electronic Reporting Rule and General Permits - </a:t>
            </a:r>
            <a:r>
              <a:rPr lang="en-US" dirty="0">
                <a:latin typeface="+mn-lt"/>
              </a:rPr>
              <a:t>The following general permits require applicants to submit applications via ePermits.</a:t>
            </a:r>
          </a:p>
          <a:p>
            <a:pPr lvl="1"/>
            <a:r>
              <a:rPr lang="en-US" sz="2000" dirty="0">
                <a:latin typeface="+mn-lt"/>
              </a:rPr>
              <a:t>Stormwater Multi-Sector General Permit </a:t>
            </a:r>
          </a:p>
          <a:p>
            <a:pPr lvl="1"/>
            <a:r>
              <a:rPr lang="en-US" sz="2000" dirty="0">
                <a:latin typeface="+mn-lt"/>
              </a:rPr>
              <a:t>Concrete Batch Plant</a:t>
            </a:r>
          </a:p>
          <a:p>
            <a:pPr lvl="1"/>
            <a:r>
              <a:rPr lang="en-US" sz="2000" dirty="0">
                <a:latin typeface="+mn-lt"/>
              </a:rPr>
              <a:t>Stormwater Construction General Permit – Beginning Sept. 1, 2018</a:t>
            </a:r>
          </a:p>
          <a:p>
            <a:endParaRPr lang="en-US" dirty="0">
              <a:latin typeface="+mn-lt"/>
            </a:endParaRPr>
          </a:p>
        </p:txBody>
      </p:sp>
    </p:spTree>
    <p:extLst>
      <p:ext uri="{BB962C8B-B14F-4D97-AF65-F5344CB8AC3E}">
        <p14:creationId xmlns:p14="http://schemas.microsoft.com/office/powerpoint/2010/main" val="38215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1F51-9A6A-416A-B028-76A75D1DEFF8}"/>
              </a:ext>
            </a:extLst>
          </p:cNvPr>
          <p:cNvSpPr>
            <a:spLocks noGrp="1"/>
          </p:cNvSpPr>
          <p:nvPr>
            <p:ph type="title"/>
          </p:nvPr>
        </p:nvSpPr>
        <p:spPr>
          <a:xfrm>
            <a:off x="424429" y="35945"/>
            <a:ext cx="9404723" cy="764155"/>
          </a:xfrm>
        </p:spPr>
        <p:txBody>
          <a:bodyPr>
            <a:normAutofit/>
          </a:bodyPr>
          <a:lstStyle/>
          <a:p>
            <a:pPr algn="ctr"/>
            <a:r>
              <a:rPr lang="en-US" sz="4000" b="1" u="sng" dirty="0"/>
              <a:t>Why Was It Developed…?</a:t>
            </a:r>
          </a:p>
        </p:txBody>
      </p:sp>
      <p:sp>
        <p:nvSpPr>
          <p:cNvPr id="3" name="Content Placeholder 2">
            <a:extLst>
              <a:ext uri="{FF2B5EF4-FFF2-40B4-BE49-F238E27FC236}">
                <a16:creationId xmlns:a16="http://schemas.microsoft.com/office/drawing/2014/main" id="{48D001CB-34DC-4B6A-92A9-F7C10A70ACCE}"/>
              </a:ext>
            </a:extLst>
          </p:cNvPr>
          <p:cNvSpPr>
            <a:spLocks noGrp="1"/>
          </p:cNvSpPr>
          <p:nvPr>
            <p:ph idx="1"/>
          </p:nvPr>
        </p:nvSpPr>
        <p:spPr>
          <a:xfrm>
            <a:off x="259882" y="800100"/>
            <a:ext cx="11677422" cy="5656118"/>
          </a:xfrm>
        </p:spPr>
        <p:txBody>
          <a:bodyPr>
            <a:noAutofit/>
          </a:bodyPr>
          <a:lstStyle/>
          <a:p>
            <a:pPr marL="212598" indent="-285750" defTabSz="457200">
              <a:lnSpc>
                <a:spcPct val="100000"/>
              </a:lnSpc>
              <a:spcAft>
                <a:spcPts val="0"/>
              </a:spcAft>
              <a:buClr>
                <a:srgbClr val="1CADE4">
                  <a:lumMod val="60000"/>
                  <a:lumOff val="40000"/>
                </a:srgbClr>
              </a:buClr>
              <a:buSzPct val="80000"/>
              <a:buFont typeface="Wingdings 3" charset="2"/>
              <a:buChar char=""/>
            </a:pPr>
            <a:endParaRPr lang="en-US" b="1" dirty="0">
              <a:solidFill>
                <a:srgbClr val="FFFF00"/>
              </a:solidFill>
              <a:latin typeface="+mn-lt"/>
            </a:endParaRPr>
          </a:p>
          <a:p>
            <a:pPr marL="212598" indent="-285750" defTabSz="457200">
              <a:lnSpc>
                <a:spcPct val="100000"/>
              </a:lnSpc>
              <a:spcAft>
                <a:spcPts val="0"/>
              </a:spcAft>
              <a:buClr>
                <a:srgbClr val="1CADE4">
                  <a:lumMod val="60000"/>
                  <a:lumOff val="40000"/>
                </a:srgbClr>
              </a:buClr>
              <a:buSzPct val="80000"/>
              <a:buFont typeface="Wingdings 3" charset="2"/>
              <a:buChar char=""/>
            </a:pPr>
            <a:r>
              <a:rPr lang="en-US" b="1" dirty="0">
                <a:solidFill>
                  <a:srgbClr val="FFFF00"/>
                </a:solidFill>
                <a:latin typeface="+mn-lt"/>
              </a:rPr>
              <a:t>TCEQ Staff</a:t>
            </a:r>
          </a:p>
          <a:p>
            <a:pPr marL="742950" lvl="1" indent="-285750" defTabSz="457200">
              <a:lnSpc>
                <a:spcPct val="100000"/>
              </a:lnSpc>
              <a:spcAft>
                <a:spcPts val="0"/>
              </a:spcAft>
              <a:buClr>
                <a:srgbClr val="1CADE4">
                  <a:lumMod val="60000"/>
                  <a:lumOff val="40000"/>
                </a:srgbClr>
              </a:buClr>
              <a:buSzPct val="80000"/>
              <a:buFont typeface="Wingdings 3" charset="2"/>
              <a:buChar char=""/>
            </a:pPr>
            <a:r>
              <a:rPr lang="en-US" sz="2000" dirty="0">
                <a:solidFill>
                  <a:prstClr val="white"/>
                </a:solidFill>
                <a:latin typeface="+mn-lt"/>
              </a:rPr>
              <a:t>Less paper applications to process.</a:t>
            </a:r>
          </a:p>
          <a:p>
            <a:pPr marL="742950" lvl="1" indent="-285750" defTabSz="457200">
              <a:lnSpc>
                <a:spcPct val="100000"/>
              </a:lnSpc>
              <a:spcAft>
                <a:spcPts val="0"/>
              </a:spcAft>
              <a:buClr>
                <a:srgbClr val="1CADE4">
                  <a:lumMod val="60000"/>
                  <a:lumOff val="40000"/>
                </a:srgbClr>
              </a:buClr>
              <a:buSzPct val="80000"/>
              <a:buFont typeface="Wingdings 3" charset="2"/>
              <a:buChar char=""/>
            </a:pPr>
            <a:r>
              <a:rPr lang="en-US" sz="2000" dirty="0">
                <a:solidFill>
                  <a:prstClr val="white"/>
                </a:solidFill>
                <a:latin typeface="+mn-lt"/>
              </a:rPr>
              <a:t>Clean and synchronized data in TCEQ databases for easy data flow into EPA’s ICIS.</a:t>
            </a:r>
          </a:p>
          <a:p>
            <a:pPr marL="742950" lvl="1" indent="-285750" defTabSz="457200">
              <a:lnSpc>
                <a:spcPct val="100000"/>
              </a:lnSpc>
              <a:spcAft>
                <a:spcPts val="0"/>
              </a:spcAft>
              <a:buClr>
                <a:srgbClr val="1CADE4">
                  <a:lumMod val="60000"/>
                  <a:lumOff val="40000"/>
                </a:srgbClr>
              </a:buClr>
              <a:buSzPct val="80000"/>
              <a:buFont typeface="Wingdings 3" charset="2"/>
              <a:buChar char=""/>
            </a:pPr>
            <a:r>
              <a:rPr lang="en-US" sz="2000" dirty="0">
                <a:solidFill>
                  <a:prstClr val="white"/>
                </a:solidFill>
                <a:latin typeface="+mn-lt"/>
              </a:rPr>
              <a:t>Time can be spent to assist customers using ePermits.</a:t>
            </a:r>
          </a:p>
          <a:p>
            <a:pPr marL="742950" lvl="1" indent="-285750" defTabSz="457200">
              <a:lnSpc>
                <a:spcPct val="100000"/>
              </a:lnSpc>
              <a:spcAft>
                <a:spcPts val="0"/>
              </a:spcAft>
              <a:buClr>
                <a:srgbClr val="1CADE4">
                  <a:lumMod val="60000"/>
                  <a:lumOff val="40000"/>
                </a:srgbClr>
              </a:buClr>
              <a:buSzPct val="80000"/>
              <a:buFont typeface="Wingdings 3" charset="2"/>
              <a:buChar char=""/>
            </a:pPr>
            <a:r>
              <a:rPr lang="en-US" sz="2000" dirty="0">
                <a:latin typeface="+mn-lt"/>
              </a:rPr>
              <a:t>Ideal to electronically transfer permit data to EPA database.</a:t>
            </a:r>
          </a:p>
          <a:p>
            <a:pPr marL="742950" lvl="1" indent="-285750" defTabSz="457200">
              <a:lnSpc>
                <a:spcPct val="100000"/>
              </a:lnSpc>
              <a:spcAft>
                <a:spcPts val="0"/>
              </a:spcAft>
              <a:buClr>
                <a:srgbClr val="1CADE4">
                  <a:lumMod val="60000"/>
                  <a:lumOff val="40000"/>
                </a:srgbClr>
              </a:buClr>
              <a:buSzPct val="80000"/>
              <a:buFont typeface="Wingdings 3" charset="2"/>
              <a:buChar char=""/>
            </a:pPr>
            <a:endParaRPr lang="en-US" sz="2000" dirty="0">
              <a:latin typeface="+mn-lt"/>
            </a:endParaRPr>
          </a:p>
          <a:p>
            <a:pPr lvl="0">
              <a:buClr>
                <a:srgbClr val="1CADE4">
                  <a:lumMod val="60000"/>
                  <a:lumOff val="40000"/>
                </a:srgbClr>
              </a:buClr>
              <a:defRPr/>
            </a:pPr>
            <a:r>
              <a:rPr lang="en-US" b="1" dirty="0">
                <a:solidFill>
                  <a:srgbClr val="FFFF00"/>
                </a:solidFill>
                <a:latin typeface="+mn-lt"/>
              </a:rPr>
              <a:t>With ePermits in place, as of now: </a:t>
            </a:r>
          </a:p>
          <a:p>
            <a:pPr lvl="1">
              <a:buClr>
                <a:srgbClr val="1CADE4">
                  <a:lumMod val="60000"/>
                  <a:lumOff val="40000"/>
                </a:srgbClr>
              </a:buClr>
              <a:defRPr/>
            </a:pPr>
            <a:r>
              <a:rPr lang="en-US" sz="2000" dirty="0">
                <a:solidFill>
                  <a:sysClr val="window" lastClr="FFFFFF"/>
                </a:solidFill>
                <a:latin typeface="+mn-lt"/>
              </a:rPr>
              <a:t>TCEQ has received and processed electronically: </a:t>
            </a:r>
          </a:p>
          <a:p>
            <a:pPr lvl="2" indent="-285750">
              <a:buClr>
                <a:srgbClr val="1CADE4">
                  <a:lumMod val="60000"/>
                  <a:lumOff val="40000"/>
                </a:srgbClr>
              </a:buClr>
              <a:defRPr/>
            </a:pPr>
            <a:r>
              <a:rPr lang="en-US" sz="2000" dirty="0">
                <a:solidFill>
                  <a:sysClr val="window" lastClr="FFFFFF"/>
                </a:solidFill>
                <a:latin typeface="+mn-lt"/>
              </a:rPr>
              <a:t>34175 Construction General Permits  (since last issued  03/05/2013)</a:t>
            </a:r>
          </a:p>
          <a:p>
            <a:pPr lvl="2" indent="-285750">
              <a:buClr>
                <a:srgbClr val="1CADE4">
                  <a:lumMod val="60000"/>
                  <a:lumOff val="40000"/>
                </a:srgbClr>
              </a:buClr>
              <a:defRPr/>
            </a:pPr>
            <a:r>
              <a:rPr lang="en-US" sz="2000" dirty="0">
                <a:solidFill>
                  <a:sysClr val="window" lastClr="FFFFFF"/>
                </a:solidFill>
                <a:latin typeface="+mn-lt"/>
              </a:rPr>
              <a:t>3224 Multi-Sector General Permits (since last issued 08/14/2016)</a:t>
            </a:r>
          </a:p>
          <a:p>
            <a:pPr lvl="2" indent="-285750">
              <a:buClr>
                <a:srgbClr val="1CADE4">
                  <a:lumMod val="60000"/>
                  <a:lumOff val="40000"/>
                </a:srgbClr>
              </a:buClr>
              <a:defRPr/>
            </a:pPr>
            <a:r>
              <a:rPr lang="en-US" sz="2000" dirty="0">
                <a:solidFill>
                  <a:sysClr val="window" lastClr="FFFFFF"/>
                </a:solidFill>
                <a:latin typeface="+mn-lt"/>
              </a:rPr>
              <a:t>800 Aggregate Production Operations (in the last year)</a:t>
            </a:r>
          </a:p>
          <a:p>
            <a:pPr lvl="2" indent="-285750">
              <a:buClr>
                <a:srgbClr val="1CADE4">
                  <a:lumMod val="60000"/>
                  <a:lumOff val="40000"/>
                </a:srgbClr>
              </a:buClr>
              <a:defRPr/>
            </a:pPr>
            <a:r>
              <a:rPr lang="en-US" sz="2000" dirty="0">
                <a:solidFill>
                  <a:sysClr val="window" lastClr="FFFFFF"/>
                </a:solidFill>
                <a:latin typeface="+mn-lt"/>
              </a:rPr>
              <a:t>500 Concrete Batch Plants </a:t>
            </a:r>
            <a:r>
              <a:rPr lang="en-US" sz="2000" dirty="0">
                <a:solidFill>
                  <a:sysClr val="window" lastClr="FFFFFF"/>
                </a:solidFill>
              </a:rPr>
              <a:t>(since last issued 11/07/2016)</a:t>
            </a:r>
          </a:p>
          <a:p>
            <a:pPr lvl="2" indent="-285750">
              <a:buClr>
                <a:srgbClr val="1CADE4">
                  <a:lumMod val="60000"/>
                  <a:lumOff val="40000"/>
                </a:srgbClr>
              </a:buClr>
              <a:defRPr/>
            </a:pPr>
            <a:endParaRPr lang="en-US" sz="2000" dirty="0">
              <a:solidFill>
                <a:sysClr val="window" lastClr="FFFFFF"/>
              </a:solidFill>
              <a:latin typeface="+mn-lt"/>
            </a:endParaRPr>
          </a:p>
          <a:p>
            <a:pPr marL="0" indent="0">
              <a:buClr>
                <a:srgbClr val="1CADE4">
                  <a:lumMod val="60000"/>
                  <a:lumOff val="40000"/>
                </a:srgbClr>
              </a:buClr>
              <a:buNone/>
            </a:pPr>
            <a:endParaRPr lang="en-US" dirty="0"/>
          </a:p>
          <a:p>
            <a:pPr marL="457200" lvl="1" indent="0" defTabSz="457200">
              <a:lnSpc>
                <a:spcPct val="100000"/>
              </a:lnSpc>
              <a:spcAft>
                <a:spcPts val="0"/>
              </a:spcAft>
              <a:buClr>
                <a:srgbClr val="1CADE4">
                  <a:lumMod val="60000"/>
                  <a:lumOff val="40000"/>
                </a:srgbClr>
              </a:buClr>
              <a:buSzPct val="80000"/>
              <a:buNone/>
            </a:pPr>
            <a:endParaRPr lang="en-US" sz="2000" dirty="0"/>
          </a:p>
        </p:txBody>
      </p:sp>
    </p:spTree>
    <p:extLst>
      <p:ext uri="{BB962C8B-B14F-4D97-AF65-F5344CB8AC3E}">
        <p14:creationId xmlns:p14="http://schemas.microsoft.com/office/powerpoint/2010/main" val="9054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305C-5EC2-4CAB-AEE4-88AFF876DB2B}"/>
              </a:ext>
            </a:extLst>
          </p:cNvPr>
          <p:cNvSpPr>
            <a:spLocks noGrp="1"/>
          </p:cNvSpPr>
          <p:nvPr>
            <p:ph type="title"/>
          </p:nvPr>
        </p:nvSpPr>
        <p:spPr>
          <a:xfrm>
            <a:off x="444843" y="67378"/>
            <a:ext cx="11405287" cy="704148"/>
          </a:xfrm>
        </p:spPr>
        <p:txBody>
          <a:bodyPr>
            <a:noAutofit/>
          </a:bodyPr>
          <a:lstStyle/>
          <a:p>
            <a:pPr algn="ctr"/>
            <a:r>
              <a:rPr lang="en-US" sz="4000" b="1" u="sng" dirty="0"/>
              <a:t>What Programs/Applications are in ePermits ?</a:t>
            </a:r>
            <a:br>
              <a:rPr lang="en-US" sz="4000" b="1" u="sng" dirty="0"/>
            </a:br>
            <a:endParaRPr lang="en-US" sz="4000" b="1" u="sng" dirty="0"/>
          </a:p>
        </p:txBody>
      </p:sp>
      <p:sp>
        <p:nvSpPr>
          <p:cNvPr id="3" name="Content Placeholder 2">
            <a:extLst>
              <a:ext uri="{FF2B5EF4-FFF2-40B4-BE49-F238E27FC236}">
                <a16:creationId xmlns:a16="http://schemas.microsoft.com/office/drawing/2014/main" id="{B1F50F4F-EC08-422D-9EC0-736CFE929F4B}"/>
              </a:ext>
            </a:extLst>
          </p:cNvPr>
          <p:cNvSpPr>
            <a:spLocks noGrp="1"/>
          </p:cNvSpPr>
          <p:nvPr>
            <p:ph idx="1"/>
          </p:nvPr>
        </p:nvSpPr>
        <p:spPr>
          <a:xfrm>
            <a:off x="259882" y="989357"/>
            <a:ext cx="10780296" cy="5632824"/>
          </a:xfrm>
        </p:spPr>
        <p:txBody>
          <a:bodyPr>
            <a:normAutofit fontScale="85000" lnSpcReduction="20000"/>
          </a:bodyPr>
          <a:lstStyle/>
          <a:p>
            <a:r>
              <a:rPr lang="en-US" sz="2200" b="1" dirty="0">
                <a:latin typeface="Tahoma" panose="020B0604030504040204" pitchFamily="34" charset="0"/>
                <a:ea typeface="Tahoma" panose="020B0604030504040204" pitchFamily="34" charset="0"/>
                <a:cs typeface="Tahoma" panose="020B0604030504040204" pitchFamily="34" charset="0"/>
              </a:rPr>
              <a:t>Water Quality Division electronic permits/registrations</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2">
              <a:buClr>
                <a:srgbClr val="FF0000"/>
              </a:buClr>
              <a:buFont typeface="Wingdings" panose="05000000000000000000" pitchFamily="2" charset="2"/>
              <a:buChar char="Ø"/>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Aggregate Production Operation Registrations.</a:t>
            </a:r>
          </a:p>
          <a:p>
            <a:pPr lvl="2">
              <a:buClr>
                <a:srgbClr val="FF0000"/>
              </a:buClr>
              <a:buFont typeface="Wingdings" panose="05000000000000000000" pitchFamily="2" charset="2"/>
              <a:buChar char="Ø"/>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Construction General Permit TXR150000</a:t>
            </a:r>
          </a:p>
          <a:p>
            <a:pPr lvl="2">
              <a:buClr>
                <a:srgbClr val="FF0000"/>
              </a:buClr>
              <a:buFont typeface="Wingdings" panose="05000000000000000000" pitchFamily="2" charset="2"/>
              <a:buChar char="Ø"/>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Multi-Sector General Permit TXR050000</a:t>
            </a:r>
          </a:p>
          <a:p>
            <a:pPr lvl="2">
              <a:buClr>
                <a:srgbClr val="FF0000"/>
              </a:buClr>
              <a:buFont typeface="Wingdings" panose="05000000000000000000" pitchFamily="2" charset="2"/>
              <a:buChar char="Ø"/>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CAFO General Permit TXG920000</a:t>
            </a:r>
          </a:p>
          <a:p>
            <a:pPr lvl="2">
              <a:buClr>
                <a:srgbClr val="FF0000"/>
              </a:buClr>
              <a:buFont typeface="Wingdings" panose="05000000000000000000" pitchFamily="2" charset="2"/>
              <a:buChar char="Ø"/>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Pesticide General Permit TXG870000</a:t>
            </a:r>
          </a:p>
          <a:p>
            <a:pPr lvl="2">
              <a:buClr>
                <a:srgbClr val="FF0000"/>
              </a:buClr>
              <a:buFont typeface="Wingdings" panose="05000000000000000000" pitchFamily="2" charset="2"/>
              <a:buChar char="Ø"/>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Concrete Batch General Permit TXG110000</a:t>
            </a:r>
          </a:p>
          <a:p>
            <a:pPr lvl="1">
              <a:buClr>
                <a:srgbClr val="FF0000"/>
              </a:buClr>
              <a:buFont typeface="Wingdings" panose="05000000000000000000" pitchFamily="2" charset="2"/>
              <a:buChar char="Ø"/>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1CADE4">
                  <a:lumMod val="60000"/>
                  <a:lumOff val="40000"/>
                </a:srgbClr>
              </a:buClr>
              <a:defRPr/>
            </a:pPr>
            <a:r>
              <a:rPr lang="en-US" sz="2200" dirty="0">
                <a:solidFill>
                  <a:sysClr val="window" lastClr="FFFFFF"/>
                </a:solidFill>
              </a:rPr>
              <a:t> 	</a:t>
            </a:r>
            <a:r>
              <a:rPr lang="en-US" sz="2200" b="1" dirty="0">
                <a:solidFill>
                  <a:sysClr val="window" lastClr="FFFFFF"/>
                </a:solidFill>
              </a:rPr>
              <a:t>Applications for various permitting needs:</a:t>
            </a:r>
          </a:p>
          <a:p>
            <a:pPr lvl="2">
              <a:buClr>
                <a:srgbClr val="1CADE4">
                  <a:lumMod val="60000"/>
                  <a:lumOff val="40000"/>
                </a:srgbClr>
              </a:buClr>
              <a:defRPr/>
            </a:pPr>
            <a:r>
              <a:rPr lang="en-US" sz="2200" dirty="0">
                <a:solidFill>
                  <a:sysClr val="window" lastClr="FFFFFF"/>
                </a:solidFill>
              </a:rPr>
              <a:t>Create New Authorizations - NOIs</a:t>
            </a:r>
          </a:p>
          <a:p>
            <a:pPr lvl="2">
              <a:buClr>
                <a:srgbClr val="1CADE4">
                  <a:lumMod val="60000"/>
                  <a:lumOff val="40000"/>
                </a:srgbClr>
              </a:buClr>
              <a:defRPr/>
            </a:pPr>
            <a:r>
              <a:rPr lang="en-US" sz="2200" dirty="0">
                <a:solidFill>
                  <a:sysClr val="window" lastClr="FFFFFF"/>
                </a:solidFill>
              </a:rPr>
              <a:t>Modify Existing Authorizations – NOCs</a:t>
            </a:r>
          </a:p>
          <a:p>
            <a:pPr lvl="2">
              <a:buClr>
                <a:srgbClr val="1CADE4">
                  <a:lumMod val="60000"/>
                  <a:lumOff val="40000"/>
                </a:srgbClr>
              </a:buClr>
              <a:defRPr/>
            </a:pPr>
            <a:r>
              <a:rPr lang="en-US" sz="2200" dirty="0">
                <a:solidFill>
                  <a:sysClr val="window" lastClr="FFFFFF"/>
                </a:solidFill>
              </a:rPr>
              <a:t>Renew Authorizations - NORs</a:t>
            </a:r>
          </a:p>
          <a:p>
            <a:pPr lvl="2">
              <a:buClr>
                <a:srgbClr val="1CADE4">
                  <a:lumMod val="60000"/>
                  <a:lumOff val="40000"/>
                </a:srgbClr>
              </a:buClr>
              <a:defRPr/>
            </a:pPr>
            <a:r>
              <a:rPr lang="en-US" sz="2200" dirty="0">
                <a:solidFill>
                  <a:sysClr val="window" lastClr="FFFFFF"/>
                </a:solidFill>
              </a:rPr>
              <a:t>Terminate Authorizations - NOTs</a:t>
            </a:r>
          </a:p>
          <a:p>
            <a:pPr lvl="2">
              <a:buClr>
                <a:srgbClr val="1CADE4">
                  <a:lumMod val="60000"/>
                  <a:lumOff val="40000"/>
                </a:srgbClr>
              </a:buClr>
              <a:defRPr/>
            </a:pPr>
            <a:r>
              <a:rPr lang="en-US" sz="2200" dirty="0">
                <a:solidFill>
                  <a:sysClr val="window" lastClr="FFFFFF"/>
                </a:solidFill>
              </a:rPr>
              <a:t>Share/Access In-Progress Authorizations </a:t>
            </a:r>
          </a:p>
          <a:p>
            <a:pPr lvl="2">
              <a:buClr>
                <a:srgbClr val="1CADE4">
                  <a:lumMod val="60000"/>
                  <a:lumOff val="40000"/>
                </a:srgbClr>
              </a:buClr>
              <a:defRPr/>
            </a:pPr>
            <a:r>
              <a:rPr lang="en-US" sz="2200" dirty="0">
                <a:solidFill>
                  <a:sysClr val="window" lastClr="FFFFFF"/>
                </a:solidFill>
              </a:rPr>
              <a:t>View Application documents and submissions– including Certificates and Letters.</a:t>
            </a:r>
          </a:p>
          <a:p>
            <a:pPr lvl="2">
              <a:buClr>
                <a:srgbClr val="FF0000"/>
              </a:buClr>
              <a:buFont typeface="Wingdings" panose="05000000000000000000" pitchFamily="2" charset="2"/>
              <a:buChar char="Ø"/>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FF0000"/>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182843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fade">
                                      <p:cBhvr>
                                        <p:cTn id="2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2452-9611-44B1-AD64-317CFF1224BD}"/>
              </a:ext>
            </a:extLst>
          </p:cNvPr>
          <p:cNvSpPr>
            <a:spLocks noGrp="1"/>
          </p:cNvSpPr>
          <p:nvPr>
            <p:ph type="title"/>
          </p:nvPr>
        </p:nvSpPr>
        <p:spPr>
          <a:xfrm>
            <a:off x="646111" y="1"/>
            <a:ext cx="9404723" cy="691977"/>
          </a:xfrm>
        </p:spPr>
        <p:txBody>
          <a:bodyPr>
            <a:normAutofit fontScale="90000"/>
          </a:bodyPr>
          <a:lstStyle/>
          <a:p>
            <a:pPr algn="ctr"/>
            <a:r>
              <a:rPr lang="en-US" sz="4000" b="1" u="sng" dirty="0"/>
              <a:t>Welcome to STEERS</a:t>
            </a:r>
          </a:p>
        </p:txBody>
      </p:sp>
      <p:sp>
        <p:nvSpPr>
          <p:cNvPr id="3" name="Content Placeholder 2">
            <a:extLst>
              <a:ext uri="{FF2B5EF4-FFF2-40B4-BE49-F238E27FC236}">
                <a16:creationId xmlns:a16="http://schemas.microsoft.com/office/drawing/2014/main" id="{06513995-D241-4D74-A557-EBA9EA09C8C6}"/>
              </a:ext>
            </a:extLst>
          </p:cNvPr>
          <p:cNvSpPr>
            <a:spLocks noGrp="1"/>
          </p:cNvSpPr>
          <p:nvPr>
            <p:ph idx="1"/>
          </p:nvPr>
        </p:nvSpPr>
        <p:spPr>
          <a:xfrm>
            <a:off x="325678" y="593125"/>
            <a:ext cx="11411210" cy="6079524"/>
          </a:xfrm>
        </p:spPr>
        <p:txBody>
          <a:bodyPr>
            <a:normAutofit fontScale="92500" lnSpcReduction="20000"/>
          </a:bodyPr>
          <a:lstStyle/>
          <a:p>
            <a:pPr marL="0" indent="0">
              <a:buNone/>
            </a:pPr>
            <a:endParaRPr lang="en-US" dirty="0">
              <a:hlinkClick r:id="rId3"/>
            </a:endParaRPr>
          </a:p>
          <a:p>
            <a:r>
              <a:rPr lang="en-US" dirty="0">
                <a:hlinkClick r:id="rId3"/>
              </a:rPr>
              <a:t> https://www3.tceq.texas.gov/steers/</a:t>
            </a:r>
            <a:endParaRPr lang="en-US" dirty="0"/>
          </a:p>
          <a:p>
            <a:endParaRPr lang="en-US" b="1" u="sng" dirty="0">
              <a:solidFill>
                <a:srgbClr val="FFFF00"/>
              </a:solidFill>
              <a:latin typeface="+mn-lt"/>
            </a:endParaRPr>
          </a:p>
          <a:p>
            <a:r>
              <a:rPr lang="en-US" b="1" u="sng" dirty="0">
                <a:solidFill>
                  <a:srgbClr val="FFFF00"/>
                </a:solidFill>
                <a:latin typeface="+mn-lt"/>
              </a:rPr>
              <a:t>Step 1: For new users, creating a STEERS account is the first step in submitting an online permit application. </a:t>
            </a:r>
          </a:p>
          <a:p>
            <a:pPr lvl="1"/>
            <a:r>
              <a:rPr lang="en-US" sz="2000" dirty="0">
                <a:latin typeface="+mn-lt"/>
              </a:rPr>
              <a:t>Accounts are created for the individual user, and not for a facility or entity. </a:t>
            </a:r>
          </a:p>
          <a:p>
            <a:endParaRPr lang="en-US" dirty="0">
              <a:latin typeface="+mn-lt"/>
            </a:endParaRPr>
          </a:p>
          <a:p>
            <a:pPr lvl="1"/>
            <a:r>
              <a:rPr lang="en-US" sz="2000" dirty="0">
                <a:latin typeface="+mn-lt"/>
              </a:rPr>
              <a:t>Each STEERS account must have a unique e-mail address. </a:t>
            </a:r>
          </a:p>
          <a:p>
            <a:endParaRPr lang="en-US" dirty="0">
              <a:latin typeface="+mn-lt"/>
            </a:endParaRPr>
          </a:p>
          <a:p>
            <a:pPr lvl="1"/>
            <a:r>
              <a:rPr lang="en-US" sz="2000" dirty="0">
                <a:latin typeface="+mn-lt"/>
              </a:rPr>
              <a:t>Applicant information like names, address, company  email and phone number are asked to create a new account.</a:t>
            </a:r>
          </a:p>
          <a:p>
            <a:endParaRPr lang="en-US" dirty="0">
              <a:latin typeface="+mn-lt"/>
            </a:endParaRPr>
          </a:p>
          <a:p>
            <a:pPr lvl="1"/>
            <a:r>
              <a:rPr lang="en-US" sz="2000" dirty="0">
                <a:latin typeface="+mn-lt"/>
              </a:rPr>
              <a:t>All STEERS user accounts are renewable every 2 years.</a:t>
            </a:r>
          </a:p>
          <a:p>
            <a:r>
              <a:rPr lang="en-US" b="1" u="sng" dirty="0">
                <a:solidFill>
                  <a:srgbClr val="FFFF00"/>
                </a:solidFill>
                <a:latin typeface="+mn-lt"/>
              </a:rPr>
              <a:t>Step 2: Select STEERS Program to Add or Modify.</a:t>
            </a:r>
          </a:p>
          <a:p>
            <a:pPr marL="0" indent="0">
              <a:buNone/>
            </a:pPr>
            <a:endParaRPr lang="en-US" b="1" u="sng" dirty="0">
              <a:solidFill>
                <a:srgbClr val="FFFF00"/>
              </a:solidFill>
              <a:latin typeface="+mn-lt"/>
            </a:endParaRPr>
          </a:p>
          <a:p>
            <a:pPr lvl="1"/>
            <a:r>
              <a:rPr lang="en-US" sz="2000" dirty="0">
                <a:latin typeface="+mn-lt"/>
              </a:rPr>
              <a:t>Add the program of interest from the list of ePermits/Registrations or eReporting programs  that STEERS houses.</a:t>
            </a:r>
            <a:endParaRPr lang="en-US" sz="2000" b="1" u="sng" dirty="0">
              <a:solidFill>
                <a:srgbClr val="FFFF00"/>
              </a:solidFill>
              <a:latin typeface="+mn-lt"/>
            </a:endParaRPr>
          </a:p>
          <a:p>
            <a:endParaRPr lang="en-US" dirty="0"/>
          </a:p>
        </p:txBody>
      </p:sp>
    </p:spTree>
    <p:extLst>
      <p:ext uri="{BB962C8B-B14F-4D97-AF65-F5344CB8AC3E}">
        <p14:creationId xmlns:p14="http://schemas.microsoft.com/office/powerpoint/2010/main" val="78612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03B3-6583-4462-994A-CC445861D238}"/>
              </a:ext>
            </a:extLst>
          </p:cNvPr>
          <p:cNvSpPr>
            <a:spLocks noGrp="1"/>
          </p:cNvSpPr>
          <p:nvPr>
            <p:ph type="title"/>
          </p:nvPr>
        </p:nvSpPr>
        <p:spPr>
          <a:xfrm>
            <a:off x="646111" y="100209"/>
            <a:ext cx="9404723" cy="789140"/>
          </a:xfrm>
        </p:spPr>
        <p:txBody>
          <a:bodyPr/>
          <a:lstStyle/>
          <a:p>
            <a:pPr algn="ctr"/>
            <a:r>
              <a:rPr lang="en-US" sz="4000" b="1" u="sng" dirty="0">
                <a:solidFill>
                  <a:srgbClr val="FFFF00"/>
                </a:solidFill>
              </a:rPr>
              <a:t>Creating STEERS Account</a:t>
            </a:r>
          </a:p>
        </p:txBody>
      </p:sp>
      <p:pic>
        <p:nvPicPr>
          <p:cNvPr id="5" name="Content Placeholder 3" descr="STEERS home page &#10;Step 1: Create New Account">
            <a:extLst>
              <a:ext uri="{FF2B5EF4-FFF2-40B4-BE49-F238E27FC236}">
                <a16:creationId xmlns:a16="http://schemas.microsoft.com/office/drawing/2014/main" id="{8FB681AA-1793-4039-AA44-6A46BC5FD0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2839" y="1603333"/>
            <a:ext cx="5736920" cy="5035462"/>
          </a:xfrm>
          <a:prstGeom prst="rect">
            <a:avLst/>
          </a:prstGeom>
        </p:spPr>
      </p:pic>
      <p:pic>
        <p:nvPicPr>
          <p:cNvPr id="6" name="Content Placeholder 3" descr="Step 2: Add STEERS Program">
            <a:extLst>
              <a:ext uri="{FF2B5EF4-FFF2-40B4-BE49-F238E27FC236}">
                <a16:creationId xmlns:a16="http://schemas.microsoft.com/office/drawing/2014/main" id="{F6622DD6-FCF8-441A-A419-81EB66FAF77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62448" y="1603333"/>
            <a:ext cx="5923606" cy="5035462"/>
          </a:xfrm>
          <a:prstGeom prst="rect">
            <a:avLst/>
          </a:prstGeom>
        </p:spPr>
      </p:pic>
    </p:spTree>
    <p:extLst>
      <p:ext uri="{BB962C8B-B14F-4D97-AF65-F5344CB8AC3E}">
        <p14:creationId xmlns:p14="http://schemas.microsoft.com/office/powerpoint/2010/main" val="180836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89EE-F445-4F0C-9279-39DE4A963FA5}"/>
              </a:ext>
            </a:extLst>
          </p:cNvPr>
          <p:cNvSpPr>
            <a:spLocks noGrp="1"/>
          </p:cNvSpPr>
          <p:nvPr>
            <p:ph type="title"/>
          </p:nvPr>
        </p:nvSpPr>
        <p:spPr>
          <a:xfrm>
            <a:off x="770391" y="127041"/>
            <a:ext cx="9404723" cy="674625"/>
          </a:xfrm>
        </p:spPr>
        <p:txBody>
          <a:bodyPr>
            <a:normAutofit fontScale="90000"/>
          </a:bodyPr>
          <a:lstStyle/>
          <a:p>
            <a:pPr algn="ctr"/>
            <a:r>
              <a:rPr lang="en-US" sz="4000" b="1" u="sng" dirty="0">
                <a:solidFill>
                  <a:schemeClr val="tx1"/>
                </a:solidFill>
              </a:rPr>
              <a:t>Access Type - Roles</a:t>
            </a:r>
            <a:endParaRPr lang="en-US" sz="4000" u="sng" dirty="0"/>
          </a:p>
        </p:txBody>
      </p:sp>
      <p:sp>
        <p:nvSpPr>
          <p:cNvPr id="3" name="Content Placeholder 2">
            <a:extLst>
              <a:ext uri="{FF2B5EF4-FFF2-40B4-BE49-F238E27FC236}">
                <a16:creationId xmlns:a16="http://schemas.microsoft.com/office/drawing/2014/main" id="{46276DC3-2EB6-4472-9319-363F7190E90E}"/>
              </a:ext>
            </a:extLst>
          </p:cNvPr>
          <p:cNvSpPr>
            <a:spLocks noGrp="1"/>
          </p:cNvSpPr>
          <p:nvPr>
            <p:ph idx="1"/>
          </p:nvPr>
        </p:nvSpPr>
        <p:spPr>
          <a:xfrm>
            <a:off x="313152" y="914401"/>
            <a:ext cx="11736886" cy="5636712"/>
          </a:xfrm>
        </p:spPr>
        <p:txBody>
          <a:bodyPr>
            <a:normAutofit fontScale="85000" lnSpcReduction="20000"/>
          </a:bodyPr>
          <a:lstStyle/>
          <a:p>
            <a:r>
              <a:rPr lang="en-US" sz="2200" b="1" dirty="0">
                <a:solidFill>
                  <a:srgbClr val="FFFF00"/>
                </a:solidFill>
                <a:latin typeface="+mn-lt"/>
              </a:rPr>
              <a:t>Step 3: Next, you will select your role and define the type of access you will have to prepare this authorization. </a:t>
            </a:r>
          </a:p>
          <a:p>
            <a:endParaRPr lang="en-US" sz="2200" b="1" dirty="0">
              <a:solidFill>
                <a:srgbClr val="FFFF00"/>
              </a:solidFill>
              <a:latin typeface="+mn-lt"/>
            </a:endParaRPr>
          </a:p>
          <a:p>
            <a:r>
              <a:rPr lang="en-US" sz="2200" dirty="0">
                <a:latin typeface="+mn-lt"/>
              </a:rPr>
              <a:t>Your access options are:</a:t>
            </a:r>
          </a:p>
          <a:p>
            <a:endParaRPr lang="en-US" sz="2200" dirty="0">
              <a:latin typeface="+mn-lt"/>
            </a:endParaRPr>
          </a:p>
          <a:p>
            <a:pPr lvl="1"/>
            <a:r>
              <a:rPr lang="en-US" sz="2200" b="1" u="sng" dirty="0">
                <a:solidFill>
                  <a:srgbClr val="FFFF00"/>
                </a:solidFill>
                <a:latin typeface="+mn-lt"/>
              </a:rPr>
              <a:t>Read Only </a:t>
            </a:r>
            <a:r>
              <a:rPr lang="en-US" sz="2200" dirty="0">
                <a:latin typeface="+mn-lt"/>
              </a:rPr>
              <a:t>- view only. You will only be able to view submitted applications. You will not be able to see applications in progress.</a:t>
            </a:r>
          </a:p>
          <a:p>
            <a:pPr lvl="1"/>
            <a:endParaRPr lang="en-US" sz="2200" dirty="0">
              <a:latin typeface="+mn-lt"/>
            </a:endParaRPr>
          </a:p>
          <a:p>
            <a:pPr lvl="1"/>
            <a:r>
              <a:rPr lang="en-US" sz="2200" b="1" u="sng" dirty="0">
                <a:solidFill>
                  <a:srgbClr val="FFFF00"/>
                </a:solidFill>
                <a:latin typeface="+mn-lt"/>
              </a:rPr>
              <a:t>Edit</a:t>
            </a:r>
            <a:r>
              <a:rPr lang="en-US" sz="2200" dirty="0">
                <a:latin typeface="+mn-lt"/>
              </a:rPr>
              <a:t> – view, create, delete, modify and pay. You cannot sign for or submit this application.</a:t>
            </a:r>
          </a:p>
          <a:p>
            <a:endParaRPr lang="en-US" sz="2200" dirty="0">
              <a:latin typeface="+mn-lt"/>
            </a:endParaRPr>
          </a:p>
          <a:p>
            <a:pPr lvl="1"/>
            <a:r>
              <a:rPr lang="en-US" sz="2200" b="1" u="sng" dirty="0">
                <a:solidFill>
                  <a:srgbClr val="FFFF00"/>
                </a:solidFill>
                <a:latin typeface="+mn-lt"/>
              </a:rPr>
              <a:t>Preparer</a:t>
            </a:r>
            <a:r>
              <a:rPr lang="en-US" sz="2200" dirty="0">
                <a:latin typeface="+mn-lt"/>
              </a:rPr>
              <a:t> – view, create, delete, modify, pay and submit. You cannot sign for this application.</a:t>
            </a:r>
          </a:p>
          <a:p>
            <a:pPr marL="457200" lvl="1" indent="0">
              <a:buNone/>
            </a:pPr>
            <a:endParaRPr lang="en-US" sz="2200" dirty="0">
              <a:latin typeface="+mn-lt"/>
            </a:endParaRPr>
          </a:p>
          <a:p>
            <a:pPr lvl="1"/>
            <a:r>
              <a:rPr lang="en-US" sz="2200" b="1" u="sng" dirty="0">
                <a:solidFill>
                  <a:srgbClr val="FFFF00"/>
                </a:solidFill>
                <a:latin typeface="+mn-lt"/>
              </a:rPr>
              <a:t>Sign and Submit </a:t>
            </a:r>
            <a:r>
              <a:rPr lang="en-US" sz="2200" dirty="0">
                <a:latin typeface="+mn-lt"/>
              </a:rPr>
              <a:t>– view, create, delete, modify, pay, sign and submit. </a:t>
            </a:r>
          </a:p>
          <a:p>
            <a:endParaRPr lang="en-US" sz="2200" dirty="0">
              <a:latin typeface="+mn-lt"/>
            </a:endParaRPr>
          </a:p>
          <a:p>
            <a:r>
              <a:rPr lang="en-US" sz="2200" dirty="0">
                <a:latin typeface="+mn-lt"/>
              </a:rPr>
              <a:t>Select the appropriate relationship and authorization statement.</a:t>
            </a:r>
          </a:p>
          <a:p>
            <a:endParaRPr lang="en-US" sz="2200" dirty="0">
              <a:latin typeface="+mn-lt"/>
            </a:endParaRPr>
          </a:p>
          <a:p>
            <a:pPr marL="0" indent="0">
              <a:buNone/>
            </a:pPr>
            <a:endParaRPr lang="en-US" dirty="0"/>
          </a:p>
        </p:txBody>
      </p:sp>
    </p:spTree>
    <p:extLst>
      <p:ext uri="{BB962C8B-B14F-4D97-AF65-F5344CB8AC3E}">
        <p14:creationId xmlns:p14="http://schemas.microsoft.com/office/powerpoint/2010/main" val="485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B24-827B-4680-B334-7CC74D44DC90}"/>
              </a:ext>
            </a:extLst>
          </p:cNvPr>
          <p:cNvSpPr>
            <a:spLocks noGrp="1"/>
          </p:cNvSpPr>
          <p:nvPr>
            <p:ph type="title"/>
          </p:nvPr>
        </p:nvSpPr>
        <p:spPr>
          <a:xfrm>
            <a:off x="483273" y="152093"/>
            <a:ext cx="9404723" cy="762307"/>
          </a:xfrm>
        </p:spPr>
        <p:txBody>
          <a:bodyPr/>
          <a:lstStyle/>
          <a:p>
            <a:pPr algn="ctr"/>
            <a:r>
              <a:rPr lang="en-US" sz="4000" b="1" u="sng" dirty="0"/>
              <a:t>Set Access Type </a:t>
            </a:r>
          </a:p>
        </p:txBody>
      </p:sp>
      <p:pic>
        <p:nvPicPr>
          <p:cNvPr id="7" name="Content Placeholder 3" descr="Step 3: Access Type">
            <a:extLst>
              <a:ext uri="{FF2B5EF4-FFF2-40B4-BE49-F238E27FC236}">
                <a16:creationId xmlns:a16="http://schemas.microsoft.com/office/drawing/2014/main" id="{F5CE47C7-E7D5-48A9-A5D1-1B912710CF1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3046" y="1590804"/>
            <a:ext cx="5486399" cy="494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3" descr="Screenshot to show what rights the customer has - Sign, Pay, Submit and Delete buttons avaialble.">
            <a:extLst>
              <a:ext uri="{FF2B5EF4-FFF2-40B4-BE49-F238E27FC236}">
                <a16:creationId xmlns:a16="http://schemas.microsoft.com/office/drawing/2014/main" id="{BE67688B-D0EA-4FE2-B98E-6D88E6E6417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87161" y="1590804"/>
            <a:ext cx="5849465" cy="494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0284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4396</TotalTime>
  <Words>4667</Words>
  <Application>Microsoft Office PowerPoint</Application>
  <PresentationFormat>Widescreen</PresentationFormat>
  <Paragraphs>560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Tahoma</vt:lpstr>
      <vt:lpstr>Wingdings</vt:lpstr>
      <vt:lpstr>Wingdings 3</vt:lpstr>
      <vt:lpstr>Ion</vt:lpstr>
      <vt:lpstr>  TCEQ’S  State of Texas Environmental Electronic Reporting System (STEERS) and ePermits</vt:lpstr>
      <vt:lpstr>Electronic Reporting System</vt:lpstr>
      <vt:lpstr>Why Was It Developed? </vt:lpstr>
      <vt:lpstr>Why Was It Developed…?</vt:lpstr>
      <vt:lpstr>What Programs/Applications are in ePermits ? </vt:lpstr>
      <vt:lpstr>Welcome to STEERS</vt:lpstr>
      <vt:lpstr>Creating STEERS Account</vt:lpstr>
      <vt:lpstr>Access Type - Roles</vt:lpstr>
      <vt:lpstr>Set Access Type </vt:lpstr>
      <vt:lpstr> STEERS Participation Agreement (SPA)</vt:lpstr>
      <vt:lpstr>Successfully Completed</vt:lpstr>
      <vt:lpstr>Prepare CNOI – Renewal Application </vt:lpstr>
      <vt:lpstr>Prepare CNOI – Renewal Application - 1</vt:lpstr>
      <vt:lpstr>Prepare CNOI – Renewal Application-2 </vt:lpstr>
      <vt:lpstr>STEERS Version 6.1</vt:lpstr>
      <vt:lpstr>Prepare CNOI – Renewal Application - 3</vt:lpstr>
      <vt:lpstr>ePay – Payment Types</vt:lpstr>
      <vt:lpstr>Prepare CNOI – Renewal Application - 4</vt:lpstr>
      <vt:lpstr>STEERS Version 6.1- Program Level  </vt:lpstr>
      <vt:lpstr>Inside STEERS - Submissions</vt:lpstr>
      <vt:lpstr>Permit Application Cycle</vt:lpstr>
      <vt:lpstr>PowerPoint Presentation</vt:lpstr>
      <vt:lpstr>Key Features of ePermits</vt:lpstr>
      <vt:lpstr>Challenges</vt:lpstr>
      <vt:lpstr>Best Practices </vt:lpstr>
      <vt:lpstr>Best Practices…</vt:lpstr>
      <vt:lpstr>Questions</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electronic permitting system</dc:title>
  <dc:creator>Lindsay Garza</dc:creator>
  <cp:lastModifiedBy>Radhika Aduri</cp:lastModifiedBy>
  <cp:revision>281</cp:revision>
  <cp:lastPrinted>2018-05-07T19:53:44Z</cp:lastPrinted>
  <dcterms:created xsi:type="dcterms:W3CDTF">2018-02-07T17:08:18Z</dcterms:created>
  <dcterms:modified xsi:type="dcterms:W3CDTF">2018-05-07T20:04:14Z</dcterms:modified>
</cp:coreProperties>
</file>