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jpe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tags/tag4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5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3"/>
  </p:sldMasterIdLst>
  <p:notesMasterIdLst>
    <p:notesMasterId r:id="rId48"/>
  </p:notesMasterIdLst>
  <p:sldIdLst>
    <p:sldId id="2141411505" r:id="rId4"/>
    <p:sldId id="2141411525" r:id="rId5"/>
    <p:sldId id="2141411526" r:id="rId6"/>
    <p:sldId id="2141411445" r:id="rId7"/>
    <p:sldId id="2141411506" r:id="rId8"/>
    <p:sldId id="952" r:id="rId9"/>
    <p:sldId id="1008" r:id="rId10"/>
    <p:sldId id="2141411397" r:id="rId11"/>
    <p:sldId id="2141411390" r:id="rId12"/>
    <p:sldId id="257" r:id="rId13"/>
    <p:sldId id="2147483095" r:id="rId14"/>
    <p:sldId id="2147483079" r:id="rId15"/>
    <p:sldId id="2147483081" r:id="rId16"/>
    <p:sldId id="2147483082" r:id="rId17"/>
    <p:sldId id="2147483093" r:id="rId18"/>
    <p:sldId id="2147483080" r:id="rId19"/>
    <p:sldId id="2147483097" r:id="rId20"/>
    <p:sldId id="2141411517" r:id="rId21"/>
    <p:sldId id="2141411528" r:id="rId22"/>
    <p:sldId id="2141411529" r:id="rId23"/>
    <p:sldId id="2141411530" r:id="rId24"/>
    <p:sldId id="2141411531" r:id="rId25"/>
    <p:sldId id="2141411532" r:id="rId26"/>
    <p:sldId id="2141411516" r:id="rId27"/>
    <p:sldId id="262" r:id="rId28"/>
    <p:sldId id="263" r:id="rId29"/>
    <p:sldId id="269" r:id="rId30"/>
    <p:sldId id="260" r:id="rId31"/>
    <p:sldId id="264" r:id="rId32"/>
    <p:sldId id="265" r:id="rId33"/>
    <p:sldId id="266" r:id="rId34"/>
    <p:sldId id="268" r:id="rId35"/>
    <p:sldId id="2141411515" r:id="rId36"/>
    <p:sldId id="2141411335" r:id="rId37"/>
    <p:sldId id="4101" r:id="rId38"/>
    <p:sldId id="2141411508" r:id="rId39"/>
    <p:sldId id="951" r:id="rId40"/>
    <p:sldId id="2141411448" r:id="rId41"/>
    <p:sldId id="2141411509" r:id="rId42"/>
    <p:sldId id="2141411510" r:id="rId43"/>
    <p:sldId id="2141411511" r:id="rId44"/>
    <p:sldId id="2141411512" r:id="rId45"/>
    <p:sldId id="2141411513" r:id="rId46"/>
    <p:sldId id="2141411514" r:id="rId4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C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 snapToObjects="1" showGuides="1">
      <p:cViewPr varScale="1">
        <p:scale>
          <a:sx n="139" d="100"/>
          <a:sy n="139" d="100"/>
        </p:scale>
        <p:origin x="840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46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7A715-8656-4428-8966-C2159B35D56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7EFA76-004B-46AB-A8AD-991BDCAF83B9}">
      <dgm:prSet phldrT="[Text]"/>
      <dgm:spPr/>
      <dgm:t>
        <a:bodyPr/>
        <a:lstStyle/>
        <a:p>
          <a:r>
            <a:rPr lang="en-US" dirty="0"/>
            <a:t>Patients may have limited experience of scientific publications</a:t>
          </a:r>
        </a:p>
      </dgm:t>
    </dgm:pt>
    <dgm:pt modelId="{27FBEE18-46BF-4A52-81CF-304CE7F7526C}" type="parTrans" cxnId="{678BADF0-B9FD-4A75-8B25-93F4AB1AAC06}">
      <dgm:prSet/>
      <dgm:spPr/>
      <dgm:t>
        <a:bodyPr/>
        <a:lstStyle/>
        <a:p>
          <a:endParaRPr lang="en-US"/>
        </a:p>
      </dgm:t>
    </dgm:pt>
    <dgm:pt modelId="{05DB4785-E1B7-415A-BB6F-48332FB98D34}" type="sibTrans" cxnId="{678BADF0-B9FD-4A75-8B25-93F4AB1AAC06}">
      <dgm:prSet/>
      <dgm:spPr/>
      <dgm:t>
        <a:bodyPr/>
        <a:lstStyle/>
        <a:p>
          <a:endParaRPr lang="en-US"/>
        </a:p>
      </dgm:t>
    </dgm:pt>
    <dgm:pt modelId="{0A1B5924-64FF-4816-864B-050939F706D5}">
      <dgm:prSet phldrT="[Text]"/>
      <dgm:spPr/>
      <dgm:t>
        <a:bodyPr/>
        <a:lstStyle/>
        <a:p>
          <a:r>
            <a:rPr lang="en-US" dirty="0"/>
            <a:t>Patients may have limited experience as authors </a:t>
          </a:r>
        </a:p>
      </dgm:t>
    </dgm:pt>
    <dgm:pt modelId="{478BB231-BC39-4944-87D8-4F92B960B2EF}" type="parTrans" cxnId="{615830AC-A737-48DF-ADF7-592CCE2A882D}">
      <dgm:prSet/>
      <dgm:spPr/>
      <dgm:t>
        <a:bodyPr/>
        <a:lstStyle/>
        <a:p>
          <a:endParaRPr lang="en-US"/>
        </a:p>
      </dgm:t>
    </dgm:pt>
    <dgm:pt modelId="{8248E3B4-34B1-44EB-933F-C67A13AB3A31}" type="sibTrans" cxnId="{615830AC-A737-48DF-ADF7-592CCE2A882D}">
      <dgm:prSet/>
      <dgm:spPr/>
      <dgm:t>
        <a:bodyPr/>
        <a:lstStyle/>
        <a:p>
          <a:endParaRPr lang="en-US"/>
        </a:p>
      </dgm:t>
    </dgm:pt>
    <dgm:pt modelId="{2D9501B4-ADD2-4651-B3CF-A9139C9670AC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/>
            <a:t>Patients may require additional support to fulfill author role</a:t>
          </a:r>
        </a:p>
      </dgm:t>
    </dgm:pt>
    <dgm:pt modelId="{D5DF0CF8-BCF4-4985-AE31-C22FBCEB6775}" type="parTrans" cxnId="{5DEFF233-8E77-4A19-99F3-6A649A55AC21}">
      <dgm:prSet/>
      <dgm:spPr/>
      <dgm:t>
        <a:bodyPr/>
        <a:lstStyle/>
        <a:p>
          <a:endParaRPr lang="en-US"/>
        </a:p>
      </dgm:t>
    </dgm:pt>
    <dgm:pt modelId="{F645DAB3-40F3-4864-9A5D-A2A76F677416}" type="sibTrans" cxnId="{5DEFF233-8E77-4A19-99F3-6A649A55AC21}">
      <dgm:prSet/>
      <dgm:spPr/>
      <dgm:t>
        <a:bodyPr/>
        <a:lstStyle/>
        <a:p>
          <a:endParaRPr lang="en-US"/>
        </a:p>
      </dgm:t>
    </dgm:pt>
    <dgm:pt modelId="{AB8CA3D9-C809-44D0-9055-943DA4C10BB8}">
      <dgm:prSet phldrT="[Text]"/>
      <dgm:spPr/>
      <dgm:t>
        <a:bodyPr/>
        <a:lstStyle/>
        <a:p>
          <a:r>
            <a:rPr lang="en-US" dirty="0"/>
            <a:t>Use all available tools and means to support patient authors</a:t>
          </a:r>
        </a:p>
      </dgm:t>
    </dgm:pt>
    <dgm:pt modelId="{46965399-947C-4918-889E-ADC7CAC12998}" type="parTrans" cxnId="{E0DAB3F2-F2B0-4B4B-9A03-3096CE9FAF7F}">
      <dgm:prSet/>
      <dgm:spPr/>
      <dgm:t>
        <a:bodyPr/>
        <a:lstStyle/>
        <a:p>
          <a:endParaRPr lang="en-US"/>
        </a:p>
      </dgm:t>
    </dgm:pt>
    <dgm:pt modelId="{AFADD018-D744-4D46-B904-C81D6FB602FD}" type="sibTrans" cxnId="{E0DAB3F2-F2B0-4B4B-9A03-3096CE9FAF7F}">
      <dgm:prSet/>
      <dgm:spPr/>
      <dgm:t>
        <a:bodyPr/>
        <a:lstStyle/>
        <a:p>
          <a:endParaRPr lang="en-US"/>
        </a:p>
      </dgm:t>
    </dgm:pt>
    <dgm:pt modelId="{7D2D12D1-6A3E-4651-9E8E-96540A33AB6E}">
      <dgm:prSet phldrT="[Text]"/>
      <dgm:spPr/>
      <dgm:t>
        <a:bodyPr/>
        <a:lstStyle/>
        <a:p>
          <a:r>
            <a:rPr lang="en-US" dirty="0"/>
            <a:t>Patients may need assistance with technical tools</a:t>
          </a:r>
        </a:p>
      </dgm:t>
    </dgm:pt>
    <dgm:pt modelId="{925C8075-A92A-4EE4-B126-C50571E65375}" type="parTrans" cxnId="{E2FFA93D-E37E-4AB6-AEB8-0648976CB2C5}">
      <dgm:prSet/>
      <dgm:spPr/>
      <dgm:t>
        <a:bodyPr/>
        <a:lstStyle/>
        <a:p>
          <a:endParaRPr lang="en-US"/>
        </a:p>
      </dgm:t>
    </dgm:pt>
    <dgm:pt modelId="{BFF1EF1C-1791-4E7D-AA87-A12AA36BCF32}" type="sibTrans" cxnId="{E2FFA93D-E37E-4AB6-AEB8-0648976CB2C5}">
      <dgm:prSet/>
      <dgm:spPr/>
      <dgm:t>
        <a:bodyPr/>
        <a:lstStyle/>
        <a:p>
          <a:endParaRPr lang="en-US"/>
        </a:p>
      </dgm:t>
    </dgm:pt>
    <dgm:pt modelId="{D86FC0DB-1741-4C36-BC15-CA89BD2E71C7}">
      <dgm:prSet/>
      <dgm:spPr/>
      <dgm:t>
        <a:bodyPr/>
        <a:lstStyle/>
        <a:p>
          <a:r>
            <a:rPr lang="en-US" dirty="0"/>
            <a:t>Provide additional support where needed in using publication platforms/tools</a:t>
          </a:r>
        </a:p>
      </dgm:t>
    </dgm:pt>
    <dgm:pt modelId="{C7C4B800-9F97-4132-9F84-AF183CA96014}" type="parTrans" cxnId="{859B921E-69E8-4C03-B586-C21D97C65F3D}">
      <dgm:prSet/>
      <dgm:spPr/>
      <dgm:t>
        <a:bodyPr/>
        <a:lstStyle/>
        <a:p>
          <a:endParaRPr lang="en-US"/>
        </a:p>
      </dgm:t>
    </dgm:pt>
    <dgm:pt modelId="{BF504717-1E28-48D2-8E01-2C98AE406F28}" type="sibTrans" cxnId="{859B921E-69E8-4C03-B586-C21D97C65F3D}">
      <dgm:prSet/>
      <dgm:spPr/>
      <dgm:t>
        <a:bodyPr/>
        <a:lstStyle/>
        <a:p>
          <a:endParaRPr lang="en-US"/>
        </a:p>
      </dgm:t>
    </dgm:pt>
    <dgm:pt modelId="{BCEB0FF1-09CA-4D42-B221-1D2BAAE43E54}">
      <dgm:prSet/>
      <dgm:spPr/>
      <dgm:t>
        <a:bodyPr/>
        <a:lstStyle/>
        <a:p>
          <a:r>
            <a:rPr lang="en-US" dirty="0"/>
            <a:t>Technical terminology may need to simplified</a:t>
          </a:r>
        </a:p>
      </dgm:t>
    </dgm:pt>
    <dgm:pt modelId="{3C6B9120-2671-4555-B3F5-4F2FFAED1D18}" type="parTrans" cxnId="{64CF7AB5-7169-405A-9FF7-70330C423020}">
      <dgm:prSet/>
      <dgm:spPr/>
      <dgm:t>
        <a:bodyPr/>
        <a:lstStyle/>
        <a:p>
          <a:endParaRPr lang="en-US"/>
        </a:p>
      </dgm:t>
    </dgm:pt>
    <dgm:pt modelId="{C6A3D45A-4DA2-4484-9CF7-FC9E659F98B9}" type="sibTrans" cxnId="{64CF7AB5-7169-405A-9FF7-70330C423020}">
      <dgm:prSet/>
      <dgm:spPr/>
      <dgm:t>
        <a:bodyPr/>
        <a:lstStyle/>
        <a:p>
          <a:endParaRPr lang="en-US"/>
        </a:p>
      </dgm:t>
    </dgm:pt>
    <dgm:pt modelId="{5DDC7839-3787-4FE7-BE82-A279E0E8A1EA}">
      <dgm:prSet/>
      <dgm:spPr/>
      <dgm:t>
        <a:bodyPr/>
        <a:lstStyle/>
        <a:p>
          <a:r>
            <a:rPr lang="en-US" dirty="0"/>
            <a:t>Provide a glossary of terms if needed</a:t>
          </a:r>
        </a:p>
      </dgm:t>
    </dgm:pt>
    <dgm:pt modelId="{9B68E13F-3904-449D-9E72-B28BE5F2BD94}" type="parTrans" cxnId="{1EDA6D49-C2E0-466A-A8BB-02DF9DE807D4}">
      <dgm:prSet/>
      <dgm:spPr/>
      <dgm:t>
        <a:bodyPr/>
        <a:lstStyle/>
        <a:p>
          <a:endParaRPr lang="en-US"/>
        </a:p>
      </dgm:t>
    </dgm:pt>
    <dgm:pt modelId="{4F4B1D79-AACC-46A2-B386-07BC93D36EC9}" type="sibTrans" cxnId="{1EDA6D49-C2E0-466A-A8BB-02DF9DE807D4}">
      <dgm:prSet/>
      <dgm:spPr/>
      <dgm:t>
        <a:bodyPr/>
        <a:lstStyle/>
        <a:p>
          <a:endParaRPr lang="en-US"/>
        </a:p>
      </dgm:t>
    </dgm:pt>
    <dgm:pt modelId="{B9AE5B50-2064-48A3-8B3E-5E4FB091A1B3}">
      <dgm:prSet phldrT="[Text]"/>
      <dgm:spPr/>
      <dgm:t>
        <a:bodyPr/>
        <a:lstStyle/>
        <a:p>
          <a:r>
            <a:rPr lang="en-US" dirty="0"/>
            <a:t>Involve patient authors early in study or publication planning</a:t>
          </a:r>
        </a:p>
      </dgm:t>
    </dgm:pt>
    <dgm:pt modelId="{293097B2-5F2A-48F9-82ED-D8BEFA5EC6F2}" type="parTrans" cxnId="{B156605D-524C-41DE-BAFD-43B4B1D79CFC}">
      <dgm:prSet/>
      <dgm:spPr/>
      <dgm:t>
        <a:bodyPr/>
        <a:lstStyle/>
        <a:p>
          <a:endParaRPr lang="en-US"/>
        </a:p>
      </dgm:t>
    </dgm:pt>
    <dgm:pt modelId="{A1C59B33-60E5-4D78-8C76-4CB135F32057}" type="sibTrans" cxnId="{B156605D-524C-41DE-BAFD-43B4B1D79CFC}">
      <dgm:prSet/>
      <dgm:spPr/>
      <dgm:t>
        <a:bodyPr/>
        <a:lstStyle/>
        <a:p>
          <a:endParaRPr lang="en-US"/>
        </a:p>
      </dgm:t>
    </dgm:pt>
    <dgm:pt modelId="{19C20BE7-42ED-4713-A7BE-48280FDCC84F}">
      <dgm:prSet phldrT="[Text]"/>
      <dgm:spPr/>
      <dgm:t>
        <a:bodyPr/>
        <a:lstStyle/>
        <a:p>
          <a:r>
            <a:rPr lang="en-US" dirty="0" err="1"/>
            <a:t>Utlilize</a:t>
          </a:r>
          <a:r>
            <a:rPr lang="en-US" dirty="0"/>
            <a:t> available external resources and guides</a:t>
          </a:r>
        </a:p>
      </dgm:t>
    </dgm:pt>
    <dgm:pt modelId="{2B3356E7-1A32-4D41-A3E5-DDDDF6FEAE4E}" type="parTrans" cxnId="{E2EEE0C3-A0A6-4F8F-A2D0-6AA0278AD219}">
      <dgm:prSet/>
      <dgm:spPr/>
      <dgm:t>
        <a:bodyPr/>
        <a:lstStyle/>
        <a:p>
          <a:endParaRPr lang="en-US"/>
        </a:p>
      </dgm:t>
    </dgm:pt>
    <dgm:pt modelId="{00F17357-7FB3-47E3-8610-D9A8831034CF}" type="sibTrans" cxnId="{E2EEE0C3-A0A6-4F8F-A2D0-6AA0278AD219}">
      <dgm:prSet/>
      <dgm:spPr/>
      <dgm:t>
        <a:bodyPr/>
        <a:lstStyle/>
        <a:p>
          <a:endParaRPr lang="en-US"/>
        </a:p>
      </dgm:t>
    </dgm:pt>
    <dgm:pt modelId="{133E2DDB-8651-42A0-B521-5A8D5367DC12}">
      <dgm:prSet phldrT="[Text]"/>
      <dgm:spPr/>
      <dgm:t>
        <a:bodyPr/>
        <a:lstStyle/>
        <a:p>
          <a:r>
            <a:rPr lang="en-US" dirty="0"/>
            <a:t>Allow for extended timelines </a:t>
          </a:r>
        </a:p>
      </dgm:t>
    </dgm:pt>
    <dgm:pt modelId="{21654A5E-2B70-4BAB-9CD8-2B30A92907C1}" type="parTrans" cxnId="{66D9DD7E-52B0-4568-93D5-77E935B2E642}">
      <dgm:prSet/>
      <dgm:spPr/>
      <dgm:t>
        <a:bodyPr/>
        <a:lstStyle/>
        <a:p>
          <a:endParaRPr lang="en-US"/>
        </a:p>
      </dgm:t>
    </dgm:pt>
    <dgm:pt modelId="{96E4E86C-B997-4D4E-8843-123B09F0426D}" type="sibTrans" cxnId="{66D9DD7E-52B0-4568-93D5-77E935B2E642}">
      <dgm:prSet/>
      <dgm:spPr/>
      <dgm:t>
        <a:bodyPr/>
        <a:lstStyle/>
        <a:p>
          <a:endParaRPr lang="en-US"/>
        </a:p>
      </dgm:t>
    </dgm:pt>
    <dgm:pt modelId="{A737DAC4-8F19-4921-9C3C-CAF6518ED43D}">
      <dgm:prSet phldrT="[Text]"/>
      <dgm:spPr/>
      <dgm:t>
        <a:bodyPr/>
        <a:lstStyle/>
        <a:p>
          <a:r>
            <a:rPr lang="en-US" dirty="0"/>
            <a:t>Obtain contact details of a delegate</a:t>
          </a:r>
        </a:p>
      </dgm:t>
    </dgm:pt>
    <dgm:pt modelId="{9DF645C8-E5AB-4121-B44E-1A41F8B47601}" type="parTrans" cxnId="{8191694B-1024-40DA-9C4D-CD8F7664F395}">
      <dgm:prSet/>
      <dgm:spPr/>
      <dgm:t>
        <a:bodyPr/>
        <a:lstStyle/>
        <a:p>
          <a:endParaRPr lang="en-US"/>
        </a:p>
      </dgm:t>
    </dgm:pt>
    <dgm:pt modelId="{7B9E9E9F-B1AC-469C-AC43-A2B2F8132614}" type="sibTrans" cxnId="{8191694B-1024-40DA-9C4D-CD8F7664F395}">
      <dgm:prSet/>
      <dgm:spPr/>
      <dgm:t>
        <a:bodyPr/>
        <a:lstStyle/>
        <a:p>
          <a:endParaRPr lang="en-US"/>
        </a:p>
      </dgm:t>
    </dgm:pt>
    <dgm:pt modelId="{E7DEAEC4-6B61-4D22-9F74-0E15CBC2369A}">
      <dgm:prSet/>
      <dgm:spPr/>
      <dgm:t>
        <a:bodyPr/>
        <a:lstStyle/>
        <a:p>
          <a:r>
            <a:rPr lang="en-US" dirty="0"/>
            <a:t>Consider additional meetings or discussions to explain the study and results in further detail</a:t>
          </a:r>
        </a:p>
      </dgm:t>
    </dgm:pt>
    <dgm:pt modelId="{82860A88-F917-40B9-B60B-F325D048CD97}" type="parTrans" cxnId="{261FA114-EB19-4FDC-AFE7-C7C01512F60E}">
      <dgm:prSet/>
      <dgm:spPr/>
      <dgm:t>
        <a:bodyPr/>
        <a:lstStyle/>
        <a:p>
          <a:endParaRPr lang="en-US"/>
        </a:p>
      </dgm:t>
    </dgm:pt>
    <dgm:pt modelId="{AACD306C-B112-4C7E-B9F5-FF568C25ADB4}" type="sibTrans" cxnId="{261FA114-EB19-4FDC-AFE7-C7C01512F60E}">
      <dgm:prSet/>
      <dgm:spPr/>
      <dgm:t>
        <a:bodyPr/>
        <a:lstStyle/>
        <a:p>
          <a:endParaRPr lang="en-US"/>
        </a:p>
      </dgm:t>
    </dgm:pt>
    <dgm:pt modelId="{26AE7996-26B2-4C39-906B-C191AEFCCACE}">
      <dgm:prSet phldrT="[Text]"/>
      <dgm:spPr/>
      <dgm:t>
        <a:bodyPr/>
        <a:lstStyle/>
        <a:p>
          <a:endParaRPr lang="en-US" dirty="0"/>
        </a:p>
      </dgm:t>
    </dgm:pt>
    <dgm:pt modelId="{9EC59289-B1B9-48A2-8533-B015A43B0F3D}" type="parTrans" cxnId="{232BCC2D-A44D-48B9-B393-226BAACEE4E5}">
      <dgm:prSet/>
      <dgm:spPr/>
      <dgm:t>
        <a:bodyPr/>
        <a:lstStyle/>
        <a:p>
          <a:endParaRPr lang="en-US"/>
        </a:p>
      </dgm:t>
    </dgm:pt>
    <dgm:pt modelId="{D813DF5D-8A43-40A5-997E-60840B91F934}" type="sibTrans" cxnId="{232BCC2D-A44D-48B9-B393-226BAACEE4E5}">
      <dgm:prSet/>
      <dgm:spPr/>
      <dgm:t>
        <a:bodyPr/>
        <a:lstStyle/>
        <a:p>
          <a:endParaRPr lang="en-US"/>
        </a:p>
      </dgm:t>
    </dgm:pt>
    <dgm:pt modelId="{19F902C2-93B5-4A82-9EC5-9371FC0BAC1B}">
      <dgm:prSet phldrT="[Text]"/>
      <dgm:spPr/>
      <dgm:t>
        <a:bodyPr/>
        <a:lstStyle/>
        <a:p>
          <a:r>
            <a:rPr lang="en-US" dirty="0"/>
            <a:t>Encourage patient authors to ask questions before agreeing to participate</a:t>
          </a:r>
        </a:p>
      </dgm:t>
    </dgm:pt>
    <dgm:pt modelId="{D35ABD47-FB32-47D4-9658-4DC88F86037F}" type="parTrans" cxnId="{62F88C6E-BB45-45C0-9BD7-46F83752B805}">
      <dgm:prSet/>
      <dgm:spPr/>
      <dgm:t>
        <a:bodyPr/>
        <a:lstStyle/>
        <a:p>
          <a:endParaRPr lang="en-US"/>
        </a:p>
      </dgm:t>
    </dgm:pt>
    <dgm:pt modelId="{E0FD7AC6-B508-40C7-8ADA-493CB53D1E69}" type="sibTrans" cxnId="{62F88C6E-BB45-45C0-9BD7-46F83752B805}">
      <dgm:prSet/>
      <dgm:spPr/>
      <dgm:t>
        <a:bodyPr/>
        <a:lstStyle/>
        <a:p>
          <a:endParaRPr lang="en-US"/>
        </a:p>
      </dgm:t>
    </dgm:pt>
    <dgm:pt modelId="{80441FC9-DFD4-4AB4-8170-BB778EC43BF5}">
      <dgm:prSet phldrT="[Text]"/>
      <dgm:spPr/>
      <dgm:t>
        <a:bodyPr/>
        <a:lstStyle/>
        <a:p>
          <a:endParaRPr lang="en-US"/>
        </a:p>
      </dgm:t>
    </dgm:pt>
    <dgm:pt modelId="{5828E259-6CF6-47F1-B873-2772A224B6E0}" type="parTrans" cxnId="{713F32CE-7A94-4C4F-85F0-9A9909056F2E}">
      <dgm:prSet/>
      <dgm:spPr/>
      <dgm:t>
        <a:bodyPr/>
        <a:lstStyle/>
        <a:p>
          <a:endParaRPr lang="en-US"/>
        </a:p>
      </dgm:t>
    </dgm:pt>
    <dgm:pt modelId="{FC3C817F-B8D4-4F38-88AF-62464F99F104}" type="sibTrans" cxnId="{713F32CE-7A94-4C4F-85F0-9A9909056F2E}">
      <dgm:prSet/>
      <dgm:spPr/>
      <dgm:t>
        <a:bodyPr/>
        <a:lstStyle/>
        <a:p>
          <a:endParaRPr lang="en-US"/>
        </a:p>
      </dgm:t>
    </dgm:pt>
    <dgm:pt modelId="{6BAB58C2-6239-466B-8DB3-B09851421DBC}">
      <dgm:prSet phldrT="[Text]"/>
      <dgm:spPr/>
      <dgm:t>
        <a:bodyPr/>
        <a:lstStyle/>
        <a:p>
          <a:endParaRPr lang="en-US"/>
        </a:p>
      </dgm:t>
    </dgm:pt>
    <dgm:pt modelId="{5DC0218F-E9CA-419D-AC12-1FC27C5C2F3C}" type="parTrans" cxnId="{D233654B-646C-4167-9F4F-165C67AC1671}">
      <dgm:prSet/>
      <dgm:spPr/>
      <dgm:t>
        <a:bodyPr/>
        <a:lstStyle/>
        <a:p>
          <a:endParaRPr lang="en-US"/>
        </a:p>
      </dgm:t>
    </dgm:pt>
    <dgm:pt modelId="{24E10D8E-A9AE-46F4-9873-1BE8867B36BE}" type="sibTrans" cxnId="{D233654B-646C-4167-9F4F-165C67AC1671}">
      <dgm:prSet/>
      <dgm:spPr/>
      <dgm:t>
        <a:bodyPr/>
        <a:lstStyle/>
        <a:p>
          <a:endParaRPr lang="en-US"/>
        </a:p>
      </dgm:t>
    </dgm:pt>
    <dgm:pt modelId="{49958AA9-EB5D-45BD-B6C9-FF83F6544D37}">
      <dgm:prSet/>
      <dgm:spPr/>
      <dgm:t>
        <a:bodyPr/>
        <a:lstStyle/>
        <a:p>
          <a:endParaRPr lang="en-US" dirty="0"/>
        </a:p>
      </dgm:t>
    </dgm:pt>
    <dgm:pt modelId="{C347C4D6-E082-4BBC-9D38-B32C30DE212A}" type="parTrans" cxnId="{912FBADA-B278-4235-88B5-93915F4C7C49}">
      <dgm:prSet/>
      <dgm:spPr/>
      <dgm:t>
        <a:bodyPr/>
        <a:lstStyle/>
        <a:p>
          <a:endParaRPr lang="en-US"/>
        </a:p>
      </dgm:t>
    </dgm:pt>
    <dgm:pt modelId="{9AE64E71-31BC-4206-BE8F-AA81430D6E96}" type="sibTrans" cxnId="{912FBADA-B278-4235-88B5-93915F4C7C49}">
      <dgm:prSet/>
      <dgm:spPr/>
      <dgm:t>
        <a:bodyPr/>
        <a:lstStyle/>
        <a:p>
          <a:endParaRPr lang="en-US"/>
        </a:p>
      </dgm:t>
    </dgm:pt>
    <dgm:pt modelId="{B5B55940-2408-4941-9EEB-08184BBB33D1}">
      <dgm:prSet phldrT="[Text]"/>
      <dgm:spPr/>
      <dgm:t>
        <a:bodyPr/>
        <a:lstStyle/>
        <a:p>
          <a:r>
            <a:rPr lang="en-US" dirty="0"/>
            <a:t>Provide guidance and context about scientific publications in general and about industry-sponsored publications</a:t>
          </a:r>
        </a:p>
      </dgm:t>
    </dgm:pt>
    <dgm:pt modelId="{86F271D6-3EDF-424A-9759-908D7B9FD93A}" type="parTrans" cxnId="{0C02AFD7-DDC1-4F54-84EB-19ACF9DD9E00}">
      <dgm:prSet/>
      <dgm:spPr/>
      <dgm:t>
        <a:bodyPr/>
        <a:lstStyle/>
        <a:p>
          <a:endParaRPr lang="en-US"/>
        </a:p>
      </dgm:t>
    </dgm:pt>
    <dgm:pt modelId="{F9FD46C9-9FE9-47A4-A539-6E1F6C68640C}" type="sibTrans" cxnId="{0C02AFD7-DDC1-4F54-84EB-19ACF9DD9E00}">
      <dgm:prSet/>
      <dgm:spPr/>
      <dgm:t>
        <a:bodyPr/>
        <a:lstStyle/>
        <a:p>
          <a:endParaRPr lang="en-US"/>
        </a:p>
      </dgm:t>
    </dgm:pt>
    <dgm:pt modelId="{9CBCD9EA-55E6-4E48-9E20-3266441B2C6A}">
      <dgm:prSet phldrT="[Text]"/>
      <dgm:spPr/>
      <dgm:t>
        <a:bodyPr/>
        <a:lstStyle/>
        <a:p>
          <a:r>
            <a:rPr lang="en-US" dirty="0"/>
            <a:t>Provide clear guidance and understanding of authorship role and expectations</a:t>
          </a:r>
        </a:p>
      </dgm:t>
    </dgm:pt>
    <dgm:pt modelId="{16982601-8A49-4E3D-B244-F20173FAED10}" type="parTrans" cxnId="{1A8A0F11-19D0-497D-9191-D2BE6847F600}">
      <dgm:prSet/>
      <dgm:spPr/>
      <dgm:t>
        <a:bodyPr/>
        <a:lstStyle/>
        <a:p>
          <a:endParaRPr lang="en-US"/>
        </a:p>
      </dgm:t>
    </dgm:pt>
    <dgm:pt modelId="{32E2CE18-5701-48B7-955A-6A8FBE4A57BE}" type="sibTrans" cxnId="{1A8A0F11-19D0-497D-9191-D2BE6847F600}">
      <dgm:prSet/>
      <dgm:spPr/>
      <dgm:t>
        <a:bodyPr/>
        <a:lstStyle/>
        <a:p>
          <a:endParaRPr lang="en-US"/>
        </a:p>
      </dgm:t>
    </dgm:pt>
    <dgm:pt modelId="{6E4552D0-81F3-4C7A-B225-721D7186BB4C}">
      <dgm:prSet phldrT="[Text]"/>
      <dgm:spPr/>
      <dgm:t>
        <a:bodyPr/>
        <a:lstStyle/>
        <a:p>
          <a:r>
            <a:rPr lang="en-US" dirty="0"/>
            <a:t>Topics could include: Basics of publication development and submission, value of peer review, explanation of process and company-specific policies</a:t>
          </a:r>
        </a:p>
      </dgm:t>
    </dgm:pt>
    <dgm:pt modelId="{6B07395E-9C87-46AF-8CB3-B6A044F6116B}" type="parTrans" cxnId="{027B1939-4561-4E80-90B4-4A7AE04421BF}">
      <dgm:prSet/>
      <dgm:spPr/>
      <dgm:t>
        <a:bodyPr/>
        <a:lstStyle/>
        <a:p>
          <a:endParaRPr lang="en-US"/>
        </a:p>
      </dgm:t>
    </dgm:pt>
    <dgm:pt modelId="{20661CD0-1D63-4FBC-AACB-069C4D356ECF}" type="sibTrans" cxnId="{027B1939-4561-4E80-90B4-4A7AE04421BF}">
      <dgm:prSet/>
      <dgm:spPr/>
      <dgm:t>
        <a:bodyPr/>
        <a:lstStyle/>
        <a:p>
          <a:endParaRPr lang="en-US"/>
        </a:p>
      </dgm:t>
    </dgm:pt>
    <dgm:pt modelId="{EB7B8148-7DD7-47B6-8194-FEF1EAFCEE75}">
      <dgm:prSet phldrT="[Text]"/>
      <dgm:spPr/>
      <dgm:t>
        <a:bodyPr/>
        <a:lstStyle/>
        <a:p>
          <a:endParaRPr lang="en-US" dirty="0"/>
        </a:p>
      </dgm:t>
    </dgm:pt>
    <dgm:pt modelId="{E46E38BC-5D68-4ADA-85F8-8C308B57ED1C}" type="parTrans" cxnId="{13238485-2FF8-49CD-BA8A-8C0B91BF7EC2}">
      <dgm:prSet/>
      <dgm:spPr/>
      <dgm:t>
        <a:bodyPr/>
        <a:lstStyle/>
        <a:p>
          <a:endParaRPr lang="en-US"/>
        </a:p>
      </dgm:t>
    </dgm:pt>
    <dgm:pt modelId="{888F9912-6824-409E-B2B6-1A11D50DD285}" type="sibTrans" cxnId="{13238485-2FF8-49CD-BA8A-8C0B91BF7EC2}">
      <dgm:prSet/>
      <dgm:spPr/>
      <dgm:t>
        <a:bodyPr/>
        <a:lstStyle/>
        <a:p>
          <a:endParaRPr lang="en-US"/>
        </a:p>
      </dgm:t>
    </dgm:pt>
    <dgm:pt modelId="{5C2742CD-0339-406E-A3A4-7EA5F54A2075}">
      <dgm:prSet phldrT="[Text]"/>
      <dgm:spPr/>
      <dgm:t>
        <a:bodyPr/>
        <a:lstStyle/>
        <a:p>
          <a:endParaRPr lang="en-US" dirty="0"/>
        </a:p>
      </dgm:t>
    </dgm:pt>
    <dgm:pt modelId="{55FBBD00-5128-479E-9EA6-396E3914F33C}" type="parTrans" cxnId="{F3BD8F13-E24D-4542-99BA-6D2FF09F8E54}">
      <dgm:prSet/>
      <dgm:spPr/>
      <dgm:t>
        <a:bodyPr/>
        <a:lstStyle/>
        <a:p>
          <a:endParaRPr lang="en-US"/>
        </a:p>
      </dgm:t>
    </dgm:pt>
    <dgm:pt modelId="{33133D10-B81C-4813-9844-035CCD21694D}" type="sibTrans" cxnId="{F3BD8F13-E24D-4542-99BA-6D2FF09F8E54}">
      <dgm:prSet/>
      <dgm:spPr/>
      <dgm:t>
        <a:bodyPr/>
        <a:lstStyle/>
        <a:p>
          <a:endParaRPr lang="en-US"/>
        </a:p>
      </dgm:t>
    </dgm:pt>
    <dgm:pt modelId="{2608EDCF-8A3E-4D31-9403-7815E5517901}">
      <dgm:prSet phldrT="[Text]"/>
      <dgm:spPr/>
      <dgm:t>
        <a:bodyPr/>
        <a:lstStyle/>
        <a:p>
          <a:endParaRPr lang="en-US" dirty="0"/>
        </a:p>
      </dgm:t>
    </dgm:pt>
    <dgm:pt modelId="{6EC3F59E-FE10-4041-8FDC-BD93B1A514EA}" type="parTrans" cxnId="{1F3078B1-B5BA-4F4A-AEE8-8FAB1D0594A6}">
      <dgm:prSet/>
      <dgm:spPr/>
      <dgm:t>
        <a:bodyPr/>
        <a:lstStyle/>
        <a:p>
          <a:endParaRPr lang="en-US"/>
        </a:p>
      </dgm:t>
    </dgm:pt>
    <dgm:pt modelId="{DB079CF8-82A9-4755-BE48-B96495DACCC3}" type="sibTrans" cxnId="{1F3078B1-B5BA-4F4A-AEE8-8FAB1D0594A6}">
      <dgm:prSet/>
      <dgm:spPr/>
      <dgm:t>
        <a:bodyPr/>
        <a:lstStyle/>
        <a:p>
          <a:endParaRPr lang="en-US"/>
        </a:p>
      </dgm:t>
    </dgm:pt>
    <dgm:pt modelId="{64FD6BCB-E17F-442D-B29C-1FC017432E4E}">
      <dgm:prSet/>
      <dgm:spPr/>
      <dgm:t>
        <a:bodyPr/>
        <a:lstStyle/>
        <a:p>
          <a:r>
            <a:rPr lang="en-US" dirty="0"/>
            <a:t>Allow for flexibility in obtaining their feedback</a:t>
          </a:r>
        </a:p>
      </dgm:t>
    </dgm:pt>
    <dgm:pt modelId="{A1D8EC9F-F8C9-4C56-80FC-AB196A677C94}" type="parTrans" cxnId="{13B0703C-8F49-4759-859D-5546E8BAEFC1}">
      <dgm:prSet/>
      <dgm:spPr/>
      <dgm:t>
        <a:bodyPr/>
        <a:lstStyle/>
        <a:p>
          <a:endParaRPr lang="en-US"/>
        </a:p>
      </dgm:t>
    </dgm:pt>
    <dgm:pt modelId="{481D3C4B-B91F-4128-A68D-EBEECF4778E6}" type="sibTrans" cxnId="{13B0703C-8F49-4759-859D-5546E8BAEFC1}">
      <dgm:prSet/>
      <dgm:spPr/>
      <dgm:t>
        <a:bodyPr/>
        <a:lstStyle/>
        <a:p>
          <a:endParaRPr lang="en-US"/>
        </a:p>
      </dgm:t>
    </dgm:pt>
    <dgm:pt modelId="{CA7859B1-B424-409B-A8F3-C207AC899304}">
      <dgm:prSet/>
      <dgm:spPr/>
      <dgm:t>
        <a:bodyPr/>
        <a:lstStyle/>
        <a:p>
          <a:endParaRPr lang="en-US" dirty="0"/>
        </a:p>
      </dgm:t>
    </dgm:pt>
    <dgm:pt modelId="{A9055175-37FB-4E76-9224-41D6F757CF87}" type="parTrans" cxnId="{A79BD989-6C19-443D-A537-A7399AF656A8}">
      <dgm:prSet/>
      <dgm:spPr/>
      <dgm:t>
        <a:bodyPr/>
        <a:lstStyle/>
        <a:p>
          <a:endParaRPr lang="en-US"/>
        </a:p>
      </dgm:t>
    </dgm:pt>
    <dgm:pt modelId="{9BD1A98A-9F08-4FA5-A841-C6D98E5744CA}" type="sibTrans" cxnId="{A79BD989-6C19-443D-A537-A7399AF656A8}">
      <dgm:prSet/>
      <dgm:spPr/>
      <dgm:t>
        <a:bodyPr/>
        <a:lstStyle/>
        <a:p>
          <a:endParaRPr lang="en-US"/>
        </a:p>
      </dgm:t>
    </dgm:pt>
    <dgm:pt modelId="{6C4D30F0-4E82-4BD6-814A-D0E6066505D9}">
      <dgm:prSet/>
      <dgm:spPr/>
      <dgm:t>
        <a:bodyPr/>
        <a:lstStyle/>
        <a:p>
          <a:endParaRPr lang="en-US" dirty="0"/>
        </a:p>
      </dgm:t>
    </dgm:pt>
    <dgm:pt modelId="{9DF086E5-C8EC-45BB-8A15-44ACDA38892F}" type="parTrans" cxnId="{39E693E5-56BC-4D74-95D8-86359588D733}">
      <dgm:prSet/>
      <dgm:spPr/>
      <dgm:t>
        <a:bodyPr/>
        <a:lstStyle/>
        <a:p>
          <a:endParaRPr lang="en-US"/>
        </a:p>
      </dgm:t>
    </dgm:pt>
    <dgm:pt modelId="{A525399C-BBA2-4F35-B73B-8EC1631B9694}" type="sibTrans" cxnId="{39E693E5-56BC-4D74-95D8-86359588D733}">
      <dgm:prSet/>
      <dgm:spPr/>
      <dgm:t>
        <a:bodyPr/>
        <a:lstStyle/>
        <a:p>
          <a:endParaRPr lang="en-US"/>
        </a:p>
      </dgm:t>
    </dgm:pt>
    <dgm:pt modelId="{DE86C4AC-3FB1-4021-9878-3FD1FFDA7427}" type="pres">
      <dgm:prSet presAssocID="{AA07A715-8656-4428-8966-C2159B35D569}" presName="Name0" presStyleCnt="0">
        <dgm:presLayoutVars>
          <dgm:dir/>
          <dgm:animLvl val="lvl"/>
          <dgm:resizeHandles val="exact"/>
        </dgm:presLayoutVars>
      </dgm:prSet>
      <dgm:spPr/>
    </dgm:pt>
    <dgm:pt modelId="{B04915CE-9182-4617-8F4F-41066A8DDBFE}" type="pres">
      <dgm:prSet presAssocID="{A77EFA76-004B-46AB-A8AD-991BDCAF83B9}" presName="composite" presStyleCnt="0"/>
      <dgm:spPr/>
    </dgm:pt>
    <dgm:pt modelId="{C5C9CDEC-02E0-4733-AD1C-4BE9FEF2711B}" type="pres">
      <dgm:prSet presAssocID="{A77EFA76-004B-46AB-A8AD-991BDCAF83B9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0CF0EA7B-31A4-4647-86A4-D53BDF76EE6F}" type="pres">
      <dgm:prSet presAssocID="{A77EFA76-004B-46AB-A8AD-991BDCAF83B9}" presName="desTx" presStyleLbl="alignAccFollowNode1" presStyleIdx="0" presStyleCnt="5">
        <dgm:presLayoutVars>
          <dgm:bulletEnabled val="1"/>
        </dgm:presLayoutVars>
      </dgm:prSet>
      <dgm:spPr/>
    </dgm:pt>
    <dgm:pt modelId="{9F4247D5-90B7-4F62-A818-6571DEFB3740}" type="pres">
      <dgm:prSet presAssocID="{05DB4785-E1B7-415A-BB6F-48332FB98D34}" presName="space" presStyleCnt="0"/>
      <dgm:spPr/>
    </dgm:pt>
    <dgm:pt modelId="{778FB995-52E7-4C3C-95BB-CABBEA913FE2}" type="pres">
      <dgm:prSet presAssocID="{0A1B5924-64FF-4816-864B-050939F706D5}" presName="composite" presStyleCnt="0"/>
      <dgm:spPr/>
    </dgm:pt>
    <dgm:pt modelId="{118C1A7C-FDED-4E3E-9A21-DF9FC86B207F}" type="pres">
      <dgm:prSet presAssocID="{0A1B5924-64FF-4816-864B-050939F706D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28F7B120-999F-4B7D-8278-B6F9C8E47C94}" type="pres">
      <dgm:prSet presAssocID="{0A1B5924-64FF-4816-864B-050939F706D5}" presName="desTx" presStyleLbl="alignAccFollowNode1" presStyleIdx="1" presStyleCnt="5">
        <dgm:presLayoutVars>
          <dgm:bulletEnabled val="1"/>
        </dgm:presLayoutVars>
      </dgm:prSet>
      <dgm:spPr/>
    </dgm:pt>
    <dgm:pt modelId="{4ADD60D2-B30C-41C1-965A-953C815FEC45}" type="pres">
      <dgm:prSet presAssocID="{8248E3B4-34B1-44EB-933F-C67A13AB3A31}" presName="space" presStyleCnt="0"/>
      <dgm:spPr/>
    </dgm:pt>
    <dgm:pt modelId="{52FCF256-49C9-4799-927E-1614D3FE2E0C}" type="pres">
      <dgm:prSet presAssocID="{2D9501B4-ADD2-4651-B3CF-A9139C9670AC}" presName="composite" presStyleCnt="0"/>
      <dgm:spPr/>
    </dgm:pt>
    <dgm:pt modelId="{DDD1DD66-BABE-48A0-8771-F1FC7189A76E}" type="pres">
      <dgm:prSet presAssocID="{2D9501B4-ADD2-4651-B3CF-A9139C9670A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BF66871E-8243-42DB-A157-EDB46EE6E35E}" type="pres">
      <dgm:prSet presAssocID="{2D9501B4-ADD2-4651-B3CF-A9139C9670AC}" presName="desTx" presStyleLbl="alignAccFollowNode1" presStyleIdx="2" presStyleCnt="5">
        <dgm:presLayoutVars>
          <dgm:bulletEnabled val="1"/>
        </dgm:presLayoutVars>
      </dgm:prSet>
      <dgm:spPr/>
    </dgm:pt>
    <dgm:pt modelId="{4EC9CB9B-9F29-4B61-AAD1-D4199E06518C}" type="pres">
      <dgm:prSet presAssocID="{F645DAB3-40F3-4864-9A5D-A2A76F677416}" presName="space" presStyleCnt="0"/>
      <dgm:spPr/>
    </dgm:pt>
    <dgm:pt modelId="{DC6943E9-69DD-4D77-8C8C-FAEC796A2565}" type="pres">
      <dgm:prSet presAssocID="{7D2D12D1-6A3E-4651-9E8E-96540A33AB6E}" presName="composite" presStyleCnt="0"/>
      <dgm:spPr/>
    </dgm:pt>
    <dgm:pt modelId="{783BBCB5-22C5-4544-A3FF-E9CD12CC57CC}" type="pres">
      <dgm:prSet presAssocID="{7D2D12D1-6A3E-4651-9E8E-96540A33AB6E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8FF6A682-43AA-46A4-AD2A-1A33313FDD88}" type="pres">
      <dgm:prSet presAssocID="{7D2D12D1-6A3E-4651-9E8E-96540A33AB6E}" presName="desTx" presStyleLbl="alignAccFollowNode1" presStyleIdx="3" presStyleCnt="5">
        <dgm:presLayoutVars>
          <dgm:bulletEnabled val="1"/>
        </dgm:presLayoutVars>
      </dgm:prSet>
      <dgm:spPr/>
    </dgm:pt>
    <dgm:pt modelId="{F2CBB840-2EC5-45F4-A3AE-89BED8577EC4}" type="pres">
      <dgm:prSet presAssocID="{BFF1EF1C-1791-4E7D-AA87-A12AA36BCF32}" presName="space" presStyleCnt="0"/>
      <dgm:spPr/>
    </dgm:pt>
    <dgm:pt modelId="{7F218380-3B8F-4FC0-BF29-E4FAD8DFBFA7}" type="pres">
      <dgm:prSet presAssocID="{BCEB0FF1-09CA-4D42-B221-1D2BAAE43E54}" presName="composite" presStyleCnt="0"/>
      <dgm:spPr/>
    </dgm:pt>
    <dgm:pt modelId="{963B0EA4-666B-497A-BFE9-D4871D765782}" type="pres">
      <dgm:prSet presAssocID="{BCEB0FF1-09CA-4D42-B221-1D2BAAE43E54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5EE87E95-AEB7-4FCC-87B9-219FE2BA69A2}" type="pres">
      <dgm:prSet presAssocID="{BCEB0FF1-09CA-4D42-B221-1D2BAAE43E54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C915FB07-A7FD-41D4-A19E-8E7331BF7348}" type="presOf" srcId="{26AE7996-26B2-4C39-906B-C191AEFCCACE}" destId="{BF66871E-8243-42DB-A157-EDB46EE6E35E}" srcOrd="0" destOrd="1" presId="urn:microsoft.com/office/officeart/2005/8/layout/hList1"/>
    <dgm:cxn modelId="{BB0F810E-5A4D-446C-B012-8048A509FD1F}" type="presOf" srcId="{2608EDCF-8A3E-4D31-9403-7815E5517901}" destId="{28F7B120-999F-4B7D-8278-B6F9C8E47C94}" srcOrd="0" destOrd="3" presId="urn:microsoft.com/office/officeart/2005/8/layout/hList1"/>
    <dgm:cxn modelId="{1A8A0F11-19D0-497D-9191-D2BE6847F600}" srcId="{0A1B5924-64FF-4816-864B-050939F706D5}" destId="{9CBCD9EA-55E6-4E48-9E20-3266441B2C6A}" srcOrd="0" destOrd="0" parTransId="{16982601-8A49-4E3D-B244-F20173FAED10}" sibTransId="{32E2CE18-5701-48B7-955A-6A8FBE4A57BE}"/>
    <dgm:cxn modelId="{5ABB8113-67B9-4974-9EF8-546D648C7581}" type="presOf" srcId="{E7DEAEC4-6B61-4D22-9F74-0E15CBC2369A}" destId="{5EE87E95-AEB7-4FCC-87B9-219FE2BA69A2}" srcOrd="0" destOrd="2" presId="urn:microsoft.com/office/officeart/2005/8/layout/hList1"/>
    <dgm:cxn modelId="{F3BD8F13-E24D-4542-99BA-6D2FF09F8E54}" srcId="{0A1B5924-64FF-4816-864B-050939F706D5}" destId="{5C2742CD-0339-406E-A3A4-7EA5F54A2075}" srcOrd="1" destOrd="0" parTransId="{55FBBD00-5128-479E-9EA6-396E3914F33C}" sibTransId="{33133D10-B81C-4813-9844-035CCD21694D}"/>
    <dgm:cxn modelId="{C40B0714-82FA-435E-81A9-2D5598477A4A}" type="presOf" srcId="{AA07A715-8656-4428-8966-C2159B35D569}" destId="{DE86C4AC-3FB1-4021-9878-3FD1FFDA7427}" srcOrd="0" destOrd="0" presId="urn:microsoft.com/office/officeart/2005/8/layout/hList1"/>
    <dgm:cxn modelId="{454D3A14-10FF-4038-8BB2-1AD5401DE81F}" type="presOf" srcId="{B5B55940-2408-4941-9EEB-08184BBB33D1}" destId="{0CF0EA7B-31A4-4647-86A4-D53BDF76EE6F}" srcOrd="0" destOrd="0" presId="urn:microsoft.com/office/officeart/2005/8/layout/hList1"/>
    <dgm:cxn modelId="{261FA114-EB19-4FDC-AFE7-C7C01512F60E}" srcId="{BCEB0FF1-09CA-4D42-B221-1D2BAAE43E54}" destId="{E7DEAEC4-6B61-4D22-9F74-0E15CBC2369A}" srcOrd="2" destOrd="0" parTransId="{82860A88-F917-40B9-B60B-F325D048CD97}" sibTransId="{AACD306C-B112-4C7E-B9F5-FF568C25ADB4}"/>
    <dgm:cxn modelId="{2D5FA819-66E2-4416-A737-09FB759E65C9}" type="presOf" srcId="{6C4D30F0-4E82-4BD6-814A-D0E6066505D9}" destId="{5EE87E95-AEB7-4FCC-87B9-219FE2BA69A2}" srcOrd="0" destOrd="1" presId="urn:microsoft.com/office/officeart/2005/8/layout/hList1"/>
    <dgm:cxn modelId="{1957A81A-4CAC-4482-BC17-05AB6EE0B1DF}" type="presOf" srcId="{6BAB58C2-6239-466B-8DB3-B09851421DBC}" destId="{BF66871E-8243-42DB-A157-EDB46EE6E35E}" srcOrd="0" destOrd="5" presId="urn:microsoft.com/office/officeart/2005/8/layout/hList1"/>
    <dgm:cxn modelId="{859B921E-69E8-4C03-B586-C21D97C65F3D}" srcId="{7D2D12D1-6A3E-4651-9E8E-96540A33AB6E}" destId="{D86FC0DB-1741-4C36-BC15-CA89BD2E71C7}" srcOrd="2" destOrd="0" parTransId="{C7C4B800-9F97-4132-9F84-AF183CA96014}" sibTransId="{BF504717-1E28-48D2-8E01-2C98AE406F28}"/>
    <dgm:cxn modelId="{D692EE1E-A1CA-4D14-8D87-39220C931B0F}" type="presOf" srcId="{133E2DDB-8651-42A0-B521-5A8D5367DC12}" destId="{BF66871E-8243-42DB-A157-EDB46EE6E35E}" srcOrd="0" destOrd="4" presId="urn:microsoft.com/office/officeart/2005/8/layout/hList1"/>
    <dgm:cxn modelId="{232BCC2D-A44D-48B9-B393-226BAACEE4E5}" srcId="{2D9501B4-ADD2-4651-B3CF-A9139C9670AC}" destId="{26AE7996-26B2-4C39-906B-C191AEFCCACE}" srcOrd="1" destOrd="0" parTransId="{9EC59289-B1B9-48A2-8533-B015A43B0F3D}" sibTransId="{D813DF5D-8A43-40A5-997E-60840B91F934}"/>
    <dgm:cxn modelId="{5DEFF233-8E77-4A19-99F3-6A649A55AC21}" srcId="{AA07A715-8656-4428-8966-C2159B35D569}" destId="{2D9501B4-ADD2-4651-B3CF-A9139C9670AC}" srcOrd="2" destOrd="0" parTransId="{D5DF0CF8-BCF4-4985-AE31-C22FBCEB6775}" sibTransId="{F645DAB3-40F3-4864-9A5D-A2A76F677416}"/>
    <dgm:cxn modelId="{027B1939-4561-4E80-90B4-4A7AE04421BF}" srcId="{A77EFA76-004B-46AB-A8AD-991BDCAF83B9}" destId="{6E4552D0-81F3-4C7A-B225-721D7186BB4C}" srcOrd="2" destOrd="0" parTransId="{6B07395E-9C87-46AF-8CB3-B6A044F6116B}" sibTransId="{20661CD0-1D63-4FBC-AACB-069C4D356ECF}"/>
    <dgm:cxn modelId="{13B0703C-8F49-4759-859D-5546E8BAEFC1}" srcId="{7D2D12D1-6A3E-4651-9E8E-96540A33AB6E}" destId="{64FD6BCB-E17F-442D-B29C-1FC017432E4E}" srcOrd="0" destOrd="0" parTransId="{A1D8EC9F-F8C9-4C56-80FC-AB196A677C94}" sibTransId="{481D3C4B-B91F-4128-A68D-EBEECF4778E6}"/>
    <dgm:cxn modelId="{E2FFA93D-E37E-4AB6-AEB8-0648976CB2C5}" srcId="{AA07A715-8656-4428-8966-C2159B35D569}" destId="{7D2D12D1-6A3E-4651-9E8E-96540A33AB6E}" srcOrd="3" destOrd="0" parTransId="{925C8075-A92A-4EE4-B126-C50571E65375}" sibTransId="{BFF1EF1C-1791-4E7D-AA87-A12AA36BCF32}"/>
    <dgm:cxn modelId="{B156605D-524C-41DE-BAFD-43B4B1D79CFC}" srcId="{0A1B5924-64FF-4816-864B-050939F706D5}" destId="{B9AE5B50-2064-48A3-8B3E-5E4FB091A1B3}" srcOrd="2" destOrd="0" parTransId="{293097B2-5F2A-48F9-82ED-D8BEFA5EC6F2}" sibTransId="{A1C59B33-60E5-4D78-8C76-4CB135F32057}"/>
    <dgm:cxn modelId="{0C9C2048-4E21-4BF7-AEE2-06778CFC6AAC}" type="presOf" srcId="{9CBCD9EA-55E6-4E48-9E20-3266441B2C6A}" destId="{28F7B120-999F-4B7D-8278-B6F9C8E47C94}" srcOrd="0" destOrd="0" presId="urn:microsoft.com/office/officeart/2005/8/layout/hList1"/>
    <dgm:cxn modelId="{1EDA6D49-C2E0-466A-A8BB-02DF9DE807D4}" srcId="{BCEB0FF1-09CA-4D42-B221-1D2BAAE43E54}" destId="{5DDC7839-3787-4FE7-BE82-A279E0E8A1EA}" srcOrd="0" destOrd="0" parTransId="{9B68E13F-3904-449D-9E72-B28BE5F2BD94}" sibTransId="{4F4B1D79-AACC-46A2-B386-07BC93D36EC9}"/>
    <dgm:cxn modelId="{D233654B-646C-4167-9F4F-165C67AC1671}" srcId="{2D9501B4-ADD2-4651-B3CF-A9139C9670AC}" destId="{6BAB58C2-6239-466B-8DB3-B09851421DBC}" srcOrd="5" destOrd="0" parTransId="{5DC0218F-E9CA-419D-AC12-1FC27C5C2F3C}" sibTransId="{24E10D8E-A9AE-46F4-9873-1BE8867B36BE}"/>
    <dgm:cxn modelId="{8191694B-1024-40DA-9C4D-CD8F7664F395}" srcId="{2D9501B4-ADD2-4651-B3CF-A9139C9670AC}" destId="{A737DAC4-8F19-4921-9C3C-CAF6518ED43D}" srcOrd="6" destOrd="0" parTransId="{9DF645C8-E5AB-4121-B44E-1A41F8B47601}" sibTransId="{7B9E9E9F-B1AC-469C-AC43-A2B2F8132614}"/>
    <dgm:cxn modelId="{62F88C6E-BB45-45C0-9BD7-46F83752B805}" srcId="{2D9501B4-ADD2-4651-B3CF-A9139C9670AC}" destId="{19F902C2-93B5-4A82-9EC5-9371FC0BAC1B}" srcOrd="2" destOrd="0" parTransId="{D35ABD47-FB32-47D4-9658-4DC88F86037F}" sibTransId="{E0FD7AC6-B508-40C7-8ADA-493CB53D1E69}"/>
    <dgm:cxn modelId="{2903D853-81B2-418A-B9E7-2C079EED2B22}" type="presOf" srcId="{AB8CA3D9-C809-44D0-9055-943DA4C10BB8}" destId="{BF66871E-8243-42DB-A157-EDB46EE6E35E}" srcOrd="0" destOrd="0" presId="urn:microsoft.com/office/officeart/2005/8/layout/hList1"/>
    <dgm:cxn modelId="{54964576-C02F-4C4C-8463-7BA864E26ABA}" type="presOf" srcId="{D86FC0DB-1741-4C36-BC15-CA89BD2E71C7}" destId="{8FF6A682-43AA-46A4-AD2A-1A33313FDD88}" srcOrd="0" destOrd="2" presId="urn:microsoft.com/office/officeart/2005/8/layout/hList1"/>
    <dgm:cxn modelId="{97E0817C-4BD4-4AE7-A30B-13027C916552}" type="presOf" srcId="{A77EFA76-004B-46AB-A8AD-991BDCAF83B9}" destId="{C5C9CDEC-02E0-4733-AD1C-4BE9FEF2711B}" srcOrd="0" destOrd="0" presId="urn:microsoft.com/office/officeart/2005/8/layout/hList1"/>
    <dgm:cxn modelId="{66D9DD7E-52B0-4568-93D5-77E935B2E642}" srcId="{2D9501B4-ADD2-4651-B3CF-A9139C9670AC}" destId="{133E2DDB-8651-42A0-B521-5A8D5367DC12}" srcOrd="4" destOrd="0" parTransId="{21654A5E-2B70-4BAB-9CD8-2B30A92907C1}" sibTransId="{96E4E86C-B997-4D4E-8843-123B09F0426D}"/>
    <dgm:cxn modelId="{34471F80-2E9B-4C3F-906E-5F6F29962E24}" type="presOf" srcId="{5DDC7839-3787-4FE7-BE82-A279E0E8A1EA}" destId="{5EE87E95-AEB7-4FCC-87B9-219FE2BA69A2}" srcOrd="0" destOrd="0" presId="urn:microsoft.com/office/officeart/2005/8/layout/hList1"/>
    <dgm:cxn modelId="{C0112683-5400-4290-9C0A-AE6E3D291160}" type="presOf" srcId="{6E4552D0-81F3-4C7A-B225-721D7186BB4C}" destId="{0CF0EA7B-31A4-4647-86A4-D53BDF76EE6F}" srcOrd="0" destOrd="2" presId="urn:microsoft.com/office/officeart/2005/8/layout/hList1"/>
    <dgm:cxn modelId="{D5174D84-A269-4AB3-B789-FD3A5C12F555}" type="presOf" srcId="{5C2742CD-0339-406E-A3A4-7EA5F54A2075}" destId="{28F7B120-999F-4B7D-8278-B6F9C8E47C94}" srcOrd="0" destOrd="1" presId="urn:microsoft.com/office/officeart/2005/8/layout/hList1"/>
    <dgm:cxn modelId="{13238485-2FF8-49CD-BA8A-8C0B91BF7EC2}" srcId="{A77EFA76-004B-46AB-A8AD-991BDCAF83B9}" destId="{EB7B8148-7DD7-47B6-8194-FEF1EAFCEE75}" srcOrd="1" destOrd="0" parTransId="{E46E38BC-5D68-4ADA-85F8-8C308B57ED1C}" sibTransId="{888F9912-6824-409E-B2B6-1A11D50DD285}"/>
    <dgm:cxn modelId="{A79BD989-6C19-443D-A537-A7399AF656A8}" srcId="{7D2D12D1-6A3E-4651-9E8E-96540A33AB6E}" destId="{CA7859B1-B424-409B-A8F3-C207AC899304}" srcOrd="1" destOrd="0" parTransId="{A9055175-37FB-4E76-9224-41D6F757CF87}" sibTransId="{9BD1A98A-9F08-4FA5-A841-C6D98E5744CA}"/>
    <dgm:cxn modelId="{D2ACCC9C-A3D4-44AB-90E3-46C75F719592}" type="presOf" srcId="{64FD6BCB-E17F-442D-B29C-1FC017432E4E}" destId="{8FF6A682-43AA-46A4-AD2A-1A33313FDD88}" srcOrd="0" destOrd="0" presId="urn:microsoft.com/office/officeart/2005/8/layout/hList1"/>
    <dgm:cxn modelId="{591B6DA1-5EAD-49C1-8D88-DE3EFEEA44E2}" type="presOf" srcId="{0A1B5924-64FF-4816-864B-050939F706D5}" destId="{118C1A7C-FDED-4E3E-9A21-DF9FC86B207F}" srcOrd="0" destOrd="0" presId="urn:microsoft.com/office/officeart/2005/8/layout/hList1"/>
    <dgm:cxn modelId="{615830AC-A737-48DF-ADF7-592CCE2A882D}" srcId="{AA07A715-8656-4428-8966-C2159B35D569}" destId="{0A1B5924-64FF-4816-864B-050939F706D5}" srcOrd="1" destOrd="0" parTransId="{478BB231-BC39-4944-87D8-4F92B960B2EF}" sibTransId="{8248E3B4-34B1-44EB-933F-C67A13AB3A31}"/>
    <dgm:cxn modelId="{1F3078B1-B5BA-4F4A-AEE8-8FAB1D0594A6}" srcId="{0A1B5924-64FF-4816-864B-050939F706D5}" destId="{2608EDCF-8A3E-4D31-9403-7815E5517901}" srcOrd="3" destOrd="0" parTransId="{6EC3F59E-FE10-4041-8FDC-BD93B1A514EA}" sibTransId="{DB079CF8-82A9-4755-BE48-B96495DACCC3}"/>
    <dgm:cxn modelId="{64CF7AB5-7169-405A-9FF7-70330C423020}" srcId="{AA07A715-8656-4428-8966-C2159B35D569}" destId="{BCEB0FF1-09CA-4D42-B221-1D2BAAE43E54}" srcOrd="4" destOrd="0" parTransId="{3C6B9120-2671-4555-B3F5-4F2FFAED1D18}" sibTransId="{C6A3D45A-4DA2-4484-9CF7-FC9E659F98B9}"/>
    <dgm:cxn modelId="{B93A6AB9-66AB-46EE-A0DA-E30A5D59DC7F}" type="presOf" srcId="{49958AA9-EB5D-45BD-B6C9-FF83F6544D37}" destId="{8FF6A682-43AA-46A4-AD2A-1A33313FDD88}" srcOrd="0" destOrd="3" presId="urn:microsoft.com/office/officeart/2005/8/layout/hList1"/>
    <dgm:cxn modelId="{E2EEE0C3-A0A6-4F8F-A2D0-6AA0278AD219}" srcId="{0A1B5924-64FF-4816-864B-050939F706D5}" destId="{19C20BE7-42ED-4713-A7BE-48280FDCC84F}" srcOrd="4" destOrd="0" parTransId="{2B3356E7-1A32-4D41-A3E5-DDDDF6FEAE4E}" sibTransId="{00F17357-7FB3-47E3-8610-D9A8831034CF}"/>
    <dgm:cxn modelId="{A6620DC5-DA27-475D-AAB8-5575C70C7927}" type="presOf" srcId="{7D2D12D1-6A3E-4651-9E8E-96540A33AB6E}" destId="{783BBCB5-22C5-4544-A3FF-E9CD12CC57CC}" srcOrd="0" destOrd="0" presId="urn:microsoft.com/office/officeart/2005/8/layout/hList1"/>
    <dgm:cxn modelId="{AAB734CB-8224-48D4-B8D0-827591F01CCD}" type="presOf" srcId="{EB7B8148-7DD7-47B6-8194-FEF1EAFCEE75}" destId="{0CF0EA7B-31A4-4647-86A4-D53BDF76EE6F}" srcOrd="0" destOrd="1" presId="urn:microsoft.com/office/officeart/2005/8/layout/hList1"/>
    <dgm:cxn modelId="{F936DDCB-EE54-4EDC-9128-A3D2EEA1E960}" type="presOf" srcId="{19C20BE7-42ED-4713-A7BE-48280FDCC84F}" destId="{28F7B120-999F-4B7D-8278-B6F9C8E47C94}" srcOrd="0" destOrd="4" presId="urn:microsoft.com/office/officeart/2005/8/layout/hList1"/>
    <dgm:cxn modelId="{8E9784CC-45B0-4949-BE10-C40E44CCCDCA}" type="presOf" srcId="{BCEB0FF1-09CA-4D42-B221-1D2BAAE43E54}" destId="{963B0EA4-666B-497A-BFE9-D4871D765782}" srcOrd="0" destOrd="0" presId="urn:microsoft.com/office/officeart/2005/8/layout/hList1"/>
    <dgm:cxn modelId="{18C472CD-B939-4EF5-AFAB-302752749181}" type="presOf" srcId="{80441FC9-DFD4-4AB4-8170-BB778EC43BF5}" destId="{BF66871E-8243-42DB-A157-EDB46EE6E35E}" srcOrd="0" destOrd="3" presId="urn:microsoft.com/office/officeart/2005/8/layout/hList1"/>
    <dgm:cxn modelId="{C0DEB6CD-DFF0-43AD-8267-FADABA502FFD}" type="presOf" srcId="{19F902C2-93B5-4A82-9EC5-9371FC0BAC1B}" destId="{BF66871E-8243-42DB-A157-EDB46EE6E35E}" srcOrd="0" destOrd="2" presId="urn:microsoft.com/office/officeart/2005/8/layout/hList1"/>
    <dgm:cxn modelId="{713F32CE-7A94-4C4F-85F0-9A9909056F2E}" srcId="{2D9501B4-ADD2-4651-B3CF-A9139C9670AC}" destId="{80441FC9-DFD4-4AB4-8170-BB778EC43BF5}" srcOrd="3" destOrd="0" parTransId="{5828E259-6CF6-47F1-B873-2772A224B6E0}" sibTransId="{FC3C817F-B8D4-4F38-88AF-62464F99F104}"/>
    <dgm:cxn modelId="{0C02AFD7-DDC1-4F54-84EB-19ACF9DD9E00}" srcId="{A77EFA76-004B-46AB-A8AD-991BDCAF83B9}" destId="{B5B55940-2408-4941-9EEB-08184BBB33D1}" srcOrd="0" destOrd="0" parTransId="{86F271D6-3EDF-424A-9759-908D7B9FD93A}" sibTransId="{F9FD46C9-9FE9-47A4-A539-6E1F6C68640C}"/>
    <dgm:cxn modelId="{912FBADA-B278-4235-88B5-93915F4C7C49}" srcId="{7D2D12D1-6A3E-4651-9E8E-96540A33AB6E}" destId="{49958AA9-EB5D-45BD-B6C9-FF83F6544D37}" srcOrd="3" destOrd="0" parTransId="{C347C4D6-E082-4BBC-9D38-B32C30DE212A}" sibTransId="{9AE64E71-31BC-4206-BE8F-AA81430D6E96}"/>
    <dgm:cxn modelId="{39E693E5-56BC-4D74-95D8-86359588D733}" srcId="{BCEB0FF1-09CA-4D42-B221-1D2BAAE43E54}" destId="{6C4D30F0-4E82-4BD6-814A-D0E6066505D9}" srcOrd="1" destOrd="0" parTransId="{9DF086E5-C8EC-45BB-8A15-44ACDA38892F}" sibTransId="{A525399C-BBA2-4F35-B73B-8EC1631B9694}"/>
    <dgm:cxn modelId="{95DF56EB-AAFE-4BDF-A192-EA7CDA1F6C25}" type="presOf" srcId="{CA7859B1-B424-409B-A8F3-C207AC899304}" destId="{8FF6A682-43AA-46A4-AD2A-1A33313FDD88}" srcOrd="0" destOrd="1" presId="urn:microsoft.com/office/officeart/2005/8/layout/hList1"/>
    <dgm:cxn modelId="{C56434ED-7366-4D14-8F0D-B2F9831E249F}" type="presOf" srcId="{A737DAC4-8F19-4921-9C3C-CAF6518ED43D}" destId="{BF66871E-8243-42DB-A157-EDB46EE6E35E}" srcOrd="0" destOrd="6" presId="urn:microsoft.com/office/officeart/2005/8/layout/hList1"/>
    <dgm:cxn modelId="{678BADF0-B9FD-4A75-8B25-93F4AB1AAC06}" srcId="{AA07A715-8656-4428-8966-C2159B35D569}" destId="{A77EFA76-004B-46AB-A8AD-991BDCAF83B9}" srcOrd="0" destOrd="0" parTransId="{27FBEE18-46BF-4A52-81CF-304CE7F7526C}" sibTransId="{05DB4785-E1B7-415A-BB6F-48332FB98D34}"/>
    <dgm:cxn modelId="{E0DAB3F2-F2B0-4B4B-9A03-3096CE9FAF7F}" srcId="{2D9501B4-ADD2-4651-B3CF-A9139C9670AC}" destId="{AB8CA3D9-C809-44D0-9055-943DA4C10BB8}" srcOrd="0" destOrd="0" parTransId="{46965399-947C-4918-889E-ADC7CAC12998}" sibTransId="{AFADD018-D744-4D46-B904-C81D6FB602FD}"/>
    <dgm:cxn modelId="{321EB1F4-CBC9-4FEA-8BC7-2969D6DD87BE}" type="presOf" srcId="{B9AE5B50-2064-48A3-8B3E-5E4FB091A1B3}" destId="{28F7B120-999F-4B7D-8278-B6F9C8E47C94}" srcOrd="0" destOrd="2" presId="urn:microsoft.com/office/officeart/2005/8/layout/hList1"/>
    <dgm:cxn modelId="{5AE9DCF5-8AC5-4EEC-956E-91ABFC6D8CF1}" type="presOf" srcId="{2D9501B4-ADD2-4651-B3CF-A9139C9670AC}" destId="{DDD1DD66-BABE-48A0-8771-F1FC7189A76E}" srcOrd="0" destOrd="0" presId="urn:microsoft.com/office/officeart/2005/8/layout/hList1"/>
    <dgm:cxn modelId="{121C9453-8926-4705-B490-8B5D9722D501}" type="presParOf" srcId="{DE86C4AC-3FB1-4021-9878-3FD1FFDA7427}" destId="{B04915CE-9182-4617-8F4F-41066A8DDBFE}" srcOrd="0" destOrd="0" presId="urn:microsoft.com/office/officeart/2005/8/layout/hList1"/>
    <dgm:cxn modelId="{581DEF84-6F81-444E-AFA5-FC3A3B465137}" type="presParOf" srcId="{B04915CE-9182-4617-8F4F-41066A8DDBFE}" destId="{C5C9CDEC-02E0-4733-AD1C-4BE9FEF2711B}" srcOrd="0" destOrd="0" presId="urn:microsoft.com/office/officeart/2005/8/layout/hList1"/>
    <dgm:cxn modelId="{8FB7D947-F282-4F84-9ED9-11B7634FED1F}" type="presParOf" srcId="{B04915CE-9182-4617-8F4F-41066A8DDBFE}" destId="{0CF0EA7B-31A4-4647-86A4-D53BDF76EE6F}" srcOrd="1" destOrd="0" presId="urn:microsoft.com/office/officeart/2005/8/layout/hList1"/>
    <dgm:cxn modelId="{8D22FCAB-BF42-43C8-A02C-B5C1E390C896}" type="presParOf" srcId="{DE86C4AC-3FB1-4021-9878-3FD1FFDA7427}" destId="{9F4247D5-90B7-4F62-A818-6571DEFB3740}" srcOrd="1" destOrd="0" presId="urn:microsoft.com/office/officeart/2005/8/layout/hList1"/>
    <dgm:cxn modelId="{B1421A72-696F-4211-9728-ABBBE47678A0}" type="presParOf" srcId="{DE86C4AC-3FB1-4021-9878-3FD1FFDA7427}" destId="{778FB995-52E7-4C3C-95BB-CABBEA913FE2}" srcOrd="2" destOrd="0" presId="urn:microsoft.com/office/officeart/2005/8/layout/hList1"/>
    <dgm:cxn modelId="{65A27E83-3641-412A-BFB3-B9B3D3004F55}" type="presParOf" srcId="{778FB995-52E7-4C3C-95BB-CABBEA913FE2}" destId="{118C1A7C-FDED-4E3E-9A21-DF9FC86B207F}" srcOrd="0" destOrd="0" presId="urn:microsoft.com/office/officeart/2005/8/layout/hList1"/>
    <dgm:cxn modelId="{A42B8879-E443-4838-AB42-B3C796F194A5}" type="presParOf" srcId="{778FB995-52E7-4C3C-95BB-CABBEA913FE2}" destId="{28F7B120-999F-4B7D-8278-B6F9C8E47C94}" srcOrd="1" destOrd="0" presId="urn:microsoft.com/office/officeart/2005/8/layout/hList1"/>
    <dgm:cxn modelId="{27FBEED0-EDD3-4FA7-A433-4D5AC9D19887}" type="presParOf" srcId="{DE86C4AC-3FB1-4021-9878-3FD1FFDA7427}" destId="{4ADD60D2-B30C-41C1-965A-953C815FEC45}" srcOrd="3" destOrd="0" presId="urn:microsoft.com/office/officeart/2005/8/layout/hList1"/>
    <dgm:cxn modelId="{E01AC662-D9E4-4007-B69F-14DE8F7B7320}" type="presParOf" srcId="{DE86C4AC-3FB1-4021-9878-3FD1FFDA7427}" destId="{52FCF256-49C9-4799-927E-1614D3FE2E0C}" srcOrd="4" destOrd="0" presId="urn:microsoft.com/office/officeart/2005/8/layout/hList1"/>
    <dgm:cxn modelId="{DF2D13C8-809C-4D77-AD42-527B0AB7AA34}" type="presParOf" srcId="{52FCF256-49C9-4799-927E-1614D3FE2E0C}" destId="{DDD1DD66-BABE-48A0-8771-F1FC7189A76E}" srcOrd="0" destOrd="0" presId="urn:microsoft.com/office/officeart/2005/8/layout/hList1"/>
    <dgm:cxn modelId="{AB6E1CD2-BAA5-438D-A6D6-2A058CDBE8C0}" type="presParOf" srcId="{52FCF256-49C9-4799-927E-1614D3FE2E0C}" destId="{BF66871E-8243-42DB-A157-EDB46EE6E35E}" srcOrd="1" destOrd="0" presId="urn:microsoft.com/office/officeart/2005/8/layout/hList1"/>
    <dgm:cxn modelId="{B35973DF-DE5C-4AB3-B31A-E360B8F84709}" type="presParOf" srcId="{DE86C4AC-3FB1-4021-9878-3FD1FFDA7427}" destId="{4EC9CB9B-9F29-4B61-AAD1-D4199E06518C}" srcOrd="5" destOrd="0" presId="urn:microsoft.com/office/officeart/2005/8/layout/hList1"/>
    <dgm:cxn modelId="{B0567478-D5EB-4CF8-B529-5E56DD691920}" type="presParOf" srcId="{DE86C4AC-3FB1-4021-9878-3FD1FFDA7427}" destId="{DC6943E9-69DD-4D77-8C8C-FAEC796A2565}" srcOrd="6" destOrd="0" presId="urn:microsoft.com/office/officeart/2005/8/layout/hList1"/>
    <dgm:cxn modelId="{291A141B-20F0-4B2D-9F6E-401E2210B16F}" type="presParOf" srcId="{DC6943E9-69DD-4D77-8C8C-FAEC796A2565}" destId="{783BBCB5-22C5-4544-A3FF-E9CD12CC57CC}" srcOrd="0" destOrd="0" presId="urn:microsoft.com/office/officeart/2005/8/layout/hList1"/>
    <dgm:cxn modelId="{4007EDAC-482F-456E-86BB-9373F5AD809E}" type="presParOf" srcId="{DC6943E9-69DD-4D77-8C8C-FAEC796A2565}" destId="{8FF6A682-43AA-46A4-AD2A-1A33313FDD88}" srcOrd="1" destOrd="0" presId="urn:microsoft.com/office/officeart/2005/8/layout/hList1"/>
    <dgm:cxn modelId="{3364A274-FFC3-4FCC-BABF-3CDB00AAFB92}" type="presParOf" srcId="{DE86C4AC-3FB1-4021-9878-3FD1FFDA7427}" destId="{F2CBB840-2EC5-45F4-A3AE-89BED8577EC4}" srcOrd="7" destOrd="0" presId="urn:microsoft.com/office/officeart/2005/8/layout/hList1"/>
    <dgm:cxn modelId="{5D6BE0CF-01DE-46FD-884D-036D34A32842}" type="presParOf" srcId="{DE86C4AC-3FB1-4021-9878-3FD1FFDA7427}" destId="{7F218380-3B8F-4FC0-BF29-E4FAD8DFBFA7}" srcOrd="8" destOrd="0" presId="urn:microsoft.com/office/officeart/2005/8/layout/hList1"/>
    <dgm:cxn modelId="{FF2B5113-9F28-4B44-A814-F1F78BC9B213}" type="presParOf" srcId="{7F218380-3B8F-4FC0-BF29-E4FAD8DFBFA7}" destId="{963B0EA4-666B-497A-BFE9-D4871D765782}" srcOrd="0" destOrd="0" presId="urn:microsoft.com/office/officeart/2005/8/layout/hList1"/>
    <dgm:cxn modelId="{D1DA5FEE-5A19-4936-8152-CEB653AB8AB2}" type="presParOf" srcId="{7F218380-3B8F-4FC0-BF29-E4FAD8DFBFA7}" destId="{5EE87E95-AEB7-4FCC-87B9-219FE2BA69A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9CDEC-02E0-4733-AD1C-4BE9FEF2711B}">
      <dsp:nvSpPr>
        <dsp:cNvPr id="0" name=""/>
        <dsp:cNvSpPr/>
      </dsp:nvSpPr>
      <dsp:spPr>
        <a:xfrm>
          <a:off x="3994" y="272098"/>
          <a:ext cx="1531295" cy="5201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Patients may have limited experience of scientific publications</a:t>
          </a:r>
        </a:p>
      </dsp:txBody>
      <dsp:txXfrm>
        <a:off x="3994" y="272098"/>
        <a:ext cx="1531295" cy="520106"/>
      </dsp:txXfrm>
    </dsp:sp>
    <dsp:sp modelId="{0CF0EA7B-31A4-4647-86A4-D53BDF76EE6F}">
      <dsp:nvSpPr>
        <dsp:cNvPr id="0" name=""/>
        <dsp:cNvSpPr/>
      </dsp:nvSpPr>
      <dsp:spPr>
        <a:xfrm>
          <a:off x="3994" y="792204"/>
          <a:ext cx="1531295" cy="235520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Provide guidance and context about scientific publications in general and about industry-sponsored publications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Topics could include: Basics of publication development and submission, value of peer review, explanation of process and company-specific policies</a:t>
          </a:r>
        </a:p>
      </dsp:txBody>
      <dsp:txXfrm>
        <a:off x="3994" y="792204"/>
        <a:ext cx="1531295" cy="2355209"/>
      </dsp:txXfrm>
    </dsp:sp>
    <dsp:sp modelId="{118C1A7C-FDED-4E3E-9A21-DF9FC86B207F}">
      <dsp:nvSpPr>
        <dsp:cNvPr id="0" name=""/>
        <dsp:cNvSpPr/>
      </dsp:nvSpPr>
      <dsp:spPr>
        <a:xfrm>
          <a:off x="1749671" y="272098"/>
          <a:ext cx="1531295" cy="5201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Patients may have limited experience as authors </a:t>
          </a:r>
        </a:p>
      </dsp:txBody>
      <dsp:txXfrm>
        <a:off x="1749671" y="272098"/>
        <a:ext cx="1531295" cy="520106"/>
      </dsp:txXfrm>
    </dsp:sp>
    <dsp:sp modelId="{28F7B120-999F-4B7D-8278-B6F9C8E47C94}">
      <dsp:nvSpPr>
        <dsp:cNvPr id="0" name=""/>
        <dsp:cNvSpPr/>
      </dsp:nvSpPr>
      <dsp:spPr>
        <a:xfrm>
          <a:off x="1749671" y="792204"/>
          <a:ext cx="1531295" cy="235520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Provide clear guidance and understanding of authorship role and expectations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Involve patient authors early in study or publication planning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 err="1"/>
            <a:t>Utlilize</a:t>
          </a:r>
          <a:r>
            <a:rPr lang="en-US" sz="1100" kern="1200" dirty="0"/>
            <a:t> available external resources and guides</a:t>
          </a:r>
        </a:p>
      </dsp:txBody>
      <dsp:txXfrm>
        <a:off x="1749671" y="792204"/>
        <a:ext cx="1531295" cy="2355209"/>
      </dsp:txXfrm>
    </dsp:sp>
    <dsp:sp modelId="{DDD1DD66-BABE-48A0-8771-F1FC7189A76E}">
      <dsp:nvSpPr>
        <dsp:cNvPr id="0" name=""/>
        <dsp:cNvSpPr/>
      </dsp:nvSpPr>
      <dsp:spPr>
        <a:xfrm>
          <a:off x="3495348" y="272098"/>
          <a:ext cx="1531295" cy="520106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Patients may require additional support to fulfill author role</a:t>
          </a:r>
        </a:p>
      </dsp:txBody>
      <dsp:txXfrm>
        <a:off x="3495348" y="272098"/>
        <a:ext cx="1531295" cy="520106"/>
      </dsp:txXfrm>
    </dsp:sp>
    <dsp:sp modelId="{BF66871E-8243-42DB-A157-EDB46EE6E35E}">
      <dsp:nvSpPr>
        <dsp:cNvPr id="0" name=""/>
        <dsp:cNvSpPr/>
      </dsp:nvSpPr>
      <dsp:spPr>
        <a:xfrm>
          <a:off x="3495348" y="792204"/>
          <a:ext cx="1531295" cy="235520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Use all available tools and means to support patient authors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Encourage patient authors to ask questions before agreeing to participate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Allow for extended timelines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Obtain contact details of a delegate</a:t>
          </a:r>
        </a:p>
      </dsp:txBody>
      <dsp:txXfrm>
        <a:off x="3495348" y="792204"/>
        <a:ext cx="1531295" cy="2355209"/>
      </dsp:txXfrm>
    </dsp:sp>
    <dsp:sp modelId="{783BBCB5-22C5-4544-A3FF-E9CD12CC57CC}">
      <dsp:nvSpPr>
        <dsp:cNvPr id="0" name=""/>
        <dsp:cNvSpPr/>
      </dsp:nvSpPr>
      <dsp:spPr>
        <a:xfrm>
          <a:off x="5241025" y="272098"/>
          <a:ext cx="1531295" cy="5201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Patients may need assistance with technical tools</a:t>
          </a:r>
        </a:p>
      </dsp:txBody>
      <dsp:txXfrm>
        <a:off x="5241025" y="272098"/>
        <a:ext cx="1531295" cy="520106"/>
      </dsp:txXfrm>
    </dsp:sp>
    <dsp:sp modelId="{8FF6A682-43AA-46A4-AD2A-1A33313FDD88}">
      <dsp:nvSpPr>
        <dsp:cNvPr id="0" name=""/>
        <dsp:cNvSpPr/>
      </dsp:nvSpPr>
      <dsp:spPr>
        <a:xfrm>
          <a:off x="5241025" y="792204"/>
          <a:ext cx="1531295" cy="235520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Allow for flexibility in obtaining their feedback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Provide additional support where needed in using publication platforms/tools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</dsp:txBody>
      <dsp:txXfrm>
        <a:off x="5241025" y="792204"/>
        <a:ext cx="1531295" cy="2355209"/>
      </dsp:txXfrm>
    </dsp:sp>
    <dsp:sp modelId="{963B0EA4-666B-497A-BFE9-D4871D765782}">
      <dsp:nvSpPr>
        <dsp:cNvPr id="0" name=""/>
        <dsp:cNvSpPr/>
      </dsp:nvSpPr>
      <dsp:spPr>
        <a:xfrm>
          <a:off x="6986702" y="272098"/>
          <a:ext cx="1531295" cy="52010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Technical terminology may need to simplified</a:t>
          </a:r>
        </a:p>
      </dsp:txBody>
      <dsp:txXfrm>
        <a:off x="6986702" y="272098"/>
        <a:ext cx="1531295" cy="520106"/>
      </dsp:txXfrm>
    </dsp:sp>
    <dsp:sp modelId="{5EE87E95-AEB7-4FCC-87B9-219FE2BA69A2}">
      <dsp:nvSpPr>
        <dsp:cNvPr id="0" name=""/>
        <dsp:cNvSpPr/>
      </dsp:nvSpPr>
      <dsp:spPr>
        <a:xfrm>
          <a:off x="6986702" y="792204"/>
          <a:ext cx="1531295" cy="235520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Provide a glossary of terms if needed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Consider additional meetings or discussions to explain the study and results in further detail</a:t>
          </a:r>
        </a:p>
      </dsp:txBody>
      <dsp:txXfrm>
        <a:off x="6986702" y="792204"/>
        <a:ext cx="1531295" cy="23552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CA6CB-9A6C-6043-9E28-8742B37C52AD}" type="datetimeFigureOut">
              <a:rPr lang="en-US" smtClean="0"/>
              <a:t>7/11/2024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49D4D-568C-2641-B360-BD4A87EDB8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74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has been approved for 1 ISMPP CMPP Recertification Credit. 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may continue to collect a screenshot for CMPP certification but you will now be sent a certificate of attendance after every ISMPP U that you can also upload into the credit tracker.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is being recorded and will be made available on the ISMPP website within 24 hours after the webinar. 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937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4D0C7-79E0-4756-8E92-553B3868832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7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4D0C7-79E0-4756-8E92-553B3868832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49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4D0C7-79E0-4756-8E92-553B3868832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8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77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4D0C7-79E0-4756-8E92-553B3868832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48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72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And now it's time to answer your questions. As a reminder, please type them into the Q&amp;A box at the bottom of your screen. 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49D4D-568C-2641-B360-BD4A87EDB85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88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defRPr/>
            </a:pPr>
            <a:r>
              <a:rPr lang="en-US" altLang="en-US" sz="1600" dirty="0">
                <a:cs typeface="Calibri"/>
              </a:rPr>
              <a:t>Here is a snapshot of the upcoming ISMPP U for July, </a:t>
            </a:r>
            <a:r>
              <a:rPr lang="en-US" altLang="en-US" sz="1600" dirty="0">
                <a:solidFill>
                  <a:srgbClr val="000000"/>
                </a:solidFill>
                <a:cs typeface="Calibri"/>
              </a:rPr>
              <a:t>a focus on the ACCORD supplement. Registration is open. </a:t>
            </a:r>
            <a:r>
              <a:rPr lang="en-US" altLang="en-US" sz="1600" dirty="0">
                <a:cs typeface="Calibri"/>
              </a:rPr>
              <a:t>Also be on the lookout for the August ISMPP U, developed by the ISMPP U committee, focusing on starting a new relationship between agency and pharma. </a:t>
            </a: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683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has been approved for 1 ISMPP CMPP Recertification Credit. 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may continue to collect a screenshot for CMPP certification but you will now be sent a certificate of attendance after every ISMPP U that you can also upload into the credit tracker.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webinar is being recorded and will be made available on the ISMPP website within 24 hours after the webinar. </a:t>
            </a:r>
            <a:endParaRPr lang="en-US" sz="6000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028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216E7ADC-8A83-4087-A107-663E48FF09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D29E4F90-3349-4C73-95A0-2A3D7FA227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z="1400" dirty="0"/>
              <a:t>Thank you again for attending today’s webinar. Please take a moment to fill out the survey link that will be sent to you.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After closing out of ZOOM, please click the ‘continue’ button on your screen to take a short survey. 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Thank you!</a:t>
            </a: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7DD3FBF6-92DD-4D6D-894B-35E6CF3D9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3379" indent="-29246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4810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725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6642" indent="-234631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92515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68387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4260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20131" indent="-234631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24FA45-32E1-4B86-85CE-3B8753D9A4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2177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0AD4BD6F-191C-4BA8-B732-2EAB22BB99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0D8BB900-C976-4510-AC7A-69AF68CCE8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1400" dirty="0">
                <a:ea typeface="ＭＳ Ｐゴシック" panose="020B0600070205080204" pitchFamily="34" charset="-128"/>
              </a:rPr>
              <a:t>First a sincere thank you to all of ISMPP’s titanium and platinum corporate sponsors for their ongoing support of the Society. 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23A487AE-EAA4-4C51-939E-92E1857B3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71640" indent="-29576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8030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6390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9773" indent="-2362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15646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91518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67392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43263" indent="-236285" defTabSz="47587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758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A89FEE-7925-49B9-A87F-9A2D7DE389F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4758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620665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9196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42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405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691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4287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5616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62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500" dirty="0">
                <a:cs typeface="Calibri"/>
              </a:rPr>
              <a:t>And, for those who are seeking to become CMPP-certified or looking to renew your certification, The application deadline for the next exam window is August 1, 2024</a:t>
            </a:r>
            <a:endParaRPr lang="en-AU" altLang="en-US" sz="1500" dirty="0">
              <a:cs typeface="Calibri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318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7150"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en-US" sz="1500" spc="-23" dirty="0">
                <a:cs typeface="Calibri"/>
              </a:rPr>
              <a:t>Remember to Save the Date for the new ISMPP Academy,  a new Fall meeting format in Philadelphia this year, November 13-14. Be on the lookout, registration will open soon.</a:t>
            </a: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F8AE99-151B-4F30-A9F5-8B97ED74D97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897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z="1400" dirty="0"/>
              <a:t>You can submit a question at any time during the presentation by following the instructions on this slide. </a:t>
            </a:r>
          </a:p>
          <a:p>
            <a:pPr>
              <a:spcBef>
                <a:spcPct val="0"/>
              </a:spcBef>
            </a:pPr>
            <a:endParaRPr lang="en-US" altLang="en-US" sz="1400" dirty="0"/>
          </a:p>
          <a:p>
            <a:pPr>
              <a:spcBef>
                <a:spcPct val="0"/>
              </a:spcBef>
            </a:pPr>
            <a:r>
              <a:rPr lang="en-US" altLang="en-US" sz="1400" dirty="0"/>
              <a:t>The faculty will answer questions at the end of all the presentations. </a:t>
            </a:r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93120" indent="-30403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221077" indent="-24289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710169" indent="-24289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99258" indent="-24289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675131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151003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626875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4102748" indent="-24289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519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15E4E8-E76D-446B-9C18-288379B8CA0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519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9986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Please take a moment to read our general disclaimer.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185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Listed here are the learning objectives for today’s webinar.</a:t>
            </a:r>
          </a:p>
          <a:p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3EB531-83CF-4B7A-AE8C-7C6F3DAFD3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183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49D4D-568C-2641-B360-BD4A87EDB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272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9392" y="516457"/>
            <a:ext cx="3877408" cy="1790700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9392" y="2400300"/>
            <a:ext cx="3877408" cy="748630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353" y="3549802"/>
            <a:ext cx="1763486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51" y="1215385"/>
            <a:ext cx="7462661" cy="3675929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34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1" y="-90526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1" y="1215385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186" indent="-228594">
              <a:tabLst/>
              <a:defRPr sz="2200"/>
            </a:lvl2pPr>
            <a:lvl3pPr marL="927077" indent="-228594">
              <a:tabLst/>
              <a:defRPr sz="2000"/>
            </a:lvl3pPr>
            <a:lvl4pPr marL="1155671" indent="-157159">
              <a:tabLst/>
              <a:defRPr sz="1800"/>
            </a:lvl4pPr>
            <a:lvl5pPr marL="1496975" indent="-200020">
              <a:tabLst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7279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Layou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3D7E1CD-76E9-DF48-95F8-818A427B9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503" y="161944"/>
            <a:ext cx="8311301" cy="57116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800" u="none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/>
              <a:t>Section Title - Arial Bold 24pt</a:t>
            </a:r>
            <a:endParaRPr lang="en-SG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3A1C4367-9183-4811-9B24-1A212C76B7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2567" y="831610"/>
            <a:ext cx="8319237" cy="3235712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buClr>
                <a:srgbClr val="D71920"/>
              </a:buClr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14350" indent="-171450">
              <a:lnSpc>
                <a:spcPct val="150000"/>
              </a:lnSpc>
              <a:buClr>
                <a:srgbClr val="D71920"/>
              </a:buClr>
              <a:buFont typeface="Arial" panose="020B0604020202020204" pitchFamily="34" charset="0"/>
              <a:buChar char="−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57250" indent="-171450">
              <a:lnSpc>
                <a:spcPct val="150000"/>
              </a:lnSpc>
              <a:buClr>
                <a:srgbClr val="D71920"/>
              </a:buClr>
              <a:buFont typeface="Wingdings" panose="05000000000000000000" pitchFamily="2" charset="2"/>
              <a:buChar char="§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buClr>
                <a:srgbClr val="D71920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>
              <a:lnSpc>
                <a:spcPct val="150000"/>
              </a:lnSpc>
              <a:buClr>
                <a:srgbClr val="D71920"/>
              </a:buClr>
              <a:buFont typeface="Arial" panose="020B0604020202020204" pitchFamily="34" charset="0"/>
              <a:buChar char="−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G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05961" y="4591899"/>
            <a:ext cx="6462590" cy="33218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75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footnote:</a:t>
            </a:r>
          </a:p>
        </p:txBody>
      </p:sp>
    </p:spTree>
    <p:extLst>
      <p:ext uri="{BB962C8B-B14F-4D97-AF65-F5344CB8AC3E}">
        <p14:creationId xmlns:p14="http://schemas.microsoft.com/office/powerpoint/2010/main" val="395946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_Layou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998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7310">
          <p15:clr>
            <a:srgbClr val="FBAE40"/>
          </p15:clr>
        </p15:guide>
        <p15:guide id="4" pos="552">
          <p15:clr>
            <a:srgbClr val="FBAE40"/>
          </p15:clr>
        </p15:guide>
        <p15:guide id="5" orient="horz" pos="316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_Layou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n abstract circuit line pattern">
            <a:extLst>
              <a:ext uri="{FF2B5EF4-FFF2-40B4-BE49-F238E27FC236}">
                <a16:creationId xmlns:a16="http://schemas.microsoft.com/office/drawing/2014/main" id="{23B140EA-07DE-5168-1190-AF5BBBC66B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385A524-65B2-4D1B-57CC-66FAEF07BEBF}"/>
              </a:ext>
            </a:extLst>
          </p:cNvPr>
          <p:cNvSpPr/>
          <p:nvPr userDrawn="1"/>
        </p:nvSpPr>
        <p:spPr>
          <a:xfrm>
            <a:off x="0" y="1"/>
            <a:ext cx="9144000" cy="5141267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7000"/>
                </a:schemeClr>
              </a:gs>
              <a:gs pos="89000">
                <a:schemeClr val="bg1">
                  <a:lumMod val="95000"/>
                  <a:alpha val="8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7235CC-215E-AACE-40F4-58CA6E9C3C69}"/>
              </a:ext>
            </a:extLst>
          </p:cNvPr>
          <p:cNvGrpSpPr/>
          <p:nvPr userDrawn="1"/>
        </p:nvGrpSpPr>
        <p:grpSpPr>
          <a:xfrm>
            <a:off x="0" y="0"/>
            <a:ext cx="480002" cy="631861"/>
            <a:chOff x="366944" y="2550149"/>
            <a:chExt cx="875874" cy="1152976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8099B8F9-5BD7-3A29-DBFF-9675B212D599}"/>
                </a:ext>
              </a:extLst>
            </p:cNvPr>
            <p:cNvSpPr/>
            <p:nvPr/>
          </p:nvSpPr>
          <p:spPr>
            <a:xfrm>
              <a:off x="510636" y="2550149"/>
              <a:ext cx="172987" cy="1073792"/>
            </a:xfrm>
            <a:custGeom>
              <a:avLst/>
              <a:gdLst>
                <a:gd name="connsiteX0" fmla="*/ 0 w 155570"/>
                <a:gd name="connsiteY0" fmla="*/ 0 h 1394834"/>
                <a:gd name="connsiteX1" fmla="*/ 155570 w 155570"/>
                <a:gd name="connsiteY1" fmla="*/ 0 h 1394834"/>
                <a:gd name="connsiteX2" fmla="*/ 155570 w 155570"/>
                <a:gd name="connsiteY2" fmla="*/ 1394834 h 1394834"/>
                <a:gd name="connsiteX3" fmla="*/ 0 w 155570"/>
                <a:gd name="connsiteY3" fmla="*/ 1394834 h 1394834"/>
                <a:gd name="connsiteX4" fmla="*/ 0 w 155570"/>
                <a:gd name="connsiteY4" fmla="*/ 0 h 1394834"/>
                <a:gd name="connsiteX0" fmla="*/ 8708 w 164278"/>
                <a:gd name="connsiteY0" fmla="*/ 0 h 1394834"/>
                <a:gd name="connsiteX1" fmla="*/ 164278 w 164278"/>
                <a:gd name="connsiteY1" fmla="*/ 0 h 1394834"/>
                <a:gd name="connsiteX2" fmla="*/ 164278 w 164278"/>
                <a:gd name="connsiteY2" fmla="*/ 1394834 h 1394834"/>
                <a:gd name="connsiteX3" fmla="*/ 0 w 164278"/>
                <a:gd name="connsiteY3" fmla="*/ 1264206 h 1394834"/>
                <a:gd name="connsiteX4" fmla="*/ 8708 w 164278"/>
                <a:gd name="connsiteY4" fmla="*/ 0 h 1394834"/>
                <a:gd name="connsiteX0" fmla="*/ 8708 w 172987"/>
                <a:gd name="connsiteY0" fmla="*/ 0 h 1264206"/>
                <a:gd name="connsiteX1" fmla="*/ 164278 w 172987"/>
                <a:gd name="connsiteY1" fmla="*/ 0 h 1264206"/>
                <a:gd name="connsiteX2" fmla="*/ 172987 w 172987"/>
                <a:gd name="connsiteY2" fmla="*/ 1220663 h 1264206"/>
                <a:gd name="connsiteX3" fmla="*/ 0 w 172987"/>
                <a:gd name="connsiteY3" fmla="*/ 1264206 h 1264206"/>
                <a:gd name="connsiteX4" fmla="*/ 8708 w 172987"/>
                <a:gd name="connsiteY4" fmla="*/ 0 h 1264206"/>
                <a:gd name="connsiteX0" fmla="*/ 8708 w 172987"/>
                <a:gd name="connsiteY0" fmla="*/ 0 h 1299040"/>
                <a:gd name="connsiteX1" fmla="*/ 164278 w 172987"/>
                <a:gd name="connsiteY1" fmla="*/ 0 h 1299040"/>
                <a:gd name="connsiteX2" fmla="*/ 172987 w 172987"/>
                <a:gd name="connsiteY2" fmla="*/ 1220663 h 1299040"/>
                <a:gd name="connsiteX3" fmla="*/ 0 w 172987"/>
                <a:gd name="connsiteY3" fmla="*/ 1299040 h 1299040"/>
                <a:gd name="connsiteX4" fmla="*/ 8708 w 172987"/>
                <a:gd name="connsiteY4" fmla="*/ 0 h 1299040"/>
                <a:gd name="connsiteX0" fmla="*/ 8708 w 172987"/>
                <a:gd name="connsiteY0" fmla="*/ 0 h 1299040"/>
                <a:gd name="connsiteX1" fmla="*/ 164278 w 172987"/>
                <a:gd name="connsiteY1" fmla="*/ 0 h 1299040"/>
                <a:gd name="connsiteX2" fmla="*/ 172987 w 172987"/>
                <a:gd name="connsiteY2" fmla="*/ 1168411 h 1299040"/>
                <a:gd name="connsiteX3" fmla="*/ 0 w 172987"/>
                <a:gd name="connsiteY3" fmla="*/ 1299040 h 1299040"/>
                <a:gd name="connsiteX4" fmla="*/ 8708 w 172987"/>
                <a:gd name="connsiteY4" fmla="*/ 0 h 129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987" h="1299040">
                  <a:moveTo>
                    <a:pt x="8708" y="0"/>
                  </a:moveTo>
                  <a:lnTo>
                    <a:pt x="164278" y="0"/>
                  </a:lnTo>
                  <a:lnTo>
                    <a:pt x="172987" y="1168411"/>
                  </a:lnTo>
                  <a:lnTo>
                    <a:pt x="0" y="1299040"/>
                  </a:lnTo>
                  <a:cubicBezTo>
                    <a:pt x="2903" y="877638"/>
                    <a:pt x="5805" y="421402"/>
                    <a:pt x="8708" y="0"/>
                  </a:cubicBezTo>
                  <a:close/>
                </a:path>
              </a:pathLst>
            </a:custGeom>
            <a:solidFill>
              <a:srgbClr val="D5D0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60E72615-D089-286A-5223-C83734AE547F}"/>
                </a:ext>
              </a:extLst>
            </p:cNvPr>
            <p:cNvSpPr/>
            <p:nvPr/>
          </p:nvSpPr>
          <p:spPr>
            <a:xfrm rot="5400000">
              <a:off x="366944" y="2553126"/>
              <a:ext cx="875874" cy="87587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C9047C81-7975-971D-9964-F3BCEB119EDD}"/>
                </a:ext>
              </a:extLst>
            </p:cNvPr>
            <p:cNvSpPr/>
            <p:nvPr/>
          </p:nvSpPr>
          <p:spPr>
            <a:xfrm rot="5400000">
              <a:off x="366944" y="2550149"/>
              <a:ext cx="627019" cy="6270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3" name="Rectangle 10">
              <a:extLst>
                <a:ext uri="{FF2B5EF4-FFF2-40B4-BE49-F238E27FC236}">
                  <a16:creationId xmlns:a16="http://schemas.microsoft.com/office/drawing/2014/main" id="{C91530E4-9F5F-3A25-E0DA-D201E421562F}"/>
                </a:ext>
              </a:extLst>
            </p:cNvPr>
            <p:cNvSpPr/>
            <p:nvPr/>
          </p:nvSpPr>
          <p:spPr>
            <a:xfrm>
              <a:off x="366944" y="2550149"/>
              <a:ext cx="164279" cy="1152976"/>
            </a:xfrm>
            <a:custGeom>
              <a:avLst/>
              <a:gdLst>
                <a:gd name="connsiteX0" fmla="*/ 0 w 155570"/>
                <a:gd name="connsiteY0" fmla="*/ 0 h 1394834"/>
                <a:gd name="connsiteX1" fmla="*/ 155570 w 155570"/>
                <a:gd name="connsiteY1" fmla="*/ 0 h 1394834"/>
                <a:gd name="connsiteX2" fmla="*/ 155570 w 155570"/>
                <a:gd name="connsiteY2" fmla="*/ 1394834 h 1394834"/>
                <a:gd name="connsiteX3" fmla="*/ 0 w 155570"/>
                <a:gd name="connsiteY3" fmla="*/ 1394834 h 1394834"/>
                <a:gd name="connsiteX4" fmla="*/ 0 w 155570"/>
                <a:gd name="connsiteY4" fmla="*/ 0 h 1394834"/>
                <a:gd name="connsiteX0" fmla="*/ 0 w 164279"/>
                <a:gd name="connsiteY0" fmla="*/ 0 h 1394834"/>
                <a:gd name="connsiteX1" fmla="*/ 155570 w 164279"/>
                <a:gd name="connsiteY1" fmla="*/ 0 h 1394834"/>
                <a:gd name="connsiteX2" fmla="*/ 164279 w 164279"/>
                <a:gd name="connsiteY2" fmla="*/ 1281622 h 1394834"/>
                <a:gd name="connsiteX3" fmla="*/ 0 w 164279"/>
                <a:gd name="connsiteY3" fmla="*/ 1394834 h 1394834"/>
                <a:gd name="connsiteX4" fmla="*/ 0 w 164279"/>
                <a:gd name="connsiteY4" fmla="*/ 0 h 139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79" h="1394834">
                  <a:moveTo>
                    <a:pt x="0" y="0"/>
                  </a:moveTo>
                  <a:lnTo>
                    <a:pt x="155570" y="0"/>
                  </a:lnTo>
                  <a:lnTo>
                    <a:pt x="164279" y="1281622"/>
                  </a:lnTo>
                  <a:lnTo>
                    <a:pt x="0" y="139483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C09881-8899-CB7D-AB7F-C0A1779DE9D4}"/>
              </a:ext>
            </a:extLst>
          </p:cNvPr>
          <p:cNvGrpSpPr/>
          <p:nvPr userDrawn="1"/>
        </p:nvGrpSpPr>
        <p:grpSpPr>
          <a:xfrm flipH="1" flipV="1">
            <a:off x="8809362" y="4697446"/>
            <a:ext cx="340742" cy="448543"/>
            <a:chOff x="366944" y="2550149"/>
            <a:chExt cx="875874" cy="1152976"/>
          </a:xfrm>
        </p:grpSpPr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5373CAF2-A12B-9024-7DD2-89CDF4421AA9}"/>
                </a:ext>
              </a:extLst>
            </p:cNvPr>
            <p:cNvSpPr/>
            <p:nvPr/>
          </p:nvSpPr>
          <p:spPr>
            <a:xfrm>
              <a:off x="510636" y="2550149"/>
              <a:ext cx="172987" cy="1073792"/>
            </a:xfrm>
            <a:custGeom>
              <a:avLst/>
              <a:gdLst>
                <a:gd name="connsiteX0" fmla="*/ 0 w 155570"/>
                <a:gd name="connsiteY0" fmla="*/ 0 h 1394834"/>
                <a:gd name="connsiteX1" fmla="*/ 155570 w 155570"/>
                <a:gd name="connsiteY1" fmla="*/ 0 h 1394834"/>
                <a:gd name="connsiteX2" fmla="*/ 155570 w 155570"/>
                <a:gd name="connsiteY2" fmla="*/ 1394834 h 1394834"/>
                <a:gd name="connsiteX3" fmla="*/ 0 w 155570"/>
                <a:gd name="connsiteY3" fmla="*/ 1394834 h 1394834"/>
                <a:gd name="connsiteX4" fmla="*/ 0 w 155570"/>
                <a:gd name="connsiteY4" fmla="*/ 0 h 1394834"/>
                <a:gd name="connsiteX0" fmla="*/ 8708 w 164278"/>
                <a:gd name="connsiteY0" fmla="*/ 0 h 1394834"/>
                <a:gd name="connsiteX1" fmla="*/ 164278 w 164278"/>
                <a:gd name="connsiteY1" fmla="*/ 0 h 1394834"/>
                <a:gd name="connsiteX2" fmla="*/ 164278 w 164278"/>
                <a:gd name="connsiteY2" fmla="*/ 1394834 h 1394834"/>
                <a:gd name="connsiteX3" fmla="*/ 0 w 164278"/>
                <a:gd name="connsiteY3" fmla="*/ 1264206 h 1394834"/>
                <a:gd name="connsiteX4" fmla="*/ 8708 w 164278"/>
                <a:gd name="connsiteY4" fmla="*/ 0 h 1394834"/>
                <a:gd name="connsiteX0" fmla="*/ 8708 w 172987"/>
                <a:gd name="connsiteY0" fmla="*/ 0 h 1264206"/>
                <a:gd name="connsiteX1" fmla="*/ 164278 w 172987"/>
                <a:gd name="connsiteY1" fmla="*/ 0 h 1264206"/>
                <a:gd name="connsiteX2" fmla="*/ 172987 w 172987"/>
                <a:gd name="connsiteY2" fmla="*/ 1220663 h 1264206"/>
                <a:gd name="connsiteX3" fmla="*/ 0 w 172987"/>
                <a:gd name="connsiteY3" fmla="*/ 1264206 h 1264206"/>
                <a:gd name="connsiteX4" fmla="*/ 8708 w 172987"/>
                <a:gd name="connsiteY4" fmla="*/ 0 h 1264206"/>
                <a:gd name="connsiteX0" fmla="*/ 8708 w 172987"/>
                <a:gd name="connsiteY0" fmla="*/ 0 h 1299040"/>
                <a:gd name="connsiteX1" fmla="*/ 164278 w 172987"/>
                <a:gd name="connsiteY1" fmla="*/ 0 h 1299040"/>
                <a:gd name="connsiteX2" fmla="*/ 172987 w 172987"/>
                <a:gd name="connsiteY2" fmla="*/ 1220663 h 1299040"/>
                <a:gd name="connsiteX3" fmla="*/ 0 w 172987"/>
                <a:gd name="connsiteY3" fmla="*/ 1299040 h 1299040"/>
                <a:gd name="connsiteX4" fmla="*/ 8708 w 172987"/>
                <a:gd name="connsiteY4" fmla="*/ 0 h 1299040"/>
                <a:gd name="connsiteX0" fmla="*/ 8708 w 172987"/>
                <a:gd name="connsiteY0" fmla="*/ 0 h 1299040"/>
                <a:gd name="connsiteX1" fmla="*/ 164278 w 172987"/>
                <a:gd name="connsiteY1" fmla="*/ 0 h 1299040"/>
                <a:gd name="connsiteX2" fmla="*/ 172987 w 172987"/>
                <a:gd name="connsiteY2" fmla="*/ 1168411 h 1299040"/>
                <a:gd name="connsiteX3" fmla="*/ 0 w 172987"/>
                <a:gd name="connsiteY3" fmla="*/ 1299040 h 1299040"/>
                <a:gd name="connsiteX4" fmla="*/ 8708 w 172987"/>
                <a:gd name="connsiteY4" fmla="*/ 0 h 129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987" h="1299040">
                  <a:moveTo>
                    <a:pt x="8708" y="0"/>
                  </a:moveTo>
                  <a:lnTo>
                    <a:pt x="164278" y="0"/>
                  </a:lnTo>
                  <a:lnTo>
                    <a:pt x="172987" y="1168411"/>
                  </a:lnTo>
                  <a:lnTo>
                    <a:pt x="0" y="1299040"/>
                  </a:lnTo>
                  <a:cubicBezTo>
                    <a:pt x="2903" y="877638"/>
                    <a:pt x="5805" y="421402"/>
                    <a:pt x="8708" y="0"/>
                  </a:cubicBezTo>
                  <a:close/>
                </a:path>
              </a:pathLst>
            </a:custGeom>
            <a:solidFill>
              <a:srgbClr val="D5D0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EB28170F-AAEA-334C-593E-7E855A94C98C}"/>
                </a:ext>
              </a:extLst>
            </p:cNvPr>
            <p:cNvSpPr/>
            <p:nvPr/>
          </p:nvSpPr>
          <p:spPr>
            <a:xfrm rot="5400000">
              <a:off x="366944" y="2550149"/>
              <a:ext cx="875874" cy="875874"/>
            </a:xfrm>
            <a:prstGeom prst="rt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A0833836-B054-545A-5C4F-FB27EFA2C854}"/>
                </a:ext>
              </a:extLst>
            </p:cNvPr>
            <p:cNvSpPr/>
            <p:nvPr/>
          </p:nvSpPr>
          <p:spPr>
            <a:xfrm rot="5400000">
              <a:off x="366944" y="2550149"/>
              <a:ext cx="627019" cy="6270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31D2B4BE-0AD2-AF6B-E1EE-705737C84D2F}"/>
                </a:ext>
              </a:extLst>
            </p:cNvPr>
            <p:cNvSpPr/>
            <p:nvPr/>
          </p:nvSpPr>
          <p:spPr>
            <a:xfrm>
              <a:off x="366944" y="2550149"/>
              <a:ext cx="164279" cy="1152976"/>
            </a:xfrm>
            <a:custGeom>
              <a:avLst/>
              <a:gdLst>
                <a:gd name="connsiteX0" fmla="*/ 0 w 155570"/>
                <a:gd name="connsiteY0" fmla="*/ 0 h 1394834"/>
                <a:gd name="connsiteX1" fmla="*/ 155570 w 155570"/>
                <a:gd name="connsiteY1" fmla="*/ 0 h 1394834"/>
                <a:gd name="connsiteX2" fmla="*/ 155570 w 155570"/>
                <a:gd name="connsiteY2" fmla="*/ 1394834 h 1394834"/>
                <a:gd name="connsiteX3" fmla="*/ 0 w 155570"/>
                <a:gd name="connsiteY3" fmla="*/ 1394834 h 1394834"/>
                <a:gd name="connsiteX4" fmla="*/ 0 w 155570"/>
                <a:gd name="connsiteY4" fmla="*/ 0 h 1394834"/>
                <a:gd name="connsiteX0" fmla="*/ 0 w 164279"/>
                <a:gd name="connsiteY0" fmla="*/ 0 h 1394834"/>
                <a:gd name="connsiteX1" fmla="*/ 155570 w 164279"/>
                <a:gd name="connsiteY1" fmla="*/ 0 h 1394834"/>
                <a:gd name="connsiteX2" fmla="*/ 164279 w 164279"/>
                <a:gd name="connsiteY2" fmla="*/ 1281622 h 1394834"/>
                <a:gd name="connsiteX3" fmla="*/ 0 w 164279"/>
                <a:gd name="connsiteY3" fmla="*/ 1394834 h 1394834"/>
                <a:gd name="connsiteX4" fmla="*/ 0 w 164279"/>
                <a:gd name="connsiteY4" fmla="*/ 0 h 139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79" h="1394834">
                  <a:moveTo>
                    <a:pt x="0" y="0"/>
                  </a:moveTo>
                  <a:lnTo>
                    <a:pt x="155570" y="0"/>
                  </a:lnTo>
                  <a:lnTo>
                    <a:pt x="164279" y="1281622"/>
                  </a:lnTo>
                  <a:lnTo>
                    <a:pt x="0" y="139483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B3D7E1CD-76E9-DF48-95F8-818A427B9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034" y="117092"/>
            <a:ext cx="7321451" cy="571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 b="1" u="none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Section Title - Calibri Bold </a:t>
            </a:r>
            <a:r>
              <a:rPr lang="en-US" err="1"/>
              <a:t>28pt</a:t>
            </a:r>
            <a:endParaRPr lang="en-SG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C50B457-2DD1-DC63-29D8-98ACEBC283C8}"/>
              </a:ext>
            </a:extLst>
          </p:cNvPr>
          <p:cNvSpPr txBox="1">
            <a:spLocks/>
          </p:cNvSpPr>
          <p:nvPr userDrawn="1"/>
        </p:nvSpPr>
        <p:spPr>
          <a:xfrm>
            <a:off x="8417990" y="4767140"/>
            <a:ext cx="865613" cy="8180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A1F82F7-8BA2-43D7-96A4-46CB3BD3E1DB}" type="slidenum">
              <a:rPr lang="en-SG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ctr"/>
              <a:t>‹#›</a:t>
            </a:fld>
            <a:endParaRPr lang="en-SG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87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7310">
          <p15:clr>
            <a:srgbClr val="FBAE40"/>
          </p15:clr>
        </p15:guide>
        <p15:guide id="4" pos="552">
          <p15:clr>
            <a:srgbClr val="FBAE40"/>
          </p15:clr>
        </p15:guide>
        <p15:guide id="5" orient="horz" pos="31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812D4E2-C8AC-4B2C-95C7-ADACC9FB8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EA2D1A8F-1B35-4CB2-94FF-DCE71E14CA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4" y="557214"/>
            <a:ext cx="5510213" cy="2308622"/>
          </a:xfrm>
        </p:spPr>
        <p:txBody>
          <a:bodyPr anchor="b">
            <a:normAutofit/>
          </a:bodyPr>
          <a:lstStyle>
            <a:lvl1pPr>
              <a:defRPr sz="3400">
                <a:solidFill>
                  <a:srgbClr val="F28C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409700"/>
          </a:xfr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435E2D7E-D7C0-461D-859B-B0E61D3E15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5"/>
            <a:ext cx="2057400" cy="273844"/>
          </a:xfrm>
        </p:spPr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7750" y="1369219"/>
            <a:ext cx="3462161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dience Po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4AB-3BA0-4239-9286-91194A8EBA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Audience Poll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DA7B91-99E1-432F-9B4D-1C3803F5B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4A3FF4-8D50-4114-A5A4-C538BCC81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7160" y="-90527"/>
            <a:ext cx="1536325" cy="15363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3AEBA3-CC04-4431-B370-F5063F70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462661" cy="3675929"/>
          </a:xfrm>
        </p:spPr>
        <p:txBody>
          <a:bodyPr>
            <a:normAutofit/>
          </a:bodyPr>
          <a:lstStyle>
            <a:lvl1pPr>
              <a:defRPr sz="2400"/>
            </a:lvl1pPr>
            <a:lvl2pPr marL="584200" indent="-228600">
              <a:tabLst/>
              <a:defRPr sz="2200"/>
            </a:lvl2pPr>
            <a:lvl3pPr marL="927100" indent="-228600">
              <a:tabLst/>
              <a:defRPr sz="2000"/>
            </a:lvl3pPr>
            <a:lvl4pPr marL="1155700" indent="-157163">
              <a:tabLst/>
              <a:defRPr sz="1800"/>
            </a:lvl4pPr>
            <a:lvl5pPr marL="1497013" indent="-200025">
              <a:tabLst/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201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69053C-6312-4C62-B942-BBDCF5A8DB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251" y="1215385"/>
            <a:ext cx="7462661" cy="3675929"/>
          </a:xfrm>
        </p:spPr>
        <p:txBody>
          <a:bodyPr/>
          <a:lstStyle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6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215384"/>
            <a:ext cx="7462661" cy="367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5487" y="5994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2AD0A0E-4515-A647-B2E3-7F1B29FB9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11" y="4380219"/>
            <a:ext cx="822276" cy="639548"/>
          </a:xfrm>
          <a:prstGeom prst="rect">
            <a:avLst/>
          </a:prstGeom>
        </p:spPr>
      </p:pic>
      <p:sp>
        <p:nvSpPr>
          <p:cNvPr id="14" name="Freeform 13"/>
          <p:cNvSpPr/>
          <p:nvPr userDrawn="1"/>
        </p:nvSpPr>
        <p:spPr>
          <a:xfrm>
            <a:off x="474944" y="647700"/>
            <a:ext cx="45719" cy="353786"/>
          </a:xfrm>
          <a:custGeom>
            <a:avLst/>
            <a:gdLst>
              <a:gd name="connsiteX0" fmla="*/ 0 w 0"/>
              <a:gd name="connsiteY0" fmla="*/ 0 h 522514"/>
              <a:gd name="connsiteX1" fmla="*/ 0 w 0"/>
              <a:gd name="connsiteY1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22514">
                <a:moveTo>
                  <a:pt x="0" y="0"/>
                </a:moveTo>
                <a:lnTo>
                  <a:pt x="0" y="522514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 14"/>
          <p:cNvSpPr/>
          <p:nvPr userDrawn="1"/>
        </p:nvSpPr>
        <p:spPr>
          <a:xfrm flipV="1">
            <a:off x="474944" y="957127"/>
            <a:ext cx="7844967" cy="45719"/>
          </a:xfrm>
          <a:custGeom>
            <a:avLst/>
            <a:gdLst>
              <a:gd name="connsiteX0" fmla="*/ 0 w 7409543"/>
              <a:gd name="connsiteY0" fmla="*/ 0 h 0"/>
              <a:gd name="connsiteX1" fmla="*/ 0 w 7409543"/>
              <a:gd name="connsiteY1" fmla="*/ 0 h 0"/>
              <a:gd name="connsiteX2" fmla="*/ 7409543 w 7409543"/>
              <a:gd name="connsiteY2" fmla="*/ 0 h 0"/>
              <a:gd name="connsiteX3" fmla="*/ 7409543 w 740954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9543">
                <a:moveTo>
                  <a:pt x="0" y="0"/>
                </a:moveTo>
                <a:lnTo>
                  <a:pt x="0" y="0"/>
                </a:lnTo>
                <a:lnTo>
                  <a:pt x="7409543" y="0"/>
                </a:lnTo>
                <a:lnTo>
                  <a:pt x="7409543" y="0"/>
                </a:lnTo>
              </a:path>
            </a:pathLst>
          </a:custGeom>
          <a:noFill/>
          <a:ln w="19050" cap="rnd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3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68" r:id="rId5"/>
    <p:sldLayoutId id="2147483664" r:id="rId6"/>
    <p:sldLayoutId id="2147483666" r:id="rId7"/>
    <p:sldLayoutId id="2147483669" r:id="rId8"/>
    <p:sldLayoutId id="2147483670" r:id="rId9"/>
    <p:sldLayoutId id="2147483678" r:id="rId10"/>
    <p:sldLayoutId id="2147483681" r:id="rId11"/>
    <p:sldLayoutId id="2147483683" r:id="rId12"/>
    <p:sldLayoutId id="2147483684" r:id="rId13"/>
    <p:sldLayoutId id="2147483685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F28C1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28C1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7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.AppleSystemUIFont" charset="-120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Wingdings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4250" indent="-11430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28C11"/>
        </a:buClr>
        <a:buFont typeface="Courier New" charset="0"/>
        <a:buChar char="o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andfonline.com/doi/full/10.1080/21645515.2023.2179840" TargetMode="External"/><Relationship Id="rId4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doi/full/10.1056/NEJMoa2210027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andfonline.com/doi/10.2217/fvl-2023-0117" TargetMode="Externa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5.png"/><Relationship Id="rId7" Type="http://schemas.openxmlformats.org/officeDocument/2006/relationships/image" Target="../media/image14.jpeg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bms.com/pages/default.aspx" TargetMode="External"/><Relationship Id="rId20" Type="http://schemas.openxmlformats.org/officeDocument/2006/relationships/image" Target="../media/image24.jpeg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11" Type="http://schemas.openxmlformats.org/officeDocument/2006/relationships/hyperlink" Target="https://www.pfizer.com/" TargetMode="External"/><Relationship Id="rId24" Type="http://schemas.openxmlformats.org/officeDocument/2006/relationships/image" Target="../media/image28.jpeg"/><Relationship Id="rId5" Type="http://schemas.openxmlformats.org/officeDocument/2006/relationships/image" Target="../media/image12.jpeg"/><Relationship Id="rId15" Type="http://schemas.openxmlformats.org/officeDocument/2006/relationships/image" Target="../media/image20.png"/><Relationship Id="rId23" Type="http://schemas.openxmlformats.org/officeDocument/2006/relationships/image" Target="../media/image27.jpeg"/><Relationship Id="rId10" Type="http://schemas.openxmlformats.org/officeDocument/2006/relationships/image" Target="../media/image17.png"/><Relationship Id="rId19" Type="http://schemas.openxmlformats.org/officeDocument/2006/relationships/image" Target="../media/image23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hyperlink" Target="https://www.hcg-int.com/" TargetMode="External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5" Type="http://schemas.openxmlformats.org/officeDocument/2006/relationships/image" Target="../media/image72.emf"/><Relationship Id="rId4" Type="http://schemas.openxmlformats.org/officeDocument/2006/relationships/oleObject" Target="../embeddings/oleObject1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ti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10" Type="http://schemas.openxmlformats.org/officeDocument/2006/relationships/image" Target="../media/image40.jpg"/><Relationship Id="rId4" Type="http://schemas.openxmlformats.org/officeDocument/2006/relationships/image" Target="../media/image1.png"/><Relationship Id="rId9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1959-1619-4F96-8E97-53B7A28A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736" y="1211088"/>
            <a:ext cx="4056001" cy="664649"/>
          </a:xfrm>
        </p:spPr>
        <p:txBody>
          <a:bodyPr/>
          <a:lstStyle/>
          <a:p>
            <a:r>
              <a:rPr lang="en-US" dirty="0"/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5669E-B61B-4FF9-8070-490009B1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874" y="1768593"/>
            <a:ext cx="3391799" cy="2166511"/>
          </a:xfrm>
        </p:spPr>
        <p:txBody>
          <a:bodyPr/>
          <a:lstStyle/>
          <a:p>
            <a:r>
              <a:rPr lang="en-US" sz="2200" dirty="0"/>
              <a:t>Applying GPP 2022 in APAC: A Roundtable 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D9C17-DA93-4646-8A02-B34096B5D343}"/>
              </a:ext>
            </a:extLst>
          </p:cNvPr>
          <p:cNvSpPr txBox="1"/>
          <p:nvPr/>
        </p:nvSpPr>
        <p:spPr>
          <a:xfrm>
            <a:off x="97925" y="3471017"/>
            <a:ext cx="2209845" cy="146963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783">
              <a:defRPr/>
            </a:pPr>
            <a:endParaRPr lang="en-US" sz="1300" dirty="0">
              <a:solidFill>
                <a:prstClr val="black"/>
              </a:solidFill>
              <a:latin typeface="Franklin Gothic Book" panose="020B0503020102020204"/>
            </a:endParaRP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Webinar will begin at: </a:t>
            </a:r>
            <a:r>
              <a:rPr lang="en-US" sz="13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​</a:t>
            </a:r>
            <a:endParaRPr lang="en-US" sz="13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11 July, 10:00 PM NYC</a:t>
            </a: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12 July, 07:30 AM Mumbai</a:t>
            </a: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12 July, 10:00 AM Beijing </a:t>
            </a: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12 July, 11:00 AM Tokyo</a:t>
            </a:r>
            <a:r>
              <a:rPr lang="en-US" sz="13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​</a:t>
            </a:r>
            <a:endParaRPr lang="en-US" sz="130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algn="l" rtl="0" fontAlgn="base"/>
            <a:r>
              <a:rPr lang="en-US" sz="1300" b="1" dirty="0">
                <a:solidFill>
                  <a:srgbClr val="000000"/>
                </a:solidFill>
                <a:latin typeface="Franklin Gothic Book" panose="020B0503020102020204" pitchFamily="34" charset="0"/>
              </a:rPr>
              <a:t>12 July, 12:00 PM Sydney​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E204F-7927-43EE-8EBD-37CA3BC7DC54}"/>
              </a:ext>
            </a:extLst>
          </p:cNvPr>
          <p:cNvSpPr txBox="1"/>
          <p:nvPr/>
        </p:nvSpPr>
        <p:spPr>
          <a:xfrm>
            <a:off x="4818341" y="2851848"/>
            <a:ext cx="3696789" cy="3347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575" b="1" dirty="0">
                <a:latin typeface="Franklin Gothic Book" panose="020B0503020102020204"/>
              </a:rPr>
              <a:t>July 12, 2024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7697EEA5-09DA-4234-BF38-6B90153E7B0F}"/>
              </a:ext>
            </a:extLst>
          </p:cNvPr>
          <p:cNvSpPr/>
          <p:nvPr/>
        </p:nvSpPr>
        <p:spPr>
          <a:xfrm>
            <a:off x="6265267" y="501824"/>
            <a:ext cx="506023" cy="4130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US" sz="1013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BFCC8E-C30E-4D8F-AA73-663C1BE95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27" y="354328"/>
            <a:ext cx="799153" cy="597740"/>
          </a:xfrm>
          <a:prstGeom prst="rect">
            <a:avLst/>
          </a:prstGeom>
        </p:spPr>
      </p:pic>
      <p:pic>
        <p:nvPicPr>
          <p:cNvPr id="6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4D40816-8132-90AA-2D8A-79C3245C3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896" y="248333"/>
            <a:ext cx="815068" cy="816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0505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EB60F-D35B-4C49-BFC2-907381704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Involvement of patients in publications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A7789B-79EA-448C-B72A-3A2714ADA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Malvika Katarya</a:t>
            </a:r>
          </a:p>
          <a:p>
            <a:r>
              <a:rPr lang="en-US" sz="1400" dirty="0"/>
              <a:t>Regional publications lead, GSK Vaccines</a:t>
            </a:r>
          </a:p>
          <a:p>
            <a:r>
              <a:rPr lang="en-US" sz="1400" dirty="0"/>
              <a:t>Greater China and Intercontinental region</a:t>
            </a:r>
          </a:p>
          <a:p>
            <a:r>
              <a:rPr lang="en-US" sz="1400" dirty="0"/>
              <a:t>GSK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1EF01E-1ED8-40F0-AC1D-A5BB61279C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50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337C9FC-93B5-12BD-50D1-62DCCD2A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726B131-C0E3-1C3A-82CC-9D75DA6A5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I am an employee of GSK and hold financial equities in GSK </a:t>
            </a:r>
          </a:p>
          <a:p>
            <a:r>
              <a:rPr lang="en-US" sz="1600" dirty="0"/>
              <a:t>All opinions expressed here are my own and do not represent those of my employer</a:t>
            </a:r>
          </a:p>
          <a:p>
            <a:r>
              <a:rPr lang="en-US" sz="1600" dirty="0"/>
              <a:t>I am a member of ISMPP and the APAC education taskforce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D2ED4F-CC7F-715F-F696-5B7E1093F1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3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A56105A-F331-2D34-6D7B-5A3367942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Working with patient authors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37208-2CBF-5F0A-4367-9B9E1E239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900" b="1" dirty="0">
                <a:solidFill>
                  <a:schemeClr val="tx2"/>
                </a:solidFill>
              </a:rPr>
              <a:t>Value of working with patient authors</a:t>
            </a:r>
          </a:p>
          <a:p>
            <a:pPr lvl="1"/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Patient authors can include patients, caregivers, and support network members </a:t>
            </a:r>
            <a:r>
              <a:rPr lang="en-US" sz="1500" dirty="0" err="1">
                <a:ea typeface="Calibri" panose="020F0502020204030204" pitchFamily="34" charset="0"/>
                <a:cs typeface="Arial" panose="020B0604020202020204" pitchFamily="34" charset="0"/>
              </a:rPr>
              <a:t>eg</a:t>
            </a:r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 patient advocacy group members</a:t>
            </a:r>
          </a:p>
          <a:p>
            <a:pPr lvl="1"/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Patients have valuable insight to offer on their condition </a:t>
            </a:r>
          </a:p>
          <a:p>
            <a:pPr lvl="1"/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Inclusion of patients increases focus on patient-specific research priorities, which may be under-represented in literature</a:t>
            </a:r>
          </a:p>
          <a:p>
            <a:pPr lvl="1"/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Patient authors can make publications more accessible– </a:t>
            </a:r>
            <a:r>
              <a:rPr lang="en-US" sz="1500" dirty="0" err="1">
                <a:ea typeface="Calibri" panose="020F0502020204030204" pitchFamily="34" charset="0"/>
                <a:cs typeface="Arial" panose="020B0604020202020204" pitchFamily="34" charset="0"/>
              </a:rPr>
              <a:t>eg</a:t>
            </a:r>
            <a:r>
              <a:rPr lang="en-US" sz="1500" dirty="0">
                <a:ea typeface="Calibri" panose="020F0502020204030204" pitchFamily="34" charset="0"/>
                <a:cs typeface="Arial" panose="020B0604020202020204" pitchFamily="34" charset="0"/>
              </a:rPr>
              <a:t> their involvement in plain language summaries can ensure complex medical literature is well understood by an informed but non-expert audience</a:t>
            </a:r>
            <a:endParaRPr lang="en-US" sz="1500" b="1" dirty="0"/>
          </a:p>
          <a:p>
            <a:endParaRPr lang="en-US" sz="1600" b="1" dirty="0">
              <a:solidFill>
                <a:schemeClr val="tx2"/>
              </a:solidFill>
            </a:endParaRPr>
          </a:p>
          <a:p>
            <a:r>
              <a:rPr lang="en-US" sz="1900" b="1" dirty="0">
                <a:solidFill>
                  <a:schemeClr val="tx2"/>
                </a:solidFill>
              </a:rPr>
              <a:t>Evolving landscape of the medical/scientific community</a:t>
            </a:r>
          </a:p>
          <a:p>
            <a:pPr lvl="1"/>
            <a:r>
              <a:rPr lang="en-US" sz="1500" dirty="0"/>
              <a:t>Greater awareness of the benefits of involving patients in study design/analysis, increased inclusivity in access to information </a:t>
            </a:r>
          </a:p>
          <a:p>
            <a:pPr lvl="1"/>
            <a:r>
              <a:rPr lang="en-US" sz="1500" dirty="0"/>
              <a:t>Reflected in updates to guidelines (</a:t>
            </a:r>
            <a:r>
              <a:rPr lang="en-US" sz="1500" dirty="0" err="1"/>
              <a:t>eg</a:t>
            </a:r>
            <a:r>
              <a:rPr lang="en-US" sz="1500" dirty="0"/>
              <a:t> GPP 2022) as more patient-authored publications are developed </a:t>
            </a:r>
          </a:p>
          <a:p>
            <a:pPr lvl="2"/>
            <a:r>
              <a:rPr lang="en-US" sz="1500" dirty="0"/>
              <a:t>Authorship recognizes patient contribution as a true partnership in the project</a:t>
            </a:r>
          </a:p>
          <a:p>
            <a:endParaRPr lang="en-US" sz="1200" dirty="0"/>
          </a:p>
          <a:p>
            <a:pPr lvl="1"/>
            <a:endParaRPr lang="en-US" sz="1200" dirty="0"/>
          </a:p>
          <a:p>
            <a:br>
              <a:rPr lang="en-US" sz="700" dirty="0"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US" sz="7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700" u="sng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6376BF-7C43-0DDA-5324-B0161E9B0B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65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464696CD-D73A-C0FB-E0FB-F7874CD01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Example 1: Inclusion of patient and HCP insights attitudes towards meningococcal vaccination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98083-8C9D-D1EC-E2AF-76CE92A58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0D58C75-C2B9-FA25-C71C-F1CFC9E33BF3}"/>
              </a:ext>
            </a:extLst>
          </p:cNvPr>
          <p:cNvSpPr/>
          <p:nvPr/>
        </p:nvSpPr>
        <p:spPr bwMode="auto">
          <a:xfrm>
            <a:off x="1194436" y="1181306"/>
            <a:ext cx="6224062" cy="17772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During the COVID-19 pandemic there was a decline in pediatric vaccinations, including meningitis vaccines</a:t>
            </a:r>
            <a:endParaRPr lang="en-US" sz="1000" dirty="0">
              <a:solidFill>
                <a:schemeClr val="tx1"/>
              </a:solidFill>
            </a:endParaRP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GSK carried out an online survey to understand how parents' attitudes and behaviors towards pediatric immunization changed during the pandemic</a:t>
            </a:r>
          </a:p>
          <a:p>
            <a:pPr marL="388144" lvl="1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~5000 parents from UK, France, Germany, Italy, Brazil, Argentina, Australia and USA participated</a:t>
            </a: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Healthcare professionals and survivors of invasive meningococcal disease were invited to discuss the survey results and share their personal experiences at GSK World Meningitis Day </a:t>
            </a: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These experts also reviewed the results and shared their insights in </a:t>
            </a:r>
            <a:r>
              <a:rPr lang="en-US" sz="1000" dirty="0">
                <a:solidFill>
                  <a:schemeClr val="tx1"/>
                </a:solidFill>
              </a:rPr>
              <a:t>a peer-reviewed manuscript and digital enhancer (audio interview)</a:t>
            </a:r>
            <a:endParaRPr lang="en-US" sz="1000" kern="0" dirty="0">
              <a:solidFill>
                <a:schemeClr val="tx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AE39458-A0D0-F7DC-0AAD-14D159D7029D}"/>
              </a:ext>
            </a:extLst>
          </p:cNvPr>
          <p:cNvSpPr/>
          <p:nvPr/>
        </p:nvSpPr>
        <p:spPr bwMode="auto">
          <a:xfrm>
            <a:off x="1194437" y="3021132"/>
            <a:ext cx="6224061" cy="9300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28588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Four patient authors were involved, bringing diverse perspectives, without or without </a:t>
            </a:r>
            <a:r>
              <a:rPr lang="en-US" sz="1000" dirty="0">
                <a:solidFill>
                  <a:schemeClr val="tx1"/>
                </a:solidFill>
              </a:rPr>
              <a:t>advocacy experience </a:t>
            </a:r>
          </a:p>
          <a:p>
            <a:pPr marL="128588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Publications process was adapted and made more inclusive for patient authors</a:t>
            </a:r>
          </a:p>
          <a:p>
            <a:pPr marL="388144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</a:rPr>
              <a:t>Eg</a:t>
            </a:r>
            <a:r>
              <a:rPr lang="en-US" sz="1000" dirty="0">
                <a:solidFill>
                  <a:schemeClr val="tx1"/>
                </a:solidFill>
              </a:rPr>
              <a:t> the kick-off call for patient authors with a scripted presentation, live captions, facility for lip-reading and translation to other languages</a:t>
            </a:r>
          </a:p>
          <a:p>
            <a:pPr marL="128588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000" kern="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134703A-481B-A14D-BD01-A3320712457B}"/>
              </a:ext>
            </a:extLst>
          </p:cNvPr>
          <p:cNvSpPr/>
          <p:nvPr/>
        </p:nvSpPr>
        <p:spPr bwMode="auto">
          <a:xfrm>
            <a:off x="1194436" y="4009707"/>
            <a:ext cx="6224061" cy="8373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28588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Factor in any additional time or effort required to make the process inclusive for patients and for them to fully participate as an author</a:t>
            </a:r>
          </a:p>
          <a:p>
            <a:pPr marL="128588" indent="-128588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Plan early to set up appropriate contracts with patient authors that include publication clauses and take into consideration local ethics requirements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94C938-DE2A-287A-F714-BDF6A03F8EF3}"/>
              </a:ext>
            </a:extLst>
          </p:cNvPr>
          <p:cNvSpPr txBox="1"/>
          <p:nvPr/>
        </p:nvSpPr>
        <p:spPr>
          <a:xfrm>
            <a:off x="272242" y="1893470"/>
            <a:ext cx="100686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The opportunity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0359AF-E4E7-4383-6812-D247E8DC5042}"/>
              </a:ext>
            </a:extLst>
          </p:cNvPr>
          <p:cNvSpPr txBox="1"/>
          <p:nvPr/>
        </p:nvSpPr>
        <p:spPr>
          <a:xfrm>
            <a:off x="272242" y="3114791"/>
            <a:ext cx="9146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Approach to working with patient authors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8A379-CC3D-94DC-EFBC-A77FDF1D0405}"/>
              </a:ext>
            </a:extLst>
          </p:cNvPr>
          <p:cNvSpPr txBox="1"/>
          <p:nvPr/>
        </p:nvSpPr>
        <p:spPr>
          <a:xfrm>
            <a:off x="279779" y="4287220"/>
            <a:ext cx="100093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Takeaways </a:t>
            </a:r>
          </a:p>
        </p:txBody>
      </p:sp>
      <p:pic>
        <p:nvPicPr>
          <p:cNvPr id="4" name="Graphic 3" descr="Newspaper with solid fill">
            <a:extLst>
              <a:ext uri="{FF2B5EF4-FFF2-40B4-BE49-F238E27FC236}">
                <a16:creationId xmlns:a16="http://schemas.microsoft.com/office/drawing/2014/main" id="{F5ABA5FE-6AAE-60C3-46D6-D66C8205C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1950" y="1530397"/>
            <a:ext cx="1011952" cy="10119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C14825-45FE-F9A0-3833-739AE904B915}"/>
              </a:ext>
            </a:extLst>
          </p:cNvPr>
          <p:cNvSpPr txBox="1"/>
          <p:nvPr/>
        </p:nvSpPr>
        <p:spPr>
          <a:xfrm>
            <a:off x="7405546" y="2393123"/>
            <a:ext cx="159915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25" b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Pandemic’s influence on parent’s attitudes and behaviors towards meningococcal vaccination</a:t>
            </a:r>
            <a:endParaRPr lang="en-US" sz="825" b="1" dirty="0">
              <a:solidFill>
                <a:srgbClr val="0070C0"/>
              </a:solidFill>
            </a:endParaRPr>
          </a:p>
          <a:p>
            <a:pPr algn="ctr"/>
            <a:endParaRPr lang="en-US" sz="825" dirty="0"/>
          </a:p>
          <a:p>
            <a:pPr algn="ctr"/>
            <a:r>
              <a:rPr lang="en-US" sz="825" i="1" kern="0" dirty="0"/>
              <a:t>Human Vaccines and </a:t>
            </a:r>
            <a:r>
              <a:rPr lang="en-US" sz="825" i="1" kern="0" dirty="0" err="1"/>
              <a:t>Immunotherapeutics</a:t>
            </a:r>
            <a:endParaRPr lang="en-US" sz="825" i="1" kern="0" dirty="0"/>
          </a:p>
          <a:p>
            <a:pPr algn="ctr"/>
            <a:endParaRPr lang="en-US" sz="825" i="1" dirty="0"/>
          </a:p>
          <a:p>
            <a:pPr algn="ctr"/>
            <a:r>
              <a:rPr lang="en-US" sz="825" dirty="0"/>
              <a:t>Tan LJ, et al. </a:t>
            </a:r>
            <a:r>
              <a:rPr lang="en-US" sz="825" i="1" dirty="0"/>
              <a:t>HVI</a:t>
            </a:r>
            <a:r>
              <a:rPr lang="en-US" sz="825" dirty="0"/>
              <a:t> 2023;19:2179840</a:t>
            </a:r>
          </a:p>
          <a:p>
            <a:pPr algn="ctr"/>
            <a:endParaRPr lang="en-US" sz="825" i="1" kern="0" dirty="0"/>
          </a:p>
          <a:p>
            <a:pPr algn="ctr"/>
            <a:r>
              <a:rPr lang="en-US" sz="825" b="1" kern="0" dirty="0"/>
              <a:t>Digital enhancer: </a:t>
            </a:r>
            <a:r>
              <a:rPr lang="en-US" sz="825" kern="0" dirty="0"/>
              <a:t>Audio conversation between patient authors</a:t>
            </a:r>
            <a:endParaRPr lang="en-US" sz="825" i="1" kern="0" dirty="0"/>
          </a:p>
          <a:p>
            <a:pPr algn="ctr"/>
            <a:endParaRPr lang="en-US" sz="825" i="1" dirty="0"/>
          </a:p>
          <a:p>
            <a:pPr algn="ctr"/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4156020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33B5748-EC9C-86B9-F0EF-965E83727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Example 2: Plain language summary of publication –</a:t>
            </a:r>
            <a:br>
              <a:rPr lang="en-US" sz="2400" dirty="0"/>
            </a:b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  <a:t>A simplified and accessible explanation of results</a:t>
            </a:r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2B085-D0BD-C266-D906-AAE5955DB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113FE01-2DC1-2815-9E59-83D75F6F4191}"/>
              </a:ext>
            </a:extLst>
          </p:cNvPr>
          <p:cNvSpPr/>
          <p:nvPr/>
        </p:nvSpPr>
        <p:spPr bwMode="auto">
          <a:xfrm>
            <a:off x="1402208" y="1482053"/>
            <a:ext cx="4924252" cy="15341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Results from the Phase II, B-Clear study of </a:t>
            </a:r>
            <a:r>
              <a:rPr lang="en-US" sz="1000" kern="0" dirty="0" err="1">
                <a:solidFill>
                  <a:schemeClr val="tx1"/>
                </a:solidFill>
              </a:rPr>
              <a:t>bepirovisen</a:t>
            </a:r>
            <a:r>
              <a:rPr lang="en-US" sz="1000" kern="0" dirty="0">
                <a:solidFill>
                  <a:schemeClr val="tx1"/>
                </a:solidFill>
              </a:rPr>
              <a:t> (</a:t>
            </a:r>
            <a:r>
              <a:rPr lang="en-US" sz="1000" kern="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published in NEJM in 2022) </a:t>
            </a:r>
            <a:r>
              <a:rPr lang="en-US" sz="1000" kern="0" dirty="0">
                <a:solidFill>
                  <a:schemeClr val="tx1"/>
                </a:solidFill>
              </a:rPr>
              <a:t>indicated there was a potential to achieve a functional cure against chronic hepatitis B (CHB)</a:t>
            </a: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However the data were complex and not easily accessible beyond Subject Matter Experts. Healthcare providers and patients requested GSK for a simplified version</a:t>
            </a: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GSK decided to publish a standalone plain language summary publication with a PAG member as a co-author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76DD85-B760-947B-4B24-1EB0A1752CF3}"/>
              </a:ext>
            </a:extLst>
          </p:cNvPr>
          <p:cNvSpPr/>
          <p:nvPr/>
        </p:nvSpPr>
        <p:spPr bwMode="auto">
          <a:xfrm>
            <a:off x="1402208" y="3152158"/>
            <a:ext cx="4924252" cy="7052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Potential author identified after cross-functional discussions – relative of a patient with CHB, previously engaged as a faculty member for CHB symposia</a:t>
            </a:r>
          </a:p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No specific arrangements were required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88C67B-D52A-61B2-3EDC-F2ED4C33B324}"/>
              </a:ext>
            </a:extLst>
          </p:cNvPr>
          <p:cNvSpPr/>
          <p:nvPr/>
        </p:nvSpPr>
        <p:spPr bwMode="auto">
          <a:xfrm>
            <a:off x="1402207" y="3993428"/>
            <a:ext cx="4924253" cy="5770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5000" tIns="68580" rIns="135000" bIns="685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14313" indent="-214313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1000" kern="0" dirty="0">
                <a:solidFill>
                  <a:schemeClr val="tx1"/>
                </a:solidFill>
              </a:rPr>
              <a:t>A patient author with prior experience working with industry </a:t>
            </a:r>
            <a:r>
              <a:rPr lang="en-US" sz="1000" dirty="0">
                <a:solidFill>
                  <a:schemeClr val="tx1"/>
                </a:solidFill>
              </a:rPr>
              <a:t>may understand more easily the industry </a:t>
            </a:r>
            <a:r>
              <a:rPr lang="en-US" sz="1000" kern="0" dirty="0">
                <a:solidFill>
                  <a:schemeClr val="tx1"/>
                </a:solidFill>
              </a:rPr>
              <a:t>expectations and processes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40A337-8A32-FD71-1D7E-8284052E44E0}"/>
              </a:ext>
            </a:extLst>
          </p:cNvPr>
          <p:cNvSpPr txBox="1"/>
          <p:nvPr/>
        </p:nvSpPr>
        <p:spPr>
          <a:xfrm>
            <a:off x="341853" y="2071192"/>
            <a:ext cx="13030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The </a:t>
            </a:r>
            <a:br>
              <a:rPr lang="en-US" sz="1050" b="1" kern="0" dirty="0"/>
            </a:br>
            <a:r>
              <a:rPr lang="en-US" sz="1050" b="1" kern="0" dirty="0"/>
              <a:t>opportunity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71529D-FB1E-9895-62EB-18DB1BC872F6}"/>
              </a:ext>
            </a:extLst>
          </p:cNvPr>
          <p:cNvSpPr txBox="1"/>
          <p:nvPr/>
        </p:nvSpPr>
        <p:spPr>
          <a:xfrm>
            <a:off x="273844" y="3250251"/>
            <a:ext cx="130302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Approach to working with patient authors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B07367-106F-873F-2A65-B400CA50957D}"/>
              </a:ext>
            </a:extLst>
          </p:cNvPr>
          <p:cNvSpPr txBox="1"/>
          <p:nvPr/>
        </p:nvSpPr>
        <p:spPr>
          <a:xfrm>
            <a:off x="273844" y="4109043"/>
            <a:ext cx="13030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050" b="1" kern="0" dirty="0"/>
              <a:t>Takeaways</a:t>
            </a:r>
          </a:p>
        </p:txBody>
      </p:sp>
      <p:pic>
        <p:nvPicPr>
          <p:cNvPr id="4" name="Graphic 3" descr="Newspaper with solid fill">
            <a:extLst>
              <a:ext uri="{FF2B5EF4-FFF2-40B4-BE49-F238E27FC236}">
                <a16:creationId xmlns:a16="http://schemas.microsoft.com/office/drawing/2014/main" id="{CBD0B117-E8E8-C950-4C9F-C950F64A1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4151" y="1121653"/>
            <a:ext cx="1011952" cy="10119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C23FBA-6D41-FD48-8FDD-1361D92E3106}"/>
              </a:ext>
            </a:extLst>
          </p:cNvPr>
          <p:cNvSpPr txBox="1"/>
          <p:nvPr/>
        </p:nvSpPr>
        <p:spPr>
          <a:xfrm>
            <a:off x="6434133" y="2071192"/>
            <a:ext cx="2538882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Plain Language Summary of the Efficacy and Safety of </a:t>
            </a:r>
            <a:r>
              <a:rPr lang="en-US" sz="900" b="1" dirty="0" err="1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Bepirovirsen</a:t>
            </a:r>
            <a:r>
              <a:rPr lang="en-US" sz="900" b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 Patients with Chronic Hepatitis B Infection</a:t>
            </a:r>
            <a:endParaRPr lang="en-US" sz="900" b="1" dirty="0">
              <a:solidFill>
                <a:srgbClr val="0070C0"/>
              </a:solidFill>
            </a:endParaRPr>
          </a:p>
          <a:p>
            <a:pPr algn="ctr"/>
            <a:endParaRPr lang="en-US" sz="900" dirty="0"/>
          </a:p>
          <a:p>
            <a:pPr algn="ctr"/>
            <a:r>
              <a:rPr lang="en-US" sz="900" i="1" kern="0" dirty="0"/>
              <a:t>Future Virology</a:t>
            </a:r>
          </a:p>
          <a:p>
            <a:pPr algn="ctr"/>
            <a:endParaRPr lang="en-US" sz="900" i="1" dirty="0"/>
          </a:p>
          <a:p>
            <a:pPr algn="ctr"/>
            <a:r>
              <a:rPr lang="en-US" sz="900" dirty="0"/>
              <a:t>Yen M-F, et al. </a:t>
            </a:r>
            <a:r>
              <a:rPr lang="en-US" sz="900" i="1" dirty="0"/>
              <a:t>Future Virology</a:t>
            </a:r>
            <a:r>
              <a:rPr lang="en-US" sz="900" dirty="0"/>
              <a:t> 2023;18:917-932</a:t>
            </a:r>
          </a:p>
          <a:p>
            <a:pPr algn="ctr"/>
            <a:endParaRPr lang="en-US" sz="900" dirty="0"/>
          </a:p>
          <a:p>
            <a:pPr algn="ctr"/>
            <a:r>
              <a:rPr lang="en-US" sz="900" b="1" dirty="0"/>
              <a:t>Features to make the article understandable</a:t>
            </a:r>
            <a:br>
              <a:rPr lang="en-US" sz="900" b="1" dirty="0"/>
            </a:br>
            <a:r>
              <a:rPr lang="en-US" sz="900" b="1" dirty="0"/>
              <a:t> for non-experts</a:t>
            </a:r>
            <a:r>
              <a:rPr lang="en-US" sz="900" dirty="0"/>
              <a:t>: 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en-US" sz="900" dirty="0"/>
              <a:t>Different colored sections with easy-to-understand titles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en-US" sz="900" dirty="0"/>
              <a:t>Pronunciation guide   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en-US" sz="900" dirty="0"/>
              <a:t>Layperson summary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en-US" sz="900" dirty="0"/>
              <a:t>Elaboration of disease pathology and biological processes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r>
              <a:rPr lang="en-US" sz="900" dirty="0"/>
              <a:t>Infographic style presentation of results</a:t>
            </a:r>
          </a:p>
          <a:p>
            <a:pPr marL="128588" indent="-128588" algn="ctr">
              <a:buFont typeface="Arial" panose="020B0604020202020204" pitchFamily="34" charset="0"/>
              <a:buChar char="•"/>
            </a:pPr>
            <a:endParaRPr lang="en-US" sz="900" dirty="0"/>
          </a:p>
          <a:p>
            <a:pPr algn="ctr"/>
            <a:endParaRPr lang="en-US" sz="900" i="1" kern="0" dirty="0"/>
          </a:p>
          <a:p>
            <a:pPr algn="ctr"/>
            <a:endParaRPr lang="en-US" sz="900" i="1" dirty="0"/>
          </a:p>
          <a:p>
            <a:pPr algn="ctr"/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89401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2840AC-7325-E365-0D91-1010EAA7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Patient engagement landscape in Asia Pacific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60FAD2-0DF4-8E5D-1E0B-B7BDC483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350" dirty="0"/>
              <a:t>Limited number of patient authored publications in the region</a:t>
            </a:r>
          </a:p>
          <a:p>
            <a:r>
              <a:rPr lang="en-US" sz="1350" dirty="0"/>
              <a:t>Caveat that the challenges mentioned apply not just to engaging patients as authors, but more generally for engagements with patients. </a:t>
            </a:r>
          </a:p>
          <a:p>
            <a:pPr lvl="1"/>
            <a:r>
              <a:rPr lang="en-US" sz="1200" dirty="0"/>
              <a:t>These may not be unique to Asia Pacific, but are more likely to be prevalent in this region</a:t>
            </a:r>
          </a:p>
          <a:p>
            <a:r>
              <a:rPr lang="en-US" sz="1350" dirty="0"/>
              <a:t>There are few formalized patient organizations and limited scope for patient advocacy </a:t>
            </a:r>
          </a:p>
          <a:p>
            <a:pPr lvl="1"/>
            <a:r>
              <a:rPr lang="en-US" sz="1200" dirty="0"/>
              <a:t>The greater focus is on patient-to-patient support networks – offering connection, resources and sharing experiences</a:t>
            </a:r>
          </a:p>
          <a:p>
            <a:pPr lvl="1"/>
            <a:r>
              <a:rPr lang="en-US" sz="1200" dirty="0"/>
              <a:t>The level to which Patient advocacy is established varies across Asia Pacific countries </a:t>
            </a:r>
          </a:p>
          <a:p>
            <a:r>
              <a:rPr lang="en-US" sz="1500" dirty="0"/>
              <a:t>Limited numbers of patients who are willing to participate and share their experiences</a:t>
            </a:r>
          </a:p>
          <a:p>
            <a:pPr lvl="1"/>
            <a:r>
              <a:rPr lang="en-US" sz="1200" dirty="0"/>
              <a:t>Cultural context in Asia - hesitancy to talk about topics such as disease or chronic illness</a:t>
            </a:r>
          </a:p>
          <a:p>
            <a:pPr lvl="1"/>
            <a:r>
              <a:rPr lang="en-US" sz="1200" dirty="0"/>
              <a:t>Patients may be reluctant to be featured or named, which limits the type and impact of engagement</a:t>
            </a:r>
          </a:p>
          <a:p>
            <a:pPr lvl="1"/>
            <a:r>
              <a:rPr lang="en-US" sz="1200" dirty="0"/>
              <a:t>On the other hand, ‘over-engagement’ of limited patients may give an incomplete picture of burden or impact of disease</a:t>
            </a:r>
          </a:p>
          <a:p>
            <a:r>
              <a:rPr lang="en-US" sz="1350" dirty="0"/>
              <a:t>Consider company-specific and local regulations in the development and use of the materials, so that this is done compliantly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3C27C-B9B9-1983-0964-F0C03BA5B8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CC5EB26-7F3B-E649-7CCB-71327C70E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8888"/>
            <a:ext cx="138564" cy="22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81874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F5B4BC-61A6-10A3-73E7-20EF904C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Challenges and suggestions for working with patient authors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7A736-5052-C19E-F7DB-B9B091EE6F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16</a:t>
            </a:fld>
            <a:endParaRPr lang="en-GB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D925A2E-5E41-BBE8-6F2E-9CB36FE1E3CD}"/>
              </a:ext>
            </a:extLst>
          </p:cNvPr>
          <p:cNvGraphicFramePr/>
          <p:nvPr/>
        </p:nvGraphicFramePr>
        <p:xfrm>
          <a:off x="346974" y="1293874"/>
          <a:ext cx="8521993" cy="341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EFB145F-4131-D3E8-E5D9-6D484C89F40F}"/>
              </a:ext>
            </a:extLst>
          </p:cNvPr>
          <p:cNvSpPr/>
          <p:nvPr/>
        </p:nvSpPr>
        <p:spPr bwMode="auto">
          <a:xfrm>
            <a:off x="273844" y="1216928"/>
            <a:ext cx="3416414" cy="264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5000" tIns="135000" rIns="135000" bIns="135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200" b="1" kern="0" dirty="0">
                <a:solidFill>
                  <a:schemeClr val="tx1"/>
                </a:solidFill>
              </a:rPr>
              <a:t>Awareness and planning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5AD945-B5D3-54E7-99D5-FABDEF63D5BD}"/>
              </a:ext>
            </a:extLst>
          </p:cNvPr>
          <p:cNvSpPr/>
          <p:nvPr/>
        </p:nvSpPr>
        <p:spPr bwMode="auto">
          <a:xfrm>
            <a:off x="3841636" y="1216928"/>
            <a:ext cx="5027330" cy="264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5000" tIns="135000" rIns="135000" bIns="135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spcBef>
                <a:spcPts val="225"/>
              </a:spcBef>
              <a:spcAft>
                <a:spcPts val="225"/>
              </a:spcAft>
              <a:buClr>
                <a:schemeClr val="tx2"/>
              </a:buClr>
              <a:buSzPct val="110000"/>
            </a:pPr>
            <a:r>
              <a:rPr lang="en-US" sz="1200" b="1" kern="0" dirty="0">
                <a:solidFill>
                  <a:schemeClr val="tx1"/>
                </a:solidFill>
              </a:rPr>
              <a:t>Supporting delivery</a:t>
            </a:r>
          </a:p>
        </p:txBody>
      </p:sp>
    </p:spTree>
    <p:extLst>
      <p:ext uri="{BB962C8B-B14F-4D97-AF65-F5344CB8AC3E}">
        <p14:creationId xmlns:p14="http://schemas.microsoft.com/office/powerpoint/2010/main" val="3860208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9D6937-AC4F-CB7F-037A-B89DD11C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Recommendations for engaging patients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CEC0D1-7FBC-FFC1-B5CA-B537F3AE8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Consider patient authorship for appropriate projects and in line with policies on patient engagement </a:t>
            </a:r>
            <a:b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Involve patients early in the research and publication process</a:t>
            </a:r>
            <a:b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Algin with relevant cross-functional stakeholders and work in partnership with them (</a:t>
            </a:r>
            <a:r>
              <a:rPr lang="en-US" sz="1400" dirty="0" err="1">
                <a:ea typeface="Calibri" panose="020F0502020204030204" pitchFamily="34" charset="0"/>
                <a:cs typeface="Arial" panose="020B0604020202020204" pitchFamily="34" charset="0"/>
              </a:rPr>
              <a:t>eg</a:t>
            </a:r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 publications, medical team, patient engagement team)</a:t>
            </a:r>
            <a:b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Make the publications process as inclusive as possible, so that patients are fully empowered to share their perspective</a:t>
            </a:r>
            <a:b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dirty="0">
                <a:ea typeface="Calibri" panose="020F0502020204030204" pitchFamily="34" charset="0"/>
                <a:cs typeface="Arial" panose="020B0604020202020204" pitchFamily="34" charset="0"/>
              </a:rPr>
              <a:t>Early in publication planning, carefully consider target congresses/journals which are open to inclusion of patient authors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447EB-57E7-D84C-8CC3-5DBE87E39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F533D-B52E-4A2F-BF72-0ADD2D94BD7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372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CED93A-3FDC-42A8-866D-17906725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Vendors Qualifying For Authorship in APAC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B11F42-13EB-4142-8C89-08C4FC564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4508257" cy="1409700"/>
          </a:xfrm>
        </p:spPr>
        <p:txBody>
          <a:bodyPr>
            <a:normAutofit/>
          </a:bodyPr>
          <a:lstStyle/>
          <a:p>
            <a:r>
              <a:rPr lang="en-US" sz="1600" dirty="0"/>
              <a:t>Jonathan Lee, PhD CMPP</a:t>
            </a:r>
          </a:p>
          <a:p>
            <a:r>
              <a:rPr lang="en-US" sz="1600" dirty="0"/>
              <a:t>Senior Manager, Regional Publications, Growth and Emerging Markets, Takeda Pharmaceuticals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929D8-1ADB-44AE-92E9-468E38F2AD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805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A269E-15D3-0E4A-246E-89F19E80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situation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FE32FA4-CDD5-643D-1003-97CE72B26ED4}"/>
              </a:ext>
            </a:extLst>
          </p:cNvPr>
          <p:cNvGrpSpPr/>
          <p:nvPr/>
        </p:nvGrpSpPr>
        <p:grpSpPr>
          <a:xfrm>
            <a:off x="1378131" y="2404100"/>
            <a:ext cx="5831375" cy="2425909"/>
            <a:chOff x="1378131" y="1475072"/>
            <a:chExt cx="5831375" cy="242590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5A4663C-A94A-72E9-0A73-4F3D1ADCA568}"/>
                </a:ext>
              </a:extLst>
            </p:cNvPr>
            <p:cNvGrpSpPr/>
            <p:nvPr/>
          </p:nvGrpSpPr>
          <p:grpSpPr>
            <a:xfrm>
              <a:off x="1378131" y="1804383"/>
              <a:ext cx="2447717" cy="1284193"/>
              <a:chOff x="779061" y="1454972"/>
              <a:chExt cx="1742879" cy="914400"/>
            </a:xfrm>
            <a:solidFill>
              <a:schemeClr val="accent6"/>
            </a:solidFill>
          </p:grpSpPr>
          <p:pic>
            <p:nvPicPr>
              <p:cNvPr id="8" name="Graphic 7" descr="Europe with solid fill">
                <a:extLst>
                  <a:ext uri="{FF2B5EF4-FFF2-40B4-BE49-F238E27FC236}">
                    <a16:creationId xmlns:a16="http://schemas.microsoft.com/office/drawing/2014/main" id="{F0B03EA9-1DC9-43CE-D4BF-3629D5EBDA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07540" y="1454972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2" name="Graphic 11" descr="North America with solid fill">
                <a:extLst>
                  <a:ext uri="{FF2B5EF4-FFF2-40B4-BE49-F238E27FC236}">
                    <a16:creationId xmlns:a16="http://schemas.microsoft.com/office/drawing/2014/main" id="{E08E5682-19A6-DB9D-7003-D6331110A8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79061" y="1454972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14" name="Graphic 13" descr="Coins outline">
              <a:extLst>
                <a:ext uri="{FF2B5EF4-FFF2-40B4-BE49-F238E27FC236}">
                  <a16:creationId xmlns:a16="http://schemas.microsoft.com/office/drawing/2014/main" id="{093F4AF0-482D-7EEC-2D7C-2CE145057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64555" y="3249278"/>
              <a:ext cx="389006" cy="389006"/>
            </a:xfrm>
            <a:prstGeom prst="rect">
              <a:avLst/>
            </a:prstGeom>
          </p:spPr>
        </p:pic>
        <p:pic>
          <p:nvPicPr>
            <p:cNvPr id="16" name="Graphic 15" descr="Treasure chest outline">
              <a:extLst>
                <a:ext uri="{FF2B5EF4-FFF2-40B4-BE49-F238E27FC236}">
                  <a16:creationId xmlns:a16="http://schemas.microsoft.com/office/drawing/2014/main" id="{C06647AF-FE72-D17A-DCBD-E22B9430D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144789" y="2986581"/>
              <a:ext cx="914400" cy="914400"/>
            </a:xfrm>
            <a:prstGeom prst="rect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CAA0A78-DB35-B301-9D8C-12C393D0F842}"/>
                </a:ext>
              </a:extLst>
            </p:cNvPr>
            <p:cNvGrpSpPr/>
            <p:nvPr/>
          </p:nvGrpSpPr>
          <p:grpSpPr>
            <a:xfrm>
              <a:off x="5708610" y="1632204"/>
              <a:ext cx="1500896" cy="1628551"/>
              <a:chOff x="5640019" y="1632204"/>
              <a:chExt cx="1162962" cy="1261875"/>
            </a:xfrm>
            <a:solidFill>
              <a:schemeClr val="accent6"/>
            </a:solidFill>
          </p:grpSpPr>
          <p:pic>
            <p:nvPicPr>
              <p:cNvPr id="19" name="Graphic 18" descr="Asia with solid fill">
                <a:extLst>
                  <a:ext uri="{FF2B5EF4-FFF2-40B4-BE49-F238E27FC236}">
                    <a16:creationId xmlns:a16="http://schemas.microsoft.com/office/drawing/2014/main" id="{4D59D70B-EDA2-7C4D-959B-010CD8BF3D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5640019" y="1632204"/>
                <a:ext cx="1162962" cy="1162962"/>
              </a:xfrm>
              <a:prstGeom prst="rect">
                <a:avLst/>
              </a:prstGeom>
            </p:spPr>
          </p:pic>
          <p:pic>
            <p:nvPicPr>
              <p:cNvPr id="21" name="Graphic 20" descr="Australia with solid fill">
                <a:extLst>
                  <a:ext uri="{FF2B5EF4-FFF2-40B4-BE49-F238E27FC236}">
                    <a16:creationId xmlns:a16="http://schemas.microsoft.com/office/drawing/2014/main" id="{60BFB600-BE08-9EA9-977D-DC7A4C9FFC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6264909" y="2505073"/>
                <a:ext cx="389006" cy="389006"/>
              </a:xfrm>
              <a:prstGeom prst="rect">
                <a:avLst/>
              </a:prstGeom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19759E-FB7D-EC36-8251-762BD263D020}"/>
                </a:ext>
              </a:extLst>
            </p:cNvPr>
            <p:cNvSpPr txBox="1"/>
            <p:nvPr/>
          </p:nvSpPr>
          <p:spPr>
            <a:xfrm>
              <a:off x="4228669" y="2202552"/>
              <a:ext cx="853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Region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33F732-F0F1-9F2D-7BFD-ABC78A5C5984}"/>
                </a:ext>
              </a:extLst>
            </p:cNvPr>
            <p:cNvSpPr txBox="1"/>
            <p:nvPr/>
          </p:nvSpPr>
          <p:spPr>
            <a:xfrm>
              <a:off x="4181124" y="3314914"/>
              <a:ext cx="985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Budgets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976AB-9FDC-C955-5194-D92D769580F8}"/>
                </a:ext>
              </a:extLst>
            </p:cNvPr>
            <p:cNvSpPr txBox="1"/>
            <p:nvPr/>
          </p:nvSpPr>
          <p:spPr>
            <a:xfrm>
              <a:off x="5814395" y="1475072"/>
              <a:ext cx="12893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Asia-Pacific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1C6B70-D04E-A290-E356-0BA4ACD7582A}"/>
                </a:ext>
              </a:extLst>
            </p:cNvPr>
            <p:cNvSpPr txBox="1"/>
            <p:nvPr/>
          </p:nvSpPr>
          <p:spPr>
            <a:xfrm>
              <a:off x="2199475" y="1475072"/>
              <a:ext cx="805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Global</a:t>
              </a:r>
            </a:p>
          </p:txBody>
        </p:sp>
      </p:grp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E5754B7-3D17-E591-99E7-AE72F7BE8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462661" cy="3675929"/>
          </a:xfrm>
        </p:spPr>
        <p:txBody>
          <a:bodyPr>
            <a:normAutofit/>
          </a:bodyPr>
          <a:lstStyle/>
          <a:p>
            <a:r>
              <a:rPr lang="en-GB" sz="1800" dirty="0"/>
              <a:t>Smaller budgets in the APAC region often mean that engaging a single vendor to manage both study execution and publication development provide economies of scale for the sponsor</a:t>
            </a:r>
          </a:p>
        </p:txBody>
      </p:sp>
    </p:spTree>
    <p:extLst>
      <p:ext uri="{BB962C8B-B14F-4D97-AF65-F5344CB8AC3E}">
        <p14:creationId xmlns:p14="http://schemas.microsoft.com/office/powerpoint/2010/main" val="3343755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13CB7A10-4206-4923-8BB7-E8518E49EABA}"/>
              </a:ext>
            </a:extLst>
          </p:cNvPr>
          <p:cNvSpPr txBox="1">
            <a:spLocks/>
          </p:cNvSpPr>
          <p:nvPr/>
        </p:nvSpPr>
        <p:spPr bwMode="auto">
          <a:xfrm>
            <a:off x="7444874" y="85797"/>
            <a:ext cx="16002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00000"/>
              <a:buFont typeface="Arial" pitchFamily="34" charset="0"/>
              <a:buChar char="•"/>
              <a:defRPr sz="21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8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50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2288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25717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2914650" indent="-171450" algn="l" defTabSz="6858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110000"/>
              <a:buFont typeface="Arial" pitchFamily="34" charset="0"/>
              <a:buChar char="•"/>
              <a:defRPr sz="1350" kern="1200">
                <a:solidFill>
                  <a:srgbClr val="FBFBFB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r" defTabSz="685749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altLang="en-US" sz="9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D59FAA3D-6388-4573-9CF1-E44C113827C6}"/>
              </a:ext>
            </a:extLst>
          </p:cNvPr>
          <p:cNvSpPr txBox="1">
            <a:spLocks/>
          </p:cNvSpPr>
          <p:nvPr/>
        </p:nvSpPr>
        <p:spPr bwMode="auto">
          <a:xfrm>
            <a:off x="1097533" y="977110"/>
            <a:ext cx="6640171" cy="87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4286" rIns="0" bIns="34286" anchor="t"/>
          <a:lstStyle>
            <a:lvl1pPr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8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 sz="24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20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 Narrow" pitchFamily="34" charset="0"/>
              <a:buChar char="–"/>
              <a:tabLst>
                <a:tab pos="1435100" algn="l"/>
              </a:tabLst>
              <a:defRPr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FF6600"/>
              </a:buClr>
              <a:buSzPct val="130000"/>
              <a:buFont typeface="Arial" pitchFamily="34" charset="0"/>
              <a:buChar char="•"/>
              <a:tabLst>
                <a:tab pos="1435100" algn="l"/>
              </a:tabLst>
              <a:defRPr sz="1600">
                <a:solidFill>
                  <a:srgbClr val="142F92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defTabSz="342875" fontAlgn="base">
              <a:lnSpc>
                <a:spcPct val="110000"/>
              </a:lnSpc>
              <a:buNone/>
              <a:tabLst>
                <a:tab pos="1076244" algn="l"/>
              </a:tabLst>
              <a:defRPr/>
            </a:pPr>
            <a:r>
              <a:rPr lang="en-US" altLang="en-US" sz="2400" dirty="0">
                <a:latin typeface="Franklin Gothic Book" panose="020B0503020102020204"/>
                <a:ea typeface="ＭＳ Ｐゴシック"/>
                <a:cs typeface="Calibri"/>
              </a:rPr>
              <a:t>. . . </a:t>
            </a:r>
            <a:r>
              <a:rPr lang="en-US" altLang="en-US" sz="2400" spc="-23" dirty="0">
                <a:latin typeface="Franklin Gothic Book" panose="020B0503020102020204"/>
                <a:ea typeface="ＭＳ Ｐゴシック"/>
                <a:cs typeface="Calibri"/>
              </a:rPr>
              <a:t>the following Titanium and Platinum Corporate Sponsors for their ongoing support of the Society:</a:t>
            </a:r>
          </a:p>
          <a:p>
            <a:pPr defTabSz="342875" fontAlgn="base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75" fontAlgn="base">
              <a:buNone/>
              <a:tabLst>
                <a:tab pos="1076244" algn="l"/>
              </a:tabLst>
              <a:defRPr/>
            </a:pPr>
            <a:r>
              <a:rPr lang="en-US" altLang="en-US" sz="2400" dirty="0">
                <a:solidFill>
                  <a:srgbClr val="0000FF"/>
                </a:solidFill>
                <a:latin typeface="Arial Narrow"/>
                <a:ea typeface="ＭＳ Ｐゴシック" pitchFamily="34" charset="-128"/>
                <a:cs typeface="Calibri" pitchFamily="34" charset="0"/>
              </a:rPr>
              <a:t>																					</a:t>
            </a:r>
          </a:p>
          <a:p>
            <a:pPr defTabSz="342875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75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75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75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  <a:p>
            <a:pPr defTabSz="342875">
              <a:buNone/>
              <a:tabLst>
                <a:tab pos="1076244" algn="l"/>
              </a:tabLst>
              <a:defRPr/>
            </a:pPr>
            <a:endParaRPr lang="en-US" altLang="en-US" sz="2400" dirty="0">
              <a:solidFill>
                <a:srgbClr val="0000FF"/>
              </a:solidFill>
              <a:latin typeface="Arial Narrow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16390" name="Picture 8" descr="Amgen_2_Blue_PC.jpg">
            <a:extLst>
              <a:ext uri="{FF2B5EF4-FFF2-40B4-BE49-F238E27FC236}">
                <a16:creationId xmlns:a16="http://schemas.microsoft.com/office/drawing/2014/main" id="{C22B5629-429A-43DB-BDC1-D6253FF6CA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3416" y="1950778"/>
            <a:ext cx="1235494" cy="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 descr="alt">
            <a:extLst>
              <a:ext uri="{FF2B5EF4-FFF2-40B4-BE49-F238E27FC236}">
                <a16:creationId xmlns:a16="http://schemas.microsoft.com/office/drawing/2014/main" id="{1FC28537-2511-43CA-B5FD-6092ABBD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9150" y="1781881"/>
            <a:ext cx="1722475" cy="41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3">
            <a:extLst>
              <a:ext uri="{FF2B5EF4-FFF2-40B4-BE49-F238E27FC236}">
                <a16:creationId xmlns:a16="http://schemas.microsoft.com/office/drawing/2014/main" id="{A31D5FDF-969A-499D-832B-2336C9DB1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0311" y="2808617"/>
            <a:ext cx="931953" cy="48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00F95A9-CACB-499E-A3E1-1D6CC2D7C96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89" t="13432" r="7501" b="17790"/>
          <a:stretch/>
        </p:blipFill>
        <p:spPr>
          <a:xfrm>
            <a:off x="7944885" y="2043437"/>
            <a:ext cx="866736" cy="459204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8E5AE2-FBA0-44A2-8D5B-51E781028FE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6"/>
              </a:clrFrom>
              <a:clrTo>
                <a:srgbClr val="FFFF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619" y="2043437"/>
            <a:ext cx="685448" cy="66494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7F11F72E-F027-4306-BD5C-6B82392051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3138" y="3676070"/>
            <a:ext cx="1422950" cy="655320"/>
          </a:xfrm>
          <a:prstGeom prst="rect">
            <a:avLst/>
          </a:prstGeom>
        </p:spPr>
      </p:pic>
      <p:pic>
        <p:nvPicPr>
          <p:cNvPr id="27" name="Picture 26" descr="Logo, company name&#10;&#10;Description automatically generated">
            <a:extLst>
              <a:ext uri="{FF2B5EF4-FFF2-40B4-BE49-F238E27FC236}">
                <a16:creationId xmlns:a16="http://schemas.microsoft.com/office/drawing/2014/main" id="{69DDB59B-F9B7-4F33-AAC6-273D60F286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792" y="4037410"/>
            <a:ext cx="1824424" cy="101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hlinkClick r:id="rId11"/>
            <a:extLst>
              <a:ext uri="{FF2B5EF4-FFF2-40B4-BE49-F238E27FC236}">
                <a16:creationId xmlns:a16="http://schemas.microsoft.com/office/drawing/2014/main" id="{37CAB13B-8E08-4268-9B7B-B34D698F5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2" y="2601526"/>
            <a:ext cx="1196207" cy="48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92650A6-3EBB-43B3-959B-4E73C00D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18" y="4207802"/>
            <a:ext cx="659171" cy="6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14"/>
            <a:extLst>
              <a:ext uri="{FF2B5EF4-FFF2-40B4-BE49-F238E27FC236}">
                <a16:creationId xmlns:a16="http://schemas.microsoft.com/office/drawing/2014/main" id="{968E2833-1B28-42C9-865C-8B2BDE673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30" y="2803483"/>
            <a:ext cx="2278003" cy="48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hlinkClick r:id="rId16"/>
            <a:extLst>
              <a:ext uri="{FF2B5EF4-FFF2-40B4-BE49-F238E27FC236}">
                <a16:creationId xmlns:a16="http://schemas.microsoft.com/office/drawing/2014/main" id="{0131A963-1A32-41AF-9EEC-67B63DBC2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918" y="2030118"/>
            <a:ext cx="2068481" cy="30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4A3E85D4-F676-4798-AAC5-4BB03138EE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8170" y="4534508"/>
            <a:ext cx="1281050" cy="319563"/>
          </a:xfrm>
          <a:prstGeom prst="rect">
            <a:avLst/>
          </a:prstGeom>
        </p:spPr>
      </p:pic>
      <p:pic>
        <p:nvPicPr>
          <p:cNvPr id="4" name="Picture 5" descr="Logo&#10;&#10;Description automatically generated">
            <a:extLst>
              <a:ext uri="{FF2B5EF4-FFF2-40B4-BE49-F238E27FC236}">
                <a16:creationId xmlns:a16="http://schemas.microsoft.com/office/drawing/2014/main" id="{6C9A291A-0E5B-4E0F-8622-93A6FDD11E3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60388" y="3810978"/>
            <a:ext cx="1311008" cy="329947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471F43E0-BB48-43EF-8A56-61DD3C44A07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06" y="4232702"/>
            <a:ext cx="1266825" cy="583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426C93CF-4034-D6EE-96EE-F25B2F94560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6282" y="1988866"/>
            <a:ext cx="855907" cy="312201"/>
          </a:xfrm>
          <a:prstGeom prst="rect">
            <a:avLst/>
          </a:prstGeom>
        </p:spPr>
      </p:pic>
      <p:pic>
        <p:nvPicPr>
          <p:cNvPr id="10" name="Picture 9" descr="Text, logo&#10;&#10;Description automatically generated">
            <a:extLst>
              <a:ext uri="{FF2B5EF4-FFF2-40B4-BE49-F238E27FC236}">
                <a16:creationId xmlns:a16="http://schemas.microsoft.com/office/drawing/2014/main" id="{2935C7A6-3F5A-4250-50A6-E37ABC495E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48795" y="2286953"/>
            <a:ext cx="2278003" cy="754061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218BC9F-9DF6-4102-2C9F-8C11F3FFE73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06371" y="4372886"/>
            <a:ext cx="1536919" cy="481185"/>
          </a:xfrm>
          <a:prstGeom prst="rect">
            <a:avLst/>
          </a:prstGeom>
        </p:spPr>
      </p:pic>
      <p:pic>
        <p:nvPicPr>
          <p:cNvPr id="3" name="Picture 2" descr="Blue letters on a white background&#10;&#10;Description automatically generated">
            <a:extLst>
              <a:ext uri="{FF2B5EF4-FFF2-40B4-BE49-F238E27FC236}">
                <a16:creationId xmlns:a16="http://schemas.microsoft.com/office/drawing/2014/main" id="{B7C5B775-8043-5139-D23C-B33C31D5DF7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03786" y="2973069"/>
            <a:ext cx="2355696" cy="402667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7FF0C113-5E06-BF0A-03DC-B24009DD8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838" y="2631995"/>
            <a:ext cx="954584" cy="95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red and black sign&#10;&#10;Description automatically generated">
            <a:extLst>
              <a:ext uri="{FF2B5EF4-FFF2-40B4-BE49-F238E27FC236}">
                <a16:creationId xmlns:a16="http://schemas.microsoft.com/office/drawing/2014/main" id="{E8522397-C43A-010A-F9A3-90B1E7DC0AD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938" y="3695574"/>
            <a:ext cx="2355696" cy="4347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A6D931-968D-7D31-FF4F-90C255EEC49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80398" y="3593012"/>
            <a:ext cx="2752958" cy="718451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F1BD7ACC-D08F-2023-06C3-7E549EC6C827}"/>
              </a:ext>
            </a:extLst>
          </p:cNvPr>
          <p:cNvSpPr txBox="1">
            <a:spLocks/>
          </p:cNvSpPr>
          <p:nvPr/>
        </p:nvSpPr>
        <p:spPr>
          <a:xfrm>
            <a:off x="857251" y="59945"/>
            <a:ext cx="7462661" cy="9415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28C1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/>
              <a:t>ISMPP Would Like to Thank…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8352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DE5754B7-3D17-E591-99E7-AE72F7BE8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3429945"/>
            <a:ext cx="7462661" cy="1595597"/>
          </a:xfrm>
        </p:spPr>
        <p:txBody>
          <a:bodyPr>
            <a:normAutofit fontScale="92500" lnSpcReduction="10000"/>
          </a:bodyPr>
          <a:lstStyle/>
          <a:p>
            <a:r>
              <a:rPr lang="en-GB" sz="1900" dirty="0"/>
              <a:t>But what happens if members of the vendor team are involved in the acquisition or analysis of data for the work?</a:t>
            </a:r>
          </a:p>
          <a:p>
            <a:pPr lvl="1"/>
            <a:r>
              <a:rPr lang="en-GB" sz="1900" dirty="0"/>
              <a:t>This may fulfil criterion 1 of the ICMJE authorship criteria</a:t>
            </a:r>
          </a:p>
          <a:p>
            <a:pPr marL="0" lvl="1" indent="0" algn="ctr">
              <a:buNone/>
            </a:pPr>
            <a:endParaRPr lang="en-US" sz="1800" i="1" dirty="0"/>
          </a:p>
          <a:p>
            <a:pPr marL="0" lvl="1" indent="0" algn="ctr">
              <a:buNone/>
            </a:pPr>
            <a:r>
              <a:rPr lang="en-US" sz="1900" i="1" dirty="0"/>
              <a:t>Substantial contributions to the conception or design of the work; or the acquisition, analysis, or interpretation of data for the work; AND</a:t>
            </a:r>
            <a:endParaRPr lang="en-GB" sz="1900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8A269E-15D3-0E4A-246E-89F19E80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situation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4F65DC5-C661-589E-06AC-03587522432D}"/>
              </a:ext>
            </a:extLst>
          </p:cNvPr>
          <p:cNvGrpSpPr/>
          <p:nvPr/>
        </p:nvGrpSpPr>
        <p:grpSpPr>
          <a:xfrm>
            <a:off x="2170606" y="1065419"/>
            <a:ext cx="4933116" cy="2369360"/>
            <a:chOff x="2170606" y="2404100"/>
            <a:chExt cx="4933116" cy="23693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F19759E-FB7D-EC36-8251-762BD263D020}"/>
                </a:ext>
              </a:extLst>
            </p:cNvPr>
            <p:cNvSpPr txBox="1"/>
            <p:nvPr/>
          </p:nvSpPr>
          <p:spPr>
            <a:xfrm>
              <a:off x="3710995" y="3131580"/>
              <a:ext cx="17220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Study execution</a:t>
              </a: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team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33F732-F0F1-9F2D-7BFD-ABC78A5C5984}"/>
                </a:ext>
              </a:extLst>
            </p:cNvPr>
            <p:cNvSpPr txBox="1"/>
            <p:nvPr/>
          </p:nvSpPr>
          <p:spPr>
            <a:xfrm>
              <a:off x="3467755" y="4243942"/>
              <a:ext cx="22084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Medical writing team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976AB-9FDC-C955-5194-D92D769580F8}"/>
                </a:ext>
              </a:extLst>
            </p:cNvPr>
            <p:cNvSpPr txBox="1"/>
            <p:nvPr/>
          </p:nvSpPr>
          <p:spPr>
            <a:xfrm>
              <a:off x="5814395" y="2404100"/>
              <a:ext cx="12893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Asia-Pacific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1C6B70-D04E-A290-E356-0BA4ACD7582A}"/>
                </a:ext>
              </a:extLst>
            </p:cNvPr>
            <p:cNvSpPr txBox="1"/>
            <p:nvPr/>
          </p:nvSpPr>
          <p:spPr>
            <a:xfrm>
              <a:off x="2199475" y="2404100"/>
              <a:ext cx="805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rPr>
                <a:t>Global</a:t>
              </a:r>
            </a:p>
          </p:txBody>
        </p:sp>
        <p:pic>
          <p:nvPicPr>
            <p:cNvPr id="5" name="Graphic 4" descr="Group with solid fill">
              <a:extLst>
                <a:ext uri="{FF2B5EF4-FFF2-40B4-BE49-F238E27FC236}">
                  <a16:creationId xmlns:a16="http://schemas.microsoft.com/office/drawing/2014/main" id="{A82AA6C2-A633-03C1-1372-EE0F43865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170606" y="285904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Group outline">
              <a:extLst>
                <a:ext uri="{FF2B5EF4-FFF2-40B4-BE49-F238E27FC236}">
                  <a16:creationId xmlns:a16="http://schemas.microsoft.com/office/drawing/2014/main" id="{4763C449-01D6-CB70-A694-8BB5413D3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170606" y="3859060"/>
              <a:ext cx="914400" cy="914400"/>
            </a:xfrm>
            <a:prstGeom prst="rect">
              <a:avLst/>
            </a:prstGeom>
          </p:spPr>
        </p:pic>
        <p:pic>
          <p:nvPicPr>
            <p:cNvPr id="20" name="Graphic 19" descr="Group with solid fill">
              <a:extLst>
                <a:ext uri="{FF2B5EF4-FFF2-40B4-BE49-F238E27FC236}">
                  <a16:creationId xmlns:a16="http://schemas.microsoft.com/office/drawing/2014/main" id="{727A8E69-AA1D-6A89-5736-8856B2FA2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1858" y="3306514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3177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A269E-15D3-0E4A-246E-89F19E80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EA5A-5C04-3BE1-8F14-5FB2A8723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Does this mean that the sponsor needs to offer the vendor team member the opportunity to be an author?</a:t>
            </a:r>
          </a:p>
          <a:p>
            <a:r>
              <a:rPr lang="en-GB" sz="2000" dirty="0"/>
              <a:t>What happens if the vendor asks to be included and cites fulfilment of criterion 1?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06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A96AB-7447-B332-BEAF-FD07E5CC0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GPP principles to consider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6E19B-CF03-0D59-6D9A-F1F7B302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2571750"/>
            <a:ext cx="7462661" cy="2414658"/>
          </a:xfrm>
        </p:spPr>
        <p:txBody>
          <a:bodyPr>
            <a:normAutofit/>
          </a:bodyPr>
          <a:lstStyle/>
          <a:p>
            <a:r>
              <a:rPr lang="en-US" sz="1800" i="1" dirty="0"/>
              <a:t>Paid employment in any role that contributes to study conduct, analysis, or publication development (including professional medical writing) is not a disqualification from authorship.</a:t>
            </a:r>
          </a:p>
          <a:p>
            <a:r>
              <a:rPr lang="en-US" sz="1800" i="1" dirty="0"/>
              <a:t>Authorship criteria should be applied consistently to all contributors, including patients and professional medical writers, regardless of their affiliation, professional role, or level of educational attainment.</a:t>
            </a:r>
          </a:p>
          <a:p>
            <a:r>
              <a:rPr lang="en-US" sz="1800" i="1" dirty="0"/>
              <a:t>Authorship is not to be automatically conferred (or denied) based on a present job role or function.</a:t>
            </a:r>
            <a:endParaRPr lang="en-GB" sz="1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94ACB-8969-996D-711A-985BC13773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B76F5-BEE7-DB3B-E34D-962203F2E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03"/>
          <a:stretch/>
        </p:blipFill>
        <p:spPr>
          <a:xfrm>
            <a:off x="1877942" y="1033549"/>
            <a:ext cx="5388116" cy="1185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81596A-CD5B-4FEC-4DF3-BF32E7B4F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061" y="2226228"/>
            <a:ext cx="5427878" cy="162674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63658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3BFE-0817-5111-4F71-E341044F6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navigate this situation?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271BD-7BFD-1D53-B041-A56C85693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Potential conflict of interest if vendor-author is being paid to execute a study AND develop the publication</a:t>
            </a:r>
          </a:p>
          <a:p>
            <a:r>
              <a:rPr lang="en-GB" sz="1800" dirty="0"/>
              <a:t>Separation of contracts for (1) study execution and (2) publication development</a:t>
            </a:r>
          </a:p>
          <a:p>
            <a:pPr lvl="1"/>
            <a:r>
              <a:rPr lang="en-GB" sz="1800" dirty="0"/>
              <a:t>Important to include list of vendor team members involved in delivery of each separate contract</a:t>
            </a:r>
          </a:p>
          <a:p>
            <a:pPr lvl="1"/>
            <a:r>
              <a:rPr lang="en-GB" sz="1800" dirty="0"/>
              <a:t>Study team should not be the same as the publication development team</a:t>
            </a:r>
          </a:p>
          <a:p>
            <a:r>
              <a:rPr lang="en-GB" sz="1800" dirty="0"/>
              <a:t>Early discussion with vendor team to clearly define how potential authorship qualification will be managed</a:t>
            </a:r>
          </a:p>
          <a:p>
            <a:r>
              <a:rPr lang="en-GB" sz="1800" dirty="0"/>
              <a:t>Clear documentation of everything!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4F5DD-9C5C-6B8A-BF0E-1EB8AF07A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073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A269E-15D3-0E4A-246E-89F19E80C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DEA5A-5C04-3BE1-8F14-5FB2A8723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Smaller budgets in the APAC region often mean that engaging a single vendor to manage both study execution and publication development provide economies of scale for the sponsor</a:t>
            </a:r>
          </a:p>
          <a:p>
            <a:r>
              <a:rPr lang="en-GB" dirty="0"/>
              <a:t>But what happens if members of the vendor team are involved in the acquisition or analysis of data for the work?</a:t>
            </a:r>
          </a:p>
          <a:p>
            <a:pPr lvl="1"/>
            <a:r>
              <a:rPr lang="en-GB" dirty="0"/>
              <a:t>This may fulfil criterion 1 of the ICMJE authorship criteria</a:t>
            </a:r>
          </a:p>
          <a:p>
            <a:r>
              <a:rPr lang="en-GB" dirty="0"/>
              <a:t>Does this mean that the sponsor needs to offer the vendor team member the opportunity to be an author?</a:t>
            </a:r>
          </a:p>
          <a:p>
            <a:r>
              <a:rPr lang="en-GB" dirty="0"/>
              <a:t>What happens if the vendor asks to be included and cites fulfilment of criterion 1?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436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A96AB-7447-B332-BEAF-FD07E5CC0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GPP principles to consider </a:t>
            </a:r>
            <a:br>
              <a:rPr lang="en-GB" dirty="0"/>
            </a:br>
            <a:r>
              <a:rPr lang="en-GB" dirty="0"/>
              <a:t>(GPP 2022 supplement, section 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6E19B-CF03-0D59-6D9A-F1F7B3028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Paid employment in any role that contributes to study conduct, analysis, or publication development (including professional medical writing) is not a disqualification from authorship.</a:t>
            </a:r>
          </a:p>
          <a:p>
            <a:r>
              <a:rPr lang="en-US" i="1" dirty="0"/>
              <a:t>Authorship criteria should be applied consistently to all contributors, including patients and professional medical writers, regardless of their affiliation, professional role, or level of educational attainment.</a:t>
            </a:r>
          </a:p>
          <a:p>
            <a:r>
              <a:rPr lang="en-US" i="1" dirty="0"/>
              <a:t>Authorship is not to be automatically conferred (or denied) based on a present job role or function.</a:t>
            </a:r>
            <a:endParaRPr lang="en-GB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94ACB-8969-996D-711A-985BC13773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261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3BFE-0817-5111-4F71-E341044F6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can we navigate this situation?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271BD-7BFD-1D53-B041-A56C85693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Potential conflict of interest if vendor-author is being paid to execute a study AND develop the publication</a:t>
            </a:r>
          </a:p>
          <a:p>
            <a:r>
              <a:rPr lang="en-GB" dirty="0"/>
              <a:t>Separation of contracts for (1) study execution and</a:t>
            </a:r>
            <a:br>
              <a:rPr lang="en-GB" dirty="0"/>
            </a:br>
            <a:r>
              <a:rPr lang="en-GB" dirty="0"/>
              <a:t>(2) publication development</a:t>
            </a:r>
          </a:p>
          <a:p>
            <a:pPr lvl="1"/>
            <a:r>
              <a:rPr lang="en-GB" dirty="0"/>
              <a:t>Important to include list of vendor team members involved in delivery of each separate contract</a:t>
            </a:r>
          </a:p>
          <a:p>
            <a:pPr lvl="1"/>
            <a:r>
              <a:rPr lang="en-GB" dirty="0"/>
              <a:t>Study team should not be the same as the publication development team</a:t>
            </a:r>
          </a:p>
          <a:p>
            <a:r>
              <a:rPr lang="en-GB" dirty="0"/>
              <a:t>Early discussion with vendor team to clearly define how potential authorship qualification will be managed</a:t>
            </a:r>
          </a:p>
          <a:p>
            <a:r>
              <a:rPr lang="en-GB" dirty="0"/>
              <a:t>Clear documentation of everything!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4F5DD-9C5C-6B8A-BF0E-1EB8AF07A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162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FA7FBF-3EC4-9D26-2893-A167A1D9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dirty="0">
                <a:effectLst/>
                <a:ea typeface="Aptos" panose="020B0004020202020204" pitchFamily="34" charset="0"/>
              </a:rPr>
              <a:t>Ethics in Publications for Both Journals and Authors</a:t>
            </a:r>
            <a:endParaRPr lang="en-NZ" sz="3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E2D245-EA17-54F6-E56F-AD6614220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NZ" sz="1600" dirty="0"/>
              <a:t>Blair Hesp, PhD NZDipBus CMPP</a:t>
            </a:r>
          </a:p>
          <a:p>
            <a:r>
              <a:rPr lang="en-NZ" sz="1600" dirty="0"/>
              <a:t>First In Human</a:t>
            </a:r>
          </a:p>
          <a:p>
            <a:r>
              <a:rPr lang="en-NZ" sz="1600" dirty="0"/>
              <a:t>Dunedin, New Zealand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24F72-F250-10C7-A81C-0BE9349374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402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A519-F6A9-B5C8-77F7-5321460BA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happened?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ED5F3-F2CF-2A31-398B-B0D9E546A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9" y="1215384"/>
            <a:ext cx="4210494" cy="3675929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NZ" sz="1800" dirty="0"/>
              <a:t>APAC client with a product approved </a:t>
            </a:r>
            <a:br>
              <a:rPr lang="en-NZ" sz="1800" dirty="0"/>
            </a:br>
            <a:r>
              <a:rPr lang="en-NZ" sz="1800" dirty="0"/>
              <a:t>in the APAC and the US</a:t>
            </a:r>
          </a:p>
          <a:p>
            <a:pPr>
              <a:spcAft>
                <a:spcPts val="1200"/>
              </a:spcAft>
            </a:pPr>
            <a:r>
              <a:rPr lang="en-NZ" sz="1800" dirty="0"/>
              <a:t>Generated clinical data in a study performed in APAC countries </a:t>
            </a:r>
          </a:p>
          <a:p>
            <a:pPr>
              <a:spcAft>
                <a:spcPts val="1200"/>
              </a:spcAft>
            </a:pPr>
            <a:r>
              <a:rPr lang="en-NZ" sz="1800" dirty="0"/>
              <a:t>Used anonymised individual patient data generated in that study in case study-based theoretical research</a:t>
            </a:r>
          </a:p>
          <a:p>
            <a:pPr>
              <a:spcAft>
                <a:spcPts val="1200"/>
              </a:spcAft>
            </a:pPr>
            <a:r>
              <a:rPr lang="en-NZ" sz="1800" dirty="0"/>
              <a:t>All authors were company employees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17E17-AA8D-408F-8154-2BB5A2377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8" name="Picture 7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0063D55E-E2B6-A643-0B33-D54B804E8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51" y="1410586"/>
            <a:ext cx="4008139" cy="267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63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CAEB-BCC1-FF11-E81B-E8834D9BD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happened during peer review?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7ED9C-E4EF-29D8-51B5-89D6295F8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2642" y="1215384"/>
            <a:ext cx="4872349" cy="367592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</a:pP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Peer reviewer: “Ah, just wondering why there </a:t>
            </a:r>
            <a:b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</a:b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is no ethical approval statement in this manuscript?”</a:t>
            </a:r>
          </a:p>
          <a:p>
            <a:pPr>
              <a:spcBef>
                <a:spcPts val="0"/>
              </a:spcBef>
            </a:pPr>
            <a:endParaRPr lang="en-NZ" sz="1600" dirty="0">
              <a:solidFill>
                <a:prstClr val="black"/>
              </a:solidFill>
              <a:latin typeface="Franklin Gothic Book" panose="020B0503020102020204"/>
            </a:endParaRPr>
          </a:p>
          <a:p>
            <a:pPr>
              <a:spcBef>
                <a:spcPts val="0"/>
              </a:spcBef>
            </a:pP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Authors: “We don’t need one.”</a:t>
            </a:r>
          </a:p>
          <a:p>
            <a:pPr>
              <a:spcBef>
                <a:spcPts val="0"/>
              </a:spcBef>
            </a:pPr>
            <a:endParaRPr lang="en-NZ" sz="1600" dirty="0">
              <a:solidFill>
                <a:prstClr val="black"/>
              </a:solidFill>
              <a:latin typeface="Franklin Gothic Book" panose="020B0503020102020204"/>
            </a:endParaRPr>
          </a:p>
          <a:p>
            <a:pPr>
              <a:spcBef>
                <a:spcPts val="0"/>
              </a:spcBef>
            </a:pP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Entire journal editorial board: “</a:t>
            </a:r>
            <a:r>
              <a:rPr lang="en-NZ" sz="1600" b="1" dirty="0">
                <a:solidFill>
                  <a:prstClr val="black"/>
                </a:solidFill>
                <a:latin typeface="Franklin Gothic Book" panose="020B0503020102020204"/>
              </a:rPr>
              <a:t>Oh, yes you do!</a:t>
            </a: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”</a:t>
            </a:r>
          </a:p>
          <a:p>
            <a:pPr>
              <a:spcBef>
                <a:spcPts val="0"/>
              </a:spcBef>
            </a:pPr>
            <a:endParaRPr lang="en-NZ" sz="1600" dirty="0">
              <a:solidFill>
                <a:prstClr val="black"/>
              </a:solidFill>
              <a:latin typeface="Franklin Gothic Book" panose="020B0503020102020204"/>
            </a:endParaRPr>
          </a:p>
          <a:p>
            <a:pPr>
              <a:spcBef>
                <a:spcPts val="0"/>
              </a:spcBef>
            </a:pPr>
            <a:r>
              <a:rPr lang="en-NZ" sz="1600" dirty="0">
                <a:solidFill>
                  <a:prstClr val="black"/>
                </a:solidFill>
                <a:latin typeface="Franklin Gothic Book" panose="020B0503020102020204"/>
              </a:rPr>
              <a:t>Medical writer to Authors: “Can you please confirm that you do have ethical approval to conduct this study now?”</a:t>
            </a:r>
          </a:p>
          <a:p>
            <a:pPr>
              <a:spcBef>
                <a:spcPts val="0"/>
              </a:spcBef>
            </a:pPr>
            <a:endParaRPr lang="en-NZ" sz="1600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CC693-60DB-5559-C4B4-0E6B02BF7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D8FDB-42B7-13DB-2210-B9C6A7F97F1B}"/>
              </a:ext>
            </a:extLst>
          </p:cNvPr>
          <p:cNvSpPr txBox="1"/>
          <p:nvPr/>
        </p:nvSpPr>
        <p:spPr>
          <a:xfrm>
            <a:off x="443119" y="4791285"/>
            <a:ext cx="4295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Sarahmirk, CC BY-SA 4.0 &lt;https://creativecommons.org/licenses/by-sa/4.0&gt;, via Wikimedia Commons</a:t>
            </a:r>
          </a:p>
        </p:txBody>
      </p:sp>
      <p:pic>
        <p:nvPicPr>
          <p:cNvPr id="9" name="Picture 8" descr="A person holding a sign in front of a crowd of people&#10;&#10;Description automatically generated">
            <a:extLst>
              <a:ext uri="{FF2B5EF4-FFF2-40B4-BE49-F238E27FC236}">
                <a16:creationId xmlns:a16="http://schemas.microsoft.com/office/drawing/2014/main" id="{31CE8323-2A72-AD3D-6EA2-A9511C24D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19" y="1215384"/>
            <a:ext cx="3359426" cy="335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2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3" y="1071146"/>
            <a:ext cx="7594439" cy="155427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000" b="1" spc="-23" dirty="0">
                <a:solidFill>
                  <a:srgbClr val="0070C0"/>
                </a:solidFill>
                <a:ea typeface="ＭＳ Ｐゴシック"/>
                <a:cs typeface="Calibri"/>
              </a:rPr>
              <a:t>Application deadline for the September CMPP </a:t>
            </a:r>
          </a:p>
          <a:p>
            <a:pPr algn="ctr">
              <a:spcBef>
                <a:spcPts val="600"/>
              </a:spcBef>
              <a:defRPr/>
            </a:pPr>
            <a:r>
              <a:rPr lang="en-US" sz="2000" b="1" spc="-23" dirty="0">
                <a:solidFill>
                  <a:srgbClr val="0070C0"/>
                </a:solidFill>
                <a:ea typeface="ＭＳ Ｐゴシック"/>
                <a:cs typeface="Calibri"/>
              </a:rPr>
              <a:t>exam is August 1</a:t>
            </a:r>
            <a:endParaRPr lang="en-US" sz="2000" b="1" spc="-23" dirty="0">
              <a:solidFill>
                <a:srgbClr val="0070C0"/>
              </a:solidFill>
            </a:endParaRPr>
          </a:p>
          <a:p>
            <a:pPr marL="285736" indent="-285736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2786F9BF-E262-ED15-A75D-9CC8A9FF4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60" y="2184401"/>
            <a:ext cx="2097583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054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DD019-FC96-ABA4-B89E-25126AC97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How was this handled by the authors?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B14FD-E810-32D3-D0D4-95D9E30032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6" name="Picture 5" descr="A person using a computer&#10;&#10;Description automatically generated">
            <a:extLst>
              <a:ext uri="{FF2B5EF4-FFF2-40B4-BE49-F238E27FC236}">
                <a16:creationId xmlns:a16="http://schemas.microsoft.com/office/drawing/2014/main" id="{7CC4B8B4-6BAB-4BE0-8589-87BE4A39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1" y="1596961"/>
            <a:ext cx="3387625" cy="225841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01846A-B7E5-151B-E0F4-3835E2B9CC2F}"/>
              </a:ext>
            </a:extLst>
          </p:cNvPr>
          <p:cNvSpPr txBox="1">
            <a:spLocks/>
          </p:cNvSpPr>
          <p:nvPr/>
        </p:nvSpPr>
        <p:spPr>
          <a:xfrm>
            <a:off x="3922642" y="1215384"/>
            <a:ext cx="4916557" cy="36759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42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7100" indent="-2286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Char char="§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571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7013" indent="-20002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Char char="o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Client: “Let’s have a meeting and I’ll walk you through our ethical approval”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Writer: “Could you please send the document in advance so we can review it”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Client: “OK……..”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…..medical writer’s phone rings……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Client: “Go to page 7 and you can see that everything </a:t>
            </a:r>
            <a:b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</a:b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is approved.”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Medical writer: “Ah, I don’t think so…….” 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C1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NZ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81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90C9-1AA8-2337-88FB-A7D598576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How did we respond?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BCE31-5758-B5A3-6D76-3F6709E22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17" y="1215384"/>
            <a:ext cx="5965594" cy="3675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800" dirty="0"/>
              <a:t>Author action:</a:t>
            </a:r>
          </a:p>
          <a:p>
            <a:r>
              <a:rPr lang="en-NZ" sz="1800" dirty="0"/>
              <a:t>Insert a non-specific statement claiming ethical approval</a:t>
            </a:r>
          </a:p>
          <a:p>
            <a:endParaRPr lang="en-NZ" sz="1800" dirty="0"/>
          </a:p>
          <a:p>
            <a:pPr marL="0" indent="0">
              <a:buNone/>
            </a:pPr>
            <a:r>
              <a:rPr lang="en-NZ" sz="1800" dirty="0"/>
              <a:t>Our actions:</a:t>
            </a:r>
          </a:p>
          <a:p>
            <a:pPr marL="457200" indent="-457200">
              <a:buFont typeface="+mj-lt"/>
              <a:buAutoNum type="arabicPeriod"/>
            </a:pPr>
            <a:r>
              <a:rPr lang="en-NZ" sz="1800" dirty="0"/>
              <a:t>Withdrew permission to be acknowledged for providing medical writing support</a:t>
            </a:r>
          </a:p>
          <a:p>
            <a:pPr marL="457200" indent="-457200">
              <a:buFont typeface="+mj-lt"/>
              <a:buAutoNum type="arabicPeriod"/>
            </a:pPr>
            <a:r>
              <a:rPr lang="en-NZ" sz="1800" dirty="0"/>
              <a:t>Recommended that the manuscript, and another related manuscript based on the same data set be retracted </a:t>
            </a:r>
          </a:p>
          <a:p>
            <a:pPr marL="457200" indent="-457200">
              <a:buFont typeface="+mj-lt"/>
              <a:buAutoNum type="arabicPeriod"/>
            </a:pPr>
            <a:r>
              <a:rPr lang="en-NZ" sz="1800" dirty="0"/>
              <a:t>Refused to work with the client again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D97F8-024F-E654-EC59-EB14157236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30E87FD-3E7B-8D94-5CDB-DC886544B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873" y="1215384"/>
            <a:ext cx="781582" cy="78158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45DFB98-6409-0B53-F74B-0512AA9F9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1303" y="2321699"/>
            <a:ext cx="1103145" cy="11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0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D7E2-0B5F-E0F5-ECE8-535BF89B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about the actions of the journal?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769B1-FB31-8009-28C1-84050A50A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655" y="1467293"/>
            <a:ext cx="6819015" cy="3424020"/>
          </a:xfrm>
        </p:spPr>
        <p:txBody>
          <a:bodyPr>
            <a:normAutofit/>
          </a:bodyPr>
          <a:lstStyle/>
          <a:p>
            <a:r>
              <a:rPr lang="en-NZ" sz="2000" dirty="0"/>
              <a:t>The professional medical writer disappeared </a:t>
            </a:r>
            <a:br>
              <a:rPr lang="en-NZ" sz="2000" dirty="0"/>
            </a:br>
            <a:r>
              <a:rPr lang="en-NZ" sz="2000" dirty="0"/>
              <a:t>from the acknowledgements after ethical </a:t>
            </a:r>
            <a:br>
              <a:rPr lang="en-NZ" sz="2000" dirty="0"/>
            </a:br>
            <a:r>
              <a:rPr lang="en-NZ" sz="2000" dirty="0"/>
              <a:t>issues were raised</a:t>
            </a:r>
          </a:p>
          <a:p>
            <a:endParaRPr lang="en-NZ" sz="2000" dirty="0"/>
          </a:p>
          <a:p>
            <a:endParaRPr lang="en-NZ" sz="2000" dirty="0"/>
          </a:p>
          <a:p>
            <a:r>
              <a:rPr lang="en-NZ" sz="2000" dirty="0"/>
              <a:t>The editorial board comments were not published as part of the open peer review reports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6A5F0-ACB9-4994-D790-4AA006C41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2D89421-477D-03F3-86E2-4C93BC88E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250" y="2805871"/>
            <a:ext cx="1287271" cy="128727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C6A9185-058E-953F-7EB5-5B5A2D77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3984" y="1416023"/>
            <a:ext cx="975311" cy="97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54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FA7FBF-3EC4-9D26-2893-A167A1D9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dirty="0">
                <a:effectLst/>
                <a:ea typeface="Aptos" panose="020B0004020202020204" pitchFamily="34" charset="0"/>
              </a:rPr>
              <a:t>Panel Discussion</a:t>
            </a:r>
            <a:endParaRPr lang="en-NZ" sz="3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E2D245-EA17-54F6-E56F-AD6614220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74" y="3157538"/>
            <a:ext cx="5510214" cy="1651854"/>
          </a:xfrm>
        </p:spPr>
        <p:txBody>
          <a:bodyPr>
            <a:normAutofit lnSpcReduction="10000"/>
          </a:bodyPr>
          <a:lstStyle/>
          <a:p>
            <a:r>
              <a:rPr lang="en-NZ" sz="1800" dirty="0"/>
              <a:t>Hui Chin Teoh </a:t>
            </a:r>
          </a:p>
          <a:p>
            <a:r>
              <a:rPr lang="en-NZ" sz="1800" dirty="0"/>
              <a:t>Publication Manager, Boehringer Ingelheim, China</a:t>
            </a:r>
          </a:p>
          <a:p>
            <a:r>
              <a:rPr lang="en-NZ" sz="1400" dirty="0"/>
              <a:t>and</a:t>
            </a:r>
          </a:p>
          <a:p>
            <a:r>
              <a:rPr lang="en-NZ" sz="1800" dirty="0"/>
              <a:t>Serina Stretton PhD CMPP</a:t>
            </a:r>
          </a:p>
          <a:p>
            <a:r>
              <a:rPr lang="en-NZ" sz="1800" dirty="0"/>
              <a:t>EVP Scientific, Envision Pharma Group</a:t>
            </a:r>
          </a:p>
          <a:p>
            <a:endParaRPr lang="en-NZ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24F72-F250-10C7-A81C-0BE9349374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D0A0E-4515-A647-B2E3-7F1B29FB990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695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6C0F6E1-CF8B-4BCF-8E73-237513D9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119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6C0F6E1-CF8B-4BCF-8E73-237513D9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B36683-8DFF-4DF9-8CF4-0FE412B2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75" dirty="0"/>
              <a:t>Audience Q&amp;A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DFE67A4E-1222-4DAC-B542-A206577A15CD}"/>
              </a:ext>
            </a:extLst>
          </p:cNvPr>
          <p:cNvSpPr txBox="1">
            <a:spLocks/>
          </p:cNvSpPr>
          <p:nvPr/>
        </p:nvSpPr>
        <p:spPr>
          <a:xfrm>
            <a:off x="3000376" y="3157539"/>
            <a:ext cx="5510213" cy="995012"/>
          </a:xfrm>
          <a:prstGeom prst="roundRect">
            <a:avLst/>
          </a:prstGeom>
          <a:noFill/>
          <a:ln w="1270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28C11"/>
              </a:buClr>
              <a:buFont typeface="Arial" panose="020B0604020202020204" pitchFamily="34" charset="0"/>
              <a:buNone/>
              <a:defRPr sz="2400" b="1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.AppleSystemUIFont" charset="-120"/>
              <a:buNone/>
              <a:tabLst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Wingdings" charset="2"/>
              <a:buNone/>
              <a:tabLst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Arial" panose="020B0604020202020204" pitchFamily="34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28C11"/>
              </a:buClr>
              <a:buFont typeface="Courier New" charset="0"/>
              <a:buNone/>
              <a:tabLst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solidFill>
                  <a:schemeClr val="accent1"/>
                </a:solidFill>
                <a:cs typeface="Arial" panose="020B0604020202020204" pitchFamily="34" charset="0"/>
              </a:rPr>
              <a:t>To ask a question</a:t>
            </a:r>
            <a:r>
              <a:rPr lang="en-US" sz="1800" b="0" dirty="0">
                <a:cs typeface="Arial" panose="020B0604020202020204" pitchFamily="34" charset="0"/>
              </a:rPr>
              <a:t>, open the Q&amp;A window, type your question into the Q&amp;A box. </a:t>
            </a:r>
            <a:r>
              <a:rPr lang="en-US" sz="1800" b="0" dirty="0">
                <a:solidFill>
                  <a:schemeClr val="accent1"/>
                </a:solidFill>
                <a:cs typeface="Arial" panose="020B0604020202020204" pitchFamily="34" charset="0"/>
              </a:rPr>
              <a:t>Click Send</a:t>
            </a:r>
            <a:r>
              <a:rPr lang="en-US" sz="1800" b="0" dirty="0">
                <a:cs typeface="Arial" panose="020B0604020202020204" pitchFamily="34" charset="0"/>
              </a:rPr>
              <a:t>. </a:t>
            </a:r>
            <a:endParaRPr lang="en-US" sz="1000" b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863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Upcoming </a:t>
            </a:r>
            <a:r>
              <a:rPr lang="en-US" dirty="0" err="1"/>
              <a:t>ISMPPEevents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97116" y="4400550"/>
            <a:ext cx="464188" cy="571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13" dirty="0">
              <a:solidFill>
                <a:prstClr val="white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29CBD-EA64-4311-9416-A4509447FFD4}"/>
              </a:ext>
            </a:extLst>
          </p:cNvPr>
          <p:cNvGrpSpPr>
            <a:grpSpLocks/>
          </p:cNvGrpSpPr>
          <p:nvPr/>
        </p:nvGrpSpPr>
        <p:grpSpPr>
          <a:xfrm>
            <a:off x="691192" y="1070485"/>
            <a:ext cx="7635170" cy="1880051"/>
            <a:chOff x="395288" y="6129942"/>
            <a:chExt cx="15763219" cy="234691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F23B056-5A55-4CBC-9853-67740DD0C535}"/>
                </a:ext>
              </a:extLst>
            </p:cNvPr>
            <p:cNvSpPr>
              <a:spLocks/>
            </p:cNvSpPr>
            <p:nvPr/>
          </p:nvSpPr>
          <p:spPr>
            <a:xfrm>
              <a:off x="395288" y="6129942"/>
              <a:ext cx="15727638" cy="234691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A6E253-A376-4DA0-86D7-5587325B2A7E}"/>
                </a:ext>
              </a:extLst>
            </p:cNvPr>
            <p:cNvSpPr>
              <a:spLocks/>
            </p:cNvSpPr>
            <p:nvPr/>
          </p:nvSpPr>
          <p:spPr>
            <a:xfrm>
              <a:off x="810996" y="6309089"/>
              <a:ext cx="15347511" cy="997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endParaRPr lang="en-GB" sz="1800" b="1" dirty="0">
                <a:solidFill>
                  <a:srgbClr val="0070C0"/>
                </a:solidFill>
                <a:latin typeface="Franklin Gothic Book" panose="020B0503020102020204"/>
              </a:endParaRPr>
            </a:p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endParaRPr lang="en-GB" sz="1800" b="1" dirty="0">
                <a:solidFill>
                  <a:srgbClr val="0070C0"/>
                </a:solidFill>
                <a:latin typeface="Franklin Gothic Book" panose="020B0503020102020204"/>
              </a:endParaRPr>
            </a:p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US" sz="1800" b="1" dirty="0">
                  <a:solidFill>
                    <a:srgbClr val="0070C0"/>
                  </a:solidFill>
                  <a:latin typeface="Franklin Gothic Book" panose="020B0503020102020204"/>
                </a:rPr>
                <a:t>July 31, 2024:</a:t>
              </a:r>
              <a:endParaRPr lang="en-US" sz="1800" dirty="0"/>
            </a:p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US" sz="1800" b="1" dirty="0">
                  <a:solidFill>
                    <a:srgbClr val="0070C0"/>
                  </a:solidFill>
                  <a:ea typeface="+mn-lt"/>
                  <a:cs typeface="+mn-lt"/>
                </a:rPr>
                <a:t>Accurate COnsensus Reporting Document (ACCORD) checklist: a reporting guideline for consensus methods</a:t>
              </a:r>
              <a:endParaRPr lang="en-US" sz="1800" b="1" dirty="0">
                <a:solidFill>
                  <a:srgbClr val="0070C0"/>
                </a:solidFill>
                <a:latin typeface="Franklin Gothic Book" panose="020B0503020102020204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D950970-5B38-BB95-C4C0-714E612E7527}"/>
              </a:ext>
            </a:extLst>
          </p:cNvPr>
          <p:cNvGrpSpPr>
            <a:grpSpLocks/>
          </p:cNvGrpSpPr>
          <p:nvPr/>
        </p:nvGrpSpPr>
        <p:grpSpPr>
          <a:xfrm>
            <a:off x="691192" y="3019535"/>
            <a:ext cx="7617936" cy="1796207"/>
            <a:chOff x="395288" y="6847224"/>
            <a:chExt cx="15727638" cy="77104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505C580-CEFB-6D22-C083-0D4941CE95F6}"/>
                </a:ext>
              </a:extLst>
            </p:cNvPr>
            <p:cNvSpPr>
              <a:spLocks/>
            </p:cNvSpPr>
            <p:nvPr/>
          </p:nvSpPr>
          <p:spPr>
            <a:xfrm flipV="1">
              <a:off x="395288" y="6866393"/>
              <a:ext cx="15727638" cy="751875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AB865-D56D-0557-13FB-37F4F9376628}"/>
                </a:ext>
              </a:extLst>
            </p:cNvPr>
            <p:cNvSpPr>
              <a:spLocks/>
            </p:cNvSpPr>
            <p:nvPr/>
          </p:nvSpPr>
          <p:spPr>
            <a:xfrm>
              <a:off x="913595" y="6847224"/>
              <a:ext cx="15060366" cy="712338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0070C0"/>
                  </a:solidFill>
                  <a:latin typeface="Franklin Gothic Book" panose="020B0503020102020204"/>
                </a:rPr>
                <a:t>August 2024</a:t>
              </a:r>
            </a:p>
            <a:p>
              <a:pPr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0070C0"/>
                  </a:solidFill>
                  <a:latin typeface="Franklin Gothic Book" panose="020B0503020102020204"/>
                </a:rPr>
                <a:t>Starting a new relationship between agency and pharma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30113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1959-1619-4F96-8E97-53B7A28A6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8736" y="1211088"/>
            <a:ext cx="4056001" cy="664649"/>
          </a:xfrm>
        </p:spPr>
        <p:txBody>
          <a:bodyPr/>
          <a:lstStyle/>
          <a:p>
            <a:r>
              <a:rPr lang="en-US" dirty="0"/>
              <a:t>ISMPP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5669E-B61B-4FF9-8070-490009B12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874" y="1768593"/>
            <a:ext cx="3391799" cy="2166511"/>
          </a:xfrm>
        </p:spPr>
        <p:txBody>
          <a:bodyPr/>
          <a:lstStyle/>
          <a:p>
            <a:r>
              <a:rPr lang="en-US" sz="2200" dirty="0"/>
              <a:t>Applying GPP 2022 in APAC: A Roundtable 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FD9C17-DA93-4646-8A02-B34096B5D343}"/>
              </a:ext>
            </a:extLst>
          </p:cNvPr>
          <p:cNvSpPr txBox="1"/>
          <p:nvPr/>
        </p:nvSpPr>
        <p:spPr>
          <a:xfrm>
            <a:off x="97925" y="3471017"/>
            <a:ext cx="2209845" cy="146963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Webinar will begin at: 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​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11 July, 10:00 PM NYC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12 July, 07:30 AM Mumbai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12 July, 10:00 AM Beijing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12 July, 11:00 AM Tokyo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​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12 July, 12:00 PM Sydney​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E204F-7927-43EE-8EBD-37CA3BC7DC54}"/>
              </a:ext>
            </a:extLst>
          </p:cNvPr>
          <p:cNvSpPr txBox="1"/>
          <p:nvPr/>
        </p:nvSpPr>
        <p:spPr>
          <a:xfrm>
            <a:off x="4818341" y="2851848"/>
            <a:ext cx="3696789" cy="3347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7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July 12, 2024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7697EEA5-09DA-4234-BF38-6B90153E7B0F}"/>
              </a:ext>
            </a:extLst>
          </p:cNvPr>
          <p:cNvSpPr/>
          <p:nvPr/>
        </p:nvSpPr>
        <p:spPr>
          <a:xfrm>
            <a:off x="6265267" y="501824"/>
            <a:ext cx="506023" cy="4130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BFCC8E-C30E-4D8F-AA73-663C1BE95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227" y="354328"/>
            <a:ext cx="799153" cy="597740"/>
          </a:xfrm>
          <a:prstGeom prst="rect">
            <a:avLst/>
          </a:prstGeom>
        </p:spPr>
      </p:pic>
      <p:pic>
        <p:nvPicPr>
          <p:cNvPr id="6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4D40816-8132-90AA-2D8A-79C3245C34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896" y="248333"/>
            <a:ext cx="815068" cy="8164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22521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FD0FE247-FC3A-41CD-A62B-1C18480151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GB" altLang="en-US" dirty="0"/>
              <a:t>We hope you enjoyed today'</a:t>
            </a:r>
            <a:r>
              <a:rPr lang="en-GB" altLang="ja-JP" dirty="0"/>
              <a:t>s presentation.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altLang="ja-JP" b="1" dirty="0">
                <a:solidFill>
                  <a:schemeClr val="accent2"/>
                </a:solidFill>
              </a:rPr>
              <a:t>After closing out of Zoom, please click the CONTINUE button </a:t>
            </a:r>
            <a:br>
              <a:rPr lang="en-GB" altLang="ja-JP" b="1" dirty="0">
                <a:solidFill>
                  <a:schemeClr val="accent2"/>
                </a:solidFill>
              </a:rPr>
            </a:br>
            <a:r>
              <a:rPr lang="en-GB" altLang="ja-JP" b="1" dirty="0">
                <a:solidFill>
                  <a:schemeClr val="accent2"/>
                </a:solidFill>
              </a:rPr>
              <a:t>on your screen to take our short survey. Thank you!</a:t>
            </a:r>
            <a:endParaRPr lang="en-GB" altLang="en-US" b="1" dirty="0">
              <a:solidFill>
                <a:schemeClr val="accent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114EF1-A5FF-4254-A531-1B2C5551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attending!</a:t>
            </a:r>
          </a:p>
        </p:txBody>
      </p:sp>
      <p:pic>
        <p:nvPicPr>
          <p:cNvPr id="9" name="Picture 8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33EB056-BE07-4485-81AD-724D6E777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86" y="2397419"/>
            <a:ext cx="5326380" cy="240792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B41DBDD-7315-4825-BA74-4932B3FADCAC}"/>
              </a:ext>
            </a:extLst>
          </p:cNvPr>
          <p:cNvSpPr/>
          <p:nvPr/>
        </p:nvSpPr>
        <p:spPr>
          <a:xfrm>
            <a:off x="3548991" y="4337184"/>
            <a:ext cx="1047754" cy="400903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GB" sz="1013" dirty="0">
              <a:solidFill>
                <a:prstClr val="white"/>
              </a:solidFill>
              <a:latin typeface="Franklin Gothic Book" panose="020B050302010202020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F1BF8C6C-81B4-41D4-B2DF-45EA49D3F5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85487" y="59946"/>
            <a:ext cx="2057400" cy="273844"/>
          </a:xfrm>
        </p:spPr>
        <p:txBody>
          <a:bodyPr/>
          <a:lstStyle/>
          <a:p>
            <a:pPr defTabSz="685783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>
                <a:defRPr/>
              </a:pPr>
              <a:t>37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22334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223BBC-1864-437A-AF1F-E7E98CC59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75" y="557215"/>
            <a:ext cx="5814017" cy="2308622"/>
          </a:xfrm>
        </p:spPr>
        <p:txBody>
          <a:bodyPr/>
          <a:lstStyle/>
          <a:p>
            <a:r>
              <a:rPr lang="en-US" dirty="0"/>
              <a:t>Faculty Bios</a:t>
            </a:r>
          </a:p>
        </p:txBody>
      </p:sp>
    </p:spTree>
    <p:extLst>
      <p:ext uri="{BB962C8B-B14F-4D97-AF65-F5344CB8AC3E}">
        <p14:creationId xmlns:p14="http://schemas.microsoft.com/office/powerpoint/2010/main" val="1020449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75" dirty="0"/>
              <a:t>Malvika Katarya, ISMPP CMPP™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505787" cy="3675929"/>
          </a:xfrm>
        </p:spPr>
        <p:txBody>
          <a:bodyPr>
            <a:normAutofit/>
          </a:bodyPr>
          <a:lstStyle/>
          <a:p>
            <a:r>
              <a:rPr lang="en-US" sz="1800" dirty="0"/>
              <a:t>Regional Publications Associate Director, Greater China and Intercontinental at GSK</a:t>
            </a:r>
          </a:p>
          <a:p>
            <a:r>
              <a:rPr lang="en-US" sz="1800" dirty="0"/>
              <a:t>In her current role, Malvika oversees the management of publications for the Greater China and Intercontinental region, covering Asia Pacific, East Asia, and Canada</a:t>
            </a:r>
          </a:p>
          <a:p>
            <a:r>
              <a:rPr lang="en-US" sz="1800" dirty="0"/>
              <a:t>She is a medical communications professional with 7 years of experience in medcomms and the pharmaceutical industry, with an interest in both scientific publications, and the use of digital tools and omnichannel communications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E361BA-8856-D27F-770E-209086DBB8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86" r="78060" b="30292"/>
          <a:stretch/>
        </p:blipFill>
        <p:spPr>
          <a:xfrm>
            <a:off x="548891" y="1288957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978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ISMPP Announcements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696717" y="1137514"/>
            <a:ext cx="7421773" cy="44711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685783">
              <a:spcBef>
                <a:spcPts val="600"/>
              </a:spcBef>
              <a:defRPr/>
            </a:pPr>
            <a:r>
              <a:rPr lang="en-US" sz="2700" b="1" spc="-23" dirty="0">
                <a:solidFill>
                  <a:srgbClr val="FF000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NEW</a:t>
            </a:r>
            <a:r>
              <a:rPr lang="en-US" sz="2700" b="1" spc="-23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 ISMPP Academy</a:t>
            </a:r>
            <a:endParaRPr lang="en-US" sz="2700" b="1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endParaRPr lang="en-US" sz="6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r>
              <a:rPr lang="en-US" sz="1800" b="1" spc="-23" dirty="0">
                <a:solidFill>
                  <a:srgbClr val="0070C0"/>
                </a:solidFill>
                <a:latin typeface="Franklin Gothic Book"/>
                <a:ea typeface="ＭＳ Ｐゴシック"/>
                <a:cs typeface="Calibri"/>
              </a:rPr>
              <a:t>Save the date: </a:t>
            </a:r>
            <a:r>
              <a:rPr lang="en-US" sz="1800" b="1" spc="-23" dirty="0">
                <a:solidFill>
                  <a:srgbClr val="0070C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November 13-14, 2024</a:t>
            </a:r>
            <a:endParaRPr lang="en-US" sz="1800" b="1" dirty="0">
              <a:latin typeface="Franklin Gothic Demi" panose="020B0703020102020204" pitchFamily="34" charset="0"/>
            </a:endParaRPr>
          </a:p>
          <a:p>
            <a:pPr algn="ctr" defTabSz="685783">
              <a:spcBef>
                <a:spcPts val="600"/>
              </a:spcBef>
              <a:defRPr/>
            </a:pPr>
            <a:r>
              <a:rPr lang="en-US" sz="1800" b="1" spc="-23" dirty="0">
                <a:solidFill>
                  <a:srgbClr val="0070C0"/>
                </a:solidFill>
                <a:latin typeface="Franklin Gothic Book"/>
                <a:ea typeface="ＭＳ Ｐゴシック"/>
                <a:cs typeface="Calibri"/>
              </a:rPr>
              <a:t>Where: </a:t>
            </a:r>
            <a:r>
              <a:rPr lang="en-US" sz="1800" b="1" spc="-23" dirty="0">
                <a:solidFill>
                  <a:srgbClr val="0070C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Convene at Commerce Square, Two Commerce Square, Philadelphia, PA 19103</a:t>
            </a:r>
            <a:endParaRPr lang="en-US" sz="600" dirty="0">
              <a:solidFill>
                <a:srgbClr val="000000"/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685783">
              <a:defRPr/>
            </a:pPr>
            <a:r>
              <a:rPr lang="en-US" sz="1800" b="1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ISMPP Academy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is a meeting that will deliver </a:t>
            </a:r>
          </a:p>
          <a:p>
            <a:pPr algn="ctr" defTabSz="685783">
              <a:spcAft>
                <a:spcPts val="450"/>
              </a:spcAft>
              <a:defRPr/>
            </a:pPr>
            <a:r>
              <a:rPr lang="en-US" sz="1800" b="1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best practices education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 to</a:t>
            </a:r>
            <a:r>
              <a:rPr lang="en-US" sz="1800" b="1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professionals:  </a:t>
            </a:r>
          </a:p>
          <a:p>
            <a:pPr marL="1191" algn="ctr" defTabSz="685783">
              <a:spcAft>
                <a:spcPts val="450"/>
              </a:spcAft>
              <a:defRPr/>
            </a:pP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Who work at biotechnology, small pharma, and medical device companies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</a:t>
            </a:r>
            <a:endParaRPr lang="en-US" sz="1800" spc="-23" dirty="0">
              <a:solidFill>
                <a:schemeClr val="accent1">
                  <a:lumMod val="75000"/>
                </a:schemeClr>
              </a:solidFill>
              <a:ea typeface="ＭＳ Ｐゴシック"/>
              <a:cs typeface="Calibri" panose="020F0502020204030204" pitchFamily="34" charset="0"/>
            </a:endParaRPr>
          </a:p>
          <a:p>
            <a:pPr marL="1191" algn="ctr" defTabSz="685783">
              <a:spcAft>
                <a:spcPts val="450"/>
              </a:spcAft>
              <a:defRPr/>
            </a:pP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 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Who are newer to the field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</a:t>
            </a:r>
            <a:endParaRPr lang="en-US" sz="1800" spc="-23" dirty="0">
              <a:solidFill>
                <a:schemeClr val="accent1">
                  <a:lumMod val="75000"/>
                </a:schemeClr>
              </a:solidFill>
              <a:ea typeface="ＭＳ Ｐゴシック"/>
              <a:cs typeface="Calibri" panose="020F0502020204030204" pitchFamily="34" charset="0"/>
            </a:endParaRPr>
          </a:p>
          <a:p>
            <a:pPr marL="1191" algn="ctr" defTabSz="685783">
              <a:spcAft>
                <a:spcPts val="450"/>
              </a:spcAft>
              <a:defRPr/>
            </a:pP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Who want to build their expertise 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  <a:sym typeface="Symbol" panose="05050102010706020507" pitchFamily="18" charset="2"/>
              </a:rPr>
              <a:t></a:t>
            </a:r>
            <a:r>
              <a:rPr lang="en-US" sz="1800" spc="-23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 panose="020F0502020204030204" pitchFamily="34" charset="0"/>
              </a:rPr>
              <a:t>  </a:t>
            </a:r>
            <a:endParaRPr lang="en-US" sz="9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 algn="ctr" defTabSz="685783">
              <a:spcBef>
                <a:spcPts val="600"/>
              </a:spcBef>
              <a:defRPr/>
            </a:pPr>
            <a:r>
              <a:rPr lang="en-US" sz="2100" spc="-23" dirty="0">
                <a:solidFill>
                  <a:srgbClr val="FF0000"/>
                </a:solidFill>
                <a:latin typeface="Franklin Gothic Demi" panose="020B0703020102020204" pitchFamily="34" charset="0"/>
                <a:ea typeface="ＭＳ Ｐゴシック"/>
                <a:cs typeface="Calibri"/>
              </a:rPr>
              <a:t>More details to come! </a:t>
            </a:r>
            <a:endParaRPr lang="en-US" sz="2100" dirty="0">
              <a:solidFill>
                <a:srgbClr val="FF0000"/>
              </a:solidFill>
              <a:latin typeface="Franklin Gothic Demi" panose="020B0703020102020204" pitchFamily="34" charset="0"/>
            </a:endParaRPr>
          </a:p>
          <a:p>
            <a:pPr marL="285274" indent="-285274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1988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4" name="Graphic 3" descr="Megaphone1 with solid fill">
            <a:extLst>
              <a:ext uri="{FF2B5EF4-FFF2-40B4-BE49-F238E27FC236}">
                <a16:creationId xmlns:a16="http://schemas.microsoft.com/office/drawing/2014/main" id="{727FB416-C30D-9BFD-5675-8925BD535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4653" y="904342"/>
            <a:ext cx="1428749" cy="14287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3331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75" dirty="0"/>
              <a:t>Jonathan Lee, PhD, ISMPP CMPP™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505787" cy="3675929"/>
          </a:xfrm>
        </p:spPr>
        <p:txBody>
          <a:bodyPr>
            <a:normAutofit/>
          </a:bodyPr>
          <a:lstStyle/>
          <a:p>
            <a:r>
              <a:rPr lang="en-US" sz="1800" dirty="0"/>
              <a:t>Senior Manager, Regional Publications, Growth and Emerging Markets, Takeda Pharmaceuticals</a:t>
            </a:r>
          </a:p>
          <a:p>
            <a:r>
              <a:rPr lang="en-US" sz="1800" dirty="0"/>
              <a:t>In his current role, Jon oversees the management of publications for a region that spans Asia, the Middle East, Africa and Latin America. This geographical remit has provided him with a wealth of insights on publication practices at the regional level both within and outside of Asia</a:t>
            </a:r>
          </a:p>
          <a:p>
            <a:r>
              <a:rPr lang="en-US" sz="1800" dirty="0"/>
              <a:t>He is a co-author on several publications which discuss the cultural and communication differences in Asia-Pacific (APAC), including the APAC adaptation of GPP 2022</a:t>
            </a:r>
          </a:p>
          <a:p>
            <a:r>
              <a:rPr lang="en-US" sz="1800" dirty="0"/>
              <a:t>Jon is a Certified Medical Publication Professional (CMPP) and is the current APAC Trustee on the ISMPP Board of Trustees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5A73CD89-D39E-68C0-5488-8B2D3B76F2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40" t="1268" r="28843" b="20027"/>
          <a:stretch/>
        </p:blipFill>
        <p:spPr>
          <a:xfrm>
            <a:off x="548891" y="1288957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453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75" dirty="0"/>
              <a:t>Blair Hesp PhD, NZDipBus, ISMPP CMPP™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505787" cy="3675929"/>
          </a:xfrm>
        </p:spPr>
        <p:txBody>
          <a:bodyPr>
            <a:normAutofit/>
          </a:bodyPr>
          <a:lstStyle/>
          <a:p>
            <a:r>
              <a:rPr lang="en-US" sz="1800" dirty="0"/>
              <a:t>Principal Consultant at First in Human Communications and Managing Director at Kainic Medical Communications, a multi-award winning medical communications agency</a:t>
            </a:r>
          </a:p>
          <a:p>
            <a:r>
              <a:rPr lang="en-US" sz="1800" dirty="0"/>
              <a:t>Lead author of APAC adaptations of GPP3 and GPP 2022</a:t>
            </a:r>
          </a:p>
          <a:p>
            <a:r>
              <a:rPr lang="en-US" sz="1800" dirty="0"/>
              <a:t>An active contributor to ISMPP, the Australasian Medical Writers’ Association and the Asia-Pacific MedComms Network who has previously been named the most innovative person in marketing and communications in New Zealand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5" name="Picture 4" descr="A person wearing glasses and a sweater&#10;&#10;Description automatically generated">
            <a:extLst>
              <a:ext uri="{FF2B5EF4-FFF2-40B4-BE49-F238E27FC236}">
                <a16:creationId xmlns:a16="http://schemas.microsoft.com/office/drawing/2014/main" id="{B6987363-3F18-5628-D97D-1CAC5CE0C7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8" r="27010" b="12074"/>
          <a:stretch/>
        </p:blipFill>
        <p:spPr>
          <a:xfrm>
            <a:off x="548891" y="1288957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559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75" dirty="0"/>
              <a:t>Hui Chin Teoh</a:t>
            </a:r>
            <a:endParaRPr lang="en-US" sz="3075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505787" cy="3675929"/>
          </a:xfrm>
        </p:spPr>
        <p:txBody>
          <a:bodyPr>
            <a:normAutofit/>
          </a:bodyPr>
          <a:lstStyle/>
          <a:p>
            <a:r>
              <a:rPr lang="en-US" sz="1800" dirty="0"/>
              <a:t>Publication Manager at Boehringer Ingelheim based in Shanghai, China</a:t>
            </a:r>
          </a:p>
          <a:p>
            <a:r>
              <a:rPr lang="en-US" sz="1800" dirty="0"/>
              <a:t>10+ years of experience in scientific communications in both agency and industry</a:t>
            </a:r>
          </a:p>
          <a:p>
            <a:r>
              <a:rPr lang="en-US" sz="1800" dirty="0"/>
              <a:t>Responsible for developing and implementing publication strategies for stroke and mental health related products in China</a:t>
            </a:r>
          </a:p>
          <a:p>
            <a:r>
              <a:rPr lang="en-US" sz="1800" dirty="0"/>
              <a:t>Advocates for publication best practice and passionate about fostering a collaborative environment to deliver quality publications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4" descr="A person wearing a brown suit and glasses&#10;&#10;Description automatically generated">
            <a:extLst>
              <a:ext uri="{FF2B5EF4-FFF2-40B4-BE49-F238E27FC236}">
                <a16:creationId xmlns:a16="http://schemas.microsoft.com/office/drawing/2014/main" id="{792D7C2A-8EAB-936A-6BBA-8A94CCD2B3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97" t="11042" r="23056" b="26735"/>
          <a:stretch/>
        </p:blipFill>
        <p:spPr>
          <a:xfrm>
            <a:off x="548891" y="1288957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12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75" dirty="0"/>
              <a:t>Dr. Serina Stretton, PhD, ISMPP CMPP™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505787" cy="3675929"/>
          </a:xfrm>
        </p:spPr>
        <p:txBody>
          <a:bodyPr>
            <a:normAutofit/>
          </a:bodyPr>
          <a:lstStyle/>
          <a:p>
            <a:r>
              <a:rPr lang="en-US" sz="1800" dirty="0"/>
              <a:t>EVP Scientific, Envision Pharma Group</a:t>
            </a:r>
          </a:p>
          <a:p>
            <a:r>
              <a:rPr lang="en-US" sz="1800" dirty="0"/>
              <a:t>Serina is a certified medical publication professional with more than 20 years’ experience working with authors and clients globally and in the Asia Pacific region</a:t>
            </a:r>
          </a:p>
          <a:p>
            <a:r>
              <a:rPr lang="en-US" sz="1800" dirty="0"/>
              <a:t>In her current role, Serina oversees medical communications teams for Japanese and global clients</a:t>
            </a:r>
          </a:p>
          <a:p>
            <a:r>
              <a:rPr lang="en-US" sz="1800" dirty="0"/>
              <a:t>Serina has published peer-reviewed research on publication misconduct, is a past-Convenor of the Medical Writing Interest Area Committee for ARCS Australia, and past-member of the Global Alliance for Publication Professionals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 descr="A person wearing glasses and a black jacket&#10;&#10;Description automatically generated">
            <a:extLst>
              <a:ext uri="{FF2B5EF4-FFF2-40B4-BE49-F238E27FC236}">
                <a16:creationId xmlns:a16="http://schemas.microsoft.com/office/drawing/2014/main" id="{041C4272-4959-AEC9-36B8-8DC93F1943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26" r="7628"/>
          <a:stretch/>
        </p:blipFill>
        <p:spPr>
          <a:xfrm>
            <a:off x="548891" y="1288957"/>
            <a:ext cx="1144675" cy="1640884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4093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64296-4F47-4B80-BE8E-709BBE77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59945"/>
            <a:ext cx="7737858" cy="941541"/>
          </a:xfrm>
        </p:spPr>
        <p:txBody>
          <a:bodyPr>
            <a:normAutofit/>
          </a:bodyPr>
          <a:lstStyle/>
          <a:p>
            <a:r>
              <a:rPr lang="en-US" sz="3075" dirty="0"/>
              <a:t>Moderator: Sharon Lee, PhD, ISMPP CMPP™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2D6C8-9E46-2CA6-35AE-22E17AA2A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25" y="1215385"/>
            <a:ext cx="6780984" cy="3675929"/>
          </a:xfrm>
        </p:spPr>
        <p:txBody>
          <a:bodyPr>
            <a:normAutofit/>
          </a:bodyPr>
          <a:lstStyle/>
          <a:p>
            <a:r>
              <a:rPr lang="en-US" sz="1800" dirty="0"/>
              <a:t>Consultant (Medical Communications), Costello Medical, Singapore</a:t>
            </a:r>
          </a:p>
          <a:p>
            <a:r>
              <a:rPr lang="en-US" sz="1800" dirty="0"/>
              <a:t>In her current role, Sharon supports projects in both publications and medical affairs across multiple therapy areas and with clients across different functions in the pharmaceutical industry</a:t>
            </a:r>
          </a:p>
          <a:p>
            <a:r>
              <a:rPr lang="en-US" sz="1800" dirty="0"/>
              <a:t>Sharon is a Certified Medical Publications Professional (CMPP), with 5 years of medical communications experience, and a particular interest in enhanced publication content and medical education</a:t>
            </a:r>
            <a:endParaRPr lang="en-SG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AFCC83-E0F3-1F6F-F07C-2E602DD33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5" name="Picture 4" descr="A person smiling at camera&#10;&#10;Description automatically generated">
            <a:extLst>
              <a:ext uri="{FF2B5EF4-FFF2-40B4-BE49-F238E27FC236}">
                <a16:creationId xmlns:a16="http://schemas.microsoft.com/office/drawing/2014/main" id="{5462928E-E603-0DC9-80BB-EC1DC05583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35" r="12805"/>
          <a:stretch/>
        </p:blipFill>
        <p:spPr>
          <a:xfrm>
            <a:off x="548891" y="1288957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4B3AC2-C027-437C-9915-938F4F4B87B9}"/>
              </a:ext>
            </a:extLst>
          </p:cNvPr>
          <p:cNvSpPr/>
          <p:nvPr/>
        </p:nvSpPr>
        <p:spPr>
          <a:xfrm>
            <a:off x="428332" y="1071145"/>
            <a:ext cx="7594439" cy="7848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3" indent="-285743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en-US" sz="2000" b="1" spc="-23" dirty="0">
              <a:solidFill>
                <a:srgbClr val="0070C0"/>
              </a:solidFill>
              <a:latin typeface="Franklin Gothic Book"/>
              <a:ea typeface="ＭＳ Ｐゴシック"/>
              <a:cs typeface="Calibri"/>
            </a:endParaRPr>
          </a:p>
          <a:p>
            <a:pPr>
              <a:spcBef>
                <a:spcPts val="600"/>
              </a:spcBef>
              <a:defRPr/>
            </a:pPr>
            <a:endParaRPr lang="en-US" sz="2000" spc="-23" dirty="0">
              <a:latin typeface="Franklin Gothic Book"/>
              <a:ea typeface="ＭＳ Ｐゴシック" pitchFamily="34" charset="-128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1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/>
          </a:bodyPr>
          <a:lstStyle/>
          <a:p>
            <a:r>
              <a:rPr lang="en-US" dirty="0">
                <a:latin typeface="Franklin Gothic Medium"/>
              </a:rPr>
              <a:t>Poll Question </a:t>
            </a:r>
            <a:endParaRPr dirty="0">
              <a:latin typeface="Franklin Gothic Medium"/>
            </a:endParaRPr>
          </a:p>
        </p:txBody>
      </p:sp>
      <p:sp>
        <p:nvSpPr>
          <p:cNvPr id="128" name="Google Shape;128;p5"/>
          <p:cNvSpPr txBox="1"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>
                <a:solidFill>
                  <a:prstClr val="black"/>
                </a:solidFill>
              </a:rPr>
              <a:pPr/>
              <a:t>5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0DB604-852F-44D2-9AF3-66D5607C4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551026" cy="36759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Which of the following topics would you be most interested to learn about in a future webinar?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sz="1800" dirty="0"/>
              <a:t>Use of digital extenders (videos, visual abstracts, summaries, etc.) in publications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/>
              <a:t>The patient voice and engaging patients in the APAC region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/>
              <a:t>Expert opinion publications and how they are perceived in the APAC region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/>
              <a:t>Generative AI in publications (e.g., translations)</a:t>
            </a: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1102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FD4A1C-9821-443E-9CA3-AE73D3D581DE}"/>
              </a:ext>
            </a:extLst>
          </p:cNvPr>
          <p:cNvSpPr/>
          <p:nvPr/>
        </p:nvSpPr>
        <p:spPr>
          <a:xfrm>
            <a:off x="3595925" y="1279669"/>
            <a:ext cx="1985310" cy="3257942"/>
          </a:xfrm>
          <a:custGeom>
            <a:avLst/>
            <a:gdLst>
              <a:gd name="connsiteX0" fmla="*/ 2074820 w 4149640"/>
              <a:gd name="connsiteY0" fmla="*/ 5213650 h 6809667"/>
              <a:gd name="connsiteX1" fmla="*/ 2872829 w 4149640"/>
              <a:gd name="connsiteY1" fmla="*/ 6011659 h 6809667"/>
              <a:gd name="connsiteX2" fmla="*/ 2074820 w 4149640"/>
              <a:gd name="connsiteY2" fmla="*/ 6809667 h 6809667"/>
              <a:gd name="connsiteX3" fmla="*/ 1276812 w 4149640"/>
              <a:gd name="connsiteY3" fmla="*/ 6011659 h 6809667"/>
              <a:gd name="connsiteX4" fmla="*/ 2074820 w 4149640"/>
              <a:gd name="connsiteY4" fmla="*/ 5213650 h 6809667"/>
              <a:gd name="connsiteX5" fmla="*/ 2074820 w 4149640"/>
              <a:gd name="connsiteY5" fmla="*/ 0 h 6809667"/>
              <a:gd name="connsiteX6" fmla="*/ 4149640 w 4149640"/>
              <a:gd name="connsiteY6" fmla="*/ 2074820 h 6809667"/>
              <a:gd name="connsiteX7" fmla="*/ 3418133 w 4149640"/>
              <a:gd name="connsiteY7" fmla="*/ 3656207 h 6809667"/>
              <a:gd name="connsiteX8" fmla="*/ 2872828 w 4149640"/>
              <a:gd name="connsiteY8" fmla="*/ 4119051 h 6809667"/>
              <a:gd name="connsiteX9" fmla="*/ 2872828 w 4149640"/>
              <a:gd name="connsiteY9" fmla="*/ 4814648 h 6809667"/>
              <a:gd name="connsiteX10" fmla="*/ 1276812 w 4149640"/>
              <a:gd name="connsiteY10" fmla="*/ 4814648 h 6809667"/>
              <a:gd name="connsiteX11" fmla="*/ 1276812 w 4149640"/>
              <a:gd name="connsiteY11" fmla="*/ 3382224 h 6809667"/>
              <a:gd name="connsiteX12" fmla="*/ 2074820 w 4149640"/>
              <a:gd name="connsiteY12" fmla="*/ 2703916 h 6809667"/>
              <a:gd name="connsiteX13" fmla="*/ 2384713 w 4149640"/>
              <a:gd name="connsiteY13" fmla="*/ 2440574 h 6809667"/>
              <a:gd name="connsiteX14" fmla="*/ 2553625 w 4149640"/>
              <a:gd name="connsiteY14" fmla="*/ 2074820 h 6809667"/>
              <a:gd name="connsiteX15" fmla="*/ 2074820 w 4149640"/>
              <a:gd name="connsiteY15" fmla="*/ 1596016 h 6809667"/>
              <a:gd name="connsiteX16" fmla="*/ 1596016 w 4149640"/>
              <a:gd name="connsiteY16" fmla="*/ 2074820 h 6809667"/>
              <a:gd name="connsiteX17" fmla="*/ 1596016 w 4149640"/>
              <a:gd name="connsiteY17" fmla="*/ 2274322 h 6809667"/>
              <a:gd name="connsiteX18" fmla="*/ 0 w 4149640"/>
              <a:gd name="connsiteY18" fmla="*/ 2274322 h 6809667"/>
              <a:gd name="connsiteX19" fmla="*/ 0 w 4149640"/>
              <a:gd name="connsiteY19" fmla="*/ 2074820 h 6809667"/>
              <a:gd name="connsiteX20" fmla="*/ 2074820 w 4149640"/>
              <a:gd name="connsiteY20" fmla="*/ 0 h 68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9640" h="6809667">
                <a:moveTo>
                  <a:pt x="2074820" y="5213650"/>
                </a:moveTo>
                <a:cubicBezTo>
                  <a:pt x="2515548" y="5213650"/>
                  <a:pt x="2872829" y="5570930"/>
                  <a:pt x="2872829" y="6011659"/>
                </a:cubicBezTo>
                <a:cubicBezTo>
                  <a:pt x="2872829" y="6452386"/>
                  <a:pt x="2515548" y="6809667"/>
                  <a:pt x="2074820" y="6809667"/>
                </a:cubicBezTo>
                <a:cubicBezTo>
                  <a:pt x="1634092" y="6809667"/>
                  <a:pt x="1276812" y="6452386"/>
                  <a:pt x="1276812" y="6011659"/>
                </a:cubicBezTo>
                <a:cubicBezTo>
                  <a:pt x="1276812" y="5570930"/>
                  <a:pt x="1634092" y="5213650"/>
                  <a:pt x="2074820" y="5213650"/>
                </a:cubicBezTo>
                <a:close/>
                <a:moveTo>
                  <a:pt x="2074820" y="0"/>
                </a:moveTo>
                <a:cubicBezTo>
                  <a:pt x="3218631" y="0"/>
                  <a:pt x="4149640" y="931009"/>
                  <a:pt x="4149640" y="2074820"/>
                </a:cubicBezTo>
                <a:cubicBezTo>
                  <a:pt x="4149640" y="2683966"/>
                  <a:pt x="3882308" y="3261193"/>
                  <a:pt x="3418133" y="3656207"/>
                </a:cubicBezTo>
                <a:lnTo>
                  <a:pt x="2872828" y="4119051"/>
                </a:lnTo>
                <a:lnTo>
                  <a:pt x="2872828" y="4814648"/>
                </a:lnTo>
                <a:lnTo>
                  <a:pt x="1276812" y="4814648"/>
                </a:lnTo>
                <a:lnTo>
                  <a:pt x="1276812" y="3382224"/>
                </a:lnTo>
                <a:lnTo>
                  <a:pt x="2074820" y="2703916"/>
                </a:lnTo>
                <a:lnTo>
                  <a:pt x="2384713" y="2440574"/>
                </a:lnTo>
                <a:cubicBezTo>
                  <a:pt x="2492444" y="2348803"/>
                  <a:pt x="2553625" y="2215802"/>
                  <a:pt x="2553625" y="2074820"/>
                </a:cubicBezTo>
                <a:cubicBezTo>
                  <a:pt x="2553625" y="1811478"/>
                  <a:pt x="2338163" y="1596016"/>
                  <a:pt x="2074820" y="1596016"/>
                </a:cubicBezTo>
                <a:cubicBezTo>
                  <a:pt x="1811478" y="1596016"/>
                  <a:pt x="1596016" y="1811478"/>
                  <a:pt x="1596016" y="2074820"/>
                </a:cubicBezTo>
                <a:lnTo>
                  <a:pt x="1596016" y="2274322"/>
                </a:lnTo>
                <a:lnTo>
                  <a:pt x="0" y="2274322"/>
                </a:lnTo>
                <a:lnTo>
                  <a:pt x="0" y="2074820"/>
                </a:lnTo>
                <a:cubicBezTo>
                  <a:pt x="0" y="931009"/>
                  <a:pt x="931009" y="0"/>
                  <a:pt x="20748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783">
              <a:defRPr/>
            </a:pPr>
            <a:endParaRPr lang="en-GB" sz="506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C2C93BE-CE3D-4DE4-B069-C376301A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Ask Questions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4C72608-80B2-43A3-BD8E-50C311A9E3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 panose="020B0503020102020204"/>
              </a:rPr>
              <a:pPr defTabSz="685783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Franklin Gothic Book" panose="020B0503020102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97116" y="4400550"/>
            <a:ext cx="464188" cy="571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13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6AFA23-FBDC-4468-A59A-D56F421CFE00}"/>
              </a:ext>
            </a:extLst>
          </p:cNvPr>
          <p:cNvGrpSpPr>
            <a:grpSpLocks/>
          </p:cNvGrpSpPr>
          <p:nvPr/>
        </p:nvGrpSpPr>
        <p:grpSpPr>
          <a:xfrm>
            <a:off x="971551" y="1333152"/>
            <a:ext cx="7348361" cy="720000"/>
            <a:chOff x="395288" y="6318314"/>
            <a:chExt cx="15749901" cy="100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1C084D7-F551-4315-A7A0-4001CAB0044E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CDE58D-D053-4AF3-9A84-474269278395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Feel free to ask a question at any time, however all questions will be held until the end of the presentations.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318545-FB83-4C4A-BF86-55A940293317}"/>
              </a:ext>
            </a:extLst>
          </p:cNvPr>
          <p:cNvGrpSpPr>
            <a:grpSpLocks/>
          </p:cNvGrpSpPr>
          <p:nvPr/>
        </p:nvGrpSpPr>
        <p:grpSpPr>
          <a:xfrm>
            <a:off x="971551" y="2215949"/>
            <a:ext cx="7348361" cy="720000"/>
            <a:chOff x="395288" y="6318314"/>
            <a:chExt cx="15749901" cy="1008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4D4A3A2-4CC3-4CE0-BCD1-93B258769DE2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4ECB822-9122-4C41-A74E-9F82C798F7A4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To ask a question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, open the Q&amp;A window, type your question into the </a:t>
              </a:r>
              <a:b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Q&amp;A box. </a:t>
              </a: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Click Send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F0C549-3585-4D16-B408-9F8B69CD1A04}"/>
              </a:ext>
            </a:extLst>
          </p:cNvPr>
          <p:cNvGrpSpPr>
            <a:grpSpLocks/>
          </p:cNvGrpSpPr>
          <p:nvPr/>
        </p:nvGrpSpPr>
        <p:grpSpPr>
          <a:xfrm>
            <a:off x="971551" y="3098746"/>
            <a:ext cx="7348361" cy="720000"/>
            <a:chOff x="395288" y="6318314"/>
            <a:chExt cx="15749901" cy="100800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3BF8ABD-6693-48DE-B0B0-29A3F4815509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1108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D04F53B-1A0F-4202-8274-305B1E5DBD41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Note: 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Check </a:t>
              </a:r>
              <a:r>
                <a:rPr lang="en-GB" sz="1800" b="1" dirty="0">
                  <a:solidFill>
                    <a:srgbClr val="4472C4"/>
                  </a:solidFill>
                  <a:latin typeface="Franklin Gothic Book" panose="020B0503020102020204"/>
                </a:rPr>
                <a:t>Send Anonymously </a:t>
              </a: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if you do not want your name attached </a:t>
              </a:r>
              <a:b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</a:b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to your question in the Q&amp;A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AEAA9D-1FC2-4907-B59F-1AAFBFB44AB9}"/>
              </a:ext>
            </a:extLst>
          </p:cNvPr>
          <p:cNvGrpSpPr>
            <a:grpSpLocks/>
          </p:cNvGrpSpPr>
          <p:nvPr/>
        </p:nvGrpSpPr>
        <p:grpSpPr>
          <a:xfrm>
            <a:off x="971551" y="3981543"/>
            <a:ext cx="7348361" cy="432000"/>
            <a:chOff x="395288" y="6318314"/>
            <a:chExt cx="15749901" cy="100800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72B71CD-A552-450C-AF69-E10699086A30}"/>
                </a:ext>
              </a:extLst>
            </p:cNvPr>
            <p:cNvSpPr>
              <a:spLocks/>
            </p:cNvSpPr>
            <p:nvPr/>
          </p:nvSpPr>
          <p:spPr>
            <a:xfrm>
              <a:off x="395288" y="6318314"/>
              <a:ext cx="15749901" cy="1008000"/>
            </a:xfrm>
            <a:prstGeom prst="roundRect">
              <a:avLst>
                <a:gd name="adj" fmla="val 16620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GB" sz="1800" dirty="0">
                <a:solidFill>
                  <a:prstClr val="black"/>
                </a:solidFill>
                <a:latin typeface="Franklin Gothic Book" panose="020B050302010202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17A5F58-2D98-4A01-B36B-2207B1F5A0E6}"/>
                </a:ext>
              </a:extLst>
            </p:cNvPr>
            <p:cNvSpPr>
              <a:spLocks/>
            </p:cNvSpPr>
            <p:nvPr/>
          </p:nvSpPr>
          <p:spPr>
            <a:xfrm>
              <a:off x="596481" y="6408313"/>
              <a:ext cx="15347512" cy="828001"/>
            </a:xfrm>
            <a:prstGeom prst="rect">
              <a:avLst/>
            </a:prstGeom>
          </p:spPr>
          <p:txBody>
            <a:bodyPr lIns="0" tIns="13500" rIns="0" bIns="13500" anchor="ctr">
              <a:noAutofit/>
            </a:bodyPr>
            <a:lstStyle/>
            <a:p>
              <a:pPr defTabSz="685783">
                <a:spcAft>
                  <a:spcPts val="1125"/>
                </a:spcAft>
                <a:tabLst>
                  <a:tab pos="2088304" algn="l"/>
                </a:tabLst>
                <a:defRPr/>
              </a:pPr>
              <a:r>
                <a:rPr lang="en-GB" sz="1800" dirty="0">
                  <a:solidFill>
                    <a:prstClr val="black"/>
                  </a:solidFill>
                  <a:latin typeface="Franklin Gothic Book" panose="020B0503020102020204"/>
                </a:rPr>
                <a:t>We will make every effort to respond to all questions live (out loud)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307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7134F-F5D1-4656-8CC1-0FD5B197D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Disclaimer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78045-050D-4096-BEE3-B6607DCF8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1215384"/>
            <a:ext cx="7624598" cy="3675929"/>
          </a:xfrm>
        </p:spPr>
        <p:txBody>
          <a:bodyPr/>
          <a:lstStyle/>
          <a:p>
            <a:r>
              <a:rPr lang="en-US" dirty="0"/>
              <a:t>Information presented reflects the personal knowledge and opinions of the faculty and does not necessarily represent the position of their current or past employers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DA75C-44EC-42C6-9220-762929D91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783">
              <a:defRPr/>
            </a:pPr>
            <a:fld id="{42AD0A0E-4515-A647-B2E3-7F1B29FB990E}" type="slidenum">
              <a:rPr lang="en-US">
                <a:solidFill>
                  <a:prstClr val="black"/>
                </a:solidFill>
                <a:latin typeface="Franklin Gothic Book"/>
              </a:rPr>
              <a:pPr defTabSz="685783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03418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99FD9-5969-4AB4-9EED-9EB2B7FC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AB08-E4BE-4D22-B393-D586B1808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100" dirty="0">
                <a:latin typeface="Franklin Gothic Book"/>
              </a:rPr>
              <a:t>Learn to identify practical approaches for navigating the publication landscape in APAC, based on real-world experience shared through a series of case study discussions</a:t>
            </a:r>
          </a:p>
          <a:p>
            <a:pPr>
              <a:lnSpc>
                <a:spcPct val="100000"/>
              </a:lnSpc>
            </a:pPr>
            <a:r>
              <a:rPr lang="en-US" sz="2100" dirty="0">
                <a:latin typeface="Franklin Gothic Book"/>
              </a:rPr>
              <a:t>Enhance understanding of GPP 2022 as well as its implementation and associated challenges in the APAC context, through an in-depth panel 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4A883-B857-4BA7-B236-7B371BAE72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9F3CE7-12BC-4F55-8C78-3D25B804A499}" type="slidenum">
              <a:rPr lang="en-US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412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DA07A7D3-2950-485F-92B6-BA59BB9BE164}"/>
              </a:ext>
            </a:extLst>
          </p:cNvPr>
          <p:cNvSpPr txBox="1"/>
          <p:nvPr/>
        </p:nvSpPr>
        <p:spPr>
          <a:xfrm>
            <a:off x="3176504" y="3200798"/>
            <a:ext cx="1323400" cy="12292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Blair Hesp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en-US" sz="900" dirty="0">
                <a:ea typeface="Calibri" panose="020F0502020204030204" pitchFamily="34" charset="0"/>
                <a:cs typeface="Arial"/>
              </a:rPr>
              <a:t>Principal Consultant at First in Human Communications, Managing Director at Kainic Medical Communications, New Zealand</a:t>
            </a:r>
            <a:endParaRPr lang="en-US" sz="1013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F3A7F4-2681-4919-AAF6-D556A49A4737}"/>
              </a:ext>
            </a:extLst>
          </p:cNvPr>
          <p:cNvSpPr txBox="1"/>
          <p:nvPr/>
        </p:nvSpPr>
        <p:spPr>
          <a:xfrm>
            <a:off x="6260832" y="3200798"/>
            <a:ext cx="2154269" cy="3982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endParaRPr lang="en-US" sz="900" dirty="0"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4A0EA6-4930-4799-B892-C85224217A58}"/>
              </a:ext>
            </a:extLst>
          </p:cNvPr>
          <p:cNvSpPr txBox="1"/>
          <p:nvPr/>
        </p:nvSpPr>
        <p:spPr>
          <a:xfrm>
            <a:off x="1573671" y="3200798"/>
            <a:ext cx="1677958" cy="8137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Jonathan Lee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en-US" sz="900" dirty="0">
                <a:ea typeface="Calibri" panose="020F0502020204030204" pitchFamily="34" charset="0"/>
                <a:cs typeface="Arial"/>
              </a:rPr>
              <a:t>Senior Manager, Regional Publications, Growth and Emerging Markets, Takeda Pharmaceuticals</a:t>
            </a:r>
            <a:endParaRPr lang="en-US" sz="900" dirty="0">
              <a:cs typeface="Arial"/>
            </a:endParaRP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6BAE3C97-B8B4-936B-B18C-CA663CF0E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Faculty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65BD53-EA6F-4DF1-E837-8C10CA6C4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D0A0E-4515-A647-B2E3-7F1B29FB990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AD22AD-A87D-B690-D2F8-F6F9A3719527}"/>
              </a:ext>
            </a:extLst>
          </p:cNvPr>
          <p:cNvSpPr txBox="1"/>
          <p:nvPr/>
        </p:nvSpPr>
        <p:spPr>
          <a:xfrm>
            <a:off x="273222" y="3200798"/>
            <a:ext cx="1427748" cy="8137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Malvika Katarya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en-US" sz="900" dirty="0">
                <a:ea typeface="Calibri" panose="020F0502020204030204" pitchFamily="34" charset="0"/>
                <a:cs typeface="Arial"/>
              </a:rPr>
              <a:t>Regional Publications Associate Director, Greater China and Intercontinental, GSK</a:t>
            </a:r>
            <a:endParaRPr lang="en-US" sz="900" dirty="0">
              <a:cs typeface="Arial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B1A30F-9C4F-DAE5-C885-6AE4CA1476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86" r="78060" b="30292"/>
          <a:stretch/>
        </p:blipFill>
        <p:spPr>
          <a:xfrm>
            <a:off x="398590" y="1477879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E3C186B2-D072-8D44-A497-D59B1299E5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440" t="1268" r="28843" b="20027"/>
          <a:stretch/>
        </p:blipFill>
        <p:spPr>
          <a:xfrm>
            <a:off x="1824144" y="1477879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 descr="A person wearing glasses and a sweater&#10;&#10;Description automatically generated">
            <a:extLst>
              <a:ext uri="{FF2B5EF4-FFF2-40B4-BE49-F238E27FC236}">
                <a16:creationId xmlns:a16="http://schemas.microsoft.com/office/drawing/2014/main" id="{1EB29B84-2BB9-15DC-F9A6-27C7EC05234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558" r="27010" b="12074"/>
          <a:stretch/>
        </p:blipFill>
        <p:spPr>
          <a:xfrm>
            <a:off x="3249698" y="1477879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 descr="A person wearing a brown suit and glasses&#10;&#10;Description automatically generated">
            <a:extLst>
              <a:ext uri="{FF2B5EF4-FFF2-40B4-BE49-F238E27FC236}">
                <a16:creationId xmlns:a16="http://schemas.microsoft.com/office/drawing/2014/main" id="{FCC4F8D9-A989-DBEE-B621-73018FDEBE6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097" t="11042" r="23056" b="26735"/>
          <a:stretch/>
        </p:blipFill>
        <p:spPr>
          <a:xfrm>
            <a:off x="4675252" y="1477879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Picture 15" descr="A person wearing glasses and a black jacket&#10;&#10;Description automatically generated">
            <a:extLst>
              <a:ext uri="{FF2B5EF4-FFF2-40B4-BE49-F238E27FC236}">
                <a16:creationId xmlns:a16="http://schemas.microsoft.com/office/drawing/2014/main" id="{CBBBE136-E6C2-B4FE-2544-DFFB2579E87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626" r="7628"/>
          <a:stretch/>
        </p:blipFill>
        <p:spPr>
          <a:xfrm>
            <a:off x="6100806" y="1477880"/>
            <a:ext cx="1144675" cy="1640884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Picture 17" descr="A person smiling at camera&#10;&#10;Description automatically generated">
            <a:extLst>
              <a:ext uri="{FF2B5EF4-FFF2-40B4-BE49-F238E27FC236}">
                <a16:creationId xmlns:a16="http://schemas.microsoft.com/office/drawing/2014/main" id="{3E170D2E-18E4-EBAB-E89D-6A01B215208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7435" r="12805"/>
          <a:stretch/>
        </p:blipFill>
        <p:spPr>
          <a:xfrm>
            <a:off x="7526359" y="1477879"/>
            <a:ext cx="1144675" cy="1640885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6ED5136-2FED-1552-729E-C74758A78066}"/>
              </a:ext>
            </a:extLst>
          </p:cNvPr>
          <p:cNvSpPr txBox="1"/>
          <p:nvPr/>
        </p:nvSpPr>
        <p:spPr>
          <a:xfrm>
            <a:off x="7403770" y="3200798"/>
            <a:ext cx="1422189" cy="98116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Moderator: </a:t>
            </a:r>
          </a:p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Sharon Lee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en-US" sz="900" dirty="0">
                <a:ea typeface="Calibri" panose="020F0502020204030204" pitchFamily="34" charset="0"/>
                <a:cs typeface="Arial"/>
              </a:rPr>
              <a:t>Consultant (Medical Communications), Costello Medical, Singapore</a:t>
            </a:r>
            <a:endParaRPr lang="en-US" sz="1013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AAC95E-D159-F845-47BA-6F23618B6982}"/>
              </a:ext>
            </a:extLst>
          </p:cNvPr>
          <p:cNvSpPr txBox="1"/>
          <p:nvPr/>
        </p:nvSpPr>
        <p:spPr>
          <a:xfrm>
            <a:off x="6079786" y="3200798"/>
            <a:ext cx="1231689" cy="6752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Serina Stretton 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en-US" sz="900" dirty="0">
                <a:ea typeface="Calibri" panose="020F0502020204030204" pitchFamily="34" charset="0"/>
                <a:cs typeface="Arial"/>
              </a:rPr>
              <a:t>EVP Scientific, Envision Pharma Group</a:t>
            </a:r>
            <a:endParaRPr lang="en-US" sz="900" dirty="0"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2CCA4A-E4CD-832B-CDD3-6B7DFFC2C729}"/>
              </a:ext>
            </a:extLst>
          </p:cNvPr>
          <p:cNvSpPr txBox="1"/>
          <p:nvPr/>
        </p:nvSpPr>
        <p:spPr>
          <a:xfrm>
            <a:off x="4603616" y="3200798"/>
            <a:ext cx="1321192" cy="6752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685766">
              <a:defRPr/>
            </a:pPr>
            <a:r>
              <a:rPr lang="en-US" sz="1088" b="1" dirty="0">
                <a:solidFill>
                  <a:srgbClr val="118EDE"/>
                </a:solidFill>
                <a:ea typeface="Calibri" panose="020F0502020204030204" pitchFamily="34" charset="0"/>
                <a:cs typeface="Arial"/>
              </a:rPr>
              <a:t>Hui Chin Teoh</a:t>
            </a:r>
            <a:br>
              <a:rPr lang="en-US" sz="1088" b="1" dirty="0">
                <a:ea typeface="Calibri" panose="020F0502020204030204" pitchFamily="34" charset="0"/>
                <a:cs typeface="Arial"/>
              </a:rPr>
            </a:br>
            <a:r>
              <a:rPr lang="de-DE" sz="900" dirty="0">
                <a:ea typeface="Calibri" panose="020F0502020204030204" pitchFamily="34" charset="0"/>
                <a:cs typeface="Arial"/>
              </a:rPr>
              <a:t>Publication Manager, Boehringer Ingelheim (China)</a:t>
            </a:r>
            <a:endParaRPr lang="en-US" sz="9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3967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4FCC8337D174C93364C702EA1F290" ma:contentTypeVersion="18" ma:contentTypeDescription="Create a new document." ma:contentTypeScope="" ma:versionID="48844d56d2109ce0236ca119ff2ed8f0">
  <xsd:schema xmlns:xsd="http://www.w3.org/2001/XMLSchema" xmlns:xs="http://www.w3.org/2001/XMLSchema" xmlns:p="http://schemas.microsoft.com/office/2006/metadata/properties" xmlns:ns2="4c332a55-4707-4020-8374-933f2bc26be1" xmlns:ns3="a04fe632-e419-40ea-910d-d02619aa3042" targetNamespace="http://schemas.microsoft.com/office/2006/metadata/properties" ma:root="true" ma:fieldsID="6ff05f104fd69965388546f2ce1fea4b" ns2:_="" ns3:_="">
    <xsd:import namespace="4c332a55-4707-4020-8374-933f2bc26be1"/>
    <xsd:import namespace="a04fe632-e419-40ea-910d-d02619aa3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332a55-4707-4020-8374-933f2bc26b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a4a1aa3-75d4-4ef2-9f98-93d3523777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4fe632-e419-40ea-910d-d02619aa304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9c295e-242c-479f-b203-7a59f5840616}" ma:internalName="TaxCatchAll" ma:showField="CatchAllData" ma:web="a04fe632-e419-40ea-910d-d02619aa30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1BE84F-D8CD-4367-8481-A1263BBE46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F9C342-ACDE-4DA6-977F-33FA79735B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332a55-4707-4020-8374-933f2bc26be1"/>
    <ds:schemaRef ds:uri="a04fe632-e419-40ea-910d-d02619aa3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3691</Words>
  <Application>Microsoft Office PowerPoint</Application>
  <PresentationFormat>On-screen Show (16:9)</PresentationFormat>
  <Paragraphs>399</Paragraphs>
  <Slides>44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8" baseType="lpstr">
      <vt:lpstr>ＭＳ Ｐゴシック</vt:lpstr>
      <vt:lpstr>.AppleSystemUIFont</vt:lpstr>
      <vt:lpstr>Aptos</vt:lpstr>
      <vt:lpstr>Arial</vt:lpstr>
      <vt:lpstr>Arial Narrow</vt:lpstr>
      <vt:lpstr>Calibri</vt:lpstr>
      <vt:lpstr>Courier New</vt:lpstr>
      <vt:lpstr>Franklin Gothic Book</vt:lpstr>
      <vt:lpstr>Franklin Gothic Demi</vt:lpstr>
      <vt:lpstr>Franklin Gothic Medium</vt:lpstr>
      <vt:lpstr>Segoe UI</vt:lpstr>
      <vt:lpstr>Wingdings</vt:lpstr>
      <vt:lpstr>Office Theme</vt:lpstr>
      <vt:lpstr>think-cell Slide</vt:lpstr>
      <vt:lpstr>ISMPP University</vt:lpstr>
      <vt:lpstr>PowerPoint Presentation</vt:lpstr>
      <vt:lpstr>ISMPP Announcements</vt:lpstr>
      <vt:lpstr>ISMPP Announcements</vt:lpstr>
      <vt:lpstr>Poll Question </vt:lpstr>
      <vt:lpstr>How To Ask Questions</vt:lpstr>
      <vt:lpstr>Disclaimer</vt:lpstr>
      <vt:lpstr>Objectives</vt:lpstr>
      <vt:lpstr>Faculty</vt:lpstr>
      <vt:lpstr>Involvement of patients in publications</vt:lpstr>
      <vt:lpstr>Disclosures</vt:lpstr>
      <vt:lpstr>Working with patient authors</vt:lpstr>
      <vt:lpstr>Example 1: Inclusion of patient and HCP insights attitudes towards meningococcal vaccination</vt:lpstr>
      <vt:lpstr>Example 2: Plain language summary of publication – A simplified and accessible explanation of results</vt:lpstr>
      <vt:lpstr>Patient engagement landscape in Asia Pacific</vt:lpstr>
      <vt:lpstr>Challenges and suggestions for working with patient authors</vt:lpstr>
      <vt:lpstr>Recommendations for engaging patients</vt:lpstr>
      <vt:lpstr>Vendors Qualifying For Authorship in APAC</vt:lpstr>
      <vt:lpstr>The situation</vt:lpstr>
      <vt:lpstr>The situation</vt:lpstr>
      <vt:lpstr>The situation</vt:lpstr>
      <vt:lpstr>GPP principles to consider </vt:lpstr>
      <vt:lpstr>How can we navigate this situation?</vt:lpstr>
      <vt:lpstr>The situation</vt:lpstr>
      <vt:lpstr>GPP principles to consider  (GPP 2022 supplement, section G)</vt:lpstr>
      <vt:lpstr>How can we navigate this situation?</vt:lpstr>
      <vt:lpstr>Ethics in Publications for Both Journals and Authors</vt:lpstr>
      <vt:lpstr>What happened?</vt:lpstr>
      <vt:lpstr>What happened during peer review?</vt:lpstr>
      <vt:lpstr>How was this handled by the authors?</vt:lpstr>
      <vt:lpstr>How did we respond?</vt:lpstr>
      <vt:lpstr>What about the actions of the journal?</vt:lpstr>
      <vt:lpstr>Panel Discussion</vt:lpstr>
      <vt:lpstr>Audience Q&amp;A</vt:lpstr>
      <vt:lpstr>Upcoming ISMPPEevents</vt:lpstr>
      <vt:lpstr>ISMPP University</vt:lpstr>
      <vt:lpstr>Thank you for attending!</vt:lpstr>
      <vt:lpstr>Faculty Bios</vt:lpstr>
      <vt:lpstr>Malvika Katarya, ISMPP CMPP™ </vt:lpstr>
      <vt:lpstr>Jonathan Lee, PhD, ISMPP CMPP™</vt:lpstr>
      <vt:lpstr>Blair Hesp PhD, NZDipBus, ISMPP CMPP™</vt:lpstr>
      <vt:lpstr>Hui Chin Teoh</vt:lpstr>
      <vt:lpstr>Dr. Serina Stretton, PhD, ISMPP CMPP™</vt:lpstr>
      <vt:lpstr>Moderator: Sharon Lee, PhD, ISMPP CMPP™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Kevin Lewis</cp:lastModifiedBy>
  <cp:revision>27</cp:revision>
  <dcterms:created xsi:type="dcterms:W3CDTF">2017-08-02T13:46:59Z</dcterms:created>
  <dcterms:modified xsi:type="dcterms:W3CDTF">2024-07-11T13:56:17Z</dcterms:modified>
</cp:coreProperties>
</file>