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1" r:id="rId2"/>
    <p:sldId id="259" r:id="rId3"/>
    <p:sldId id="260" r:id="rId4"/>
    <p:sldId id="280" r:id="rId5"/>
    <p:sldId id="281" r:id="rId6"/>
    <p:sldId id="282" r:id="rId7"/>
    <p:sldId id="283" r:id="rId8"/>
    <p:sldId id="284" r:id="rId9"/>
    <p:sldId id="277" r:id="rId10"/>
    <p:sldId id="278" r:id="rId11"/>
    <p:sldId id="279" r:id="rId12"/>
    <p:sldId id="2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8316A8-0470-4988-BFB6-4D5D3FCDF8D3}" v="4" dt="2022-10-28T15:18:21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DABBA-5BD6-4E04-826C-0A752504E57A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D8A38-2326-4D9D-BE4D-F1A16E59E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9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6E8AA-B25F-4820-8004-C0C5EEC189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22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6E8AA-B25F-4820-8004-C0C5EEC189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595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6E8AA-B25F-4820-8004-C0C5EEC189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567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36E8AA-B25F-4820-8004-C0C5EEC1897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32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343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72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25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33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330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86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39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095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072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79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6FF8E-8FDA-4760-8AE0-7493214288F1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AE18976-B8F0-4A0D-B910-280C6BA71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tsaia@sdsu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tsaia@sds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69834E-5EEE-4D61-833E-049288964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E5D9BA-46E7-4BFA-9C74-75495BF6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033D76-5800-44B6-AFE9-EE2106935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80" y="638508"/>
            <a:ext cx="10905339" cy="4843439"/>
          </a:xfrm>
          <a:prstGeom prst="rect">
            <a:avLst/>
          </a:prstGeom>
          <a:gradFill rotWithShape="1">
            <a:gsLst>
              <a:gs pos="0">
                <a:sysClr val="windowText" lastClr="000000">
                  <a:lumMod val="85000"/>
                  <a:lumOff val="15000"/>
                </a:sysClr>
              </a:gs>
              <a:gs pos="100000">
                <a:sysClr val="windowText" lastClr="000000">
                  <a:lumMod val="95000"/>
                  <a:lumOff val="5000"/>
                </a:sysClr>
              </a:gs>
            </a:gsLst>
            <a:lin ang="5400000" scaled="0"/>
          </a:gradFill>
          <a:ln w="76200" cap="flat" cmpd="sng" algn="ctr">
            <a:noFill/>
            <a:prstDash val="solid"/>
            <a:miter lim="800000"/>
          </a:ln>
          <a:effectLst>
            <a:outerShdw blurRad="127000" dist="228600" dir="4740000" sx="98000" sy="98000" algn="tl" rotWithShape="0">
              <a:srgbClr val="000000">
                <a:alpha val="34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2D6F85-FFBA-4F81-AEE5-AAA17CB7A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053" y="865667"/>
            <a:ext cx="10451592" cy="4389120"/>
          </a:xfrm>
          <a:prstGeom prst="rect">
            <a:avLst/>
          </a:prstGeom>
          <a:gradFill rotWithShape="1">
            <a:gsLst>
              <a:gs pos="0">
                <a:srgbClr val="DADADA"/>
              </a:gs>
              <a:gs pos="100000">
                <a:srgbClr val="FFFFFE"/>
              </a:gs>
            </a:gsLst>
            <a:lin ang="16200000" scaled="0"/>
          </a:gradFill>
          <a:ln w="50800" cap="flat" cmpd="sng" algn="ctr">
            <a:solidFill>
              <a:srgbClr val="191919"/>
            </a:solidFill>
            <a:prstDash val="solid"/>
            <a:miter lim="800000"/>
          </a:ln>
          <a:effectLst>
            <a:innerShdw blurRad="63500" dist="88900" dir="14100000">
              <a:srgbClr val="000000">
                <a:alpha val="30000"/>
              </a:srgb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B31514-E6DF-4357-9EEA-EFB79830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645" y="1030259"/>
            <a:ext cx="10122408" cy="4059936"/>
          </a:xfrm>
          <a:prstGeom prst="rect">
            <a:avLst/>
          </a:prstGeom>
          <a:solidFill>
            <a:srgbClr val="FFFFFE"/>
          </a:solidFill>
          <a:ln w="6350" cap="flat" cmpd="sng" algn="ctr">
            <a:solidFill>
              <a:srgbClr val="DCDCE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/>
            <a:endParaRPr lang="en-US" kern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8624D-C26B-4B36-A521-37103F7BA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6222" y="1584552"/>
            <a:ext cx="9099255" cy="1442975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3200" b="1" i="0" dirty="0">
                <a:solidFill>
                  <a:srgbClr val="454545"/>
                </a:solidFill>
                <a:effectLst/>
                <a:latin typeface="+mn-lt"/>
              </a:rPr>
              <a:t>Disability Cultural Centers: Embracing Disability Culture and Identity within Higher Education </a:t>
            </a:r>
            <a:br>
              <a:rPr lang="en-US" sz="3200" b="0" i="0" dirty="0">
                <a:solidFill>
                  <a:srgbClr val="454545"/>
                </a:solidFill>
                <a:effectLst/>
                <a:latin typeface="Lato" panose="020F0502020204030203" pitchFamily="34" charset="0"/>
              </a:rPr>
            </a:br>
            <a:endParaRPr lang="en-US" sz="3200" dirty="0">
              <a:solidFill>
                <a:srgbClr val="45454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BDE38-89A4-410F-9698-F4C1961C9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2681" y="3177173"/>
            <a:ext cx="9546335" cy="1212692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AHEAD Webinar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November 2, 2022 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it-IT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r>
              <a:rPr kumimoji="0" lang="it-IT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Toni Saia </a:t>
            </a: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Ph.D., CRC, San Diego State University </a:t>
            </a:r>
            <a:r>
              <a:rPr kumimoji="0" lang="it-IT" sz="20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  <a:hlinkClick r:id="rId2"/>
              </a:rPr>
              <a:t>tsaia@sdsu.ed</a:t>
            </a:r>
            <a:r>
              <a:rPr lang="it-IT" sz="2000" u="sng" kern="0" dirty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  <a:hlinkClick r:id="rId2"/>
              </a:rPr>
              <a:t>u</a:t>
            </a:r>
            <a:endParaRPr lang="it-IT" sz="2000" u="sng" kern="0" dirty="0"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lang="it-IT" sz="2000" u="sng" kern="0" dirty="0"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"/>
              <a:sym typeface="Calibri"/>
            </a:endParaRPr>
          </a:p>
          <a:p>
            <a:pPr algn="ctr">
              <a:lnSpc>
                <a:spcPct val="110000"/>
              </a:lnSpc>
            </a:pPr>
            <a:endParaRPr lang="en-US" sz="2000" b="1" dirty="0">
              <a:solidFill>
                <a:schemeClr val="accent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12BDC66-00FA-4A3F-9BC7-BE05FF7705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1EDE8358-DCAB-4435-B043-58877C674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61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CC600D-86F3-4B9A-AD13-3908AD1ED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3" y="1600199"/>
            <a:ext cx="4494545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Avenues for Improving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CLIMATE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ATTITUDES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661271-B15B-4043-B708-1BD7F1D2C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38495" b="30830"/>
          <a:stretch/>
        </p:blipFill>
        <p:spPr>
          <a:xfrm rot="5400000">
            <a:off x="2509892" y="3682213"/>
            <a:ext cx="4288809" cy="142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1" y="468767"/>
            <a:ext cx="7363665" cy="6188064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Trust and validate disabled student experiences to decrease disabled students’ feelings of not being trusted or making the non-disabled people the experts of the situation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Include disability in diversity and social justice conversations without tokenizing one single disabled person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Infuse disability culture and history into the curriculum, beyond a single reading.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Create a disability studies major- not housed within the same department as special education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 Host disability pride events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Reduce person-first language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Respect the lived experience of disability- knowledge about disability and understanding of the lived experience are two different things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Continue to have events that allow disabled students and the disability community to share their stories and experiences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Host joint events with other cultural centers to promote intersectionality.</a:t>
            </a:r>
          </a:p>
          <a:p>
            <a:pPr>
              <a:lnSpc>
                <a:spcPct val="110000"/>
              </a:lnSpc>
              <a:spcBef>
                <a:spcPts val="400"/>
              </a:spcBef>
            </a:pPr>
            <a:r>
              <a:rPr lang="en-US" sz="1700" dirty="0">
                <a:latin typeface="Verdana" panose="020B0604030504040204" pitchFamily="34" charset="0"/>
                <a:ea typeface="Verdana" panose="020B0604030504040204" pitchFamily="34" charset="0"/>
              </a:rPr>
              <a:t>Commit to a strategic plan of advocacy, organizing and visibility to create change</a:t>
            </a:r>
          </a:p>
        </p:txBody>
      </p:sp>
    </p:spTree>
    <p:extLst>
      <p:ext uri="{BB962C8B-B14F-4D97-AF65-F5344CB8AC3E}">
        <p14:creationId xmlns:p14="http://schemas.microsoft.com/office/powerpoint/2010/main" val="3848123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624D-C26B-4B36-A521-37103F7BA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13" y="988098"/>
            <a:ext cx="4495380" cy="2407724"/>
          </a:xfrm>
        </p:spPr>
        <p:txBody>
          <a:bodyPr>
            <a:normAutofit/>
          </a:bodyPr>
          <a:lstStyle/>
          <a:p>
            <a:r>
              <a:rPr lang="en-US" sz="3400" spc="-100" dirty="0"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Questions?</a:t>
            </a:r>
            <a:br>
              <a:rPr lang="en-US" sz="3400" spc="-100" dirty="0"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</a:br>
            <a:br>
              <a:rPr lang="en-US" sz="3400" spc="-100" dirty="0"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</a:br>
            <a:br>
              <a:rPr lang="en-US" sz="3400" spc="-100" dirty="0"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</a:br>
            <a:br>
              <a:rPr lang="en-US" sz="3400" spc="-100" dirty="0"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ea typeface="+mn-ea"/>
                <a:cs typeface="+mn-cs"/>
              </a:rPr>
            </a:br>
            <a:endParaRPr lang="en-US" sz="3400" dirty="0">
              <a:latin typeface="Century Gothic" panose="020B0502020202020204" pitchFamily="34" charset="0"/>
            </a:endParaRPr>
          </a:p>
        </p:txBody>
      </p:sp>
      <p:pic>
        <p:nvPicPr>
          <p:cNvPr id="4" name="Graphic 5" descr="Help">
            <a:extLst>
              <a:ext uri="{FF2B5EF4-FFF2-40B4-BE49-F238E27FC236}">
                <a16:creationId xmlns:a16="http://schemas.microsoft.com/office/drawing/2014/main" id="{97D5190F-368F-B62C-81AD-F0C5BD1AA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7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380A-1D1E-5F60-5FAC-33B1E5ECA8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Thank you!!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A54F96-A2F8-F2B1-AB0F-D3D2EC380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3" y="3564467"/>
            <a:ext cx="9715809" cy="1071095"/>
          </a:xfrm>
        </p:spPr>
        <p:txBody>
          <a:bodyPr>
            <a:normAutofit/>
          </a:bodyPr>
          <a:lstStyle/>
          <a:p>
            <a:r>
              <a:rPr lang="en-US" sz="2000" dirty="0"/>
              <a:t>Please email me with any questions or collaborations </a:t>
            </a:r>
            <a:r>
              <a:rPr lang="en-US" sz="2000" dirty="0">
                <a:hlinkClick r:id="rId2"/>
              </a:rPr>
              <a:t>tsaia@sdsu.edu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47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Let's Talk Numbers 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990438" y="1982035"/>
            <a:ext cx="7046998" cy="2946762"/>
            <a:chOff x="4612521" y="1982035"/>
            <a:chExt cx="7046998" cy="294676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39C485E-EF7C-3A49-9D8A-0B221B090248}"/>
                </a:ext>
              </a:extLst>
            </p:cNvPr>
            <p:cNvSpPr/>
            <p:nvPr/>
          </p:nvSpPr>
          <p:spPr>
            <a:xfrm>
              <a:off x="8726905" y="1982035"/>
              <a:ext cx="2932614" cy="289392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701" b="0" i="0" u="none" strike="noStrike" kern="0" cap="none" spc="0" normalizeH="0" baseline="0" noProof="0" dirty="0">
                <a:ln>
                  <a:noFill/>
                </a:ln>
                <a:solidFill>
                  <a:srgbClr val="0E0E0E"/>
                </a:solidFill>
                <a:effectLst/>
                <a:uLnTx/>
                <a:uFillTx/>
                <a:latin typeface="Montserrat Light" charset="0"/>
                <a:ea typeface="+mn-ea"/>
                <a:cs typeface="+mn-cs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534A5EB-7C89-EC44-B473-02E882317E0D}"/>
                </a:ext>
              </a:extLst>
            </p:cNvPr>
            <p:cNvSpPr/>
            <p:nvPr/>
          </p:nvSpPr>
          <p:spPr>
            <a:xfrm>
              <a:off x="4612521" y="1982035"/>
              <a:ext cx="2932614" cy="289392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701" b="0" i="0" u="none" strike="noStrike" kern="0" cap="none" spc="0" normalizeH="0" baseline="0" noProof="0" dirty="0">
                <a:ln>
                  <a:noFill/>
                </a:ln>
                <a:solidFill>
                  <a:srgbClr val="0E0E0E"/>
                </a:solidFill>
                <a:effectLst/>
                <a:uLnTx/>
                <a:uFillTx/>
                <a:latin typeface="Montserrat Light" charset="0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B57877-7F95-C44F-A0C2-77773B73CC0A}"/>
                </a:ext>
              </a:extLst>
            </p:cNvPr>
            <p:cNvSpPr txBox="1"/>
            <p:nvPr/>
          </p:nvSpPr>
          <p:spPr>
            <a:xfrm>
              <a:off x="5436013" y="2011150"/>
              <a:ext cx="148630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0" cap="none" spc="450" normalizeH="0" baseline="0" noProof="0" dirty="0">
                  <a:ln>
                    <a:noFill/>
                  </a:ln>
                  <a:solidFill>
                    <a:srgbClr val="0E0E0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ontserrat" charset="0"/>
                  <a:cs typeface="Times New Roman" panose="02020603050405020304" pitchFamily="18" charset="0"/>
                </a:rPr>
                <a:t>19%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D81C2B-155C-2641-B587-1FA0B2917E6E}"/>
                </a:ext>
              </a:extLst>
            </p:cNvPr>
            <p:cNvSpPr txBox="1"/>
            <p:nvPr/>
          </p:nvSpPr>
          <p:spPr>
            <a:xfrm>
              <a:off x="9533224" y="1999579"/>
              <a:ext cx="1486305" cy="76944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0" cap="none" spc="450" normalizeH="0" baseline="0" noProof="0" dirty="0">
                  <a:ln>
                    <a:noFill/>
                  </a:ln>
                  <a:solidFill>
                    <a:srgbClr val="0E0E0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ontserrat" charset="0"/>
                  <a:cs typeface="Times New Roman" panose="02020603050405020304" pitchFamily="18" charset="0"/>
                </a:rPr>
                <a:t>12%</a:t>
              </a:r>
            </a:p>
          </p:txBody>
        </p:sp>
        <p:sp>
          <p:nvSpPr>
            <p:cNvPr id="24" name="TextBox 27">
              <a:extLst>
                <a:ext uri="{FF2B5EF4-FFF2-40B4-BE49-F238E27FC236}">
                  <a16:creationId xmlns:a16="http://schemas.microsoft.com/office/drawing/2014/main" id="{813CC191-7FF7-4348-9CD7-9E6EA42EA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9693" y="2989805"/>
              <a:ext cx="2932613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827213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E0E0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ontserrat Light" pitchFamily="2" charset="77"/>
                  <a:cs typeface="Times New Roman" panose="02020603050405020304" pitchFamily="18" charset="0"/>
                </a:rPr>
                <a:t>Of undergraduates  reported having a disability for the 2015-2016 academic year </a:t>
              </a:r>
            </a:p>
          </p:txBody>
        </p:sp>
      </p:grpSp>
      <p:sp>
        <p:nvSpPr>
          <p:cNvPr id="26" name="TextBox 27">
            <a:extLst>
              <a:ext uri="{FF2B5EF4-FFF2-40B4-BE49-F238E27FC236}">
                <a16:creationId xmlns:a16="http://schemas.microsoft.com/office/drawing/2014/main" id="{813CC191-7FF7-4348-9CD7-9E6EA42EA9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703" y="3014880"/>
            <a:ext cx="29326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E0E0E"/>
                </a:solidFill>
                <a:effectLst/>
                <a:uLnTx/>
                <a:uFillTx/>
                <a:latin typeface="Times New Roman" panose="02020603050405020304" pitchFamily="18" charset="0"/>
                <a:ea typeface="Montserrat Light" pitchFamily="2" charset="77"/>
                <a:cs typeface="Times New Roman" panose="02020603050405020304" pitchFamily="18" charset="0"/>
              </a:rPr>
              <a:t>Of graduate students reported having a disability for the 2015-2016 academic year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26750" y="5340386"/>
            <a:ext cx="8704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32D9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*Keep in mind this only accounts for the disabled people/students who reported.</a:t>
            </a:r>
          </a:p>
        </p:txBody>
      </p:sp>
    </p:spTree>
    <p:extLst>
      <p:ext uri="{BB962C8B-B14F-4D97-AF65-F5344CB8AC3E}">
        <p14:creationId xmlns:p14="http://schemas.microsoft.com/office/powerpoint/2010/main" val="428589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FF3F6-0A19-04D2-E03D-15CFE0B4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 Closer Look: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149A-4B6E-EBBA-A677-B08BE2A75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93208"/>
            <a:ext cx="9603275" cy="3294576"/>
          </a:xfrm>
        </p:spPr>
        <p:txBody>
          <a:bodyPr>
            <a:normAutofit/>
          </a:bodyPr>
          <a:lstStyle/>
          <a:p>
            <a:r>
              <a:rPr lang="en-US" sz="2400" dirty="0"/>
              <a:t>Attainment of bachelor’s degrees by disabled people (15.7%) remains much lower than nondisabled individuals (35.9%) (Erickson et al., 2022).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5235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9CC600D-86F3-4B9A-AD13-3908AD1ED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A1D8C-7684-C34F-F4B1-56084DB3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1432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What we Know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661271-B15B-4043-B708-1BD7F1D2C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38495" b="30830"/>
          <a:stretch/>
        </p:blipFill>
        <p:spPr>
          <a:xfrm rot="5400000">
            <a:off x="2509892" y="3682213"/>
            <a:ext cx="4288809" cy="14252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0DD4659-8CEF-241C-7F0B-72128C9F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635" y="351130"/>
            <a:ext cx="7093445" cy="7922361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Many colleges are still unprepared to support disabled students beyond legally mandated equal access and accommodations (Hong, 2015).  Kimball et al. (2016) noted many “disabled students experience a “chilly” campus climate involving stereotypes, microaggressions, misconceptions and exclusion” (p. 1).</a:t>
            </a:r>
          </a:p>
          <a:p>
            <a:pPr>
              <a:lnSpc>
                <a:spcPct val="110000"/>
              </a:lnSpc>
            </a:pPr>
            <a:r>
              <a:rPr lang="en-US" dirty="0"/>
              <a:t>Disabled students are “invisible on campus because others see their disability only as a need for an accommodation rather than as an identity” (</a:t>
            </a:r>
            <a:r>
              <a:rPr lang="en-US" dirty="0" err="1"/>
              <a:t>Abes</a:t>
            </a:r>
            <a:r>
              <a:rPr lang="en-US" dirty="0"/>
              <a:t> &amp; Wallace 2018, p. 551).</a:t>
            </a:r>
          </a:p>
          <a:p>
            <a:pPr>
              <a:lnSpc>
                <a:spcPct val="110000"/>
              </a:lnSpc>
            </a:pPr>
            <a:r>
              <a:rPr lang="en-US" dirty="0"/>
              <a:t>It can be hard for disabled students to find membership in the cultures and subcultures on their campus (</a:t>
            </a:r>
            <a:r>
              <a:rPr lang="en-US" dirty="0" err="1"/>
              <a:t>Kuh</a:t>
            </a:r>
            <a:r>
              <a:rPr lang="en-US" dirty="0"/>
              <a:t> &amp; Love, 2000; Tinto, 1993). </a:t>
            </a:r>
          </a:p>
          <a:p>
            <a:pPr>
              <a:lnSpc>
                <a:spcPct val="110000"/>
              </a:lnSpc>
            </a:pPr>
            <a:r>
              <a:rPr lang="en-US" dirty="0"/>
              <a:t>Often includes ill-prepared advisors, negative faculty perceptions, and stigma due to separation from peers such as having to leave the classroom to receive testing accommodations (Hong, 2015). </a:t>
            </a:r>
          </a:p>
          <a:p>
            <a:pPr>
              <a:lnSpc>
                <a:spcPct val="110000"/>
              </a:lnSpc>
            </a:pPr>
            <a:endParaRPr lang="en-US" sz="1400" dirty="0"/>
          </a:p>
          <a:p>
            <a:pPr>
              <a:lnSpc>
                <a:spcPct val="110000"/>
              </a:lnSpc>
            </a:pPr>
            <a:endParaRPr lang="en-US" sz="1400" dirty="0"/>
          </a:p>
          <a:p>
            <a:pPr>
              <a:lnSpc>
                <a:spcPct val="110000"/>
              </a:lnSpc>
            </a:pPr>
            <a:endParaRPr lang="en-US" sz="1400" dirty="0"/>
          </a:p>
          <a:p>
            <a:pPr marL="0" indent="0">
              <a:lnSpc>
                <a:spcPct val="110000"/>
              </a:lnSpc>
              <a:buNone/>
            </a:pPr>
            <a:endParaRPr lang="en-US" sz="1400" dirty="0"/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0755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9CC600D-86F3-4B9A-AD13-3908AD1ED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019" y="1600199"/>
            <a:ext cx="3171432" cy="4297680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+mn-lt"/>
              </a:rPr>
              <a:t>The Problem 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F661271-B15B-4043-B708-1BD7F1D2C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38495" b="30830"/>
          <a:stretch/>
        </p:blipFill>
        <p:spPr>
          <a:xfrm rot="5400000">
            <a:off x="2509892" y="3682213"/>
            <a:ext cx="4288809" cy="142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142" y="655104"/>
            <a:ext cx="7222838" cy="6016557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Traditionally, higher education institutions have focused on basic legal compliance and accessibility rather than a cultural shift of how disability is viewed on campus (Hong, 2015). 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Improved in providing accommodations and services but lagged far behind in recognizing, celebrating, and incorporating disability as a cultural identity (Davis, 2011; 2016). 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Legal debates about disability-related accommodations tend to divert attention from the importance of disability as a powerful, yet consistently marginalized cultural identity (</a:t>
            </a:r>
            <a:r>
              <a:rPr lang="en-US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Grigley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2017).   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Underrepresented college students are more likely than other students to feel disconnected and isolated (Bowman, Park, &amp; Denson, 2015).  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Disability studies &amp; social model perspective: </a:t>
            </a:r>
            <a:r>
              <a:rPr lang="en-US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disability is routinely missing from diversity conversations and social justice initiatives in the academic arena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(Davis, 2011).  </a:t>
            </a:r>
          </a:p>
        </p:txBody>
      </p:sp>
    </p:spTree>
    <p:extLst>
      <p:ext uri="{BB962C8B-B14F-4D97-AF65-F5344CB8AC3E}">
        <p14:creationId xmlns:p14="http://schemas.microsoft.com/office/powerpoint/2010/main" val="254760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7BE0A-17A4-AF54-BDEC-2555FD843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Disability Cultural Centers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E160-4D8B-37C4-A207-1C4E28E8E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376" y="1551687"/>
            <a:ext cx="11239248" cy="409360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Disability cultural centers (DCC) are not synonymous with disability services in higher education. Rather than focusing on reasonable accommodations. </a:t>
            </a:r>
            <a:endParaRPr lang="en-US" b="0" i="0" u="none" strike="noStrike" dirty="0">
              <a:solidFill>
                <a:srgbClr val="000000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DCCs have dedicated staff, space, and funding that allow disabled students, faculty, and staff to celebrate and explore the disability experience (Saia, 2022).  </a:t>
            </a: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The presence of a DCC can play a vital role in shifting the conversation from legal rights to the validation and expression of disability culture on campus (Chiang, 2019). </a:t>
            </a: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Dr. Margret Fink (Director of the UIC DCC) shared “ I think having space and energy for disability community and culture is really important, because universities are not easy places to be as a disabled person” (Herder, 2022).  </a:t>
            </a:r>
            <a:endParaRPr lang="en-US" b="0" dirty="0">
              <a:effectLst/>
            </a:endParaRPr>
          </a:p>
          <a:p>
            <a:pPr marL="0" indent="0">
              <a:spcAft>
                <a:spcPts val="1200"/>
              </a:spcAft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03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D893-D89C-FCD6-DA0D-F1816DC5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a DCC?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05285-FD67-61CA-D403-A7E612D2D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space </a:t>
            </a:r>
          </a:p>
          <a:p>
            <a:r>
              <a:rPr lang="en-US" dirty="0"/>
              <a:t>Physical space </a:t>
            </a:r>
          </a:p>
          <a:p>
            <a:r>
              <a:rPr lang="en-US" dirty="0"/>
              <a:t>Location </a:t>
            </a:r>
          </a:p>
          <a:p>
            <a:r>
              <a:rPr lang="en-US" dirty="0"/>
              <a:t>Disability culture</a:t>
            </a:r>
          </a:p>
          <a:p>
            <a:r>
              <a:rPr lang="en-US" dirty="0"/>
              <a:t> Community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3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7BDD-E09A-F879-FF69-01B53398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does a DCC do?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ABA1C-8F07-A0CE-D1D5-39B50A34A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</a:t>
            </a:r>
          </a:p>
          <a:p>
            <a:r>
              <a:rPr lang="en-US" dirty="0"/>
              <a:t>Advocacy </a:t>
            </a:r>
          </a:p>
          <a:p>
            <a:r>
              <a:rPr lang="en-US" dirty="0"/>
              <a:t>Faculty Training </a:t>
            </a:r>
          </a:p>
          <a:p>
            <a:r>
              <a:rPr lang="en-US" dirty="0"/>
              <a:t>Pride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9CC600D-86F3-4B9A-AD13-3908AD1ED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86" y="1600199"/>
            <a:ext cx="4187307" cy="4297680"/>
          </a:xfrm>
        </p:spPr>
        <p:txBody>
          <a:bodyPr anchor="ctr">
            <a:normAutofit/>
          </a:bodyPr>
          <a:lstStyle/>
          <a:p>
            <a:pPr algn="ctr"/>
            <a:r>
              <a:rPr lang="en-US" sz="2500" dirty="0">
                <a:latin typeface="Verdana" panose="020B0604030504040204" pitchFamily="34" charset="0"/>
                <a:ea typeface="Verdana" panose="020B0604030504040204" pitchFamily="34" charset="0"/>
              </a:rPr>
              <a:t>Avenues for improving </a:t>
            </a:r>
            <a:r>
              <a:rPr lang="en-US" sz="2500" b="1" dirty="0">
                <a:latin typeface="Verdana" panose="020B0604030504040204" pitchFamily="34" charset="0"/>
                <a:ea typeface="Verdana" panose="020B0604030504040204" pitchFamily="34" charset="0"/>
              </a:rPr>
              <a:t>ACCESSIBILITY</a:t>
            </a:r>
            <a:br>
              <a:rPr lang="en-US" sz="2500" dirty="0">
                <a:latin typeface="Century Gothic" panose="020B0502020202020204" pitchFamily="34" charset="0"/>
              </a:rPr>
            </a:br>
            <a:endParaRPr lang="en-US" sz="2500" dirty="0">
              <a:latin typeface="Century Gothic" panose="020B0502020202020204" pitchFamily="34" charset="0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3F661271-B15B-4043-B708-1BD7F1D2C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1" t="10889" r="38495" b="30830"/>
          <a:stretch/>
        </p:blipFill>
        <p:spPr>
          <a:xfrm rot="5400000">
            <a:off x="2509892" y="3682213"/>
            <a:ext cx="4288809" cy="1425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5091E-C2B5-4EDA-8F7F-BED05D5B5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1128" y="714444"/>
            <a:ext cx="6996097" cy="5429112"/>
          </a:xfrm>
        </p:spPr>
        <p:txBody>
          <a:bodyPr anchor="ctr">
            <a:noAutofit/>
          </a:bodyPr>
          <a:lstStyle/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Appropriate space in classrooms to navigate around the room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Various seating options not exclusively in the back of rooms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Easily movable furniture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Make it a policy to have breaks during classes, making two-hour classes more feasible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Use microphones consistently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Have elevators accessing all floors in every building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Make all class notes available to everyone prior to class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Adopt braille maps and menus around campus not just within the DRC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Use exclusively automatic doors on campus</a:t>
            </a:r>
          </a:p>
          <a:p>
            <a:pPr lvl="0">
              <a:lnSpc>
                <a:spcPct val="110000"/>
              </a:lnSpc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Remove fluorescent lighting on campus</a:t>
            </a:r>
          </a:p>
        </p:txBody>
      </p:sp>
    </p:spTree>
    <p:extLst>
      <p:ext uri="{BB962C8B-B14F-4D97-AF65-F5344CB8AC3E}">
        <p14:creationId xmlns:p14="http://schemas.microsoft.com/office/powerpoint/2010/main" val="5849803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823</Words>
  <Application>Microsoft Macintosh PowerPoint</Application>
  <PresentationFormat>Widescreen</PresentationFormat>
  <Paragraphs>75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Consolas</vt:lpstr>
      <vt:lpstr>Lato</vt:lpstr>
      <vt:lpstr>Montserrat Light</vt:lpstr>
      <vt:lpstr>Times New Roman</vt:lpstr>
      <vt:lpstr>Verdana</vt:lpstr>
      <vt:lpstr>Gallery</vt:lpstr>
      <vt:lpstr>Disability Cultural Centers: Embracing Disability Culture and Identity within Higher Education  </vt:lpstr>
      <vt:lpstr>Let's Talk Numbers </vt:lpstr>
      <vt:lpstr>A Closer Look:</vt:lpstr>
      <vt:lpstr>What we Know </vt:lpstr>
      <vt:lpstr>The Problem </vt:lpstr>
      <vt:lpstr>Disability Cultural Centers </vt:lpstr>
      <vt:lpstr>What is a DCC? </vt:lpstr>
      <vt:lpstr>What does a DCC do? </vt:lpstr>
      <vt:lpstr>Avenues for improving ACCESSIBILITY </vt:lpstr>
      <vt:lpstr>Avenues for Improving CLIMATE and ATTITUDES </vt:lpstr>
      <vt:lpstr>Questions?    </vt:lpstr>
      <vt:lpstr>Thank you!!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Cultural Centers: Embracing Disability Culture and Identity within Higher Education  </dc:title>
  <dc:subject/>
  <dc:creator>toniannsaia@gmail.com</dc:creator>
  <cp:keywords/>
  <dc:description/>
  <cp:lastModifiedBy>Melanie P. Thornton</cp:lastModifiedBy>
  <cp:revision>2</cp:revision>
  <dcterms:created xsi:type="dcterms:W3CDTF">2022-10-28T04:11:54Z</dcterms:created>
  <dcterms:modified xsi:type="dcterms:W3CDTF">2022-10-28T16:19:51Z</dcterms:modified>
  <cp:category/>
</cp:coreProperties>
</file>