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61" r:id="rId2"/>
    <p:sldId id="259" r:id="rId3"/>
    <p:sldId id="260" r:id="rId4"/>
    <p:sldId id="280" r:id="rId5"/>
    <p:sldId id="281" r:id="rId6"/>
    <p:sldId id="282" r:id="rId7"/>
    <p:sldId id="283" r:id="rId8"/>
    <p:sldId id="284" r:id="rId9"/>
    <p:sldId id="277" r:id="rId10"/>
    <p:sldId id="278" r:id="rId11"/>
    <p:sldId id="279" r:id="rId12"/>
    <p:sldId id="285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08316A8-0470-4988-BFB6-4D5D3FCDF8D3}" v="4" dt="2022-10-28T15:18:21.3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80" autoAdjust="0"/>
    <p:restoredTop sz="94660"/>
  </p:normalViewPr>
  <p:slideViewPr>
    <p:cSldViewPr snapToGrid="0">
      <p:cViewPr varScale="1">
        <p:scale>
          <a:sx n="89" d="100"/>
          <a:sy n="89" d="100"/>
        </p:scale>
        <p:origin x="62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BDABBA-5BD6-4E04-826C-0A752504E57A}" type="datetimeFigureOut">
              <a:rPr lang="en-US" smtClean="0"/>
              <a:t>10/28/22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ED8A38-2326-4D9D-BE4D-F1A16E59E3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9942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A36E8AA-B25F-4820-8004-C0C5EEC1897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74226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A36E8AA-B25F-4820-8004-C0C5EEC1897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59505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A36E8AA-B25F-4820-8004-C0C5EEC1897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725675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A36E8AA-B25F-4820-8004-C0C5EEC1897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243279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8403" y="945913"/>
            <a:ext cx="8637073" cy="2618554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8404" y="3564467"/>
            <a:ext cx="8637072" cy="1071095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6FF8E-8FDA-4760-8AE0-7493214288F1}" type="datetimeFigureOut">
              <a:rPr lang="en-US" smtClean="0"/>
              <a:t>10/28/22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27124" y="329307"/>
            <a:ext cx="5943668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24392" y="134930"/>
            <a:ext cx="811019" cy="503578"/>
          </a:xfrm>
        </p:spPr>
        <p:txBody>
          <a:bodyPr/>
          <a:lstStyle/>
          <a:p>
            <a:fld id="{FAE18976-B8F0-4A0D-B910-280C6BA71D48}" type="slidenum">
              <a:rPr lang="en-US" smtClean="0"/>
              <a:t>‹#›</a:t>
            </a:fld>
            <a:endParaRPr lang="en-US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13439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6FF8E-8FDA-4760-8AE0-7493214288F1}" type="datetimeFigureOut">
              <a:rPr lang="en-US" smtClean="0"/>
              <a:t>10/28/22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18976-B8F0-4A0D-B910-280C6BA71D48}" type="slidenum">
              <a:rPr lang="en-US" smtClean="0"/>
              <a:t>‹#›</a:t>
            </a:fld>
            <a:endParaRPr lang="en-US"/>
          </a:p>
        </p:txBody>
      </p:sp>
      <p:pic>
        <p:nvPicPr>
          <p:cNvPr id="15" name="Picture 14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72728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4709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30270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6FF8E-8FDA-4760-8AE0-7493214288F1}" type="datetimeFigureOut">
              <a:rPr lang="en-US" smtClean="0"/>
              <a:t>10/28/22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18976-B8F0-4A0D-B910-280C6BA71D48}" type="slidenum">
              <a:rPr lang="en-US" smtClean="0"/>
              <a:t>‹#›</a:t>
            </a:fld>
            <a:endParaRPr lang="en-US"/>
          </a:p>
        </p:txBody>
      </p:sp>
      <p:pic>
        <p:nvPicPr>
          <p:cNvPr id="17" name="Picture 16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59215" b="36435"/>
          <a:stretch/>
        </p:blipFill>
        <p:spPr>
          <a:xfrm rot="5400000">
            <a:off x="8642279" y="3046916"/>
            <a:ext cx="4663440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85252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200"/>
            </a:lvl1pPr>
          </a:lstStyle>
          <a:p>
            <a:fld id="{9916FF8E-8FDA-4760-8AE0-7493214288F1}" type="datetimeFigureOut">
              <a:rPr lang="en-US" smtClean="0"/>
              <a:t>10/28/22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18976-B8F0-4A0D-B910-280C6BA71D48}" type="slidenum">
              <a:rPr lang="en-US" smtClean="0"/>
              <a:t>‹#›</a:t>
            </a:fld>
            <a:endParaRPr lang="en-US"/>
          </a:p>
        </p:txBody>
      </p:sp>
      <p:pic>
        <p:nvPicPr>
          <p:cNvPr id="24" name="Picture 2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31339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7" y="1756129"/>
            <a:ext cx="8619060" cy="2050065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29166" y="3806195"/>
            <a:ext cx="861906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6FF8E-8FDA-4760-8AE0-7493214288F1}" type="datetimeFigureOut">
              <a:rPr lang="en-US" smtClean="0"/>
              <a:t>10/28/22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18976-B8F0-4A0D-B910-280C6BA71D48}" type="slidenum">
              <a:rPr lang="en-US" smtClean="0"/>
              <a:t>‹#›</a:t>
            </a:fld>
            <a:endParaRPr lang="en-US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23309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1052" y="958037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9166" y="2165621"/>
            <a:ext cx="4645152" cy="32938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606" y="2171769"/>
            <a:ext cx="4645152" cy="32870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6FF8E-8FDA-4760-8AE0-7493214288F1}" type="datetimeFigureOut">
              <a:rPr lang="en-US" smtClean="0"/>
              <a:t>10/28/22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18976-B8F0-4A0D-B910-280C6BA71D48}" type="slidenum">
              <a:rPr lang="en-US" smtClean="0"/>
              <a:t>‹#›</a:t>
            </a:fld>
            <a:endParaRPr lang="en-US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118613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6" y="953336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9166" y="2169727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9166" y="2974448"/>
            <a:ext cx="4645152" cy="24938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4337" y="2173181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94337" y="2971669"/>
            <a:ext cx="4645152" cy="24871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6FF8E-8FDA-4760-8AE0-7493214288F1}" type="datetimeFigureOut">
              <a:rPr lang="en-US" smtClean="0"/>
              <a:t>10/28/22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18976-B8F0-4A0D-B910-280C6BA71D48}" type="slidenum">
              <a:rPr lang="en-US" smtClean="0"/>
              <a:t>‹#›</a:t>
            </a:fld>
            <a:endParaRPr lang="en-US"/>
          </a:p>
        </p:txBody>
      </p:sp>
      <p:pic>
        <p:nvPicPr>
          <p:cNvPr id="18" name="Picture 17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94398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6FF8E-8FDA-4760-8AE0-7493214288F1}" type="datetimeFigureOut">
              <a:rPr lang="en-US" smtClean="0"/>
              <a:t>10/28/22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18976-B8F0-4A0D-B910-280C6BA71D48}" type="slidenum">
              <a:rPr lang="en-US" smtClean="0"/>
              <a:t>‹#›</a:t>
            </a:fld>
            <a:endParaRPr lang="en-US"/>
          </a:p>
        </p:txBody>
      </p:sp>
      <p:pic>
        <p:nvPicPr>
          <p:cNvPr id="14" name="Picture 1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10951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6FF8E-8FDA-4760-8AE0-7493214288F1}" type="datetimeFigureOut">
              <a:rPr lang="en-US" smtClean="0"/>
              <a:t>10/28/22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18976-B8F0-4A0D-B910-280C6BA71D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465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4291" y="952578"/>
            <a:ext cx="3275013" cy="2322176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3334" y="952578"/>
            <a:ext cx="6012470" cy="4505221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4291" y="3274754"/>
            <a:ext cx="3275013" cy="2178918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6FF8E-8FDA-4760-8AE0-7493214288F1}" type="datetimeFigureOut">
              <a:rPr lang="en-US" smtClean="0"/>
              <a:t>10/28/22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18976-B8F0-4A0D-B910-280C6BA71D48}" type="slidenum">
              <a:rPr lang="en-US" smtClean="0"/>
              <a:t>‹#›</a:t>
            </a:fld>
            <a:endParaRPr lang="en-US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10724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tx1">
                    <a:lumMod val="85000"/>
                    <a:lumOff val="15000"/>
                  </a:schemeClr>
                </a:gs>
                <a:gs pos="100000">
                  <a:schemeClr val="tx1">
                    <a:lumMod val="95000"/>
                    <a:lumOff val="5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24" y="1129513"/>
            <a:ext cx="5854872" cy="1924208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8247" y="3053721"/>
            <a:ext cx="5846486" cy="2096013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25300" y="5469856"/>
            <a:ext cx="5849605" cy="320123"/>
          </a:xfrm>
        </p:spPr>
        <p:txBody>
          <a:bodyPr/>
          <a:lstStyle>
            <a:lvl1pPr algn="l">
              <a:defRPr/>
            </a:lvl1pPr>
          </a:lstStyle>
          <a:p>
            <a:fld id="{9916FF8E-8FDA-4760-8AE0-7493214288F1}" type="datetimeFigureOut">
              <a:rPr lang="en-US" smtClean="0"/>
              <a:t>10/28/22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25300" y="318640"/>
            <a:ext cx="4877818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76794" y="137408"/>
            <a:ext cx="811019" cy="503578"/>
          </a:xfrm>
        </p:spPr>
        <p:txBody>
          <a:bodyPr/>
          <a:lstStyle/>
          <a:p>
            <a:fld id="{FAE18976-B8F0-4A0D-B910-280C6BA71D48}" type="slidenum">
              <a:rPr lang="en-US" smtClean="0"/>
              <a:t>‹#›</a:t>
            </a:fld>
            <a:endParaRPr lang="en-US"/>
          </a:p>
        </p:txBody>
      </p:sp>
      <p:pic>
        <p:nvPicPr>
          <p:cNvPr id="22" name="Picture 21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t="474" r="48549" b="36564"/>
          <a:stretch/>
        </p:blipFill>
        <p:spPr>
          <a:xfrm>
            <a:off x="1125460" y="643464"/>
            <a:ext cx="5879592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47947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19336"/>
            <a:ext cx="12192000" cy="74295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0" y="468769"/>
            <a:ext cx="12192000" cy="56470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/>
          <p:cNvCxnSpPr/>
          <p:nvPr/>
        </p:nvCxnSpPr>
        <p:spPr>
          <a:xfrm>
            <a:off x="0" y="6121269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0270" y="2171769"/>
            <a:ext cx="9603275" cy="32945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32830" y="330370"/>
            <a:ext cx="251539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16FF8E-8FDA-4760-8AE0-7493214288F1}" type="datetimeFigureOut">
              <a:rPr lang="en-US" smtClean="0"/>
              <a:t>10/28/22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30270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18076" y="137408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FAE18976-B8F0-4A0D-B910-280C6BA71D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41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mailto:tsaia@sdsu.edu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tsaia@sdsu.edu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  <a:lumMod val="108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C69834E-5EEE-4D61-833E-0492889645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8E5D9BA-46E7-4BFA-9C74-75495BF6F5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B033D76-5800-44B6-AFE9-EE21069351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180" y="638508"/>
            <a:ext cx="10905339" cy="4843439"/>
          </a:xfrm>
          <a:prstGeom prst="rect">
            <a:avLst/>
          </a:prstGeom>
          <a:gradFill rotWithShape="1">
            <a:gsLst>
              <a:gs pos="0">
                <a:sysClr val="windowText" lastClr="000000">
                  <a:lumMod val="85000"/>
                  <a:lumOff val="15000"/>
                </a:sysClr>
              </a:gs>
              <a:gs pos="100000">
                <a:sysClr val="windowText" lastClr="000000">
                  <a:lumMod val="95000"/>
                  <a:lumOff val="5000"/>
                </a:sysClr>
              </a:gs>
            </a:gsLst>
            <a:lin ang="5400000" scaled="0"/>
          </a:gradFill>
          <a:ln w="76200" cap="flat" cmpd="sng" algn="ctr">
            <a:noFill/>
            <a:prstDash val="solid"/>
            <a:miter lim="800000"/>
          </a:ln>
          <a:effectLst>
            <a:outerShdw blurRad="127000" dist="228600" dir="4740000" sx="98000" sy="98000" algn="tl" rotWithShape="0">
              <a:srgbClr val="000000">
                <a:alpha val="34000"/>
              </a:srgb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rtlCol="0" anchor="ctr"/>
          <a:lstStyle/>
          <a:p>
            <a:pPr algn="ctr" defTabSz="914400"/>
            <a:endParaRPr lang="en-US" kern="0">
              <a:solidFill>
                <a:prstClr val="white"/>
              </a:solidFill>
              <a:latin typeface="Century Gothic" panose="020B0502020202020204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22D6F85-FFBA-4F81-AEE5-AAA17CB7AA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0053" y="865667"/>
            <a:ext cx="10451592" cy="4389120"/>
          </a:xfrm>
          <a:prstGeom prst="rect">
            <a:avLst/>
          </a:prstGeom>
          <a:gradFill rotWithShape="1">
            <a:gsLst>
              <a:gs pos="0">
                <a:srgbClr val="DADADA"/>
              </a:gs>
              <a:gs pos="100000">
                <a:srgbClr val="FFFFFE"/>
              </a:gs>
            </a:gsLst>
            <a:lin ang="16200000" scaled="0"/>
          </a:gradFill>
          <a:ln w="50800" cap="flat" cmpd="sng" algn="ctr">
            <a:solidFill>
              <a:srgbClr val="191919"/>
            </a:solidFill>
            <a:prstDash val="solid"/>
            <a:miter lim="800000"/>
          </a:ln>
          <a:effectLst>
            <a:innerShdw blurRad="63500" dist="88900" dir="14100000">
              <a:srgbClr val="000000">
                <a:alpha val="30000"/>
              </a:srgbClr>
            </a:inn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rtlCol="0" anchor="ctr"/>
          <a:lstStyle/>
          <a:p>
            <a:pPr algn="ctr" defTabSz="914400"/>
            <a:endParaRPr lang="en-US" kern="0">
              <a:solidFill>
                <a:prstClr val="white"/>
              </a:solidFill>
              <a:latin typeface="Century Gothic" panose="020B0502020202020204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3B31514-E6DF-4357-9EEA-EFB7983080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4645" y="1030259"/>
            <a:ext cx="10122408" cy="4059936"/>
          </a:xfrm>
          <a:prstGeom prst="rect">
            <a:avLst/>
          </a:prstGeom>
          <a:solidFill>
            <a:srgbClr val="FFFFFE"/>
          </a:solidFill>
          <a:ln w="6350" cap="flat" cmpd="sng" algn="ctr">
            <a:solidFill>
              <a:srgbClr val="DCDCE0"/>
            </a:solidFill>
            <a:prstDash val="solid"/>
          </a:ln>
          <a:effectLst/>
        </p:spPr>
        <p:txBody>
          <a:bodyPr rtlCol="0" anchor="ctr"/>
          <a:lstStyle/>
          <a:p>
            <a:pPr algn="ctr" defTabSz="914400"/>
            <a:endParaRPr lang="en-US" kern="0">
              <a:solidFill>
                <a:prstClr val="white"/>
              </a:solidFill>
              <a:latin typeface="Century Gothic" panose="020B0502020202020204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08624D-C26B-4B36-A521-37103F7BAE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46222" y="1584552"/>
            <a:ext cx="9099255" cy="1442975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en-US" sz="3200" b="1" i="0" dirty="0">
                <a:solidFill>
                  <a:srgbClr val="454545"/>
                </a:solidFill>
                <a:effectLst/>
                <a:latin typeface="+mn-lt"/>
              </a:rPr>
              <a:t>Disability Cultural Centers: Embracing Disability Culture and Identity within Higher Education </a:t>
            </a:r>
            <a:br>
              <a:rPr lang="en-US" sz="3200" b="0" i="0" dirty="0">
                <a:solidFill>
                  <a:srgbClr val="454545"/>
                </a:solidFill>
                <a:effectLst/>
                <a:latin typeface="Lato" panose="020F0502020204030203" pitchFamily="34" charset="0"/>
              </a:rPr>
            </a:br>
            <a:endParaRPr lang="en-US" sz="3200" dirty="0">
              <a:solidFill>
                <a:srgbClr val="454545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8BDE38-89A4-410F-9698-F4C1961C92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22681" y="3177173"/>
            <a:ext cx="9546335" cy="1212692"/>
          </a:xfr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r>
              <a:rPr kumimoji="0" lang="it-IT" sz="2000" b="1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/>
                <a:sym typeface="Verdana"/>
              </a:rPr>
              <a:t>AHEAD Webinar </a:t>
            </a:r>
          </a:p>
          <a:p>
            <a:pPr marL="0" marR="0" lvl="0" indent="0" algn="ctr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endParaRPr kumimoji="0" lang="it-IT" sz="2000" b="1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/>
              <a:sym typeface="Verdana"/>
            </a:endParaRPr>
          </a:p>
          <a:p>
            <a:pPr marL="0" marR="0" lvl="0" indent="0" algn="ctr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r>
              <a:rPr kumimoji="0" lang="it-IT" sz="2000" b="1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/>
                <a:sym typeface="Verdana"/>
              </a:rPr>
              <a:t>November 2, 2022 </a:t>
            </a:r>
          </a:p>
          <a:p>
            <a:pPr marL="0" marR="0" lvl="0" indent="0" algn="ctr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endParaRPr kumimoji="0" lang="it-IT" sz="20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/>
              <a:sym typeface="Verdana"/>
            </a:endParaRPr>
          </a:p>
          <a:p>
            <a:pPr marL="0" marR="0" lvl="0" indent="0" algn="ctr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r>
              <a:rPr kumimoji="0" lang="it-IT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/>
                <a:sym typeface="Verdana"/>
              </a:rPr>
              <a:t>Toni Saia </a:t>
            </a:r>
            <a:r>
              <a:rPr kumimoji="0" lang="it-IT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/>
                <a:sym typeface="Verdana"/>
              </a:rPr>
              <a:t>Ph.D., CRC, San Diego State University </a:t>
            </a:r>
            <a:r>
              <a:rPr kumimoji="0" lang="it-IT" sz="2000" b="0" i="0" u="sng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/>
                <a:sym typeface="Verdana"/>
                <a:hlinkClick r:id="rId2"/>
              </a:rPr>
              <a:t>tsaia@sdsu.ed</a:t>
            </a:r>
            <a:r>
              <a:rPr lang="it-IT" sz="2000" u="sng" kern="0" dirty="0">
                <a:latin typeface="Verdana" panose="020B0604030504040204" pitchFamily="34" charset="0"/>
                <a:ea typeface="Verdana" panose="020B0604030504040204" pitchFamily="34" charset="0"/>
                <a:cs typeface="Verdana"/>
                <a:sym typeface="Verdana"/>
                <a:hlinkClick r:id="rId2"/>
              </a:rPr>
              <a:t>u</a:t>
            </a:r>
            <a:endParaRPr lang="it-IT" sz="2000" u="sng" kern="0" dirty="0">
              <a:latin typeface="Verdana" panose="020B0604030504040204" pitchFamily="34" charset="0"/>
              <a:ea typeface="Verdana" panose="020B0604030504040204" pitchFamily="34" charset="0"/>
              <a:cs typeface="Verdana"/>
              <a:sym typeface="Verdana"/>
            </a:endParaRPr>
          </a:p>
          <a:p>
            <a:pPr marL="0" marR="0" lvl="0" indent="0" algn="ctr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endParaRPr lang="it-IT" sz="2000" u="sng" kern="0" dirty="0">
              <a:latin typeface="Verdana" panose="020B0604030504040204" pitchFamily="34" charset="0"/>
              <a:ea typeface="Verdana" panose="020B0604030504040204" pitchFamily="34" charset="0"/>
              <a:cs typeface="Verdana"/>
              <a:sym typeface="Verdana"/>
            </a:endParaRPr>
          </a:p>
          <a:p>
            <a:pPr marL="0" marR="0" lvl="0" indent="0" algn="ctr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endParaRPr kumimoji="0" lang="it-IT" sz="20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Calibri"/>
              <a:sym typeface="Calibri"/>
            </a:endParaRPr>
          </a:p>
          <a:p>
            <a:pPr algn="ctr">
              <a:lnSpc>
                <a:spcPct val="110000"/>
              </a:lnSpc>
            </a:pPr>
            <a:endParaRPr lang="en-US" sz="2000" b="1" dirty="0">
              <a:solidFill>
                <a:schemeClr val="accent1"/>
              </a:solidFill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12BDC66-00FA-4A3F-9BC7-BE05FF7705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>
            <a:extLst>
              <a:ext uri="{FF2B5EF4-FFF2-40B4-BE49-F238E27FC236}">
                <a16:creationId xmlns:a16="http://schemas.microsoft.com/office/drawing/2014/main" id="{1EDE8358-DCAB-4435-B043-58877C6743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19336"/>
            <a:ext cx="12192000" cy="742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72615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4000"/>
                <a:satMod val="80000"/>
                <a:lumMod val="106000"/>
              </a:schemeClr>
            </a:gs>
            <a:gs pos="100000">
              <a:schemeClr val="bg1">
                <a:shade val="80000"/>
                <a:lumMod val="108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9C51009-A09A-4689-8E6C-F8FC99E6A8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 panose="020B060403050404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9CC600D-86F3-4B9A-AD13-3908AD1EDA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68768"/>
            <a:ext cx="12192000" cy="638923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63" y="1600199"/>
            <a:ext cx="4494545" cy="4297680"/>
          </a:xfrm>
        </p:spPr>
        <p:txBody>
          <a:bodyPr anchor="ctr">
            <a:normAutofit/>
          </a:bodyPr>
          <a:lstStyle/>
          <a:p>
            <a:pPr algn="ctr"/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</a:rPr>
              <a:t>Avenues for Improving </a:t>
            </a:r>
            <a:r>
              <a:rPr lang="en-US" b="1" dirty="0">
                <a:latin typeface="Verdana" panose="020B0604030504040204" pitchFamily="34" charset="0"/>
                <a:ea typeface="Verdana" panose="020B0604030504040204" pitchFamily="34" charset="0"/>
              </a:rPr>
              <a:t>CLIMATE </a:t>
            </a: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</a:rPr>
              <a:t>and</a:t>
            </a:r>
            <a:r>
              <a:rPr lang="en-US" b="1" dirty="0">
                <a:latin typeface="Verdana" panose="020B0604030504040204" pitchFamily="34" charset="0"/>
                <a:ea typeface="Verdana" panose="020B0604030504040204" pitchFamily="34" charset="0"/>
              </a:rPr>
              <a:t> ATTITUDES</a:t>
            </a:r>
            <a:br>
              <a:rPr lang="en-US" dirty="0">
                <a:latin typeface="Verdana" panose="020B0604030504040204" pitchFamily="34" charset="0"/>
                <a:ea typeface="Verdana" panose="020B0604030504040204" pitchFamily="34" charset="0"/>
              </a:rPr>
            </a:br>
            <a:endParaRPr lang="en-US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3F661271-B15B-4043-B708-1BD7F1D2C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891" t="10889" r="38495" b="30830"/>
          <a:stretch/>
        </p:blipFill>
        <p:spPr>
          <a:xfrm rot="5400000">
            <a:off x="2509892" y="3682213"/>
            <a:ext cx="4288809" cy="142524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28031" y="468767"/>
            <a:ext cx="7363665" cy="6188064"/>
          </a:xfrm>
        </p:spPr>
        <p:txBody>
          <a:bodyPr anchor="ctr">
            <a:noAutofit/>
          </a:bodyPr>
          <a:lstStyle/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700" dirty="0">
                <a:latin typeface="Verdana" panose="020B0604030504040204" pitchFamily="34" charset="0"/>
                <a:ea typeface="Verdana" panose="020B0604030504040204" pitchFamily="34" charset="0"/>
              </a:rPr>
              <a:t>Trust and validate disabled student experiences to decrease disabled students’ feelings of not being trusted or making the non-disabled people the experts of the situation</a:t>
            </a:r>
          </a:p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700" dirty="0">
                <a:latin typeface="Verdana" panose="020B0604030504040204" pitchFamily="34" charset="0"/>
                <a:ea typeface="Verdana" panose="020B0604030504040204" pitchFamily="34" charset="0"/>
              </a:rPr>
              <a:t>Include disability in diversity and social justice conversations without tokenizing one single disabled person</a:t>
            </a:r>
          </a:p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700" dirty="0">
                <a:latin typeface="Verdana" panose="020B0604030504040204" pitchFamily="34" charset="0"/>
                <a:ea typeface="Verdana" panose="020B0604030504040204" pitchFamily="34" charset="0"/>
              </a:rPr>
              <a:t>Infuse disability culture and history into the curriculum, beyond a single reading.</a:t>
            </a:r>
          </a:p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700" dirty="0">
                <a:latin typeface="Verdana" panose="020B0604030504040204" pitchFamily="34" charset="0"/>
                <a:ea typeface="Verdana" panose="020B0604030504040204" pitchFamily="34" charset="0"/>
              </a:rPr>
              <a:t>Create a disability studies major- not housed within the same department as special education</a:t>
            </a:r>
          </a:p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700" dirty="0">
                <a:latin typeface="Verdana" panose="020B0604030504040204" pitchFamily="34" charset="0"/>
                <a:ea typeface="Verdana" panose="020B0604030504040204" pitchFamily="34" charset="0"/>
              </a:rPr>
              <a:t> Host disability pride events</a:t>
            </a:r>
          </a:p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700" dirty="0">
                <a:latin typeface="Verdana" panose="020B0604030504040204" pitchFamily="34" charset="0"/>
                <a:ea typeface="Verdana" panose="020B0604030504040204" pitchFamily="34" charset="0"/>
              </a:rPr>
              <a:t>Reduce person-first language</a:t>
            </a:r>
          </a:p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700" dirty="0">
                <a:latin typeface="Verdana" panose="020B0604030504040204" pitchFamily="34" charset="0"/>
                <a:ea typeface="Verdana" panose="020B0604030504040204" pitchFamily="34" charset="0"/>
              </a:rPr>
              <a:t>Respect the lived experience of disability- knowledge about disability and understanding of the lived experience are two different things</a:t>
            </a:r>
          </a:p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700" dirty="0">
                <a:latin typeface="Verdana" panose="020B0604030504040204" pitchFamily="34" charset="0"/>
                <a:ea typeface="Verdana" panose="020B0604030504040204" pitchFamily="34" charset="0"/>
              </a:rPr>
              <a:t>Continue to have events that allow disabled students and the disability community to share their stories and experiences</a:t>
            </a:r>
          </a:p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700" dirty="0">
                <a:latin typeface="Verdana" panose="020B0604030504040204" pitchFamily="34" charset="0"/>
                <a:ea typeface="Verdana" panose="020B0604030504040204" pitchFamily="34" charset="0"/>
              </a:rPr>
              <a:t>Host joint events with other cultural centers to promote intersectionality.</a:t>
            </a:r>
          </a:p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700" dirty="0">
                <a:latin typeface="Verdana" panose="020B0604030504040204" pitchFamily="34" charset="0"/>
                <a:ea typeface="Verdana" panose="020B0604030504040204" pitchFamily="34" charset="0"/>
              </a:rPr>
              <a:t>Commit to a strategic plan of advocacy, organizing and visibility to create change</a:t>
            </a:r>
          </a:p>
        </p:txBody>
      </p:sp>
    </p:spTree>
    <p:extLst>
      <p:ext uri="{BB962C8B-B14F-4D97-AF65-F5344CB8AC3E}">
        <p14:creationId xmlns:p14="http://schemas.microsoft.com/office/powerpoint/2010/main" val="38481238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08624D-C26B-4B36-A521-37103F7BAE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28413" y="988098"/>
            <a:ext cx="4495380" cy="2407724"/>
          </a:xfrm>
        </p:spPr>
        <p:txBody>
          <a:bodyPr>
            <a:normAutofit/>
          </a:bodyPr>
          <a:lstStyle/>
          <a:p>
            <a:r>
              <a:rPr lang="en-US" sz="3400" spc="-100" dirty="0">
                <a:effectLst>
                  <a:outerShdw blurRad="38100" dist="12700" dir="2700000" algn="tl" rotWithShape="0">
                    <a:prstClr val="black">
                      <a:alpha val="40000"/>
                    </a:prst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Questions?</a:t>
            </a:r>
            <a:br>
              <a:rPr lang="en-US" sz="3400" spc="-100" dirty="0">
                <a:effectLst>
                  <a:outerShdw blurRad="38100" dist="12700" dir="2700000" algn="tl" rotWithShape="0">
                    <a:prstClr val="black">
                      <a:alpha val="40000"/>
                    </a:prstClr>
                  </a:outerShdw>
                </a:effectLst>
                <a:ea typeface="+mn-ea"/>
                <a:cs typeface="+mn-cs"/>
              </a:rPr>
            </a:br>
            <a:br>
              <a:rPr lang="en-US" sz="3400" spc="-100" dirty="0">
                <a:effectLst>
                  <a:outerShdw blurRad="38100" dist="12700" dir="2700000" algn="tl" rotWithShape="0">
                    <a:prstClr val="black">
                      <a:alpha val="40000"/>
                    </a:prstClr>
                  </a:outerShdw>
                </a:effectLst>
                <a:ea typeface="+mn-ea"/>
                <a:cs typeface="+mn-cs"/>
              </a:rPr>
            </a:br>
            <a:br>
              <a:rPr lang="en-US" sz="3400" spc="-100" dirty="0">
                <a:effectLst>
                  <a:outerShdw blurRad="38100" dist="12700" dir="2700000" algn="tl" rotWithShape="0">
                    <a:prstClr val="black">
                      <a:alpha val="40000"/>
                    </a:prstClr>
                  </a:outerShdw>
                </a:effectLst>
                <a:ea typeface="+mn-ea"/>
                <a:cs typeface="+mn-cs"/>
              </a:rPr>
            </a:br>
            <a:br>
              <a:rPr lang="en-US" sz="3400" spc="-100" dirty="0">
                <a:effectLst>
                  <a:outerShdw blurRad="38100" dist="12700" dir="2700000" algn="tl" rotWithShape="0">
                    <a:prstClr val="black">
                      <a:alpha val="40000"/>
                    </a:prstClr>
                  </a:outerShdw>
                </a:effectLst>
                <a:ea typeface="+mn-ea"/>
                <a:cs typeface="+mn-cs"/>
              </a:rPr>
            </a:br>
            <a:endParaRPr lang="en-US" sz="3400" dirty="0">
              <a:latin typeface="Century Gothic" panose="020B0502020202020204" pitchFamily="34" charset="0"/>
            </a:endParaRPr>
          </a:p>
        </p:txBody>
      </p:sp>
      <p:pic>
        <p:nvPicPr>
          <p:cNvPr id="4" name="Graphic 5" descr="Help">
            <a:extLst>
              <a:ext uri="{FF2B5EF4-FFF2-40B4-BE49-F238E27FC236}">
                <a16:creationId xmlns:a16="http://schemas.microsoft.com/office/drawing/2014/main" id="{97D5190F-368F-B62C-81AD-F0C5BD1AA67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244251" y="805583"/>
            <a:ext cx="4660762" cy="4660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10791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B380A-1D1E-5F60-5FAC-33B1E5ECA8F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>
                <a:latin typeface="+mn-lt"/>
              </a:rPr>
              <a:t>Thank you!!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A54F96-A2F8-F2B1-AB0F-D3D2EC380E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28403" y="3564467"/>
            <a:ext cx="9715809" cy="1071095"/>
          </a:xfrm>
        </p:spPr>
        <p:txBody>
          <a:bodyPr>
            <a:normAutofit/>
          </a:bodyPr>
          <a:lstStyle/>
          <a:p>
            <a:r>
              <a:rPr lang="en-US" sz="2000" dirty="0"/>
              <a:t>Please email me with any questions or collaborations </a:t>
            </a:r>
            <a:r>
              <a:rPr lang="en-US" sz="2000" dirty="0">
                <a:hlinkClick r:id="rId2"/>
              </a:rPr>
              <a:t>tsaia@sdsu.edu</a:t>
            </a:r>
            <a:r>
              <a:rPr lang="en-US" sz="2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74724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+mn-lt"/>
              </a:rPr>
              <a:t>Let's Talk Numbers 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1990438" y="1982035"/>
            <a:ext cx="7046998" cy="2946762"/>
            <a:chOff x="4612521" y="1982035"/>
            <a:chExt cx="7046998" cy="2946762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C39C485E-EF7C-3A49-9D8A-0B221B090248}"/>
                </a:ext>
              </a:extLst>
            </p:cNvPr>
            <p:cNvSpPr/>
            <p:nvPr/>
          </p:nvSpPr>
          <p:spPr>
            <a:xfrm>
              <a:off x="8726905" y="1982035"/>
              <a:ext cx="2932614" cy="2893929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marL="0" marR="0" lvl="0" indent="0" algn="ctr" defTabSz="182843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701" b="0" i="0" u="none" strike="noStrike" kern="0" cap="none" spc="0" normalizeH="0" baseline="0" noProof="0" dirty="0">
                <a:ln>
                  <a:noFill/>
                </a:ln>
                <a:solidFill>
                  <a:srgbClr val="0E0E0E"/>
                </a:solidFill>
                <a:effectLst/>
                <a:uLnTx/>
                <a:uFillTx/>
                <a:latin typeface="Montserrat Light" charset="0"/>
                <a:ea typeface="+mn-ea"/>
                <a:cs typeface="+mn-cs"/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7534A5EB-7C89-EC44-B473-02E882317E0D}"/>
                </a:ext>
              </a:extLst>
            </p:cNvPr>
            <p:cNvSpPr/>
            <p:nvPr/>
          </p:nvSpPr>
          <p:spPr>
            <a:xfrm>
              <a:off x="4612521" y="1982035"/>
              <a:ext cx="2932614" cy="2893929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marL="0" marR="0" lvl="0" indent="0" algn="ctr" defTabSz="182843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701" b="0" i="0" u="none" strike="noStrike" kern="0" cap="none" spc="0" normalizeH="0" baseline="0" noProof="0" dirty="0">
                <a:ln>
                  <a:noFill/>
                </a:ln>
                <a:solidFill>
                  <a:srgbClr val="0E0E0E"/>
                </a:solidFill>
                <a:effectLst/>
                <a:uLnTx/>
                <a:uFillTx/>
                <a:latin typeface="Montserrat Light" charset="0"/>
                <a:ea typeface="+mn-ea"/>
                <a:cs typeface="+mn-cs"/>
              </a:endParaRP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71B57877-7F95-C44F-A0C2-77773B73CC0A}"/>
                </a:ext>
              </a:extLst>
            </p:cNvPr>
            <p:cNvSpPr txBox="1"/>
            <p:nvPr/>
          </p:nvSpPr>
          <p:spPr>
            <a:xfrm>
              <a:off x="5436013" y="2011150"/>
              <a:ext cx="1486305" cy="769441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marL="0" marR="0" lvl="0" indent="0" algn="ctr" defTabSz="182843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400" b="1" i="0" u="none" strike="noStrike" kern="0" cap="none" spc="450" normalizeH="0" baseline="0" noProof="0" dirty="0">
                  <a:ln>
                    <a:noFill/>
                  </a:ln>
                  <a:solidFill>
                    <a:srgbClr val="0E0E0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Montserrat" charset="0"/>
                  <a:cs typeface="Times New Roman" panose="02020603050405020304" pitchFamily="18" charset="0"/>
                </a:rPr>
                <a:t>19%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3BD81C2B-155C-2641-B587-1FA0B2917E6E}"/>
                </a:ext>
              </a:extLst>
            </p:cNvPr>
            <p:cNvSpPr txBox="1"/>
            <p:nvPr/>
          </p:nvSpPr>
          <p:spPr>
            <a:xfrm>
              <a:off x="9533224" y="1999579"/>
              <a:ext cx="1486305" cy="769441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marL="0" marR="0" lvl="0" indent="0" algn="ctr" defTabSz="182843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400" b="1" i="0" u="none" strike="noStrike" kern="0" cap="none" spc="450" normalizeH="0" baseline="0" noProof="0" dirty="0">
                  <a:ln>
                    <a:noFill/>
                  </a:ln>
                  <a:solidFill>
                    <a:srgbClr val="0E0E0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Montserrat" charset="0"/>
                  <a:cs typeface="Times New Roman" panose="02020603050405020304" pitchFamily="18" charset="0"/>
                </a:rPr>
                <a:t>12%</a:t>
              </a:r>
            </a:p>
          </p:txBody>
        </p:sp>
        <p:sp>
          <p:nvSpPr>
            <p:cNvPr id="24" name="TextBox 27">
              <a:extLst>
                <a:ext uri="{FF2B5EF4-FFF2-40B4-BE49-F238E27FC236}">
                  <a16:creationId xmlns:a16="http://schemas.microsoft.com/office/drawing/2014/main" id="{813CC191-7FF7-4348-9CD7-9E6EA42EA9E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29693" y="2989805"/>
              <a:ext cx="2932613" cy="19389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36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 sz="36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 sz="36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 sz="36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 sz="36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1827213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1827213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1827213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1827213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E0E0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Montserrat Light" pitchFamily="2" charset="77"/>
                  <a:cs typeface="Times New Roman" panose="02020603050405020304" pitchFamily="18" charset="0"/>
                </a:rPr>
                <a:t>Of undergraduates  reported having a disability for the 2015-2016 academic year </a:t>
              </a:r>
            </a:p>
          </p:txBody>
        </p:sp>
      </p:grpSp>
      <p:sp>
        <p:nvSpPr>
          <p:cNvPr id="26" name="TextBox 27">
            <a:extLst>
              <a:ext uri="{FF2B5EF4-FFF2-40B4-BE49-F238E27FC236}">
                <a16:creationId xmlns:a16="http://schemas.microsoft.com/office/drawing/2014/main" id="{813CC191-7FF7-4348-9CD7-9E6EA42EA9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7703" y="3014880"/>
            <a:ext cx="2932613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6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827213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827213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827213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827213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E0E0E"/>
                </a:solidFill>
                <a:effectLst/>
                <a:uLnTx/>
                <a:uFillTx/>
                <a:latin typeface="Times New Roman" panose="02020603050405020304" pitchFamily="18" charset="0"/>
                <a:ea typeface="Montserrat Light" pitchFamily="2" charset="77"/>
                <a:cs typeface="Times New Roman" panose="02020603050405020304" pitchFamily="18" charset="0"/>
              </a:rPr>
              <a:t>Of graduate students reported having a disability for the 2015-2016 academic year 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726750" y="5340386"/>
            <a:ext cx="870415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E32D91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*Keep in mind this only accounts for the disabled people/students who reported.</a:t>
            </a:r>
          </a:p>
        </p:txBody>
      </p:sp>
    </p:spTree>
    <p:extLst>
      <p:ext uri="{BB962C8B-B14F-4D97-AF65-F5344CB8AC3E}">
        <p14:creationId xmlns:p14="http://schemas.microsoft.com/office/powerpoint/2010/main" val="42858932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BFF3F6-0A19-04D2-E03D-15CFE0B46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 Closer Look: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A149A-4B6E-EBBA-A677-B08BE2A75B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1893208"/>
            <a:ext cx="9603275" cy="3294576"/>
          </a:xfrm>
        </p:spPr>
        <p:txBody>
          <a:bodyPr>
            <a:normAutofit/>
          </a:bodyPr>
          <a:lstStyle/>
          <a:p>
            <a:r>
              <a:rPr lang="en-US" sz="2400" dirty="0"/>
              <a:t>Attainment of bachelor’s degrees by disabled people (15.7%) remains much lower than nondisabled individuals (35.9%) (Erickson et al., 2022). </a:t>
            </a:r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852358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4000"/>
                <a:satMod val="80000"/>
                <a:lumMod val="106000"/>
              </a:schemeClr>
            </a:gs>
            <a:gs pos="100000">
              <a:schemeClr val="bg1">
                <a:shade val="80000"/>
                <a:lumMod val="108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9C51009-A09A-4689-8E6C-F8FC99E6A8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 panose="020B060403050404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9CC600D-86F3-4B9A-AD13-3908AD1EDA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68768"/>
            <a:ext cx="12192000" cy="638923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88A1D8C-7684-C34F-F4B1-56084DB38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9961" y="1600199"/>
            <a:ext cx="3171432" cy="4297680"/>
          </a:xfrm>
        </p:spPr>
        <p:txBody>
          <a:bodyPr anchor="ctr">
            <a:normAutofit/>
          </a:bodyPr>
          <a:lstStyle/>
          <a:p>
            <a:pPr algn="ctr"/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</a:rPr>
              <a:t>What we Know 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3F661271-B15B-4043-B708-1BD7F1D2C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891" t="10889" r="38495" b="30830"/>
          <a:stretch/>
        </p:blipFill>
        <p:spPr>
          <a:xfrm rot="5400000">
            <a:off x="2509892" y="3682213"/>
            <a:ext cx="4288809" cy="142524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A0DD4659-8CEF-241C-7F0B-72128C9F6F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635" y="351130"/>
            <a:ext cx="7093445" cy="7922361"/>
          </a:xfrm>
        </p:spPr>
        <p:txBody>
          <a:bodyPr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en-US" dirty="0"/>
              <a:t>Many colleges are still unprepared to support disabled students beyond legally mandated equal access and accommodations (Hong, 2015).  Kimball et al. (2016) noted many “disabled students experience a “chilly” campus climate involving stereotypes, microaggressions, misconceptions and exclusion” (p. 1).</a:t>
            </a:r>
          </a:p>
          <a:p>
            <a:pPr>
              <a:lnSpc>
                <a:spcPct val="110000"/>
              </a:lnSpc>
            </a:pPr>
            <a:r>
              <a:rPr lang="en-US" dirty="0"/>
              <a:t>Disabled students are “invisible on campus because others see their disability only as a need for an accommodation rather than as an identity” (</a:t>
            </a:r>
            <a:r>
              <a:rPr lang="en-US" dirty="0" err="1"/>
              <a:t>Abes</a:t>
            </a:r>
            <a:r>
              <a:rPr lang="en-US" dirty="0"/>
              <a:t> &amp; Wallace 2018, p. 551).</a:t>
            </a:r>
          </a:p>
          <a:p>
            <a:pPr>
              <a:lnSpc>
                <a:spcPct val="110000"/>
              </a:lnSpc>
            </a:pPr>
            <a:r>
              <a:rPr lang="en-US" dirty="0"/>
              <a:t>It can be hard for disabled students to find membership in the cultures and subcultures on their campus (</a:t>
            </a:r>
            <a:r>
              <a:rPr lang="en-US" dirty="0" err="1"/>
              <a:t>Kuh</a:t>
            </a:r>
            <a:r>
              <a:rPr lang="en-US" dirty="0"/>
              <a:t> &amp; Love, 2000; Tinto, 1993). </a:t>
            </a:r>
          </a:p>
          <a:p>
            <a:pPr>
              <a:lnSpc>
                <a:spcPct val="110000"/>
              </a:lnSpc>
            </a:pPr>
            <a:r>
              <a:rPr lang="en-US" dirty="0"/>
              <a:t>Often includes ill-prepared advisors, negative faculty perceptions, and stigma due to separation from peers such as having to leave the classroom to receive testing accommodations (Hong, 2015). </a:t>
            </a:r>
          </a:p>
          <a:p>
            <a:pPr>
              <a:lnSpc>
                <a:spcPct val="110000"/>
              </a:lnSpc>
            </a:pPr>
            <a:endParaRPr lang="en-US" sz="1400" dirty="0"/>
          </a:p>
          <a:p>
            <a:pPr>
              <a:lnSpc>
                <a:spcPct val="110000"/>
              </a:lnSpc>
            </a:pPr>
            <a:endParaRPr lang="en-US" sz="1400" dirty="0"/>
          </a:p>
          <a:p>
            <a:pPr>
              <a:lnSpc>
                <a:spcPct val="110000"/>
              </a:lnSpc>
            </a:pPr>
            <a:endParaRPr lang="en-US" sz="1400" dirty="0"/>
          </a:p>
          <a:p>
            <a:pPr marL="0" indent="0">
              <a:lnSpc>
                <a:spcPct val="110000"/>
              </a:lnSpc>
              <a:buNone/>
            </a:pPr>
            <a:endParaRPr lang="en-US" sz="1400" dirty="0"/>
          </a:p>
          <a:p>
            <a:pPr>
              <a:lnSpc>
                <a:spcPct val="110000"/>
              </a:lnSpc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6075543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4000"/>
                <a:satMod val="80000"/>
                <a:lumMod val="106000"/>
              </a:schemeClr>
            </a:gs>
            <a:gs pos="100000">
              <a:schemeClr val="bg1">
                <a:shade val="80000"/>
                <a:lumMod val="108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29C51009-A09A-4689-8E6C-F8FC99E6A8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 panose="020B0604030504040204"/>
              <a:ea typeface="+mn-ea"/>
              <a:cs typeface="+mn-cs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A9CC600D-86F3-4B9A-AD13-3908AD1EDA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68768"/>
            <a:ext cx="12192000" cy="638923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5019" y="1600199"/>
            <a:ext cx="3171432" cy="4297680"/>
          </a:xfrm>
        </p:spPr>
        <p:txBody>
          <a:bodyPr anchor="ctr">
            <a:normAutofit/>
          </a:bodyPr>
          <a:lstStyle/>
          <a:p>
            <a:r>
              <a:rPr lang="en-US" dirty="0">
                <a:latin typeface="+mn-lt"/>
              </a:rPr>
              <a:t>The Problem </a:t>
            </a:r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3F661271-B15B-4043-B708-1BD7F1D2C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891" t="10889" r="38495" b="30830"/>
          <a:stretch/>
        </p:blipFill>
        <p:spPr>
          <a:xfrm rot="5400000">
            <a:off x="2509892" y="3682213"/>
            <a:ext cx="4288809" cy="142524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72142" y="655104"/>
            <a:ext cx="7222838" cy="6016557"/>
          </a:xfrm>
        </p:spPr>
        <p:txBody>
          <a:bodyPr anchor="ctr">
            <a:noAutofit/>
          </a:bodyPr>
          <a:lstStyle/>
          <a:p>
            <a:pPr>
              <a:lnSpc>
                <a:spcPct val="110000"/>
              </a:lnSpc>
            </a:pP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Traditionally, higher education institutions have focused on basic legal compliance and accessibility rather than a cultural shift of how disability is viewed on campus (Hong, 2015). </a:t>
            </a:r>
          </a:p>
          <a:p>
            <a:pPr>
              <a:lnSpc>
                <a:spcPct val="110000"/>
              </a:lnSpc>
            </a:pP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Improved in providing accommodations and services but lagged far behind in recognizing, celebrating, and incorporating disability as a cultural identity (Davis, 2011; 2016). </a:t>
            </a:r>
          </a:p>
          <a:p>
            <a:pPr>
              <a:lnSpc>
                <a:spcPct val="110000"/>
              </a:lnSpc>
            </a:pP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Legal debates about disability-related accommodations tend to divert attention from the importance of disability as a powerful, yet consistently marginalized cultural identity (</a:t>
            </a:r>
            <a:r>
              <a:rPr lang="en-US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Grigley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2017).   </a:t>
            </a:r>
          </a:p>
          <a:p>
            <a:pPr>
              <a:lnSpc>
                <a:spcPct val="110000"/>
              </a:lnSpc>
            </a:pP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Underrepresented college students are more likely than other students to feel disconnected and isolated (Bowman, Park, &amp; Denson, 2015).  </a:t>
            </a:r>
          </a:p>
          <a:p>
            <a:pPr>
              <a:lnSpc>
                <a:spcPct val="110000"/>
              </a:lnSpc>
            </a:pP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Disability studies &amp; social model perspective: </a:t>
            </a:r>
            <a:r>
              <a:rPr lang="en-US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disability is routinely missing from diversity conversations and social justice initiatives in the academic arena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(Davis, 2011).  </a:t>
            </a:r>
          </a:p>
        </p:txBody>
      </p:sp>
    </p:spTree>
    <p:extLst>
      <p:ext uri="{BB962C8B-B14F-4D97-AF65-F5344CB8AC3E}">
        <p14:creationId xmlns:p14="http://schemas.microsoft.com/office/powerpoint/2010/main" val="25476037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C7BE0A-17A4-AF54-BDEC-2555FD843E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Disability Cultural Centers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CDE160-4D8B-37C4-A207-1C4E28E8E2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6376" y="1551687"/>
            <a:ext cx="11239248" cy="4093605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en-US" dirty="0"/>
              <a:t>Disability cultural centers (DCC) are not synonymous with disability services in higher education. Rather than focusing on reasonable accommodations. </a:t>
            </a:r>
            <a:endParaRPr lang="en-US" b="0" i="0" u="none" strike="noStrike" dirty="0">
              <a:solidFill>
                <a:srgbClr val="000000"/>
              </a:solidFill>
              <a:effectLst/>
            </a:endParaRPr>
          </a:p>
          <a:p>
            <a:pPr rtl="0">
              <a:spcBef>
                <a:spcPts val="0"/>
              </a:spcBef>
              <a:spcAft>
                <a:spcPts val="1200"/>
              </a:spcAft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DCCs have dedicated staff, space, and funding that allow disabled students, faculty, and staff to celebrate and explore the disability experience (Saia, 2022).  </a:t>
            </a:r>
          </a:p>
          <a:p>
            <a:pPr rtl="0">
              <a:spcBef>
                <a:spcPts val="0"/>
              </a:spcBef>
              <a:spcAft>
                <a:spcPts val="1200"/>
              </a:spcAft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The presence of a DCC can play a vital role in shifting the conversation from legal rights to the validation and expression of disability culture on campus (Chiang, 2019). </a:t>
            </a:r>
          </a:p>
          <a:p>
            <a:pPr rtl="0">
              <a:spcBef>
                <a:spcPts val="0"/>
              </a:spcBef>
              <a:spcAft>
                <a:spcPts val="1200"/>
              </a:spcAft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Dr. Margret Fink (Director of the UIC DCC) shared “ I think having space and energy for disability community and culture is really important, because universities are not easy places to be as a disabled person” (Herder, 2022).  </a:t>
            </a:r>
            <a:endParaRPr lang="en-US" b="0" dirty="0">
              <a:effectLst/>
            </a:endParaRPr>
          </a:p>
          <a:p>
            <a:pPr marL="0" indent="0">
              <a:spcAft>
                <a:spcPts val="1200"/>
              </a:spcAft>
              <a:buNone/>
            </a:pP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63030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37D893-D89C-FCD6-DA0D-F1816DC56C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What is a DCC?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F05285-FD67-61CA-D403-A7E612D2D5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Dedicated space </a:t>
            </a:r>
          </a:p>
          <a:p>
            <a:r>
              <a:rPr lang="en-US" dirty="0"/>
              <a:t>Physical space </a:t>
            </a:r>
          </a:p>
          <a:p>
            <a:r>
              <a:rPr lang="en-US" dirty="0"/>
              <a:t>Location </a:t>
            </a:r>
          </a:p>
          <a:p>
            <a:r>
              <a:rPr lang="en-US" dirty="0"/>
              <a:t>Disability culture</a:t>
            </a:r>
          </a:p>
          <a:p>
            <a:r>
              <a:rPr lang="en-US" dirty="0"/>
              <a:t> Community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06398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E77BDD-E09A-F879-FF69-01B533988C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What does a DCC do?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7ABA1C-8F07-A0CE-D1D5-39B50A34AD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Leadership </a:t>
            </a:r>
          </a:p>
          <a:p>
            <a:r>
              <a:rPr lang="en-US" dirty="0"/>
              <a:t>Advocacy </a:t>
            </a:r>
          </a:p>
          <a:p>
            <a:r>
              <a:rPr lang="en-US" dirty="0"/>
              <a:t>Faculty Training </a:t>
            </a:r>
          </a:p>
          <a:p>
            <a:r>
              <a:rPr lang="en-US" dirty="0"/>
              <a:t>Pride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78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4000"/>
                <a:satMod val="80000"/>
                <a:lumMod val="106000"/>
              </a:schemeClr>
            </a:gs>
            <a:gs pos="100000">
              <a:schemeClr val="bg1">
                <a:shade val="80000"/>
                <a:lumMod val="108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3" name="Rectangle 52">
            <a:extLst>
              <a:ext uri="{FF2B5EF4-FFF2-40B4-BE49-F238E27FC236}">
                <a16:creationId xmlns:a16="http://schemas.microsoft.com/office/drawing/2014/main" id="{29C51009-A09A-4689-8E6C-F8FC99E6A8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 panose="020B0604030504040204"/>
              <a:ea typeface="+mn-ea"/>
              <a:cs typeface="+mn-cs"/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A9CC600D-86F3-4B9A-AD13-3908AD1EDA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68768"/>
            <a:ext cx="12192000" cy="638923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4086" y="1600199"/>
            <a:ext cx="4187307" cy="4297680"/>
          </a:xfrm>
        </p:spPr>
        <p:txBody>
          <a:bodyPr anchor="ctr">
            <a:normAutofit/>
          </a:bodyPr>
          <a:lstStyle/>
          <a:p>
            <a:pPr algn="ctr"/>
            <a:r>
              <a:rPr lang="en-US" sz="2500" dirty="0">
                <a:latin typeface="Verdana" panose="020B0604030504040204" pitchFamily="34" charset="0"/>
                <a:ea typeface="Verdana" panose="020B0604030504040204" pitchFamily="34" charset="0"/>
              </a:rPr>
              <a:t>Avenues for improving </a:t>
            </a:r>
            <a:r>
              <a:rPr lang="en-US" sz="2500" b="1" dirty="0">
                <a:latin typeface="Verdana" panose="020B0604030504040204" pitchFamily="34" charset="0"/>
                <a:ea typeface="Verdana" panose="020B0604030504040204" pitchFamily="34" charset="0"/>
              </a:rPr>
              <a:t>ACCESSIBILITY</a:t>
            </a:r>
            <a:br>
              <a:rPr lang="en-US" sz="2500" dirty="0">
                <a:latin typeface="Century Gothic" panose="020B0502020202020204" pitchFamily="34" charset="0"/>
              </a:rPr>
            </a:br>
            <a:endParaRPr lang="en-US" sz="2500" dirty="0">
              <a:latin typeface="Century Gothic" panose="020B0502020202020204" pitchFamily="34" charset="0"/>
            </a:endParaRPr>
          </a:p>
        </p:txBody>
      </p:sp>
      <p:pic>
        <p:nvPicPr>
          <p:cNvPr id="57" name="Picture 56">
            <a:extLst>
              <a:ext uri="{FF2B5EF4-FFF2-40B4-BE49-F238E27FC236}">
                <a16:creationId xmlns:a16="http://schemas.microsoft.com/office/drawing/2014/main" id="{3F661271-B15B-4043-B708-1BD7F1D2C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891" t="10889" r="38495" b="30830"/>
          <a:stretch/>
        </p:blipFill>
        <p:spPr>
          <a:xfrm rot="5400000">
            <a:off x="2509892" y="3682213"/>
            <a:ext cx="4288809" cy="142524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D5091E-C2B5-4EDA-8F7F-BED05D5B52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91128" y="714444"/>
            <a:ext cx="6996097" cy="5429112"/>
          </a:xfrm>
        </p:spPr>
        <p:txBody>
          <a:bodyPr anchor="ctr">
            <a:noAutofit/>
          </a:bodyPr>
          <a:lstStyle/>
          <a:p>
            <a:pPr lvl="0">
              <a:lnSpc>
                <a:spcPct val="110000"/>
              </a:lnSpc>
            </a:pP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</a:rPr>
              <a:t>Appropriate space in classrooms to navigate around the room</a:t>
            </a:r>
          </a:p>
          <a:p>
            <a:pPr lvl="0">
              <a:lnSpc>
                <a:spcPct val="110000"/>
              </a:lnSpc>
            </a:pP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</a:rPr>
              <a:t> Various seating options not exclusively in the back of rooms</a:t>
            </a:r>
          </a:p>
          <a:p>
            <a:pPr lvl="0">
              <a:lnSpc>
                <a:spcPct val="110000"/>
              </a:lnSpc>
            </a:pP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</a:rPr>
              <a:t>Easily movable furniture</a:t>
            </a:r>
          </a:p>
          <a:p>
            <a:pPr lvl="0">
              <a:lnSpc>
                <a:spcPct val="110000"/>
              </a:lnSpc>
            </a:pP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</a:rPr>
              <a:t>Make it a policy to have breaks during classes, making two-hour classes more feasible</a:t>
            </a:r>
          </a:p>
          <a:p>
            <a:pPr lvl="0">
              <a:lnSpc>
                <a:spcPct val="110000"/>
              </a:lnSpc>
            </a:pP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</a:rPr>
              <a:t>Use microphones consistently</a:t>
            </a:r>
          </a:p>
          <a:p>
            <a:pPr lvl="0">
              <a:lnSpc>
                <a:spcPct val="110000"/>
              </a:lnSpc>
            </a:pP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</a:rPr>
              <a:t>Have elevators accessing all floors in every building</a:t>
            </a:r>
          </a:p>
          <a:p>
            <a:pPr lvl="0">
              <a:lnSpc>
                <a:spcPct val="110000"/>
              </a:lnSpc>
            </a:pP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</a:rPr>
              <a:t>Make all class notes available to everyone prior to class</a:t>
            </a:r>
          </a:p>
          <a:p>
            <a:pPr lvl="0">
              <a:lnSpc>
                <a:spcPct val="110000"/>
              </a:lnSpc>
            </a:pP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</a:rPr>
              <a:t> Adopt braille maps and menus around campus not just within the DRC</a:t>
            </a:r>
          </a:p>
          <a:p>
            <a:pPr lvl="0">
              <a:lnSpc>
                <a:spcPct val="110000"/>
              </a:lnSpc>
            </a:pP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</a:rPr>
              <a:t>Use exclusively automatic doors on campus</a:t>
            </a:r>
          </a:p>
          <a:p>
            <a:pPr lvl="0">
              <a:lnSpc>
                <a:spcPct val="110000"/>
              </a:lnSpc>
            </a:pP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</a:rPr>
              <a:t>Remove fluorescent lighting on campus</a:t>
            </a:r>
          </a:p>
        </p:txBody>
      </p:sp>
    </p:spTree>
    <p:extLst>
      <p:ext uri="{BB962C8B-B14F-4D97-AF65-F5344CB8AC3E}">
        <p14:creationId xmlns:p14="http://schemas.microsoft.com/office/powerpoint/2010/main" val="584980338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Red Violet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Consolas-Verdana">
      <a:majorFont>
        <a:latin typeface="Consolas" panose="020B0609020204030204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Verdana" panose="020B060403050404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  <a:lumMod val="108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E050AC27-895F-4B90-991D-A6818FC89AB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687</TotalTime>
  <Words>823</Words>
  <Application>Microsoft Macintosh PowerPoint</Application>
  <PresentationFormat>Widescreen</PresentationFormat>
  <Paragraphs>75</Paragraphs>
  <Slides>12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Arial</vt:lpstr>
      <vt:lpstr>Calibri</vt:lpstr>
      <vt:lpstr>Century Gothic</vt:lpstr>
      <vt:lpstr>Consolas</vt:lpstr>
      <vt:lpstr>Lato</vt:lpstr>
      <vt:lpstr>Montserrat Light</vt:lpstr>
      <vt:lpstr>Times New Roman</vt:lpstr>
      <vt:lpstr>Verdana</vt:lpstr>
      <vt:lpstr>Gallery</vt:lpstr>
      <vt:lpstr>Disability Cultural Centers: Embracing Disability Culture and Identity within Higher Education  </vt:lpstr>
      <vt:lpstr>Let's Talk Numbers </vt:lpstr>
      <vt:lpstr>A Closer Look:</vt:lpstr>
      <vt:lpstr>What we Know </vt:lpstr>
      <vt:lpstr>The Problem </vt:lpstr>
      <vt:lpstr>Disability Cultural Centers </vt:lpstr>
      <vt:lpstr>What is a DCC? </vt:lpstr>
      <vt:lpstr>What does a DCC do? </vt:lpstr>
      <vt:lpstr>Avenues for improving ACCESSIBILITY </vt:lpstr>
      <vt:lpstr>Avenues for Improving CLIMATE and ATTITUDES </vt:lpstr>
      <vt:lpstr>Questions?    </vt:lpstr>
      <vt:lpstr>Thank you!!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Disability Cultural Centers: Embracing Disability Culture and Identity within Higher Education  </dc:title>
  <dc:subject/>
  <dc:creator>toniannsaia@gmail.com</dc:creator>
  <cp:keywords/>
  <dc:description/>
  <cp:lastModifiedBy>Melanie P. Thornton</cp:lastModifiedBy>
  <cp:revision>2</cp:revision>
  <dcterms:created xsi:type="dcterms:W3CDTF">2022-10-28T04:11:54Z</dcterms:created>
  <dcterms:modified xsi:type="dcterms:W3CDTF">2022-10-28T16:19:51Z</dcterms:modified>
  <cp:category/>
</cp:coreProperties>
</file>