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22" r:id="rId5"/>
    <p:sldId id="318" r:id="rId6"/>
    <p:sldId id="324" r:id="rId7"/>
    <p:sldId id="325" r:id="rId8"/>
    <p:sldId id="335" r:id="rId9"/>
    <p:sldId id="323" r:id="rId10"/>
    <p:sldId id="282" r:id="rId11"/>
    <p:sldId id="330" r:id="rId12"/>
    <p:sldId id="337" r:id="rId13"/>
    <p:sldId id="331" r:id="rId14"/>
    <p:sldId id="328" r:id="rId15"/>
    <p:sldId id="329" r:id="rId16"/>
    <p:sldId id="326" r:id="rId17"/>
    <p:sldId id="327" r:id="rId18"/>
    <p:sldId id="334" r:id="rId19"/>
    <p:sldId id="333" r:id="rId20"/>
    <p:sldId id="332" r:id="rId21"/>
  </p:sldIdLst>
  <p:sldSz cx="12192000" cy="6858000"/>
  <p:notesSz cx="7023100" cy="93091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229" autoAdjust="0"/>
  </p:normalViewPr>
  <p:slideViewPr>
    <p:cSldViewPr snapToGrid="0">
      <p:cViewPr varScale="1">
        <p:scale>
          <a:sx n="79" d="100"/>
          <a:sy n="79" d="100"/>
        </p:scale>
        <p:origin x="120"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487F6EB5-4C95-4245-A51C-A53CBFF5DD86}" type="datetimeFigureOut">
              <a:rPr lang="en-US" smtClean="0"/>
              <a:t>2/21/2023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A2E88A83-B29C-4CF0-8712-1CF458E7CE53}" type="slidenum">
              <a:rPr lang="en-US" smtClean="0"/>
              <a:t>‹#›</a:t>
            </a:fld>
            <a:endParaRPr lang="en-US" dirty="0"/>
          </a:p>
        </p:txBody>
      </p:sp>
    </p:spTree>
    <p:extLst>
      <p:ext uri="{BB962C8B-B14F-4D97-AF65-F5344CB8AC3E}">
        <p14:creationId xmlns:p14="http://schemas.microsoft.com/office/powerpoint/2010/main" val="37681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a:t>
            </a:fld>
            <a:endParaRPr lang="en-US" dirty="0"/>
          </a:p>
        </p:txBody>
      </p:sp>
    </p:spTree>
    <p:extLst>
      <p:ext uri="{BB962C8B-B14F-4D97-AF65-F5344CB8AC3E}">
        <p14:creationId xmlns:p14="http://schemas.microsoft.com/office/powerpoint/2010/main" val="264129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11</a:t>
            </a:fld>
            <a:endParaRPr lang="en-US" dirty="0"/>
          </a:p>
        </p:txBody>
      </p:sp>
    </p:spTree>
    <p:extLst>
      <p:ext uri="{BB962C8B-B14F-4D97-AF65-F5344CB8AC3E}">
        <p14:creationId xmlns:p14="http://schemas.microsoft.com/office/powerpoint/2010/main" val="61779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12</a:t>
            </a:fld>
            <a:endParaRPr lang="en-US"/>
          </a:p>
        </p:txBody>
      </p:sp>
    </p:spTree>
    <p:extLst>
      <p:ext uri="{BB962C8B-B14F-4D97-AF65-F5344CB8AC3E}">
        <p14:creationId xmlns:p14="http://schemas.microsoft.com/office/powerpoint/2010/main" val="221323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13</a:t>
            </a:fld>
            <a:endParaRPr lang="en-US" dirty="0"/>
          </a:p>
        </p:txBody>
      </p:sp>
    </p:spTree>
    <p:extLst>
      <p:ext uri="{BB962C8B-B14F-4D97-AF65-F5344CB8AC3E}">
        <p14:creationId xmlns:p14="http://schemas.microsoft.com/office/powerpoint/2010/main" val="410907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14</a:t>
            </a:fld>
            <a:endParaRPr lang="en-US" dirty="0"/>
          </a:p>
        </p:txBody>
      </p:sp>
    </p:spTree>
    <p:extLst>
      <p:ext uri="{BB962C8B-B14F-4D97-AF65-F5344CB8AC3E}">
        <p14:creationId xmlns:p14="http://schemas.microsoft.com/office/powerpoint/2010/main" val="348953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15</a:t>
            </a:fld>
            <a:endParaRPr lang="en-US" dirty="0"/>
          </a:p>
        </p:txBody>
      </p:sp>
    </p:spTree>
    <p:extLst>
      <p:ext uri="{BB962C8B-B14F-4D97-AF65-F5344CB8AC3E}">
        <p14:creationId xmlns:p14="http://schemas.microsoft.com/office/powerpoint/2010/main" val="263353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16</a:t>
            </a:fld>
            <a:endParaRPr lang="en-US" dirty="0"/>
          </a:p>
        </p:txBody>
      </p:sp>
    </p:spTree>
    <p:extLst>
      <p:ext uri="{BB962C8B-B14F-4D97-AF65-F5344CB8AC3E}">
        <p14:creationId xmlns:p14="http://schemas.microsoft.com/office/powerpoint/2010/main" val="668524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17</a:t>
            </a:fld>
            <a:endParaRPr lang="en-US" dirty="0"/>
          </a:p>
        </p:txBody>
      </p:sp>
    </p:spTree>
    <p:extLst>
      <p:ext uri="{BB962C8B-B14F-4D97-AF65-F5344CB8AC3E}">
        <p14:creationId xmlns:p14="http://schemas.microsoft.com/office/powerpoint/2010/main" val="120081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88A83-B29C-4CF0-8712-1CF458E7CE53}" type="slidenum">
              <a:rPr lang="en-US" smtClean="0"/>
              <a:t>2</a:t>
            </a:fld>
            <a:endParaRPr lang="en-US" dirty="0"/>
          </a:p>
        </p:txBody>
      </p:sp>
    </p:spTree>
    <p:extLst>
      <p:ext uri="{BB962C8B-B14F-4D97-AF65-F5344CB8AC3E}">
        <p14:creationId xmlns:p14="http://schemas.microsoft.com/office/powerpoint/2010/main" val="90501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3</a:t>
            </a:fld>
            <a:endParaRPr lang="en-US"/>
          </a:p>
        </p:txBody>
      </p:sp>
    </p:spTree>
    <p:extLst>
      <p:ext uri="{BB962C8B-B14F-4D97-AF65-F5344CB8AC3E}">
        <p14:creationId xmlns:p14="http://schemas.microsoft.com/office/powerpoint/2010/main" val="319742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4</a:t>
            </a:fld>
            <a:endParaRPr lang="en-US"/>
          </a:p>
        </p:txBody>
      </p:sp>
    </p:spTree>
    <p:extLst>
      <p:ext uri="{BB962C8B-B14F-4D97-AF65-F5344CB8AC3E}">
        <p14:creationId xmlns:p14="http://schemas.microsoft.com/office/powerpoint/2010/main" val="422302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AC4D4-AAD2-4716-BB04-C025BF4CC78B}" type="slidenum">
              <a:rPr lang="en-US" altLang="en-US"/>
              <a:pPr/>
              <a:t>5</a:t>
            </a:fld>
            <a:endParaRPr lang="en-US" alt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493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AC4D4-AAD2-4716-BB04-C025BF4CC78B}" type="slidenum">
              <a:rPr lang="en-US" altLang="en-US"/>
              <a:pPr/>
              <a:t>7</a:t>
            </a:fld>
            <a:endParaRPr lang="en-US" alt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89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8</a:t>
            </a:fld>
            <a:endParaRPr lang="en-US"/>
          </a:p>
        </p:txBody>
      </p:sp>
    </p:spTree>
    <p:extLst>
      <p:ext uri="{BB962C8B-B14F-4D97-AF65-F5344CB8AC3E}">
        <p14:creationId xmlns:p14="http://schemas.microsoft.com/office/powerpoint/2010/main" val="393112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9</a:t>
            </a:fld>
            <a:endParaRPr lang="en-US"/>
          </a:p>
        </p:txBody>
      </p:sp>
    </p:spTree>
    <p:extLst>
      <p:ext uri="{BB962C8B-B14F-4D97-AF65-F5344CB8AC3E}">
        <p14:creationId xmlns:p14="http://schemas.microsoft.com/office/powerpoint/2010/main" val="351690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88A83-B29C-4CF0-8712-1CF458E7CE53}" type="slidenum">
              <a:rPr lang="en-US" smtClean="0"/>
              <a:t>10</a:t>
            </a:fld>
            <a:endParaRPr lang="en-US"/>
          </a:p>
        </p:txBody>
      </p:sp>
    </p:spTree>
    <p:extLst>
      <p:ext uri="{BB962C8B-B14F-4D97-AF65-F5344CB8AC3E}">
        <p14:creationId xmlns:p14="http://schemas.microsoft.com/office/powerpoint/2010/main" val="403616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Heading and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idx="1"/>
          </p:nvPr>
        </p:nvSpPr>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01505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229428"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Speakers</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647028" y="4492967"/>
            <a:ext cx="1908000" cy="334918"/>
          </a:xfrm>
        </p:spPr>
        <p:txBody>
          <a:bodyPr lIns="36000" tIns="0" rIns="0" bIns="0" anchor="b">
            <a:normAutofit/>
          </a:bodyPr>
          <a:lstStyle>
            <a:lvl1pPr marL="0" indent="0" algn="ctr">
              <a:buNone/>
              <a:defRPr sz="22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647028"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647028"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9" name="Picture Placeholder 11">
            <a:extLst>
              <a:ext uri="{FF2B5EF4-FFF2-40B4-BE49-F238E27FC236}">
                <a16:creationId xmlns:a16="http://schemas.microsoft.com/office/drawing/2014/main" id="{9CB4EFCF-84EC-4420-9A2B-7C028E7505B0}"/>
              </a:ext>
            </a:extLst>
          </p:cNvPr>
          <p:cNvSpPr>
            <a:spLocks noGrp="1"/>
          </p:cNvSpPr>
          <p:nvPr>
            <p:ph type="pic" sz="quarter" idx="50"/>
          </p:nvPr>
        </p:nvSpPr>
        <p:spPr>
          <a:xfrm>
            <a:off x="6560457"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10" name="Text Placeholder 2">
            <a:extLst>
              <a:ext uri="{FF2B5EF4-FFF2-40B4-BE49-F238E27FC236}">
                <a16:creationId xmlns:a16="http://schemas.microsoft.com/office/drawing/2014/main" id="{B18DF9D1-5757-4445-9078-38760F447FFE}"/>
              </a:ext>
            </a:extLst>
          </p:cNvPr>
          <p:cNvSpPr>
            <a:spLocks noGrp="1"/>
          </p:cNvSpPr>
          <p:nvPr>
            <p:ph type="body" idx="51" hasCustomPrompt="1"/>
          </p:nvPr>
        </p:nvSpPr>
        <p:spPr>
          <a:xfrm>
            <a:off x="6978057"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 name="Text Placeholder 11">
            <a:extLst>
              <a:ext uri="{FF2B5EF4-FFF2-40B4-BE49-F238E27FC236}">
                <a16:creationId xmlns:a16="http://schemas.microsoft.com/office/drawing/2014/main" id="{993B8732-2AA4-40C3-A4A3-44C5803BDA1C}"/>
              </a:ext>
            </a:extLst>
          </p:cNvPr>
          <p:cNvSpPr>
            <a:spLocks noGrp="1"/>
          </p:cNvSpPr>
          <p:nvPr>
            <p:ph type="body" sz="quarter" idx="52" hasCustomPrompt="1"/>
          </p:nvPr>
        </p:nvSpPr>
        <p:spPr>
          <a:xfrm>
            <a:off x="6978057"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13" name="Text Placeholder 2">
            <a:extLst>
              <a:ext uri="{FF2B5EF4-FFF2-40B4-BE49-F238E27FC236}">
                <a16:creationId xmlns:a16="http://schemas.microsoft.com/office/drawing/2014/main" id="{C0720D82-39E2-490D-913A-B6DA31CAC2BD}"/>
              </a:ext>
            </a:extLst>
          </p:cNvPr>
          <p:cNvSpPr>
            <a:spLocks noGrp="1"/>
          </p:cNvSpPr>
          <p:nvPr>
            <p:ph type="body" idx="53" hasCustomPrompt="1"/>
          </p:nvPr>
        </p:nvSpPr>
        <p:spPr>
          <a:xfrm>
            <a:off x="6978057"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Tree>
    <p:custDataLst>
      <p:tags r:id="rId1"/>
    </p:custDataLst>
    <p:extLst>
      <p:ext uri="{BB962C8B-B14F-4D97-AF65-F5344CB8AC3E}">
        <p14:creationId xmlns:p14="http://schemas.microsoft.com/office/powerpoint/2010/main" val="29751420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PRIM&amp;R">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a:xfrm>
            <a:off x="8610600" y="6356350"/>
            <a:ext cx="2743200" cy="365125"/>
          </a:xfrm>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pic>
        <p:nvPicPr>
          <p:cNvPr id="8" name="Picture Placeholder 1"/>
          <p:cNvPicPr>
            <a:picLocks noChangeAspect="1"/>
          </p:cNvPicPr>
          <p:nvPr userDrawn="1"/>
        </p:nvPicPr>
        <p:blipFill>
          <a:blip r:embed="rId3">
            <a:extLst>
              <a:ext uri="{28A0092B-C50C-407E-A947-70E740481C1C}">
                <a14:useLocalDpi xmlns:a14="http://schemas.microsoft.com/office/drawing/2010/main" val="0"/>
              </a:ext>
            </a:extLst>
          </a:blip>
          <a:srcRect t="30197" b="30197"/>
          <a:stretch>
            <a:fillRect/>
          </a:stretch>
        </p:blipFill>
        <p:spPr>
          <a:xfrm>
            <a:off x="458724" y="457200"/>
            <a:ext cx="11274552" cy="2971800"/>
          </a:xfrm>
          <a:prstGeom prst="rect">
            <a:avLst/>
          </a:prstGeom>
        </p:spPr>
      </p:pic>
      <p:sp>
        <p:nvSpPr>
          <p:cNvPr id="13" name="Text Placeholder 9"/>
          <p:cNvSpPr>
            <a:spLocks noGrp="1"/>
          </p:cNvSpPr>
          <p:nvPr>
            <p:ph type="body" idx="13"/>
          </p:nvPr>
        </p:nvSpPr>
        <p:spPr>
          <a:xfrm>
            <a:off x="4060516" y="3797759"/>
            <a:ext cx="6275470" cy="2036631"/>
          </a:xfrm>
        </p:spPr>
        <p:txBody>
          <a:bodyPr>
            <a:noAutofit/>
          </a:bodyPr>
          <a:lstStyle>
            <a:lvl1pPr marL="0" indent="0">
              <a:buNone/>
              <a:defRPr>
                <a:solidFill>
                  <a:srgbClr val="292929"/>
                </a:solidFill>
              </a:defRPr>
            </a:lvl1pPr>
          </a:lstStyle>
          <a:p>
            <a:pPr fontAlgn="base"/>
            <a:r>
              <a:rPr lang="en-US" sz="2000" dirty="0"/>
              <a:t>Public Responsibility in Medicine and Research (PRIM&amp;R) advances the highest ethical standards in the conduct of biomedical, behavioral, and social science research. We accomplish this mission through education, membership services, professional certification, public policy initiatives, and community building.</a:t>
            </a:r>
          </a:p>
        </p:txBody>
      </p:sp>
      <p:sp>
        <p:nvSpPr>
          <p:cNvPr id="15" name="Title 7"/>
          <p:cNvSpPr>
            <a:spLocks noGrp="1"/>
          </p:cNvSpPr>
          <p:nvPr>
            <p:ph type="title"/>
          </p:nvPr>
        </p:nvSpPr>
        <p:spPr>
          <a:xfrm>
            <a:off x="1115404" y="3797760"/>
            <a:ext cx="2642616" cy="1041316"/>
          </a:xfrm>
        </p:spPr>
        <p:txBody>
          <a:bodyPr>
            <a:noAutofit/>
          </a:bodyPr>
          <a:lstStyle>
            <a:lvl1pPr>
              <a:defRPr sz="3600"/>
            </a:lvl1pPr>
          </a:lstStyle>
          <a:p>
            <a:r>
              <a:rPr lang="en-US" dirty="0"/>
              <a:t>About PRIM&amp;R</a:t>
            </a:r>
          </a:p>
        </p:txBody>
      </p:sp>
      <p:sp>
        <p:nvSpPr>
          <p:cNvPr id="16" name="Text Placeholder 8"/>
          <p:cNvSpPr>
            <a:spLocks noGrp="1"/>
          </p:cNvSpPr>
          <p:nvPr>
            <p:ph type="body" idx="1"/>
          </p:nvPr>
        </p:nvSpPr>
        <p:spPr>
          <a:xfrm>
            <a:off x="1115404" y="4946275"/>
            <a:ext cx="2642616" cy="1041316"/>
          </a:xfrm>
        </p:spPr>
        <p:txBody>
          <a:bodyPr>
            <a:normAutofit/>
          </a:bodyPr>
          <a:lstStyle>
            <a:lvl1pPr marL="0" indent="0">
              <a:buNone/>
              <a:defRPr sz="1800">
                <a:solidFill>
                  <a:schemeClr val="tx1">
                    <a:lumMod val="50000"/>
                    <a:lumOff val="50000"/>
                  </a:schemeClr>
                </a:solidFill>
              </a:defRPr>
            </a:lvl1pPr>
          </a:lstStyle>
          <a:p>
            <a:r>
              <a:rPr lang="en-US" dirty="0"/>
              <a:t>primr.org</a:t>
            </a:r>
          </a:p>
        </p:txBody>
      </p:sp>
      <p:pic>
        <p:nvPicPr>
          <p:cNvPr id="5" name="Picture 4">
            <a:extLst>
              <a:ext uri="{FF2B5EF4-FFF2-40B4-BE49-F238E27FC236}">
                <a16:creationId xmlns:a16="http://schemas.microsoft.com/office/drawing/2014/main" id="{9FECAE6C-C31F-47AD-9A09-20494C533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393" y="2434856"/>
            <a:ext cx="2214171" cy="797441"/>
          </a:xfrm>
          <a:prstGeom prst="rect">
            <a:avLst/>
          </a:prstGeom>
        </p:spPr>
      </p:pic>
    </p:spTree>
    <p:custDataLst>
      <p:tags r:id="rId1"/>
    </p:custDataLst>
    <p:extLst>
      <p:ext uri="{BB962C8B-B14F-4D97-AF65-F5344CB8AC3E}">
        <p14:creationId xmlns:p14="http://schemas.microsoft.com/office/powerpoint/2010/main" val="3464311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pport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6" name="Title 6"/>
          <p:cNvSpPr>
            <a:spLocks noGrp="1"/>
          </p:cNvSpPr>
          <p:nvPr>
            <p:ph type="title"/>
          </p:nvPr>
        </p:nvSpPr>
        <p:spPr>
          <a:xfrm>
            <a:off x="830127" y="1331139"/>
            <a:ext cx="4584212" cy="1107114"/>
          </a:xfrm>
        </p:spPr>
        <p:txBody>
          <a:bodyPr>
            <a:normAutofit/>
          </a:bodyPr>
          <a:lstStyle>
            <a:lvl1pPr>
              <a:defRPr sz="3600" b="1">
                <a:latin typeface="+mn-lt"/>
              </a:defRPr>
            </a:lvl1pPr>
          </a:lstStyle>
          <a:p>
            <a:r>
              <a:rPr lang="en-US" dirty="0"/>
              <a:t>Thank you to our supporter!</a:t>
            </a:r>
          </a:p>
        </p:txBody>
      </p:sp>
      <p:sp>
        <p:nvSpPr>
          <p:cNvPr id="7" name="Text Placeholder 7"/>
          <p:cNvSpPr>
            <a:spLocks noGrp="1"/>
          </p:cNvSpPr>
          <p:nvPr>
            <p:ph type="body" idx="1" hasCustomPrompt="1"/>
          </p:nvPr>
        </p:nvSpPr>
        <p:spPr>
          <a:xfrm>
            <a:off x="830127" y="2545450"/>
            <a:ext cx="4584212" cy="540000"/>
          </a:xfrm>
        </p:spPr>
        <p:txBody>
          <a:bodyPr>
            <a:normAutofit/>
          </a:bodyPr>
          <a:lstStyle>
            <a:lvl1pPr marL="0" indent="0">
              <a:buNone/>
              <a:defRPr sz="2400">
                <a:latin typeface="+mn-lt"/>
                <a:ea typeface="Roboto" panose="02000000000000000000" pitchFamily="2" charset="0"/>
                <a:cs typeface="Roboto" panose="02000000000000000000" pitchFamily="2" charset="0"/>
              </a:defRPr>
            </a:lvl1pPr>
          </a:lstStyle>
          <a:p>
            <a:r>
              <a:rPr lang="en-US" dirty="0">
                <a:solidFill>
                  <a:srgbClr val="FDB924"/>
                </a:solidFill>
                <a:latin typeface="Whitney Semibold" pitchFamily="50" charset="0"/>
              </a:rPr>
              <a:t>Supporter name</a:t>
            </a:r>
          </a:p>
        </p:txBody>
      </p:sp>
      <p:sp>
        <p:nvSpPr>
          <p:cNvPr id="8" name="Text Placeholder 8"/>
          <p:cNvSpPr>
            <a:spLocks noGrp="1"/>
          </p:cNvSpPr>
          <p:nvPr>
            <p:ph type="body" idx="13" hasCustomPrompt="1"/>
          </p:nvPr>
        </p:nvSpPr>
        <p:spPr>
          <a:xfrm>
            <a:off x="830128" y="3300065"/>
            <a:ext cx="4584212" cy="1745768"/>
          </a:xfrm>
        </p:spPr>
        <p:txBody>
          <a:bodyPr>
            <a:normAutofit/>
          </a:bodyPr>
          <a:lstStyle>
            <a:lvl1pPr marL="0" indent="0">
              <a:buNone/>
              <a:defRPr sz="1800">
                <a:latin typeface="+mn-lt"/>
              </a:defRPr>
            </a:lvl1pPr>
          </a:lstStyle>
          <a:p>
            <a:r>
              <a:rPr lang="en-US" dirty="0"/>
              <a:t>Supporter description (25 words)</a:t>
            </a:r>
          </a:p>
        </p:txBody>
      </p:sp>
      <p:sp>
        <p:nvSpPr>
          <p:cNvPr id="13" name="Picture Placeholder 12"/>
          <p:cNvSpPr>
            <a:spLocks noGrp="1"/>
          </p:cNvSpPr>
          <p:nvPr>
            <p:ph type="pic" sz="quarter" idx="20" hasCustomPrompt="1"/>
          </p:nvPr>
        </p:nvSpPr>
        <p:spPr>
          <a:xfrm>
            <a:off x="6896100" y="2033588"/>
            <a:ext cx="4457700" cy="2376487"/>
          </a:xfrm>
        </p:spPr>
        <p:txBody>
          <a:bodyPr/>
          <a:lstStyle>
            <a:lvl1pPr>
              <a:defRPr baseline="0"/>
            </a:lvl1pPr>
          </a:lstStyle>
          <a:p>
            <a:r>
              <a:rPr lang="en-US" dirty="0"/>
              <a:t>Supporter logo</a:t>
            </a:r>
          </a:p>
        </p:txBody>
      </p:sp>
      <p:sp>
        <p:nvSpPr>
          <p:cNvPr id="16" name="Text Placeholder 10"/>
          <p:cNvSpPr>
            <a:spLocks noGrp="1"/>
          </p:cNvSpPr>
          <p:nvPr>
            <p:ph type="body" sz="quarter" idx="19" hasCustomPrompt="1"/>
          </p:nvPr>
        </p:nvSpPr>
        <p:spPr>
          <a:xfrm>
            <a:off x="2145559" y="5260448"/>
            <a:ext cx="1692402" cy="280988"/>
          </a:xfrm>
        </p:spPr>
        <p:txBody>
          <a:bodyPr>
            <a:noAutofit/>
          </a:bodyPr>
          <a:lstStyle>
            <a:lvl1pPr marL="0" indent="0" algn="ctr">
              <a:buNone/>
              <a:defRPr sz="1800">
                <a:solidFill>
                  <a:srgbClr val="007CC2"/>
                </a:solidFill>
              </a:defRPr>
            </a:lvl1pPr>
          </a:lstStyle>
          <a:p>
            <a:r>
              <a:rPr lang="en-US" dirty="0"/>
              <a:t>Learn more:</a:t>
            </a:r>
          </a:p>
        </p:txBody>
      </p:sp>
      <p:sp>
        <p:nvSpPr>
          <p:cNvPr id="17" name="Text Placeholder 11"/>
          <p:cNvSpPr>
            <a:spLocks noGrp="1"/>
          </p:cNvSpPr>
          <p:nvPr>
            <p:ph type="body" sz="quarter" idx="21" hasCustomPrompt="1"/>
          </p:nvPr>
        </p:nvSpPr>
        <p:spPr>
          <a:xfrm>
            <a:off x="1325459" y="5555723"/>
            <a:ext cx="3332603" cy="280500"/>
          </a:xfrm>
        </p:spPr>
        <p:txBody>
          <a:bodyPr>
            <a:noAutofit/>
          </a:bodyPr>
          <a:lstStyle>
            <a:lvl1pPr marL="0" indent="0" algn="ctr">
              <a:buNone/>
              <a:defRPr sz="1800"/>
            </a:lvl1pPr>
          </a:lstStyle>
          <a:p>
            <a:r>
              <a:rPr lang="en-US" dirty="0">
                <a:solidFill>
                  <a:srgbClr val="FDB924"/>
                </a:solidFill>
              </a:rPr>
              <a:t>URL</a:t>
            </a:r>
          </a:p>
        </p:txBody>
      </p:sp>
    </p:spTree>
    <p:custDataLst>
      <p:tags r:id="rId1"/>
    </p:custDataLst>
    <p:extLst>
      <p:ext uri="{BB962C8B-B14F-4D97-AF65-F5344CB8AC3E}">
        <p14:creationId xmlns:p14="http://schemas.microsoft.com/office/powerpoint/2010/main" val="37112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3229428"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Questions?</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647028" y="4492967"/>
            <a:ext cx="1908000" cy="334918"/>
          </a:xfrm>
        </p:spPr>
        <p:txBody>
          <a:bodyPr lIns="36000" tIns="0" rIns="0" bIns="0" anchor="b">
            <a:normAutofit/>
          </a:bodyPr>
          <a:lstStyle>
            <a:lvl1pPr marL="0" indent="0" algn="ctr">
              <a:buNone/>
              <a:defRPr sz="22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3647028"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647028"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
        <p:nvSpPr>
          <p:cNvPr id="9" name="Picture Placeholder 11">
            <a:extLst>
              <a:ext uri="{FF2B5EF4-FFF2-40B4-BE49-F238E27FC236}">
                <a16:creationId xmlns:a16="http://schemas.microsoft.com/office/drawing/2014/main" id="{9CB4EFCF-84EC-4420-9A2B-7C028E7505B0}"/>
              </a:ext>
            </a:extLst>
          </p:cNvPr>
          <p:cNvSpPr>
            <a:spLocks noGrp="1"/>
          </p:cNvSpPr>
          <p:nvPr>
            <p:ph type="pic" sz="quarter" idx="50"/>
          </p:nvPr>
        </p:nvSpPr>
        <p:spPr>
          <a:xfrm>
            <a:off x="6560457" y="1613512"/>
            <a:ext cx="2743200" cy="2743200"/>
          </a:xfrm>
        </p:spPr>
        <p:txBody>
          <a:bodyPr anchor="ctr" anchorCtr="0">
            <a:noAutofit/>
          </a:bodyPr>
          <a:lstStyle>
            <a:lvl1pPr marL="0" indent="0" algn="ctr">
              <a:buNone/>
              <a:defRPr sz="1800"/>
            </a:lvl1pPr>
          </a:lstStyle>
          <a:p>
            <a:r>
              <a:rPr lang="en-US" dirty="0"/>
              <a:t>Click icon to add picture</a:t>
            </a:r>
            <a:endParaRPr lang="ru-RU" dirty="0"/>
          </a:p>
        </p:txBody>
      </p:sp>
      <p:sp>
        <p:nvSpPr>
          <p:cNvPr id="10" name="Text Placeholder 2">
            <a:extLst>
              <a:ext uri="{FF2B5EF4-FFF2-40B4-BE49-F238E27FC236}">
                <a16:creationId xmlns:a16="http://schemas.microsoft.com/office/drawing/2014/main" id="{B18DF9D1-5757-4445-9078-38760F447FFE}"/>
              </a:ext>
            </a:extLst>
          </p:cNvPr>
          <p:cNvSpPr>
            <a:spLocks noGrp="1"/>
          </p:cNvSpPr>
          <p:nvPr>
            <p:ph type="body" idx="51" hasCustomPrompt="1"/>
          </p:nvPr>
        </p:nvSpPr>
        <p:spPr>
          <a:xfrm>
            <a:off x="6978057"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 name="Text Placeholder 11">
            <a:extLst>
              <a:ext uri="{FF2B5EF4-FFF2-40B4-BE49-F238E27FC236}">
                <a16:creationId xmlns:a16="http://schemas.microsoft.com/office/drawing/2014/main" id="{993B8732-2AA4-40C3-A4A3-44C5803BDA1C}"/>
              </a:ext>
            </a:extLst>
          </p:cNvPr>
          <p:cNvSpPr>
            <a:spLocks noGrp="1"/>
          </p:cNvSpPr>
          <p:nvPr>
            <p:ph type="body" sz="quarter" idx="52" hasCustomPrompt="1"/>
          </p:nvPr>
        </p:nvSpPr>
        <p:spPr>
          <a:xfrm>
            <a:off x="6978057"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Organization</a:t>
            </a:r>
          </a:p>
        </p:txBody>
      </p:sp>
      <p:sp>
        <p:nvSpPr>
          <p:cNvPr id="13" name="Text Placeholder 2">
            <a:extLst>
              <a:ext uri="{FF2B5EF4-FFF2-40B4-BE49-F238E27FC236}">
                <a16:creationId xmlns:a16="http://schemas.microsoft.com/office/drawing/2014/main" id="{C0720D82-39E2-490D-913A-B6DA31CAC2BD}"/>
              </a:ext>
            </a:extLst>
          </p:cNvPr>
          <p:cNvSpPr>
            <a:spLocks noGrp="1"/>
          </p:cNvSpPr>
          <p:nvPr>
            <p:ph type="body" idx="53" hasCustomPrompt="1"/>
          </p:nvPr>
        </p:nvSpPr>
        <p:spPr>
          <a:xfrm>
            <a:off x="6978057" y="5138591"/>
            <a:ext cx="1908000" cy="693882"/>
          </a:xfrm>
        </p:spPr>
        <p:txBody>
          <a:bodyPr lIns="36000" tIns="0" rIns="0" bIns="0" anchor="t" anchorCtr="0">
            <a:normAutofit/>
          </a:bodyPr>
          <a:lstStyle>
            <a:lvl1pPr marL="0" indent="0" algn="ctr">
              <a:buNone/>
              <a:defRPr sz="1200" b="0" u="none">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Job Title</a:t>
            </a:r>
          </a:p>
        </p:txBody>
      </p:sp>
    </p:spTree>
    <p:custDataLst>
      <p:tags r:id="rId1"/>
    </p:custDataLst>
    <p:extLst>
      <p:ext uri="{BB962C8B-B14F-4D97-AF65-F5344CB8AC3E}">
        <p14:creationId xmlns:p14="http://schemas.microsoft.com/office/powerpoint/2010/main" val="3492754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41B7CDEE-2644-4D36-95CB-1F92049E7FF7}"/>
              </a:ext>
            </a:extLst>
          </p:cNvPr>
          <p:cNvSpPr>
            <a:spLocks noGrp="1" noChangeAspect="1"/>
          </p:cNvSpPr>
          <p:nvPr>
            <p:ph type="pic" sz="quarter" idx="13"/>
          </p:nvPr>
        </p:nvSpPr>
        <p:spPr>
          <a:xfrm>
            <a:off x="740588" y="605790"/>
            <a:ext cx="10710824" cy="5646420"/>
          </a:xfrm>
        </p:spPr>
        <p:txBody>
          <a:bodyPr anchor="ctr" anchorCtr="0">
            <a:noAutofit/>
          </a:bodyPr>
          <a:lstStyle>
            <a:lvl1pPr marL="0" indent="0" algn="ctr">
              <a:buNone/>
              <a:defRPr/>
            </a:lvl1pPr>
          </a:lstStyle>
          <a:p>
            <a:r>
              <a:rPr lang="en-US" dirty="0"/>
              <a:t>Click icon to add picture</a:t>
            </a:r>
            <a:endParaRPr lang="ru-RU" dirty="0"/>
          </a:p>
        </p:txBody>
      </p:sp>
      <p:sp>
        <p:nvSpPr>
          <p:cNvPr id="9"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740588" y="2028825"/>
            <a:ext cx="4726800" cy="1861200"/>
          </a:xfrm>
          <a:solidFill>
            <a:schemeClr val="bg1">
              <a:alpha val="75000"/>
            </a:schemeClr>
          </a:solidFill>
        </p:spPr>
        <p:txBody>
          <a:bodyPr lIns="396000" tIns="0" rIns="0" bIns="0">
            <a:noAutofit/>
          </a:bodyPr>
          <a:lstStyle>
            <a:lvl1pPr algn="l">
              <a:lnSpc>
                <a:spcPct val="85000"/>
              </a:lnSpc>
              <a:defRPr sz="5500">
                <a:solidFill>
                  <a:srgbClr val="007CC2"/>
                </a:solidFill>
              </a:defRPr>
            </a:lvl1pPr>
          </a:lstStyle>
          <a:p>
            <a:r>
              <a:rPr lang="en-US" dirty="0"/>
              <a:t>Agenda Item 1</a:t>
            </a:r>
            <a:endParaRPr lang="ru-RU" dirty="0"/>
          </a:p>
        </p:txBody>
      </p:sp>
      <p:sp>
        <p:nvSpPr>
          <p:cNvPr id="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739813" y="3890025"/>
            <a:ext cx="4727575" cy="728663"/>
          </a:xfrm>
          <a:solidFill>
            <a:srgbClr val="FDB924">
              <a:alpha val="75000"/>
            </a:srgbClr>
          </a:solidFill>
        </p:spPr>
        <p:txBody>
          <a:bodyPr lIns="396000" anchor="ctr" anchorCtr="0">
            <a:noAutofit/>
          </a:bodyPr>
          <a:lstStyle>
            <a:lvl1pPr marL="0" indent="0" algn="l">
              <a:buNone/>
              <a:defRPr sz="24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sp>
        <p:nvSpPr>
          <p:cNvPr id="10" name="Slide Number Placeholder 6"/>
          <p:cNvSpPr>
            <a:spLocks noGrp="1"/>
          </p:cNvSpPr>
          <p:nvPr>
            <p:ph type="sldNum" sz="quarter" idx="12"/>
          </p:nvPr>
        </p:nvSpPr>
        <p:spPr>
          <a:xfrm>
            <a:off x="8610600" y="6356350"/>
            <a:ext cx="2743200" cy="365125"/>
          </a:xfrm>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76643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8723" y="215900"/>
            <a:ext cx="11274489" cy="6184900"/>
          </a:xfrm>
        </p:spPr>
        <p:txBody>
          <a:bodyPr/>
          <a:lstStyle/>
          <a:p>
            <a:endParaRPr lang="en-US" dirty="0"/>
          </a:p>
        </p:txBody>
      </p:sp>
      <p:sp>
        <p:nvSpPr>
          <p:cNvPr id="4" name="Picture Placeholder 3"/>
          <p:cNvSpPr>
            <a:spLocks noGrp="1"/>
          </p:cNvSpPr>
          <p:nvPr>
            <p:ph type="pic" sz="quarter" idx="16" hasCustomPrompt="1"/>
          </p:nvPr>
        </p:nvSpPr>
        <p:spPr>
          <a:xfrm>
            <a:off x="1069055" y="712663"/>
            <a:ext cx="4478337" cy="2043112"/>
          </a:xfrm>
        </p:spPr>
        <p:txBody>
          <a:bodyPr/>
          <a:lstStyle>
            <a:lvl1pPr marL="0" indent="0">
              <a:buNone/>
              <a:defRPr/>
            </a:lvl1pPr>
          </a:lstStyle>
          <a:p>
            <a:r>
              <a:rPr lang="en-US" dirty="0"/>
              <a:t>logo</a:t>
            </a:r>
          </a:p>
        </p:txBody>
      </p:sp>
      <p:sp>
        <p:nvSpPr>
          <p:cNvPr id="16" name="Title 1">
            <a:extLst>
              <a:ext uri="{FF2B5EF4-FFF2-40B4-BE49-F238E27FC236}">
                <a16:creationId xmlns:a16="http://schemas.microsoft.com/office/drawing/2014/main" id="{AC829233-8E4C-4046-85BB-5166B8A721AE}"/>
              </a:ext>
            </a:extLst>
          </p:cNvPr>
          <p:cNvSpPr>
            <a:spLocks noGrp="1"/>
          </p:cNvSpPr>
          <p:nvPr>
            <p:ph type="ctrTitle" hasCustomPrompt="1"/>
          </p:nvPr>
        </p:nvSpPr>
        <p:spPr>
          <a:xfrm>
            <a:off x="458724" y="3275761"/>
            <a:ext cx="11274552" cy="1348720"/>
          </a:xfrm>
          <a:solidFill>
            <a:schemeClr val="bg1">
              <a:alpha val="75000"/>
            </a:schemeClr>
          </a:solidFill>
        </p:spPr>
        <p:txBody>
          <a:bodyPr anchor="ctr" anchorCtr="0">
            <a:normAutofit/>
          </a:bodyPr>
          <a:lstStyle>
            <a:lvl1pPr algn="ctr">
              <a:defRPr sz="5500">
                <a:solidFill>
                  <a:srgbClr val="007CC2"/>
                </a:solidFill>
                <a:latin typeface="+mn-lt"/>
              </a:defRPr>
            </a:lvl1pPr>
          </a:lstStyle>
          <a:p>
            <a:r>
              <a:rPr lang="en-US" dirty="0"/>
              <a:t>Thank you!</a:t>
            </a:r>
            <a:endParaRPr lang="ru-RU" dirty="0"/>
          </a:p>
        </p:txBody>
      </p:sp>
      <p:sp>
        <p:nvSpPr>
          <p:cNvPr id="17" name="Subtitle 2">
            <a:extLst>
              <a:ext uri="{FF2B5EF4-FFF2-40B4-BE49-F238E27FC236}">
                <a16:creationId xmlns:a16="http://schemas.microsoft.com/office/drawing/2014/main" id="{C6A507DE-4CA5-4E76-8450-4125151EB335}"/>
              </a:ext>
            </a:extLst>
          </p:cNvPr>
          <p:cNvSpPr>
            <a:spLocks noGrp="1"/>
          </p:cNvSpPr>
          <p:nvPr>
            <p:ph type="subTitle" idx="1" hasCustomPrompt="1"/>
          </p:nvPr>
        </p:nvSpPr>
        <p:spPr>
          <a:xfrm>
            <a:off x="458724" y="4628730"/>
            <a:ext cx="11274552" cy="1772070"/>
          </a:xfrm>
          <a:solidFill>
            <a:srgbClr val="FDB924">
              <a:alpha val="75000"/>
            </a:srgbClr>
          </a:solidFill>
          <a:ln>
            <a:noFill/>
          </a:ln>
        </p:spPr>
        <p:txBody>
          <a:bodyPr tIns="252000" rIns="90000" anchor="t" anchorCtr="0">
            <a:normAutofit/>
          </a:bodyPr>
          <a:lstStyle>
            <a:lvl1pPr marL="0" indent="0" algn="ct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Webinar Date</a:t>
            </a:r>
            <a:endParaRPr lang="ru-RU" dirty="0"/>
          </a:p>
        </p:txBody>
      </p:sp>
    </p:spTree>
    <p:custDataLst>
      <p:tags r:id="rId1"/>
    </p:custDataLst>
    <p:extLst>
      <p:ext uri="{BB962C8B-B14F-4D97-AF65-F5344CB8AC3E}">
        <p14:creationId xmlns:p14="http://schemas.microsoft.com/office/powerpoint/2010/main" val="393833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ud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Audio Options</a:t>
            </a:r>
          </a:p>
        </p:txBody>
      </p:sp>
      <p:sp>
        <p:nvSpPr>
          <p:cNvPr id="3" name="Content Placeholder 2"/>
          <p:cNvSpPr>
            <a:spLocks noGrp="1"/>
          </p:cNvSpPr>
          <p:nvPr>
            <p:ph idx="1" hasCustomPrompt="1"/>
          </p:nvPr>
        </p:nvSpPr>
        <p:spPr/>
        <p:txBody>
          <a:bodyPr/>
          <a:lstStyle>
            <a:lvl1pPr>
              <a:buClr>
                <a:srgbClr val="007CC2"/>
              </a:buClr>
              <a:defRPr>
                <a:solidFill>
                  <a:srgbClr val="292929"/>
                </a:solidFill>
              </a:defRPr>
            </a:lvl1pPr>
            <a:lvl2pPr marL="457200" indent="0">
              <a:buClr>
                <a:srgbClr val="007CC2"/>
              </a:buClr>
              <a:buFont typeface="Wingdings" panose="05000000000000000000" pitchFamily="2" charset="2"/>
              <a:buNone/>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To listen over your computer speakers (recommended), select Join Conference in the upper left corner of the screen, and when prompted, “allow” your microphone.</a:t>
            </a:r>
          </a:p>
          <a:p>
            <a:pPr lvl="0"/>
            <a:r>
              <a:rPr lang="en-US" dirty="0"/>
              <a:t>To listen over the phone, dial:</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a:grpSpLocks noChangeAspect="1"/>
          </p:cNvGrpSpPr>
          <p:nvPr userDrawn="1"/>
        </p:nvGrpSpPr>
        <p:grpSpPr>
          <a:xfrm>
            <a:off x="6437556" y="4912676"/>
            <a:ext cx="4038600" cy="902654"/>
            <a:chOff x="1676400" y="3302311"/>
            <a:chExt cx="5980227" cy="1336621"/>
          </a:xfrm>
        </p:grpSpPr>
        <p:pic>
          <p:nvPicPr>
            <p:cNvPr id="9" name="Picture 8"/>
            <p:cNvPicPr>
              <a:picLocks noChangeAspect="1"/>
            </p:cNvPicPr>
            <p:nvPr/>
          </p:nvPicPr>
          <p:blipFill>
            <a:blip r:embed="rId3"/>
            <a:stretch>
              <a:fillRect/>
            </a:stretch>
          </p:blipFill>
          <p:spPr>
            <a:xfrm>
              <a:off x="1676400" y="3302311"/>
              <a:ext cx="5980227" cy="1336621"/>
            </a:xfrm>
            <a:prstGeom prst="rect">
              <a:avLst/>
            </a:prstGeom>
            <a:solidFill>
              <a:srgbClr val="008CA8"/>
            </a:solidFill>
            <a:ln>
              <a:solidFill>
                <a:schemeClr val="bg1">
                  <a:lumMod val="50000"/>
                </a:schemeClr>
              </a:solidFill>
            </a:ln>
          </p:spPr>
        </p:pic>
        <p:sp>
          <p:nvSpPr>
            <p:cNvPr id="10" name="Rectangle 9"/>
            <p:cNvSpPr/>
            <p:nvPr/>
          </p:nvSpPr>
          <p:spPr bwMode="auto">
            <a:xfrm>
              <a:off x="5943600" y="3970106"/>
              <a:ext cx="1524000" cy="619382"/>
            </a:xfrm>
            <a:prstGeom prst="rect">
              <a:avLst/>
            </a:prstGeom>
            <a:noFill/>
            <a:ln w="57150" cap="flat" cmpd="sng" algn="ctr">
              <a:solidFill>
                <a:srgbClr val="007CC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endParaRPr>
            </a:p>
          </p:txBody>
        </p:sp>
      </p:grpSp>
    </p:spTree>
    <p:custDataLst>
      <p:tags r:id="rId1"/>
    </p:custDataLst>
    <p:extLst>
      <p:ext uri="{BB962C8B-B14F-4D97-AF65-F5344CB8AC3E}">
        <p14:creationId xmlns:p14="http://schemas.microsoft.com/office/powerpoint/2010/main" val="137388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Instru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Q&amp;A</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11" name="Rounded Rectangle 10"/>
          <p:cNvSpPr/>
          <p:nvPr userDrawn="1"/>
        </p:nvSpPr>
        <p:spPr>
          <a:xfrm>
            <a:off x="4805082" y="2317100"/>
            <a:ext cx="2805545" cy="755362"/>
          </a:xfrm>
          <a:prstGeom prst="roundRect">
            <a:avLst/>
          </a:prstGeom>
          <a:noFill/>
          <a:ln w="38100">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lumMod val="50000"/>
                    <a:lumOff val="50000"/>
                  </a:prstClr>
                </a:solidFill>
                <a:cs typeface="Roboto" panose="02000000000000000000" pitchFamily="2" charset="0"/>
              </a:rPr>
              <a:t>To ask a question, visit the </a:t>
            </a:r>
            <a:r>
              <a:rPr lang="en-US" b="1" dirty="0">
                <a:solidFill>
                  <a:prstClr val="black">
                    <a:lumMod val="50000"/>
                    <a:lumOff val="50000"/>
                  </a:prstClr>
                </a:solidFill>
                <a:cs typeface="Roboto" panose="02000000000000000000" pitchFamily="2" charset="0"/>
              </a:rPr>
              <a:t>Q&amp;A </a:t>
            </a:r>
            <a:r>
              <a:rPr lang="en-US" dirty="0">
                <a:solidFill>
                  <a:prstClr val="black">
                    <a:lumMod val="50000"/>
                    <a:lumOff val="50000"/>
                  </a:prstClr>
                </a:solidFill>
                <a:cs typeface="Roboto" panose="02000000000000000000" pitchFamily="2" charset="0"/>
              </a:rPr>
              <a:t>tab.</a:t>
            </a:r>
          </a:p>
        </p:txBody>
      </p:sp>
      <p:pic>
        <p:nvPicPr>
          <p:cNvPr id="12" name="Picture 11"/>
          <p:cNvPicPr>
            <a:picLocks noChangeAspect="1"/>
          </p:cNvPicPr>
          <p:nvPr userDrawn="1"/>
        </p:nvPicPr>
        <p:blipFill>
          <a:blip r:embed="rId3"/>
          <a:stretch>
            <a:fillRect/>
          </a:stretch>
        </p:blipFill>
        <p:spPr>
          <a:xfrm>
            <a:off x="1614198" y="3774425"/>
            <a:ext cx="8858250" cy="1200150"/>
          </a:xfrm>
          <a:prstGeom prst="roundRect">
            <a:avLst>
              <a:gd name="adj" fmla="val 5556"/>
            </a:avLst>
          </a:prstGeom>
          <a:ln>
            <a:solidFill>
              <a:schemeClr val="bg1">
                <a:lumMod val="75000"/>
              </a:schemeClr>
            </a:solidFill>
          </a:ln>
          <a:effectLst/>
          <a:scene3d>
            <a:camera prst="orthographicFront"/>
            <a:lightRig rig="contrasting" dir="t">
              <a:rot lat="0" lon="0" rev="4200000"/>
            </a:lightRig>
          </a:scene3d>
          <a:sp3d prstMaterial="plastic">
            <a:contourClr>
              <a:srgbClr val="969696"/>
            </a:contourClr>
          </a:sp3d>
        </p:spPr>
      </p:pic>
      <p:sp>
        <p:nvSpPr>
          <p:cNvPr id="13" name="Down Arrow 12"/>
          <p:cNvSpPr/>
          <p:nvPr userDrawn="1"/>
        </p:nvSpPr>
        <p:spPr>
          <a:xfrm rot="3274269">
            <a:off x="3883290" y="2660218"/>
            <a:ext cx="457200" cy="1447021"/>
          </a:xfrm>
          <a:prstGeom prst="downArrow">
            <a:avLst/>
          </a:prstGeom>
          <a:solidFill>
            <a:srgbClr val="007CC2"/>
          </a:soli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310919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terials instruc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Materials</a:t>
            </a:r>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7" name="Rounded Rectangle 6"/>
          <p:cNvSpPr/>
          <p:nvPr userDrawn="1"/>
        </p:nvSpPr>
        <p:spPr>
          <a:xfrm>
            <a:off x="4139901" y="3972437"/>
            <a:ext cx="4022407" cy="1066800"/>
          </a:xfrm>
          <a:prstGeom prst="roundRect">
            <a:avLst/>
          </a:prstGeom>
          <a:solidFill>
            <a:schemeClr val="bg1"/>
          </a:solidFill>
          <a:ln w="38100">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lumMod val="50000"/>
                    <a:lumOff val="50000"/>
                  </a:prstClr>
                </a:solidFill>
                <a:ea typeface="Roboto" panose="02000000000000000000" pitchFamily="2" charset="0"/>
                <a:cs typeface="Roboto" panose="02000000000000000000" pitchFamily="2" charset="0"/>
              </a:rPr>
              <a:t>To download a copy of the slides and additional resources, visit the </a:t>
            </a:r>
            <a:r>
              <a:rPr lang="en-US" b="1" dirty="0">
                <a:solidFill>
                  <a:prstClr val="black">
                    <a:lumMod val="50000"/>
                    <a:lumOff val="50000"/>
                  </a:prstClr>
                </a:solidFill>
                <a:ea typeface="Roboto" panose="02000000000000000000" pitchFamily="2" charset="0"/>
                <a:cs typeface="Roboto" panose="02000000000000000000" pitchFamily="2" charset="0"/>
              </a:rPr>
              <a:t>Materials</a:t>
            </a:r>
            <a:r>
              <a:rPr lang="en-US" dirty="0">
                <a:solidFill>
                  <a:prstClr val="black">
                    <a:lumMod val="50000"/>
                    <a:lumOff val="50000"/>
                  </a:prstClr>
                </a:solidFill>
                <a:ea typeface="Roboto" panose="02000000000000000000" pitchFamily="2" charset="0"/>
                <a:cs typeface="Roboto" panose="02000000000000000000" pitchFamily="2" charset="0"/>
              </a:rPr>
              <a:t> tab.</a:t>
            </a:r>
          </a:p>
        </p:txBody>
      </p:sp>
      <p:pic>
        <p:nvPicPr>
          <p:cNvPr id="8" name="Picture 7"/>
          <p:cNvPicPr>
            <a:picLocks noChangeAspect="1"/>
          </p:cNvPicPr>
          <p:nvPr userDrawn="1"/>
        </p:nvPicPr>
        <p:blipFill>
          <a:blip r:embed="rId3"/>
          <a:stretch>
            <a:fillRect/>
          </a:stretch>
        </p:blipFill>
        <p:spPr>
          <a:xfrm>
            <a:off x="3887488" y="2366916"/>
            <a:ext cx="2562225" cy="514350"/>
          </a:xfrm>
          <a:prstGeom prst="roundRect">
            <a:avLst>
              <a:gd name="adj" fmla="val 1852"/>
            </a:avLst>
          </a:prstGeom>
          <a:ln>
            <a:solidFill>
              <a:schemeClr val="bg1">
                <a:lumMod val="85000"/>
              </a:schemeClr>
            </a:solidFill>
          </a:ln>
          <a:effectLst/>
        </p:spPr>
      </p:pic>
      <p:sp>
        <p:nvSpPr>
          <p:cNvPr id="9" name="Down Arrow 8"/>
          <p:cNvSpPr/>
          <p:nvPr userDrawn="1"/>
        </p:nvSpPr>
        <p:spPr>
          <a:xfrm rot="8977330">
            <a:off x="5200437" y="2865668"/>
            <a:ext cx="457200" cy="1064219"/>
          </a:xfrm>
          <a:prstGeom prst="downArrow">
            <a:avLst/>
          </a:prstGeom>
          <a:solidFill>
            <a:srgbClr val="007CC2"/>
          </a:soli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35704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earning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Learning Objectives</a:t>
            </a:r>
          </a:p>
        </p:txBody>
      </p:sp>
      <p:sp>
        <p:nvSpPr>
          <p:cNvPr id="3" name="Content Placeholder 2"/>
          <p:cNvSpPr>
            <a:spLocks noGrp="1"/>
          </p:cNvSpPr>
          <p:nvPr>
            <p:ph idx="1"/>
          </p:nvPr>
        </p:nvSpPr>
        <p:spPr/>
        <p:txBody>
          <a:bodyPr/>
          <a:lstStyle>
            <a:lvl1pPr marL="514350" indent="-514350">
              <a:buClr>
                <a:srgbClr val="007CC2"/>
              </a:buClr>
              <a:buFont typeface="+mj-lt"/>
              <a:buAutoNum type="arabicPeriod"/>
              <a:defRPr baseline="0">
                <a:solidFill>
                  <a:srgbClr val="292929"/>
                </a:solidFill>
              </a:defRPr>
            </a:lvl1pPr>
            <a:lvl2pPr marL="685800" indent="-228600">
              <a:buClrTx/>
              <a:buFont typeface="Wingdings" panose="05000000000000000000" pitchFamily="2" charset="2"/>
              <a:buChar char="§"/>
              <a:defRPr>
                <a:solidFill>
                  <a:srgbClr val="292929"/>
                </a:solidFill>
              </a:defRPr>
            </a:lvl2pPr>
            <a:lvl3pPr marL="1143000" indent="-228600">
              <a:buClrTx/>
              <a:buFont typeface="Wingdings" panose="05000000000000000000" pitchFamily="2" charset="2"/>
              <a:buChar char="§"/>
              <a:defRPr>
                <a:solidFill>
                  <a:srgbClr val="292929"/>
                </a:solidFill>
              </a:defRPr>
            </a:lvl3pPr>
            <a:lvl4pPr marL="1600200" indent="-228600">
              <a:buClrTx/>
              <a:buFont typeface="Wingdings" panose="05000000000000000000" pitchFamily="2" charset="2"/>
              <a:buChar char="§"/>
              <a:defRPr>
                <a:solidFill>
                  <a:srgbClr val="292929"/>
                </a:solidFill>
              </a:defRPr>
            </a:lvl4pPr>
            <a:lvl5pPr marL="2057400" indent="-228600">
              <a:buClrTx/>
              <a:buFont typeface="Wingdings" panose="05000000000000000000" pitchFamily="2" charset="2"/>
              <a:buChar char="§"/>
              <a:defRPr>
                <a:solidFill>
                  <a:srgbClr val="292929"/>
                </a:solidFill>
              </a:defRPr>
            </a:lvl5pPr>
          </a:lstStyle>
          <a:p>
            <a:pPr lvl="0"/>
            <a:endParaRPr lang="en-US" dirty="0"/>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1597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p:nvPr>
        </p:nvSpPr>
        <p:spPr>
          <a:xfrm>
            <a:off x="838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49112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Agenda</a:t>
            </a:r>
          </a:p>
        </p:txBody>
      </p:sp>
      <p:sp>
        <p:nvSpPr>
          <p:cNvPr id="3" name="Content Placeholder 2"/>
          <p:cNvSpPr>
            <a:spLocks noGrp="1"/>
          </p:cNvSpPr>
          <p:nvPr>
            <p:ph idx="1"/>
          </p:nvPr>
        </p:nvSpPr>
        <p:spPr/>
        <p:txBody>
          <a:bodyPr/>
          <a:lstStyle>
            <a:lvl1pPr marL="514350" indent="-514350">
              <a:buClr>
                <a:srgbClr val="007CC2"/>
              </a:buClr>
              <a:buFont typeface="+mj-lt"/>
              <a:buAutoNum type="arabicPeriod"/>
              <a:defRPr baseline="0">
                <a:solidFill>
                  <a:srgbClr val="292929"/>
                </a:solidFill>
              </a:defRPr>
            </a:lvl1pPr>
            <a:lvl2pPr marL="685800" indent="-228600">
              <a:buClrTx/>
              <a:buFont typeface="Wingdings" panose="05000000000000000000" pitchFamily="2" charset="2"/>
              <a:buChar char="§"/>
              <a:defRPr>
                <a:solidFill>
                  <a:srgbClr val="292929"/>
                </a:solidFill>
              </a:defRPr>
            </a:lvl2pPr>
            <a:lvl3pPr marL="1143000" indent="-228600">
              <a:buClrTx/>
              <a:buFont typeface="Wingdings" panose="05000000000000000000" pitchFamily="2" charset="2"/>
              <a:buChar char="§"/>
              <a:defRPr>
                <a:solidFill>
                  <a:srgbClr val="292929"/>
                </a:solidFill>
              </a:defRPr>
            </a:lvl3pPr>
            <a:lvl4pPr marL="1600200" indent="-228600">
              <a:buClrTx/>
              <a:buFont typeface="Wingdings" panose="05000000000000000000" pitchFamily="2" charset="2"/>
              <a:buChar char="§"/>
              <a:defRPr>
                <a:solidFill>
                  <a:srgbClr val="292929"/>
                </a:solidFill>
              </a:defRPr>
            </a:lvl4pPr>
            <a:lvl5pPr marL="2057400" indent="-228600">
              <a:buClrTx/>
              <a:buFont typeface="Wingdings" panose="05000000000000000000" pitchFamily="2" charset="2"/>
              <a:buChar char="§"/>
              <a:defRPr>
                <a:solidFill>
                  <a:srgbClr val="292929"/>
                </a:solidFill>
              </a:defRPr>
            </a:lvl5pPr>
          </a:lstStyle>
          <a:p>
            <a:pPr lvl="0"/>
            <a:endParaRPr lang="en-US" dirty="0"/>
          </a:p>
        </p:txBody>
      </p:sp>
      <p:sp>
        <p:nvSpPr>
          <p:cNvPr id="6" name="Slide Number Placeholder 5"/>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43949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8723" y="215900"/>
            <a:ext cx="11274489" cy="6184900"/>
          </a:xfrm>
        </p:spPr>
        <p:txBody>
          <a:bodyPr/>
          <a:lstStyle/>
          <a:p>
            <a:endParaRPr lang="en-US" dirty="0"/>
          </a:p>
        </p:txBody>
      </p:sp>
      <p:sp>
        <p:nvSpPr>
          <p:cNvPr id="4" name="Picture Placeholder 3"/>
          <p:cNvSpPr>
            <a:spLocks noGrp="1"/>
          </p:cNvSpPr>
          <p:nvPr>
            <p:ph type="pic" sz="quarter" idx="16" hasCustomPrompt="1"/>
          </p:nvPr>
        </p:nvSpPr>
        <p:spPr>
          <a:xfrm>
            <a:off x="1069055" y="712663"/>
            <a:ext cx="4478337" cy="2043112"/>
          </a:xfrm>
        </p:spPr>
        <p:txBody>
          <a:bodyPr/>
          <a:lstStyle>
            <a:lvl1pPr marL="0" indent="0">
              <a:buNone/>
              <a:defRPr/>
            </a:lvl1pPr>
          </a:lstStyle>
          <a:p>
            <a:r>
              <a:rPr lang="en-US" dirty="0"/>
              <a:t>logo</a:t>
            </a:r>
          </a:p>
        </p:txBody>
      </p:sp>
      <p:sp>
        <p:nvSpPr>
          <p:cNvPr id="16" name="Title 1">
            <a:extLst>
              <a:ext uri="{FF2B5EF4-FFF2-40B4-BE49-F238E27FC236}">
                <a16:creationId xmlns:a16="http://schemas.microsoft.com/office/drawing/2014/main" id="{AC829233-8E4C-4046-85BB-5166B8A721AE}"/>
              </a:ext>
            </a:extLst>
          </p:cNvPr>
          <p:cNvSpPr>
            <a:spLocks noGrp="1"/>
          </p:cNvSpPr>
          <p:nvPr>
            <p:ph type="ctrTitle" hasCustomPrompt="1"/>
          </p:nvPr>
        </p:nvSpPr>
        <p:spPr>
          <a:xfrm>
            <a:off x="458724" y="3275761"/>
            <a:ext cx="11274552" cy="1348720"/>
          </a:xfrm>
          <a:solidFill>
            <a:schemeClr val="bg1">
              <a:alpha val="60000"/>
            </a:schemeClr>
          </a:solidFill>
        </p:spPr>
        <p:txBody>
          <a:bodyPr anchor="ctr" anchorCtr="0">
            <a:normAutofit/>
          </a:bodyPr>
          <a:lstStyle>
            <a:lvl1pPr algn="ctr">
              <a:defRPr sz="5500">
                <a:solidFill>
                  <a:srgbClr val="007CC2"/>
                </a:solidFill>
                <a:latin typeface="+mn-lt"/>
              </a:defRPr>
            </a:lvl1pPr>
          </a:lstStyle>
          <a:p>
            <a:r>
              <a:rPr lang="en-US" dirty="0"/>
              <a:t>Webinar Title</a:t>
            </a:r>
            <a:endParaRPr lang="ru-RU" dirty="0"/>
          </a:p>
        </p:txBody>
      </p:sp>
      <p:sp>
        <p:nvSpPr>
          <p:cNvPr id="17" name="Subtitle 2">
            <a:extLst>
              <a:ext uri="{FF2B5EF4-FFF2-40B4-BE49-F238E27FC236}">
                <a16:creationId xmlns:a16="http://schemas.microsoft.com/office/drawing/2014/main" id="{C6A507DE-4CA5-4E76-8450-4125151EB335}"/>
              </a:ext>
            </a:extLst>
          </p:cNvPr>
          <p:cNvSpPr>
            <a:spLocks noGrp="1"/>
          </p:cNvSpPr>
          <p:nvPr>
            <p:ph type="subTitle" idx="1" hasCustomPrompt="1"/>
          </p:nvPr>
        </p:nvSpPr>
        <p:spPr>
          <a:xfrm>
            <a:off x="458724" y="4628730"/>
            <a:ext cx="11274552" cy="1772070"/>
          </a:xfrm>
          <a:solidFill>
            <a:srgbClr val="FDB924">
              <a:alpha val="69804"/>
            </a:srgbClr>
          </a:solidFill>
          <a:ln>
            <a:noFill/>
          </a:ln>
        </p:spPr>
        <p:txBody>
          <a:bodyPr tIns="252000" rIns="90000" anchor="t" anchorCtr="0">
            <a:normAutofit/>
          </a:bodyPr>
          <a:lstStyle>
            <a:lvl1pPr marL="0" indent="0" algn="ct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Webinar Date</a:t>
            </a:r>
            <a:endParaRPr lang="ru-RU" dirty="0"/>
          </a:p>
        </p:txBody>
      </p:sp>
    </p:spTree>
    <p:custDataLst>
      <p:tags r:id="rId1"/>
    </p:custDataLst>
    <p:extLst>
      <p:ext uri="{BB962C8B-B14F-4D97-AF65-F5344CB8AC3E}">
        <p14:creationId xmlns:p14="http://schemas.microsoft.com/office/powerpoint/2010/main" val="336179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oderato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Moderator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PRIM&amp;R</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Online Learning Manager</a:t>
            </a:r>
          </a:p>
        </p:txBody>
      </p:sp>
      <p:sp>
        <p:nvSpPr>
          <p:cNvPr id="4" name="Picture Placeholder 3"/>
          <p:cNvSpPr>
            <a:spLocks noGrp="1"/>
          </p:cNvSpPr>
          <p:nvPr>
            <p:ph type="pic" sz="quarter" idx="41"/>
          </p:nvPr>
        </p:nvSpPr>
        <p:spPr>
          <a:xfrm>
            <a:off x="4616450" y="1613512"/>
            <a:ext cx="2959100" cy="2743200"/>
          </a:xfrm>
        </p:spPr>
        <p:txBody>
          <a:bodyPr/>
          <a:lstStyle/>
          <a:p>
            <a:endParaRPr lang="en-US" dirty="0"/>
          </a:p>
        </p:txBody>
      </p:sp>
    </p:spTree>
    <p:custDataLst>
      <p:tags r:id="rId1"/>
    </p:custDataLst>
    <p:extLst>
      <p:ext uri="{BB962C8B-B14F-4D97-AF65-F5344CB8AC3E}">
        <p14:creationId xmlns:p14="http://schemas.microsoft.com/office/powerpoint/2010/main" val="34087201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p:nvPr>
        </p:nvSpPr>
        <p:spPr>
          <a:xfrm>
            <a:off x="838200" y="1826260"/>
            <a:ext cx="3303494" cy="4102843"/>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24082" y="1815782"/>
            <a:ext cx="3288831" cy="4102843"/>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3"/>
          <p:cNvSpPr>
            <a:spLocks noGrp="1"/>
          </p:cNvSpPr>
          <p:nvPr>
            <p:ph sz="half" idx="26"/>
          </p:nvPr>
        </p:nvSpPr>
        <p:spPr>
          <a:xfrm>
            <a:off x="7995301" y="1836738"/>
            <a:ext cx="3321023" cy="4081887"/>
          </a:xfrm>
        </p:spPr>
        <p:txBody>
          <a:bodyPr/>
          <a:lstStyle>
            <a:lvl1pPr>
              <a:defRPr>
                <a:solidFill>
                  <a:srgbClr val="292929"/>
                </a:solidFill>
              </a:defRPr>
            </a:lvl1pPr>
            <a:lvl2pPr marL="685800" indent="-228600">
              <a:buFont typeface="Wingdings" panose="05000000000000000000" pitchFamily="2" charset="2"/>
              <a:buChar char="§"/>
              <a:defRPr>
                <a:solidFill>
                  <a:srgbClr val="292929"/>
                </a:solidFill>
              </a:defRPr>
            </a:lvl2pPr>
            <a:lvl3pPr marL="1143000" indent="-228600">
              <a:buFont typeface="Wingdings" panose="05000000000000000000" pitchFamily="2" charset="2"/>
              <a:buChar char="§"/>
              <a:defRPr>
                <a:solidFill>
                  <a:srgbClr val="292929"/>
                </a:solidFill>
              </a:defRPr>
            </a:lvl3pPr>
            <a:lvl4pPr marL="1600200" indent="-228600">
              <a:buFont typeface="Wingdings" panose="05000000000000000000" pitchFamily="2" charset="2"/>
              <a:buChar char="§"/>
              <a:defRPr>
                <a:solidFill>
                  <a:srgbClr val="292929"/>
                </a:solidFill>
              </a:defRPr>
            </a:lvl4pPr>
            <a:lvl5pPr marL="2057400" indent="-228600">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5014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0" name="Picture Placeholder 9"/>
          <p:cNvSpPr>
            <a:spLocks noGrp="1"/>
          </p:cNvSpPr>
          <p:nvPr>
            <p:ph type="pic" sz="quarter" idx="26"/>
          </p:nvPr>
        </p:nvSpPr>
        <p:spPr>
          <a:xfrm>
            <a:off x="6515100" y="0"/>
            <a:ext cx="5676900" cy="6858000"/>
          </a:xfrm>
          <a:ln>
            <a:noFill/>
          </a:ln>
        </p:spPr>
        <p:txBody>
          <a:bodyPr/>
          <a:lstStyle>
            <a:lvl1pPr>
              <a:defRPr>
                <a:ln>
                  <a:noFill/>
                </a:ln>
              </a:defRPr>
            </a:lvl1pPr>
          </a:lstStyle>
          <a:p>
            <a:endParaRPr lang="en-US" dirty="0"/>
          </a:p>
        </p:txBody>
      </p:sp>
      <p:sp>
        <p:nvSpPr>
          <p:cNvPr id="2" name="Title 1"/>
          <p:cNvSpPr>
            <a:spLocks noGrp="1"/>
          </p:cNvSpPr>
          <p:nvPr>
            <p:ph type="title" hasCustomPrompt="1"/>
          </p:nvPr>
        </p:nvSpPr>
        <p:spPr>
          <a:xfrm>
            <a:off x="838200" y="365125"/>
            <a:ext cx="5181600" cy="1325563"/>
          </a:xfrm>
        </p:spPr>
        <p:txBody>
          <a:bodyPr/>
          <a:lstStyle>
            <a:lvl1pPr>
              <a:defRPr/>
            </a:lvl1pPr>
          </a:lstStyle>
          <a:p>
            <a:r>
              <a:rPr lang="en-US" dirty="0"/>
              <a:t>Text and Picture</a:t>
            </a:r>
          </a:p>
        </p:txBody>
      </p:sp>
      <p:sp>
        <p:nvSpPr>
          <p:cNvPr id="3" name="Content Placeholder 2"/>
          <p:cNvSpPr>
            <a:spLocks noGrp="1"/>
          </p:cNvSpPr>
          <p:nvPr>
            <p:ph sz="half" idx="1"/>
          </p:nvPr>
        </p:nvSpPr>
        <p:spPr>
          <a:xfrm>
            <a:off x="838200" y="1825625"/>
            <a:ext cx="5181600" cy="435133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9561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lvl1pPr>
          </a:lstStyle>
          <a:p>
            <a:r>
              <a:rPr lang="en-US" dirty="0"/>
              <a:t>Heading</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rgbClr val="007CC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007CC2"/>
              </a:buClr>
              <a:defRPr>
                <a:solidFill>
                  <a:srgbClr val="292929"/>
                </a:solidFill>
              </a:defRPr>
            </a:lvl1pPr>
            <a:lvl2pPr marL="685800" indent="-228600">
              <a:buClr>
                <a:srgbClr val="007CC2"/>
              </a:buClr>
              <a:buFont typeface="Wingdings" panose="05000000000000000000" pitchFamily="2" charset="2"/>
              <a:buChar char="§"/>
              <a:defRPr>
                <a:solidFill>
                  <a:srgbClr val="292929"/>
                </a:solidFill>
              </a:defRPr>
            </a:lvl2pPr>
            <a:lvl3pPr marL="1143000" indent="-228600">
              <a:buClr>
                <a:srgbClr val="007CC2"/>
              </a:buClr>
              <a:buFont typeface="Wingdings" panose="05000000000000000000" pitchFamily="2" charset="2"/>
              <a:buChar char="§"/>
              <a:defRPr>
                <a:solidFill>
                  <a:srgbClr val="292929"/>
                </a:solidFill>
              </a:defRPr>
            </a:lvl3pPr>
            <a:lvl4pPr marL="1600200" indent="-228600">
              <a:buClr>
                <a:srgbClr val="007CC2"/>
              </a:buClr>
              <a:buFont typeface="Wingdings" panose="05000000000000000000" pitchFamily="2" charset="2"/>
              <a:buChar char="§"/>
              <a:defRPr>
                <a:solidFill>
                  <a:srgbClr val="292929"/>
                </a:solidFill>
              </a:defRPr>
            </a:lvl4pPr>
            <a:lvl5pPr marL="2057400" indent="-228600">
              <a:buClr>
                <a:srgbClr val="007CC2"/>
              </a:buClr>
              <a:buFont typeface="Wingdings" panose="05000000000000000000" pitchFamily="2" charset="2"/>
              <a:buChar char="§"/>
              <a:defRPr>
                <a:solidFill>
                  <a:srgbClr val="2929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25322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pictur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Heading and picture only</a:t>
            </a:r>
          </a:p>
        </p:txBody>
      </p:sp>
      <p:sp>
        <p:nvSpPr>
          <p:cNvPr id="5" name="Slide Number Placeholder 4"/>
          <p:cNvSpPr>
            <a:spLocks noGrp="1"/>
          </p:cNvSpPr>
          <p:nvPr>
            <p:ph type="sldNum" sz="quarter" idx="12"/>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5"/>
          <p:cNvSpPr>
            <a:spLocks noGrp="1"/>
          </p:cNvSpPr>
          <p:nvPr>
            <p:ph type="pic" sz="quarter" idx="13"/>
          </p:nvPr>
        </p:nvSpPr>
        <p:spPr>
          <a:xfrm>
            <a:off x="838200" y="1890106"/>
            <a:ext cx="10515600" cy="3976438"/>
          </a:xfrm>
        </p:spPr>
        <p:txBody>
          <a:bodyPr/>
          <a:lstStyle/>
          <a:p>
            <a:endParaRPr lang="en-US" dirty="0"/>
          </a:p>
        </p:txBody>
      </p:sp>
    </p:spTree>
    <p:custDataLst>
      <p:tags r:id="rId1"/>
    </p:custDataLst>
    <p:extLst>
      <p:ext uri="{BB962C8B-B14F-4D97-AF65-F5344CB8AC3E}">
        <p14:creationId xmlns:p14="http://schemas.microsoft.com/office/powerpoint/2010/main" val="211494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picture (no headin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CCB53DA-B236-4FC4-9509-F27BF1023B7C}" type="slidenum">
              <a:rPr lang="en-US" smtClean="0">
                <a:solidFill>
                  <a:prstClr val="black">
                    <a:tint val="75000"/>
                  </a:prstClr>
                </a:solidFill>
              </a:rPr>
              <a:pPr/>
              <a:t>‹#›</a:t>
            </a:fld>
            <a:endParaRPr lang="en-US" dirty="0">
              <a:solidFill>
                <a:prstClr val="black">
                  <a:tint val="75000"/>
                </a:prstClr>
              </a:solidFill>
            </a:endParaRPr>
          </a:p>
        </p:txBody>
      </p:sp>
      <p:sp>
        <p:nvSpPr>
          <p:cNvPr id="5" name="Picture Placeholder 4"/>
          <p:cNvSpPr>
            <a:spLocks noGrp="1"/>
          </p:cNvSpPr>
          <p:nvPr>
            <p:ph type="pic" sz="quarter" idx="11" hasCustomPrompt="1"/>
          </p:nvPr>
        </p:nvSpPr>
        <p:spPr>
          <a:xfrm>
            <a:off x="0" y="0"/>
            <a:ext cx="12192000" cy="6858000"/>
          </a:xfrm>
        </p:spPr>
        <p:txBody>
          <a:bodyPr/>
          <a:lstStyle>
            <a:lvl1pPr>
              <a:defRPr baseline="0"/>
            </a:lvl1pPr>
          </a:lstStyle>
          <a:p>
            <a:r>
              <a:rPr lang="en-US" dirty="0"/>
              <a:t>Full slide picture (no heading)</a:t>
            </a:r>
          </a:p>
        </p:txBody>
      </p:sp>
    </p:spTree>
    <p:custDataLst>
      <p:tags r:id="rId1"/>
    </p:custDataLst>
    <p:extLst>
      <p:ext uri="{BB962C8B-B14F-4D97-AF65-F5344CB8AC3E}">
        <p14:creationId xmlns:p14="http://schemas.microsoft.com/office/powerpoint/2010/main" val="369229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58723" y="215900"/>
            <a:ext cx="11274489" cy="6184900"/>
          </a:xfrm>
        </p:spPr>
        <p:txBody>
          <a:bodyPr/>
          <a:lstStyle/>
          <a:p>
            <a:endParaRPr lang="en-US" dirty="0"/>
          </a:p>
        </p:txBody>
      </p:sp>
      <p:sp>
        <p:nvSpPr>
          <p:cNvPr id="4" name="Picture Placeholder 3"/>
          <p:cNvSpPr>
            <a:spLocks noGrp="1"/>
          </p:cNvSpPr>
          <p:nvPr>
            <p:ph type="pic" sz="quarter" idx="16" hasCustomPrompt="1"/>
          </p:nvPr>
        </p:nvSpPr>
        <p:spPr>
          <a:xfrm>
            <a:off x="1069055" y="712663"/>
            <a:ext cx="4478337" cy="2043112"/>
          </a:xfrm>
        </p:spPr>
        <p:txBody>
          <a:bodyPr/>
          <a:lstStyle>
            <a:lvl1pPr marL="0" indent="0">
              <a:buNone/>
              <a:defRPr/>
            </a:lvl1pPr>
          </a:lstStyle>
          <a:p>
            <a:r>
              <a:rPr lang="en-US" dirty="0"/>
              <a:t>logo</a:t>
            </a:r>
          </a:p>
        </p:txBody>
      </p:sp>
      <p:sp>
        <p:nvSpPr>
          <p:cNvPr id="16" name="Title 1">
            <a:extLst>
              <a:ext uri="{FF2B5EF4-FFF2-40B4-BE49-F238E27FC236}">
                <a16:creationId xmlns:a16="http://schemas.microsoft.com/office/drawing/2014/main" id="{AC829233-8E4C-4046-85BB-5166B8A721AE}"/>
              </a:ext>
            </a:extLst>
          </p:cNvPr>
          <p:cNvSpPr>
            <a:spLocks noGrp="1"/>
          </p:cNvSpPr>
          <p:nvPr>
            <p:ph type="ctrTitle" hasCustomPrompt="1"/>
          </p:nvPr>
        </p:nvSpPr>
        <p:spPr>
          <a:xfrm>
            <a:off x="458724" y="3275761"/>
            <a:ext cx="11274552" cy="1348720"/>
          </a:xfrm>
          <a:solidFill>
            <a:schemeClr val="bg1">
              <a:alpha val="60000"/>
            </a:schemeClr>
          </a:solidFill>
        </p:spPr>
        <p:txBody>
          <a:bodyPr anchor="ctr" anchorCtr="0">
            <a:normAutofit/>
          </a:bodyPr>
          <a:lstStyle>
            <a:lvl1pPr algn="ctr">
              <a:defRPr sz="5500">
                <a:solidFill>
                  <a:srgbClr val="007CC2"/>
                </a:solidFill>
                <a:latin typeface="+mn-lt"/>
              </a:defRPr>
            </a:lvl1pPr>
          </a:lstStyle>
          <a:p>
            <a:r>
              <a:rPr lang="en-US" dirty="0"/>
              <a:t>Webinar Title</a:t>
            </a:r>
            <a:endParaRPr lang="ru-RU" dirty="0"/>
          </a:p>
        </p:txBody>
      </p:sp>
      <p:sp>
        <p:nvSpPr>
          <p:cNvPr id="17" name="Subtitle 2">
            <a:extLst>
              <a:ext uri="{FF2B5EF4-FFF2-40B4-BE49-F238E27FC236}">
                <a16:creationId xmlns:a16="http://schemas.microsoft.com/office/drawing/2014/main" id="{C6A507DE-4CA5-4E76-8450-4125151EB335}"/>
              </a:ext>
            </a:extLst>
          </p:cNvPr>
          <p:cNvSpPr>
            <a:spLocks noGrp="1"/>
          </p:cNvSpPr>
          <p:nvPr>
            <p:ph type="subTitle" idx="1" hasCustomPrompt="1"/>
          </p:nvPr>
        </p:nvSpPr>
        <p:spPr>
          <a:xfrm>
            <a:off x="458724" y="4628730"/>
            <a:ext cx="11274552" cy="1772070"/>
          </a:xfrm>
          <a:solidFill>
            <a:srgbClr val="FDB924">
              <a:alpha val="69804"/>
            </a:srgbClr>
          </a:solidFill>
          <a:ln>
            <a:noFill/>
          </a:ln>
        </p:spPr>
        <p:txBody>
          <a:bodyPr tIns="252000" rIns="90000" anchor="t" anchorCtr="0">
            <a:normAutofit/>
          </a:bodyPr>
          <a:lstStyle>
            <a:lvl1pPr marL="0" indent="0" algn="ctr">
              <a:buNone/>
              <a:defRPr sz="2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Webinar Date</a:t>
            </a:r>
            <a:endParaRPr lang="ru-RU" dirty="0"/>
          </a:p>
        </p:txBody>
      </p:sp>
    </p:spTree>
    <p:custDataLst>
      <p:tags r:id="rId1"/>
    </p:custDataLst>
    <p:extLst>
      <p:ext uri="{BB962C8B-B14F-4D97-AF65-F5344CB8AC3E}">
        <p14:creationId xmlns:p14="http://schemas.microsoft.com/office/powerpoint/2010/main" val="32175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ator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solidFill>
            <a:srgbClr val="FDB92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4" y="740998"/>
            <a:ext cx="9535686" cy="568800"/>
          </a:xfrm>
        </p:spPr>
        <p:txBody>
          <a:bodyPr lIns="36000" tIns="0" rIns="0" bIns="0"/>
          <a:lstStyle>
            <a:lvl1pPr>
              <a:defRPr/>
            </a:lvl1pPr>
          </a:lstStyle>
          <a:p>
            <a:r>
              <a:rPr lang="en-US" dirty="0"/>
              <a:t>Moderator</a:t>
            </a:r>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solidFill>
                  <a:prstClr val="black">
                    <a:tint val="75000"/>
                  </a:prstClr>
                </a:solidFill>
              </a:rPr>
              <a:pPr/>
              <a:t>‹#›</a:t>
            </a:fld>
            <a:endParaRPr lang="ru-RU" dirty="0">
              <a:solidFill>
                <a:prstClr val="black">
                  <a:tint val="75000"/>
                </a:prstClr>
              </a:solidFill>
            </a:endParaRP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0">
                <a:solidFill>
                  <a:srgbClr val="007CC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Nora Murphy</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1">
                    <a:lumMod val="50000"/>
                    <a:lumOff val="50000"/>
                  </a:schemeClr>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dirty="0"/>
              <a:t>PRIM&amp;R</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Online Learning Manager</a:t>
            </a:r>
          </a:p>
        </p:txBody>
      </p:sp>
      <p:pic>
        <p:nvPicPr>
          <p:cNvPr id="9" name="Picture Placeholder 7"/>
          <p:cNvPicPr>
            <a:picLocks noChangeAspect="1"/>
          </p:cNvPicPr>
          <p:nvPr userDrawn="1"/>
        </p:nvPicPr>
        <p:blipFill>
          <a:blip r:embed="rId3" cstate="print">
            <a:grayscl/>
            <a:extLst>
              <a:ext uri="{28A0092B-C50C-407E-A947-70E740481C1C}">
                <a14:useLocalDpi xmlns:a14="http://schemas.microsoft.com/office/drawing/2010/main" val="0"/>
              </a:ext>
            </a:extLst>
          </a:blip>
          <a:srcRect t="12329" b="12329"/>
          <a:stretch>
            <a:fillRect/>
          </a:stretch>
        </p:blipFill>
        <p:spPr>
          <a:xfrm>
            <a:off x="4724400" y="1613512"/>
            <a:ext cx="2743200" cy="2743200"/>
          </a:xfrm>
          <a:prstGeom prst="rect">
            <a:avLst/>
          </a:prstGeom>
        </p:spPr>
      </p:pic>
    </p:spTree>
    <p:custDataLst>
      <p:tags r:id="rId1"/>
    </p:custDataLst>
    <p:extLst>
      <p:ext uri="{BB962C8B-B14F-4D97-AF65-F5344CB8AC3E}">
        <p14:creationId xmlns:p14="http://schemas.microsoft.com/office/powerpoint/2010/main" val="4004573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Heading</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B53DA-B236-4FC4-9509-F27BF1023B7C}" type="slidenum">
              <a:rPr lang="en-US">
                <a:solidFill>
                  <a:prstClr val="black">
                    <a:tint val="75000"/>
                  </a:prstClr>
                </a:solidFill>
              </a:rPr>
              <a:pPr/>
              <a:t>‹#›</a:t>
            </a:fld>
            <a:endParaRPr lang="en-US" dirty="0">
              <a:solidFill>
                <a:prstClr val="black">
                  <a:tint val="75000"/>
                </a:prstClr>
              </a:solidFill>
            </a:endParaRPr>
          </a:p>
        </p:txBody>
      </p:sp>
    </p:spTree>
    <p:custDataLst>
      <p:tags r:id="rId24"/>
    </p:custDataLst>
    <p:extLst>
      <p:ext uri="{BB962C8B-B14F-4D97-AF65-F5344CB8AC3E}">
        <p14:creationId xmlns:p14="http://schemas.microsoft.com/office/powerpoint/2010/main" val="3764455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5" r:id="rId21"/>
    <p:sldLayoutId id="2147483686" r:id="rId22"/>
  </p:sldLayoutIdLst>
  <p:txStyles>
    <p:titleStyle>
      <a:lvl1pPr algn="l" defTabSz="914400" rtl="0" eaLnBrk="1" latinLnBrk="0" hangingPunct="1">
        <a:lnSpc>
          <a:spcPct val="90000"/>
        </a:lnSpc>
        <a:spcBef>
          <a:spcPct val="0"/>
        </a:spcBef>
        <a:buNone/>
        <a:defRPr sz="4400" b="1" kern="1200">
          <a:solidFill>
            <a:srgbClr val="007CC2"/>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7CC2"/>
        </a:buClr>
        <a:buFont typeface="Wingdings" panose="05000000000000000000" pitchFamily="2" charset="2"/>
        <a:buChar char="§"/>
        <a:defRPr sz="2800" kern="1200">
          <a:solidFill>
            <a:srgbClr val="292929"/>
          </a:solidFill>
          <a:latin typeface="+mn-lt"/>
          <a:ea typeface="+mn-ea"/>
          <a:cs typeface="+mn-cs"/>
        </a:defRPr>
      </a:lvl1pPr>
      <a:lvl2pPr marL="685800" indent="-228600" algn="l" defTabSz="914400" rtl="0" eaLnBrk="1" latinLnBrk="0" hangingPunct="1">
        <a:lnSpc>
          <a:spcPct val="90000"/>
        </a:lnSpc>
        <a:spcBef>
          <a:spcPts val="500"/>
        </a:spcBef>
        <a:buClr>
          <a:srgbClr val="007CC2"/>
        </a:buClr>
        <a:buFont typeface="Wingdings" panose="05000000000000000000" pitchFamily="2" charset="2"/>
        <a:buChar char="§"/>
        <a:defRPr sz="2400" kern="1200">
          <a:solidFill>
            <a:srgbClr val="292929"/>
          </a:solidFill>
          <a:latin typeface="+mn-lt"/>
          <a:ea typeface="+mn-ea"/>
          <a:cs typeface="+mn-cs"/>
        </a:defRPr>
      </a:lvl2pPr>
      <a:lvl3pPr marL="1143000" indent="-228600" algn="l" defTabSz="914400" rtl="0" eaLnBrk="1" latinLnBrk="0" hangingPunct="1">
        <a:lnSpc>
          <a:spcPct val="90000"/>
        </a:lnSpc>
        <a:spcBef>
          <a:spcPts val="500"/>
        </a:spcBef>
        <a:buClr>
          <a:srgbClr val="007CC2"/>
        </a:buClr>
        <a:buFont typeface="Wingdings" panose="05000000000000000000" pitchFamily="2" charset="2"/>
        <a:buChar char="§"/>
        <a:defRPr sz="2000" kern="1200">
          <a:solidFill>
            <a:srgbClr val="292929"/>
          </a:solidFill>
          <a:latin typeface="+mn-lt"/>
          <a:ea typeface="+mn-ea"/>
          <a:cs typeface="+mn-cs"/>
        </a:defRPr>
      </a:lvl3pPr>
      <a:lvl4pPr marL="1600200" indent="-228600" algn="l" defTabSz="914400" rtl="0" eaLnBrk="1" latinLnBrk="0" hangingPunct="1">
        <a:lnSpc>
          <a:spcPct val="90000"/>
        </a:lnSpc>
        <a:spcBef>
          <a:spcPts val="500"/>
        </a:spcBef>
        <a:buClr>
          <a:srgbClr val="007CC2"/>
        </a:buClr>
        <a:buFont typeface="Wingdings" panose="05000000000000000000" pitchFamily="2" charset="2"/>
        <a:buChar char="§"/>
        <a:defRPr sz="1800" kern="1200">
          <a:solidFill>
            <a:srgbClr val="292929"/>
          </a:solidFill>
          <a:latin typeface="+mn-lt"/>
          <a:ea typeface="+mn-ea"/>
          <a:cs typeface="+mn-cs"/>
        </a:defRPr>
      </a:lvl4pPr>
      <a:lvl5pPr marL="2057400" indent="-228600" algn="l" defTabSz="914400" rtl="0" eaLnBrk="1" latinLnBrk="0" hangingPunct="1">
        <a:lnSpc>
          <a:spcPct val="90000"/>
        </a:lnSpc>
        <a:spcBef>
          <a:spcPts val="500"/>
        </a:spcBef>
        <a:buClr>
          <a:srgbClr val="007CC2"/>
        </a:buClr>
        <a:buFont typeface="Wingdings" panose="05000000000000000000" pitchFamily="2" charset="2"/>
        <a:buChar char="§"/>
        <a:defRPr sz="1800" kern="1200">
          <a:solidFill>
            <a:srgbClr val="2929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blipFill dpi="0" rotWithShape="1">
            <a:blip r:embed="rId4">
              <a:alphaModFix amt="67000"/>
              <a:extLst>
                <a:ext uri="{BEBA8EAE-BF5A-486C-A8C5-ECC9F3942E4B}">
                  <a14:imgProps xmlns:a14="http://schemas.microsoft.com/office/drawing/2010/main">
                    <a14:imgLayer r:embed="rId5">
                      <a14:imgEffect>
                        <a14:saturation sat="0"/>
                      </a14:imgEffect>
                    </a14:imgLayer>
                  </a14:imgProps>
                </a:ext>
              </a:extLst>
            </a:blip>
            <a:srcRect/>
            <a:stretch>
              <a:fillRect/>
            </a:stretch>
          </a:blipFill>
        </p:spPr>
      </p:sp>
      <p:sp>
        <p:nvSpPr>
          <p:cNvPr id="4" name="Title 3"/>
          <p:cNvSpPr>
            <a:spLocks noGrp="1"/>
          </p:cNvSpPr>
          <p:nvPr>
            <p:ph type="ctrTitle"/>
          </p:nvPr>
        </p:nvSpPr>
        <p:spPr>
          <a:xfrm>
            <a:off x="460555" y="3219431"/>
            <a:ext cx="11274552" cy="1348720"/>
          </a:xfrm>
          <a:solidFill>
            <a:schemeClr val="bg1">
              <a:alpha val="75000"/>
            </a:schemeClr>
          </a:solidFill>
        </p:spPr>
        <p:txBody>
          <a:bodyPr>
            <a:noAutofit/>
          </a:bodyPr>
          <a:lstStyle/>
          <a:p>
            <a:r>
              <a:rPr lang="en-US" sz="3600" dirty="0">
                <a:latin typeface="Times New Roman" panose="02020603050405020304" pitchFamily="18" charset="0"/>
                <a:cs typeface="Times New Roman" panose="02020603050405020304" pitchFamily="18" charset="0"/>
              </a:rPr>
              <a:t>Flexibilities as Opportunities</a:t>
            </a:r>
          </a:p>
        </p:txBody>
      </p:sp>
      <p:sp>
        <p:nvSpPr>
          <p:cNvPr id="5" name="Subtitle 4"/>
          <p:cNvSpPr>
            <a:spLocks noGrp="1"/>
          </p:cNvSpPr>
          <p:nvPr>
            <p:ph type="subTitle" idx="1"/>
          </p:nvPr>
        </p:nvSpPr>
        <p:spPr>
          <a:solidFill>
            <a:srgbClr val="FDB924">
              <a:alpha val="75000"/>
            </a:srgbClr>
          </a:solidFill>
        </p:spPr>
        <p:txBody>
          <a:bodyPr>
            <a:normAutofit/>
          </a:bodyPr>
          <a:lstStyle/>
          <a:p>
            <a:r>
              <a:rPr lang="en-US" sz="3200" b="1" dirty="0">
                <a:highlight>
                  <a:srgbClr val="007CC2"/>
                </a:highlight>
                <a:latin typeface="Times New Roman" panose="02020603050405020304" pitchFamily="18" charset="0"/>
                <a:cs typeface="Times New Roman" panose="02020603050405020304" pitchFamily="18" charset="0"/>
              </a:rPr>
              <a:t>William L. Freeman, MD, MPH, MJIL, CIP</a:t>
            </a:r>
          </a:p>
          <a:p>
            <a:r>
              <a:rPr lang="en-US" sz="3200" b="1" dirty="0">
                <a:highlight>
                  <a:srgbClr val="007CC2"/>
                </a:highlight>
                <a:latin typeface="Times New Roman" panose="02020603050405020304" pitchFamily="18" charset="0"/>
                <a:cs typeface="Times New Roman" panose="02020603050405020304" pitchFamily="18" charset="0"/>
              </a:rPr>
              <a:t>February 21, 2023</a:t>
            </a:r>
          </a:p>
        </p:txBody>
      </p:sp>
      <p:sp>
        <p:nvSpPr>
          <p:cNvPr id="14" name="Rounded Rectangle 13"/>
          <p:cNvSpPr/>
          <p:nvPr/>
        </p:nvSpPr>
        <p:spPr>
          <a:xfrm>
            <a:off x="990443" y="660488"/>
            <a:ext cx="2949573" cy="1388126"/>
          </a:xfrm>
          <a:prstGeom prst="roundRect">
            <a:avLst>
              <a:gd name="adj" fmla="val 4099"/>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12"/>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1162168" y="741240"/>
            <a:ext cx="2581231" cy="1195825"/>
          </a:xfrm>
        </p:spPr>
      </p:pic>
    </p:spTree>
    <p:custDataLst>
      <p:tags r:id="rId1"/>
    </p:custDataLst>
    <p:extLst>
      <p:ext uri="{BB962C8B-B14F-4D97-AF65-F5344CB8AC3E}">
        <p14:creationId xmlns:p14="http://schemas.microsoft.com/office/powerpoint/2010/main" val="75782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0"/>
            <a:ext cx="11134344" cy="1402080"/>
          </a:xfrm>
        </p:spPr>
        <p:txBody>
          <a:bodyPr>
            <a:normAutofit/>
          </a:bodyPr>
          <a:lstStyle/>
          <a:p>
            <a:r>
              <a:rPr lang="en-US" sz="4000" i="1" dirty="0">
                <a:latin typeface="Times New Roman" panose="02020603050405020304" pitchFamily="18" charset="0"/>
                <a:cs typeface="Times New Roman" panose="02020603050405020304" pitchFamily="18" charset="0"/>
              </a:rPr>
              <a:t>Fundamental Flexibility in 45 CFR 46</a:t>
            </a:r>
          </a:p>
        </p:txBody>
      </p:sp>
      <p:sp>
        <p:nvSpPr>
          <p:cNvPr id="3" name="Content Placeholder 2"/>
          <p:cNvSpPr>
            <a:spLocks noGrp="1"/>
          </p:cNvSpPr>
          <p:nvPr>
            <p:ph idx="1"/>
          </p:nvPr>
        </p:nvSpPr>
        <p:spPr>
          <a:xfrm>
            <a:off x="716280" y="1402080"/>
            <a:ext cx="11134344" cy="5010912"/>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3200" b="1" dirty="0">
                <a:latin typeface="Times New Roman" panose="02020603050405020304" pitchFamily="18" charset="0"/>
                <a:cs typeface="Times New Roman" panose="02020603050405020304" pitchFamily="18" charset="0"/>
              </a:rPr>
              <a:t> </a:t>
            </a:r>
            <a:r>
              <a:rPr lang="en-US" sz="3200" b="1" dirty="0">
                <a:highlight>
                  <a:srgbClr val="FFFF00"/>
                </a:highlight>
                <a:latin typeface="Times New Roman" panose="02020603050405020304" pitchFamily="18" charset="0"/>
                <a:cs typeface="Times New Roman" panose="02020603050405020304" pitchFamily="18" charset="0"/>
              </a:rPr>
              <a:t>§</a:t>
            </a:r>
            <a:r>
              <a:rPr lang="en-CA" sz="3200" b="1" dirty="0">
                <a:highlight>
                  <a:srgbClr val="FFFF00"/>
                </a:highlight>
                <a:latin typeface="Times New Roman" panose="02020603050405020304" pitchFamily="18" charset="0"/>
                <a:cs typeface="Times New Roman" panose="02020603050405020304" pitchFamily="18" charset="0"/>
              </a:rPr>
              <a:t> 46.101 To what does this policy apply?</a:t>
            </a:r>
          </a:p>
          <a:p>
            <a:pPr eaLnBrk="1" hangingPunct="1">
              <a:lnSpc>
                <a:spcPct val="90000"/>
              </a:lnSpc>
              <a:buFont typeface="Arial" panose="020B0604020202020204" pitchFamily="34" charset="0"/>
              <a:buChar char="•"/>
            </a:pPr>
            <a:r>
              <a:rPr lang="en-CA" sz="3200" dirty="0">
                <a:highlight>
                  <a:srgbClr val="FFFF00"/>
                </a:highlight>
                <a:latin typeface="Times New Roman" panose="02020603050405020304" pitchFamily="18" charset="0"/>
                <a:cs typeface="Times New Roman" panose="02020603050405020304" pitchFamily="18" charset="0"/>
              </a:rPr>
              <a:t>(f) </a:t>
            </a:r>
            <a:r>
              <a:rPr lang="en-US" sz="3200" dirty="0">
                <a:highlight>
                  <a:srgbClr val="FFFF00"/>
                </a:highlight>
                <a:latin typeface="Times New Roman" panose="02020603050405020304" pitchFamily="18" charset="0"/>
                <a:cs typeface="Times New Roman" panose="02020603050405020304" pitchFamily="18" charset="0"/>
              </a:rPr>
              <a:t>This policy does not affect any state or local laws or regulations (including tribal law passed by the official governing body of an American Indian or Alaska Native tribe) that may otherwise be applicable </a:t>
            </a:r>
            <a:r>
              <a:rPr lang="en-US" sz="3200" i="1" dirty="0">
                <a:highlight>
                  <a:srgbClr val="FFFF00"/>
                </a:highlight>
                <a:latin typeface="Times New Roman" panose="02020603050405020304" pitchFamily="18" charset="0"/>
                <a:cs typeface="Times New Roman" panose="02020603050405020304" pitchFamily="18" charset="0"/>
              </a:rPr>
              <a:t>and that provide additional protections for human subjects</a:t>
            </a:r>
            <a:r>
              <a:rPr lang="en-US" sz="32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[italics added]</a:t>
            </a:r>
            <a:endParaRPr lang="en-CA" sz="2000"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Tribes cannot go below 45 CFR 46, </a:t>
            </a:r>
            <a:r>
              <a:rPr lang="en-CA" i="1" dirty="0">
                <a:latin typeface="Times New Roman" panose="02020603050405020304" pitchFamily="18" charset="0"/>
                <a:cs typeface="Times New Roman" panose="02020603050405020304" pitchFamily="18" charset="0"/>
              </a:rPr>
              <a:t>but can go beyond or above them</a:t>
            </a:r>
          </a:p>
          <a:p>
            <a:pPr lvl="1">
              <a:buFont typeface="Courier New" panose="02070309020205020404" pitchFamily="49" charset="0"/>
              <a:buChar char="o"/>
            </a:pPr>
            <a:r>
              <a:rPr lang="en-CA" sz="2800" dirty="0">
                <a:latin typeface="Times New Roman" panose="02020603050405020304" pitchFamily="18" charset="0"/>
                <a:cs typeface="Times New Roman" panose="02020603050405020304" pitchFamily="18" charset="0"/>
              </a:rPr>
              <a:t>Tribes can impose stronger protections on research, e.g.,</a:t>
            </a:r>
          </a:p>
          <a:p>
            <a:pPr lvl="2">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Minimize harms to not just individuals but also to Tribes;</a:t>
            </a:r>
          </a:p>
          <a:p>
            <a:pPr lvl="2">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Require that research maximize benefits to the Tribes</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1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36" y="206630"/>
            <a:ext cx="11827764" cy="1325563"/>
          </a:xfrm>
        </p:spPr>
        <p:txBody>
          <a:bodyPr>
            <a:normAutofit/>
          </a:bodyPr>
          <a:lstStyle/>
          <a:p>
            <a:r>
              <a:rPr lang="en-US" sz="3800" i="1" dirty="0">
                <a:latin typeface="Times New Roman" panose="02020603050405020304" pitchFamily="18" charset="0"/>
                <a:cs typeface="Times New Roman" panose="02020603050405020304" pitchFamily="18" charset="0"/>
              </a:rPr>
              <a:t>Flexibilities</a:t>
            </a:r>
            <a:r>
              <a:rPr lang="en-US" sz="3800" dirty="0">
                <a:latin typeface="Times New Roman" panose="02020603050405020304" pitchFamily="18" charset="0"/>
                <a:cs typeface="Times New Roman" panose="02020603050405020304" pitchFamily="18" charset="0"/>
              </a:rPr>
              <a:t> in 45 CFR 46, NIH Policy, NIH Supplement present </a:t>
            </a:r>
            <a:r>
              <a:rPr lang="en-US" sz="3800" i="1" dirty="0">
                <a:latin typeface="Times New Roman" panose="02020603050405020304" pitchFamily="18" charset="0"/>
                <a:cs typeface="Times New Roman" panose="02020603050405020304" pitchFamily="18" charset="0"/>
              </a:rPr>
              <a:t>Opportunities for Tribes &amp; IRBs</a:t>
            </a:r>
          </a:p>
        </p:txBody>
      </p:sp>
      <p:sp>
        <p:nvSpPr>
          <p:cNvPr id="3" name="Content Placeholder 2"/>
          <p:cNvSpPr>
            <a:spLocks noGrp="1"/>
          </p:cNvSpPr>
          <p:nvPr>
            <p:ph idx="1"/>
          </p:nvPr>
        </p:nvSpPr>
        <p:spPr>
          <a:xfrm>
            <a:off x="838200" y="1641920"/>
            <a:ext cx="10695432" cy="5009450"/>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3200" b="1" u="sng" dirty="0">
                <a:latin typeface="Times New Roman" panose="02020603050405020304" pitchFamily="18" charset="0"/>
                <a:cs typeface="Times New Roman" panose="02020603050405020304" pitchFamily="18" charset="0"/>
              </a:rPr>
              <a:t>To Prevent</a:t>
            </a:r>
            <a:r>
              <a:rPr lang="en-CA" sz="3200" b="1" dirty="0">
                <a:latin typeface="Times New Roman" panose="02020603050405020304" pitchFamily="18" charset="0"/>
                <a:cs typeface="Times New Roman" panose="02020603050405020304" pitchFamily="18" charset="0"/>
              </a:rPr>
              <a:t> repetition of past harms in research</a:t>
            </a:r>
          </a:p>
          <a:p>
            <a:pPr lvl="1">
              <a:buFont typeface="Courier New" panose="02070309020205020404" pitchFamily="49" charset="0"/>
              <a:buChar char="o"/>
            </a:pPr>
            <a:r>
              <a:rPr lang="en-CA" sz="2800" dirty="0">
                <a:latin typeface="Times New Roman" panose="02020603050405020304" pitchFamily="18" charset="0"/>
                <a:cs typeface="Times New Roman" panose="02020603050405020304" pitchFamily="18" charset="0"/>
              </a:rPr>
              <a:t>Use of data for other than Specific Aims stated in Informed Consent</a:t>
            </a:r>
          </a:p>
          <a:p>
            <a:pPr lvl="2">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(e.g., research using data &amp; biospecimens from Havasupai Tribe)</a:t>
            </a:r>
          </a:p>
          <a:p>
            <a:pPr lvl="1">
              <a:buFont typeface="Courier New" panose="02070309020205020404" pitchFamily="49" charset="0"/>
              <a:buChar char="o"/>
            </a:pPr>
            <a:r>
              <a:rPr lang="en-CA" sz="2800" dirty="0">
                <a:latin typeface="Times New Roman" panose="02020603050405020304" pitchFamily="18" charset="0"/>
                <a:cs typeface="Times New Roman" panose="02020603050405020304" pitchFamily="18" charset="0"/>
              </a:rPr>
              <a:t>Making stigmatizing interpretations of research results</a:t>
            </a:r>
          </a:p>
          <a:p>
            <a:pPr lvl="2">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(multiple research, e.g., Barrow, AK (now </a:t>
            </a:r>
            <a:r>
              <a:rPr lang="en-US" sz="2400" dirty="0">
                <a:latin typeface="Times New Roman" panose="02020603050405020304" pitchFamily="18" charset="0"/>
                <a:cs typeface="Times New Roman" panose="02020603050405020304" pitchFamily="18" charset="0"/>
              </a:rPr>
              <a:t>Utqiaġvik - “UT-</a:t>
            </a:r>
            <a:r>
              <a:rPr lang="en-US" sz="2400" dirty="0" err="1">
                <a:latin typeface="Times New Roman" panose="02020603050405020304" pitchFamily="18" charset="0"/>
                <a:cs typeface="Times New Roman" panose="02020603050405020304" pitchFamily="18" charset="0"/>
              </a:rPr>
              <a:t>kee</a:t>
            </a:r>
            <a:r>
              <a:rPr lang="en-US" sz="2400" dirty="0">
                <a:latin typeface="Times New Roman" panose="02020603050405020304" pitchFamily="18" charset="0"/>
                <a:cs typeface="Times New Roman" panose="02020603050405020304" pitchFamily="18" charset="0"/>
              </a:rPr>
              <a:t>-AHG-</a:t>
            </a:r>
            <a:r>
              <a:rPr lang="en-US" sz="2400" dirty="0" err="1">
                <a:latin typeface="Times New Roman" panose="02020603050405020304" pitchFamily="18" charset="0"/>
                <a:cs typeface="Times New Roman" panose="02020603050405020304" pitchFamily="18" charset="0"/>
              </a:rPr>
              <a:t>vik</a:t>
            </a:r>
            <a:r>
              <a:rPr lang="en-US" sz="2400" dirty="0">
                <a:latin typeface="Times New Roman" panose="02020603050405020304" pitchFamily="18" charset="0"/>
                <a:cs typeface="Times New Roman" panose="02020603050405020304" pitchFamily="18" charset="0"/>
              </a:rPr>
              <a:t>”)</a:t>
            </a:r>
            <a:endParaRPr lang="en-CA"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CA" sz="3200" b="1" u="sng" dirty="0">
                <a:latin typeface="Times New Roman" panose="02020603050405020304" pitchFamily="18" charset="0"/>
                <a:cs typeface="Times New Roman" panose="02020603050405020304" pitchFamily="18" charset="0"/>
              </a:rPr>
              <a:t>To Promote</a:t>
            </a:r>
            <a:r>
              <a:rPr lang="en-CA" sz="3200" b="1" dirty="0">
                <a:latin typeface="Times New Roman" panose="02020603050405020304" pitchFamily="18" charset="0"/>
                <a:cs typeface="Times New Roman" panose="02020603050405020304" pitchFamily="18" charset="0"/>
              </a:rPr>
              <a:t> research that benefits participants and Tribes</a:t>
            </a:r>
          </a:p>
          <a:p>
            <a:pPr>
              <a:buFont typeface="Arial" panose="020B0604020202020204" pitchFamily="34" charset="0"/>
              <a:buChar char="•"/>
            </a:pPr>
            <a:r>
              <a:rPr lang="en-CA" sz="3200" b="1" u="sng" dirty="0">
                <a:latin typeface="Times New Roman" panose="02020603050405020304" pitchFamily="18" charset="0"/>
                <a:cs typeface="Times New Roman" panose="02020603050405020304" pitchFamily="18" charset="0"/>
              </a:rPr>
              <a:t>To Foster</a:t>
            </a:r>
            <a:r>
              <a:rPr lang="en-CA" sz="3200" b="1" dirty="0">
                <a:latin typeface="Times New Roman" panose="02020603050405020304" pitchFamily="18" charset="0"/>
                <a:cs typeface="Times New Roman" panose="02020603050405020304" pitchFamily="18" charset="0"/>
              </a:rPr>
              <a:t> understanding, trust, &amp; research partnerships</a:t>
            </a:r>
          </a:p>
        </p:txBody>
      </p:sp>
    </p:spTree>
    <p:extLst>
      <p:ext uri="{BB962C8B-B14F-4D97-AF65-F5344CB8AC3E}">
        <p14:creationId xmlns:p14="http://schemas.microsoft.com/office/powerpoint/2010/main" val="36508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33727"/>
          </a:xfrm>
        </p:spPr>
        <p:txBody>
          <a:bodyPr>
            <a:normAutofit/>
          </a:bodyPr>
          <a:lstStyle/>
          <a:p>
            <a:r>
              <a:rPr lang="en-US" sz="4000" b="1" dirty="0">
                <a:latin typeface="Times New Roman" panose="02020603050405020304" pitchFamily="18" charset="0"/>
                <a:cs typeface="Times New Roman" panose="02020603050405020304" pitchFamily="18" charset="0"/>
              </a:rPr>
              <a:t>Example:</a:t>
            </a:r>
            <a:br>
              <a:rPr lang="en-US" sz="4000" b="1" dirty="0">
                <a:latin typeface="Times New Roman" panose="02020603050405020304" pitchFamily="18" charset="0"/>
                <a:cs typeface="Times New Roman" panose="02020603050405020304" pitchFamily="18" charset="0"/>
              </a:rPr>
            </a:br>
            <a:r>
              <a:rPr lang="en-US" sz="4000" i="1" dirty="0">
                <a:latin typeface="Times New Roman" panose="02020603050405020304" pitchFamily="18" charset="0"/>
                <a:cs typeface="Times New Roman" panose="02020603050405020304" pitchFamily="18" charset="0"/>
              </a:rPr>
              <a:t>COVID-19 Vaccine Trial</a:t>
            </a:r>
          </a:p>
        </p:txBody>
      </p:sp>
      <p:sp>
        <p:nvSpPr>
          <p:cNvPr id="3" name="Content Placeholder 2"/>
          <p:cNvSpPr>
            <a:spLocks noGrp="1"/>
          </p:cNvSpPr>
          <p:nvPr>
            <p:ph idx="1"/>
          </p:nvPr>
        </p:nvSpPr>
        <p:spPr>
          <a:xfrm>
            <a:off x="838200" y="1633728"/>
            <a:ext cx="10671048" cy="5017642"/>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Novavax Vaccine</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~120 sites: most in U. S.</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University of Washington (U WA), Seattle</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Satellite site of U WA:</a:t>
            </a:r>
          </a:p>
          <a:p>
            <a:pPr lvl="3">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Two Tribes near Seattle</a:t>
            </a:r>
          </a:p>
          <a:p>
            <a:pPr>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Data, Material, &amp; Biospecimen Sharing and Ownership Agreement – </a:t>
            </a:r>
            <a:r>
              <a:rPr lang="en-US" sz="3200" dirty="0">
                <a:latin typeface="Times New Roman" panose="02020603050405020304" pitchFamily="18" charset="0"/>
                <a:cs typeface="Times New Roman" panose="02020603050405020304" pitchFamily="18" charset="0"/>
              </a:rPr>
              <a:t>“DMBSOA”</a:t>
            </a:r>
            <a:endParaRPr lang="en-US" sz="28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i="1" dirty="0">
                <a:latin typeface="Times New Roman" panose="02020603050405020304" pitchFamily="18" charset="0"/>
                <a:cs typeface="Times New Roman" panose="02020603050405020304" pitchFamily="18" charset="0"/>
              </a:rPr>
              <a:t>Signed by </a:t>
            </a:r>
            <a:r>
              <a:rPr lang="en-US" dirty="0">
                <a:latin typeface="Times New Roman" panose="02020603050405020304" pitchFamily="18" charset="0"/>
                <a:cs typeface="Times New Roman" panose="02020603050405020304" pitchFamily="18" charset="0"/>
              </a:rPr>
              <a:t>Novavax, NIH, both Tribes, U WA, other research organizations</a:t>
            </a:r>
          </a:p>
          <a:p>
            <a:pPr lvl="1">
              <a:buFont typeface="Courier New" panose="02070309020205020404" pitchFamily="49" charset="0"/>
              <a:buChar char="o"/>
            </a:pPr>
            <a:r>
              <a:rPr lang="en-CA" i="1" dirty="0">
                <a:latin typeface="Times New Roman" panose="02020603050405020304" pitchFamily="18" charset="0"/>
                <a:cs typeface="Times New Roman" panose="02020603050405020304" pitchFamily="18" charset="0"/>
              </a:rPr>
              <a:t>** Drafted by </a:t>
            </a:r>
            <a:r>
              <a:rPr lang="en-CA" dirty="0">
                <a:latin typeface="Times New Roman" panose="02020603050405020304" pitchFamily="18" charset="0"/>
                <a:cs typeface="Times New Roman" panose="02020603050405020304" pitchFamily="18" charset="0"/>
              </a:rPr>
              <a:t>one Tribe’s Attorney &amp; </a:t>
            </a:r>
            <a:r>
              <a:rPr lang="en-CA" i="1" dirty="0">
                <a:latin typeface="Times New Roman" panose="02020603050405020304" pitchFamily="18" charset="0"/>
                <a:cs typeface="Times New Roman" panose="02020603050405020304" pitchFamily="18" charset="0"/>
              </a:rPr>
              <a:t>Concurred by</a:t>
            </a:r>
            <a:r>
              <a:rPr lang="en-CA" dirty="0">
                <a:latin typeface="Times New Roman" panose="02020603050405020304" pitchFamily="18" charset="0"/>
                <a:cs typeface="Times New Roman" panose="02020603050405020304" pitchFamily="18" charset="0"/>
              </a:rPr>
              <a:t> other Tribe’s Attorney **</a:t>
            </a:r>
          </a:p>
          <a:p>
            <a:pPr lvl="1">
              <a:buFont typeface="Courier New" panose="02070309020205020404" pitchFamily="49" charset="0"/>
              <a:buChar char="o"/>
            </a:pPr>
            <a:r>
              <a:rPr lang="en-CA" i="1" dirty="0">
                <a:latin typeface="Times New Roman" panose="02020603050405020304" pitchFamily="18" charset="0"/>
                <a:cs typeface="Times New Roman" panose="02020603050405020304" pitchFamily="18" charset="0"/>
              </a:rPr>
              <a:t>** Final negotiations with </a:t>
            </a:r>
            <a:r>
              <a:rPr lang="en-CA" dirty="0">
                <a:latin typeface="Times New Roman" panose="02020603050405020304" pitchFamily="18" charset="0"/>
                <a:cs typeface="Times New Roman" panose="02020603050405020304" pitchFamily="18" charset="0"/>
              </a:rPr>
              <a:t>Attorneys of all parties **</a:t>
            </a: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02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53184"/>
          </a:xfrm>
        </p:spPr>
        <p:txBody>
          <a:bodyPr>
            <a:normAutofit/>
          </a:bodyPr>
          <a:lstStyle/>
          <a:p>
            <a:r>
              <a:rPr lang="en-US" sz="4000" dirty="0">
                <a:latin typeface="Times New Roman" panose="02020603050405020304" pitchFamily="18" charset="0"/>
                <a:cs typeface="Times New Roman" panose="02020603050405020304" pitchFamily="18" charset="0"/>
              </a:rPr>
              <a:t>COVID-19 DMBSOA:</a:t>
            </a:r>
            <a:br>
              <a:rPr lang="en-US" sz="4000" dirty="0">
                <a:latin typeface="Times New Roman" panose="02020603050405020304" pitchFamily="18" charset="0"/>
                <a:cs typeface="Times New Roman" panose="02020603050405020304" pitchFamily="18" charset="0"/>
              </a:rPr>
            </a:br>
            <a:r>
              <a:rPr lang="en-US" sz="4000" i="1" u="sng" dirty="0">
                <a:latin typeface="Times New Roman" panose="02020603050405020304" pitchFamily="18" charset="0"/>
                <a:cs typeface="Times New Roman" panose="02020603050405020304" pitchFamily="18" charset="0"/>
              </a:rPr>
              <a:t>Prevent</a:t>
            </a:r>
            <a:r>
              <a:rPr lang="en-US" sz="4000" i="1" dirty="0">
                <a:latin typeface="Times New Roman" panose="02020603050405020304" pitchFamily="18" charset="0"/>
                <a:cs typeface="Times New Roman" panose="02020603050405020304" pitchFamily="18" charset="0"/>
              </a:rPr>
              <a:t> harms</a:t>
            </a:r>
          </a:p>
        </p:txBody>
      </p:sp>
      <p:sp>
        <p:nvSpPr>
          <p:cNvPr id="3" name="Content Placeholder 2"/>
          <p:cNvSpPr>
            <a:spLocks noGrp="1"/>
          </p:cNvSpPr>
          <p:nvPr>
            <p:ph idx="1"/>
          </p:nvPr>
        </p:nvSpPr>
        <p:spPr>
          <a:xfrm>
            <a:off x="838200" y="1853184"/>
            <a:ext cx="10515600" cy="4798186"/>
          </a:xfrm>
        </p:spPr>
        <p:txBody>
          <a:bodyPr vert="horz" lIns="91440" tIns="45720" rIns="91440" bIns="45720" rtlCol="0" anchor="t">
            <a:normAutofit/>
          </a:bodyPr>
          <a:lstStyle/>
          <a:p>
            <a:pPr>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Use of the </a:t>
            </a:r>
            <a:r>
              <a:rPr lang="en-US" sz="3200" dirty="0">
                <a:highlight>
                  <a:srgbClr val="FFFF00"/>
                </a:highlight>
                <a:latin typeface="Times New Roman" panose="02020603050405020304" pitchFamily="18" charset="0"/>
                <a:cs typeface="Times New Roman" panose="02020603050405020304" pitchFamily="18" charset="0"/>
              </a:rPr>
              <a:t>Data and Material </a:t>
            </a:r>
            <a:r>
              <a:rPr lang="en-US" sz="3200" dirty="0">
                <a:latin typeface="Times New Roman" panose="02020603050405020304" pitchFamily="18" charset="0"/>
                <a:cs typeface="Times New Roman" panose="02020603050405020304" pitchFamily="18" charset="0"/>
              </a:rPr>
              <a:t>for any purpose other than to achieve the Specific Aims of the Research Project is prohibited unless the [Tribe] has given explicit prior written approval.”</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“Use of the </a:t>
            </a:r>
            <a:r>
              <a:rPr lang="en-US" sz="3200" dirty="0">
                <a:highlight>
                  <a:srgbClr val="FFFF00"/>
                </a:highlight>
                <a:latin typeface="Times New Roman" panose="02020603050405020304" pitchFamily="18" charset="0"/>
                <a:cs typeface="Times New Roman" panose="02020603050405020304" pitchFamily="18" charset="0"/>
              </a:rPr>
              <a:t>Biospecimens</a:t>
            </a:r>
            <a:r>
              <a:rPr lang="en-US" sz="3200" dirty="0">
                <a:latin typeface="Times New Roman" panose="02020603050405020304" pitchFamily="18" charset="0"/>
                <a:cs typeface="Times New Roman" panose="02020603050405020304" pitchFamily="18" charset="0"/>
              </a:rPr>
              <a:t> for any purpose other than to achieve the Specific Aims of the Research Project is prohibited unless the [Tribe] has given explicit prior written approval.”</a:t>
            </a:r>
            <a:endParaRPr lang="en-C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18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768584" cy="1889760"/>
          </a:xfrm>
        </p:spPr>
        <p:txBody>
          <a:bodyPr>
            <a:normAutofit/>
          </a:bodyPr>
          <a:lstStyle/>
          <a:p>
            <a:r>
              <a:rPr lang="en-US" sz="4000" dirty="0">
                <a:latin typeface="Times New Roman" panose="02020603050405020304" pitchFamily="18" charset="0"/>
                <a:cs typeface="Times New Roman" panose="02020603050405020304" pitchFamily="18" charset="0"/>
              </a:rPr>
              <a:t>COVID-19 DMBSOA:</a:t>
            </a:r>
            <a:br>
              <a:rPr lang="en-US" sz="4000" dirty="0">
                <a:latin typeface="Times New Roman" panose="02020603050405020304" pitchFamily="18" charset="0"/>
                <a:cs typeface="Times New Roman" panose="02020603050405020304" pitchFamily="18" charset="0"/>
              </a:rPr>
            </a:br>
            <a:r>
              <a:rPr lang="en-US" sz="4000" i="1" u="sng" dirty="0">
                <a:latin typeface="Times New Roman" panose="02020603050405020304" pitchFamily="18" charset="0"/>
                <a:cs typeface="Times New Roman" panose="02020603050405020304" pitchFamily="18" charset="0"/>
              </a:rPr>
              <a:t>Foster</a:t>
            </a:r>
            <a:r>
              <a:rPr lang="en-US" sz="4000" i="1" dirty="0">
                <a:latin typeface="Times New Roman" panose="02020603050405020304" pitchFamily="18" charset="0"/>
                <a:cs typeface="Times New Roman" panose="02020603050405020304" pitchFamily="18" charset="0"/>
              </a:rPr>
              <a:t> trust &amp; partnerships</a:t>
            </a:r>
          </a:p>
        </p:txBody>
      </p:sp>
      <p:sp>
        <p:nvSpPr>
          <p:cNvPr id="3" name="Content Placeholder 2"/>
          <p:cNvSpPr>
            <a:spLocks noGrp="1"/>
          </p:cNvSpPr>
          <p:nvPr>
            <p:ph idx="1"/>
          </p:nvPr>
        </p:nvSpPr>
        <p:spPr>
          <a:xfrm>
            <a:off x="838200" y="1889760"/>
            <a:ext cx="10515600" cy="5334000"/>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The purpose of this Agreement is to prevent these historical practices from occurring in this Research Project. By so doing, </a:t>
            </a:r>
            <a:r>
              <a:rPr lang="en-US" sz="3200" i="1" dirty="0">
                <a:latin typeface="Times New Roman" panose="02020603050405020304" pitchFamily="18" charset="0"/>
                <a:cs typeface="Times New Roman" panose="02020603050405020304" pitchFamily="18" charset="0"/>
              </a:rPr>
              <a:t>this Agreement hereby promotes and enables the [Tribe]to form trusted partnerships with leading research institutions and pharmaceutical companies in the U.S., including the [U WA and Novavax].”  </a:t>
            </a:r>
            <a:r>
              <a:rPr lang="en-US" sz="2400" i="1" dirty="0">
                <a:latin typeface="Times New Roman" panose="02020603050405020304" pitchFamily="18" charset="0"/>
                <a:cs typeface="Times New Roman" panose="02020603050405020304" pitchFamily="18" charset="0"/>
              </a:rPr>
              <a:t>[Italics added.]</a:t>
            </a:r>
            <a:endParaRPr lang="en-CA"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94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1024616" cy="1325563"/>
          </a:xfrm>
        </p:spPr>
        <p:txBody>
          <a:bodyPr>
            <a:normAutofit/>
          </a:bodyPr>
          <a:lstStyle/>
          <a:p>
            <a:r>
              <a:rPr lang="en-US" sz="4000" dirty="0">
                <a:latin typeface="Times New Roman" panose="02020603050405020304" pitchFamily="18" charset="0"/>
                <a:cs typeface="Times New Roman" panose="02020603050405020304" pitchFamily="18" charset="0"/>
              </a:rPr>
              <a:t>COVID-19 DMBSOA:</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Prior Review &amp; Approve/Disapprove Publications</a:t>
            </a:r>
          </a:p>
        </p:txBody>
      </p:sp>
      <p:sp>
        <p:nvSpPr>
          <p:cNvPr id="3" name="Content Placeholder 2"/>
          <p:cNvSpPr>
            <a:spLocks noGrp="1"/>
          </p:cNvSpPr>
          <p:nvPr>
            <p:ph idx="1"/>
          </p:nvPr>
        </p:nvSpPr>
        <p:spPr>
          <a:xfrm>
            <a:off x="838200" y="1544384"/>
            <a:ext cx="10515600" cy="5106986"/>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To prevent stigmatizing or demeaning descriptions of Tribe, many Tribes &amp; Tribal IRBs exercise their Inherent Tribal Sovereignty to review and approve/disapprove all articles </a:t>
            </a:r>
            <a:r>
              <a:rPr lang="en-US" sz="3200">
                <a:latin typeface="Times New Roman" panose="02020603050405020304" pitchFamily="18" charset="0"/>
                <a:cs typeface="Times New Roman" panose="02020603050405020304" pitchFamily="18" charset="0"/>
              </a:rPr>
              <a:t>or  presentations prior </a:t>
            </a:r>
            <a:r>
              <a:rPr lang="en-US" sz="3200" dirty="0">
                <a:latin typeface="Times New Roman" panose="02020603050405020304" pitchFamily="18" charset="0"/>
                <a:cs typeface="Times New Roman" panose="02020603050405020304" pitchFamily="18" charset="0"/>
              </a:rPr>
              <a:t>to publication.</a:t>
            </a:r>
            <a:endParaRPr lang="en-CA" sz="32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Prior Review asks if draft contains highly inaccurate or stigmatizing statements about Tribe.</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contentious aspect of Tribal DMBSOAs, because</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some academic-based researchers fear that “prior review” equals “academic censorship.”</a:t>
            </a:r>
          </a:p>
          <a:p>
            <a:pPr>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2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0515600" cy="1325563"/>
          </a:xfrm>
        </p:spPr>
        <p:txBody>
          <a:bodyPr>
            <a:normAutofit/>
          </a:bodyPr>
          <a:lstStyle/>
          <a:p>
            <a:r>
              <a:rPr lang="en-US" sz="4000" i="1" dirty="0">
                <a:latin typeface="Times New Roman" panose="02020603050405020304" pitchFamily="18" charset="0"/>
                <a:cs typeface="Times New Roman" panose="02020603050405020304" pitchFamily="18" charset="0"/>
              </a:rPr>
              <a:t>Do Tribes “censor” research &amp; publications that examine Tribal problems?</a:t>
            </a:r>
          </a:p>
        </p:txBody>
      </p:sp>
      <p:sp>
        <p:nvSpPr>
          <p:cNvPr id="3" name="Content Placeholder 2"/>
          <p:cNvSpPr>
            <a:spLocks noGrp="1"/>
          </p:cNvSpPr>
          <p:nvPr>
            <p:ph idx="1"/>
          </p:nvPr>
        </p:nvSpPr>
        <p:spPr>
          <a:xfrm>
            <a:off x="838200" y="1544384"/>
            <a:ext cx="10890504" cy="5106986"/>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In my experience, they do not.</a:t>
            </a:r>
          </a:p>
          <a:p>
            <a:pPr>
              <a:buFont typeface="Arial" panose="020B0604020202020204" pitchFamily="34" charset="0"/>
              <a:buChar char="•"/>
            </a:pPr>
            <a:r>
              <a:rPr lang="en-US" altLang="en-US" sz="3200" i="1" dirty="0">
                <a:latin typeface="Times New Roman" panose="02020603050405020304" pitchFamily="18" charset="0"/>
                <a:cs typeface="Times New Roman" panose="02020603050405020304" pitchFamily="18" charset="0"/>
              </a:rPr>
              <a:t>** Tribes routinely discuss and approve research about Tribe’s problems, and strengths, and resilience. **</a:t>
            </a: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Compared with “Deficit-based” research, “Asset-based” research on problems, strengths, &amp; resilience …</a:t>
            </a:r>
          </a:p>
          <a:p>
            <a:pPr lvl="1">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Provides a more complete picture of the research results, and</a:t>
            </a:r>
          </a:p>
          <a:p>
            <a:pPr lvl="1">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Offers more effective solutions.</a:t>
            </a:r>
          </a:p>
          <a:p>
            <a:pPr>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Tribal IRB for both Tribes </a:t>
            </a:r>
            <a:r>
              <a:rPr lang="en-US" altLang="en-US" sz="3200" dirty="0" err="1">
                <a:latin typeface="Times New Roman" panose="02020603050405020304" pitchFamily="18" charset="0"/>
                <a:cs typeface="Times New Roman" panose="02020603050405020304" pitchFamily="18" charset="0"/>
              </a:rPr>
              <a:t>reviewed+approved</a:t>
            </a:r>
            <a:r>
              <a:rPr lang="en-US" altLang="en-US" sz="3200" dirty="0">
                <a:latin typeface="Times New Roman" panose="02020603050405020304" pitchFamily="18" charset="0"/>
                <a:cs typeface="Times New Roman" panose="02020603050405020304" pitchFamily="18" charset="0"/>
              </a:rPr>
              <a:t> my presentation.</a:t>
            </a:r>
          </a:p>
          <a:p>
            <a:pPr>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00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18299"/>
          </a:xfrm>
        </p:spPr>
        <p:txBody>
          <a:bodyPr>
            <a:normAutofit/>
          </a:bodyPr>
          <a:lstStyle/>
          <a:p>
            <a:r>
              <a:rPr lang="en-US" sz="4000" b="0" i="1" dirty="0">
                <a:latin typeface="Times New Roman" panose="02020603050405020304" pitchFamily="18" charset="0"/>
                <a:cs typeface="Times New Roman" panose="02020603050405020304" pitchFamily="18" charset="0"/>
              </a:rPr>
              <a:t>Personal Note:  </a:t>
            </a:r>
            <a:r>
              <a:rPr lang="en-US" altLang="en-US" sz="4000" i="1" dirty="0">
                <a:latin typeface="Times New Roman" panose="02020603050405020304" pitchFamily="18" charset="0"/>
                <a:cs typeface="Times New Roman" panose="02020603050405020304" pitchFamily="18" charset="0"/>
              </a:rPr>
              <a:t>An exciting 52 years</a:t>
            </a:r>
            <a:endParaRPr lang="en-US" sz="40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19328" y="999744"/>
            <a:ext cx="10777728" cy="5730239"/>
          </a:xfrm>
        </p:spPr>
        <p:txBody>
          <a:bodyPr vert="horz" lIns="91440" tIns="45720" rIns="91440" bIns="45720" rtlCol="0" anchor="t">
            <a:normAutofit/>
          </a:bodyPr>
          <a:lstStyle/>
          <a:p>
            <a:pPr>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Very satisfying to assist Tribes in their journeys to achieve better health research and better health care</a:t>
            </a:r>
          </a:p>
          <a:p>
            <a:pPr>
              <a:buFont typeface="Arial" panose="020B0604020202020204" pitchFamily="34" charset="0"/>
              <a:buChar char="•"/>
            </a:pPr>
            <a:r>
              <a:rPr lang="en-US" altLang="en-US" sz="3200" b="1">
                <a:latin typeface="Times New Roman" panose="02020603050405020304" pitchFamily="18" charset="0"/>
                <a:cs typeface="Times New Roman" panose="02020603050405020304" pitchFamily="18" charset="0"/>
              </a:rPr>
              <a:t>Most</a:t>
            </a:r>
            <a:r>
              <a:rPr lang="en-US" altLang="en-US" sz="320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satisfying has been to stand in solidarity with &amp; witness</a:t>
            </a:r>
          </a:p>
          <a:p>
            <a:pPr marL="91440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Tribal journeys to expand their strengths and resiliencies,</a:t>
            </a:r>
          </a:p>
          <a:p>
            <a:pPr marL="91440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Tribal innovative combinations of conventional-plus-Tribal-based education,</a:t>
            </a:r>
          </a:p>
          <a:p>
            <a:pPr marL="91440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The commitment of many Tribal members to “give back to their community” – and</a:t>
            </a:r>
          </a:p>
          <a:p>
            <a:pPr marL="91440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Tribes and their allies taking advantage of the opportunities presented by the flexibilities in CFR regulations and NIH policies</a:t>
            </a:r>
            <a:endParaRPr lang="en-US" altLang="en-US" sz="3200" dirty="0">
              <a:latin typeface="Times New Roman" panose="02020603050405020304" pitchFamily="18" charset="0"/>
              <a:cs typeface="Times New Roman" panose="02020603050405020304" pitchFamily="18" charset="0"/>
            </a:endParaRPr>
          </a:p>
          <a:p>
            <a:pPr marL="571500" lvl="1" indent="-571500">
              <a:buFont typeface="Arial" panose="020B0604020202020204" pitchFamily="34" charset="0"/>
              <a:buChar char="•"/>
            </a:pPr>
            <a:r>
              <a:rPr lang="en-US" altLang="en-US" sz="3600" b="1" i="1" dirty="0">
                <a:solidFill>
                  <a:srgbClr val="0070C0"/>
                </a:solidFill>
                <a:latin typeface="Times New Roman" panose="02020603050405020304" pitchFamily="18" charset="0"/>
                <a:cs typeface="Times New Roman" panose="02020603050405020304" pitchFamily="18" charset="0"/>
              </a:rPr>
              <a:t>Hy’sxwqe (Thank you) for listening !</a:t>
            </a:r>
          </a:p>
          <a:p>
            <a:pPr marL="457200" lvl="1" indent="-457200">
              <a:buFont typeface="Courier New" panose="02070309020205020404" pitchFamily="49" charset="0"/>
              <a:buChar char="o"/>
            </a:pPr>
            <a:endParaRPr lang="en-US" altLang="en-US" sz="3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endParaRPr lang="en-CA"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F01E8F7F-AD4C-2845-7244-12FE421B3F6B}"/>
              </a:ext>
            </a:extLst>
          </p:cNvPr>
          <p:cNvGraphicFramePr>
            <a:graphicFrameLocks noGrp="1"/>
          </p:cNvGraphicFramePr>
          <p:nvPr>
            <p:extLst>
              <p:ext uri="{D42A27DB-BD31-4B8C-83A1-F6EECF244321}">
                <p14:modId xmlns:p14="http://schemas.microsoft.com/office/powerpoint/2010/main" val="1599800036"/>
              </p:ext>
            </p:extLst>
          </p:nvPr>
        </p:nvGraphicFramePr>
        <p:xfrm>
          <a:off x="2032000" y="6035377"/>
          <a:ext cx="8128000" cy="579120"/>
        </p:xfrm>
        <a:graphic>
          <a:graphicData uri="http://schemas.openxmlformats.org/drawingml/2006/table">
            <a:tbl>
              <a:tblPr firstRow="1" bandRow="1">
                <a:tableStyleId>{00A15C55-8517-42AA-B614-E9B94910E393}</a:tableStyleId>
              </a:tblPr>
              <a:tblGrid>
                <a:gridCol w="8128000">
                  <a:extLst>
                    <a:ext uri="{9D8B030D-6E8A-4147-A177-3AD203B41FA5}">
                      <a16:colId xmlns:a16="http://schemas.microsoft.com/office/drawing/2014/main" val="9644878"/>
                    </a:ext>
                  </a:extLst>
                </a:gridCol>
              </a:tblGrid>
              <a:tr h="426383">
                <a:tc>
                  <a:txBody>
                    <a:bodyPr/>
                    <a:lstStyle/>
                    <a:p>
                      <a:pPr algn="ctr"/>
                      <a:r>
                        <a:rPr lang="en-US" sz="3200" dirty="0">
                          <a:latin typeface="Times New Roman" panose="02020603050405020304" pitchFamily="18" charset="0"/>
                          <a:cs typeface="Times New Roman" panose="02020603050405020304" pitchFamily="18" charset="0"/>
                        </a:rPr>
                        <a:t>Please complete the evaluation survey.</a:t>
                      </a:r>
                    </a:p>
                  </a:txBody>
                  <a:tcPr/>
                </a:tc>
                <a:extLst>
                  <a:ext uri="{0D108BD9-81ED-4DB2-BD59-A6C34878D82A}">
                    <a16:rowId xmlns:a16="http://schemas.microsoft.com/office/drawing/2014/main" val="332214009"/>
                  </a:ext>
                </a:extLst>
              </a:tr>
            </a:tbl>
          </a:graphicData>
        </a:graphic>
      </p:graphicFrame>
    </p:spTree>
    <p:extLst>
      <p:ext uri="{BB962C8B-B14F-4D97-AF65-F5344CB8AC3E}">
        <p14:creationId xmlns:p14="http://schemas.microsoft.com/office/powerpoint/2010/main" val="16277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i="1" dirty="0">
                <a:solidFill>
                  <a:srgbClr val="007CBA"/>
                </a:solidFill>
                <a:latin typeface="Times New Roman" panose="02020603050405020304" pitchFamily="18" charset="0"/>
                <a:cs typeface="Times New Roman" panose="02020603050405020304" pitchFamily="18" charset="0"/>
              </a:rPr>
              <a:t>Disclosures</a:t>
            </a:r>
          </a:p>
        </p:txBody>
      </p:sp>
      <p:sp>
        <p:nvSpPr>
          <p:cNvPr id="31747" name="Content Placeholder 2"/>
          <p:cNvSpPr>
            <a:spLocks noGrp="1"/>
          </p:cNvSpPr>
          <p:nvPr>
            <p:ph idx="1"/>
          </p:nvPr>
        </p:nvSpPr>
        <p:spPr/>
        <p:txBody>
          <a:bodyPr/>
          <a:lstStyle/>
          <a:p>
            <a:pPr>
              <a:lnSpc>
                <a:spcPct val="100000"/>
              </a:lnSpc>
              <a:spcBef>
                <a:spcPts val="0"/>
              </a:spcBef>
              <a:spcAft>
                <a:spcPts val="600"/>
              </a:spcAft>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I have no conflict of interest in relation to this educational activity. </a:t>
            </a:r>
            <a:endParaRPr lang="en-US"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24866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206629"/>
            <a:ext cx="11570208" cy="780923"/>
          </a:xfrm>
        </p:spPr>
        <p:txBody>
          <a:bodyPr>
            <a:normAutofit/>
          </a:bodyPr>
          <a:lstStyle/>
          <a:p>
            <a:r>
              <a:rPr lang="en-CA" sz="3600" b="1" i="1" dirty="0" err="1">
                <a:latin typeface="Times New Roman" panose="02020603050405020304" pitchFamily="18" charset="0"/>
                <a:cs typeface="Times New Roman" panose="02020603050405020304" pitchFamily="18" charset="0"/>
              </a:rPr>
              <a:t>Hy’sxwqe</a:t>
            </a:r>
            <a:r>
              <a:rPr lang="en-CA" sz="3600" b="1" i="1" dirty="0">
                <a:latin typeface="Times New Roman" panose="02020603050405020304" pitchFamily="18" charset="0"/>
                <a:cs typeface="Times New Roman" panose="02020603050405020304" pitchFamily="18" charset="0"/>
              </a:rPr>
              <a:t> </a:t>
            </a:r>
            <a:r>
              <a:rPr lang="en-CA" sz="3600" b="1" i="1" dirty="0" err="1">
                <a:latin typeface="Times New Roman" panose="02020603050405020304" pitchFamily="18" charset="0"/>
                <a:cs typeface="Times New Roman" panose="02020603050405020304" pitchFamily="18" charset="0"/>
              </a:rPr>
              <a:t>siam</a:t>
            </a:r>
            <a:r>
              <a:rPr lang="en-CA" sz="3600" b="1" i="1" dirty="0">
                <a:latin typeface="Times New Roman" panose="02020603050405020304" pitchFamily="18" charset="0"/>
                <a:cs typeface="Times New Roman" panose="02020603050405020304" pitchFamily="18" charset="0"/>
              </a:rPr>
              <a:t> (Lummi) - Thank you, Respected Teachers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87553"/>
            <a:ext cx="10902696" cy="5663818"/>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Indigenous Community members of IRBs</a:t>
            </a:r>
          </a:p>
          <a:p>
            <a:pPr lvl="1" eaLnBrk="1" hangingPunct="1">
              <a:lnSpc>
                <a:spcPct val="9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Donna </a:t>
            </a:r>
            <a:r>
              <a:rPr lang="en-CA" dirty="0" err="1">
                <a:latin typeface="Times New Roman" panose="02020603050405020304" pitchFamily="18" charset="0"/>
                <a:cs typeface="Times New Roman" panose="02020603050405020304" pitchFamily="18" charset="0"/>
              </a:rPr>
              <a:t>Pexa</a:t>
            </a:r>
            <a:r>
              <a:rPr lang="en-CA" dirty="0">
                <a:latin typeface="Times New Roman" panose="02020603050405020304" pitchFamily="18" charset="0"/>
                <a:cs typeface="Times New Roman" panose="02020603050405020304" pitchFamily="18" charset="0"/>
              </a:rPr>
              <a:t>, Sam Deloria, Lisa Preston, Kathleen Alexis, Renee Swan-Waite, &amp;c.</a:t>
            </a:r>
          </a:p>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Native IRB leaders</a:t>
            </a:r>
          </a:p>
          <a:p>
            <a:pPr lvl="1" eaLnBrk="1" hangingPunct="1">
              <a:lnSpc>
                <a:spcPct val="9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Tahnee Kawakone, Katrina Rodriguez, Barbara Juarez, Bobby Saunkeah, &amp;c.</a:t>
            </a:r>
          </a:p>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IRB staffs</a:t>
            </a:r>
          </a:p>
          <a:p>
            <a:pPr lvl="1" eaLnBrk="1" hangingPunct="1">
              <a:lnSpc>
                <a:spcPct val="9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Moira Keane, Ada Sue Selwitz, Shannon Sewards, Helen McGough, &amp;c.</a:t>
            </a:r>
          </a:p>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American Indian/Alaska Native participants in research</a:t>
            </a:r>
          </a:p>
          <a:p>
            <a:pPr eaLnBrk="1" hangingPunct="1">
              <a:lnSpc>
                <a:spcPct val="90000"/>
              </a:lnSpc>
              <a:buFont typeface="Arial" panose="020B0604020202020204" pitchFamily="34" charset="0"/>
              <a:buChar char="•"/>
            </a:pPr>
            <a:r>
              <a:rPr lang="en-CA" sz="2750" dirty="0" err="1">
                <a:latin typeface="Times New Roman" panose="02020603050405020304" pitchFamily="18" charset="0"/>
                <a:cs typeface="Times New Roman" panose="02020603050405020304" pitchFamily="18" charset="0"/>
              </a:rPr>
              <a:t>Indigenous+non-Indigenous</a:t>
            </a:r>
            <a:r>
              <a:rPr lang="en-CA" sz="2750" dirty="0">
                <a:latin typeface="Times New Roman" panose="02020603050405020304" pitchFamily="18" charset="0"/>
                <a:cs typeface="Times New Roman" panose="02020603050405020304" pitchFamily="18" charset="0"/>
              </a:rPr>
              <a:t> researchers who walk their talk</a:t>
            </a:r>
          </a:p>
          <a:p>
            <a:pPr lvl="1">
              <a:lnSpc>
                <a:spcPct val="90000"/>
              </a:lnSpc>
              <a:buFont typeface="Courier New" panose="02070309020205020404" pitchFamily="49" charset="0"/>
              <a:buChar char="o"/>
            </a:pPr>
            <a:r>
              <a:rPr lang="en-CA" dirty="0">
                <a:latin typeface="Times New Roman" panose="02020603050405020304" pitchFamily="18" charset="0"/>
                <a:cs typeface="Times New Roman" panose="02020603050405020304" pitchFamily="18" charset="0"/>
              </a:rPr>
              <a:t>Francine Gachupin, JoAnn </a:t>
            </a:r>
            <a:r>
              <a:rPr lang="en-CA" dirty="0" err="1">
                <a:latin typeface="Times New Roman" panose="02020603050405020304" pitchFamily="18" charset="0"/>
                <a:cs typeface="Times New Roman" panose="02020603050405020304" pitchFamily="18" charset="0"/>
              </a:rPr>
              <a:t>Umilani</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Tsark</a:t>
            </a:r>
            <a:r>
              <a:rPr lang="en-CA" dirty="0">
                <a:latin typeface="Times New Roman" panose="02020603050405020304" pitchFamily="18" charset="0"/>
                <a:cs typeface="Times New Roman" panose="02020603050405020304" pitchFamily="18" charset="0"/>
              </a:rPr>
              <a:t>, Rachell Tenorio-LaGrange, Jamie Donatuto, Deana Around Him, Emily Haozous, Stacy Rasmus, Will Nelson, &amp;c.</a:t>
            </a:r>
          </a:p>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Father</a:t>
            </a:r>
            <a:r>
              <a:rPr lang="en-CA" sz="2800" i="1" dirty="0">
                <a:latin typeface="Times New Roman" panose="02020603050405020304" pitchFamily="18" charset="0"/>
                <a:cs typeface="Times New Roman" panose="02020603050405020304" pitchFamily="18" charset="0"/>
              </a:rPr>
              <a:t>  </a:t>
            </a:r>
            <a:r>
              <a:rPr lang="en-CA" sz="2800" dirty="0">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William Freeman, MD </a:t>
            </a:r>
            <a:r>
              <a:rPr lang="en-CA" sz="2800" dirty="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taught me</a:t>
            </a:r>
            <a:r>
              <a:rPr lang="en-CA" sz="2800" dirty="0">
                <a:latin typeface="Times New Roman" panose="02020603050405020304" pitchFamily="18" charset="0"/>
                <a:cs typeface="Times New Roman" panose="02020603050405020304" pitchFamily="18" charset="0"/>
              </a:rPr>
              <a:t> to “give back”)</a:t>
            </a:r>
            <a:endParaRPr lang="en-CA" sz="2800" i="1"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r>
              <a:rPr lang="en-CA" sz="2800" dirty="0">
                <a:latin typeface="Times New Roman" panose="02020603050405020304" pitchFamily="18" charset="0"/>
                <a:cs typeface="Times New Roman" panose="02020603050405020304" pitchFamily="18" charset="0"/>
              </a:rPr>
              <a:t>Wife</a:t>
            </a:r>
            <a:r>
              <a:rPr lang="en-CA" sz="2800" i="1" dirty="0">
                <a:latin typeface="Times New Roman" panose="02020603050405020304" pitchFamily="18" charset="0"/>
                <a:cs typeface="Times New Roman" panose="02020603050405020304" pitchFamily="18" charset="0"/>
              </a:rPr>
              <a:t>     </a:t>
            </a:r>
            <a:r>
              <a:rPr lang="en-CA" sz="2800" dirty="0">
                <a:latin typeface="Times New Roman" panose="02020603050405020304" pitchFamily="18" charset="0"/>
                <a:cs typeface="Times New Roman" panose="02020603050405020304" pitchFamily="18" charset="0"/>
              </a:rPr>
              <a:t>–</a:t>
            </a:r>
            <a:r>
              <a:rPr lang="en-CA" sz="2800" i="1" dirty="0">
                <a:latin typeface="Times New Roman" panose="02020603050405020304" pitchFamily="18" charset="0"/>
                <a:cs typeface="Times New Roman" panose="02020603050405020304" pitchFamily="18" charset="0"/>
              </a:rPr>
              <a:t>  </a:t>
            </a:r>
            <a:r>
              <a:rPr lang="en-CA" sz="2800" b="1" dirty="0">
                <a:latin typeface="Times New Roman" panose="02020603050405020304" pitchFamily="18" charset="0"/>
                <a:cs typeface="Times New Roman" panose="02020603050405020304" pitchFamily="18" charset="0"/>
              </a:rPr>
              <a:t>Carolyn Robbins</a:t>
            </a:r>
            <a:r>
              <a:rPr lang="en-CA" sz="2800" dirty="0">
                <a:latin typeface="Times New Roman" panose="02020603050405020304" pitchFamily="18" charset="0"/>
                <a:cs typeface="Times New Roman" panose="02020603050405020304" pitchFamily="18" charset="0"/>
              </a:rPr>
              <a:t> (teaches me to “listen” &amp; “be an ally”)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28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4"/>
            <a:ext cx="10515600" cy="1366137"/>
          </a:xfrm>
        </p:spPr>
        <p:txBody>
          <a:bodyPr>
            <a:normAutofit/>
          </a:bodyPr>
          <a:lstStyle/>
          <a:p>
            <a:r>
              <a:rPr lang="en-US" i="1" dirty="0">
                <a:latin typeface="Times New Roman" panose="02020603050405020304" pitchFamily="18" charset="0"/>
                <a:cs typeface="Times New Roman" panose="02020603050405020304" pitchFamily="18" charset="0"/>
              </a:rPr>
              <a:t>Overview:</a:t>
            </a:r>
          </a:p>
        </p:txBody>
      </p:sp>
      <p:sp>
        <p:nvSpPr>
          <p:cNvPr id="3" name="Content Placeholder 2"/>
          <p:cNvSpPr>
            <a:spLocks noGrp="1"/>
          </p:cNvSpPr>
          <p:nvPr>
            <p:ph idx="1"/>
          </p:nvPr>
        </p:nvSpPr>
        <p:spPr>
          <a:xfrm>
            <a:off x="838200" y="1243585"/>
            <a:ext cx="10515600" cy="5106986"/>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sz="3200" i="1" dirty="0">
                <a:latin typeface="Times New Roman" panose="02020603050405020304" pitchFamily="18" charset="0"/>
                <a:cs typeface="Times New Roman" panose="02020603050405020304" pitchFamily="18" charset="0"/>
              </a:rPr>
              <a:t>Dr. </a:t>
            </a:r>
            <a:r>
              <a:rPr lang="en-CA" sz="3200" i="1" dirty="0" err="1">
                <a:latin typeface="Times New Roman" panose="02020603050405020304" pitchFamily="18" charset="0"/>
                <a:cs typeface="Times New Roman" panose="02020603050405020304" pitchFamily="18" charset="0"/>
              </a:rPr>
              <a:t>Wann</a:t>
            </a:r>
            <a:r>
              <a:rPr lang="en-CA" sz="3200" i="1" dirty="0">
                <a:latin typeface="Times New Roman" panose="02020603050405020304" pitchFamily="18" charset="0"/>
                <a:cs typeface="Times New Roman" panose="02020603050405020304" pitchFamily="18" charset="0"/>
              </a:rPr>
              <a:t> discussed flexibilities related to American Indian / Alaska Native Tribes and people in</a:t>
            </a:r>
            <a:r>
              <a:rPr lang="en-CA" sz="3200" dirty="0">
                <a:latin typeface="Times New Roman" panose="02020603050405020304" pitchFamily="18" charset="0"/>
                <a:cs typeface="Times New Roman" panose="02020603050405020304" pitchFamily="18" charset="0"/>
              </a:rPr>
              <a:t>:</a:t>
            </a:r>
          </a:p>
          <a:p>
            <a:pPr lvl="1">
              <a:buFont typeface="Courier New" panose="02070309020205020404" pitchFamily="49" charset="0"/>
              <a:buChar char="o"/>
            </a:pPr>
            <a:r>
              <a:rPr lang="en-CA" sz="2800" dirty="0">
                <a:latin typeface="Times New Roman" panose="02020603050405020304" pitchFamily="18" charset="0"/>
                <a:cs typeface="Times New Roman" panose="02020603050405020304" pitchFamily="18" charset="0"/>
              </a:rPr>
              <a:t>NIH Data Management and Sharing Policy</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Supplemental Information to the NIH Policy for Data Management and Sharing: Responsible Management and Sharing of American Indian/Alaska Native Participant Data</a:t>
            </a:r>
          </a:p>
          <a:p>
            <a:pPr eaLnBrk="1" hangingPunct="1">
              <a:lnSpc>
                <a:spcPct val="90000"/>
              </a:lnSpc>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I will discuss similar flexibilities in:</a:t>
            </a:r>
          </a:p>
          <a:p>
            <a:pPr lvl="1">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Title 45 Code of Federal Regulation Part 46</a:t>
            </a:r>
          </a:p>
          <a:p>
            <a:pPr eaLnBrk="1" hangingPunct="1">
              <a:lnSpc>
                <a:spcPct val="90000"/>
              </a:lnSpc>
              <a:buFont typeface="Arial" panose="020B0604020202020204" pitchFamily="34" charset="0"/>
              <a:buChar char="•"/>
            </a:pPr>
            <a:r>
              <a:rPr lang="en-CA" sz="3200" dirty="0">
                <a:latin typeface="Times New Roman" panose="02020603050405020304" pitchFamily="18" charset="0"/>
                <a:cs typeface="Times New Roman" panose="02020603050405020304" pitchFamily="18" charset="0"/>
              </a:rPr>
              <a:t>This presentation: </a:t>
            </a:r>
            <a:r>
              <a:rPr lang="en-US" sz="3600" b="1" dirty="0">
                <a:solidFill>
                  <a:srgbClr val="0070C0"/>
                </a:solidFill>
                <a:latin typeface="Times New Roman" panose="02020603050405020304" pitchFamily="18" charset="0"/>
                <a:cs typeface="Times New Roman" panose="02020603050405020304" pitchFamily="18" charset="0"/>
              </a:rPr>
              <a:t>Flexibilities are Opportunities</a:t>
            </a:r>
            <a:endParaRPr lang="en-C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86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414528" y="0"/>
            <a:ext cx="11387328" cy="1536192"/>
          </a:xfrm>
        </p:spPr>
        <p:txBody>
          <a:bodyPr/>
          <a:lstStyle/>
          <a:p>
            <a:pPr algn="ctr">
              <a:spcBef>
                <a:spcPts val="1200"/>
              </a:spcBef>
            </a:pPr>
            <a:r>
              <a:rPr lang="en-US" altLang="en-US" sz="4000" dirty="0">
                <a:latin typeface="Times New Roman" panose="02020603050405020304" pitchFamily="18" charset="0"/>
                <a:cs typeface="Times New Roman" panose="02020603050405020304" pitchFamily="18" charset="0"/>
              </a:rPr>
              <a:t>Clarify a possible misunderstanding:</a:t>
            </a:r>
            <a:br>
              <a:rPr lang="en-US" altLang="en-US" sz="4000" i="1" dirty="0">
                <a:latin typeface="Times New Roman" panose="02020603050405020304" pitchFamily="18" charset="0"/>
                <a:cs typeface="Times New Roman" panose="02020603050405020304" pitchFamily="18" charset="0"/>
              </a:rPr>
            </a:br>
            <a:r>
              <a:rPr lang="en-US" altLang="en-US" sz="4000" i="1" dirty="0">
                <a:latin typeface="Times New Roman" panose="02020603050405020304" pitchFamily="18" charset="0"/>
                <a:cs typeface="Times New Roman" panose="02020603050405020304" pitchFamily="18" charset="0"/>
              </a:rPr>
              <a:t>Tribal Sovereignty and individual’s informed consent</a:t>
            </a:r>
          </a:p>
        </p:txBody>
      </p:sp>
      <p:sp>
        <p:nvSpPr>
          <p:cNvPr id="310275" name="Rectangle 3"/>
          <p:cNvSpPr>
            <a:spLocks noGrp="1" noChangeArrowheads="1"/>
          </p:cNvSpPr>
          <p:nvPr>
            <p:ph type="body" idx="1"/>
          </p:nvPr>
        </p:nvSpPr>
        <p:spPr>
          <a:xfrm>
            <a:off x="755904" y="1536192"/>
            <a:ext cx="11021568" cy="5065776"/>
          </a:xfrm>
        </p:spPr>
        <p:txBody>
          <a:bodyPr>
            <a:normAutofit lnSpcReduction="10000"/>
          </a:bodyPr>
          <a:lstStyle/>
          <a:p>
            <a:pPr marL="0" indent="-400050">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Tribal sovereignty over research:</a:t>
            </a:r>
          </a:p>
          <a:p>
            <a:pPr marL="91440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Tribes can permit or refuse people/programs on their Reservation seeking Tribal members</a:t>
            </a:r>
          </a:p>
          <a:p>
            <a:pPr marL="457200" lvl="1" indent="-457200">
              <a:buFont typeface="Arial" panose="020B0604020202020204" pitchFamily="34" charset="0"/>
              <a:buChar char="•"/>
            </a:pPr>
            <a:r>
              <a:rPr lang="en-US" altLang="en-US" sz="3200" dirty="0">
                <a:latin typeface="Times New Roman" panose="02020603050405020304" pitchFamily="18" charset="0"/>
                <a:cs typeface="Times New Roman" panose="02020603050405020304" pitchFamily="18" charset="0"/>
              </a:rPr>
              <a:t>Does permission by Tribal government mean that the </a:t>
            </a:r>
            <a:r>
              <a:rPr lang="en-US" altLang="en-US" sz="3200" i="1" dirty="0">
                <a:latin typeface="Times New Roman" panose="02020603050405020304" pitchFamily="18" charset="0"/>
                <a:cs typeface="Times New Roman" panose="02020603050405020304" pitchFamily="18" charset="0"/>
              </a:rPr>
              <a:t>Tribe</a:t>
            </a:r>
            <a:r>
              <a:rPr lang="en-US" altLang="en-US" sz="3200" dirty="0">
                <a:latin typeface="Times New Roman" panose="02020603050405020304" pitchFamily="18" charset="0"/>
                <a:cs typeface="Times New Roman" panose="02020603050405020304" pitchFamily="18" charset="0"/>
              </a:rPr>
              <a:t> consents for individuals to participate in the research?  </a:t>
            </a:r>
            <a:r>
              <a:rPr lang="en-US" altLang="en-US" sz="3200" b="1" i="1" dirty="0">
                <a:latin typeface="Times New Roman" panose="02020603050405020304" pitchFamily="18" charset="0"/>
                <a:cs typeface="Times New Roman" panose="02020603050405020304" pitchFamily="18" charset="0"/>
              </a:rPr>
              <a:t>No.</a:t>
            </a:r>
            <a:endParaRPr lang="en-US" altLang="en-US" sz="3200" dirty="0">
              <a:latin typeface="Times New Roman" panose="02020603050405020304" pitchFamily="18" charset="0"/>
              <a:cs typeface="Times New Roman" panose="02020603050405020304" pitchFamily="18" charset="0"/>
            </a:endParaRPr>
          </a:p>
          <a:p>
            <a:pPr marL="914400" lvl="2" indent="-457200">
              <a:buFont typeface="Courier New" panose="02070309020205020404" pitchFamily="49" charset="0"/>
              <a:buChar char="o"/>
            </a:pPr>
            <a:r>
              <a:rPr lang="en-US" altLang="en-US" sz="2800" b="1" dirty="0">
                <a:latin typeface="Times New Roman" panose="02020603050405020304" pitchFamily="18" charset="0"/>
                <a:cs typeface="Times New Roman" panose="02020603050405020304" pitchFamily="18" charset="0"/>
              </a:rPr>
              <a:t>Permission of research by </a:t>
            </a:r>
            <a:r>
              <a:rPr lang="en-US" altLang="en-US" sz="2800" b="1" i="1" dirty="0">
                <a:latin typeface="Times New Roman" panose="02020603050405020304" pitchFamily="18" charset="0"/>
                <a:cs typeface="Times New Roman" panose="02020603050405020304" pitchFamily="18" charset="0"/>
              </a:rPr>
              <a:t>Tribe </a:t>
            </a:r>
            <a:r>
              <a:rPr lang="en-US" altLang="en-US" sz="2800" b="1" dirty="0">
                <a:latin typeface="Times New Roman" panose="02020603050405020304" pitchFamily="18" charset="0"/>
                <a:cs typeface="Times New Roman" panose="02020603050405020304" pitchFamily="18" charset="0"/>
              </a:rPr>
              <a:t>does not void required prior consent </a:t>
            </a:r>
            <a:r>
              <a:rPr lang="en-US" altLang="en-US" sz="2800" b="1" i="1" dirty="0">
                <a:latin typeface="Times New Roman" panose="02020603050405020304" pitchFamily="18" charset="0"/>
                <a:cs typeface="Times New Roman" panose="02020603050405020304" pitchFamily="18" charset="0"/>
              </a:rPr>
              <a:t>by each individual</a:t>
            </a:r>
            <a:endParaRPr lang="en-US" altLang="en-US" sz="800" b="1" i="1"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altLang="en-US" sz="3200" b="1" dirty="0">
                <a:latin typeface="Times New Roman" panose="02020603050405020304" pitchFamily="18" charset="0"/>
                <a:cs typeface="Times New Roman" panose="02020603050405020304" pitchFamily="18" charset="0"/>
              </a:rPr>
              <a:t> “Consent” within Tribal sovereignty is a two-step process</a:t>
            </a:r>
            <a:r>
              <a:rPr lang="en-US" altLang="en-US" sz="3200" b="1" i="1" dirty="0">
                <a:latin typeface="Times New Roman" panose="02020603050405020304" pitchFamily="18" charset="0"/>
                <a:cs typeface="Times New Roman" panose="02020603050405020304" pitchFamily="18" charset="0"/>
              </a:rPr>
              <a:t>:</a:t>
            </a:r>
            <a:endParaRPr lang="en-US" altLang="en-US" sz="3200" i="1" dirty="0">
              <a:latin typeface="Times New Roman" panose="02020603050405020304" pitchFamily="18" charset="0"/>
              <a:cs typeface="Times New Roman" panose="02020603050405020304" pitchFamily="18" charset="0"/>
            </a:endParaRPr>
          </a:p>
          <a:p>
            <a:pPr marL="914400" lvl="2" indent="-457200">
              <a:buFont typeface="Courier New" panose="02070309020205020404" pitchFamily="49" charset="0"/>
              <a:buChar char="o"/>
            </a:pPr>
            <a:r>
              <a:rPr lang="en-US" altLang="en-US" sz="2800" b="1" dirty="0">
                <a:latin typeface="Times New Roman" panose="02020603050405020304" pitchFamily="18" charset="0"/>
                <a:cs typeface="Times New Roman" panose="02020603050405020304" pitchFamily="18" charset="0"/>
              </a:rPr>
              <a:t>Step 1</a:t>
            </a:r>
            <a:r>
              <a:rPr lang="en-US" altLang="en-US" sz="2800" dirty="0">
                <a:latin typeface="Times New Roman" panose="02020603050405020304" pitchFamily="18" charset="0"/>
                <a:cs typeface="Times New Roman" panose="02020603050405020304" pitchFamily="18" charset="0"/>
              </a:rPr>
              <a:t>: Tribe permits (or not) researcher on the Reservation to ask Tribal individuals to participate in the research</a:t>
            </a:r>
          </a:p>
          <a:p>
            <a:pPr marL="914400" lvl="2" indent="-457200">
              <a:buFont typeface="Courier New" panose="02070309020205020404" pitchFamily="49" charset="0"/>
              <a:buChar char="o"/>
            </a:pPr>
            <a:r>
              <a:rPr lang="en-US" altLang="en-US" sz="2800" b="1" dirty="0">
                <a:latin typeface="Times New Roman" panose="02020603050405020304" pitchFamily="18" charset="0"/>
                <a:cs typeface="Times New Roman" panose="02020603050405020304" pitchFamily="18" charset="0"/>
              </a:rPr>
              <a:t>Step 2</a:t>
            </a:r>
            <a:r>
              <a:rPr lang="en-US" altLang="en-US" sz="2800" dirty="0">
                <a:latin typeface="Times New Roman" panose="02020603050405020304" pitchFamily="18" charset="0"/>
                <a:cs typeface="Times New Roman" panose="02020603050405020304" pitchFamily="18" charset="0"/>
              </a:rPr>
              <a:t>: If Tribe permits the research, researcher then must ask each individual to consent to participate</a:t>
            </a:r>
          </a:p>
        </p:txBody>
      </p:sp>
    </p:spTree>
    <p:extLst>
      <p:ext uri="{BB962C8B-B14F-4D97-AF65-F5344CB8AC3E}">
        <p14:creationId xmlns:p14="http://schemas.microsoft.com/office/powerpoint/2010/main" val="9508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0275">
                                            <p:txEl>
                                              <p:pRg st="4" end="4"/>
                                            </p:txEl>
                                          </p:spTgt>
                                        </p:tgtEl>
                                        <p:attrNameLst>
                                          <p:attrName>style.visibility</p:attrName>
                                        </p:attrNameLst>
                                      </p:cBhvr>
                                      <p:to>
                                        <p:strVal val="visible"/>
                                      </p:to>
                                    </p:set>
                                    <p:animEffect transition="in" filter="fade">
                                      <p:cBhvr>
                                        <p:cTn id="7" dur="1000"/>
                                        <p:tgtEl>
                                          <p:spTgt spid="310275">
                                            <p:txEl>
                                              <p:pRg st="4" end="4"/>
                                            </p:txEl>
                                          </p:spTgt>
                                        </p:tgtEl>
                                      </p:cBhvr>
                                    </p:animEffect>
                                    <p:anim calcmode="lin" valueType="num">
                                      <p:cBhvr>
                                        <p:cTn id="8" dur="10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102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0275">
                                            <p:txEl>
                                              <p:pRg st="5" end="5"/>
                                            </p:txEl>
                                          </p:spTgt>
                                        </p:tgtEl>
                                        <p:attrNameLst>
                                          <p:attrName>style.visibility</p:attrName>
                                        </p:attrNameLst>
                                      </p:cBhvr>
                                      <p:to>
                                        <p:strVal val="visible"/>
                                      </p:to>
                                    </p:set>
                                    <p:animEffect transition="in" filter="fade">
                                      <p:cBhvr>
                                        <p:cTn id="14" dur="1000"/>
                                        <p:tgtEl>
                                          <p:spTgt spid="310275">
                                            <p:txEl>
                                              <p:pRg st="5" end="5"/>
                                            </p:txEl>
                                          </p:spTgt>
                                        </p:tgtEl>
                                      </p:cBhvr>
                                    </p:animEffect>
                                    <p:anim calcmode="lin" valueType="num">
                                      <p:cBhvr>
                                        <p:cTn id="15" dur="10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102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0275">
                                            <p:txEl>
                                              <p:pRg st="6" end="6"/>
                                            </p:txEl>
                                          </p:spTgt>
                                        </p:tgtEl>
                                        <p:attrNameLst>
                                          <p:attrName>style.visibility</p:attrName>
                                        </p:attrNameLst>
                                      </p:cBhvr>
                                      <p:to>
                                        <p:strVal val="visible"/>
                                      </p:to>
                                    </p:set>
                                    <p:animEffect transition="in" filter="fade">
                                      <p:cBhvr>
                                        <p:cTn id="21" dur="1000"/>
                                        <p:tgtEl>
                                          <p:spTgt spid="310275">
                                            <p:txEl>
                                              <p:pRg st="6" end="6"/>
                                            </p:txEl>
                                          </p:spTgt>
                                        </p:tgtEl>
                                      </p:cBhvr>
                                    </p:animEffect>
                                    <p:anim calcmode="lin" valueType="num">
                                      <p:cBhvr>
                                        <p:cTn id="22" dur="1000" fill="hold"/>
                                        <p:tgtEl>
                                          <p:spTgt spid="31027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102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D503-84FA-4251-A662-933F648C1643}"/>
              </a:ext>
            </a:extLst>
          </p:cNvPr>
          <p:cNvSpPr>
            <a:spLocks noGrp="1"/>
          </p:cNvSpPr>
          <p:nvPr>
            <p:ph type="title"/>
          </p:nvPr>
        </p:nvSpPr>
        <p:spPr>
          <a:xfrm>
            <a:off x="838200" y="0"/>
            <a:ext cx="10515600" cy="1158240"/>
          </a:xfrm>
        </p:spPr>
        <p:txBody>
          <a:bodyPr/>
          <a:lstStyle/>
          <a:p>
            <a:r>
              <a:rPr lang="en-US" altLang="en-US" b="1" i="1" dirty="0"/>
              <a:t>Stigmatizing research with Tribes</a:t>
            </a:r>
            <a:endParaRPr lang="en-US" dirty="0"/>
          </a:p>
        </p:txBody>
      </p:sp>
      <p:sp>
        <p:nvSpPr>
          <p:cNvPr id="3" name="Content Placeholder 2">
            <a:extLst>
              <a:ext uri="{FF2B5EF4-FFF2-40B4-BE49-F238E27FC236}">
                <a16:creationId xmlns:a16="http://schemas.microsoft.com/office/drawing/2014/main" id="{ECCADCDB-A3AB-4E9A-876B-6749DC19937C}"/>
              </a:ext>
            </a:extLst>
          </p:cNvPr>
          <p:cNvSpPr>
            <a:spLocks noGrp="1"/>
          </p:cNvSpPr>
          <p:nvPr>
            <p:ph idx="1"/>
          </p:nvPr>
        </p:nvSpPr>
        <p:spPr>
          <a:xfrm>
            <a:off x="609600" y="1011936"/>
            <a:ext cx="10960608" cy="5657088"/>
          </a:xfrm>
        </p:spPr>
        <p:txBody>
          <a:bodyPr>
            <a:normAutofit fontScale="92500" lnSpcReduction="10000"/>
          </a:bodyPr>
          <a:lstStyle/>
          <a:p>
            <a:pPr marL="285750" lvl="1">
              <a:buFont typeface="Arial" panose="020B0604020202020204" pitchFamily="34" charset="0"/>
              <a:buChar char="•"/>
            </a:pPr>
            <a:r>
              <a:rPr lang="en-US" altLang="en-US" sz="3000" dirty="0">
                <a:latin typeface="Times New Roman" panose="02020603050405020304" pitchFamily="18" charset="0"/>
                <a:cs typeface="Times New Roman" panose="02020603050405020304" pitchFamily="18" charset="0"/>
              </a:rPr>
              <a:t>Barrow, Alaska, now </a:t>
            </a:r>
            <a:r>
              <a:rPr lang="en-US" sz="3000" dirty="0">
                <a:latin typeface="Times New Roman" panose="02020603050405020304" pitchFamily="18" charset="0"/>
                <a:cs typeface="Times New Roman" panose="02020603050405020304" pitchFamily="18" charset="0"/>
              </a:rPr>
              <a:t>Utqiaġvik (“UT-</a:t>
            </a:r>
            <a:r>
              <a:rPr lang="en-US" sz="3000" dirty="0" err="1">
                <a:latin typeface="Times New Roman" panose="02020603050405020304" pitchFamily="18" charset="0"/>
                <a:cs typeface="Times New Roman" panose="02020603050405020304" pitchFamily="18" charset="0"/>
              </a:rPr>
              <a:t>kee</a:t>
            </a:r>
            <a:r>
              <a:rPr lang="en-US" sz="3000" dirty="0">
                <a:latin typeface="Times New Roman" panose="02020603050405020304" pitchFamily="18" charset="0"/>
                <a:cs typeface="Times New Roman" panose="02020603050405020304" pitchFamily="18" charset="0"/>
              </a:rPr>
              <a:t>-AHG-</a:t>
            </a:r>
            <a:r>
              <a:rPr lang="en-US" sz="3000" dirty="0" err="1">
                <a:latin typeface="Times New Roman" panose="02020603050405020304" pitchFamily="18" charset="0"/>
                <a:cs typeface="Times New Roman" panose="02020603050405020304" pitchFamily="18" charset="0"/>
              </a:rPr>
              <a:t>vik</a:t>
            </a:r>
            <a:r>
              <a:rPr lang="en-US" sz="3000" dirty="0">
                <a:latin typeface="Times New Roman" panose="02020603050405020304" pitchFamily="18" charset="0"/>
                <a:cs typeface="Times New Roman" panose="02020603050405020304" pitchFamily="18" charset="0"/>
              </a:rPr>
              <a:t>”)</a:t>
            </a:r>
            <a:endParaRPr lang="en-US" altLang="en-US" sz="3000"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altLang="en-US" sz="3000" dirty="0">
                <a:latin typeface="Times New Roman" panose="02020603050405020304" pitchFamily="18" charset="0"/>
                <a:cs typeface="Times New Roman" panose="02020603050405020304" pitchFamily="18" charset="0"/>
              </a:rPr>
              <a:t>Research to document adverse impact of alcoholism, 1970s</a:t>
            </a:r>
          </a:p>
          <a:p>
            <a:pPr marL="285750" lvl="1">
              <a:buFont typeface="Arial" panose="020B0604020202020204" pitchFamily="34" charset="0"/>
              <a:buChar char="•"/>
            </a:pPr>
            <a:r>
              <a:rPr lang="en-US" altLang="en-US" sz="3000" dirty="0">
                <a:latin typeface="Times New Roman" panose="02020603050405020304" pitchFamily="18" charset="0"/>
                <a:cs typeface="Times New Roman" panose="02020603050405020304" pitchFamily="18" charset="0"/>
              </a:rPr>
              <a:t>Results released news conference, 3,400 miles, in NYC</a:t>
            </a:r>
          </a:p>
          <a:p>
            <a:pPr marL="457200" lvl="2" indent="0">
              <a:buNone/>
            </a:pPr>
            <a:r>
              <a:rPr lang="en-US" altLang="en-US" sz="3000" b="1" dirty="0">
                <a:latin typeface="Times New Roman" panose="02020603050405020304" pitchFamily="18" charset="0"/>
                <a:cs typeface="Times New Roman" panose="02020603050405020304" pitchFamily="18" charset="0"/>
              </a:rPr>
              <a:t>“We don’t see the Eskimos surviving till [2015]. This is not a collection of individual alcoholics, but a society which is alcoholic, and therefore facing extinction.”  </a:t>
            </a:r>
            <a:r>
              <a:rPr lang="en-US" altLang="en-US" sz="3000" b="1" i="1" dirty="0">
                <a:latin typeface="Times New Roman" panose="02020603050405020304" pitchFamily="18" charset="0"/>
                <a:cs typeface="Times New Roman" panose="02020603050405020304" pitchFamily="18" charset="0"/>
              </a:rPr>
              <a:t>*</a:t>
            </a:r>
            <a:endParaRPr lang="en-US" altLang="en-US" sz="3000" i="1" dirty="0">
              <a:latin typeface="Times New Roman" panose="02020603050405020304" pitchFamily="18" charset="0"/>
              <a:cs typeface="Times New Roman" panose="02020603050405020304" pitchFamily="18" charset="0"/>
            </a:endParaRPr>
          </a:p>
          <a:p>
            <a:pPr marL="457200" lvl="2" indent="0">
              <a:buNone/>
            </a:pPr>
            <a:r>
              <a:rPr lang="en-US" altLang="en-US" sz="3000" b="1" dirty="0">
                <a:latin typeface="Times New Roman" panose="02020603050405020304" pitchFamily="18" charset="0"/>
                <a:cs typeface="Times New Roman" panose="02020603050405020304" pitchFamily="18" charset="0"/>
              </a:rPr>
              <a:t>* </a:t>
            </a:r>
            <a:r>
              <a:rPr lang="en-US" altLang="en-US" sz="3000" dirty="0">
                <a:latin typeface="Times New Roman" panose="02020603050405020304" pitchFamily="18" charset="0"/>
                <a:cs typeface="Times New Roman" panose="02020603050405020304" pitchFamily="18" charset="0"/>
              </a:rPr>
              <a:t>“Alcohol Plagues Eskimos” </a:t>
            </a:r>
            <a:r>
              <a:rPr lang="en-US" altLang="en-US" sz="3000" u="sng" dirty="0">
                <a:latin typeface="Times New Roman" panose="02020603050405020304" pitchFamily="18" charset="0"/>
                <a:cs typeface="Times New Roman" panose="02020603050405020304" pitchFamily="18" charset="0"/>
              </a:rPr>
              <a:t>New York Times</a:t>
            </a:r>
            <a:r>
              <a:rPr lang="en-US" altLang="en-US" sz="3000" dirty="0">
                <a:latin typeface="Times New Roman" panose="02020603050405020304" pitchFamily="18" charset="0"/>
                <a:cs typeface="Times New Roman" panose="02020603050405020304" pitchFamily="18" charset="0"/>
              </a:rPr>
              <a:t>, 01/22/1980, </a:t>
            </a:r>
            <a:r>
              <a:rPr lang="en-US" altLang="en-US" sz="3000" b="1" dirty="0">
                <a:latin typeface="Times New Roman" panose="02020603050405020304" pitchFamily="18" charset="0"/>
                <a:cs typeface="Times New Roman" panose="02020603050405020304" pitchFamily="18" charset="0"/>
              </a:rPr>
              <a:t>p. 1</a:t>
            </a:r>
            <a:r>
              <a:rPr lang="en-US" altLang="en-US" sz="3000" dirty="0">
                <a:latin typeface="Times New Roman" panose="02020603050405020304" pitchFamily="18" charset="0"/>
                <a:cs typeface="Times New Roman" panose="02020603050405020304" pitchFamily="18" charset="0"/>
              </a:rPr>
              <a:t>, C2</a:t>
            </a:r>
          </a:p>
          <a:p>
            <a:pPr marL="285750" lvl="1">
              <a:buFont typeface="Arial" panose="020B0604020202020204" pitchFamily="34" charset="0"/>
              <a:buChar char="•"/>
            </a:pPr>
            <a:r>
              <a:rPr lang="en-US" altLang="en-US" sz="3000" dirty="0">
                <a:latin typeface="Times New Roman" panose="02020603050405020304" pitchFamily="18" charset="0"/>
                <a:cs typeface="Times New Roman" panose="02020603050405020304" pitchFamily="18" charset="0"/>
              </a:rPr>
              <a:t>Highly stigmatizing</a:t>
            </a:r>
          </a:p>
          <a:p>
            <a:pPr marL="914400" lvl="2" indent="-457200">
              <a:buFont typeface="Courier New" panose="02070309020205020404" pitchFamily="49" charset="0"/>
              <a:buChar char="o"/>
            </a:pPr>
            <a:r>
              <a:rPr lang="en-US" altLang="en-US" sz="3000" dirty="0">
                <a:latin typeface="Times New Roman" panose="02020603050405020304" pitchFamily="18" charset="0"/>
                <a:cs typeface="Times New Roman" panose="02020603050405020304" pitchFamily="18" charset="0"/>
              </a:rPr>
              <a:t>Stereotypic &amp; reinforced prejudice: </a:t>
            </a:r>
            <a:r>
              <a:rPr lang="en-US" altLang="en-US" sz="3000" b="1" dirty="0">
                <a:latin typeface="Times New Roman" panose="02020603050405020304" pitchFamily="18" charset="0"/>
                <a:cs typeface="Times New Roman" panose="02020603050405020304" pitchFamily="18" charset="0"/>
              </a:rPr>
              <a:t>Natives intrinsically alcoholic</a:t>
            </a:r>
          </a:p>
          <a:p>
            <a:pPr marL="285750" lvl="1">
              <a:buFont typeface="Arial" panose="020B0604020202020204" pitchFamily="34" charset="0"/>
              <a:buChar char="•"/>
            </a:pPr>
            <a:r>
              <a:rPr lang="en-US" altLang="en-US" sz="3000" i="1" dirty="0">
                <a:latin typeface="Times New Roman" panose="02020603050405020304" pitchFamily="18" charset="0"/>
                <a:cs typeface="Times New Roman" panose="02020603050405020304" pitchFamily="18" charset="0"/>
              </a:rPr>
              <a:t>“</a:t>
            </a:r>
            <a:r>
              <a:rPr lang="en-US" altLang="en-US" sz="3000" b="1" i="1" dirty="0">
                <a:latin typeface="Times New Roman" panose="02020603050405020304" pitchFamily="18" charset="0"/>
                <a:cs typeface="Times New Roman" panose="02020603050405020304" pitchFamily="18" charset="0"/>
              </a:rPr>
              <a:t>Self</a:t>
            </a:r>
            <a:r>
              <a:rPr lang="en-US" altLang="en-US" sz="3000" dirty="0">
                <a:latin typeface="Times New Roman" panose="02020603050405020304" pitchFamily="18" charset="0"/>
                <a:cs typeface="Times New Roman" panose="02020603050405020304" pitchFamily="18" charset="0"/>
              </a:rPr>
              <a:t>-stigmatization”</a:t>
            </a:r>
          </a:p>
          <a:p>
            <a:pPr marL="914400" lvl="2" indent="-457200">
              <a:buFont typeface="Courier New" panose="02070309020205020404" pitchFamily="49" charset="0"/>
              <a:buChar char="o"/>
            </a:pPr>
            <a:r>
              <a:rPr lang="en-US" altLang="en-US" sz="2600" dirty="0">
                <a:latin typeface="Times New Roman" panose="02020603050405020304" pitchFamily="18" charset="0"/>
                <a:cs typeface="Times New Roman" panose="02020603050405020304" pitchFamily="18" charset="0"/>
              </a:rPr>
              <a:t>(Now an Elder, then age 14) </a:t>
            </a:r>
          </a:p>
          <a:p>
            <a:pPr marL="914400" lvl="2" indent="-457200">
              <a:buFont typeface="Courier New" panose="02070309020205020404" pitchFamily="49" charset="0"/>
              <a:buChar char="o"/>
            </a:pPr>
            <a:r>
              <a:rPr lang="en-US" altLang="en-US" sz="3000" b="1" dirty="0">
                <a:latin typeface="Times New Roman" panose="02020603050405020304" pitchFamily="18" charset="0"/>
                <a:cs typeface="Times New Roman" panose="02020603050405020304" pitchFamily="18" charset="0"/>
              </a:rPr>
              <a:t>“I felt </a:t>
            </a:r>
            <a:r>
              <a:rPr lang="en-US" altLang="en-US" sz="3000" b="1" u="sng" dirty="0">
                <a:latin typeface="Times New Roman" panose="02020603050405020304" pitchFamily="18" charset="0"/>
                <a:cs typeface="Times New Roman" panose="02020603050405020304" pitchFamily="18" charset="0"/>
              </a:rPr>
              <a:t>we</a:t>
            </a:r>
            <a:r>
              <a:rPr lang="en-US" altLang="en-US" sz="3000" b="1" dirty="0">
                <a:latin typeface="Times New Roman" panose="02020603050405020304" pitchFamily="18" charset="0"/>
                <a:cs typeface="Times New Roman" panose="02020603050405020304" pitchFamily="18" charset="0"/>
              </a:rPr>
              <a:t> were just a bunch of drunks”</a:t>
            </a:r>
          </a:p>
          <a:p>
            <a:pPr marL="285750" lvl="1">
              <a:buFont typeface="Arial" panose="020B0604020202020204" pitchFamily="34" charset="0"/>
              <a:buChar char="•"/>
            </a:pPr>
            <a:r>
              <a:rPr lang="en-US" sz="3000" dirty="0" err="1">
                <a:latin typeface="Times New Roman" panose="02020603050405020304" pitchFamily="18" charset="0"/>
                <a:cs typeface="Times New Roman" panose="02020603050405020304" pitchFamily="18" charset="0"/>
              </a:rPr>
              <a:t>Iñupiaq</a:t>
            </a:r>
            <a:r>
              <a:rPr lang="en-US" sz="3000" dirty="0">
                <a:latin typeface="Times New Roman" panose="02020603050405020304" pitchFamily="18" charset="0"/>
                <a:cs typeface="Times New Roman" panose="02020603050405020304" pitchFamily="18" charset="0"/>
              </a:rPr>
              <a:t> people of Utqiaġvik still here</a:t>
            </a:r>
          </a:p>
          <a:p>
            <a:pPr marL="742950" lvl="2">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developed Iḷisaġvik College</a:t>
            </a:r>
            <a:endParaRPr lang="en-US" altLang="en-US" sz="2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39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524000" y="0"/>
            <a:ext cx="9144000" cy="1146048"/>
          </a:xfrm>
        </p:spPr>
        <p:txBody>
          <a:bodyPr>
            <a:normAutofit/>
          </a:bodyPr>
          <a:lstStyle/>
          <a:p>
            <a:pPr>
              <a:spcBef>
                <a:spcPts val="1200"/>
              </a:spcBef>
            </a:pPr>
            <a:r>
              <a:rPr lang="en-US" altLang="en-US" b="1" i="1" dirty="0"/>
              <a:t>Harmful health research with Tribes</a:t>
            </a:r>
          </a:p>
        </p:txBody>
      </p:sp>
      <p:sp>
        <p:nvSpPr>
          <p:cNvPr id="310275" name="Rectangle 3"/>
          <p:cNvSpPr>
            <a:spLocks noGrp="1" noChangeArrowheads="1"/>
          </p:cNvSpPr>
          <p:nvPr>
            <p:ph type="body" idx="1"/>
          </p:nvPr>
        </p:nvSpPr>
        <p:spPr>
          <a:xfrm>
            <a:off x="633984" y="1292352"/>
            <a:ext cx="10875264" cy="5565648"/>
          </a:xfrm>
        </p:spPr>
        <p:txBody>
          <a:bodyPr/>
          <a:lstStyle/>
          <a:p>
            <a:pPr marL="285750"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Havasupai Tribe, Grand Canyon, AZ, 1990s</a:t>
            </a:r>
          </a:p>
          <a:p>
            <a:pPr marL="285750"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Tribe approved diabetes study with genetic analysis by ASU</a:t>
            </a:r>
          </a:p>
          <a:p>
            <a:pPr marL="97155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Individual informed Consent the same</a:t>
            </a:r>
          </a:p>
          <a:p>
            <a:pPr marL="285750" lvl="1">
              <a:buFont typeface="Arial" panose="020B0604020202020204" pitchFamily="34" charset="0"/>
              <a:buChar char="•"/>
            </a:pPr>
            <a:r>
              <a:rPr lang="en-US" altLang="en-US" sz="2800" i="1" dirty="0">
                <a:latin typeface="Times New Roman" panose="02020603050405020304" pitchFamily="18" charset="0"/>
                <a:cs typeface="Times New Roman" panose="02020603050405020304" pitchFamily="18" charset="0"/>
              </a:rPr>
              <a:t>Also</a:t>
            </a:r>
            <a:r>
              <a:rPr lang="en-US" altLang="en-US" sz="2800" dirty="0">
                <a:latin typeface="Times New Roman" panose="02020603050405020304" pitchFamily="18" charset="0"/>
                <a:cs typeface="Times New Roman" panose="02020603050405020304" pitchFamily="18" charset="0"/>
              </a:rPr>
              <a:t> researched schizophrenia, “inbreeding,” origin of Tribe across Bering Strait – all without Tribal or individual consent</a:t>
            </a:r>
          </a:p>
          <a:p>
            <a:pPr marL="285750" lvl="1">
              <a:buFont typeface="Arial" panose="020B0604020202020204" pitchFamily="34" charset="0"/>
              <a:buChar char="•"/>
            </a:pPr>
            <a:r>
              <a:rPr lang="en-US" altLang="en-US" sz="2800" i="1" dirty="0">
                <a:latin typeface="Times New Roman" panose="02020603050405020304" pitchFamily="18" charset="0"/>
                <a:cs typeface="Times New Roman" panose="02020603050405020304" pitchFamily="18" charset="0"/>
              </a:rPr>
              <a:t>Also</a:t>
            </a:r>
            <a:r>
              <a:rPr lang="en-US" altLang="en-US" sz="2800" dirty="0">
                <a:latin typeface="Times New Roman" panose="02020603050405020304" pitchFamily="18" charset="0"/>
                <a:cs typeface="Times New Roman" panose="02020603050405020304" pitchFamily="18" charset="0"/>
              </a:rPr>
              <a:t> perused patient’s charts after hours without permission!</a:t>
            </a:r>
            <a:endParaRPr lang="en-US" altLang="en-US" sz="2800" i="1" dirty="0">
              <a:latin typeface="Times New Roman" panose="02020603050405020304" pitchFamily="18" charset="0"/>
              <a:cs typeface="Times New Roman" panose="02020603050405020304" pitchFamily="18" charset="0"/>
            </a:endParaRPr>
          </a:p>
          <a:p>
            <a:pPr marL="285750"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Havasupai Tribe sued ASU 2003</a:t>
            </a:r>
          </a:p>
          <a:p>
            <a:pPr marL="971550" lvl="2" indent="-457200">
              <a:buFont typeface="Courier New" panose="02070309020205020404" pitchFamily="49" charset="0"/>
              <a:buChar char="o"/>
            </a:pPr>
            <a:r>
              <a:rPr lang="en-US" altLang="en-US" sz="2800" dirty="0">
                <a:latin typeface="Times New Roman" panose="02020603050405020304" pitchFamily="18" charset="0"/>
                <a:cs typeface="Times New Roman" panose="02020603050405020304" pitchFamily="18" charset="0"/>
              </a:rPr>
              <a:t>ASU settled out of court 2010</a:t>
            </a:r>
          </a:p>
          <a:p>
            <a:pPr marL="285750"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Outcome: </a:t>
            </a:r>
            <a:r>
              <a:rPr lang="en-US" altLang="en-US" sz="2800" b="1" dirty="0">
                <a:latin typeface="Times New Roman" panose="02020603050405020304" pitchFamily="18" charset="0"/>
                <a:cs typeface="Times New Roman" panose="02020603050405020304" pitchFamily="18" charset="0"/>
              </a:rPr>
              <a:t>Havasupai &amp; other Tribes distrusted research &amp; researchers even more</a:t>
            </a:r>
          </a:p>
          <a:p>
            <a:pPr marL="285750" lvl="1">
              <a:buFont typeface="Arial" panose="020B0604020202020204" pitchFamily="34" charset="0"/>
              <a:buChar char="•"/>
            </a:pPr>
            <a:r>
              <a:rPr lang="en-US" altLang="en-US" sz="2800" i="1" dirty="0">
                <a:latin typeface="Times New Roman" panose="02020603050405020304" pitchFamily="18" charset="0"/>
                <a:cs typeface="Times New Roman" panose="02020603050405020304" pitchFamily="18" charset="0"/>
              </a:rPr>
              <a:t>Most frequently cited example of ethically-problematic research on Native Americans</a:t>
            </a:r>
          </a:p>
          <a:p>
            <a:pPr marL="0" lvl="1" indent="0">
              <a:buNone/>
            </a:pPr>
            <a:endParaRPr lang="en-US" altLang="en-US" dirty="0"/>
          </a:p>
        </p:txBody>
      </p:sp>
    </p:spTree>
    <p:extLst>
      <p:ext uri="{BB962C8B-B14F-4D97-AF65-F5344CB8AC3E}">
        <p14:creationId xmlns:p14="http://schemas.microsoft.com/office/powerpoint/2010/main" val="42851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0275">
                                            <p:txEl>
                                              <p:pRg st="3" end="3"/>
                                            </p:txEl>
                                          </p:spTgt>
                                        </p:tgtEl>
                                        <p:attrNameLst>
                                          <p:attrName>style.visibility</p:attrName>
                                        </p:attrNameLst>
                                      </p:cBhvr>
                                      <p:to>
                                        <p:strVal val="visible"/>
                                      </p:to>
                                    </p:set>
                                    <p:animEffect transition="in" filter="fade">
                                      <p:cBhvr>
                                        <p:cTn id="7" dur="1000"/>
                                        <p:tgtEl>
                                          <p:spTgt spid="310275">
                                            <p:txEl>
                                              <p:pRg st="3" end="3"/>
                                            </p:txEl>
                                          </p:spTgt>
                                        </p:tgtEl>
                                      </p:cBhvr>
                                    </p:animEffect>
                                    <p:anim calcmode="lin" valueType="num">
                                      <p:cBhvr>
                                        <p:cTn id="8" dur="10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10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0275">
                                            <p:txEl>
                                              <p:pRg st="4" end="4"/>
                                            </p:txEl>
                                          </p:spTgt>
                                        </p:tgtEl>
                                        <p:attrNameLst>
                                          <p:attrName>style.visibility</p:attrName>
                                        </p:attrNameLst>
                                      </p:cBhvr>
                                      <p:to>
                                        <p:strVal val="visible"/>
                                      </p:to>
                                    </p:set>
                                    <p:animEffect transition="in" filter="fade">
                                      <p:cBhvr>
                                        <p:cTn id="14" dur="1000"/>
                                        <p:tgtEl>
                                          <p:spTgt spid="310275">
                                            <p:txEl>
                                              <p:pRg st="4" end="4"/>
                                            </p:txEl>
                                          </p:spTgt>
                                        </p:tgtEl>
                                      </p:cBhvr>
                                    </p:animEffect>
                                    <p:anim calcmode="lin" valueType="num">
                                      <p:cBhvr>
                                        <p:cTn id="15" dur="10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102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0275">
                                            <p:txEl>
                                              <p:pRg st="5" end="5"/>
                                            </p:txEl>
                                          </p:spTgt>
                                        </p:tgtEl>
                                        <p:attrNameLst>
                                          <p:attrName>style.visibility</p:attrName>
                                        </p:attrNameLst>
                                      </p:cBhvr>
                                      <p:to>
                                        <p:strVal val="visible"/>
                                      </p:to>
                                    </p:set>
                                    <p:animEffect transition="in" filter="fade">
                                      <p:cBhvr>
                                        <p:cTn id="21" dur="1000"/>
                                        <p:tgtEl>
                                          <p:spTgt spid="310275">
                                            <p:txEl>
                                              <p:pRg st="5" end="5"/>
                                            </p:txEl>
                                          </p:spTgt>
                                        </p:tgtEl>
                                      </p:cBhvr>
                                    </p:animEffect>
                                    <p:anim calcmode="lin" valueType="num">
                                      <p:cBhvr>
                                        <p:cTn id="22" dur="10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10275">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10275">
                                            <p:txEl>
                                              <p:pRg st="6" end="6"/>
                                            </p:txEl>
                                          </p:spTgt>
                                        </p:tgtEl>
                                        <p:attrNameLst>
                                          <p:attrName>style.visibility</p:attrName>
                                        </p:attrNameLst>
                                      </p:cBhvr>
                                      <p:to>
                                        <p:strVal val="visible"/>
                                      </p:to>
                                    </p:set>
                                    <p:animEffect transition="in" filter="fade">
                                      <p:cBhvr>
                                        <p:cTn id="26" dur="1000"/>
                                        <p:tgtEl>
                                          <p:spTgt spid="310275">
                                            <p:txEl>
                                              <p:pRg st="6" end="6"/>
                                            </p:txEl>
                                          </p:spTgt>
                                        </p:tgtEl>
                                      </p:cBhvr>
                                    </p:animEffect>
                                    <p:anim calcmode="lin" valueType="num">
                                      <p:cBhvr>
                                        <p:cTn id="27" dur="1000" fill="hold"/>
                                        <p:tgtEl>
                                          <p:spTgt spid="310275">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102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10275">
                                            <p:txEl>
                                              <p:pRg st="7" end="7"/>
                                            </p:txEl>
                                          </p:spTgt>
                                        </p:tgtEl>
                                        <p:attrNameLst>
                                          <p:attrName>style.visibility</p:attrName>
                                        </p:attrNameLst>
                                      </p:cBhvr>
                                      <p:to>
                                        <p:strVal val="visible"/>
                                      </p:to>
                                    </p:set>
                                    <p:animEffect transition="in" filter="barn(inVertical)">
                                      <p:cBhvr>
                                        <p:cTn id="33" dur="500"/>
                                        <p:tgtEl>
                                          <p:spTgt spid="31027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10275">
                                            <p:txEl>
                                              <p:pRg st="8" end="8"/>
                                            </p:txEl>
                                          </p:spTgt>
                                        </p:tgtEl>
                                        <p:attrNameLst>
                                          <p:attrName>style.visibility</p:attrName>
                                        </p:attrNameLst>
                                      </p:cBhvr>
                                      <p:to>
                                        <p:strVal val="visible"/>
                                      </p:to>
                                    </p:set>
                                    <p:animEffect transition="in" filter="fade">
                                      <p:cBhvr>
                                        <p:cTn id="38" dur="1000"/>
                                        <p:tgtEl>
                                          <p:spTgt spid="310275">
                                            <p:txEl>
                                              <p:pRg st="8" end="8"/>
                                            </p:txEl>
                                          </p:spTgt>
                                        </p:tgtEl>
                                      </p:cBhvr>
                                    </p:animEffect>
                                    <p:anim calcmode="lin" valueType="num">
                                      <p:cBhvr>
                                        <p:cTn id="39" dur="1000" fill="hold"/>
                                        <p:tgtEl>
                                          <p:spTgt spid="310275">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102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1134344" cy="1325563"/>
          </a:xfrm>
        </p:spPr>
        <p:txBody>
          <a:bodyPr>
            <a:normAutofit/>
          </a:bodyPr>
          <a:lstStyle/>
          <a:p>
            <a:r>
              <a:rPr lang="en-US" sz="4000" i="1" dirty="0">
                <a:latin typeface="Times New Roman" panose="02020603050405020304" pitchFamily="18" charset="0"/>
                <a:cs typeface="Times New Roman" panose="02020603050405020304" pitchFamily="18" charset="0"/>
              </a:rPr>
              <a:t>Flexibility in Federal Regulations (45 CFR 46):</a:t>
            </a:r>
            <a:br>
              <a:rPr lang="en-US" sz="4000" i="1" dirty="0">
                <a:latin typeface="Times New Roman" panose="02020603050405020304" pitchFamily="18" charset="0"/>
                <a:cs typeface="Times New Roman" panose="02020603050405020304" pitchFamily="18" charset="0"/>
              </a:rPr>
            </a:br>
            <a:r>
              <a:rPr lang="en-US" sz="4000" i="1" dirty="0">
                <a:latin typeface="Times New Roman" panose="02020603050405020304" pitchFamily="18" charset="0"/>
                <a:cs typeface="Times New Roman" panose="02020603050405020304" pitchFamily="18" charset="0"/>
              </a:rPr>
              <a:t>“Tribe” or “Tribal laws”</a:t>
            </a:r>
          </a:p>
        </p:txBody>
      </p:sp>
      <p:sp>
        <p:nvSpPr>
          <p:cNvPr id="3" name="Content Placeholder 2"/>
          <p:cNvSpPr>
            <a:spLocks noGrp="1"/>
          </p:cNvSpPr>
          <p:nvPr>
            <p:ph idx="1"/>
          </p:nvPr>
        </p:nvSpPr>
        <p:spPr>
          <a:xfrm>
            <a:off x="838200" y="1544384"/>
            <a:ext cx="10878312" cy="5106986"/>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45 CFR 46 first issued in 1981</a:t>
            </a:r>
          </a:p>
          <a:p>
            <a:pPr marL="0" indent="0" eaLnBrk="1" hangingPunct="1">
              <a:lnSpc>
                <a:spcPct val="90000"/>
              </a:lnSpc>
              <a:buNone/>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endParaRPr lang="en-CA"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3745A574-50A9-1EF4-99FC-8EA02F0EE915}"/>
              </a:ext>
            </a:extLst>
          </p:cNvPr>
          <p:cNvGraphicFramePr>
            <a:graphicFrameLocks noGrp="1"/>
          </p:cNvGraphicFramePr>
          <p:nvPr>
            <p:extLst>
              <p:ext uri="{D42A27DB-BD31-4B8C-83A1-F6EECF244321}">
                <p14:modId xmlns:p14="http://schemas.microsoft.com/office/powerpoint/2010/main" val="1515843140"/>
              </p:ext>
            </p:extLst>
          </p:nvPr>
        </p:nvGraphicFramePr>
        <p:xfrm>
          <a:off x="1446276" y="2524082"/>
          <a:ext cx="9299448" cy="1371600"/>
        </p:xfrm>
        <a:graphic>
          <a:graphicData uri="http://schemas.openxmlformats.org/drawingml/2006/table">
            <a:tbl>
              <a:tblPr firstRow="1" bandRow="1">
                <a:tableStyleId>{5C22544A-7EE6-4342-B048-85BDC9FD1C3A}</a:tableStyleId>
              </a:tblPr>
              <a:tblGrid>
                <a:gridCol w="3506835">
                  <a:extLst>
                    <a:ext uri="{9D8B030D-6E8A-4147-A177-3AD203B41FA5}">
                      <a16:colId xmlns:a16="http://schemas.microsoft.com/office/drawing/2014/main" val="3535011588"/>
                    </a:ext>
                  </a:extLst>
                </a:gridCol>
                <a:gridCol w="2021870">
                  <a:extLst>
                    <a:ext uri="{9D8B030D-6E8A-4147-A177-3AD203B41FA5}">
                      <a16:colId xmlns:a16="http://schemas.microsoft.com/office/drawing/2014/main" val="984053848"/>
                    </a:ext>
                  </a:extLst>
                </a:gridCol>
                <a:gridCol w="3770743">
                  <a:extLst>
                    <a:ext uri="{9D8B030D-6E8A-4147-A177-3AD203B41FA5}">
                      <a16:colId xmlns:a16="http://schemas.microsoft.com/office/drawing/2014/main" val="2323616865"/>
                    </a:ext>
                  </a:extLst>
                </a:gridCol>
              </a:tblGrid>
              <a:tr h="370840">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Issued 1981</a:t>
                      </a: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4948008"/>
                  </a:ext>
                </a:extLst>
              </a:tr>
              <a:tr h="370840">
                <a:tc>
                  <a:txBody>
                    <a:bodyPr/>
                    <a:lstStyle/>
                    <a:p>
                      <a:r>
                        <a:rPr lang="en-US" sz="2400" b="1" dirty="0">
                          <a:latin typeface="Times New Roman" panose="02020603050405020304" pitchFamily="18" charset="0"/>
                          <a:cs typeface="Times New Roman" panose="02020603050405020304" pitchFamily="18" charset="0"/>
                        </a:rPr>
                        <a:t>“state or local laws”</a:t>
                      </a:r>
                    </a:p>
                  </a:txBody>
                  <a:tcPr/>
                </a:tc>
                <a:tc>
                  <a:txBody>
                    <a:bodyPr/>
                    <a:lstStyle/>
                    <a:p>
                      <a:r>
                        <a:rPr lang="en-US" sz="2400" b="1" dirty="0">
                          <a:latin typeface="Times New Roman" panose="02020603050405020304" pitchFamily="18" charset="0"/>
                          <a:cs typeface="Times New Roman" panose="02020603050405020304" pitchFamily="18" charset="0"/>
                        </a:rPr>
                        <a:t>in 12 clauses</a:t>
                      </a: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9784246"/>
                  </a:ext>
                </a:extLst>
              </a:tr>
              <a:tr h="370840">
                <a:tc>
                  <a:txBody>
                    <a:bodyPr/>
                    <a:lstStyle/>
                    <a:p>
                      <a:r>
                        <a:rPr lang="en-US" sz="2400" b="1" dirty="0">
                          <a:latin typeface="Times New Roman" panose="02020603050405020304" pitchFamily="18" charset="0"/>
                          <a:cs typeface="Times New Roman" panose="02020603050405020304" pitchFamily="18" charset="0"/>
                        </a:rPr>
                        <a:t>“Tribe” or “Tribal laws”</a:t>
                      </a:r>
                    </a:p>
                  </a:txBody>
                  <a:tcPr/>
                </a:tc>
                <a:tc>
                  <a:txBody>
                    <a:bodyPr/>
                    <a:lstStyle/>
                    <a:p>
                      <a:r>
                        <a:rPr lang="en-US" sz="2400" b="1" dirty="0">
                          <a:latin typeface="Times New Roman" panose="02020603050405020304" pitchFamily="18" charset="0"/>
                          <a:cs typeface="Times New Roman" panose="02020603050405020304" pitchFamily="18" charset="0"/>
                        </a:rPr>
                        <a:t>          0</a:t>
                      </a: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2168460"/>
                  </a:ext>
                </a:extLst>
              </a:tr>
            </a:tbl>
          </a:graphicData>
        </a:graphic>
      </p:graphicFrame>
    </p:spTree>
    <p:extLst>
      <p:ext uri="{BB962C8B-B14F-4D97-AF65-F5344CB8AC3E}">
        <p14:creationId xmlns:p14="http://schemas.microsoft.com/office/powerpoint/2010/main" val="258508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821"/>
            <a:ext cx="11134344" cy="1325563"/>
          </a:xfrm>
        </p:spPr>
        <p:txBody>
          <a:bodyPr>
            <a:normAutofit/>
          </a:bodyPr>
          <a:lstStyle/>
          <a:p>
            <a:r>
              <a:rPr lang="en-US" sz="4000" i="1" dirty="0">
                <a:latin typeface="Times New Roman" panose="02020603050405020304" pitchFamily="18" charset="0"/>
                <a:cs typeface="Times New Roman" panose="02020603050405020304" pitchFamily="18" charset="0"/>
              </a:rPr>
              <a:t>Flexibility in Federal Regulations (45 CFR 46):</a:t>
            </a:r>
            <a:br>
              <a:rPr lang="en-US" sz="4000" i="1" dirty="0">
                <a:latin typeface="Times New Roman" panose="02020603050405020304" pitchFamily="18" charset="0"/>
                <a:cs typeface="Times New Roman" panose="02020603050405020304" pitchFamily="18" charset="0"/>
              </a:rPr>
            </a:br>
            <a:r>
              <a:rPr lang="en-US" sz="4000" i="1" dirty="0">
                <a:latin typeface="Times New Roman" panose="02020603050405020304" pitchFamily="18" charset="0"/>
                <a:cs typeface="Times New Roman" panose="02020603050405020304" pitchFamily="18" charset="0"/>
              </a:rPr>
              <a:t>“Tribe” or “Tribal laws”</a:t>
            </a:r>
          </a:p>
        </p:txBody>
      </p:sp>
      <p:sp>
        <p:nvSpPr>
          <p:cNvPr id="3" name="Content Placeholder 2"/>
          <p:cNvSpPr>
            <a:spLocks noGrp="1"/>
          </p:cNvSpPr>
          <p:nvPr>
            <p:ph idx="1"/>
          </p:nvPr>
        </p:nvSpPr>
        <p:spPr>
          <a:xfrm>
            <a:off x="838200" y="1544384"/>
            <a:ext cx="10878312" cy="5106986"/>
          </a:xfrm>
        </p:spPr>
        <p:txBody>
          <a:bodyPr vert="horz" lIns="91440" tIns="45720" rIns="91440" bIns="45720" rtlCol="0" anchor="t">
            <a:normAutofit/>
          </a:bodyPr>
          <a:lstStyle/>
          <a:p>
            <a:pPr eaLnBrk="1" hangingPunct="1">
              <a:lnSpc>
                <a:spcPct val="9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45 CFR 46 first issued in 1981</a:t>
            </a:r>
          </a:p>
          <a:p>
            <a:pPr eaLnBrk="1" hangingPunct="1">
              <a:lnSpc>
                <a:spcPct val="9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Major revision of 45 CFR 46 issued in 2017</a:t>
            </a: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endParaRPr lang="en-CA" dirty="0">
              <a:latin typeface="Times New Roman" panose="02020603050405020304" pitchFamily="18" charset="0"/>
              <a:cs typeface="Times New Roman" panose="02020603050405020304" pitchFamily="18" charset="0"/>
            </a:endParaRPr>
          </a:p>
          <a:p>
            <a:pPr eaLnBrk="1" hangingPunct="1">
              <a:lnSpc>
                <a:spcPct val="90000"/>
              </a:lnSpc>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The 2017 regulations recognized that</a:t>
            </a:r>
          </a:p>
          <a:p>
            <a:pPr lvl="1">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Tribal governments are part of the governing structure of the U. S., as are states &amp; local governments; –and–</a:t>
            </a:r>
          </a:p>
          <a:p>
            <a:pPr lvl="1">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Tribes &amp; Tribal laws have a role in Human Research Protection similar to state &amp; local laws</a:t>
            </a:r>
          </a:p>
          <a:p>
            <a:pPr lvl="1">
              <a:buFont typeface="Courier New" panose="02070309020205020404" pitchFamily="49" charset="0"/>
              <a:buChar char="o"/>
            </a:pPr>
            <a:endParaRPr lang="en-CA"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3745A574-50A9-1EF4-99FC-8EA02F0EE915}"/>
              </a:ext>
            </a:extLst>
          </p:cNvPr>
          <p:cNvGraphicFramePr>
            <a:graphicFrameLocks noGrp="1"/>
          </p:cNvGraphicFramePr>
          <p:nvPr/>
        </p:nvGraphicFramePr>
        <p:xfrm>
          <a:off x="1453896" y="2548466"/>
          <a:ext cx="9299448" cy="1371600"/>
        </p:xfrm>
        <a:graphic>
          <a:graphicData uri="http://schemas.openxmlformats.org/drawingml/2006/table">
            <a:tbl>
              <a:tblPr firstRow="1" bandRow="1">
                <a:tableStyleId>{5C22544A-7EE6-4342-B048-85BDC9FD1C3A}</a:tableStyleId>
              </a:tblPr>
              <a:tblGrid>
                <a:gridCol w="3506835">
                  <a:extLst>
                    <a:ext uri="{9D8B030D-6E8A-4147-A177-3AD203B41FA5}">
                      <a16:colId xmlns:a16="http://schemas.microsoft.com/office/drawing/2014/main" val="3535011588"/>
                    </a:ext>
                  </a:extLst>
                </a:gridCol>
                <a:gridCol w="2021870">
                  <a:extLst>
                    <a:ext uri="{9D8B030D-6E8A-4147-A177-3AD203B41FA5}">
                      <a16:colId xmlns:a16="http://schemas.microsoft.com/office/drawing/2014/main" val="984053848"/>
                    </a:ext>
                  </a:extLst>
                </a:gridCol>
                <a:gridCol w="3770743">
                  <a:extLst>
                    <a:ext uri="{9D8B030D-6E8A-4147-A177-3AD203B41FA5}">
                      <a16:colId xmlns:a16="http://schemas.microsoft.com/office/drawing/2014/main" val="2323616865"/>
                    </a:ext>
                  </a:extLst>
                </a:gridCol>
              </a:tblGrid>
              <a:tr h="370840">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Issued 1981</a:t>
                      </a:r>
                    </a:p>
                  </a:txBody>
                  <a:tcPr/>
                </a:tc>
                <a:tc>
                  <a:txBody>
                    <a:bodyPr/>
                    <a:lstStyle/>
                    <a:p>
                      <a:r>
                        <a:rPr lang="en-US" sz="2400" b="1" dirty="0">
                          <a:latin typeface="Times New Roman" panose="02020603050405020304" pitchFamily="18" charset="0"/>
                          <a:cs typeface="Times New Roman" panose="02020603050405020304" pitchFamily="18" charset="0"/>
                        </a:rPr>
                        <a:t>Major Revision 2017</a:t>
                      </a:r>
                    </a:p>
                  </a:txBody>
                  <a:tcPr/>
                </a:tc>
                <a:extLst>
                  <a:ext uri="{0D108BD9-81ED-4DB2-BD59-A6C34878D82A}">
                    <a16:rowId xmlns:a16="http://schemas.microsoft.com/office/drawing/2014/main" val="2944948008"/>
                  </a:ext>
                </a:extLst>
              </a:tr>
              <a:tr h="370840">
                <a:tc>
                  <a:txBody>
                    <a:bodyPr/>
                    <a:lstStyle/>
                    <a:p>
                      <a:r>
                        <a:rPr lang="en-US" sz="2400" b="1" dirty="0">
                          <a:latin typeface="Times New Roman" panose="02020603050405020304" pitchFamily="18" charset="0"/>
                          <a:cs typeface="Times New Roman" panose="02020603050405020304" pitchFamily="18" charset="0"/>
                        </a:rPr>
                        <a:t>“state or local laws”</a:t>
                      </a:r>
                    </a:p>
                  </a:txBody>
                  <a:tcPr/>
                </a:tc>
                <a:tc>
                  <a:txBody>
                    <a:bodyPr/>
                    <a:lstStyle/>
                    <a:p>
                      <a:r>
                        <a:rPr lang="en-US" sz="2400" b="1" dirty="0">
                          <a:latin typeface="Times New Roman" panose="02020603050405020304" pitchFamily="18" charset="0"/>
                          <a:cs typeface="Times New Roman" panose="02020603050405020304" pitchFamily="18" charset="0"/>
                        </a:rPr>
                        <a:t>in 12 clauses</a:t>
                      </a:r>
                    </a:p>
                  </a:txBody>
                  <a:tcPr/>
                </a:tc>
                <a:tc>
                  <a:txBody>
                    <a:bodyPr/>
                    <a:lstStyle/>
                    <a:p>
                      <a:r>
                        <a:rPr lang="en-US" sz="2400" b="1" dirty="0">
                          <a:latin typeface="Times New Roman" panose="02020603050405020304" pitchFamily="18" charset="0"/>
                          <a:cs typeface="Times New Roman" panose="02020603050405020304" pitchFamily="18" charset="0"/>
                        </a:rPr>
                        <a:t>in 14 clauses</a:t>
                      </a:r>
                    </a:p>
                  </a:txBody>
                  <a:tcPr/>
                </a:tc>
                <a:extLst>
                  <a:ext uri="{0D108BD9-81ED-4DB2-BD59-A6C34878D82A}">
                    <a16:rowId xmlns:a16="http://schemas.microsoft.com/office/drawing/2014/main" val="2479784246"/>
                  </a:ext>
                </a:extLst>
              </a:tr>
              <a:tr h="370840">
                <a:tc>
                  <a:txBody>
                    <a:bodyPr/>
                    <a:lstStyle/>
                    <a:p>
                      <a:r>
                        <a:rPr lang="en-US" sz="2400" b="1" dirty="0">
                          <a:latin typeface="Times New Roman" panose="02020603050405020304" pitchFamily="18" charset="0"/>
                          <a:cs typeface="Times New Roman" panose="02020603050405020304" pitchFamily="18" charset="0"/>
                        </a:rPr>
                        <a:t>“Tribe” or “Tribal laws”</a:t>
                      </a:r>
                    </a:p>
                  </a:txBody>
                  <a:tcPr/>
                </a:tc>
                <a:tc>
                  <a:txBody>
                    <a:bodyPr/>
                    <a:lstStyle/>
                    <a:p>
                      <a:r>
                        <a:rPr lang="en-US" sz="2400" b="1" dirty="0">
                          <a:latin typeface="Times New Roman" panose="02020603050405020304" pitchFamily="18" charset="0"/>
                          <a:cs typeface="Times New Roman" panose="02020603050405020304" pitchFamily="18" charset="0"/>
                        </a:rPr>
                        <a:t>          0</a:t>
                      </a:r>
                    </a:p>
                  </a:txBody>
                  <a:tcPr/>
                </a:tc>
                <a:tc>
                  <a:txBody>
                    <a:bodyPr/>
                    <a:lstStyle/>
                    <a:p>
                      <a:r>
                        <a:rPr lang="en-US" sz="2400" b="1" dirty="0">
                          <a:latin typeface="Times New Roman" panose="02020603050405020304" pitchFamily="18" charset="0"/>
                          <a:cs typeface="Times New Roman" panose="02020603050405020304" pitchFamily="18" charset="0"/>
                        </a:rPr>
                        <a:t>in 6 clauses</a:t>
                      </a:r>
                    </a:p>
                  </a:txBody>
                  <a:tcPr/>
                </a:tc>
                <a:extLst>
                  <a:ext uri="{0D108BD9-81ED-4DB2-BD59-A6C34878D82A}">
                    <a16:rowId xmlns:a16="http://schemas.microsoft.com/office/drawing/2014/main" val="1802168460"/>
                  </a:ext>
                </a:extLst>
              </a:tr>
            </a:tbl>
          </a:graphicData>
        </a:graphic>
      </p:graphicFrame>
    </p:spTree>
    <p:extLst>
      <p:ext uri="{BB962C8B-B14F-4D97-AF65-F5344CB8AC3E}">
        <p14:creationId xmlns:p14="http://schemas.microsoft.com/office/powerpoint/2010/main" val="29137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CUSTOM DESIGN" val="f8ptuBc5"/>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venir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EFC1367A82E8429CF6C1BD3FF59578" ma:contentTypeVersion="13" ma:contentTypeDescription="Create a new document." ma:contentTypeScope="" ma:versionID="9ba070a416fc960002559051d104f9cd">
  <xsd:schema xmlns:xsd="http://www.w3.org/2001/XMLSchema" xmlns:xs="http://www.w3.org/2001/XMLSchema" xmlns:p="http://schemas.microsoft.com/office/2006/metadata/properties" xmlns:ns2="1ec8b5f1-aa83-4fa2-bcdb-a5be55c4beac" xmlns:ns3="e24c351a-6782-4201-a779-dddef047c978" targetNamespace="http://schemas.microsoft.com/office/2006/metadata/properties" ma:root="true" ma:fieldsID="0ab63a1be0171ed250568dffb0eb8da1" ns2:_="" ns3:_="">
    <xsd:import namespace="1ec8b5f1-aa83-4fa2-bcdb-a5be55c4beac"/>
    <xsd:import namespace="e24c351a-6782-4201-a779-dddef047c9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8b5f1-aa83-4fa2-bcdb-a5be55c4b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4c351a-6782-4201-a779-dddef047c9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A92FE7-0725-404E-853F-22E789C52DC6}">
  <ds:schemaRefs>
    <ds:schemaRef ds:uri="http://schemas.microsoft.com/sharepoint/v3/contenttype/forms"/>
  </ds:schemaRefs>
</ds:datastoreItem>
</file>

<file path=customXml/itemProps2.xml><?xml version="1.0" encoding="utf-8"?>
<ds:datastoreItem xmlns:ds="http://schemas.openxmlformats.org/officeDocument/2006/customXml" ds:itemID="{74F9BA34-41E9-4B14-B5FB-C4C13A8EEB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8b5f1-aa83-4fa2-bcdb-a5be55c4beac"/>
    <ds:schemaRef ds:uri="e24c351a-6782-4201-a779-dddef047c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C7F4A2-D8AC-4B77-8938-0E44A0241EF4}">
  <ds:schemaRef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e24c351a-6782-4201-a779-dddef047c978"/>
    <ds:schemaRef ds:uri="http://purl.org/dc/elements/1.1/"/>
    <ds:schemaRef ds:uri="http://schemas.openxmlformats.org/package/2006/metadata/core-properties"/>
    <ds:schemaRef ds:uri="1ec8b5f1-aa83-4fa2-bcdb-a5be55c4beac"/>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12700</TotalTime>
  <Words>1455</Words>
  <Application>Microsoft Office PowerPoint</Application>
  <PresentationFormat>Widescreen</PresentationFormat>
  <Paragraphs>152</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Roboto</vt:lpstr>
      <vt:lpstr>Times New Roman</vt:lpstr>
      <vt:lpstr>Whitney Semibold</vt:lpstr>
      <vt:lpstr>Wingdings</vt:lpstr>
      <vt:lpstr>Custom Design</vt:lpstr>
      <vt:lpstr>Flexibilities as Opportunities</vt:lpstr>
      <vt:lpstr>Disclosures</vt:lpstr>
      <vt:lpstr>Hy’sxwqe siam (Lummi) - Thank you, Respected Teachers</vt:lpstr>
      <vt:lpstr>Overview:</vt:lpstr>
      <vt:lpstr>Clarify a possible misunderstanding: Tribal Sovereignty and individual’s informed consent</vt:lpstr>
      <vt:lpstr>Stigmatizing research with Tribes</vt:lpstr>
      <vt:lpstr>Harmful health research with Tribes</vt:lpstr>
      <vt:lpstr>Flexibility in Federal Regulations (45 CFR 46): “Tribe” or “Tribal laws”</vt:lpstr>
      <vt:lpstr>Flexibility in Federal Regulations (45 CFR 46): “Tribe” or “Tribal laws”</vt:lpstr>
      <vt:lpstr>Fundamental Flexibility in 45 CFR 46</vt:lpstr>
      <vt:lpstr>Flexibilities in 45 CFR 46, NIH Policy, NIH Supplement present Opportunities for Tribes &amp; IRBs</vt:lpstr>
      <vt:lpstr>Example: COVID-19 Vaccine Trial</vt:lpstr>
      <vt:lpstr>COVID-19 DMBSOA: Prevent harms</vt:lpstr>
      <vt:lpstr>COVID-19 DMBSOA: Foster trust &amp; partnerships</vt:lpstr>
      <vt:lpstr>COVID-19 DMBSOA: Prior Review &amp; Approve/Disapprove Publications</vt:lpstr>
      <vt:lpstr>Do Tribes “censor” research &amp; publications that examine Tribal problems?</vt:lpstr>
      <vt:lpstr>Personal Note:  An exciting 52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Nora Murphy</dc:creator>
  <cp:lastModifiedBy>William Freeman</cp:lastModifiedBy>
  <cp:revision>234</cp:revision>
  <cp:lastPrinted>2023-02-18T20:24:40Z</cp:lastPrinted>
  <dcterms:created xsi:type="dcterms:W3CDTF">2019-12-06T17:54:49Z</dcterms:created>
  <dcterms:modified xsi:type="dcterms:W3CDTF">2023-02-21T15:22:03Z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F55D51A6-C28E-40A3-8FC9-E60C8EEE570E</vt:lpwstr>
  </property>
  <property fmtid="{D5CDD505-2E9C-101B-9397-08002B2CF9AE}" pid="3" name="ArticulatePath">
    <vt:lpwstr>Presentation1</vt:lpwstr>
  </property>
  <property fmtid="{D5CDD505-2E9C-101B-9397-08002B2CF9AE}" pid="4" name="ContentTypeId">
    <vt:lpwstr>0x01010043EFC1367A82E8429CF6C1BD3FF59578</vt:lpwstr>
  </property>
</Properties>
</file>