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797" r:id="rId2"/>
    <p:sldId id="1334" r:id="rId3"/>
    <p:sldId id="1297" r:id="rId4"/>
    <p:sldId id="1333" r:id="rId5"/>
    <p:sldId id="1283" r:id="rId6"/>
    <p:sldId id="1282" r:id="rId7"/>
    <p:sldId id="1281" r:id="rId8"/>
    <p:sldId id="1286" r:id="rId9"/>
    <p:sldId id="1326" r:id="rId10"/>
    <p:sldId id="1310" r:id="rId11"/>
    <p:sldId id="1309" r:id="rId12"/>
    <p:sldId id="1331" r:id="rId13"/>
    <p:sldId id="1308" r:id="rId14"/>
    <p:sldId id="1316" r:id="rId15"/>
    <p:sldId id="1307" r:id="rId16"/>
    <p:sldId id="1317" r:id="rId17"/>
    <p:sldId id="1306" r:id="rId18"/>
    <p:sldId id="1318" r:id="rId19"/>
    <p:sldId id="1305" r:id="rId20"/>
    <p:sldId id="1319" r:id="rId21"/>
    <p:sldId id="1304" r:id="rId22"/>
    <p:sldId id="1320" r:id="rId23"/>
    <p:sldId id="1336" r:id="rId24"/>
    <p:sldId id="1328" r:id="rId25"/>
    <p:sldId id="1337" r:id="rId26"/>
    <p:sldId id="1329" r:id="rId27"/>
    <p:sldId id="1332" r:id="rId28"/>
    <p:sldId id="51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D3F811-7821-47A1-9C6C-A8AFFBDF2419}">
          <p14:sldIdLst>
            <p14:sldId id="797"/>
            <p14:sldId id="1334"/>
            <p14:sldId id="1297"/>
            <p14:sldId id="1333"/>
            <p14:sldId id="1283"/>
            <p14:sldId id="1282"/>
            <p14:sldId id="1281"/>
            <p14:sldId id="1286"/>
            <p14:sldId id="1326"/>
            <p14:sldId id="1310"/>
            <p14:sldId id="1309"/>
            <p14:sldId id="1331"/>
            <p14:sldId id="1308"/>
            <p14:sldId id="1316"/>
            <p14:sldId id="1307"/>
            <p14:sldId id="1317"/>
            <p14:sldId id="1306"/>
            <p14:sldId id="1318"/>
            <p14:sldId id="1305"/>
            <p14:sldId id="1319"/>
            <p14:sldId id="1304"/>
            <p14:sldId id="1320"/>
            <p14:sldId id="1336"/>
            <p14:sldId id="1328"/>
            <p14:sldId id="1337"/>
            <p14:sldId id="1329"/>
            <p14:sldId id="1332"/>
            <p14:sldId id="5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C88"/>
    <a:srgbClr val="FCA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2" autoAdjust="0"/>
    <p:restoredTop sz="73446" autoAdjust="0"/>
  </p:normalViewPr>
  <p:slideViewPr>
    <p:cSldViewPr snapToGrid="0">
      <p:cViewPr varScale="1">
        <p:scale>
          <a:sx n="121" d="100"/>
          <a:sy n="121" d="100"/>
        </p:scale>
        <p:origin x="19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3A7D3-4E3A-4A0B-846B-9F1BB5BD87D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DD9FCA-D81A-4204-9BB8-78F4A5066DAF}">
      <dgm:prSet phldrT="[Text]"/>
      <dgm:spPr>
        <a:solidFill>
          <a:srgbClr val="0E7C88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Know What They Want</a:t>
          </a:r>
        </a:p>
      </dgm:t>
    </dgm:pt>
    <dgm:pt modelId="{915AAEE7-92BF-4020-9C18-8A2CCA769564}" type="parTrans" cxnId="{9BD9F514-CA52-4ABF-9B89-85177A814BFC}">
      <dgm:prSet/>
      <dgm:spPr/>
      <dgm:t>
        <a:bodyPr/>
        <a:lstStyle/>
        <a:p>
          <a:endParaRPr lang="en-US"/>
        </a:p>
      </dgm:t>
    </dgm:pt>
    <dgm:pt modelId="{F4749232-0569-41EF-BBC0-D9E2DEA8C5E7}" type="sibTrans" cxnId="{9BD9F514-CA52-4ABF-9B89-85177A814BFC}">
      <dgm:prSet/>
      <dgm:spPr/>
      <dgm:t>
        <a:bodyPr/>
        <a:lstStyle/>
        <a:p>
          <a:endParaRPr lang="en-US"/>
        </a:p>
      </dgm:t>
    </dgm:pt>
    <dgm:pt modelId="{E94FFB7F-BFD4-4A74-98C5-E162EB9A982C}">
      <dgm:prSet phldrT="[Text]"/>
      <dgm:spPr>
        <a:solidFill>
          <a:srgbClr val="0E7C88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i="0">
              <a:latin typeface="Calibri" panose="020F0502020204030204" pitchFamily="34" charset="0"/>
              <a:cs typeface="Calibri" panose="020F0502020204030204" pitchFamily="34" charset="0"/>
            </a:rPr>
            <a:t>Have Experience</a:t>
          </a:r>
        </a:p>
      </dgm:t>
    </dgm:pt>
    <dgm:pt modelId="{E98CF9DA-32FE-419C-AC52-6ED43FEE7271}" type="parTrans" cxnId="{77D7A246-A152-48D2-8B15-9C9DB2698C15}">
      <dgm:prSet/>
      <dgm:spPr/>
      <dgm:t>
        <a:bodyPr/>
        <a:lstStyle/>
        <a:p>
          <a:endParaRPr lang="en-US"/>
        </a:p>
      </dgm:t>
    </dgm:pt>
    <dgm:pt modelId="{75B082BC-6580-45DC-9261-6A10ACC40863}" type="sibTrans" cxnId="{77D7A246-A152-48D2-8B15-9C9DB2698C15}">
      <dgm:prSet/>
      <dgm:spPr/>
      <dgm:t>
        <a:bodyPr/>
        <a:lstStyle/>
        <a:p>
          <a:endParaRPr lang="en-US"/>
        </a:p>
      </dgm:t>
    </dgm:pt>
    <dgm:pt modelId="{F055919D-553B-42F3-8768-B6E383B4F29A}">
      <dgm:prSet phldrT="[Text]"/>
      <dgm:spPr>
        <a:solidFill>
          <a:srgbClr val="0E7C88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i="0">
              <a:latin typeface="Calibri" panose="020F0502020204030204" pitchFamily="34" charset="0"/>
              <a:cs typeface="Calibri" panose="020F0502020204030204" pitchFamily="34" charset="0"/>
            </a:rPr>
            <a:t>Are Ready to Learn</a:t>
          </a:r>
        </a:p>
      </dgm:t>
    </dgm:pt>
    <dgm:pt modelId="{F29F300C-12E5-46CD-A720-892B7AB173BF}" type="parTrans" cxnId="{47C8F636-214E-4CC9-98AB-657C89772FA5}">
      <dgm:prSet/>
      <dgm:spPr/>
      <dgm:t>
        <a:bodyPr/>
        <a:lstStyle/>
        <a:p>
          <a:endParaRPr lang="en-US"/>
        </a:p>
      </dgm:t>
    </dgm:pt>
    <dgm:pt modelId="{1EEE0346-DA97-4A72-846E-A9357E0D4049}" type="sibTrans" cxnId="{47C8F636-214E-4CC9-98AB-657C89772FA5}">
      <dgm:prSet/>
      <dgm:spPr/>
      <dgm:t>
        <a:bodyPr/>
        <a:lstStyle/>
        <a:p>
          <a:endParaRPr lang="en-US"/>
        </a:p>
      </dgm:t>
    </dgm:pt>
    <dgm:pt modelId="{778F6F4A-3B49-4149-A338-9CF951A72F38}">
      <dgm:prSet phldrT="[Text]"/>
      <dgm:spPr>
        <a:solidFill>
          <a:srgbClr val="0E7C88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i="0">
              <a:latin typeface="Calibri" panose="020F0502020204030204" pitchFamily="34" charset="0"/>
              <a:cs typeface="Calibri" panose="020F0502020204030204" pitchFamily="34" charset="0"/>
            </a:rPr>
            <a:t>Need Immediate Relevance</a:t>
          </a:r>
        </a:p>
      </dgm:t>
    </dgm:pt>
    <dgm:pt modelId="{D9FB1BCD-C842-4DDE-ADDA-579017F874DA}" type="parTrans" cxnId="{C0713711-0D2F-43DA-8529-FDF448D2A93C}">
      <dgm:prSet/>
      <dgm:spPr/>
      <dgm:t>
        <a:bodyPr/>
        <a:lstStyle/>
        <a:p>
          <a:endParaRPr lang="en-US"/>
        </a:p>
      </dgm:t>
    </dgm:pt>
    <dgm:pt modelId="{3D1A4685-B88B-4B6D-9135-B9E4BF674F61}" type="sibTrans" cxnId="{C0713711-0D2F-43DA-8529-FDF448D2A93C}">
      <dgm:prSet/>
      <dgm:spPr/>
      <dgm:t>
        <a:bodyPr/>
        <a:lstStyle/>
        <a:p>
          <a:endParaRPr lang="en-US"/>
        </a:p>
      </dgm:t>
    </dgm:pt>
    <dgm:pt modelId="{F4E65422-033A-4670-A541-DDA68AAC057F}">
      <dgm:prSet phldrT="[Text]"/>
      <dgm:spPr>
        <a:solidFill>
          <a:srgbClr val="0E7C88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Are </a:t>
          </a:r>
        </a:p>
        <a:p>
          <a:pPr>
            <a:spcAft>
              <a:spcPts val="0"/>
            </a:spcAft>
          </a:pP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Motivated</a:t>
          </a:r>
        </a:p>
      </dgm:t>
    </dgm:pt>
    <dgm:pt modelId="{17FD767B-871E-482A-8706-9CB5A71596BE}" type="parTrans" cxnId="{699B7BA7-B35E-4AFF-B33E-84D999AAA656}">
      <dgm:prSet/>
      <dgm:spPr/>
      <dgm:t>
        <a:bodyPr/>
        <a:lstStyle/>
        <a:p>
          <a:endParaRPr lang="en-US"/>
        </a:p>
      </dgm:t>
    </dgm:pt>
    <dgm:pt modelId="{28273480-B3FA-4BBE-8F88-908B65DCBE72}" type="sibTrans" cxnId="{699B7BA7-B35E-4AFF-B33E-84D999AAA656}">
      <dgm:prSet/>
      <dgm:spPr/>
      <dgm:t>
        <a:bodyPr/>
        <a:lstStyle/>
        <a:p>
          <a:endParaRPr lang="en-US"/>
        </a:p>
      </dgm:t>
    </dgm:pt>
    <dgm:pt modelId="{B082C0B8-9A77-43BF-A13A-F95A56FF129D}" type="pres">
      <dgm:prSet presAssocID="{C703A7D3-4E3A-4A0B-846B-9F1BB5BD87D1}" presName="cycle" presStyleCnt="0">
        <dgm:presLayoutVars>
          <dgm:dir/>
          <dgm:resizeHandles val="exact"/>
        </dgm:presLayoutVars>
      </dgm:prSet>
      <dgm:spPr/>
    </dgm:pt>
    <dgm:pt modelId="{2980761F-D170-4EFA-AC07-F731F8B002F0}" type="pres">
      <dgm:prSet presAssocID="{F7DD9FCA-D81A-4204-9BB8-78F4A5066DAF}" presName="node" presStyleLbl="node1" presStyleIdx="0" presStyleCnt="5">
        <dgm:presLayoutVars>
          <dgm:bulletEnabled val="1"/>
        </dgm:presLayoutVars>
      </dgm:prSet>
      <dgm:spPr/>
    </dgm:pt>
    <dgm:pt modelId="{A77736DE-93E3-4317-B262-042B0BAB3BB5}" type="pres">
      <dgm:prSet presAssocID="{F7DD9FCA-D81A-4204-9BB8-78F4A5066DAF}" presName="spNode" presStyleCnt="0"/>
      <dgm:spPr/>
    </dgm:pt>
    <dgm:pt modelId="{047F0915-3211-4872-AF35-564AF587F527}" type="pres">
      <dgm:prSet presAssocID="{F4749232-0569-41EF-BBC0-D9E2DEA8C5E7}" presName="sibTrans" presStyleLbl="sibTrans1D1" presStyleIdx="0" presStyleCnt="5"/>
      <dgm:spPr/>
    </dgm:pt>
    <dgm:pt modelId="{8D95EF4B-CD34-488A-801D-751095B11C51}" type="pres">
      <dgm:prSet presAssocID="{E94FFB7F-BFD4-4A74-98C5-E162EB9A982C}" presName="node" presStyleLbl="node1" presStyleIdx="1" presStyleCnt="5">
        <dgm:presLayoutVars>
          <dgm:bulletEnabled val="1"/>
        </dgm:presLayoutVars>
      </dgm:prSet>
      <dgm:spPr/>
    </dgm:pt>
    <dgm:pt modelId="{AD4A63C5-8A3C-4E8B-9362-0327808AB4E2}" type="pres">
      <dgm:prSet presAssocID="{E94FFB7F-BFD4-4A74-98C5-E162EB9A982C}" presName="spNode" presStyleCnt="0"/>
      <dgm:spPr/>
    </dgm:pt>
    <dgm:pt modelId="{72E924E4-5966-4280-94EC-78CD02DB1DE6}" type="pres">
      <dgm:prSet presAssocID="{75B082BC-6580-45DC-9261-6A10ACC40863}" presName="sibTrans" presStyleLbl="sibTrans1D1" presStyleIdx="1" presStyleCnt="5"/>
      <dgm:spPr/>
    </dgm:pt>
    <dgm:pt modelId="{38E44AE9-513B-45C0-9A08-3149BC6E29C4}" type="pres">
      <dgm:prSet presAssocID="{F055919D-553B-42F3-8768-B6E383B4F29A}" presName="node" presStyleLbl="node1" presStyleIdx="2" presStyleCnt="5">
        <dgm:presLayoutVars>
          <dgm:bulletEnabled val="1"/>
        </dgm:presLayoutVars>
      </dgm:prSet>
      <dgm:spPr/>
    </dgm:pt>
    <dgm:pt modelId="{3D2A7ADA-FB37-4B7A-BAF6-4D1469B879F0}" type="pres">
      <dgm:prSet presAssocID="{F055919D-553B-42F3-8768-B6E383B4F29A}" presName="spNode" presStyleCnt="0"/>
      <dgm:spPr/>
    </dgm:pt>
    <dgm:pt modelId="{84F5E4A3-7572-4BC4-B2F0-E361EA08C1CC}" type="pres">
      <dgm:prSet presAssocID="{1EEE0346-DA97-4A72-846E-A9357E0D4049}" presName="sibTrans" presStyleLbl="sibTrans1D1" presStyleIdx="2" presStyleCnt="5"/>
      <dgm:spPr/>
    </dgm:pt>
    <dgm:pt modelId="{7B8EEEB6-C561-43EE-84F6-EF6391C1D4E7}" type="pres">
      <dgm:prSet presAssocID="{778F6F4A-3B49-4149-A338-9CF951A72F38}" presName="node" presStyleLbl="node1" presStyleIdx="3" presStyleCnt="5">
        <dgm:presLayoutVars>
          <dgm:bulletEnabled val="1"/>
        </dgm:presLayoutVars>
      </dgm:prSet>
      <dgm:spPr/>
    </dgm:pt>
    <dgm:pt modelId="{00291368-A08A-40F2-8CBF-7FA4DBB87563}" type="pres">
      <dgm:prSet presAssocID="{778F6F4A-3B49-4149-A338-9CF951A72F38}" presName="spNode" presStyleCnt="0"/>
      <dgm:spPr/>
    </dgm:pt>
    <dgm:pt modelId="{3A61F362-65B0-486E-A77A-C38836F13F17}" type="pres">
      <dgm:prSet presAssocID="{3D1A4685-B88B-4B6D-9135-B9E4BF674F61}" presName="sibTrans" presStyleLbl="sibTrans1D1" presStyleIdx="3" presStyleCnt="5"/>
      <dgm:spPr/>
    </dgm:pt>
    <dgm:pt modelId="{372AF4CE-AF96-4C38-B939-E3A28AC9BF1A}" type="pres">
      <dgm:prSet presAssocID="{F4E65422-033A-4670-A541-DDA68AAC057F}" presName="node" presStyleLbl="node1" presStyleIdx="4" presStyleCnt="5">
        <dgm:presLayoutVars>
          <dgm:bulletEnabled val="1"/>
        </dgm:presLayoutVars>
      </dgm:prSet>
      <dgm:spPr/>
    </dgm:pt>
    <dgm:pt modelId="{39293F29-B620-4904-9374-70B11546459F}" type="pres">
      <dgm:prSet presAssocID="{F4E65422-033A-4670-A541-DDA68AAC057F}" presName="spNode" presStyleCnt="0"/>
      <dgm:spPr/>
    </dgm:pt>
    <dgm:pt modelId="{CD10F429-DA14-4E41-98A5-351DA705AEE8}" type="pres">
      <dgm:prSet presAssocID="{28273480-B3FA-4BBE-8F88-908B65DCBE72}" presName="sibTrans" presStyleLbl="sibTrans1D1" presStyleIdx="4" presStyleCnt="5"/>
      <dgm:spPr/>
    </dgm:pt>
  </dgm:ptLst>
  <dgm:cxnLst>
    <dgm:cxn modelId="{BD8B4E0B-E7CE-44A5-A173-653E4C47660F}" type="presOf" srcId="{3D1A4685-B88B-4B6D-9135-B9E4BF674F61}" destId="{3A61F362-65B0-486E-A77A-C38836F13F17}" srcOrd="0" destOrd="0" presId="urn:microsoft.com/office/officeart/2005/8/layout/cycle6"/>
    <dgm:cxn modelId="{C0713711-0D2F-43DA-8529-FDF448D2A93C}" srcId="{C703A7D3-4E3A-4A0B-846B-9F1BB5BD87D1}" destId="{778F6F4A-3B49-4149-A338-9CF951A72F38}" srcOrd="3" destOrd="0" parTransId="{D9FB1BCD-C842-4DDE-ADDA-579017F874DA}" sibTransId="{3D1A4685-B88B-4B6D-9135-B9E4BF674F61}"/>
    <dgm:cxn modelId="{9BD9F514-CA52-4ABF-9B89-85177A814BFC}" srcId="{C703A7D3-4E3A-4A0B-846B-9F1BB5BD87D1}" destId="{F7DD9FCA-D81A-4204-9BB8-78F4A5066DAF}" srcOrd="0" destOrd="0" parTransId="{915AAEE7-92BF-4020-9C18-8A2CCA769564}" sibTransId="{F4749232-0569-41EF-BBC0-D9E2DEA8C5E7}"/>
    <dgm:cxn modelId="{51134A23-C928-4C79-8BA6-4FC0DF7CC4C7}" type="presOf" srcId="{F055919D-553B-42F3-8768-B6E383B4F29A}" destId="{38E44AE9-513B-45C0-9A08-3149BC6E29C4}" srcOrd="0" destOrd="0" presId="urn:microsoft.com/office/officeart/2005/8/layout/cycle6"/>
    <dgm:cxn modelId="{12621026-935F-45E5-B0ED-94066E1635E2}" type="presOf" srcId="{C703A7D3-4E3A-4A0B-846B-9F1BB5BD87D1}" destId="{B082C0B8-9A77-43BF-A13A-F95A56FF129D}" srcOrd="0" destOrd="0" presId="urn:microsoft.com/office/officeart/2005/8/layout/cycle6"/>
    <dgm:cxn modelId="{F5B91F32-F371-4868-B842-AD315A3E98E8}" type="presOf" srcId="{F4E65422-033A-4670-A541-DDA68AAC057F}" destId="{372AF4CE-AF96-4C38-B939-E3A28AC9BF1A}" srcOrd="0" destOrd="0" presId="urn:microsoft.com/office/officeart/2005/8/layout/cycle6"/>
    <dgm:cxn modelId="{47C8F636-214E-4CC9-98AB-657C89772FA5}" srcId="{C703A7D3-4E3A-4A0B-846B-9F1BB5BD87D1}" destId="{F055919D-553B-42F3-8768-B6E383B4F29A}" srcOrd="2" destOrd="0" parTransId="{F29F300C-12E5-46CD-A720-892B7AB173BF}" sibTransId="{1EEE0346-DA97-4A72-846E-A9357E0D4049}"/>
    <dgm:cxn modelId="{77D7A246-A152-48D2-8B15-9C9DB2698C15}" srcId="{C703A7D3-4E3A-4A0B-846B-9F1BB5BD87D1}" destId="{E94FFB7F-BFD4-4A74-98C5-E162EB9A982C}" srcOrd="1" destOrd="0" parTransId="{E98CF9DA-32FE-419C-AC52-6ED43FEE7271}" sibTransId="{75B082BC-6580-45DC-9261-6A10ACC40863}"/>
    <dgm:cxn modelId="{D030FE66-995A-4F86-AD40-356C2FFAE944}" type="presOf" srcId="{75B082BC-6580-45DC-9261-6A10ACC40863}" destId="{72E924E4-5966-4280-94EC-78CD02DB1DE6}" srcOrd="0" destOrd="0" presId="urn:microsoft.com/office/officeart/2005/8/layout/cycle6"/>
    <dgm:cxn modelId="{08896156-F2ED-4DD8-BC34-FFDB6ACA0556}" type="presOf" srcId="{1EEE0346-DA97-4A72-846E-A9357E0D4049}" destId="{84F5E4A3-7572-4BC4-B2F0-E361EA08C1CC}" srcOrd="0" destOrd="0" presId="urn:microsoft.com/office/officeart/2005/8/layout/cycle6"/>
    <dgm:cxn modelId="{8F323C9D-C0FD-4D67-9986-0794B5DD3791}" type="presOf" srcId="{E94FFB7F-BFD4-4A74-98C5-E162EB9A982C}" destId="{8D95EF4B-CD34-488A-801D-751095B11C51}" srcOrd="0" destOrd="0" presId="urn:microsoft.com/office/officeart/2005/8/layout/cycle6"/>
    <dgm:cxn modelId="{699B7BA7-B35E-4AFF-B33E-84D999AAA656}" srcId="{C703A7D3-4E3A-4A0B-846B-9F1BB5BD87D1}" destId="{F4E65422-033A-4670-A541-DDA68AAC057F}" srcOrd="4" destOrd="0" parTransId="{17FD767B-871E-482A-8706-9CB5A71596BE}" sibTransId="{28273480-B3FA-4BBE-8F88-908B65DCBE72}"/>
    <dgm:cxn modelId="{BFFDD3D0-D5A5-4B8B-A382-7708D7E19C52}" type="presOf" srcId="{F7DD9FCA-D81A-4204-9BB8-78F4A5066DAF}" destId="{2980761F-D170-4EFA-AC07-F731F8B002F0}" srcOrd="0" destOrd="0" presId="urn:microsoft.com/office/officeart/2005/8/layout/cycle6"/>
    <dgm:cxn modelId="{B50D51E8-45C1-4854-896A-32F2D3D81BD2}" type="presOf" srcId="{F4749232-0569-41EF-BBC0-D9E2DEA8C5E7}" destId="{047F0915-3211-4872-AF35-564AF587F527}" srcOrd="0" destOrd="0" presId="urn:microsoft.com/office/officeart/2005/8/layout/cycle6"/>
    <dgm:cxn modelId="{3F94FBEB-AB63-4D76-AEC9-A30BC9F8D4F5}" type="presOf" srcId="{28273480-B3FA-4BBE-8F88-908B65DCBE72}" destId="{CD10F429-DA14-4E41-98A5-351DA705AEE8}" srcOrd="0" destOrd="0" presId="urn:microsoft.com/office/officeart/2005/8/layout/cycle6"/>
    <dgm:cxn modelId="{567CF4FC-681F-4441-BBEE-D3499A63089D}" type="presOf" srcId="{778F6F4A-3B49-4149-A338-9CF951A72F38}" destId="{7B8EEEB6-C561-43EE-84F6-EF6391C1D4E7}" srcOrd="0" destOrd="0" presId="urn:microsoft.com/office/officeart/2005/8/layout/cycle6"/>
    <dgm:cxn modelId="{2878A0D6-EAA3-4A62-881A-2A618D1E2714}" type="presParOf" srcId="{B082C0B8-9A77-43BF-A13A-F95A56FF129D}" destId="{2980761F-D170-4EFA-AC07-F731F8B002F0}" srcOrd="0" destOrd="0" presId="urn:microsoft.com/office/officeart/2005/8/layout/cycle6"/>
    <dgm:cxn modelId="{37A89476-6510-431F-BD7D-F616A7D7DE44}" type="presParOf" srcId="{B082C0B8-9A77-43BF-A13A-F95A56FF129D}" destId="{A77736DE-93E3-4317-B262-042B0BAB3BB5}" srcOrd="1" destOrd="0" presId="urn:microsoft.com/office/officeart/2005/8/layout/cycle6"/>
    <dgm:cxn modelId="{0DC93908-9220-4B9B-BE8B-6F64D96BF744}" type="presParOf" srcId="{B082C0B8-9A77-43BF-A13A-F95A56FF129D}" destId="{047F0915-3211-4872-AF35-564AF587F527}" srcOrd="2" destOrd="0" presId="urn:microsoft.com/office/officeart/2005/8/layout/cycle6"/>
    <dgm:cxn modelId="{42A13C71-43B9-442C-BE4D-D9BB672AE174}" type="presParOf" srcId="{B082C0B8-9A77-43BF-A13A-F95A56FF129D}" destId="{8D95EF4B-CD34-488A-801D-751095B11C51}" srcOrd="3" destOrd="0" presId="urn:microsoft.com/office/officeart/2005/8/layout/cycle6"/>
    <dgm:cxn modelId="{0DFA6355-C6F7-4308-B6A9-B93E54293F4B}" type="presParOf" srcId="{B082C0B8-9A77-43BF-A13A-F95A56FF129D}" destId="{AD4A63C5-8A3C-4E8B-9362-0327808AB4E2}" srcOrd="4" destOrd="0" presId="urn:microsoft.com/office/officeart/2005/8/layout/cycle6"/>
    <dgm:cxn modelId="{E7A1ACBC-30E7-4D78-8758-104638F67303}" type="presParOf" srcId="{B082C0B8-9A77-43BF-A13A-F95A56FF129D}" destId="{72E924E4-5966-4280-94EC-78CD02DB1DE6}" srcOrd="5" destOrd="0" presId="urn:microsoft.com/office/officeart/2005/8/layout/cycle6"/>
    <dgm:cxn modelId="{E439B864-B057-45A9-9EEC-6FAC8CA08E10}" type="presParOf" srcId="{B082C0B8-9A77-43BF-A13A-F95A56FF129D}" destId="{38E44AE9-513B-45C0-9A08-3149BC6E29C4}" srcOrd="6" destOrd="0" presId="urn:microsoft.com/office/officeart/2005/8/layout/cycle6"/>
    <dgm:cxn modelId="{FAB4F44B-E529-4681-8783-4090FAD82704}" type="presParOf" srcId="{B082C0B8-9A77-43BF-A13A-F95A56FF129D}" destId="{3D2A7ADA-FB37-4B7A-BAF6-4D1469B879F0}" srcOrd="7" destOrd="0" presId="urn:microsoft.com/office/officeart/2005/8/layout/cycle6"/>
    <dgm:cxn modelId="{FF6BBB42-B5EE-4DC5-953D-3061FF7E8058}" type="presParOf" srcId="{B082C0B8-9A77-43BF-A13A-F95A56FF129D}" destId="{84F5E4A3-7572-4BC4-B2F0-E361EA08C1CC}" srcOrd="8" destOrd="0" presId="urn:microsoft.com/office/officeart/2005/8/layout/cycle6"/>
    <dgm:cxn modelId="{F6B2029D-6FD3-4555-8602-76BA6D6C5764}" type="presParOf" srcId="{B082C0B8-9A77-43BF-A13A-F95A56FF129D}" destId="{7B8EEEB6-C561-43EE-84F6-EF6391C1D4E7}" srcOrd="9" destOrd="0" presId="urn:microsoft.com/office/officeart/2005/8/layout/cycle6"/>
    <dgm:cxn modelId="{A826EB9A-6A1B-4DD5-A5DC-5946ECB3D2F6}" type="presParOf" srcId="{B082C0B8-9A77-43BF-A13A-F95A56FF129D}" destId="{00291368-A08A-40F2-8CBF-7FA4DBB87563}" srcOrd="10" destOrd="0" presId="urn:microsoft.com/office/officeart/2005/8/layout/cycle6"/>
    <dgm:cxn modelId="{99B95AE0-D09E-418B-9623-033E88F41D25}" type="presParOf" srcId="{B082C0B8-9A77-43BF-A13A-F95A56FF129D}" destId="{3A61F362-65B0-486E-A77A-C38836F13F17}" srcOrd="11" destOrd="0" presId="urn:microsoft.com/office/officeart/2005/8/layout/cycle6"/>
    <dgm:cxn modelId="{20F8F53B-6EC0-4E9A-88A8-AE37B341AE93}" type="presParOf" srcId="{B082C0B8-9A77-43BF-A13A-F95A56FF129D}" destId="{372AF4CE-AF96-4C38-B939-E3A28AC9BF1A}" srcOrd="12" destOrd="0" presId="urn:microsoft.com/office/officeart/2005/8/layout/cycle6"/>
    <dgm:cxn modelId="{DEDD871D-106D-40CE-8F25-F8725CE76B57}" type="presParOf" srcId="{B082C0B8-9A77-43BF-A13A-F95A56FF129D}" destId="{39293F29-B620-4904-9374-70B11546459F}" srcOrd="13" destOrd="0" presId="urn:microsoft.com/office/officeart/2005/8/layout/cycle6"/>
    <dgm:cxn modelId="{2057E5CD-6091-445A-B6B9-DD41C03AE546}" type="presParOf" srcId="{B082C0B8-9A77-43BF-A13A-F95A56FF129D}" destId="{CD10F429-DA14-4E41-98A5-351DA705AEE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DE523-3381-4E2A-BF79-3CFB4E335DD2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A657E924-41F6-4A3F-B8E7-B2C6B7D491D9}">
      <dgm:prSet phldrT="[Text]" custT="1"/>
      <dgm:spPr>
        <a:solidFill>
          <a:srgbClr val="007378"/>
        </a:solidFill>
      </dgm:spPr>
      <dgm:t>
        <a:bodyPr tIns="432000"/>
        <a:lstStyle/>
        <a:p>
          <a:pPr>
            <a:spcAft>
              <a:spcPts val="0"/>
            </a:spcAft>
          </a:pPr>
          <a:r>
            <a:rPr lang="en-US" sz="2400" dirty="0"/>
            <a:t>In-Person </a:t>
          </a:r>
        </a:p>
        <a:p>
          <a:pPr>
            <a:spcAft>
              <a:spcPts val="0"/>
            </a:spcAft>
          </a:pPr>
          <a:r>
            <a:rPr lang="en-US" sz="2400" dirty="0"/>
            <a:t>Instructor-Led Training</a:t>
          </a:r>
        </a:p>
      </dgm:t>
    </dgm:pt>
    <dgm:pt modelId="{D00FED23-2E83-4747-9880-72D0708C2129}" type="parTrans" cxnId="{E45EE809-B6BF-40B9-A8A2-0583D0A9DCEA}">
      <dgm:prSet/>
      <dgm:spPr/>
      <dgm:t>
        <a:bodyPr/>
        <a:lstStyle/>
        <a:p>
          <a:endParaRPr lang="en-US"/>
        </a:p>
      </dgm:t>
    </dgm:pt>
    <dgm:pt modelId="{9CECC8D4-8243-4C1D-93A7-6E9478BE9A25}" type="sibTrans" cxnId="{E45EE809-B6BF-40B9-A8A2-0583D0A9DCEA}">
      <dgm:prSet/>
      <dgm:spPr/>
      <dgm:t>
        <a:bodyPr/>
        <a:lstStyle/>
        <a:p>
          <a:endParaRPr lang="en-US"/>
        </a:p>
      </dgm:t>
    </dgm:pt>
    <dgm:pt modelId="{7AFD59FB-EC44-4BA6-96A2-76D590A2AC18}">
      <dgm:prSet phldrT="[Text]" custT="1"/>
      <dgm:spPr>
        <a:solidFill>
          <a:srgbClr val="007378"/>
        </a:solidFill>
      </dgm:spPr>
      <dgm:t>
        <a:bodyPr tIns="432000"/>
        <a:lstStyle/>
        <a:p>
          <a:pPr>
            <a:spcAft>
              <a:spcPts val="0"/>
            </a:spcAft>
          </a:pPr>
          <a:r>
            <a:rPr lang="en-US" sz="2400" dirty="0"/>
            <a:t>Synchronous </a:t>
          </a:r>
        </a:p>
        <a:p>
          <a:pPr>
            <a:spcAft>
              <a:spcPts val="0"/>
            </a:spcAft>
          </a:pPr>
          <a:r>
            <a:rPr lang="en-US" sz="2400" dirty="0"/>
            <a:t>eLearning</a:t>
          </a:r>
        </a:p>
      </dgm:t>
    </dgm:pt>
    <dgm:pt modelId="{8E5B30EA-E8D6-4AAB-A964-25737723B150}" type="parTrans" cxnId="{EAB20D07-B97A-46F2-8E90-A095977482B6}">
      <dgm:prSet/>
      <dgm:spPr/>
      <dgm:t>
        <a:bodyPr/>
        <a:lstStyle/>
        <a:p>
          <a:endParaRPr lang="en-US"/>
        </a:p>
      </dgm:t>
    </dgm:pt>
    <dgm:pt modelId="{DC830AE9-7A3D-45BA-BBB1-E7983E163D4C}" type="sibTrans" cxnId="{EAB20D07-B97A-46F2-8E90-A095977482B6}">
      <dgm:prSet/>
      <dgm:spPr/>
      <dgm:t>
        <a:bodyPr/>
        <a:lstStyle/>
        <a:p>
          <a:endParaRPr lang="en-US"/>
        </a:p>
      </dgm:t>
    </dgm:pt>
    <dgm:pt modelId="{8E37D092-2EF9-451B-B74F-C2C18881677C}">
      <dgm:prSet phldrT="[Text]" custT="1"/>
      <dgm:spPr>
        <a:solidFill>
          <a:srgbClr val="007378"/>
        </a:solidFill>
      </dgm:spPr>
      <dgm:t>
        <a:bodyPr tIns="432000"/>
        <a:lstStyle/>
        <a:p>
          <a:pPr>
            <a:spcAft>
              <a:spcPts val="0"/>
            </a:spcAft>
          </a:pPr>
          <a:r>
            <a:rPr lang="en-US" sz="2400" dirty="0"/>
            <a:t>Asynchronous </a:t>
          </a:r>
        </a:p>
        <a:p>
          <a:pPr>
            <a:spcAft>
              <a:spcPts val="0"/>
            </a:spcAft>
          </a:pPr>
          <a:r>
            <a:rPr lang="en-US" sz="2400" dirty="0"/>
            <a:t>eLearning</a:t>
          </a:r>
        </a:p>
      </dgm:t>
    </dgm:pt>
    <dgm:pt modelId="{597334C6-3592-4885-BE98-B33E1FDD30B8}" type="parTrans" cxnId="{F7D4B2B6-F334-40AB-9FEA-F3D31DBF8656}">
      <dgm:prSet/>
      <dgm:spPr/>
      <dgm:t>
        <a:bodyPr/>
        <a:lstStyle/>
        <a:p>
          <a:endParaRPr lang="en-US"/>
        </a:p>
      </dgm:t>
    </dgm:pt>
    <dgm:pt modelId="{0371E20F-42FB-4F53-998B-FC7686B3F7D2}" type="sibTrans" cxnId="{F7D4B2B6-F334-40AB-9FEA-F3D31DBF8656}">
      <dgm:prSet/>
      <dgm:spPr/>
      <dgm:t>
        <a:bodyPr/>
        <a:lstStyle/>
        <a:p>
          <a:endParaRPr lang="en-US"/>
        </a:p>
      </dgm:t>
    </dgm:pt>
    <dgm:pt modelId="{475927F7-BF5C-475B-8A24-06389CC8AFD5}" type="pres">
      <dgm:prSet presAssocID="{0FFDE523-3381-4E2A-BF79-3CFB4E335DD2}" presName="Name0" presStyleCnt="0">
        <dgm:presLayoutVars>
          <dgm:dir/>
          <dgm:resizeHandles val="exact"/>
        </dgm:presLayoutVars>
      </dgm:prSet>
      <dgm:spPr/>
    </dgm:pt>
    <dgm:pt modelId="{C06DDBF2-BA9C-4875-8000-9E4D7AC8F364}" type="pres">
      <dgm:prSet presAssocID="{0FFDE523-3381-4E2A-BF79-3CFB4E335DD2}" presName="fgShape" presStyleLbl="fgShp" presStyleIdx="0" presStyleCnt="1" custLinFactNeighborY="-17579"/>
      <dgm:spPr>
        <a:solidFill>
          <a:srgbClr val="0F99A8"/>
        </a:solidFill>
      </dgm:spPr>
    </dgm:pt>
    <dgm:pt modelId="{57E64A04-09E3-42A3-9D76-029CE12C52C0}" type="pres">
      <dgm:prSet presAssocID="{0FFDE523-3381-4E2A-BF79-3CFB4E335DD2}" presName="linComp" presStyleCnt="0"/>
      <dgm:spPr/>
    </dgm:pt>
    <dgm:pt modelId="{EAEEC302-B427-4F92-85F3-57757C2572A2}" type="pres">
      <dgm:prSet presAssocID="{A657E924-41F6-4A3F-B8E7-B2C6B7D491D9}" presName="compNode" presStyleCnt="0"/>
      <dgm:spPr/>
    </dgm:pt>
    <dgm:pt modelId="{0C27151A-DD2E-4F27-893F-495991886740}" type="pres">
      <dgm:prSet presAssocID="{A657E924-41F6-4A3F-B8E7-B2C6B7D491D9}" presName="bkgdShape" presStyleLbl="node1" presStyleIdx="0" presStyleCnt="3"/>
      <dgm:spPr/>
    </dgm:pt>
    <dgm:pt modelId="{BDF83058-B0FC-49AB-8793-C4D130AC6591}" type="pres">
      <dgm:prSet presAssocID="{A657E924-41F6-4A3F-B8E7-B2C6B7D491D9}" presName="nodeTx" presStyleLbl="node1" presStyleIdx="0" presStyleCnt="3">
        <dgm:presLayoutVars>
          <dgm:bulletEnabled val="1"/>
        </dgm:presLayoutVars>
      </dgm:prSet>
      <dgm:spPr/>
    </dgm:pt>
    <dgm:pt modelId="{035C46A0-F4E3-473B-90AC-53BE0B0E2EBF}" type="pres">
      <dgm:prSet presAssocID="{A657E924-41F6-4A3F-B8E7-B2C6B7D491D9}" presName="invisiNode" presStyleLbl="node1" presStyleIdx="0" presStyleCnt="3"/>
      <dgm:spPr/>
    </dgm:pt>
    <dgm:pt modelId="{0E3CF413-3DCD-46A5-8442-1E59B92E1D36}" type="pres">
      <dgm:prSet presAssocID="{A657E924-41F6-4A3F-B8E7-B2C6B7D491D9}" presName="imagNode" presStyleLbl="fgImgPlace1" presStyleIdx="0" presStyleCnt="3" custLinFactNeighborY="228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DFDF5B78-1592-4A33-BE7F-ED556F8A4BA3}" type="pres">
      <dgm:prSet presAssocID="{9CECC8D4-8243-4C1D-93A7-6E9478BE9A25}" presName="sibTrans" presStyleLbl="sibTrans2D1" presStyleIdx="0" presStyleCnt="0"/>
      <dgm:spPr/>
    </dgm:pt>
    <dgm:pt modelId="{8BDD9149-4BF8-48AF-800B-6CD7F663FAF4}" type="pres">
      <dgm:prSet presAssocID="{7AFD59FB-EC44-4BA6-96A2-76D590A2AC18}" presName="compNode" presStyleCnt="0"/>
      <dgm:spPr/>
    </dgm:pt>
    <dgm:pt modelId="{351F244D-38EB-4589-83F0-EEE4D2832D9A}" type="pres">
      <dgm:prSet presAssocID="{7AFD59FB-EC44-4BA6-96A2-76D590A2AC18}" presName="bkgdShape" presStyleLbl="node1" presStyleIdx="1" presStyleCnt="3"/>
      <dgm:spPr/>
    </dgm:pt>
    <dgm:pt modelId="{2DFD517E-77AF-4003-8763-E54CA32ED01A}" type="pres">
      <dgm:prSet presAssocID="{7AFD59FB-EC44-4BA6-96A2-76D590A2AC18}" presName="nodeTx" presStyleLbl="node1" presStyleIdx="1" presStyleCnt="3">
        <dgm:presLayoutVars>
          <dgm:bulletEnabled val="1"/>
        </dgm:presLayoutVars>
      </dgm:prSet>
      <dgm:spPr/>
    </dgm:pt>
    <dgm:pt modelId="{C1B7CBF8-482B-4ECC-86D3-5571CD91BDDE}" type="pres">
      <dgm:prSet presAssocID="{7AFD59FB-EC44-4BA6-96A2-76D590A2AC18}" presName="invisiNode" presStyleLbl="node1" presStyleIdx="1" presStyleCnt="3"/>
      <dgm:spPr/>
    </dgm:pt>
    <dgm:pt modelId="{4D669572-EB67-4E87-8F8E-5C3AE3E98811}" type="pres">
      <dgm:prSet presAssocID="{7AFD59FB-EC44-4BA6-96A2-76D590A2AC18}" presName="imagNode" presStyleLbl="fgImgPlace1" presStyleIdx="1" presStyleCnt="3" custLinFactNeighborY="228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1B11147E-A58F-4946-8432-17E6924241C9}" type="pres">
      <dgm:prSet presAssocID="{DC830AE9-7A3D-45BA-BBB1-E7983E163D4C}" presName="sibTrans" presStyleLbl="sibTrans2D1" presStyleIdx="0" presStyleCnt="0"/>
      <dgm:spPr/>
    </dgm:pt>
    <dgm:pt modelId="{6ABAFDBD-1BBE-41B6-9B61-CEC05FA822A2}" type="pres">
      <dgm:prSet presAssocID="{8E37D092-2EF9-451B-B74F-C2C18881677C}" presName="compNode" presStyleCnt="0"/>
      <dgm:spPr/>
    </dgm:pt>
    <dgm:pt modelId="{178EFBDA-B2CF-4DAF-98C5-FD79C264CEC2}" type="pres">
      <dgm:prSet presAssocID="{8E37D092-2EF9-451B-B74F-C2C18881677C}" presName="bkgdShape" presStyleLbl="node1" presStyleIdx="2" presStyleCnt="3"/>
      <dgm:spPr/>
    </dgm:pt>
    <dgm:pt modelId="{833D5ECA-0E5C-4686-B8FF-84558AFFA140}" type="pres">
      <dgm:prSet presAssocID="{8E37D092-2EF9-451B-B74F-C2C18881677C}" presName="nodeTx" presStyleLbl="node1" presStyleIdx="2" presStyleCnt="3">
        <dgm:presLayoutVars>
          <dgm:bulletEnabled val="1"/>
        </dgm:presLayoutVars>
      </dgm:prSet>
      <dgm:spPr/>
    </dgm:pt>
    <dgm:pt modelId="{9836F6E6-6958-4527-BF66-1B94903CA8FF}" type="pres">
      <dgm:prSet presAssocID="{8E37D092-2EF9-451B-B74F-C2C18881677C}" presName="invisiNode" presStyleLbl="node1" presStyleIdx="2" presStyleCnt="3"/>
      <dgm:spPr/>
    </dgm:pt>
    <dgm:pt modelId="{DF817884-4779-4E8A-9A53-E18CB32889A6}" type="pres">
      <dgm:prSet presAssocID="{8E37D092-2EF9-451B-B74F-C2C18881677C}" presName="imagNode" presStyleLbl="fgImgPlace1" presStyleIdx="2" presStyleCnt="3" custLinFactNeighborY="228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EAB20D07-B97A-46F2-8E90-A095977482B6}" srcId="{0FFDE523-3381-4E2A-BF79-3CFB4E335DD2}" destId="{7AFD59FB-EC44-4BA6-96A2-76D590A2AC18}" srcOrd="1" destOrd="0" parTransId="{8E5B30EA-E8D6-4AAB-A964-25737723B150}" sibTransId="{DC830AE9-7A3D-45BA-BBB1-E7983E163D4C}"/>
    <dgm:cxn modelId="{E45EE809-B6BF-40B9-A8A2-0583D0A9DCEA}" srcId="{0FFDE523-3381-4E2A-BF79-3CFB4E335DD2}" destId="{A657E924-41F6-4A3F-B8E7-B2C6B7D491D9}" srcOrd="0" destOrd="0" parTransId="{D00FED23-2E83-4747-9880-72D0708C2129}" sibTransId="{9CECC8D4-8243-4C1D-93A7-6E9478BE9A25}"/>
    <dgm:cxn modelId="{1930F92B-45C9-4045-923D-33A176C62CFD}" type="presOf" srcId="{0FFDE523-3381-4E2A-BF79-3CFB4E335DD2}" destId="{475927F7-BF5C-475B-8A24-06389CC8AFD5}" srcOrd="0" destOrd="0" presId="urn:microsoft.com/office/officeart/2005/8/layout/hList7"/>
    <dgm:cxn modelId="{1CE9952E-1739-4315-B9C4-1CB987C653FF}" type="presOf" srcId="{8E37D092-2EF9-451B-B74F-C2C18881677C}" destId="{833D5ECA-0E5C-4686-B8FF-84558AFFA140}" srcOrd="1" destOrd="0" presId="urn:microsoft.com/office/officeart/2005/8/layout/hList7"/>
    <dgm:cxn modelId="{8DA2C237-2F0E-4FEB-AB5E-CAC2E59C1F67}" type="presOf" srcId="{DC830AE9-7A3D-45BA-BBB1-E7983E163D4C}" destId="{1B11147E-A58F-4946-8432-17E6924241C9}" srcOrd="0" destOrd="0" presId="urn:microsoft.com/office/officeart/2005/8/layout/hList7"/>
    <dgm:cxn modelId="{92D76842-DC21-42AF-A27B-BC5E642D620F}" type="presOf" srcId="{7AFD59FB-EC44-4BA6-96A2-76D590A2AC18}" destId="{2DFD517E-77AF-4003-8763-E54CA32ED01A}" srcOrd="1" destOrd="0" presId="urn:microsoft.com/office/officeart/2005/8/layout/hList7"/>
    <dgm:cxn modelId="{8804545A-A1B9-4D42-B10C-3FA93EA312AC}" type="presOf" srcId="{7AFD59FB-EC44-4BA6-96A2-76D590A2AC18}" destId="{351F244D-38EB-4589-83F0-EEE4D2832D9A}" srcOrd="0" destOrd="0" presId="urn:microsoft.com/office/officeart/2005/8/layout/hList7"/>
    <dgm:cxn modelId="{F690857E-2ED5-4DEA-9E58-95C8C0EAA630}" type="presOf" srcId="{9CECC8D4-8243-4C1D-93A7-6E9478BE9A25}" destId="{DFDF5B78-1592-4A33-BE7F-ED556F8A4BA3}" srcOrd="0" destOrd="0" presId="urn:microsoft.com/office/officeart/2005/8/layout/hList7"/>
    <dgm:cxn modelId="{F7D4B2B6-F334-40AB-9FEA-F3D31DBF8656}" srcId="{0FFDE523-3381-4E2A-BF79-3CFB4E335DD2}" destId="{8E37D092-2EF9-451B-B74F-C2C18881677C}" srcOrd="2" destOrd="0" parTransId="{597334C6-3592-4885-BE98-B33E1FDD30B8}" sibTransId="{0371E20F-42FB-4F53-998B-FC7686B3F7D2}"/>
    <dgm:cxn modelId="{D1C76CC9-8BD2-4E08-B81D-66EB0904E3E8}" type="presOf" srcId="{A657E924-41F6-4A3F-B8E7-B2C6B7D491D9}" destId="{0C27151A-DD2E-4F27-893F-495991886740}" srcOrd="0" destOrd="0" presId="urn:microsoft.com/office/officeart/2005/8/layout/hList7"/>
    <dgm:cxn modelId="{92A1D9CD-BFB0-492D-AC19-4432FD118870}" type="presOf" srcId="{A657E924-41F6-4A3F-B8E7-B2C6B7D491D9}" destId="{BDF83058-B0FC-49AB-8793-C4D130AC6591}" srcOrd="1" destOrd="0" presId="urn:microsoft.com/office/officeart/2005/8/layout/hList7"/>
    <dgm:cxn modelId="{9205BFD6-A497-4621-98D6-78CDFE2757EF}" type="presOf" srcId="{8E37D092-2EF9-451B-B74F-C2C18881677C}" destId="{178EFBDA-B2CF-4DAF-98C5-FD79C264CEC2}" srcOrd="0" destOrd="0" presId="urn:microsoft.com/office/officeart/2005/8/layout/hList7"/>
    <dgm:cxn modelId="{63CF5BD3-CCF1-47AB-A78C-1B55F7A6D870}" type="presParOf" srcId="{475927F7-BF5C-475B-8A24-06389CC8AFD5}" destId="{C06DDBF2-BA9C-4875-8000-9E4D7AC8F364}" srcOrd="0" destOrd="0" presId="urn:microsoft.com/office/officeart/2005/8/layout/hList7"/>
    <dgm:cxn modelId="{1D773A1B-5C1C-4367-B27C-CE84DB1072D8}" type="presParOf" srcId="{475927F7-BF5C-475B-8A24-06389CC8AFD5}" destId="{57E64A04-09E3-42A3-9D76-029CE12C52C0}" srcOrd="1" destOrd="0" presId="urn:microsoft.com/office/officeart/2005/8/layout/hList7"/>
    <dgm:cxn modelId="{128E7C9B-19BE-4E53-A668-972E266C1EB9}" type="presParOf" srcId="{57E64A04-09E3-42A3-9D76-029CE12C52C0}" destId="{EAEEC302-B427-4F92-85F3-57757C2572A2}" srcOrd="0" destOrd="0" presId="urn:microsoft.com/office/officeart/2005/8/layout/hList7"/>
    <dgm:cxn modelId="{ACA3E0C5-E07B-46C0-ADFB-A4F2384A4121}" type="presParOf" srcId="{EAEEC302-B427-4F92-85F3-57757C2572A2}" destId="{0C27151A-DD2E-4F27-893F-495991886740}" srcOrd="0" destOrd="0" presId="urn:microsoft.com/office/officeart/2005/8/layout/hList7"/>
    <dgm:cxn modelId="{7C0A5F73-81E6-4600-888F-25F4F1726C65}" type="presParOf" srcId="{EAEEC302-B427-4F92-85F3-57757C2572A2}" destId="{BDF83058-B0FC-49AB-8793-C4D130AC6591}" srcOrd="1" destOrd="0" presId="urn:microsoft.com/office/officeart/2005/8/layout/hList7"/>
    <dgm:cxn modelId="{9ECE93EC-B896-473C-800D-7D69D8C77737}" type="presParOf" srcId="{EAEEC302-B427-4F92-85F3-57757C2572A2}" destId="{035C46A0-F4E3-473B-90AC-53BE0B0E2EBF}" srcOrd="2" destOrd="0" presId="urn:microsoft.com/office/officeart/2005/8/layout/hList7"/>
    <dgm:cxn modelId="{168E83DD-CC59-4915-9238-E35EACD749C6}" type="presParOf" srcId="{EAEEC302-B427-4F92-85F3-57757C2572A2}" destId="{0E3CF413-3DCD-46A5-8442-1E59B92E1D36}" srcOrd="3" destOrd="0" presId="urn:microsoft.com/office/officeart/2005/8/layout/hList7"/>
    <dgm:cxn modelId="{485FC16D-0AED-460F-B87F-3CC00B229393}" type="presParOf" srcId="{57E64A04-09E3-42A3-9D76-029CE12C52C0}" destId="{DFDF5B78-1592-4A33-BE7F-ED556F8A4BA3}" srcOrd="1" destOrd="0" presId="urn:microsoft.com/office/officeart/2005/8/layout/hList7"/>
    <dgm:cxn modelId="{E3B553BB-2C2D-4FEE-B5AD-851A12B368EB}" type="presParOf" srcId="{57E64A04-09E3-42A3-9D76-029CE12C52C0}" destId="{8BDD9149-4BF8-48AF-800B-6CD7F663FAF4}" srcOrd="2" destOrd="0" presId="urn:microsoft.com/office/officeart/2005/8/layout/hList7"/>
    <dgm:cxn modelId="{F6121DD6-0DE6-4BC7-9F8E-70E8D91F0DAE}" type="presParOf" srcId="{8BDD9149-4BF8-48AF-800B-6CD7F663FAF4}" destId="{351F244D-38EB-4589-83F0-EEE4D2832D9A}" srcOrd="0" destOrd="0" presId="urn:microsoft.com/office/officeart/2005/8/layout/hList7"/>
    <dgm:cxn modelId="{20368506-0FD0-4156-BBAD-AC96BCAD1104}" type="presParOf" srcId="{8BDD9149-4BF8-48AF-800B-6CD7F663FAF4}" destId="{2DFD517E-77AF-4003-8763-E54CA32ED01A}" srcOrd="1" destOrd="0" presId="urn:microsoft.com/office/officeart/2005/8/layout/hList7"/>
    <dgm:cxn modelId="{371E5E90-96AF-47CE-B09D-3A364012132B}" type="presParOf" srcId="{8BDD9149-4BF8-48AF-800B-6CD7F663FAF4}" destId="{C1B7CBF8-482B-4ECC-86D3-5571CD91BDDE}" srcOrd="2" destOrd="0" presId="urn:microsoft.com/office/officeart/2005/8/layout/hList7"/>
    <dgm:cxn modelId="{FF17D9D1-4A77-456D-ADB6-493DC7CBE24F}" type="presParOf" srcId="{8BDD9149-4BF8-48AF-800B-6CD7F663FAF4}" destId="{4D669572-EB67-4E87-8F8E-5C3AE3E98811}" srcOrd="3" destOrd="0" presId="urn:microsoft.com/office/officeart/2005/8/layout/hList7"/>
    <dgm:cxn modelId="{26EC409B-45A6-4FF2-B923-C0F0168425F1}" type="presParOf" srcId="{57E64A04-09E3-42A3-9D76-029CE12C52C0}" destId="{1B11147E-A58F-4946-8432-17E6924241C9}" srcOrd="3" destOrd="0" presId="urn:microsoft.com/office/officeart/2005/8/layout/hList7"/>
    <dgm:cxn modelId="{1A56E3FB-5646-4DBA-BF26-541CD7376E65}" type="presParOf" srcId="{57E64A04-09E3-42A3-9D76-029CE12C52C0}" destId="{6ABAFDBD-1BBE-41B6-9B61-CEC05FA822A2}" srcOrd="4" destOrd="0" presId="urn:microsoft.com/office/officeart/2005/8/layout/hList7"/>
    <dgm:cxn modelId="{C69C4A45-5452-4859-A287-1E9CEED2C42C}" type="presParOf" srcId="{6ABAFDBD-1BBE-41B6-9B61-CEC05FA822A2}" destId="{178EFBDA-B2CF-4DAF-98C5-FD79C264CEC2}" srcOrd="0" destOrd="0" presId="urn:microsoft.com/office/officeart/2005/8/layout/hList7"/>
    <dgm:cxn modelId="{C0E25250-E5AC-4522-A998-0017068F5D9B}" type="presParOf" srcId="{6ABAFDBD-1BBE-41B6-9B61-CEC05FA822A2}" destId="{833D5ECA-0E5C-4686-B8FF-84558AFFA140}" srcOrd="1" destOrd="0" presId="urn:microsoft.com/office/officeart/2005/8/layout/hList7"/>
    <dgm:cxn modelId="{F6B5AE2D-AB66-4A93-A3FB-2F6662AC5655}" type="presParOf" srcId="{6ABAFDBD-1BBE-41B6-9B61-CEC05FA822A2}" destId="{9836F6E6-6958-4527-BF66-1B94903CA8FF}" srcOrd="2" destOrd="0" presId="urn:microsoft.com/office/officeart/2005/8/layout/hList7"/>
    <dgm:cxn modelId="{51ACEB7A-8FB9-473C-B055-E961C2577E63}" type="presParOf" srcId="{6ABAFDBD-1BBE-41B6-9B61-CEC05FA822A2}" destId="{DF817884-4779-4E8A-9A53-E18CB32889A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0761F-D170-4EFA-AC07-F731F8B002F0}">
      <dsp:nvSpPr>
        <dsp:cNvPr id="0" name=""/>
        <dsp:cNvSpPr/>
      </dsp:nvSpPr>
      <dsp:spPr>
        <a:xfrm>
          <a:off x="2802932" y="965"/>
          <a:ext cx="1489815" cy="968380"/>
        </a:xfrm>
        <a:prstGeom prst="roundRect">
          <a:avLst/>
        </a:prstGeom>
        <a:solidFill>
          <a:srgbClr val="0E7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Know What They Want</a:t>
          </a:r>
        </a:p>
      </dsp:txBody>
      <dsp:txXfrm>
        <a:off x="2850204" y="48237"/>
        <a:ext cx="1395271" cy="873836"/>
      </dsp:txXfrm>
    </dsp:sp>
    <dsp:sp modelId="{047F0915-3211-4872-AF35-564AF587F527}">
      <dsp:nvSpPr>
        <dsp:cNvPr id="0" name=""/>
        <dsp:cNvSpPr/>
      </dsp:nvSpPr>
      <dsp:spPr>
        <a:xfrm>
          <a:off x="1614167" y="485155"/>
          <a:ext cx="3867344" cy="3867344"/>
        </a:xfrm>
        <a:custGeom>
          <a:avLst/>
          <a:gdLst/>
          <a:ahLst/>
          <a:cxnLst/>
          <a:rect l="0" t="0" r="0" b="0"/>
          <a:pathLst>
            <a:path>
              <a:moveTo>
                <a:pt x="2688801" y="153540"/>
              </a:moveTo>
              <a:arcTo wR="1933672" hR="1933672" stAng="17579195" swAng="19601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5EF4B-CD34-488A-801D-751095B11C51}">
      <dsp:nvSpPr>
        <dsp:cNvPr id="0" name=""/>
        <dsp:cNvSpPr/>
      </dsp:nvSpPr>
      <dsp:spPr>
        <a:xfrm>
          <a:off x="4641963" y="1337100"/>
          <a:ext cx="1489815" cy="968380"/>
        </a:xfrm>
        <a:prstGeom prst="roundRect">
          <a:avLst/>
        </a:prstGeom>
        <a:solidFill>
          <a:srgbClr val="0E7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0" i="0" kern="1200">
              <a:latin typeface="Calibri" panose="020F0502020204030204" pitchFamily="34" charset="0"/>
              <a:cs typeface="Calibri" panose="020F0502020204030204" pitchFamily="34" charset="0"/>
            </a:rPr>
            <a:t>Have Experience</a:t>
          </a:r>
        </a:p>
      </dsp:txBody>
      <dsp:txXfrm>
        <a:off x="4689235" y="1384372"/>
        <a:ext cx="1395271" cy="873836"/>
      </dsp:txXfrm>
    </dsp:sp>
    <dsp:sp modelId="{72E924E4-5966-4280-94EC-78CD02DB1DE6}">
      <dsp:nvSpPr>
        <dsp:cNvPr id="0" name=""/>
        <dsp:cNvSpPr/>
      </dsp:nvSpPr>
      <dsp:spPr>
        <a:xfrm>
          <a:off x="1614167" y="485155"/>
          <a:ext cx="3867344" cy="3867344"/>
        </a:xfrm>
        <a:custGeom>
          <a:avLst/>
          <a:gdLst/>
          <a:ahLst/>
          <a:cxnLst/>
          <a:rect l="0" t="0" r="0" b="0"/>
          <a:pathLst>
            <a:path>
              <a:moveTo>
                <a:pt x="3864705" y="1832679"/>
              </a:moveTo>
              <a:arcTo wR="1933672" hR="1933672" stAng="21420370" swAng="21952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44AE9-513B-45C0-9A08-3149BC6E29C4}">
      <dsp:nvSpPr>
        <dsp:cNvPr id="0" name=""/>
        <dsp:cNvSpPr/>
      </dsp:nvSpPr>
      <dsp:spPr>
        <a:xfrm>
          <a:off x="3939516" y="3499011"/>
          <a:ext cx="1489815" cy="968380"/>
        </a:xfrm>
        <a:prstGeom prst="roundRect">
          <a:avLst/>
        </a:prstGeom>
        <a:solidFill>
          <a:srgbClr val="0E7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0" i="0" kern="1200">
              <a:latin typeface="Calibri" panose="020F0502020204030204" pitchFamily="34" charset="0"/>
              <a:cs typeface="Calibri" panose="020F0502020204030204" pitchFamily="34" charset="0"/>
            </a:rPr>
            <a:t>Are Ready to Learn</a:t>
          </a:r>
        </a:p>
      </dsp:txBody>
      <dsp:txXfrm>
        <a:off x="3986788" y="3546283"/>
        <a:ext cx="1395271" cy="873836"/>
      </dsp:txXfrm>
    </dsp:sp>
    <dsp:sp modelId="{84F5E4A3-7572-4BC4-B2F0-E361EA08C1CC}">
      <dsp:nvSpPr>
        <dsp:cNvPr id="0" name=""/>
        <dsp:cNvSpPr/>
      </dsp:nvSpPr>
      <dsp:spPr>
        <a:xfrm>
          <a:off x="1614167" y="485155"/>
          <a:ext cx="3867344" cy="3867344"/>
        </a:xfrm>
        <a:custGeom>
          <a:avLst/>
          <a:gdLst/>
          <a:ahLst/>
          <a:cxnLst/>
          <a:rect l="0" t="0" r="0" b="0"/>
          <a:pathLst>
            <a:path>
              <a:moveTo>
                <a:pt x="2317673" y="3828831"/>
              </a:moveTo>
              <a:arcTo wR="1933672" hR="1933672" stAng="4712740" swAng="13745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EEEB6-C561-43EE-84F6-EF6391C1D4E7}">
      <dsp:nvSpPr>
        <dsp:cNvPr id="0" name=""/>
        <dsp:cNvSpPr/>
      </dsp:nvSpPr>
      <dsp:spPr>
        <a:xfrm>
          <a:off x="1666348" y="3499011"/>
          <a:ext cx="1489815" cy="968380"/>
        </a:xfrm>
        <a:prstGeom prst="roundRect">
          <a:avLst/>
        </a:prstGeom>
        <a:solidFill>
          <a:srgbClr val="0E7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0" i="0" kern="1200">
              <a:latin typeface="Calibri" panose="020F0502020204030204" pitchFamily="34" charset="0"/>
              <a:cs typeface="Calibri" panose="020F0502020204030204" pitchFamily="34" charset="0"/>
            </a:rPr>
            <a:t>Need Immediate Relevance</a:t>
          </a:r>
        </a:p>
      </dsp:txBody>
      <dsp:txXfrm>
        <a:off x="1713620" y="3546283"/>
        <a:ext cx="1395271" cy="873836"/>
      </dsp:txXfrm>
    </dsp:sp>
    <dsp:sp modelId="{3A61F362-65B0-486E-A77A-C38836F13F17}">
      <dsp:nvSpPr>
        <dsp:cNvPr id="0" name=""/>
        <dsp:cNvSpPr/>
      </dsp:nvSpPr>
      <dsp:spPr>
        <a:xfrm>
          <a:off x="1614167" y="485155"/>
          <a:ext cx="3867344" cy="3867344"/>
        </a:xfrm>
        <a:custGeom>
          <a:avLst/>
          <a:gdLst/>
          <a:ahLst/>
          <a:cxnLst/>
          <a:rect l="0" t="0" r="0" b="0"/>
          <a:pathLst>
            <a:path>
              <a:moveTo>
                <a:pt x="322956" y="3003570"/>
              </a:moveTo>
              <a:arcTo wR="1933672" hR="1933672" stAng="8784383" swAng="21952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AF4CE-AF96-4C38-B939-E3A28AC9BF1A}">
      <dsp:nvSpPr>
        <dsp:cNvPr id="0" name=""/>
        <dsp:cNvSpPr/>
      </dsp:nvSpPr>
      <dsp:spPr>
        <a:xfrm>
          <a:off x="963900" y="1337100"/>
          <a:ext cx="1489815" cy="968380"/>
        </a:xfrm>
        <a:prstGeom prst="roundRect">
          <a:avLst/>
        </a:prstGeom>
        <a:solidFill>
          <a:srgbClr val="0E7C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Are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Motivated</a:t>
          </a:r>
        </a:p>
      </dsp:txBody>
      <dsp:txXfrm>
        <a:off x="1011172" y="1384372"/>
        <a:ext cx="1395271" cy="873836"/>
      </dsp:txXfrm>
    </dsp:sp>
    <dsp:sp modelId="{CD10F429-DA14-4E41-98A5-351DA705AEE8}">
      <dsp:nvSpPr>
        <dsp:cNvPr id="0" name=""/>
        <dsp:cNvSpPr/>
      </dsp:nvSpPr>
      <dsp:spPr>
        <a:xfrm>
          <a:off x="1614167" y="485155"/>
          <a:ext cx="3867344" cy="3867344"/>
        </a:xfrm>
        <a:custGeom>
          <a:avLst/>
          <a:gdLst/>
          <a:ahLst/>
          <a:cxnLst/>
          <a:rect l="0" t="0" r="0" b="0"/>
          <a:pathLst>
            <a:path>
              <a:moveTo>
                <a:pt x="337106" y="842770"/>
              </a:moveTo>
              <a:arcTo wR="1933672" hR="1933672" stAng="12860642" swAng="19601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151A-DD2E-4F27-893F-495991886740}">
      <dsp:nvSpPr>
        <dsp:cNvPr id="0" name=""/>
        <dsp:cNvSpPr/>
      </dsp:nvSpPr>
      <dsp:spPr>
        <a:xfrm>
          <a:off x="2207" y="0"/>
          <a:ext cx="3435027" cy="3392419"/>
        </a:xfrm>
        <a:prstGeom prst="roundRect">
          <a:avLst>
            <a:gd name="adj" fmla="val 10000"/>
          </a:avLst>
        </a:prstGeom>
        <a:solidFill>
          <a:srgbClr val="0073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32000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In-Person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Instructor-Led Training</a:t>
          </a:r>
        </a:p>
      </dsp:txBody>
      <dsp:txXfrm>
        <a:off x="2207" y="1356967"/>
        <a:ext cx="3435027" cy="1356967"/>
      </dsp:txXfrm>
    </dsp:sp>
    <dsp:sp modelId="{0E3CF413-3DCD-46A5-8442-1E59B92E1D36}">
      <dsp:nvSpPr>
        <dsp:cNvPr id="0" name=""/>
        <dsp:cNvSpPr/>
      </dsp:nvSpPr>
      <dsp:spPr>
        <a:xfrm>
          <a:off x="1154883" y="461969"/>
          <a:ext cx="1129675" cy="11296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F244D-38EB-4589-83F0-EEE4D2832D9A}">
      <dsp:nvSpPr>
        <dsp:cNvPr id="0" name=""/>
        <dsp:cNvSpPr/>
      </dsp:nvSpPr>
      <dsp:spPr>
        <a:xfrm>
          <a:off x="3540286" y="0"/>
          <a:ext cx="3435027" cy="3392419"/>
        </a:xfrm>
        <a:prstGeom prst="roundRect">
          <a:avLst>
            <a:gd name="adj" fmla="val 10000"/>
          </a:avLst>
        </a:prstGeom>
        <a:solidFill>
          <a:srgbClr val="0073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32000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Synchronous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eLearning</a:t>
          </a:r>
        </a:p>
      </dsp:txBody>
      <dsp:txXfrm>
        <a:off x="3540286" y="1356967"/>
        <a:ext cx="3435027" cy="1356967"/>
      </dsp:txXfrm>
    </dsp:sp>
    <dsp:sp modelId="{4D669572-EB67-4E87-8F8E-5C3AE3E98811}">
      <dsp:nvSpPr>
        <dsp:cNvPr id="0" name=""/>
        <dsp:cNvSpPr/>
      </dsp:nvSpPr>
      <dsp:spPr>
        <a:xfrm>
          <a:off x="4692962" y="461969"/>
          <a:ext cx="1129675" cy="11296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EFBDA-B2CF-4DAF-98C5-FD79C264CEC2}">
      <dsp:nvSpPr>
        <dsp:cNvPr id="0" name=""/>
        <dsp:cNvSpPr/>
      </dsp:nvSpPr>
      <dsp:spPr>
        <a:xfrm>
          <a:off x="7078364" y="0"/>
          <a:ext cx="3435027" cy="3392419"/>
        </a:xfrm>
        <a:prstGeom prst="roundRect">
          <a:avLst>
            <a:gd name="adj" fmla="val 10000"/>
          </a:avLst>
        </a:prstGeom>
        <a:solidFill>
          <a:srgbClr val="0073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32000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Asynchronous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eLearning</a:t>
          </a:r>
        </a:p>
      </dsp:txBody>
      <dsp:txXfrm>
        <a:off x="7078364" y="1356967"/>
        <a:ext cx="3435027" cy="1356967"/>
      </dsp:txXfrm>
    </dsp:sp>
    <dsp:sp modelId="{DF817884-4779-4E8A-9A53-E18CB32889A6}">
      <dsp:nvSpPr>
        <dsp:cNvPr id="0" name=""/>
        <dsp:cNvSpPr/>
      </dsp:nvSpPr>
      <dsp:spPr>
        <a:xfrm>
          <a:off x="8231040" y="461969"/>
          <a:ext cx="1129675" cy="11296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DDBF2-BA9C-4875-8000-9E4D7AC8F364}">
      <dsp:nvSpPr>
        <dsp:cNvPr id="0" name=""/>
        <dsp:cNvSpPr/>
      </dsp:nvSpPr>
      <dsp:spPr>
        <a:xfrm>
          <a:off x="420623" y="2624482"/>
          <a:ext cx="9674352" cy="508862"/>
        </a:xfrm>
        <a:prstGeom prst="leftRightArrow">
          <a:avLst/>
        </a:prstGeom>
        <a:solidFill>
          <a:srgbClr val="0F99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28E5-3B44-4B11-8CE0-012EE083626B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5FE8C-1C98-4FA3-8D53-C40334F39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5FE8C-1C98-4FA3-8D53-C40334F398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56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Blue Sky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42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Blue Sky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Blue Sky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2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Blue Sky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3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Blue Sky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97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Blue Sky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4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Blue Sky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3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Blue Sky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54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Blue Sky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84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Blue Sky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AE229FC-A36D-0D26-81C2-03B1F7025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Worksheet:  opportunities to reflect, create a list of tools you can use to supplement the materials you are provided</a:t>
            </a:r>
          </a:p>
        </p:txBody>
      </p:sp>
    </p:spTree>
    <p:extLst>
      <p:ext uri="{BB962C8B-B14F-4D97-AF65-F5344CB8AC3E}">
        <p14:creationId xmlns:p14="http://schemas.microsoft.com/office/powerpoint/2010/main" val="2962645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6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7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939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684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D9E8405-5A8B-759B-EB0B-379AD6493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large crowds, turn this into a poll question…</a:t>
            </a:r>
          </a:p>
        </p:txBody>
      </p:sp>
    </p:spTree>
    <p:extLst>
      <p:ext uri="{BB962C8B-B14F-4D97-AF65-F5344CB8AC3E}">
        <p14:creationId xmlns:p14="http://schemas.microsoft.com/office/powerpoint/2010/main" val="815534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579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459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2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399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F1E3-25CA-402C-BC3C-80C758B09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3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F1E3-25CA-402C-BC3C-80C758B09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168AE-04A9-4367-8A01-98E9B9536E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67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3F1E3-25CA-402C-BC3C-80C758B09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2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B05774E-5B9D-C467-9AF2-846B7EB94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5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a training you have delivered or have attended.  As we go through the replicable template, think about how you would use this tool…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A633A-CA67-5241-8EC6-6A58B03632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6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98DC-07B6-4FF0-BB2D-662682A74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4A6A0-522B-4338-8E4E-DE313A76E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08EB1-558A-4F31-8FB5-59BB0301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EBB18-F3C4-46A9-B6CA-24F1436C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C52FE-4E41-4BDA-9FE3-C5BB5B0B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9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rgbClr val="1064A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754DE5-E83F-4771-AC57-783A1D23A3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837" y="200025"/>
            <a:ext cx="11744325" cy="6457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Effra Medium" panose="020B0603020203020204" pitchFamily="34" charset="0"/>
                <a:cs typeface="Effra Medium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F1419A-DD21-9C40-8C35-854739DC1DEF}"/>
              </a:ext>
            </a:extLst>
          </p:cNvPr>
          <p:cNvCxnSpPr>
            <a:cxnSpLocks/>
          </p:cNvCxnSpPr>
          <p:nvPr userDrawn="1"/>
        </p:nvCxnSpPr>
        <p:spPr>
          <a:xfrm>
            <a:off x="679594" y="887521"/>
            <a:ext cx="108257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BA9B557-3744-B34F-85A2-4572DA5910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9807" y="6005494"/>
            <a:ext cx="968400" cy="3631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849A14-7E90-9B45-9505-D96ABE46A529}"/>
              </a:ext>
            </a:extLst>
          </p:cNvPr>
          <p:cNvGrpSpPr/>
          <p:nvPr userDrawn="1"/>
        </p:nvGrpSpPr>
        <p:grpSpPr>
          <a:xfrm>
            <a:off x="220800" y="6559061"/>
            <a:ext cx="11754323" cy="104232"/>
            <a:chOff x="237392" y="553915"/>
            <a:chExt cx="11072447" cy="1846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A93E8B-EFB3-874C-BA5D-7F84EDCA9CD1}"/>
                </a:ext>
              </a:extLst>
            </p:cNvPr>
            <p:cNvSpPr/>
            <p:nvPr userDrawn="1"/>
          </p:nvSpPr>
          <p:spPr>
            <a:xfrm>
              <a:off x="237392" y="553915"/>
              <a:ext cx="2215662" cy="184639"/>
            </a:xfrm>
            <a:prstGeom prst="rect">
              <a:avLst/>
            </a:prstGeom>
            <a:solidFill>
              <a:srgbClr val="1D3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DB940E-4D0E-3E41-A00F-7753921C544C}"/>
                </a:ext>
              </a:extLst>
            </p:cNvPr>
            <p:cNvSpPr/>
            <p:nvPr userDrawn="1"/>
          </p:nvSpPr>
          <p:spPr>
            <a:xfrm>
              <a:off x="2451588" y="553915"/>
              <a:ext cx="2215662" cy="184639"/>
            </a:xfrm>
            <a:prstGeom prst="rect">
              <a:avLst/>
            </a:prstGeom>
            <a:solidFill>
              <a:srgbClr val="106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14587F-522B-9545-B749-1CC0D940FBF6}"/>
                </a:ext>
              </a:extLst>
            </p:cNvPr>
            <p:cNvSpPr/>
            <p:nvPr userDrawn="1"/>
          </p:nvSpPr>
          <p:spPr>
            <a:xfrm>
              <a:off x="4665784" y="553915"/>
              <a:ext cx="2215662" cy="184639"/>
            </a:xfrm>
            <a:prstGeom prst="rect">
              <a:avLst/>
            </a:prstGeom>
            <a:solidFill>
              <a:srgbClr val="592D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3B127B-4C98-384C-ACA8-91A50EA6F4A0}"/>
                </a:ext>
              </a:extLst>
            </p:cNvPr>
            <p:cNvSpPr/>
            <p:nvPr userDrawn="1"/>
          </p:nvSpPr>
          <p:spPr>
            <a:xfrm>
              <a:off x="6879980" y="553915"/>
              <a:ext cx="2215662" cy="184639"/>
            </a:xfrm>
            <a:prstGeom prst="rect">
              <a:avLst/>
            </a:prstGeom>
            <a:solidFill>
              <a:srgbClr val="007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AD8425E-34F8-7C42-B4E5-0A9890510D29}"/>
                </a:ext>
              </a:extLst>
            </p:cNvPr>
            <p:cNvSpPr/>
            <p:nvPr userDrawn="1"/>
          </p:nvSpPr>
          <p:spPr>
            <a:xfrm>
              <a:off x="9094177" y="553915"/>
              <a:ext cx="2215662" cy="184639"/>
            </a:xfrm>
            <a:prstGeom prst="rect">
              <a:avLst/>
            </a:prstGeom>
            <a:solidFill>
              <a:srgbClr val="0F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BC301A-A272-4A61-B084-F4A77E1B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981307"/>
            <a:ext cx="10823944" cy="48644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07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0C0D-3466-4E8A-A0A0-B34FFAB7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99AE-A9CE-4E46-9BC0-A4950B5B3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1EF9-F4AC-4316-98D4-F352F86A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F6C0F-A466-4C77-AD48-595887EB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98AF-9D07-421C-AA07-CB6217C5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265CE9-94AA-4690-B270-D34C85D86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2" y="5436973"/>
            <a:ext cx="1843784" cy="1178958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3FBCC8-2B0B-4556-9D7A-631451E6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14" y="5573122"/>
            <a:ext cx="1329711" cy="10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0C0D-3466-4E8A-A0A0-B34FFAB7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1198245"/>
            <a:ext cx="3114040" cy="3119755"/>
          </a:xfrm>
        </p:spPr>
        <p:txBody>
          <a:bodyPr anchor="t"/>
          <a:lstStyle>
            <a:lvl1pPr>
              <a:defRPr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99AE-A9CE-4E46-9BC0-A4950B5B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320" y="1198245"/>
            <a:ext cx="6253480" cy="4351338"/>
          </a:xfrm>
        </p:spPr>
        <p:txBody>
          <a:bodyPr/>
          <a:lstStyle>
            <a:lvl3pPr marL="0" indent="0">
              <a:buNone/>
              <a:defRPr>
                <a:solidFill>
                  <a:srgbClr val="0E7C8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1EF9-F4AC-4316-98D4-F352F86A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F6C0F-A466-4C77-AD48-595887EB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98AF-9D07-421C-AA07-CB6217C5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265CE9-94AA-4690-B270-D34C85D86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2" y="5436973"/>
            <a:ext cx="1843784" cy="1178958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3FBCC8-2B0B-4556-9D7A-631451E68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14" y="5573122"/>
            <a:ext cx="1329711" cy="10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7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E242-36E4-402E-8468-71CB0530F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EEDF9-8A85-42FA-958E-E8BE0F1CD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DDCB1-0A4F-49CC-9871-6F5080E6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8D2C8-CCA0-4899-8D38-6A6660A5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262A7-1EF9-4536-AE21-EE7EDB59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C4D9A5A-5068-25AA-F241-7DFE609C4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2" y="5436973"/>
            <a:ext cx="1843784" cy="1178958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53E3D04-3D0F-1247-C1EE-7A093AAA8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14" y="5573122"/>
            <a:ext cx="1329711" cy="10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7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5869-0933-4B9E-ACEB-8FF5C8EF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34FD-9E9E-42B4-901E-7545F0A25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B1574-8AC4-4F4C-A884-53245C49E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FB891-A85F-4E6D-9C42-697BC1AB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BA01-E1E2-4E10-BC00-D638E47C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62654-3DA3-4527-B94C-F29B80F5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2CB2-C3F1-4132-81B5-923215F0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A8623-F10E-4BB0-8592-DD1B5D7E1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E7555-DD63-456F-A0BE-B7CA1448C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87E38-F73B-415A-AD59-BE4D8B6DA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94164-1A66-476F-BDAB-4F8B2257B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D4742-C9E1-4DF0-BDF2-37151D25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52E04-DE52-483F-90B9-E19353A3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88CD5-2EE8-42EC-A9EA-F32559F0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8DF9-294D-4C99-8A85-F6345B0C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E7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AD1DD-5C8A-4BE4-9C49-B74A66C6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0F26D-96AB-4557-A420-F8B0FF0E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E693F-FBAD-4D23-AB9D-77ABA6B9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6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F76A3-B47B-454E-97B9-6ED54E47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7DC-B020-4CD7-9786-D4CFF77912B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AA9B1-B463-4696-A980-0BFC791E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6484B-9AA8-4ED3-BA48-12706DE0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3FB64F-EDA0-4B28-8134-4BE5999BABB6}"/>
              </a:ext>
            </a:extLst>
          </p:cNvPr>
          <p:cNvCxnSpPr>
            <a:cxnSpLocks/>
          </p:cNvCxnSpPr>
          <p:nvPr userDrawn="1"/>
        </p:nvCxnSpPr>
        <p:spPr>
          <a:xfrm>
            <a:off x="453154" y="166502"/>
            <a:ext cx="0" cy="25391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52EE-D5BA-4F7D-A1AA-292C1AFFE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154" y="209403"/>
            <a:ext cx="3517656" cy="29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0" i="0" spc="300">
                <a:solidFill>
                  <a:srgbClr val="CDEAED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600" spc="300">
                <a:latin typeface="Lato" panose="020F0502020204030203" pitchFamily="34" charset="0"/>
              </a:defRPr>
            </a:lvl2pPr>
            <a:lvl3pPr marL="914400" indent="0">
              <a:buNone/>
              <a:defRPr spc="300">
                <a:latin typeface="Lato" panose="020F0502020204030203" pitchFamily="34" charset="0"/>
              </a:defRPr>
            </a:lvl3pPr>
            <a:lvl4pPr marL="1371600" indent="0">
              <a:buNone/>
              <a:defRPr spc="300">
                <a:latin typeface="Lato" panose="020F0502020204030203" pitchFamily="34" charset="0"/>
              </a:defRPr>
            </a:lvl4pPr>
            <a:lvl5pPr marL="1828800" indent="0">
              <a:buNone/>
              <a:defRPr spc="30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C8D2BC78-65DA-45A9-B3F3-9FCA9512BD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9062" y="6346739"/>
            <a:ext cx="556932" cy="27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9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B3E55-011A-4A22-806C-074DE99C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E727B-DB31-433C-90F0-6D536BD58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2C499-25E8-4627-8CBB-739E845DE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F7DC-B020-4CD7-9786-D4CFF77912B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122AA-9469-4D86-B766-0F21C57DE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486A4-42A1-4516-871D-958E2DFCF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E35E-43E1-4560-A031-8EA05ED5B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CB9CF4B-80CD-4F86-BFE9-60B3C74EB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7" y="5543489"/>
            <a:ext cx="1360140" cy="1050708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EED59D-568B-40BD-A64D-C576636E2C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t="7641" r="7506" b="19056"/>
          <a:stretch/>
        </p:blipFill>
        <p:spPr>
          <a:xfrm>
            <a:off x="4034971" y="914400"/>
            <a:ext cx="4122058" cy="2177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BA1D1F-2DEE-44BB-BFC5-553277ED8027}"/>
              </a:ext>
            </a:extLst>
          </p:cNvPr>
          <p:cNvSpPr/>
          <p:nvPr/>
        </p:nvSpPr>
        <p:spPr>
          <a:xfrm>
            <a:off x="3475601" y="3197512"/>
            <a:ext cx="6769066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br>
              <a:rPr lang="en-US" sz="3600" dirty="0">
                <a:solidFill>
                  <a:srgbClr val="0E7C88"/>
                </a:solidFill>
              </a:rPr>
            </a:b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19C8A-D426-4455-93CF-E38758732788}"/>
              </a:ext>
            </a:extLst>
          </p:cNvPr>
          <p:cNvSpPr/>
          <p:nvPr/>
        </p:nvSpPr>
        <p:spPr>
          <a:xfrm>
            <a:off x="0" y="3390364"/>
            <a:ext cx="12239222" cy="77272"/>
          </a:xfrm>
          <a:prstGeom prst="rect">
            <a:avLst/>
          </a:prstGeom>
          <a:solidFill>
            <a:srgbClr val="0E7C88"/>
          </a:solidFill>
          <a:ln>
            <a:solidFill>
              <a:srgbClr val="0E7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BB5FC-3C54-41D5-82B0-6E396F916ED7}"/>
              </a:ext>
            </a:extLst>
          </p:cNvPr>
          <p:cNvSpPr txBox="1"/>
          <p:nvPr/>
        </p:nvSpPr>
        <p:spPr>
          <a:xfrm>
            <a:off x="2518719" y="3682314"/>
            <a:ext cx="7154562" cy="1028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/>
              <a:t> Best Practices in Adult Learning </a:t>
            </a:r>
          </a:p>
          <a:p>
            <a:pPr>
              <a:lnSpc>
                <a:spcPts val="5100"/>
              </a:lnSpc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C06C5-C9D1-428E-8E53-8A496B431C45}"/>
              </a:ext>
            </a:extLst>
          </p:cNvPr>
          <p:cNvSpPr txBox="1"/>
          <p:nvPr/>
        </p:nvSpPr>
        <p:spPr>
          <a:xfrm>
            <a:off x="4014205" y="4739832"/>
            <a:ext cx="421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Trainer: Kristen Wall, MA, EdD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666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rgbClr val="0E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89AE2-A59C-4696-8F64-4DE756E5BCD9}"/>
              </a:ext>
            </a:extLst>
          </p:cNvPr>
          <p:cNvSpPr txBox="1"/>
          <p:nvPr/>
        </p:nvSpPr>
        <p:spPr>
          <a:xfrm>
            <a:off x="5100320" y="934134"/>
            <a:ext cx="61497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5-10 minutes</a:t>
            </a:r>
            <a:endParaRPr lang="en-US" dirty="0">
              <a:latin typeface="Calibri" panose="020F0502020204030204"/>
              <a:ea typeface="Lato"/>
              <a:cs typeface="Calibri" panose="020F0502020204030204"/>
            </a:endParaRPr>
          </a:p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Introduction and anticipatory set (hook)</a:t>
            </a:r>
            <a:endParaRPr lang="en-US" dirty="0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5CC5A-E8B6-465F-AD0D-AEA2E5A30983}"/>
              </a:ext>
            </a:extLst>
          </p:cNvPr>
          <p:cNvSpPr txBox="1"/>
          <p:nvPr/>
        </p:nvSpPr>
        <p:spPr>
          <a:xfrm>
            <a:off x="5100320" y="1920252"/>
            <a:ext cx="61497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8-15 minutes</a:t>
            </a:r>
            <a:endParaRPr lang="en-US" dirty="0">
              <a:latin typeface="Calibri" panose="020F0502020204030204"/>
              <a:ea typeface="Lato"/>
              <a:cs typeface="Calibri" panose="020F0502020204030204"/>
            </a:endParaRPr>
          </a:p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Content</a:t>
            </a:r>
            <a:endParaRPr lang="en-US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062CC-3732-4D39-A616-3EC1889F8A07}"/>
              </a:ext>
            </a:extLst>
          </p:cNvPr>
          <p:cNvSpPr txBox="1"/>
          <p:nvPr/>
        </p:nvSpPr>
        <p:spPr>
          <a:xfrm>
            <a:off x="5100320" y="2906369"/>
            <a:ext cx="61497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5-10 minutes</a:t>
            </a:r>
            <a:endParaRPr lang="en-US" dirty="0">
              <a:latin typeface="Calibri" panose="020F0502020204030204"/>
              <a:ea typeface="Lato"/>
              <a:cs typeface="Calibri" panose="020F0502020204030204"/>
            </a:endParaRPr>
          </a:p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Interaction and engagement</a:t>
            </a:r>
            <a:endParaRPr lang="en-US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EA4C8-2CAB-465E-9BA6-3231617CF7A9}"/>
              </a:ext>
            </a:extLst>
          </p:cNvPr>
          <p:cNvSpPr txBox="1"/>
          <p:nvPr/>
        </p:nvSpPr>
        <p:spPr>
          <a:xfrm>
            <a:off x="5100320" y="3903693"/>
            <a:ext cx="61497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8-15 minutes</a:t>
            </a:r>
            <a:endParaRPr lang="en-US" dirty="0">
              <a:latin typeface="Calibri" panose="020F0502020204030204"/>
              <a:ea typeface="Lato"/>
              <a:cs typeface="Calibri" panose="020F0502020204030204"/>
            </a:endParaRPr>
          </a:p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Content</a:t>
            </a:r>
            <a:endParaRPr lang="en-US" dirty="0"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rgbClr val="0E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70514"/>
            <a:ext cx="918882" cy="1283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rgbClr val="0E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24018-9FA8-4EF9-9F61-D84163095764}"/>
              </a:ext>
            </a:extLst>
          </p:cNvPr>
          <p:cNvSpPr txBox="1"/>
          <p:nvPr/>
        </p:nvSpPr>
        <p:spPr>
          <a:xfrm>
            <a:off x="5100320" y="4889810"/>
            <a:ext cx="61497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5-10 minutes</a:t>
            </a:r>
            <a:endParaRPr lang="en-US" dirty="0">
              <a:latin typeface="Calibri" panose="020F0502020204030204"/>
              <a:ea typeface="Lato"/>
              <a:cs typeface="Calibri" panose="020F0502020204030204"/>
            </a:endParaRPr>
          </a:p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Interaction and engagement</a:t>
            </a:r>
            <a:endParaRPr lang="en-US" dirty="0"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785157-4462-4883-BAA1-525418C60DC0}"/>
              </a:ext>
            </a:extLst>
          </p:cNvPr>
          <p:cNvSpPr txBox="1"/>
          <p:nvPr/>
        </p:nvSpPr>
        <p:spPr>
          <a:xfrm>
            <a:off x="5100320" y="5606986"/>
            <a:ext cx="73600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5-10 minutes</a:t>
            </a:r>
            <a:endParaRPr lang="en-US" dirty="0">
              <a:latin typeface="Calibri" panose="020F0502020204030204"/>
              <a:ea typeface="Lato"/>
              <a:cs typeface="Calibri" panose="020F0502020204030204"/>
            </a:endParaRPr>
          </a:p>
          <a:p>
            <a:r>
              <a:rPr lang="en-US" dirty="0">
                <a:latin typeface="Calibri" panose="020F0502020204030204" pitchFamily="34" charset="0"/>
                <a:ea typeface="Lato"/>
                <a:cs typeface="Calibri" panose="020F0502020204030204" pitchFamily="34" charset="0"/>
              </a:rPr>
              <a:t>Additional Resources/Conclusion/Upcoming Events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6FC4C70-7C54-F78A-90B8-5DB066E0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Replicable</a:t>
            </a:r>
            <a:br>
              <a:rPr lang="en-US" dirty="0"/>
            </a:br>
            <a:r>
              <a:rPr lang="en-US" dirty="0"/>
              <a:t>Template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5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rgbClr val="0E7C88"/>
          </a:solidFill>
          <a:ln>
            <a:solidFill>
              <a:srgbClr val="009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79B7E61-A356-F3C9-89DD-9EF2BA87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Replicable</a:t>
            </a:r>
            <a:br>
              <a:rPr lang="en-US" dirty="0"/>
            </a:br>
            <a:r>
              <a:rPr lang="en-US" dirty="0"/>
              <a:t>Template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7C1FEB-3595-DA3B-9C70-C8AEFFCA1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5-10 minutes</a:t>
            </a:r>
          </a:p>
          <a:p>
            <a:r>
              <a:rPr lang="en-US" dirty="0"/>
              <a:t>Introduction and anticipatory set</a:t>
            </a:r>
          </a:p>
          <a:p>
            <a:r>
              <a:rPr lang="en-US" dirty="0"/>
              <a:t>Bloom's: Remembering</a:t>
            </a:r>
          </a:p>
          <a:p>
            <a:endParaRPr lang="en-US" dirty="0"/>
          </a:p>
          <a:p>
            <a:r>
              <a:rPr lang="en-US" dirty="0"/>
              <a:t>Capitalize on what learners already know.</a:t>
            </a:r>
          </a:p>
          <a:p>
            <a:pPr lvl="1"/>
            <a:r>
              <a:rPr lang="en-US" dirty="0"/>
              <a:t>What do you already know?</a:t>
            </a:r>
          </a:p>
          <a:p>
            <a:pPr lvl="1"/>
            <a:r>
              <a:rPr lang="en-US" dirty="0"/>
              <a:t>What do you want to learn?</a:t>
            </a:r>
          </a:p>
          <a:p>
            <a:pPr lvl="1"/>
            <a:r>
              <a:rPr lang="en-US" dirty="0"/>
              <a:t>What questions did you bring?</a:t>
            </a:r>
          </a:p>
          <a:p>
            <a:pPr lvl="1"/>
            <a:r>
              <a:rPr lang="en-US" dirty="0"/>
              <a:t>Why is the speaker/module worthy of your time?</a:t>
            </a:r>
          </a:p>
          <a:p>
            <a:pPr lvl="1"/>
            <a:r>
              <a:rPr lang="en-US" dirty="0"/>
              <a:t>What are the Learning Outcomes?</a:t>
            </a:r>
          </a:p>
          <a:p>
            <a:pPr lvl="1"/>
            <a:r>
              <a:rPr lang="en-US" dirty="0"/>
              <a:t>What resources will be made available after this event?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1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rgbClr val="0E7C88"/>
          </a:solidFill>
          <a:ln>
            <a:solidFill>
              <a:srgbClr val="009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48236F4-05D6-A97E-3745-F6253DE4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</a:t>
            </a:r>
            <a:br>
              <a:rPr lang="en-US" dirty="0"/>
            </a:br>
            <a:r>
              <a:rPr lang="en-US" dirty="0"/>
              <a:t>Practice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E8ECE1-42DC-070D-F782-209265F05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5-10 minutes</a:t>
            </a:r>
          </a:p>
          <a:p>
            <a:r>
              <a:rPr lang="en-US" dirty="0"/>
              <a:t>Introduction and anticipatory set</a:t>
            </a:r>
          </a:p>
          <a:p>
            <a:r>
              <a:rPr lang="en-US" dirty="0"/>
              <a:t>Bloom's: Remembering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A97304-993B-4728-A040-DB084D072DF3}"/>
              </a:ext>
            </a:extLst>
          </p:cNvPr>
          <p:cNvSpPr txBox="1"/>
          <p:nvPr/>
        </p:nvSpPr>
        <p:spPr>
          <a:xfrm>
            <a:off x="4279392" y="291224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/>
              <a:t>What are some examples  of an anticipatory set? </a:t>
            </a:r>
          </a:p>
          <a:p>
            <a:pPr lvl="2"/>
            <a:r>
              <a:rPr lang="en-US" dirty="0"/>
              <a:t>How do you "set the stage" for the learner?</a:t>
            </a:r>
          </a:p>
          <a:p>
            <a:pPr lvl="2"/>
            <a:r>
              <a:rPr lang="en-US" dirty="0"/>
              <a:t>What does this look like for virtual training ?</a:t>
            </a:r>
          </a:p>
          <a:p>
            <a:pPr lvl="2"/>
            <a:r>
              <a:rPr lang="en-US" dirty="0"/>
              <a:t>What does this look like for live training?</a:t>
            </a:r>
          </a:p>
        </p:txBody>
      </p:sp>
    </p:spTree>
    <p:extLst>
      <p:ext uri="{BB962C8B-B14F-4D97-AF65-F5344CB8AC3E}">
        <p14:creationId xmlns:p14="http://schemas.microsoft.com/office/powerpoint/2010/main" val="128397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B1931F-B4AE-B297-7CAD-A85BE274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Replicable</a:t>
            </a:r>
            <a:br>
              <a:rPr lang="en-US" dirty="0"/>
            </a:br>
            <a:r>
              <a:rPr lang="en-US" dirty="0"/>
              <a:t>Template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2EE82-C13E-443E-8647-DC56EEEF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8-15 minutes</a:t>
            </a:r>
          </a:p>
          <a:p>
            <a:r>
              <a:rPr lang="en-US" dirty="0"/>
              <a:t>Content</a:t>
            </a:r>
          </a:p>
          <a:p>
            <a:r>
              <a:rPr lang="en-US" dirty="0"/>
              <a:t>Bloom's: Understanding and Applying</a:t>
            </a:r>
          </a:p>
          <a:p>
            <a:pPr lvl="1"/>
            <a:r>
              <a:rPr lang="en-US" dirty="0"/>
              <a:t>Cover 2-3 Learning Outcomes</a:t>
            </a:r>
          </a:p>
          <a:p>
            <a:pPr lvl="1"/>
            <a:r>
              <a:rPr lang="en-US" dirty="0"/>
              <a:t>Why is this important?</a:t>
            </a:r>
          </a:p>
          <a:p>
            <a:pPr lvl="1"/>
            <a:r>
              <a:rPr lang="en-US" dirty="0"/>
              <a:t>Describe the thought process</a:t>
            </a:r>
          </a:p>
          <a:p>
            <a:pPr lvl="1"/>
            <a:r>
              <a:rPr lang="en-US" dirty="0"/>
              <a:t>Ideas for how this change might be implemented</a:t>
            </a:r>
          </a:p>
          <a:p>
            <a:pPr lvl="1"/>
            <a:r>
              <a:rPr lang="en-US" dirty="0"/>
              <a:t>Case studies, examples, stories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tx1"/>
          </a:solidFill>
          <a:ln>
            <a:solidFill>
              <a:srgbClr val="003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9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0EBEE9A-BB25-11E2-19AB-752B2B9A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</a:t>
            </a:r>
            <a:br>
              <a:rPr lang="en-US" dirty="0"/>
            </a:br>
            <a:r>
              <a:rPr lang="en-US" dirty="0"/>
              <a:t>Practice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2EE82-C13E-443E-8647-DC56EEEF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8-15 minutes</a:t>
            </a:r>
          </a:p>
          <a:p>
            <a:r>
              <a:rPr lang="en-US" dirty="0"/>
              <a:t>Content</a:t>
            </a:r>
          </a:p>
          <a:p>
            <a:r>
              <a:rPr lang="en-US" dirty="0"/>
              <a:t>Bloom's: Understanding and Applying</a:t>
            </a:r>
          </a:p>
          <a:p>
            <a:pPr lvl="1"/>
            <a:r>
              <a:rPr lang="en-US" dirty="0"/>
              <a:t>Instructional ideas</a:t>
            </a:r>
          </a:p>
          <a:p>
            <a:pPr lvl="1"/>
            <a:r>
              <a:rPr lang="en-US" dirty="0"/>
              <a:t>Zoom-based apps</a:t>
            </a:r>
          </a:p>
          <a:p>
            <a:pPr lvl="2"/>
            <a:endParaRPr lang="en-US" dirty="0"/>
          </a:p>
          <a:p>
            <a:pPr lvl="2"/>
            <a:r>
              <a:rPr lang="en-US" dirty="0">
                <a:solidFill>
                  <a:schemeClr val="tx1"/>
                </a:solidFill>
              </a:rPr>
              <a:t>What content would you deliver? 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What tools would you use?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What does this look like for virtual events?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What does this look like for live training?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tx1"/>
          </a:solidFill>
          <a:ln>
            <a:solidFill>
              <a:srgbClr val="003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7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644A55-2173-982A-4644-BA7AC1FA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Replicable</a:t>
            </a:r>
            <a:br>
              <a:rPr lang="en-US" dirty="0"/>
            </a:br>
            <a:r>
              <a:rPr lang="en-US" dirty="0"/>
              <a:t>Template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2EE82-C13E-443E-8647-DC56EEEF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5-10 minutes</a:t>
            </a:r>
          </a:p>
          <a:p>
            <a:r>
              <a:rPr lang="en-US" dirty="0"/>
              <a:t>Interaction and engagement</a:t>
            </a:r>
          </a:p>
          <a:p>
            <a:r>
              <a:rPr lang="en-US" dirty="0"/>
              <a:t>Bloom's:  Understanding and Applying</a:t>
            </a:r>
          </a:p>
          <a:p>
            <a:pPr lvl="1"/>
            <a:r>
              <a:rPr lang="en-US" dirty="0"/>
              <a:t>How will you implement what you've learned so far?</a:t>
            </a:r>
          </a:p>
          <a:p>
            <a:pPr lvl="1"/>
            <a:r>
              <a:rPr lang="en-US" dirty="0"/>
              <a:t>Webinar: Poll questions</a:t>
            </a:r>
          </a:p>
          <a:p>
            <a:pPr lvl="1"/>
            <a:r>
              <a:rPr lang="en-US" dirty="0"/>
              <a:t>eLearning:  drag-and-drop, clickable hot spots</a:t>
            </a:r>
          </a:p>
          <a:p>
            <a:pPr lvl="1"/>
            <a:r>
              <a:rPr lang="en-US" dirty="0"/>
              <a:t>F2F: Small group discussions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rgbClr val="0E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A7C62D8-EBC6-D809-2429-CF52A1DA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</a:t>
            </a:r>
            <a:br>
              <a:rPr lang="en-US" dirty="0"/>
            </a:br>
            <a:r>
              <a:rPr lang="en-US" dirty="0"/>
              <a:t>Practice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2EE82-C13E-443E-8647-DC56EEEF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5-10 minutes</a:t>
            </a:r>
          </a:p>
          <a:p>
            <a:r>
              <a:rPr lang="en-US" dirty="0"/>
              <a:t>Interaction and engagement</a:t>
            </a:r>
          </a:p>
          <a:p>
            <a:r>
              <a:rPr lang="en-US" dirty="0"/>
              <a:t>Bloom's:  Understanding and Applying</a:t>
            </a:r>
          </a:p>
          <a:p>
            <a:pPr lvl="1"/>
            <a:r>
              <a:rPr lang="en-US" dirty="0"/>
              <a:t>Instructional ideas</a:t>
            </a:r>
          </a:p>
          <a:p>
            <a:pPr lvl="1"/>
            <a:r>
              <a:rPr lang="en-US" dirty="0"/>
              <a:t>Zoom-based apps</a:t>
            </a:r>
          </a:p>
          <a:p>
            <a:pPr lvl="1"/>
            <a:endParaRPr lang="en-US" dirty="0"/>
          </a:p>
          <a:p>
            <a:pPr lvl="2"/>
            <a:r>
              <a:rPr lang="en-US" dirty="0">
                <a:solidFill>
                  <a:schemeClr val="tx1"/>
                </a:solidFill>
              </a:rPr>
              <a:t>What activities would you have the learners do? 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What tools would you use?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this look like on Zoom 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this look like for live training?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rgbClr val="0E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tx1"/>
          </a:solidFill>
          <a:ln>
            <a:solidFill>
              <a:srgbClr val="003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4F38B2-C924-8B4A-B938-C71D4526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Replicable</a:t>
            </a:r>
            <a:br>
              <a:rPr lang="en-US" dirty="0"/>
            </a:br>
            <a:r>
              <a:rPr lang="en-US" dirty="0"/>
              <a:t>Template</a:t>
            </a:r>
            <a:br>
              <a:rPr lang="en-US" dirty="0"/>
            </a:b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DB1F64-E701-3A57-1B50-F7B0F4F6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8-15 minutes</a:t>
            </a:r>
          </a:p>
          <a:p>
            <a:r>
              <a:rPr lang="en-US" dirty="0"/>
              <a:t>Content</a:t>
            </a:r>
          </a:p>
          <a:p>
            <a:r>
              <a:rPr lang="en-US" dirty="0"/>
              <a:t>Bloom's: Analyze and Evaluate</a:t>
            </a:r>
          </a:p>
          <a:p>
            <a:endParaRPr lang="en-US" dirty="0"/>
          </a:p>
          <a:p>
            <a:pPr lvl="2"/>
            <a:r>
              <a:rPr lang="en-US" dirty="0">
                <a:solidFill>
                  <a:schemeClr val="tx1"/>
                </a:solidFill>
              </a:rPr>
              <a:t>Cover 2-3 Learning Outcomes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Why is this important?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Describe the thought process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Ideas for how this change might be implemented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Case studies, examples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99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50AF9B-3650-DA54-7CC8-713ECADD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</a:t>
            </a:r>
            <a:br>
              <a:rPr lang="en-US" dirty="0"/>
            </a:br>
            <a:r>
              <a:rPr lang="en-US" dirty="0"/>
              <a:t>Practice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2EE82-C13E-443E-8647-DC56EEEF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8-15 minutes</a:t>
            </a:r>
          </a:p>
          <a:p>
            <a:r>
              <a:rPr lang="en-US" dirty="0"/>
              <a:t>Content</a:t>
            </a:r>
          </a:p>
          <a:p>
            <a:r>
              <a:rPr lang="en-US" dirty="0"/>
              <a:t>Bloom's: Analyze and Evaluate</a:t>
            </a:r>
          </a:p>
          <a:p>
            <a:pPr lvl="1"/>
            <a:r>
              <a:rPr lang="en-US" dirty="0"/>
              <a:t>Instructional ideas</a:t>
            </a:r>
          </a:p>
          <a:p>
            <a:pPr lvl="1"/>
            <a:r>
              <a:rPr lang="en-US" dirty="0"/>
              <a:t>Zoom-based apps</a:t>
            </a:r>
          </a:p>
          <a:p>
            <a:pPr lvl="1"/>
            <a:endParaRPr lang="en-US" dirty="0"/>
          </a:p>
          <a:p>
            <a:pPr lvl="2"/>
            <a:r>
              <a:rPr lang="en-US" dirty="0">
                <a:solidFill>
                  <a:schemeClr val="tx1"/>
                </a:solidFill>
              </a:rPr>
              <a:t>What content would you deliver? 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What tools would you use?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this look like on Zoom 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this look like for live training?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tx1"/>
          </a:solidFill>
          <a:ln>
            <a:solidFill>
              <a:srgbClr val="003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6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rgbClr val="0E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C61DF8-836D-B48E-96F8-94A0E404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Replicable</a:t>
            </a:r>
            <a:br>
              <a:rPr lang="en-US" dirty="0"/>
            </a:br>
            <a:r>
              <a:rPr lang="en-US" dirty="0"/>
              <a:t>Template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B973323-90FB-AC00-413B-CE4328860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5-10 minutes</a:t>
            </a:r>
          </a:p>
          <a:p>
            <a:r>
              <a:rPr lang="en-US" dirty="0"/>
              <a:t>Interaction and engagement</a:t>
            </a:r>
          </a:p>
          <a:p>
            <a:r>
              <a:rPr lang="en-US" dirty="0"/>
              <a:t>(Bloom's:  Create)</a:t>
            </a:r>
          </a:p>
          <a:p>
            <a:endParaRPr lang="en-US" dirty="0"/>
          </a:p>
          <a:p>
            <a:pPr lvl="2"/>
            <a:r>
              <a:rPr lang="en-US" dirty="0">
                <a:solidFill>
                  <a:schemeClr val="tx1"/>
                </a:solidFill>
              </a:rPr>
              <a:t>How will you implement what you've learned?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What would you tell a co-worker about this event?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Offer a scenario, ask what they would do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Poll questions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eLearning:  drag-and-drop, clickable hot spots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Small group discussions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B4D05-BE54-59F3-8E0D-E18B7E37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09052-4D71-4D76-A988-48933634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31300"/>
            <a:ext cx="5257800" cy="1795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Kristen Wall, MA, EdD</a:t>
            </a:r>
          </a:p>
          <a:p>
            <a:pPr marL="0" indent="0" algn="ctr">
              <a:buNone/>
            </a:pPr>
            <a:r>
              <a:rPr lang="en-US" sz="4000" dirty="0"/>
              <a:t>Consultant with Blue Sky eLearn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D8FC7B9-19FE-0FFE-9A01-E52E585BF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4" y="1619916"/>
            <a:ext cx="3337560" cy="3898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94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B5F8E6-64F6-F452-23F1-E0817C4F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</a:t>
            </a:r>
            <a:br>
              <a:rPr lang="en-US" dirty="0"/>
            </a:br>
            <a:r>
              <a:rPr lang="en-US" dirty="0"/>
              <a:t>Practice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2EE82-C13E-443E-8647-DC56EEEF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5-10 minutes</a:t>
            </a:r>
          </a:p>
          <a:p>
            <a:r>
              <a:rPr lang="en-US" dirty="0"/>
              <a:t>Interaction and engagement</a:t>
            </a:r>
          </a:p>
          <a:p>
            <a:r>
              <a:rPr lang="en-US" dirty="0"/>
              <a:t>Bloom's:  Create</a:t>
            </a:r>
          </a:p>
          <a:p>
            <a:pPr lvl="1"/>
            <a:r>
              <a:rPr lang="en-US" dirty="0"/>
              <a:t>Instructional ideas</a:t>
            </a:r>
          </a:p>
          <a:p>
            <a:pPr lvl="1"/>
            <a:r>
              <a:rPr lang="en-US" dirty="0"/>
              <a:t>Zoom-based apps</a:t>
            </a:r>
          </a:p>
          <a:p>
            <a:pPr lvl="1"/>
            <a:endParaRPr lang="en-US" dirty="0"/>
          </a:p>
          <a:p>
            <a:pPr lvl="2"/>
            <a:r>
              <a:rPr lang="en-US" dirty="0">
                <a:solidFill>
                  <a:schemeClr val="tx1"/>
                </a:solidFill>
              </a:rPr>
              <a:t>What activities would you have the learners do? 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What tools would you use?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this look like on Zoom 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this look like for live training?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rgbClr val="0E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8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1E65800-B873-261A-07BB-770456B5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Replicable</a:t>
            </a:r>
            <a:br>
              <a:rPr lang="en-US" dirty="0"/>
            </a:br>
            <a:r>
              <a:rPr lang="en-US" dirty="0"/>
              <a:t>Template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24CCF0-EAA8-5BC7-D619-79E757312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5-10 minutes</a:t>
            </a:r>
          </a:p>
          <a:p>
            <a:r>
              <a:rPr lang="en-US" dirty="0"/>
              <a:t>Additional Resources/Conclusion/Upcoming Events</a:t>
            </a:r>
          </a:p>
          <a:p>
            <a:pPr lvl="1"/>
            <a:r>
              <a:rPr lang="en-US" dirty="0"/>
              <a:t>Direct learners to additional resources, not just an e-mail address or the website</a:t>
            </a:r>
          </a:p>
          <a:p>
            <a:pPr lvl="1"/>
            <a:r>
              <a:rPr lang="en-US" dirty="0"/>
              <a:t>Webinars, F2F: Have the PPT deck immediately available for download</a:t>
            </a:r>
          </a:p>
          <a:p>
            <a:pPr lvl="1"/>
            <a:r>
              <a:rPr lang="en-US" dirty="0"/>
              <a:t>For webinars and F2F, announce upcoming events (and who should attend)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B8CAB8-372E-48F4-AD12-2867F02918B8}"/>
              </a:ext>
            </a:extLst>
          </p:cNvPr>
          <p:cNvSpPr/>
          <p:nvPr/>
        </p:nvSpPr>
        <p:spPr>
          <a:xfrm>
            <a:off x="3711388" y="898711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4F84-A6DF-4B1F-BE5D-B39C96E050A8}"/>
              </a:ext>
            </a:extLst>
          </p:cNvPr>
          <p:cNvSpPr/>
          <p:nvPr/>
        </p:nvSpPr>
        <p:spPr>
          <a:xfrm>
            <a:off x="3711388" y="1615888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C444C-CCC3-4E0D-8760-CF7E94EB1795}"/>
              </a:ext>
            </a:extLst>
          </p:cNvPr>
          <p:cNvSpPr/>
          <p:nvPr/>
        </p:nvSpPr>
        <p:spPr>
          <a:xfrm>
            <a:off x="3711388" y="2870946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39F0AA-12D6-4236-A389-8BFAFCD1273F}"/>
              </a:ext>
            </a:extLst>
          </p:cNvPr>
          <p:cNvSpPr/>
          <p:nvPr/>
        </p:nvSpPr>
        <p:spPr>
          <a:xfrm>
            <a:off x="3711388" y="3599329"/>
            <a:ext cx="918882" cy="1255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ADACA-AF75-40E7-8338-BEB614E5BBFA}"/>
              </a:ext>
            </a:extLst>
          </p:cNvPr>
          <p:cNvSpPr/>
          <p:nvPr/>
        </p:nvSpPr>
        <p:spPr>
          <a:xfrm>
            <a:off x="3711388" y="4854387"/>
            <a:ext cx="918882" cy="71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83AE2A-F169-432A-88DB-D6A564947132}"/>
              </a:ext>
            </a:extLst>
          </p:cNvPr>
          <p:cNvSpPr/>
          <p:nvPr/>
        </p:nvSpPr>
        <p:spPr>
          <a:xfrm>
            <a:off x="3711388" y="5571563"/>
            <a:ext cx="918882" cy="71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7A76DCC-E22A-2143-A345-CA5F493C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</a:t>
            </a:r>
            <a:br>
              <a:rPr lang="en-US" dirty="0"/>
            </a:br>
            <a:r>
              <a:rPr lang="en-US" dirty="0"/>
              <a:t>Practice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D75BCF-E984-A511-FF45-B1C526460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5-10 minutes</a:t>
            </a:r>
          </a:p>
          <a:p>
            <a:r>
              <a:rPr lang="en-US" dirty="0"/>
              <a:t>Additional Resources/Conclusion/Upcoming Events</a:t>
            </a:r>
          </a:p>
          <a:p>
            <a:pPr lvl="1"/>
            <a:r>
              <a:rPr lang="en-US" dirty="0"/>
              <a:t>Instructional ideas</a:t>
            </a:r>
          </a:p>
          <a:p>
            <a:pPr lvl="1"/>
            <a:r>
              <a:rPr lang="en-US" dirty="0"/>
              <a:t>Zoom-based apps</a:t>
            </a:r>
          </a:p>
          <a:p>
            <a:endParaRPr lang="en-US" dirty="0"/>
          </a:p>
          <a:p>
            <a:pPr lvl="2"/>
            <a:r>
              <a:rPr lang="en-US" dirty="0">
                <a:solidFill>
                  <a:schemeClr val="tx1"/>
                </a:solidFill>
              </a:rPr>
              <a:t>What activities would you have the learners do to help them draw conclusions and wrap up the session? 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What tools would you use?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this look like on Zoom 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this look like for live training?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089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Techniques – Virtual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09052-4D71-4D76-A988-48933634C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32008" cy="4351338"/>
          </a:xfrm>
        </p:spPr>
        <p:txBody>
          <a:bodyPr numCol="2"/>
          <a:lstStyle/>
          <a:p>
            <a:r>
              <a:rPr lang="en-US" dirty="0"/>
              <a:t>Think-pair-share</a:t>
            </a:r>
          </a:p>
          <a:p>
            <a:r>
              <a:rPr lang="en-US" dirty="0"/>
              <a:t>Role play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Problem-based learning</a:t>
            </a:r>
          </a:p>
          <a:p>
            <a:r>
              <a:rPr lang="en-US" dirty="0"/>
              <a:t>Create a quiz</a:t>
            </a:r>
          </a:p>
          <a:p>
            <a:r>
              <a:rPr lang="en-US" dirty="0"/>
              <a:t>Use the whiteboard function in Zoom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Zoom apps:</a:t>
            </a:r>
          </a:p>
          <a:p>
            <a:r>
              <a:rPr lang="en-US" dirty="0"/>
              <a:t>Kahoot</a:t>
            </a:r>
          </a:p>
          <a:p>
            <a:r>
              <a:rPr lang="en-US" dirty="0"/>
              <a:t>Scribble Together</a:t>
            </a:r>
          </a:p>
          <a:p>
            <a:r>
              <a:rPr lang="en-US" dirty="0" err="1"/>
              <a:t>Mentimeter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08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Techniques – F2F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09052-4D71-4D76-A988-48933634C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95021" cy="4351338"/>
          </a:xfrm>
        </p:spPr>
        <p:txBody>
          <a:bodyPr numCol="2">
            <a:normAutofit/>
          </a:bodyPr>
          <a:lstStyle/>
          <a:p>
            <a:r>
              <a:rPr lang="en-US" dirty="0"/>
              <a:t>Think-pair-share</a:t>
            </a:r>
          </a:p>
          <a:p>
            <a:r>
              <a:rPr lang="en-US" dirty="0"/>
              <a:t>Role play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Problem-based learning</a:t>
            </a:r>
          </a:p>
          <a:p>
            <a:r>
              <a:rPr lang="en-US" dirty="0"/>
              <a:t>Create a quiz</a:t>
            </a:r>
          </a:p>
          <a:p>
            <a:r>
              <a:rPr lang="en-US" dirty="0"/>
              <a:t>Large Post-It notes</a:t>
            </a:r>
          </a:p>
          <a:p>
            <a:r>
              <a:rPr lang="en-US" dirty="0"/>
              <a:t>Pictures/quotations for understanding</a:t>
            </a:r>
          </a:p>
          <a:p>
            <a:r>
              <a:rPr lang="en-US" dirty="0">
                <a:solidFill>
                  <a:srgbClr val="181818"/>
                </a:solidFill>
              </a:rPr>
              <a:t>Line up, scale of 1-10</a:t>
            </a:r>
          </a:p>
          <a:p>
            <a:r>
              <a:rPr lang="en-US" b="0" i="0" dirty="0">
                <a:solidFill>
                  <a:srgbClr val="181818"/>
                </a:solidFill>
                <a:effectLst/>
              </a:rPr>
              <a:t>Large crowds:  stand up, raise your hands, turn on your cell phone flashlight, etc.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203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5648A-9648-DF6C-2872-AF90DCDD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Quotations Activity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09052-4D71-4D76-A988-48933634C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12116" cy="4351338"/>
          </a:xfrm>
        </p:spPr>
        <p:txBody>
          <a:bodyPr>
            <a:normAutofit/>
          </a:bodyPr>
          <a:lstStyle/>
          <a:p>
            <a:r>
              <a:rPr lang="en-US" dirty="0"/>
              <a:t>“Doh!” – Homer Simpson</a:t>
            </a:r>
          </a:p>
          <a:p>
            <a:r>
              <a:rPr lang="en-US" dirty="0"/>
              <a:t>“</a:t>
            </a:r>
            <a:r>
              <a:rPr lang="en-US" b="0" i="0" dirty="0">
                <a:solidFill>
                  <a:srgbClr val="181818"/>
                </a:solidFill>
                <a:effectLst/>
              </a:rPr>
              <a:t>Nothing in life is to be feared. It is only to be understood.” –Marie Curie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Bookmania"/>
              </a:rPr>
              <a:t>“Geology is the study of pressure and time. That’s all it takes, pressure and time.” – </a:t>
            </a:r>
            <a:r>
              <a:rPr lang="en-US" b="0" i="1" dirty="0">
                <a:solidFill>
                  <a:srgbClr val="000000"/>
                </a:solidFill>
                <a:effectLst/>
                <a:latin typeface="Bookmania"/>
              </a:rPr>
              <a:t>Shawshank Redemption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proxima-nova-n4"/>
              </a:rPr>
              <a:t>“Today is a good day to try.” – </a:t>
            </a:r>
            <a:r>
              <a:rPr lang="en-US" b="0" i="1" dirty="0">
                <a:solidFill>
                  <a:srgbClr val="000000"/>
                </a:solidFill>
                <a:effectLst/>
                <a:latin typeface="proxima-nova-n4"/>
              </a:rPr>
              <a:t>The Hunchback of Notre Dame (Disney)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proxima-nova-n4"/>
              </a:rPr>
              <a:t>“I’m a damsel, I’m in distress, I can handle this. Have a nice day.” – </a:t>
            </a:r>
            <a:r>
              <a:rPr lang="en-US" b="0" i="1" dirty="0">
                <a:solidFill>
                  <a:srgbClr val="000000"/>
                </a:solidFill>
                <a:effectLst/>
                <a:latin typeface="proxima-nova-n4"/>
              </a:rPr>
              <a:t>Hercules</a:t>
            </a:r>
            <a:r>
              <a:rPr lang="en-US" dirty="0">
                <a:solidFill>
                  <a:srgbClr val="000000"/>
                </a:solidFill>
                <a:latin typeface="proxima-nova-n4"/>
              </a:rPr>
              <a:t> (Disney)</a:t>
            </a:r>
          </a:p>
          <a:p>
            <a:r>
              <a:rPr lang="en-US" i="0" dirty="0">
                <a:solidFill>
                  <a:srgbClr val="181818"/>
                </a:solidFill>
                <a:effectLst/>
              </a:rPr>
              <a:t>“I am a slow walker, but I never walk back.” -- </a:t>
            </a:r>
            <a:r>
              <a:rPr lang="en-US" i="0" dirty="0">
                <a:solidFill>
                  <a:srgbClr val="333333"/>
                </a:solidFill>
                <a:effectLst/>
              </a:rPr>
              <a:t>Abraham Lincoln</a:t>
            </a:r>
            <a:endParaRPr lang="en-US" i="0" dirty="0">
              <a:solidFill>
                <a:srgbClr val="000000"/>
              </a:solidFill>
              <a:effectLst/>
            </a:endParaRPr>
          </a:p>
          <a:p>
            <a:endParaRPr lang="en-US" b="0" i="1" dirty="0">
              <a:solidFill>
                <a:srgbClr val="000000"/>
              </a:solidFill>
              <a:effectLst/>
              <a:latin typeface="Bookmania"/>
            </a:endParaRPr>
          </a:p>
          <a:p>
            <a:endParaRPr lang="en-US" b="0" i="0" dirty="0">
              <a:solidFill>
                <a:srgbClr val="181818"/>
              </a:solidFill>
              <a:effectLst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016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EAA744-4F5A-2096-2BEA-83E8C2FC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Training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09052-4D71-4D76-A988-48933634C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 2, 3, 4 hours of content – what is the same?  What is different?</a:t>
            </a:r>
          </a:p>
          <a:p>
            <a:r>
              <a:rPr lang="en-US" dirty="0"/>
              <a:t>How do you help manage energy levels?</a:t>
            </a:r>
          </a:p>
          <a:p>
            <a:pPr lvl="1"/>
            <a:r>
              <a:rPr lang="en-US" dirty="0"/>
              <a:t>Breaks – reading the audience, contentious discussion</a:t>
            </a:r>
          </a:p>
          <a:p>
            <a:pPr lvl="1"/>
            <a:r>
              <a:rPr lang="en-US" dirty="0"/>
              <a:t>No pressure on breaks to network</a:t>
            </a:r>
          </a:p>
          <a:p>
            <a:pPr lvl="1"/>
            <a:r>
              <a:rPr lang="en-US" dirty="0"/>
              <a:t>Family check-in time (breaks)</a:t>
            </a:r>
          </a:p>
          <a:p>
            <a:pPr lvl="1"/>
            <a:r>
              <a:rPr lang="en-US" dirty="0"/>
              <a:t>Introverts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719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B25572-91CD-6D29-FE00-AA1E4538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Co-Training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09052-4D71-4D76-A988-48933634C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look like to train with someone else?</a:t>
            </a:r>
          </a:p>
          <a:p>
            <a:pPr lvl="1"/>
            <a:r>
              <a:rPr lang="en-US" dirty="0"/>
              <a:t>Practice together</a:t>
            </a:r>
          </a:p>
          <a:p>
            <a:pPr lvl="1"/>
            <a:r>
              <a:rPr lang="en-US" dirty="0"/>
              <a:t>Anticipate responding to issues</a:t>
            </a:r>
          </a:p>
          <a:p>
            <a:pPr lvl="1"/>
            <a:r>
              <a:rPr lang="en-US" dirty="0"/>
              <a:t>Identify clear roles and responsibilities</a:t>
            </a:r>
          </a:p>
          <a:p>
            <a:pPr lvl="1"/>
            <a:r>
              <a:rPr lang="en-US" dirty="0"/>
              <a:t>Carefully plan transitions – write a script!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856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, silhouette&#10;&#10;Description automatically generated">
            <a:extLst>
              <a:ext uri="{FF2B5EF4-FFF2-40B4-BE49-F238E27FC236}">
                <a16:creationId xmlns:a16="http://schemas.microsoft.com/office/drawing/2014/main" id="{DB572EB2-1E0F-442A-92A8-E38E2B9C3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27" y="387788"/>
            <a:ext cx="2424015" cy="1183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71733-ABEE-9B8B-D720-3883F692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002095" cy="345967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Once you close this presentation, go back to the Learning Management System to download this PowerPoint deck and explore the other LEAD to Succeed materials.</a:t>
            </a:r>
            <a:endParaRPr lang="en-GB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256B9563-AADD-DD39-869A-16F0760A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27" y="979629"/>
            <a:ext cx="2818574" cy="36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4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B96B9C-6B10-F8C7-06CE-BD5DD689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Adult Learners</a:t>
            </a: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B6059D8-E13D-4AE4-9684-3F03DCD0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7224"/>
              </p:ext>
            </p:extLst>
          </p:nvPr>
        </p:nvGraphicFramePr>
        <p:xfrm>
          <a:off x="827314" y="1825625"/>
          <a:ext cx="10230830" cy="346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5415">
                  <a:extLst>
                    <a:ext uri="{9D8B030D-6E8A-4147-A177-3AD203B41FA5}">
                      <a16:colId xmlns:a16="http://schemas.microsoft.com/office/drawing/2014/main" val="2358284599"/>
                    </a:ext>
                  </a:extLst>
                </a:gridCol>
                <a:gridCol w="5115415">
                  <a:extLst>
                    <a:ext uri="{9D8B030D-6E8A-4147-A177-3AD203B41FA5}">
                      <a16:colId xmlns:a16="http://schemas.microsoft.com/office/drawing/2014/main" val="2055982368"/>
                    </a:ext>
                  </a:extLst>
                </a:gridCol>
              </a:tblGrid>
              <a:tr h="3710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Pros of working with adult learners</a:t>
                      </a:r>
                    </a:p>
                  </a:txBody>
                  <a:tcPr>
                    <a:solidFill>
                      <a:srgbClr val="0E7C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Challenges of working with adult learners</a:t>
                      </a:r>
                    </a:p>
                  </a:txBody>
                  <a:tcPr>
                    <a:solidFill>
                      <a:srgbClr val="0E7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043351"/>
                  </a:ext>
                </a:extLst>
              </a:tr>
              <a:tr h="309465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2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Generally willing to participate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Have life experience, not starting with a blank slate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Can learn from each other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Sometimes monopolize the conversation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Sometimes unwilling to participate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Have trouble focusing due to other responsibilities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0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67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B4D05-BE54-59F3-8E0D-E18B7E37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09052-4D71-4D76-A988-48933634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300"/>
            <a:ext cx="10515600" cy="1795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would you add to this list of the pros and challenges of working with adult learners?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15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E07D25C-96EE-4F94-80A8-721AF27F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Knowles’ Adult Learning Principles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380008-F847-40C7-AE2F-B78B3FB12C95}"/>
              </a:ext>
            </a:extLst>
          </p:cNvPr>
          <p:cNvGrpSpPr/>
          <p:nvPr/>
        </p:nvGrpSpPr>
        <p:grpSpPr>
          <a:xfrm>
            <a:off x="3512931" y="1610139"/>
            <a:ext cx="7095680" cy="4532244"/>
            <a:chOff x="5103192" y="1003560"/>
            <a:chExt cx="7867374" cy="5025150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BF363A53-0E94-4975-B23A-F4DC2B330E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70160253"/>
                </p:ext>
              </p:extLst>
            </p:nvPr>
          </p:nvGraphicFramePr>
          <p:xfrm>
            <a:off x="5103192" y="1003560"/>
            <a:ext cx="7867374" cy="50251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212F6B06-CE83-474F-A204-0265822D7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998" y="2603603"/>
              <a:ext cx="1570925" cy="183982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858172-28D5-4948-9C77-A0401E922542}"/>
              </a:ext>
            </a:extLst>
          </p:cNvPr>
          <p:cNvSpPr txBox="1"/>
          <p:nvPr/>
        </p:nvSpPr>
        <p:spPr>
          <a:xfrm>
            <a:off x="1093304" y="2967335"/>
            <a:ext cx="2822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Adults…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55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Bloom’s Taxonomy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91669" y="1309186"/>
            <a:ext cx="3413760" cy="19507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D290C-4909-0C97-9AA1-EA57ACB12CF1}"/>
              </a:ext>
            </a:extLst>
          </p:cNvPr>
          <p:cNvSpPr/>
          <p:nvPr/>
        </p:nvSpPr>
        <p:spPr>
          <a:xfrm>
            <a:off x="2905125" y="1229812"/>
            <a:ext cx="6238430" cy="4897939"/>
          </a:xfrm>
          <a:prstGeom prst="rect">
            <a:avLst/>
          </a:prstGeom>
          <a:ln>
            <a:noFill/>
          </a:ln>
        </p:spPr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076F595-27F3-87A9-6CE9-00F667B28EAF}"/>
              </a:ext>
            </a:extLst>
          </p:cNvPr>
          <p:cNvSpPr/>
          <p:nvPr/>
        </p:nvSpPr>
        <p:spPr>
          <a:xfrm>
            <a:off x="5504470" y="1229812"/>
            <a:ext cx="1039738" cy="816323"/>
          </a:xfrm>
          <a:custGeom>
            <a:avLst/>
            <a:gdLst>
              <a:gd name="connsiteX0" fmla="*/ 0 w 1039738"/>
              <a:gd name="connsiteY0" fmla="*/ 816323 h 816323"/>
              <a:gd name="connsiteX1" fmla="*/ 519867 w 1039738"/>
              <a:gd name="connsiteY1" fmla="*/ 0 h 816323"/>
              <a:gd name="connsiteX2" fmla="*/ 519871 w 1039738"/>
              <a:gd name="connsiteY2" fmla="*/ 0 h 816323"/>
              <a:gd name="connsiteX3" fmla="*/ 1039738 w 1039738"/>
              <a:gd name="connsiteY3" fmla="*/ 816323 h 816323"/>
              <a:gd name="connsiteX4" fmla="*/ 0 w 1039738"/>
              <a:gd name="connsiteY4" fmla="*/ 816323 h 8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738" h="816323">
                <a:moveTo>
                  <a:pt x="0" y="816323"/>
                </a:moveTo>
                <a:lnTo>
                  <a:pt x="519867" y="0"/>
                </a:lnTo>
                <a:lnTo>
                  <a:pt x="519871" y="0"/>
                </a:lnTo>
                <a:lnTo>
                  <a:pt x="1039738" y="816323"/>
                </a:lnTo>
                <a:lnTo>
                  <a:pt x="0" y="816323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0" i="0" kern="1200">
              <a:latin typeface="Effra Medium" panose="020B0603020203020204" pitchFamily="34" charset="0"/>
              <a:cs typeface="Effra Medium" panose="020B060302020302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922CA20-05D1-724E-1AAA-1A2727574DEA}"/>
              </a:ext>
            </a:extLst>
          </p:cNvPr>
          <p:cNvSpPr/>
          <p:nvPr/>
        </p:nvSpPr>
        <p:spPr>
          <a:xfrm>
            <a:off x="4984601" y="2046135"/>
            <a:ext cx="2079476" cy="816323"/>
          </a:xfrm>
          <a:custGeom>
            <a:avLst/>
            <a:gdLst>
              <a:gd name="connsiteX0" fmla="*/ 0 w 2079476"/>
              <a:gd name="connsiteY0" fmla="*/ 816323 h 816323"/>
              <a:gd name="connsiteX1" fmla="*/ 519867 w 2079476"/>
              <a:gd name="connsiteY1" fmla="*/ 0 h 816323"/>
              <a:gd name="connsiteX2" fmla="*/ 1559609 w 2079476"/>
              <a:gd name="connsiteY2" fmla="*/ 0 h 816323"/>
              <a:gd name="connsiteX3" fmla="*/ 2079476 w 2079476"/>
              <a:gd name="connsiteY3" fmla="*/ 816323 h 816323"/>
              <a:gd name="connsiteX4" fmla="*/ 0 w 2079476"/>
              <a:gd name="connsiteY4" fmla="*/ 816323 h 8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76" h="816323">
                <a:moveTo>
                  <a:pt x="0" y="816323"/>
                </a:moveTo>
                <a:lnTo>
                  <a:pt x="519867" y="0"/>
                </a:lnTo>
                <a:lnTo>
                  <a:pt x="1559609" y="0"/>
                </a:lnTo>
                <a:lnTo>
                  <a:pt x="2079476" y="816323"/>
                </a:lnTo>
                <a:lnTo>
                  <a:pt x="0" y="816323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9309" tIns="25400" rIns="389308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0" i="0" kern="1200">
              <a:latin typeface="Effra Medium" panose="020B0603020203020204" pitchFamily="34" charset="0"/>
              <a:cs typeface="Effra Medium" panose="020B0603020203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764AD6C-4A6B-AE5C-DE49-8B46022BB077}"/>
              </a:ext>
            </a:extLst>
          </p:cNvPr>
          <p:cNvSpPr/>
          <p:nvPr/>
        </p:nvSpPr>
        <p:spPr>
          <a:xfrm>
            <a:off x="4464732" y="2862458"/>
            <a:ext cx="3119215" cy="816323"/>
          </a:xfrm>
          <a:custGeom>
            <a:avLst/>
            <a:gdLst>
              <a:gd name="connsiteX0" fmla="*/ 0 w 3119215"/>
              <a:gd name="connsiteY0" fmla="*/ 816323 h 816323"/>
              <a:gd name="connsiteX1" fmla="*/ 519867 w 3119215"/>
              <a:gd name="connsiteY1" fmla="*/ 0 h 816323"/>
              <a:gd name="connsiteX2" fmla="*/ 2599348 w 3119215"/>
              <a:gd name="connsiteY2" fmla="*/ 0 h 816323"/>
              <a:gd name="connsiteX3" fmla="*/ 3119215 w 3119215"/>
              <a:gd name="connsiteY3" fmla="*/ 816323 h 816323"/>
              <a:gd name="connsiteX4" fmla="*/ 0 w 3119215"/>
              <a:gd name="connsiteY4" fmla="*/ 816323 h 8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15" h="816323">
                <a:moveTo>
                  <a:pt x="0" y="816323"/>
                </a:moveTo>
                <a:lnTo>
                  <a:pt x="519867" y="0"/>
                </a:lnTo>
                <a:lnTo>
                  <a:pt x="2599348" y="0"/>
                </a:lnTo>
                <a:lnTo>
                  <a:pt x="3119215" y="816323"/>
                </a:lnTo>
                <a:lnTo>
                  <a:pt x="0" y="816323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263" tIns="25400" rIns="571263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rgbClr val="0E7C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ANALYZING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9133674-B6F5-0648-B183-0586C73BA961}"/>
              </a:ext>
            </a:extLst>
          </p:cNvPr>
          <p:cNvSpPr/>
          <p:nvPr/>
        </p:nvSpPr>
        <p:spPr>
          <a:xfrm>
            <a:off x="3944863" y="3678781"/>
            <a:ext cx="4158953" cy="816323"/>
          </a:xfrm>
          <a:custGeom>
            <a:avLst/>
            <a:gdLst>
              <a:gd name="connsiteX0" fmla="*/ 0 w 4158953"/>
              <a:gd name="connsiteY0" fmla="*/ 816323 h 816323"/>
              <a:gd name="connsiteX1" fmla="*/ 519867 w 4158953"/>
              <a:gd name="connsiteY1" fmla="*/ 0 h 816323"/>
              <a:gd name="connsiteX2" fmla="*/ 3639086 w 4158953"/>
              <a:gd name="connsiteY2" fmla="*/ 0 h 816323"/>
              <a:gd name="connsiteX3" fmla="*/ 4158953 w 4158953"/>
              <a:gd name="connsiteY3" fmla="*/ 816323 h 816323"/>
              <a:gd name="connsiteX4" fmla="*/ 0 w 4158953"/>
              <a:gd name="connsiteY4" fmla="*/ 816323 h 8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8953" h="816323">
                <a:moveTo>
                  <a:pt x="0" y="816323"/>
                </a:moveTo>
                <a:lnTo>
                  <a:pt x="519867" y="0"/>
                </a:lnTo>
                <a:lnTo>
                  <a:pt x="3639086" y="0"/>
                </a:lnTo>
                <a:lnTo>
                  <a:pt x="4158953" y="816323"/>
                </a:lnTo>
                <a:lnTo>
                  <a:pt x="0" y="816323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53217" tIns="25400" rIns="753217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rgbClr val="0E7C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7B138C2-7F60-E9AF-F103-78311DB7D95C}"/>
              </a:ext>
            </a:extLst>
          </p:cNvPr>
          <p:cNvSpPr/>
          <p:nvPr/>
        </p:nvSpPr>
        <p:spPr>
          <a:xfrm>
            <a:off x="3424994" y="4495104"/>
            <a:ext cx="5198691" cy="816323"/>
          </a:xfrm>
          <a:custGeom>
            <a:avLst/>
            <a:gdLst>
              <a:gd name="connsiteX0" fmla="*/ 0 w 5198691"/>
              <a:gd name="connsiteY0" fmla="*/ 816323 h 816323"/>
              <a:gd name="connsiteX1" fmla="*/ 519867 w 5198691"/>
              <a:gd name="connsiteY1" fmla="*/ 0 h 816323"/>
              <a:gd name="connsiteX2" fmla="*/ 4678824 w 5198691"/>
              <a:gd name="connsiteY2" fmla="*/ 0 h 816323"/>
              <a:gd name="connsiteX3" fmla="*/ 5198691 w 5198691"/>
              <a:gd name="connsiteY3" fmla="*/ 816323 h 816323"/>
              <a:gd name="connsiteX4" fmla="*/ 0 w 5198691"/>
              <a:gd name="connsiteY4" fmla="*/ 816323 h 8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691" h="816323">
                <a:moveTo>
                  <a:pt x="0" y="816323"/>
                </a:moveTo>
                <a:lnTo>
                  <a:pt x="519867" y="0"/>
                </a:lnTo>
                <a:lnTo>
                  <a:pt x="4678824" y="0"/>
                </a:lnTo>
                <a:lnTo>
                  <a:pt x="5198691" y="816323"/>
                </a:lnTo>
                <a:lnTo>
                  <a:pt x="0" y="816323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35171" tIns="25400" rIns="935171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rgbClr val="0E7C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2C6E8C5-5AF7-F94C-5C1E-BB20053E633A}"/>
              </a:ext>
            </a:extLst>
          </p:cNvPr>
          <p:cNvSpPr/>
          <p:nvPr/>
        </p:nvSpPr>
        <p:spPr>
          <a:xfrm>
            <a:off x="2905125" y="5311427"/>
            <a:ext cx="6238430" cy="816323"/>
          </a:xfrm>
          <a:custGeom>
            <a:avLst/>
            <a:gdLst>
              <a:gd name="connsiteX0" fmla="*/ 0 w 6238430"/>
              <a:gd name="connsiteY0" fmla="*/ 816323 h 816323"/>
              <a:gd name="connsiteX1" fmla="*/ 519867 w 6238430"/>
              <a:gd name="connsiteY1" fmla="*/ 0 h 816323"/>
              <a:gd name="connsiteX2" fmla="*/ 5718563 w 6238430"/>
              <a:gd name="connsiteY2" fmla="*/ 0 h 816323"/>
              <a:gd name="connsiteX3" fmla="*/ 6238430 w 6238430"/>
              <a:gd name="connsiteY3" fmla="*/ 816323 h 816323"/>
              <a:gd name="connsiteX4" fmla="*/ 0 w 6238430"/>
              <a:gd name="connsiteY4" fmla="*/ 816323 h 8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430" h="816323">
                <a:moveTo>
                  <a:pt x="0" y="816323"/>
                </a:moveTo>
                <a:lnTo>
                  <a:pt x="519867" y="0"/>
                </a:lnTo>
                <a:lnTo>
                  <a:pt x="5718563" y="0"/>
                </a:lnTo>
                <a:lnTo>
                  <a:pt x="6238430" y="816323"/>
                </a:lnTo>
                <a:lnTo>
                  <a:pt x="0" y="816323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125" tIns="25400" rIns="1117126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rgbClr val="0E7C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REMEMBERING</a:t>
            </a:r>
            <a:endParaRPr lang="en-US" sz="2000" kern="1200" dirty="0">
              <a:solidFill>
                <a:srgbClr val="0E7C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1371" y="1559479"/>
            <a:ext cx="2718991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0E7C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CREATING</a:t>
            </a:r>
          </a:p>
        </p:txBody>
      </p:sp>
      <p:pic>
        <p:nvPicPr>
          <p:cNvPr id="7" name="Picture 6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01" y="4102496"/>
            <a:ext cx="1120048" cy="1261755"/>
          </a:xfrm>
          <a:prstGeom prst="rect">
            <a:avLst/>
          </a:prstGeom>
        </p:spPr>
      </p:pic>
      <p:pic>
        <p:nvPicPr>
          <p:cNvPr id="8" name="Picture 7" descr="Untitled-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62" y="3407948"/>
            <a:ext cx="785126" cy="576949"/>
          </a:xfrm>
          <a:prstGeom prst="rect">
            <a:avLst/>
          </a:prstGeom>
        </p:spPr>
      </p:pic>
      <p:pic>
        <p:nvPicPr>
          <p:cNvPr id="9" name="Picture 8" descr="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83" y="3292721"/>
            <a:ext cx="902568" cy="1010915"/>
          </a:xfrm>
          <a:prstGeom prst="rect">
            <a:avLst/>
          </a:prstGeom>
        </p:spPr>
      </p:pic>
      <p:pic>
        <p:nvPicPr>
          <p:cNvPr id="10" name="Picture 9" descr="Untitled-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89" y="2582030"/>
            <a:ext cx="701291" cy="669733"/>
          </a:xfrm>
          <a:prstGeom prst="rect">
            <a:avLst/>
          </a:prstGeom>
        </p:spPr>
      </p:pic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09" y="1361993"/>
            <a:ext cx="1001866" cy="8252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70538F-1D32-2942-B90B-06CC156AA698}"/>
              </a:ext>
            </a:extLst>
          </p:cNvPr>
          <p:cNvSpPr/>
          <p:nvPr/>
        </p:nvSpPr>
        <p:spPr>
          <a:xfrm>
            <a:off x="4641371" y="2349062"/>
            <a:ext cx="2718991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>
                <a:ln>
                  <a:noFill/>
                </a:ln>
                <a:solidFill>
                  <a:srgbClr val="0E7C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EVALUATING</a:t>
            </a: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A18C7C51-4CF7-4497-B7FE-61BF859794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13" y="2155095"/>
            <a:ext cx="902568" cy="1020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0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DD872394-341D-C93C-555D-BA89BFA9FA02}"/>
              </a:ext>
            </a:extLst>
          </p:cNvPr>
          <p:cNvSpPr/>
          <p:nvPr/>
        </p:nvSpPr>
        <p:spPr>
          <a:xfrm>
            <a:off x="2997935" y="1458273"/>
            <a:ext cx="6408427" cy="840896"/>
          </a:xfrm>
          <a:custGeom>
            <a:avLst/>
            <a:gdLst>
              <a:gd name="connsiteX0" fmla="*/ 0 w 6408427"/>
              <a:gd name="connsiteY0" fmla="*/ 840894 h 840894"/>
              <a:gd name="connsiteX1" fmla="*/ 534035 w 6408427"/>
              <a:gd name="connsiteY1" fmla="*/ 0 h 840894"/>
              <a:gd name="connsiteX2" fmla="*/ 5874392 w 6408427"/>
              <a:gd name="connsiteY2" fmla="*/ 0 h 840894"/>
              <a:gd name="connsiteX3" fmla="*/ 6408427 w 6408427"/>
              <a:gd name="connsiteY3" fmla="*/ 840894 h 840894"/>
              <a:gd name="connsiteX4" fmla="*/ 0 w 6408427"/>
              <a:gd name="connsiteY4" fmla="*/ 840894 h 84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427" h="840894">
                <a:moveTo>
                  <a:pt x="6408427" y="1"/>
                </a:moveTo>
                <a:lnTo>
                  <a:pt x="5874392" y="840893"/>
                </a:lnTo>
                <a:lnTo>
                  <a:pt x="534035" y="840893"/>
                </a:lnTo>
                <a:lnTo>
                  <a:pt x="0" y="1"/>
                </a:lnTo>
                <a:lnTo>
                  <a:pt x="6408427" y="1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6874" tIns="25401" rIns="1146875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rgbClr val="0E7C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D2D4E33-014D-13D4-54DC-638A60CF6F22}"/>
              </a:ext>
            </a:extLst>
          </p:cNvPr>
          <p:cNvSpPr/>
          <p:nvPr/>
        </p:nvSpPr>
        <p:spPr>
          <a:xfrm>
            <a:off x="3531970" y="2299167"/>
            <a:ext cx="5340356" cy="840896"/>
          </a:xfrm>
          <a:custGeom>
            <a:avLst/>
            <a:gdLst>
              <a:gd name="connsiteX0" fmla="*/ 0 w 5340356"/>
              <a:gd name="connsiteY0" fmla="*/ 840894 h 840894"/>
              <a:gd name="connsiteX1" fmla="*/ 534035 w 5340356"/>
              <a:gd name="connsiteY1" fmla="*/ 0 h 840894"/>
              <a:gd name="connsiteX2" fmla="*/ 4806321 w 5340356"/>
              <a:gd name="connsiteY2" fmla="*/ 0 h 840894"/>
              <a:gd name="connsiteX3" fmla="*/ 5340356 w 5340356"/>
              <a:gd name="connsiteY3" fmla="*/ 840894 h 840894"/>
              <a:gd name="connsiteX4" fmla="*/ 0 w 5340356"/>
              <a:gd name="connsiteY4" fmla="*/ 840894 h 84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356" h="840894">
                <a:moveTo>
                  <a:pt x="5340356" y="1"/>
                </a:moveTo>
                <a:lnTo>
                  <a:pt x="4806321" y="840893"/>
                </a:lnTo>
                <a:lnTo>
                  <a:pt x="534035" y="840893"/>
                </a:lnTo>
                <a:lnTo>
                  <a:pt x="0" y="1"/>
                </a:lnTo>
                <a:lnTo>
                  <a:pt x="5340356" y="1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9963" tIns="25401" rIns="959962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rgbClr val="0E7C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EVALUATING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7EB7BE8-A67A-6423-DC2F-858092A4B182}"/>
              </a:ext>
            </a:extLst>
          </p:cNvPr>
          <p:cNvSpPr/>
          <p:nvPr/>
        </p:nvSpPr>
        <p:spPr>
          <a:xfrm>
            <a:off x="4066006" y="3140063"/>
            <a:ext cx="4272285" cy="840895"/>
          </a:xfrm>
          <a:custGeom>
            <a:avLst/>
            <a:gdLst>
              <a:gd name="connsiteX0" fmla="*/ 0 w 4272285"/>
              <a:gd name="connsiteY0" fmla="*/ 840894 h 840894"/>
              <a:gd name="connsiteX1" fmla="*/ 534035 w 4272285"/>
              <a:gd name="connsiteY1" fmla="*/ 0 h 840894"/>
              <a:gd name="connsiteX2" fmla="*/ 3738250 w 4272285"/>
              <a:gd name="connsiteY2" fmla="*/ 0 h 840894"/>
              <a:gd name="connsiteX3" fmla="*/ 4272285 w 4272285"/>
              <a:gd name="connsiteY3" fmla="*/ 840894 h 840894"/>
              <a:gd name="connsiteX4" fmla="*/ 0 w 4272285"/>
              <a:gd name="connsiteY4" fmla="*/ 840894 h 84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285" h="840894">
                <a:moveTo>
                  <a:pt x="4272285" y="1"/>
                </a:moveTo>
                <a:lnTo>
                  <a:pt x="3738250" y="840893"/>
                </a:lnTo>
                <a:lnTo>
                  <a:pt x="534035" y="840893"/>
                </a:lnTo>
                <a:lnTo>
                  <a:pt x="0" y="1"/>
                </a:lnTo>
                <a:lnTo>
                  <a:pt x="4272285" y="1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73050" tIns="25400" rIns="77305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rgbClr val="0E7C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ANALYZING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F20C41C-CE2F-BF13-1A3F-0257824B8D25}"/>
              </a:ext>
            </a:extLst>
          </p:cNvPr>
          <p:cNvSpPr/>
          <p:nvPr/>
        </p:nvSpPr>
        <p:spPr>
          <a:xfrm>
            <a:off x="4600041" y="3980957"/>
            <a:ext cx="3204213" cy="840895"/>
          </a:xfrm>
          <a:custGeom>
            <a:avLst/>
            <a:gdLst>
              <a:gd name="connsiteX0" fmla="*/ 0 w 3204213"/>
              <a:gd name="connsiteY0" fmla="*/ 840894 h 840894"/>
              <a:gd name="connsiteX1" fmla="*/ 534035 w 3204213"/>
              <a:gd name="connsiteY1" fmla="*/ 0 h 840894"/>
              <a:gd name="connsiteX2" fmla="*/ 2670178 w 3204213"/>
              <a:gd name="connsiteY2" fmla="*/ 0 h 840894"/>
              <a:gd name="connsiteX3" fmla="*/ 3204213 w 3204213"/>
              <a:gd name="connsiteY3" fmla="*/ 840894 h 840894"/>
              <a:gd name="connsiteX4" fmla="*/ 0 w 3204213"/>
              <a:gd name="connsiteY4" fmla="*/ 840894 h 84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4213" h="840894">
                <a:moveTo>
                  <a:pt x="3204213" y="1"/>
                </a:moveTo>
                <a:lnTo>
                  <a:pt x="2670178" y="840893"/>
                </a:lnTo>
                <a:lnTo>
                  <a:pt x="534035" y="840893"/>
                </a:lnTo>
                <a:lnTo>
                  <a:pt x="0" y="1"/>
                </a:lnTo>
                <a:lnTo>
                  <a:pt x="3204213" y="1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138" tIns="25400" rIns="586136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rgbClr val="0E7C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B2882A3-8DFD-89FD-2263-439840EBEB9A}"/>
              </a:ext>
            </a:extLst>
          </p:cNvPr>
          <p:cNvSpPr/>
          <p:nvPr/>
        </p:nvSpPr>
        <p:spPr>
          <a:xfrm>
            <a:off x="5134076" y="4821851"/>
            <a:ext cx="2136143" cy="840894"/>
          </a:xfrm>
          <a:custGeom>
            <a:avLst/>
            <a:gdLst>
              <a:gd name="connsiteX0" fmla="*/ 0 w 2136142"/>
              <a:gd name="connsiteY0" fmla="*/ 840894 h 840894"/>
              <a:gd name="connsiteX1" fmla="*/ 534035 w 2136142"/>
              <a:gd name="connsiteY1" fmla="*/ 0 h 840894"/>
              <a:gd name="connsiteX2" fmla="*/ 1602107 w 2136142"/>
              <a:gd name="connsiteY2" fmla="*/ 0 h 840894"/>
              <a:gd name="connsiteX3" fmla="*/ 2136142 w 2136142"/>
              <a:gd name="connsiteY3" fmla="*/ 840894 h 840894"/>
              <a:gd name="connsiteX4" fmla="*/ 0 w 2136142"/>
              <a:gd name="connsiteY4" fmla="*/ 840894 h 84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6142" h="840894">
                <a:moveTo>
                  <a:pt x="2136142" y="1"/>
                </a:moveTo>
                <a:lnTo>
                  <a:pt x="1602107" y="840893"/>
                </a:lnTo>
                <a:lnTo>
                  <a:pt x="534035" y="840893"/>
                </a:lnTo>
                <a:lnTo>
                  <a:pt x="0" y="1"/>
                </a:lnTo>
                <a:lnTo>
                  <a:pt x="2136142" y="1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4306" tIns="30480" rIns="404305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b="0" i="0" kern="1200">
              <a:latin typeface="Calibri Light"/>
              <a:cs typeface="Calibri Light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7062ABF-9321-99CE-3C13-FBB6A0A392F6}"/>
              </a:ext>
            </a:extLst>
          </p:cNvPr>
          <p:cNvSpPr/>
          <p:nvPr/>
        </p:nvSpPr>
        <p:spPr>
          <a:xfrm>
            <a:off x="5668112" y="5662746"/>
            <a:ext cx="1068072" cy="840894"/>
          </a:xfrm>
          <a:custGeom>
            <a:avLst/>
            <a:gdLst>
              <a:gd name="connsiteX0" fmla="*/ 0 w 1068071"/>
              <a:gd name="connsiteY0" fmla="*/ 840894 h 840894"/>
              <a:gd name="connsiteX1" fmla="*/ 534035 w 1068071"/>
              <a:gd name="connsiteY1" fmla="*/ 0 h 840894"/>
              <a:gd name="connsiteX2" fmla="*/ 534036 w 1068071"/>
              <a:gd name="connsiteY2" fmla="*/ 0 h 840894"/>
              <a:gd name="connsiteX3" fmla="*/ 1068071 w 1068071"/>
              <a:gd name="connsiteY3" fmla="*/ 840894 h 840894"/>
              <a:gd name="connsiteX4" fmla="*/ 0 w 1068071"/>
              <a:gd name="connsiteY4" fmla="*/ 840894 h 84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071" h="840894">
                <a:moveTo>
                  <a:pt x="1068071" y="0"/>
                </a:moveTo>
                <a:lnTo>
                  <a:pt x="534036" y="840894"/>
                </a:lnTo>
                <a:lnTo>
                  <a:pt x="534035" y="840894"/>
                </a:lnTo>
                <a:lnTo>
                  <a:pt x="0" y="0"/>
                </a:lnTo>
                <a:lnTo>
                  <a:pt x="1068071" y="0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1" tIns="30480" rIns="3048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>
              <a:latin typeface="Calabri light"/>
              <a:cs typeface="Calabri ligh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Bloom’s Taxonomy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91669" y="1458273"/>
            <a:ext cx="3413760" cy="19507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B442A2-58E9-0764-62E4-E3C6BEB298CE}"/>
              </a:ext>
            </a:extLst>
          </p:cNvPr>
          <p:cNvSpPr/>
          <p:nvPr/>
        </p:nvSpPr>
        <p:spPr>
          <a:xfrm>
            <a:off x="2997935" y="1458274"/>
            <a:ext cx="6408428" cy="5045367"/>
          </a:xfrm>
          <a:prstGeom prst="rect">
            <a:avLst/>
          </a:prstGeom>
          <a:ln>
            <a:noFill/>
          </a:ln>
          <a:effectLst/>
        </p:spPr>
      </p:sp>
      <p:sp>
        <p:nvSpPr>
          <p:cNvPr id="2" name="Rectangle 1"/>
          <p:cNvSpPr/>
          <p:nvPr/>
        </p:nvSpPr>
        <p:spPr>
          <a:xfrm>
            <a:off x="5135236" y="5835036"/>
            <a:ext cx="2241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0E7C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REMEMBERING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4494" y="5080264"/>
            <a:ext cx="3164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0E7C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</a:p>
        </p:txBody>
      </p:sp>
      <p:pic>
        <p:nvPicPr>
          <p:cNvPr id="7" name="Picture 6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84" y="4970972"/>
            <a:ext cx="1120048" cy="1261755"/>
          </a:xfrm>
          <a:prstGeom prst="rect">
            <a:avLst/>
          </a:prstGeom>
        </p:spPr>
      </p:pic>
      <p:pic>
        <p:nvPicPr>
          <p:cNvPr id="8" name="Picture 7" descr="Untitled-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45" y="4276424"/>
            <a:ext cx="785126" cy="576949"/>
          </a:xfrm>
          <a:prstGeom prst="rect">
            <a:avLst/>
          </a:prstGeom>
        </p:spPr>
      </p:pic>
      <p:pic>
        <p:nvPicPr>
          <p:cNvPr id="9" name="Picture 8" descr="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67" y="3902066"/>
            <a:ext cx="902568" cy="1010915"/>
          </a:xfrm>
          <a:prstGeom prst="rect">
            <a:avLst/>
          </a:prstGeom>
        </p:spPr>
      </p:pic>
      <p:pic>
        <p:nvPicPr>
          <p:cNvPr id="10" name="Picture 9" descr="Untitled-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73" y="3191375"/>
            <a:ext cx="701291" cy="669733"/>
          </a:xfrm>
          <a:prstGeom prst="rect">
            <a:avLst/>
          </a:prstGeom>
        </p:spPr>
      </p:pic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71" y="1728412"/>
            <a:ext cx="1001866" cy="825287"/>
          </a:xfrm>
          <a:prstGeom prst="rect">
            <a:avLst/>
          </a:prstGeom>
        </p:spPr>
      </p:pic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FB3CDDCC-05C8-4276-9FE8-7BF5D0539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37" y="2511495"/>
            <a:ext cx="902568" cy="1020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92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3811-03AA-4A4C-B32F-D3E3BE41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Models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C4C32A-E13B-4009-AD6E-629B8BDAD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785624"/>
              </p:ext>
            </p:extLst>
          </p:nvPr>
        </p:nvGraphicFramePr>
        <p:xfrm>
          <a:off x="838200" y="1706355"/>
          <a:ext cx="10515600" cy="339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9598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B4D05-BE54-59F3-8E0D-E18B7E37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The Content Your Own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09052-4D71-4D76-A988-48933634C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Name, head shot</a:t>
            </a:r>
          </a:p>
          <a:p>
            <a:r>
              <a:rPr lang="en-US" dirty="0"/>
              <a:t>Your bio</a:t>
            </a:r>
          </a:p>
          <a:p>
            <a:r>
              <a:rPr lang="en-US" dirty="0"/>
              <a:t>Review the script – what do you know?  </a:t>
            </a:r>
            <a:r>
              <a:rPr lang="en-US"/>
              <a:t>What will you add?</a:t>
            </a:r>
            <a:endParaRPr lang="en-US" dirty="0"/>
          </a:p>
          <a:p>
            <a:r>
              <a:rPr lang="en-US" dirty="0"/>
              <a:t>Start with 3-5 stories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8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1210</Words>
  <Application>Microsoft Office PowerPoint</Application>
  <PresentationFormat>Widescreen</PresentationFormat>
  <Paragraphs>270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Bookmania</vt:lpstr>
      <vt:lpstr>Calabri light</vt:lpstr>
      <vt:lpstr>Calibri</vt:lpstr>
      <vt:lpstr>Calibri Light</vt:lpstr>
      <vt:lpstr>Effra Medium</vt:lpstr>
      <vt:lpstr>Lato</vt:lpstr>
      <vt:lpstr>proxima-nova-n4</vt:lpstr>
      <vt:lpstr>Office Theme</vt:lpstr>
      <vt:lpstr>PowerPoint Presentation</vt:lpstr>
      <vt:lpstr>Introduction</vt:lpstr>
      <vt:lpstr>Working with Adult Learners</vt:lpstr>
      <vt:lpstr>Reflection</vt:lpstr>
      <vt:lpstr>Knowles’ Adult Learning Principles</vt:lpstr>
      <vt:lpstr>Bloom’s Taxonomy</vt:lpstr>
      <vt:lpstr>21st Century Bloom’s Taxonomy</vt:lpstr>
      <vt:lpstr>Delivery Models</vt:lpstr>
      <vt:lpstr>Make The Content Your Own</vt:lpstr>
      <vt:lpstr>Replicable Template </vt:lpstr>
      <vt:lpstr>Replicable Template  </vt:lpstr>
      <vt:lpstr>Let’s Practice </vt:lpstr>
      <vt:lpstr>Replicable Template  </vt:lpstr>
      <vt:lpstr>Let’s  Practice </vt:lpstr>
      <vt:lpstr>Replicable Template </vt:lpstr>
      <vt:lpstr>Let’s Practice </vt:lpstr>
      <vt:lpstr>Replicable Template </vt:lpstr>
      <vt:lpstr>Let’s Practice </vt:lpstr>
      <vt:lpstr>Replicable Template </vt:lpstr>
      <vt:lpstr>Let’s Practice </vt:lpstr>
      <vt:lpstr>Replicable Template </vt:lpstr>
      <vt:lpstr>Let’s Practice </vt:lpstr>
      <vt:lpstr>Suggested Techniques – Virtual</vt:lpstr>
      <vt:lpstr>Suggested Techniques – F2F</vt:lpstr>
      <vt:lpstr>Quotations Activity</vt:lpstr>
      <vt:lpstr>Length of Training</vt:lpstr>
      <vt:lpstr>Co-Training</vt:lpstr>
      <vt:lpstr>Thank you!  Once you close this presentation, go back to the Learning Management System to download this PowerPoint deck and explore the other LEAD to Succeed materials.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Murphy Youssef</dc:creator>
  <cp:lastModifiedBy>Kristen Wall</cp:lastModifiedBy>
  <cp:revision>158</cp:revision>
  <dcterms:created xsi:type="dcterms:W3CDTF">2019-06-27T19:17:36Z</dcterms:created>
  <dcterms:modified xsi:type="dcterms:W3CDTF">2022-06-10T18:58:41Z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3BA0DD03-A08E-4B8E-85B0-DB104349D741</vt:lpwstr>
  </property>
  <property fmtid="{D5CDD505-2E9C-101B-9397-08002B2CF9AE}" pid="3" name="ArticulatePath">
    <vt:lpwstr>6.8.22 SNF recorded training</vt:lpwstr>
  </property>
</Properties>
</file>