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5"/>
  </p:notesMasterIdLst>
  <p:sldIdLst>
    <p:sldId id="256" r:id="rId2"/>
    <p:sldId id="276" r:id="rId3"/>
    <p:sldId id="277" r:id="rId4"/>
    <p:sldId id="257" r:id="rId5"/>
    <p:sldId id="258" r:id="rId6"/>
    <p:sldId id="259" r:id="rId7"/>
    <p:sldId id="260" r:id="rId8"/>
    <p:sldId id="262" r:id="rId9"/>
    <p:sldId id="263" r:id="rId10"/>
    <p:sldId id="265" r:id="rId11"/>
    <p:sldId id="266" r:id="rId12"/>
    <p:sldId id="267" r:id="rId13"/>
    <p:sldId id="264" r:id="rId14"/>
    <p:sldId id="261" r:id="rId15"/>
    <p:sldId id="268" r:id="rId16"/>
    <p:sldId id="269" r:id="rId17"/>
    <p:sldId id="270" r:id="rId18"/>
    <p:sldId id="271" r:id="rId19"/>
    <p:sldId id="272" r:id="rId20"/>
    <p:sldId id="273" r:id="rId21"/>
    <p:sldId id="278" r:id="rId22"/>
    <p:sldId id="274" r:id="rId23"/>
    <p:sldId id="275"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65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2FDFDA-33A0-4541-AC8D-C934C3BDE33C}" type="datetimeFigureOut">
              <a:rPr lang="en-US" smtClean="0"/>
              <a:t>4/12/2017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490E06-0331-4C26-9FE0-6C47DE5B7D2B}" type="slidenum">
              <a:rPr lang="en-US" smtClean="0"/>
              <a:t>‹#›</a:t>
            </a:fld>
            <a:endParaRPr lang="en-US"/>
          </a:p>
        </p:txBody>
      </p:sp>
    </p:spTree>
    <p:extLst>
      <p:ext uri="{BB962C8B-B14F-4D97-AF65-F5344CB8AC3E}">
        <p14:creationId xmlns:p14="http://schemas.microsoft.com/office/powerpoint/2010/main" val="28469275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1"/>
                </a:solidFill>
                <a:effectLst/>
              </a:defRPr>
            </a:lvl1pPr>
            <a:extLst/>
          </a:lstStyle>
          <a:p>
            <a:r>
              <a:rPr kumimoji="0" lang="en-US" dirty="0" smtClean="0"/>
              <a:t>Click to edit Master title style</a:t>
            </a:r>
            <a:endParaRPr kumimoji="0" lang="en-US" dirty="0"/>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13F356A-D28C-4A33-8229-E9C219A982F1}" type="datetime1">
              <a:rPr lang="en-US" smtClean="0"/>
              <a:t>4/12/2017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US" smtClean="0"/>
              <a:t>Askew Scientific Consulting LLC</a:t>
            </a: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51B9623-3BDD-4797-8A6F-A78F60A8E09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EE5DA90-8FBB-4518-BA7B-5DC13FB533B6}" type="datetime1">
              <a:rPr lang="en-US" smtClean="0"/>
              <a:t>4/12/2017</a:t>
            </a:fld>
            <a:endParaRPr lang="en-US"/>
          </a:p>
        </p:txBody>
      </p:sp>
      <p:sp>
        <p:nvSpPr>
          <p:cNvPr id="5" name="Footer Placeholder 4"/>
          <p:cNvSpPr>
            <a:spLocks noGrp="1"/>
          </p:cNvSpPr>
          <p:nvPr>
            <p:ph type="ftr" sz="quarter" idx="11"/>
          </p:nvPr>
        </p:nvSpPr>
        <p:spPr/>
        <p:txBody>
          <a:bodyPr/>
          <a:lstStyle>
            <a:extLst/>
          </a:lstStyle>
          <a:p>
            <a:r>
              <a:rPr lang="en-US" smtClean="0"/>
              <a:t>Askew Scientific Consulting LLC</a:t>
            </a:r>
            <a:endParaRPr lang="en-US"/>
          </a:p>
        </p:txBody>
      </p:sp>
      <p:sp>
        <p:nvSpPr>
          <p:cNvPr id="6" name="Slide Number Placeholder 5"/>
          <p:cNvSpPr>
            <a:spLocks noGrp="1"/>
          </p:cNvSpPr>
          <p:nvPr>
            <p:ph type="sldNum" sz="quarter" idx="12"/>
          </p:nvPr>
        </p:nvSpPr>
        <p:spPr/>
        <p:txBody>
          <a:bodyPr/>
          <a:lstStyle>
            <a:extLst/>
          </a:lstStyle>
          <a:p>
            <a:fld id="{D51B9623-3BDD-4797-8A6F-A78F60A8E09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CFDAE75-174F-4DBD-9A4E-069505412CF7}" type="datetime1">
              <a:rPr lang="en-US" smtClean="0"/>
              <a:t>4/12/2017</a:t>
            </a:fld>
            <a:endParaRPr lang="en-US"/>
          </a:p>
        </p:txBody>
      </p:sp>
      <p:sp>
        <p:nvSpPr>
          <p:cNvPr id="5" name="Footer Placeholder 4"/>
          <p:cNvSpPr>
            <a:spLocks noGrp="1"/>
          </p:cNvSpPr>
          <p:nvPr>
            <p:ph type="ftr" sz="quarter" idx="11"/>
          </p:nvPr>
        </p:nvSpPr>
        <p:spPr/>
        <p:txBody>
          <a:bodyPr/>
          <a:lstStyle>
            <a:extLst/>
          </a:lstStyle>
          <a:p>
            <a:r>
              <a:rPr lang="en-US" smtClean="0"/>
              <a:t>Askew Scientific Consulting LLC</a:t>
            </a:r>
            <a:endParaRPr lang="en-US"/>
          </a:p>
        </p:txBody>
      </p:sp>
      <p:sp>
        <p:nvSpPr>
          <p:cNvPr id="6" name="Slide Number Placeholder 5"/>
          <p:cNvSpPr>
            <a:spLocks noGrp="1"/>
          </p:cNvSpPr>
          <p:nvPr>
            <p:ph type="sldNum" sz="quarter" idx="12"/>
          </p:nvPr>
        </p:nvSpPr>
        <p:spPr/>
        <p:txBody>
          <a:bodyPr/>
          <a:lstStyle>
            <a:extLst/>
          </a:lstStyle>
          <a:p>
            <a:fld id="{D51B9623-3BDD-4797-8A6F-A78F60A8E09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99566BD-9CC8-4847-BA5C-BF15965132FE}" type="datetime1">
              <a:rPr lang="en-US" smtClean="0"/>
              <a:t>4/12/2017</a:t>
            </a:fld>
            <a:endParaRPr lang="en-US"/>
          </a:p>
        </p:txBody>
      </p:sp>
      <p:sp>
        <p:nvSpPr>
          <p:cNvPr id="5" name="Footer Placeholder 4"/>
          <p:cNvSpPr>
            <a:spLocks noGrp="1"/>
          </p:cNvSpPr>
          <p:nvPr>
            <p:ph type="ftr" sz="quarter" idx="11"/>
          </p:nvPr>
        </p:nvSpPr>
        <p:spPr/>
        <p:txBody>
          <a:bodyPr/>
          <a:lstStyle>
            <a:extLst/>
          </a:lstStyle>
          <a:p>
            <a:r>
              <a:rPr lang="en-US" smtClean="0"/>
              <a:t>Askew Scientific Consulting LLC</a:t>
            </a:r>
            <a:endParaRPr lang="en-US"/>
          </a:p>
        </p:txBody>
      </p:sp>
      <p:sp>
        <p:nvSpPr>
          <p:cNvPr id="6" name="Slide Number Placeholder 5"/>
          <p:cNvSpPr>
            <a:spLocks noGrp="1"/>
          </p:cNvSpPr>
          <p:nvPr>
            <p:ph type="sldNum" sz="quarter" idx="12"/>
          </p:nvPr>
        </p:nvSpPr>
        <p:spPr/>
        <p:txBody>
          <a:bodyPr/>
          <a:lstStyle>
            <a:extLst/>
          </a:lstStyle>
          <a:p>
            <a:fld id="{D51B9623-3BDD-4797-8A6F-A78F60A8E09D}" type="slidenum">
              <a:rPr lang="en-US" smtClean="0"/>
              <a:t>‹#›</a:t>
            </a:fld>
            <a:endParaRPr lang="en-US"/>
          </a:p>
        </p:txBody>
      </p:sp>
      <p:sp>
        <p:nvSpPr>
          <p:cNvPr id="7" name="Title 6"/>
          <p:cNvSpPr>
            <a:spLocks noGrp="1"/>
          </p:cNvSpPr>
          <p:nvPr>
            <p:ph type="title"/>
          </p:nvPr>
        </p:nvSpPr>
        <p:spPr/>
        <p:txBody>
          <a:bodyPr rtlCol="0"/>
          <a:lstStyle>
            <a:extLst/>
          </a:lstStyle>
          <a:p>
            <a:r>
              <a:rPr kumimoji="0" lang="en-US" dirty="0" smtClean="0"/>
              <a:t>Click to edit Master title style</a:t>
            </a:r>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defRPr>
            </a:lvl1pPr>
            <a:extLst/>
          </a:lstStyle>
          <a:p>
            <a:r>
              <a:rPr kumimoji="0" lang="en-US" dirty="0" smtClean="0"/>
              <a:t>Click to edit Master title style</a:t>
            </a:r>
            <a:endParaRPr kumimoji="0" lang="en-US" dirty="0"/>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effectLst>
                  <a:outerShdw blurRad="38100" dist="38100" dir="2700000" algn="tl">
                    <a:srgbClr val="000000">
                      <a:alpha val="43137"/>
                    </a:srgbClr>
                  </a:outerShdw>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dirty="0" smtClean="0"/>
              <a:t>Click to edit Master text styles</a:t>
            </a:r>
          </a:p>
        </p:txBody>
      </p:sp>
      <p:sp>
        <p:nvSpPr>
          <p:cNvPr id="4" name="Date Placeholder 3"/>
          <p:cNvSpPr>
            <a:spLocks noGrp="1"/>
          </p:cNvSpPr>
          <p:nvPr>
            <p:ph type="dt" sz="half" idx="10"/>
          </p:nvPr>
        </p:nvSpPr>
        <p:spPr/>
        <p:txBody>
          <a:bodyPr/>
          <a:lstStyle>
            <a:extLst/>
          </a:lstStyle>
          <a:p>
            <a:fld id="{1EF535C1-7D73-403C-8F15-8D2177FD50AA}" type="datetime1">
              <a:rPr lang="en-US" smtClean="0"/>
              <a:t>4/12/2017</a:t>
            </a:fld>
            <a:endParaRPr lang="en-US"/>
          </a:p>
        </p:txBody>
      </p:sp>
      <p:sp>
        <p:nvSpPr>
          <p:cNvPr id="5" name="Footer Placeholder 4"/>
          <p:cNvSpPr>
            <a:spLocks noGrp="1"/>
          </p:cNvSpPr>
          <p:nvPr>
            <p:ph type="ftr" sz="quarter" idx="11"/>
          </p:nvPr>
        </p:nvSpPr>
        <p:spPr/>
        <p:txBody>
          <a:bodyPr/>
          <a:lstStyle>
            <a:extLst/>
          </a:lstStyle>
          <a:p>
            <a:r>
              <a:rPr lang="en-US" smtClean="0"/>
              <a:t>Askew Scientific Consulting LLC</a:t>
            </a:r>
            <a:endParaRPr lang="en-US"/>
          </a:p>
        </p:txBody>
      </p:sp>
      <p:sp>
        <p:nvSpPr>
          <p:cNvPr id="6" name="Slide Number Placeholder 5"/>
          <p:cNvSpPr>
            <a:spLocks noGrp="1"/>
          </p:cNvSpPr>
          <p:nvPr>
            <p:ph type="sldNum" sz="quarter" idx="12"/>
          </p:nvPr>
        </p:nvSpPr>
        <p:spPr/>
        <p:txBody>
          <a:bodyPr/>
          <a:lstStyle>
            <a:extLst/>
          </a:lstStyle>
          <a:p>
            <a:fld id="{D51B9623-3BDD-4797-8A6F-A78F60A8E09D}"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7CB6DD9-40D6-4219-AB43-24A932875D13}" type="datetime1">
              <a:rPr lang="en-US" smtClean="0"/>
              <a:t>4/12/2017</a:t>
            </a:fld>
            <a:endParaRPr lang="en-US"/>
          </a:p>
        </p:txBody>
      </p:sp>
      <p:sp>
        <p:nvSpPr>
          <p:cNvPr id="6" name="Footer Placeholder 5"/>
          <p:cNvSpPr>
            <a:spLocks noGrp="1"/>
          </p:cNvSpPr>
          <p:nvPr>
            <p:ph type="ftr" sz="quarter" idx="11"/>
          </p:nvPr>
        </p:nvSpPr>
        <p:spPr/>
        <p:txBody>
          <a:bodyPr/>
          <a:lstStyle>
            <a:extLst/>
          </a:lstStyle>
          <a:p>
            <a:r>
              <a:rPr lang="en-US" smtClean="0"/>
              <a:t>Askew Scientific Consulting LLC</a:t>
            </a:r>
            <a:endParaRPr lang="en-US"/>
          </a:p>
        </p:txBody>
      </p:sp>
      <p:sp>
        <p:nvSpPr>
          <p:cNvPr id="7" name="Slide Number Placeholder 6"/>
          <p:cNvSpPr>
            <a:spLocks noGrp="1"/>
          </p:cNvSpPr>
          <p:nvPr>
            <p:ph type="sldNum" sz="quarter" idx="12"/>
          </p:nvPr>
        </p:nvSpPr>
        <p:spPr/>
        <p:txBody>
          <a:bodyPr/>
          <a:lstStyle>
            <a:extLst/>
          </a:lstStyle>
          <a:p>
            <a:fld id="{D51B9623-3BDD-4797-8A6F-A78F60A8E09D}"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dirty="0" smtClean="0"/>
              <a:t>Click to edit Master title style</a:t>
            </a:r>
            <a:endParaRPr kumimoji="0" lang="en-US" dirty="0"/>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5A85AEC-616E-4556-86D3-2E99BB562593}" type="datetime1">
              <a:rPr lang="en-US" smtClean="0"/>
              <a:t>4/12/2017</a:t>
            </a:fld>
            <a:endParaRPr lang="en-US"/>
          </a:p>
        </p:txBody>
      </p:sp>
      <p:sp>
        <p:nvSpPr>
          <p:cNvPr id="8" name="Footer Placeholder 7"/>
          <p:cNvSpPr>
            <a:spLocks noGrp="1"/>
          </p:cNvSpPr>
          <p:nvPr>
            <p:ph type="ftr" sz="quarter" idx="11"/>
          </p:nvPr>
        </p:nvSpPr>
        <p:spPr/>
        <p:txBody>
          <a:bodyPr/>
          <a:lstStyle>
            <a:extLst/>
          </a:lstStyle>
          <a:p>
            <a:r>
              <a:rPr lang="en-US" smtClean="0"/>
              <a:t>Askew Scientific Consulting LLC</a:t>
            </a:r>
            <a:endParaRPr lang="en-US"/>
          </a:p>
        </p:txBody>
      </p:sp>
      <p:sp>
        <p:nvSpPr>
          <p:cNvPr id="9" name="Slide Number Placeholder 8"/>
          <p:cNvSpPr>
            <a:spLocks noGrp="1"/>
          </p:cNvSpPr>
          <p:nvPr>
            <p:ph type="sldNum" sz="quarter" idx="12"/>
          </p:nvPr>
        </p:nvSpPr>
        <p:spPr/>
        <p:txBody>
          <a:bodyPr/>
          <a:lstStyle>
            <a:extLst/>
          </a:lstStyle>
          <a:p>
            <a:fld id="{D51B9623-3BDD-4797-8A6F-A78F60A8E09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4A36FE1-FA88-4860-ACF2-AC495DD91CB8}" type="datetime1">
              <a:rPr lang="en-US" smtClean="0"/>
              <a:t>4/12/2017</a:t>
            </a:fld>
            <a:endParaRPr lang="en-US"/>
          </a:p>
        </p:txBody>
      </p:sp>
      <p:sp>
        <p:nvSpPr>
          <p:cNvPr id="4" name="Footer Placeholder 3"/>
          <p:cNvSpPr>
            <a:spLocks noGrp="1"/>
          </p:cNvSpPr>
          <p:nvPr>
            <p:ph type="ftr" sz="quarter" idx="11"/>
          </p:nvPr>
        </p:nvSpPr>
        <p:spPr/>
        <p:txBody>
          <a:bodyPr/>
          <a:lstStyle>
            <a:extLst/>
          </a:lstStyle>
          <a:p>
            <a:r>
              <a:rPr lang="en-US" smtClean="0"/>
              <a:t>Askew Scientific Consulting LLC</a:t>
            </a:r>
            <a:endParaRPr lang="en-US"/>
          </a:p>
        </p:txBody>
      </p:sp>
      <p:sp>
        <p:nvSpPr>
          <p:cNvPr id="5" name="Slide Number Placeholder 4"/>
          <p:cNvSpPr>
            <a:spLocks noGrp="1"/>
          </p:cNvSpPr>
          <p:nvPr>
            <p:ph type="sldNum" sz="quarter" idx="12"/>
          </p:nvPr>
        </p:nvSpPr>
        <p:spPr/>
        <p:txBody>
          <a:bodyPr/>
          <a:lstStyle>
            <a:extLst/>
          </a:lstStyle>
          <a:p>
            <a:fld id="{D51B9623-3BDD-4797-8A6F-A78F60A8E09D}"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97917E7-6C5C-4B50-B21A-5153B86D780A}" type="datetime1">
              <a:rPr lang="en-US" smtClean="0"/>
              <a:t>4/12/2017</a:t>
            </a:fld>
            <a:endParaRPr lang="en-US"/>
          </a:p>
        </p:txBody>
      </p:sp>
      <p:sp>
        <p:nvSpPr>
          <p:cNvPr id="3" name="Footer Placeholder 2"/>
          <p:cNvSpPr>
            <a:spLocks noGrp="1"/>
          </p:cNvSpPr>
          <p:nvPr>
            <p:ph type="ftr" sz="quarter" idx="11"/>
          </p:nvPr>
        </p:nvSpPr>
        <p:spPr/>
        <p:txBody>
          <a:bodyPr/>
          <a:lstStyle>
            <a:extLst/>
          </a:lstStyle>
          <a:p>
            <a:r>
              <a:rPr lang="en-US" smtClean="0"/>
              <a:t>Askew Scientific Consulting LLC</a:t>
            </a:r>
            <a:endParaRPr lang="en-US"/>
          </a:p>
        </p:txBody>
      </p:sp>
      <p:sp>
        <p:nvSpPr>
          <p:cNvPr id="4" name="Slide Number Placeholder 3"/>
          <p:cNvSpPr>
            <a:spLocks noGrp="1"/>
          </p:cNvSpPr>
          <p:nvPr>
            <p:ph type="sldNum" sz="quarter" idx="12"/>
          </p:nvPr>
        </p:nvSpPr>
        <p:spPr/>
        <p:txBody>
          <a:bodyPr/>
          <a:lstStyle>
            <a:extLst/>
          </a:lstStyle>
          <a:p>
            <a:fld id="{D51B9623-3BDD-4797-8A6F-A78F60A8E09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C7C236C0-21D6-4C41-B9F6-DFE606EAAE76}" type="datetime1">
              <a:rPr lang="en-US" smtClean="0"/>
              <a:t>4/12/2017</a:t>
            </a:fld>
            <a:endParaRPr lang="en-US"/>
          </a:p>
        </p:txBody>
      </p:sp>
      <p:sp>
        <p:nvSpPr>
          <p:cNvPr id="6" name="Footer Placeholder 5"/>
          <p:cNvSpPr>
            <a:spLocks noGrp="1"/>
          </p:cNvSpPr>
          <p:nvPr>
            <p:ph type="ftr" sz="quarter" idx="11"/>
          </p:nvPr>
        </p:nvSpPr>
        <p:spPr/>
        <p:txBody>
          <a:bodyPr/>
          <a:lstStyle>
            <a:extLst/>
          </a:lstStyle>
          <a:p>
            <a:r>
              <a:rPr lang="en-US" smtClean="0"/>
              <a:t>Askew Scientific Consulting LLC</a:t>
            </a:r>
            <a:endParaRPr lang="en-US"/>
          </a:p>
        </p:txBody>
      </p:sp>
      <p:sp>
        <p:nvSpPr>
          <p:cNvPr id="7" name="Slide Number Placeholder 6"/>
          <p:cNvSpPr>
            <a:spLocks noGrp="1"/>
          </p:cNvSpPr>
          <p:nvPr>
            <p:ph type="sldNum" sz="quarter" idx="12"/>
          </p:nvPr>
        </p:nvSpPr>
        <p:spPr/>
        <p:txBody>
          <a:bodyPr/>
          <a:lstStyle>
            <a:extLst/>
          </a:lstStyle>
          <a:p>
            <a:fld id="{D51B9623-3BDD-4797-8A6F-A78F60A8E09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C316EDC-68FC-408F-89D2-0AECEF4B2442}" type="datetime1">
              <a:rPr lang="en-US" smtClean="0"/>
              <a:t>4/12/2017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en-US" smtClean="0"/>
              <a:t>Askew Scientific Consulting LLC</a:t>
            </a: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51B9623-3BDD-4797-8A6F-A78F60A8E09D}"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dirty="0" smtClean="0"/>
              <a:t>Click to edit Master title style</a:t>
            </a:r>
            <a:endParaRPr kumimoji="0" lang="en-US" dirty="0"/>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9C4819E-75D8-46BF-8EF3-6CF8835C7537}" type="datetime1">
              <a:rPr lang="en-US" smtClean="0"/>
              <a:t>4/12/2017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n-US" smtClean="0"/>
              <a:t>Askew Scientific Consulting LLC</a:t>
            </a: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51B9623-3BDD-4797-8A6F-A78F60A8E09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4100" b="1" kern="1200">
          <a:solidFill>
            <a:schemeClr val="tx1"/>
          </a:solidFill>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chemeClr val="tx1"/>
                </a:solidFill>
              </a:rPr>
              <a:t>EPA Method Equivalency</a:t>
            </a:r>
          </a:p>
        </p:txBody>
      </p:sp>
      <p:sp>
        <p:nvSpPr>
          <p:cNvPr id="3" name="Subtitle 2"/>
          <p:cNvSpPr>
            <a:spLocks noGrp="1"/>
          </p:cNvSpPr>
          <p:nvPr>
            <p:ph type="subTitle" idx="1"/>
          </p:nvPr>
        </p:nvSpPr>
        <p:spPr/>
        <p:txBody>
          <a:bodyPr/>
          <a:lstStyle/>
          <a:p>
            <a:r>
              <a:rPr lang="en-US" dirty="0" smtClean="0">
                <a:solidFill>
                  <a:schemeClr val="tx1"/>
                </a:solidFill>
              </a:rPr>
              <a:t>Edward F. Askew PhD</a:t>
            </a:r>
          </a:p>
          <a:p>
            <a:r>
              <a:rPr lang="en-US" dirty="0" smtClean="0">
                <a:solidFill>
                  <a:schemeClr val="tx1"/>
                </a:solidFill>
              </a:rPr>
              <a:t>Askew Scientific Consulting</a:t>
            </a:r>
            <a:endParaRPr lang="en-US" dirty="0">
              <a:solidFill>
                <a:schemeClr val="tx1"/>
              </a:solidFill>
            </a:endParaRPr>
          </a:p>
        </p:txBody>
      </p:sp>
    </p:spTree>
    <p:extLst>
      <p:ext uri="{BB962C8B-B14F-4D97-AF65-F5344CB8AC3E}">
        <p14:creationId xmlns:p14="http://schemas.microsoft.com/office/powerpoint/2010/main" val="13713833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normAutofit fontScale="77500" lnSpcReduction="20000"/>
          </a:bodyPr>
          <a:lstStyle/>
          <a:p>
            <a:pPr marL="457200" indent="-457200">
              <a:buFont typeface="Wingdings" panose="05000000000000000000" pitchFamily="2" charset="2"/>
              <a:buChar char="Ø"/>
            </a:pPr>
            <a:r>
              <a:rPr lang="en-US" sz="2800" dirty="0"/>
              <a:t>The developer should provide to their clients the modified method written in the standard EPA format:  </a:t>
            </a:r>
            <a:r>
              <a:rPr lang="en-US" sz="2800" u="sng" dirty="0">
                <a:solidFill>
                  <a:srgbClr val="FF0000"/>
                </a:solidFill>
              </a:rPr>
              <a:t>http://www.epa.gov/waterscience/methods</a:t>
            </a:r>
          </a:p>
          <a:p>
            <a:pPr marL="457200" indent="-457200">
              <a:buFont typeface="Wingdings" panose="05000000000000000000" pitchFamily="2" charset="2"/>
              <a:buChar char="Ø"/>
            </a:pPr>
            <a:r>
              <a:rPr lang="en-US" sz="2800" dirty="0"/>
              <a:t>Provide a copy of the data comparing the modified method performance to the approved method to demonstrate that the method is capable of yielding reliable data for compliance monitoring purposes.  Test results from validation of a modified method are used to demonstrate that the modified method produces results are equivalent to results produced by the EPA-designated approved method.  Equivalency is established by demonstrating that the modified method produces results meet or exceed the QC acceptance criteria of the EPA-designated approved method.</a:t>
            </a:r>
          </a:p>
          <a:p>
            <a:pPr marL="457200" indent="-457200">
              <a:buFont typeface="Wingdings" panose="05000000000000000000" pitchFamily="2" charset="2"/>
              <a:buChar char="Ø"/>
            </a:pPr>
            <a:r>
              <a:rPr lang="en-US" sz="2800" dirty="0"/>
              <a:t>Verify that all items of the "Equivalency Checklist" are met: </a:t>
            </a:r>
          </a:p>
          <a:p>
            <a:endParaRPr lang="en-US" dirty="0"/>
          </a:p>
        </p:txBody>
      </p:sp>
      <p:sp>
        <p:nvSpPr>
          <p:cNvPr id="4" name="Footer Placeholder 3"/>
          <p:cNvSpPr>
            <a:spLocks noGrp="1"/>
          </p:cNvSpPr>
          <p:nvPr>
            <p:ph type="ftr" sz="quarter" idx="11"/>
          </p:nvPr>
        </p:nvSpPr>
        <p:spPr/>
        <p:txBody>
          <a:bodyPr/>
          <a:lstStyle/>
          <a:p>
            <a:r>
              <a:rPr lang="en-US" smtClean="0"/>
              <a:t>Askew Scientific Consulting LLC</a:t>
            </a:r>
            <a:endParaRPr lang="en-US"/>
          </a:p>
        </p:txBody>
      </p:sp>
      <p:sp>
        <p:nvSpPr>
          <p:cNvPr id="5" name="Slide Number Placeholder 4"/>
          <p:cNvSpPr>
            <a:spLocks noGrp="1"/>
          </p:cNvSpPr>
          <p:nvPr>
            <p:ph type="sldNum" sz="quarter" idx="12"/>
          </p:nvPr>
        </p:nvSpPr>
        <p:spPr/>
        <p:txBody>
          <a:bodyPr/>
          <a:lstStyle/>
          <a:p>
            <a:fld id="{D51B9623-3BDD-4797-8A6F-A78F60A8E09D}" type="slidenum">
              <a:rPr lang="en-US" smtClean="0"/>
              <a:t>10</a:t>
            </a:fld>
            <a:endParaRPr lang="en-US"/>
          </a:p>
        </p:txBody>
      </p:sp>
    </p:spTree>
    <p:extLst>
      <p:ext uri="{BB962C8B-B14F-4D97-AF65-F5344CB8AC3E}">
        <p14:creationId xmlns:p14="http://schemas.microsoft.com/office/powerpoint/2010/main" val="3190892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0" indent="-342900">
              <a:spcBef>
                <a:spcPts val="600"/>
              </a:spcBef>
              <a:spcAft>
                <a:spcPts val="300"/>
              </a:spcAft>
              <a:buClrTx/>
              <a:buSzTx/>
              <a:buFont typeface="+mj-lt"/>
              <a:buAutoNum type="arabicPeriod"/>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Concentrations of calibration standards.  Document the range of the concentrations of material used to establish the relationship between response of the measurement system and analyte concentration.</a:t>
            </a:r>
          </a:p>
          <a:p>
            <a:pPr marL="342900" lvl="0" indent="-342900">
              <a:spcBef>
                <a:spcPts val="600"/>
              </a:spcBef>
              <a:spcAft>
                <a:spcPts val="300"/>
              </a:spcAft>
              <a:buClrTx/>
              <a:buSzTx/>
              <a:buFont typeface="+mj-lt"/>
              <a:buAutoNum type="arabicPeriod"/>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%RSD or correlation coefficient of calibration regression.</a:t>
            </a:r>
          </a:p>
          <a:p>
            <a:pPr marL="342900" lvl="0" indent="-342900">
              <a:spcBef>
                <a:spcPts val="600"/>
              </a:spcBef>
              <a:spcAft>
                <a:spcPts val="300"/>
              </a:spcAft>
              <a:buClrTx/>
              <a:buSzTx/>
              <a:buFont typeface="+mj-lt"/>
              <a:buAutoNum type="arabicPeriod"/>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Performance range tested with units.</a:t>
            </a:r>
          </a:p>
          <a:p>
            <a:pPr marL="342900" lvl="0" indent="-342900">
              <a:spcBef>
                <a:spcPts val="600"/>
              </a:spcBef>
              <a:spcAft>
                <a:spcPts val="300"/>
              </a:spcAft>
              <a:buClrTx/>
              <a:buSzTx/>
              <a:buFont typeface="+mj-lt"/>
              <a:buAutoNum type="arabicPeriod"/>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Sample(s) used in initial demonstration have the recommended preservative, where applicable.</a:t>
            </a:r>
          </a:p>
          <a:p>
            <a:pPr marL="342900" lvl="0" indent="-342900">
              <a:spcBef>
                <a:spcPts val="600"/>
              </a:spcBef>
              <a:spcAft>
                <a:spcPts val="300"/>
              </a:spcAft>
              <a:buClrTx/>
              <a:buSzTx/>
              <a:buFont typeface="+mj-lt"/>
              <a:buAutoNum type="arabicPeriod"/>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Sample(s) used in initial demonstration met recommended holding times, where applicable.</a:t>
            </a:r>
          </a:p>
          <a:p>
            <a:pPr marL="342900" lvl="0" indent="-342900">
              <a:spcBef>
                <a:spcPts val="600"/>
              </a:spcBef>
              <a:spcAft>
                <a:spcPts val="300"/>
              </a:spcAft>
              <a:buClrTx/>
              <a:buSzTx/>
              <a:buFont typeface="+mj-lt"/>
              <a:buAutoNum type="arabicPeriod"/>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Interferences.</a:t>
            </a:r>
          </a:p>
          <a:p>
            <a:pPr marL="342900" lvl="0" indent="-342900">
              <a:spcBef>
                <a:spcPts val="600"/>
              </a:spcBef>
              <a:spcAft>
                <a:spcPts val="300"/>
              </a:spcAft>
              <a:buClrTx/>
              <a:buSzTx/>
              <a:buFont typeface="+mj-lt"/>
              <a:buAutoNum type="arabicPeriod"/>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Document the qualitative identification criteria used.</a:t>
            </a:r>
          </a:p>
          <a:p>
            <a:pPr marL="342900" lvl="0" indent="-342900">
              <a:spcBef>
                <a:spcPts val="600"/>
              </a:spcBef>
              <a:spcAft>
                <a:spcPts val="300"/>
              </a:spcAft>
              <a:buClrTx/>
              <a:buSzTx/>
              <a:buFont typeface="+mj-lt"/>
              <a:buAutoNum type="arabicPeriod"/>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Performance evaluation studies performed for analytes of interest, where available</a:t>
            </a:r>
            <a:r>
              <a:rPr lang="en-US"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a:t>
            </a:r>
            <a:endPar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3" name="Title 2"/>
          <p:cNvSpPr>
            <a:spLocks noGrp="1"/>
          </p:cNvSpPr>
          <p:nvPr>
            <p:ph type="title"/>
          </p:nvPr>
        </p:nvSpPr>
        <p:spPr/>
        <p:txBody>
          <a:bodyPr>
            <a:normAutofit fontScale="90000"/>
          </a:bodyPr>
          <a:lstStyle/>
          <a:p>
            <a:r>
              <a:rPr lang="en-US" dirty="0"/>
              <a:t>What Is Required In the Equivalency Checklist??</a:t>
            </a:r>
          </a:p>
        </p:txBody>
      </p:sp>
      <p:sp>
        <p:nvSpPr>
          <p:cNvPr id="4" name="Footer Placeholder 3"/>
          <p:cNvSpPr>
            <a:spLocks noGrp="1"/>
          </p:cNvSpPr>
          <p:nvPr>
            <p:ph type="ftr" sz="quarter" idx="11"/>
          </p:nvPr>
        </p:nvSpPr>
        <p:spPr/>
        <p:txBody>
          <a:bodyPr/>
          <a:lstStyle/>
          <a:p>
            <a:r>
              <a:rPr lang="en-US" smtClean="0"/>
              <a:t>Askew Scientific Consulting LLC</a:t>
            </a:r>
            <a:endParaRPr lang="en-US"/>
          </a:p>
        </p:txBody>
      </p:sp>
      <p:sp>
        <p:nvSpPr>
          <p:cNvPr id="5" name="Slide Number Placeholder 4"/>
          <p:cNvSpPr>
            <a:spLocks noGrp="1"/>
          </p:cNvSpPr>
          <p:nvPr>
            <p:ph type="sldNum" sz="quarter" idx="12"/>
          </p:nvPr>
        </p:nvSpPr>
        <p:spPr/>
        <p:txBody>
          <a:bodyPr/>
          <a:lstStyle/>
          <a:p>
            <a:fld id="{D51B9623-3BDD-4797-8A6F-A78F60A8E09D}" type="slidenum">
              <a:rPr lang="en-US" smtClean="0"/>
              <a:t>11</a:t>
            </a:fld>
            <a:endParaRPr lang="en-US"/>
          </a:p>
        </p:txBody>
      </p:sp>
    </p:spTree>
    <p:extLst>
      <p:ext uri="{BB962C8B-B14F-4D97-AF65-F5344CB8AC3E}">
        <p14:creationId xmlns:p14="http://schemas.microsoft.com/office/powerpoint/2010/main" val="1245913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1"/>
            <a:ext cx="8229600" cy="5410200"/>
          </a:xfrm>
        </p:spPr>
        <p:txBody>
          <a:bodyPr/>
          <a:lstStyle/>
          <a:p>
            <a:pPr marL="342900" lvl="0" indent="-342900">
              <a:spcBef>
                <a:spcPts val="600"/>
              </a:spcBef>
              <a:spcAft>
                <a:spcPts val="300"/>
              </a:spcAft>
              <a:buClrTx/>
              <a:buSzTx/>
              <a:buFont typeface="+mj-lt"/>
              <a:buAutoNum type="arabicPeriod" startAt="9"/>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Latest study sponsor or title</a:t>
            </a:r>
          </a:p>
          <a:p>
            <a:pPr marL="342900" lvl="0" indent="-342900">
              <a:spcBef>
                <a:spcPts val="600"/>
              </a:spcBef>
              <a:spcAft>
                <a:spcPts val="300"/>
              </a:spcAft>
              <a:buClrTx/>
              <a:buSzTx/>
              <a:buFont typeface="+mj-lt"/>
              <a:buAutoNum type="arabicPeriod" startAt="9"/>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Latest study number.</a:t>
            </a:r>
          </a:p>
          <a:p>
            <a:pPr marL="342900" lvl="0" indent="-342900">
              <a:spcBef>
                <a:spcPts val="600"/>
              </a:spcBef>
              <a:spcAft>
                <a:spcPts val="300"/>
              </a:spcAft>
              <a:buClrTx/>
              <a:buSzTx/>
              <a:buFont typeface="+mj-lt"/>
              <a:buAutoNum type="arabicPeriod" startAt="9"/>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Analysis of external reference material</a:t>
            </a:r>
          </a:p>
          <a:p>
            <a:pPr marL="342900" lvl="0" indent="-342900">
              <a:spcBef>
                <a:spcPts val="600"/>
              </a:spcBef>
              <a:spcAft>
                <a:spcPts val="300"/>
              </a:spcAft>
              <a:buClrTx/>
              <a:buSzTx/>
              <a:buFont typeface="+mj-lt"/>
              <a:buAutoNum type="arabicPeriod" startAt="9"/>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Results of analyses on reference material from a source different from that used to prepare the calibration standards, if applicable.</a:t>
            </a:r>
          </a:p>
          <a:p>
            <a:pPr marL="342900" lvl="0" indent="-342900">
              <a:spcBef>
                <a:spcPts val="600"/>
              </a:spcBef>
              <a:spcAft>
                <a:spcPts val="300"/>
              </a:spcAft>
              <a:buClrTx/>
              <a:buSzTx/>
              <a:buFont typeface="+mj-lt"/>
              <a:buAutoNum type="arabicPeriod" startAt="9"/>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Sources of external reference material, if applicable</a:t>
            </a:r>
            <a:r>
              <a:rPr lang="en-US"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a:t>
            </a:r>
          </a:p>
          <a:p>
            <a:pPr marL="342900" lvl="0" indent="-342900">
              <a:spcBef>
                <a:spcPts val="600"/>
              </a:spcBef>
              <a:spcAft>
                <a:spcPts val="300"/>
              </a:spcAft>
              <a:buClrTx/>
              <a:buSzTx/>
              <a:buFont typeface="+mj-lt"/>
              <a:buAutoNum type="arabicPeriod" startAt="14"/>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Surrogates used, if applicable.</a:t>
            </a:r>
          </a:p>
          <a:p>
            <a:pPr marL="342900" lvl="0" indent="-342900">
              <a:spcBef>
                <a:spcPts val="600"/>
              </a:spcBef>
              <a:spcAft>
                <a:spcPts val="300"/>
              </a:spcAft>
              <a:buClrTx/>
              <a:buSzTx/>
              <a:buFont typeface="+mj-lt"/>
              <a:buAutoNum type="arabicPeriod" startAt="14"/>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Concentrations of surrogates, if applicable.</a:t>
            </a:r>
          </a:p>
          <a:p>
            <a:pPr marL="342900" lvl="0" indent="-342900">
              <a:spcBef>
                <a:spcPts val="600"/>
              </a:spcBef>
              <a:spcAft>
                <a:spcPts val="300"/>
              </a:spcAft>
              <a:buClrTx/>
              <a:buSzTx/>
              <a:buFont typeface="+mj-lt"/>
              <a:buAutoNum type="arabicPeriod" startAt="14"/>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Recoveries of surrogates appropriate to the proposed use, if applicable.</a:t>
            </a:r>
          </a:p>
          <a:p>
            <a:pPr marL="342900" lvl="0" indent="-342900">
              <a:spcBef>
                <a:spcPts val="600"/>
              </a:spcBef>
              <a:spcAft>
                <a:spcPts val="300"/>
              </a:spcAft>
              <a:buClrTx/>
              <a:buSzTx/>
              <a:buFont typeface="+mj-lt"/>
              <a:buAutoNum type="arabicPeriod" startAt="14"/>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Sample preparation.</a:t>
            </a:r>
          </a:p>
          <a:p>
            <a:pPr marL="342900" lvl="0" indent="-342900">
              <a:spcBef>
                <a:spcPts val="600"/>
              </a:spcBef>
              <a:spcAft>
                <a:spcPts val="300"/>
              </a:spcAft>
              <a:buClrTx/>
              <a:buSzTx/>
              <a:buFont typeface="+mj-lt"/>
              <a:buAutoNum type="arabicPeriod" startAt="14"/>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Clean-up procedures.</a:t>
            </a:r>
          </a:p>
          <a:p>
            <a:pPr marL="342900" lvl="0" indent="-342900">
              <a:spcBef>
                <a:spcPts val="600"/>
              </a:spcBef>
              <a:spcAft>
                <a:spcPts val="300"/>
              </a:spcAft>
              <a:buClrTx/>
              <a:buSzTx/>
              <a:buFont typeface="+mj-lt"/>
              <a:buAutoNum type="arabicPeriod" startAt="14"/>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Method blank result.</a:t>
            </a:r>
          </a:p>
          <a:p>
            <a:pPr marL="342900" lvl="0" indent="-342900">
              <a:spcBef>
                <a:spcPts val="600"/>
              </a:spcBef>
              <a:spcAft>
                <a:spcPts val="300"/>
              </a:spcAft>
              <a:buClrTx/>
              <a:buSzTx/>
              <a:buFont typeface="+mj-lt"/>
              <a:buAutoNum type="arabicPeriod" startAt="14"/>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Matrix (reagent water, drinking water, effluent) </a:t>
            </a:r>
          </a:p>
          <a:p>
            <a:pPr marL="342900" lvl="0" indent="-342900">
              <a:spcBef>
                <a:spcPts val="600"/>
              </a:spcBef>
              <a:spcAft>
                <a:spcPts val="300"/>
              </a:spcAft>
              <a:buClrTx/>
              <a:buSzTx/>
              <a:buFont typeface="+mj-lt"/>
              <a:buAutoNum type="arabicPeriod" startAt="14"/>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Matrix spikes.</a:t>
            </a:r>
          </a:p>
          <a:p>
            <a:pPr marL="342900" lvl="0" indent="-342900">
              <a:spcBef>
                <a:spcPts val="600"/>
              </a:spcBef>
              <a:spcAft>
                <a:spcPts val="300"/>
              </a:spcAft>
              <a:buClrTx/>
              <a:buSzTx/>
              <a:buFont typeface="+mj-lt"/>
              <a:buAutoNum type="arabicPeriod" startAt="14"/>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Spiking system, appropriate to the method and application</a:t>
            </a:r>
            <a:r>
              <a:rPr lang="en-US"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a:t>
            </a:r>
            <a:endPar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endParaRPr>
          </a:p>
          <a:p>
            <a:endParaRPr lang="en-US" dirty="0"/>
          </a:p>
        </p:txBody>
      </p:sp>
      <p:sp>
        <p:nvSpPr>
          <p:cNvPr id="4" name="Footer Placeholder 3"/>
          <p:cNvSpPr>
            <a:spLocks noGrp="1"/>
          </p:cNvSpPr>
          <p:nvPr>
            <p:ph type="ftr" sz="quarter" idx="11"/>
          </p:nvPr>
        </p:nvSpPr>
        <p:spPr/>
        <p:txBody>
          <a:bodyPr/>
          <a:lstStyle/>
          <a:p>
            <a:r>
              <a:rPr lang="en-US" smtClean="0"/>
              <a:t>Askew Scientific Consulting LLC</a:t>
            </a:r>
            <a:endParaRPr lang="en-US"/>
          </a:p>
        </p:txBody>
      </p:sp>
      <p:sp>
        <p:nvSpPr>
          <p:cNvPr id="5" name="Slide Number Placeholder 4"/>
          <p:cNvSpPr>
            <a:spLocks noGrp="1"/>
          </p:cNvSpPr>
          <p:nvPr>
            <p:ph type="sldNum" sz="quarter" idx="12"/>
          </p:nvPr>
        </p:nvSpPr>
        <p:spPr/>
        <p:txBody>
          <a:bodyPr/>
          <a:lstStyle/>
          <a:p>
            <a:fld id="{D51B9623-3BDD-4797-8A6F-A78F60A8E09D}" type="slidenum">
              <a:rPr lang="en-US" smtClean="0"/>
              <a:t>12</a:t>
            </a:fld>
            <a:endParaRPr lang="en-US"/>
          </a:p>
        </p:txBody>
      </p:sp>
    </p:spTree>
    <p:extLst>
      <p:ext uri="{BB962C8B-B14F-4D97-AF65-F5344CB8AC3E}">
        <p14:creationId xmlns:p14="http://schemas.microsoft.com/office/powerpoint/2010/main" val="34077702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1"/>
            <a:ext cx="8229600" cy="4952999"/>
          </a:xfrm>
          <a:ln>
            <a:solidFill>
              <a:schemeClr val="accent1"/>
            </a:solidFill>
          </a:ln>
        </p:spPr>
        <p:txBody>
          <a:bodyPr>
            <a:normAutofit/>
          </a:bodyPr>
          <a:lstStyle/>
          <a:p>
            <a:pPr marL="342900" lvl="0" indent="-342900">
              <a:spcBef>
                <a:spcPts val="600"/>
              </a:spcBef>
              <a:spcAft>
                <a:spcPts val="300"/>
              </a:spcAft>
              <a:buClrTx/>
              <a:buSzTx/>
              <a:buFont typeface="+mj-lt"/>
              <a:buAutoNum type="arabicPeriod" startAt="23"/>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Spike concentrations (with units corresponding to the final sample concentration) and recoveries.</a:t>
            </a:r>
          </a:p>
          <a:p>
            <a:pPr marL="342900" lvl="0" indent="-342900">
              <a:spcBef>
                <a:spcPts val="600"/>
              </a:spcBef>
              <a:spcAft>
                <a:spcPts val="300"/>
              </a:spcAft>
              <a:buClrTx/>
              <a:buSzTx/>
              <a:buFont typeface="+mj-lt"/>
              <a:buAutoNum type="arabicPeriod" startAt="23"/>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Source of spiking material.</a:t>
            </a:r>
          </a:p>
          <a:p>
            <a:pPr marL="342900" lvl="0" indent="-342900">
              <a:spcBef>
                <a:spcPts val="600"/>
              </a:spcBef>
              <a:spcAft>
                <a:spcPts val="300"/>
              </a:spcAft>
              <a:buClrTx/>
              <a:buSzTx/>
              <a:buFont typeface="+mj-lt"/>
              <a:buAutoNum type="arabicPeriod" startAt="23"/>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Number of replicate spikes</a:t>
            </a:r>
          </a:p>
          <a:p>
            <a:pPr marL="342900" lvl="0" indent="-342900">
              <a:spcBef>
                <a:spcPts val="600"/>
              </a:spcBef>
              <a:spcAft>
                <a:spcPts val="300"/>
              </a:spcAft>
              <a:buClrTx/>
              <a:buSzTx/>
              <a:buFont typeface="+mj-lt"/>
              <a:buAutoNum type="arabicPeriod" startAt="23"/>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Initial demonstration of capability.</a:t>
            </a:r>
          </a:p>
          <a:p>
            <a:pPr marL="342900" lvl="0" indent="-342900">
              <a:spcBef>
                <a:spcPts val="600"/>
              </a:spcBef>
              <a:spcAft>
                <a:spcPts val="300"/>
              </a:spcAft>
              <a:buClrTx/>
              <a:buSzTx/>
              <a:buFont typeface="+mj-lt"/>
              <a:buAutoNum type="arabicPeriod" startAt="23"/>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Precision (analyte by analyte) </a:t>
            </a:r>
            <a:endParaRPr lang="en-US"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pPr marL="342900" lvl="0" indent="-342900">
              <a:spcBef>
                <a:spcPts val="600"/>
              </a:spcBef>
              <a:spcAft>
                <a:spcPts val="300"/>
              </a:spcAft>
              <a:buClrTx/>
              <a:buSzTx/>
              <a:buFont typeface="+mj-lt"/>
              <a:buAutoNum type="arabicPeriod" startAt="23"/>
            </a:pPr>
            <a:r>
              <a:rPr lang="en-US"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Duplicates.</a:t>
            </a:r>
          </a:p>
          <a:p>
            <a:pPr marL="342900" lvl="0" indent="-342900">
              <a:spcBef>
                <a:spcPts val="600"/>
              </a:spcBef>
              <a:spcAft>
                <a:spcPts val="300"/>
              </a:spcAft>
              <a:buClrTx/>
              <a:buSzTx/>
              <a:buFont typeface="+mj-lt"/>
              <a:buAutoNum type="arabicPeriod" startAt="28"/>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Bias (analyte by analyte).</a:t>
            </a:r>
          </a:p>
          <a:p>
            <a:pPr marL="342900" lvl="0" indent="-342900">
              <a:spcBef>
                <a:spcPts val="600"/>
              </a:spcBef>
              <a:spcAft>
                <a:spcPts val="300"/>
              </a:spcAft>
              <a:buClrTx/>
              <a:buSzTx/>
              <a:buFont typeface="+mj-lt"/>
              <a:buAutoNum type="arabicPeriod" startAt="28"/>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Detection limit (with units; analyte by analyte).</a:t>
            </a:r>
          </a:p>
          <a:p>
            <a:pPr marL="342900" lvl="0" indent="-342900">
              <a:spcBef>
                <a:spcPts val="600"/>
              </a:spcBef>
              <a:spcAft>
                <a:spcPts val="300"/>
              </a:spcAft>
              <a:buClrTx/>
              <a:buSzTx/>
              <a:buFont typeface="+mj-lt"/>
              <a:buAutoNum type="arabicPeriod" startAt="28"/>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Confirmation of detection limit, if applicable.</a:t>
            </a:r>
          </a:p>
          <a:p>
            <a:pPr marL="342900" lvl="0" indent="-342900">
              <a:spcBef>
                <a:spcPts val="600"/>
              </a:spcBef>
              <a:spcAft>
                <a:spcPts val="300"/>
              </a:spcAft>
              <a:buClrTx/>
              <a:buSzTx/>
              <a:buFont typeface="+mj-lt"/>
              <a:buAutoNum type="arabicPeriod" startAt="28"/>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Quantitation limit (with units; analyte by analyte) Minimum level (ML), practical quantitation  level (PQL) or limit of quantitation (LOQ).</a:t>
            </a:r>
          </a:p>
          <a:p>
            <a:pPr marL="342900" lvl="0" indent="-342900">
              <a:spcBef>
                <a:spcPts val="600"/>
              </a:spcBef>
              <a:spcAft>
                <a:spcPts val="300"/>
              </a:spcAft>
              <a:buClrTx/>
              <a:buSzTx/>
              <a:buFont typeface="+mj-lt"/>
              <a:buAutoNum type="arabicPeriod" startAt="28"/>
            </a:pPr>
            <a:r>
              <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rPr>
              <a:t>Qualitative confirmation</a:t>
            </a:r>
            <a:r>
              <a:rPr lang="en-US"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a:t>
            </a:r>
            <a:endParaRPr lang="en-US" sz="1600" dirty="0">
              <a:solidFill>
                <a:srgbClr val="000000"/>
              </a:solidFill>
              <a:latin typeface="Verdana" panose="020B0604030504040204" pitchFamily="34" charset="0"/>
              <a:ea typeface="Verdana" panose="020B0604030504040204" pitchFamily="34" charset="0"/>
              <a:cs typeface="Verdana" panose="020B0604030504040204" pitchFamily="34" charset="0"/>
            </a:endParaRPr>
          </a:p>
          <a:p>
            <a:endParaRPr lang="en-US" dirty="0"/>
          </a:p>
        </p:txBody>
      </p:sp>
      <p:sp>
        <p:nvSpPr>
          <p:cNvPr id="4" name="Footer Placeholder 3"/>
          <p:cNvSpPr>
            <a:spLocks noGrp="1"/>
          </p:cNvSpPr>
          <p:nvPr>
            <p:ph type="ftr" sz="quarter" idx="11"/>
          </p:nvPr>
        </p:nvSpPr>
        <p:spPr/>
        <p:txBody>
          <a:bodyPr/>
          <a:lstStyle/>
          <a:p>
            <a:r>
              <a:rPr lang="en-US" smtClean="0"/>
              <a:t>Askew Scientific Consulting LLC</a:t>
            </a:r>
            <a:endParaRPr lang="en-US"/>
          </a:p>
        </p:txBody>
      </p:sp>
      <p:sp>
        <p:nvSpPr>
          <p:cNvPr id="5" name="Slide Number Placeholder 4"/>
          <p:cNvSpPr>
            <a:spLocks noGrp="1"/>
          </p:cNvSpPr>
          <p:nvPr>
            <p:ph type="sldNum" sz="quarter" idx="12"/>
          </p:nvPr>
        </p:nvSpPr>
        <p:spPr/>
        <p:txBody>
          <a:bodyPr/>
          <a:lstStyle/>
          <a:p>
            <a:fld id="{D51B9623-3BDD-4797-8A6F-A78F60A8E09D}" type="slidenum">
              <a:rPr lang="en-US" smtClean="0"/>
              <a:t>13</a:t>
            </a:fld>
            <a:endParaRPr lang="en-US"/>
          </a:p>
        </p:txBody>
      </p:sp>
    </p:spTree>
    <p:extLst>
      <p:ext uri="{BB962C8B-B14F-4D97-AF65-F5344CB8AC3E}">
        <p14:creationId xmlns:p14="http://schemas.microsoft.com/office/powerpoint/2010/main" val="1064736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So Where Do You Find These??</a:t>
            </a:r>
            <a:endParaRPr lang="en-US" dirty="0"/>
          </a:p>
        </p:txBody>
      </p:sp>
      <p:sp>
        <p:nvSpPr>
          <p:cNvPr id="5" name="Text Placeholder 4"/>
          <p:cNvSpPr>
            <a:spLocks noGrp="1"/>
          </p:cNvSpPr>
          <p:nvPr>
            <p:ph type="body" idx="1"/>
          </p:nvPr>
        </p:nvSpPr>
        <p:spPr/>
        <p:txBody>
          <a:bodyPr>
            <a:normAutofit/>
          </a:bodyPr>
          <a:lstStyle/>
          <a:p>
            <a:r>
              <a:rPr lang="en-US" sz="2800" dirty="0" smtClean="0"/>
              <a:t>My Auditor is Breathing Down My Neck!!</a:t>
            </a:r>
            <a:endParaRPr lang="en-US" sz="2800" dirty="0"/>
          </a:p>
        </p:txBody>
      </p:sp>
      <p:sp>
        <p:nvSpPr>
          <p:cNvPr id="6" name="Footer Placeholder 5"/>
          <p:cNvSpPr>
            <a:spLocks noGrp="1"/>
          </p:cNvSpPr>
          <p:nvPr>
            <p:ph type="ftr" sz="quarter" idx="11"/>
          </p:nvPr>
        </p:nvSpPr>
        <p:spPr/>
        <p:txBody>
          <a:bodyPr/>
          <a:lstStyle/>
          <a:p>
            <a:r>
              <a:rPr lang="en-US" smtClean="0"/>
              <a:t>Askew Scientific Consulting LLC</a:t>
            </a:r>
            <a:endParaRPr lang="en-US"/>
          </a:p>
        </p:txBody>
      </p:sp>
      <p:sp>
        <p:nvSpPr>
          <p:cNvPr id="7" name="Slide Number Placeholder 6"/>
          <p:cNvSpPr>
            <a:spLocks noGrp="1"/>
          </p:cNvSpPr>
          <p:nvPr>
            <p:ph type="sldNum" sz="quarter" idx="12"/>
          </p:nvPr>
        </p:nvSpPr>
        <p:spPr/>
        <p:txBody>
          <a:bodyPr/>
          <a:lstStyle/>
          <a:p>
            <a:fld id="{D51B9623-3BDD-4797-8A6F-A78F60A8E09D}" type="slidenum">
              <a:rPr lang="en-US" smtClean="0"/>
              <a:t>14</a:t>
            </a:fld>
            <a:endParaRPr lang="en-US"/>
          </a:p>
        </p:txBody>
      </p:sp>
    </p:spTree>
    <p:extLst>
      <p:ext uri="{BB962C8B-B14F-4D97-AF65-F5344CB8AC3E}">
        <p14:creationId xmlns:p14="http://schemas.microsoft.com/office/powerpoint/2010/main" val="28310860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Product Insert or Instrument Manual</a:t>
            </a:r>
            <a:endParaRPr lang="en-US" dirty="0"/>
          </a:p>
        </p:txBody>
      </p:sp>
      <p:pic>
        <p:nvPicPr>
          <p:cNvPr id="1026" name="Picture 2"/>
          <p:cNvPicPr>
            <a:picLocks noChangeAspect="1" noChangeArrowheads="1"/>
          </p:cNvPicPr>
          <p:nvPr/>
        </p:nvPicPr>
        <p:blipFill>
          <a:blip r:embed="rId2">
            <a:lum contrast="-20000"/>
            <a:extLst>
              <a:ext uri="{28A0092B-C50C-407E-A947-70E740481C1C}">
                <a14:useLocalDpi xmlns:a14="http://schemas.microsoft.com/office/drawing/2010/main" val="0"/>
              </a:ext>
            </a:extLst>
          </a:blip>
          <a:srcRect/>
          <a:stretch>
            <a:fillRect/>
          </a:stretch>
        </p:blipFill>
        <p:spPr bwMode="auto">
          <a:xfrm>
            <a:off x="1091845" y="2057400"/>
            <a:ext cx="6784584" cy="2819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Footer Placeholder 3"/>
          <p:cNvSpPr>
            <a:spLocks noGrp="1"/>
          </p:cNvSpPr>
          <p:nvPr>
            <p:ph type="ftr" sz="quarter" idx="11"/>
          </p:nvPr>
        </p:nvSpPr>
        <p:spPr/>
        <p:txBody>
          <a:bodyPr/>
          <a:lstStyle/>
          <a:p>
            <a:r>
              <a:rPr lang="en-US" smtClean="0"/>
              <a:t>Askew Scientific Consulting LLC</a:t>
            </a:r>
            <a:endParaRPr lang="en-US"/>
          </a:p>
        </p:txBody>
      </p:sp>
      <p:sp>
        <p:nvSpPr>
          <p:cNvPr id="5" name="Slide Number Placeholder 4"/>
          <p:cNvSpPr>
            <a:spLocks noGrp="1"/>
          </p:cNvSpPr>
          <p:nvPr>
            <p:ph type="sldNum" sz="quarter" idx="12"/>
          </p:nvPr>
        </p:nvSpPr>
        <p:spPr/>
        <p:txBody>
          <a:bodyPr/>
          <a:lstStyle/>
          <a:p>
            <a:fld id="{D51B9623-3BDD-4797-8A6F-A78F60A8E09D}" type="slidenum">
              <a:rPr lang="en-US" smtClean="0"/>
              <a:t>15</a:t>
            </a:fld>
            <a:endParaRPr lang="en-US"/>
          </a:p>
        </p:txBody>
      </p:sp>
    </p:spTree>
    <p:extLst>
      <p:ext uri="{BB962C8B-B14F-4D97-AF65-F5344CB8AC3E}">
        <p14:creationId xmlns:p14="http://schemas.microsoft.com/office/powerpoint/2010/main" val="26652779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457200" lvl="0" indent="-457200">
              <a:spcBef>
                <a:spcPts val="600"/>
              </a:spcBef>
              <a:spcAft>
                <a:spcPts val="300"/>
              </a:spcAft>
              <a:buClrTx/>
              <a:buSzTx/>
              <a:buFont typeface="Wingdings" panose="05000000000000000000" pitchFamily="2" charset="2"/>
              <a:buChar char="Ø"/>
            </a:pPr>
            <a:r>
              <a:rPr lang="en-US" sz="2800" dirty="0">
                <a:solidFill>
                  <a:srgbClr val="000000"/>
                </a:solidFill>
                <a:latin typeface="Verdana" panose="020B0604030504040204" pitchFamily="34" charset="0"/>
                <a:ea typeface="Verdana" panose="020B0604030504040204" pitchFamily="34" charset="0"/>
                <a:cs typeface="Verdana" panose="020B0604030504040204" pitchFamily="34" charset="0"/>
              </a:rPr>
              <a:t>%RSD or correlation coefficient of calibration regression.</a:t>
            </a:r>
          </a:p>
          <a:p>
            <a:pPr marL="457200" lvl="0" indent="-457200">
              <a:spcBef>
                <a:spcPts val="600"/>
              </a:spcBef>
              <a:spcAft>
                <a:spcPts val="300"/>
              </a:spcAft>
              <a:buClrTx/>
              <a:buSzTx/>
              <a:buFont typeface="Wingdings" panose="05000000000000000000" pitchFamily="2" charset="2"/>
              <a:buChar char="Ø"/>
            </a:pPr>
            <a:r>
              <a:rPr lang="en-US" sz="2800" dirty="0">
                <a:solidFill>
                  <a:srgbClr val="000000"/>
                </a:solidFill>
                <a:latin typeface="Verdana" panose="020B0604030504040204" pitchFamily="34" charset="0"/>
                <a:ea typeface="Verdana" panose="020B0604030504040204" pitchFamily="34" charset="0"/>
                <a:cs typeface="Verdana" panose="020B0604030504040204" pitchFamily="34" charset="0"/>
              </a:rPr>
              <a:t>Performance evaluation studies performed for analytes of interest, where available.</a:t>
            </a:r>
          </a:p>
          <a:p>
            <a:pPr marL="457200" lvl="0" indent="-457200">
              <a:spcBef>
                <a:spcPts val="600"/>
              </a:spcBef>
              <a:spcAft>
                <a:spcPts val="300"/>
              </a:spcAft>
              <a:buClrTx/>
              <a:buSzTx/>
              <a:buFont typeface="Wingdings" panose="05000000000000000000" pitchFamily="2" charset="2"/>
              <a:buChar char="Ø"/>
            </a:pPr>
            <a:r>
              <a:rPr lang="en-US" sz="28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Analysis </a:t>
            </a:r>
            <a:r>
              <a:rPr lang="en-US" sz="2800" dirty="0">
                <a:solidFill>
                  <a:srgbClr val="000000"/>
                </a:solidFill>
                <a:latin typeface="Verdana" panose="020B0604030504040204" pitchFamily="34" charset="0"/>
                <a:ea typeface="Verdana" panose="020B0604030504040204" pitchFamily="34" charset="0"/>
                <a:cs typeface="Verdana" panose="020B0604030504040204" pitchFamily="34" charset="0"/>
              </a:rPr>
              <a:t>of external reference material</a:t>
            </a:r>
          </a:p>
          <a:p>
            <a:pPr marL="457200" lvl="0" indent="-457200">
              <a:spcBef>
                <a:spcPts val="600"/>
              </a:spcBef>
              <a:spcAft>
                <a:spcPts val="300"/>
              </a:spcAft>
              <a:buClrTx/>
              <a:buSzTx/>
              <a:buFont typeface="Wingdings" panose="05000000000000000000" pitchFamily="2" charset="2"/>
              <a:buChar char="Ø"/>
            </a:pPr>
            <a:r>
              <a:rPr lang="en-US" sz="2800" dirty="0">
                <a:solidFill>
                  <a:srgbClr val="000000"/>
                </a:solidFill>
                <a:latin typeface="Verdana" panose="020B0604030504040204" pitchFamily="34" charset="0"/>
                <a:ea typeface="Verdana" panose="020B0604030504040204" pitchFamily="34" charset="0"/>
                <a:cs typeface="Verdana" panose="020B0604030504040204" pitchFamily="34" charset="0"/>
              </a:rPr>
              <a:t>Results of analyses on reference material from a source different from that used to prepare the calibration standards, if applicable.</a:t>
            </a:r>
          </a:p>
          <a:p>
            <a:pPr marL="457200" lvl="0" indent="-457200">
              <a:spcBef>
                <a:spcPts val="600"/>
              </a:spcBef>
              <a:spcAft>
                <a:spcPts val="300"/>
              </a:spcAft>
              <a:buClrTx/>
              <a:buSzTx/>
              <a:buFont typeface="Wingdings" panose="05000000000000000000" pitchFamily="2" charset="2"/>
              <a:buChar char="Ø"/>
            </a:pPr>
            <a:r>
              <a:rPr lang="en-US" sz="2800" dirty="0">
                <a:solidFill>
                  <a:srgbClr val="000000"/>
                </a:solidFill>
                <a:latin typeface="Verdana" panose="020B0604030504040204" pitchFamily="34" charset="0"/>
                <a:ea typeface="Verdana" panose="020B0604030504040204" pitchFamily="34" charset="0"/>
                <a:cs typeface="Verdana" panose="020B0604030504040204" pitchFamily="34" charset="0"/>
              </a:rPr>
              <a:t>Sources of external reference material, if applicable</a:t>
            </a:r>
            <a:r>
              <a:rPr lang="en-US" sz="28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a:t>
            </a:r>
          </a:p>
          <a:p>
            <a:pPr marL="457200" lvl="0" indent="-457200">
              <a:spcBef>
                <a:spcPts val="600"/>
              </a:spcBef>
              <a:spcAft>
                <a:spcPts val="300"/>
              </a:spcAft>
              <a:buClrTx/>
              <a:buSzTx/>
              <a:buFont typeface="Wingdings" panose="05000000000000000000" pitchFamily="2" charset="2"/>
              <a:buChar char="Ø"/>
            </a:pPr>
            <a:endParaRPr lang="en-US" sz="2800" dirty="0">
              <a:solidFill>
                <a:srgbClr val="000000"/>
              </a:solidFill>
              <a:latin typeface="Verdana" panose="020B0604030504040204" pitchFamily="34" charset="0"/>
              <a:ea typeface="Verdana" panose="020B0604030504040204" pitchFamily="34" charset="0"/>
              <a:cs typeface="Verdana" panose="020B0604030504040204" pitchFamily="34" charset="0"/>
            </a:endParaRPr>
          </a:p>
          <a:p>
            <a:endParaRPr lang="en-US" sz="280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pPr lvl="0"/>
            <a:endParaRPr lang="en-US" sz="2800" dirty="0">
              <a:solidFill>
                <a:srgbClr val="000000"/>
              </a:solidFill>
              <a:latin typeface="Verdana" panose="020B0604030504040204" pitchFamily="34" charset="0"/>
              <a:ea typeface="Verdana" panose="020B0604030504040204" pitchFamily="34" charset="0"/>
              <a:cs typeface="Verdana" panose="020B0604030504040204" pitchFamily="34" charset="0"/>
            </a:endParaRPr>
          </a:p>
          <a:p>
            <a:endParaRPr lang="en-US" dirty="0"/>
          </a:p>
        </p:txBody>
      </p:sp>
      <p:sp>
        <p:nvSpPr>
          <p:cNvPr id="3" name="Title 2"/>
          <p:cNvSpPr>
            <a:spLocks noGrp="1"/>
          </p:cNvSpPr>
          <p:nvPr>
            <p:ph type="title"/>
          </p:nvPr>
        </p:nvSpPr>
        <p:spPr/>
        <p:txBody>
          <a:bodyPr>
            <a:normAutofit fontScale="90000"/>
          </a:bodyPr>
          <a:lstStyle/>
          <a:p>
            <a:r>
              <a:rPr lang="en-US" dirty="0" smtClean="0"/>
              <a:t>What Won’t You Find in a Product Insert or Instrument Manual</a:t>
            </a:r>
            <a:endParaRPr lang="en-US" dirty="0"/>
          </a:p>
        </p:txBody>
      </p:sp>
      <p:sp>
        <p:nvSpPr>
          <p:cNvPr id="4" name="Footer Placeholder 3"/>
          <p:cNvSpPr>
            <a:spLocks noGrp="1"/>
          </p:cNvSpPr>
          <p:nvPr>
            <p:ph type="ftr" sz="quarter" idx="11"/>
          </p:nvPr>
        </p:nvSpPr>
        <p:spPr/>
        <p:txBody>
          <a:bodyPr/>
          <a:lstStyle/>
          <a:p>
            <a:r>
              <a:rPr lang="en-US" smtClean="0"/>
              <a:t>Askew Scientific Consulting LLC</a:t>
            </a:r>
            <a:endParaRPr lang="en-US"/>
          </a:p>
        </p:txBody>
      </p:sp>
      <p:sp>
        <p:nvSpPr>
          <p:cNvPr id="5" name="Slide Number Placeholder 4"/>
          <p:cNvSpPr>
            <a:spLocks noGrp="1"/>
          </p:cNvSpPr>
          <p:nvPr>
            <p:ph type="sldNum" sz="quarter" idx="12"/>
          </p:nvPr>
        </p:nvSpPr>
        <p:spPr/>
        <p:txBody>
          <a:bodyPr/>
          <a:lstStyle/>
          <a:p>
            <a:fld id="{D51B9623-3BDD-4797-8A6F-A78F60A8E09D}" type="slidenum">
              <a:rPr lang="en-US" smtClean="0"/>
              <a:t>16</a:t>
            </a:fld>
            <a:endParaRPr lang="en-US"/>
          </a:p>
        </p:txBody>
      </p:sp>
    </p:spTree>
    <p:extLst>
      <p:ext uri="{BB962C8B-B14F-4D97-AF65-F5344CB8AC3E}">
        <p14:creationId xmlns:p14="http://schemas.microsoft.com/office/powerpoint/2010/main" val="8188871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normAutofit/>
          </a:bodyPr>
          <a:lstStyle/>
          <a:p>
            <a:pPr marL="457200" lvl="0" indent="-457200">
              <a:spcBef>
                <a:spcPts val="600"/>
              </a:spcBef>
              <a:spcAft>
                <a:spcPts val="300"/>
              </a:spcAft>
              <a:buClrTx/>
              <a:buSzTx/>
              <a:buFont typeface="Wingdings" panose="05000000000000000000" pitchFamily="2" charset="2"/>
              <a:buChar char="Ø"/>
            </a:pPr>
            <a:r>
              <a:rPr lang="en-US" sz="2800" dirty="0">
                <a:solidFill>
                  <a:srgbClr val="000000"/>
                </a:solidFill>
                <a:latin typeface="Verdana" panose="020B0604030504040204" pitchFamily="34" charset="0"/>
                <a:ea typeface="Verdana" panose="020B0604030504040204" pitchFamily="34" charset="0"/>
                <a:cs typeface="Verdana" panose="020B0604030504040204" pitchFamily="34" charset="0"/>
              </a:rPr>
              <a:t>Method blank result.</a:t>
            </a:r>
          </a:p>
          <a:p>
            <a:pPr marL="457200" lvl="0" indent="-457200">
              <a:spcBef>
                <a:spcPts val="600"/>
              </a:spcBef>
              <a:spcAft>
                <a:spcPts val="300"/>
              </a:spcAft>
              <a:buClrTx/>
              <a:buSzTx/>
              <a:buFont typeface="Wingdings" panose="05000000000000000000" pitchFamily="2" charset="2"/>
              <a:buChar char="Ø"/>
            </a:pPr>
            <a:r>
              <a:rPr lang="en-US" sz="2800" dirty="0">
                <a:solidFill>
                  <a:srgbClr val="000000"/>
                </a:solidFill>
                <a:latin typeface="Verdana" panose="020B0604030504040204" pitchFamily="34" charset="0"/>
                <a:ea typeface="Verdana" panose="020B0604030504040204" pitchFamily="34" charset="0"/>
                <a:cs typeface="Verdana" panose="020B0604030504040204" pitchFamily="34" charset="0"/>
              </a:rPr>
              <a:t>Matrix (reagent water, drinking water, effluent) </a:t>
            </a:r>
          </a:p>
          <a:p>
            <a:pPr marL="457200" lvl="0" indent="-457200">
              <a:spcBef>
                <a:spcPts val="600"/>
              </a:spcBef>
              <a:spcAft>
                <a:spcPts val="300"/>
              </a:spcAft>
              <a:buClrTx/>
              <a:buSzTx/>
              <a:buFont typeface="Wingdings" panose="05000000000000000000" pitchFamily="2" charset="2"/>
              <a:buChar char="Ø"/>
            </a:pPr>
            <a:r>
              <a:rPr lang="en-US" sz="2800" dirty="0">
                <a:solidFill>
                  <a:srgbClr val="000000"/>
                </a:solidFill>
                <a:latin typeface="Verdana" panose="020B0604030504040204" pitchFamily="34" charset="0"/>
                <a:ea typeface="Verdana" panose="020B0604030504040204" pitchFamily="34" charset="0"/>
                <a:cs typeface="Verdana" panose="020B0604030504040204" pitchFamily="34" charset="0"/>
              </a:rPr>
              <a:t>Matrix spikes.</a:t>
            </a:r>
          </a:p>
          <a:p>
            <a:pPr marL="457200" lvl="0" indent="-457200">
              <a:spcBef>
                <a:spcPts val="600"/>
              </a:spcBef>
              <a:spcAft>
                <a:spcPts val="300"/>
              </a:spcAft>
              <a:buClrTx/>
              <a:buSzTx/>
              <a:buFont typeface="Wingdings" panose="05000000000000000000" pitchFamily="2" charset="2"/>
              <a:buChar char="Ø"/>
            </a:pPr>
            <a:r>
              <a:rPr lang="en-US" sz="2800" dirty="0">
                <a:solidFill>
                  <a:srgbClr val="000000"/>
                </a:solidFill>
                <a:latin typeface="Verdana" panose="020B0604030504040204" pitchFamily="34" charset="0"/>
                <a:ea typeface="Verdana" panose="020B0604030504040204" pitchFamily="34" charset="0"/>
                <a:cs typeface="Verdana" panose="020B0604030504040204" pitchFamily="34" charset="0"/>
              </a:rPr>
              <a:t>Spiking system, appropriate to the method and application</a:t>
            </a:r>
            <a:r>
              <a:rPr lang="en-US" sz="28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a:t>
            </a:r>
          </a:p>
          <a:p>
            <a:pPr marL="457200" lvl="0" indent="-457200">
              <a:spcBef>
                <a:spcPts val="600"/>
              </a:spcBef>
              <a:spcAft>
                <a:spcPts val="300"/>
              </a:spcAft>
              <a:buClrTx/>
              <a:buSzTx/>
              <a:buFont typeface="Wingdings" panose="05000000000000000000" pitchFamily="2" charset="2"/>
              <a:buChar char="Ø"/>
            </a:pPr>
            <a:r>
              <a:rPr lang="en-US" sz="2800" dirty="0">
                <a:solidFill>
                  <a:srgbClr val="000000"/>
                </a:solidFill>
                <a:latin typeface="Verdana" panose="020B0604030504040204" pitchFamily="34" charset="0"/>
                <a:ea typeface="Verdana" panose="020B0604030504040204" pitchFamily="34" charset="0"/>
                <a:cs typeface="Verdana" panose="020B0604030504040204" pitchFamily="34" charset="0"/>
              </a:rPr>
              <a:t>Spike concentrations (with units corresponding to the final sample concentration) and recoveries.</a:t>
            </a:r>
          </a:p>
          <a:p>
            <a:pPr marL="457200" lvl="0" indent="-457200">
              <a:spcBef>
                <a:spcPts val="600"/>
              </a:spcBef>
              <a:spcAft>
                <a:spcPts val="300"/>
              </a:spcAft>
              <a:buClrTx/>
              <a:buSzTx/>
              <a:buFont typeface="Wingdings" panose="05000000000000000000" pitchFamily="2" charset="2"/>
              <a:buChar char="Ø"/>
            </a:pPr>
            <a:r>
              <a:rPr lang="en-US" sz="2800" dirty="0">
                <a:solidFill>
                  <a:srgbClr val="000000"/>
                </a:solidFill>
                <a:latin typeface="Verdana" panose="020B0604030504040204" pitchFamily="34" charset="0"/>
                <a:ea typeface="Verdana" panose="020B0604030504040204" pitchFamily="34" charset="0"/>
                <a:cs typeface="Verdana" panose="020B0604030504040204" pitchFamily="34" charset="0"/>
              </a:rPr>
              <a:t>Source of spiking material.</a:t>
            </a:r>
          </a:p>
          <a:p>
            <a:endParaRPr lang="en-US" dirty="0"/>
          </a:p>
        </p:txBody>
      </p:sp>
      <p:sp>
        <p:nvSpPr>
          <p:cNvPr id="4" name="Footer Placeholder 3"/>
          <p:cNvSpPr>
            <a:spLocks noGrp="1"/>
          </p:cNvSpPr>
          <p:nvPr>
            <p:ph type="ftr" sz="quarter" idx="11"/>
          </p:nvPr>
        </p:nvSpPr>
        <p:spPr/>
        <p:txBody>
          <a:bodyPr/>
          <a:lstStyle/>
          <a:p>
            <a:r>
              <a:rPr lang="en-US" smtClean="0"/>
              <a:t>Askew Scientific Consulting LLC</a:t>
            </a:r>
            <a:endParaRPr lang="en-US"/>
          </a:p>
        </p:txBody>
      </p:sp>
      <p:sp>
        <p:nvSpPr>
          <p:cNvPr id="5" name="Slide Number Placeholder 4"/>
          <p:cNvSpPr>
            <a:spLocks noGrp="1"/>
          </p:cNvSpPr>
          <p:nvPr>
            <p:ph type="sldNum" sz="quarter" idx="12"/>
          </p:nvPr>
        </p:nvSpPr>
        <p:spPr/>
        <p:txBody>
          <a:bodyPr/>
          <a:lstStyle/>
          <a:p>
            <a:fld id="{D51B9623-3BDD-4797-8A6F-A78F60A8E09D}" type="slidenum">
              <a:rPr lang="en-US" smtClean="0"/>
              <a:t>17</a:t>
            </a:fld>
            <a:endParaRPr lang="en-US"/>
          </a:p>
        </p:txBody>
      </p:sp>
    </p:spTree>
    <p:extLst>
      <p:ext uri="{BB962C8B-B14F-4D97-AF65-F5344CB8AC3E}">
        <p14:creationId xmlns:p14="http://schemas.microsoft.com/office/powerpoint/2010/main" val="31784915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1"/>
            <a:ext cx="8229600" cy="4495800"/>
          </a:xfrm>
        </p:spPr>
        <p:txBody>
          <a:bodyPr/>
          <a:lstStyle/>
          <a:p>
            <a:pPr marL="457200" lvl="0" indent="-457200">
              <a:spcBef>
                <a:spcPts val="600"/>
              </a:spcBef>
              <a:spcAft>
                <a:spcPts val="300"/>
              </a:spcAft>
              <a:buClrTx/>
              <a:buSzTx/>
              <a:buFont typeface="Wingdings" panose="05000000000000000000" pitchFamily="2" charset="2"/>
              <a:buChar char="Ø"/>
            </a:pPr>
            <a:r>
              <a:rPr lang="en-US" sz="2800" dirty="0">
                <a:solidFill>
                  <a:srgbClr val="000000"/>
                </a:solidFill>
                <a:latin typeface="Verdana" panose="020B0604030504040204" pitchFamily="34" charset="0"/>
                <a:ea typeface="Verdana" panose="020B0604030504040204" pitchFamily="34" charset="0"/>
                <a:cs typeface="Verdana" panose="020B0604030504040204" pitchFamily="34" charset="0"/>
              </a:rPr>
              <a:t>Number of replicate spikes</a:t>
            </a:r>
          </a:p>
          <a:p>
            <a:pPr marL="457200" lvl="0" indent="-457200">
              <a:spcBef>
                <a:spcPts val="600"/>
              </a:spcBef>
              <a:spcAft>
                <a:spcPts val="300"/>
              </a:spcAft>
              <a:buClrTx/>
              <a:buSzTx/>
              <a:buFont typeface="Wingdings" panose="05000000000000000000" pitchFamily="2" charset="2"/>
              <a:buChar char="Ø"/>
            </a:pPr>
            <a:r>
              <a:rPr lang="en-US" sz="2800" dirty="0">
                <a:solidFill>
                  <a:srgbClr val="000000"/>
                </a:solidFill>
                <a:latin typeface="Verdana" panose="020B0604030504040204" pitchFamily="34" charset="0"/>
                <a:ea typeface="Verdana" panose="020B0604030504040204" pitchFamily="34" charset="0"/>
                <a:cs typeface="Verdana" panose="020B0604030504040204" pitchFamily="34" charset="0"/>
              </a:rPr>
              <a:t>Initial demonstration of capability.</a:t>
            </a:r>
          </a:p>
          <a:p>
            <a:pPr marL="457200" lvl="0" indent="-457200">
              <a:spcBef>
                <a:spcPts val="600"/>
              </a:spcBef>
              <a:spcAft>
                <a:spcPts val="300"/>
              </a:spcAft>
              <a:buClrTx/>
              <a:buSzTx/>
              <a:buFont typeface="Wingdings" panose="05000000000000000000" pitchFamily="2" charset="2"/>
              <a:buChar char="Ø"/>
            </a:pPr>
            <a:r>
              <a:rPr lang="en-US" sz="28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Duplicates</a:t>
            </a:r>
            <a:r>
              <a:rPr lang="en-US" sz="2800" dirty="0">
                <a:solidFill>
                  <a:srgbClr val="000000"/>
                </a:solidFill>
                <a:latin typeface="Verdana" panose="020B0604030504040204" pitchFamily="34" charset="0"/>
                <a:ea typeface="Verdana" panose="020B0604030504040204" pitchFamily="34" charset="0"/>
                <a:cs typeface="Verdana" panose="020B0604030504040204" pitchFamily="34" charset="0"/>
              </a:rPr>
              <a:t>.</a:t>
            </a:r>
          </a:p>
          <a:p>
            <a:pPr marL="457200" lvl="0" indent="-457200">
              <a:spcBef>
                <a:spcPts val="600"/>
              </a:spcBef>
              <a:spcAft>
                <a:spcPts val="300"/>
              </a:spcAft>
              <a:buClrTx/>
              <a:buSzTx/>
              <a:buFont typeface="Wingdings" panose="05000000000000000000" pitchFamily="2" charset="2"/>
              <a:buChar char="Ø"/>
            </a:pPr>
            <a:r>
              <a:rPr lang="en-US" sz="2800" dirty="0">
                <a:solidFill>
                  <a:srgbClr val="000000"/>
                </a:solidFill>
                <a:latin typeface="Verdana" panose="020B0604030504040204" pitchFamily="34" charset="0"/>
                <a:ea typeface="Verdana" panose="020B0604030504040204" pitchFamily="34" charset="0"/>
                <a:cs typeface="Verdana" panose="020B0604030504040204" pitchFamily="34" charset="0"/>
              </a:rPr>
              <a:t>Bias (analyte by analyte).</a:t>
            </a:r>
          </a:p>
          <a:p>
            <a:pPr marL="457200" lvl="0" indent="-457200">
              <a:spcBef>
                <a:spcPts val="600"/>
              </a:spcBef>
              <a:spcAft>
                <a:spcPts val="300"/>
              </a:spcAft>
              <a:buClrTx/>
              <a:buSzTx/>
              <a:buFont typeface="Wingdings" panose="05000000000000000000" pitchFamily="2" charset="2"/>
              <a:buChar char="Ø"/>
            </a:pPr>
            <a:r>
              <a:rPr lang="en-US" sz="2800" dirty="0">
                <a:solidFill>
                  <a:srgbClr val="000000"/>
                </a:solidFill>
                <a:latin typeface="Verdana" panose="020B0604030504040204" pitchFamily="34" charset="0"/>
                <a:ea typeface="Verdana" panose="020B0604030504040204" pitchFamily="34" charset="0"/>
                <a:cs typeface="Verdana" panose="020B0604030504040204" pitchFamily="34" charset="0"/>
              </a:rPr>
              <a:t>Detection limit (with units; analyte by analyte).</a:t>
            </a:r>
          </a:p>
          <a:p>
            <a:pPr marL="457200" lvl="0" indent="-457200">
              <a:spcBef>
                <a:spcPts val="600"/>
              </a:spcBef>
              <a:spcAft>
                <a:spcPts val="300"/>
              </a:spcAft>
              <a:buClrTx/>
              <a:buSzTx/>
              <a:buFont typeface="Wingdings" panose="05000000000000000000" pitchFamily="2" charset="2"/>
              <a:buChar char="Ø"/>
            </a:pPr>
            <a:r>
              <a:rPr lang="en-US" sz="2800" dirty="0">
                <a:solidFill>
                  <a:srgbClr val="000000"/>
                </a:solidFill>
                <a:latin typeface="Verdana" panose="020B0604030504040204" pitchFamily="34" charset="0"/>
                <a:ea typeface="Verdana" panose="020B0604030504040204" pitchFamily="34" charset="0"/>
                <a:cs typeface="Verdana" panose="020B0604030504040204" pitchFamily="34" charset="0"/>
              </a:rPr>
              <a:t>Confirmation of detection limit, if applicable.</a:t>
            </a:r>
          </a:p>
          <a:p>
            <a:endParaRPr lang="en-US" dirty="0"/>
          </a:p>
        </p:txBody>
      </p:sp>
      <p:sp>
        <p:nvSpPr>
          <p:cNvPr id="4" name="Footer Placeholder 3"/>
          <p:cNvSpPr>
            <a:spLocks noGrp="1"/>
          </p:cNvSpPr>
          <p:nvPr>
            <p:ph type="ftr" sz="quarter" idx="11"/>
          </p:nvPr>
        </p:nvSpPr>
        <p:spPr/>
        <p:txBody>
          <a:bodyPr/>
          <a:lstStyle/>
          <a:p>
            <a:r>
              <a:rPr lang="en-US" smtClean="0"/>
              <a:t>Askew Scientific Consulting LLC</a:t>
            </a:r>
            <a:endParaRPr lang="en-US"/>
          </a:p>
        </p:txBody>
      </p:sp>
      <p:sp>
        <p:nvSpPr>
          <p:cNvPr id="5" name="Slide Number Placeholder 4"/>
          <p:cNvSpPr>
            <a:spLocks noGrp="1"/>
          </p:cNvSpPr>
          <p:nvPr>
            <p:ph type="sldNum" sz="quarter" idx="12"/>
          </p:nvPr>
        </p:nvSpPr>
        <p:spPr/>
        <p:txBody>
          <a:bodyPr/>
          <a:lstStyle/>
          <a:p>
            <a:fld id="{D51B9623-3BDD-4797-8A6F-A78F60A8E09D}" type="slidenum">
              <a:rPr lang="en-US" smtClean="0"/>
              <a:t>18</a:t>
            </a:fld>
            <a:endParaRPr lang="en-US"/>
          </a:p>
        </p:txBody>
      </p:sp>
    </p:spTree>
    <p:extLst>
      <p:ext uri="{BB962C8B-B14F-4D97-AF65-F5344CB8AC3E}">
        <p14:creationId xmlns:p14="http://schemas.microsoft.com/office/powerpoint/2010/main" val="33030483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NOW, What Do I Do ???</a:t>
            </a:r>
            <a:endParaRPr lang="en-US" dirty="0"/>
          </a:p>
        </p:txBody>
      </p:sp>
      <p:sp>
        <p:nvSpPr>
          <p:cNvPr id="5" name="Text Placeholder 4"/>
          <p:cNvSpPr>
            <a:spLocks noGrp="1"/>
          </p:cNvSpPr>
          <p:nvPr>
            <p:ph type="body" idx="1"/>
          </p:nvPr>
        </p:nvSpPr>
        <p:spPr/>
        <p:txBody>
          <a:bodyPr>
            <a:normAutofit/>
          </a:bodyPr>
          <a:lstStyle/>
          <a:p>
            <a:r>
              <a:rPr lang="en-US" sz="3200" b="1" u="sng" dirty="0" smtClean="0"/>
              <a:t>Auditor Has The Checklist Out!!!</a:t>
            </a:r>
            <a:endParaRPr lang="en-US" sz="3200" b="1" u="sng" dirty="0"/>
          </a:p>
        </p:txBody>
      </p:sp>
      <p:sp>
        <p:nvSpPr>
          <p:cNvPr id="6" name="Footer Placeholder 5"/>
          <p:cNvSpPr>
            <a:spLocks noGrp="1"/>
          </p:cNvSpPr>
          <p:nvPr>
            <p:ph type="ftr" sz="quarter" idx="11"/>
          </p:nvPr>
        </p:nvSpPr>
        <p:spPr/>
        <p:txBody>
          <a:bodyPr/>
          <a:lstStyle/>
          <a:p>
            <a:r>
              <a:rPr lang="en-US" smtClean="0"/>
              <a:t>Askew Scientific Consulting LLC</a:t>
            </a:r>
            <a:endParaRPr lang="en-US"/>
          </a:p>
        </p:txBody>
      </p:sp>
      <p:sp>
        <p:nvSpPr>
          <p:cNvPr id="7" name="Slide Number Placeholder 6"/>
          <p:cNvSpPr>
            <a:spLocks noGrp="1"/>
          </p:cNvSpPr>
          <p:nvPr>
            <p:ph type="sldNum" sz="quarter" idx="12"/>
          </p:nvPr>
        </p:nvSpPr>
        <p:spPr/>
        <p:txBody>
          <a:bodyPr/>
          <a:lstStyle/>
          <a:p>
            <a:fld id="{D51B9623-3BDD-4797-8A6F-A78F60A8E09D}" type="slidenum">
              <a:rPr lang="en-US" smtClean="0"/>
              <a:t>19</a:t>
            </a:fld>
            <a:endParaRPr lang="en-US"/>
          </a:p>
        </p:txBody>
      </p:sp>
    </p:spTree>
    <p:extLst>
      <p:ext uri="{BB962C8B-B14F-4D97-AF65-F5344CB8AC3E}">
        <p14:creationId xmlns:p14="http://schemas.microsoft.com/office/powerpoint/2010/main" val="1813871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Method Equivalency</a:t>
            </a:r>
            <a:endParaRPr lang="en-US" dirty="0"/>
          </a:p>
        </p:txBody>
      </p:sp>
      <p:sp>
        <p:nvSpPr>
          <p:cNvPr id="7" name="Text Placeholder 6"/>
          <p:cNvSpPr>
            <a:spLocks noGrp="1"/>
          </p:cNvSpPr>
          <p:nvPr>
            <p:ph type="body" idx="1"/>
          </p:nvPr>
        </p:nvSpPr>
        <p:spPr/>
        <p:txBody>
          <a:bodyPr/>
          <a:lstStyle/>
          <a:p>
            <a:r>
              <a:rPr lang="en-US" dirty="0" smtClean="0"/>
              <a:t>Auditor-Laboratory</a:t>
            </a:r>
          </a:p>
          <a:p>
            <a:r>
              <a:rPr lang="en-US" dirty="0" smtClean="0"/>
              <a:t>Does It Apply to Me????</a:t>
            </a:r>
            <a:endParaRPr lang="en-US" dirty="0"/>
          </a:p>
        </p:txBody>
      </p:sp>
      <p:sp>
        <p:nvSpPr>
          <p:cNvPr id="3" name="Footer Placeholder 2"/>
          <p:cNvSpPr>
            <a:spLocks noGrp="1"/>
          </p:cNvSpPr>
          <p:nvPr>
            <p:ph type="ftr" sz="quarter" idx="11"/>
          </p:nvPr>
        </p:nvSpPr>
        <p:spPr/>
        <p:txBody>
          <a:bodyPr/>
          <a:lstStyle/>
          <a:p>
            <a:r>
              <a:rPr lang="en-US" smtClean="0"/>
              <a:t>Askew Scientific Consulting LLC</a:t>
            </a:r>
            <a:endParaRPr lang="en-US"/>
          </a:p>
        </p:txBody>
      </p:sp>
      <p:sp>
        <p:nvSpPr>
          <p:cNvPr id="4" name="Slide Number Placeholder 3"/>
          <p:cNvSpPr>
            <a:spLocks noGrp="1"/>
          </p:cNvSpPr>
          <p:nvPr>
            <p:ph type="sldNum" sz="quarter" idx="12"/>
          </p:nvPr>
        </p:nvSpPr>
        <p:spPr/>
        <p:txBody>
          <a:bodyPr/>
          <a:lstStyle/>
          <a:p>
            <a:fld id="{D51B9623-3BDD-4797-8A6F-A78F60A8E09D}" type="slidenum">
              <a:rPr lang="en-US" smtClean="0"/>
              <a:t>2</a:t>
            </a:fld>
            <a:endParaRPr lang="en-US"/>
          </a:p>
        </p:txBody>
      </p:sp>
    </p:spTree>
    <p:extLst>
      <p:ext uri="{BB962C8B-B14F-4D97-AF65-F5344CB8AC3E}">
        <p14:creationId xmlns:p14="http://schemas.microsoft.com/office/powerpoint/2010/main" val="4247214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Require Supplier to Provide:</a:t>
            </a:r>
          </a:p>
          <a:p>
            <a:pPr lvl="1"/>
            <a:r>
              <a:rPr lang="en-US" dirty="0" smtClean="0"/>
              <a:t>Equivalency Report that Answers ALL requirements in 40 CFR 136.6 and Richard Redding’s Memo!!</a:t>
            </a:r>
          </a:p>
          <a:p>
            <a:pPr lvl="2"/>
            <a:r>
              <a:rPr lang="en-US" sz="1800" b="1" u="sng" dirty="0">
                <a:solidFill>
                  <a:srgbClr val="149B5F"/>
                </a:solidFill>
              </a:rPr>
              <a:t>https://www.epa.gov/sites/production/files/2015-08/documents/cwa-method-flexibility_memo_11-20-2007.pdf</a:t>
            </a:r>
          </a:p>
          <a:p>
            <a:pPr lvl="1"/>
            <a:r>
              <a:rPr lang="en-US" dirty="0" smtClean="0"/>
              <a:t>Method in EPA Format</a:t>
            </a:r>
          </a:p>
          <a:p>
            <a:pPr lvl="2"/>
            <a:r>
              <a:rPr lang="en-US" dirty="0" smtClean="0"/>
              <a:t>Product Insert Does Not Do This!!!!</a:t>
            </a:r>
          </a:p>
          <a:p>
            <a:pPr lvl="1"/>
            <a:r>
              <a:rPr lang="en-US" dirty="0" smtClean="0"/>
              <a:t>Additional Nice Items to Have:</a:t>
            </a:r>
          </a:p>
          <a:p>
            <a:pPr lvl="2"/>
            <a:r>
              <a:rPr lang="en-US" dirty="0" smtClean="0"/>
              <a:t>Check List for Laboratory </a:t>
            </a:r>
            <a:r>
              <a:rPr lang="en-US" dirty="0"/>
              <a:t>M</a:t>
            </a:r>
            <a:r>
              <a:rPr lang="en-US" dirty="0" smtClean="0"/>
              <a:t>anagement/QC Staff</a:t>
            </a:r>
          </a:p>
          <a:p>
            <a:pPr lvl="2"/>
            <a:r>
              <a:rPr lang="en-US" dirty="0" smtClean="0"/>
              <a:t>Check List for Laboratory Staff</a:t>
            </a:r>
            <a:endParaRPr lang="en-US" dirty="0"/>
          </a:p>
        </p:txBody>
      </p:sp>
      <p:sp>
        <p:nvSpPr>
          <p:cNvPr id="3" name="Title 2"/>
          <p:cNvSpPr>
            <a:spLocks noGrp="1"/>
          </p:cNvSpPr>
          <p:nvPr>
            <p:ph type="title"/>
          </p:nvPr>
        </p:nvSpPr>
        <p:spPr/>
        <p:txBody>
          <a:bodyPr>
            <a:normAutofit/>
          </a:bodyPr>
          <a:lstStyle/>
          <a:p>
            <a:r>
              <a:rPr lang="en-US" dirty="0" smtClean="0"/>
              <a:t>Thing You Should Have Done </a:t>
            </a:r>
            <a:endParaRPr lang="en-US" dirty="0"/>
          </a:p>
        </p:txBody>
      </p:sp>
      <p:sp>
        <p:nvSpPr>
          <p:cNvPr id="4" name="Footer Placeholder 3"/>
          <p:cNvSpPr>
            <a:spLocks noGrp="1"/>
          </p:cNvSpPr>
          <p:nvPr>
            <p:ph type="ftr" sz="quarter" idx="11"/>
          </p:nvPr>
        </p:nvSpPr>
        <p:spPr/>
        <p:txBody>
          <a:bodyPr/>
          <a:lstStyle/>
          <a:p>
            <a:r>
              <a:rPr lang="en-US" smtClean="0"/>
              <a:t>Askew Scientific Consulting LLC</a:t>
            </a:r>
            <a:endParaRPr lang="en-US"/>
          </a:p>
        </p:txBody>
      </p:sp>
      <p:sp>
        <p:nvSpPr>
          <p:cNvPr id="5" name="Slide Number Placeholder 4"/>
          <p:cNvSpPr>
            <a:spLocks noGrp="1"/>
          </p:cNvSpPr>
          <p:nvPr>
            <p:ph type="sldNum" sz="quarter" idx="12"/>
          </p:nvPr>
        </p:nvSpPr>
        <p:spPr/>
        <p:txBody>
          <a:bodyPr/>
          <a:lstStyle/>
          <a:p>
            <a:fld id="{D51B9623-3BDD-4797-8A6F-A78F60A8E09D}" type="slidenum">
              <a:rPr lang="en-US" smtClean="0"/>
              <a:t>20</a:t>
            </a:fld>
            <a:endParaRPr lang="en-US"/>
          </a:p>
        </p:txBody>
      </p:sp>
    </p:spTree>
    <p:extLst>
      <p:ext uri="{BB962C8B-B14F-4D97-AF65-F5344CB8AC3E}">
        <p14:creationId xmlns:p14="http://schemas.microsoft.com/office/powerpoint/2010/main" val="10139037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191014553"/>
              </p:ext>
            </p:extLst>
          </p:nvPr>
        </p:nvGraphicFramePr>
        <p:xfrm>
          <a:off x="457200" y="1295400"/>
          <a:ext cx="8229600" cy="5120636"/>
        </p:xfrm>
        <a:graphic>
          <a:graphicData uri="http://schemas.openxmlformats.org/drawingml/2006/table">
            <a:tbl>
              <a:tblPr firstRow="1" firstCol="1" bandRow="1"/>
              <a:tblGrid>
                <a:gridCol w="6172200"/>
                <a:gridCol w="2057400"/>
              </a:tblGrid>
              <a:tr h="422660">
                <a:tc gridSpan="2">
                  <a:txBody>
                    <a:bodyPr/>
                    <a:lstStyle/>
                    <a:p>
                      <a:pPr marL="0" marR="0">
                        <a:lnSpc>
                          <a:spcPct val="115000"/>
                        </a:lnSpc>
                        <a:spcBef>
                          <a:spcPts val="600"/>
                        </a:spcBef>
                        <a:spcAft>
                          <a:spcPts val="600"/>
                        </a:spcAft>
                      </a:pPr>
                      <a:r>
                        <a:rPr lang="en-US" sz="1100" b="1" dirty="0" smtClean="0">
                          <a:effectLst/>
                          <a:latin typeface="Times New Roman" panose="02020603050405020304" pitchFamily="18" charset="0"/>
                          <a:ea typeface="Times New Roman"/>
                          <a:cs typeface="Times New Roman" panose="02020603050405020304" pitchFamily="18" charset="0"/>
                        </a:rPr>
                        <a:t>Table 1</a:t>
                      </a:r>
                      <a:r>
                        <a:rPr lang="en-US" sz="1100" b="1" dirty="0">
                          <a:effectLst/>
                          <a:latin typeface="Times New Roman" panose="02020603050405020304" pitchFamily="18" charset="0"/>
                          <a:ea typeface="Times New Roman"/>
                          <a:cs typeface="Times New Roman" panose="02020603050405020304" pitchFamily="18" charset="0"/>
                        </a:rPr>
                        <a:t>: </a:t>
                      </a:r>
                      <a:r>
                        <a:rPr lang="en-US" sz="1100" b="1" dirty="0" smtClean="0">
                          <a:effectLst/>
                          <a:latin typeface="Times New Roman" panose="02020603050405020304" pitchFamily="18" charset="0"/>
                          <a:ea typeface="Times New Roman"/>
                          <a:cs typeface="Times New Roman" panose="02020603050405020304" pitchFamily="18" charset="0"/>
                        </a:rPr>
                        <a:t>Laboratory</a:t>
                      </a:r>
                      <a:r>
                        <a:rPr lang="en-US" sz="1100" b="1" baseline="0" dirty="0" smtClean="0">
                          <a:effectLst/>
                          <a:latin typeface="Times New Roman" panose="02020603050405020304" pitchFamily="18" charset="0"/>
                          <a:ea typeface="Times New Roman"/>
                          <a:cs typeface="Times New Roman" panose="02020603050405020304" pitchFamily="18" charset="0"/>
                        </a:rPr>
                        <a:t> </a:t>
                      </a:r>
                      <a:r>
                        <a:rPr lang="en-US" sz="1100" b="1" dirty="0" smtClean="0">
                          <a:effectLst/>
                          <a:latin typeface="Times New Roman" panose="02020603050405020304" pitchFamily="18" charset="0"/>
                          <a:ea typeface="Times New Roman"/>
                          <a:cs typeface="Times New Roman" panose="02020603050405020304" pitchFamily="18" charset="0"/>
                        </a:rPr>
                        <a:t>Method </a:t>
                      </a:r>
                      <a:r>
                        <a:rPr lang="en-US" sz="1100" b="1" dirty="0">
                          <a:effectLst/>
                          <a:latin typeface="Times New Roman" panose="02020603050405020304" pitchFamily="18" charset="0"/>
                          <a:ea typeface="Times New Roman"/>
                          <a:cs typeface="Times New Roman" panose="02020603050405020304" pitchFamily="18" charset="0"/>
                        </a:rPr>
                        <a:t>Equivalency Checklist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n-US"/>
                    </a:p>
                  </a:txBody>
                  <a:tcPr/>
                </a:tc>
              </a:tr>
              <a:tr h="223509">
                <a:tc>
                  <a:txBody>
                    <a:bodyPr/>
                    <a:lstStyle/>
                    <a:p>
                      <a:pPr marL="0" marR="0" algn="ctr">
                        <a:lnSpc>
                          <a:spcPct val="115000"/>
                        </a:lnSpc>
                        <a:spcBef>
                          <a:spcPts val="300"/>
                        </a:spcBef>
                        <a:spcAft>
                          <a:spcPts val="300"/>
                        </a:spcAft>
                      </a:pPr>
                      <a:r>
                        <a:rPr lang="en-US" sz="1200" b="1" dirty="0">
                          <a:effectLst/>
                          <a:latin typeface="Times New Roman" panose="02020603050405020304" pitchFamily="18" charset="0"/>
                          <a:ea typeface="Calibri"/>
                          <a:cs typeface="Times New Roman" panose="02020603050405020304" pitchFamily="18" charset="0"/>
                        </a:rPr>
                        <a:t>Item from Reding Memo</a:t>
                      </a:r>
                      <a:endParaRPr lang="en-US" sz="12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a:lnSpc>
                          <a:spcPct val="115000"/>
                        </a:lnSpc>
                        <a:spcBef>
                          <a:spcPts val="300"/>
                        </a:spcBef>
                        <a:spcAft>
                          <a:spcPts val="300"/>
                        </a:spcAft>
                      </a:pPr>
                      <a:r>
                        <a:rPr lang="en-US" sz="1200" b="1" dirty="0">
                          <a:effectLst/>
                          <a:latin typeface="Times New Roman" panose="02020603050405020304" pitchFamily="18" charset="0"/>
                          <a:ea typeface="Calibri"/>
                          <a:cs typeface="Times New Roman" panose="02020603050405020304" pitchFamily="18" charset="0"/>
                        </a:rPr>
                        <a:t>Check Off (Yes/No)</a:t>
                      </a:r>
                      <a:endParaRPr lang="en-US" sz="12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422660">
                <a:tc>
                  <a:txBody>
                    <a:bodyPr/>
                    <a:lstStyle/>
                    <a:p>
                      <a:pPr marL="342900" marR="0" lvl="0" indent="-342900" algn="l">
                        <a:spcBef>
                          <a:spcPts val="600"/>
                        </a:spcBef>
                        <a:spcAft>
                          <a:spcPts val="600"/>
                        </a:spcAft>
                        <a:buClr>
                          <a:srgbClr val="000000"/>
                        </a:buClr>
                        <a:buSzPts val="1300"/>
                        <a:buFont typeface="Wingdings" panose="05000000000000000000" pitchFamily="2" charset="2"/>
                        <a:buChar char="Ø"/>
                      </a:pPr>
                      <a:r>
                        <a:rPr lang="en-US" sz="1200" b="1" u="sng" dirty="0">
                          <a:solidFill>
                            <a:srgbClr val="FF0000"/>
                          </a:solidFill>
                          <a:effectLst/>
                          <a:latin typeface="Times New Roman" panose="02020603050405020304" pitchFamily="18" charset="0"/>
                          <a:ea typeface="Times New Roman"/>
                          <a:cs typeface="Times New Roman" panose="02020603050405020304" pitchFamily="18" charset="0"/>
                        </a:rPr>
                        <a:t>Have a detailed Standard Operating Procedure (SOP) available</a:t>
                      </a:r>
                      <a:r>
                        <a:rPr lang="en-US" sz="1200" dirty="0">
                          <a:effectLst/>
                          <a:latin typeface="Times New Roman" panose="02020603050405020304" pitchFamily="18" charset="0"/>
                          <a:ea typeface="Times New Roman"/>
                          <a:cs typeface="Times New Roman" panose="02020603050405020304" pitchFamily="18" charset="0"/>
                        </a:rPr>
                        <a:t>. (Guidance provided in Spectroquant® method)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nSpc>
                          <a:spcPct val="115000"/>
                        </a:lnSpc>
                        <a:spcBef>
                          <a:spcPts val="300"/>
                        </a:spcBef>
                        <a:spcAft>
                          <a:spcPts val="300"/>
                        </a:spcAft>
                      </a:pPr>
                      <a:r>
                        <a:rPr lang="en-US" sz="1200" b="1" dirty="0">
                          <a:effectLst/>
                          <a:latin typeface="Times New Roman" panose="02020603050405020304" pitchFamily="18" charset="0"/>
                          <a:ea typeface="Calibri"/>
                          <a:cs typeface="Times New Roman" panose="02020603050405020304" pitchFamily="18" charset="0"/>
                        </a:rPr>
                        <a:t> </a:t>
                      </a:r>
                      <a:endParaRPr lang="en-US" sz="12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422660">
                <a:tc>
                  <a:txBody>
                    <a:bodyPr/>
                    <a:lstStyle/>
                    <a:p>
                      <a:pPr marL="342900" marR="0" lvl="0" indent="-342900" algn="l">
                        <a:spcBef>
                          <a:spcPts val="600"/>
                        </a:spcBef>
                        <a:spcAft>
                          <a:spcPts val="600"/>
                        </a:spcAft>
                        <a:buClr>
                          <a:srgbClr val="000000"/>
                        </a:buClr>
                        <a:buSzPts val="1300"/>
                        <a:buFont typeface="Wingdings" panose="05000000000000000000" pitchFamily="2" charset="2"/>
                        <a:buChar char="Ø"/>
                      </a:pPr>
                      <a:r>
                        <a:rPr lang="en-US" sz="1200" dirty="0">
                          <a:effectLst/>
                          <a:latin typeface="Times New Roman" panose="02020603050405020304" pitchFamily="18" charset="0"/>
                          <a:ea typeface="Times New Roman"/>
                          <a:cs typeface="Times New Roman" panose="02020603050405020304" pitchFamily="18" charset="0"/>
                        </a:rPr>
                        <a:t>Performing and document an initial demonstration of capability. (Required in Spectroquant® method)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nSpc>
                          <a:spcPct val="115000"/>
                        </a:lnSpc>
                        <a:spcBef>
                          <a:spcPts val="300"/>
                        </a:spcBef>
                        <a:spcAft>
                          <a:spcPts val="300"/>
                        </a:spcAft>
                      </a:pPr>
                      <a:r>
                        <a:rPr lang="en-US" sz="1200" b="1" dirty="0">
                          <a:effectLst/>
                          <a:latin typeface="Times New Roman" panose="02020603050405020304" pitchFamily="18" charset="0"/>
                          <a:ea typeface="Calibri"/>
                          <a:cs typeface="Times New Roman" panose="02020603050405020304" pitchFamily="18" charset="0"/>
                        </a:rPr>
                        <a:t> </a:t>
                      </a:r>
                      <a:endParaRPr lang="en-US" sz="12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422660">
                <a:tc>
                  <a:txBody>
                    <a:bodyPr/>
                    <a:lstStyle/>
                    <a:p>
                      <a:pPr marL="342900" marR="0" lvl="0" indent="-342900" algn="l">
                        <a:spcBef>
                          <a:spcPts val="600"/>
                        </a:spcBef>
                        <a:spcAft>
                          <a:spcPts val="600"/>
                        </a:spcAft>
                        <a:buClr>
                          <a:srgbClr val="000000"/>
                        </a:buClr>
                        <a:buSzPts val="1300"/>
                        <a:buFont typeface="Wingdings" panose="05000000000000000000" pitchFamily="2" charset="2"/>
                        <a:buChar char="Ø"/>
                      </a:pPr>
                      <a:r>
                        <a:rPr lang="en-US" sz="1200" dirty="0">
                          <a:effectLst/>
                          <a:latin typeface="Times New Roman" panose="02020603050405020304" pitchFamily="18" charset="0"/>
                          <a:ea typeface="Times New Roman"/>
                          <a:cs typeface="Times New Roman" panose="02020603050405020304" pitchFamily="18" charset="0"/>
                        </a:rPr>
                        <a:t>Verify the modified method by analyzing and documenting 3-7 representative effluents (QC in the Spectroquant® method meets this requirement as per 40 CFR part 136.6(b)(2)(</a:t>
                      </a:r>
                      <a:r>
                        <a:rPr lang="en-US" sz="1200" dirty="0" err="1">
                          <a:effectLst/>
                          <a:latin typeface="Times New Roman" panose="02020603050405020304" pitchFamily="18" charset="0"/>
                          <a:ea typeface="Times New Roman"/>
                          <a:cs typeface="Times New Roman" panose="02020603050405020304" pitchFamily="18" charset="0"/>
                        </a:rPr>
                        <a:t>i</a:t>
                      </a:r>
                      <a:r>
                        <a:rPr lang="en-US" sz="1200" dirty="0">
                          <a:effectLst/>
                          <a:latin typeface="Times New Roman" panose="02020603050405020304" pitchFamily="18" charset="0"/>
                          <a:ea typeface="Times New Roman"/>
                          <a:cs typeface="Times New Roman" panose="02020603050405020304" pitchFamily="18" charset="0"/>
                        </a:rPr>
                        <a:t>)(A)).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nSpc>
                          <a:spcPct val="115000"/>
                        </a:lnSpc>
                        <a:spcBef>
                          <a:spcPts val="300"/>
                        </a:spcBef>
                        <a:spcAft>
                          <a:spcPts val="300"/>
                        </a:spcAft>
                      </a:pPr>
                      <a:r>
                        <a:rPr lang="en-US" sz="1200" b="1" dirty="0">
                          <a:effectLst/>
                          <a:latin typeface="Times New Roman" panose="02020603050405020304" pitchFamily="18" charset="0"/>
                          <a:ea typeface="Calibri"/>
                          <a:cs typeface="Times New Roman" panose="02020603050405020304" pitchFamily="18" charset="0"/>
                        </a:rPr>
                        <a:t> </a:t>
                      </a:r>
                      <a:endParaRPr lang="en-US" sz="12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633990">
                <a:tc>
                  <a:txBody>
                    <a:bodyPr/>
                    <a:lstStyle/>
                    <a:p>
                      <a:pPr marL="342900" marR="0" lvl="0" indent="-342900" algn="l">
                        <a:spcBef>
                          <a:spcPts val="600"/>
                        </a:spcBef>
                        <a:spcAft>
                          <a:spcPts val="600"/>
                        </a:spcAft>
                        <a:buClr>
                          <a:srgbClr val="000000"/>
                        </a:buClr>
                        <a:buSzPts val="1300"/>
                        <a:buFont typeface="Wingdings" panose="05000000000000000000" pitchFamily="2" charset="2"/>
                        <a:buChar char="Ø"/>
                      </a:pPr>
                      <a:r>
                        <a:rPr lang="en-US" sz="1200" dirty="0">
                          <a:effectLst/>
                          <a:latin typeface="Times New Roman" panose="02020603050405020304" pitchFamily="18" charset="0"/>
                          <a:ea typeface="Times New Roman"/>
                          <a:cs typeface="Times New Roman" panose="02020603050405020304" pitchFamily="18" charset="0"/>
                        </a:rPr>
                        <a:t>The facility/lab is to show they can get the modified method to work and that it gets comparable results for their effluent. (QC in the Spectroquant® method meets this requirement as per 40 CFR part 136.6(b)(2)(</a:t>
                      </a:r>
                      <a:r>
                        <a:rPr lang="en-US" sz="1200" dirty="0" err="1">
                          <a:effectLst/>
                          <a:latin typeface="Times New Roman" panose="02020603050405020304" pitchFamily="18" charset="0"/>
                          <a:ea typeface="Times New Roman"/>
                          <a:cs typeface="Times New Roman" panose="02020603050405020304" pitchFamily="18" charset="0"/>
                        </a:rPr>
                        <a:t>i</a:t>
                      </a:r>
                      <a:r>
                        <a:rPr lang="en-US" sz="1200" dirty="0">
                          <a:effectLst/>
                          <a:latin typeface="Times New Roman" panose="02020603050405020304" pitchFamily="18" charset="0"/>
                          <a:ea typeface="Times New Roman"/>
                          <a:cs typeface="Times New Roman" panose="02020603050405020304" pitchFamily="18" charset="0"/>
                        </a:rPr>
                        <a:t>)(A))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nSpc>
                          <a:spcPct val="115000"/>
                        </a:lnSpc>
                        <a:spcBef>
                          <a:spcPts val="300"/>
                        </a:spcBef>
                        <a:spcAft>
                          <a:spcPts val="300"/>
                        </a:spcAft>
                      </a:pPr>
                      <a:r>
                        <a:rPr lang="en-US" sz="1200" b="1" dirty="0">
                          <a:effectLst/>
                          <a:latin typeface="Times New Roman" panose="02020603050405020304" pitchFamily="18" charset="0"/>
                          <a:ea typeface="Calibri"/>
                          <a:cs typeface="Times New Roman" panose="02020603050405020304" pitchFamily="18" charset="0"/>
                        </a:rPr>
                        <a:t> </a:t>
                      </a:r>
                      <a:endParaRPr lang="en-US" sz="12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422660">
                <a:tc>
                  <a:txBody>
                    <a:bodyPr/>
                    <a:lstStyle/>
                    <a:p>
                      <a:pPr marL="342900" marR="0" lvl="0" indent="-342900" algn="l">
                        <a:spcBef>
                          <a:spcPts val="600"/>
                        </a:spcBef>
                        <a:spcAft>
                          <a:spcPts val="600"/>
                        </a:spcAft>
                        <a:buClr>
                          <a:srgbClr val="000000"/>
                        </a:buClr>
                        <a:buSzPts val="1300"/>
                        <a:buFont typeface="Wingdings" panose="05000000000000000000" pitchFamily="2" charset="2"/>
                        <a:buChar char="Ø"/>
                      </a:pPr>
                      <a:r>
                        <a:rPr lang="en-US" sz="1200" dirty="0">
                          <a:effectLst/>
                          <a:latin typeface="Times New Roman" panose="02020603050405020304" pitchFamily="18" charset="0"/>
                          <a:ea typeface="Times New Roman"/>
                          <a:cs typeface="Times New Roman" panose="02020603050405020304" pitchFamily="18" charset="0"/>
                        </a:rPr>
                        <a:t>A demonstration of calibration linearity or use of a calibration curve. (required in Spectroquant® method)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nSpc>
                          <a:spcPct val="115000"/>
                        </a:lnSpc>
                        <a:spcBef>
                          <a:spcPts val="300"/>
                        </a:spcBef>
                        <a:spcAft>
                          <a:spcPts val="300"/>
                        </a:spcAft>
                      </a:pPr>
                      <a:r>
                        <a:rPr lang="en-US" sz="1200" b="1" dirty="0">
                          <a:effectLst/>
                          <a:latin typeface="Times New Roman" panose="02020603050405020304" pitchFamily="18" charset="0"/>
                          <a:ea typeface="Calibri"/>
                          <a:cs typeface="Times New Roman" panose="02020603050405020304" pitchFamily="18" charset="0"/>
                        </a:rPr>
                        <a:t> </a:t>
                      </a:r>
                      <a:endParaRPr lang="en-US" sz="12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23509">
                <a:tc>
                  <a:txBody>
                    <a:bodyPr/>
                    <a:lstStyle/>
                    <a:p>
                      <a:pPr marL="342900" marR="0" lvl="0" indent="-342900" algn="l">
                        <a:spcBef>
                          <a:spcPts val="600"/>
                        </a:spcBef>
                        <a:spcAft>
                          <a:spcPts val="600"/>
                        </a:spcAft>
                        <a:buClr>
                          <a:srgbClr val="000000"/>
                        </a:buClr>
                        <a:buSzPts val="1300"/>
                        <a:buFont typeface="Wingdings" panose="05000000000000000000" pitchFamily="2" charset="2"/>
                        <a:buChar char="Ø"/>
                      </a:pPr>
                      <a:r>
                        <a:rPr lang="en-US" sz="1200" dirty="0">
                          <a:effectLst/>
                          <a:latin typeface="Times New Roman" panose="02020603050405020304" pitchFamily="18" charset="0"/>
                          <a:ea typeface="Times New Roman"/>
                          <a:cs typeface="Times New Roman" panose="02020603050405020304" pitchFamily="18" charset="0"/>
                        </a:rPr>
                        <a:t>Periodic calibration verification (Required in Spectroquant® method)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nSpc>
                          <a:spcPct val="115000"/>
                        </a:lnSpc>
                        <a:spcBef>
                          <a:spcPts val="300"/>
                        </a:spcBef>
                        <a:spcAft>
                          <a:spcPts val="300"/>
                        </a:spcAft>
                      </a:pPr>
                      <a:r>
                        <a:rPr lang="en-US" sz="1200" b="1" dirty="0">
                          <a:effectLst/>
                          <a:latin typeface="Times New Roman" panose="02020603050405020304" pitchFamily="18" charset="0"/>
                          <a:ea typeface="Calibri"/>
                          <a:cs typeface="Times New Roman" panose="02020603050405020304" pitchFamily="18" charset="0"/>
                        </a:rPr>
                        <a:t> </a:t>
                      </a:r>
                      <a:endParaRPr lang="en-US" sz="12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422660">
                <a:tc>
                  <a:txBody>
                    <a:bodyPr/>
                    <a:lstStyle/>
                    <a:p>
                      <a:pPr marL="342900" marR="0" lvl="0" indent="-342900" algn="l">
                        <a:spcBef>
                          <a:spcPts val="600"/>
                        </a:spcBef>
                        <a:spcAft>
                          <a:spcPts val="600"/>
                        </a:spcAft>
                        <a:buClr>
                          <a:srgbClr val="000000"/>
                        </a:buClr>
                        <a:buSzPts val="1300"/>
                        <a:buFont typeface="Wingdings" panose="05000000000000000000" pitchFamily="2" charset="2"/>
                        <a:buChar char="Ø"/>
                      </a:pPr>
                      <a:r>
                        <a:rPr lang="en-US" sz="1200" dirty="0">
                          <a:effectLst/>
                          <a:latin typeface="Times New Roman" panose="02020603050405020304" pitchFamily="18" charset="0"/>
                          <a:ea typeface="Times New Roman"/>
                          <a:cs typeface="Times New Roman" panose="02020603050405020304" pitchFamily="18" charset="0"/>
                        </a:rPr>
                        <a:t>An ongoing demonstration of performance (ongoing precision and recovery (OPR) and a blank with each sample batch (Required in Spectroquant® method)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nSpc>
                          <a:spcPct val="115000"/>
                        </a:lnSpc>
                        <a:spcBef>
                          <a:spcPts val="300"/>
                        </a:spcBef>
                        <a:spcAft>
                          <a:spcPts val="300"/>
                        </a:spcAft>
                      </a:pPr>
                      <a:r>
                        <a:rPr lang="en-US" sz="1200" b="1" dirty="0">
                          <a:effectLst/>
                          <a:latin typeface="Times New Roman" panose="02020603050405020304" pitchFamily="18" charset="0"/>
                          <a:ea typeface="Calibri"/>
                          <a:cs typeface="Times New Roman" panose="02020603050405020304" pitchFamily="18" charset="0"/>
                        </a:rPr>
                        <a:t> </a:t>
                      </a:r>
                      <a:endParaRPr lang="en-US" sz="12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23509">
                <a:tc>
                  <a:txBody>
                    <a:bodyPr/>
                    <a:lstStyle/>
                    <a:p>
                      <a:pPr marL="342900" marR="0" lvl="0" indent="-342900" algn="l">
                        <a:spcBef>
                          <a:spcPts val="600"/>
                        </a:spcBef>
                        <a:spcAft>
                          <a:spcPts val="600"/>
                        </a:spcAft>
                        <a:buClr>
                          <a:srgbClr val="000000"/>
                        </a:buClr>
                        <a:buSzPts val="1300"/>
                        <a:buFont typeface="Wingdings" panose="05000000000000000000" pitchFamily="2" charset="2"/>
                        <a:buChar char="Ø"/>
                      </a:pPr>
                      <a:r>
                        <a:rPr lang="en-US" sz="1200" dirty="0">
                          <a:effectLst/>
                          <a:latin typeface="Times New Roman" panose="02020603050405020304" pitchFamily="18" charset="0"/>
                          <a:ea typeface="Times New Roman"/>
                          <a:cs typeface="Times New Roman" panose="02020603050405020304" pitchFamily="18" charset="0"/>
                        </a:rPr>
                        <a:t>A demonstration of the method detection limit (MDL) (Required in Spectroquant® method)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nSpc>
                          <a:spcPct val="115000"/>
                        </a:lnSpc>
                        <a:spcBef>
                          <a:spcPts val="300"/>
                        </a:spcBef>
                        <a:spcAft>
                          <a:spcPts val="300"/>
                        </a:spcAft>
                      </a:pPr>
                      <a:r>
                        <a:rPr lang="en-US" sz="1200" b="1" dirty="0">
                          <a:effectLst/>
                          <a:latin typeface="Times New Roman" panose="02020603050405020304" pitchFamily="18" charset="0"/>
                          <a:ea typeface="Calibri"/>
                          <a:cs typeface="Times New Roman" panose="02020603050405020304" pitchFamily="18" charset="0"/>
                        </a:rPr>
                        <a:t> </a:t>
                      </a:r>
                      <a:endParaRPr lang="en-US" sz="12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633990">
                <a:tc>
                  <a:txBody>
                    <a:bodyPr/>
                    <a:lstStyle/>
                    <a:p>
                      <a:pPr marL="342900" marR="0" lvl="0" indent="-342900" algn="l">
                        <a:spcBef>
                          <a:spcPts val="600"/>
                        </a:spcBef>
                        <a:spcAft>
                          <a:spcPts val="600"/>
                        </a:spcAft>
                        <a:buClr>
                          <a:srgbClr val="000000"/>
                        </a:buClr>
                        <a:buSzPts val="1300"/>
                        <a:buFont typeface="Wingdings" panose="05000000000000000000" pitchFamily="2" charset="2"/>
                        <a:buChar char="Ø"/>
                      </a:pPr>
                      <a:r>
                        <a:rPr lang="en-US" sz="1200" dirty="0">
                          <a:effectLst/>
                          <a:latin typeface="Times New Roman" panose="02020603050405020304" pitchFamily="18" charset="0"/>
                          <a:ea typeface="Times New Roman"/>
                          <a:cs typeface="Times New Roman" panose="02020603050405020304" pitchFamily="18" charset="0"/>
                        </a:rPr>
                        <a:t>Matrix spike and matrix spike duplicate for each discharge the first time that the sample of the discharge is analyzed and at a frequency of 5% thereafter (Required in Spectroquant® method)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nSpc>
                          <a:spcPct val="115000"/>
                        </a:lnSpc>
                        <a:spcBef>
                          <a:spcPts val="300"/>
                        </a:spcBef>
                        <a:spcAft>
                          <a:spcPts val="300"/>
                        </a:spcAft>
                      </a:pPr>
                      <a:r>
                        <a:rPr lang="en-US" sz="1200" b="1" dirty="0">
                          <a:effectLst/>
                          <a:latin typeface="Times New Roman" panose="02020603050405020304" pitchFamily="18" charset="0"/>
                          <a:ea typeface="Calibri"/>
                          <a:cs typeface="Times New Roman" panose="02020603050405020304" pitchFamily="18" charset="0"/>
                        </a:rPr>
                        <a:t> </a:t>
                      </a:r>
                      <a:endParaRPr lang="en-US" sz="12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23509">
                <a:tc>
                  <a:txBody>
                    <a:bodyPr/>
                    <a:lstStyle/>
                    <a:p>
                      <a:pPr marL="342900" marR="0" lvl="0" indent="-342900" algn="l">
                        <a:spcBef>
                          <a:spcPts val="600"/>
                        </a:spcBef>
                        <a:spcAft>
                          <a:spcPts val="600"/>
                        </a:spcAft>
                        <a:buClr>
                          <a:srgbClr val="000000"/>
                        </a:buClr>
                        <a:buSzPts val="1300"/>
                        <a:buFont typeface="Wingdings" panose="05000000000000000000" pitchFamily="2" charset="2"/>
                        <a:buChar char="Ø"/>
                      </a:pPr>
                      <a:r>
                        <a:rPr lang="en-US" sz="1200" dirty="0">
                          <a:effectLst/>
                          <a:latin typeface="Times New Roman" panose="02020603050405020304" pitchFamily="18" charset="0"/>
                          <a:ea typeface="Times New Roman"/>
                          <a:cs typeface="Times New Roman" panose="02020603050405020304" pitchFamily="18" charset="0"/>
                        </a:rPr>
                        <a:t>Meeting the quality control (QC) specifications of the method. (See Spectroquant® method)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nSpc>
                          <a:spcPct val="115000"/>
                        </a:lnSpc>
                        <a:spcBef>
                          <a:spcPts val="300"/>
                        </a:spcBef>
                        <a:spcAft>
                          <a:spcPts val="300"/>
                        </a:spcAft>
                      </a:pPr>
                      <a:r>
                        <a:rPr lang="en-US" sz="1200" b="1" dirty="0">
                          <a:effectLst/>
                          <a:latin typeface="Times New Roman" panose="02020603050405020304" pitchFamily="18" charset="0"/>
                          <a:ea typeface="Calibri"/>
                          <a:cs typeface="Times New Roman" panose="02020603050405020304" pitchFamily="18" charset="0"/>
                        </a:rPr>
                        <a:t> </a:t>
                      </a:r>
                      <a:endParaRPr lang="en-US" sz="12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422660">
                <a:tc>
                  <a:txBody>
                    <a:bodyPr/>
                    <a:lstStyle/>
                    <a:p>
                      <a:pPr marL="342900" marR="0" lvl="0" indent="-342900" algn="l">
                        <a:spcBef>
                          <a:spcPts val="600"/>
                        </a:spcBef>
                        <a:spcAft>
                          <a:spcPts val="600"/>
                        </a:spcAft>
                        <a:buClr>
                          <a:srgbClr val="000000"/>
                        </a:buClr>
                        <a:buSzPts val="1300"/>
                        <a:buFont typeface="Wingdings" panose="05000000000000000000" pitchFamily="2" charset="2"/>
                        <a:buChar char="Ø"/>
                      </a:pPr>
                      <a:r>
                        <a:rPr lang="en-US" sz="1200" dirty="0">
                          <a:effectLst/>
                          <a:latin typeface="Times New Roman" panose="02020603050405020304" pitchFamily="18" charset="0"/>
                          <a:ea typeface="Times New Roman"/>
                          <a:cs typeface="Times New Roman" panose="02020603050405020304" pitchFamily="18" charset="0"/>
                        </a:rPr>
                        <a:t>Keep on hand the modified method manufacturer's supporting data available for review when the manufacturer has developed the method modification.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nSpc>
                          <a:spcPct val="115000"/>
                        </a:lnSpc>
                        <a:spcBef>
                          <a:spcPts val="300"/>
                        </a:spcBef>
                        <a:spcAft>
                          <a:spcPts val="300"/>
                        </a:spcAft>
                      </a:pPr>
                      <a:r>
                        <a:rPr lang="en-US" sz="1200" b="1" dirty="0">
                          <a:effectLst/>
                          <a:latin typeface="Times New Roman" panose="02020603050405020304" pitchFamily="18" charset="0"/>
                          <a:ea typeface="Calibri"/>
                          <a:cs typeface="Times New Roman" panose="02020603050405020304" pitchFamily="18" charset="0"/>
                        </a:rPr>
                        <a:t> </a:t>
                      </a:r>
                      <a:endParaRPr lang="en-US" sz="12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3" name="Footer Placeholder 2"/>
          <p:cNvSpPr>
            <a:spLocks noGrp="1"/>
          </p:cNvSpPr>
          <p:nvPr>
            <p:ph type="ftr" sz="quarter" idx="11"/>
          </p:nvPr>
        </p:nvSpPr>
        <p:spPr/>
        <p:txBody>
          <a:bodyPr/>
          <a:lstStyle/>
          <a:p>
            <a:r>
              <a:rPr lang="en-US" smtClean="0"/>
              <a:t>Askew Scientific Consulting LLC</a:t>
            </a:r>
            <a:endParaRPr lang="en-US"/>
          </a:p>
        </p:txBody>
      </p:sp>
      <p:sp>
        <p:nvSpPr>
          <p:cNvPr id="4" name="Slide Number Placeholder 3"/>
          <p:cNvSpPr>
            <a:spLocks noGrp="1"/>
          </p:cNvSpPr>
          <p:nvPr>
            <p:ph type="sldNum" sz="quarter" idx="12"/>
          </p:nvPr>
        </p:nvSpPr>
        <p:spPr/>
        <p:txBody>
          <a:bodyPr/>
          <a:lstStyle/>
          <a:p>
            <a:fld id="{D51B9623-3BDD-4797-8A6F-A78F60A8E09D}" type="slidenum">
              <a:rPr lang="en-US" smtClean="0"/>
              <a:t>21</a:t>
            </a:fld>
            <a:endParaRPr lang="en-US"/>
          </a:p>
        </p:txBody>
      </p:sp>
      <p:sp>
        <p:nvSpPr>
          <p:cNvPr id="5" name="Title 4"/>
          <p:cNvSpPr>
            <a:spLocks noGrp="1"/>
          </p:cNvSpPr>
          <p:nvPr>
            <p:ph type="title"/>
          </p:nvPr>
        </p:nvSpPr>
        <p:spPr/>
        <p:txBody>
          <a:bodyPr>
            <a:normAutofit fontScale="90000"/>
          </a:bodyPr>
          <a:lstStyle/>
          <a:p>
            <a:r>
              <a:rPr lang="en-US" dirty="0" smtClean="0"/>
              <a:t>Laboratory Staff Checklist Example</a:t>
            </a:r>
            <a:endParaRPr lang="en-US" dirty="0"/>
          </a:p>
        </p:txBody>
      </p:sp>
    </p:spTree>
    <p:extLst>
      <p:ext uri="{BB962C8B-B14F-4D97-AF65-F5344CB8AC3E}">
        <p14:creationId xmlns:p14="http://schemas.microsoft.com/office/powerpoint/2010/main" val="16436307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spcBef>
                <a:spcPts val="600"/>
              </a:spcBef>
              <a:spcAft>
                <a:spcPts val="600"/>
              </a:spcAft>
            </a:pPr>
            <a:r>
              <a:rPr lang="en-US" sz="3200" dirty="0" smtClean="0"/>
              <a:t>MilliporeSigma</a:t>
            </a:r>
          </a:p>
          <a:p>
            <a:pPr lvl="1">
              <a:spcBef>
                <a:spcPts val="600"/>
              </a:spcBef>
              <a:spcAft>
                <a:spcPts val="600"/>
              </a:spcAft>
            </a:pPr>
            <a:r>
              <a:rPr lang="en-US" sz="3200" u="sng" dirty="0">
                <a:solidFill>
                  <a:srgbClr val="FF0000"/>
                </a:solidFill>
                <a:latin typeface="Times New Roman"/>
                <a:ea typeface="Calibri"/>
              </a:rPr>
              <a:t>http://</a:t>
            </a:r>
            <a:r>
              <a:rPr lang="en-US" sz="3200" u="sng" dirty="0" smtClean="0">
                <a:solidFill>
                  <a:srgbClr val="FF0000"/>
                </a:solidFill>
                <a:latin typeface="Times New Roman"/>
                <a:ea typeface="Calibri"/>
              </a:rPr>
              <a:t>www.emdmillipore.com/USEPA</a:t>
            </a:r>
          </a:p>
          <a:p>
            <a:pPr>
              <a:spcBef>
                <a:spcPts val="600"/>
              </a:spcBef>
              <a:spcAft>
                <a:spcPts val="600"/>
              </a:spcAft>
            </a:pPr>
            <a:r>
              <a:rPr lang="en-US" sz="3200" dirty="0" smtClean="0"/>
              <a:t>Environmental Express</a:t>
            </a:r>
          </a:p>
          <a:p>
            <a:pPr lvl="1">
              <a:spcBef>
                <a:spcPts val="600"/>
              </a:spcBef>
              <a:spcAft>
                <a:spcPts val="600"/>
              </a:spcAft>
            </a:pPr>
            <a:r>
              <a:rPr lang="en-US" sz="2800" u="sng" dirty="0">
                <a:solidFill>
                  <a:srgbClr val="FF0000"/>
                </a:solidFill>
              </a:rPr>
              <a:t>http://</a:t>
            </a:r>
            <a:r>
              <a:rPr lang="en-US" sz="2800" u="sng" dirty="0" smtClean="0">
                <a:solidFill>
                  <a:srgbClr val="FF0000"/>
                </a:solidFill>
              </a:rPr>
              <a:t>www.envexp.com/products/1-Wet_Chemistry/PW-Solids_Testing/TDSSW-StableWeigh_for_TDS </a:t>
            </a:r>
          </a:p>
          <a:p>
            <a:endParaRPr lang="en-US" dirty="0"/>
          </a:p>
        </p:txBody>
      </p:sp>
      <p:sp>
        <p:nvSpPr>
          <p:cNvPr id="3" name="Title 2"/>
          <p:cNvSpPr>
            <a:spLocks noGrp="1"/>
          </p:cNvSpPr>
          <p:nvPr>
            <p:ph type="title"/>
          </p:nvPr>
        </p:nvSpPr>
        <p:spPr/>
        <p:txBody>
          <a:bodyPr/>
          <a:lstStyle/>
          <a:p>
            <a:r>
              <a:rPr lang="en-US" dirty="0" smtClean="0">
                <a:solidFill>
                  <a:schemeClr val="tx1"/>
                </a:solidFill>
              </a:rPr>
              <a:t>Examples</a:t>
            </a:r>
            <a:endParaRPr lang="en-US" dirty="0">
              <a:solidFill>
                <a:schemeClr val="tx1"/>
              </a:solidFill>
            </a:endParaRPr>
          </a:p>
        </p:txBody>
      </p:sp>
      <p:sp>
        <p:nvSpPr>
          <p:cNvPr id="4" name="Footer Placeholder 3"/>
          <p:cNvSpPr>
            <a:spLocks noGrp="1"/>
          </p:cNvSpPr>
          <p:nvPr>
            <p:ph type="ftr" sz="quarter" idx="11"/>
          </p:nvPr>
        </p:nvSpPr>
        <p:spPr/>
        <p:txBody>
          <a:bodyPr/>
          <a:lstStyle/>
          <a:p>
            <a:r>
              <a:rPr lang="en-US" smtClean="0"/>
              <a:t>Askew Scientific Consulting LLC</a:t>
            </a:r>
            <a:endParaRPr lang="en-US"/>
          </a:p>
        </p:txBody>
      </p:sp>
      <p:sp>
        <p:nvSpPr>
          <p:cNvPr id="5" name="Slide Number Placeholder 4"/>
          <p:cNvSpPr>
            <a:spLocks noGrp="1"/>
          </p:cNvSpPr>
          <p:nvPr>
            <p:ph type="sldNum" sz="quarter" idx="12"/>
          </p:nvPr>
        </p:nvSpPr>
        <p:spPr/>
        <p:txBody>
          <a:bodyPr/>
          <a:lstStyle/>
          <a:p>
            <a:fld id="{D51B9623-3BDD-4797-8A6F-A78F60A8E09D}" type="slidenum">
              <a:rPr lang="en-US" smtClean="0"/>
              <a:t>22</a:t>
            </a:fld>
            <a:endParaRPr lang="en-US"/>
          </a:p>
        </p:txBody>
      </p:sp>
    </p:spTree>
    <p:extLst>
      <p:ext uri="{BB962C8B-B14F-4D97-AF65-F5344CB8AC3E}">
        <p14:creationId xmlns:p14="http://schemas.microsoft.com/office/powerpoint/2010/main" val="29636334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Questions ??????</a:t>
            </a:r>
            <a:endParaRPr lang="en-US" dirty="0"/>
          </a:p>
        </p:txBody>
      </p:sp>
      <p:sp>
        <p:nvSpPr>
          <p:cNvPr id="5" name="Text Placeholder 4"/>
          <p:cNvSpPr>
            <a:spLocks noGrp="1"/>
          </p:cNvSpPr>
          <p:nvPr>
            <p:ph type="body" idx="1"/>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Askew Scientific Consulting LLC</a:t>
            </a:r>
            <a:endParaRPr lang="en-US"/>
          </a:p>
        </p:txBody>
      </p:sp>
      <p:sp>
        <p:nvSpPr>
          <p:cNvPr id="7" name="Slide Number Placeholder 6"/>
          <p:cNvSpPr>
            <a:spLocks noGrp="1"/>
          </p:cNvSpPr>
          <p:nvPr>
            <p:ph type="sldNum" sz="quarter" idx="12"/>
          </p:nvPr>
        </p:nvSpPr>
        <p:spPr/>
        <p:txBody>
          <a:bodyPr/>
          <a:lstStyle/>
          <a:p>
            <a:fld id="{D51B9623-3BDD-4797-8A6F-A78F60A8E09D}" type="slidenum">
              <a:rPr lang="en-US" smtClean="0"/>
              <a:t>23</a:t>
            </a:fld>
            <a:endParaRPr lang="en-US"/>
          </a:p>
        </p:txBody>
      </p:sp>
    </p:spTree>
    <p:extLst>
      <p:ext uri="{BB962C8B-B14F-4D97-AF65-F5344CB8AC3E}">
        <p14:creationId xmlns:p14="http://schemas.microsoft.com/office/powerpoint/2010/main" val="940511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sz="2700" dirty="0" smtClean="0"/>
              <a:t>Supplier’s Claim:  </a:t>
            </a:r>
            <a:r>
              <a:rPr lang="en-US" sz="2700" i="1" dirty="0">
                <a:solidFill>
                  <a:srgbClr val="FF0000"/>
                </a:solidFill>
              </a:rPr>
              <a:t>Procedure is equivalent to USEPA and </a:t>
            </a:r>
            <a:r>
              <a:rPr lang="en-US" sz="2700" i="1" u="sng" dirty="0">
                <a:solidFill>
                  <a:srgbClr val="FF0000"/>
                </a:solidFill>
              </a:rPr>
              <a:t>Standard Method 4500-P E </a:t>
            </a:r>
            <a:r>
              <a:rPr lang="en-US" sz="2700" i="1" dirty="0">
                <a:solidFill>
                  <a:srgbClr val="FF0000"/>
                </a:solidFill>
              </a:rPr>
              <a:t>for </a:t>
            </a:r>
            <a:r>
              <a:rPr lang="en-US" sz="2700" i="1" dirty="0" smtClean="0">
                <a:solidFill>
                  <a:srgbClr val="FF0000"/>
                </a:solidFill>
              </a:rPr>
              <a:t>wastewater</a:t>
            </a:r>
            <a:endParaRPr lang="en-US" i="1" dirty="0">
              <a:solidFill>
                <a:srgbClr val="FF0000"/>
              </a:solidFill>
            </a:endParaRPr>
          </a:p>
        </p:txBody>
      </p:sp>
      <p:sp>
        <p:nvSpPr>
          <p:cNvPr id="6" name="Text Placeholder 5"/>
          <p:cNvSpPr>
            <a:spLocks noGrp="1"/>
          </p:cNvSpPr>
          <p:nvPr>
            <p:ph type="body" idx="1"/>
          </p:nvPr>
        </p:nvSpPr>
        <p:spPr>
          <a:xfrm>
            <a:off x="457200" y="5410200"/>
            <a:ext cx="4040188" cy="1143000"/>
          </a:xfrm>
        </p:spPr>
        <p:txBody>
          <a:bodyPr>
            <a:normAutofit fontScale="85000" lnSpcReduction="20000"/>
          </a:bodyPr>
          <a:lstStyle/>
          <a:p>
            <a:r>
              <a:rPr lang="en-US" dirty="0" smtClean="0"/>
              <a:t>Old Test Kit EPA Letter </a:t>
            </a:r>
            <a:r>
              <a:rPr lang="en-US" b="1" u="sng" dirty="0" smtClean="0">
                <a:solidFill>
                  <a:srgbClr val="FFC000"/>
                </a:solidFill>
              </a:rPr>
              <a:t>1996 &amp; 1999</a:t>
            </a:r>
          </a:p>
          <a:p>
            <a:r>
              <a:rPr lang="en-US" dirty="0" smtClean="0">
                <a:solidFill>
                  <a:srgbClr val="FFC000"/>
                </a:solidFill>
              </a:rPr>
              <a:t>EPA Approval Letter only for EPA Methods 365.1&amp; 365.2</a:t>
            </a:r>
            <a:endParaRPr lang="en-US" dirty="0">
              <a:solidFill>
                <a:srgbClr val="FFC000"/>
              </a:solidFill>
            </a:endParaRPr>
          </a:p>
        </p:txBody>
      </p:sp>
      <p:sp>
        <p:nvSpPr>
          <p:cNvPr id="8" name="Text Placeholder 7"/>
          <p:cNvSpPr>
            <a:spLocks noGrp="1"/>
          </p:cNvSpPr>
          <p:nvPr>
            <p:ph type="body" sz="half" idx="3"/>
          </p:nvPr>
        </p:nvSpPr>
        <p:spPr>
          <a:xfrm>
            <a:off x="4645026" y="5410200"/>
            <a:ext cx="4041775" cy="1066800"/>
          </a:xfrm>
        </p:spPr>
        <p:txBody>
          <a:bodyPr>
            <a:normAutofit/>
          </a:bodyPr>
          <a:lstStyle/>
          <a:p>
            <a:r>
              <a:rPr lang="en-US" sz="2000" dirty="0" smtClean="0"/>
              <a:t>New Test Kit 2017</a:t>
            </a:r>
          </a:p>
        </p:txBody>
      </p:sp>
      <p:sp>
        <p:nvSpPr>
          <p:cNvPr id="7" name="Content Placeholder 6"/>
          <p:cNvSpPr>
            <a:spLocks noGrp="1"/>
          </p:cNvSpPr>
          <p:nvPr>
            <p:ph sz="quarter" idx="2"/>
          </p:nvPr>
        </p:nvSpPr>
        <p:spPr>
          <a:ln>
            <a:solidFill>
              <a:schemeClr val="tx1"/>
            </a:solidFill>
          </a:ln>
        </p:spPr>
        <p:txBody>
          <a:bodyPr>
            <a:normAutofit fontScale="92500"/>
          </a:bodyPr>
          <a:lstStyle/>
          <a:p>
            <a:r>
              <a:rPr lang="en-US" dirty="0" smtClean="0"/>
              <a:t>Fill a </a:t>
            </a:r>
            <a:r>
              <a:rPr lang="en-US" dirty="0"/>
              <a:t>sample cell with 10 mL </a:t>
            </a:r>
            <a:r>
              <a:rPr lang="en-US" dirty="0" smtClean="0"/>
              <a:t>of sample.</a:t>
            </a:r>
          </a:p>
          <a:p>
            <a:r>
              <a:rPr lang="en-US" dirty="0"/>
              <a:t>Add the contents of </a:t>
            </a:r>
            <a:r>
              <a:rPr lang="en-US" dirty="0" smtClean="0"/>
              <a:t>one Reagent </a:t>
            </a:r>
            <a:r>
              <a:rPr lang="en-US" dirty="0"/>
              <a:t>Powder Pillow </a:t>
            </a:r>
            <a:r>
              <a:rPr lang="en-US" dirty="0" smtClean="0"/>
              <a:t>to the </a:t>
            </a:r>
            <a:r>
              <a:rPr lang="en-US" dirty="0"/>
              <a:t>cell. A blue </a:t>
            </a:r>
            <a:r>
              <a:rPr lang="en-US" dirty="0" smtClean="0"/>
              <a:t>color develops </a:t>
            </a:r>
            <a:r>
              <a:rPr lang="en-US" dirty="0"/>
              <a:t>if phosphorus is </a:t>
            </a:r>
            <a:r>
              <a:rPr lang="en-US" dirty="0" smtClean="0"/>
              <a:t>in the </a:t>
            </a:r>
            <a:r>
              <a:rPr lang="en-US" dirty="0"/>
              <a:t>sample</a:t>
            </a:r>
            <a:r>
              <a:rPr lang="en-US" dirty="0" smtClean="0"/>
              <a:t>.</a:t>
            </a:r>
          </a:p>
          <a:p>
            <a:r>
              <a:rPr lang="en-US" dirty="0"/>
              <a:t>Immediately close </a:t>
            </a:r>
            <a:r>
              <a:rPr lang="en-US" dirty="0" smtClean="0"/>
              <a:t>the sample </a:t>
            </a:r>
            <a:r>
              <a:rPr lang="en-US" dirty="0"/>
              <a:t>cell. </a:t>
            </a:r>
            <a:r>
              <a:rPr lang="en-US" dirty="0" smtClean="0"/>
              <a:t>Shake vigorously for 20–30 </a:t>
            </a:r>
            <a:r>
              <a:rPr lang="en-US" dirty="0"/>
              <a:t>seconds.</a:t>
            </a:r>
            <a:endParaRPr lang="en-US" dirty="0"/>
          </a:p>
        </p:txBody>
      </p:sp>
      <p:sp>
        <p:nvSpPr>
          <p:cNvPr id="9" name="Content Placeholder 8"/>
          <p:cNvSpPr>
            <a:spLocks noGrp="1"/>
          </p:cNvSpPr>
          <p:nvPr>
            <p:ph sz="quarter" idx="4"/>
          </p:nvPr>
        </p:nvSpPr>
        <p:spPr>
          <a:ln>
            <a:solidFill>
              <a:schemeClr val="tx1"/>
            </a:solidFill>
          </a:ln>
        </p:spPr>
        <p:txBody>
          <a:bodyPr>
            <a:normAutofit lnSpcReduction="10000"/>
          </a:bodyPr>
          <a:lstStyle/>
          <a:p>
            <a:pPr>
              <a:spcBef>
                <a:spcPts val="400"/>
              </a:spcBef>
            </a:pPr>
            <a:r>
              <a:rPr lang="en-US" sz="2200" dirty="0" smtClean="0"/>
              <a:t>Add </a:t>
            </a:r>
            <a:r>
              <a:rPr lang="en-US" sz="2200" dirty="0"/>
              <a:t>5.0 mL of </a:t>
            </a:r>
            <a:r>
              <a:rPr lang="en-US" sz="2200" dirty="0" smtClean="0"/>
              <a:t>sample to </a:t>
            </a:r>
            <a:r>
              <a:rPr lang="en-US" sz="2200" dirty="0"/>
              <a:t>a </a:t>
            </a:r>
            <a:r>
              <a:rPr lang="en-US" sz="2200" dirty="0" smtClean="0"/>
              <a:t>vial</a:t>
            </a:r>
            <a:r>
              <a:rPr lang="en-US" sz="2200" dirty="0"/>
              <a:t>. </a:t>
            </a:r>
            <a:r>
              <a:rPr lang="en-US" sz="2200" b="1" i="1" u="sng" dirty="0" smtClean="0">
                <a:solidFill>
                  <a:srgbClr val="FF0000"/>
                </a:solidFill>
              </a:rPr>
              <a:t>(Vial contains 5 mL liquid reagent)</a:t>
            </a:r>
          </a:p>
          <a:p>
            <a:pPr>
              <a:spcBef>
                <a:spcPts val="400"/>
              </a:spcBef>
            </a:pPr>
            <a:r>
              <a:rPr lang="en-US" sz="2200" dirty="0" smtClean="0"/>
              <a:t>Cap and invert to mix.</a:t>
            </a:r>
          </a:p>
          <a:p>
            <a:pPr>
              <a:spcBef>
                <a:spcPts val="400"/>
              </a:spcBef>
            </a:pPr>
            <a:r>
              <a:rPr lang="en-US" sz="2200" dirty="0"/>
              <a:t>Using a funnel, </a:t>
            </a:r>
            <a:r>
              <a:rPr lang="en-US" sz="2200" dirty="0" smtClean="0"/>
              <a:t>add the </a:t>
            </a:r>
            <a:r>
              <a:rPr lang="en-US" sz="2200" dirty="0"/>
              <a:t>contents of </a:t>
            </a:r>
            <a:r>
              <a:rPr lang="en-US" sz="2200" dirty="0" smtClean="0"/>
              <a:t>one dry packet to the vial.</a:t>
            </a:r>
          </a:p>
          <a:p>
            <a:pPr>
              <a:spcBef>
                <a:spcPts val="400"/>
              </a:spcBef>
            </a:pPr>
            <a:r>
              <a:rPr lang="en-US" sz="2200" dirty="0"/>
              <a:t>Cap the vial </a:t>
            </a:r>
            <a:r>
              <a:rPr lang="en-US" sz="2200" dirty="0" smtClean="0"/>
              <a:t>tightly and </a:t>
            </a:r>
            <a:r>
              <a:rPr lang="en-US" sz="2200" dirty="0"/>
              <a:t>shake for </a:t>
            </a:r>
            <a:r>
              <a:rPr lang="en-US" sz="2200" dirty="0" smtClean="0"/>
              <a:t>10-15 seconds.</a:t>
            </a:r>
          </a:p>
          <a:p>
            <a:pPr>
              <a:spcBef>
                <a:spcPts val="400"/>
              </a:spcBef>
            </a:pPr>
            <a:r>
              <a:rPr lang="en-US" sz="2200" b="1" i="1" u="sng" dirty="0">
                <a:solidFill>
                  <a:srgbClr val="FF0000"/>
                </a:solidFill>
              </a:rPr>
              <a:t>Note: The powder will </a:t>
            </a:r>
            <a:r>
              <a:rPr lang="en-US" sz="2200" b="1" i="1" u="sng" dirty="0" smtClean="0">
                <a:solidFill>
                  <a:srgbClr val="FF0000"/>
                </a:solidFill>
              </a:rPr>
              <a:t>not completely </a:t>
            </a:r>
            <a:r>
              <a:rPr lang="en-US" sz="2200" b="1" i="1" u="sng" dirty="0">
                <a:solidFill>
                  <a:srgbClr val="FF0000"/>
                </a:solidFill>
              </a:rPr>
              <a:t>dissolve</a:t>
            </a:r>
            <a:r>
              <a:rPr lang="en-US" sz="2200" b="1" i="1" dirty="0">
                <a:solidFill>
                  <a:srgbClr val="FF0000"/>
                </a:solidFill>
              </a:rPr>
              <a:t>.</a:t>
            </a:r>
          </a:p>
        </p:txBody>
      </p:sp>
      <p:sp>
        <p:nvSpPr>
          <p:cNvPr id="3" name="Footer Placeholder 2"/>
          <p:cNvSpPr>
            <a:spLocks noGrp="1"/>
          </p:cNvSpPr>
          <p:nvPr>
            <p:ph type="ftr" sz="quarter" idx="11"/>
          </p:nvPr>
        </p:nvSpPr>
        <p:spPr/>
        <p:txBody>
          <a:bodyPr/>
          <a:lstStyle/>
          <a:p>
            <a:r>
              <a:rPr lang="en-US" smtClean="0"/>
              <a:t>Askew Scientific Consulting LLC</a:t>
            </a:r>
            <a:endParaRPr lang="en-US"/>
          </a:p>
        </p:txBody>
      </p:sp>
      <p:sp>
        <p:nvSpPr>
          <p:cNvPr id="4" name="Slide Number Placeholder 3"/>
          <p:cNvSpPr>
            <a:spLocks noGrp="1"/>
          </p:cNvSpPr>
          <p:nvPr>
            <p:ph type="sldNum" sz="quarter" idx="12"/>
          </p:nvPr>
        </p:nvSpPr>
        <p:spPr/>
        <p:txBody>
          <a:bodyPr/>
          <a:lstStyle/>
          <a:p>
            <a:fld id="{D51B9623-3BDD-4797-8A6F-A78F60A8E09D}" type="slidenum">
              <a:rPr lang="en-US" smtClean="0"/>
              <a:t>3</a:t>
            </a:fld>
            <a:endParaRPr lang="en-US"/>
          </a:p>
        </p:txBody>
      </p:sp>
    </p:spTree>
    <p:extLst>
      <p:ext uri="{BB962C8B-B14F-4D97-AF65-F5344CB8AC3E}">
        <p14:creationId xmlns:p14="http://schemas.microsoft.com/office/powerpoint/2010/main" val="18782043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5400" dirty="0" smtClean="0"/>
              <a:t>What is EQUIVALENCY</a:t>
            </a:r>
            <a:endParaRPr lang="en-US" sz="5400" dirty="0"/>
          </a:p>
        </p:txBody>
      </p:sp>
      <p:sp>
        <p:nvSpPr>
          <p:cNvPr id="5" name="Text Placeholder 4"/>
          <p:cNvSpPr>
            <a:spLocks noGrp="1"/>
          </p:cNvSpPr>
          <p:nvPr>
            <p:ph type="body" idx="1"/>
          </p:nvPr>
        </p:nvSpPr>
        <p:spPr/>
        <p:txBody>
          <a:bodyPr>
            <a:normAutofit/>
          </a:bodyPr>
          <a:lstStyle/>
          <a:p>
            <a:r>
              <a:rPr lang="en-US" sz="3600" dirty="0" smtClean="0"/>
              <a:t>40 CFR part 136.6</a:t>
            </a:r>
            <a:endParaRPr lang="en-US" sz="3600" dirty="0"/>
          </a:p>
        </p:txBody>
      </p:sp>
      <p:sp>
        <p:nvSpPr>
          <p:cNvPr id="6" name="Footer Placeholder 5"/>
          <p:cNvSpPr>
            <a:spLocks noGrp="1"/>
          </p:cNvSpPr>
          <p:nvPr>
            <p:ph type="ftr" sz="quarter" idx="11"/>
          </p:nvPr>
        </p:nvSpPr>
        <p:spPr/>
        <p:txBody>
          <a:bodyPr/>
          <a:lstStyle/>
          <a:p>
            <a:r>
              <a:rPr lang="en-US" smtClean="0"/>
              <a:t>Askew Scientific Consulting LLC</a:t>
            </a:r>
            <a:endParaRPr lang="en-US"/>
          </a:p>
        </p:txBody>
      </p:sp>
      <p:sp>
        <p:nvSpPr>
          <p:cNvPr id="7" name="Slide Number Placeholder 6"/>
          <p:cNvSpPr>
            <a:spLocks noGrp="1"/>
          </p:cNvSpPr>
          <p:nvPr>
            <p:ph type="sldNum" sz="quarter" idx="12"/>
          </p:nvPr>
        </p:nvSpPr>
        <p:spPr/>
        <p:txBody>
          <a:bodyPr/>
          <a:lstStyle/>
          <a:p>
            <a:fld id="{D51B9623-3BDD-4797-8A6F-A78F60A8E09D}" type="slidenum">
              <a:rPr lang="en-US" smtClean="0"/>
              <a:t>4</a:t>
            </a:fld>
            <a:endParaRPr lang="en-US"/>
          </a:p>
        </p:txBody>
      </p:sp>
    </p:spTree>
    <p:extLst>
      <p:ext uri="{BB962C8B-B14F-4D97-AF65-F5344CB8AC3E}">
        <p14:creationId xmlns:p14="http://schemas.microsoft.com/office/powerpoint/2010/main" val="21062767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pPr marL="0" indent="0" algn="ctr">
              <a:buNone/>
            </a:pPr>
            <a:r>
              <a:rPr lang="en-US" sz="4000" b="1" dirty="0"/>
              <a:t>Flexibility to Modify Methods - 40 CFR 136.6</a:t>
            </a:r>
            <a:endParaRPr lang="en-US" sz="4000" dirty="0"/>
          </a:p>
          <a:p>
            <a:r>
              <a:rPr lang="en-US" dirty="0"/>
              <a:t>If you use a modification to an </a:t>
            </a:r>
            <a:r>
              <a:rPr lang="en-US" dirty="0" smtClean="0"/>
              <a:t>approved </a:t>
            </a:r>
            <a:r>
              <a:rPr lang="en-US" b="1" dirty="0" smtClean="0">
                <a:solidFill>
                  <a:srgbClr val="FF0000"/>
                </a:solidFill>
              </a:rPr>
              <a:t>40 </a:t>
            </a:r>
            <a:r>
              <a:rPr lang="en-US" b="1" dirty="0">
                <a:solidFill>
                  <a:srgbClr val="FF0000"/>
                </a:solidFill>
              </a:rPr>
              <a:t>CFR Part 136</a:t>
            </a:r>
            <a:r>
              <a:rPr lang="en-US" dirty="0"/>
              <a:t> method and document the modification as described at  </a:t>
            </a:r>
            <a:r>
              <a:rPr lang="en-US" b="1" dirty="0">
                <a:solidFill>
                  <a:srgbClr val="FF0000"/>
                </a:solidFill>
              </a:rPr>
              <a:t>40 CFR </a:t>
            </a:r>
            <a:r>
              <a:rPr lang="en-US" b="1" dirty="0" smtClean="0">
                <a:solidFill>
                  <a:srgbClr val="FF0000"/>
                </a:solidFill>
              </a:rPr>
              <a:t>136.6 </a:t>
            </a:r>
            <a:r>
              <a:rPr lang="en-US" dirty="0" smtClean="0"/>
              <a:t>, </a:t>
            </a:r>
            <a:r>
              <a:rPr lang="en-US" dirty="0"/>
              <a:t>you will no longer receive or require a letter from EPA. </a:t>
            </a:r>
          </a:p>
          <a:p>
            <a:r>
              <a:rPr lang="en-US" dirty="0"/>
              <a:t>The promulgated § 136.6, as modified by the  </a:t>
            </a:r>
            <a:r>
              <a:rPr lang="en-US" b="1" dirty="0">
                <a:solidFill>
                  <a:srgbClr val="FF0000"/>
                </a:solidFill>
              </a:rPr>
              <a:t>May 18, 2012 Methods Update Rule</a:t>
            </a:r>
            <a:r>
              <a:rPr lang="en-US" dirty="0"/>
              <a:t> </a:t>
            </a:r>
            <a:r>
              <a:rPr lang="en-US" dirty="0" smtClean="0"/>
              <a:t> allows </a:t>
            </a:r>
            <a:r>
              <a:rPr lang="en-US" dirty="0"/>
              <a:t>the regulated community more flexibility to modify approved methods without EPA review, provided certain requirements are met.</a:t>
            </a:r>
          </a:p>
          <a:p>
            <a:r>
              <a:rPr lang="en-US" dirty="0"/>
              <a:t>This regulation allows the analytical community greater flexibility to modify approved methods to lower the costs of measurements, overcome matrix interferences, or otherwise improve the analysis without EPA review. Laboratories that modify Part 136 methods may be private, public or commercial and may conduct analyses for one or more clients or facilities.</a:t>
            </a:r>
          </a:p>
          <a:p>
            <a:pPr marL="0" indent="0">
              <a:buNone/>
            </a:pPr>
            <a:endParaRPr lang="en-US" dirty="0"/>
          </a:p>
          <a:p>
            <a:pPr marL="0" indent="0" algn="ctr">
              <a:buNone/>
            </a:pPr>
            <a:r>
              <a:rPr lang="en-US" sz="4000" u="sng" dirty="0">
                <a:solidFill>
                  <a:srgbClr val="FF0000"/>
                </a:solidFill>
              </a:rPr>
              <a:t>https://</a:t>
            </a:r>
            <a:r>
              <a:rPr lang="en-US" sz="4000" u="sng" dirty="0" smtClean="0">
                <a:solidFill>
                  <a:srgbClr val="FF0000"/>
                </a:solidFill>
              </a:rPr>
              <a:t>www.epa.gov/cwa-methods/alternate-test-procedures </a:t>
            </a:r>
            <a:endParaRPr lang="en-US" sz="4000" u="sng" dirty="0">
              <a:solidFill>
                <a:srgbClr val="FF0000"/>
              </a:solidFill>
            </a:endParaRPr>
          </a:p>
          <a:p>
            <a:endParaRPr lang="en-US" dirty="0"/>
          </a:p>
        </p:txBody>
      </p:sp>
      <p:sp>
        <p:nvSpPr>
          <p:cNvPr id="3" name="Title 2"/>
          <p:cNvSpPr>
            <a:spLocks noGrp="1"/>
          </p:cNvSpPr>
          <p:nvPr>
            <p:ph type="title"/>
          </p:nvPr>
        </p:nvSpPr>
        <p:spPr/>
        <p:txBody>
          <a:bodyPr>
            <a:noAutofit/>
          </a:bodyPr>
          <a:lstStyle/>
          <a:p>
            <a:r>
              <a:rPr lang="en-US" sz="3200" dirty="0">
                <a:solidFill>
                  <a:schemeClr val="tx1"/>
                </a:solidFill>
              </a:rPr>
              <a:t>40 CFR part 136.6 Method Equivalency for Clean Water Act Methods</a:t>
            </a:r>
          </a:p>
        </p:txBody>
      </p:sp>
      <p:sp>
        <p:nvSpPr>
          <p:cNvPr id="4" name="Footer Placeholder 3"/>
          <p:cNvSpPr>
            <a:spLocks noGrp="1"/>
          </p:cNvSpPr>
          <p:nvPr>
            <p:ph type="ftr" sz="quarter" idx="11"/>
          </p:nvPr>
        </p:nvSpPr>
        <p:spPr/>
        <p:txBody>
          <a:bodyPr/>
          <a:lstStyle/>
          <a:p>
            <a:r>
              <a:rPr lang="en-US" smtClean="0"/>
              <a:t>Askew Scientific Consulting LLC</a:t>
            </a:r>
            <a:endParaRPr lang="en-US"/>
          </a:p>
        </p:txBody>
      </p:sp>
      <p:sp>
        <p:nvSpPr>
          <p:cNvPr id="5" name="Slide Number Placeholder 4"/>
          <p:cNvSpPr>
            <a:spLocks noGrp="1"/>
          </p:cNvSpPr>
          <p:nvPr>
            <p:ph type="sldNum" sz="quarter" idx="12"/>
          </p:nvPr>
        </p:nvSpPr>
        <p:spPr/>
        <p:txBody>
          <a:bodyPr/>
          <a:lstStyle/>
          <a:p>
            <a:fld id="{D51B9623-3BDD-4797-8A6F-A78F60A8E09D}" type="slidenum">
              <a:rPr lang="en-US" smtClean="0"/>
              <a:t>5</a:t>
            </a:fld>
            <a:endParaRPr lang="en-US"/>
          </a:p>
        </p:txBody>
      </p:sp>
    </p:spTree>
    <p:extLst>
      <p:ext uri="{BB962C8B-B14F-4D97-AF65-F5344CB8AC3E}">
        <p14:creationId xmlns:p14="http://schemas.microsoft.com/office/powerpoint/2010/main" val="4018731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6600" dirty="0" smtClean="0"/>
              <a:t>DETAILS ??????</a:t>
            </a:r>
            <a:endParaRPr lang="en-US" sz="6600" dirty="0"/>
          </a:p>
        </p:txBody>
      </p:sp>
      <p:sp>
        <p:nvSpPr>
          <p:cNvPr id="5" name="Text Placeholder 4"/>
          <p:cNvSpPr>
            <a:spLocks noGrp="1"/>
          </p:cNvSpPr>
          <p:nvPr>
            <p:ph type="body" idx="1"/>
          </p:nvPr>
        </p:nvSpPr>
        <p:spPr/>
        <p:txBody>
          <a:bodyPr>
            <a:normAutofit/>
          </a:bodyPr>
          <a:lstStyle/>
          <a:p>
            <a:r>
              <a:rPr lang="en-US" sz="2800" dirty="0" smtClean="0"/>
              <a:t>My Auditor Is ONSITE !!!!</a:t>
            </a:r>
            <a:endParaRPr lang="en-US" sz="2800" dirty="0"/>
          </a:p>
        </p:txBody>
      </p:sp>
      <p:sp>
        <p:nvSpPr>
          <p:cNvPr id="6" name="Footer Placeholder 5"/>
          <p:cNvSpPr>
            <a:spLocks noGrp="1"/>
          </p:cNvSpPr>
          <p:nvPr>
            <p:ph type="ftr" sz="quarter" idx="11"/>
          </p:nvPr>
        </p:nvSpPr>
        <p:spPr/>
        <p:txBody>
          <a:bodyPr/>
          <a:lstStyle/>
          <a:p>
            <a:r>
              <a:rPr lang="en-US" smtClean="0"/>
              <a:t>Askew Scientific Consulting LLC</a:t>
            </a:r>
            <a:endParaRPr lang="en-US"/>
          </a:p>
        </p:txBody>
      </p:sp>
      <p:sp>
        <p:nvSpPr>
          <p:cNvPr id="7" name="Slide Number Placeholder 6"/>
          <p:cNvSpPr>
            <a:spLocks noGrp="1"/>
          </p:cNvSpPr>
          <p:nvPr>
            <p:ph type="sldNum" sz="quarter" idx="12"/>
          </p:nvPr>
        </p:nvSpPr>
        <p:spPr/>
        <p:txBody>
          <a:bodyPr/>
          <a:lstStyle/>
          <a:p>
            <a:fld id="{D51B9623-3BDD-4797-8A6F-A78F60A8E09D}" type="slidenum">
              <a:rPr lang="en-US" smtClean="0"/>
              <a:t>6</a:t>
            </a:fld>
            <a:endParaRPr lang="en-US"/>
          </a:p>
        </p:txBody>
      </p:sp>
    </p:spTree>
    <p:extLst>
      <p:ext uri="{BB962C8B-B14F-4D97-AF65-F5344CB8AC3E}">
        <p14:creationId xmlns:p14="http://schemas.microsoft.com/office/powerpoint/2010/main" val="2393262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2000" b="1" dirty="0"/>
              <a:t>Method modifications</a:t>
            </a:r>
            <a:r>
              <a:rPr lang="en-US" sz="2000" dirty="0"/>
              <a:t>:  </a:t>
            </a:r>
          </a:p>
          <a:p>
            <a:pPr marL="285750" indent="-285750">
              <a:buFont typeface="Arial" panose="020B0604020202020204" pitchFamily="34" charset="0"/>
              <a:buChar char="•"/>
            </a:pPr>
            <a:r>
              <a:rPr lang="en-US" sz="1800" dirty="0"/>
              <a:t>If the underlying </a:t>
            </a:r>
            <a:r>
              <a:rPr lang="en-US" sz="1800" b="1" u="sng" dirty="0">
                <a:solidFill>
                  <a:srgbClr val="E61E50"/>
                </a:solidFill>
              </a:rPr>
              <a:t>chemistry and determinative technique </a:t>
            </a:r>
            <a:r>
              <a:rPr lang="en-US" sz="1800" dirty="0"/>
              <a:t>in a modified method are essentially the same as an approved part 136 method, then the modified method is an equivalent and acceptable alternative to the approved method provided the requirements of this section are met. </a:t>
            </a:r>
          </a:p>
          <a:p>
            <a:pPr marL="285750" indent="-285750">
              <a:buFont typeface="Arial" panose="020B0604020202020204" pitchFamily="34" charset="0"/>
              <a:buChar char="•"/>
            </a:pPr>
            <a:r>
              <a:rPr lang="en-US" sz="1800" b="1" u="sng" dirty="0">
                <a:solidFill>
                  <a:srgbClr val="E61E50"/>
                </a:solidFill>
              </a:rPr>
              <a:t>However,</a:t>
            </a:r>
            <a:r>
              <a:rPr lang="en-US" sz="1800" dirty="0"/>
              <a:t> those who develop or use a modification to an approved (part 136) method </a:t>
            </a:r>
            <a:r>
              <a:rPr lang="en-US" sz="1800" b="1" u="sng" dirty="0">
                <a:solidFill>
                  <a:srgbClr val="E61E50"/>
                </a:solidFill>
              </a:rPr>
              <a:t>must document</a:t>
            </a:r>
            <a:r>
              <a:rPr lang="en-US" sz="1800" dirty="0"/>
              <a:t> that the performance of the modified method, in the matrix to which the modified method will be applied, is equivalent to the performance of the approved method. </a:t>
            </a:r>
          </a:p>
          <a:p>
            <a:pPr marL="285750" indent="-285750">
              <a:buFont typeface="Arial" panose="020B0604020202020204" pitchFamily="34" charset="0"/>
              <a:buChar char="•"/>
            </a:pPr>
            <a:r>
              <a:rPr lang="en-US" sz="1800" b="1" u="sng" dirty="0">
                <a:solidFill>
                  <a:srgbClr val="E61E50"/>
                </a:solidFill>
              </a:rPr>
              <a:t>Supporting documentation must</a:t>
            </a:r>
            <a:r>
              <a:rPr lang="en-US" sz="1800" dirty="0"/>
              <a:t>, if applicable, include the </a:t>
            </a:r>
          </a:p>
          <a:p>
            <a:pPr marL="465750" lvl="1" indent="-285750">
              <a:buFont typeface="Arial" panose="020B0604020202020204" pitchFamily="34" charset="0"/>
              <a:buChar char="•"/>
            </a:pPr>
            <a:r>
              <a:rPr lang="en-US" sz="1800" dirty="0"/>
              <a:t>Routine initial demonstration of capability and </a:t>
            </a:r>
          </a:p>
          <a:p>
            <a:pPr marL="465750" lvl="1" indent="-285750">
              <a:buFont typeface="Arial" panose="020B0604020202020204" pitchFamily="34" charset="0"/>
              <a:buChar char="•"/>
            </a:pPr>
            <a:r>
              <a:rPr lang="en-US" sz="1800" dirty="0"/>
              <a:t>Ongoing QC including </a:t>
            </a:r>
          </a:p>
          <a:p>
            <a:pPr marL="823913" lvl="3" indent="-285750">
              <a:buFont typeface="Arial" panose="020B0604020202020204" pitchFamily="34" charset="0"/>
              <a:buChar char="•"/>
            </a:pPr>
            <a:r>
              <a:rPr lang="en-US" sz="1800" dirty="0"/>
              <a:t>Determination of precision and accuracy, </a:t>
            </a:r>
          </a:p>
          <a:p>
            <a:pPr marL="823913" lvl="3" indent="-285750">
              <a:buFont typeface="Arial" panose="020B0604020202020204" pitchFamily="34" charset="0"/>
              <a:buChar char="•"/>
            </a:pPr>
            <a:r>
              <a:rPr lang="en-US" sz="1800" dirty="0"/>
              <a:t>Detection limits, </a:t>
            </a:r>
          </a:p>
          <a:p>
            <a:pPr marL="823913" lvl="3" indent="-285750">
              <a:buFont typeface="Arial" panose="020B0604020202020204" pitchFamily="34" charset="0"/>
              <a:buChar char="•"/>
            </a:pPr>
            <a:r>
              <a:rPr lang="en-US" sz="1800" dirty="0"/>
              <a:t>Matrix spike recoveries. </a:t>
            </a:r>
          </a:p>
          <a:p>
            <a:endParaRPr lang="en-US" dirty="0"/>
          </a:p>
        </p:txBody>
      </p:sp>
      <p:sp>
        <p:nvSpPr>
          <p:cNvPr id="3" name="Title 2"/>
          <p:cNvSpPr>
            <a:spLocks noGrp="1"/>
          </p:cNvSpPr>
          <p:nvPr>
            <p:ph type="title"/>
          </p:nvPr>
        </p:nvSpPr>
        <p:spPr/>
        <p:txBody>
          <a:bodyPr>
            <a:normAutofit fontScale="90000"/>
          </a:bodyPr>
          <a:lstStyle/>
          <a:p>
            <a:r>
              <a:rPr lang="en-US" dirty="0"/>
              <a:t>What Is An Allowed Modification As Per 40 CFR part 136.6</a:t>
            </a:r>
          </a:p>
        </p:txBody>
      </p:sp>
      <p:sp>
        <p:nvSpPr>
          <p:cNvPr id="4" name="Footer Placeholder 3"/>
          <p:cNvSpPr>
            <a:spLocks noGrp="1"/>
          </p:cNvSpPr>
          <p:nvPr>
            <p:ph type="ftr" sz="quarter" idx="11"/>
          </p:nvPr>
        </p:nvSpPr>
        <p:spPr/>
        <p:txBody>
          <a:bodyPr/>
          <a:lstStyle/>
          <a:p>
            <a:r>
              <a:rPr lang="en-US" smtClean="0"/>
              <a:t>Askew Scientific Consulting LLC</a:t>
            </a:r>
            <a:endParaRPr lang="en-US"/>
          </a:p>
        </p:txBody>
      </p:sp>
      <p:sp>
        <p:nvSpPr>
          <p:cNvPr id="5" name="Slide Number Placeholder 4"/>
          <p:cNvSpPr>
            <a:spLocks noGrp="1"/>
          </p:cNvSpPr>
          <p:nvPr>
            <p:ph type="sldNum" sz="quarter" idx="12"/>
          </p:nvPr>
        </p:nvSpPr>
        <p:spPr/>
        <p:txBody>
          <a:bodyPr/>
          <a:lstStyle/>
          <a:p>
            <a:fld id="{D51B9623-3BDD-4797-8A6F-A78F60A8E09D}" type="slidenum">
              <a:rPr lang="en-US" smtClean="0"/>
              <a:t>7</a:t>
            </a:fld>
            <a:endParaRPr lang="en-US"/>
          </a:p>
        </p:txBody>
      </p:sp>
    </p:spTree>
    <p:extLst>
      <p:ext uri="{BB962C8B-B14F-4D97-AF65-F5344CB8AC3E}">
        <p14:creationId xmlns:p14="http://schemas.microsoft.com/office/powerpoint/2010/main" val="2743686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6600" dirty="0" smtClean="0"/>
              <a:t>MORE DETAIL</a:t>
            </a:r>
            <a:endParaRPr lang="en-US" sz="6600" dirty="0"/>
          </a:p>
        </p:txBody>
      </p:sp>
      <p:sp>
        <p:nvSpPr>
          <p:cNvPr id="5" name="Text Placeholder 4"/>
          <p:cNvSpPr>
            <a:spLocks noGrp="1"/>
          </p:cNvSpPr>
          <p:nvPr>
            <p:ph type="body" idx="1"/>
          </p:nvPr>
        </p:nvSpPr>
        <p:spPr/>
        <p:txBody>
          <a:bodyPr>
            <a:normAutofit/>
          </a:bodyPr>
          <a:lstStyle/>
          <a:p>
            <a:r>
              <a:rPr lang="en-US" sz="2800" dirty="0" smtClean="0"/>
              <a:t>My Auditor Wants More Information</a:t>
            </a:r>
            <a:endParaRPr lang="en-US" sz="2800" dirty="0"/>
          </a:p>
        </p:txBody>
      </p:sp>
      <p:sp>
        <p:nvSpPr>
          <p:cNvPr id="6" name="Footer Placeholder 5"/>
          <p:cNvSpPr>
            <a:spLocks noGrp="1"/>
          </p:cNvSpPr>
          <p:nvPr>
            <p:ph type="ftr" sz="quarter" idx="11"/>
          </p:nvPr>
        </p:nvSpPr>
        <p:spPr/>
        <p:txBody>
          <a:bodyPr/>
          <a:lstStyle/>
          <a:p>
            <a:r>
              <a:rPr lang="en-US" smtClean="0"/>
              <a:t>Askew Scientific Consulting LLC</a:t>
            </a:r>
            <a:endParaRPr lang="en-US"/>
          </a:p>
        </p:txBody>
      </p:sp>
      <p:sp>
        <p:nvSpPr>
          <p:cNvPr id="7" name="Slide Number Placeholder 6"/>
          <p:cNvSpPr>
            <a:spLocks noGrp="1"/>
          </p:cNvSpPr>
          <p:nvPr>
            <p:ph type="sldNum" sz="quarter" idx="12"/>
          </p:nvPr>
        </p:nvSpPr>
        <p:spPr/>
        <p:txBody>
          <a:bodyPr/>
          <a:lstStyle/>
          <a:p>
            <a:fld id="{D51B9623-3BDD-4797-8A6F-A78F60A8E09D}" type="slidenum">
              <a:rPr lang="en-US" smtClean="0"/>
              <a:t>8</a:t>
            </a:fld>
            <a:endParaRPr lang="en-US"/>
          </a:p>
        </p:txBody>
      </p:sp>
    </p:spTree>
    <p:extLst>
      <p:ext uri="{BB962C8B-B14F-4D97-AF65-F5344CB8AC3E}">
        <p14:creationId xmlns:p14="http://schemas.microsoft.com/office/powerpoint/2010/main" val="3603848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371600"/>
            <a:ext cx="8763000" cy="4495800"/>
          </a:xfrm>
          <a:solidFill>
            <a:schemeClr val="bg1"/>
          </a:solidFill>
        </p:spPr>
        <p:txBody>
          <a:bodyPr>
            <a:normAutofit fontScale="70000" lnSpcReduction="20000"/>
          </a:bodyPr>
          <a:lstStyle/>
          <a:p>
            <a:r>
              <a:rPr lang="en-US" sz="3600" b="1" dirty="0">
                <a:solidFill>
                  <a:srgbClr val="503291"/>
                </a:solidFill>
              </a:rPr>
              <a:t>Richard Redding Memo: Flexibility to Modify CWA Methods, November 20, 2007</a:t>
            </a:r>
          </a:p>
          <a:p>
            <a:r>
              <a:rPr lang="en-US" sz="2000" b="1" u="sng" dirty="0">
                <a:solidFill>
                  <a:srgbClr val="149B5F"/>
                </a:solidFill>
              </a:rPr>
              <a:t>https://www.epa.gov/sites/production/files/2015-08/documents/cwa-method-flexibility_memo_11-20-2007.pdf</a:t>
            </a:r>
          </a:p>
          <a:p>
            <a:pPr algn="ctr"/>
            <a:r>
              <a:rPr lang="en-US" b="1" u="sng" dirty="0">
                <a:solidFill>
                  <a:srgbClr val="E61E50"/>
                </a:solidFill>
              </a:rPr>
              <a:t>Developer Responsibilities</a:t>
            </a:r>
          </a:p>
          <a:p>
            <a:pPr marL="457200" indent="-457200">
              <a:buFont typeface="Wingdings" panose="05000000000000000000" pitchFamily="2" charset="2"/>
              <a:buChar char="Ø"/>
            </a:pPr>
            <a:r>
              <a:rPr lang="en-US" sz="3100" dirty="0"/>
              <a:t>Provide the laboratory with a side-by side method comparison table</a:t>
            </a:r>
          </a:p>
          <a:p>
            <a:pPr marL="457200" indent="-457200">
              <a:buFont typeface="Wingdings" panose="05000000000000000000" pitchFamily="2" charset="2"/>
              <a:buChar char="Ø"/>
            </a:pPr>
            <a:r>
              <a:rPr lang="en-US" sz="3100" dirty="0"/>
              <a:t>The developer </a:t>
            </a:r>
            <a:r>
              <a:rPr lang="en-US" sz="3100" u="sng" dirty="0">
                <a:solidFill>
                  <a:srgbClr val="E61E50"/>
                </a:solidFill>
              </a:rPr>
              <a:t>should</a:t>
            </a:r>
            <a:r>
              <a:rPr lang="en-US" sz="3100" dirty="0"/>
              <a:t> provide to its customers an in-depth comparison of the modified method with the EPA approved method, and document the comparison in a </a:t>
            </a:r>
            <a:r>
              <a:rPr lang="en-US" sz="3100" u="sng" dirty="0">
                <a:solidFill>
                  <a:srgbClr val="E61E50"/>
                </a:solidFill>
              </a:rPr>
              <a:t>two-column method comparison table</a:t>
            </a:r>
            <a:r>
              <a:rPr lang="en-US" sz="3100" dirty="0"/>
              <a:t>.  The two-column method comparison table shall include the number and title of each method, the latest revision date of the modified method and a detailed discussion of each of the 17 topics required by the standard EPA method format.  </a:t>
            </a:r>
          </a:p>
        </p:txBody>
      </p:sp>
      <p:sp>
        <p:nvSpPr>
          <p:cNvPr id="3" name="Title 2"/>
          <p:cNvSpPr>
            <a:spLocks noGrp="1"/>
          </p:cNvSpPr>
          <p:nvPr>
            <p:ph type="title"/>
          </p:nvPr>
        </p:nvSpPr>
        <p:spPr>
          <a:xfrm>
            <a:off x="457200" y="152400"/>
            <a:ext cx="8229600" cy="1066800"/>
          </a:xfrm>
        </p:spPr>
        <p:txBody>
          <a:bodyPr>
            <a:normAutofit fontScale="90000"/>
          </a:bodyPr>
          <a:lstStyle/>
          <a:p>
            <a:r>
              <a:rPr lang="en-US" dirty="0"/>
              <a:t>Clarification of 40 CFR part 136.6 Requirements</a:t>
            </a:r>
          </a:p>
        </p:txBody>
      </p:sp>
      <p:sp>
        <p:nvSpPr>
          <p:cNvPr id="4" name="Footer Placeholder 3"/>
          <p:cNvSpPr>
            <a:spLocks noGrp="1"/>
          </p:cNvSpPr>
          <p:nvPr>
            <p:ph type="ftr" sz="quarter" idx="11"/>
          </p:nvPr>
        </p:nvSpPr>
        <p:spPr/>
        <p:txBody>
          <a:bodyPr/>
          <a:lstStyle/>
          <a:p>
            <a:r>
              <a:rPr lang="en-US" smtClean="0"/>
              <a:t>Askew Scientific Consulting LLC</a:t>
            </a:r>
            <a:endParaRPr lang="en-US"/>
          </a:p>
        </p:txBody>
      </p:sp>
      <p:sp>
        <p:nvSpPr>
          <p:cNvPr id="5" name="Slide Number Placeholder 4"/>
          <p:cNvSpPr>
            <a:spLocks noGrp="1"/>
          </p:cNvSpPr>
          <p:nvPr>
            <p:ph type="sldNum" sz="quarter" idx="12"/>
          </p:nvPr>
        </p:nvSpPr>
        <p:spPr/>
        <p:txBody>
          <a:bodyPr/>
          <a:lstStyle/>
          <a:p>
            <a:fld id="{D51B9623-3BDD-4797-8A6F-A78F60A8E09D}" type="slidenum">
              <a:rPr lang="en-US" smtClean="0"/>
              <a:t>9</a:t>
            </a:fld>
            <a:endParaRPr lang="en-US"/>
          </a:p>
        </p:txBody>
      </p:sp>
    </p:spTree>
    <p:extLst>
      <p:ext uri="{BB962C8B-B14F-4D97-AF65-F5344CB8AC3E}">
        <p14:creationId xmlns:p14="http://schemas.microsoft.com/office/powerpoint/2010/main" val="29342141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146</TotalTime>
  <Words>1633</Words>
  <Application>Microsoft Office PowerPoint</Application>
  <PresentationFormat>On-screen Show (4:3)</PresentationFormat>
  <Paragraphs>194</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Concourse</vt:lpstr>
      <vt:lpstr>EPA Method Equivalency</vt:lpstr>
      <vt:lpstr>Method Equivalency</vt:lpstr>
      <vt:lpstr>Supplier’s Claim:  Procedure is equivalent to USEPA and Standard Method 4500-P E for wastewater</vt:lpstr>
      <vt:lpstr>What is EQUIVALENCY</vt:lpstr>
      <vt:lpstr>40 CFR part 136.6 Method Equivalency for Clean Water Act Methods</vt:lpstr>
      <vt:lpstr>DETAILS ??????</vt:lpstr>
      <vt:lpstr>What Is An Allowed Modification As Per 40 CFR part 136.6</vt:lpstr>
      <vt:lpstr>MORE DETAIL</vt:lpstr>
      <vt:lpstr>Clarification of 40 CFR part 136.6 Requirements</vt:lpstr>
      <vt:lpstr>PowerPoint Presentation</vt:lpstr>
      <vt:lpstr>What Is Required In the Equivalency Checklist??</vt:lpstr>
      <vt:lpstr>PowerPoint Presentation</vt:lpstr>
      <vt:lpstr>PowerPoint Presentation</vt:lpstr>
      <vt:lpstr>So Where Do You Find These??</vt:lpstr>
      <vt:lpstr>Product Insert or Instrument Manual</vt:lpstr>
      <vt:lpstr>What Won’t You Find in a Product Insert or Instrument Manual</vt:lpstr>
      <vt:lpstr>PowerPoint Presentation</vt:lpstr>
      <vt:lpstr>PowerPoint Presentation</vt:lpstr>
      <vt:lpstr>NOW, What Do I Do ???</vt:lpstr>
      <vt:lpstr>Thing You Should Have Done </vt:lpstr>
      <vt:lpstr>Laboratory Staff Checklist Example</vt:lpstr>
      <vt:lpstr>Examples</vt:lpstr>
      <vt:lpstr>Questions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efaskew</dc:creator>
  <cp:lastModifiedBy>Edward Askew</cp:lastModifiedBy>
  <cp:revision>19</cp:revision>
  <dcterms:created xsi:type="dcterms:W3CDTF">2017-04-10T00:13:34Z</dcterms:created>
  <dcterms:modified xsi:type="dcterms:W3CDTF">2017-04-12T14:57:28Z</dcterms:modified>
</cp:coreProperties>
</file>