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4"/>
    <p:sldMasterId id="2147483759" r:id="rId5"/>
  </p:sldMasterIdLst>
  <p:notesMasterIdLst>
    <p:notesMasterId r:id="rId47"/>
  </p:notesMasterIdLst>
  <p:sldIdLst>
    <p:sldId id="2141411505" r:id="rId6"/>
    <p:sldId id="2141411484" r:id="rId7"/>
    <p:sldId id="2141411386" r:id="rId8"/>
    <p:sldId id="2141411509" r:id="rId9"/>
    <p:sldId id="2141411510" r:id="rId10"/>
    <p:sldId id="952" r:id="rId11"/>
    <p:sldId id="1008" r:id="rId12"/>
    <p:sldId id="2141411397" r:id="rId13"/>
    <p:sldId id="2141411390" r:id="rId14"/>
    <p:sldId id="286" r:id="rId15"/>
    <p:sldId id="264" r:id="rId16"/>
    <p:sldId id="263" r:id="rId17"/>
    <p:sldId id="265" r:id="rId18"/>
    <p:sldId id="260" r:id="rId19"/>
    <p:sldId id="267" r:id="rId20"/>
    <p:sldId id="273" r:id="rId21"/>
    <p:sldId id="274" r:id="rId22"/>
    <p:sldId id="275" r:id="rId23"/>
    <p:sldId id="269" r:id="rId24"/>
    <p:sldId id="276" r:id="rId25"/>
    <p:sldId id="277" r:id="rId26"/>
    <p:sldId id="270" r:id="rId27"/>
    <p:sldId id="278" r:id="rId28"/>
    <p:sldId id="279" r:id="rId29"/>
    <p:sldId id="280" r:id="rId30"/>
    <p:sldId id="268" r:id="rId31"/>
    <p:sldId id="281" r:id="rId32"/>
    <p:sldId id="282" r:id="rId33"/>
    <p:sldId id="283" r:id="rId34"/>
    <p:sldId id="266" r:id="rId35"/>
    <p:sldId id="2141411335" r:id="rId36"/>
    <p:sldId id="4101" r:id="rId37"/>
    <p:sldId id="2141411501" r:id="rId38"/>
    <p:sldId id="951" r:id="rId39"/>
    <p:sldId id="2141411448" r:id="rId40"/>
    <p:sldId id="2141411447" r:id="rId41"/>
    <p:sldId id="2141411449" r:id="rId42"/>
    <p:sldId id="2141411450" r:id="rId43"/>
    <p:sldId id="2141411506" r:id="rId44"/>
    <p:sldId id="2141411508" r:id="rId45"/>
    <p:sldId id="2141411507"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CAD25D-E080-5252-A7A3-12CB410A800C}" name="Kevin Lewis" initials="KL" userId="S::klewis@ismpp.org::fe5c263d-7384-4949-a3c7-921a76347998" providerId="AD"/>
  <p188:author id="{1AFD18B0-83E0-59EB-2922-D1DED3628390}" name="Wieting, Susan" initials="SWi" userId="Wieting, Susan"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F28C11"/>
    <a:srgbClr val="04090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1FF070-5212-4F32-B7C6-E05C6B6948E2}" v="8" dt="2023-11-07T20:12:29.795"/>
    <p1510:client id="{EC6C9A67-B469-8B44-AFCC-415061C0123B}" v="147" dt="2023-11-07T11:04:06.4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60"/>
    <p:restoredTop sz="84136" autoAdjust="0"/>
  </p:normalViewPr>
  <p:slideViewPr>
    <p:cSldViewPr snapToGrid="0">
      <p:cViewPr varScale="1">
        <p:scale>
          <a:sx n="69" d="100"/>
          <a:sy n="69" d="100"/>
        </p:scale>
        <p:origin x="1171"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8/10/relationships/authors" Target="author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F2E048-2DC7-40B0-869D-7C3F5BC70C6D}" type="datetimeFigureOut">
              <a:rPr lang="en-US" smtClean="0"/>
              <a:t>11/7/2023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2C2207-81C5-4B87-BA22-63FEFC9BB1F3}" type="slidenum">
              <a:rPr lang="en-US" smtClean="0"/>
              <a:t>‹#›</a:t>
            </a:fld>
            <a:endParaRPr lang="en-US"/>
          </a:p>
        </p:txBody>
      </p:sp>
    </p:spTree>
    <p:extLst>
      <p:ext uri="{BB962C8B-B14F-4D97-AF65-F5344CB8AC3E}">
        <p14:creationId xmlns:p14="http://schemas.microsoft.com/office/powerpoint/2010/main" val="235613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sz="4400" b="0" i="0" u="none" strike="noStrike" cap="none"/>
              <a:t>Hi everyone; welcome and thank you for joining today’s ISMPP U on “</a:t>
            </a:r>
            <a:r>
              <a:rPr lang="en-US" sz="4400"/>
              <a:t>ISMPP AI Position Statement and Call to Action – The Time to Act is Now.</a:t>
            </a:r>
            <a:r>
              <a:rPr lang="en-US" sz="9600"/>
              <a:t>” </a:t>
            </a:r>
            <a:endParaRPr lang="en-US" sz="4400"/>
          </a:p>
          <a:p>
            <a:pPr algn="l" rtl="0" fontAlgn="base"/>
            <a:r>
              <a:rPr lang="en-US" sz="6000" b="1" i="0" u="none" strike="noStrike">
                <a:solidFill>
                  <a:srgbClr val="000000"/>
                </a:solidFill>
                <a:effectLst/>
                <a:latin typeface="Calibri" panose="020F0502020204030204" pitchFamily="34" charset="0"/>
              </a:rPr>
              <a:t>This webinar has been approved for 1 ISMPP CMPP Recertification Credit. </a:t>
            </a:r>
            <a:r>
              <a:rPr lang="en-US" sz="6000" b="0" i="0" u="none" strike="noStrike">
                <a:solidFill>
                  <a:srgbClr val="000000"/>
                </a:solidFill>
                <a:effectLst/>
                <a:latin typeface="Calibri" panose="020F0502020204030204" pitchFamily="34" charset="0"/>
              </a:rPr>
              <a:t>You may continue to collect a screenshot for CMPP certification but you will now be sent a certificate of attendance after every ISMPP U that you can also upload into the credit tracker. </a:t>
            </a:r>
            <a:r>
              <a:rPr lang="en-US" sz="6000" b="0" i="0">
                <a:solidFill>
                  <a:srgbClr val="000000"/>
                </a:solidFill>
                <a:effectLst/>
                <a:latin typeface="Calibri" panose="020F0502020204030204" pitchFamily="34" charset="0"/>
              </a:rPr>
              <a:t>​</a:t>
            </a:r>
            <a:endParaRPr lang="en-US" sz="6000" b="0" i="0">
              <a:solidFill>
                <a:srgbClr val="444444"/>
              </a:solidFill>
              <a:effectLst/>
              <a:latin typeface="Calibri" panose="020F0502020204030204" pitchFamily="34" charset="0"/>
            </a:endParaRPr>
          </a:p>
          <a:p>
            <a:pPr algn="l" rtl="0" fontAlgn="base"/>
            <a:r>
              <a:rPr lang="en-US" sz="6000" b="0" i="0">
                <a:solidFill>
                  <a:srgbClr val="000000"/>
                </a:solidFill>
                <a:effectLst/>
                <a:latin typeface="Calibri" panose="020F0502020204030204" pitchFamily="34" charset="0"/>
              </a:rPr>
              <a:t>​</a:t>
            </a:r>
            <a:endParaRPr lang="en-US" sz="6000" b="0" i="0">
              <a:solidFill>
                <a:srgbClr val="444444"/>
              </a:solidFill>
              <a:effectLst/>
              <a:latin typeface="Calibri" panose="020F0502020204030204" pitchFamily="34" charset="0"/>
            </a:endParaRPr>
          </a:p>
          <a:p>
            <a:pPr algn="l" rtl="0" fontAlgn="base"/>
            <a:r>
              <a:rPr lang="en-US" sz="6000" b="0" i="0" u="none" strike="noStrike">
                <a:solidFill>
                  <a:srgbClr val="000000"/>
                </a:solidFill>
                <a:effectLst/>
                <a:latin typeface="Calibri" panose="020F0502020204030204" pitchFamily="34" charset="0"/>
              </a:rPr>
              <a:t>This webinar is being recorded and will be made available on the ISMPP website within 24 hours after the webinar. </a:t>
            </a:r>
            <a:endParaRPr lang="en-US" sz="6000" b="0" i="0">
              <a:solidFill>
                <a:srgbClr val="444444"/>
              </a:solidFill>
              <a:effectLst/>
              <a:latin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79375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And now it's time to answer your questions. As a reminder, please type them into the Q&amp;A box at the bottom of your screen. </a:t>
            </a:r>
          </a:p>
        </p:txBody>
      </p:sp>
      <p:sp>
        <p:nvSpPr>
          <p:cNvPr id="4" name="Slide Number Placeholder 3"/>
          <p:cNvSpPr>
            <a:spLocks noGrp="1"/>
          </p:cNvSpPr>
          <p:nvPr>
            <p:ph type="sldNum" sz="quarter" idx="5"/>
          </p:nvPr>
        </p:nvSpPr>
        <p:spPr/>
        <p:txBody>
          <a:bodyPr/>
          <a:lstStyle/>
          <a:p>
            <a:fld id="{2FB49D4D-568C-2641-B360-BD4A87EDB853}" type="slidenum">
              <a:rPr lang="en-US" smtClean="0"/>
              <a:t>31</a:t>
            </a:fld>
            <a:endParaRPr lang="en-US"/>
          </a:p>
        </p:txBody>
      </p:sp>
    </p:spTree>
    <p:extLst>
      <p:ext uri="{BB962C8B-B14F-4D97-AF65-F5344CB8AC3E}">
        <p14:creationId xmlns:p14="http://schemas.microsoft.com/office/powerpoint/2010/main" val="2694288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685800">
              <a:spcBef>
                <a:spcPct val="0"/>
              </a:spcBef>
              <a:defRPr/>
            </a:pPr>
            <a:r>
              <a:rPr lang="en-US" altLang="en-US" sz="1600">
                <a:cs typeface="Calibri"/>
              </a:rPr>
              <a:t>Also, be on the lookout for ISMPP’s next ISMPP U</a:t>
            </a:r>
            <a:endParaRPr lang="en-US" altLang="en-US" sz="1600">
              <a:ea typeface="Calibri"/>
              <a:cs typeface="Calibri"/>
            </a:endParaRP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32</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23036833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4400" spc="-30">
                <a:solidFill>
                  <a:prstClr val="black"/>
                </a:solidFill>
                <a:ea typeface="ＭＳ Ｐゴシック"/>
                <a:cs typeface="Calibri"/>
              </a:rPr>
              <a:t>If you were unable to at the beginning, please take a moment to take a screenshot for CMPP credit. </a:t>
            </a:r>
            <a:endParaRPr lang="en-US" sz="4400" b="0" u="none" strike="noStrike" kern="1200" cap="none" spc="-30" normalizeH="0" baseline="0" noProof="0">
              <a:ln>
                <a:noFill/>
              </a:ln>
              <a:solidFill>
                <a:prstClr val="black"/>
              </a:solidFill>
              <a:effectLst/>
              <a:uLnTx/>
              <a:uFillTx/>
              <a:ea typeface="ＭＳ Ｐゴシック"/>
              <a:cs typeface="Calibri"/>
            </a:endParaRP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21598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216E7ADC-8A83-4087-A107-663E48FF09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a:extLst>
              <a:ext uri="{FF2B5EF4-FFF2-40B4-BE49-F238E27FC236}">
                <a16:creationId xmlns:a16="http://schemas.microsoft.com/office/drawing/2014/main" id="{D29E4F90-3349-4C73-95A0-2A3D7FA227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ltLang="en-US" sz="1400"/>
              <a:t>Thank you again for attending today’s webinar. Please take a moment to fill out the survey link that will be sent to you.</a:t>
            </a:r>
          </a:p>
          <a:p>
            <a:pPr>
              <a:spcBef>
                <a:spcPct val="0"/>
              </a:spcBef>
            </a:pPr>
            <a:endParaRPr lang="en-US" altLang="en-US" sz="1400"/>
          </a:p>
          <a:p>
            <a:pPr>
              <a:spcBef>
                <a:spcPct val="0"/>
              </a:spcBef>
            </a:pPr>
            <a:r>
              <a:rPr lang="en-US" altLang="en-US" sz="1400"/>
              <a:t>After closing out of ZOOM, please click the ‘continue’ button on your screen to take a short survey. </a:t>
            </a:r>
          </a:p>
          <a:p>
            <a:pPr>
              <a:spcBef>
                <a:spcPct val="0"/>
              </a:spcBef>
            </a:pPr>
            <a:endParaRPr lang="en-US" altLang="en-US" sz="1400"/>
          </a:p>
          <a:p>
            <a:pPr>
              <a:spcBef>
                <a:spcPct val="0"/>
              </a:spcBef>
            </a:pPr>
            <a:r>
              <a:rPr lang="en-US" altLang="en-US" sz="1400"/>
              <a:t>Thank you!</a:t>
            </a:r>
          </a:p>
        </p:txBody>
      </p:sp>
      <p:sp>
        <p:nvSpPr>
          <p:cNvPr id="115716" name="Slide Number Placeholder 3">
            <a:extLst>
              <a:ext uri="{FF2B5EF4-FFF2-40B4-BE49-F238E27FC236}">
                <a16:creationId xmlns:a16="http://schemas.microsoft.com/office/drawing/2014/main" id="{7DD3FBF6-92DD-4D6D-894B-35E6CF3D91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63379" indent="-292465">
              <a:defRPr>
                <a:solidFill>
                  <a:schemeClr val="tx1"/>
                </a:solidFill>
                <a:latin typeface="Arial" panose="020B0604020202020204" pitchFamily="34" charset="0"/>
                <a:cs typeface="Arial" panose="020B0604020202020204" pitchFamily="34" charset="0"/>
              </a:defRPr>
            </a:lvl2pPr>
            <a:lvl3pPr marL="1174810" indent="-234631">
              <a:defRPr>
                <a:solidFill>
                  <a:schemeClr val="tx1"/>
                </a:solidFill>
                <a:latin typeface="Arial" panose="020B0604020202020204" pitchFamily="34" charset="0"/>
                <a:cs typeface="Arial" panose="020B0604020202020204" pitchFamily="34" charset="0"/>
              </a:defRPr>
            </a:lvl3pPr>
            <a:lvl4pPr marL="1645725" indent="-234631">
              <a:defRPr>
                <a:solidFill>
                  <a:schemeClr val="tx1"/>
                </a:solidFill>
                <a:latin typeface="Arial" panose="020B0604020202020204" pitchFamily="34" charset="0"/>
                <a:cs typeface="Arial" panose="020B0604020202020204" pitchFamily="34" charset="0"/>
              </a:defRPr>
            </a:lvl4pPr>
            <a:lvl5pPr marL="2116642" indent="-234631">
              <a:defRPr>
                <a:solidFill>
                  <a:schemeClr val="tx1"/>
                </a:solidFill>
                <a:latin typeface="Arial" panose="020B0604020202020204" pitchFamily="34" charset="0"/>
                <a:cs typeface="Arial" panose="020B0604020202020204" pitchFamily="34" charset="0"/>
              </a:defRPr>
            </a:lvl5pPr>
            <a:lvl6pPr marL="2592515"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68387"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4260"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20131"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E824FA45-32E1-4B86-85CE-3B8753D9A46D}"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34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28217755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56919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0AD4BD6F-191C-4BA8-B732-2EAB22BB99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0D8BB900-C976-4510-AC7A-69AF68CCE8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sz="1400">
                <a:ea typeface="ＭＳ Ｐゴシック" panose="020B0600070205080204" pitchFamily="34" charset="-128"/>
              </a:rPr>
              <a:t>First a sincere thank you to all of ISMPP’s titanium and platinum corporate sponsors for their ongoing support of the Society. </a:t>
            </a:r>
          </a:p>
        </p:txBody>
      </p:sp>
      <p:sp>
        <p:nvSpPr>
          <p:cNvPr id="17412" name="Slide Number Placeholder 3">
            <a:extLst>
              <a:ext uri="{FF2B5EF4-FFF2-40B4-BE49-F238E27FC236}">
                <a16:creationId xmlns:a16="http://schemas.microsoft.com/office/drawing/2014/main" id="{23A487AE-EAA4-4C51-939E-92E1857B35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71640" indent="-295768">
              <a:defRPr>
                <a:solidFill>
                  <a:schemeClr val="tx1"/>
                </a:solidFill>
                <a:latin typeface="Arial" panose="020B0604020202020204" pitchFamily="34" charset="0"/>
                <a:cs typeface="Arial" panose="020B0604020202020204" pitchFamily="34" charset="0"/>
              </a:defRPr>
            </a:lvl2pPr>
            <a:lvl3pPr marL="1188030" indent="-236285">
              <a:defRPr>
                <a:solidFill>
                  <a:schemeClr val="tx1"/>
                </a:solidFill>
                <a:latin typeface="Arial" panose="020B0604020202020204" pitchFamily="34" charset="0"/>
                <a:cs typeface="Arial" panose="020B0604020202020204" pitchFamily="34" charset="0"/>
              </a:defRPr>
            </a:lvl3pPr>
            <a:lvl4pPr marL="1663903" indent="-236285">
              <a:defRPr>
                <a:solidFill>
                  <a:schemeClr val="tx1"/>
                </a:solidFill>
                <a:latin typeface="Arial" panose="020B0604020202020204" pitchFamily="34" charset="0"/>
                <a:cs typeface="Arial" panose="020B0604020202020204" pitchFamily="34" charset="0"/>
              </a:defRPr>
            </a:lvl4pPr>
            <a:lvl5pPr marL="2139773" indent="-236285">
              <a:defRPr>
                <a:solidFill>
                  <a:schemeClr val="tx1"/>
                </a:solidFill>
                <a:latin typeface="Arial" panose="020B0604020202020204" pitchFamily="34" charset="0"/>
                <a:cs typeface="Arial" panose="020B0604020202020204" pitchFamily="34" charset="0"/>
              </a:defRPr>
            </a:lvl5pPr>
            <a:lvl6pPr marL="2615646"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91518"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67392"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43263"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1CA89FEE-7925-49B9-A87F-9A2D7DE389FB}"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16206653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AU" altLang="en-US" sz="1500">
                <a:cs typeface="Calibri"/>
              </a:rPr>
              <a:t>The application deadline for the next exam window is February 1</a:t>
            </a:r>
          </a:p>
        </p:txBody>
      </p:sp>
      <p:sp>
        <p:nvSpPr>
          <p:cNvPr id="136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F6F8AE99-151B-4F30-A9F5-8B97ED74D97C}"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3659318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57150" indent="0">
              <a:lnSpc>
                <a:spcPct val="90000"/>
              </a:lnSpc>
              <a:spcBef>
                <a:spcPts val="600"/>
              </a:spcBef>
              <a:buFont typeface="Arial" panose="020B0604020202020204" pitchFamily="34" charset="0"/>
              <a:buNone/>
              <a:defRPr/>
            </a:pPr>
            <a:r>
              <a:rPr lang="en-US" sz="1500" spc="-23">
                <a:cs typeface="Calibri"/>
              </a:rPr>
              <a:t>Registration is open for the 2024 European Meeting of ISMPP</a:t>
            </a:r>
          </a:p>
        </p:txBody>
      </p:sp>
      <p:sp>
        <p:nvSpPr>
          <p:cNvPr id="136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F6F8AE99-151B-4F30-A9F5-8B97ED74D97C}"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1325897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685800">
              <a:spcBef>
                <a:spcPct val="0"/>
              </a:spcBef>
              <a:defRPr/>
            </a:pPr>
            <a:r>
              <a:rPr lang="en-US" altLang="en-US" sz="1600" dirty="0">
                <a:ea typeface="Calibri"/>
                <a:cs typeface="Calibri"/>
              </a:rPr>
              <a:t>The ISMPP AI task force will also have content at this year's European Meeting of ISMPP. </a:t>
            </a:r>
          </a:p>
          <a:p>
            <a:pPr defTabSz="685800">
              <a:spcBef>
                <a:spcPct val="0"/>
              </a:spcBef>
              <a:defRPr/>
            </a:pPr>
            <a:endParaRPr lang="en-US" altLang="en-US" sz="1600" dirty="0">
              <a:ea typeface="Calibri"/>
              <a:cs typeface="Calibri"/>
            </a:endParaRPr>
          </a:p>
          <a:p>
            <a:pPr defTabSz="685800">
              <a:spcBef>
                <a:spcPct val="0"/>
              </a:spcBef>
              <a:defRPr/>
            </a:pPr>
            <a:r>
              <a:rPr lang="en-US" altLang="en-US" sz="1600" dirty="0">
                <a:ea typeface="Calibri"/>
                <a:cs typeface="Calibri"/>
              </a:rPr>
              <a:t>Firstly, an AI Satellite Session at the European Meeting. There is a separate registration to the main meeting and it fills fast – so take a look ASAP.</a:t>
            </a:r>
          </a:p>
          <a:p>
            <a:pPr defTabSz="685800">
              <a:spcBef>
                <a:spcPct val="0"/>
              </a:spcBef>
              <a:defRPr/>
            </a:pPr>
            <a:endParaRPr lang="en-US" altLang="en-US" sz="1600" dirty="0">
              <a:ea typeface="Calibri"/>
              <a:cs typeface="Calibri"/>
            </a:endParaRPr>
          </a:p>
          <a:p>
            <a:pPr defTabSz="685800">
              <a:spcBef>
                <a:spcPct val="0"/>
              </a:spcBef>
              <a:defRPr/>
            </a:pPr>
            <a:r>
              <a:rPr lang="en-US" altLang="en-US" sz="1600" dirty="0">
                <a:ea typeface="Calibri"/>
                <a:cs typeface="Calibri"/>
              </a:rPr>
              <a:t>And we’ll also have a plenary session as part of the core </a:t>
            </a:r>
            <a:r>
              <a:rPr lang="en-US" altLang="en-US" sz="1600" dirty="0" err="1">
                <a:ea typeface="Calibri"/>
                <a:cs typeface="Calibri"/>
              </a:rPr>
              <a:t>programme</a:t>
            </a:r>
            <a:r>
              <a:rPr lang="en-US" altLang="en-US" sz="1600" dirty="0">
                <a:ea typeface="Calibri"/>
                <a:cs typeface="Calibri"/>
              </a:rPr>
              <a:t>. Keep an eye out for </a:t>
            </a:r>
            <a:r>
              <a:rPr lang="en-US" altLang="en-US" sz="1600">
                <a:ea typeface="Calibri"/>
                <a:cs typeface="Calibri"/>
              </a:rPr>
              <a:t>more information</a:t>
            </a:r>
            <a:r>
              <a:rPr lang="en-US" altLang="en-US" sz="1600" dirty="0">
                <a:ea typeface="Calibri"/>
                <a:cs typeface="Calibri"/>
              </a:rPr>
              <a:t>.</a:t>
            </a: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93607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400"/>
              <a:t>You can submit a question at any time during the presentation by following the instructions on this slide. </a:t>
            </a:r>
          </a:p>
          <a:p>
            <a:pPr>
              <a:spcBef>
                <a:spcPct val="0"/>
              </a:spcBef>
            </a:pPr>
            <a:endParaRPr lang="en-US" altLang="en-US" sz="1400"/>
          </a:p>
          <a:p>
            <a:pPr>
              <a:spcBef>
                <a:spcPct val="0"/>
              </a:spcBef>
            </a:pPr>
            <a:r>
              <a:rPr lang="en-US" altLang="en-US" sz="1400"/>
              <a:t>The faculty will answer questions at the end of all the presentations. </a:t>
            </a: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449986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Please take a moment to read our general disclaimer. </a:t>
            </a:r>
          </a:p>
        </p:txBody>
      </p:sp>
      <p:sp>
        <p:nvSpPr>
          <p:cNvPr id="4" name="Header Placeholder 3"/>
          <p:cNvSpPr>
            <a:spLocks noGrp="1"/>
          </p:cNvSpPr>
          <p:nvPr>
            <p:ph type="hdr" sz="quarter"/>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4"/>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41858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Listed here are the learning objectives for today’s webinar.</a:t>
            </a:r>
          </a:p>
          <a:p>
            <a:endParaRPr lang="en-US" sz="1400"/>
          </a:p>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3EB531-83CF-4B7A-AE8C-7C6F3DAFD36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431831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a:p>
        </p:txBody>
      </p:sp>
      <p:sp>
        <p:nvSpPr>
          <p:cNvPr id="6" name="Slide Number Placeholder 5"/>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782721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1"/>
            <a:ext cx="12191999" cy="6857999"/>
          </a:xfrm>
          <a:prstGeom prst="rect">
            <a:avLst/>
          </a:prstGeom>
        </p:spPr>
      </p:pic>
      <p:sp>
        <p:nvSpPr>
          <p:cNvPr id="2" name="Title 1"/>
          <p:cNvSpPr>
            <a:spLocks noGrp="1"/>
          </p:cNvSpPr>
          <p:nvPr>
            <p:ph type="title"/>
          </p:nvPr>
        </p:nvSpPr>
        <p:spPr>
          <a:xfrm>
            <a:off x="4000499" y="742952"/>
            <a:ext cx="7346951" cy="3078163"/>
          </a:xfrm>
        </p:spPr>
        <p:txBody>
          <a:bodyPr anchor="b">
            <a:normAutofit/>
          </a:bodyPr>
          <a:lstStyle>
            <a:lvl1pPr>
              <a:defRPr sz="4533">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4000499" y="4210051"/>
            <a:ext cx="7346952" cy="1879600"/>
          </a:xfrm>
        </p:spPr>
        <p:txBody>
          <a:bodyPr>
            <a:normAutofit/>
          </a:bodyPr>
          <a:lstStyle>
            <a:lvl1pPr marL="0" indent="0">
              <a:buNone/>
              <a:defRPr sz="3200" b="1" i="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3200"/>
            </a:lvl1pPr>
            <a:lvl2pPr marL="778914" indent="-304792">
              <a:tabLst/>
              <a:defRPr sz="2933"/>
            </a:lvl2pPr>
            <a:lvl3pPr marL="1236102" indent="-304792">
              <a:tabLst/>
              <a:defRPr sz="2667"/>
            </a:lvl3pPr>
            <a:lvl4pPr marL="1540895" indent="-209545">
              <a:tabLst/>
              <a:defRPr sz="2400"/>
            </a:lvl4pPr>
            <a:lvl5pPr marL="1995967" indent="-266693">
              <a:tabLst/>
              <a:defRPr sz="2133"/>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lvl1pPr>
              <a:defRPr/>
            </a:lvl1pPr>
          </a:lstStyle>
          <a:p>
            <a:fld id="{C79F3CE7-12BC-4F55-8C78-3D25B804A499}" type="slidenum">
              <a:rPr lang="en-US" smtClean="0"/>
              <a:pPr/>
              <a:t>‹#›</a:t>
            </a:fld>
            <a:endParaRPr lang="en-US"/>
          </a:p>
        </p:txBody>
      </p:sp>
    </p:spTree>
    <p:extLst>
      <p:ext uri="{BB962C8B-B14F-4D97-AF65-F5344CB8AC3E}">
        <p14:creationId xmlns:p14="http://schemas.microsoft.com/office/powerpoint/2010/main" val="1857989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4000499" y="742952"/>
            <a:ext cx="7346951" cy="3078163"/>
          </a:xfrm>
        </p:spPr>
        <p:txBody>
          <a:bodyPr anchor="b">
            <a:normAutofit/>
          </a:bodyPr>
          <a:lstStyle>
            <a:lvl1pPr>
              <a:defRPr sz="4533">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4000499" y="4210051"/>
            <a:ext cx="7346952" cy="1879600"/>
          </a:xfrm>
        </p:spPr>
        <p:txBody>
          <a:bodyPr>
            <a:normAutofit/>
          </a:bodyPr>
          <a:lstStyle>
            <a:lvl1pPr marL="0" indent="0">
              <a:buNone/>
              <a:defRPr sz="3200" b="1" i="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pic>
        <p:nvPicPr>
          <p:cNvPr id="6" name="Picture 5">
            <a:extLst>
              <a:ext uri="{FF2B5EF4-FFF2-40B4-BE49-F238E27FC236}">
                <a16:creationId xmlns:a16="http://schemas.microsoft.com/office/drawing/2014/main" id="{F2DCA169-715E-4EE5-ACDC-63291081A04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723AE952-BF20-451E-A084-8931ED34CC6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10" name="Slide Number Placeholder 6">
            <a:extLst>
              <a:ext uri="{FF2B5EF4-FFF2-40B4-BE49-F238E27FC236}">
                <a16:creationId xmlns:a16="http://schemas.microsoft.com/office/drawing/2014/main" id="{8D43473B-EAA1-488B-BB53-B69EED09AA74}"/>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8916495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2" name="Title 1"/>
          <p:cNvSpPr>
            <a:spLocks noGrp="1"/>
          </p:cNvSpPr>
          <p:nvPr>
            <p:ph type="title"/>
          </p:nvPr>
        </p:nvSpPr>
        <p:spPr>
          <a:xfrm>
            <a:off x="4000499" y="742952"/>
            <a:ext cx="7346951" cy="3078163"/>
          </a:xfrm>
        </p:spPr>
        <p:txBody>
          <a:bodyPr anchor="b">
            <a:normAutofit/>
          </a:bodyPr>
          <a:lstStyle>
            <a:lvl1pPr>
              <a:defRPr sz="4533">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4000499" y="4210051"/>
            <a:ext cx="7346952" cy="1879600"/>
          </a:xfrm>
        </p:spPr>
        <p:txBody>
          <a:bodyPr>
            <a:normAutofit/>
          </a:bodyPr>
          <a:lstStyle>
            <a:lvl1pPr marL="0" indent="0">
              <a:buNone/>
              <a:defRPr sz="3200" b="1" i="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pic>
        <p:nvPicPr>
          <p:cNvPr id="6" name="Picture 5">
            <a:extLst>
              <a:ext uri="{FF2B5EF4-FFF2-40B4-BE49-F238E27FC236}">
                <a16:creationId xmlns:a16="http://schemas.microsoft.com/office/drawing/2014/main" id="{12667B8E-10B0-40F1-B876-B1C5EB9690A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pic>
        <p:nvPicPr>
          <p:cNvPr id="8" name="Picture 7">
            <a:extLst>
              <a:ext uri="{FF2B5EF4-FFF2-40B4-BE49-F238E27FC236}">
                <a16:creationId xmlns:a16="http://schemas.microsoft.com/office/drawing/2014/main" id="{1178C85F-4C3F-4F65-AB3B-8E9DD87253A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9" name="Slide Number Placeholder 6">
            <a:extLst>
              <a:ext uri="{FF2B5EF4-FFF2-40B4-BE49-F238E27FC236}">
                <a16:creationId xmlns:a16="http://schemas.microsoft.com/office/drawing/2014/main" id="{FDE570D5-C968-409C-9840-C4C6EC9238E7}"/>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3439899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 y="1"/>
            <a:ext cx="12191999" cy="6857999"/>
          </a:xfrm>
          <a:prstGeom prst="rect">
            <a:avLst/>
          </a:prstGeom>
        </p:spPr>
      </p:pic>
      <p:sp>
        <p:nvSpPr>
          <p:cNvPr id="2" name="Title 1"/>
          <p:cNvSpPr>
            <a:spLocks noGrp="1"/>
          </p:cNvSpPr>
          <p:nvPr>
            <p:ph type="title"/>
          </p:nvPr>
        </p:nvSpPr>
        <p:spPr>
          <a:xfrm>
            <a:off x="4000499" y="742952"/>
            <a:ext cx="7346951" cy="3078163"/>
          </a:xfrm>
        </p:spPr>
        <p:txBody>
          <a:bodyPr anchor="b">
            <a:normAutofit/>
          </a:bodyPr>
          <a:lstStyle>
            <a:lvl1pPr>
              <a:defRPr sz="4533">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4000499" y="4210051"/>
            <a:ext cx="7346952" cy="1879600"/>
          </a:xfrm>
        </p:spPr>
        <p:txBody>
          <a:bodyPr>
            <a:normAutofit/>
          </a:bodyPr>
          <a:lstStyle>
            <a:lvl1pPr marL="0" indent="0">
              <a:buNone/>
              <a:defRPr sz="3200" b="1" i="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pic>
        <p:nvPicPr>
          <p:cNvPr id="6" name="Picture 5">
            <a:extLst>
              <a:ext uri="{FF2B5EF4-FFF2-40B4-BE49-F238E27FC236}">
                <a16:creationId xmlns:a16="http://schemas.microsoft.com/office/drawing/2014/main" id="{8D15CAF5-2085-44C3-9099-304C801B077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 y="1"/>
            <a:ext cx="12191999" cy="6857999"/>
          </a:xfrm>
          <a:prstGeom prst="rect">
            <a:avLst/>
          </a:prstGeom>
        </p:spPr>
      </p:pic>
      <p:pic>
        <p:nvPicPr>
          <p:cNvPr id="8" name="Picture 7">
            <a:extLst>
              <a:ext uri="{FF2B5EF4-FFF2-40B4-BE49-F238E27FC236}">
                <a16:creationId xmlns:a16="http://schemas.microsoft.com/office/drawing/2014/main" id="{0521534E-1F00-4CCF-8BFA-429BB747D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9" name="Slide Number Placeholder 6">
            <a:extLst>
              <a:ext uri="{FF2B5EF4-FFF2-40B4-BE49-F238E27FC236}">
                <a16:creationId xmlns:a16="http://schemas.microsoft.com/office/drawing/2014/main" id="{718E8CF1-4BB6-491D-9B4C-A7E12D8686B1}"/>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0318508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143001" y="1825625"/>
            <a:ext cx="4616215"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77001" y="1825625"/>
            <a:ext cx="4616215" cy="435133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8799324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24378834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udience Poll Slid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a:t>Audience Poll Slide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pic>
        <p:nvPicPr>
          <p:cNvPr id="4" name="Picture 3">
            <a:extLst>
              <a:ext uri="{FF2B5EF4-FFF2-40B4-BE49-F238E27FC236}">
                <a16:creationId xmlns:a16="http://schemas.microsoft.com/office/drawing/2014/main" id="{A0F4BF42-301A-4D16-B771-1C4E3B8B6C8C}"/>
              </a:ext>
            </a:extLst>
          </p:cNvPr>
          <p:cNvPicPr>
            <a:picLocks noChangeAspect="1"/>
          </p:cNvPicPr>
          <p:nvPr userDrawn="1"/>
        </p:nvPicPr>
        <p:blipFill>
          <a:blip r:embed="rId2"/>
          <a:stretch>
            <a:fillRect/>
          </a:stretch>
        </p:blipFill>
        <p:spPr>
          <a:xfrm>
            <a:off x="9902881" y="-120702"/>
            <a:ext cx="2048433" cy="2048433"/>
          </a:xfrm>
          <a:prstGeom prst="rect">
            <a:avLst/>
          </a:prstGeom>
        </p:spPr>
      </p:pic>
      <p:sp>
        <p:nvSpPr>
          <p:cNvPr id="5" name="Content Placeholder 2">
            <a:extLst>
              <a:ext uri="{FF2B5EF4-FFF2-40B4-BE49-F238E27FC236}">
                <a16:creationId xmlns:a16="http://schemas.microsoft.com/office/drawing/2014/main" id="{818B8883-F592-4A07-9645-6260C6EBF0DF}"/>
              </a:ext>
            </a:extLst>
          </p:cNvPr>
          <p:cNvSpPr>
            <a:spLocks noGrp="1"/>
          </p:cNvSpPr>
          <p:nvPr>
            <p:ph idx="1"/>
          </p:nvPr>
        </p:nvSpPr>
        <p:spPr>
          <a:xfrm>
            <a:off x="1143000" y="1620513"/>
            <a:ext cx="9950215" cy="4901239"/>
          </a:xfrm>
        </p:spPr>
        <p:txBody>
          <a:bodyPr>
            <a:normAutofit/>
          </a:bodyPr>
          <a:lstStyle>
            <a:lvl1pPr>
              <a:defRPr sz="3200"/>
            </a:lvl1pPr>
            <a:lvl2pPr marL="778914" indent="-304792">
              <a:tabLst/>
              <a:defRPr sz="2933"/>
            </a:lvl2pPr>
            <a:lvl3pPr marL="1236102" indent="-304792">
              <a:tabLst/>
              <a:defRPr sz="2667"/>
            </a:lvl3pPr>
            <a:lvl4pPr marL="1540895" indent="-209545">
              <a:tabLst/>
              <a:defRPr sz="2400"/>
            </a:lvl4pPr>
            <a:lvl5pPr marL="1995967" indent="-266693">
              <a:tabLst/>
              <a:defRPr sz="2133"/>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26244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4000499" y="742952"/>
            <a:ext cx="7346951" cy="3078163"/>
          </a:xfrm>
        </p:spPr>
        <p:txBody>
          <a:bodyPr anchor="b">
            <a:normAutofit/>
          </a:bodyPr>
          <a:lstStyle>
            <a:lvl1pPr>
              <a:defRPr sz="4533">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4000499" y="4210051"/>
            <a:ext cx="7346952" cy="1879600"/>
          </a:xfrm>
        </p:spPr>
        <p:txBody>
          <a:bodyPr>
            <a:normAutofit/>
          </a:bodyPr>
          <a:lstStyle>
            <a:lvl1pPr marL="0" indent="0">
              <a:buNone/>
              <a:defRPr sz="3200" b="1" i="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6" name="Slide Number Placeholder 6">
            <a:extLst>
              <a:ext uri="{FF2B5EF4-FFF2-40B4-BE49-F238E27FC236}">
                <a16:creationId xmlns:a16="http://schemas.microsoft.com/office/drawing/2014/main" id="{C812D4E2-C8AC-4B2C-95C7-ADACC9FB802A}"/>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3200"/>
            </a:lvl1pPr>
            <a:lvl2pPr marL="778914" indent="-304792">
              <a:tabLst/>
              <a:defRPr sz="2933"/>
            </a:lvl2pPr>
            <a:lvl3pPr marL="1236102" indent="-304792">
              <a:tabLst/>
              <a:defRPr sz="2667"/>
            </a:lvl3pPr>
            <a:lvl4pPr marL="1540895" indent="-209545">
              <a:tabLst/>
              <a:defRPr sz="2400"/>
            </a:lvl4pPr>
            <a:lvl5pPr marL="1995967" indent="-266693">
              <a:tabLst/>
              <a:defRPr sz="2133"/>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88388" cy="6858000"/>
          </a:xfrm>
          <a:prstGeom prst="rect">
            <a:avLst/>
          </a:prstGeom>
        </p:spPr>
      </p:pic>
      <p:sp>
        <p:nvSpPr>
          <p:cNvPr id="2" name="Title 1"/>
          <p:cNvSpPr>
            <a:spLocks noGrp="1"/>
          </p:cNvSpPr>
          <p:nvPr>
            <p:ph type="ctrTitle"/>
          </p:nvPr>
        </p:nvSpPr>
        <p:spPr>
          <a:xfrm>
            <a:off x="6412523" y="688609"/>
            <a:ext cx="5169877" cy="2387600"/>
          </a:xfrm>
        </p:spPr>
        <p:txBody>
          <a:bodyPr anchor="b">
            <a:normAutofit/>
          </a:bodyPr>
          <a:lstStyle>
            <a:lvl1pPr algn="ctr">
              <a:defRPr sz="5333" b="1">
                <a:solidFill>
                  <a:srgbClr val="F28C11"/>
                </a:solidFill>
              </a:defRPr>
            </a:lvl1pPr>
          </a:lstStyle>
          <a:p>
            <a:r>
              <a:rPr lang="en-US"/>
              <a:t>Click to edit Master title style</a:t>
            </a:r>
          </a:p>
        </p:txBody>
      </p:sp>
      <p:sp>
        <p:nvSpPr>
          <p:cNvPr id="3" name="Subtitle 2"/>
          <p:cNvSpPr>
            <a:spLocks noGrp="1"/>
          </p:cNvSpPr>
          <p:nvPr>
            <p:ph type="subTitle" idx="1"/>
          </p:nvPr>
        </p:nvSpPr>
        <p:spPr>
          <a:xfrm>
            <a:off x="6412523" y="3200400"/>
            <a:ext cx="5169877" cy="998173"/>
          </a:xfrm>
        </p:spPr>
        <p:txBody>
          <a:bodyPr>
            <a:noAutofit/>
          </a:bodyPr>
          <a:lstStyle>
            <a:lvl1pPr marL="0" indent="0" algn="ctr">
              <a:buNone/>
              <a:defRPr sz="3200" b="1" i="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821804" y="4733069"/>
            <a:ext cx="2351315" cy="18288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7999"/>
          </a:xfrm>
          <a:prstGeom prst="rect">
            <a:avLst/>
          </a:prstGeom>
        </p:spPr>
      </p:pic>
      <p:sp>
        <p:nvSpPr>
          <p:cNvPr id="2" name="Title 1"/>
          <p:cNvSpPr>
            <a:spLocks noGrp="1"/>
          </p:cNvSpPr>
          <p:nvPr>
            <p:ph type="title"/>
          </p:nvPr>
        </p:nvSpPr>
        <p:spPr>
          <a:xfrm>
            <a:off x="4000499" y="742952"/>
            <a:ext cx="7346951" cy="3078163"/>
          </a:xfrm>
        </p:spPr>
        <p:txBody>
          <a:bodyPr anchor="b">
            <a:normAutofit/>
          </a:bodyPr>
          <a:lstStyle>
            <a:lvl1pPr>
              <a:defRPr sz="4533">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4000499" y="4210051"/>
            <a:ext cx="7346952" cy="1879600"/>
          </a:xfrm>
        </p:spPr>
        <p:txBody>
          <a:bodyPr>
            <a:normAutofit/>
          </a:bodyPr>
          <a:lstStyle>
            <a:lvl1pPr marL="0" indent="0">
              <a:buNone/>
              <a:defRPr sz="3200" b="1" i="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6" name="Slide Number Placeholder 6">
            <a:extLst>
              <a:ext uri="{FF2B5EF4-FFF2-40B4-BE49-F238E27FC236}">
                <a16:creationId xmlns:a16="http://schemas.microsoft.com/office/drawing/2014/main" id="{EA2D1A8F-1B35-4CB2-94FF-DCE71E14CA54}"/>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2900875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9053C-6312-4C62-B942-BBDCF5A8DB9E}"/>
              </a:ext>
            </a:extLst>
          </p:cNvPr>
          <p:cNvSpPr>
            <a:spLocks noGrp="1"/>
          </p:cNvSpPr>
          <p:nvPr>
            <p:ph type="body" sz="quarter" idx="11"/>
          </p:nvPr>
        </p:nvSpPr>
        <p:spPr>
          <a:xfrm>
            <a:off x="1143000" y="1620513"/>
            <a:ext cx="9950215" cy="4901239"/>
          </a:xfrm>
        </p:spPr>
        <p:txBody>
          <a:bodyPr/>
          <a:lstStyle>
            <a:lvl2pPr>
              <a:defRPr sz="2133"/>
            </a:lvl2pPr>
            <a:lvl3pPr>
              <a:defRPr sz="1867"/>
            </a:lvl3pPr>
            <a:lvl4pPr>
              <a:defRPr sz="1600"/>
            </a:lvl4pPr>
            <a:lvl5pPr>
              <a:defRPr sz="1467"/>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noAutofit/>
          </a:bodyPr>
          <a:lstStyle/>
          <a:p>
            <a:r>
              <a:rPr lang="en-US"/>
              <a:t>Click to edit Master title style</a:t>
            </a:r>
          </a:p>
        </p:txBody>
      </p:sp>
      <p:sp>
        <p:nvSpPr>
          <p:cNvPr id="7" name="Slide Number Placeholder 6"/>
          <p:cNvSpPr>
            <a:spLocks noGrp="1"/>
          </p:cNvSpPr>
          <p:nvPr>
            <p:ph type="sldNum" sz="quarter" idx="10"/>
          </p:nvPr>
        </p:nvSpPr>
        <p:spPr/>
        <p:txBody>
          <a:bodyPr>
            <a:noAutofit/>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738438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Placeholder 2 Circles">
    <p:spTree>
      <p:nvGrpSpPr>
        <p:cNvPr id="1" name=""/>
        <p:cNvGrpSpPr/>
        <p:nvPr/>
      </p:nvGrpSpPr>
      <p:grpSpPr>
        <a:xfrm>
          <a:off x="0" y="0"/>
          <a:ext cx="0" cy="0"/>
          <a:chOff x="0" y="0"/>
          <a:chExt cx="0" cy="0"/>
        </a:xfrm>
      </p:grpSpPr>
      <p:sp>
        <p:nvSpPr>
          <p:cNvPr id="11" name="Picture Placeholder 13"/>
          <p:cNvSpPr>
            <a:spLocks noGrp="1" noChangeAspect="1"/>
          </p:cNvSpPr>
          <p:nvPr>
            <p:ph type="pic" sz="quarter" idx="20"/>
          </p:nvPr>
        </p:nvSpPr>
        <p:spPr>
          <a:xfrm>
            <a:off x="1126466" y="1643863"/>
            <a:ext cx="2012204" cy="2011680"/>
          </a:xfrm>
          <a:prstGeom prst="ellipse">
            <a:avLst/>
          </a:prstGeom>
          <a:effectLst/>
        </p:spPr>
        <p:txBody>
          <a:bodyPr>
            <a:normAutofit/>
          </a:bodyPr>
          <a:lstStyle>
            <a:lvl1pPr marL="0" indent="0">
              <a:buNone/>
              <a:defRPr sz="1800">
                <a:ln>
                  <a:noFill/>
                </a:ln>
                <a:solidFill>
                  <a:schemeClr val="bg1">
                    <a:lumMod val="85000"/>
                  </a:schemeClr>
                </a:solidFill>
              </a:defRPr>
            </a:lvl1pPr>
          </a:lstStyle>
          <a:p>
            <a:endParaRPr lang="en-US"/>
          </a:p>
        </p:txBody>
      </p:sp>
      <p:sp>
        <p:nvSpPr>
          <p:cNvPr id="13" name="Picture Placeholder 13"/>
          <p:cNvSpPr>
            <a:spLocks noGrp="1" noChangeAspect="1"/>
          </p:cNvSpPr>
          <p:nvPr>
            <p:ph type="pic" sz="quarter" idx="21"/>
          </p:nvPr>
        </p:nvSpPr>
        <p:spPr>
          <a:xfrm>
            <a:off x="3819758" y="1643863"/>
            <a:ext cx="2012204" cy="2011680"/>
          </a:xfrm>
          <a:prstGeom prst="ellipse">
            <a:avLst/>
          </a:prstGeom>
          <a:effectLst/>
        </p:spPr>
        <p:txBody>
          <a:bodyPr>
            <a:normAutofit/>
          </a:bodyPr>
          <a:lstStyle>
            <a:lvl1pPr marL="0" indent="0">
              <a:buNone/>
              <a:defRPr sz="1800">
                <a:ln>
                  <a:noFill/>
                </a:ln>
                <a:solidFill>
                  <a:schemeClr val="bg1">
                    <a:lumMod val="85000"/>
                  </a:schemeClr>
                </a:solidFill>
              </a:defRPr>
            </a:lvl1pPr>
          </a:lstStyle>
          <a:p>
            <a:endParaRPr lang="en-US"/>
          </a:p>
        </p:txBody>
      </p:sp>
      <p:sp>
        <p:nvSpPr>
          <p:cNvPr id="14" name="Picture Placeholder 13"/>
          <p:cNvSpPr>
            <a:spLocks noGrp="1" noChangeAspect="1"/>
          </p:cNvSpPr>
          <p:nvPr>
            <p:ph type="pic" sz="quarter" idx="22"/>
          </p:nvPr>
        </p:nvSpPr>
        <p:spPr>
          <a:xfrm>
            <a:off x="6398149" y="1643863"/>
            <a:ext cx="2012204" cy="2011680"/>
          </a:xfrm>
          <a:prstGeom prst="ellipse">
            <a:avLst/>
          </a:prstGeom>
          <a:effectLst/>
        </p:spPr>
        <p:txBody>
          <a:bodyPr>
            <a:normAutofit/>
          </a:bodyPr>
          <a:lstStyle>
            <a:lvl1pPr marL="0" indent="0">
              <a:buNone/>
              <a:defRPr sz="1800">
                <a:ln>
                  <a:noFill/>
                </a:ln>
                <a:solidFill>
                  <a:schemeClr val="bg1">
                    <a:lumMod val="85000"/>
                  </a:schemeClr>
                </a:solidFill>
              </a:defRPr>
            </a:lvl1pPr>
          </a:lstStyle>
          <a:p>
            <a:endParaRPr lang="en-US"/>
          </a:p>
        </p:txBody>
      </p:sp>
      <p:sp>
        <p:nvSpPr>
          <p:cNvPr id="15" name="Picture Placeholder 13"/>
          <p:cNvSpPr>
            <a:spLocks noGrp="1" noChangeAspect="1"/>
          </p:cNvSpPr>
          <p:nvPr>
            <p:ph type="pic" sz="quarter" idx="23"/>
          </p:nvPr>
        </p:nvSpPr>
        <p:spPr>
          <a:xfrm>
            <a:off x="9092394" y="1643863"/>
            <a:ext cx="2012204" cy="2011680"/>
          </a:xfrm>
          <a:prstGeom prst="ellipse">
            <a:avLst/>
          </a:prstGeom>
          <a:effectLst/>
        </p:spPr>
        <p:txBody>
          <a:bodyPr>
            <a:normAutofit/>
          </a:bodyPr>
          <a:lstStyle>
            <a:lvl1pPr marL="0" indent="0">
              <a:buNone/>
              <a:defRPr sz="180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3950249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12188388" cy="6858000"/>
          </a:xfrm>
          <a:prstGeom prst="rect">
            <a:avLst/>
          </a:prstGeom>
        </p:spPr>
      </p:pic>
      <p:sp>
        <p:nvSpPr>
          <p:cNvPr id="2" name="Title 1"/>
          <p:cNvSpPr>
            <a:spLocks noGrp="1"/>
          </p:cNvSpPr>
          <p:nvPr>
            <p:ph type="ctrTitle"/>
          </p:nvPr>
        </p:nvSpPr>
        <p:spPr>
          <a:xfrm>
            <a:off x="6412523" y="688609"/>
            <a:ext cx="5169877" cy="2387600"/>
          </a:xfrm>
        </p:spPr>
        <p:txBody>
          <a:bodyPr anchor="b">
            <a:normAutofit/>
          </a:bodyPr>
          <a:lstStyle>
            <a:lvl1pPr algn="ctr">
              <a:defRPr sz="5333" b="1">
                <a:solidFill>
                  <a:srgbClr val="F28C11"/>
                </a:solidFill>
              </a:defRPr>
            </a:lvl1pPr>
          </a:lstStyle>
          <a:p>
            <a:r>
              <a:rPr lang="en-US"/>
              <a:t>Click to edit Master title style</a:t>
            </a:r>
          </a:p>
        </p:txBody>
      </p:sp>
      <p:sp>
        <p:nvSpPr>
          <p:cNvPr id="3" name="Subtitle 2"/>
          <p:cNvSpPr>
            <a:spLocks noGrp="1"/>
          </p:cNvSpPr>
          <p:nvPr>
            <p:ph type="subTitle" idx="1"/>
          </p:nvPr>
        </p:nvSpPr>
        <p:spPr>
          <a:xfrm>
            <a:off x="6412523" y="3200400"/>
            <a:ext cx="5169877" cy="998173"/>
          </a:xfrm>
        </p:spPr>
        <p:txBody>
          <a:bodyPr>
            <a:noAutofit/>
          </a:bodyPr>
          <a:lstStyle>
            <a:lvl1pPr marL="0" indent="0" algn="ctr">
              <a:buNone/>
              <a:defRPr sz="3200" b="1" i="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21804" y="4733069"/>
            <a:ext cx="2351315" cy="1828800"/>
          </a:xfrm>
          <a:prstGeom prst="rect">
            <a:avLst/>
          </a:prstGeom>
        </p:spPr>
      </p:pic>
      <p:pic>
        <p:nvPicPr>
          <p:cNvPr id="6" name="Picture 5">
            <a:extLst>
              <a:ext uri="{FF2B5EF4-FFF2-40B4-BE49-F238E27FC236}">
                <a16:creationId xmlns:a16="http://schemas.microsoft.com/office/drawing/2014/main" id="{F2F8B120-AE1E-4158-A844-D8E4B36EC67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88388" cy="6858000"/>
          </a:xfrm>
          <a:prstGeom prst="rect">
            <a:avLst/>
          </a:prstGeom>
        </p:spPr>
      </p:pic>
      <p:pic>
        <p:nvPicPr>
          <p:cNvPr id="9" name="Picture 8">
            <a:extLst>
              <a:ext uri="{FF2B5EF4-FFF2-40B4-BE49-F238E27FC236}">
                <a16:creationId xmlns:a16="http://schemas.microsoft.com/office/drawing/2014/main" id="{418E08F3-6548-4170-BCE7-7BAE0ECE96D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21804" y="4733069"/>
            <a:ext cx="2351315" cy="1828800"/>
          </a:xfrm>
          <a:prstGeom prst="rect">
            <a:avLst/>
          </a:prstGeom>
        </p:spPr>
      </p:pic>
    </p:spTree>
    <p:extLst>
      <p:ext uri="{BB962C8B-B14F-4D97-AF65-F5344CB8AC3E}">
        <p14:creationId xmlns:p14="http://schemas.microsoft.com/office/powerpoint/2010/main" val="4262580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7.png"/><Relationship Id="rId5" Type="http://schemas.openxmlformats.org/officeDocument/2006/relationships/slideLayout" Target="../slideLayouts/slideLayout13.xml"/><Relationship Id="rId10" Type="http://schemas.openxmlformats.org/officeDocument/2006/relationships/image" Target="../media/image1.pn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3000" y="79927"/>
            <a:ext cx="9950215" cy="1255388"/>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143000" y="1620513"/>
            <a:ext cx="9950215" cy="49012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313983" y="79927"/>
            <a:ext cx="2743200" cy="365125"/>
          </a:xfrm>
          <a:prstGeom prst="rect">
            <a:avLst/>
          </a:prstGeom>
        </p:spPr>
        <p:txBody>
          <a:bodyPr vert="horz" lIns="91440" tIns="45720" rIns="91440" bIns="45720" rtlCol="0" anchor="ctr"/>
          <a:lstStyle>
            <a:lvl1pPr algn="r">
              <a:defRPr sz="12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14" name="Freeform 13"/>
          <p:cNvSpPr/>
          <p:nvPr userDrawn="1"/>
        </p:nvSpPr>
        <p:spPr>
          <a:xfrm>
            <a:off x="633259" y="863600"/>
            <a:ext cx="60959" cy="471715"/>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Freeform 14"/>
          <p:cNvSpPr/>
          <p:nvPr userDrawn="1"/>
        </p:nvSpPr>
        <p:spPr>
          <a:xfrm flipV="1">
            <a:off x="633259" y="1276170"/>
            <a:ext cx="10459956" cy="6095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88530496"/>
      </p:ext>
    </p:extLst>
  </p:cSld>
  <p:clrMap bg1="lt1" tx1="dk1" bg2="lt2" tx2="dk2" accent1="accent1" accent2="accent2" accent3="accent3" accent4="accent4" accent5="accent5" accent6="accent6" hlink="hlink" folHlink="folHlink"/>
  <p:sldLayoutIdLst>
    <p:sldLayoutId id="2147483668" r:id="rId1"/>
    <p:sldLayoutId id="2147483663" r:id="rId2"/>
    <p:sldLayoutId id="2147483666" r:id="rId3"/>
    <p:sldLayoutId id="2147483662" r:id="rId4"/>
    <p:sldLayoutId id="2147483661" r:id="rId5"/>
    <p:sldLayoutId id="2147483751" r:id="rId6"/>
    <p:sldLayoutId id="2147483752" r:id="rId7"/>
    <p:sldLayoutId id="2147483753" r:id="rId8"/>
  </p:sldLayoutIdLst>
  <p:hf hdr="0" ftr="0" dt="0"/>
  <p:txStyles>
    <p:title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3000" y="79927"/>
            <a:ext cx="9950215" cy="1255388"/>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143000" y="1620513"/>
            <a:ext cx="9950215" cy="490123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313983" y="79927"/>
            <a:ext cx="2743200" cy="365125"/>
          </a:xfrm>
          <a:prstGeom prst="rect">
            <a:avLst/>
          </a:prstGeom>
        </p:spPr>
        <p:txBody>
          <a:bodyPr vert="horz" lIns="91440" tIns="45720" rIns="91440" bIns="45720" rtlCol="0" anchor="ctr"/>
          <a:lstStyle>
            <a:lvl1pPr algn="r">
              <a:defRPr sz="12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14" name="Freeform 13"/>
          <p:cNvSpPr/>
          <p:nvPr/>
        </p:nvSpPr>
        <p:spPr>
          <a:xfrm>
            <a:off x="633259" y="863600"/>
            <a:ext cx="60959" cy="471715"/>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5" name="Freeform 14"/>
          <p:cNvSpPr/>
          <p:nvPr/>
        </p:nvSpPr>
        <p:spPr>
          <a:xfrm flipV="1">
            <a:off x="633259" y="1276170"/>
            <a:ext cx="10459956" cy="6095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8" name="Picture 7">
            <a:extLst>
              <a:ext uri="{FF2B5EF4-FFF2-40B4-BE49-F238E27FC236}">
                <a16:creationId xmlns:a16="http://schemas.microsoft.com/office/drawing/2014/main" id="{C81AA7E7-07D2-4252-A0D7-8F118691B07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960815" y="5840292"/>
            <a:ext cx="1096368" cy="852731"/>
          </a:xfrm>
          <a:prstGeom prst="rect">
            <a:avLst/>
          </a:prstGeom>
        </p:spPr>
      </p:pic>
      <p:sp>
        <p:nvSpPr>
          <p:cNvPr id="9" name="Freeform 13">
            <a:extLst>
              <a:ext uri="{FF2B5EF4-FFF2-40B4-BE49-F238E27FC236}">
                <a16:creationId xmlns:a16="http://schemas.microsoft.com/office/drawing/2014/main" id="{ACB0EFB0-AD4A-452A-A79E-9AD7A0E4B2A9}"/>
              </a:ext>
            </a:extLst>
          </p:cNvPr>
          <p:cNvSpPr/>
          <p:nvPr userDrawn="1"/>
        </p:nvSpPr>
        <p:spPr>
          <a:xfrm>
            <a:off x="633259" y="863600"/>
            <a:ext cx="60959" cy="471715"/>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Freeform 14">
            <a:extLst>
              <a:ext uri="{FF2B5EF4-FFF2-40B4-BE49-F238E27FC236}">
                <a16:creationId xmlns:a16="http://schemas.microsoft.com/office/drawing/2014/main" id="{0E5B3A3E-EF93-4928-BF72-32A94D37E5CB}"/>
              </a:ext>
            </a:extLst>
          </p:cNvPr>
          <p:cNvSpPr/>
          <p:nvPr userDrawn="1"/>
        </p:nvSpPr>
        <p:spPr>
          <a:xfrm flipV="1">
            <a:off x="633259" y="1276170"/>
            <a:ext cx="10459956" cy="6095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908593204"/>
      </p:ext>
    </p:extLst>
  </p:cSld>
  <p:clrMap bg1="lt1" tx1="dk1" bg2="lt2" tx2="dk2" accent1="accent1" accent2="accent2" accent3="accent3" accent4="accent4" accent5="accent5" accent6="accent6" hlink="hlink" folHlink="folHlink"/>
  <p:sldLayoutIdLst>
    <p:sldLayoutId id="2147483673" r:id="rId1"/>
    <p:sldLayoutId id="2147483760" r:id="rId2"/>
    <p:sldLayoutId id="2147483675" r:id="rId3"/>
    <p:sldLayoutId id="2147483676" r:id="rId4"/>
    <p:sldLayoutId id="2147483677" r:id="rId5"/>
    <p:sldLayoutId id="2147483678" r:id="rId6"/>
    <p:sldLayoutId id="2147483679" r:id="rId7"/>
    <p:sldLayoutId id="2147483680" r:id="rId8"/>
  </p:sldLayoutIdLst>
  <p:hf hdr="0" ftr="0" dt="0"/>
  <p:txStyles>
    <p:titleStyle>
      <a:lvl1pPr algn="l" defTabSz="914377" rtl="0" eaLnBrk="1" latinLnBrk="0" hangingPunct="1">
        <a:lnSpc>
          <a:spcPct val="90000"/>
        </a:lnSpc>
        <a:spcBef>
          <a:spcPct val="0"/>
        </a:spcBef>
        <a:buNone/>
        <a:defRPr sz="4533" b="1" kern="1200">
          <a:solidFill>
            <a:srgbClr val="F28C11"/>
          </a:solidFill>
          <a:latin typeface="+mj-lt"/>
          <a:ea typeface="+mj-ea"/>
          <a:cs typeface="+mj-cs"/>
        </a:defRPr>
      </a:lvl1pPr>
    </p:titleStyle>
    <p:bodyStyle>
      <a:lvl1pPr marL="228594" indent="-228594" algn="l" defTabSz="914377" rtl="0" eaLnBrk="1" latinLnBrk="0" hangingPunct="1">
        <a:lnSpc>
          <a:spcPct val="90000"/>
        </a:lnSpc>
        <a:spcBef>
          <a:spcPts val="1000"/>
        </a:spcBef>
        <a:buClr>
          <a:srgbClr val="F28C11"/>
        </a:buClr>
        <a:buFont typeface="Arial" panose="020B0604020202020204" pitchFamily="34" charset="0"/>
        <a:buChar char="•"/>
        <a:defRPr sz="2667" kern="1200">
          <a:solidFill>
            <a:schemeClr val="tx1"/>
          </a:solidFill>
          <a:latin typeface="+mn-lt"/>
          <a:ea typeface="+mn-ea"/>
          <a:cs typeface="+mn-cs"/>
        </a:defRPr>
      </a:lvl1pPr>
      <a:lvl2pPr marL="702716" indent="-228594" algn="l" defTabSz="914377" rtl="0" eaLnBrk="1" latinLnBrk="0" hangingPunct="1">
        <a:lnSpc>
          <a:spcPct val="90000"/>
        </a:lnSpc>
        <a:spcBef>
          <a:spcPts val="500"/>
        </a:spcBef>
        <a:buClr>
          <a:srgbClr val="F28C11"/>
        </a:buClr>
        <a:buFont typeface=".AppleSystemUIFont" charset="-120"/>
        <a:buChar char="–"/>
        <a:tabLst/>
        <a:defRPr sz="2133" kern="1200">
          <a:solidFill>
            <a:schemeClr val="tx1"/>
          </a:solidFill>
          <a:latin typeface="+mn-lt"/>
          <a:ea typeface="+mn-ea"/>
          <a:cs typeface="+mn-cs"/>
        </a:defRPr>
      </a:lvl2pPr>
      <a:lvl3pPr marL="1007508" indent="-152396" algn="l" defTabSz="914377" rtl="0" eaLnBrk="1" latinLnBrk="0" hangingPunct="1">
        <a:lnSpc>
          <a:spcPct val="90000"/>
        </a:lnSpc>
        <a:spcBef>
          <a:spcPts val="500"/>
        </a:spcBef>
        <a:buClr>
          <a:srgbClr val="F28C11"/>
        </a:buClr>
        <a:buFont typeface="Wingdings" charset="2"/>
        <a:buChar char="§"/>
        <a:tabLst/>
        <a:defRPr sz="1867" kern="1200">
          <a:solidFill>
            <a:schemeClr val="tx1"/>
          </a:solidFill>
          <a:latin typeface="+mn-lt"/>
          <a:ea typeface="+mn-ea"/>
          <a:cs typeface="+mn-cs"/>
        </a:defRPr>
      </a:lvl3pPr>
      <a:lvl4pPr marL="1312301" indent="-152396" algn="l" defTabSz="914377" rtl="0" eaLnBrk="1" latinLnBrk="0" hangingPunct="1">
        <a:lnSpc>
          <a:spcPct val="90000"/>
        </a:lnSpc>
        <a:spcBef>
          <a:spcPts val="500"/>
        </a:spcBef>
        <a:buClr>
          <a:srgbClr val="F28C11"/>
        </a:buClr>
        <a:buFont typeface="Arial" panose="020B0604020202020204" pitchFamily="34" charset="0"/>
        <a:buChar char="•"/>
        <a:tabLst/>
        <a:defRPr sz="1600" kern="1200">
          <a:solidFill>
            <a:schemeClr val="tx1"/>
          </a:solidFill>
          <a:latin typeface="+mn-lt"/>
          <a:ea typeface="+mn-ea"/>
          <a:cs typeface="+mn-cs"/>
        </a:defRPr>
      </a:lvl4pPr>
      <a:lvl5pPr marL="1693291" indent="-228594" algn="l" defTabSz="914377" rtl="0" eaLnBrk="1" latinLnBrk="0" hangingPunct="1">
        <a:lnSpc>
          <a:spcPct val="90000"/>
        </a:lnSpc>
        <a:spcBef>
          <a:spcPts val="500"/>
        </a:spcBef>
        <a:buClr>
          <a:srgbClr val="F28C11"/>
        </a:buClr>
        <a:buFont typeface="Courier New" charset="0"/>
        <a:buChar char="o"/>
        <a:tabLst/>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6.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3.png"/><Relationship Id="rId18" Type="http://schemas.openxmlformats.org/officeDocument/2006/relationships/image" Target="../media/image27.jpeg"/><Relationship Id="rId26" Type="http://schemas.openxmlformats.org/officeDocument/2006/relationships/image" Target="../media/image35.png"/><Relationship Id="rId3" Type="http://schemas.openxmlformats.org/officeDocument/2006/relationships/image" Target="../media/image16.jpeg"/><Relationship Id="rId21" Type="http://schemas.openxmlformats.org/officeDocument/2006/relationships/image" Target="../media/image30.png"/><Relationship Id="rId7" Type="http://schemas.openxmlformats.org/officeDocument/2006/relationships/hyperlink" Target="https://www.pfizer.com/" TargetMode="External"/><Relationship Id="rId12" Type="http://schemas.openxmlformats.org/officeDocument/2006/relationships/hyperlink" Target="http://www.bms.com/pages/default.aspx" TargetMode="External"/><Relationship Id="rId17" Type="http://schemas.openxmlformats.org/officeDocument/2006/relationships/image" Target="../media/image26.png"/><Relationship Id="rId25" Type="http://schemas.openxmlformats.org/officeDocument/2006/relationships/image" Target="../media/image34.png"/><Relationship Id="rId2" Type="http://schemas.openxmlformats.org/officeDocument/2006/relationships/notesSlide" Target="../notesSlides/notesSlide2.xml"/><Relationship Id="rId16" Type="http://schemas.openxmlformats.org/officeDocument/2006/relationships/image" Target="../media/image25.png"/><Relationship Id="rId20" Type="http://schemas.openxmlformats.org/officeDocument/2006/relationships/image" Target="../media/image29.png"/><Relationship Id="rId1" Type="http://schemas.openxmlformats.org/officeDocument/2006/relationships/slideLayout" Target="../slideLayouts/slideLayout10.xml"/><Relationship Id="rId6" Type="http://schemas.openxmlformats.org/officeDocument/2006/relationships/image" Target="../media/image19.png"/><Relationship Id="rId11" Type="http://schemas.openxmlformats.org/officeDocument/2006/relationships/image" Target="../media/image22.png"/><Relationship Id="rId24" Type="http://schemas.openxmlformats.org/officeDocument/2006/relationships/image" Target="../media/image33.png"/><Relationship Id="rId5" Type="http://schemas.openxmlformats.org/officeDocument/2006/relationships/image" Target="../media/image18.png"/><Relationship Id="rId15" Type="http://schemas.openxmlformats.org/officeDocument/2006/relationships/image" Target="../media/image24.jpeg"/><Relationship Id="rId23" Type="http://schemas.openxmlformats.org/officeDocument/2006/relationships/image" Target="../media/image32.png"/><Relationship Id="rId10" Type="http://schemas.openxmlformats.org/officeDocument/2006/relationships/hyperlink" Target="https://www.hcg-int.com/" TargetMode="External"/><Relationship Id="rId19" Type="http://schemas.openxmlformats.org/officeDocument/2006/relationships/image" Target="../media/image28.png"/><Relationship Id="rId4" Type="http://schemas.openxmlformats.org/officeDocument/2006/relationships/image" Target="../media/image17.jpeg"/><Relationship Id="rId9" Type="http://schemas.openxmlformats.org/officeDocument/2006/relationships/image" Target="../media/image21.png"/><Relationship Id="rId14" Type="http://schemas.openxmlformats.org/officeDocument/2006/relationships/hyperlink" Target="http://www.amgen.com/" TargetMode="External"/><Relationship Id="rId22" Type="http://schemas.openxmlformats.org/officeDocument/2006/relationships/image" Target="../media/image31.png"/><Relationship Id="rId27" Type="http://schemas.openxmlformats.org/officeDocument/2006/relationships/image" Target="../media/image36.png"/></Relationships>
</file>

<file path=ppt/slides/_rels/slide20.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62.svg"/><Relationship Id="rId7" Type="http://schemas.openxmlformats.org/officeDocument/2006/relationships/image" Target="../media/image66.svg"/><Relationship Id="rId2" Type="http://schemas.openxmlformats.org/officeDocument/2006/relationships/image" Target="../media/image61.png"/><Relationship Id="rId1" Type="http://schemas.openxmlformats.org/officeDocument/2006/relationships/slideLayout" Target="../slideLayouts/slideLayout4.xml"/><Relationship Id="rId6" Type="http://schemas.openxmlformats.org/officeDocument/2006/relationships/image" Target="../media/image65.png"/><Relationship Id="rId5" Type="http://schemas.openxmlformats.org/officeDocument/2006/relationships/image" Target="../media/image64.svg"/><Relationship Id="rId4" Type="http://schemas.openxmlformats.org/officeDocument/2006/relationships/image" Target="../media/image63.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67.emf"/><Relationship Id="rId4" Type="http://schemas.openxmlformats.org/officeDocument/2006/relationships/oleObject" Target="../embeddings/oleObject1.bin"/></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3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39.png"/><Relationship Id="rId7" Type="http://schemas.openxmlformats.org/officeDocument/2006/relationships/image" Target="../media/image43.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1959-1619-4F96-8E97-53B7A28A6417}"/>
              </a:ext>
            </a:extLst>
          </p:cNvPr>
          <p:cNvSpPr>
            <a:spLocks noGrp="1"/>
          </p:cNvSpPr>
          <p:nvPr>
            <p:ph type="ctrTitle"/>
          </p:nvPr>
        </p:nvSpPr>
        <p:spPr>
          <a:xfrm>
            <a:off x="6184981" y="1614783"/>
            <a:ext cx="5408001" cy="886199"/>
          </a:xfrm>
        </p:spPr>
        <p:txBody>
          <a:bodyPr/>
          <a:lstStyle/>
          <a:p>
            <a:r>
              <a:rPr lang="en-US"/>
              <a:t>ISMPP University</a:t>
            </a:r>
          </a:p>
        </p:txBody>
      </p:sp>
      <p:sp>
        <p:nvSpPr>
          <p:cNvPr id="3" name="Subtitle 2">
            <a:extLst>
              <a:ext uri="{FF2B5EF4-FFF2-40B4-BE49-F238E27FC236}">
                <a16:creationId xmlns:a16="http://schemas.microsoft.com/office/drawing/2014/main" id="{F6A5669E-B61B-4FF9-8070-490009B12AEA}"/>
              </a:ext>
            </a:extLst>
          </p:cNvPr>
          <p:cNvSpPr>
            <a:spLocks noGrp="1"/>
          </p:cNvSpPr>
          <p:nvPr>
            <p:ph type="subTitle" idx="1"/>
          </p:nvPr>
        </p:nvSpPr>
        <p:spPr>
          <a:xfrm>
            <a:off x="6633165" y="2358124"/>
            <a:ext cx="4522398" cy="2888681"/>
          </a:xfrm>
        </p:spPr>
        <p:txBody>
          <a:bodyPr/>
          <a:lstStyle/>
          <a:p>
            <a:r>
              <a:rPr lang="en-US" sz="2933"/>
              <a:t>ISMPP AI Position Statement and Call to Action – The Time to Act is Now!</a:t>
            </a:r>
          </a:p>
        </p:txBody>
      </p:sp>
      <p:sp>
        <p:nvSpPr>
          <p:cNvPr id="4" name="TextBox 3">
            <a:extLst>
              <a:ext uri="{FF2B5EF4-FFF2-40B4-BE49-F238E27FC236}">
                <a16:creationId xmlns:a16="http://schemas.microsoft.com/office/drawing/2014/main" id="{F0FD9C17-DA93-4646-8A02-B34096B5D343}"/>
              </a:ext>
            </a:extLst>
          </p:cNvPr>
          <p:cNvSpPr txBox="1"/>
          <p:nvPr/>
        </p:nvSpPr>
        <p:spPr>
          <a:xfrm>
            <a:off x="130568" y="4957206"/>
            <a:ext cx="2664824" cy="1477328"/>
          </a:xfrm>
          <a:prstGeom prst="rect">
            <a:avLst/>
          </a:prstGeom>
          <a:noFill/>
        </p:spPr>
        <p:txBody>
          <a:bodyPr wrap="square" lIns="91440" tIns="45720" rIns="91440" bIns="45720" rtlCol="0" anchor="t">
            <a:spAutoFit/>
          </a:bodyPr>
          <a:lstStyle/>
          <a:p>
            <a:pPr defTabSz="914377">
              <a:defRPr/>
            </a:pPr>
            <a:endParaRPr lang="en-US">
              <a:solidFill>
                <a:prstClr val="black"/>
              </a:solidFill>
              <a:latin typeface="Franklin Gothic Book" panose="020B0503020102020204"/>
            </a:endParaRPr>
          </a:p>
          <a:p>
            <a:pPr defTabSz="914377">
              <a:defRPr/>
            </a:pPr>
            <a:endParaRPr lang="en-US">
              <a:solidFill>
                <a:prstClr val="black"/>
              </a:solidFill>
              <a:latin typeface="Franklin Gothic Book" panose="020B0503020102020204"/>
            </a:endParaRPr>
          </a:p>
          <a:p>
            <a:pPr algn="l" rtl="0" fontAlgn="base"/>
            <a:r>
              <a:rPr lang="en-US" sz="1800" b="1" i="0" u="none" strike="noStrike">
                <a:solidFill>
                  <a:srgbClr val="000000"/>
                </a:solidFill>
                <a:effectLst/>
                <a:latin typeface="Franklin Gothic Book" panose="020B0503020102020204" pitchFamily="34" charset="0"/>
              </a:rPr>
              <a:t>Webinar will begin promptly at: </a:t>
            </a:r>
            <a:r>
              <a:rPr lang="en-US" sz="1800" b="0" i="0">
                <a:solidFill>
                  <a:srgbClr val="000000"/>
                </a:solidFill>
                <a:effectLst/>
                <a:latin typeface="Franklin Gothic Book" panose="020B0503020102020204" pitchFamily="34" charset="0"/>
              </a:rPr>
              <a:t>​</a:t>
            </a:r>
            <a:endParaRPr lang="en-US" b="0" i="0">
              <a:solidFill>
                <a:srgbClr val="000000"/>
              </a:solidFill>
              <a:effectLst/>
              <a:latin typeface="Segoe UI" panose="020B0502040204020203" pitchFamily="34" charset="0"/>
            </a:endParaRPr>
          </a:p>
          <a:p>
            <a:pPr algn="l" rtl="0" fontAlgn="base"/>
            <a:r>
              <a:rPr lang="en-US" sz="1800" b="1" i="0" u="none" strike="noStrike">
                <a:solidFill>
                  <a:srgbClr val="000000"/>
                </a:solidFill>
                <a:effectLst/>
                <a:latin typeface="Franklin Gothic Book" panose="020B0503020102020204" pitchFamily="34" charset="0"/>
              </a:rPr>
              <a:t>11 AM ET / 4 PM GMT</a:t>
            </a:r>
            <a:endParaRPr lang="en-US" b="0" i="0">
              <a:solidFill>
                <a:srgbClr val="000000"/>
              </a:solidFill>
              <a:effectLst/>
              <a:latin typeface="Segoe UI" panose="020B0502040204020203" pitchFamily="34" charset="0"/>
            </a:endParaRPr>
          </a:p>
        </p:txBody>
      </p:sp>
      <p:sp>
        <p:nvSpPr>
          <p:cNvPr id="5" name="TextBox 4">
            <a:extLst>
              <a:ext uri="{FF2B5EF4-FFF2-40B4-BE49-F238E27FC236}">
                <a16:creationId xmlns:a16="http://schemas.microsoft.com/office/drawing/2014/main" id="{B51E204F-7927-43EE-8EBD-37CA3BC7DC54}"/>
              </a:ext>
            </a:extLst>
          </p:cNvPr>
          <p:cNvSpPr txBox="1"/>
          <p:nvPr/>
        </p:nvSpPr>
        <p:spPr>
          <a:xfrm>
            <a:off x="6424455" y="4131348"/>
            <a:ext cx="4929052" cy="451342"/>
          </a:xfrm>
          <a:prstGeom prst="rect">
            <a:avLst/>
          </a:prstGeom>
          <a:noFill/>
        </p:spPr>
        <p:txBody>
          <a:bodyPr wrap="square" lIns="121920" tIns="60960" rIns="121920" bIns="60960" rtlCol="0" anchor="t">
            <a:spAutoFit/>
          </a:bodyPr>
          <a:lstStyle/>
          <a:p>
            <a:pPr algn="ctr">
              <a:defRPr/>
            </a:pPr>
            <a:r>
              <a:rPr lang="en-US" sz="2100" b="1">
                <a:latin typeface="Franklin Gothic Book" panose="020B0503020102020204"/>
              </a:rPr>
              <a:t>November 8, 2023</a:t>
            </a:r>
          </a:p>
        </p:txBody>
      </p:sp>
      <p:sp>
        <p:nvSpPr>
          <p:cNvPr id="8" name="Plus Sign 7">
            <a:extLst>
              <a:ext uri="{FF2B5EF4-FFF2-40B4-BE49-F238E27FC236}">
                <a16:creationId xmlns:a16="http://schemas.microsoft.com/office/drawing/2014/main" id="{7697EEA5-09DA-4234-BF38-6B90153E7B0F}"/>
              </a:ext>
            </a:extLst>
          </p:cNvPr>
          <p:cNvSpPr/>
          <p:nvPr/>
        </p:nvSpPr>
        <p:spPr>
          <a:xfrm>
            <a:off x="8353689" y="669098"/>
            <a:ext cx="674697" cy="5507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Franklin Gothic Book" panose="020B0503020102020204"/>
            </a:endParaRPr>
          </a:p>
        </p:txBody>
      </p:sp>
      <p:pic>
        <p:nvPicPr>
          <p:cNvPr id="9" name="Picture 8">
            <a:extLst>
              <a:ext uri="{FF2B5EF4-FFF2-40B4-BE49-F238E27FC236}">
                <a16:creationId xmlns:a16="http://schemas.microsoft.com/office/drawing/2014/main" id="{FCBFCC8E-C30E-4D8F-AA73-663C1BE95284}"/>
              </a:ext>
            </a:extLst>
          </p:cNvPr>
          <p:cNvPicPr>
            <a:picLocks noChangeAspect="1"/>
          </p:cNvPicPr>
          <p:nvPr/>
        </p:nvPicPr>
        <p:blipFill>
          <a:blip r:embed="rId3"/>
          <a:stretch>
            <a:fillRect/>
          </a:stretch>
        </p:blipFill>
        <p:spPr>
          <a:xfrm>
            <a:off x="9150969" y="472437"/>
            <a:ext cx="1065537" cy="796987"/>
          </a:xfrm>
          <a:prstGeom prst="rect">
            <a:avLst/>
          </a:prstGeom>
        </p:spPr>
      </p:pic>
      <p:pic>
        <p:nvPicPr>
          <p:cNvPr id="6" name="Picture 9" descr="A picture containing text&#10;&#10;Description automatically generated">
            <a:extLst>
              <a:ext uri="{FF2B5EF4-FFF2-40B4-BE49-F238E27FC236}">
                <a16:creationId xmlns:a16="http://schemas.microsoft.com/office/drawing/2014/main" id="{F4D40816-8132-90AA-2D8A-79C3245C3477}"/>
              </a:ext>
            </a:extLst>
          </p:cNvPr>
          <p:cNvPicPr>
            <a:picLocks noChangeAspect="1"/>
          </p:cNvPicPr>
          <p:nvPr/>
        </p:nvPicPr>
        <p:blipFill>
          <a:blip r:embed="rId4"/>
          <a:stretch>
            <a:fillRect/>
          </a:stretch>
        </p:blipFill>
        <p:spPr>
          <a:xfrm>
            <a:off x="7149194" y="331110"/>
            <a:ext cx="1086757" cy="1088573"/>
          </a:xfrm>
          <a:prstGeom prst="rect">
            <a:avLst/>
          </a:prstGeom>
        </p:spPr>
      </p:pic>
    </p:spTree>
    <p:extLst>
      <p:ext uri="{BB962C8B-B14F-4D97-AF65-F5344CB8AC3E}">
        <p14:creationId xmlns:p14="http://schemas.microsoft.com/office/powerpoint/2010/main" val="18605054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6927F-6843-6E40-B910-872744104831}"/>
              </a:ext>
            </a:extLst>
          </p:cNvPr>
          <p:cNvSpPr>
            <a:spLocks noGrp="1"/>
          </p:cNvSpPr>
          <p:nvPr>
            <p:ph type="title"/>
          </p:nvPr>
        </p:nvSpPr>
        <p:spPr>
          <a:xfrm>
            <a:off x="897963" y="98058"/>
            <a:ext cx="11405259" cy="1122259"/>
          </a:xfrm>
        </p:spPr>
        <p:txBody>
          <a:bodyPr/>
          <a:lstStyle/>
          <a:p>
            <a:r>
              <a:rPr lang="en-US"/>
              <a:t>AI Task Force Objectives &amp; Activities</a:t>
            </a:r>
          </a:p>
        </p:txBody>
      </p:sp>
      <p:sp>
        <p:nvSpPr>
          <p:cNvPr id="6" name="Slide Number Placeholder 5">
            <a:extLst>
              <a:ext uri="{FF2B5EF4-FFF2-40B4-BE49-F238E27FC236}">
                <a16:creationId xmlns:a16="http://schemas.microsoft.com/office/drawing/2014/main" id="{704E113D-23EE-34F6-891F-6BCB322EBA48}"/>
              </a:ext>
            </a:extLst>
          </p:cNvPr>
          <p:cNvSpPr>
            <a:spLocks noGrp="1"/>
          </p:cNvSpPr>
          <p:nvPr>
            <p:ph type="sldNum" sz="quarter" idx="12"/>
          </p:nvPr>
        </p:nvSpPr>
        <p:spPr>
          <a:xfrm>
            <a:off x="266470" y="6486524"/>
            <a:ext cx="527462" cy="365125"/>
          </a:xfrm>
          <a:prstGeom prst="rect">
            <a:avLst/>
          </a:prstGeom>
        </p:spPr>
        <p:txBody>
          <a:bodyPr vert="horz" lIns="91440" tIns="45720" rIns="91440" bIns="45720" rtlCol="0" anchor="ctr"/>
          <a:lstStyle>
            <a:defPPr>
              <a:defRPr lang="en-US"/>
            </a:defPPr>
            <a:lvl1pPr marL="0" algn="ctr" defTabSz="914400" rtl="0" eaLnBrk="1" latinLnBrk="0" hangingPunct="1">
              <a:defRPr sz="10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76B51402-D8AD-3345-AF1A-7CB73C854E7F}" type="slidenum">
              <a:rPr kumimoji="0" lang="en-US" sz="1000" b="0" i="0" u="none" strike="noStrike" kern="1200" cap="none" spc="0" normalizeH="0" baseline="0" noProof="0" smtClean="0">
                <a:ln>
                  <a:noFill/>
                </a:ln>
                <a:solidFill>
                  <a:srgbClr val="44546A"/>
                </a:solidFill>
                <a:effectLst/>
                <a:uLnTx/>
                <a:uFillTx/>
                <a:latin typeface="Franklin Gothic Book" panose="020B050302010202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44546A"/>
              </a:solidFill>
              <a:effectLst/>
              <a:uLnTx/>
              <a:uFillTx/>
              <a:latin typeface="Franklin Gothic Book" panose="020B0503020102020204"/>
              <a:ea typeface="+mn-ea"/>
              <a:cs typeface="+mn-cs"/>
            </a:endParaRPr>
          </a:p>
        </p:txBody>
      </p:sp>
      <p:sp>
        <p:nvSpPr>
          <p:cNvPr id="7" name="Content Placeholder 6">
            <a:extLst>
              <a:ext uri="{FF2B5EF4-FFF2-40B4-BE49-F238E27FC236}">
                <a16:creationId xmlns:a16="http://schemas.microsoft.com/office/drawing/2014/main" id="{B31D9490-B9F7-7976-AF14-00360C68FE1A}"/>
              </a:ext>
            </a:extLst>
          </p:cNvPr>
          <p:cNvSpPr>
            <a:spLocks noGrp="1"/>
          </p:cNvSpPr>
          <p:nvPr>
            <p:ph idx="1"/>
          </p:nvPr>
        </p:nvSpPr>
        <p:spPr>
          <a:xfrm>
            <a:off x="1101181" y="1505655"/>
            <a:ext cx="9940507" cy="2264487"/>
          </a:xfrm>
          <a:noFill/>
          <a:ln w="38100">
            <a:noFill/>
          </a:ln>
        </p:spPr>
        <p:txBody>
          <a:bodyPr lIns="182880" tIns="182880" rIns="182880" bIns="182880">
            <a:noAutofit/>
          </a:bodyPr>
          <a:lstStyle/>
          <a:p>
            <a:pPr marL="0" indent="0" algn="l">
              <a:lnSpc>
                <a:spcPct val="100000"/>
              </a:lnSpc>
              <a:buNone/>
            </a:pPr>
            <a:r>
              <a:rPr lang="en-US" sz="2000" b="1" i="0" dirty="0">
                <a:solidFill>
                  <a:srgbClr val="4A4A4A"/>
                </a:solidFill>
                <a:effectLst/>
                <a:ea typeface="Calibri" panose="020F0502020204030204" pitchFamily="34" charset="0"/>
                <a:cs typeface="Calibri" panose="020F0502020204030204" pitchFamily="34" charset="0"/>
              </a:rPr>
              <a:t>Develop education, guidance, tools/resources on:</a:t>
            </a:r>
          </a:p>
          <a:p>
            <a:pPr marL="285750" indent="-228600">
              <a:lnSpc>
                <a:spcPct val="100000"/>
              </a:lnSpc>
              <a:spcBef>
                <a:spcPts val="800"/>
              </a:spcBef>
            </a:pPr>
            <a:r>
              <a:rPr lang="en-US" sz="2000" b="0" i="0" dirty="0">
                <a:solidFill>
                  <a:srgbClr val="4A4A4A"/>
                </a:solidFill>
                <a:effectLst/>
                <a:ea typeface="Calibri" panose="020F0502020204030204" pitchFamily="34" charset="0"/>
                <a:cs typeface="Calibri" panose="020F0502020204030204" pitchFamily="34" charset="0"/>
              </a:rPr>
              <a:t>Innovations and developments with AI, including generative AI, that have the potential to impact medical publications, medical communications, and scientific publishing</a:t>
            </a:r>
          </a:p>
          <a:p>
            <a:pPr marL="285750" indent="-228600">
              <a:lnSpc>
                <a:spcPct val="100000"/>
              </a:lnSpc>
              <a:spcBef>
                <a:spcPts val="800"/>
              </a:spcBef>
            </a:pPr>
            <a:r>
              <a:rPr lang="en-US" sz="2000" b="0" i="0" dirty="0">
                <a:solidFill>
                  <a:srgbClr val="4A4A4A"/>
                </a:solidFill>
                <a:effectLst/>
                <a:ea typeface="Calibri" panose="020F0502020204030204" pitchFamily="34" charset="0"/>
                <a:cs typeface="Calibri" panose="020F0502020204030204" pitchFamily="34" charset="0"/>
              </a:rPr>
              <a:t>Implications – both positives and challenges – to medical publication, medical communication, and scientific publishing practices and the profession</a:t>
            </a:r>
          </a:p>
        </p:txBody>
      </p:sp>
      <p:sp>
        <p:nvSpPr>
          <p:cNvPr id="8" name="TextBox 7">
            <a:extLst>
              <a:ext uri="{FF2B5EF4-FFF2-40B4-BE49-F238E27FC236}">
                <a16:creationId xmlns:a16="http://schemas.microsoft.com/office/drawing/2014/main" id="{B2B895F7-43A3-982F-D4DC-53E0413286A4}"/>
              </a:ext>
            </a:extLst>
          </p:cNvPr>
          <p:cNvSpPr txBox="1"/>
          <p:nvPr/>
        </p:nvSpPr>
        <p:spPr>
          <a:xfrm>
            <a:off x="1101181" y="3870464"/>
            <a:ext cx="2375797" cy="1200329"/>
          </a:xfrm>
          <a:prstGeom prst="rect">
            <a:avLst/>
          </a:prstGeom>
          <a:solidFill>
            <a:srgbClr val="F28C11">
              <a:alpha val="19157"/>
            </a:srgbClr>
          </a:solidFill>
          <a:ln w="28575">
            <a:solidFill>
              <a:srgbClr val="F28C1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Franklin Gothic Book" panose="020B0503020102020204"/>
                <a:ea typeface="+mn-ea"/>
                <a:cs typeface="+mn-cs"/>
              </a:rPr>
              <a:t>Activity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Franklin Gothic Book" panose="020B0503020102020204"/>
                <a:ea typeface="+mn-ea"/>
                <a:cs typeface="+mn-cs"/>
              </a:rPr>
              <a:t>ISMPP AI</a:t>
            </a:r>
            <a:br>
              <a:rPr kumimoji="0" lang="en-US" sz="1800" b="1" i="0" u="none" strike="noStrike" kern="1200" cap="none" spc="0" normalizeH="0" baseline="0" noProof="0">
                <a:ln>
                  <a:noFill/>
                </a:ln>
                <a:solidFill>
                  <a:prstClr val="black"/>
                </a:solidFill>
                <a:effectLst/>
                <a:uLnTx/>
                <a:uFillTx/>
                <a:latin typeface="Franklin Gothic Book" panose="020B0503020102020204"/>
                <a:ea typeface="+mn-ea"/>
                <a:cs typeface="+mn-cs"/>
              </a:rPr>
            </a:br>
            <a:r>
              <a:rPr kumimoji="0" lang="en-US" sz="1800" b="1" i="0" u="none" strike="noStrike" kern="1200" cap="none" spc="0" normalizeH="0" baseline="0" noProof="0">
                <a:ln>
                  <a:noFill/>
                </a:ln>
                <a:solidFill>
                  <a:prstClr val="black"/>
                </a:solidFill>
                <a:effectLst/>
                <a:uLnTx/>
                <a:uFillTx/>
                <a:latin typeface="Franklin Gothic Book" panose="020B0503020102020204"/>
                <a:ea typeface="+mn-ea"/>
                <a:cs typeface="+mn-cs"/>
              </a:rPr>
              <a:t>Position Statement and Call-to-Action</a:t>
            </a:r>
            <a:endParaRPr kumimoji="0" lang="en-US" sz="18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sp>
        <p:nvSpPr>
          <p:cNvPr id="9" name="TextBox 8">
            <a:extLst>
              <a:ext uri="{FF2B5EF4-FFF2-40B4-BE49-F238E27FC236}">
                <a16:creationId xmlns:a16="http://schemas.microsoft.com/office/drawing/2014/main" id="{E790B81D-B0F1-39F9-911A-3338DB507B70}"/>
              </a:ext>
            </a:extLst>
          </p:cNvPr>
          <p:cNvSpPr txBox="1"/>
          <p:nvPr/>
        </p:nvSpPr>
        <p:spPr>
          <a:xfrm>
            <a:off x="3642384" y="3869481"/>
            <a:ext cx="2350588" cy="1200329"/>
          </a:xfrm>
          <a:prstGeom prst="rect">
            <a:avLst/>
          </a:prstGeom>
          <a:solidFill>
            <a:srgbClr val="F28C11">
              <a:alpha val="19157"/>
            </a:srgbClr>
          </a:solidFill>
          <a:ln w="28575">
            <a:solidFill>
              <a:srgbClr val="F28C1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Franklin Gothic Book" panose="020B0503020102020204"/>
                <a:ea typeface="+mn-ea"/>
                <a:cs typeface="+mn-cs"/>
              </a:rPr>
              <a:t>Activity #2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Franklin Gothic Book" panose="020B0503020102020204"/>
                <a:ea typeface="+mn-ea"/>
                <a:cs typeface="+mn-cs"/>
              </a:rPr>
              <a:t>Skill Development: AI &amp; Pub Professionals</a:t>
            </a:r>
          </a:p>
        </p:txBody>
      </p:sp>
      <p:sp>
        <p:nvSpPr>
          <p:cNvPr id="10" name="TextBox 9">
            <a:extLst>
              <a:ext uri="{FF2B5EF4-FFF2-40B4-BE49-F238E27FC236}">
                <a16:creationId xmlns:a16="http://schemas.microsoft.com/office/drawing/2014/main" id="{9DFF3B67-AFB4-9DEF-D668-C9557FA2FDC7}"/>
              </a:ext>
            </a:extLst>
          </p:cNvPr>
          <p:cNvSpPr txBox="1"/>
          <p:nvPr/>
        </p:nvSpPr>
        <p:spPr>
          <a:xfrm>
            <a:off x="6158378" y="3869481"/>
            <a:ext cx="2352575" cy="1200329"/>
          </a:xfrm>
          <a:prstGeom prst="rect">
            <a:avLst/>
          </a:prstGeom>
          <a:solidFill>
            <a:srgbClr val="F28C11">
              <a:alpha val="19157"/>
            </a:srgbClr>
          </a:solidFill>
          <a:ln w="28575">
            <a:solidFill>
              <a:srgbClr val="F28C1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Franklin Gothic Book" panose="020B0503020102020204"/>
                <a:ea typeface="+mn-ea"/>
                <a:cs typeface="+mn-cs"/>
              </a:rPr>
              <a:t>Activity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Franklin Gothic Book" panose="020B0503020102020204"/>
                <a:ea typeface="+mn-ea"/>
                <a:cs typeface="+mn-cs"/>
              </a:rPr>
              <a:t>Impact of AI: What Pub Professionals Need to Know</a:t>
            </a:r>
          </a:p>
        </p:txBody>
      </p:sp>
      <p:sp>
        <p:nvSpPr>
          <p:cNvPr id="11" name="TextBox 10">
            <a:extLst>
              <a:ext uri="{FF2B5EF4-FFF2-40B4-BE49-F238E27FC236}">
                <a16:creationId xmlns:a16="http://schemas.microsoft.com/office/drawing/2014/main" id="{D2218029-EB27-6F34-3382-12F6E3F8870B}"/>
              </a:ext>
            </a:extLst>
          </p:cNvPr>
          <p:cNvSpPr txBox="1"/>
          <p:nvPr/>
        </p:nvSpPr>
        <p:spPr>
          <a:xfrm>
            <a:off x="8691100" y="3869481"/>
            <a:ext cx="2350588" cy="1200329"/>
          </a:xfrm>
          <a:prstGeom prst="rect">
            <a:avLst/>
          </a:prstGeom>
          <a:solidFill>
            <a:srgbClr val="F28C11">
              <a:alpha val="19157"/>
            </a:srgbClr>
          </a:solidFill>
          <a:ln w="28575">
            <a:solidFill>
              <a:srgbClr val="F28C11"/>
            </a:solidFill>
          </a:ln>
        </p:spPr>
        <p:txBody>
          <a:bodyPr wrap="square" rtlCol="0">
            <a:spAutoFit/>
          </a:bodyPr>
          <a:lstStyle>
            <a:defPPr>
              <a:defRPr lang="en-US"/>
            </a:defPPr>
            <a:lvl1pPr algn="ctr">
              <a:defRPr sz="2100" b="1">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Franklin Gothic Book" panose="020B0503020102020204"/>
                <a:ea typeface="+mn-ea"/>
                <a:cs typeface="+mn-cs"/>
              </a:rPr>
              <a:t>Activity #4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Franklin Gothic Book" panose="020B0503020102020204"/>
                <a:ea typeface="+mn-ea"/>
                <a:cs typeface="+mn-cs"/>
              </a:rPr>
              <a:t>Library</a:t>
            </a:r>
            <a:br>
              <a:rPr kumimoji="0" lang="en-US" sz="1800" b="1" i="0" u="none" strike="noStrike" kern="1200" cap="none" spc="0" normalizeH="0" baseline="0" noProof="0">
                <a:ln>
                  <a:noFill/>
                </a:ln>
                <a:solidFill>
                  <a:prstClr val="black"/>
                </a:solidFill>
                <a:effectLst/>
                <a:uLnTx/>
                <a:uFillTx/>
                <a:latin typeface="Franklin Gothic Book" panose="020B0503020102020204"/>
                <a:ea typeface="+mn-ea"/>
                <a:cs typeface="+mn-cs"/>
              </a:rPr>
            </a:br>
            <a:r>
              <a:rPr kumimoji="0" lang="en-US" sz="1800" b="1" i="0" u="none" strike="noStrike" kern="1200" cap="none" spc="0" normalizeH="0" baseline="0" noProof="0">
                <a:ln>
                  <a:noFill/>
                </a:ln>
                <a:solidFill>
                  <a:prstClr val="black"/>
                </a:solidFill>
                <a:effectLst/>
                <a:uLnTx/>
                <a:uFillTx/>
                <a:latin typeface="Franklin Gothic Book" panose="020B0503020102020204"/>
                <a:ea typeface="+mn-ea"/>
                <a:cs typeface="+mn-cs"/>
              </a:rPr>
              <a:t>of</a:t>
            </a:r>
            <a:br>
              <a:rPr kumimoji="0" lang="en-US" sz="1800" b="1" i="0" u="none" strike="noStrike" kern="1200" cap="none" spc="0" normalizeH="0" baseline="0" noProof="0">
                <a:ln>
                  <a:noFill/>
                </a:ln>
                <a:solidFill>
                  <a:prstClr val="black"/>
                </a:solidFill>
                <a:effectLst/>
                <a:uLnTx/>
                <a:uFillTx/>
                <a:latin typeface="Franklin Gothic Book" panose="020B0503020102020204"/>
                <a:ea typeface="+mn-ea"/>
                <a:cs typeface="+mn-cs"/>
              </a:rPr>
            </a:br>
            <a:r>
              <a:rPr kumimoji="0" lang="en-US" sz="1800" b="1" i="0" u="none" strike="noStrike" kern="1200" cap="none" spc="0" normalizeH="0" baseline="0" noProof="0">
                <a:ln>
                  <a:noFill/>
                </a:ln>
                <a:solidFill>
                  <a:prstClr val="black"/>
                </a:solidFill>
                <a:effectLst/>
                <a:uLnTx/>
                <a:uFillTx/>
                <a:latin typeface="Franklin Gothic Book" panose="020B0503020102020204"/>
                <a:ea typeface="+mn-ea"/>
                <a:cs typeface="+mn-cs"/>
              </a:rPr>
              <a:t>AI Tools</a:t>
            </a:r>
          </a:p>
        </p:txBody>
      </p:sp>
      <p:sp>
        <p:nvSpPr>
          <p:cNvPr id="12" name="TextBox 11">
            <a:extLst>
              <a:ext uri="{FF2B5EF4-FFF2-40B4-BE49-F238E27FC236}">
                <a16:creationId xmlns:a16="http://schemas.microsoft.com/office/drawing/2014/main" id="{836CCF56-F45D-EDF5-209F-AC95B6C391A7}"/>
              </a:ext>
            </a:extLst>
          </p:cNvPr>
          <p:cNvSpPr txBox="1"/>
          <p:nvPr/>
        </p:nvSpPr>
        <p:spPr>
          <a:xfrm>
            <a:off x="1036927" y="5177739"/>
            <a:ext cx="2504303" cy="387286"/>
          </a:xfrm>
          <a:prstGeom prst="rect">
            <a:avLst/>
          </a:prstGeom>
          <a:noFill/>
          <a:ln>
            <a:solidFill>
              <a:schemeClr val="bg1"/>
            </a:solidFill>
          </a:ln>
        </p:spPr>
        <p:txBody>
          <a:bodyPr wrap="square" rtlCol="0">
            <a:spAutoFit/>
          </a:bodyPr>
          <a:lstStyle/>
          <a:p>
            <a:pPr marL="0" marR="0" lvl="0" indent="0" algn="ctr" defTabSz="914400" rtl="0" eaLnBrk="1" fontAlgn="auto" latinLnBrk="0" hangingPunct="1">
              <a:lnSpc>
                <a:spcPts val="23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Franklin Gothic Book" panose="020B0503020102020204"/>
              <a:ea typeface="+mn-ea"/>
              <a:cs typeface="+mn-cs"/>
            </a:endParaRPr>
          </a:p>
        </p:txBody>
      </p:sp>
      <p:pic>
        <p:nvPicPr>
          <p:cNvPr id="3" name="Picture 6" descr="Green Check Mark PNGs for Free Download">
            <a:extLst>
              <a:ext uri="{FF2B5EF4-FFF2-40B4-BE49-F238E27FC236}">
                <a16:creationId xmlns:a16="http://schemas.microsoft.com/office/drawing/2014/main" id="{40FAA0D6-5A79-06D1-ADB1-9D32B02817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592" y="5171115"/>
            <a:ext cx="966972" cy="644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57570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317B830-C390-0307-D10F-8BE1BDD9F539}"/>
              </a:ext>
            </a:extLst>
          </p:cNvPr>
          <p:cNvSpPr>
            <a:spLocks noGrp="1"/>
          </p:cNvSpPr>
          <p:nvPr>
            <p:ph type="body" idx="1"/>
          </p:nvPr>
        </p:nvSpPr>
        <p:spPr>
          <a:xfrm>
            <a:off x="4314008" y="4126292"/>
            <a:ext cx="6280253" cy="1879600"/>
          </a:xfrm>
          <a:noFill/>
        </p:spPr>
        <p:txBody>
          <a:bodyPr>
            <a:normAutofit/>
          </a:bodyPr>
          <a:lstStyle/>
          <a:p>
            <a:r>
              <a:rPr lang="en-GB" sz="2133" b="0"/>
              <a:t>(2023) International Society for Medical Publication Professionals (ISMPP) position statement and call to action on artificial intelligence, Current Medical Research and Opinion, </a:t>
            </a:r>
            <a:br>
              <a:rPr lang="en-GB" sz="2133" b="0"/>
            </a:br>
            <a:r>
              <a:rPr lang="en-GB" sz="2133" b="0"/>
              <a:t>DOI: 10.1080/03007995.2023.2273139 </a:t>
            </a:r>
          </a:p>
        </p:txBody>
      </p:sp>
      <p:pic>
        <p:nvPicPr>
          <p:cNvPr id="2054" name="Picture 6" descr="Twitter rebrands as X with &quot;art deco&quot; logo">
            <a:extLst>
              <a:ext uri="{FF2B5EF4-FFF2-40B4-BE49-F238E27FC236}">
                <a16:creationId xmlns:a16="http://schemas.microsoft.com/office/drawing/2014/main" id="{890D8D92-FB9E-1221-2C5B-12E1686E24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1620" y="5986116"/>
            <a:ext cx="544597" cy="54459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Linkedin Logo - Free Vectors &amp; PSDs to Download">
            <a:extLst>
              <a:ext uri="{FF2B5EF4-FFF2-40B4-BE49-F238E27FC236}">
                <a16:creationId xmlns:a16="http://schemas.microsoft.com/office/drawing/2014/main" id="{3796990F-A48B-B07E-E342-BF1F861F9D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1186" y="5939807"/>
            <a:ext cx="642021" cy="642021"/>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F31AD788-B08E-035C-497B-EFE739497204}"/>
              </a:ext>
            </a:extLst>
          </p:cNvPr>
          <p:cNvGrpSpPr/>
          <p:nvPr/>
        </p:nvGrpSpPr>
        <p:grpSpPr>
          <a:xfrm>
            <a:off x="4389121" y="130628"/>
            <a:ext cx="6205139" cy="3695957"/>
            <a:chOff x="3056709" y="97971"/>
            <a:chExt cx="4653854" cy="2771968"/>
          </a:xfrm>
        </p:grpSpPr>
        <p:pic>
          <p:nvPicPr>
            <p:cNvPr id="8" name="Picture 7">
              <a:extLst>
                <a:ext uri="{FF2B5EF4-FFF2-40B4-BE49-F238E27FC236}">
                  <a16:creationId xmlns:a16="http://schemas.microsoft.com/office/drawing/2014/main" id="{CF283DB8-7639-FCD1-6641-C8C46FF20B63}"/>
                </a:ext>
              </a:extLst>
            </p:cNvPr>
            <p:cNvPicPr>
              <a:picLocks noChangeAspect="1"/>
            </p:cNvPicPr>
            <p:nvPr/>
          </p:nvPicPr>
          <p:blipFill rotWithShape="1">
            <a:blip r:embed="rId4"/>
            <a:srcRect l="1183" t="1831" r="1017"/>
            <a:stretch/>
          </p:blipFill>
          <p:spPr>
            <a:xfrm>
              <a:off x="3056709" y="97971"/>
              <a:ext cx="4653854" cy="2771968"/>
            </a:xfrm>
            <a:prstGeom prst="rect">
              <a:avLst/>
            </a:prstGeom>
            <a:effectLst>
              <a:outerShdw blurRad="63500" sx="102000" sy="102000" algn="ctr" rotWithShape="0">
                <a:prstClr val="black">
                  <a:alpha val="40000"/>
                </a:prstClr>
              </a:outerShdw>
            </a:effectLst>
          </p:spPr>
        </p:pic>
        <p:sp>
          <p:nvSpPr>
            <p:cNvPr id="11" name="Rectangle 10">
              <a:extLst>
                <a:ext uri="{FF2B5EF4-FFF2-40B4-BE49-F238E27FC236}">
                  <a16:creationId xmlns:a16="http://schemas.microsoft.com/office/drawing/2014/main" id="{8252353F-AC7F-7777-F344-430F6EC3E363}"/>
                </a:ext>
              </a:extLst>
            </p:cNvPr>
            <p:cNvSpPr/>
            <p:nvPr/>
          </p:nvSpPr>
          <p:spPr>
            <a:xfrm>
              <a:off x="5342709" y="1227909"/>
              <a:ext cx="2148840" cy="16420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grpSp>
      <p:pic>
        <p:nvPicPr>
          <p:cNvPr id="1026" name="Picture 2" descr="the Map | ISMPP's Newsletter">
            <a:extLst>
              <a:ext uri="{FF2B5EF4-FFF2-40B4-BE49-F238E27FC236}">
                <a16:creationId xmlns:a16="http://schemas.microsoft.com/office/drawing/2014/main" id="{50F7615F-D50F-D58A-70AA-F01BA25F55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54633" y="6005893"/>
            <a:ext cx="1742052" cy="62818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qr code on a white background&#10;&#10;Description automatically generated">
            <a:extLst>
              <a:ext uri="{FF2B5EF4-FFF2-40B4-BE49-F238E27FC236}">
                <a16:creationId xmlns:a16="http://schemas.microsoft.com/office/drawing/2014/main" id="{43301D98-9B52-8A2C-2143-8050D32237C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08302" y="1491845"/>
            <a:ext cx="2193939" cy="2187777"/>
          </a:xfrm>
          <a:prstGeom prst="rect">
            <a:avLst/>
          </a:prstGeom>
        </p:spPr>
      </p:pic>
    </p:spTree>
    <p:extLst>
      <p:ext uri="{BB962C8B-B14F-4D97-AF65-F5344CB8AC3E}">
        <p14:creationId xmlns:p14="http://schemas.microsoft.com/office/powerpoint/2010/main" val="1995318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EB296-0564-484D-86C6-F07676E8D5DD}"/>
              </a:ext>
            </a:extLst>
          </p:cNvPr>
          <p:cNvSpPr>
            <a:spLocks noGrp="1"/>
          </p:cNvSpPr>
          <p:nvPr>
            <p:ph type="title"/>
          </p:nvPr>
        </p:nvSpPr>
        <p:spPr>
          <a:xfrm>
            <a:off x="1143001" y="79927"/>
            <a:ext cx="9950215" cy="1255388"/>
          </a:xfrm>
        </p:spPr>
        <p:txBody>
          <a:bodyPr/>
          <a:lstStyle/>
          <a:p>
            <a:r>
              <a:rPr lang="en-GB"/>
              <a:t>Authored by the ISMPP AI Task Force</a:t>
            </a:r>
          </a:p>
        </p:txBody>
      </p:sp>
      <p:sp>
        <p:nvSpPr>
          <p:cNvPr id="3" name="Content Placeholder 2">
            <a:extLst>
              <a:ext uri="{FF2B5EF4-FFF2-40B4-BE49-F238E27FC236}">
                <a16:creationId xmlns:a16="http://schemas.microsoft.com/office/drawing/2014/main" id="{693BB26C-1887-06FF-A00E-1D9DD92EB4A9}"/>
              </a:ext>
            </a:extLst>
          </p:cNvPr>
          <p:cNvSpPr>
            <a:spLocks noGrp="1"/>
          </p:cNvSpPr>
          <p:nvPr>
            <p:ph idx="1"/>
          </p:nvPr>
        </p:nvSpPr>
        <p:spPr>
          <a:xfrm>
            <a:off x="1143001" y="1620513"/>
            <a:ext cx="9950215" cy="4901239"/>
          </a:xfrm>
        </p:spPr>
        <p:txBody>
          <a:bodyPr>
            <a:noAutofit/>
          </a:bodyPr>
          <a:lstStyle/>
          <a:p>
            <a:r>
              <a:rPr lang="en-GB" sz="2500" dirty="0">
                <a:latin typeface="Calibri" panose="020F0502020204030204" pitchFamily="34" charset="0"/>
                <a:cs typeface="Calibri" panose="020F0502020204030204" pitchFamily="34" charset="0"/>
              </a:rPr>
              <a:t>Keith Goldman, AbbVie, co-chair </a:t>
            </a:r>
          </a:p>
          <a:p>
            <a:r>
              <a:rPr lang="en-GB" sz="2500" dirty="0">
                <a:latin typeface="Calibri" panose="020F0502020204030204" pitchFamily="34" charset="0"/>
                <a:cs typeface="Calibri" panose="020F0502020204030204" pitchFamily="34" charset="0"/>
              </a:rPr>
              <a:t>Matt Lewis, </a:t>
            </a:r>
            <a:r>
              <a:rPr lang="en-GB" sz="2500" dirty="0" err="1">
                <a:latin typeface="Calibri" panose="020F0502020204030204" pitchFamily="34" charset="0"/>
                <a:cs typeface="Calibri" panose="020F0502020204030204" pitchFamily="34" charset="0"/>
              </a:rPr>
              <a:t>Inizio</a:t>
            </a:r>
            <a:r>
              <a:rPr lang="en-GB" sz="2500" dirty="0">
                <a:latin typeface="Calibri" panose="020F0502020204030204" pitchFamily="34" charset="0"/>
                <a:cs typeface="Calibri" panose="020F0502020204030204" pitchFamily="34" charset="0"/>
              </a:rPr>
              <a:t>, co-chair </a:t>
            </a:r>
          </a:p>
          <a:p>
            <a:r>
              <a:rPr lang="en-GB" sz="2500" dirty="0">
                <a:latin typeface="Calibri" panose="020F0502020204030204" pitchFamily="34" charset="0"/>
                <a:cs typeface="Calibri" panose="020F0502020204030204" pitchFamily="34" charset="0"/>
              </a:rPr>
              <a:t>Amy Foreman-</a:t>
            </a:r>
            <a:r>
              <a:rPr lang="en-GB" sz="2500" dirty="0" err="1">
                <a:latin typeface="Calibri" panose="020F0502020204030204" pitchFamily="34" charset="0"/>
                <a:cs typeface="Calibri" panose="020F0502020204030204" pitchFamily="34" charset="0"/>
              </a:rPr>
              <a:t>Wykert</a:t>
            </a:r>
            <a:r>
              <a:rPr lang="en-GB" sz="2500" dirty="0">
                <a:latin typeface="Calibri" panose="020F0502020204030204" pitchFamily="34" charset="0"/>
                <a:cs typeface="Calibri" panose="020F0502020204030204" pitchFamily="34" charset="0"/>
              </a:rPr>
              <a:t>, Amgen </a:t>
            </a:r>
          </a:p>
          <a:p>
            <a:r>
              <a:rPr lang="en-GB" sz="2500" dirty="0">
                <a:latin typeface="Calibri" panose="020F0502020204030204" pitchFamily="34" charset="0"/>
                <a:cs typeface="Calibri" panose="020F0502020204030204" pitchFamily="34" charset="0"/>
              </a:rPr>
              <a:t>Jason Gardner, Real Chemistry </a:t>
            </a:r>
          </a:p>
          <a:p>
            <a:r>
              <a:rPr lang="en-GB" sz="2500" dirty="0">
                <a:latin typeface="Calibri" panose="020F0502020204030204" pitchFamily="34" charset="0"/>
                <a:cs typeface="Calibri" panose="020F0502020204030204" pitchFamily="34" charset="0"/>
              </a:rPr>
              <a:t>Anna Geraci, ISMPP </a:t>
            </a:r>
          </a:p>
          <a:p>
            <a:r>
              <a:rPr lang="en-GB" sz="2500" dirty="0">
                <a:latin typeface="Calibri" panose="020F0502020204030204" pitchFamily="34" charset="0"/>
                <a:cs typeface="Calibri" panose="020F0502020204030204" pitchFamily="34" charset="0"/>
              </a:rPr>
              <a:t>Jenny </a:t>
            </a:r>
            <a:r>
              <a:rPr lang="en-GB" sz="2500" dirty="0" err="1">
                <a:latin typeface="Calibri" panose="020F0502020204030204" pitchFamily="34" charset="0"/>
                <a:cs typeface="Calibri" panose="020F0502020204030204" pitchFamily="34" charset="0"/>
              </a:rPr>
              <a:t>Ghith</a:t>
            </a:r>
            <a:r>
              <a:rPr lang="en-GB" sz="2500" dirty="0">
                <a:latin typeface="Calibri" panose="020F0502020204030204" pitchFamily="34" charset="0"/>
                <a:cs typeface="Calibri" panose="020F0502020204030204" pitchFamily="34" charset="0"/>
              </a:rPr>
              <a:t>, Pfizer </a:t>
            </a:r>
          </a:p>
          <a:p>
            <a:r>
              <a:rPr lang="en-GB" sz="2500" dirty="0">
                <a:latin typeface="Calibri" panose="020F0502020204030204" pitchFamily="34" charset="0"/>
                <a:cs typeface="Calibri" panose="020F0502020204030204" pitchFamily="34" charset="0"/>
              </a:rPr>
              <a:t>Richard Graves, </a:t>
            </a:r>
            <a:r>
              <a:rPr lang="en-GB" sz="2500" dirty="0" err="1">
                <a:latin typeface="Calibri" panose="020F0502020204030204" pitchFamily="34" charset="0"/>
                <a:cs typeface="Calibri" panose="020F0502020204030204" pitchFamily="34" charset="0"/>
              </a:rPr>
              <a:t>Sorcero</a:t>
            </a:r>
            <a:r>
              <a:rPr lang="en-GB" sz="2500" dirty="0">
                <a:latin typeface="Calibri" panose="020F0502020204030204" pitchFamily="34" charset="0"/>
                <a:cs typeface="Calibri" panose="020F0502020204030204" pitchFamily="34" charset="0"/>
              </a:rPr>
              <a:t> </a:t>
            </a:r>
          </a:p>
          <a:p>
            <a:r>
              <a:rPr lang="en-GB" sz="2500" dirty="0">
                <a:latin typeface="Calibri" panose="020F0502020204030204" pitchFamily="34" charset="0"/>
                <a:cs typeface="Calibri" panose="020F0502020204030204" pitchFamily="34" charset="0"/>
              </a:rPr>
              <a:t>David Hogben, IPG Health </a:t>
            </a:r>
          </a:p>
          <a:p>
            <a:r>
              <a:rPr lang="en-GB" sz="2500" dirty="0">
                <a:latin typeface="Calibri" panose="020F0502020204030204" pitchFamily="34" charset="0"/>
                <a:cs typeface="Calibri" panose="020F0502020204030204" pitchFamily="34" charset="0"/>
              </a:rPr>
              <a:t>Valerie Moss, Prime Global </a:t>
            </a:r>
          </a:p>
          <a:p>
            <a:r>
              <a:rPr lang="es-ES" sz="2500" dirty="0" err="1">
                <a:latin typeface="Calibri" panose="020F0502020204030204" pitchFamily="34" charset="0"/>
                <a:cs typeface="Calibri" panose="020F0502020204030204" pitchFamily="34" charset="0"/>
              </a:rPr>
              <a:t>Chirag</a:t>
            </a:r>
            <a:r>
              <a:rPr lang="es-ES" sz="2500" dirty="0">
                <a:latin typeface="Calibri" panose="020F0502020204030204" pitchFamily="34" charset="0"/>
                <a:cs typeface="Calibri" panose="020F0502020204030204" pitchFamily="34" charset="0"/>
              </a:rPr>
              <a:t> Jay Patel, Cactus Global </a:t>
            </a:r>
          </a:p>
          <a:p>
            <a:r>
              <a:rPr lang="en-GB" sz="2500" dirty="0">
                <a:latin typeface="Calibri" panose="020F0502020204030204" pitchFamily="34" charset="0"/>
                <a:cs typeface="Calibri" panose="020F0502020204030204" pitchFamily="34" charset="0"/>
              </a:rPr>
              <a:t>Michael Platt, CEA/CCO </a:t>
            </a:r>
          </a:p>
        </p:txBody>
      </p:sp>
      <p:sp>
        <p:nvSpPr>
          <p:cNvPr id="4" name="Slide Number Placeholder 3">
            <a:extLst>
              <a:ext uri="{FF2B5EF4-FFF2-40B4-BE49-F238E27FC236}">
                <a16:creationId xmlns:a16="http://schemas.microsoft.com/office/drawing/2014/main" id="{3B017E17-AA8D-408F-8154-2BB5A2377149}"/>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12</a:t>
            </a:fld>
            <a:endParaRPr lang="en-US"/>
          </a:p>
        </p:txBody>
      </p:sp>
      <p:sp>
        <p:nvSpPr>
          <p:cNvPr id="5" name="Speech Bubble: Rectangle with Corners Rounded 4">
            <a:extLst>
              <a:ext uri="{FF2B5EF4-FFF2-40B4-BE49-F238E27FC236}">
                <a16:creationId xmlns:a16="http://schemas.microsoft.com/office/drawing/2014/main" id="{62DBFD05-30B2-3F87-E928-CAC88E183BE1}"/>
              </a:ext>
            </a:extLst>
          </p:cNvPr>
          <p:cNvSpPr/>
          <p:nvPr/>
        </p:nvSpPr>
        <p:spPr>
          <a:xfrm>
            <a:off x="6779492" y="1877291"/>
            <a:ext cx="4867563" cy="3103418"/>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rtl="0" fontAlgn="base"/>
            <a:r>
              <a:rPr lang="en-US" sz="1800" b="1" i="0" u="sng" dirty="0">
                <a:solidFill>
                  <a:srgbClr val="FFFFFF"/>
                </a:solidFill>
                <a:effectLst/>
                <a:latin typeface="Calibri" panose="020F0502020204030204" pitchFamily="34" charset="0"/>
              </a:rPr>
              <a:t>New Members of the ISMPP AI Task Force</a:t>
            </a:r>
            <a:r>
              <a:rPr lang="en-US" sz="1800" b="0" i="0" dirty="0">
                <a:solidFill>
                  <a:srgbClr val="FFFFFF"/>
                </a:solidFill>
                <a:effectLst/>
                <a:latin typeface="Calibri" panose="020F0502020204030204" pitchFamily="34" charset="0"/>
              </a:rPr>
              <a:t>​</a:t>
            </a:r>
            <a:endParaRPr lang="en-US" b="0" i="0" dirty="0">
              <a:solidFill>
                <a:srgbClr val="000000"/>
              </a:solidFill>
              <a:effectLst/>
              <a:latin typeface="Arial" panose="020B0604020202020204" pitchFamily="34" charset="0"/>
            </a:endParaRPr>
          </a:p>
          <a:p>
            <a:pPr algn="ctr" rtl="0" fontAlgn="base"/>
            <a:r>
              <a:rPr lang="en-US" sz="1800" b="0" i="0" dirty="0">
                <a:solidFill>
                  <a:srgbClr val="FFFFFF"/>
                </a:solidFill>
                <a:effectLst/>
                <a:latin typeface="Calibri" panose="020F0502020204030204" pitchFamily="34" charset="0"/>
              </a:rPr>
              <a:t>​</a:t>
            </a:r>
            <a:endParaRPr lang="en-US" b="0" i="0" dirty="0">
              <a:solidFill>
                <a:srgbClr val="000000"/>
              </a:solidFill>
              <a:effectLst/>
              <a:latin typeface="Arial" panose="020B0604020202020204" pitchFamily="34" charset="0"/>
            </a:endParaRPr>
          </a:p>
          <a:p>
            <a:pPr marL="176213" indent="-176213" algn="l" rtl="0" fontAlgn="base">
              <a:buFont typeface="Arial" panose="020B0604020202020204" pitchFamily="34" charset="0"/>
              <a:buChar char="•"/>
            </a:pPr>
            <a:r>
              <a:rPr lang="en-US" sz="1800" b="1" i="0" u="none" strike="noStrike" dirty="0">
                <a:solidFill>
                  <a:srgbClr val="FFFFFF"/>
                </a:solidFill>
                <a:effectLst/>
                <a:latin typeface="Calibri" panose="020F0502020204030204" pitchFamily="34" charset="0"/>
              </a:rPr>
              <a:t>Andy Shepherd, </a:t>
            </a:r>
            <a:br>
              <a:rPr lang="en-US" sz="1800" b="1" i="0" u="none" strike="noStrike" dirty="0">
                <a:solidFill>
                  <a:srgbClr val="FFFFFF"/>
                </a:solidFill>
                <a:effectLst/>
                <a:latin typeface="Calibri" panose="020F0502020204030204" pitchFamily="34" charset="0"/>
              </a:rPr>
            </a:br>
            <a:r>
              <a:rPr lang="en-US" sz="1800" b="0" i="0" u="none" strike="noStrike" dirty="0">
                <a:solidFill>
                  <a:srgbClr val="FFFFFF"/>
                </a:solidFill>
                <a:effectLst/>
                <a:latin typeface="Calibri" panose="020F0502020204030204" pitchFamily="34" charset="0"/>
              </a:rPr>
              <a:t>Scientific Director, Envision Pharma</a:t>
            </a:r>
            <a:r>
              <a:rPr lang="en-US" sz="1800" b="0" i="0" dirty="0">
                <a:solidFill>
                  <a:srgbClr val="FFFFFF"/>
                </a:solidFill>
                <a:effectLst/>
                <a:latin typeface="Calibri" panose="020F0502020204030204" pitchFamily="34" charset="0"/>
              </a:rPr>
              <a:t>​</a:t>
            </a:r>
            <a:endParaRPr lang="en-US" b="0" i="0" dirty="0">
              <a:solidFill>
                <a:srgbClr val="000000"/>
              </a:solidFill>
              <a:effectLst/>
              <a:latin typeface="Arial" panose="020B0604020202020204" pitchFamily="34" charset="0"/>
            </a:endParaRPr>
          </a:p>
          <a:p>
            <a:pPr marL="176213" indent="-176213" algn="l" rtl="0" fontAlgn="base">
              <a:buFont typeface="Arial" panose="020B0604020202020204" pitchFamily="34" charset="0"/>
              <a:buChar char="•"/>
            </a:pPr>
            <a:r>
              <a:rPr lang="en-US" sz="1800" b="1" i="0" u="none" strike="noStrike" dirty="0">
                <a:solidFill>
                  <a:srgbClr val="FFFFFF"/>
                </a:solidFill>
                <a:effectLst/>
                <a:latin typeface="Calibri" panose="020F0502020204030204" pitchFamily="34" charset="0"/>
              </a:rPr>
              <a:t>Josh Nicholson, </a:t>
            </a:r>
            <a:br>
              <a:rPr lang="en-US" sz="1800" b="1" i="0" u="none" strike="noStrike" dirty="0">
                <a:solidFill>
                  <a:srgbClr val="FFFFFF"/>
                </a:solidFill>
                <a:effectLst/>
                <a:latin typeface="Calibri" panose="020F0502020204030204" pitchFamily="34" charset="0"/>
              </a:rPr>
            </a:br>
            <a:r>
              <a:rPr lang="en-US" sz="1800" b="0" i="0" u="none" strike="noStrike" dirty="0">
                <a:solidFill>
                  <a:srgbClr val="FFFFFF"/>
                </a:solidFill>
                <a:effectLst/>
                <a:latin typeface="Calibri" panose="020F0502020204030204" pitchFamily="34" charset="0"/>
              </a:rPr>
              <a:t>Co-founder and CEO, scite.ai</a:t>
            </a:r>
            <a:r>
              <a:rPr lang="en-US" sz="1800" b="0" i="0" dirty="0">
                <a:solidFill>
                  <a:srgbClr val="FFFFFF"/>
                </a:solidFill>
                <a:effectLst/>
                <a:latin typeface="Calibri" panose="020F0502020204030204" pitchFamily="34" charset="0"/>
              </a:rPr>
              <a:t>​</a:t>
            </a:r>
            <a:endParaRPr lang="en-US" b="0" i="0" dirty="0">
              <a:solidFill>
                <a:srgbClr val="000000"/>
              </a:solidFill>
              <a:effectLst/>
              <a:latin typeface="Arial" panose="020B0604020202020204" pitchFamily="34" charset="0"/>
            </a:endParaRPr>
          </a:p>
          <a:p>
            <a:pPr marL="176213" indent="-176213" algn="l" rtl="0" fontAlgn="base">
              <a:buFont typeface="Arial" panose="020B0604020202020204" pitchFamily="34" charset="0"/>
              <a:buChar char="•"/>
            </a:pPr>
            <a:r>
              <a:rPr lang="en-US" sz="1800" b="1" i="0" u="none" strike="noStrike" dirty="0">
                <a:solidFill>
                  <a:srgbClr val="FFFFFF"/>
                </a:solidFill>
                <a:effectLst/>
                <a:latin typeface="Calibri" panose="020F0502020204030204" pitchFamily="34" charset="0"/>
              </a:rPr>
              <a:t>Monica Mody, </a:t>
            </a:r>
            <a:br>
              <a:rPr lang="en-US" sz="1800" b="1" i="0" u="none" strike="noStrike" dirty="0">
                <a:solidFill>
                  <a:srgbClr val="FFFFFF"/>
                </a:solidFill>
                <a:effectLst/>
                <a:latin typeface="Calibri" panose="020F0502020204030204" pitchFamily="34" charset="0"/>
              </a:rPr>
            </a:br>
            <a:r>
              <a:rPr lang="en-US" sz="1800" b="0" i="0" u="none" strike="noStrike" dirty="0">
                <a:solidFill>
                  <a:srgbClr val="FFFFFF"/>
                </a:solidFill>
                <a:effectLst/>
                <a:latin typeface="Calibri" panose="020F0502020204030204" pitchFamily="34" charset="0"/>
              </a:rPr>
              <a:t>Vice President, Medical Communications, Bristol Myers Squibb</a:t>
            </a:r>
            <a:r>
              <a:rPr lang="en-US" sz="1800" b="0" i="0" dirty="0">
                <a:solidFill>
                  <a:srgbClr val="FFFFFF"/>
                </a:solidFill>
                <a:effectLst/>
                <a:latin typeface="Calibri" panose="020F0502020204030204" pitchFamily="34" charset="0"/>
              </a:rPr>
              <a:t>​</a:t>
            </a:r>
            <a:endParaRPr lang="en-US" b="0" i="0" dirty="0">
              <a:solidFill>
                <a:srgbClr val="000000"/>
              </a:solidFill>
              <a:effectLst/>
              <a:latin typeface="Arial" panose="020B0604020202020204" pitchFamily="34" charset="0"/>
            </a:endParaRPr>
          </a:p>
          <a:p>
            <a:pPr algn="ctr"/>
            <a:endParaRPr lang="en-GB" dirty="0"/>
          </a:p>
        </p:txBody>
      </p:sp>
    </p:spTree>
    <p:extLst>
      <p:ext uri="{BB962C8B-B14F-4D97-AF65-F5344CB8AC3E}">
        <p14:creationId xmlns:p14="http://schemas.microsoft.com/office/powerpoint/2010/main" val="194953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EB296-0564-484D-86C6-F07676E8D5DD}"/>
              </a:ext>
            </a:extLst>
          </p:cNvPr>
          <p:cNvSpPr>
            <a:spLocks noGrp="1"/>
          </p:cNvSpPr>
          <p:nvPr>
            <p:ph type="title"/>
          </p:nvPr>
        </p:nvSpPr>
        <p:spPr>
          <a:xfrm>
            <a:off x="1143001" y="79927"/>
            <a:ext cx="9950215" cy="1255388"/>
          </a:xfrm>
        </p:spPr>
        <p:txBody>
          <a:bodyPr/>
          <a:lstStyle/>
          <a:p>
            <a:r>
              <a:rPr lang="en-GB"/>
              <a:t>Purpose</a:t>
            </a:r>
          </a:p>
        </p:txBody>
      </p:sp>
      <p:sp>
        <p:nvSpPr>
          <p:cNvPr id="3" name="Content Placeholder 2">
            <a:extLst>
              <a:ext uri="{FF2B5EF4-FFF2-40B4-BE49-F238E27FC236}">
                <a16:creationId xmlns:a16="http://schemas.microsoft.com/office/drawing/2014/main" id="{693BB26C-1887-06FF-A00E-1D9DD92EB4A9}"/>
              </a:ext>
            </a:extLst>
          </p:cNvPr>
          <p:cNvSpPr>
            <a:spLocks noGrp="1"/>
          </p:cNvSpPr>
          <p:nvPr>
            <p:ph idx="1"/>
          </p:nvPr>
        </p:nvSpPr>
        <p:spPr>
          <a:xfrm>
            <a:off x="1143002" y="1620514"/>
            <a:ext cx="9681518" cy="1255388"/>
          </a:xfrm>
        </p:spPr>
        <p:txBody>
          <a:bodyPr>
            <a:normAutofit/>
          </a:bodyPr>
          <a:lstStyle/>
          <a:p>
            <a:pPr marL="0" indent="0">
              <a:buNone/>
            </a:pPr>
            <a:r>
              <a:rPr lang="en-GB" sz="2500" dirty="0">
                <a:latin typeface="Calibri" panose="020F0502020204030204" pitchFamily="34" charset="0"/>
                <a:cs typeface="Calibri" panose="020F0502020204030204" pitchFamily="34" charset="0"/>
              </a:rPr>
              <a:t>The International Society for Medical Publication Professionals (ISMPP) acknowledges the pivotal role of artificial intelligence (AI) in reshaping the landscape of medical publishing and communications. </a:t>
            </a:r>
            <a:endParaRPr lang="en-GB" sz="2500" b="1" dirty="0">
              <a:solidFill>
                <a:srgbClr val="0070C0"/>
              </a:solidFill>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3B017E17-AA8D-408F-8154-2BB5A2377149}"/>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13</a:t>
            </a:fld>
            <a:endParaRPr lang="en-US"/>
          </a:p>
        </p:txBody>
      </p:sp>
      <p:sp>
        <p:nvSpPr>
          <p:cNvPr id="6" name="Content Placeholder 2">
            <a:extLst>
              <a:ext uri="{FF2B5EF4-FFF2-40B4-BE49-F238E27FC236}">
                <a16:creationId xmlns:a16="http://schemas.microsoft.com/office/drawing/2014/main" id="{B37B0758-58F7-086D-B2A1-21F2458C6556}"/>
              </a:ext>
            </a:extLst>
          </p:cNvPr>
          <p:cNvSpPr txBox="1">
            <a:spLocks/>
          </p:cNvSpPr>
          <p:nvPr/>
        </p:nvSpPr>
        <p:spPr>
          <a:xfrm>
            <a:off x="2691465" y="3109423"/>
            <a:ext cx="7762349" cy="993019"/>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GB" sz="2500" dirty="0">
                <a:solidFill>
                  <a:srgbClr val="0070C0"/>
                </a:solidFill>
                <a:latin typeface="Calibri" panose="020F0502020204030204" pitchFamily="34" charset="0"/>
                <a:cs typeface="Calibri" panose="020F0502020204030204" pitchFamily="34" charset="0"/>
              </a:rPr>
              <a:t>As science and technology advance, so does the potential of AI in these fields.</a:t>
            </a:r>
          </a:p>
        </p:txBody>
      </p:sp>
      <p:pic>
        <p:nvPicPr>
          <p:cNvPr id="8" name="Graphic 7" descr="Internet Of Things outline">
            <a:extLst>
              <a:ext uri="{FF2B5EF4-FFF2-40B4-BE49-F238E27FC236}">
                <a16:creationId xmlns:a16="http://schemas.microsoft.com/office/drawing/2014/main" id="{641675E3-049C-9437-C83B-21B4C84A1C1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90568" y="3053101"/>
            <a:ext cx="914400" cy="914400"/>
          </a:xfrm>
          <a:prstGeom prst="rect">
            <a:avLst/>
          </a:prstGeom>
        </p:spPr>
      </p:pic>
    </p:spTree>
    <p:extLst>
      <p:ext uri="{BB962C8B-B14F-4D97-AF65-F5344CB8AC3E}">
        <p14:creationId xmlns:p14="http://schemas.microsoft.com/office/powerpoint/2010/main" val="390405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EB296-0564-484D-86C6-F07676E8D5DD}"/>
              </a:ext>
            </a:extLst>
          </p:cNvPr>
          <p:cNvSpPr>
            <a:spLocks noGrp="1"/>
          </p:cNvSpPr>
          <p:nvPr>
            <p:ph type="title"/>
          </p:nvPr>
        </p:nvSpPr>
        <p:spPr>
          <a:xfrm>
            <a:off x="1143001" y="79927"/>
            <a:ext cx="9950215" cy="1255388"/>
          </a:xfrm>
        </p:spPr>
        <p:txBody>
          <a:bodyPr/>
          <a:lstStyle/>
          <a:p>
            <a:r>
              <a:rPr lang="en-GB"/>
              <a:t>Scope</a:t>
            </a:r>
          </a:p>
        </p:txBody>
      </p:sp>
      <p:sp>
        <p:nvSpPr>
          <p:cNvPr id="3" name="Content Placeholder 2">
            <a:extLst>
              <a:ext uri="{FF2B5EF4-FFF2-40B4-BE49-F238E27FC236}">
                <a16:creationId xmlns:a16="http://schemas.microsoft.com/office/drawing/2014/main" id="{693BB26C-1887-06FF-A00E-1D9DD92EB4A9}"/>
              </a:ext>
            </a:extLst>
          </p:cNvPr>
          <p:cNvSpPr>
            <a:spLocks noGrp="1"/>
          </p:cNvSpPr>
          <p:nvPr>
            <p:ph idx="1"/>
          </p:nvPr>
        </p:nvSpPr>
        <p:spPr>
          <a:xfrm>
            <a:off x="1143001" y="1620514"/>
            <a:ext cx="9950215" cy="918224"/>
          </a:xfrm>
        </p:spPr>
        <p:txBody>
          <a:bodyPr>
            <a:normAutofit/>
          </a:bodyPr>
          <a:lstStyle/>
          <a:p>
            <a:pPr marL="0" indent="0">
              <a:buNone/>
            </a:pPr>
            <a:r>
              <a:rPr lang="en-GB" sz="2500" dirty="0">
                <a:latin typeface="Calibri" panose="020F0502020204030204" pitchFamily="34" charset="0"/>
                <a:cs typeface="Calibri" panose="020F0502020204030204" pitchFamily="34" charset="0"/>
              </a:rPr>
              <a:t>This position statement focuses on guiding professionals within the realm </a:t>
            </a:r>
            <a:br>
              <a:rPr lang="en-GB" sz="2500" dirty="0">
                <a:latin typeface="Calibri" panose="020F0502020204030204" pitchFamily="34" charset="0"/>
                <a:cs typeface="Calibri" panose="020F0502020204030204" pitchFamily="34" charset="0"/>
              </a:rPr>
            </a:br>
            <a:r>
              <a:rPr lang="en-GB" sz="2500" dirty="0">
                <a:latin typeface="Calibri" panose="020F0502020204030204" pitchFamily="34" charset="0"/>
                <a:cs typeface="Calibri" panose="020F0502020204030204" pitchFamily="34" charset="0"/>
              </a:rPr>
              <a:t>of medical publishing and communications in the appropriate use of AI. </a:t>
            </a:r>
          </a:p>
        </p:txBody>
      </p:sp>
      <p:sp>
        <p:nvSpPr>
          <p:cNvPr id="4" name="Slide Number Placeholder 3">
            <a:extLst>
              <a:ext uri="{FF2B5EF4-FFF2-40B4-BE49-F238E27FC236}">
                <a16:creationId xmlns:a16="http://schemas.microsoft.com/office/drawing/2014/main" id="{3B017E17-AA8D-408F-8154-2BB5A2377149}"/>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14</a:t>
            </a:fld>
            <a:endParaRPr lang="en-US"/>
          </a:p>
        </p:txBody>
      </p:sp>
      <p:sp>
        <p:nvSpPr>
          <p:cNvPr id="5" name="Content Placeholder 2">
            <a:extLst>
              <a:ext uri="{FF2B5EF4-FFF2-40B4-BE49-F238E27FC236}">
                <a16:creationId xmlns:a16="http://schemas.microsoft.com/office/drawing/2014/main" id="{B947B418-3BD0-5582-412A-09D01E3E0D3F}"/>
              </a:ext>
            </a:extLst>
          </p:cNvPr>
          <p:cNvSpPr txBox="1">
            <a:spLocks/>
          </p:cNvSpPr>
          <p:nvPr/>
        </p:nvSpPr>
        <p:spPr>
          <a:xfrm>
            <a:off x="2691465" y="3109423"/>
            <a:ext cx="7762349" cy="1684250"/>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GB" sz="2500" dirty="0">
                <a:solidFill>
                  <a:srgbClr val="0070C0"/>
                </a:solidFill>
                <a:latin typeface="Calibri" panose="020F0502020204030204" pitchFamily="34" charset="0"/>
                <a:cs typeface="Calibri" panose="020F0502020204030204" pitchFamily="34" charset="0"/>
              </a:rPr>
              <a:t>Anchored in ISMPP’s Mission Statement and the overall guiding principles of Good Publication Practice, it aims to illuminate the inherent value of AI and to establish best practices that foster a safe, ethical, and productive AI environment. </a:t>
            </a:r>
          </a:p>
        </p:txBody>
      </p:sp>
      <p:pic>
        <p:nvPicPr>
          <p:cNvPr id="8" name="Graphic 7" descr="Internet Of Things outline">
            <a:extLst>
              <a:ext uri="{FF2B5EF4-FFF2-40B4-BE49-F238E27FC236}">
                <a16:creationId xmlns:a16="http://schemas.microsoft.com/office/drawing/2014/main" id="{284BC176-2106-D345-2F05-A1FBE6C1A4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90568" y="3053101"/>
            <a:ext cx="914400" cy="914400"/>
          </a:xfrm>
          <a:prstGeom prst="rect">
            <a:avLst/>
          </a:prstGeom>
        </p:spPr>
      </p:pic>
    </p:spTree>
    <p:extLst>
      <p:ext uri="{BB962C8B-B14F-4D97-AF65-F5344CB8AC3E}">
        <p14:creationId xmlns:p14="http://schemas.microsoft.com/office/powerpoint/2010/main" val="23917631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8A0CB-CDBD-BF46-4637-06206C7DC833}"/>
              </a:ext>
            </a:extLst>
          </p:cNvPr>
          <p:cNvSpPr>
            <a:spLocks noGrp="1"/>
          </p:cNvSpPr>
          <p:nvPr>
            <p:ph type="title"/>
          </p:nvPr>
        </p:nvSpPr>
        <p:spPr/>
        <p:txBody>
          <a:bodyPr>
            <a:normAutofit/>
          </a:bodyPr>
          <a:lstStyle/>
          <a:p>
            <a:r>
              <a:rPr lang="en-GB" dirty="0"/>
              <a:t>Ethical Use of AI and Accountability</a:t>
            </a:r>
          </a:p>
        </p:txBody>
      </p:sp>
      <p:sp>
        <p:nvSpPr>
          <p:cNvPr id="3" name="Content Placeholder 2">
            <a:extLst>
              <a:ext uri="{FF2B5EF4-FFF2-40B4-BE49-F238E27FC236}">
                <a16:creationId xmlns:a16="http://schemas.microsoft.com/office/drawing/2014/main" id="{86AEBB4F-9123-DD42-E1E1-551971347E02}"/>
              </a:ext>
            </a:extLst>
          </p:cNvPr>
          <p:cNvSpPr>
            <a:spLocks noGrp="1"/>
          </p:cNvSpPr>
          <p:nvPr>
            <p:ph idx="1"/>
          </p:nvPr>
        </p:nvSpPr>
        <p:spPr>
          <a:xfrm>
            <a:off x="2136913" y="2473235"/>
            <a:ext cx="8956303" cy="1949678"/>
          </a:xfrm>
        </p:spPr>
        <p:txBody>
          <a:bodyPr>
            <a:noAutofit/>
          </a:bodyPr>
          <a:lstStyle/>
          <a:p>
            <a:pPr marL="0" indent="0">
              <a:buNone/>
            </a:pPr>
            <a:r>
              <a:rPr lang="en-GB" sz="2667" b="1" dirty="0">
                <a:latin typeface="Calibri" panose="020F0502020204030204" pitchFamily="34" charset="0"/>
                <a:cs typeface="Calibri" panose="020F0502020204030204" pitchFamily="34" charset="0"/>
              </a:rPr>
              <a:t>Appropriate AI Utilization: </a:t>
            </a:r>
            <a:r>
              <a:rPr lang="en-GB" sz="2667" dirty="0">
                <a:latin typeface="Calibri" panose="020F0502020204030204" pitchFamily="34" charset="0"/>
                <a:cs typeface="Calibri" panose="020F0502020204030204" pitchFamily="34" charset="0"/>
              </a:rPr>
              <a:t>Adhering to best practices including announcing AI use in medical publishing and communications. This encompasses local, national, and international standards such as the International Committee of Medical Journal Editors (ICMJE), as well as specific journal and congress guidelines.</a:t>
            </a:r>
          </a:p>
        </p:txBody>
      </p:sp>
      <p:sp>
        <p:nvSpPr>
          <p:cNvPr id="4" name="Slide Number Placeholder 3">
            <a:extLst>
              <a:ext uri="{FF2B5EF4-FFF2-40B4-BE49-F238E27FC236}">
                <a16:creationId xmlns:a16="http://schemas.microsoft.com/office/drawing/2014/main" id="{36DD5118-568E-031E-9521-F93B1DFD4A5F}"/>
              </a:ext>
            </a:extLst>
          </p:cNvPr>
          <p:cNvSpPr>
            <a:spLocks noGrp="1"/>
          </p:cNvSpPr>
          <p:nvPr>
            <p:ph type="sldNum" sz="quarter" idx="10"/>
          </p:nvPr>
        </p:nvSpPr>
        <p:spPr/>
        <p:txBody>
          <a:bodyPr/>
          <a:lstStyle/>
          <a:p>
            <a:fld id="{42AD0A0E-4515-A647-B2E3-7F1B29FB990E}" type="slidenum">
              <a:rPr lang="en-US" smtClean="0"/>
              <a:pPr/>
              <a:t>15</a:t>
            </a:fld>
            <a:endParaRPr lang="en-US"/>
          </a:p>
        </p:txBody>
      </p:sp>
      <p:sp>
        <p:nvSpPr>
          <p:cNvPr id="8" name="Rectangle 7">
            <a:extLst>
              <a:ext uri="{FF2B5EF4-FFF2-40B4-BE49-F238E27FC236}">
                <a16:creationId xmlns:a16="http://schemas.microsoft.com/office/drawing/2014/main" id="{E84BBDCF-8683-9AB3-4D5A-80FDAE01AF0B}"/>
              </a:ext>
            </a:extLst>
          </p:cNvPr>
          <p:cNvSpPr/>
          <p:nvPr/>
        </p:nvSpPr>
        <p:spPr>
          <a:xfrm>
            <a:off x="1776150" y="2473235"/>
            <a:ext cx="36000" cy="1850287"/>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A7D97254-5661-7A7E-8B1D-FA797470E982}"/>
              </a:ext>
            </a:extLst>
          </p:cNvPr>
          <p:cNvSpPr txBox="1">
            <a:spLocks/>
          </p:cNvSpPr>
          <p:nvPr/>
        </p:nvSpPr>
        <p:spPr>
          <a:xfrm>
            <a:off x="1049089" y="2387096"/>
            <a:ext cx="667426" cy="61452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3500" b="1" dirty="0">
                <a:solidFill>
                  <a:srgbClr val="F28C11"/>
                </a:solidFill>
                <a:latin typeface="Calibri" panose="020F0502020204030204" pitchFamily="34" charset="0"/>
                <a:cs typeface="Calibri" panose="020F0502020204030204" pitchFamily="34" charset="0"/>
              </a:rPr>
              <a:t>1. </a:t>
            </a:r>
            <a:endParaRPr lang="en-GB" sz="3500" dirty="0">
              <a:solidFill>
                <a:srgbClr val="F28C11"/>
              </a:solidFill>
              <a:latin typeface="Calibri" panose="020F0502020204030204" pitchFamily="34" charset="0"/>
              <a:cs typeface="Calibri" panose="020F0502020204030204" pitchFamily="34" charset="0"/>
            </a:endParaRPr>
          </a:p>
        </p:txBody>
      </p:sp>
      <p:pic>
        <p:nvPicPr>
          <p:cNvPr id="13" name="Graphic 12" descr="Gavel outline">
            <a:extLst>
              <a:ext uri="{FF2B5EF4-FFF2-40B4-BE49-F238E27FC236}">
                <a16:creationId xmlns:a16="http://schemas.microsoft.com/office/drawing/2014/main" id="{6D058638-F78D-CFFC-6E5B-DC9AE06B8DA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32129" y="541559"/>
            <a:ext cx="879764" cy="879764"/>
          </a:xfrm>
          <a:prstGeom prst="rect">
            <a:avLst/>
          </a:prstGeom>
        </p:spPr>
      </p:pic>
    </p:spTree>
    <p:extLst>
      <p:ext uri="{BB962C8B-B14F-4D97-AF65-F5344CB8AC3E}">
        <p14:creationId xmlns:p14="http://schemas.microsoft.com/office/powerpoint/2010/main" val="17577311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386EE91-DBF6-527D-CA19-CF11F8530AC5}"/>
              </a:ext>
            </a:extLst>
          </p:cNvPr>
          <p:cNvSpPr/>
          <p:nvPr/>
        </p:nvSpPr>
        <p:spPr>
          <a:xfrm>
            <a:off x="1776150" y="2473235"/>
            <a:ext cx="36000" cy="1080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C8A0CB-CDBD-BF46-4637-06206C7DC833}"/>
              </a:ext>
            </a:extLst>
          </p:cNvPr>
          <p:cNvSpPr>
            <a:spLocks noGrp="1"/>
          </p:cNvSpPr>
          <p:nvPr>
            <p:ph type="title"/>
          </p:nvPr>
        </p:nvSpPr>
        <p:spPr/>
        <p:txBody>
          <a:bodyPr>
            <a:normAutofit/>
          </a:bodyPr>
          <a:lstStyle/>
          <a:p>
            <a:r>
              <a:rPr lang="en-GB"/>
              <a:t>Ethical Use of AI and Accountability</a:t>
            </a:r>
          </a:p>
        </p:txBody>
      </p:sp>
      <p:sp>
        <p:nvSpPr>
          <p:cNvPr id="4" name="Slide Number Placeholder 3">
            <a:extLst>
              <a:ext uri="{FF2B5EF4-FFF2-40B4-BE49-F238E27FC236}">
                <a16:creationId xmlns:a16="http://schemas.microsoft.com/office/drawing/2014/main" id="{36DD5118-568E-031E-9521-F93B1DFD4A5F}"/>
              </a:ext>
            </a:extLst>
          </p:cNvPr>
          <p:cNvSpPr>
            <a:spLocks noGrp="1"/>
          </p:cNvSpPr>
          <p:nvPr>
            <p:ph type="sldNum" sz="quarter" idx="10"/>
          </p:nvPr>
        </p:nvSpPr>
        <p:spPr/>
        <p:txBody>
          <a:bodyPr/>
          <a:lstStyle/>
          <a:p>
            <a:fld id="{42AD0A0E-4515-A647-B2E3-7F1B29FB990E}" type="slidenum">
              <a:rPr lang="en-US" smtClean="0"/>
              <a:pPr/>
              <a:t>16</a:t>
            </a:fld>
            <a:endParaRPr lang="en-US"/>
          </a:p>
        </p:txBody>
      </p:sp>
      <p:sp>
        <p:nvSpPr>
          <p:cNvPr id="8" name="Content Placeholder 2">
            <a:extLst>
              <a:ext uri="{FF2B5EF4-FFF2-40B4-BE49-F238E27FC236}">
                <a16:creationId xmlns:a16="http://schemas.microsoft.com/office/drawing/2014/main" id="{CD811FA2-F85F-416D-84E8-A8A547C9D6EB}"/>
              </a:ext>
            </a:extLst>
          </p:cNvPr>
          <p:cNvSpPr txBox="1">
            <a:spLocks/>
          </p:cNvSpPr>
          <p:nvPr/>
        </p:nvSpPr>
        <p:spPr>
          <a:xfrm>
            <a:off x="1049089" y="2387096"/>
            <a:ext cx="667426" cy="61452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3500" b="1" dirty="0">
                <a:solidFill>
                  <a:srgbClr val="F28C11"/>
                </a:solidFill>
                <a:latin typeface="Calibri" panose="020F0502020204030204" pitchFamily="34" charset="0"/>
                <a:cs typeface="Calibri" panose="020F0502020204030204" pitchFamily="34" charset="0"/>
              </a:rPr>
              <a:t>2. </a:t>
            </a:r>
            <a:endParaRPr lang="en-GB" sz="3500" dirty="0">
              <a:solidFill>
                <a:srgbClr val="F28C11"/>
              </a:solidFill>
              <a:latin typeface="Calibri" panose="020F0502020204030204" pitchFamily="34" charset="0"/>
              <a:cs typeface="Calibri" panose="020F0502020204030204" pitchFamily="34" charset="0"/>
            </a:endParaRPr>
          </a:p>
        </p:txBody>
      </p:sp>
      <p:sp>
        <p:nvSpPr>
          <p:cNvPr id="9" name="Content Placeholder 2">
            <a:extLst>
              <a:ext uri="{FF2B5EF4-FFF2-40B4-BE49-F238E27FC236}">
                <a16:creationId xmlns:a16="http://schemas.microsoft.com/office/drawing/2014/main" id="{66D1449D-8864-279A-C83A-BA98E2020004}"/>
              </a:ext>
            </a:extLst>
          </p:cNvPr>
          <p:cNvSpPr txBox="1">
            <a:spLocks/>
          </p:cNvSpPr>
          <p:nvPr/>
        </p:nvSpPr>
        <p:spPr>
          <a:xfrm>
            <a:off x="2136913" y="2473235"/>
            <a:ext cx="8956303" cy="1949678"/>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2667" b="1" dirty="0">
                <a:latin typeface="Calibri" panose="020F0502020204030204" pitchFamily="34" charset="0"/>
                <a:cs typeface="Calibri" panose="020F0502020204030204" pitchFamily="34" charset="0"/>
              </a:rPr>
              <a:t>Driving Accountability: </a:t>
            </a:r>
            <a:r>
              <a:rPr lang="en-GB" sz="2667" dirty="0">
                <a:latin typeface="Calibri" panose="020F0502020204030204" pitchFamily="34" charset="0"/>
                <a:cs typeface="Calibri" panose="020F0502020204030204" pitchFamily="34" charset="0"/>
              </a:rPr>
              <a:t>Encouraging professionals to be accountable and responsible for AI-powered outputs and ensuring ethical use of AI.</a:t>
            </a:r>
          </a:p>
        </p:txBody>
      </p:sp>
      <p:pic>
        <p:nvPicPr>
          <p:cNvPr id="13" name="Graphic 12" descr="Gavel outline">
            <a:extLst>
              <a:ext uri="{FF2B5EF4-FFF2-40B4-BE49-F238E27FC236}">
                <a16:creationId xmlns:a16="http://schemas.microsoft.com/office/drawing/2014/main" id="{E1AE0F15-9C49-824D-92DB-030CB7BC6C1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32129" y="541559"/>
            <a:ext cx="879764" cy="879764"/>
          </a:xfrm>
          <a:prstGeom prst="rect">
            <a:avLst/>
          </a:prstGeom>
        </p:spPr>
      </p:pic>
    </p:spTree>
    <p:extLst>
      <p:ext uri="{BB962C8B-B14F-4D97-AF65-F5344CB8AC3E}">
        <p14:creationId xmlns:p14="http://schemas.microsoft.com/office/powerpoint/2010/main" val="5348386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82E82D2-4B0D-5D47-C7A1-96234B2D5354}"/>
              </a:ext>
            </a:extLst>
          </p:cNvPr>
          <p:cNvSpPr/>
          <p:nvPr/>
        </p:nvSpPr>
        <p:spPr>
          <a:xfrm>
            <a:off x="1776150" y="2473235"/>
            <a:ext cx="36000" cy="1476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1C8A0CB-CDBD-BF46-4637-06206C7DC833}"/>
              </a:ext>
            </a:extLst>
          </p:cNvPr>
          <p:cNvSpPr>
            <a:spLocks noGrp="1"/>
          </p:cNvSpPr>
          <p:nvPr>
            <p:ph type="title"/>
          </p:nvPr>
        </p:nvSpPr>
        <p:spPr/>
        <p:txBody>
          <a:bodyPr>
            <a:normAutofit/>
          </a:bodyPr>
          <a:lstStyle/>
          <a:p>
            <a:r>
              <a:rPr lang="en-GB"/>
              <a:t>Ethical Use of AI and Accountability</a:t>
            </a:r>
          </a:p>
        </p:txBody>
      </p:sp>
      <p:sp>
        <p:nvSpPr>
          <p:cNvPr id="4" name="Slide Number Placeholder 3">
            <a:extLst>
              <a:ext uri="{FF2B5EF4-FFF2-40B4-BE49-F238E27FC236}">
                <a16:creationId xmlns:a16="http://schemas.microsoft.com/office/drawing/2014/main" id="{36DD5118-568E-031E-9521-F93B1DFD4A5F}"/>
              </a:ext>
            </a:extLst>
          </p:cNvPr>
          <p:cNvSpPr>
            <a:spLocks noGrp="1"/>
          </p:cNvSpPr>
          <p:nvPr>
            <p:ph type="sldNum" sz="quarter" idx="10"/>
          </p:nvPr>
        </p:nvSpPr>
        <p:spPr/>
        <p:txBody>
          <a:bodyPr/>
          <a:lstStyle/>
          <a:p>
            <a:fld id="{42AD0A0E-4515-A647-B2E3-7F1B29FB990E}" type="slidenum">
              <a:rPr lang="en-US" smtClean="0"/>
              <a:pPr/>
              <a:t>17</a:t>
            </a:fld>
            <a:endParaRPr lang="en-US"/>
          </a:p>
        </p:txBody>
      </p:sp>
      <p:sp>
        <p:nvSpPr>
          <p:cNvPr id="8" name="Content Placeholder 2">
            <a:extLst>
              <a:ext uri="{FF2B5EF4-FFF2-40B4-BE49-F238E27FC236}">
                <a16:creationId xmlns:a16="http://schemas.microsoft.com/office/drawing/2014/main" id="{CB545A3C-3292-A696-1000-AAF55C6D2023}"/>
              </a:ext>
            </a:extLst>
          </p:cNvPr>
          <p:cNvSpPr txBox="1">
            <a:spLocks/>
          </p:cNvSpPr>
          <p:nvPr/>
        </p:nvSpPr>
        <p:spPr>
          <a:xfrm>
            <a:off x="1049089" y="2387096"/>
            <a:ext cx="667426" cy="61452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3500" b="1" dirty="0">
                <a:solidFill>
                  <a:srgbClr val="F28C11"/>
                </a:solidFill>
                <a:latin typeface="Calibri" panose="020F0502020204030204" pitchFamily="34" charset="0"/>
                <a:cs typeface="Calibri" panose="020F0502020204030204" pitchFamily="34" charset="0"/>
              </a:rPr>
              <a:t>3. </a:t>
            </a:r>
            <a:endParaRPr lang="en-GB" sz="3500" dirty="0">
              <a:solidFill>
                <a:srgbClr val="F28C11"/>
              </a:solidFill>
              <a:latin typeface="Calibri" panose="020F0502020204030204" pitchFamily="34" charset="0"/>
              <a:cs typeface="Calibri" panose="020F0502020204030204" pitchFamily="34" charset="0"/>
            </a:endParaRPr>
          </a:p>
        </p:txBody>
      </p:sp>
      <p:sp>
        <p:nvSpPr>
          <p:cNvPr id="9" name="Content Placeholder 2">
            <a:extLst>
              <a:ext uri="{FF2B5EF4-FFF2-40B4-BE49-F238E27FC236}">
                <a16:creationId xmlns:a16="http://schemas.microsoft.com/office/drawing/2014/main" id="{59E92C28-E36C-C82B-41A0-BD5591D2E7A0}"/>
              </a:ext>
            </a:extLst>
          </p:cNvPr>
          <p:cNvSpPr txBox="1">
            <a:spLocks/>
          </p:cNvSpPr>
          <p:nvPr/>
        </p:nvSpPr>
        <p:spPr>
          <a:xfrm>
            <a:off x="2136913" y="2473235"/>
            <a:ext cx="8956303" cy="1949678"/>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2667" b="1" dirty="0">
                <a:latin typeface="Calibri" panose="020F0502020204030204" pitchFamily="34" charset="0"/>
                <a:cs typeface="Calibri" panose="020F0502020204030204" pitchFamily="34" charset="0"/>
              </a:rPr>
              <a:t>Ensuring Responsibility and Trust: </a:t>
            </a:r>
            <a:r>
              <a:rPr lang="en-GB" sz="2667" dirty="0">
                <a:latin typeface="Calibri" panose="020F0502020204030204" pitchFamily="34" charset="0"/>
                <a:cs typeface="Calibri" panose="020F0502020204030204" pitchFamily="34" charset="0"/>
              </a:rPr>
              <a:t>All AI outputs must be subjected to human oversight and verification to ensure accuracy and prevent the dissemination of misinformation </a:t>
            </a:r>
            <a:br>
              <a:rPr lang="en-GB" sz="2667" dirty="0">
                <a:latin typeface="Calibri" panose="020F0502020204030204" pitchFamily="34" charset="0"/>
                <a:cs typeface="Calibri" panose="020F0502020204030204" pitchFamily="34" charset="0"/>
              </a:rPr>
            </a:br>
            <a:r>
              <a:rPr lang="en-GB" sz="2667" dirty="0">
                <a:latin typeface="Calibri" panose="020F0502020204030204" pitchFamily="34" charset="0"/>
                <a:cs typeface="Calibri" panose="020F0502020204030204" pitchFamily="34" charset="0"/>
              </a:rPr>
              <a:t>or disinformation.</a:t>
            </a:r>
          </a:p>
        </p:txBody>
      </p:sp>
      <p:pic>
        <p:nvPicPr>
          <p:cNvPr id="12" name="Graphic 11" descr="Gavel outline">
            <a:extLst>
              <a:ext uri="{FF2B5EF4-FFF2-40B4-BE49-F238E27FC236}">
                <a16:creationId xmlns:a16="http://schemas.microsoft.com/office/drawing/2014/main" id="{1869A9F4-FC48-FC11-91A7-8D270D6F20A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32129" y="541559"/>
            <a:ext cx="879764" cy="879764"/>
          </a:xfrm>
          <a:prstGeom prst="rect">
            <a:avLst/>
          </a:prstGeom>
        </p:spPr>
      </p:pic>
    </p:spTree>
    <p:extLst>
      <p:ext uri="{BB962C8B-B14F-4D97-AF65-F5344CB8AC3E}">
        <p14:creationId xmlns:p14="http://schemas.microsoft.com/office/powerpoint/2010/main" val="16036915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8A0CB-CDBD-BF46-4637-06206C7DC833}"/>
              </a:ext>
            </a:extLst>
          </p:cNvPr>
          <p:cNvSpPr>
            <a:spLocks noGrp="1"/>
          </p:cNvSpPr>
          <p:nvPr>
            <p:ph type="title"/>
          </p:nvPr>
        </p:nvSpPr>
        <p:spPr/>
        <p:txBody>
          <a:bodyPr>
            <a:normAutofit/>
          </a:bodyPr>
          <a:lstStyle/>
          <a:p>
            <a:r>
              <a:rPr lang="en-GB"/>
              <a:t>Ethical Use of AI and Accountability</a:t>
            </a:r>
          </a:p>
        </p:txBody>
      </p:sp>
      <p:sp>
        <p:nvSpPr>
          <p:cNvPr id="3" name="Content Placeholder 2">
            <a:extLst>
              <a:ext uri="{FF2B5EF4-FFF2-40B4-BE49-F238E27FC236}">
                <a16:creationId xmlns:a16="http://schemas.microsoft.com/office/drawing/2014/main" id="{86AEBB4F-9123-DD42-E1E1-551971347E02}"/>
              </a:ext>
            </a:extLst>
          </p:cNvPr>
          <p:cNvSpPr>
            <a:spLocks noGrp="1"/>
          </p:cNvSpPr>
          <p:nvPr>
            <p:ph idx="1"/>
          </p:nvPr>
        </p:nvSpPr>
        <p:spPr>
          <a:xfrm>
            <a:off x="2136912" y="1620513"/>
            <a:ext cx="8956303" cy="4901239"/>
          </a:xfrm>
        </p:spPr>
        <p:txBody>
          <a:bodyPr>
            <a:noAutofit/>
          </a:bodyPr>
          <a:lstStyle/>
          <a:p>
            <a:pPr marL="0" indent="0">
              <a:spcBef>
                <a:spcPts val="2400"/>
              </a:spcBef>
              <a:buNone/>
            </a:pPr>
            <a:r>
              <a:rPr lang="en-GB" sz="2400" b="1" dirty="0">
                <a:latin typeface="Calibri" panose="020F0502020204030204" pitchFamily="34" charset="0"/>
                <a:cs typeface="Calibri" panose="020F0502020204030204" pitchFamily="34" charset="0"/>
              </a:rPr>
              <a:t>Appropriate AI Utilization: </a:t>
            </a:r>
            <a:r>
              <a:rPr lang="en-GB" sz="2400" dirty="0">
                <a:latin typeface="Calibri" panose="020F0502020204030204" pitchFamily="34" charset="0"/>
                <a:cs typeface="Calibri" panose="020F0502020204030204" pitchFamily="34" charset="0"/>
              </a:rPr>
              <a:t>Adhering to best practices including announcing AI use in medical publishing and communications. </a:t>
            </a:r>
            <a:br>
              <a:rPr lang="en-GB" sz="2400" dirty="0">
                <a:latin typeface="Calibri" panose="020F0502020204030204" pitchFamily="34" charset="0"/>
                <a:cs typeface="Calibri" panose="020F0502020204030204" pitchFamily="34" charset="0"/>
              </a:rPr>
            </a:br>
            <a:r>
              <a:rPr lang="en-GB" sz="2400" dirty="0">
                <a:latin typeface="Calibri" panose="020F0502020204030204" pitchFamily="34" charset="0"/>
                <a:cs typeface="Calibri" panose="020F0502020204030204" pitchFamily="34" charset="0"/>
              </a:rPr>
              <a:t>This encompasses local, national, and international standards such </a:t>
            </a:r>
            <a:br>
              <a:rPr lang="en-GB" sz="2400" dirty="0">
                <a:latin typeface="Calibri" panose="020F0502020204030204" pitchFamily="34" charset="0"/>
                <a:cs typeface="Calibri" panose="020F0502020204030204" pitchFamily="34" charset="0"/>
              </a:rPr>
            </a:br>
            <a:r>
              <a:rPr lang="en-GB" sz="2400" dirty="0">
                <a:latin typeface="Calibri" panose="020F0502020204030204" pitchFamily="34" charset="0"/>
                <a:cs typeface="Calibri" panose="020F0502020204030204" pitchFamily="34" charset="0"/>
              </a:rPr>
              <a:t>as the International Committee of Medical Journal Editors (ICMJE), </a:t>
            </a:r>
            <a:br>
              <a:rPr lang="en-GB" sz="2400" dirty="0">
                <a:latin typeface="Calibri" panose="020F0502020204030204" pitchFamily="34" charset="0"/>
                <a:cs typeface="Calibri" panose="020F0502020204030204" pitchFamily="34" charset="0"/>
              </a:rPr>
            </a:br>
            <a:r>
              <a:rPr lang="en-GB" sz="2400" dirty="0">
                <a:latin typeface="Calibri" panose="020F0502020204030204" pitchFamily="34" charset="0"/>
                <a:cs typeface="Calibri" panose="020F0502020204030204" pitchFamily="34" charset="0"/>
              </a:rPr>
              <a:t>as well as specific journal and congress guidelines.</a:t>
            </a:r>
          </a:p>
          <a:p>
            <a:pPr marL="0" indent="0">
              <a:spcBef>
                <a:spcPts val="2400"/>
              </a:spcBef>
              <a:buNone/>
            </a:pPr>
            <a:r>
              <a:rPr lang="en-GB" sz="2400" b="1" dirty="0">
                <a:latin typeface="Calibri" panose="020F0502020204030204" pitchFamily="34" charset="0"/>
                <a:cs typeface="Calibri" panose="020F0502020204030204" pitchFamily="34" charset="0"/>
              </a:rPr>
              <a:t>Driving Accountability: </a:t>
            </a:r>
            <a:r>
              <a:rPr lang="en-GB" sz="2400" dirty="0">
                <a:latin typeface="Calibri" panose="020F0502020204030204" pitchFamily="34" charset="0"/>
                <a:cs typeface="Calibri" panose="020F0502020204030204" pitchFamily="34" charset="0"/>
              </a:rPr>
              <a:t>Encouraging professionals to be accountable and responsible for AI-powered outputs and ensuring ethical use of AI.</a:t>
            </a:r>
          </a:p>
          <a:p>
            <a:pPr marL="0" indent="0">
              <a:spcBef>
                <a:spcPts val="2400"/>
              </a:spcBef>
              <a:buNone/>
            </a:pPr>
            <a:r>
              <a:rPr lang="en-GB" sz="2400" b="1" dirty="0">
                <a:latin typeface="Calibri" panose="020F0502020204030204" pitchFamily="34" charset="0"/>
                <a:cs typeface="Calibri" panose="020F0502020204030204" pitchFamily="34" charset="0"/>
              </a:rPr>
              <a:t>Ensuring Responsibility and Trust: </a:t>
            </a:r>
            <a:r>
              <a:rPr lang="en-GB" sz="2400" dirty="0">
                <a:latin typeface="Calibri" panose="020F0502020204030204" pitchFamily="34" charset="0"/>
                <a:cs typeface="Calibri" panose="020F0502020204030204" pitchFamily="34" charset="0"/>
              </a:rPr>
              <a:t>All AI outputs must be subjected to human oversight and verification to ensure accuracy and prevent the dissemination of misinformation or disinformation.</a:t>
            </a:r>
          </a:p>
        </p:txBody>
      </p:sp>
      <p:sp>
        <p:nvSpPr>
          <p:cNvPr id="4" name="Slide Number Placeholder 3">
            <a:extLst>
              <a:ext uri="{FF2B5EF4-FFF2-40B4-BE49-F238E27FC236}">
                <a16:creationId xmlns:a16="http://schemas.microsoft.com/office/drawing/2014/main" id="{36DD5118-568E-031E-9521-F93B1DFD4A5F}"/>
              </a:ext>
            </a:extLst>
          </p:cNvPr>
          <p:cNvSpPr>
            <a:spLocks noGrp="1"/>
          </p:cNvSpPr>
          <p:nvPr>
            <p:ph type="sldNum" sz="quarter" idx="10"/>
          </p:nvPr>
        </p:nvSpPr>
        <p:spPr/>
        <p:txBody>
          <a:bodyPr/>
          <a:lstStyle/>
          <a:p>
            <a:fld id="{42AD0A0E-4515-A647-B2E3-7F1B29FB990E}" type="slidenum">
              <a:rPr lang="en-US" smtClean="0"/>
              <a:pPr/>
              <a:t>18</a:t>
            </a:fld>
            <a:endParaRPr lang="en-US"/>
          </a:p>
        </p:txBody>
      </p:sp>
      <p:sp>
        <p:nvSpPr>
          <p:cNvPr id="7" name="Rectangle 6">
            <a:extLst>
              <a:ext uri="{FF2B5EF4-FFF2-40B4-BE49-F238E27FC236}">
                <a16:creationId xmlns:a16="http://schemas.microsoft.com/office/drawing/2014/main" id="{A7123B35-347B-D44A-F933-D6B57384356B}"/>
              </a:ext>
            </a:extLst>
          </p:cNvPr>
          <p:cNvSpPr/>
          <p:nvPr/>
        </p:nvSpPr>
        <p:spPr>
          <a:xfrm>
            <a:off x="1776150" y="1714696"/>
            <a:ext cx="36000" cy="1512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ACFFB684-95DE-93B5-EF1F-ADA9EC699FB3}"/>
              </a:ext>
            </a:extLst>
          </p:cNvPr>
          <p:cNvSpPr txBox="1">
            <a:spLocks/>
          </p:cNvSpPr>
          <p:nvPr/>
        </p:nvSpPr>
        <p:spPr>
          <a:xfrm>
            <a:off x="1049089" y="1628557"/>
            <a:ext cx="667426" cy="61452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3000" b="1" dirty="0">
                <a:solidFill>
                  <a:srgbClr val="F28C11"/>
                </a:solidFill>
                <a:latin typeface="Calibri" panose="020F0502020204030204" pitchFamily="34" charset="0"/>
                <a:cs typeface="Calibri" panose="020F0502020204030204" pitchFamily="34" charset="0"/>
              </a:rPr>
              <a:t>1. </a:t>
            </a:r>
            <a:endParaRPr lang="en-GB" sz="3000" dirty="0">
              <a:solidFill>
                <a:srgbClr val="F28C11"/>
              </a:solidFill>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D9E4CF34-F5B7-754F-BB9B-F99DDCFE7C0F}"/>
              </a:ext>
            </a:extLst>
          </p:cNvPr>
          <p:cNvSpPr/>
          <p:nvPr/>
        </p:nvSpPr>
        <p:spPr>
          <a:xfrm>
            <a:off x="1776150" y="3657801"/>
            <a:ext cx="36000" cy="576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8B2730E8-5D53-8A28-7E80-33385232A722}"/>
              </a:ext>
            </a:extLst>
          </p:cNvPr>
          <p:cNvSpPr txBox="1">
            <a:spLocks/>
          </p:cNvSpPr>
          <p:nvPr/>
        </p:nvSpPr>
        <p:spPr>
          <a:xfrm>
            <a:off x="1049089" y="3571662"/>
            <a:ext cx="667426" cy="61452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3000" b="1" dirty="0">
                <a:solidFill>
                  <a:srgbClr val="F28C11"/>
                </a:solidFill>
                <a:latin typeface="Calibri" panose="020F0502020204030204" pitchFamily="34" charset="0"/>
                <a:cs typeface="Calibri" panose="020F0502020204030204" pitchFamily="34" charset="0"/>
              </a:rPr>
              <a:t>2. </a:t>
            </a:r>
            <a:endParaRPr lang="en-GB" sz="3000" dirty="0">
              <a:solidFill>
                <a:srgbClr val="F28C11"/>
              </a:solidFill>
              <a:latin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9A9C2596-7A39-766B-DDCD-0DBF286B0CE6}"/>
              </a:ext>
            </a:extLst>
          </p:cNvPr>
          <p:cNvSpPr/>
          <p:nvPr/>
        </p:nvSpPr>
        <p:spPr>
          <a:xfrm>
            <a:off x="1776150" y="4624153"/>
            <a:ext cx="36000" cy="864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EA3A634D-8DC9-9D53-3827-D01F900468D2}"/>
              </a:ext>
            </a:extLst>
          </p:cNvPr>
          <p:cNvSpPr txBox="1">
            <a:spLocks/>
          </p:cNvSpPr>
          <p:nvPr/>
        </p:nvSpPr>
        <p:spPr>
          <a:xfrm>
            <a:off x="1049089" y="4538014"/>
            <a:ext cx="667426" cy="61452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3000" b="1" dirty="0">
                <a:solidFill>
                  <a:srgbClr val="F28C11"/>
                </a:solidFill>
                <a:latin typeface="Calibri" panose="020F0502020204030204" pitchFamily="34" charset="0"/>
                <a:cs typeface="Calibri" panose="020F0502020204030204" pitchFamily="34" charset="0"/>
              </a:rPr>
              <a:t>3. </a:t>
            </a:r>
            <a:endParaRPr lang="en-GB" sz="3000" dirty="0">
              <a:solidFill>
                <a:srgbClr val="F28C11"/>
              </a:solidFill>
              <a:latin typeface="Calibri" panose="020F0502020204030204" pitchFamily="34" charset="0"/>
              <a:cs typeface="Calibri" panose="020F0502020204030204" pitchFamily="34" charset="0"/>
            </a:endParaRPr>
          </a:p>
        </p:txBody>
      </p:sp>
      <p:pic>
        <p:nvPicPr>
          <p:cNvPr id="14" name="Graphic 13" descr="Gavel outline">
            <a:extLst>
              <a:ext uri="{FF2B5EF4-FFF2-40B4-BE49-F238E27FC236}">
                <a16:creationId xmlns:a16="http://schemas.microsoft.com/office/drawing/2014/main" id="{A6C8F313-981B-4A14-DA20-478E417522A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32129" y="541559"/>
            <a:ext cx="879764" cy="879764"/>
          </a:xfrm>
          <a:prstGeom prst="rect">
            <a:avLst/>
          </a:prstGeom>
        </p:spPr>
      </p:pic>
    </p:spTree>
    <p:extLst>
      <p:ext uri="{BB962C8B-B14F-4D97-AF65-F5344CB8AC3E}">
        <p14:creationId xmlns:p14="http://schemas.microsoft.com/office/powerpoint/2010/main" val="26712003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8A0CB-CDBD-BF46-4637-06206C7DC833}"/>
              </a:ext>
            </a:extLst>
          </p:cNvPr>
          <p:cNvSpPr>
            <a:spLocks noGrp="1"/>
          </p:cNvSpPr>
          <p:nvPr>
            <p:ph type="title"/>
          </p:nvPr>
        </p:nvSpPr>
        <p:spPr/>
        <p:txBody>
          <a:bodyPr>
            <a:normAutofit/>
          </a:bodyPr>
          <a:lstStyle/>
          <a:p>
            <a:r>
              <a:rPr lang="en-GB"/>
              <a:t>Data Privacy and Transparency</a:t>
            </a:r>
          </a:p>
        </p:txBody>
      </p:sp>
      <p:sp>
        <p:nvSpPr>
          <p:cNvPr id="4" name="Slide Number Placeholder 3">
            <a:extLst>
              <a:ext uri="{FF2B5EF4-FFF2-40B4-BE49-F238E27FC236}">
                <a16:creationId xmlns:a16="http://schemas.microsoft.com/office/drawing/2014/main" id="{36DD5118-568E-031E-9521-F93B1DFD4A5F}"/>
              </a:ext>
            </a:extLst>
          </p:cNvPr>
          <p:cNvSpPr>
            <a:spLocks noGrp="1"/>
          </p:cNvSpPr>
          <p:nvPr>
            <p:ph type="sldNum" sz="quarter" idx="10"/>
          </p:nvPr>
        </p:nvSpPr>
        <p:spPr/>
        <p:txBody>
          <a:bodyPr/>
          <a:lstStyle/>
          <a:p>
            <a:fld id="{42AD0A0E-4515-A647-B2E3-7F1B29FB990E}" type="slidenum">
              <a:rPr lang="en-US" smtClean="0"/>
              <a:pPr/>
              <a:t>19</a:t>
            </a:fld>
            <a:endParaRPr lang="en-US"/>
          </a:p>
        </p:txBody>
      </p:sp>
      <p:pic>
        <p:nvPicPr>
          <p:cNvPr id="7" name="Graphic 6" descr="Folder Search outline">
            <a:extLst>
              <a:ext uri="{FF2B5EF4-FFF2-40B4-BE49-F238E27FC236}">
                <a16:creationId xmlns:a16="http://schemas.microsoft.com/office/drawing/2014/main" id="{D2EE3755-8462-AFFC-106B-4DA1EFE30F3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66392" y="719978"/>
            <a:ext cx="914400" cy="914400"/>
          </a:xfrm>
          <a:prstGeom prst="rect">
            <a:avLst/>
          </a:prstGeom>
        </p:spPr>
      </p:pic>
      <p:sp>
        <p:nvSpPr>
          <p:cNvPr id="8" name="Rectangle 7">
            <a:extLst>
              <a:ext uri="{FF2B5EF4-FFF2-40B4-BE49-F238E27FC236}">
                <a16:creationId xmlns:a16="http://schemas.microsoft.com/office/drawing/2014/main" id="{1DBE02B8-8B06-B4BA-9BDE-D975E632AE89}"/>
              </a:ext>
            </a:extLst>
          </p:cNvPr>
          <p:cNvSpPr/>
          <p:nvPr/>
        </p:nvSpPr>
        <p:spPr>
          <a:xfrm>
            <a:off x="1776150" y="2473235"/>
            <a:ext cx="36000" cy="1850287"/>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7CE7DB34-C4DB-D342-40FD-BE806E3A0385}"/>
              </a:ext>
            </a:extLst>
          </p:cNvPr>
          <p:cNvSpPr txBox="1">
            <a:spLocks/>
          </p:cNvSpPr>
          <p:nvPr/>
        </p:nvSpPr>
        <p:spPr>
          <a:xfrm>
            <a:off x="1049089" y="2387096"/>
            <a:ext cx="667426" cy="61452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3500" b="1" dirty="0">
                <a:solidFill>
                  <a:srgbClr val="F28C11"/>
                </a:solidFill>
                <a:latin typeface="Calibri" panose="020F0502020204030204" pitchFamily="34" charset="0"/>
                <a:cs typeface="Calibri" panose="020F0502020204030204" pitchFamily="34" charset="0"/>
              </a:rPr>
              <a:t>1. </a:t>
            </a:r>
            <a:endParaRPr lang="en-GB" sz="3500" dirty="0">
              <a:solidFill>
                <a:srgbClr val="F28C11"/>
              </a:solidFill>
              <a:latin typeface="Calibri" panose="020F0502020204030204" pitchFamily="34" charset="0"/>
              <a:cs typeface="Calibri" panose="020F0502020204030204" pitchFamily="34" charset="0"/>
            </a:endParaRPr>
          </a:p>
        </p:txBody>
      </p:sp>
      <p:sp>
        <p:nvSpPr>
          <p:cNvPr id="10" name="Content Placeholder 2">
            <a:extLst>
              <a:ext uri="{FF2B5EF4-FFF2-40B4-BE49-F238E27FC236}">
                <a16:creationId xmlns:a16="http://schemas.microsoft.com/office/drawing/2014/main" id="{E9A210DB-1841-EE2B-5D1E-59272D2451D2}"/>
              </a:ext>
            </a:extLst>
          </p:cNvPr>
          <p:cNvSpPr txBox="1">
            <a:spLocks/>
          </p:cNvSpPr>
          <p:nvPr/>
        </p:nvSpPr>
        <p:spPr>
          <a:xfrm>
            <a:off x="2136913" y="2473235"/>
            <a:ext cx="7765623" cy="1949678"/>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2667" b="1" dirty="0">
                <a:latin typeface="Calibri" panose="020F0502020204030204" pitchFamily="34" charset="0"/>
                <a:cs typeface="Calibri" panose="020F0502020204030204" pitchFamily="34" charset="0"/>
              </a:rPr>
              <a:t>Maintaining Confidentiality: </a:t>
            </a:r>
            <a:r>
              <a:rPr lang="en-GB" sz="2667" dirty="0">
                <a:latin typeface="Calibri" panose="020F0502020204030204" pitchFamily="34" charset="0"/>
                <a:cs typeface="Calibri" panose="020F0502020204030204" pitchFamily="34" charset="0"/>
              </a:rPr>
              <a:t>Ensuring the privacy and confidentiality of business, scientific, and patient data when using AI, thereby safeguarding the interests of members, </a:t>
            </a:r>
            <a:r>
              <a:rPr lang="en-GB" sz="2667" dirty="0" err="1">
                <a:latin typeface="Calibri" panose="020F0502020204030204" pitchFamily="34" charset="0"/>
                <a:cs typeface="Calibri" panose="020F0502020204030204" pitchFamily="34" charset="0"/>
              </a:rPr>
              <a:t>coauthors</a:t>
            </a:r>
            <a:r>
              <a:rPr lang="en-GB" sz="2667" dirty="0">
                <a:latin typeface="Calibri" panose="020F0502020204030204" pitchFamily="34" charset="0"/>
                <a:cs typeface="Calibri" panose="020F0502020204030204" pitchFamily="34" charset="0"/>
              </a:rPr>
              <a:t>, and other stakeholders involved in medical communications.</a:t>
            </a:r>
          </a:p>
        </p:txBody>
      </p:sp>
    </p:spTree>
    <p:extLst>
      <p:ext uri="{BB962C8B-B14F-4D97-AF65-F5344CB8AC3E}">
        <p14:creationId xmlns:p14="http://schemas.microsoft.com/office/powerpoint/2010/main" val="624566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Content Placeholder 2">
            <a:extLst>
              <a:ext uri="{FF2B5EF4-FFF2-40B4-BE49-F238E27FC236}">
                <a16:creationId xmlns:a16="http://schemas.microsoft.com/office/drawing/2014/main" id="{D59FAA3D-6388-4573-9CF1-E44C113827C6}"/>
              </a:ext>
            </a:extLst>
          </p:cNvPr>
          <p:cNvSpPr txBox="1">
            <a:spLocks/>
          </p:cNvSpPr>
          <p:nvPr/>
        </p:nvSpPr>
        <p:spPr bwMode="auto">
          <a:xfrm>
            <a:off x="1463376" y="1302813"/>
            <a:ext cx="8853561" cy="1169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45715" rIns="0" bIns="45715" anchor="t"/>
          <a:lstStyle>
            <a:lvl1pPr eaLnBrk="0" hangingPunct="0">
              <a:spcBef>
                <a:spcPts val="600"/>
              </a:spcBef>
              <a:spcAft>
                <a:spcPts val="600"/>
              </a:spcAft>
              <a:buClr>
                <a:srgbClr val="FF6600"/>
              </a:buClr>
              <a:buSzPct val="130000"/>
              <a:buFont typeface="Arial" pitchFamily="34" charset="0"/>
              <a:buChar char="•"/>
              <a:tabLst>
                <a:tab pos="1435100" algn="l"/>
              </a:tabLst>
              <a:defRPr sz="2800">
                <a:solidFill>
                  <a:srgbClr val="142F92"/>
                </a:solidFill>
                <a:latin typeface="Arial Narrow" pitchFamily="34" charset="0"/>
                <a:cs typeface="Arial" pitchFamily="34" charset="0"/>
              </a:defRPr>
            </a:lvl1pPr>
            <a:lvl2pPr marL="742950" indent="-285750" eaLnBrk="0" hangingPunct="0">
              <a:spcBef>
                <a:spcPts val="600"/>
              </a:spcBef>
              <a:spcAft>
                <a:spcPts val="600"/>
              </a:spcAft>
              <a:buClr>
                <a:srgbClr val="FF6600"/>
              </a:buClr>
              <a:buSzPct val="130000"/>
              <a:buFont typeface="Arial Narrow" pitchFamily="34" charset="0"/>
              <a:buChar char="–"/>
              <a:tabLst>
                <a:tab pos="1435100" algn="l"/>
              </a:tabLst>
              <a:defRPr sz="2400">
                <a:solidFill>
                  <a:srgbClr val="142F92"/>
                </a:solidFill>
                <a:latin typeface="Arial Narrow" pitchFamily="34" charset="0"/>
                <a:cs typeface="Arial" pitchFamily="34" charset="0"/>
              </a:defRPr>
            </a:lvl2pPr>
            <a:lvl3pPr marL="1143000" indent="-228600" eaLnBrk="0" hangingPunct="0">
              <a:spcBef>
                <a:spcPts val="600"/>
              </a:spcBef>
              <a:spcAft>
                <a:spcPts val="600"/>
              </a:spcAft>
              <a:buClr>
                <a:srgbClr val="FF6600"/>
              </a:buClr>
              <a:buSzPct val="130000"/>
              <a:buFont typeface="Arial" pitchFamily="34" charset="0"/>
              <a:buChar char="•"/>
              <a:tabLst>
                <a:tab pos="1435100" algn="l"/>
              </a:tabLst>
              <a:defRPr sz="2000">
                <a:solidFill>
                  <a:srgbClr val="142F92"/>
                </a:solidFill>
                <a:latin typeface="Arial Narrow" pitchFamily="34" charset="0"/>
                <a:cs typeface="Arial" pitchFamily="34" charset="0"/>
              </a:defRPr>
            </a:lvl3pPr>
            <a:lvl4pPr marL="1600200" indent="-228600" eaLnBrk="0" hangingPunct="0">
              <a:spcBef>
                <a:spcPts val="600"/>
              </a:spcBef>
              <a:spcAft>
                <a:spcPts val="600"/>
              </a:spcAft>
              <a:buClr>
                <a:srgbClr val="FF6600"/>
              </a:buClr>
              <a:buSzPct val="130000"/>
              <a:buFont typeface="Arial Narrow" pitchFamily="34" charset="0"/>
              <a:buChar char="–"/>
              <a:tabLst>
                <a:tab pos="1435100" algn="l"/>
              </a:tabLst>
              <a:defRPr>
                <a:solidFill>
                  <a:srgbClr val="142F92"/>
                </a:solidFill>
                <a:latin typeface="Arial Narrow" pitchFamily="34" charset="0"/>
                <a:cs typeface="Arial" pitchFamily="34" charset="0"/>
              </a:defRPr>
            </a:lvl4pPr>
            <a:lvl5pPr marL="2057400" indent="-228600" eaLnBrk="0"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5pPr>
            <a:lvl6pPr marL="25146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6pPr>
            <a:lvl7pPr marL="29718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7pPr>
            <a:lvl8pPr marL="34290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8pPr>
            <a:lvl9pPr marL="38862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9pPr>
          </a:lstStyle>
          <a:p>
            <a:pPr defTabSz="457178" fontAlgn="base">
              <a:lnSpc>
                <a:spcPct val="110000"/>
              </a:lnSpc>
              <a:buNone/>
              <a:tabLst>
                <a:tab pos="1435028" algn="l"/>
              </a:tabLst>
              <a:defRPr/>
            </a:pPr>
            <a:r>
              <a:rPr lang="en-US" altLang="en-US" sz="3200" dirty="0">
                <a:latin typeface="Franklin Gothic Book" panose="020B0503020102020204"/>
                <a:ea typeface="ＭＳ Ｐゴシック"/>
                <a:cs typeface="Calibri"/>
              </a:rPr>
              <a:t>. . . </a:t>
            </a:r>
            <a:r>
              <a:rPr lang="en-US" altLang="en-US" sz="3200" spc="-31" dirty="0">
                <a:latin typeface="Franklin Gothic Book" panose="020B0503020102020204"/>
                <a:ea typeface="ＭＳ Ｐゴシック"/>
                <a:cs typeface="Calibri"/>
              </a:rPr>
              <a:t>the following Titanium and Platinum Corporate Sponsors for their ongoing support of the Society:</a:t>
            </a:r>
            <a:endParaRPr lang="en-US" altLang="en-US" sz="3200" dirty="0">
              <a:solidFill>
                <a:srgbClr val="0000FF"/>
              </a:solidFill>
              <a:latin typeface="Arial Narrow"/>
              <a:ea typeface="ＭＳ Ｐゴシック" pitchFamily="34" charset="-128"/>
              <a:cs typeface="Calibri" pitchFamily="34" charset="0"/>
            </a:endParaRPr>
          </a:p>
        </p:txBody>
      </p:sp>
      <p:sp>
        <p:nvSpPr>
          <p:cNvPr id="19" name="Title 1">
            <a:extLst>
              <a:ext uri="{FF2B5EF4-FFF2-40B4-BE49-F238E27FC236}">
                <a16:creationId xmlns:a16="http://schemas.microsoft.com/office/drawing/2014/main" id="{6559E723-3C3E-46F7-8BEB-29876CC8CD34}"/>
              </a:ext>
            </a:extLst>
          </p:cNvPr>
          <p:cNvSpPr>
            <a:spLocks noGrp="1"/>
          </p:cNvSpPr>
          <p:nvPr>
            <p:ph type="title"/>
          </p:nvPr>
        </p:nvSpPr>
        <p:spPr>
          <a:xfrm>
            <a:off x="1143001" y="119288"/>
            <a:ext cx="9950215" cy="1130963"/>
          </a:xfrm>
        </p:spPr>
        <p:txBody>
          <a:bodyPr>
            <a:normAutofit/>
          </a:bodyPr>
          <a:lstStyle/>
          <a:p>
            <a:pPr>
              <a:defRPr/>
            </a:pPr>
            <a:r>
              <a:rPr lang="en-US" sz="4133"/>
              <a:t>ISMPP Would Like to Thank…</a:t>
            </a:r>
            <a:endParaRPr sz="4133"/>
          </a:p>
        </p:txBody>
      </p:sp>
      <p:sp>
        <p:nvSpPr>
          <p:cNvPr id="18" name="Slide Number Placeholder 2">
            <a:extLst>
              <a:ext uri="{FF2B5EF4-FFF2-40B4-BE49-F238E27FC236}">
                <a16:creationId xmlns:a16="http://schemas.microsoft.com/office/drawing/2014/main" id="{13CB7A10-4206-4923-8BB7-E8518E49EABA}"/>
              </a:ext>
            </a:extLst>
          </p:cNvPr>
          <p:cNvSpPr txBox="1">
            <a:spLocks/>
          </p:cNvSpPr>
          <p:nvPr/>
        </p:nvSpPr>
        <p:spPr bwMode="auto">
          <a:xfrm>
            <a:off x="9874251" y="149227"/>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685800" rtl="0" eaLnBrk="1" latinLnBrk="0" hangingPunct="1">
              <a:spcBef>
                <a:spcPct val="20000"/>
              </a:spcBef>
              <a:buClr>
                <a:srgbClr val="FF6600"/>
              </a:buClr>
              <a:buSzPct val="100000"/>
              <a:buFont typeface="Arial" pitchFamily="34" charset="0"/>
              <a:buChar char="•"/>
              <a:defRPr sz="2100" kern="1200">
                <a:solidFill>
                  <a:srgbClr val="FBFBFB"/>
                </a:solidFill>
                <a:latin typeface="Arial" pitchFamily="34" charset="0"/>
                <a:ea typeface="+mn-ea"/>
                <a:cs typeface="Arial" pitchFamily="34" charset="0"/>
              </a:defRPr>
            </a:lvl1pPr>
            <a:lvl2pPr marL="557213" indent="-214313" algn="l" defTabSz="685800" rtl="0" eaLnBrk="1" latinLnBrk="0" hangingPunct="1">
              <a:spcBef>
                <a:spcPct val="20000"/>
              </a:spcBef>
              <a:buClr>
                <a:srgbClr val="FF6600"/>
              </a:buClr>
              <a:buSzPct val="110000"/>
              <a:buFont typeface="Arial" pitchFamily="34" charset="0"/>
              <a:buChar char="•"/>
              <a:defRPr sz="1800" kern="1200">
                <a:solidFill>
                  <a:srgbClr val="FBFBFB"/>
                </a:solidFill>
                <a:latin typeface="Arial" pitchFamily="34" charset="0"/>
                <a:ea typeface="+mn-ea"/>
                <a:cs typeface="Arial" pitchFamily="34" charset="0"/>
              </a:defRPr>
            </a:lvl2pPr>
            <a:lvl3pPr marL="857250" indent="-171450" algn="l" defTabSz="685800" rtl="0" eaLnBrk="1" latinLnBrk="0" hangingPunct="1">
              <a:spcBef>
                <a:spcPct val="20000"/>
              </a:spcBef>
              <a:buClr>
                <a:srgbClr val="FF6600"/>
              </a:buClr>
              <a:buSzPct val="110000"/>
              <a:buFont typeface="Arial" pitchFamily="34" charset="0"/>
              <a:buChar char="•"/>
              <a:defRPr sz="1500" kern="1200">
                <a:solidFill>
                  <a:srgbClr val="FBFBFB"/>
                </a:solidFill>
                <a:latin typeface="Arial" pitchFamily="34" charset="0"/>
                <a:ea typeface="+mn-ea"/>
                <a:cs typeface="Arial" pitchFamily="34" charset="0"/>
              </a:defRPr>
            </a:lvl3pPr>
            <a:lvl4pPr marL="1200150" indent="-171450" algn="l" defTabSz="685800" rtl="0" eaLnBrk="1" latinLnBrk="0" hangingPunct="1">
              <a:spcBef>
                <a:spcPct val="20000"/>
              </a:spcBef>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4pPr>
            <a:lvl5pPr marL="1543050" indent="-171450" algn="l" defTabSz="685800" rtl="0" eaLnBrk="1" latinLnBrk="0" hangingPunct="1">
              <a:spcBef>
                <a:spcPct val="20000"/>
              </a:spcBef>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5pPr>
            <a:lvl6pPr marL="18859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6pPr>
            <a:lvl7pPr marL="22288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7pPr>
            <a:lvl8pPr marL="25717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8pPr>
            <a:lvl9pPr marL="29146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9pPr>
          </a:lstStyle>
          <a:p>
            <a:pPr algn="r" defTabSz="914354" fontAlgn="base">
              <a:spcBef>
                <a:spcPct val="0"/>
              </a:spcBef>
              <a:spcAft>
                <a:spcPct val="0"/>
              </a:spcAft>
              <a:buClrTx/>
              <a:buSzTx/>
              <a:buNone/>
              <a:defRPr/>
            </a:pPr>
            <a:r>
              <a:rPr lang="en-US" altLang="en-US" sz="1200">
                <a:solidFill>
                  <a:prstClr val="black"/>
                </a:solidFill>
                <a:latin typeface="+mn-lt"/>
              </a:rPr>
              <a:t>1</a:t>
            </a:r>
          </a:p>
        </p:txBody>
      </p:sp>
      <p:pic>
        <p:nvPicPr>
          <p:cNvPr id="9" name="Picture 8" descr="A picture containing drawing&#10;&#10;Description automatically generated">
            <a:extLst>
              <a:ext uri="{FF2B5EF4-FFF2-40B4-BE49-F238E27FC236}">
                <a16:creationId xmlns:a16="http://schemas.microsoft.com/office/drawing/2014/main" id="{700F95A9-CACB-499E-A3E1-1D6CC2D7C96D}"/>
              </a:ext>
            </a:extLst>
          </p:cNvPr>
          <p:cNvPicPr>
            <a:picLocks noChangeAspect="1"/>
          </p:cNvPicPr>
          <p:nvPr/>
        </p:nvPicPr>
        <p:blipFill rotWithShape="1">
          <a:blip r:embed="rId3">
            <a:clrChange>
              <a:clrFrom>
                <a:srgbClr val="FFFFFF"/>
              </a:clrFrom>
              <a:clrTo>
                <a:srgbClr val="FFFFFF">
                  <a:alpha val="0"/>
                </a:srgbClr>
              </a:clrTo>
            </a:clrChange>
          </a:blip>
          <a:srcRect l="6389" t="13432" r="7501" b="17790"/>
          <a:stretch/>
        </p:blipFill>
        <p:spPr>
          <a:xfrm>
            <a:off x="9697152" y="5751720"/>
            <a:ext cx="940648" cy="498363"/>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4E8E5AE2-FBA0-44A2-8D5B-51E781028FE2}"/>
              </a:ext>
            </a:extLst>
          </p:cNvPr>
          <p:cNvPicPr>
            <a:picLocks noChangeAspect="1"/>
          </p:cNvPicPr>
          <p:nvPr/>
        </p:nvPicPr>
        <p:blipFill>
          <a:blip r:embed="rId4">
            <a:clrChange>
              <a:clrFrom>
                <a:srgbClr val="FFFFF6"/>
              </a:clrFrom>
              <a:clrTo>
                <a:srgbClr val="FFFFF6">
                  <a:alpha val="0"/>
                </a:srgbClr>
              </a:clrTo>
            </a:clrChange>
            <a:extLst>
              <a:ext uri="{28A0092B-C50C-407E-A947-70E740481C1C}">
                <a14:useLocalDpi xmlns:a14="http://schemas.microsoft.com/office/drawing/2010/main" val="0"/>
              </a:ext>
            </a:extLst>
          </a:blip>
          <a:stretch>
            <a:fillRect/>
          </a:stretch>
        </p:blipFill>
        <p:spPr>
          <a:xfrm>
            <a:off x="5315016" y="2630491"/>
            <a:ext cx="743900" cy="721644"/>
          </a:xfrm>
          <a:prstGeom prst="rect">
            <a:avLst/>
          </a:prstGeom>
        </p:spPr>
      </p:pic>
      <p:pic>
        <p:nvPicPr>
          <p:cNvPr id="15" name="Picture 14" descr="Logo&#10;&#10;Description automatically generated">
            <a:extLst>
              <a:ext uri="{FF2B5EF4-FFF2-40B4-BE49-F238E27FC236}">
                <a16:creationId xmlns:a16="http://schemas.microsoft.com/office/drawing/2014/main" id="{7F11F72E-F027-4306-BD5C-6B8239205164}"/>
              </a:ext>
            </a:extLst>
          </p:cNvPr>
          <p:cNvPicPr>
            <a:picLocks noChangeAspect="1"/>
          </p:cNvPicPr>
          <p:nvPr/>
        </p:nvPicPr>
        <p:blipFill>
          <a:blip r:embed="rId5"/>
          <a:stretch>
            <a:fillRect/>
          </a:stretch>
        </p:blipFill>
        <p:spPr>
          <a:xfrm>
            <a:off x="2994096" y="4598488"/>
            <a:ext cx="1451116" cy="668291"/>
          </a:xfrm>
          <a:prstGeom prst="rect">
            <a:avLst/>
          </a:prstGeom>
        </p:spPr>
      </p:pic>
      <p:pic>
        <p:nvPicPr>
          <p:cNvPr id="27" name="Picture 26" descr="Logo, company name&#10;&#10;Description automatically generated">
            <a:extLst>
              <a:ext uri="{FF2B5EF4-FFF2-40B4-BE49-F238E27FC236}">
                <a16:creationId xmlns:a16="http://schemas.microsoft.com/office/drawing/2014/main" id="{69DDB59B-F9B7-4F33-AAC6-273D60F28623}"/>
              </a:ext>
            </a:extLst>
          </p:cNvPr>
          <p:cNvPicPr>
            <a:picLocks noChangeAspect="1"/>
          </p:cNvPicPr>
          <p:nvPr/>
        </p:nvPicPr>
        <p:blipFill rotWithShape="1">
          <a:blip r:embed="rId6">
            <a:extLst>
              <a:ext uri="{28A0092B-C50C-407E-A947-70E740481C1C}">
                <a14:useLocalDpi xmlns:a14="http://schemas.microsoft.com/office/drawing/2010/main" val="0"/>
              </a:ext>
            </a:extLst>
          </a:blip>
          <a:srcRect l="12613" t="24929" r="15527" b="26303"/>
          <a:stretch/>
        </p:blipFill>
        <p:spPr bwMode="auto">
          <a:xfrm>
            <a:off x="7180757" y="5724289"/>
            <a:ext cx="1422805" cy="538066"/>
          </a:xfrm>
          <a:prstGeom prst="rect">
            <a:avLst/>
          </a:prstGeom>
          <a:noFill/>
          <a:ln>
            <a:noFill/>
          </a:ln>
        </p:spPr>
      </p:pic>
      <p:pic>
        <p:nvPicPr>
          <p:cNvPr id="1026" name="Picture 2">
            <a:hlinkClick r:id="rId7"/>
            <a:extLst>
              <a:ext uri="{FF2B5EF4-FFF2-40B4-BE49-F238E27FC236}">
                <a16:creationId xmlns:a16="http://schemas.microsoft.com/office/drawing/2014/main" id="{37CAB13B-8E08-4268-9B7B-B34D698F52C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1898" y="5739449"/>
            <a:ext cx="1298214" cy="52290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92650A6-3EBB-43B3-959B-4E73C00D5CA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29275" y="4586149"/>
            <a:ext cx="715383" cy="71538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hlinkClick r:id="rId10"/>
            <a:extLst>
              <a:ext uri="{FF2B5EF4-FFF2-40B4-BE49-F238E27FC236}">
                <a16:creationId xmlns:a16="http://schemas.microsoft.com/office/drawing/2014/main" id="{968E2833-1B28-42C9-865C-8B2BDE673DA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167683" y="4827915"/>
            <a:ext cx="1999587" cy="4289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hlinkClick r:id="rId12"/>
            <a:extLst>
              <a:ext uri="{FF2B5EF4-FFF2-40B4-BE49-F238E27FC236}">
                <a16:creationId xmlns:a16="http://schemas.microsoft.com/office/drawing/2014/main" id="{0131A963-1A32-41AF-9EEC-67B63DBC2BD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01347" y="2848799"/>
            <a:ext cx="1932259" cy="285028"/>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alt">
            <a:hlinkClick r:id="rId14"/>
            <a:extLst>
              <a:ext uri="{FF2B5EF4-FFF2-40B4-BE49-F238E27FC236}">
                <a16:creationId xmlns:a16="http://schemas.microsoft.com/office/drawing/2014/main" id="{8DAF45DF-BA55-4DB9-91CD-8D38C8EFEC9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25449" y="4898637"/>
            <a:ext cx="1451113" cy="51231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Logo&#10;&#10;Description automatically generated">
            <a:extLst>
              <a:ext uri="{FF2B5EF4-FFF2-40B4-BE49-F238E27FC236}">
                <a16:creationId xmlns:a16="http://schemas.microsoft.com/office/drawing/2014/main" id="{4A3E85D4-F676-4798-AAC5-4BB03138EE43}"/>
              </a:ext>
            </a:extLst>
          </p:cNvPr>
          <p:cNvPicPr>
            <a:picLocks noChangeAspect="1"/>
          </p:cNvPicPr>
          <p:nvPr/>
        </p:nvPicPr>
        <p:blipFill>
          <a:blip r:embed="rId16"/>
          <a:stretch>
            <a:fillRect/>
          </a:stretch>
        </p:blipFill>
        <p:spPr>
          <a:xfrm>
            <a:off x="7191395" y="2817906"/>
            <a:ext cx="1390293" cy="346814"/>
          </a:xfrm>
          <a:prstGeom prst="rect">
            <a:avLst/>
          </a:prstGeom>
        </p:spPr>
      </p:pic>
      <p:pic>
        <p:nvPicPr>
          <p:cNvPr id="4" name="Picture 5" descr="Logo&#10;&#10;Description automatically generated">
            <a:extLst>
              <a:ext uri="{FF2B5EF4-FFF2-40B4-BE49-F238E27FC236}">
                <a16:creationId xmlns:a16="http://schemas.microsoft.com/office/drawing/2014/main" id="{6C9A291A-0E5B-4E0F-8622-93A6FDD11E30}"/>
              </a:ext>
            </a:extLst>
          </p:cNvPr>
          <p:cNvPicPr>
            <a:picLocks noChangeAspect="1"/>
          </p:cNvPicPr>
          <p:nvPr/>
        </p:nvPicPr>
        <p:blipFill>
          <a:blip r:embed="rId17"/>
          <a:stretch>
            <a:fillRect/>
          </a:stretch>
        </p:blipFill>
        <p:spPr>
          <a:xfrm>
            <a:off x="7175139" y="3596849"/>
            <a:ext cx="1422805" cy="358083"/>
          </a:xfrm>
          <a:prstGeom prst="rect">
            <a:avLst/>
          </a:prstGeom>
        </p:spPr>
      </p:pic>
      <p:pic>
        <p:nvPicPr>
          <p:cNvPr id="24" name="Picture 23" descr="Logo, company name&#10;&#10;Description automatically generated">
            <a:extLst>
              <a:ext uri="{FF2B5EF4-FFF2-40B4-BE49-F238E27FC236}">
                <a16:creationId xmlns:a16="http://schemas.microsoft.com/office/drawing/2014/main" id="{471F43E0-BB48-43EF-8A56-61DD3C44A076}"/>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4999539" y="5684237"/>
            <a:ext cx="1374854" cy="633329"/>
          </a:xfrm>
          <a:prstGeom prst="rect">
            <a:avLst/>
          </a:prstGeom>
          <a:noFill/>
          <a:ln>
            <a:noFill/>
          </a:ln>
        </p:spPr>
      </p:pic>
      <p:pic>
        <p:nvPicPr>
          <p:cNvPr id="6" name="Picture 5" descr="A picture containing text, clock, gauge&#10;&#10;Description automatically generated">
            <a:extLst>
              <a:ext uri="{FF2B5EF4-FFF2-40B4-BE49-F238E27FC236}">
                <a16:creationId xmlns:a16="http://schemas.microsoft.com/office/drawing/2014/main" id="{426C93CF-4034-D6EE-96EE-F25B2F94560F}"/>
              </a:ext>
            </a:extLst>
          </p:cNvPr>
          <p:cNvPicPr>
            <a:picLocks noChangeAspect="1"/>
          </p:cNvPicPr>
          <p:nvPr/>
        </p:nvPicPr>
        <p:blipFill>
          <a:blip r:embed="rId19"/>
          <a:stretch>
            <a:fillRect/>
          </a:stretch>
        </p:blipFill>
        <p:spPr>
          <a:xfrm>
            <a:off x="986558" y="2821901"/>
            <a:ext cx="928894" cy="338824"/>
          </a:xfrm>
          <a:prstGeom prst="rect">
            <a:avLst/>
          </a:prstGeom>
        </p:spPr>
      </p:pic>
      <p:pic>
        <p:nvPicPr>
          <p:cNvPr id="8" name="Picture 7" descr="Logo, company name&#10;&#10;Description automatically generated">
            <a:extLst>
              <a:ext uri="{FF2B5EF4-FFF2-40B4-BE49-F238E27FC236}">
                <a16:creationId xmlns:a16="http://schemas.microsoft.com/office/drawing/2014/main" id="{3EC2F93C-4B37-DCAB-7E5C-EAA95C773AF3}"/>
              </a:ext>
            </a:extLst>
          </p:cNvPr>
          <p:cNvPicPr>
            <a:picLocks noChangeAspect="1"/>
          </p:cNvPicPr>
          <p:nvPr/>
        </p:nvPicPr>
        <p:blipFill>
          <a:blip r:embed="rId20"/>
          <a:stretch>
            <a:fillRect/>
          </a:stretch>
        </p:blipFill>
        <p:spPr>
          <a:xfrm>
            <a:off x="3184241" y="3761159"/>
            <a:ext cx="1070826" cy="419870"/>
          </a:xfrm>
          <a:prstGeom prst="rect">
            <a:avLst/>
          </a:prstGeom>
        </p:spPr>
      </p:pic>
      <p:pic>
        <p:nvPicPr>
          <p:cNvPr id="11" name="Picture 10" descr="Logo&#10;&#10;Description automatically generated">
            <a:extLst>
              <a:ext uri="{FF2B5EF4-FFF2-40B4-BE49-F238E27FC236}">
                <a16:creationId xmlns:a16="http://schemas.microsoft.com/office/drawing/2014/main" id="{893F42E6-379C-5746-C39C-A52CF6CFB8DC}"/>
              </a:ext>
            </a:extLst>
          </p:cNvPr>
          <p:cNvPicPr>
            <a:picLocks noChangeAspect="1"/>
          </p:cNvPicPr>
          <p:nvPr/>
        </p:nvPicPr>
        <p:blipFill>
          <a:blip r:embed="rId21"/>
          <a:stretch>
            <a:fillRect/>
          </a:stretch>
        </p:blipFill>
        <p:spPr>
          <a:xfrm>
            <a:off x="655465" y="3555299"/>
            <a:ext cx="1591081" cy="376074"/>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FCAD987B-05D1-1C9D-9261-332ADB7EA012}"/>
              </a:ext>
            </a:extLst>
          </p:cNvPr>
          <p:cNvPicPr>
            <a:picLocks noChangeAspect="1"/>
          </p:cNvPicPr>
          <p:nvPr/>
        </p:nvPicPr>
        <p:blipFill>
          <a:blip r:embed="rId22"/>
          <a:stretch>
            <a:fillRect/>
          </a:stretch>
        </p:blipFill>
        <p:spPr>
          <a:xfrm>
            <a:off x="1008753" y="4259873"/>
            <a:ext cx="884504" cy="310264"/>
          </a:xfrm>
          <a:prstGeom prst="rect">
            <a:avLst/>
          </a:prstGeom>
        </p:spPr>
      </p:pic>
      <p:pic>
        <p:nvPicPr>
          <p:cNvPr id="10" name="Picture 9" descr="Text, logo&#10;&#10;Description automatically generated">
            <a:extLst>
              <a:ext uri="{FF2B5EF4-FFF2-40B4-BE49-F238E27FC236}">
                <a16:creationId xmlns:a16="http://schemas.microsoft.com/office/drawing/2014/main" id="{2935C7A6-3F5A-4250-50A6-E37ABC495ED8}"/>
              </a:ext>
            </a:extLst>
          </p:cNvPr>
          <p:cNvPicPr>
            <a:picLocks noChangeAspect="1"/>
          </p:cNvPicPr>
          <p:nvPr/>
        </p:nvPicPr>
        <p:blipFill rotWithShape="1">
          <a:blip r:embed="rId23"/>
          <a:srcRect r="6033"/>
          <a:stretch/>
        </p:blipFill>
        <p:spPr>
          <a:xfrm>
            <a:off x="9167682" y="3628670"/>
            <a:ext cx="1999588" cy="704402"/>
          </a:xfrm>
          <a:prstGeom prst="rect">
            <a:avLst/>
          </a:prstGeom>
        </p:spPr>
      </p:pic>
      <p:pic>
        <p:nvPicPr>
          <p:cNvPr id="12" name="Picture 11" descr="A blue and black logo&#10;&#10;Description automatically generated">
            <a:extLst>
              <a:ext uri="{FF2B5EF4-FFF2-40B4-BE49-F238E27FC236}">
                <a16:creationId xmlns:a16="http://schemas.microsoft.com/office/drawing/2014/main" id="{51FA97BF-9697-3269-EB2D-C397E5C23B79}"/>
              </a:ext>
            </a:extLst>
          </p:cNvPr>
          <p:cNvPicPr>
            <a:picLocks noChangeAspect="1"/>
          </p:cNvPicPr>
          <p:nvPr/>
        </p:nvPicPr>
        <p:blipFill rotWithShape="1">
          <a:blip r:embed="rId24">
            <a:extLst>
              <a:ext uri="{28A0092B-C50C-407E-A947-70E740481C1C}">
                <a14:useLocalDpi xmlns:a14="http://schemas.microsoft.com/office/drawing/2010/main" val="0"/>
              </a:ext>
            </a:extLst>
          </a:blip>
          <a:srcRect l="24382" t="29963" r="24933" b="29835"/>
          <a:stretch/>
        </p:blipFill>
        <p:spPr>
          <a:xfrm>
            <a:off x="3198303" y="5684237"/>
            <a:ext cx="1042702" cy="633329"/>
          </a:xfrm>
          <a:prstGeom prst="rect">
            <a:avLst/>
          </a:prstGeom>
        </p:spPr>
      </p:pic>
      <p:pic>
        <p:nvPicPr>
          <p:cNvPr id="16" name="Picture 15" descr="A purple and black text&#10;&#10;Description automatically generated">
            <a:extLst>
              <a:ext uri="{FF2B5EF4-FFF2-40B4-BE49-F238E27FC236}">
                <a16:creationId xmlns:a16="http://schemas.microsoft.com/office/drawing/2014/main" id="{82FC3FCF-16F1-7333-FF4B-222D78F6C0A4}"/>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2656311" y="2638926"/>
            <a:ext cx="2126686" cy="704774"/>
          </a:xfrm>
          <a:prstGeom prst="rect">
            <a:avLst/>
          </a:prstGeom>
        </p:spPr>
      </p:pic>
      <p:pic>
        <p:nvPicPr>
          <p:cNvPr id="20" name="Picture 19" descr="A logo with text on it&#10;&#10;Description automatically generated">
            <a:extLst>
              <a:ext uri="{FF2B5EF4-FFF2-40B4-BE49-F238E27FC236}">
                <a16:creationId xmlns:a16="http://schemas.microsoft.com/office/drawing/2014/main" id="{93D9A7BF-8880-B80F-8E67-2AEFC3C9717F}"/>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6968513" y="4387061"/>
            <a:ext cx="1836056" cy="905098"/>
          </a:xfrm>
          <a:prstGeom prst="rect">
            <a:avLst/>
          </a:prstGeom>
        </p:spPr>
      </p:pic>
      <p:pic>
        <p:nvPicPr>
          <p:cNvPr id="22" name="Picture 21" descr="A blue and black logo&#10;&#10;Description automatically generated">
            <a:extLst>
              <a:ext uri="{FF2B5EF4-FFF2-40B4-BE49-F238E27FC236}">
                <a16:creationId xmlns:a16="http://schemas.microsoft.com/office/drawing/2014/main" id="{3C89A970-EBF8-7198-C573-B5A4DFFEFB8F}"/>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4934188" y="3734840"/>
            <a:ext cx="1505556" cy="468604"/>
          </a:xfrm>
          <a:prstGeom prst="rect">
            <a:avLst/>
          </a:prstGeom>
        </p:spPr>
      </p:pic>
    </p:spTree>
    <p:extLst>
      <p:ext uri="{BB962C8B-B14F-4D97-AF65-F5344CB8AC3E}">
        <p14:creationId xmlns:p14="http://schemas.microsoft.com/office/powerpoint/2010/main" val="3789336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8A0CB-CDBD-BF46-4637-06206C7DC833}"/>
              </a:ext>
            </a:extLst>
          </p:cNvPr>
          <p:cNvSpPr>
            <a:spLocks noGrp="1"/>
          </p:cNvSpPr>
          <p:nvPr>
            <p:ph type="title"/>
          </p:nvPr>
        </p:nvSpPr>
        <p:spPr/>
        <p:txBody>
          <a:bodyPr>
            <a:normAutofit/>
          </a:bodyPr>
          <a:lstStyle/>
          <a:p>
            <a:r>
              <a:rPr lang="en-GB"/>
              <a:t>Data Privacy and Transparency</a:t>
            </a:r>
          </a:p>
        </p:txBody>
      </p:sp>
      <p:sp>
        <p:nvSpPr>
          <p:cNvPr id="4" name="Slide Number Placeholder 3">
            <a:extLst>
              <a:ext uri="{FF2B5EF4-FFF2-40B4-BE49-F238E27FC236}">
                <a16:creationId xmlns:a16="http://schemas.microsoft.com/office/drawing/2014/main" id="{36DD5118-568E-031E-9521-F93B1DFD4A5F}"/>
              </a:ext>
            </a:extLst>
          </p:cNvPr>
          <p:cNvSpPr>
            <a:spLocks noGrp="1"/>
          </p:cNvSpPr>
          <p:nvPr>
            <p:ph type="sldNum" sz="quarter" idx="10"/>
          </p:nvPr>
        </p:nvSpPr>
        <p:spPr/>
        <p:txBody>
          <a:bodyPr/>
          <a:lstStyle/>
          <a:p>
            <a:fld id="{42AD0A0E-4515-A647-B2E3-7F1B29FB990E}" type="slidenum">
              <a:rPr lang="en-US" smtClean="0"/>
              <a:pPr/>
              <a:t>20</a:t>
            </a:fld>
            <a:endParaRPr lang="en-US"/>
          </a:p>
        </p:txBody>
      </p:sp>
      <p:pic>
        <p:nvPicPr>
          <p:cNvPr id="6" name="Graphic 5" descr="Folder Search outline">
            <a:extLst>
              <a:ext uri="{FF2B5EF4-FFF2-40B4-BE49-F238E27FC236}">
                <a16:creationId xmlns:a16="http://schemas.microsoft.com/office/drawing/2014/main" id="{00305A98-D845-2E3B-268B-E280B7113CF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66392" y="719978"/>
            <a:ext cx="914400" cy="914400"/>
          </a:xfrm>
          <a:prstGeom prst="rect">
            <a:avLst/>
          </a:prstGeom>
        </p:spPr>
      </p:pic>
      <p:sp>
        <p:nvSpPr>
          <p:cNvPr id="8" name="Rectangle 7">
            <a:extLst>
              <a:ext uri="{FF2B5EF4-FFF2-40B4-BE49-F238E27FC236}">
                <a16:creationId xmlns:a16="http://schemas.microsoft.com/office/drawing/2014/main" id="{48F9479A-AA58-E3EA-5D61-44077CB1D31F}"/>
              </a:ext>
            </a:extLst>
          </p:cNvPr>
          <p:cNvSpPr/>
          <p:nvPr/>
        </p:nvSpPr>
        <p:spPr>
          <a:xfrm>
            <a:off x="1776150" y="2473235"/>
            <a:ext cx="36000" cy="1080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25010FBD-5992-E3D2-D1EE-6D585C33C4A5}"/>
              </a:ext>
            </a:extLst>
          </p:cNvPr>
          <p:cNvSpPr txBox="1">
            <a:spLocks/>
          </p:cNvSpPr>
          <p:nvPr/>
        </p:nvSpPr>
        <p:spPr>
          <a:xfrm>
            <a:off x="1049089" y="2387096"/>
            <a:ext cx="667426" cy="61452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3500" b="1" dirty="0">
                <a:solidFill>
                  <a:srgbClr val="F28C11"/>
                </a:solidFill>
                <a:latin typeface="Calibri" panose="020F0502020204030204" pitchFamily="34" charset="0"/>
                <a:cs typeface="Calibri" panose="020F0502020204030204" pitchFamily="34" charset="0"/>
              </a:rPr>
              <a:t>2. </a:t>
            </a:r>
            <a:endParaRPr lang="en-GB" sz="3500" dirty="0">
              <a:solidFill>
                <a:srgbClr val="F28C11"/>
              </a:solidFill>
              <a:latin typeface="Calibri" panose="020F0502020204030204" pitchFamily="34" charset="0"/>
              <a:cs typeface="Calibri" panose="020F0502020204030204" pitchFamily="34" charset="0"/>
            </a:endParaRPr>
          </a:p>
        </p:txBody>
      </p:sp>
      <p:sp>
        <p:nvSpPr>
          <p:cNvPr id="11" name="Content Placeholder 2">
            <a:extLst>
              <a:ext uri="{FF2B5EF4-FFF2-40B4-BE49-F238E27FC236}">
                <a16:creationId xmlns:a16="http://schemas.microsoft.com/office/drawing/2014/main" id="{F93E8490-690E-375A-72AA-423A70F747B2}"/>
              </a:ext>
            </a:extLst>
          </p:cNvPr>
          <p:cNvSpPr txBox="1">
            <a:spLocks/>
          </p:cNvSpPr>
          <p:nvPr/>
        </p:nvSpPr>
        <p:spPr>
          <a:xfrm>
            <a:off x="2136913" y="2473235"/>
            <a:ext cx="8956303" cy="1949678"/>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2667" b="1" dirty="0">
                <a:latin typeface="Calibri" panose="020F0502020204030204" pitchFamily="34" charset="0"/>
                <a:cs typeface="Calibri" panose="020F0502020204030204" pitchFamily="34" charset="0"/>
              </a:rPr>
              <a:t>Data Transparency: </a:t>
            </a:r>
            <a:r>
              <a:rPr lang="en-GB" sz="2667" dirty="0">
                <a:latin typeface="Calibri" panose="020F0502020204030204" pitchFamily="34" charset="0"/>
                <a:cs typeface="Calibri" panose="020F0502020204030204" pitchFamily="34" charset="0"/>
              </a:rPr>
              <a:t>Upholding the principles of openness and clarity about the sources of data and the methods used by AI and adopt explainable AI (XAI) when possible.</a:t>
            </a:r>
          </a:p>
        </p:txBody>
      </p:sp>
    </p:spTree>
    <p:extLst>
      <p:ext uri="{BB962C8B-B14F-4D97-AF65-F5344CB8AC3E}">
        <p14:creationId xmlns:p14="http://schemas.microsoft.com/office/powerpoint/2010/main" val="4041503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8A0CB-CDBD-BF46-4637-06206C7DC833}"/>
              </a:ext>
            </a:extLst>
          </p:cNvPr>
          <p:cNvSpPr>
            <a:spLocks noGrp="1"/>
          </p:cNvSpPr>
          <p:nvPr>
            <p:ph type="title"/>
          </p:nvPr>
        </p:nvSpPr>
        <p:spPr/>
        <p:txBody>
          <a:bodyPr>
            <a:normAutofit/>
          </a:bodyPr>
          <a:lstStyle/>
          <a:p>
            <a:r>
              <a:rPr lang="en-GB"/>
              <a:t>Data Privacy and Transparency</a:t>
            </a:r>
          </a:p>
        </p:txBody>
      </p:sp>
      <p:sp>
        <p:nvSpPr>
          <p:cNvPr id="3" name="Content Placeholder 2">
            <a:extLst>
              <a:ext uri="{FF2B5EF4-FFF2-40B4-BE49-F238E27FC236}">
                <a16:creationId xmlns:a16="http://schemas.microsoft.com/office/drawing/2014/main" id="{86AEBB4F-9123-DD42-E1E1-551971347E02}"/>
              </a:ext>
            </a:extLst>
          </p:cNvPr>
          <p:cNvSpPr>
            <a:spLocks noGrp="1"/>
          </p:cNvSpPr>
          <p:nvPr>
            <p:ph idx="1"/>
          </p:nvPr>
        </p:nvSpPr>
        <p:spPr>
          <a:xfrm>
            <a:off x="2136912" y="1620513"/>
            <a:ext cx="8956303" cy="4901239"/>
          </a:xfrm>
        </p:spPr>
        <p:txBody>
          <a:bodyPr>
            <a:noAutofit/>
          </a:bodyPr>
          <a:lstStyle/>
          <a:p>
            <a:pPr marL="0" indent="0">
              <a:spcBef>
                <a:spcPts val="2400"/>
              </a:spcBef>
              <a:buNone/>
            </a:pPr>
            <a:r>
              <a:rPr lang="en-GB" sz="2400" b="1" dirty="0">
                <a:latin typeface="Calibri" panose="020F0502020204030204" pitchFamily="34" charset="0"/>
                <a:cs typeface="Calibri" panose="020F0502020204030204" pitchFamily="34" charset="0"/>
              </a:rPr>
              <a:t>Maintaining Confidentiality: </a:t>
            </a:r>
            <a:r>
              <a:rPr lang="en-GB" sz="2400" dirty="0">
                <a:latin typeface="Calibri" panose="020F0502020204030204" pitchFamily="34" charset="0"/>
                <a:cs typeface="Calibri" panose="020F0502020204030204" pitchFamily="34" charset="0"/>
              </a:rPr>
              <a:t>Ensuring the privacy and confidentiality of business, scientific, and patient data when using AI, thereby safeguarding the interests of members, </a:t>
            </a:r>
            <a:r>
              <a:rPr lang="en-GB" sz="2400" dirty="0" err="1">
                <a:latin typeface="Calibri" panose="020F0502020204030204" pitchFamily="34" charset="0"/>
                <a:cs typeface="Calibri" panose="020F0502020204030204" pitchFamily="34" charset="0"/>
              </a:rPr>
              <a:t>coauthors</a:t>
            </a:r>
            <a:r>
              <a:rPr lang="en-GB" sz="2400" dirty="0">
                <a:latin typeface="Calibri" panose="020F0502020204030204" pitchFamily="34" charset="0"/>
                <a:cs typeface="Calibri" panose="020F0502020204030204" pitchFamily="34" charset="0"/>
              </a:rPr>
              <a:t>, and other stakeholders involved in medical communications.</a:t>
            </a:r>
          </a:p>
          <a:p>
            <a:pPr marL="0" indent="0">
              <a:spcBef>
                <a:spcPts val="2400"/>
              </a:spcBef>
              <a:buNone/>
            </a:pPr>
            <a:r>
              <a:rPr lang="en-GB" sz="2400" b="1" dirty="0">
                <a:latin typeface="Calibri" panose="020F0502020204030204" pitchFamily="34" charset="0"/>
                <a:cs typeface="Calibri" panose="020F0502020204030204" pitchFamily="34" charset="0"/>
              </a:rPr>
              <a:t>Data Transparency: </a:t>
            </a:r>
            <a:r>
              <a:rPr lang="en-GB" sz="2400" dirty="0">
                <a:latin typeface="Calibri" panose="020F0502020204030204" pitchFamily="34" charset="0"/>
                <a:cs typeface="Calibri" panose="020F0502020204030204" pitchFamily="34" charset="0"/>
              </a:rPr>
              <a:t>Upholding the principles of openness and clarity about the sources of data and the methods used by AI and adopt explainable AI (XAI) when possible.</a:t>
            </a:r>
          </a:p>
        </p:txBody>
      </p:sp>
      <p:sp>
        <p:nvSpPr>
          <p:cNvPr id="4" name="Slide Number Placeholder 3">
            <a:extLst>
              <a:ext uri="{FF2B5EF4-FFF2-40B4-BE49-F238E27FC236}">
                <a16:creationId xmlns:a16="http://schemas.microsoft.com/office/drawing/2014/main" id="{36DD5118-568E-031E-9521-F93B1DFD4A5F}"/>
              </a:ext>
            </a:extLst>
          </p:cNvPr>
          <p:cNvSpPr>
            <a:spLocks noGrp="1"/>
          </p:cNvSpPr>
          <p:nvPr>
            <p:ph type="sldNum" sz="quarter" idx="10"/>
          </p:nvPr>
        </p:nvSpPr>
        <p:spPr/>
        <p:txBody>
          <a:bodyPr/>
          <a:lstStyle/>
          <a:p>
            <a:fld id="{42AD0A0E-4515-A647-B2E3-7F1B29FB990E}" type="slidenum">
              <a:rPr lang="en-US" smtClean="0"/>
              <a:pPr/>
              <a:t>21</a:t>
            </a:fld>
            <a:endParaRPr lang="en-US"/>
          </a:p>
        </p:txBody>
      </p:sp>
      <p:pic>
        <p:nvPicPr>
          <p:cNvPr id="6" name="Graphic 5" descr="Folder Search outline">
            <a:extLst>
              <a:ext uri="{FF2B5EF4-FFF2-40B4-BE49-F238E27FC236}">
                <a16:creationId xmlns:a16="http://schemas.microsoft.com/office/drawing/2014/main" id="{42824654-AD3D-F4A0-18D1-5ED9237FCC9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66392" y="719978"/>
            <a:ext cx="914400" cy="914400"/>
          </a:xfrm>
          <a:prstGeom prst="rect">
            <a:avLst/>
          </a:prstGeom>
        </p:spPr>
      </p:pic>
      <p:sp>
        <p:nvSpPr>
          <p:cNvPr id="7" name="Rectangle 6">
            <a:extLst>
              <a:ext uri="{FF2B5EF4-FFF2-40B4-BE49-F238E27FC236}">
                <a16:creationId xmlns:a16="http://schemas.microsoft.com/office/drawing/2014/main" id="{2AE49E8A-4C63-856B-9877-0799A1866B97}"/>
              </a:ext>
            </a:extLst>
          </p:cNvPr>
          <p:cNvSpPr/>
          <p:nvPr/>
        </p:nvSpPr>
        <p:spPr>
          <a:xfrm>
            <a:off x="1776150" y="1714696"/>
            <a:ext cx="36000" cy="1188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83978BB9-D0E4-D849-E767-132DF4CE6060}"/>
              </a:ext>
            </a:extLst>
          </p:cNvPr>
          <p:cNvSpPr txBox="1">
            <a:spLocks/>
          </p:cNvSpPr>
          <p:nvPr/>
        </p:nvSpPr>
        <p:spPr>
          <a:xfrm>
            <a:off x="1049089" y="1628557"/>
            <a:ext cx="667426" cy="61452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3000" b="1" dirty="0">
                <a:solidFill>
                  <a:srgbClr val="F28C11"/>
                </a:solidFill>
                <a:latin typeface="Calibri" panose="020F0502020204030204" pitchFamily="34" charset="0"/>
                <a:cs typeface="Calibri" panose="020F0502020204030204" pitchFamily="34" charset="0"/>
              </a:rPr>
              <a:t>1. </a:t>
            </a:r>
            <a:endParaRPr lang="en-GB" sz="3000" dirty="0">
              <a:solidFill>
                <a:srgbClr val="F28C11"/>
              </a:solidFill>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2A546E57-D32E-5429-DA1E-90DEA69FC8EB}"/>
              </a:ext>
            </a:extLst>
          </p:cNvPr>
          <p:cNvSpPr/>
          <p:nvPr/>
        </p:nvSpPr>
        <p:spPr>
          <a:xfrm>
            <a:off x="1776150" y="3346071"/>
            <a:ext cx="36000" cy="900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74AF968C-60CD-81D6-40A2-EDF9506737AE}"/>
              </a:ext>
            </a:extLst>
          </p:cNvPr>
          <p:cNvSpPr txBox="1">
            <a:spLocks/>
          </p:cNvSpPr>
          <p:nvPr/>
        </p:nvSpPr>
        <p:spPr>
          <a:xfrm>
            <a:off x="1049089" y="3259932"/>
            <a:ext cx="667426" cy="61452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3000" b="1" dirty="0">
                <a:solidFill>
                  <a:srgbClr val="F28C11"/>
                </a:solidFill>
                <a:latin typeface="Calibri" panose="020F0502020204030204" pitchFamily="34" charset="0"/>
                <a:cs typeface="Calibri" panose="020F0502020204030204" pitchFamily="34" charset="0"/>
              </a:rPr>
              <a:t>2. </a:t>
            </a:r>
            <a:endParaRPr lang="en-GB" sz="3000" dirty="0">
              <a:solidFill>
                <a:srgbClr val="F28C1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056439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F1D1A-C315-C7AE-796F-138F463D09E9}"/>
              </a:ext>
            </a:extLst>
          </p:cNvPr>
          <p:cNvSpPr>
            <a:spLocks noGrp="1"/>
          </p:cNvSpPr>
          <p:nvPr>
            <p:ph type="title"/>
          </p:nvPr>
        </p:nvSpPr>
        <p:spPr>
          <a:xfrm>
            <a:off x="1143000" y="80433"/>
            <a:ext cx="10368673" cy="1255184"/>
          </a:xfrm>
        </p:spPr>
        <p:txBody>
          <a:bodyPr>
            <a:normAutofit/>
          </a:bodyPr>
          <a:lstStyle/>
          <a:p>
            <a:r>
              <a:rPr lang="en-GB"/>
              <a:t>Eliminating Bias and Enhancing Accessibility</a:t>
            </a:r>
          </a:p>
        </p:txBody>
      </p:sp>
      <p:sp>
        <p:nvSpPr>
          <p:cNvPr id="4" name="Slide Number Placeholder 3">
            <a:extLst>
              <a:ext uri="{FF2B5EF4-FFF2-40B4-BE49-F238E27FC236}">
                <a16:creationId xmlns:a16="http://schemas.microsoft.com/office/drawing/2014/main" id="{1748979D-2DCB-0F9E-FBCC-D74C8570371A}"/>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22</a:t>
            </a:fld>
            <a:endParaRPr lang="en-US"/>
          </a:p>
        </p:txBody>
      </p:sp>
      <p:sp>
        <p:nvSpPr>
          <p:cNvPr id="6" name="Rectangle 5">
            <a:extLst>
              <a:ext uri="{FF2B5EF4-FFF2-40B4-BE49-F238E27FC236}">
                <a16:creationId xmlns:a16="http://schemas.microsoft.com/office/drawing/2014/main" id="{3DD767F8-DE07-7C96-BDA3-AEE40FFDD309}"/>
              </a:ext>
            </a:extLst>
          </p:cNvPr>
          <p:cNvSpPr/>
          <p:nvPr/>
        </p:nvSpPr>
        <p:spPr>
          <a:xfrm>
            <a:off x="1776150" y="2473235"/>
            <a:ext cx="36000" cy="1850287"/>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a:extLst>
              <a:ext uri="{FF2B5EF4-FFF2-40B4-BE49-F238E27FC236}">
                <a16:creationId xmlns:a16="http://schemas.microsoft.com/office/drawing/2014/main" id="{5A576234-CB42-CCDB-35D8-41BBF072F3B4}"/>
              </a:ext>
            </a:extLst>
          </p:cNvPr>
          <p:cNvSpPr txBox="1">
            <a:spLocks/>
          </p:cNvSpPr>
          <p:nvPr/>
        </p:nvSpPr>
        <p:spPr>
          <a:xfrm>
            <a:off x="1049089" y="2387096"/>
            <a:ext cx="667426" cy="61452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3500" b="1" dirty="0">
                <a:solidFill>
                  <a:srgbClr val="F28C11"/>
                </a:solidFill>
                <a:latin typeface="Calibri" panose="020F0502020204030204" pitchFamily="34" charset="0"/>
                <a:cs typeface="Calibri" panose="020F0502020204030204" pitchFamily="34" charset="0"/>
              </a:rPr>
              <a:t>1. </a:t>
            </a:r>
            <a:endParaRPr lang="en-GB" sz="3500" dirty="0">
              <a:solidFill>
                <a:srgbClr val="F28C11"/>
              </a:solidFill>
              <a:latin typeface="Calibri" panose="020F0502020204030204" pitchFamily="34" charset="0"/>
              <a:cs typeface="Calibri" panose="020F0502020204030204" pitchFamily="34" charset="0"/>
            </a:endParaRPr>
          </a:p>
        </p:txBody>
      </p:sp>
      <p:sp>
        <p:nvSpPr>
          <p:cNvPr id="8" name="Content Placeholder 2">
            <a:extLst>
              <a:ext uri="{FF2B5EF4-FFF2-40B4-BE49-F238E27FC236}">
                <a16:creationId xmlns:a16="http://schemas.microsoft.com/office/drawing/2014/main" id="{5EAE6C71-D96C-5BBE-FEB3-7C0FCB7E3375}"/>
              </a:ext>
            </a:extLst>
          </p:cNvPr>
          <p:cNvSpPr txBox="1">
            <a:spLocks/>
          </p:cNvSpPr>
          <p:nvPr/>
        </p:nvSpPr>
        <p:spPr>
          <a:xfrm>
            <a:off x="2136913" y="2473235"/>
            <a:ext cx="8288331" cy="1949678"/>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2667" b="1" dirty="0">
                <a:latin typeface="Calibri" panose="020F0502020204030204" pitchFamily="34" charset="0"/>
                <a:cs typeface="Calibri" panose="020F0502020204030204" pitchFamily="34" charset="0"/>
              </a:rPr>
              <a:t>Appropriate Disclosure: </a:t>
            </a:r>
            <a:r>
              <a:rPr lang="en-GB" sz="2667" dirty="0">
                <a:latin typeface="Calibri" panose="020F0502020204030204" pitchFamily="34" charset="0"/>
                <a:cs typeface="Calibri" panose="020F0502020204030204" pitchFamily="34" charset="0"/>
              </a:rPr>
              <a:t>Authors and medical publication professionals should disclose the active use of generative </a:t>
            </a:r>
            <a:br>
              <a:rPr lang="en-GB" sz="2667" dirty="0">
                <a:latin typeface="Calibri" panose="020F0502020204030204" pitchFamily="34" charset="0"/>
                <a:cs typeface="Calibri" panose="020F0502020204030204" pitchFamily="34" charset="0"/>
              </a:rPr>
            </a:br>
            <a:r>
              <a:rPr lang="en-GB" sz="2667" dirty="0">
                <a:latin typeface="Calibri" panose="020F0502020204030204" pitchFamily="34" charset="0"/>
                <a:cs typeface="Calibri" panose="020F0502020204030204" pitchFamily="34" charset="0"/>
              </a:rPr>
              <a:t>AI in the creation of content or assistance with writing </a:t>
            </a:r>
            <a:br>
              <a:rPr lang="en-GB" sz="2667" dirty="0">
                <a:latin typeface="Calibri" panose="020F0502020204030204" pitchFamily="34" charset="0"/>
                <a:cs typeface="Calibri" panose="020F0502020204030204" pitchFamily="34" charset="0"/>
              </a:rPr>
            </a:br>
            <a:r>
              <a:rPr lang="en-GB" sz="2667" dirty="0">
                <a:latin typeface="Calibri" panose="020F0502020204030204" pitchFamily="34" charset="0"/>
                <a:cs typeface="Calibri" panose="020F0502020204030204" pitchFamily="34" charset="0"/>
              </a:rPr>
              <a:t>or editing of publications, per the journal, congress, or industry-standard guidelines.</a:t>
            </a:r>
          </a:p>
        </p:txBody>
      </p:sp>
      <p:pic>
        <p:nvPicPr>
          <p:cNvPr id="9" name="Graphic 8" descr="Scales of justice outline">
            <a:extLst>
              <a:ext uri="{FF2B5EF4-FFF2-40B4-BE49-F238E27FC236}">
                <a16:creationId xmlns:a16="http://schemas.microsoft.com/office/drawing/2014/main" id="{E9A8CC47-D12D-40C2-9A8F-AAFA0B3C4C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38316" y="507307"/>
            <a:ext cx="914400" cy="914400"/>
          </a:xfrm>
          <a:prstGeom prst="rect">
            <a:avLst/>
          </a:prstGeom>
        </p:spPr>
      </p:pic>
    </p:spTree>
    <p:extLst>
      <p:ext uri="{BB962C8B-B14F-4D97-AF65-F5344CB8AC3E}">
        <p14:creationId xmlns:p14="http://schemas.microsoft.com/office/powerpoint/2010/main" val="40716600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F1D1A-C315-C7AE-796F-138F463D09E9}"/>
              </a:ext>
            </a:extLst>
          </p:cNvPr>
          <p:cNvSpPr>
            <a:spLocks noGrp="1"/>
          </p:cNvSpPr>
          <p:nvPr>
            <p:ph type="title"/>
          </p:nvPr>
        </p:nvSpPr>
        <p:spPr>
          <a:xfrm>
            <a:off x="1143000" y="80433"/>
            <a:ext cx="10368673" cy="1255184"/>
          </a:xfrm>
        </p:spPr>
        <p:txBody>
          <a:bodyPr>
            <a:normAutofit/>
          </a:bodyPr>
          <a:lstStyle/>
          <a:p>
            <a:r>
              <a:rPr lang="en-GB"/>
              <a:t>Eliminating Bias and Enhancing Accessibility</a:t>
            </a:r>
          </a:p>
        </p:txBody>
      </p:sp>
      <p:sp>
        <p:nvSpPr>
          <p:cNvPr id="4" name="Slide Number Placeholder 3">
            <a:extLst>
              <a:ext uri="{FF2B5EF4-FFF2-40B4-BE49-F238E27FC236}">
                <a16:creationId xmlns:a16="http://schemas.microsoft.com/office/drawing/2014/main" id="{1748979D-2DCB-0F9E-FBCC-D74C8570371A}"/>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23</a:t>
            </a:fld>
            <a:endParaRPr lang="en-US"/>
          </a:p>
        </p:txBody>
      </p:sp>
      <p:sp>
        <p:nvSpPr>
          <p:cNvPr id="7" name="Rectangle 6">
            <a:extLst>
              <a:ext uri="{FF2B5EF4-FFF2-40B4-BE49-F238E27FC236}">
                <a16:creationId xmlns:a16="http://schemas.microsoft.com/office/drawing/2014/main" id="{7261EF04-F4F0-85EC-834D-C57CC6D217BE}"/>
              </a:ext>
            </a:extLst>
          </p:cNvPr>
          <p:cNvSpPr/>
          <p:nvPr/>
        </p:nvSpPr>
        <p:spPr>
          <a:xfrm>
            <a:off x="1776150" y="2473235"/>
            <a:ext cx="36000" cy="684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4C84E5DE-853B-F802-CC55-D566E2D3D01D}"/>
              </a:ext>
            </a:extLst>
          </p:cNvPr>
          <p:cNvSpPr txBox="1">
            <a:spLocks/>
          </p:cNvSpPr>
          <p:nvPr/>
        </p:nvSpPr>
        <p:spPr>
          <a:xfrm>
            <a:off x="1049089" y="2387096"/>
            <a:ext cx="667426" cy="61452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3500" b="1" dirty="0">
                <a:solidFill>
                  <a:srgbClr val="F28C11"/>
                </a:solidFill>
                <a:latin typeface="Calibri" panose="020F0502020204030204" pitchFamily="34" charset="0"/>
                <a:cs typeface="Calibri" panose="020F0502020204030204" pitchFamily="34" charset="0"/>
              </a:rPr>
              <a:t>2. </a:t>
            </a:r>
            <a:endParaRPr lang="en-GB" sz="3500" dirty="0">
              <a:solidFill>
                <a:srgbClr val="F28C11"/>
              </a:solidFill>
              <a:latin typeface="Calibri" panose="020F0502020204030204" pitchFamily="34" charset="0"/>
              <a:cs typeface="Calibri" panose="020F0502020204030204" pitchFamily="34" charset="0"/>
            </a:endParaRPr>
          </a:p>
        </p:txBody>
      </p:sp>
      <p:sp>
        <p:nvSpPr>
          <p:cNvPr id="10" name="Content Placeholder 2">
            <a:extLst>
              <a:ext uri="{FF2B5EF4-FFF2-40B4-BE49-F238E27FC236}">
                <a16:creationId xmlns:a16="http://schemas.microsoft.com/office/drawing/2014/main" id="{07FA6160-9BBC-0AF7-CE40-6439ADA8EF5C}"/>
              </a:ext>
            </a:extLst>
          </p:cNvPr>
          <p:cNvSpPr txBox="1">
            <a:spLocks/>
          </p:cNvSpPr>
          <p:nvPr/>
        </p:nvSpPr>
        <p:spPr>
          <a:xfrm>
            <a:off x="2136913" y="2473235"/>
            <a:ext cx="9222678" cy="1949678"/>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2667" b="1" dirty="0">
                <a:latin typeface="Calibri" panose="020F0502020204030204" pitchFamily="34" charset="0"/>
                <a:cs typeface="Calibri" panose="020F0502020204030204" pitchFamily="34" charset="0"/>
              </a:rPr>
              <a:t>Eliminating Bias: </a:t>
            </a:r>
            <a:r>
              <a:rPr lang="en-GB" sz="2667" dirty="0">
                <a:latin typeface="Calibri" panose="020F0502020204030204" pitchFamily="34" charset="0"/>
                <a:cs typeface="Calibri" panose="020F0502020204030204" pitchFamily="34" charset="0"/>
              </a:rPr>
              <a:t>Implementing practices that negate biases which can hinder patient care and propagate healthcare inequity.</a:t>
            </a:r>
          </a:p>
        </p:txBody>
      </p:sp>
      <p:pic>
        <p:nvPicPr>
          <p:cNvPr id="11" name="Graphic 10" descr="Scales of justice outline">
            <a:extLst>
              <a:ext uri="{FF2B5EF4-FFF2-40B4-BE49-F238E27FC236}">
                <a16:creationId xmlns:a16="http://schemas.microsoft.com/office/drawing/2014/main" id="{49A0A9EC-B07C-3FF1-D1C6-E37B4F078D8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38316" y="507307"/>
            <a:ext cx="914400" cy="914400"/>
          </a:xfrm>
          <a:prstGeom prst="rect">
            <a:avLst/>
          </a:prstGeom>
        </p:spPr>
      </p:pic>
    </p:spTree>
    <p:extLst>
      <p:ext uri="{BB962C8B-B14F-4D97-AF65-F5344CB8AC3E}">
        <p14:creationId xmlns:p14="http://schemas.microsoft.com/office/powerpoint/2010/main" val="30265184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F1D1A-C315-C7AE-796F-138F463D09E9}"/>
              </a:ext>
            </a:extLst>
          </p:cNvPr>
          <p:cNvSpPr>
            <a:spLocks noGrp="1"/>
          </p:cNvSpPr>
          <p:nvPr>
            <p:ph type="title"/>
          </p:nvPr>
        </p:nvSpPr>
        <p:spPr>
          <a:xfrm>
            <a:off x="1143000" y="80433"/>
            <a:ext cx="10368673" cy="1255184"/>
          </a:xfrm>
        </p:spPr>
        <p:txBody>
          <a:bodyPr>
            <a:normAutofit/>
          </a:bodyPr>
          <a:lstStyle/>
          <a:p>
            <a:r>
              <a:rPr lang="en-GB"/>
              <a:t>Eliminating Bias and Enhancing Accessibility</a:t>
            </a:r>
          </a:p>
        </p:txBody>
      </p:sp>
      <p:sp>
        <p:nvSpPr>
          <p:cNvPr id="4" name="Slide Number Placeholder 3">
            <a:extLst>
              <a:ext uri="{FF2B5EF4-FFF2-40B4-BE49-F238E27FC236}">
                <a16:creationId xmlns:a16="http://schemas.microsoft.com/office/drawing/2014/main" id="{1748979D-2DCB-0F9E-FBCC-D74C8570371A}"/>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24</a:t>
            </a:fld>
            <a:endParaRPr lang="en-US"/>
          </a:p>
        </p:txBody>
      </p:sp>
      <p:sp>
        <p:nvSpPr>
          <p:cNvPr id="7" name="Rectangle 6">
            <a:extLst>
              <a:ext uri="{FF2B5EF4-FFF2-40B4-BE49-F238E27FC236}">
                <a16:creationId xmlns:a16="http://schemas.microsoft.com/office/drawing/2014/main" id="{ACCB43A5-AEEC-2830-4C3E-F1F8CD1FA190}"/>
              </a:ext>
            </a:extLst>
          </p:cNvPr>
          <p:cNvSpPr/>
          <p:nvPr/>
        </p:nvSpPr>
        <p:spPr>
          <a:xfrm>
            <a:off x="1776150" y="2473235"/>
            <a:ext cx="36000" cy="1080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a:extLst>
              <a:ext uri="{FF2B5EF4-FFF2-40B4-BE49-F238E27FC236}">
                <a16:creationId xmlns:a16="http://schemas.microsoft.com/office/drawing/2014/main" id="{395FE3E3-4F11-63A4-3B85-AFFC6DBB6D1B}"/>
              </a:ext>
            </a:extLst>
          </p:cNvPr>
          <p:cNvSpPr txBox="1">
            <a:spLocks/>
          </p:cNvSpPr>
          <p:nvPr/>
        </p:nvSpPr>
        <p:spPr>
          <a:xfrm>
            <a:off x="1049089" y="2387096"/>
            <a:ext cx="667426" cy="61452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3500" b="1" dirty="0">
                <a:solidFill>
                  <a:srgbClr val="F28C11"/>
                </a:solidFill>
                <a:latin typeface="Calibri" panose="020F0502020204030204" pitchFamily="34" charset="0"/>
                <a:cs typeface="Calibri" panose="020F0502020204030204" pitchFamily="34" charset="0"/>
              </a:rPr>
              <a:t>3. </a:t>
            </a:r>
            <a:endParaRPr lang="en-GB" sz="3500" dirty="0">
              <a:solidFill>
                <a:srgbClr val="F28C11"/>
              </a:solidFill>
              <a:latin typeface="Calibri" panose="020F0502020204030204" pitchFamily="34" charset="0"/>
              <a:cs typeface="Calibri" panose="020F0502020204030204" pitchFamily="34" charset="0"/>
            </a:endParaRPr>
          </a:p>
        </p:txBody>
      </p:sp>
      <p:sp>
        <p:nvSpPr>
          <p:cNvPr id="10" name="Content Placeholder 2">
            <a:extLst>
              <a:ext uri="{FF2B5EF4-FFF2-40B4-BE49-F238E27FC236}">
                <a16:creationId xmlns:a16="http://schemas.microsoft.com/office/drawing/2014/main" id="{B90B0B3B-0893-C17C-2B06-526955503A33}"/>
              </a:ext>
            </a:extLst>
          </p:cNvPr>
          <p:cNvSpPr txBox="1">
            <a:spLocks/>
          </p:cNvSpPr>
          <p:nvPr/>
        </p:nvSpPr>
        <p:spPr>
          <a:xfrm>
            <a:off x="2136913" y="2473235"/>
            <a:ext cx="8956303" cy="1949678"/>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2667" b="1" dirty="0">
                <a:latin typeface="Calibri" panose="020F0502020204030204" pitchFamily="34" charset="0"/>
                <a:cs typeface="Calibri" panose="020F0502020204030204" pitchFamily="34" charset="0"/>
              </a:rPr>
              <a:t>Enhancing Accessibility: </a:t>
            </a:r>
            <a:r>
              <a:rPr lang="en-GB" sz="2667" dirty="0">
                <a:latin typeface="Calibri" panose="020F0502020204030204" pitchFamily="34" charset="0"/>
                <a:cs typeface="Calibri" panose="020F0502020204030204" pitchFamily="34" charset="0"/>
              </a:rPr>
              <a:t>Using AI to bridge patient accessibility gaps, focusing on addressing health literacy challenges and breaking language barriers in medical science.</a:t>
            </a:r>
          </a:p>
        </p:txBody>
      </p:sp>
      <p:pic>
        <p:nvPicPr>
          <p:cNvPr id="11" name="Graphic 10" descr="Scales of justice outline">
            <a:extLst>
              <a:ext uri="{FF2B5EF4-FFF2-40B4-BE49-F238E27FC236}">
                <a16:creationId xmlns:a16="http://schemas.microsoft.com/office/drawing/2014/main" id="{70F5A3C8-6A4E-2616-6CF2-C10B6D22936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38316" y="507307"/>
            <a:ext cx="914400" cy="914400"/>
          </a:xfrm>
          <a:prstGeom prst="rect">
            <a:avLst/>
          </a:prstGeom>
        </p:spPr>
      </p:pic>
    </p:spTree>
    <p:extLst>
      <p:ext uri="{BB962C8B-B14F-4D97-AF65-F5344CB8AC3E}">
        <p14:creationId xmlns:p14="http://schemas.microsoft.com/office/powerpoint/2010/main" val="4635215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F1D1A-C315-C7AE-796F-138F463D09E9}"/>
              </a:ext>
            </a:extLst>
          </p:cNvPr>
          <p:cNvSpPr>
            <a:spLocks noGrp="1"/>
          </p:cNvSpPr>
          <p:nvPr>
            <p:ph type="title"/>
          </p:nvPr>
        </p:nvSpPr>
        <p:spPr>
          <a:xfrm>
            <a:off x="1143000" y="80433"/>
            <a:ext cx="10368673" cy="1255184"/>
          </a:xfrm>
        </p:spPr>
        <p:txBody>
          <a:bodyPr>
            <a:normAutofit/>
          </a:bodyPr>
          <a:lstStyle/>
          <a:p>
            <a:r>
              <a:rPr lang="en-GB"/>
              <a:t>Eliminating Bias and Enhancing Accessibility</a:t>
            </a:r>
          </a:p>
        </p:txBody>
      </p:sp>
      <p:sp>
        <p:nvSpPr>
          <p:cNvPr id="4" name="Slide Number Placeholder 3">
            <a:extLst>
              <a:ext uri="{FF2B5EF4-FFF2-40B4-BE49-F238E27FC236}">
                <a16:creationId xmlns:a16="http://schemas.microsoft.com/office/drawing/2014/main" id="{1748979D-2DCB-0F9E-FBCC-D74C8570371A}"/>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25</a:t>
            </a:fld>
            <a:endParaRPr lang="en-US"/>
          </a:p>
        </p:txBody>
      </p:sp>
      <p:sp>
        <p:nvSpPr>
          <p:cNvPr id="6" name="Content Placeholder 2">
            <a:extLst>
              <a:ext uri="{FF2B5EF4-FFF2-40B4-BE49-F238E27FC236}">
                <a16:creationId xmlns:a16="http://schemas.microsoft.com/office/drawing/2014/main" id="{95FF73DE-5F91-1F19-3EF0-79FBE0DF950E}"/>
              </a:ext>
            </a:extLst>
          </p:cNvPr>
          <p:cNvSpPr txBox="1">
            <a:spLocks/>
          </p:cNvSpPr>
          <p:nvPr/>
        </p:nvSpPr>
        <p:spPr>
          <a:xfrm>
            <a:off x="2136912" y="1620513"/>
            <a:ext cx="8956303" cy="4901239"/>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2400"/>
              </a:spcBef>
              <a:buNone/>
            </a:pPr>
            <a:r>
              <a:rPr lang="en-GB" sz="2400" b="1" dirty="0">
                <a:latin typeface="Calibri" panose="020F0502020204030204" pitchFamily="34" charset="0"/>
                <a:cs typeface="Calibri" panose="020F0502020204030204" pitchFamily="34" charset="0"/>
              </a:rPr>
              <a:t>Appropriate Disclosure: </a:t>
            </a:r>
            <a:r>
              <a:rPr lang="en-GB" sz="2400" dirty="0">
                <a:latin typeface="Calibri" panose="020F0502020204030204" pitchFamily="34" charset="0"/>
                <a:cs typeface="Calibri" panose="020F0502020204030204" pitchFamily="34" charset="0"/>
              </a:rPr>
              <a:t>Authors and medical publication professionals should disclose the active use of generative AI in the creation of content or assistance with writing or editing of publications, per the journal, congress, or industry-standard guidelines.</a:t>
            </a:r>
          </a:p>
          <a:p>
            <a:pPr marL="0" indent="0">
              <a:spcBef>
                <a:spcPts val="2400"/>
              </a:spcBef>
              <a:buNone/>
            </a:pPr>
            <a:r>
              <a:rPr lang="en-GB" sz="2400" b="1" dirty="0">
                <a:latin typeface="Calibri" panose="020F0502020204030204" pitchFamily="34" charset="0"/>
                <a:cs typeface="Calibri" panose="020F0502020204030204" pitchFamily="34" charset="0"/>
              </a:rPr>
              <a:t>Eliminating Bias: </a:t>
            </a:r>
            <a:r>
              <a:rPr lang="en-GB" sz="2400" dirty="0">
                <a:latin typeface="Calibri" panose="020F0502020204030204" pitchFamily="34" charset="0"/>
                <a:cs typeface="Calibri" panose="020F0502020204030204" pitchFamily="34" charset="0"/>
              </a:rPr>
              <a:t>Implementing practices that negate biases which can hinder patient care and propagate healthcare inequity.</a:t>
            </a:r>
          </a:p>
          <a:p>
            <a:pPr marL="0" indent="0">
              <a:spcBef>
                <a:spcPts val="2400"/>
              </a:spcBef>
              <a:buNone/>
            </a:pPr>
            <a:r>
              <a:rPr lang="en-GB" sz="2400" b="1" dirty="0">
                <a:latin typeface="Calibri" panose="020F0502020204030204" pitchFamily="34" charset="0"/>
                <a:cs typeface="Calibri" panose="020F0502020204030204" pitchFamily="34" charset="0"/>
              </a:rPr>
              <a:t>Enhancing Accessibility: </a:t>
            </a:r>
            <a:r>
              <a:rPr lang="en-GB" sz="2400" dirty="0">
                <a:latin typeface="Calibri" panose="020F0502020204030204" pitchFamily="34" charset="0"/>
                <a:cs typeface="Calibri" panose="020F0502020204030204" pitchFamily="34" charset="0"/>
              </a:rPr>
              <a:t>Using AI to bridge patient accessibility gaps, focusing on addressing health literacy challenges and breaking language barriers in medical science.</a:t>
            </a:r>
          </a:p>
        </p:txBody>
      </p:sp>
      <p:sp>
        <p:nvSpPr>
          <p:cNvPr id="7" name="Rectangle 6">
            <a:extLst>
              <a:ext uri="{FF2B5EF4-FFF2-40B4-BE49-F238E27FC236}">
                <a16:creationId xmlns:a16="http://schemas.microsoft.com/office/drawing/2014/main" id="{16643D05-B57E-A068-3DF3-ABEC0BDC2C5F}"/>
              </a:ext>
            </a:extLst>
          </p:cNvPr>
          <p:cNvSpPr/>
          <p:nvPr/>
        </p:nvSpPr>
        <p:spPr>
          <a:xfrm>
            <a:off x="1776150" y="1714696"/>
            <a:ext cx="36000" cy="1224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3F510902-AE69-E567-E7EC-9FBC4F7807D4}"/>
              </a:ext>
            </a:extLst>
          </p:cNvPr>
          <p:cNvSpPr txBox="1">
            <a:spLocks/>
          </p:cNvSpPr>
          <p:nvPr/>
        </p:nvSpPr>
        <p:spPr>
          <a:xfrm>
            <a:off x="1049089" y="1628557"/>
            <a:ext cx="667426" cy="61452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3000" b="1" dirty="0">
                <a:solidFill>
                  <a:srgbClr val="F28C11"/>
                </a:solidFill>
                <a:latin typeface="Calibri" panose="020F0502020204030204" pitchFamily="34" charset="0"/>
                <a:cs typeface="Calibri" panose="020F0502020204030204" pitchFamily="34" charset="0"/>
              </a:rPr>
              <a:t>1. </a:t>
            </a:r>
            <a:endParaRPr lang="en-GB" sz="3000" dirty="0">
              <a:solidFill>
                <a:srgbClr val="F28C11"/>
              </a:solidFill>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6DEB7660-0DDC-C0A4-6E3A-A97C440CBD84}"/>
              </a:ext>
            </a:extLst>
          </p:cNvPr>
          <p:cNvSpPr/>
          <p:nvPr/>
        </p:nvSpPr>
        <p:spPr>
          <a:xfrm>
            <a:off x="1776150" y="3325289"/>
            <a:ext cx="36000" cy="576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BD1543CA-F548-03D7-A8CD-EB7E20AE4D25}"/>
              </a:ext>
            </a:extLst>
          </p:cNvPr>
          <p:cNvSpPr txBox="1">
            <a:spLocks/>
          </p:cNvSpPr>
          <p:nvPr/>
        </p:nvSpPr>
        <p:spPr>
          <a:xfrm>
            <a:off x="1049089" y="3239150"/>
            <a:ext cx="667426" cy="61452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3000" b="1" dirty="0">
                <a:solidFill>
                  <a:srgbClr val="F28C11"/>
                </a:solidFill>
                <a:latin typeface="Calibri" panose="020F0502020204030204" pitchFamily="34" charset="0"/>
                <a:cs typeface="Calibri" panose="020F0502020204030204" pitchFamily="34" charset="0"/>
              </a:rPr>
              <a:t>2. </a:t>
            </a:r>
            <a:endParaRPr lang="en-GB" sz="3000" dirty="0">
              <a:solidFill>
                <a:srgbClr val="F28C11"/>
              </a:solidFill>
              <a:latin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8F0069DA-25AF-28C7-F7D3-D75012546EF1}"/>
              </a:ext>
            </a:extLst>
          </p:cNvPr>
          <p:cNvSpPr/>
          <p:nvPr/>
        </p:nvSpPr>
        <p:spPr>
          <a:xfrm>
            <a:off x="1776150" y="4291641"/>
            <a:ext cx="36000" cy="864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79C56AA1-975F-3432-F240-72E955AB9622}"/>
              </a:ext>
            </a:extLst>
          </p:cNvPr>
          <p:cNvSpPr txBox="1">
            <a:spLocks/>
          </p:cNvSpPr>
          <p:nvPr/>
        </p:nvSpPr>
        <p:spPr>
          <a:xfrm>
            <a:off x="1049089" y="4205502"/>
            <a:ext cx="667426" cy="61452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3000" b="1" dirty="0">
                <a:solidFill>
                  <a:srgbClr val="F28C11"/>
                </a:solidFill>
                <a:latin typeface="Calibri" panose="020F0502020204030204" pitchFamily="34" charset="0"/>
                <a:cs typeface="Calibri" panose="020F0502020204030204" pitchFamily="34" charset="0"/>
              </a:rPr>
              <a:t>3. </a:t>
            </a:r>
            <a:endParaRPr lang="en-GB" sz="3000" dirty="0">
              <a:solidFill>
                <a:srgbClr val="F28C11"/>
              </a:solidFill>
              <a:latin typeface="Calibri" panose="020F0502020204030204" pitchFamily="34" charset="0"/>
              <a:cs typeface="Calibri" panose="020F0502020204030204" pitchFamily="34" charset="0"/>
            </a:endParaRPr>
          </a:p>
        </p:txBody>
      </p:sp>
      <p:pic>
        <p:nvPicPr>
          <p:cNvPr id="13" name="Graphic 12" descr="Scales of justice outline">
            <a:extLst>
              <a:ext uri="{FF2B5EF4-FFF2-40B4-BE49-F238E27FC236}">
                <a16:creationId xmlns:a16="http://schemas.microsoft.com/office/drawing/2014/main" id="{07EC88DD-1D08-6B91-89AF-74CDE83565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38316" y="507307"/>
            <a:ext cx="914400" cy="914400"/>
          </a:xfrm>
          <a:prstGeom prst="rect">
            <a:avLst/>
          </a:prstGeom>
        </p:spPr>
      </p:pic>
    </p:spTree>
    <p:extLst>
      <p:ext uri="{BB962C8B-B14F-4D97-AF65-F5344CB8AC3E}">
        <p14:creationId xmlns:p14="http://schemas.microsoft.com/office/powerpoint/2010/main" val="38944417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8A0CB-CDBD-BF46-4637-06206C7DC833}"/>
              </a:ext>
            </a:extLst>
          </p:cNvPr>
          <p:cNvSpPr>
            <a:spLocks noGrp="1"/>
          </p:cNvSpPr>
          <p:nvPr>
            <p:ph type="title"/>
          </p:nvPr>
        </p:nvSpPr>
        <p:spPr/>
        <p:txBody>
          <a:bodyPr>
            <a:normAutofit/>
          </a:bodyPr>
          <a:lstStyle/>
          <a:p>
            <a:r>
              <a:rPr lang="en-GB"/>
              <a:t>Advocacy and engagement</a:t>
            </a:r>
          </a:p>
        </p:txBody>
      </p:sp>
      <p:sp>
        <p:nvSpPr>
          <p:cNvPr id="4" name="Slide Number Placeholder 3">
            <a:extLst>
              <a:ext uri="{FF2B5EF4-FFF2-40B4-BE49-F238E27FC236}">
                <a16:creationId xmlns:a16="http://schemas.microsoft.com/office/drawing/2014/main" id="{36DD5118-568E-031E-9521-F93B1DFD4A5F}"/>
              </a:ext>
            </a:extLst>
          </p:cNvPr>
          <p:cNvSpPr>
            <a:spLocks noGrp="1"/>
          </p:cNvSpPr>
          <p:nvPr>
            <p:ph type="sldNum" sz="quarter" idx="10"/>
          </p:nvPr>
        </p:nvSpPr>
        <p:spPr/>
        <p:txBody>
          <a:bodyPr/>
          <a:lstStyle/>
          <a:p>
            <a:fld id="{42AD0A0E-4515-A647-B2E3-7F1B29FB990E}" type="slidenum">
              <a:rPr lang="en-US" smtClean="0"/>
              <a:pPr/>
              <a:t>26</a:t>
            </a:fld>
            <a:endParaRPr lang="en-US"/>
          </a:p>
        </p:txBody>
      </p:sp>
      <p:sp>
        <p:nvSpPr>
          <p:cNvPr id="6" name="Rectangle 5">
            <a:extLst>
              <a:ext uri="{FF2B5EF4-FFF2-40B4-BE49-F238E27FC236}">
                <a16:creationId xmlns:a16="http://schemas.microsoft.com/office/drawing/2014/main" id="{671D128A-8E30-034A-4EC8-142040869133}"/>
              </a:ext>
            </a:extLst>
          </p:cNvPr>
          <p:cNvSpPr/>
          <p:nvPr/>
        </p:nvSpPr>
        <p:spPr>
          <a:xfrm>
            <a:off x="1776150" y="2473235"/>
            <a:ext cx="36000" cy="1440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a:extLst>
              <a:ext uri="{FF2B5EF4-FFF2-40B4-BE49-F238E27FC236}">
                <a16:creationId xmlns:a16="http://schemas.microsoft.com/office/drawing/2014/main" id="{23CFB2D3-DB29-65EE-161F-15E15F91FBB2}"/>
              </a:ext>
            </a:extLst>
          </p:cNvPr>
          <p:cNvSpPr txBox="1">
            <a:spLocks/>
          </p:cNvSpPr>
          <p:nvPr/>
        </p:nvSpPr>
        <p:spPr>
          <a:xfrm>
            <a:off x="1049089" y="2387096"/>
            <a:ext cx="667426" cy="61452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3500" b="1" dirty="0">
                <a:solidFill>
                  <a:srgbClr val="F28C11"/>
                </a:solidFill>
                <a:latin typeface="Calibri" panose="020F0502020204030204" pitchFamily="34" charset="0"/>
                <a:cs typeface="Calibri" panose="020F0502020204030204" pitchFamily="34" charset="0"/>
              </a:rPr>
              <a:t>1. </a:t>
            </a:r>
            <a:endParaRPr lang="en-GB" sz="3500" dirty="0">
              <a:solidFill>
                <a:srgbClr val="F28C11"/>
              </a:solidFill>
              <a:latin typeface="Calibri" panose="020F0502020204030204" pitchFamily="34" charset="0"/>
              <a:cs typeface="Calibri" panose="020F0502020204030204" pitchFamily="34" charset="0"/>
            </a:endParaRPr>
          </a:p>
        </p:txBody>
      </p:sp>
      <p:sp>
        <p:nvSpPr>
          <p:cNvPr id="8" name="Content Placeholder 2">
            <a:extLst>
              <a:ext uri="{FF2B5EF4-FFF2-40B4-BE49-F238E27FC236}">
                <a16:creationId xmlns:a16="http://schemas.microsoft.com/office/drawing/2014/main" id="{682490EE-0F01-F97A-48B6-DE80A4330B23}"/>
              </a:ext>
            </a:extLst>
          </p:cNvPr>
          <p:cNvSpPr txBox="1">
            <a:spLocks/>
          </p:cNvSpPr>
          <p:nvPr/>
        </p:nvSpPr>
        <p:spPr>
          <a:xfrm>
            <a:off x="2136913" y="2473235"/>
            <a:ext cx="8288331" cy="1949678"/>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2667" b="1" dirty="0">
                <a:latin typeface="Calibri" panose="020F0502020204030204" pitchFamily="34" charset="0"/>
                <a:cs typeface="Calibri" panose="020F0502020204030204" pitchFamily="34" charset="0"/>
              </a:rPr>
              <a:t>Respecting the Academic Integrity of AI: </a:t>
            </a:r>
            <a:r>
              <a:rPr lang="en-GB" sz="2667" dirty="0">
                <a:latin typeface="Calibri" panose="020F0502020204030204" pitchFamily="34" charset="0"/>
                <a:cs typeface="Calibri" panose="020F0502020204030204" pitchFamily="34" charset="0"/>
              </a:rPr>
              <a:t>Recognizing the fundamental science behind AI and treating it as a legitimate academic field that has guidelines and findings relevant to medical publishing and communications.</a:t>
            </a:r>
          </a:p>
        </p:txBody>
      </p:sp>
      <p:pic>
        <p:nvPicPr>
          <p:cNvPr id="10" name="Graphic 9" descr="Chat outline">
            <a:extLst>
              <a:ext uri="{FF2B5EF4-FFF2-40B4-BE49-F238E27FC236}">
                <a16:creationId xmlns:a16="http://schemas.microsoft.com/office/drawing/2014/main" id="{A5BC08D2-2BC2-179A-1C67-01799335D44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37474" y="657995"/>
            <a:ext cx="1026372" cy="1026372"/>
          </a:xfrm>
          <a:prstGeom prst="rect">
            <a:avLst/>
          </a:prstGeom>
        </p:spPr>
      </p:pic>
    </p:spTree>
    <p:extLst>
      <p:ext uri="{BB962C8B-B14F-4D97-AF65-F5344CB8AC3E}">
        <p14:creationId xmlns:p14="http://schemas.microsoft.com/office/powerpoint/2010/main" val="33332698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8A0CB-CDBD-BF46-4637-06206C7DC833}"/>
              </a:ext>
            </a:extLst>
          </p:cNvPr>
          <p:cNvSpPr>
            <a:spLocks noGrp="1"/>
          </p:cNvSpPr>
          <p:nvPr>
            <p:ph type="title"/>
          </p:nvPr>
        </p:nvSpPr>
        <p:spPr/>
        <p:txBody>
          <a:bodyPr>
            <a:normAutofit/>
          </a:bodyPr>
          <a:lstStyle/>
          <a:p>
            <a:r>
              <a:rPr lang="en-GB"/>
              <a:t>Advocacy and engagement</a:t>
            </a:r>
          </a:p>
        </p:txBody>
      </p:sp>
      <p:sp>
        <p:nvSpPr>
          <p:cNvPr id="4" name="Slide Number Placeholder 3">
            <a:extLst>
              <a:ext uri="{FF2B5EF4-FFF2-40B4-BE49-F238E27FC236}">
                <a16:creationId xmlns:a16="http://schemas.microsoft.com/office/drawing/2014/main" id="{36DD5118-568E-031E-9521-F93B1DFD4A5F}"/>
              </a:ext>
            </a:extLst>
          </p:cNvPr>
          <p:cNvSpPr>
            <a:spLocks noGrp="1"/>
          </p:cNvSpPr>
          <p:nvPr>
            <p:ph type="sldNum" sz="quarter" idx="10"/>
          </p:nvPr>
        </p:nvSpPr>
        <p:spPr/>
        <p:txBody>
          <a:bodyPr/>
          <a:lstStyle/>
          <a:p>
            <a:fld id="{42AD0A0E-4515-A647-B2E3-7F1B29FB990E}" type="slidenum">
              <a:rPr lang="en-US" smtClean="0"/>
              <a:pPr/>
              <a:t>27</a:t>
            </a:fld>
            <a:endParaRPr lang="en-US"/>
          </a:p>
        </p:txBody>
      </p:sp>
      <p:sp>
        <p:nvSpPr>
          <p:cNvPr id="6" name="Rectangle 5">
            <a:extLst>
              <a:ext uri="{FF2B5EF4-FFF2-40B4-BE49-F238E27FC236}">
                <a16:creationId xmlns:a16="http://schemas.microsoft.com/office/drawing/2014/main" id="{C08DF570-452B-CD83-9C94-9745EE277A85}"/>
              </a:ext>
            </a:extLst>
          </p:cNvPr>
          <p:cNvSpPr/>
          <p:nvPr/>
        </p:nvSpPr>
        <p:spPr>
          <a:xfrm>
            <a:off x="1776150" y="2473235"/>
            <a:ext cx="36000" cy="1080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a:extLst>
              <a:ext uri="{FF2B5EF4-FFF2-40B4-BE49-F238E27FC236}">
                <a16:creationId xmlns:a16="http://schemas.microsoft.com/office/drawing/2014/main" id="{9E541B58-18B5-FAA8-60F9-CA4D1E1B8FE7}"/>
              </a:ext>
            </a:extLst>
          </p:cNvPr>
          <p:cNvSpPr txBox="1">
            <a:spLocks/>
          </p:cNvSpPr>
          <p:nvPr/>
        </p:nvSpPr>
        <p:spPr>
          <a:xfrm>
            <a:off x="1049089" y="2387096"/>
            <a:ext cx="667426" cy="61452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3500" b="1" dirty="0">
                <a:solidFill>
                  <a:srgbClr val="F28C11"/>
                </a:solidFill>
                <a:latin typeface="Calibri" panose="020F0502020204030204" pitchFamily="34" charset="0"/>
                <a:cs typeface="Calibri" panose="020F0502020204030204" pitchFamily="34" charset="0"/>
              </a:rPr>
              <a:t>2. </a:t>
            </a:r>
            <a:endParaRPr lang="en-GB" sz="3500" dirty="0">
              <a:solidFill>
                <a:srgbClr val="F28C11"/>
              </a:solidFill>
              <a:latin typeface="Calibri" panose="020F0502020204030204" pitchFamily="34" charset="0"/>
              <a:cs typeface="Calibri" panose="020F0502020204030204" pitchFamily="34" charset="0"/>
            </a:endParaRPr>
          </a:p>
        </p:txBody>
      </p:sp>
      <p:sp>
        <p:nvSpPr>
          <p:cNvPr id="8" name="Content Placeholder 2">
            <a:extLst>
              <a:ext uri="{FF2B5EF4-FFF2-40B4-BE49-F238E27FC236}">
                <a16:creationId xmlns:a16="http://schemas.microsoft.com/office/drawing/2014/main" id="{5B5CA47A-D7EB-631E-527B-44EF9734AB2E}"/>
              </a:ext>
            </a:extLst>
          </p:cNvPr>
          <p:cNvSpPr txBox="1">
            <a:spLocks/>
          </p:cNvSpPr>
          <p:nvPr/>
        </p:nvSpPr>
        <p:spPr>
          <a:xfrm>
            <a:off x="2136913" y="2473235"/>
            <a:ext cx="9222678" cy="1949678"/>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2667" b="1" dirty="0">
                <a:latin typeface="Calibri" panose="020F0502020204030204" pitchFamily="34" charset="0"/>
                <a:cs typeface="Calibri" panose="020F0502020204030204" pitchFamily="34" charset="0"/>
              </a:rPr>
              <a:t>Educating About AI: </a:t>
            </a:r>
            <a:r>
              <a:rPr lang="en-GB" sz="2667" dirty="0">
                <a:latin typeface="Calibri" panose="020F0502020204030204" pitchFamily="34" charset="0"/>
                <a:cs typeface="Calibri" panose="020F0502020204030204" pitchFamily="34" charset="0"/>
              </a:rPr>
              <a:t>Facilitating understanding among professionals and the broader public about the legitimate role, advantages, and limitations of AI in medical communications.</a:t>
            </a:r>
          </a:p>
        </p:txBody>
      </p:sp>
      <p:pic>
        <p:nvPicPr>
          <p:cNvPr id="9" name="Graphic 8" descr="Chat outline">
            <a:extLst>
              <a:ext uri="{FF2B5EF4-FFF2-40B4-BE49-F238E27FC236}">
                <a16:creationId xmlns:a16="http://schemas.microsoft.com/office/drawing/2014/main" id="{A6BCDFDF-6E7A-6EEA-CE85-64CAB112B57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37474" y="657995"/>
            <a:ext cx="1026372" cy="1026372"/>
          </a:xfrm>
          <a:prstGeom prst="rect">
            <a:avLst/>
          </a:prstGeom>
        </p:spPr>
      </p:pic>
    </p:spTree>
    <p:extLst>
      <p:ext uri="{BB962C8B-B14F-4D97-AF65-F5344CB8AC3E}">
        <p14:creationId xmlns:p14="http://schemas.microsoft.com/office/powerpoint/2010/main" val="11362763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8A0CB-CDBD-BF46-4637-06206C7DC833}"/>
              </a:ext>
            </a:extLst>
          </p:cNvPr>
          <p:cNvSpPr>
            <a:spLocks noGrp="1"/>
          </p:cNvSpPr>
          <p:nvPr>
            <p:ph type="title"/>
          </p:nvPr>
        </p:nvSpPr>
        <p:spPr/>
        <p:txBody>
          <a:bodyPr>
            <a:normAutofit/>
          </a:bodyPr>
          <a:lstStyle/>
          <a:p>
            <a:r>
              <a:rPr lang="en-GB"/>
              <a:t>Advocacy and engagement</a:t>
            </a:r>
          </a:p>
        </p:txBody>
      </p:sp>
      <p:sp>
        <p:nvSpPr>
          <p:cNvPr id="4" name="Slide Number Placeholder 3">
            <a:extLst>
              <a:ext uri="{FF2B5EF4-FFF2-40B4-BE49-F238E27FC236}">
                <a16:creationId xmlns:a16="http://schemas.microsoft.com/office/drawing/2014/main" id="{36DD5118-568E-031E-9521-F93B1DFD4A5F}"/>
              </a:ext>
            </a:extLst>
          </p:cNvPr>
          <p:cNvSpPr>
            <a:spLocks noGrp="1"/>
          </p:cNvSpPr>
          <p:nvPr>
            <p:ph type="sldNum" sz="quarter" idx="10"/>
          </p:nvPr>
        </p:nvSpPr>
        <p:spPr/>
        <p:txBody>
          <a:bodyPr/>
          <a:lstStyle/>
          <a:p>
            <a:fld id="{42AD0A0E-4515-A647-B2E3-7F1B29FB990E}" type="slidenum">
              <a:rPr lang="en-US" smtClean="0"/>
              <a:pPr/>
              <a:t>28</a:t>
            </a:fld>
            <a:endParaRPr lang="en-US"/>
          </a:p>
        </p:txBody>
      </p:sp>
      <p:sp>
        <p:nvSpPr>
          <p:cNvPr id="6" name="Rectangle 5">
            <a:extLst>
              <a:ext uri="{FF2B5EF4-FFF2-40B4-BE49-F238E27FC236}">
                <a16:creationId xmlns:a16="http://schemas.microsoft.com/office/drawing/2014/main" id="{26179A3B-4969-89FE-E000-F82805278067}"/>
              </a:ext>
            </a:extLst>
          </p:cNvPr>
          <p:cNvSpPr/>
          <p:nvPr/>
        </p:nvSpPr>
        <p:spPr>
          <a:xfrm>
            <a:off x="1776150" y="2473235"/>
            <a:ext cx="36000" cy="1080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2">
            <a:extLst>
              <a:ext uri="{FF2B5EF4-FFF2-40B4-BE49-F238E27FC236}">
                <a16:creationId xmlns:a16="http://schemas.microsoft.com/office/drawing/2014/main" id="{D6FC0C13-B5B7-CA5D-8C1B-4764649607C9}"/>
              </a:ext>
            </a:extLst>
          </p:cNvPr>
          <p:cNvSpPr txBox="1">
            <a:spLocks/>
          </p:cNvSpPr>
          <p:nvPr/>
        </p:nvSpPr>
        <p:spPr>
          <a:xfrm>
            <a:off x="1049089" y="2387096"/>
            <a:ext cx="667426" cy="61452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3500" b="1" dirty="0">
                <a:solidFill>
                  <a:srgbClr val="F28C11"/>
                </a:solidFill>
                <a:latin typeface="Calibri" panose="020F0502020204030204" pitchFamily="34" charset="0"/>
                <a:cs typeface="Calibri" panose="020F0502020204030204" pitchFamily="34" charset="0"/>
              </a:rPr>
              <a:t>3. </a:t>
            </a:r>
            <a:endParaRPr lang="en-GB" sz="3500" dirty="0">
              <a:solidFill>
                <a:srgbClr val="F28C11"/>
              </a:solidFill>
              <a:latin typeface="Calibri" panose="020F0502020204030204" pitchFamily="34" charset="0"/>
              <a:cs typeface="Calibri" panose="020F0502020204030204" pitchFamily="34" charset="0"/>
            </a:endParaRPr>
          </a:p>
        </p:txBody>
      </p:sp>
      <p:sp>
        <p:nvSpPr>
          <p:cNvPr id="8" name="Content Placeholder 2">
            <a:extLst>
              <a:ext uri="{FF2B5EF4-FFF2-40B4-BE49-F238E27FC236}">
                <a16:creationId xmlns:a16="http://schemas.microsoft.com/office/drawing/2014/main" id="{0A0A82C0-B034-75B4-2857-0168E1E12F51}"/>
              </a:ext>
            </a:extLst>
          </p:cNvPr>
          <p:cNvSpPr txBox="1">
            <a:spLocks/>
          </p:cNvSpPr>
          <p:nvPr/>
        </p:nvSpPr>
        <p:spPr>
          <a:xfrm>
            <a:off x="2136913" y="2473235"/>
            <a:ext cx="8956303" cy="1949678"/>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2667" b="1" dirty="0">
                <a:latin typeface="Calibri" panose="020F0502020204030204" pitchFamily="34" charset="0"/>
                <a:cs typeface="Calibri" panose="020F0502020204030204" pitchFamily="34" charset="0"/>
              </a:rPr>
              <a:t>Addressing AI Misconceptions: </a:t>
            </a:r>
            <a:r>
              <a:rPr lang="en-GB" sz="2667" dirty="0">
                <a:latin typeface="Calibri" panose="020F0502020204030204" pitchFamily="34" charset="0"/>
                <a:cs typeface="Calibri" panose="020F0502020204030204" pitchFamily="34" charset="0"/>
              </a:rPr>
              <a:t>Actively countering inaccurate perceptions about AI, particularly in the context of life sciences and medical communications.</a:t>
            </a:r>
          </a:p>
        </p:txBody>
      </p:sp>
      <p:pic>
        <p:nvPicPr>
          <p:cNvPr id="9" name="Graphic 8" descr="Chat outline">
            <a:extLst>
              <a:ext uri="{FF2B5EF4-FFF2-40B4-BE49-F238E27FC236}">
                <a16:creationId xmlns:a16="http://schemas.microsoft.com/office/drawing/2014/main" id="{7EE286B4-53F0-3F6F-3C70-212E13805B3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37474" y="657995"/>
            <a:ext cx="1026372" cy="1026372"/>
          </a:xfrm>
          <a:prstGeom prst="rect">
            <a:avLst/>
          </a:prstGeom>
        </p:spPr>
      </p:pic>
    </p:spTree>
    <p:extLst>
      <p:ext uri="{BB962C8B-B14F-4D97-AF65-F5344CB8AC3E}">
        <p14:creationId xmlns:p14="http://schemas.microsoft.com/office/powerpoint/2010/main" val="10094178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C8A0CB-CDBD-BF46-4637-06206C7DC833}"/>
              </a:ext>
            </a:extLst>
          </p:cNvPr>
          <p:cNvSpPr>
            <a:spLocks noGrp="1"/>
          </p:cNvSpPr>
          <p:nvPr>
            <p:ph type="title"/>
          </p:nvPr>
        </p:nvSpPr>
        <p:spPr/>
        <p:txBody>
          <a:bodyPr>
            <a:normAutofit/>
          </a:bodyPr>
          <a:lstStyle/>
          <a:p>
            <a:r>
              <a:rPr lang="en-GB"/>
              <a:t>Advocacy and engagement</a:t>
            </a:r>
          </a:p>
        </p:txBody>
      </p:sp>
      <p:sp>
        <p:nvSpPr>
          <p:cNvPr id="4" name="Slide Number Placeholder 3">
            <a:extLst>
              <a:ext uri="{FF2B5EF4-FFF2-40B4-BE49-F238E27FC236}">
                <a16:creationId xmlns:a16="http://schemas.microsoft.com/office/drawing/2014/main" id="{36DD5118-568E-031E-9521-F93B1DFD4A5F}"/>
              </a:ext>
            </a:extLst>
          </p:cNvPr>
          <p:cNvSpPr>
            <a:spLocks noGrp="1"/>
          </p:cNvSpPr>
          <p:nvPr>
            <p:ph type="sldNum" sz="quarter" idx="10"/>
          </p:nvPr>
        </p:nvSpPr>
        <p:spPr/>
        <p:txBody>
          <a:bodyPr/>
          <a:lstStyle/>
          <a:p>
            <a:fld id="{42AD0A0E-4515-A647-B2E3-7F1B29FB990E}" type="slidenum">
              <a:rPr lang="en-US" smtClean="0"/>
              <a:pPr/>
              <a:t>29</a:t>
            </a:fld>
            <a:endParaRPr lang="en-US"/>
          </a:p>
        </p:txBody>
      </p:sp>
      <p:sp>
        <p:nvSpPr>
          <p:cNvPr id="6" name="Content Placeholder 2">
            <a:extLst>
              <a:ext uri="{FF2B5EF4-FFF2-40B4-BE49-F238E27FC236}">
                <a16:creationId xmlns:a16="http://schemas.microsoft.com/office/drawing/2014/main" id="{E1610AF8-B738-8391-531E-949F6ECDD247}"/>
              </a:ext>
            </a:extLst>
          </p:cNvPr>
          <p:cNvSpPr txBox="1">
            <a:spLocks/>
          </p:cNvSpPr>
          <p:nvPr/>
        </p:nvSpPr>
        <p:spPr>
          <a:xfrm>
            <a:off x="2136912" y="1620513"/>
            <a:ext cx="8956303" cy="4901239"/>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spcBef>
                <a:spcPts val="2400"/>
              </a:spcBef>
              <a:buNone/>
            </a:pPr>
            <a:r>
              <a:rPr lang="en-GB" sz="2400" b="1" dirty="0">
                <a:latin typeface="Calibri" panose="020F0502020204030204" pitchFamily="34" charset="0"/>
                <a:cs typeface="Calibri" panose="020F0502020204030204" pitchFamily="34" charset="0"/>
              </a:rPr>
              <a:t>Respecting the Academic Integrity of AI: </a:t>
            </a:r>
            <a:r>
              <a:rPr lang="en-GB" sz="2400" dirty="0">
                <a:latin typeface="Calibri" panose="020F0502020204030204" pitchFamily="34" charset="0"/>
                <a:cs typeface="Calibri" panose="020F0502020204030204" pitchFamily="34" charset="0"/>
              </a:rPr>
              <a:t>Recognizing the fundamental science behind AI and treating it as a legitimate academic field that has guidelines and findings relevant to medical publishing and communications.</a:t>
            </a:r>
          </a:p>
          <a:p>
            <a:pPr marL="0" indent="0">
              <a:spcBef>
                <a:spcPts val="2400"/>
              </a:spcBef>
              <a:buNone/>
            </a:pPr>
            <a:r>
              <a:rPr lang="en-GB" sz="2400" b="1" dirty="0">
                <a:latin typeface="Calibri" panose="020F0502020204030204" pitchFamily="34" charset="0"/>
                <a:cs typeface="Calibri" panose="020F0502020204030204" pitchFamily="34" charset="0"/>
              </a:rPr>
              <a:t>Educating About AI: </a:t>
            </a:r>
            <a:r>
              <a:rPr lang="en-GB" sz="2400" dirty="0">
                <a:latin typeface="Calibri" panose="020F0502020204030204" pitchFamily="34" charset="0"/>
                <a:cs typeface="Calibri" panose="020F0502020204030204" pitchFamily="34" charset="0"/>
              </a:rPr>
              <a:t>Facilitating understanding among professionals and the broader public about the legitimate role, advantages, and limitations of AI in medical communications.</a:t>
            </a:r>
          </a:p>
          <a:p>
            <a:pPr marL="0" indent="0">
              <a:spcBef>
                <a:spcPts val="2400"/>
              </a:spcBef>
              <a:buNone/>
            </a:pPr>
            <a:r>
              <a:rPr lang="en-GB" sz="2400" b="1" dirty="0">
                <a:latin typeface="Calibri" panose="020F0502020204030204" pitchFamily="34" charset="0"/>
                <a:cs typeface="Calibri" panose="020F0502020204030204" pitchFamily="34" charset="0"/>
              </a:rPr>
              <a:t>Addressing AI Misconceptions: </a:t>
            </a:r>
            <a:r>
              <a:rPr lang="en-GB" sz="2400" dirty="0">
                <a:latin typeface="Calibri" panose="020F0502020204030204" pitchFamily="34" charset="0"/>
                <a:cs typeface="Calibri" panose="020F0502020204030204" pitchFamily="34" charset="0"/>
              </a:rPr>
              <a:t>Actively countering inaccurate perceptions about AI, particularly in the context of life sciences and medical communications.</a:t>
            </a:r>
          </a:p>
        </p:txBody>
      </p:sp>
      <p:sp>
        <p:nvSpPr>
          <p:cNvPr id="7" name="Rectangle 6">
            <a:extLst>
              <a:ext uri="{FF2B5EF4-FFF2-40B4-BE49-F238E27FC236}">
                <a16:creationId xmlns:a16="http://schemas.microsoft.com/office/drawing/2014/main" id="{17EF8F0E-E9ED-6D25-E7E0-B8DDA434FDB5}"/>
              </a:ext>
            </a:extLst>
          </p:cNvPr>
          <p:cNvSpPr/>
          <p:nvPr/>
        </p:nvSpPr>
        <p:spPr>
          <a:xfrm>
            <a:off x="1776150" y="1714696"/>
            <a:ext cx="36000" cy="1224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2">
            <a:extLst>
              <a:ext uri="{FF2B5EF4-FFF2-40B4-BE49-F238E27FC236}">
                <a16:creationId xmlns:a16="http://schemas.microsoft.com/office/drawing/2014/main" id="{E971BE3F-CEA8-6715-DD3B-2D49AE6768DE}"/>
              </a:ext>
            </a:extLst>
          </p:cNvPr>
          <p:cNvSpPr txBox="1">
            <a:spLocks/>
          </p:cNvSpPr>
          <p:nvPr/>
        </p:nvSpPr>
        <p:spPr>
          <a:xfrm>
            <a:off x="1049089" y="1628557"/>
            <a:ext cx="667426" cy="61452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3000" b="1" dirty="0">
                <a:solidFill>
                  <a:srgbClr val="F28C11"/>
                </a:solidFill>
                <a:latin typeface="Calibri" panose="020F0502020204030204" pitchFamily="34" charset="0"/>
                <a:cs typeface="Calibri" panose="020F0502020204030204" pitchFamily="34" charset="0"/>
              </a:rPr>
              <a:t>1. </a:t>
            </a:r>
            <a:endParaRPr lang="en-GB" sz="3000" dirty="0">
              <a:solidFill>
                <a:srgbClr val="F28C11"/>
              </a:solidFill>
              <a:latin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F645DBC4-90D5-5104-31FE-00FE334670B1}"/>
              </a:ext>
            </a:extLst>
          </p:cNvPr>
          <p:cNvSpPr/>
          <p:nvPr/>
        </p:nvSpPr>
        <p:spPr>
          <a:xfrm>
            <a:off x="1776150" y="3325289"/>
            <a:ext cx="36000" cy="900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E38345B1-B95E-AFC6-471F-40A943DCE7AB}"/>
              </a:ext>
            </a:extLst>
          </p:cNvPr>
          <p:cNvSpPr txBox="1">
            <a:spLocks/>
          </p:cNvSpPr>
          <p:nvPr/>
        </p:nvSpPr>
        <p:spPr>
          <a:xfrm>
            <a:off x="1049089" y="3239150"/>
            <a:ext cx="667426" cy="61452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3000" b="1" dirty="0">
                <a:solidFill>
                  <a:srgbClr val="F28C11"/>
                </a:solidFill>
                <a:latin typeface="Calibri" panose="020F0502020204030204" pitchFamily="34" charset="0"/>
                <a:cs typeface="Calibri" panose="020F0502020204030204" pitchFamily="34" charset="0"/>
              </a:rPr>
              <a:t>2. </a:t>
            </a:r>
            <a:endParaRPr lang="en-GB" sz="3000" dirty="0">
              <a:solidFill>
                <a:srgbClr val="F28C11"/>
              </a:solidFill>
              <a:latin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303EC6F9-7400-904E-F46F-3EBB58624476}"/>
              </a:ext>
            </a:extLst>
          </p:cNvPr>
          <p:cNvSpPr/>
          <p:nvPr/>
        </p:nvSpPr>
        <p:spPr>
          <a:xfrm>
            <a:off x="1776150" y="4634544"/>
            <a:ext cx="36000" cy="864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Content Placeholder 2">
            <a:extLst>
              <a:ext uri="{FF2B5EF4-FFF2-40B4-BE49-F238E27FC236}">
                <a16:creationId xmlns:a16="http://schemas.microsoft.com/office/drawing/2014/main" id="{D0DBE65E-DB6C-56F9-2B41-86C6ECE5B8E7}"/>
              </a:ext>
            </a:extLst>
          </p:cNvPr>
          <p:cNvSpPr txBox="1">
            <a:spLocks/>
          </p:cNvSpPr>
          <p:nvPr/>
        </p:nvSpPr>
        <p:spPr>
          <a:xfrm>
            <a:off x="1049089" y="4548405"/>
            <a:ext cx="667426" cy="614521"/>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3200" kern="1200">
                <a:solidFill>
                  <a:schemeClr val="tx1"/>
                </a:solidFill>
                <a:latin typeface="+mn-lt"/>
                <a:ea typeface="+mn-ea"/>
                <a:cs typeface="+mn-cs"/>
              </a:defRPr>
            </a:lvl1pPr>
            <a:lvl2pPr marL="778914" indent="-304792" algn="l" defTabSz="685800" rtl="0" eaLnBrk="1" latinLnBrk="0" hangingPunct="1">
              <a:lnSpc>
                <a:spcPct val="90000"/>
              </a:lnSpc>
              <a:spcBef>
                <a:spcPts val="375"/>
              </a:spcBef>
              <a:buClr>
                <a:srgbClr val="F28C11"/>
              </a:buClr>
              <a:buFont typeface=".AppleSystemUIFont" charset="-120"/>
              <a:buChar char="–"/>
              <a:tabLst/>
              <a:defRPr sz="2933" kern="1200">
                <a:solidFill>
                  <a:schemeClr val="tx1"/>
                </a:solidFill>
                <a:latin typeface="+mn-lt"/>
                <a:ea typeface="+mn-ea"/>
                <a:cs typeface="+mn-cs"/>
              </a:defRPr>
            </a:lvl2pPr>
            <a:lvl3pPr marL="1236102" indent="-304792" algn="l" defTabSz="685800" rtl="0" eaLnBrk="1" latinLnBrk="0" hangingPunct="1">
              <a:lnSpc>
                <a:spcPct val="90000"/>
              </a:lnSpc>
              <a:spcBef>
                <a:spcPts val="375"/>
              </a:spcBef>
              <a:buClr>
                <a:srgbClr val="F28C11"/>
              </a:buClr>
              <a:buFont typeface="Wingdings" charset="2"/>
              <a:buChar char="§"/>
              <a:tabLst/>
              <a:defRPr sz="2667" kern="1200">
                <a:solidFill>
                  <a:schemeClr val="tx1"/>
                </a:solidFill>
                <a:latin typeface="+mn-lt"/>
                <a:ea typeface="+mn-ea"/>
                <a:cs typeface="+mn-cs"/>
              </a:defRPr>
            </a:lvl3pPr>
            <a:lvl4pPr marL="1540895" indent="-209545" algn="l" defTabSz="685800" rtl="0" eaLnBrk="1" latinLnBrk="0" hangingPunct="1">
              <a:lnSpc>
                <a:spcPct val="90000"/>
              </a:lnSpc>
              <a:spcBef>
                <a:spcPts val="375"/>
              </a:spcBef>
              <a:buClr>
                <a:srgbClr val="F28C11"/>
              </a:buClr>
              <a:buFont typeface="Arial" panose="020B0604020202020204" pitchFamily="34" charset="0"/>
              <a:buChar char="•"/>
              <a:tabLst/>
              <a:defRPr sz="2400" kern="1200">
                <a:solidFill>
                  <a:schemeClr val="tx1"/>
                </a:solidFill>
                <a:latin typeface="+mn-lt"/>
                <a:ea typeface="+mn-ea"/>
                <a:cs typeface="+mn-cs"/>
              </a:defRPr>
            </a:lvl4pPr>
            <a:lvl5pPr marL="1995967" indent="-266693" algn="l" defTabSz="685800" rtl="0" eaLnBrk="1" latinLnBrk="0" hangingPunct="1">
              <a:lnSpc>
                <a:spcPct val="90000"/>
              </a:lnSpc>
              <a:spcBef>
                <a:spcPts val="375"/>
              </a:spcBef>
              <a:buClr>
                <a:srgbClr val="F28C11"/>
              </a:buClr>
              <a:buFont typeface="Courier New" charset="0"/>
              <a:buChar char="o"/>
              <a:tabLst/>
              <a:defRPr sz="2133"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GB" sz="3000" b="1" dirty="0">
                <a:solidFill>
                  <a:srgbClr val="F28C11"/>
                </a:solidFill>
                <a:latin typeface="Calibri" panose="020F0502020204030204" pitchFamily="34" charset="0"/>
                <a:cs typeface="Calibri" panose="020F0502020204030204" pitchFamily="34" charset="0"/>
              </a:rPr>
              <a:t>3. </a:t>
            </a:r>
            <a:endParaRPr lang="en-GB" sz="3000" dirty="0">
              <a:solidFill>
                <a:srgbClr val="F28C11"/>
              </a:solidFill>
              <a:latin typeface="Calibri" panose="020F0502020204030204" pitchFamily="34" charset="0"/>
              <a:cs typeface="Calibri" panose="020F0502020204030204" pitchFamily="34" charset="0"/>
            </a:endParaRPr>
          </a:p>
        </p:txBody>
      </p:sp>
      <p:pic>
        <p:nvPicPr>
          <p:cNvPr id="13" name="Graphic 12" descr="Chat outline">
            <a:extLst>
              <a:ext uri="{FF2B5EF4-FFF2-40B4-BE49-F238E27FC236}">
                <a16:creationId xmlns:a16="http://schemas.microsoft.com/office/drawing/2014/main" id="{C4316666-2AF3-3026-4BA9-ECAB07C97D3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37474" y="657995"/>
            <a:ext cx="1026372" cy="1026372"/>
          </a:xfrm>
          <a:prstGeom prst="rect">
            <a:avLst/>
          </a:prstGeom>
        </p:spPr>
      </p:pic>
    </p:spTree>
    <p:extLst>
      <p:ext uri="{BB962C8B-B14F-4D97-AF65-F5344CB8AC3E}">
        <p14:creationId xmlns:p14="http://schemas.microsoft.com/office/powerpoint/2010/main" val="3679341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364296-4F47-4B80-BE8E-709BBE7771E2}"/>
              </a:ext>
            </a:extLst>
          </p:cNvPr>
          <p:cNvSpPr>
            <a:spLocks noGrp="1"/>
          </p:cNvSpPr>
          <p:nvPr>
            <p:ph type="title"/>
          </p:nvPr>
        </p:nvSpPr>
        <p:spPr/>
        <p:txBody>
          <a:bodyPr>
            <a:normAutofit/>
          </a:bodyPr>
          <a:lstStyle/>
          <a:p>
            <a:r>
              <a:rPr lang="en-US" sz="4100"/>
              <a:t>ISMPP Announcements</a:t>
            </a:r>
          </a:p>
        </p:txBody>
      </p:sp>
      <p:sp>
        <p:nvSpPr>
          <p:cNvPr id="8" name="Rectangle 7">
            <a:extLst>
              <a:ext uri="{FF2B5EF4-FFF2-40B4-BE49-F238E27FC236}">
                <a16:creationId xmlns:a16="http://schemas.microsoft.com/office/drawing/2014/main" id="{554B3AC2-C027-437C-9915-938F4F4B87B9}"/>
              </a:ext>
            </a:extLst>
          </p:cNvPr>
          <p:cNvSpPr/>
          <p:nvPr/>
        </p:nvSpPr>
        <p:spPr>
          <a:xfrm>
            <a:off x="571109" y="1428193"/>
            <a:ext cx="10125919" cy="2585644"/>
          </a:xfrm>
          <a:prstGeom prst="rect">
            <a:avLst/>
          </a:prstGeom>
        </p:spPr>
        <p:txBody>
          <a:bodyPr wrap="square" lIns="121920" tIns="60960" rIns="121920" bIns="60960" anchor="t">
            <a:spAutoFit/>
          </a:bodyPr>
          <a:lstStyle/>
          <a:p>
            <a:pPr marL="380990" indent="-380990" defTabSz="914377">
              <a:spcBef>
                <a:spcPts val="800"/>
              </a:spcBef>
              <a:buFont typeface="Arial" panose="020B0604020202020204" pitchFamily="34" charset="0"/>
              <a:buChar char="•"/>
              <a:defRPr/>
            </a:pPr>
            <a:endParaRPr lang="en-US" sz="2667" b="1" spc="-31" dirty="0">
              <a:solidFill>
                <a:srgbClr val="0070C0"/>
              </a:solidFill>
              <a:latin typeface="Franklin Gothic Book"/>
              <a:ea typeface="ＭＳ Ｐゴシック"/>
              <a:cs typeface="Calibri"/>
            </a:endParaRPr>
          </a:p>
          <a:p>
            <a:pPr>
              <a:spcBef>
                <a:spcPts val="800"/>
              </a:spcBef>
              <a:defRPr/>
            </a:pPr>
            <a:r>
              <a:rPr lang="en-US" sz="2667" b="1" spc="-31" dirty="0">
                <a:solidFill>
                  <a:srgbClr val="0070C0"/>
                </a:solidFill>
                <a:ea typeface="ＭＳ Ｐゴシック"/>
                <a:cs typeface="Calibri"/>
              </a:rPr>
              <a:t>The next CMPP exam is March 1, 2024</a:t>
            </a:r>
          </a:p>
          <a:p>
            <a:pPr marL="838190" lvl="1" indent="-380990">
              <a:spcBef>
                <a:spcPts val="800"/>
              </a:spcBef>
              <a:buFont typeface="Arial,Sans-Serif" panose="020B0604020202020204" pitchFamily="34" charset="0"/>
              <a:buChar char="•"/>
              <a:defRPr/>
            </a:pPr>
            <a:r>
              <a:rPr lang="en-US" sz="2667" b="1" spc="-31" dirty="0">
                <a:solidFill>
                  <a:srgbClr val="0070C0"/>
                </a:solidFill>
                <a:ea typeface="ＭＳ Ｐゴシック"/>
                <a:cs typeface="Calibri"/>
              </a:rPr>
              <a:t>Application deadline of February 1</a:t>
            </a:r>
            <a:endParaRPr lang="en-US" sz="2667" b="1" spc="-31" dirty="0">
              <a:solidFill>
                <a:srgbClr val="0070C0"/>
              </a:solidFill>
            </a:endParaRPr>
          </a:p>
          <a:p>
            <a:pPr marL="380990" indent="-380990">
              <a:spcBef>
                <a:spcPts val="800"/>
              </a:spcBef>
              <a:buFont typeface="Arial" panose="020B0604020202020204" pitchFamily="34" charset="0"/>
              <a:buChar char="•"/>
              <a:defRPr/>
            </a:pPr>
            <a:endParaRPr lang="en-US" sz="2667" spc="-31" dirty="0">
              <a:latin typeface="Franklin Gothic Book"/>
              <a:ea typeface="ＭＳ Ｐゴシック" pitchFamily="34" charset="-128"/>
              <a:cs typeface="Calibri" pitchFamily="34" charset="0"/>
            </a:endParaRPr>
          </a:p>
          <a:p>
            <a:pPr>
              <a:spcBef>
                <a:spcPts val="800"/>
              </a:spcBef>
              <a:defRPr/>
            </a:pPr>
            <a:endParaRPr lang="en-US" sz="2667" spc="-31" dirty="0">
              <a:latin typeface="Franklin Gothic Book"/>
              <a:ea typeface="ＭＳ Ｐゴシック" pitchFamily="34" charset="-128"/>
              <a:cs typeface="Calibri" pitchFamily="34" charset="0"/>
            </a:endParaRPr>
          </a:p>
        </p:txBody>
      </p:sp>
      <p:sp>
        <p:nvSpPr>
          <p:cNvPr id="2" name="Slide Number Placeholder 1">
            <a:extLst>
              <a:ext uri="{FF2B5EF4-FFF2-40B4-BE49-F238E27FC236}">
                <a16:creationId xmlns:a16="http://schemas.microsoft.com/office/drawing/2014/main" id="{53AFCC83-E0F3-1F6F-F07C-2E602DD33DC5}"/>
              </a:ext>
            </a:extLst>
          </p:cNvPr>
          <p:cNvSpPr>
            <a:spLocks noGrp="1"/>
          </p:cNvSpPr>
          <p:nvPr>
            <p:ph type="sldNum" sz="quarter" idx="10"/>
          </p:nvPr>
        </p:nvSpPr>
        <p:spPr/>
        <p:txBody>
          <a:bodyPr/>
          <a:lstStyle/>
          <a:p>
            <a:fld id="{42AD0A0E-4515-A647-B2E3-7F1B29FB990E}" type="slidenum">
              <a:rPr lang="en-US" smtClean="0"/>
              <a:pPr/>
              <a:t>3</a:t>
            </a:fld>
            <a:endParaRPr lang="en-US"/>
          </a:p>
        </p:txBody>
      </p:sp>
      <p:pic>
        <p:nvPicPr>
          <p:cNvPr id="5" name="Picture 4" descr="A picture containing text, font, logo, graphics&#10;&#10;Description automatically generated">
            <a:extLst>
              <a:ext uri="{FF2B5EF4-FFF2-40B4-BE49-F238E27FC236}">
                <a16:creationId xmlns:a16="http://schemas.microsoft.com/office/drawing/2014/main" id="{2786F9BF-E262-ED15-A75D-9CC8A9FF4C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5679" y="3429000"/>
            <a:ext cx="2796777" cy="2810933"/>
          </a:xfrm>
          <a:prstGeom prst="rect">
            <a:avLst/>
          </a:prstGeom>
        </p:spPr>
      </p:pic>
    </p:spTree>
    <p:extLst>
      <p:ext uri="{BB962C8B-B14F-4D97-AF65-F5344CB8AC3E}">
        <p14:creationId xmlns:p14="http://schemas.microsoft.com/office/powerpoint/2010/main" val="35926797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AAD90-2381-BD8A-C8E3-A04945C88316}"/>
              </a:ext>
            </a:extLst>
          </p:cNvPr>
          <p:cNvSpPr>
            <a:spLocks noGrp="1"/>
          </p:cNvSpPr>
          <p:nvPr>
            <p:ph type="title"/>
          </p:nvPr>
        </p:nvSpPr>
        <p:spPr>
          <a:xfrm>
            <a:off x="1143001" y="79927"/>
            <a:ext cx="9950215" cy="1255388"/>
          </a:xfrm>
        </p:spPr>
        <p:txBody>
          <a:bodyPr/>
          <a:lstStyle/>
          <a:p>
            <a:r>
              <a:rPr lang="en-GB"/>
              <a:t>Call to Action for ISMPP Members</a:t>
            </a:r>
          </a:p>
        </p:txBody>
      </p:sp>
      <p:sp>
        <p:nvSpPr>
          <p:cNvPr id="3" name="Content Placeholder 2">
            <a:extLst>
              <a:ext uri="{FF2B5EF4-FFF2-40B4-BE49-F238E27FC236}">
                <a16:creationId xmlns:a16="http://schemas.microsoft.com/office/drawing/2014/main" id="{6B14A8F1-724B-057D-6D6C-A7AADBB65B1C}"/>
              </a:ext>
            </a:extLst>
          </p:cNvPr>
          <p:cNvSpPr>
            <a:spLocks noGrp="1"/>
          </p:cNvSpPr>
          <p:nvPr>
            <p:ph idx="1"/>
          </p:nvPr>
        </p:nvSpPr>
        <p:spPr>
          <a:xfrm>
            <a:off x="612968" y="1621367"/>
            <a:ext cx="10480483" cy="755104"/>
          </a:xfrm>
        </p:spPr>
        <p:txBody>
          <a:bodyPr>
            <a:normAutofit/>
          </a:bodyPr>
          <a:lstStyle/>
          <a:p>
            <a:pPr marL="0" indent="0">
              <a:buNone/>
            </a:pPr>
            <a:r>
              <a:rPr lang="en-GB" sz="2133" b="1" dirty="0">
                <a:latin typeface="Calibri" panose="020F0502020204030204" pitchFamily="34" charset="0"/>
                <a:cs typeface="Calibri" panose="020F0502020204030204" pitchFamily="34" charset="0"/>
              </a:rPr>
              <a:t>In the rapidly evolving world of medical communications, AI will play a transformative role. </a:t>
            </a:r>
            <a:br>
              <a:rPr lang="en-GB" sz="2133" b="1" dirty="0">
                <a:latin typeface="Calibri" panose="020F0502020204030204" pitchFamily="34" charset="0"/>
                <a:cs typeface="Calibri" panose="020F0502020204030204" pitchFamily="34" charset="0"/>
              </a:rPr>
            </a:br>
            <a:r>
              <a:rPr lang="en-GB" sz="2133" b="1" dirty="0">
                <a:latin typeface="Calibri" panose="020F0502020204030204" pitchFamily="34" charset="0"/>
                <a:cs typeface="Calibri" panose="020F0502020204030204" pitchFamily="34" charset="0"/>
              </a:rPr>
              <a:t>It is vital for ISMPP members to lead by example in harnessing AI responsibly. </a:t>
            </a:r>
          </a:p>
        </p:txBody>
      </p:sp>
      <p:sp>
        <p:nvSpPr>
          <p:cNvPr id="4" name="Slide Number Placeholder 3">
            <a:extLst>
              <a:ext uri="{FF2B5EF4-FFF2-40B4-BE49-F238E27FC236}">
                <a16:creationId xmlns:a16="http://schemas.microsoft.com/office/drawing/2014/main" id="{57F08A8B-030D-0E63-BA49-1DCE0856C452}"/>
              </a:ext>
            </a:extLst>
          </p:cNvPr>
          <p:cNvSpPr>
            <a:spLocks noGrp="1"/>
          </p:cNvSpPr>
          <p:nvPr>
            <p:ph type="sldNum" sz="quarter" idx="10"/>
          </p:nvPr>
        </p:nvSpPr>
        <p:spPr>
          <a:xfrm>
            <a:off x="9313983" y="79927"/>
            <a:ext cx="2743200" cy="365125"/>
          </a:xfrm>
        </p:spPr>
        <p:txBody>
          <a:bodyPr/>
          <a:lstStyle/>
          <a:p>
            <a:fld id="{42AD0A0E-4515-A647-B2E3-7F1B29FB990E}" type="slidenum">
              <a:rPr lang="en-US" smtClean="0"/>
              <a:pPr/>
              <a:t>30</a:t>
            </a:fld>
            <a:endParaRPr lang="en-US"/>
          </a:p>
        </p:txBody>
      </p:sp>
      <p:sp>
        <p:nvSpPr>
          <p:cNvPr id="6" name="Rectangle 5">
            <a:extLst>
              <a:ext uri="{FF2B5EF4-FFF2-40B4-BE49-F238E27FC236}">
                <a16:creationId xmlns:a16="http://schemas.microsoft.com/office/drawing/2014/main" id="{82372BD1-EF85-E2DB-CEB3-905569800BE6}"/>
              </a:ext>
            </a:extLst>
          </p:cNvPr>
          <p:cNvSpPr/>
          <p:nvPr/>
        </p:nvSpPr>
        <p:spPr>
          <a:xfrm>
            <a:off x="1416327" y="2789177"/>
            <a:ext cx="36000" cy="756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6776D76-2C4A-CEA7-6639-FEF1758052C8}"/>
              </a:ext>
            </a:extLst>
          </p:cNvPr>
          <p:cNvSpPr/>
          <p:nvPr/>
        </p:nvSpPr>
        <p:spPr>
          <a:xfrm>
            <a:off x="1416327" y="4114997"/>
            <a:ext cx="36000" cy="720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11335D0-FACE-DE84-ABA0-172A63D074D4}"/>
              </a:ext>
            </a:extLst>
          </p:cNvPr>
          <p:cNvSpPr/>
          <p:nvPr/>
        </p:nvSpPr>
        <p:spPr>
          <a:xfrm>
            <a:off x="1416327" y="5237214"/>
            <a:ext cx="36000" cy="72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D039B26-6803-E3BD-3A75-5DADDF4AA519}"/>
              </a:ext>
            </a:extLst>
          </p:cNvPr>
          <p:cNvSpPr txBox="1"/>
          <p:nvPr/>
        </p:nvSpPr>
        <p:spPr>
          <a:xfrm>
            <a:off x="1608693" y="5133304"/>
            <a:ext cx="9484523" cy="923330"/>
          </a:xfrm>
          <a:prstGeom prst="rect">
            <a:avLst/>
          </a:prstGeom>
          <a:noFill/>
        </p:spPr>
        <p:txBody>
          <a:bodyPr wrap="square">
            <a:spAutoFit/>
          </a:bodyPr>
          <a:lstStyle/>
          <a:p>
            <a:r>
              <a:rPr lang="en-GB" sz="1800" b="1" dirty="0">
                <a:solidFill>
                  <a:schemeClr val="tx1"/>
                </a:solidFill>
                <a:latin typeface="Calibri" panose="020F0502020204030204" pitchFamily="34" charset="0"/>
                <a:cs typeface="Calibri" panose="020F0502020204030204" pitchFamily="34" charset="0"/>
              </a:rPr>
              <a:t>Advocacy and Community Engagement: </a:t>
            </a:r>
            <a:r>
              <a:rPr lang="en-GB" sz="1800" dirty="0">
                <a:solidFill>
                  <a:schemeClr val="tx1"/>
                </a:solidFill>
                <a:latin typeface="Calibri" panose="020F0502020204030204" pitchFamily="34" charset="0"/>
                <a:cs typeface="Calibri" panose="020F0502020204030204" pitchFamily="34" charset="0"/>
              </a:rPr>
              <a:t>Engage within and beyond your organizations. Given ISMPP members' unique position bridging medical science, healthcare professionals, and patients, it’s crucial to actively participate in AI policy formation due to its broader societal impacts</a:t>
            </a:r>
          </a:p>
        </p:txBody>
      </p:sp>
      <p:sp>
        <p:nvSpPr>
          <p:cNvPr id="18" name="TextBox 17">
            <a:extLst>
              <a:ext uri="{FF2B5EF4-FFF2-40B4-BE49-F238E27FC236}">
                <a16:creationId xmlns:a16="http://schemas.microsoft.com/office/drawing/2014/main" id="{892C7DE6-F130-079D-ECBB-211E7D91B4EA}"/>
              </a:ext>
            </a:extLst>
          </p:cNvPr>
          <p:cNvSpPr txBox="1"/>
          <p:nvPr/>
        </p:nvSpPr>
        <p:spPr>
          <a:xfrm>
            <a:off x="1608694" y="4030086"/>
            <a:ext cx="9332934" cy="923330"/>
          </a:xfrm>
          <a:prstGeom prst="rect">
            <a:avLst/>
          </a:prstGeom>
          <a:noFill/>
        </p:spPr>
        <p:txBody>
          <a:bodyPr wrap="square">
            <a:spAutoFit/>
          </a:bodyPr>
          <a:lstStyle/>
          <a:p>
            <a:r>
              <a:rPr lang="en-GB" sz="1800" b="1" dirty="0">
                <a:solidFill>
                  <a:schemeClr val="tx1"/>
                </a:solidFill>
                <a:latin typeface="Calibri" panose="020F0502020204030204" pitchFamily="34" charset="0"/>
                <a:cs typeface="Calibri" panose="020F0502020204030204" pitchFamily="34" charset="0"/>
              </a:rPr>
              <a:t>Implementation and Use: </a:t>
            </a:r>
            <a:r>
              <a:rPr lang="en-GB" sz="1800" dirty="0">
                <a:solidFill>
                  <a:schemeClr val="tx1"/>
                </a:solidFill>
                <a:latin typeface="Calibri" panose="020F0502020204030204" pitchFamily="34" charset="0"/>
                <a:cs typeface="Calibri" panose="020F0502020204030204" pitchFamily="34" charset="0"/>
              </a:rPr>
              <a:t>Ensure that AI is integrated responsibly, transparently, and fairly, always prioritizing confidentiality. Align the usage of AI with ISMPP’s Code of Ethics to foster patient accessibility, ensure timely publication, and combat publication bias.</a:t>
            </a:r>
          </a:p>
        </p:txBody>
      </p:sp>
      <p:sp>
        <p:nvSpPr>
          <p:cNvPr id="20" name="TextBox 19">
            <a:extLst>
              <a:ext uri="{FF2B5EF4-FFF2-40B4-BE49-F238E27FC236}">
                <a16:creationId xmlns:a16="http://schemas.microsoft.com/office/drawing/2014/main" id="{CA7E8DB2-9A28-DEF7-78CB-E41F2A55A164}"/>
              </a:ext>
            </a:extLst>
          </p:cNvPr>
          <p:cNvSpPr txBox="1"/>
          <p:nvPr/>
        </p:nvSpPr>
        <p:spPr>
          <a:xfrm>
            <a:off x="1608693" y="2704934"/>
            <a:ext cx="9791399" cy="923330"/>
          </a:xfrm>
          <a:prstGeom prst="rect">
            <a:avLst/>
          </a:prstGeom>
          <a:noFill/>
        </p:spPr>
        <p:txBody>
          <a:bodyPr wrap="square">
            <a:spAutoFit/>
          </a:bodyPr>
          <a:lstStyle/>
          <a:p>
            <a:r>
              <a:rPr lang="en-GB" sz="1800" b="1" dirty="0">
                <a:solidFill>
                  <a:schemeClr val="tx1"/>
                </a:solidFill>
                <a:latin typeface="Calibri" panose="020F0502020204030204" pitchFamily="34" charset="0"/>
                <a:cs typeface="Calibri" panose="020F0502020204030204" pitchFamily="34" charset="0"/>
              </a:rPr>
              <a:t>Education and Training: </a:t>
            </a:r>
            <a:r>
              <a:rPr lang="en-GB" sz="1800" dirty="0">
                <a:solidFill>
                  <a:schemeClr val="tx1"/>
                </a:solidFill>
                <a:latin typeface="Calibri" panose="020F0502020204030204" pitchFamily="34" charset="0"/>
                <a:cs typeface="Calibri" panose="020F0502020204030204" pitchFamily="34" charset="0"/>
              </a:rPr>
              <a:t>Stay up to date with AI advancements. Recognize that AI is revolutionizing scientific communication. All ISMPP members are encouraged to improve their AI literacy, understanding its potential and associated risks, and engage with ISMPP AI education and training. </a:t>
            </a:r>
          </a:p>
        </p:txBody>
      </p:sp>
      <p:pic>
        <p:nvPicPr>
          <p:cNvPr id="22" name="Graphic 21" descr="Social network outline">
            <a:extLst>
              <a:ext uri="{FF2B5EF4-FFF2-40B4-BE49-F238E27FC236}">
                <a16:creationId xmlns:a16="http://schemas.microsoft.com/office/drawing/2014/main" id="{43B644DE-A673-3E06-F47E-5761313AB7D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7001" y="5166925"/>
            <a:ext cx="811071" cy="811071"/>
          </a:xfrm>
          <a:prstGeom prst="rect">
            <a:avLst/>
          </a:prstGeom>
        </p:spPr>
      </p:pic>
      <p:pic>
        <p:nvPicPr>
          <p:cNvPr id="24" name="Graphic 23" descr="Vlog outline">
            <a:extLst>
              <a:ext uri="{FF2B5EF4-FFF2-40B4-BE49-F238E27FC236}">
                <a16:creationId xmlns:a16="http://schemas.microsoft.com/office/drawing/2014/main" id="{FCBB84E0-F866-46B2-936F-FBEABBC1648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84984" y="2789177"/>
            <a:ext cx="755104" cy="755104"/>
          </a:xfrm>
          <a:prstGeom prst="rect">
            <a:avLst/>
          </a:prstGeom>
        </p:spPr>
      </p:pic>
      <p:pic>
        <p:nvPicPr>
          <p:cNvPr id="26" name="Graphic 25" descr="Document outline">
            <a:extLst>
              <a:ext uri="{FF2B5EF4-FFF2-40B4-BE49-F238E27FC236}">
                <a16:creationId xmlns:a16="http://schemas.microsoft.com/office/drawing/2014/main" id="{8305D4A9-0EAB-EEF4-7951-E81A074327D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57001" y="4079893"/>
            <a:ext cx="755104" cy="755104"/>
          </a:xfrm>
          <a:prstGeom prst="rect">
            <a:avLst/>
          </a:prstGeom>
        </p:spPr>
      </p:pic>
    </p:spTree>
    <p:extLst>
      <p:ext uri="{BB962C8B-B14F-4D97-AF65-F5344CB8AC3E}">
        <p14:creationId xmlns:p14="http://schemas.microsoft.com/office/powerpoint/2010/main" val="37329402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6C0F6E1-CF8B-4BCF-8E73-237513D9EAF9}"/>
              </a:ext>
            </a:extLst>
          </p:cNvPr>
          <p:cNvGraphicFramePr>
            <a:graphicFrameLocks noChangeAspect="1"/>
          </p:cNvGraphicFramePr>
          <p:nvPr>
            <p:custDataLst>
              <p:tags r:id="rId1"/>
            </p:custDataLst>
          </p:nvPr>
        </p:nvGraphicFramePr>
        <p:xfrm>
          <a:off x="1589" y="1589"/>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4" name="Object 3" hidden="1">
                        <a:extLst>
                          <a:ext uri="{FF2B5EF4-FFF2-40B4-BE49-F238E27FC236}">
                            <a16:creationId xmlns:a16="http://schemas.microsoft.com/office/drawing/2014/main" id="{56C0F6E1-CF8B-4BCF-8E73-237513D9EAF9}"/>
                          </a:ext>
                        </a:extLst>
                      </p:cNvPr>
                      <p:cNvPicPr/>
                      <p:nvPr/>
                    </p:nvPicPr>
                    <p:blipFill>
                      <a:blip r:embed="rId5"/>
                      <a:stretch>
                        <a:fillRect/>
                      </a:stretch>
                    </p:blipFill>
                    <p:spPr>
                      <a:xfrm>
                        <a:off x="1589" y="1589"/>
                        <a:ext cx="1588" cy="1588"/>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C5B36683-8DFF-4DF9-8CF4-0FE412B2B489}"/>
              </a:ext>
            </a:extLst>
          </p:cNvPr>
          <p:cNvSpPr>
            <a:spLocks noGrp="1"/>
          </p:cNvSpPr>
          <p:nvPr>
            <p:ph type="title"/>
          </p:nvPr>
        </p:nvSpPr>
        <p:spPr/>
        <p:txBody>
          <a:bodyPr>
            <a:normAutofit/>
          </a:bodyPr>
          <a:lstStyle/>
          <a:p>
            <a:r>
              <a:rPr lang="en-US" sz="4100"/>
              <a:t>Audience Q&amp;A</a:t>
            </a:r>
          </a:p>
        </p:txBody>
      </p:sp>
      <p:sp>
        <p:nvSpPr>
          <p:cNvPr id="12" name="Text Placeholder 7">
            <a:extLst>
              <a:ext uri="{FF2B5EF4-FFF2-40B4-BE49-F238E27FC236}">
                <a16:creationId xmlns:a16="http://schemas.microsoft.com/office/drawing/2014/main" id="{DFE67A4E-1222-4DAC-B542-A206577A15CD}"/>
              </a:ext>
            </a:extLst>
          </p:cNvPr>
          <p:cNvSpPr txBox="1">
            <a:spLocks/>
          </p:cNvSpPr>
          <p:nvPr/>
        </p:nvSpPr>
        <p:spPr>
          <a:xfrm>
            <a:off x="3886198" y="4043797"/>
            <a:ext cx="7346951" cy="1326683"/>
          </a:xfrm>
          <a:prstGeom prst="roundRect">
            <a:avLst/>
          </a:prstGeom>
          <a:noFill/>
          <a:ln w="12700" cap="flat" cmpd="sng"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121920" tIns="60960" rIns="121920" bIns="60960" rtlCol="0" anchor="ctr">
            <a:normAutofit/>
          </a:bodyPr>
          <a:lstStyle>
            <a:lvl1pPr marL="0" indent="0" algn="l" defTabSz="685800" rtl="0" eaLnBrk="1" latinLnBrk="0" hangingPunct="1">
              <a:lnSpc>
                <a:spcPct val="90000"/>
              </a:lnSpc>
              <a:spcBef>
                <a:spcPts val="750"/>
              </a:spcBef>
              <a:buClr>
                <a:srgbClr val="F28C11"/>
              </a:buClr>
              <a:buFont typeface="Arial" panose="020B0604020202020204" pitchFamily="34" charset="0"/>
              <a:buNone/>
              <a:defRPr sz="2400" b="1" i="0" kern="1200">
                <a:solidFill>
                  <a:schemeClr val="tx1"/>
                </a:solidFill>
                <a:latin typeface="+mn-lt"/>
                <a:ea typeface="+mn-ea"/>
                <a:cs typeface="+mn-cs"/>
              </a:defRPr>
            </a:lvl1pPr>
            <a:lvl2pPr marL="342900" indent="0" algn="l" defTabSz="685800" rtl="0" eaLnBrk="1" latinLnBrk="0" hangingPunct="1">
              <a:lnSpc>
                <a:spcPct val="90000"/>
              </a:lnSpc>
              <a:spcBef>
                <a:spcPts val="375"/>
              </a:spcBef>
              <a:buClr>
                <a:srgbClr val="F28C11"/>
              </a:buClr>
              <a:buFont typeface=".AppleSystemUIFont" charset="-120"/>
              <a:buNone/>
              <a:tabLst/>
              <a:defRPr sz="1500" kern="1200">
                <a:solidFill>
                  <a:schemeClr val="tx1">
                    <a:tint val="75000"/>
                  </a:schemeClr>
                </a:solidFill>
                <a:latin typeface="+mn-lt"/>
                <a:ea typeface="+mn-ea"/>
                <a:cs typeface="+mn-cs"/>
              </a:defRPr>
            </a:lvl2pPr>
            <a:lvl3pPr marL="685800" indent="0" algn="l" defTabSz="685800" rtl="0" eaLnBrk="1" latinLnBrk="0" hangingPunct="1">
              <a:lnSpc>
                <a:spcPct val="90000"/>
              </a:lnSpc>
              <a:spcBef>
                <a:spcPts val="375"/>
              </a:spcBef>
              <a:buClr>
                <a:srgbClr val="F28C11"/>
              </a:buClr>
              <a:buFont typeface="Wingdings" charset="2"/>
              <a:buNone/>
              <a:tabLst/>
              <a:defRPr sz="1350" kern="1200">
                <a:solidFill>
                  <a:schemeClr val="tx1">
                    <a:tint val="75000"/>
                  </a:schemeClr>
                </a:solidFill>
                <a:latin typeface="+mn-lt"/>
                <a:ea typeface="+mn-ea"/>
                <a:cs typeface="+mn-cs"/>
              </a:defRPr>
            </a:lvl3pPr>
            <a:lvl4pPr marL="1028700" indent="0" algn="l" defTabSz="685800" rtl="0" eaLnBrk="1" latinLnBrk="0" hangingPunct="1">
              <a:lnSpc>
                <a:spcPct val="90000"/>
              </a:lnSpc>
              <a:spcBef>
                <a:spcPts val="375"/>
              </a:spcBef>
              <a:buClr>
                <a:srgbClr val="F28C11"/>
              </a:buClr>
              <a:buFont typeface="Arial" panose="020B0604020202020204" pitchFamily="34" charset="0"/>
              <a:buNone/>
              <a:tabLst/>
              <a:defRPr sz="1200" kern="1200">
                <a:solidFill>
                  <a:schemeClr val="tx1">
                    <a:tint val="75000"/>
                  </a:schemeClr>
                </a:solidFill>
                <a:latin typeface="+mn-lt"/>
                <a:ea typeface="+mn-ea"/>
                <a:cs typeface="+mn-cs"/>
              </a:defRPr>
            </a:lvl4pPr>
            <a:lvl5pPr marL="1371600" indent="0" algn="l" defTabSz="685800" rtl="0" eaLnBrk="1" latinLnBrk="0" hangingPunct="1">
              <a:lnSpc>
                <a:spcPct val="90000"/>
              </a:lnSpc>
              <a:spcBef>
                <a:spcPts val="375"/>
              </a:spcBef>
              <a:buClr>
                <a:srgbClr val="F28C11"/>
              </a:buClr>
              <a:buFont typeface="Courier New" charset="0"/>
              <a:buNone/>
              <a:tabLst/>
              <a:defRPr sz="1200" kern="1200">
                <a:solidFill>
                  <a:schemeClr val="tx1">
                    <a:tint val="75000"/>
                  </a:schemeClr>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9pPr>
          </a:lstStyle>
          <a:p>
            <a:r>
              <a:rPr lang="en-US" b="0" dirty="0">
                <a:solidFill>
                  <a:schemeClr val="accent1"/>
                </a:solidFill>
                <a:latin typeface="Calibri" panose="020F0502020204030204" pitchFamily="34" charset="0"/>
                <a:cs typeface="Calibri" panose="020F0502020204030204" pitchFamily="34" charset="0"/>
              </a:rPr>
              <a:t>To ask a question</a:t>
            </a:r>
            <a:r>
              <a:rPr lang="en-US" b="0" dirty="0">
                <a:latin typeface="Calibri" panose="020F0502020204030204" pitchFamily="34" charset="0"/>
                <a:cs typeface="Calibri" panose="020F0502020204030204" pitchFamily="34" charset="0"/>
              </a:rPr>
              <a:t>, open the Q&amp;A window, type your question into the Q&amp;A box. </a:t>
            </a:r>
            <a:r>
              <a:rPr lang="en-US" b="0" dirty="0">
                <a:solidFill>
                  <a:schemeClr val="accent1"/>
                </a:solidFill>
                <a:latin typeface="Calibri" panose="020F0502020204030204" pitchFamily="34" charset="0"/>
                <a:cs typeface="Calibri" panose="020F0502020204030204" pitchFamily="34" charset="0"/>
              </a:rPr>
              <a:t>Click Send</a:t>
            </a:r>
            <a:r>
              <a:rPr lang="en-US" b="0" dirty="0">
                <a:latin typeface="Calibri" panose="020F0502020204030204" pitchFamily="34" charset="0"/>
                <a:cs typeface="Calibri" panose="020F0502020204030204" pitchFamily="34" charset="0"/>
              </a:rPr>
              <a:t>. </a:t>
            </a:r>
            <a:endParaRPr lang="en-US" sz="1333" b="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418634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4100"/>
              <a:t>Upcoming ISMPP U Webinars</a:t>
            </a:r>
          </a:p>
        </p:txBody>
      </p:sp>
      <p:sp>
        <p:nvSpPr>
          <p:cNvPr id="8" name="Slide Number Placeholder 3">
            <a:extLst>
              <a:ext uri="{FF2B5EF4-FFF2-40B4-BE49-F238E27FC236}">
                <a16:creationId xmlns:a16="http://schemas.microsoft.com/office/drawing/2014/main" id="{44C72608-80B2-43A3-BD8E-50C311A9E3AB}"/>
              </a:ext>
            </a:extLst>
          </p:cNvPr>
          <p:cNvSpPr>
            <a:spLocks noGrp="1"/>
          </p:cNvSpPr>
          <p:nvPr>
            <p:ph type="sldNum" sz="quarter" idx="10"/>
          </p:nvPr>
        </p:nvSpPr>
        <p:spPr>
          <a:xfrm>
            <a:off x="9313983" y="36384"/>
            <a:ext cx="2743200" cy="365125"/>
          </a:xfrm>
        </p:spPr>
        <p:txBody>
          <a:bodyPr/>
          <a:lstStyle/>
          <a:p>
            <a:pPr defTabSz="914377">
              <a:defRPr/>
            </a:pPr>
            <a:fld id="{42AD0A0E-4515-A647-B2E3-7F1B29FB990E}" type="slidenum">
              <a:rPr lang="en-US">
                <a:solidFill>
                  <a:prstClr val="black"/>
                </a:solidFill>
                <a:latin typeface="Franklin Gothic Book" panose="020B0503020102020204"/>
              </a:rPr>
              <a:pPr defTabSz="914377">
                <a:defRPr/>
              </a:pPr>
              <a:t>32</a:t>
            </a:fld>
            <a:endParaRPr lang="en-US">
              <a:solidFill>
                <a:prstClr val="black"/>
              </a:solidFill>
              <a:latin typeface="Franklin Gothic Book" panose="020B0503020102020204"/>
            </a:endParaRPr>
          </a:p>
        </p:txBody>
      </p:sp>
      <p:sp>
        <p:nvSpPr>
          <p:cNvPr id="4" name="Rectangle 3"/>
          <p:cNvSpPr/>
          <p:nvPr/>
        </p:nvSpPr>
        <p:spPr>
          <a:xfrm>
            <a:off x="7329488" y="5867400"/>
            <a:ext cx="618917" cy="762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54" fontAlgn="base">
              <a:spcBef>
                <a:spcPct val="0"/>
              </a:spcBef>
              <a:spcAft>
                <a:spcPct val="0"/>
              </a:spcAft>
              <a:defRPr/>
            </a:pPr>
            <a:endParaRPr lang="en-US">
              <a:solidFill>
                <a:prstClr val="white"/>
              </a:solidFill>
              <a:latin typeface="Calibri"/>
            </a:endParaRPr>
          </a:p>
        </p:txBody>
      </p:sp>
      <p:sp>
        <p:nvSpPr>
          <p:cNvPr id="12" name="TextBox 11">
            <a:extLst>
              <a:ext uri="{FF2B5EF4-FFF2-40B4-BE49-F238E27FC236}">
                <a16:creationId xmlns:a16="http://schemas.microsoft.com/office/drawing/2014/main" id="{56A23856-19F0-D841-9E4B-0A33DA82DD62}"/>
              </a:ext>
            </a:extLst>
          </p:cNvPr>
          <p:cNvSpPr txBox="1"/>
          <p:nvPr/>
        </p:nvSpPr>
        <p:spPr>
          <a:xfrm>
            <a:off x="2014163" y="4633463"/>
            <a:ext cx="4173791" cy="830997"/>
          </a:xfrm>
          <a:prstGeom prst="rect">
            <a:avLst/>
          </a:prstGeom>
          <a:noFill/>
        </p:spPr>
        <p:txBody>
          <a:bodyPr wrap="square">
            <a:spAutoFit/>
          </a:bodyPr>
          <a:lstStyle/>
          <a:p>
            <a:pPr>
              <a:spcAft>
                <a:spcPts val="1500"/>
              </a:spcAft>
              <a:tabLst>
                <a:tab pos="2784405" algn="l"/>
              </a:tabLst>
              <a:defRPr/>
            </a:pPr>
            <a:r>
              <a:rPr lang="en-US" sz="2400" b="1" dirty="0">
                <a:solidFill>
                  <a:srgbClr val="0070C0"/>
                </a:solidFill>
                <a:latin typeface="Calibri" panose="020F0502020204030204" pitchFamily="34" charset="0"/>
                <a:cs typeface="Calibri" panose="020F0502020204030204" pitchFamily="34" charset="0"/>
              </a:rPr>
              <a:t>Patients as a Key Stakeholder for Scientific Conferences</a:t>
            </a:r>
            <a:endParaRPr lang="en-US" sz="2400" dirty="0">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C1855C36-2916-4845-55BE-09E40B1E9FB6}"/>
              </a:ext>
            </a:extLst>
          </p:cNvPr>
          <p:cNvSpPr/>
          <p:nvPr/>
        </p:nvSpPr>
        <p:spPr>
          <a:xfrm>
            <a:off x="1776150" y="1964080"/>
            <a:ext cx="36000" cy="8280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421E8C1-9762-54A1-56CD-63DF31F4CCD4}"/>
              </a:ext>
            </a:extLst>
          </p:cNvPr>
          <p:cNvSpPr/>
          <p:nvPr/>
        </p:nvSpPr>
        <p:spPr>
          <a:xfrm>
            <a:off x="1776150" y="3325289"/>
            <a:ext cx="36000" cy="8316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F0077A8-FD37-FF57-F0CC-9F96365332B4}"/>
              </a:ext>
            </a:extLst>
          </p:cNvPr>
          <p:cNvSpPr/>
          <p:nvPr/>
        </p:nvSpPr>
        <p:spPr>
          <a:xfrm>
            <a:off x="1776150" y="4634544"/>
            <a:ext cx="36000" cy="831600"/>
          </a:xfrm>
          <a:prstGeom prst="rect">
            <a:avLst/>
          </a:prstGeom>
          <a:solidFill>
            <a:srgbClr val="F28C1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5BABF21-E537-C7CC-6857-679CAECD715F}"/>
              </a:ext>
            </a:extLst>
          </p:cNvPr>
          <p:cNvSpPr>
            <a:spLocks/>
          </p:cNvSpPr>
          <p:nvPr/>
        </p:nvSpPr>
        <p:spPr>
          <a:xfrm>
            <a:off x="2014163" y="2150132"/>
            <a:ext cx="6938216" cy="503351"/>
          </a:xfrm>
          <a:prstGeom prst="rect">
            <a:avLst/>
          </a:prstGeom>
        </p:spPr>
        <p:txBody>
          <a:bodyPr lIns="0" tIns="18000" rIns="0" bIns="18000" anchor="ctr">
            <a:noAutofit/>
          </a:bodyPr>
          <a:lstStyle/>
          <a:p>
            <a:pPr>
              <a:spcAft>
                <a:spcPts val="1500"/>
              </a:spcAft>
              <a:tabLst>
                <a:tab pos="2784405" algn="l"/>
              </a:tabLst>
              <a:defRPr/>
            </a:pPr>
            <a:r>
              <a:rPr lang="en-US" sz="2400" b="1" dirty="0">
                <a:solidFill>
                  <a:srgbClr val="0070C0"/>
                </a:solidFill>
                <a:latin typeface="Calibri" panose="020F0502020204030204" pitchFamily="34" charset="0"/>
                <a:cs typeface="Calibri" panose="020F0502020204030204" pitchFamily="34" charset="0"/>
              </a:rPr>
              <a:t>Best Practices in the Development and Dissemination of Scientific Communication Platforms</a:t>
            </a:r>
          </a:p>
        </p:txBody>
      </p:sp>
      <p:sp>
        <p:nvSpPr>
          <p:cNvPr id="18" name="Rectangle 17">
            <a:extLst>
              <a:ext uri="{FF2B5EF4-FFF2-40B4-BE49-F238E27FC236}">
                <a16:creationId xmlns:a16="http://schemas.microsoft.com/office/drawing/2014/main" id="{D3E4BA4F-EB97-E2A8-4CE1-E9D2195CE7F8}"/>
              </a:ext>
            </a:extLst>
          </p:cNvPr>
          <p:cNvSpPr>
            <a:spLocks/>
          </p:cNvSpPr>
          <p:nvPr/>
        </p:nvSpPr>
        <p:spPr>
          <a:xfrm>
            <a:off x="2014163" y="3519929"/>
            <a:ext cx="8009032" cy="503351"/>
          </a:xfrm>
          <a:prstGeom prst="rect">
            <a:avLst/>
          </a:prstGeom>
        </p:spPr>
        <p:txBody>
          <a:bodyPr lIns="0" tIns="18000" rIns="0" bIns="18000" anchor="ctr">
            <a:noAutofit/>
          </a:bodyPr>
          <a:lstStyle/>
          <a:p>
            <a:pPr>
              <a:spcAft>
                <a:spcPts val="1500"/>
              </a:spcAft>
              <a:tabLst>
                <a:tab pos="2784405" algn="l"/>
              </a:tabLst>
              <a:defRPr/>
            </a:pPr>
            <a:r>
              <a:rPr lang="en-US" sz="2400" b="1" dirty="0">
                <a:solidFill>
                  <a:srgbClr val="0070C0"/>
                </a:solidFill>
                <a:latin typeface="Calibri" panose="020F0502020204030204" pitchFamily="34" charset="0"/>
                <a:cs typeface="Calibri" panose="020F0502020204030204" pitchFamily="34" charset="0"/>
              </a:rPr>
              <a:t>AI in the APAC Region</a:t>
            </a:r>
          </a:p>
        </p:txBody>
      </p:sp>
      <p:sp>
        <p:nvSpPr>
          <p:cNvPr id="20" name="TextBox 19">
            <a:extLst>
              <a:ext uri="{FF2B5EF4-FFF2-40B4-BE49-F238E27FC236}">
                <a16:creationId xmlns:a16="http://schemas.microsoft.com/office/drawing/2014/main" id="{57B3DCCF-39E2-5EDF-8D57-7DCD77D53108}"/>
              </a:ext>
            </a:extLst>
          </p:cNvPr>
          <p:cNvSpPr txBox="1"/>
          <p:nvPr/>
        </p:nvSpPr>
        <p:spPr>
          <a:xfrm>
            <a:off x="425453" y="2068712"/>
            <a:ext cx="1211030" cy="646331"/>
          </a:xfrm>
          <a:prstGeom prst="rect">
            <a:avLst/>
          </a:prstGeom>
          <a:noFill/>
        </p:spPr>
        <p:txBody>
          <a:bodyPr wrap="square">
            <a:spAutoFit/>
          </a:bodyPr>
          <a:lstStyle/>
          <a:p>
            <a:pPr algn="r"/>
            <a:r>
              <a:rPr lang="en-US" sz="1800" b="1" dirty="0">
                <a:solidFill>
                  <a:srgbClr val="F28C11"/>
                </a:solidFill>
                <a:latin typeface="Calibri" panose="020F0502020204030204" pitchFamily="34" charset="0"/>
                <a:cs typeface="Calibri" panose="020F0502020204030204" pitchFamily="34" charset="0"/>
              </a:rPr>
              <a:t>November </a:t>
            </a:r>
            <a:br>
              <a:rPr lang="en-US" sz="1800" b="1" dirty="0">
                <a:solidFill>
                  <a:srgbClr val="F28C11"/>
                </a:solidFill>
                <a:latin typeface="Calibri" panose="020F0502020204030204" pitchFamily="34" charset="0"/>
                <a:cs typeface="Calibri" panose="020F0502020204030204" pitchFamily="34" charset="0"/>
              </a:rPr>
            </a:br>
            <a:r>
              <a:rPr lang="en-US" sz="1800" b="1" dirty="0">
                <a:solidFill>
                  <a:srgbClr val="F28C11"/>
                </a:solidFill>
                <a:latin typeface="Calibri" panose="020F0502020204030204" pitchFamily="34" charset="0"/>
                <a:cs typeface="Calibri" panose="020F0502020204030204" pitchFamily="34" charset="0"/>
              </a:rPr>
              <a:t>29, 2023</a:t>
            </a:r>
            <a:endParaRPr lang="en-US" dirty="0">
              <a:solidFill>
                <a:srgbClr val="F28C11"/>
              </a:solidFill>
            </a:endParaRPr>
          </a:p>
        </p:txBody>
      </p:sp>
      <p:sp>
        <p:nvSpPr>
          <p:cNvPr id="21" name="TextBox 20">
            <a:extLst>
              <a:ext uri="{FF2B5EF4-FFF2-40B4-BE49-F238E27FC236}">
                <a16:creationId xmlns:a16="http://schemas.microsoft.com/office/drawing/2014/main" id="{CCACAC33-AE9D-74D8-F8E7-7D195AB112BF}"/>
              </a:ext>
            </a:extLst>
          </p:cNvPr>
          <p:cNvSpPr txBox="1"/>
          <p:nvPr/>
        </p:nvSpPr>
        <p:spPr>
          <a:xfrm>
            <a:off x="425978" y="3448440"/>
            <a:ext cx="1211030" cy="646331"/>
          </a:xfrm>
          <a:prstGeom prst="rect">
            <a:avLst/>
          </a:prstGeom>
          <a:noFill/>
        </p:spPr>
        <p:txBody>
          <a:bodyPr wrap="square">
            <a:spAutoFit/>
          </a:bodyPr>
          <a:lstStyle/>
          <a:p>
            <a:pPr algn="r"/>
            <a:r>
              <a:rPr lang="en-US" sz="1800" b="1" dirty="0">
                <a:solidFill>
                  <a:srgbClr val="F28C11"/>
                </a:solidFill>
                <a:latin typeface="Calibri" panose="020F0502020204030204" pitchFamily="34" charset="0"/>
                <a:cs typeface="Calibri" panose="020F0502020204030204" pitchFamily="34" charset="0"/>
              </a:rPr>
              <a:t>December </a:t>
            </a:r>
            <a:br>
              <a:rPr lang="en-US" sz="1800" b="1" dirty="0">
                <a:solidFill>
                  <a:srgbClr val="F28C11"/>
                </a:solidFill>
                <a:latin typeface="Calibri" panose="020F0502020204030204" pitchFamily="34" charset="0"/>
                <a:cs typeface="Calibri" panose="020F0502020204030204" pitchFamily="34" charset="0"/>
              </a:rPr>
            </a:br>
            <a:r>
              <a:rPr lang="en-US" sz="1800" b="1" dirty="0">
                <a:solidFill>
                  <a:srgbClr val="F28C11"/>
                </a:solidFill>
                <a:latin typeface="Calibri" panose="020F0502020204030204" pitchFamily="34" charset="0"/>
                <a:cs typeface="Calibri" panose="020F0502020204030204" pitchFamily="34" charset="0"/>
              </a:rPr>
              <a:t>6, 2023</a:t>
            </a:r>
            <a:endParaRPr lang="en-US" dirty="0">
              <a:solidFill>
                <a:srgbClr val="F28C11"/>
              </a:solidFill>
            </a:endParaRPr>
          </a:p>
        </p:txBody>
      </p:sp>
      <p:sp>
        <p:nvSpPr>
          <p:cNvPr id="22" name="TextBox 21">
            <a:extLst>
              <a:ext uri="{FF2B5EF4-FFF2-40B4-BE49-F238E27FC236}">
                <a16:creationId xmlns:a16="http://schemas.microsoft.com/office/drawing/2014/main" id="{25D07502-408C-1B5A-2A5B-315C4E66332C}"/>
              </a:ext>
            </a:extLst>
          </p:cNvPr>
          <p:cNvSpPr txBox="1"/>
          <p:nvPr/>
        </p:nvSpPr>
        <p:spPr>
          <a:xfrm>
            <a:off x="425453" y="4726199"/>
            <a:ext cx="1211030" cy="646331"/>
          </a:xfrm>
          <a:prstGeom prst="rect">
            <a:avLst/>
          </a:prstGeom>
          <a:noFill/>
        </p:spPr>
        <p:txBody>
          <a:bodyPr wrap="square">
            <a:spAutoFit/>
          </a:bodyPr>
          <a:lstStyle/>
          <a:p>
            <a:pPr algn="r"/>
            <a:r>
              <a:rPr lang="en-US" sz="1800" b="1" dirty="0">
                <a:solidFill>
                  <a:srgbClr val="F28C11"/>
                </a:solidFill>
                <a:latin typeface="Calibri" panose="020F0502020204030204" pitchFamily="34" charset="0"/>
                <a:cs typeface="Calibri" panose="020F0502020204030204" pitchFamily="34" charset="0"/>
              </a:rPr>
              <a:t>December </a:t>
            </a:r>
            <a:br>
              <a:rPr lang="en-US" sz="1800" b="1" dirty="0">
                <a:solidFill>
                  <a:srgbClr val="F28C11"/>
                </a:solidFill>
                <a:latin typeface="Calibri" panose="020F0502020204030204" pitchFamily="34" charset="0"/>
                <a:cs typeface="Calibri" panose="020F0502020204030204" pitchFamily="34" charset="0"/>
              </a:rPr>
            </a:br>
            <a:r>
              <a:rPr lang="en-US" sz="1800" b="1" dirty="0">
                <a:solidFill>
                  <a:srgbClr val="F28C11"/>
                </a:solidFill>
                <a:latin typeface="Calibri" panose="020F0502020204030204" pitchFamily="34" charset="0"/>
                <a:cs typeface="Calibri" panose="020F0502020204030204" pitchFamily="34" charset="0"/>
              </a:rPr>
              <a:t>13, 2023</a:t>
            </a:r>
            <a:endParaRPr lang="en-US" dirty="0">
              <a:solidFill>
                <a:srgbClr val="F28C11"/>
              </a:solidFill>
            </a:endParaRPr>
          </a:p>
        </p:txBody>
      </p:sp>
    </p:spTree>
    <p:extLst>
      <p:ext uri="{BB962C8B-B14F-4D97-AF65-F5344CB8AC3E}">
        <p14:creationId xmlns:p14="http://schemas.microsoft.com/office/powerpoint/2010/main" val="5930113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1959-1619-4F96-8E97-53B7A28A6417}"/>
              </a:ext>
            </a:extLst>
          </p:cNvPr>
          <p:cNvSpPr>
            <a:spLocks noGrp="1"/>
          </p:cNvSpPr>
          <p:nvPr>
            <p:ph type="ctrTitle"/>
          </p:nvPr>
        </p:nvSpPr>
        <p:spPr>
          <a:xfrm>
            <a:off x="6184981" y="1614783"/>
            <a:ext cx="5408001" cy="886199"/>
          </a:xfrm>
        </p:spPr>
        <p:txBody>
          <a:bodyPr/>
          <a:lstStyle/>
          <a:p>
            <a:r>
              <a:rPr lang="en-US"/>
              <a:t>ISMPP University</a:t>
            </a:r>
          </a:p>
        </p:txBody>
      </p:sp>
      <p:sp>
        <p:nvSpPr>
          <p:cNvPr id="3" name="Subtitle 2">
            <a:extLst>
              <a:ext uri="{FF2B5EF4-FFF2-40B4-BE49-F238E27FC236}">
                <a16:creationId xmlns:a16="http://schemas.microsoft.com/office/drawing/2014/main" id="{F6A5669E-B61B-4FF9-8070-490009B12AEA}"/>
              </a:ext>
            </a:extLst>
          </p:cNvPr>
          <p:cNvSpPr>
            <a:spLocks noGrp="1"/>
          </p:cNvSpPr>
          <p:nvPr>
            <p:ph type="subTitle" idx="1"/>
          </p:nvPr>
        </p:nvSpPr>
        <p:spPr>
          <a:xfrm>
            <a:off x="6633165" y="2358124"/>
            <a:ext cx="4522398" cy="2888681"/>
          </a:xfrm>
        </p:spPr>
        <p:txBody>
          <a:bodyPr/>
          <a:lstStyle/>
          <a:p>
            <a:r>
              <a:rPr lang="en-US" sz="2933"/>
              <a:t>ISMPP AI Position Statement and Call to Action - The Time to Act is Now!</a:t>
            </a:r>
          </a:p>
        </p:txBody>
      </p:sp>
      <p:sp>
        <p:nvSpPr>
          <p:cNvPr id="4" name="TextBox 3">
            <a:extLst>
              <a:ext uri="{FF2B5EF4-FFF2-40B4-BE49-F238E27FC236}">
                <a16:creationId xmlns:a16="http://schemas.microsoft.com/office/drawing/2014/main" id="{F0FD9C17-DA93-4646-8A02-B34096B5D343}"/>
              </a:ext>
            </a:extLst>
          </p:cNvPr>
          <p:cNvSpPr txBox="1"/>
          <p:nvPr/>
        </p:nvSpPr>
        <p:spPr>
          <a:xfrm>
            <a:off x="130568" y="4957206"/>
            <a:ext cx="2664824" cy="1477328"/>
          </a:xfrm>
          <a:prstGeom prst="rect">
            <a:avLst/>
          </a:prstGeom>
          <a:noFill/>
        </p:spPr>
        <p:txBody>
          <a:bodyPr wrap="square" lIns="91440" tIns="45720" rIns="91440" bIns="45720" rtlCol="0" anchor="t">
            <a:spAutoFit/>
          </a:bodyPr>
          <a:lstStyle/>
          <a:p>
            <a:pPr defTabSz="914377">
              <a:defRPr/>
            </a:pPr>
            <a:endParaRPr lang="en-US">
              <a:solidFill>
                <a:prstClr val="black"/>
              </a:solidFill>
              <a:latin typeface="Franklin Gothic Book" panose="020B0503020102020204"/>
            </a:endParaRPr>
          </a:p>
          <a:p>
            <a:pPr defTabSz="914377">
              <a:defRPr/>
            </a:pPr>
            <a:endParaRPr lang="en-US">
              <a:solidFill>
                <a:prstClr val="black"/>
              </a:solidFill>
              <a:latin typeface="Franklin Gothic Book" panose="020B0503020102020204"/>
            </a:endParaRPr>
          </a:p>
          <a:p>
            <a:pPr algn="l" rtl="0" fontAlgn="base"/>
            <a:r>
              <a:rPr lang="en-US" sz="1800" b="1" i="0" u="none" strike="noStrike">
                <a:solidFill>
                  <a:srgbClr val="000000"/>
                </a:solidFill>
                <a:effectLst/>
                <a:latin typeface="Franklin Gothic Book" panose="020B0503020102020204" pitchFamily="34" charset="0"/>
              </a:rPr>
              <a:t>Webinar will begin promptly at: </a:t>
            </a:r>
            <a:r>
              <a:rPr lang="en-US" sz="1800" b="0" i="0">
                <a:solidFill>
                  <a:srgbClr val="000000"/>
                </a:solidFill>
                <a:effectLst/>
                <a:latin typeface="Franklin Gothic Book" panose="020B0503020102020204" pitchFamily="34" charset="0"/>
              </a:rPr>
              <a:t>​</a:t>
            </a:r>
            <a:endParaRPr lang="en-US" b="0" i="0">
              <a:solidFill>
                <a:srgbClr val="000000"/>
              </a:solidFill>
              <a:effectLst/>
              <a:latin typeface="Segoe UI" panose="020B0502040204020203" pitchFamily="34" charset="0"/>
            </a:endParaRPr>
          </a:p>
          <a:p>
            <a:pPr algn="l" rtl="0" fontAlgn="base"/>
            <a:r>
              <a:rPr lang="en-US" sz="1800" b="1" i="0" u="none" strike="noStrike">
                <a:solidFill>
                  <a:srgbClr val="000000"/>
                </a:solidFill>
                <a:effectLst/>
                <a:latin typeface="Franklin Gothic Book" panose="020B0503020102020204" pitchFamily="34" charset="0"/>
              </a:rPr>
              <a:t>11 AM ET / 4 PM GMT</a:t>
            </a:r>
            <a:endParaRPr lang="en-US" b="0" i="0">
              <a:solidFill>
                <a:srgbClr val="000000"/>
              </a:solidFill>
              <a:effectLst/>
              <a:latin typeface="Segoe UI" panose="020B0502040204020203" pitchFamily="34" charset="0"/>
            </a:endParaRPr>
          </a:p>
        </p:txBody>
      </p:sp>
      <p:sp>
        <p:nvSpPr>
          <p:cNvPr id="5" name="TextBox 4">
            <a:extLst>
              <a:ext uri="{FF2B5EF4-FFF2-40B4-BE49-F238E27FC236}">
                <a16:creationId xmlns:a16="http://schemas.microsoft.com/office/drawing/2014/main" id="{B51E204F-7927-43EE-8EBD-37CA3BC7DC54}"/>
              </a:ext>
            </a:extLst>
          </p:cNvPr>
          <p:cNvSpPr txBox="1"/>
          <p:nvPr/>
        </p:nvSpPr>
        <p:spPr>
          <a:xfrm>
            <a:off x="6424455" y="4131348"/>
            <a:ext cx="4929052" cy="451342"/>
          </a:xfrm>
          <a:prstGeom prst="rect">
            <a:avLst/>
          </a:prstGeom>
          <a:noFill/>
        </p:spPr>
        <p:txBody>
          <a:bodyPr wrap="square" lIns="121920" tIns="60960" rIns="121920" bIns="60960" rtlCol="0" anchor="t">
            <a:spAutoFit/>
          </a:bodyPr>
          <a:lstStyle/>
          <a:p>
            <a:pPr algn="ctr">
              <a:defRPr/>
            </a:pPr>
            <a:r>
              <a:rPr lang="en-US" sz="2100" b="1">
                <a:latin typeface="Franklin Gothic Book" panose="020B0503020102020204"/>
              </a:rPr>
              <a:t>November 8, 2023</a:t>
            </a:r>
          </a:p>
        </p:txBody>
      </p:sp>
      <p:sp>
        <p:nvSpPr>
          <p:cNvPr id="8" name="Plus Sign 7">
            <a:extLst>
              <a:ext uri="{FF2B5EF4-FFF2-40B4-BE49-F238E27FC236}">
                <a16:creationId xmlns:a16="http://schemas.microsoft.com/office/drawing/2014/main" id="{7697EEA5-09DA-4234-BF38-6B90153E7B0F}"/>
              </a:ext>
            </a:extLst>
          </p:cNvPr>
          <p:cNvSpPr/>
          <p:nvPr/>
        </p:nvSpPr>
        <p:spPr>
          <a:xfrm>
            <a:off x="8353689" y="669098"/>
            <a:ext cx="674697" cy="550700"/>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Franklin Gothic Book" panose="020B0503020102020204"/>
            </a:endParaRPr>
          </a:p>
        </p:txBody>
      </p:sp>
      <p:pic>
        <p:nvPicPr>
          <p:cNvPr id="9" name="Picture 8">
            <a:extLst>
              <a:ext uri="{FF2B5EF4-FFF2-40B4-BE49-F238E27FC236}">
                <a16:creationId xmlns:a16="http://schemas.microsoft.com/office/drawing/2014/main" id="{FCBFCC8E-C30E-4D8F-AA73-663C1BE95284}"/>
              </a:ext>
            </a:extLst>
          </p:cNvPr>
          <p:cNvPicPr>
            <a:picLocks noChangeAspect="1"/>
          </p:cNvPicPr>
          <p:nvPr/>
        </p:nvPicPr>
        <p:blipFill>
          <a:blip r:embed="rId3"/>
          <a:stretch>
            <a:fillRect/>
          </a:stretch>
        </p:blipFill>
        <p:spPr>
          <a:xfrm>
            <a:off x="9150969" y="472437"/>
            <a:ext cx="1065537" cy="796987"/>
          </a:xfrm>
          <a:prstGeom prst="rect">
            <a:avLst/>
          </a:prstGeom>
        </p:spPr>
      </p:pic>
      <p:pic>
        <p:nvPicPr>
          <p:cNvPr id="6" name="Picture 9" descr="A picture containing text&#10;&#10;Description automatically generated">
            <a:extLst>
              <a:ext uri="{FF2B5EF4-FFF2-40B4-BE49-F238E27FC236}">
                <a16:creationId xmlns:a16="http://schemas.microsoft.com/office/drawing/2014/main" id="{F4D40816-8132-90AA-2D8A-79C3245C3477}"/>
              </a:ext>
            </a:extLst>
          </p:cNvPr>
          <p:cNvPicPr>
            <a:picLocks noChangeAspect="1"/>
          </p:cNvPicPr>
          <p:nvPr/>
        </p:nvPicPr>
        <p:blipFill>
          <a:blip r:embed="rId4"/>
          <a:stretch>
            <a:fillRect/>
          </a:stretch>
        </p:blipFill>
        <p:spPr>
          <a:xfrm>
            <a:off x="7149194" y="331110"/>
            <a:ext cx="1086757" cy="1088573"/>
          </a:xfrm>
          <a:prstGeom prst="rect">
            <a:avLst/>
          </a:prstGeom>
        </p:spPr>
      </p:pic>
    </p:spTree>
    <p:extLst>
      <p:ext uri="{BB962C8B-B14F-4D97-AF65-F5344CB8AC3E}">
        <p14:creationId xmlns:p14="http://schemas.microsoft.com/office/powerpoint/2010/main" val="27496878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Content Placeholder 2">
            <a:extLst>
              <a:ext uri="{FF2B5EF4-FFF2-40B4-BE49-F238E27FC236}">
                <a16:creationId xmlns:a16="http://schemas.microsoft.com/office/drawing/2014/main" id="{FD0FE247-FC3A-41CD-A62B-1C1848015115}"/>
              </a:ext>
            </a:extLst>
          </p:cNvPr>
          <p:cNvSpPr>
            <a:spLocks noGrp="1"/>
          </p:cNvSpPr>
          <p:nvPr>
            <p:ph idx="11"/>
          </p:nvPr>
        </p:nvSpPr>
        <p:spPr/>
        <p:txBody>
          <a:bodyPr>
            <a:normAutofit/>
          </a:bodyPr>
          <a:lstStyle/>
          <a:p>
            <a:pPr marL="0" indent="0">
              <a:spcAft>
                <a:spcPts val="1600"/>
              </a:spcAft>
              <a:buNone/>
            </a:pPr>
            <a:r>
              <a:rPr lang="en-GB" altLang="en-US" sz="2667"/>
              <a:t>We hope you enjoyed today'</a:t>
            </a:r>
            <a:r>
              <a:rPr lang="en-GB" altLang="ja-JP" sz="2667"/>
              <a:t>s presentation. </a:t>
            </a:r>
          </a:p>
          <a:p>
            <a:pPr marL="0" indent="0">
              <a:spcAft>
                <a:spcPts val="1600"/>
              </a:spcAft>
              <a:buNone/>
            </a:pPr>
            <a:r>
              <a:rPr lang="en-GB" altLang="ja-JP" sz="2667" b="1">
                <a:solidFill>
                  <a:schemeClr val="accent2"/>
                </a:solidFill>
              </a:rPr>
              <a:t>After closing out of Zoom, please click the CONTINUE button </a:t>
            </a:r>
            <a:br>
              <a:rPr lang="en-GB" altLang="ja-JP" sz="2667" b="1">
                <a:solidFill>
                  <a:schemeClr val="accent2"/>
                </a:solidFill>
              </a:rPr>
            </a:br>
            <a:r>
              <a:rPr lang="en-GB" altLang="ja-JP" sz="2667" b="1">
                <a:solidFill>
                  <a:schemeClr val="accent2"/>
                </a:solidFill>
              </a:rPr>
              <a:t>on your screen to take our short survey. Thank you!</a:t>
            </a:r>
            <a:endParaRPr lang="en-GB" altLang="en-US" sz="2667" b="1">
              <a:solidFill>
                <a:schemeClr val="accent2"/>
              </a:solidFill>
            </a:endParaRPr>
          </a:p>
        </p:txBody>
      </p:sp>
      <p:sp>
        <p:nvSpPr>
          <p:cNvPr id="3" name="Title 2">
            <a:extLst>
              <a:ext uri="{FF2B5EF4-FFF2-40B4-BE49-F238E27FC236}">
                <a16:creationId xmlns:a16="http://schemas.microsoft.com/office/drawing/2014/main" id="{4F114EF1-A5FF-4254-A531-1B2C555157F1}"/>
              </a:ext>
            </a:extLst>
          </p:cNvPr>
          <p:cNvSpPr>
            <a:spLocks noGrp="1"/>
          </p:cNvSpPr>
          <p:nvPr>
            <p:ph type="title"/>
          </p:nvPr>
        </p:nvSpPr>
        <p:spPr/>
        <p:txBody>
          <a:bodyPr/>
          <a:lstStyle/>
          <a:p>
            <a:r>
              <a:rPr lang="en-US" sz="4100"/>
              <a:t>Thank you for attending!</a:t>
            </a:r>
          </a:p>
        </p:txBody>
      </p:sp>
      <p:pic>
        <p:nvPicPr>
          <p:cNvPr id="9" name="Picture 8" descr="Graphical user interface, text, application, chat or text message&#10;&#10;Description automatically generated">
            <a:extLst>
              <a:ext uri="{FF2B5EF4-FFF2-40B4-BE49-F238E27FC236}">
                <a16:creationId xmlns:a16="http://schemas.microsoft.com/office/drawing/2014/main" id="{D33EB056-BE07-4485-81AD-724D6E777C6A}"/>
              </a:ext>
            </a:extLst>
          </p:cNvPr>
          <p:cNvPicPr>
            <a:picLocks noChangeAspect="1"/>
          </p:cNvPicPr>
          <p:nvPr/>
        </p:nvPicPr>
        <p:blipFill>
          <a:blip r:embed="rId3"/>
          <a:stretch>
            <a:fillRect/>
          </a:stretch>
        </p:blipFill>
        <p:spPr>
          <a:xfrm>
            <a:off x="2758648" y="3196559"/>
            <a:ext cx="7101840" cy="3210560"/>
          </a:xfrm>
          <a:prstGeom prst="rect">
            <a:avLst/>
          </a:prstGeom>
        </p:spPr>
      </p:pic>
      <p:sp>
        <p:nvSpPr>
          <p:cNvPr id="14" name="Rectangle: Rounded Corners 13">
            <a:extLst>
              <a:ext uri="{FF2B5EF4-FFF2-40B4-BE49-F238E27FC236}">
                <a16:creationId xmlns:a16="http://schemas.microsoft.com/office/drawing/2014/main" id="{FB41DBDD-7315-4825-BA74-4932B3FADCAC}"/>
              </a:ext>
            </a:extLst>
          </p:cNvPr>
          <p:cNvSpPr/>
          <p:nvPr/>
        </p:nvSpPr>
        <p:spPr>
          <a:xfrm>
            <a:off x="4731987" y="5782912"/>
            <a:ext cx="1397005" cy="534537"/>
          </a:xfrm>
          <a:prstGeom prst="roundRect">
            <a:avLst>
              <a:gd name="adj" fmla="val 16667"/>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a:solidFill>
                <a:prstClr val="white"/>
              </a:solidFill>
              <a:latin typeface="Franklin Gothic Book" panose="020B0503020102020204"/>
            </a:endParaRPr>
          </a:p>
        </p:txBody>
      </p:sp>
      <p:sp>
        <p:nvSpPr>
          <p:cNvPr id="6" name="Slide Number Placeholder 2">
            <a:extLst>
              <a:ext uri="{FF2B5EF4-FFF2-40B4-BE49-F238E27FC236}">
                <a16:creationId xmlns:a16="http://schemas.microsoft.com/office/drawing/2014/main" id="{F1BF8C6C-81B4-41D4-B2DF-45EA49D3F5E0}"/>
              </a:ext>
            </a:extLst>
          </p:cNvPr>
          <p:cNvSpPr>
            <a:spLocks noGrp="1"/>
          </p:cNvSpPr>
          <p:nvPr>
            <p:ph type="sldNum" sz="quarter" idx="10"/>
          </p:nvPr>
        </p:nvSpPr>
        <p:spPr>
          <a:xfrm>
            <a:off x="9313983" y="79927"/>
            <a:ext cx="2743200" cy="365125"/>
          </a:xfrm>
        </p:spPr>
        <p:txBody>
          <a:bodyPr/>
          <a:lstStyle/>
          <a:p>
            <a:pPr defTabSz="914377">
              <a:defRPr/>
            </a:pPr>
            <a:fld id="{42AD0A0E-4515-A647-B2E3-7F1B29FB990E}" type="slidenum">
              <a:rPr lang="en-US">
                <a:solidFill>
                  <a:prstClr val="black"/>
                </a:solidFill>
                <a:latin typeface="Franklin Gothic Book" panose="020B0503020102020204"/>
              </a:rPr>
              <a:pPr defTabSz="914377">
                <a:defRPr/>
              </a:pPr>
              <a:t>34</a:t>
            </a:fld>
            <a:endParaRPr lang="en-US">
              <a:solidFill>
                <a:prstClr val="black"/>
              </a:solidFill>
              <a:latin typeface="Franklin Gothic Book" panose="020B0503020102020204"/>
            </a:endParaRPr>
          </a:p>
        </p:txBody>
      </p:sp>
    </p:spTree>
    <p:extLst>
      <p:ext uri="{BB962C8B-B14F-4D97-AF65-F5344CB8AC3E}">
        <p14:creationId xmlns:p14="http://schemas.microsoft.com/office/powerpoint/2010/main" val="41223349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223BBC-1864-437A-AF1F-E7E98CC595D9}"/>
              </a:ext>
            </a:extLst>
          </p:cNvPr>
          <p:cNvSpPr>
            <a:spLocks noGrp="1"/>
          </p:cNvSpPr>
          <p:nvPr>
            <p:ph type="title"/>
          </p:nvPr>
        </p:nvSpPr>
        <p:spPr>
          <a:xfrm>
            <a:off x="4000499" y="742952"/>
            <a:ext cx="7752023" cy="3078163"/>
          </a:xfrm>
        </p:spPr>
        <p:txBody>
          <a:bodyPr/>
          <a:lstStyle/>
          <a:p>
            <a:r>
              <a:rPr lang="en-US"/>
              <a:t>Faculty Bios</a:t>
            </a:r>
          </a:p>
        </p:txBody>
      </p:sp>
    </p:spTree>
    <p:extLst>
      <p:ext uri="{BB962C8B-B14F-4D97-AF65-F5344CB8AC3E}">
        <p14:creationId xmlns:p14="http://schemas.microsoft.com/office/powerpoint/2010/main" val="10204498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832174" y="651967"/>
            <a:ext cx="10527653" cy="854080"/>
          </a:xfrm>
          <a:prstGeom prst="rect">
            <a:avLst/>
          </a:prstGeom>
          <a:noFill/>
        </p:spPr>
        <p:txBody>
          <a:bodyPr wrap="square" lIns="91440" tIns="45720" rIns="91440" bIns="45720" rtlCol="0" anchor="t">
            <a:spAutoFit/>
          </a:bodyPr>
          <a:lstStyle/>
          <a:p>
            <a:pPr defTabSz="914377">
              <a:lnSpc>
                <a:spcPct val="90000"/>
              </a:lnSpc>
              <a:defRPr/>
            </a:pPr>
            <a:r>
              <a:rPr lang="en-US" sz="3700" b="1">
                <a:solidFill>
                  <a:srgbClr val="F28C11"/>
                </a:solidFill>
                <a:latin typeface="Franklin Gothic Medium" panose="020B0603020102020204"/>
              </a:rPr>
              <a:t>Matt Lewis, MPA</a:t>
            </a:r>
          </a:p>
          <a:p>
            <a:pPr defTabSz="914377">
              <a:lnSpc>
                <a:spcPct val="90000"/>
              </a:lnSpc>
              <a:spcBef>
                <a:spcPct val="0"/>
              </a:spcBef>
              <a:defRPr/>
            </a:pPr>
            <a:endParaRPr lang="en-US"/>
          </a:p>
        </p:txBody>
      </p:sp>
      <p:sp>
        <p:nvSpPr>
          <p:cNvPr id="27" name="Rectangle 26">
            <a:extLst>
              <a:ext uri="{FF2B5EF4-FFF2-40B4-BE49-F238E27FC236}">
                <a16:creationId xmlns:a16="http://schemas.microsoft.com/office/drawing/2014/main" id="{30B86684-560B-4625-9126-37384A52BFC5}"/>
              </a:ext>
            </a:extLst>
          </p:cNvPr>
          <p:cNvSpPr/>
          <p:nvPr/>
        </p:nvSpPr>
        <p:spPr>
          <a:xfrm>
            <a:off x="288263" y="6469724"/>
            <a:ext cx="5793574" cy="230832"/>
          </a:xfrm>
          <a:prstGeom prst="rect">
            <a:avLst/>
          </a:prstGeom>
        </p:spPr>
        <p:txBody>
          <a:bodyPr wrap="none">
            <a:spAutoFit/>
          </a:bodyPr>
          <a:lstStyle/>
          <a:p>
            <a:pPr defTabSz="914377">
              <a:defRPr/>
            </a:pPr>
            <a:r>
              <a:rPr lang="en-US" sz="900">
                <a:solidFill>
                  <a:prstClr val="white"/>
                </a:solidFill>
                <a:latin typeface="Franklin Gothic Book" panose="020B0503020102020204"/>
              </a:rPr>
              <a:t>CMPP, certified medical publications professional; ISMPP, international society of medical publications professional</a:t>
            </a:r>
            <a:endParaRPr lang="en-IN" sz="900">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908070" y="1506047"/>
            <a:ext cx="7635001" cy="4124206"/>
          </a:xfrm>
          <a:prstGeom prst="rect">
            <a:avLst/>
          </a:prstGeom>
          <a:noFill/>
        </p:spPr>
        <p:txBody>
          <a:bodyPr wrap="square" lIns="121920" tIns="60960" rIns="121920" bIns="60960" anchor="t">
            <a:spAutoFit/>
          </a:bodyPr>
          <a:lstStyle/>
          <a:p>
            <a:pPr marL="456565" indent="-456565">
              <a:buFont typeface="Symbol" panose="05050102010706020507" pitchFamily="18" charset="2"/>
              <a:buChar char=""/>
            </a:pPr>
            <a:r>
              <a:rPr lang="en-US" sz="2000" dirty="0"/>
              <a:t>25 years in life experiences, with roles in small pharma, private and public-side organizations, not-for-profit professional society, patient advocacy, agency and consultancy organizations</a:t>
            </a:r>
          </a:p>
          <a:p>
            <a:pPr marL="456565" indent="-456565">
              <a:buFont typeface="Symbol" panose="05050102010706020507" pitchFamily="18" charset="2"/>
              <a:buChar char=""/>
            </a:pPr>
            <a:r>
              <a:rPr lang="en-US" sz="2000" dirty="0"/>
              <a:t>Therapeutic area depth in oncology/hematology, neuropsychiatry and rare disorders</a:t>
            </a:r>
          </a:p>
          <a:p>
            <a:pPr marL="456565" indent="-456565">
              <a:buFont typeface="Symbol" panose="05050102010706020507" pitchFamily="18" charset="2"/>
              <a:buChar char=""/>
            </a:pPr>
            <a:r>
              <a:rPr lang="en-US" sz="2000" dirty="0"/>
              <a:t>Founded the </a:t>
            </a:r>
            <a:r>
              <a:rPr lang="en-US" sz="2000" dirty="0" err="1"/>
              <a:t>Inizio</a:t>
            </a:r>
            <a:r>
              <a:rPr lang="en-US" sz="2000" dirty="0"/>
              <a:t> Medical Analytics and Innovation team, with an emphasis on advanced analytics, digital consulting and software as a service digital transformation partnership</a:t>
            </a:r>
          </a:p>
          <a:p>
            <a:pPr marL="456565" indent="-456565">
              <a:buFont typeface="Symbol" panose="05050102010706020507" pitchFamily="18" charset="2"/>
              <a:buChar char=""/>
            </a:pPr>
            <a:r>
              <a:rPr lang="en-US" sz="2000" dirty="0"/>
              <a:t>Practice lead for augmented intelligence across </a:t>
            </a:r>
            <a:r>
              <a:rPr lang="en-US" sz="2000" dirty="0" err="1"/>
              <a:t>Inizio</a:t>
            </a:r>
            <a:r>
              <a:rPr lang="en-US" sz="2000" dirty="0"/>
              <a:t> Medical; lead on the Generative AI workstream for MAPS, lead AI author for HCA’s AI Roadmap (published in CMRO)</a:t>
            </a:r>
          </a:p>
          <a:p>
            <a:pPr marL="456565" indent="-456565">
              <a:buFont typeface="Symbol" panose="05050102010706020507" pitchFamily="18" charset="2"/>
              <a:buChar char=""/>
            </a:pPr>
            <a:r>
              <a:rPr lang="en-US" sz="2000" dirty="0"/>
              <a:t>Executive Lead for </a:t>
            </a:r>
            <a:r>
              <a:rPr lang="en-US" sz="2000" dirty="0" err="1"/>
              <a:t>Inizio’s</a:t>
            </a:r>
            <a:r>
              <a:rPr lang="en-US" sz="2000" dirty="0"/>
              <a:t> Mental Health and Wellbeing Business Employee Resource Group</a:t>
            </a:r>
            <a:endParaRPr lang="en-US" sz="2000" dirty="0">
              <a:solidFill>
                <a:prstClr val="black"/>
              </a:solidFill>
            </a:endParaRPr>
          </a:p>
        </p:txBody>
      </p:sp>
      <p:pic>
        <p:nvPicPr>
          <p:cNvPr id="2" name="Google Shape;506;p19">
            <a:extLst>
              <a:ext uri="{FF2B5EF4-FFF2-40B4-BE49-F238E27FC236}">
                <a16:creationId xmlns:a16="http://schemas.microsoft.com/office/drawing/2014/main" id="{196C384B-33D9-A46D-2491-C980E5E634A6}"/>
              </a:ext>
            </a:extLst>
          </p:cNvPr>
          <p:cNvPicPr preferRelativeResize="0"/>
          <p:nvPr/>
        </p:nvPicPr>
        <p:blipFill>
          <a:blip r:embed="rId2">
            <a:extLst>
              <a:ext uri="{28A0092B-C50C-407E-A947-70E740481C1C}">
                <a14:useLocalDpi xmlns:a14="http://schemas.microsoft.com/office/drawing/2010/main" val="0"/>
              </a:ext>
            </a:extLst>
          </a:blip>
          <a:srcRect l="14298" r="14298"/>
          <a:stretch/>
        </p:blipFill>
        <p:spPr>
          <a:xfrm>
            <a:off x="1322071" y="1635125"/>
            <a:ext cx="2484751" cy="3479801"/>
          </a:xfrm>
          <a:prstGeom prst="ellipse">
            <a:avLst/>
          </a:prstGeom>
          <a:noFill/>
          <a:ln w="57150" cap="flat" cmpd="sng">
            <a:solidFill>
              <a:srgbClr val="3A3838"/>
            </a:solidFill>
            <a:prstDash val="solid"/>
            <a:round/>
            <a:headEnd type="none" w="sm" len="sm"/>
            <a:tailEnd type="none" w="sm" len="sm"/>
          </a:ln>
        </p:spPr>
      </p:pic>
    </p:spTree>
    <p:extLst>
      <p:ext uri="{BB962C8B-B14F-4D97-AF65-F5344CB8AC3E}">
        <p14:creationId xmlns:p14="http://schemas.microsoft.com/office/powerpoint/2010/main" val="42167438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832174" y="651967"/>
            <a:ext cx="10527653" cy="604781"/>
          </a:xfrm>
          <a:prstGeom prst="rect">
            <a:avLst/>
          </a:prstGeom>
          <a:noFill/>
        </p:spPr>
        <p:txBody>
          <a:bodyPr wrap="square" lIns="91440" tIns="45720" rIns="91440" bIns="45720" rtlCol="0" anchor="t">
            <a:spAutoFit/>
          </a:bodyPr>
          <a:lstStyle/>
          <a:p>
            <a:pPr defTabSz="914377">
              <a:lnSpc>
                <a:spcPct val="90000"/>
              </a:lnSpc>
              <a:defRPr/>
            </a:pPr>
            <a:r>
              <a:rPr lang="en-US" sz="3700" b="1">
                <a:solidFill>
                  <a:srgbClr val="F28C11"/>
                </a:solidFill>
                <a:latin typeface="Franklin Gothic Medium" panose="020B0603020102020204"/>
              </a:rPr>
              <a:t>Keith Goldman, MCP, ISMPP CMPP </a:t>
            </a:r>
            <a:endParaRPr lang="en-US"/>
          </a:p>
        </p:txBody>
      </p:sp>
      <p:sp>
        <p:nvSpPr>
          <p:cNvPr id="27" name="Rectangle 26">
            <a:extLst>
              <a:ext uri="{FF2B5EF4-FFF2-40B4-BE49-F238E27FC236}">
                <a16:creationId xmlns:a16="http://schemas.microsoft.com/office/drawing/2014/main" id="{30B86684-560B-4625-9126-37384A52BFC5}"/>
              </a:ext>
            </a:extLst>
          </p:cNvPr>
          <p:cNvSpPr/>
          <p:nvPr/>
        </p:nvSpPr>
        <p:spPr>
          <a:xfrm>
            <a:off x="288263" y="6469724"/>
            <a:ext cx="5793574" cy="230832"/>
          </a:xfrm>
          <a:prstGeom prst="rect">
            <a:avLst/>
          </a:prstGeom>
        </p:spPr>
        <p:txBody>
          <a:bodyPr wrap="none">
            <a:spAutoFit/>
          </a:bodyPr>
          <a:lstStyle/>
          <a:p>
            <a:pPr defTabSz="914377">
              <a:defRPr/>
            </a:pPr>
            <a:r>
              <a:rPr lang="en-US" sz="900">
                <a:solidFill>
                  <a:prstClr val="white"/>
                </a:solidFill>
                <a:latin typeface="Franklin Gothic Book" panose="020B0503020102020204"/>
              </a:rPr>
              <a:t>CMPP, certified medical publications professional; ISMPP, international society of medical publications professional</a:t>
            </a:r>
            <a:endParaRPr lang="en-IN" sz="900">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890224" y="1478099"/>
            <a:ext cx="7681666" cy="3508653"/>
          </a:xfrm>
          <a:prstGeom prst="rect">
            <a:avLst/>
          </a:prstGeom>
          <a:noFill/>
        </p:spPr>
        <p:txBody>
          <a:bodyPr wrap="square" lIns="121920" tIns="60960" rIns="121920" bIns="60960" anchor="t">
            <a:spAutoFit/>
          </a:bodyPr>
          <a:lstStyle/>
          <a:p>
            <a:pPr marL="456565" indent="-456565">
              <a:buFont typeface="Symbol" panose="05050102010706020507" pitchFamily="18" charset="2"/>
              <a:buChar char=""/>
            </a:pPr>
            <a:r>
              <a:rPr lang="en-US" sz="2200" dirty="0"/>
              <a:t>23 years in medical publishing, scientific communications, and launch leadership</a:t>
            </a:r>
          </a:p>
          <a:p>
            <a:pPr marL="456565" indent="-456565">
              <a:buFont typeface="Symbol" panose="05050102010706020507" pitchFamily="18" charset="2"/>
              <a:buChar char=""/>
            </a:pPr>
            <a:r>
              <a:rPr lang="en-US" sz="2200" dirty="0"/>
              <a:t>Spearheaded Artificial Intelligence use in Publications at AbbVie</a:t>
            </a:r>
          </a:p>
          <a:p>
            <a:pPr marL="456565" indent="-456565">
              <a:buFont typeface="Symbol" panose="05050102010706020507" pitchFamily="18" charset="2"/>
              <a:buChar char=""/>
            </a:pPr>
            <a:r>
              <a:rPr lang="en-US" sz="2200" dirty="0"/>
              <a:t>Established Scientific Platforms concept and repository at Allergan</a:t>
            </a:r>
          </a:p>
          <a:p>
            <a:pPr marL="456565" indent="-456565">
              <a:buFont typeface="Symbol" panose="05050102010706020507" pitchFamily="18" charset="2"/>
              <a:buChar char=""/>
            </a:pPr>
            <a:r>
              <a:rPr lang="en-US" sz="2200" dirty="0"/>
              <a:t>Expertise in innovative approaches to strategic publication planning</a:t>
            </a:r>
          </a:p>
          <a:p>
            <a:pPr marL="456565" indent="-456565">
              <a:buFont typeface="Symbol" panose="05050102010706020507" pitchFamily="18" charset="2"/>
              <a:buChar char=""/>
            </a:pPr>
            <a:r>
              <a:rPr lang="en-US" sz="2200" dirty="0"/>
              <a:t>Leadership approach shaped by 10 years with Disney Parks &amp; Events</a:t>
            </a:r>
            <a:endParaRPr lang="en-US" sz="2200" dirty="0">
              <a:solidFill>
                <a:prstClr val="black"/>
              </a:solidFill>
            </a:endParaRPr>
          </a:p>
        </p:txBody>
      </p:sp>
      <p:pic>
        <p:nvPicPr>
          <p:cNvPr id="2" name="Google Shape;506;p19">
            <a:extLst>
              <a:ext uri="{FF2B5EF4-FFF2-40B4-BE49-F238E27FC236}">
                <a16:creationId xmlns:a16="http://schemas.microsoft.com/office/drawing/2014/main" id="{C0A066FF-7B8D-E98E-4DEA-8B235AA6F73E}"/>
              </a:ext>
            </a:extLst>
          </p:cNvPr>
          <p:cNvPicPr preferRelativeResize="0"/>
          <p:nvPr/>
        </p:nvPicPr>
        <p:blipFill>
          <a:blip r:embed="rId2">
            <a:extLst>
              <a:ext uri="{28A0092B-C50C-407E-A947-70E740481C1C}">
                <a14:useLocalDpi xmlns:a14="http://schemas.microsoft.com/office/drawing/2010/main" val="0"/>
              </a:ext>
            </a:extLst>
          </a:blip>
          <a:srcRect l="14298" r="14298"/>
          <a:stretch/>
        </p:blipFill>
        <p:spPr>
          <a:xfrm>
            <a:off x="1322071" y="1635125"/>
            <a:ext cx="2484751" cy="3479801"/>
          </a:xfrm>
          <a:prstGeom prst="ellipse">
            <a:avLst/>
          </a:prstGeom>
          <a:noFill/>
          <a:ln w="57150" cap="flat" cmpd="sng">
            <a:solidFill>
              <a:srgbClr val="3A3838"/>
            </a:solidFill>
            <a:prstDash val="solid"/>
            <a:round/>
            <a:headEnd type="none" w="sm" len="sm"/>
            <a:tailEnd type="none" w="sm" len="sm"/>
          </a:ln>
        </p:spPr>
      </p:pic>
    </p:spTree>
    <p:extLst>
      <p:ext uri="{BB962C8B-B14F-4D97-AF65-F5344CB8AC3E}">
        <p14:creationId xmlns:p14="http://schemas.microsoft.com/office/powerpoint/2010/main" val="37254355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832174" y="651967"/>
            <a:ext cx="10527653" cy="854080"/>
          </a:xfrm>
          <a:prstGeom prst="rect">
            <a:avLst/>
          </a:prstGeom>
          <a:noFill/>
        </p:spPr>
        <p:txBody>
          <a:bodyPr wrap="square" lIns="91440" tIns="45720" rIns="91440" bIns="45720" rtlCol="0" anchor="t">
            <a:spAutoFit/>
          </a:bodyPr>
          <a:lstStyle/>
          <a:p>
            <a:pPr defTabSz="914377">
              <a:lnSpc>
                <a:spcPct val="90000"/>
              </a:lnSpc>
              <a:defRPr/>
            </a:pPr>
            <a:r>
              <a:rPr lang="en-US" sz="3700" b="1">
                <a:solidFill>
                  <a:srgbClr val="F28C11"/>
                </a:solidFill>
                <a:latin typeface="Franklin Gothic Medium" panose="020B0603020102020204"/>
              </a:rPr>
              <a:t>Jennifer Ghith, MBA, MS, ISMPP CMPP</a:t>
            </a:r>
          </a:p>
          <a:p>
            <a:pPr defTabSz="914377">
              <a:lnSpc>
                <a:spcPct val="90000"/>
              </a:lnSpc>
              <a:spcBef>
                <a:spcPct val="0"/>
              </a:spcBef>
              <a:defRPr/>
            </a:pPr>
            <a:endParaRPr lang="en-US"/>
          </a:p>
        </p:txBody>
      </p:sp>
      <p:sp>
        <p:nvSpPr>
          <p:cNvPr id="27" name="Rectangle 26">
            <a:extLst>
              <a:ext uri="{FF2B5EF4-FFF2-40B4-BE49-F238E27FC236}">
                <a16:creationId xmlns:a16="http://schemas.microsoft.com/office/drawing/2014/main" id="{30B86684-560B-4625-9126-37384A52BFC5}"/>
              </a:ext>
            </a:extLst>
          </p:cNvPr>
          <p:cNvSpPr/>
          <p:nvPr/>
        </p:nvSpPr>
        <p:spPr>
          <a:xfrm>
            <a:off x="288263" y="6469724"/>
            <a:ext cx="5793574" cy="230832"/>
          </a:xfrm>
          <a:prstGeom prst="rect">
            <a:avLst/>
          </a:prstGeom>
        </p:spPr>
        <p:txBody>
          <a:bodyPr wrap="none">
            <a:spAutoFit/>
          </a:bodyPr>
          <a:lstStyle/>
          <a:p>
            <a:pPr defTabSz="914377">
              <a:defRPr/>
            </a:pPr>
            <a:r>
              <a:rPr lang="en-US" sz="900">
                <a:solidFill>
                  <a:prstClr val="white"/>
                </a:solidFill>
                <a:latin typeface="Franklin Gothic Book" panose="020B0503020102020204"/>
              </a:rPr>
              <a:t>CMPP, certified medical publications professional; ISMPP, international society of medical publications professional</a:t>
            </a:r>
            <a:endParaRPr lang="en-IN" sz="900">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908071" y="1394403"/>
            <a:ext cx="7232896" cy="3508653"/>
          </a:xfrm>
          <a:prstGeom prst="rect">
            <a:avLst/>
          </a:prstGeom>
          <a:noFill/>
        </p:spPr>
        <p:txBody>
          <a:bodyPr wrap="square" lIns="121920" tIns="60960" rIns="121920" bIns="60960" anchor="t">
            <a:spAutoFit/>
          </a:bodyPr>
          <a:lstStyle/>
          <a:p>
            <a:pPr marL="456565" indent="-456565">
              <a:buFont typeface="Symbol" panose="05050102010706020507" pitchFamily="18" charset="2"/>
              <a:buChar char=""/>
            </a:pPr>
            <a:r>
              <a:rPr lang="en-US" sz="2200" dirty="0"/>
              <a:t>&gt; 15 years of experience in Industry and scientific communications</a:t>
            </a:r>
          </a:p>
          <a:p>
            <a:pPr marL="456565" indent="-456565">
              <a:buFont typeface="Symbol" panose="05050102010706020507" pitchFamily="18" charset="2"/>
              <a:buChar char=""/>
            </a:pPr>
            <a:r>
              <a:rPr lang="en-US" sz="2200" dirty="0"/>
              <a:t>Leads implementation of cross-portfolio omnichannel strategies that amplify emerging data across publications, congresses and digital platforms</a:t>
            </a:r>
          </a:p>
          <a:p>
            <a:pPr marL="456565" indent="-456565">
              <a:buFont typeface="Symbol" panose="05050102010706020507" pitchFamily="18" charset="2"/>
              <a:buChar char=""/>
            </a:pPr>
            <a:r>
              <a:rPr lang="en-US" sz="2200" dirty="0"/>
              <a:t>5 years of experience with AI, with research published in peer-reviewed journals and presented at national as well as international meetings</a:t>
            </a:r>
          </a:p>
          <a:p>
            <a:pPr marL="456565" indent="-456565">
              <a:buFont typeface="Symbol" panose="05050102010706020507" pitchFamily="18" charset="2"/>
              <a:buChar char=""/>
            </a:pPr>
            <a:r>
              <a:rPr lang="en-US" sz="2200" dirty="0"/>
              <a:t>ISMPP Board of Trustees member, MAPS Digital Focus Area Working Group Member, MBA Candidate</a:t>
            </a:r>
            <a:endParaRPr lang="en-US" sz="2200" dirty="0">
              <a:solidFill>
                <a:prstClr val="black"/>
              </a:solidFill>
            </a:endParaRPr>
          </a:p>
        </p:txBody>
      </p:sp>
      <p:pic>
        <p:nvPicPr>
          <p:cNvPr id="2" name="Google Shape;506;p19">
            <a:extLst>
              <a:ext uri="{FF2B5EF4-FFF2-40B4-BE49-F238E27FC236}">
                <a16:creationId xmlns:a16="http://schemas.microsoft.com/office/drawing/2014/main" id="{EE0F18B1-A631-4C2F-21FB-035FAF967B5D}"/>
              </a:ext>
            </a:extLst>
          </p:cNvPr>
          <p:cNvPicPr preferRelativeResize="0"/>
          <p:nvPr/>
        </p:nvPicPr>
        <p:blipFill>
          <a:blip r:embed="rId2">
            <a:extLst>
              <a:ext uri="{28A0092B-C50C-407E-A947-70E740481C1C}">
                <a14:useLocalDpi xmlns:a14="http://schemas.microsoft.com/office/drawing/2010/main" val="0"/>
              </a:ext>
            </a:extLst>
          </a:blip>
          <a:srcRect l="26101" r="26101"/>
          <a:stretch/>
        </p:blipFill>
        <p:spPr>
          <a:xfrm>
            <a:off x="1322071" y="1635125"/>
            <a:ext cx="2484751" cy="3479801"/>
          </a:xfrm>
          <a:prstGeom prst="ellipse">
            <a:avLst/>
          </a:prstGeom>
          <a:noFill/>
          <a:ln w="57150" cap="flat" cmpd="sng">
            <a:solidFill>
              <a:srgbClr val="3A3838"/>
            </a:solidFill>
            <a:prstDash val="solid"/>
            <a:round/>
            <a:headEnd type="none" w="sm" len="sm"/>
            <a:tailEnd type="none" w="sm" len="sm"/>
          </a:ln>
        </p:spPr>
      </p:pic>
    </p:spTree>
    <p:extLst>
      <p:ext uri="{BB962C8B-B14F-4D97-AF65-F5344CB8AC3E}">
        <p14:creationId xmlns:p14="http://schemas.microsoft.com/office/powerpoint/2010/main" val="3858848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832174" y="651967"/>
            <a:ext cx="10527653" cy="854080"/>
          </a:xfrm>
          <a:prstGeom prst="rect">
            <a:avLst/>
          </a:prstGeom>
          <a:noFill/>
        </p:spPr>
        <p:txBody>
          <a:bodyPr wrap="square" lIns="91440" tIns="45720" rIns="91440" bIns="45720" rtlCol="0" anchor="t">
            <a:spAutoFit/>
          </a:bodyPr>
          <a:lstStyle/>
          <a:p>
            <a:pPr defTabSz="914377">
              <a:lnSpc>
                <a:spcPct val="90000"/>
              </a:lnSpc>
              <a:defRPr/>
            </a:pPr>
            <a:r>
              <a:rPr lang="en-US" sz="3700" b="1">
                <a:solidFill>
                  <a:srgbClr val="F28C11"/>
                </a:solidFill>
                <a:latin typeface="Franklin Gothic Medium" panose="020B0603020102020204"/>
              </a:rPr>
              <a:t>Amy Foreman-</a:t>
            </a:r>
            <a:r>
              <a:rPr lang="en-US" sz="3700" b="1" err="1">
                <a:solidFill>
                  <a:srgbClr val="F28C11"/>
                </a:solidFill>
                <a:latin typeface="Franklin Gothic Medium" panose="020B0603020102020204"/>
              </a:rPr>
              <a:t>Wykert</a:t>
            </a:r>
            <a:r>
              <a:rPr lang="en-US" sz="3700" b="1">
                <a:solidFill>
                  <a:srgbClr val="F28C11"/>
                </a:solidFill>
                <a:latin typeface="Franklin Gothic Medium" panose="020B0603020102020204"/>
              </a:rPr>
              <a:t>, PhD </a:t>
            </a:r>
          </a:p>
          <a:p>
            <a:pPr defTabSz="914377">
              <a:lnSpc>
                <a:spcPct val="90000"/>
              </a:lnSpc>
              <a:spcBef>
                <a:spcPct val="0"/>
              </a:spcBef>
              <a:defRPr/>
            </a:pPr>
            <a:endParaRPr lang="en-US"/>
          </a:p>
        </p:txBody>
      </p:sp>
      <p:sp>
        <p:nvSpPr>
          <p:cNvPr id="27" name="Rectangle 26">
            <a:extLst>
              <a:ext uri="{FF2B5EF4-FFF2-40B4-BE49-F238E27FC236}">
                <a16:creationId xmlns:a16="http://schemas.microsoft.com/office/drawing/2014/main" id="{30B86684-560B-4625-9126-37384A52BFC5}"/>
              </a:ext>
            </a:extLst>
          </p:cNvPr>
          <p:cNvSpPr/>
          <p:nvPr/>
        </p:nvSpPr>
        <p:spPr>
          <a:xfrm>
            <a:off x="288263" y="6469724"/>
            <a:ext cx="5793574" cy="230832"/>
          </a:xfrm>
          <a:prstGeom prst="rect">
            <a:avLst/>
          </a:prstGeom>
        </p:spPr>
        <p:txBody>
          <a:bodyPr wrap="none">
            <a:spAutoFit/>
          </a:bodyPr>
          <a:lstStyle/>
          <a:p>
            <a:pPr defTabSz="914377">
              <a:defRPr/>
            </a:pPr>
            <a:r>
              <a:rPr lang="en-US" sz="900">
                <a:solidFill>
                  <a:prstClr val="white"/>
                </a:solidFill>
                <a:latin typeface="Franklin Gothic Book" panose="020B0503020102020204"/>
              </a:rPr>
              <a:t>CMPP, certified medical publications professional; ISMPP, international society of medical publications professional</a:t>
            </a:r>
            <a:endParaRPr lang="en-IN" sz="900">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908071" y="1394403"/>
            <a:ext cx="7190854" cy="1815882"/>
          </a:xfrm>
          <a:prstGeom prst="rect">
            <a:avLst/>
          </a:prstGeom>
          <a:noFill/>
        </p:spPr>
        <p:txBody>
          <a:bodyPr wrap="square" lIns="121920" tIns="60960" rIns="121920" bIns="60960" anchor="t">
            <a:spAutoFit/>
          </a:bodyPr>
          <a:lstStyle/>
          <a:p>
            <a:pPr marL="456565" indent="-456565">
              <a:buFont typeface="Symbol" panose="05050102010706020507" pitchFamily="18" charset="2"/>
              <a:buChar char=""/>
            </a:pPr>
            <a:r>
              <a:rPr lang="en-US" sz="2200" dirty="0"/>
              <a:t>18 years of experience in scientific publication writing, editing, planning, and team leadership</a:t>
            </a:r>
          </a:p>
          <a:p>
            <a:pPr marL="456565" indent="-456565">
              <a:buFont typeface="Symbol" panose="05050102010706020507" pitchFamily="18" charset="2"/>
              <a:buChar char=""/>
            </a:pPr>
            <a:r>
              <a:rPr lang="en-US" sz="2200" dirty="0"/>
              <a:t>Fosters innovation and best practices to advance scientific communication capabilities</a:t>
            </a:r>
          </a:p>
          <a:p>
            <a:pPr marL="456565" indent="-456565">
              <a:buFont typeface="Symbol" panose="05050102010706020507" pitchFamily="18" charset="2"/>
              <a:buChar char=""/>
            </a:pPr>
            <a:r>
              <a:rPr lang="en-US" sz="2200" dirty="0"/>
              <a:t>Participant in Amgen AI task force</a:t>
            </a:r>
            <a:endParaRPr lang="en-US" sz="2200" dirty="0">
              <a:solidFill>
                <a:prstClr val="black"/>
              </a:solidFill>
            </a:endParaRPr>
          </a:p>
        </p:txBody>
      </p:sp>
      <p:pic>
        <p:nvPicPr>
          <p:cNvPr id="2" name="Google Shape;506;p19">
            <a:extLst>
              <a:ext uri="{FF2B5EF4-FFF2-40B4-BE49-F238E27FC236}">
                <a16:creationId xmlns:a16="http://schemas.microsoft.com/office/drawing/2014/main" id="{4B092DB6-F6E0-98D2-C111-B04D1693EE32}"/>
              </a:ext>
            </a:extLst>
          </p:cNvPr>
          <p:cNvPicPr preferRelativeResize="0"/>
          <p:nvPr/>
        </p:nvPicPr>
        <p:blipFill>
          <a:blip r:embed="rId2">
            <a:extLst>
              <a:ext uri="{28A0092B-C50C-407E-A947-70E740481C1C}">
                <a14:useLocalDpi xmlns:a14="http://schemas.microsoft.com/office/drawing/2010/main" val="0"/>
              </a:ext>
            </a:extLst>
          </a:blip>
          <a:srcRect l="14298" r="14298"/>
          <a:stretch/>
        </p:blipFill>
        <p:spPr>
          <a:xfrm>
            <a:off x="1322071" y="1635125"/>
            <a:ext cx="2484751" cy="3479801"/>
          </a:xfrm>
          <a:prstGeom prst="ellipse">
            <a:avLst/>
          </a:prstGeom>
          <a:noFill/>
          <a:ln w="57150" cap="flat" cmpd="sng">
            <a:solidFill>
              <a:srgbClr val="3A3838"/>
            </a:solidFill>
            <a:prstDash val="solid"/>
            <a:round/>
            <a:headEnd type="none" w="sm" len="sm"/>
            <a:tailEnd type="none" w="sm" len="sm"/>
          </a:ln>
        </p:spPr>
      </p:pic>
    </p:spTree>
    <p:extLst>
      <p:ext uri="{BB962C8B-B14F-4D97-AF65-F5344CB8AC3E}">
        <p14:creationId xmlns:p14="http://schemas.microsoft.com/office/powerpoint/2010/main" val="3601229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364296-4F47-4B80-BE8E-709BBE7771E2}"/>
              </a:ext>
            </a:extLst>
          </p:cNvPr>
          <p:cNvSpPr>
            <a:spLocks noGrp="1"/>
          </p:cNvSpPr>
          <p:nvPr>
            <p:ph type="title"/>
          </p:nvPr>
        </p:nvSpPr>
        <p:spPr/>
        <p:txBody>
          <a:bodyPr>
            <a:normAutofit/>
          </a:bodyPr>
          <a:lstStyle/>
          <a:p>
            <a:r>
              <a:rPr lang="en-US" sz="4267"/>
              <a:t>ISMPP Announcements</a:t>
            </a:r>
          </a:p>
        </p:txBody>
      </p:sp>
      <p:sp>
        <p:nvSpPr>
          <p:cNvPr id="8" name="Rectangle 7">
            <a:extLst>
              <a:ext uri="{FF2B5EF4-FFF2-40B4-BE49-F238E27FC236}">
                <a16:creationId xmlns:a16="http://schemas.microsoft.com/office/drawing/2014/main" id="{554B3AC2-C027-437C-9915-938F4F4B87B9}"/>
              </a:ext>
            </a:extLst>
          </p:cNvPr>
          <p:cNvSpPr/>
          <p:nvPr/>
        </p:nvSpPr>
        <p:spPr>
          <a:xfrm>
            <a:off x="1170257" y="1487332"/>
            <a:ext cx="9895697" cy="4247317"/>
          </a:xfrm>
          <a:prstGeom prst="rect">
            <a:avLst/>
          </a:prstGeom>
        </p:spPr>
        <p:txBody>
          <a:bodyPr wrap="square" lIns="121920" tIns="60960" rIns="121920" bIns="60960" anchor="t">
            <a:spAutoFit/>
          </a:bodyPr>
          <a:lstStyle/>
          <a:p>
            <a:pPr algn="ctr" defTabSz="914377">
              <a:spcBef>
                <a:spcPts val="800"/>
              </a:spcBef>
              <a:defRPr/>
            </a:pPr>
            <a:endParaRPr lang="en-US" sz="3600" b="1" spc="-31">
              <a:solidFill>
                <a:srgbClr val="FF0000"/>
              </a:solidFill>
              <a:latin typeface="Franklin Gothic Demi" panose="020B0703020102020204" pitchFamily="34" charset="0"/>
              <a:ea typeface="ＭＳ Ｐゴシック"/>
              <a:cs typeface="Calibri"/>
            </a:endParaRPr>
          </a:p>
          <a:p>
            <a:pPr algn="ctr" defTabSz="914377">
              <a:spcBef>
                <a:spcPts val="800"/>
              </a:spcBef>
              <a:defRPr/>
            </a:pPr>
            <a:endParaRPr lang="en-US" sz="3600" b="1" spc="-31">
              <a:solidFill>
                <a:srgbClr val="FF0000"/>
              </a:solidFill>
              <a:latin typeface="Franklin Gothic Demi" panose="020B0703020102020204" pitchFamily="34" charset="0"/>
              <a:ea typeface="ＭＳ Ｐゴシック"/>
              <a:cs typeface="Calibri"/>
            </a:endParaRPr>
          </a:p>
          <a:p>
            <a:pPr algn="ctr" defTabSz="914377">
              <a:spcBef>
                <a:spcPts val="800"/>
              </a:spcBef>
              <a:defRPr/>
            </a:pPr>
            <a:endParaRPr lang="en-US" sz="3600" b="1" spc="-31">
              <a:solidFill>
                <a:srgbClr val="FF0000"/>
              </a:solidFill>
              <a:latin typeface="Franklin Gothic Demi" panose="020B0703020102020204" pitchFamily="34" charset="0"/>
              <a:ea typeface="ＭＳ Ｐゴシック"/>
              <a:cs typeface="Calibri"/>
            </a:endParaRPr>
          </a:p>
          <a:p>
            <a:pPr algn="ctr" defTabSz="914377">
              <a:spcBef>
                <a:spcPts val="800"/>
              </a:spcBef>
              <a:defRPr/>
            </a:pPr>
            <a:r>
              <a:rPr lang="en-US" sz="3600" b="1" spc="-31">
                <a:solidFill>
                  <a:srgbClr val="E14072"/>
                </a:solidFill>
                <a:latin typeface="Franklin Gothic Demi" panose="020B0703020102020204" pitchFamily="34" charset="0"/>
                <a:ea typeface="ＭＳ Ｐゴシック"/>
                <a:cs typeface="Calibri"/>
              </a:rPr>
              <a:t>2024 European Meeting of ISMPP</a:t>
            </a:r>
            <a:endParaRPr lang="en-US" sz="3600" b="1">
              <a:solidFill>
                <a:srgbClr val="E14072"/>
              </a:solidFill>
              <a:latin typeface="Franklin Gothic Demi" panose="020B0703020102020204" pitchFamily="34" charset="0"/>
              <a:ea typeface="ＭＳ Ｐゴシック"/>
              <a:cs typeface="Calibri"/>
            </a:endParaRPr>
          </a:p>
          <a:p>
            <a:pPr algn="ctr" defTabSz="914377">
              <a:spcBef>
                <a:spcPts val="800"/>
              </a:spcBef>
              <a:defRPr/>
            </a:pPr>
            <a:endParaRPr lang="en-US" sz="800" b="1" spc="-31">
              <a:solidFill>
                <a:srgbClr val="0070C0"/>
              </a:solidFill>
              <a:latin typeface="Franklin Gothic Book"/>
              <a:ea typeface="ＭＳ Ｐゴシック"/>
              <a:cs typeface="Calibri"/>
            </a:endParaRP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31" normalizeH="0" baseline="0" noProof="0">
                <a:ln>
                  <a:noFill/>
                </a:ln>
                <a:solidFill>
                  <a:srgbClr val="4472C4">
                    <a:lumMod val="75000"/>
                  </a:srgbClr>
                </a:solidFill>
                <a:effectLst/>
                <a:uLnTx/>
                <a:uFillTx/>
                <a:latin typeface="Franklin Gothic Book" panose="020B0503020102020204"/>
                <a:ea typeface="ＭＳ Ｐゴシック"/>
                <a:cs typeface="Calibri" panose="020F0502020204030204" pitchFamily="34" charset="0"/>
              </a:rPr>
              <a:t>Innovation: The New Tradition</a:t>
            </a:r>
            <a:endParaRPr kumimoji="0" lang="en-US" sz="2800" b="0" i="1" u="none" strike="noStrike" kern="1200" cap="none" spc="-31" normalizeH="0" baseline="0" noProof="0">
              <a:ln>
                <a:noFill/>
              </a:ln>
              <a:solidFill>
                <a:srgbClr val="4472C4">
                  <a:lumMod val="75000"/>
                </a:srgbClr>
              </a:solidFill>
              <a:effectLst/>
              <a:uLnTx/>
              <a:uFillTx/>
              <a:latin typeface="Franklin Gothic Book" panose="020B0503020102020204"/>
              <a:ea typeface="ＭＳ Ｐゴシック"/>
              <a:cs typeface="Calibri" panose="020F0502020204030204" pitchFamily="34" charset="0"/>
            </a:endParaRPr>
          </a:p>
          <a:p>
            <a:pPr algn="ctr" defTabSz="914377">
              <a:spcBef>
                <a:spcPts val="800"/>
              </a:spcBef>
              <a:defRPr/>
            </a:pPr>
            <a:r>
              <a:rPr lang="en-US" sz="2400" b="1" spc="-31">
                <a:solidFill>
                  <a:srgbClr val="0070C0"/>
                </a:solidFill>
                <a:latin typeface="Franklin Gothic Demi" panose="020B0703020102020204" pitchFamily="34" charset="0"/>
                <a:ea typeface="ＭＳ Ｐゴシック"/>
                <a:cs typeface="Calibri"/>
              </a:rPr>
              <a:t>23-24 January 2024</a:t>
            </a:r>
            <a:endParaRPr lang="en-US" sz="2400" b="1">
              <a:latin typeface="Franklin Gothic Demi" panose="020B0703020102020204" pitchFamily="34" charset="0"/>
            </a:endParaRPr>
          </a:p>
          <a:p>
            <a:pPr algn="ctr" defTabSz="914377">
              <a:spcBef>
                <a:spcPts val="800"/>
              </a:spcBef>
              <a:defRPr/>
            </a:pPr>
            <a:r>
              <a:rPr lang="en-US" sz="2400" b="1" spc="-31">
                <a:solidFill>
                  <a:srgbClr val="0070C0"/>
                </a:solidFill>
                <a:latin typeface="Franklin Gothic Demi" panose="020B0703020102020204" pitchFamily="34" charset="0"/>
                <a:ea typeface="ＭＳ Ｐゴシック"/>
                <a:cs typeface="Calibri"/>
              </a:rPr>
              <a:t>Novotel London West</a:t>
            </a:r>
          </a:p>
        </p:txBody>
      </p:sp>
      <p:sp>
        <p:nvSpPr>
          <p:cNvPr id="12" name="Slide Number Placeholder 11">
            <a:extLst>
              <a:ext uri="{FF2B5EF4-FFF2-40B4-BE49-F238E27FC236}">
                <a16:creationId xmlns:a16="http://schemas.microsoft.com/office/drawing/2014/main" id="{6EBA44AA-A0DD-0A93-1CA5-DC0EA60BB0C9}"/>
              </a:ext>
            </a:extLst>
          </p:cNvPr>
          <p:cNvSpPr>
            <a:spLocks noGrp="1"/>
          </p:cNvSpPr>
          <p:nvPr>
            <p:ph type="sldNum" sz="quarter" idx="10"/>
          </p:nvPr>
        </p:nvSpPr>
        <p:spPr/>
        <p:txBody>
          <a:bodyPr/>
          <a:lstStyle/>
          <a:p>
            <a:fld id="{42AD0A0E-4515-A647-B2E3-7F1B29FB990E}" type="slidenum">
              <a:rPr lang="en-US" smtClean="0"/>
              <a:pPr/>
              <a:t>4</a:t>
            </a:fld>
            <a:endParaRPr lang="en-US"/>
          </a:p>
        </p:txBody>
      </p:sp>
      <p:pic>
        <p:nvPicPr>
          <p:cNvPr id="2" name="Picture 1">
            <a:extLst>
              <a:ext uri="{FF2B5EF4-FFF2-40B4-BE49-F238E27FC236}">
                <a16:creationId xmlns:a16="http://schemas.microsoft.com/office/drawing/2014/main" id="{2C7E28EE-1B4B-59D1-AEB3-E3ED0BAAB447}"/>
              </a:ext>
            </a:extLst>
          </p:cNvPr>
          <p:cNvPicPr>
            <a:picLocks noChangeAspect="1"/>
          </p:cNvPicPr>
          <p:nvPr/>
        </p:nvPicPr>
        <p:blipFill>
          <a:blip r:embed="rId3"/>
          <a:stretch>
            <a:fillRect/>
          </a:stretch>
        </p:blipFill>
        <p:spPr>
          <a:xfrm>
            <a:off x="2216998" y="1487332"/>
            <a:ext cx="7802217" cy="1941668"/>
          </a:xfrm>
          <a:prstGeom prst="rect">
            <a:avLst/>
          </a:prstGeom>
        </p:spPr>
      </p:pic>
      <p:sp>
        <p:nvSpPr>
          <p:cNvPr id="6" name="TextBox 5">
            <a:extLst>
              <a:ext uri="{FF2B5EF4-FFF2-40B4-BE49-F238E27FC236}">
                <a16:creationId xmlns:a16="http://schemas.microsoft.com/office/drawing/2014/main" id="{12E11E58-4C41-E782-1FC5-2BFA3E155D81}"/>
              </a:ext>
            </a:extLst>
          </p:cNvPr>
          <p:cNvSpPr txBox="1"/>
          <p:nvPr/>
        </p:nvSpPr>
        <p:spPr>
          <a:xfrm rot="20908673">
            <a:off x="8040757" y="5107753"/>
            <a:ext cx="3448878" cy="707886"/>
          </a:xfrm>
          <a:prstGeom prst="rect">
            <a:avLst/>
          </a:prstGeom>
          <a:noFill/>
        </p:spPr>
        <p:txBody>
          <a:bodyPr wrap="square" rtlCol="0">
            <a:spAutoFit/>
          </a:bodyPr>
          <a:lstStyle/>
          <a:p>
            <a:r>
              <a:rPr lang="en-US" sz="4000" b="1">
                <a:solidFill>
                  <a:srgbClr val="E14072"/>
                </a:solidFill>
                <a:latin typeface="Gabriola" panose="04040605051002020D02" pitchFamily="82" charset="0"/>
                <a:cs typeface="Dreaming Outloud Script Pro" panose="020F0502020204030204" pitchFamily="66" charset="0"/>
              </a:rPr>
              <a:t>Registration is open!</a:t>
            </a:r>
          </a:p>
        </p:txBody>
      </p:sp>
    </p:spTree>
    <p:extLst>
      <p:ext uri="{BB962C8B-B14F-4D97-AF65-F5344CB8AC3E}">
        <p14:creationId xmlns:p14="http://schemas.microsoft.com/office/powerpoint/2010/main" val="8138732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832174" y="651967"/>
            <a:ext cx="10527653" cy="854080"/>
          </a:xfrm>
          <a:prstGeom prst="rect">
            <a:avLst/>
          </a:prstGeom>
          <a:noFill/>
        </p:spPr>
        <p:txBody>
          <a:bodyPr wrap="square" lIns="91440" tIns="45720" rIns="91440" bIns="45720" rtlCol="0" anchor="t">
            <a:spAutoFit/>
          </a:bodyPr>
          <a:lstStyle/>
          <a:p>
            <a:pPr defTabSz="914377">
              <a:lnSpc>
                <a:spcPct val="90000"/>
              </a:lnSpc>
              <a:defRPr/>
            </a:pPr>
            <a:r>
              <a:rPr lang="en-US" sz="3700" b="1">
                <a:solidFill>
                  <a:srgbClr val="F28C11"/>
                </a:solidFill>
                <a:latin typeface="Franklin Gothic Medium" panose="020B0603020102020204"/>
              </a:rPr>
              <a:t>Valerie Moss, PhD, ISMPP CMPP </a:t>
            </a:r>
          </a:p>
          <a:p>
            <a:pPr defTabSz="914377">
              <a:lnSpc>
                <a:spcPct val="90000"/>
              </a:lnSpc>
              <a:spcBef>
                <a:spcPct val="0"/>
              </a:spcBef>
              <a:defRPr/>
            </a:pPr>
            <a:endParaRPr lang="en-US"/>
          </a:p>
        </p:txBody>
      </p:sp>
      <p:sp>
        <p:nvSpPr>
          <p:cNvPr id="27" name="Rectangle 26">
            <a:extLst>
              <a:ext uri="{FF2B5EF4-FFF2-40B4-BE49-F238E27FC236}">
                <a16:creationId xmlns:a16="http://schemas.microsoft.com/office/drawing/2014/main" id="{30B86684-560B-4625-9126-37384A52BFC5}"/>
              </a:ext>
            </a:extLst>
          </p:cNvPr>
          <p:cNvSpPr/>
          <p:nvPr/>
        </p:nvSpPr>
        <p:spPr>
          <a:xfrm>
            <a:off x="288263" y="6469724"/>
            <a:ext cx="5793574" cy="230832"/>
          </a:xfrm>
          <a:prstGeom prst="rect">
            <a:avLst/>
          </a:prstGeom>
        </p:spPr>
        <p:txBody>
          <a:bodyPr wrap="none">
            <a:spAutoFit/>
          </a:bodyPr>
          <a:lstStyle/>
          <a:p>
            <a:pPr defTabSz="914377">
              <a:defRPr/>
            </a:pPr>
            <a:r>
              <a:rPr lang="en-US" sz="900">
                <a:solidFill>
                  <a:prstClr val="white"/>
                </a:solidFill>
                <a:latin typeface="Franklin Gothic Book" panose="020B0503020102020204"/>
              </a:rPr>
              <a:t>CMPP, certified medical publications professional; ISMPP, international society of medical publications professional</a:t>
            </a:r>
            <a:endParaRPr lang="en-IN" sz="900">
              <a:solidFill>
                <a:prstClr val="white"/>
              </a:solidFill>
              <a:latin typeface="Franklin Gothic Book" panose="020B0503020102020204"/>
            </a:endParaRPr>
          </a:p>
        </p:txBody>
      </p:sp>
      <p:sp>
        <p:nvSpPr>
          <p:cNvPr id="2" name="TextBox 1">
            <a:extLst>
              <a:ext uri="{FF2B5EF4-FFF2-40B4-BE49-F238E27FC236}">
                <a16:creationId xmlns:a16="http://schemas.microsoft.com/office/drawing/2014/main" id="{1C02CD29-0D29-EA06-622E-91E92A412CBA}"/>
              </a:ext>
            </a:extLst>
          </p:cNvPr>
          <p:cNvSpPr txBox="1"/>
          <p:nvPr/>
        </p:nvSpPr>
        <p:spPr>
          <a:xfrm>
            <a:off x="3908070" y="1394403"/>
            <a:ext cx="6801971" cy="2492990"/>
          </a:xfrm>
          <a:prstGeom prst="rect">
            <a:avLst/>
          </a:prstGeom>
          <a:noFill/>
        </p:spPr>
        <p:txBody>
          <a:bodyPr wrap="square" lIns="121920" tIns="60960" rIns="121920" bIns="60960" anchor="t">
            <a:spAutoFit/>
          </a:bodyPr>
          <a:lstStyle/>
          <a:p>
            <a:pPr marL="342900" indent="-342900">
              <a:buFont typeface="Symbol" panose="05050102010706020507" pitchFamily="18" charset="2"/>
              <a:buChar char=""/>
            </a:pPr>
            <a:r>
              <a:rPr lang="en-US" sz="2200" dirty="0"/>
              <a:t>25 years in medical communications, with a passion for science and innovation</a:t>
            </a:r>
          </a:p>
          <a:p>
            <a:pPr marL="342900" indent="-342900">
              <a:buFont typeface="Symbol" panose="05050102010706020507" pitchFamily="18" charset="2"/>
              <a:buChar char=""/>
            </a:pPr>
            <a:r>
              <a:rPr lang="en-US" sz="2200" dirty="0"/>
              <a:t>Oversees Prime’s excellence team to ensure our commitment to scientific accuracy and integrity</a:t>
            </a:r>
          </a:p>
          <a:p>
            <a:pPr marL="342900" indent="-342900">
              <a:buFont typeface="Symbol" panose="05050102010706020507" pitchFamily="18" charset="2"/>
              <a:buChar char=""/>
            </a:pPr>
            <a:r>
              <a:rPr lang="en-US" sz="2200" dirty="0"/>
              <a:t>A leader of Prime’s AI working group and provided oversight of our Generative AI standard operating procedure</a:t>
            </a:r>
          </a:p>
        </p:txBody>
      </p:sp>
      <p:pic>
        <p:nvPicPr>
          <p:cNvPr id="3" name="Google Shape;506;p19">
            <a:extLst>
              <a:ext uri="{FF2B5EF4-FFF2-40B4-BE49-F238E27FC236}">
                <a16:creationId xmlns:a16="http://schemas.microsoft.com/office/drawing/2014/main" id="{F5FFDF0B-69D7-6B56-35DC-41CAFED3D753}"/>
              </a:ext>
            </a:extLst>
          </p:cNvPr>
          <p:cNvPicPr preferRelativeResize="0"/>
          <p:nvPr/>
        </p:nvPicPr>
        <p:blipFill>
          <a:blip r:embed="rId2">
            <a:extLst>
              <a:ext uri="{28A0092B-C50C-407E-A947-70E740481C1C}">
                <a14:useLocalDpi xmlns:a14="http://schemas.microsoft.com/office/drawing/2010/main" val="0"/>
              </a:ext>
            </a:extLst>
          </a:blip>
          <a:srcRect l="16139" r="16139"/>
          <a:stretch/>
        </p:blipFill>
        <p:spPr>
          <a:xfrm>
            <a:off x="1322071" y="1635125"/>
            <a:ext cx="2484751" cy="3479801"/>
          </a:xfrm>
          <a:prstGeom prst="ellipse">
            <a:avLst/>
          </a:prstGeom>
          <a:noFill/>
          <a:ln w="57150" cap="flat" cmpd="sng">
            <a:solidFill>
              <a:srgbClr val="3A3838"/>
            </a:solidFill>
            <a:prstDash val="solid"/>
            <a:round/>
            <a:headEnd type="none" w="sm" len="sm"/>
            <a:tailEnd type="none" w="sm" len="sm"/>
          </a:ln>
        </p:spPr>
      </p:pic>
    </p:spTree>
    <p:extLst>
      <p:ext uri="{BB962C8B-B14F-4D97-AF65-F5344CB8AC3E}">
        <p14:creationId xmlns:p14="http://schemas.microsoft.com/office/powerpoint/2010/main" val="27200308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832174" y="651967"/>
            <a:ext cx="10527653" cy="854080"/>
          </a:xfrm>
          <a:prstGeom prst="rect">
            <a:avLst/>
          </a:prstGeom>
          <a:noFill/>
        </p:spPr>
        <p:txBody>
          <a:bodyPr wrap="square" lIns="91440" tIns="45720" rIns="91440" bIns="45720" rtlCol="0" anchor="t">
            <a:spAutoFit/>
          </a:bodyPr>
          <a:lstStyle/>
          <a:p>
            <a:pPr defTabSz="914377">
              <a:lnSpc>
                <a:spcPct val="90000"/>
              </a:lnSpc>
              <a:defRPr/>
            </a:pPr>
            <a:r>
              <a:rPr lang="en-US" sz="3700" b="1">
                <a:solidFill>
                  <a:srgbClr val="F28C11"/>
                </a:solidFill>
                <a:latin typeface="Franklin Gothic Medium" panose="020B0603020102020204"/>
              </a:rPr>
              <a:t>Jason Gardner, PhD, ISMPP CMPP </a:t>
            </a:r>
          </a:p>
          <a:p>
            <a:pPr defTabSz="914377">
              <a:lnSpc>
                <a:spcPct val="90000"/>
              </a:lnSpc>
              <a:spcBef>
                <a:spcPct val="0"/>
              </a:spcBef>
              <a:defRPr/>
            </a:pPr>
            <a:endParaRPr lang="en-US"/>
          </a:p>
        </p:txBody>
      </p:sp>
      <p:sp>
        <p:nvSpPr>
          <p:cNvPr id="27" name="Rectangle 26">
            <a:extLst>
              <a:ext uri="{FF2B5EF4-FFF2-40B4-BE49-F238E27FC236}">
                <a16:creationId xmlns:a16="http://schemas.microsoft.com/office/drawing/2014/main" id="{30B86684-560B-4625-9126-37384A52BFC5}"/>
              </a:ext>
            </a:extLst>
          </p:cNvPr>
          <p:cNvSpPr/>
          <p:nvPr/>
        </p:nvSpPr>
        <p:spPr>
          <a:xfrm>
            <a:off x="288263" y="6469724"/>
            <a:ext cx="5793574" cy="230832"/>
          </a:xfrm>
          <a:prstGeom prst="rect">
            <a:avLst/>
          </a:prstGeom>
        </p:spPr>
        <p:txBody>
          <a:bodyPr wrap="none">
            <a:spAutoFit/>
          </a:bodyPr>
          <a:lstStyle/>
          <a:p>
            <a:pPr defTabSz="914377">
              <a:defRPr/>
            </a:pPr>
            <a:r>
              <a:rPr lang="en-US" sz="900">
                <a:solidFill>
                  <a:prstClr val="white"/>
                </a:solidFill>
                <a:latin typeface="Franklin Gothic Book" panose="020B0503020102020204"/>
              </a:rPr>
              <a:t>CMPP, certified medical publications professional; ISMPP, international society of medical publications professional</a:t>
            </a:r>
            <a:endParaRPr lang="en-IN" sz="900">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908071" y="1394403"/>
            <a:ext cx="6812482" cy="3508653"/>
          </a:xfrm>
          <a:prstGeom prst="rect">
            <a:avLst/>
          </a:prstGeom>
          <a:noFill/>
        </p:spPr>
        <p:txBody>
          <a:bodyPr wrap="square" lIns="121920" tIns="60960" rIns="121920" bIns="60960" anchor="t">
            <a:spAutoFit/>
          </a:bodyPr>
          <a:lstStyle/>
          <a:p>
            <a:pPr marL="456565" indent="-456565">
              <a:buFont typeface="Symbol" panose="05050102010706020507" pitchFamily="18" charset="2"/>
              <a:buChar char=""/>
            </a:pPr>
            <a:r>
              <a:rPr lang="en-US" sz="2200" dirty="0"/>
              <a:t>Excited about embracing AI responsibly in all that we do, while still putting people at the </a:t>
            </a:r>
            <a:r>
              <a:rPr lang="en-US" sz="2200" dirty="0" err="1"/>
              <a:t>centre</a:t>
            </a:r>
            <a:r>
              <a:rPr lang="en-US" sz="2200" dirty="0"/>
              <a:t> of the strategic process</a:t>
            </a:r>
          </a:p>
          <a:p>
            <a:pPr marL="456565" indent="-456565">
              <a:buFont typeface="Symbol" panose="05050102010706020507" pitchFamily="18" charset="2"/>
              <a:buChar char=""/>
            </a:pPr>
            <a:r>
              <a:rPr lang="en-US" sz="2200" dirty="0"/>
              <a:t>Passionate in bringing clarity to communications – for all audiences</a:t>
            </a:r>
          </a:p>
          <a:p>
            <a:pPr marL="456565" indent="-456565">
              <a:buFont typeface="Symbol" panose="05050102010706020507" pitchFamily="18" charset="2"/>
              <a:buChar char=""/>
            </a:pPr>
            <a:r>
              <a:rPr lang="en-US" sz="2200" dirty="0"/>
              <a:t>Using insights-driven approaches to research optimal formats and channels of communication</a:t>
            </a:r>
          </a:p>
          <a:p>
            <a:pPr marL="456565" indent="-456565">
              <a:buFont typeface="Symbol" panose="05050102010706020507" pitchFamily="18" charset="2"/>
              <a:buChar char=""/>
            </a:pPr>
            <a:r>
              <a:rPr lang="en-US" sz="2200" dirty="0"/>
              <a:t>Chair of the program committee for the forthcoming ISMPP annual meeting (spoiler alert – AI might feature on the agenda!)</a:t>
            </a:r>
            <a:endParaRPr lang="en-US" sz="2200" dirty="0">
              <a:solidFill>
                <a:prstClr val="black"/>
              </a:solidFill>
            </a:endParaRPr>
          </a:p>
        </p:txBody>
      </p:sp>
      <p:pic>
        <p:nvPicPr>
          <p:cNvPr id="2" name="Google Shape;506;p19">
            <a:extLst>
              <a:ext uri="{FF2B5EF4-FFF2-40B4-BE49-F238E27FC236}">
                <a16:creationId xmlns:a16="http://schemas.microsoft.com/office/drawing/2014/main" id="{AA5F3B0A-9E55-4D50-59BB-9B99CD2626C2}"/>
              </a:ext>
            </a:extLst>
          </p:cNvPr>
          <p:cNvPicPr preferRelativeResize="0"/>
          <p:nvPr/>
        </p:nvPicPr>
        <p:blipFill>
          <a:blip r:embed="rId2">
            <a:extLst>
              <a:ext uri="{28A0092B-C50C-407E-A947-70E740481C1C}">
                <a14:useLocalDpi xmlns:a14="http://schemas.microsoft.com/office/drawing/2010/main" val="0"/>
              </a:ext>
            </a:extLst>
          </a:blip>
          <a:srcRect l="14369" r="14369"/>
          <a:stretch/>
        </p:blipFill>
        <p:spPr>
          <a:xfrm>
            <a:off x="1322071" y="1635125"/>
            <a:ext cx="2484751" cy="3479801"/>
          </a:xfrm>
          <a:prstGeom prst="ellipse">
            <a:avLst/>
          </a:prstGeom>
          <a:noFill/>
          <a:ln w="57150" cap="flat" cmpd="sng">
            <a:solidFill>
              <a:srgbClr val="3A3838"/>
            </a:solidFill>
            <a:prstDash val="solid"/>
            <a:round/>
            <a:headEnd type="none" w="sm" len="sm"/>
            <a:tailEnd type="none" w="sm" len="sm"/>
          </a:ln>
        </p:spPr>
      </p:pic>
    </p:spTree>
    <p:extLst>
      <p:ext uri="{BB962C8B-B14F-4D97-AF65-F5344CB8AC3E}">
        <p14:creationId xmlns:p14="http://schemas.microsoft.com/office/powerpoint/2010/main" val="15269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4100"/>
              <a:t>European Meeting AI Task Force Sessions</a:t>
            </a:r>
          </a:p>
        </p:txBody>
      </p:sp>
      <p:sp>
        <p:nvSpPr>
          <p:cNvPr id="8" name="Slide Number Placeholder 3">
            <a:extLst>
              <a:ext uri="{FF2B5EF4-FFF2-40B4-BE49-F238E27FC236}">
                <a16:creationId xmlns:a16="http://schemas.microsoft.com/office/drawing/2014/main" id="{44C72608-80B2-43A3-BD8E-50C311A9E3AB}"/>
              </a:ext>
            </a:extLst>
          </p:cNvPr>
          <p:cNvSpPr>
            <a:spLocks noGrp="1"/>
          </p:cNvSpPr>
          <p:nvPr>
            <p:ph type="sldNum" sz="quarter" idx="10"/>
          </p:nvPr>
        </p:nvSpPr>
        <p:spPr>
          <a:xfrm>
            <a:off x="9313983" y="36384"/>
            <a:ext cx="2743200" cy="365125"/>
          </a:xfrm>
        </p:spPr>
        <p:txBody>
          <a:bodyPr/>
          <a:lstStyle/>
          <a:p>
            <a:pPr defTabSz="914377">
              <a:defRPr/>
            </a:pPr>
            <a:fld id="{42AD0A0E-4515-A647-B2E3-7F1B29FB990E}" type="slidenum">
              <a:rPr lang="en-US">
                <a:solidFill>
                  <a:prstClr val="black"/>
                </a:solidFill>
                <a:latin typeface="Franklin Gothic Book" panose="020B0503020102020204"/>
              </a:rPr>
              <a:pPr defTabSz="914377">
                <a:defRPr/>
              </a:pPr>
              <a:t>5</a:t>
            </a:fld>
            <a:endParaRPr lang="en-US">
              <a:solidFill>
                <a:prstClr val="black"/>
              </a:solidFill>
              <a:latin typeface="Franklin Gothic Book" panose="020B0503020102020204"/>
            </a:endParaRPr>
          </a:p>
        </p:txBody>
      </p:sp>
      <p:sp>
        <p:nvSpPr>
          <p:cNvPr id="4" name="Rectangle 3"/>
          <p:cNvSpPr/>
          <p:nvPr/>
        </p:nvSpPr>
        <p:spPr>
          <a:xfrm>
            <a:off x="7329488" y="5867400"/>
            <a:ext cx="618917" cy="762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54" fontAlgn="base">
              <a:spcBef>
                <a:spcPct val="0"/>
              </a:spcBef>
              <a:spcAft>
                <a:spcPct val="0"/>
              </a:spcAft>
              <a:defRPr/>
            </a:pPr>
            <a:endParaRPr lang="en-US">
              <a:solidFill>
                <a:prstClr val="white"/>
              </a:solidFill>
              <a:latin typeface="Calibri"/>
            </a:endParaRPr>
          </a:p>
        </p:txBody>
      </p:sp>
      <p:sp>
        <p:nvSpPr>
          <p:cNvPr id="11" name="Rectangle 10">
            <a:extLst>
              <a:ext uri="{FF2B5EF4-FFF2-40B4-BE49-F238E27FC236}">
                <a16:creationId xmlns:a16="http://schemas.microsoft.com/office/drawing/2014/main" id="{95A6E253-A376-4DA0-86D7-5587325B2A7E}"/>
              </a:ext>
            </a:extLst>
          </p:cNvPr>
          <p:cNvSpPr>
            <a:spLocks/>
          </p:cNvSpPr>
          <p:nvPr/>
        </p:nvSpPr>
        <p:spPr>
          <a:xfrm>
            <a:off x="1420043" y="2611869"/>
            <a:ext cx="9878215" cy="503351"/>
          </a:xfrm>
          <a:prstGeom prst="rect">
            <a:avLst/>
          </a:prstGeom>
        </p:spPr>
        <p:txBody>
          <a:bodyPr lIns="0" tIns="18000" rIns="0" bIns="18000" anchor="ctr">
            <a:noAutofit/>
          </a:bodyPr>
          <a:lstStyle/>
          <a:p>
            <a:pPr>
              <a:spcAft>
                <a:spcPts val="1500"/>
              </a:spcAft>
              <a:tabLst>
                <a:tab pos="2784405" algn="l"/>
              </a:tabLst>
              <a:defRPr/>
            </a:pPr>
            <a:endParaRPr lang="en-GB" sz="2400" b="1" dirty="0">
              <a:solidFill>
                <a:srgbClr val="0070C0"/>
              </a:solidFill>
              <a:latin typeface="Franklin Gothic Book" panose="020B0503020102020204"/>
            </a:endParaRPr>
          </a:p>
          <a:p>
            <a:pPr>
              <a:spcAft>
                <a:spcPts val="1500"/>
              </a:spcAft>
              <a:tabLst>
                <a:tab pos="2784405" algn="l"/>
              </a:tabLst>
              <a:defRPr/>
            </a:pPr>
            <a:r>
              <a:rPr lang="en-US" sz="2400" b="1" dirty="0">
                <a:solidFill>
                  <a:srgbClr val="0070C0"/>
                </a:solidFill>
                <a:latin typeface="Franklin Gothic Book" panose="020B0503020102020204"/>
              </a:rPr>
              <a:t>January 23, 2024, 8:15 - 9:45 AM: ISMPP AI Task Force Satellite Session: Integrating AI in Medical Communications: Building Trust, Understanding and Adoption – </a:t>
            </a:r>
            <a:r>
              <a:rPr lang="en-US" sz="2400" b="1" dirty="0">
                <a:solidFill>
                  <a:srgbClr val="F28C11"/>
                </a:solidFill>
                <a:latin typeface="Franklin Gothic Book" panose="020B0503020102020204"/>
              </a:rPr>
              <a:t>separate registration – seats filling fast!</a:t>
            </a:r>
          </a:p>
        </p:txBody>
      </p:sp>
      <p:sp>
        <p:nvSpPr>
          <p:cNvPr id="12" name="TextBox 11">
            <a:extLst>
              <a:ext uri="{FF2B5EF4-FFF2-40B4-BE49-F238E27FC236}">
                <a16:creationId xmlns:a16="http://schemas.microsoft.com/office/drawing/2014/main" id="{56A23856-19F0-D841-9E4B-0A33DA82DD62}"/>
              </a:ext>
            </a:extLst>
          </p:cNvPr>
          <p:cNvSpPr txBox="1"/>
          <p:nvPr/>
        </p:nvSpPr>
        <p:spPr>
          <a:xfrm>
            <a:off x="1420043" y="4068599"/>
            <a:ext cx="9089879" cy="830997"/>
          </a:xfrm>
          <a:prstGeom prst="rect">
            <a:avLst/>
          </a:prstGeom>
          <a:noFill/>
        </p:spPr>
        <p:txBody>
          <a:bodyPr wrap="square">
            <a:spAutoFit/>
          </a:bodyPr>
          <a:lstStyle/>
          <a:p>
            <a:pPr>
              <a:spcAft>
                <a:spcPts val="1500"/>
              </a:spcAft>
              <a:tabLst>
                <a:tab pos="2784405" algn="l"/>
              </a:tabLst>
              <a:defRPr/>
            </a:pPr>
            <a:r>
              <a:rPr lang="en-US" sz="2400" b="1" dirty="0">
                <a:solidFill>
                  <a:srgbClr val="0070C0"/>
                </a:solidFill>
                <a:latin typeface="Franklin Gothic Book" panose="020B0503020102020204"/>
              </a:rPr>
              <a:t>January 24, 2024, 2:55 - 3:40 PM: ISMPP AI Task Force Plenary Session: Title, TBD</a:t>
            </a:r>
            <a:endParaRPr lang="en-US" sz="2400" dirty="0"/>
          </a:p>
        </p:txBody>
      </p:sp>
      <p:sp>
        <p:nvSpPr>
          <p:cNvPr id="3" name="Rectangle 2">
            <a:extLst>
              <a:ext uri="{FF2B5EF4-FFF2-40B4-BE49-F238E27FC236}">
                <a16:creationId xmlns:a16="http://schemas.microsoft.com/office/drawing/2014/main" id="{A8CC1E39-5EBE-601C-7B05-4D284BEB08D6}"/>
              </a:ext>
            </a:extLst>
          </p:cNvPr>
          <p:cNvSpPr/>
          <p:nvPr/>
        </p:nvSpPr>
        <p:spPr>
          <a:xfrm>
            <a:off x="1146088" y="2616124"/>
            <a:ext cx="36000" cy="1044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CC0F4F5-4DC3-E6D9-7182-B6B3906C6657}"/>
              </a:ext>
            </a:extLst>
          </p:cNvPr>
          <p:cNvSpPr>
            <a:spLocks/>
          </p:cNvSpPr>
          <p:nvPr/>
        </p:nvSpPr>
        <p:spPr>
          <a:xfrm>
            <a:off x="1104646" y="1785343"/>
            <a:ext cx="9580937" cy="503351"/>
          </a:xfrm>
          <a:prstGeom prst="rect">
            <a:avLst/>
          </a:prstGeom>
        </p:spPr>
        <p:txBody>
          <a:bodyPr lIns="0" tIns="18000" rIns="0" bIns="18000" anchor="ctr">
            <a:noAutofit/>
          </a:bodyPr>
          <a:lstStyle/>
          <a:p>
            <a:pPr>
              <a:spcAft>
                <a:spcPts val="1500"/>
              </a:spcAft>
              <a:tabLst>
                <a:tab pos="2784405" algn="l"/>
              </a:tabLst>
              <a:defRPr/>
            </a:pPr>
            <a:r>
              <a:rPr lang="en-GB" sz="2800" b="1" dirty="0">
                <a:solidFill>
                  <a:srgbClr val="F28C11"/>
                </a:solidFill>
                <a:latin typeface="Franklin Gothic Book" panose="020B0503020102020204"/>
              </a:rPr>
              <a:t>2024 European Meeting of ISMPP:</a:t>
            </a:r>
            <a:endParaRPr lang="en-US" sz="2400" b="1" dirty="0">
              <a:solidFill>
                <a:srgbClr val="F28C11"/>
              </a:solidFill>
              <a:latin typeface="Franklin Gothic Book" panose="020B0503020102020204"/>
            </a:endParaRPr>
          </a:p>
        </p:txBody>
      </p:sp>
      <p:sp>
        <p:nvSpPr>
          <p:cNvPr id="6" name="Rectangle 5">
            <a:extLst>
              <a:ext uri="{FF2B5EF4-FFF2-40B4-BE49-F238E27FC236}">
                <a16:creationId xmlns:a16="http://schemas.microsoft.com/office/drawing/2014/main" id="{D297B08A-0376-C929-52ED-88399E1C6F23}"/>
              </a:ext>
            </a:extLst>
          </p:cNvPr>
          <p:cNvSpPr/>
          <p:nvPr/>
        </p:nvSpPr>
        <p:spPr>
          <a:xfrm>
            <a:off x="1143000" y="4140400"/>
            <a:ext cx="36000" cy="720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5246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A3FD4A1C-9821-443E-9CA3-AE73D3D581DE}"/>
              </a:ext>
            </a:extLst>
          </p:cNvPr>
          <p:cNvSpPr/>
          <p:nvPr/>
        </p:nvSpPr>
        <p:spPr>
          <a:xfrm>
            <a:off x="4794567" y="1706225"/>
            <a:ext cx="2647080" cy="4343923"/>
          </a:xfrm>
          <a:custGeom>
            <a:avLst/>
            <a:gdLst>
              <a:gd name="connsiteX0" fmla="*/ 2074820 w 4149640"/>
              <a:gd name="connsiteY0" fmla="*/ 5213650 h 6809667"/>
              <a:gd name="connsiteX1" fmla="*/ 2872829 w 4149640"/>
              <a:gd name="connsiteY1" fmla="*/ 6011659 h 6809667"/>
              <a:gd name="connsiteX2" fmla="*/ 2074820 w 4149640"/>
              <a:gd name="connsiteY2" fmla="*/ 6809667 h 6809667"/>
              <a:gd name="connsiteX3" fmla="*/ 1276812 w 4149640"/>
              <a:gd name="connsiteY3" fmla="*/ 6011659 h 6809667"/>
              <a:gd name="connsiteX4" fmla="*/ 2074820 w 4149640"/>
              <a:gd name="connsiteY4" fmla="*/ 5213650 h 6809667"/>
              <a:gd name="connsiteX5" fmla="*/ 2074820 w 4149640"/>
              <a:gd name="connsiteY5" fmla="*/ 0 h 6809667"/>
              <a:gd name="connsiteX6" fmla="*/ 4149640 w 4149640"/>
              <a:gd name="connsiteY6" fmla="*/ 2074820 h 6809667"/>
              <a:gd name="connsiteX7" fmla="*/ 3418133 w 4149640"/>
              <a:gd name="connsiteY7" fmla="*/ 3656207 h 6809667"/>
              <a:gd name="connsiteX8" fmla="*/ 2872828 w 4149640"/>
              <a:gd name="connsiteY8" fmla="*/ 4119051 h 6809667"/>
              <a:gd name="connsiteX9" fmla="*/ 2872828 w 4149640"/>
              <a:gd name="connsiteY9" fmla="*/ 4814648 h 6809667"/>
              <a:gd name="connsiteX10" fmla="*/ 1276812 w 4149640"/>
              <a:gd name="connsiteY10" fmla="*/ 4814648 h 6809667"/>
              <a:gd name="connsiteX11" fmla="*/ 1276812 w 4149640"/>
              <a:gd name="connsiteY11" fmla="*/ 3382224 h 6809667"/>
              <a:gd name="connsiteX12" fmla="*/ 2074820 w 4149640"/>
              <a:gd name="connsiteY12" fmla="*/ 2703916 h 6809667"/>
              <a:gd name="connsiteX13" fmla="*/ 2384713 w 4149640"/>
              <a:gd name="connsiteY13" fmla="*/ 2440574 h 6809667"/>
              <a:gd name="connsiteX14" fmla="*/ 2553625 w 4149640"/>
              <a:gd name="connsiteY14" fmla="*/ 2074820 h 6809667"/>
              <a:gd name="connsiteX15" fmla="*/ 2074820 w 4149640"/>
              <a:gd name="connsiteY15" fmla="*/ 1596016 h 6809667"/>
              <a:gd name="connsiteX16" fmla="*/ 1596016 w 4149640"/>
              <a:gd name="connsiteY16" fmla="*/ 2074820 h 6809667"/>
              <a:gd name="connsiteX17" fmla="*/ 1596016 w 4149640"/>
              <a:gd name="connsiteY17" fmla="*/ 2274322 h 6809667"/>
              <a:gd name="connsiteX18" fmla="*/ 0 w 4149640"/>
              <a:gd name="connsiteY18" fmla="*/ 2274322 h 6809667"/>
              <a:gd name="connsiteX19" fmla="*/ 0 w 4149640"/>
              <a:gd name="connsiteY19" fmla="*/ 2074820 h 6809667"/>
              <a:gd name="connsiteX20" fmla="*/ 2074820 w 4149640"/>
              <a:gd name="connsiteY20" fmla="*/ 0 h 68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49640" h="6809667">
                <a:moveTo>
                  <a:pt x="2074820" y="5213650"/>
                </a:moveTo>
                <a:cubicBezTo>
                  <a:pt x="2515548" y="5213650"/>
                  <a:pt x="2872829" y="5570930"/>
                  <a:pt x="2872829" y="6011659"/>
                </a:cubicBezTo>
                <a:cubicBezTo>
                  <a:pt x="2872829" y="6452386"/>
                  <a:pt x="2515548" y="6809667"/>
                  <a:pt x="2074820" y="6809667"/>
                </a:cubicBezTo>
                <a:cubicBezTo>
                  <a:pt x="1634092" y="6809667"/>
                  <a:pt x="1276812" y="6452386"/>
                  <a:pt x="1276812" y="6011659"/>
                </a:cubicBezTo>
                <a:cubicBezTo>
                  <a:pt x="1276812" y="5570930"/>
                  <a:pt x="1634092" y="5213650"/>
                  <a:pt x="2074820" y="5213650"/>
                </a:cubicBezTo>
                <a:close/>
                <a:moveTo>
                  <a:pt x="2074820" y="0"/>
                </a:moveTo>
                <a:cubicBezTo>
                  <a:pt x="3218631" y="0"/>
                  <a:pt x="4149640" y="931009"/>
                  <a:pt x="4149640" y="2074820"/>
                </a:cubicBezTo>
                <a:cubicBezTo>
                  <a:pt x="4149640" y="2683966"/>
                  <a:pt x="3882308" y="3261193"/>
                  <a:pt x="3418133" y="3656207"/>
                </a:cubicBezTo>
                <a:lnTo>
                  <a:pt x="2872828" y="4119051"/>
                </a:lnTo>
                <a:lnTo>
                  <a:pt x="2872828" y="4814648"/>
                </a:lnTo>
                <a:lnTo>
                  <a:pt x="1276812" y="4814648"/>
                </a:lnTo>
                <a:lnTo>
                  <a:pt x="1276812" y="3382224"/>
                </a:lnTo>
                <a:lnTo>
                  <a:pt x="2074820" y="2703916"/>
                </a:lnTo>
                <a:lnTo>
                  <a:pt x="2384713" y="2440574"/>
                </a:lnTo>
                <a:cubicBezTo>
                  <a:pt x="2492444" y="2348803"/>
                  <a:pt x="2553625" y="2215802"/>
                  <a:pt x="2553625" y="2074820"/>
                </a:cubicBezTo>
                <a:cubicBezTo>
                  <a:pt x="2553625" y="1811478"/>
                  <a:pt x="2338163" y="1596016"/>
                  <a:pt x="2074820" y="1596016"/>
                </a:cubicBezTo>
                <a:cubicBezTo>
                  <a:pt x="1811478" y="1596016"/>
                  <a:pt x="1596016" y="1811478"/>
                  <a:pt x="1596016" y="2074820"/>
                </a:cubicBezTo>
                <a:lnTo>
                  <a:pt x="1596016" y="2274322"/>
                </a:lnTo>
                <a:lnTo>
                  <a:pt x="0" y="2274322"/>
                </a:lnTo>
                <a:lnTo>
                  <a:pt x="0" y="2074820"/>
                </a:lnTo>
                <a:cubicBezTo>
                  <a:pt x="0" y="931009"/>
                  <a:pt x="931009" y="0"/>
                  <a:pt x="2074820" y="0"/>
                </a:cubicBezTo>
                <a:close/>
              </a:path>
            </a:pathLst>
          </a:custGeom>
          <a:solidFill>
            <a:schemeClr val="accent2">
              <a:lumMod val="20000"/>
              <a:lumOff val="80000"/>
            </a:schemeClr>
          </a:solidFill>
          <a:ln w="9525" cap="flat">
            <a:noFill/>
            <a:prstDash val="solid"/>
            <a:miter/>
          </a:ln>
        </p:spPr>
        <p:txBody>
          <a:bodyPr rtlCol="0" anchor="ctr"/>
          <a:lstStyle/>
          <a:p>
            <a:pPr defTabSz="914377">
              <a:defRPr/>
            </a:pPr>
            <a:endParaRPr lang="en-GB" sz="675">
              <a:solidFill>
                <a:prstClr val="black"/>
              </a:solidFill>
              <a:latin typeface="Franklin Gothic Book" panose="020B0503020102020204"/>
            </a:endParaRPr>
          </a:p>
        </p:txBody>
      </p:sp>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4100"/>
              <a:t>How To Ask Questions</a:t>
            </a:r>
          </a:p>
        </p:txBody>
      </p:sp>
      <p:sp>
        <p:nvSpPr>
          <p:cNvPr id="8" name="Slide Number Placeholder 3">
            <a:extLst>
              <a:ext uri="{FF2B5EF4-FFF2-40B4-BE49-F238E27FC236}">
                <a16:creationId xmlns:a16="http://schemas.microsoft.com/office/drawing/2014/main" id="{44C72608-80B2-43A3-BD8E-50C311A9E3AB}"/>
              </a:ext>
            </a:extLst>
          </p:cNvPr>
          <p:cNvSpPr>
            <a:spLocks noGrp="1"/>
          </p:cNvSpPr>
          <p:nvPr>
            <p:ph type="sldNum" sz="quarter" idx="10"/>
          </p:nvPr>
        </p:nvSpPr>
        <p:spPr>
          <a:xfrm>
            <a:off x="9313983" y="36384"/>
            <a:ext cx="2743200" cy="365125"/>
          </a:xfrm>
        </p:spPr>
        <p:txBody>
          <a:bodyPr/>
          <a:lstStyle/>
          <a:p>
            <a:pPr defTabSz="914377">
              <a:defRPr/>
            </a:pPr>
            <a:fld id="{42AD0A0E-4515-A647-B2E3-7F1B29FB990E}" type="slidenum">
              <a:rPr lang="en-US">
                <a:solidFill>
                  <a:prstClr val="black"/>
                </a:solidFill>
                <a:latin typeface="Franklin Gothic Book" panose="020B0503020102020204"/>
              </a:rPr>
              <a:pPr defTabSz="914377">
                <a:defRPr/>
              </a:pPr>
              <a:t>6</a:t>
            </a:fld>
            <a:endParaRPr lang="en-US">
              <a:solidFill>
                <a:prstClr val="black"/>
              </a:solidFill>
              <a:latin typeface="Franklin Gothic Book" panose="020B0503020102020204"/>
            </a:endParaRPr>
          </a:p>
        </p:txBody>
      </p:sp>
      <p:sp>
        <p:nvSpPr>
          <p:cNvPr id="4" name="Rectangle 3"/>
          <p:cNvSpPr/>
          <p:nvPr/>
        </p:nvSpPr>
        <p:spPr>
          <a:xfrm>
            <a:off x="7329488" y="5867400"/>
            <a:ext cx="618917" cy="762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354" fontAlgn="base">
              <a:spcBef>
                <a:spcPct val="0"/>
              </a:spcBef>
              <a:spcAft>
                <a:spcPct val="0"/>
              </a:spcAft>
              <a:defRPr/>
            </a:pPr>
            <a:endParaRPr lang="en-US">
              <a:solidFill>
                <a:prstClr val="white"/>
              </a:solidFill>
              <a:latin typeface="Calibri"/>
            </a:endParaRPr>
          </a:p>
        </p:txBody>
      </p:sp>
      <p:sp>
        <p:nvSpPr>
          <p:cNvPr id="13" name="Rectangle 12">
            <a:extLst>
              <a:ext uri="{FF2B5EF4-FFF2-40B4-BE49-F238E27FC236}">
                <a16:creationId xmlns:a16="http://schemas.microsoft.com/office/drawing/2014/main" id="{7ACDE58D-D053-4AF3-9A84-474269278395}"/>
              </a:ext>
            </a:extLst>
          </p:cNvPr>
          <p:cNvSpPr>
            <a:spLocks/>
          </p:cNvSpPr>
          <p:nvPr/>
        </p:nvSpPr>
        <p:spPr>
          <a:xfrm>
            <a:off x="1420561" y="1863249"/>
            <a:ext cx="9547494" cy="788572"/>
          </a:xfrm>
          <a:prstGeom prst="rect">
            <a:avLst/>
          </a:prstGeom>
        </p:spPr>
        <p:txBody>
          <a:bodyPr lIns="0" tIns="18000" rIns="0" bIns="18000" anchor="ctr">
            <a:noAutofit/>
          </a:bodyPr>
          <a:lstStyle/>
          <a:p>
            <a:pPr defTabSz="914377">
              <a:spcAft>
                <a:spcPts val="1500"/>
              </a:spcAft>
              <a:tabLst>
                <a:tab pos="2784405" algn="l"/>
              </a:tabLst>
              <a:defRPr/>
            </a:pPr>
            <a:r>
              <a:rPr lang="en-GB" sz="2400" dirty="0">
                <a:solidFill>
                  <a:prstClr val="black"/>
                </a:solidFill>
                <a:latin typeface="Franklin Gothic Book" panose="020B0503020102020204"/>
              </a:rPr>
              <a:t>Feel free to ask a question at any time, however all questions will be held until the end the of the presentation.</a:t>
            </a:r>
          </a:p>
        </p:txBody>
      </p:sp>
      <p:sp>
        <p:nvSpPr>
          <p:cNvPr id="18" name="Rectangle 17">
            <a:extLst>
              <a:ext uri="{FF2B5EF4-FFF2-40B4-BE49-F238E27FC236}">
                <a16:creationId xmlns:a16="http://schemas.microsoft.com/office/drawing/2014/main" id="{44ECB822-9122-4C41-A74E-9F82C798F7A4}"/>
              </a:ext>
            </a:extLst>
          </p:cNvPr>
          <p:cNvSpPr>
            <a:spLocks/>
          </p:cNvSpPr>
          <p:nvPr/>
        </p:nvSpPr>
        <p:spPr>
          <a:xfrm>
            <a:off x="1420561" y="3040312"/>
            <a:ext cx="9547494" cy="788572"/>
          </a:xfrm>
          <a:prstGeom prst="rect">
            <a:avLst/>
          </a:prstGeom>
        </p:spPr>
        <p:txBody>
          <a:bodyPr lIns="0" tIns="18000" rIns="0" bIns="18000" anchor="ctr">
            <a:noAutofit/>
          </a:bodyPr>
          <a:lstStyle/>
          <a:p>
            <a:pPr defTabSz="914377">
              <a:spcAft>
                <a:spcPts val="1500"/>
              </a:spcAft>
              <a:tabLst>
                <a:tab pos="2784405" algn="l"/>
              </a:tabLst>
              <a:defRPr/>
            </a:pPr>
            <a:r>
              <a:rPr lang="en-GB" sz="2400" b="1" dirty="0">
                <a:solidFill>
                  <a:srgbClr val="0070C0"/>
                </a:solidFill>
                <a:latin typeface="Franklin Gothic Book" panose="020B0503020102020204"/>
              </a:rPr>
              <a:t>To ask a question</a:t>
            </a:r>
            <a:r>
              <a:rPr lang="en-GB" sz="2400" dirty="0">
                <a:solidFill>
                  <a:prstClr val="black"/>
                </a:solidFill>
                <a:latin typeface="Franklin Gothic Book" panose="020B0503020102020204"/>
              </a:rPr>
              <a:t>, open the Q&amp;A window, type your question into the </a:t>
            </a:r>
            <a:br>
              <a:rPr lang="en-GB" sz="2400" dirty="0">
                <a:solidFill>
                  <a:prstClr val="black"/>
                </a:solidFill>
                <a:latin typeface="Franklin Gothic Book" panose="020B0503020102020204"/>
              </a:rPr>
            </a:br>
            <a:r>
              <a:rPr lang="en-GB" sz="2400" dirty="0">
                <a:solidFill>
                  <a:prstClr val="black"/>
                </a:solidFill>
                <a:latin typeface="Franklin Gothic Book" panose="020B0503020102020204"/>
              </a:rPr>
              <a:t>Q&amp;A box. </a:t>
            </a:r>
            <a:r>
              <a:rPr lang="en-GB" sz="2400" b="1" dirty="0">
                <a:solidFill>
                  <a:srgbClr val="0070C0"/>
                </a:solidFill>
                <a:latin typeface="Franklin Gothic Book" panose="020B0503020102020204"/>
              </a:rPr>
              <a:t>Click Send</a:t>
            </a:r>
          </a:p>
        </p:txBody>
      </p:sp>
      <p:sp>
        <p:nvSpPr>
          <p:cNvPr id="21" name="Rectangle 20">
            <a:extLst>
              <a:ext uri="{FF2B5EF4-FFF2-40B4-BE49-F238E27FC236}">
                <a16:creationId xmlns:a16="http://schemas.microsoft.com/office/drawing/2014/main" id="{6D04F53B-1A0F-4202-8274-305B1E5DBD41}"/>
              </a:ext>
            </a:extLst>
          </p:cNvPr>
          <p:cNvSpPr>
            <a:spLocks/>
          </p:cNvSpPr>
          <p:nvPr/>
        </p:nvSpPr>
        <p:spPr>
          <a:xfrm>
            <a:off x="1420561" y="4217374"/>
            <a:ext cx="9547494" cy="788572"/>
          </a:xfrm>
          <a:prstGeom prst="rect">
            <a:avLst/>
          </a:prstGeom>
        </p:spPr>
        <p:txBody>
          <a:bodyPr lIns="0" tIns="18000" rIns="0" bIns="18000" anchor="ctr">
            <a:noAutofit/>
          </a:bodyPr>
          <a:lstStyle/>
          <a:p>
            <a:pPr defTabSz="914377">
              <a:spcAft>
                <a:spcPts val="1500"/>
              </a:spcAft>
              <a:tabLst>
                <a:tab pos="2784405" algn="l"/>
              </a:tabLst>
              <a:defRPr/>
            </a:pPr>
            <a:r>
              <a:rPr lang="en-GB" sz="2400" b="1" dirty="0">
                <a:solidFill>
                  <a:srgbClr val="0070C0"/>
                </a:solidFill>
                <a:latin typeface="Franklin Gothic Book" panose="020B0503020102020204"/>
              </a:rPr>
              <a:t>Note: </a:t>
            </a:r>
            <a:r>
              <a:rPr lang="en-GB" sz="2400" dirty="0">
                <a:solidFill>
                  <a:prstClr val="black"/>
                </a:solidFill>
                <a:latin typeface="Franklin Gothic Book" panose="020B0503020102020204"/>
              </a:rPr>
              <a:t>Check </a:t>
            </a:r>
            <a:r>
              <a:rPr lang="en-GB" sz="2400" b="1" dirty="0">
                <a:solidFill>
                  <a:srgbClr val="0070C0"/>
                </a:solidFill>
                <a:latin typeface="Franklin Gothic Book" panose="020B0503020102020204"/>
              </a:rPr>
              <a:t>Send Anonymously </a:t>
            </a:r>
            <a:r>
              <a:rPr lang="en-GB" sz="2400" dirty="0">
                <a:solidFill>
                  <a:prstClr val="black"/>
                </a:solidFill>
                <a:latin typeface="Franklin Gothic Book" panose="020B0503020102020204"/>
              </a:rPr>
              <a:t>if you do not want your name attached </a:t>
            </a:r>
            <a:br>
              <a:rPr lang="en-GB" sz="2400" dirty="0">
                <a:solidFill>
                  <a:prstClr val="black"/>
                </a:solidFill>
                <a:latin typeface="Franklin Gothic Book" panose="020B0503020102020204"/>
              </a:rPr>
            </a:br>
            <a:r>
              <a:rPr lang="en-GB" sz="2400" dirty="0">
                <a:solidFill>
                  <a:prstClr val="black"/>
                </a:solidFill>
                <a:latin typeface="Franklin Gothic Book" panose="020B0503020102020204"/>
              </a:rPr>
              <a:t>to your question in the Q&amp;A</a:t>
            </a:r>
          </a:p>
        </p:txBody>
      </p:sp>
      <p:sp>
        <p:nvSpPr>
          <p:cNvPr id="24" name="Rectangle 23">
            <a:extLst>
              <a:ext uri="{FF2B5EF4-FFF2-40B4-BE49-F238E27FC236}">
                <a16:creationId xmlns:a16="http://schemas.microsoft.com/office/drawing/2014/main" id="{D17A5F58-2D98-4A01-B36B-2207B1F5A0E6}"/>
              </a:ext>
            </a:extLst>
          </p:cNvPr>
          <p:cNvSpPr>
            <a:spLocks/>
          </p:cNvSpPr>
          <p:nvPr/>
        </p:nvSpPr>
        <p:spPr>
          <a:xfrm>
            <a:off x="1420561" y="5360152"/>
            <a:ext cx="9547494" cy="473143"/>
          </a:xfrm>
          <a:prstGeom prst="rect">
            <a:avLst/>
          </a:prstGeom>
        </p:spPr>
        <p:txBody>
          <a:bodyPr lIns="0" tIns="18000" rIns="0" bIns="18000" anchor="ctr">
            <a:noAutofit/>
          </a:bodyPr>
          <a:lstStyle/>
          <a:p>
            <a:pPr defTabSz="914377">
              <a:spcAft>
                <a:spcPts val="1500"/>
              </a:spcAft>
              <a:tabLst>
                <a:tab pos="2784405" algn="l"/>
              </a:tabLst>
              <a:defRPr/>
            </a:pPr>
            <a:r>
              <a:rPr lang="en-GB" sz="2400" dirty="0">
                <a:solidFill>
                  <a:prstClr val="black"/>
                </a:solidFill>
                <a:latin typeface="Franklin Gothic Book" panose="020B0503020102020204"/>
              </a:rPr>
              <a:t>We will make every effort to respond to all questions live (out loud)</a:t>
            </a:r>
          </a:p>
        </p:txBody>
      </p:sp>
      <p:sp>
        <p:nvSpPr>
          <p:cNvPr id="2" name="Rectangle 1">
            <a:extLst>
              <a:ext uri="{FF2B5EF4-FFF2-40B4-BE49-F238E27FC236}">
                <a16:creationId xmlns:a16="http://schemas.microsoft.com/office/drawing/2014/main" id="{0A9632C7-483B-6C7A-57B6-2BAFE0765E7B}"/>
              </a:ext>
            </a:extLst>
          </p:cNvPr>
          <p:cNvSpPr/>
          <p:nvPr/>
        </p:nvSpPr>
        <p:spPr>
          <a:xfrm>
            <a:off x="1146088" y="1816017"/>
            <a:ext cx="36000" cy="82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61F2F409-A756-3DB8-4964-BAE35A2409CC}"/>
              </a:ext>
            </a:extLst>
          </p:cNvPr>
          <p:cNvSpPr/>
          <p:nvPr/>
        </p:nvSpPr>
        <p:spPr>
          <a:xfrm>
            <a:off x="1142998" y="2997656"/>
            <a:ext cx="36000" cy="82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383D0F0-F43A-8F96-1742-52B763722E1E}"/>
              </a:ext>
            </a:extLst>
          </p:cNvPr>
          <p:cNvSpPr/>
          <p:nvPr/>
        </p:nvSpPr>
        <p:spPr>
          <a:xfrm>
            <a:off x="1139535" y="4179295"/>
            <a:ext cx="36000" cy="828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17F2B17-CF97-0B93-2CB9-ED8B4A6AA989}"/>
              </a:ext>
            </a:extLst>
          </p:cNvPr>
          <p:cNvSpPr/>
          <p:nvPr/>
        </p:nvSpPr>
        <p:spPr>
          <a:xfrm>
            <a:off x="1135938" y="5419577"/>
            <a:ext cx="36000" cy="3960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130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7134F-F5D1-4656-8CC1-0FD5B197DD29}"/>
              </a:ext>
            </a:extLst>
          </p:cNvPr>
          <p:cNvSpPr>
            <a:spLocks noGrp="1"/>
          </p:cNvSpPr>
          <p:nvPr>
            <p:ph type="title"/>
          </p:nvPr>
        </p:nvSpPr>
        <p:spPr/>
        <p:txBody>
          <a:bodyPr>
            <a:normAutofit/>
          </a:bodyPr>
          <a:lstStyle/>
          <a:p>
            <a:r>
              <a:rPr lang="en-US" sz="4100"/>
              <a:t>Disclaimer</a:t>
            </a:r>
          </a:p>
        </p:txBody>
      </p:sp>
      <p:sp>
        <p:nvSpPr>
          <p:cNvPr id="4" name="Content Placeholder 3">
            <a:extLst>
              <a:ext uri="{FF2B5EF4-FFF2-40B4-BE49-F238E27FC236}">
                <a16:creationId xmlns:a16="http://schemas.microsoft.com/office/drawing/2014/main" id="{79C78045-050D-4096-BEE3-B6607DCF8DE0}"/>
              </a:ext>
            </a:extLst>
          </p:cNvPr>
          <p:cNvSpPr>
            <a:spLocks noGrp="1"/>
          </p:cNvSpPr>
          <p:nvPr>
            <p:ph idx="1"/>
          </p:nvPr>
        </p:nvSpPr>
        <p:spPr/>
        <p:txBody>
          <a:bodyPr/>
          <a:lstStyle/>
          <a:p>
            <a:pPr marL="0" indent="0">
              <a:buNone/>
            </a:pPr>
            <a:r>
              <a:rPr lang="en-US" dirty="0"/>
              <a:t>Information presented reflects the personal knowledge and opinions of the faculty and does not necessarily represent the position of their current or past employers</a:t>
            </a:r>
          </a:p>
          <a:p>
            <a:endParaRPr lang="en-US" dirty="0"/>
          </a:p>
        </p:txBody>
      </p:sp>
      <p:sp>
        <p:nvSpPr>
          <p:cNvPr id="3" name="Slide Number Placeholder 2">
            <a:extLst>
              <a:ext uri="{FF2B5EF4-FFF2-40B4-BE49-F238E27FC236}">
                <a16:creationId xmlns:a16="http://schemas.microsoft.com/office/drawing/2014/main" id="{7B8DA75C-44EC-42C6-9220-762929D91FA8}"/>
              </a:ext>
            </a:extLst>
          </p:cNvPr>
          <p:cNvSpPr>
            <a:spLocks noGrp="1"/>
          </p:cNvSpPr>
          <p:nvPr>
            <p:ph type="sldNum" sz="quarter" idx="10"/>
          </p:nvPr>
        </p:nvSpPr>
        <p:spPr/>
        <p:txBody>
          <a:bodyPr/>
          <a:lstStyle/>
          <a:p>
            <a:pPr defTabSz="914377">
              <a:defRPr/>
            </a:pPr>
            <a:fld id="{42AD0A0E-4515-A647-B2E3-7F1B29FB990E}" type="slidenum">
              <a:rPr lang="en-US">
                <a:solidFill>
                  <a:prstClr val="black"/>
                </a:solidFill>
                <a:latin typeface="Franklin Gothic Book"/>
              </a:rPr>
              <a:pPr defTabSz="914377">
                <a:defRPr/>
              </a:pPr>
              <a:t>7</a:t>
            </a:fld>
            <a:endParaRPr lang="en-US">
              <a:solidFill>
                <a:prstClr val="black"/>
              </a:solidFill>
              <a:latin typeface="Franklin Gothic Book"/>
            </a:endParaRPr>
          </a:p>
        </p:txBody>
      </p:sp>
    </p:spTree>
    <p:extLst>
      <p:ext uri="{BB962C8B-B14F-4D97-AF65-F5344CB8AC3E}">
        <p14:creationId xmlns:p14="http://schemas.microsoft.com/office/powerpoint/2010/main" val="1034187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99FD9-5969-4AB4-9EED-9EB2B7FC1DCD}"/>
              </a:ext>
            </a:extLst>
          </p:cNvPr>
          <p:cNvSpPr>
            <a:spLocks noGrp="1"/>
          </p:cNvSpPr>
          <p:nvPr>
            <p:ph type="title"/>
          </p:nvPr>
        </p:nvSpPr>
        <p:spPr/>
        <p:txBody>
          <a:bodyPr>
            <a:normAutofit/>
          </a:bodyPr>
          <a:lstStyle/>
          <a:p>
            <a:r>
              <a:rPr lang="en-US" sz="4100" dirty="0"/>
              <a:t>Session objectives</a:t>
            </a:r>
          </a:p>
        </p:txBody>
      </p:sp>
      <p:sp>
        <p:nvSpPr>
          <p:cNvPr id="3" name="Content Placeholder 2">
            <a:extLst>
              <a:ext uri="{FF2B5EF4-FFF2-40B4-BE49-F238E27FC236}">
                <a16:creationId xmlns:a16="http://schemas.microsoft.com/office/drawing/2014/main" id="{5E43AB08-E4BE-4D22-B393-D586B180881E}"/>
              </a:ext>
            </a:extLst>
          </p:cNvPr>
          <p:cNvSpPr>
            <a:spLocks noGrp="1"/>
          </p:cNvSpPr>
          <p:nvPr>
            <p:ph idx="1"/>
          </p:nvPr>
        </p:nvSpPr>
        <p:spPr>
          <a:xfrm>
            <a:off x="735368" y="1647397"/>
            <a:ext cx="9950215" cy="4419106"/>
          </a:xfrm>
        </p:spPr>
        <p:txBody>
          <a:bodyPr vert="horz" lIns="91440" tIns="45720" rIns="91440" bIns="45720" rtlCol="0" anchor="t">
            <a:noAutofit/>
          </a:bodyPr>
          <a:lstStyle/>
          <a:p>
            <a:pPr marL="387450" indent="-387450">
              <a:lnSpc>
                <a:spcPct val="100000"/>
              </a:lnSpc>
            </a:pPr>
            <a:r>
              <a:rPr lang="en-US" sz="2800" dirty="0">
                <a:latin typeface="Franklin Gothic Book"/>
              </a:rPr>
              <a:t>Understand the principles of the ISMPP AI Position Statement and Call to Action and their rationale</a:t>
            </a:r>
            <a:br>
              <a:rPr lang="en-US" sz="2800" dirty="0">
                <a:latin typeface="Franklin Gothic Book"/>
              </a:rPr>
            </a:br>
            <a:endParaRPr lang="en-US" sz="2800" dirty="0">
              <a:latin typeface="Franklin Gothic Book"/>
            </a:endParaRPr>
          </a:p>
          <a:p>
            <a:pPr marL="387450" indent="-387450">
              <a:lnSpc>
                <a:spcPct val="100000"/>
              </a:lnSpc>
            </a:pPr>
            <a:r>
              <a:rPr lang="en-US" sz="2800" dirty="0">
                <a:latin typeface="Franklin Gothic Book"/>
              </a:rPr>
              <a:t>Gain knowledge of how to apply the ISMPP AI Position Statement and Call to Action to their own practices and to that of their organization and beyond</a:t>
            </a:r>
            <a:br>
              <a:rPr lang="en-US" sz="2800" dirty="0">
                <a:latin typeface="Franklin Gothic Book"/>
              </a:rPr>
            </a:br>
            <a:endParaRPr lang="en-US" sz="2800" dirty="0">
              <a:latin typeface="Franklin Gothic Book"/>
            </a:endParaRPr>
          </a:p>
          <a:p>
            <a:pPr marL="387450" indent="-387450">
              <a:lnSpc>
                <a:spcPct val="100000"/>
              </a:lnSpc>
            </a:pPr>
            <a:r>
              <a:rPr lang="en-US" sz="2800" dirty="0">
                <a:latin typeface="Franklin Gothic Book"/>
              </a:rPr>
              <a:t>Recognize stakeholders’ responsibilities in deploying and utilizing AI in their environments</a:t>
            </a:r>
          </a:p>
        </p:txBody>
      </p:sp>
      <p:sp>
        <p:nvSpPr>
          <p:cNvPr id="4" name="Slide Number Placeholder 3">
            <a:extLst>
              <a:ext uri="{FF2B5EF4-FFF2-40B4-BE49-F238E27FC236}">
                <a16:creationId xmlns:a16="http://schemas.microsoft.com/office/drawing/2014/main" id="{0244A883-B857-4BA7-B236-7B371BAE72E6}"/>
              </a:ext>
            </a:extLst>
          </p:cNvPr>
          <p:cNvSpPr>
            <a:spLocks noGrp="1"/>
          </p:cNvSpPr>
          <p:nvPr>
            <p:ph type="sldNum" sz="quarter" idx="10"/>
          </p:nvPr>
        </p:nvSpPr>
        <p:spPr/>
        <p:txBody>
          <a:bodyPr/>
          <a:lstStyle/>
          <a:p>
            <a:pPr fontAlgn="base">
              <a:spcBef>
                <a:spcPct val="0"/>
              </a:spcBef>
              <a:spcAft>
                <a:spcPct val="0"/>
              </a:spcAft>
              <a:defRPr/>
            </a:pPr>
            <a:fld id="{C79F3CE7-12BC-4F55-8C78-3D25B804A499}" type="slidenum">
              <a:rPr lang="en-US">
                <a:solidFill>
                  <a:prstClr val="black"/>
                </a:solidFill>
                <a:latin typeface="Calibri" pitchFamily="34" charset="0"/>
                <a:cs typeface="Arial" pitchFamily="34" charset="0"/>
              </a:rPr>
              <a:pPr fontAlgn="base">
                <a:spcBef>
                  <a:spcPct val="0"/>
                </a:spcBef>
                <a:spcAft>
                  <a:spcPct val="0"/>
                </a:spcAft>
                <a:defRPr/>
              </a:pPr>
              <a:t>8</a:t>
            </a:fld>
            <a:endParaRPr lang="en-US">
              <a:solidFill>
                <a:prstClr val="black"/>
              </a:solidFill>
              <a:latin typeface="Calibri" pitchFamily="34" charset="0"/>
              <a:cs typeface="Arial" pitchFamily="34" charset="0"/>
            </a:endParaRPr>
          </a:p>
        </p:txBody>
      </p:sp>
    </p:spTree>
    <p:extLst>
      <p:ext uri="{BB962C8B-B14F-4D97-AF65-F5344CB8AC3E}">
        <p14:creationId xmlns:p14="http://schemas.microsoft.com/office/powerpoint/2010/main" val="1448412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a:extLst>
              <a:ext uri="{FF2B5EF4-FFF2-40B4-BE49-F238E27FC236}">
                <a16:creationId xmlns:a16="http://schemas.microsoft.com/office/drawing/2014/main" id="{DA07A7D3-2950-485F-92B6-BA59BB9BE164}"/>
              </a:ext>
            </a:extLst>
          </p:cNvPr>
          <p:cNvSpPr txBox="1"/>
          <p:nvPr/>
        </p:nvSpPr>
        <p:spPr>
          <a:xfrm>
            <a:off x="4081438" y="4274205"/>
            <a:ext cx="1798560" cy="1454244"/>
          </a:xfrm>
          <a:prstGeom prst="rect">
            <a:avLst/>
          </a:prstGeom>
          <a:noFill/>
        </p:spPr>
        <p:txBody>
          <a:bodyPr wrap="square" lIns="121920" tIns="60960" rIns="121920" bIns="60960" anchor="t">
            <a:spAutoFit/>
          </a:bodyPr>
          <a:lstStyle/>
          <a:p>
            <a:pPr algn="ctr" defTabSz="914354">
              <a:defRPr/>
            </a:pPr>
            <a:r>
              <a:rPr lang="en-US" sz="1450" b="1">
                <a:solidFill>
                  <a:srgbClr val="118EDE"/>
                </a:solidFill>
                <a:latin typeface="Arial"/>
                <a:ea typeface="Calibri" panose="020F0502020204030204" pitchFamily="34" charset="0"/>
                <a:cs typeface="Arial"/>
              </a:rPr>
              <a:t>Jennifer Ghith</a:t>
            </a:r>
            <a:br>
              <a:rPr lang="en-US" sz="1450" b="1">
                <a:latin typeface="Arial"/>
                <a:ea typeface="Calibri" panose="020F0502020204030204" pitchFamily="34" charset="0"/>
                <a:cs typeface="Arial"/>
              </a:rPr>
            </a:br>
            <a:r>
              <a:rPr lang="en-US" sz="1200">
                <a:latin typeface="Arial"/>
                <a:ea typeface="Calibri" panose="020F0502020204030204" pitchFamily="34" charset="0"/>
                <a:cs typeface="Arial"/>
              </a:rPr>
              <a:t>Senior Director, Omnichannel Strategy and Innovations Lead, Global Scientific Communications, Pfizer</a:t>
            </a:r>
            <a:endParaRPr lang="en-US"/>
          </a:p>
        </p:txBody>
      </p:sp>
      <p:sp>
        <p:nvSpPr>
          <p:cNvPr id="23" name="TextBox 22">
            <a:extLst>
              <a:ext uri="{FF2B5EF4-FFF2-40B4-BE49-F238E27FC236}">
                <a16:creationId xmlns:a16="http://schemas.microsoft.com/office/drawing/2014/main" id="{FDF3A7F4-2681-4919-AAF6-D556A49A4737}"/>
              </a:ext>
            </a:extLst>
          </p:cNvPr>
          <p:cNvSpPr txBox="1"/>
          <p:nvPr/>
        </p:nvSpPr>
        <p:spPr>
          <a:xfrm>
            <a:off x="5953825" y="4267731"/>
            <a:ext cx="1958852" cy="1682640"/>
          </a:xfrm>
          <a:prstGeom prst="rect">
            <a:avLst/>
          </a:prstGeom>
          <a:noFill/>
        </p:spPr>
        <p:txBody>
          <a:bodyPr wrap="square" lIns="121920" tIns="60960" rIns="121920" bIns="60960" anchor="t">
            <a:spAutoFit/>
          </a:bodyPr>
          <a:lstStyle/>
          <a:p>
            <a:pPr algn="ctr" defTabSz="914354">
              <a:defRPr/>
            </a:pPr>
            <a:r>
              <a:rPr lang="en-US" sz="1467" b="1">
                <a:solidFill>
                  <a:srgbClr val="118EDE"/>
                </a:solidFill>
                <a:latin typeface="Arial"/>
                <a:ea typeface="Calibri" panose="020F0502020204030204" pitchFamily="34" charset="0"/>
                <a:cs typeface="Arial"/>
              </a:rPr>
              <a:t>Amy Foreman-</a:t>
            </a:r>
            <a:r>
              <a:rPr lang="en-US" sz="1467" b="1" err="1">
                <a:solidFill>
                  <a:srgbClr val="118EDE"/>
                </a:solidFill>
                <a:latin typeface="Arial"/>
                <a:ea typeface="Calibri" panose="020F0502020204030204" pitchFamily="34" charset="0"/>
                <a:cs typeface="Arial"/>
              </a:rPr>
              <a:t>Wykert</a:t>
            </a:r>
            <a:endParaRPr lang="en-US" sz="1467" b="1">
              <a:solidFill>
                <a:srgbClr val="118EDE"/>
              </a:solidFill>
              <a:latin typeface="Arial"/>
              <a:ea typeface="Calibri" panose="020F0502020204030204" pitchFamily="34" charset="0"/>
              <a:cs typeface="Arial"/>
            </a:endParaRPr>
          </a:p>
          <a:p>
            <a:pPr algn="ctr" defTabSz="914354">
              <a:defRPr/>
            </a:pPr>
            <a:r>
              <a:rPr lang="en-US" sz="1200">
                <a:latin typeface="Arial"/>
                <a:ea typeface="Calibri" panose="020F0502020204030204" pitchFamily="34" charset="0"/>
                <a:cs typeface="Arial"/>
              </a:rPr>
              <a:t>Executive Director, Scientific Communications, Inflammation Therapeutic Area, Amgen Inc.</a:t>
            </a:r>
            <a:br>
              <a:rPr lang="en-US" sz="1450" b="1">
                <a:latin typeface="Arial"/>
                <a:ea typeface="Calibri" panose="020F0502020204030204" pitchFamily="34" charset="0"/>
                <a:cs typeface="Arial"/>
              </a:rPr>
            </a:br>
            <a:endParaRPr lang="en-US" sz="1200">
              <a:latin typeface="Arial"/>
              <a:cs typeface="Arial"/>
            </a:endParaRPr>
          </a:p>
        </p:txBody>
      </p:sp>
      <p:sp>
        <p:nvSpPr>
          <p:cNvPr id="24" name="TextBox 23">
            <a:extLst>
              <a:ext uri="{FF2B5EF4-FFF2-40B4-BE49-F238E27FC236}">
                <a16:creationId xmlns:a16="http://schemas.microsoft.com/office/drawing/2014/main" id="{0C4A0EA6-4930-4799-B892-C85224217A58}"/>
              </a:ext>
            </a:extLst>
          </p:cNvPr>
          <p:cNvSpPr txBox="1"/>
          <p:nvPr/>
        </p:nvSpPr>
        <p:spPr>
          <a:xfrm>
            <a:off x="2309768" y="4267731"/>
            <a:ext cx="1566829" cy="1084912"/>
          </a:xfrm>
          <a:prstGeom prst="rect">
            <a:avLst/>
          </a:prstGeom>
          <a:noFill/>
        </p:spPr>
        <p:txBody>
          <a:bodyPr wrap="square" lIns="121920" tIns="60960" rIns="121920" bIns="60960" anchor="t">
            <a:spAutoFit/>
          </a:bodyPr>
          <a:lstStyle/>
          <a:p>
            <a:pPr algn="ctr" defTabSz="914354">
              <a:defRPr/>
            </a:pPr>
            <a:r>
              <a:rPr lang="en-US" sz="1450" b="1">
                <a:solidFill>
                  <a:srgbClr val="118EDE"/>
                </a:solidFill>
                <a:latin typeface="Arial"/>
                <a:ea typeface="Calibri" panose="020F0502020204030204" pitchFamily="34" charset="0"/>
                <a:cs typeface="Arial"/>
              </a:rPr>
              <a:t>Keith Goldman</a:t>
            </a:r>
            <a:br>
              <a:rPr lang="en-US" sz="1450" b="1">
                <a:latin typeface="Arial"/>
                <a:ea typeface="Calibri" panose="020F0502020204030204" pitchFamily="34" charset="0"/>
                <a:cs typeface="Arial"/>
              </a:rPr>
            </a:br>
            <a:r>
              <a:rPr lang="en-US" sz="1200">
                <a:latin typeface="Arial"/>
                <a:ea typeface="Calibri" panose="020F0502020204030204" pitchFamily="34" charset="0"/>
                <a:cs typeface="Arial"/>
              </a:rPr>
              <a:t>Executive Director, Global Scientific Publications, AbbVie</a:t>
            </a:r>
            <a:endParaRPr lang="en-US" sz="1200">
              <a:latin typeface="Arial"/>
              <a:cs typeface="Arial"/>
            </a:endParaRPr>
          </a:p>
        </p:txBody>
      </p:sp>
      <p:sp>
        <p:nvSpPr>
          <p:cNvPr id="32" name="Title 31">
            <a:extLst>
              <a:ext uri="{FF2B5EF4-FFF2-40B4-BE49-F238E27FC236}">
                <a16:creationId xmlns:a16="http://schemas.microsoft.com/office/drawing/2014/main" id="{6BAE3C97-B8B4-936B-B18C-CA663CF0E7A5}"/>
              </a:ext>
            </a:extLst>
          </p:cNvPr>
          <p:cNvSpPr>
            <a:spLocks noGrp="1"/>
          </p:cNvSpPr>
          <p:nvPr>
            <p:ph type="title"/>
          </p:nvPr>
        </p:nvSpPr>
        <p:spPr>
          <a:xfrm>
            <a:off x="1034271" y="326335"/>
            <a:ext cx="11217551" cy="994119"/>
          </a:xfrm>
        </p:spPr>
        <p:txBody>
          <a:bodyPr>
            <a:normAutofit/>
          </a:bodyPr>
          <a:lstStyle/>
          <a:p>
            <a:r>
              <a:rPr lang="en-US" sz="4100"/>
              <a:t>Faculty</a:t>
            </a:r>
          </a:p>
        </p:txBody>
      </p:sp>
      <p:sp>
        <p:nvSpPr>
          <p:cNvPr id="2" name="Slide Number Placeholder 1">
            <a:extLst>
              <a:ext uri="{FF2B5EF4-FFF2-40B4-BE49-F238E27FC236}">
                <a16:creationId xmlns:a16="http://schemas.microsoft.com/office/drawing/2014/main" id="{0465BD53-EA6F-4DF1-E837-8C10CA6C4AA1}"/>
              </a:ext>
            </a:extLst>
          </p:cNvPr>
          <p:cNvSpPr>
            <a:spLocks noGrp="1"/>
          </p:cNvSpPr>
          <p:nvPr>
            <p:ph type="sldNum" sz="quarter" idx="10"/>
          </p:nvPr>
        </p:nvSpPr>
        <p:spPr/>
        <p:txBody>
          <a:bodyPr/>
          <a:lstStyle/>
          <a:p>
            <a:fld id="{42AD0A0E-4515-A647-B2E3-7F1B29FB990E}" type="slidenum">
              <a:rPr lang="en-US" smtClean="0"/>
              <a:pPr/>
              <a:t>9</a:t>
            </a:fld>
            <a:endParaRPr lang="en-US"/>
          </a:p>
        </p:txBody>
      </p:sp>
      <p:sp>
        <p:nvSpPr>
          <p:cNvPr id="7" name="TextBox 6">
            <a:extLst>
              <a:ext uri="{FF2B5EF4-FFF2-40B4-BE49-F238E27FC236}">
                <a16:creationId xmlns:a16="http://schemas.microsoft.com/office/drawing/2014/main" id="{498123F0-E2DB-8CAA-A878-5E5A157EA7AB}"/>
              </a:ext>
            </a:extLst>
          </p:cNvPr>
          <p:cNvSpPr txBox="1"/>
          <p:nvPr/>
        </p:nvSpPr>
        <p:spPr>
          <a:xfrm>
            <a:off x="9873268" y="4267731"/>
            <a:ext cx="1714500" cy="914096"/>
          </a:xfrm>
          <a:prstGeom prst="rect">
            <a:avLst/>
          </a:prstGeom>
          <a:noFill/>
        </p:spPr>
        <p:txBody>
          <a:bodyPr wrap="square">
            <a:spAutoFit/>
          </a:bodyPr>
          <a:lstStyle/>
          <a:p>
            <a:pPr algn="ctr" defTabSz="914354">
              <a:defRPr/>
            </a:pPr>
            <a:r>
              <a:rPr lang="en-US" sz="1470" b="1">
                <a:solidFill>
                  <a:srgbClr val="118EDE"/>
                </a:solidFill>
                <a:latin typeface="Arial"/>
                <a:ea typeface="Calibri" panose="020F0502020204030204" pitchFamily="34" charset="0"/>
                <a:cs typeface="Arial"/>
              </a:rPr>
              <a:t>Moderator: Jason Gardner</a:t>
            </a:r>
            <a:endParaRPr lang="en-US" sz="1200">
              <a:latin typeface="Arial"/>
              <a:ea typeface="Calibri" panose="020F0502020204030204" pitchFamily="34" charset="0"/>
              <a:cs typeface="Arial"/>
            </a:endParaRPr>
          </a:p>
          <a:p>
            <a:pPr algn="ctr" defTabSz="914354">
              <a:defRPr/>
            </a:pPr>
            <a:r>
              <a:rPr lang="en-US" sz="1200">
                <a:latin typeface="Arial"/>
                <a:ea typeface="Calibri" panose="020F0502020204030204" pitchFamily="34" charset="0"/>
                <a:cs typeface="Arial"/>
              </a:rPr>
              <a:t>SVP, Head of Medical, Real Chemistry</a:t>
            </a:r>
            <a:endParaRPr lang="en-US" sz="1200"/>
          </a:p>
        </p:txBody>
      </p:sp>
      <p:sp>
        <p:nvSpPr>
          <p:cNvPr id="4" name="TextBox 3">
            <a:extLst>
              <a:ext uri="{FF2B5EF4-FFF2-40B4-BE49-F238E27FC236}">
                <a16:creationId xmlns:a16="http://schemas.microsoft.com/office/drawing/2014/main" id="{72AD22AD-A87D-B690-D2F8-F6F9A3719527}"/>
              </a:ext>
            </a:extLst>
          </p:cNvPr>
          <p:cNvSpPr txBox="1"/>
          <p:nvPr/>
        </p:nvSpPr>
        <p:spPr>
          <a:xfrm>
            <a:off x="531239" y="4270361"/>
            <a:ext cx="1348818" cy="1454244"/>
          </a:xfrm>
          <a:prstGeom prst="rect">
            <a:avLst/>
          </a:prstGeom>
          <a:noFill/>
        </p:spPr>
        <p:txBody>
          <a:bodyPr wrap="square" lIns="121920" tIns="60960" rIns="121920" bIns="60960" anchor="t">
            <a:spAutoFit/>
          </a:bodyPr>
          <a:lstStyle/>
          <a:p>
            <a:pPr algn="ctr" defTabSz="914354">
              <a:defRPr/>
            </a:pPr>
            <a:r>
              <a:rPr lang="en-US" sz="1450" b="1">
                <a:solidFill>
                  <a:srgbClr val="118EDE"/>
                </a:solidFill>
                <a:latin typeface="Arial"/>
                <a:ea typeface="Calibri" panose="020F0502020204030204" pitchFamily="34" charset="0"/>
                <a:cs typeface="Arial"/>
              </a:rPr>
              <a:t>Matt Lewis</a:t>
            </a:r>
            <a:br>
              <a:rPr lang="en-US" sz="1450" b="1">
                <a:latin typeface="Arial"/>
                <a:ea typeface="Calibri" panose="020F0502020204030204" pitchFamily="34" charset="0"/>
                <a:cs typeface="Arial"/>
              </a:rPr>
            </a:br>
            <a:r>
              <a:rPr lang="en-US" sz="1200">
                <a:latin typeface="Arial"/>
                <a:ea typeface="Calibri" panose="020F0502020204030204" pitchFamily="34" charset="0"/>
                <a:cs typeface="Arial"/>
              </a:rPr>
              <a:t>Global Chief Artificial and Augmented Intelligence Officer, </a:t>
            </a:r>
            <a:r>
              <a:rPr lang="en-US" sz="1200" err="1">
                <a:latin typeface="Arial"/>
                <a:ea typeface="Calibri" panose="020F0502020204030204" pitchFamily="34" charset="0"/>
                <a:cs typeface="Arial"/>
              </a:rPr>
              <a:t>Inizio</a:t>
            </a:r>
            <a:r>
              <a:rPr lang="en-US" sz="1200">
                <a:latin typeface="Arial"/>
                <a:ea typeface="Calibri" panose="020F0502020204030204" pitchFamily="34" charset="0"/>
                <a:cs typeface="Arial"/>
              </a:rPr>
              <a:t> Medical </a:t>
            </a:r>
            <a:endParaRPr lang="en-US" sz="1200">
              <a:latin typeface="Arial"/>
              <a:cs typeface="Arial"/>
            </a:endParaRPr>
          </a:p>
        </p:txBody>
      </p:sp>
      <p:sp>
        <p:nvSpPr>
          <p:cNvPr id="8" name="TextBox 7">
            <a:extLst>
              <a:ext uri="{FF2B5EF4-FFF2-40B4-BE49-F238E27FC236}">
                <a16:creationId xmlns:a16="http://schemas.microsoft.com/office/drawing/2014/main" id="{602686ED-EA20-FBB0-64B8-09A4C394B112}"/>
              </a:ext>
            </a:extLst>
          </p:cNvPr>
          <p:cNvSpPr txBox="1"/>
          <p:nvPr/>
        </p:nvSpPr>
        <p:spPr>
          <a:xfrm>
            <a:off x="7786217" y="4267731"/>
            <a:ext cx="2096015" cy="715581"/>
          </a:xfrm>
          <a:prstGeom prst="rect">
            <a:avLst/>
          </a:prstGeom>
          <a:noFill/>
        </p:spPr>
        <p:txBody>
          <a:bodyPr wrap="square" lIns="121920" tIns="60960" rIns="121920" bIns="60960" anchor="t">
            <a:spAutoFit/>
          </a:bodyPr>
          <a:lstStyle/>
          <a:p>
            <a:pPr algn="ctr" defTabSz="914354">
              <a:defRPr/>
            </a:pPr>
            <a:r>
              <a:rPr lang="en-US" sz="1450" b="1">
                <a:solidFill>
                  <a:srgbClr val="118EDE"/>
                </a:solidFill>
                <a:latin typeface="Arial"/>
                <a:ea typeface="Calibri" panose="020F0502020204030204" pitchFamily="34" charset="0"/>
                <a:cs typeface="Arial"/>
              </a:rPr>
              <a:t>Valerie Moss</a:t>
            </a:r>
            <a:br>
              <a:rPr lang="en-US" sz="1450" b="1">
                <a:latin typeface="Arial"/>
                <a:ea typeface="Calibri" panose="020F0502020204030204" pitchFamily="34" charset="0"/>
                <a:cs typeface="Arial"/>
              </a:rPr>
            </a:br>
            <a:r>
              <a:rPr lang="en-US" sz="1200">
                <a:latin typeface="Arial"/>
                <a:ea typeface="Calibri" panose="020F0502020204030204" pitchFamily="34" charset="0"/>
                <a:cs typeface="Arial"/>
              </a:rPr>
              <a:t>Chief Scientific Officer, Prime</a:t>
            </a:r>
            <a:endParaRPr lang="en-US"/>
          </a:p>
        </p:txBody>
      </p:sp>
      <p:pic>
        <p:nvPicPr>
          <p:cNvPr id="6" name="Google Shape;220;p8">
            <a:extLst>
              <a:ext uri="{FF2B5EF4-FFF2-40B4-BE49-F238E27FC236}">
                <a16:creationId xmlns:a16="http://schemas.microsoft.com/office/drawing/2014/main" id="{5E4B512F-C0EC-FD35-AA07-C1CE04209C75}"/>
              </a:ext>
            </a:extLst>
          </p:cNvPr>
          <p:cNvPicPr preferRelativeResize="0"/>
          <p:nvPr/>
        </p:nvPicPr>
        <p:blipFill>
          <a:blip r:embed="rId3">
            <a:extLst>
              <a:ext uri="{28A0092B-C50C-407E-A947-70E740481C1C}">
                <a14:useLocalDpi xmlns:a14="http://schemas.microsoft.com/office/drawing/2010/main" val="0"/>
              </a:ext>
            </a:extLst>
          </a:blip>
          <a:srcRect l="15344" r="15344"/>
          <a:stretch/>
        </p:blipFill>
        <p:spPr>
          <a:xfrm>
            <a:off x="531239" y="2184544"/>
            <a:ext cx="1348818" cy="1945982"/>
          </a:xfrm>
          <a:prstGeom prst="roundRect">
            <a:avLst>
              <a:gd name="adj" fmla="val 16667"/>
            </a:avLst>
          </a:prstGeom>
          <a:noFill/>
          <a:ln w="57150" cap="flat" cmpd="sng">
            <a:solidFill>
              <a:srgbClr val="3A3838"/>
            </a:solidFill>
            <a:prstDash val="solid"/>
            <a:round/>
            <a:headEnd type="none" w="sm" len="sm"/>
            <a:tailEnd type="none" w="sm" len="sm"/>
          </a:ln>
        </p:spPr>
      </p:pic>
      <p:pic>
        <p:nvPicPr>
          <p:cNvPr id="9" name="Google Shape;220;p8">
            <a:extLst>
              <a:ext uri="{FF2B5EF4-FFF2-40B4-BE49-F238E27FC236}">
                <a16:creationId xmlns:a16="http://schemas.microsoft.com/office/drawing/2014/main" id="{9B58833A-2DE1-3960-8C91-097D83361DBC}"/>
              </a:ext>
            </a:extLst>
          </p:cNvPr>
          <p:cNvPicPr preferRelativeResize="0"/>
          <p:nvPr/>
        </p:nvPicPr>
        <p:blipFill>
          <a:blip r:embed="rId4">
            <a:extLst>
              <a:ext uri="{28A0092B-C50C-407E-A947-70E740481C1C}">
                <a14:useLocalDpi xmlns:a14="http://schemas.microsoft.com/office/drawing/2010/main" val="0"/>
              </a:ext>
            </a:extLst>
          </a:blip>
          <a:srcRect l="26801" r="26801"/>
          <a:stretch/>
        </p:blipFill>
        <p:spPr>
          <a:xfrm>
            <a:off x="4306309" y="2184544"/>
            <a:ext cx="1348818" cy="1945982"/>
          </a:xfrm>
          <a:prstGeom prst="roundRect">
            <a:avLst>
              <a:gd name="adj" fmla="val 16667"/>
            </a:avLst>
          </a:prstGeom>
          <a:noFill/>
          <a:ln w="57150" cap="flat" cmpd="sng">
            <a:solidFill>
              <a:srgbClr val="3A3838"/>
            </a:solidFill>
            <a:prstDash val="solid"/>
            <a:round/>
            <a:headEnd type="none" w="sm" len="sm"/>
            <a:tailEnd type="none" w="sm" len="sm"/>
          </a:ln>
        </p:spPr>
      </p:pic>
      <p:pic>
        <p:nvPicPr>
          <p:cNvPr id="10" name="Google Shape;220;p8">
            <a:extLst>
              <a:ext uri="{FF2B5EF4-FFF2-40B4-BE49-F238E27FC236}">
                <a16:creationId xmlns:a16="http://schemas.microsoft.com/office/drawing/2014/main" id="{F7997C2C-2930-4773-68AE-E2F876D72E40}"/>
              </a:ext>
            </a:extLst>
          </p:cNvPr>
          <p:cNvPicPr preferRelativeResize="0"/>
          <p:nvPr/>
        </p:nvPicPr>
        <p:blipFill>
          <a:blip r:embed="rId5">
            <a:extLst>
              <a:ext uri="{28A0092B-C50C-407E-A947-70E740481C1C}">
                <a14:useLocalDpi xmlns:a14="http://schemas.microsoft.com/office/drawing/2010/main" val="0"/>
              </a:ext>
            </a:extLst>
          </a:blip>
          <a:srcRect l="15344" r="15344"/>
          <a:stretch/>
        </p:blipFill>
        <p:spPr>
          <a:xfrm>
            <a:off x="6193844" y="2184544"/>
            <a:ext cx="1348818" cy="1945982"/>
          </a:xfrm>
          <a:prstGeom prst="roundRect">
            <a:avLst>
              <a:gd name="adj" fmla="val 16667"/>
            </a:avLst>
          </a:prstGeom>
          <a:noFill/>
          <a:ln w="57150" cap="flat" cmpd="sng">
            <a:solidFill>
              <a:srgbClr val="3A3838"/>
            </a:solidFill>
            <a:prstDash val="solid"/>
            <a:round/>
            <a:headEnd type="none" w="sm" len="sm"/>
            <a:tailEnd type="none" w="sm" len="sm"/>
          </a:ln>
        </p:spPr>
      </p:pic>
      <p:pic>
        <p:nvPicPr>
          <p:cNvPr id="12" name="Google Shape;220;p8">
            <a:extLst>
              <a:ext uri="{FF2B5EF4-FFF2-40B4-BE49-F238E27FC236}">
                <a16:creationId xmlns:a16="http://schemas.microsoft.com/office/drawing/2014/main" id="{800AE39F-CE0E-F23E-E318-5CE56BE53043}"/>
              </a:ext>
            </a:extLst>
          </p:cNvPr>
          <p:cNvPicPr preferRelativeResize="0"/>
          <p:nvPr/>
        </p:nvPicPr>
        <p:blipFill>
          <a:blip r:embed="rId6">
            <a:extLst>
              <a:ext uri="{28A0092B-C50C-407E-A947-70E740481C1C}">
                <a14:useLocalDpi xmlns:a14="http://schemas.microsoft.com/office/drawing/2010/main" val="0"/>
              </a:ext>
            </a:extLst>
          </a:blip>
          <a:srcRect l="15344" r="15344"/>
          <a:stretch/>
        </p:blipFill>
        <p:spPr>
          <a:xfrm>
            <a:off x="2418774" y="2184544"/>
            <a:ext cx="1348818" cy="1945982"/>
          </a:xfrm>
          <a:prstGeom prst="roundRect">
            <a:avLst>
              <a:gd name="adj" fmla="val 16667"/>
            </a:avLst>
          </a:prstGeom>
          <a:noFill/>
          <a:ln w="57150" cap="flat" cmpd="sng">
            <a:solidFill>
              <a:srgbClr val="3A3838"/>
            </a:solidFill>
            <a:prstDash val="solid"/>
            <a:round/>
            <a:headEnd type="none" w="sm" len="sm"/>
            <a:tailEnd type="none" w="sm" len="sm"/>
          </a:ln>
        </p:spPr>
      </p:pic>
      <p:pic>
        <p:nvPicPr>
          <p:cNvPr id="13" name="Google Shape;220;p8">
            <a:extLst>
              <a:ext uri="{FF2B5EF4-FFF2-40B4-BE49-F238E27FC236}">
                <a16:creationId xmlns:a16="http://schemas.microsoft.com/office/drawing/2014/main" id="{9F26A362-00BE-A717-66BC-0E439EA5F52D}"/>
              </a:ext>
            </a:extLst>
          </p:cNvPr>
          <p:cNvPicPr preferRelativeResize="0"/>
          <p:nvPr/>
        </p:nvPicPr>
        <p:blipFill>
          <a:blip r:embed="rId7">
            <a:extLst>
              <a:ext uri="{28A0092B-C50C-407E-A947-70E740481C1C}">
                <a14:useLocalDpi xmlns:a14="http://schemas.microsoft.com/office/drawing/2010/main" val="0"/>
              </a:ext>
            </a:extLst>
          </a:blip>
          <a:srcRect l="17131" r="17131"/>
          <a:stretch/>
        </p:blipFill>
        <p:spPr>
          <a:xfrm>
            <a:off x="8081379" y="2184544"/>
            <a:ext cx="1348818" cy="1945982"/>
          </a:xfrm>
          <a:prstGeom prst="roundRect">
            <a:avLst>
              <a:gd name="adj" fmla="val 16667"/>
            </a:avLst>
          </a:prstGeom>
          <a:noFill/>
          <a:ln w="57150" cap="flat" cmpd="sng">
            <a:solidFill>
              <a:srgbClr val="3A3838"/>
            </a:solidFill>
            <a:prstDash val="solid"/>
            <a:round/>
            <a:headEnd type="none" w="sm" len="sm"/>
            <a:tailEnd type="none" w="sm" len="sm"/>
          </a:ln>
        </p:spPr>
      </p:pic>
      <p:pic>
        <p:nvPicPr>
          <p:cNvPr id="14" name="Picture 13" descr="A person smiling for a picture&#10;&#10;Description automatically generated">
            <a:extLst>
              <a:ext uri="{FF2B5EF4-FFF2-40B4-BE49-F238E27FC236}">
                <a16:creationId xmlns:a16="http://schemas.microsoft.com/office/drawing/2014/main" id="{EC122693-7CC8-FA37-D3F7-62CADD46EA8C}"/>
              </a:ext>
            </a:extLst>
          </p:cNvPr>
          <p:cNvPicPr>
            <a:picLocks noChangeAspect="1"/>
          </p:cNvPicPr>
          <p:nvPr/>
        </p:nvPicPr>
        <p:blipFill rotWithShape="1">
          <a:blip r:embed="rId8">
            <a:extLst>
              <a:ext uri="{28A0092B-C50C-407E-A947-70E740481C1C}">
                <a14:useLocalDpi xmlns:a14="http://schemas.microsoft.com/office/drawing/2010/main" val="0"/>
              </a:ext>
            </a:extLst>
          </a:blip>
          <a:srcRect l="13659" r="17086"/>
          <a:stretch/>
        </p:blipFill>
        <p:spPr>
          <a:xfrm>
            <a:off x="10056109" y="2184544"/>
            <a:ext cx="1348818" cy="1947600"/>
          </a:xfrm>
          <a:prstGeom prst="roundRect">
            <a:avLst>
              <a:gd name="adj" fmla="val 16667"/>
            </a:avLst>
          </a:prstGeom>
          <a:noFill/>
          <a:ln w="57150" cap="flat" cmpd="sng">
            <a:solidFill>
              <a:srgbClr val="3A3838"/>
            </a:solidFill>
            <a:prstDash val="solid"/>
            <a:round/>
            <a:headEnd type="none" w="sm" len="sm"/>
            <a:tailEnd type="none" w="sm" len="sm"/>
          </a:ln>
        </p:spPr>
      </p:pic>
    </p:spTree>
    <p:extLst>
      <p:ext uri="{BB962C8B-B14F-4D97-AF65-F5344CB8AC3E}">
        <p14:creationId xmlns:p14="http://schemas.microsoft.com/office/powerpoint/2010/main" val="133396796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ISMPP_U_webinar_templat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394B8DAAE217E45AC0F6E97E6F6B542" ma:contentTypeVersion="" ma:contentTypeDescription="Create a new document." ma:contentTypeScope="" ma:versionID="22e2cee853d3f96e6ebd6cdca14a8cb5">
  <xsd:schema xmlns:xsd="http://www.w3.org/2001/XMLSchema" xmlns:xs="http://www.w3.org/2001/XMLSchema" xmlns:p="http://schemas.microsoft.com/office/2006/metadata/properties" xmlns:ns2="8b536f62-3d7d-4d8d-91b2-3529adf13c3e" xmlns:ns3="35222ec3-ce27-4deb-9c60-9a43bcd569ff" xmlns:ns4="88bb9aa8-0f58-4ce7-b670-0c58ce47f445" targetNamespace="http://schemas.microsoft.com/office/2006/metadata/properties" ma:root="true" ma:fieldsID="59161af7c10559bf41346b0d955a20e4" ns2:_="" ns3:_="" ns4:_="">
    <xsd:import namespace="8b536f62-3d7d-4d8d-91b2-3529adf13c3e"/>
    <xsd:import namespace="35222ec3-ce27-4deb-9c60-9a43bcd569ff"/>
    <xsd:import namespace="88bb9aa8-0f58-4ce7-b670-0c58ce47f445"/>
    <xsd:element name="properties">
      <xsd:complexType>
        <xsd:sequence>
          <xsd:element name="documentManagement">
            <xsd:complexType>
              <xsd:all>
                <xsd:element ref="ns2:SharedWithUsers" minOccurs="0"/>
                <xsd:element ref="ns2:SharingHintHash"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4:TaxCatchAll" minOccurs="0"/>
                <xsd:element ref="ns3:lcf76f155ced4ddcb4097134ff3c332f"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536f62-3d7d-4d8d-91b2-3529adf13c3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5222ec3-ce27-4deb-9c60-9a43bcd569ff"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e5fe488b-0749-4c90-bfbe-6f6e50d701c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8bb9aa8-0f58-4ce7-b670-0c58ce47f445"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30bbf978-bfc1-408e-a50f-91a91c925a8e}" ma:internalName="TaxCatchAll" ma:showField="CatchAllData" ma:web="88bb9aa8-0f58-4ce7-b670-0c58ce47f4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5222ec3-ce27-4deb-9c60-9a43bcd569ff">
      <Terms xmlns="http://schemas.microsoft.com/office/infopath/2007/PartnerControls"/>
    </lcf76f155ced4ddcb4097134ff3c332f>
    <TaxCatchAll xmlns="88bb9aa8-0f58-4ce7-b670-0c58ce47f44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7FD48EF-D14F-4CE4-A332-590418ED9DDC}">
  <ds:schemaRefs>
    <ds:schemaRef ds:uri="35222ec3-ce27-4deb-9c60-9a43bcd569ff"/>
    <ds:schemaRef ds:uri="88bb9aa8-0f58-4ce7-b670-0c58ce47f445"/>
    <ds:schemaRef ds:uri="8b536f62-3d7d-4d8d-91b2-3529adf13c3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B530CFA-407B-4E6F-A894-373EABDBE37D}">
  <ds:schemaRefs>
    <ds:schemaRef ds:uri="35222ec3-ce27-4deb-9c60-9a43bcd569ff"/>
    <ds:schemaRef ds:uri="88bb9aa8-0f58-4ce7-b670-0c58ce47f445"/>
    <ds:schemaRef ds:uri="8b536f62-3d7d-4d8d-91b2-3529adf13c3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FE5F7A0-A72E-4423-9893-4057E53DF22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575</TotalTime>
  <Words>2776</Words>
  <Application>Microsoft Office PowerPoint</Application>
  <PresentationFormat>Widescreen</PresentationFormat>
  <Paragraphs>273</Paragraphs>
  <Slides>41</Slides>
  <Notes>14</Notes>
  <HiddenSlides>0</HiddenSlides>
  <MMClips>0</MMClips>
  <ScaleCrop>false</ScaleCrop>
  <HeadingPairs>
    <vt:vector size="8" baseType="variant">
      <vt:variant>
        <vt:lpstr>Fonts Used</vt:lpstr>
      </vt:variant>
      <vt:variant>
        <vt:i4>13</vt:i4>
      </vt:variant>
      <vt:variant>
        <vt:lpstr>Theme</vt:lpstr>
      </vt:variant>
      <vt:variant>
        <vt:i4>2</vt:i4>
      </vt:variant>
      <vt:variant>
        <vt:lpstr>Embedded OLE Servers</vt:lpstr>
      </vt:variant>
      <vt:variant>
        <vt:i4>1</vt:i4>
      </vt:variant>
      <vt:variant>
        <vt:lpstr>Slide Titles</vt:lpstr>
      </vt:variant>
      <vt:variant>
        <vt:i4>41</vt:i4>
      </vt:variant>
    </vt:vector>
  </HeadingPairs>
  <TitlesOfParts>
    <vt:vector size="57" baseType="lpstr">
      <vt:lpstr>.AppleSystemUIFont</vt:lpstr>
      <vt:lpstr>Arial</vt:lpstr>
      <vt:lpstr>Arial Narrow</vt:lpstr>
      <vt:lpstr>Arial,Sans-Serif</vt:lpstr>
      <vt:lpstr>Calibri</vt:lpstr>
      <vt:lpstr>Courier New</vt:lpstr>
      <vt:lpstr>Franklin Gothic Book</vt:lpstr>
      <vt:lpstr>Franklin Gothic Demi</vt:lpstr>
      <vt:lpstr>Franklin Gothic Medium</vt:lpstr>
      <vt:lpstr>Gabriola</vt:lpstr>
      <vt:lpstr>Segoe UI</vt:lpstr>
      <vt:lpstr>Symbol</vt:lpstr>
      <vt:lpstr>Wingdings</vt:lpstr>
      <vt:lpstr>Office Theme</vt:lpstr>
      <vt:lpstr>ISMPP_U_webinar_template</vt:lpstr>
      <vt:lpstr>think-cell Slide</vt:lpstr>
      <vt:lpstr>ISMPP University</vt:lpstr>
      <vt:lpstr>ISMPP Would Like to Thank…</vt:lpstr>
      <vt:lpstr>ISMPP Announcements</vt:lpstr>
      <vt:lpstr>ISMPP Announcements</vt:lpstr>
      <vt:lpstr>European Meeting AI Task Force Sessions</vt:lpstr>
      <vt:lpstr>How To Ask Questions</vt:lpstr>
      <vt:lpstr>Disclaimer</vt:lpstr>
      <vt:lpstr>Session objectives</vt:lpstr>
      <vt:lpstr>Faculty</vt:lpstr>
      <vt:lpstr>AI Task Force Objectives &amp; Activities</vt:lpstr>
      <vt:lpstr>PowerPoint Presentation</vt:lpstr>
      <vt:lpstr>Authored by the ISMPP AI Task Force</vt:lpstr>
      <vt:lpstr>Purpose</vt:lpstr>
      <vt:lpstr>Scope</vt:lpstr>
      <vt:lpstr>Ethical Use of AI and Accountability</vt:lpstr>
      <vt:lpstr>Ethical Use of AI and Accountability</vt:lpstr>
      <vt:lpstr>Ethical Use of AI and Accountability</vt:lpstr>
      <vt:lpstr>Ethical Use of AI and Accountability</vt:lpstr>
      <vt:lpstr>Data Privacy and Transparency</vt:lpstr>
      <vt:lpstr>Data Privacy and Transparency</vt:lpstr>
      <vt:lpstr>Data Privacy and Transparency</vt:lpstr>
      <vt:lpstr>Eliminating Bias and Enhancing Accessibility</vt:lpstr>
      <vt:lpstr>Eliminating Bias and Enhancing Accessibility</vt:lpstr>
      <vt:lpstr>Eliminating Bias and Enhancing Accessibility</vt:lpstr>
      <vt:lpstr>Eliminating Bias and Enhancing Accessibility</vt:lpstr>
      <vt:lpstr>Advocacy and engagement</vt:lpstr>
      <vt:lpstr>Advocacy and engagement</vt:lpstr>
      <vt:lpstr>Advocacy and engagement</vt:lpstr>
      <vt:lpstr>Advocacy and engagement</vt:lpstr>
      <vt:lpstr>Call to Action for ISMPP Members</vt:lpstr>
      <vt:lpstr>Audience Q&amp;A</vt:lpstr>
      <vt:lpstr>Upcoming ISMPP U Webinars</vt:lpstr>
      <vt:lpstr>ISMPP University</vt:lpstr>
      <vt:lpstr>Thank you for attending!</vt:lpstr>
      <vt:lpstr>Faculty Bios</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ISMPP University</dc:title>
  <dc:creator>Kevin Lewis</dc:creator>
  <cp:lastModifiedBy>Kevin Lewis</cp:lastModifiedBy>
  <cp:revision>4</cp:revision>
  <dcterms:created xsi:type="dcterms:W3CDTF">2023-02-15T18:16:07Z</dcterms:created>
  <dcterms:modified xsi:type="dcterms:W3CDTF">2023-11-07T20:41:40Z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0x0101007394B8DAAE217E45AC0F6E97E6F6B542</vt:lpwstr>
  </property>
  <property fmtid="{D5CDD505-2E9C-101B-9397-08002B2CF9AE}" pid="3" name="MediaServiceImageTags">
    <vt:lpwstr/>
  </property>
</Properties>
</file>