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71" r:id="rId4"/>
    <p:sldId id="315" r:id="rId5"/>
    <p:sldId id="366" r:id="rId6"/>
    <p:sldId id="295" r:id="rId7"/>
    <p:sldId id="290" r:id="rId8"/>
    <p:sldId id="285" r:id="rId9"/>
    <p:sldId id="289" r:id="rId10"/>
    <p:sldId id="293" r:id="rId11"/>
    <p:sldId id="298" r:id="rId12"/>
    <p:sldId id="299" r:id="rId13"/>
    <p:sldId id="300" r:id="rId14"/>
    <p:sldId id="303" r:id="rId15"/>
    <p:sldId id="304" r:id="rId16"/>
    <p:sldId id="305" r:id="rId17"/>
    <p:sldId id="306" r:id="rId18"/>
    <p:sldId id="307" r:id="rId19"/>
    <p:sldId id="302" r:id="rId20"/>
    <p:sldId id="308" r:id="rId21"/>
    <p:sldId id="309" r:id="rId22"/>
    <p:sldId id="310" r:id="rId23"/>
    <p:sldId id="316" r:id="rId24"/>
    <p:sldId id="378" r:id="rId25"/>
    <p:sldId id="311" r:id="rId26"/>
    <p:sldId id="314" r:id="rId27"/>
    <p:sldId id="364" r:id="rId28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8144" autoAdjust="0"/>
  </p:normalViewPr>
  <p:slideViewPr>
    <p:cSldViewPr>
      <p:cViewPr varScale="1">
        <p:scale>
          <a:sx n="50" d="100"/>
          <a:sy n="50" d="100"/>
        </p:scale>
        <p:origin x="150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41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8FE269-8FD8-4064-B3A1-5491B03D689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9F60F11-089A-4CB2-86C6-BF3F9912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9F6AC6A-30C3-482C-A5DA-DB5DB61AA01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4777708-1457-48E0-94D1-876C5E96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25463"/>
            <a:ext cx="3511550" cy="2633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01694" lvl="1" indent="-343583" defTabSz="916222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B5C6-8332-485D-AA71-8745154788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7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25463"/>
            <a:ext cx="3511550" cy="2633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01694" lvl="1" indent="-343583" defTabSz="916222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B5C6-8332-485D-AA71-8745154788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7297" lvl="1"/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B5C6-8332-485D-AA71-874515478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25463"/>
            <a:ext cx="3511550" cy="2633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6319" indent="-286319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B5C6-8332-485D-AA71-8745154788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4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25463"/>
            <a:ext cx="3511550" cy="2633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1600" dirty="0"/>
          </a:p>
          <a:p>
            <a:pPr marL="286319" indent="-286319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B5C6-8332-485D-AA71-8745154788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3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2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8B5C6-8332-485D-AA71-8745154788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2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19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5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8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7708-1457-48E0-94D1-876C5E96E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715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58925" y="2616200"/>
            <a:ext cx="5984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3399"/>
                </a:solidFill>
              </a:rPr>
              <a:t>RAILROAD COMMISSION OF TEXAS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3267-74BF-4043-A005-5EAE2DF5D5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AA61D-E7AF-41F8-8695-D0593E522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5350-86DC-4727-B654-D825E28A3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8389-D676-43FB-B6D7-082EEFE3C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EC6D-36D7-4B09-8A8C-946A1A3BD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4199-69CD-40D6-B75C-0F58C417A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0D96-B268-4489-9F49-FFB27AABD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86A4A-8A17-4302-A385-60C6B68AA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C4BB-7E1B-44F6-A953-28F642022B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6564F-7D8E-402A-8A38-9E197A022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8476-B102-40E5-A51A-2A6FB071E4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7A23-6B74-46FB-BCD2-92BCAC9C7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6BB0-DE8F-4E1E-8173-AD421EE321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60AFD-F19E-4C7F-A9E9-3738B547C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3CD2-2E39-4ACF-B98B-3B2105651D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3894-0976-439B-86A7-376B8FA00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E6B0-BD24-4E72-BC46-682008B276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7CE5-06C8-4814-8C9E-016134C1C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DEB9-95BA-43DA-B3E5-354B967A01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EDFA8-5D66-4962-BFDB-BF67D7F91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0E1D-EA75-444B-B308-83E7C3505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EE09-3A87-4FE8-872C-F4995A2F2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4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ABBA-C875-4BB6-8605-D55CFF416244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3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80F7-00B9-451B-BD33-5D40EC5741D5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194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0238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3pPr>
            <a:lvl4pPr marL="135358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4pPr>
            <a:lvl5pPr marL="1804774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5pPr>
            <a:lvl6pPr marL="225596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6pPr>
            <a:lvl7pPr marL="2707161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7pPr>
            <a:lvl8pPr marL="3158353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8pPr>
            <a:lvl9pPr marL="360954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7299-D2B1-4670-8B51-A677D7C7D025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727"/>
            </a:lvl1pPr>
            <a:lvl2pPr>
              <a:defRPr sz="2364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727"/>
            </a:lvl1pPr>
            <a:lvl2pPr>
              <a:defRPr sz="2364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BD49-F405-4C42-84A0-37C1D45D1E44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2"/>
          </a:xfrm>
        </p:spPr>
        <p:txBody>
          <a:bodyPr anchor="b"/>
          <a:lstStyle>
            <a:lvl1pPr marL="0" indent="0">
              <a:buNone/>
              <a:defRPr sz="2364" b="1"/>
            </a:lvl1pPr>
            <a:lvl2pPr marL="451194" indent="0">
              <a:buNone/>
              <a:defRPr sz="2000" b="1"/>
            </a:lvl2pPr>
            <a:lvl3pPr marL="902386" indent="0">
              <a:buNone/>
              <a:defRPr sz="1818" b="1"/>
            </a:lvl3pPr>
            <a:lvl4pPr marL="1353580" indent="0">
              <a:buNone/>
              <a:defRPr sz="1545" b="1"/>
            </a:lvl4pPr>
            <a:lvl5pPr marL="1804774" indent="0">
              <a:buNone/>
              <a:defRPr sz="1545" b="1"/>
            </a:lvl5pPr>
            <a:lvl6pPr marL="2255967" indent="0">
              <a:buNone/>
              <a:defRPr sz="1545" b="1"/>
            </a:lvl6pPr>
            <a:lvl7pPr marL="2707161" indent="0">
              <a:buNone/>
              <a:defRPr sz="1545" b="1"/>
            </a:lvl7pPr>
            <a:lvl8pPr marL="3158353" indent="0">
              <a:buNone/>
              <a:defRPr sz="1545" b="1"/>
            </a:lvl8pPr>
            <a:lvl9pPr marL="36095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9"/>
            <a:ext cx="4040188" cy="3951288"/>
          </a:xfrm>
        </p:spPr>
        <p:txBody>
          <a:bodyPr/>
          <a:lstStyle>
            <a:lvl1pPr>
              <a:defRPr sz="2364"/>
            </a:lvl1pPr>
            <a:lvl2pPr>
              <a:defRPr sz="2000"/>
            </a:lvl2pPr>
            <a:lvl3pPr>
              <a:defRPr sz="1818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7"/>
            <a:ext cx="4041775" cy="639762"/>
          </a:xfrm>
        </p:spPr>
        <p:txBody>
          <a:bodyPr anchor="b"/>
          <a:lstStyle>
            <a:lvl1pPr marL="0" indent="0">
              <a:buNone/>
              <a:defRPr sz="2364" b="1"/>
            </a:lvl1pPr>
            <a:lvl2pPr marL="451194" indent="0">
              <a:buNone/>
              <a:defRPr sz="2000" b="1"/>
            </a:lvl2pPr>
            <a:lvl3pPr marL="902386" indent="0">
              <a:buNone/>
              <a:defRPr sz="1818" b="1"/>
            </a:lvl3pPr>
            <a:lvl4pPr marL="1353580" indent="0">
              <a:buNone/>
              <a:defRPr sz="1545" b="1"/>
            </a:lvl4pPr>
            <a:lvl5pPr marL="1804774" indent="0">
              <a:buNone/>
              <a:defRPr sz="1545" b="1"/>
            </a:lvl5pPr>
            <a:lvl6pPr marL="2255967" indent="0">
              <a:buNone/>
              <a:defRPr sz="1545" b="1"/>
            </a:lvl6pPr>
            <a:lvl7pPr marL="2707161" indent="0">
              <a:buNone/>
              <a:defRPr sz="1545" b="1"/>
            </a:lvl7pPr>
            <a:lvl8pPr marL="3158353" indent="0">
              <a:buNone/>
              <a:defRPr sz="1545" b="1"/>
            </a:lvl8pPr>
            <a:lvl9pPr marL="36095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9"/>
            <a:ext cx="4041775" cy="3951288"/>
          </a:xfrm>
        </p:spPr>
        <p:txBody>
          <a:bodyPr/>
          <a:lstStyle>
            <a:lvl1pPr>
              <a:defRPr sz="2364"/>
            </a:lvl1pPr>
            <a:lvl2pPr>
              <a:defRPr sz="2000"/>
            </a:lvl2pPr>
            <a:lvl3pPr>
              <a:defRPr sz="1818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9DF-0E82-46F3-BC45-3B003AACDA0C}" type="datetime1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46E5-6F8E-4B5E-B196-22221A99AF80}" type="datetime1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7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644C-D6B0-46F5-A909-2E8959BE3C0E}" type="datetime1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3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1" cy="5853113"/>
          </a:xfrm>
        </p:spPr>
        <p:txBody>
          <a:bodyPr/>
          <a:lstStyle>
            <a:lvl1pPr>
              <a:defRPr sz="3182"/>
            </a:lvl1pPr>
            <a:lvl2pPr>
              <a:defRPr sz="2727"/>
            </a:lvl2pPr>
            <a:lvl3pPr>
              <a:defRPr sz="2364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13"/>
            <a:ext cx="3008313" cy="4691063"/>
          </a:xfrm>
        </p:spPr>
        <p:txBody>
          <a:bodyPr/>
          <a:lstStyle>
            <a:lvl1pPr marL="0" indent="0">
              <a:buNone/>
              <a:defRPr sz="1364"/>
            </a:lvl1pPr>
            <a:lvl2pPr marL="451194" indent="0">
              <a:buNone/>
              <a:defRPr sz="1182"/>
            </a:lvl2pPr>
            <a:lvl3pPr marL="902386" indent="0">
              <a:buNone/>
              <a:defRPr sz="909"/>
            </a:lvl3pPr>
            <a:lvl4pPr marL="1353580" indent="0">
              <a:buNone/>
              <a:defRPr sz="818"/>
            </a:lvl4pPr>
            <a:lvl5pPr marL="1804774" indent="0">
              <a:buNone/>
              <a:defRPr sz="818"/>
            </a:lvl5pPr>
            <a:lvl6pPr marL="2255967" indent="0">
              <a:buNone/>
              <a:defRPr sz="818"/>
            </a:lvl6pPr>
            <a:lvl7pPr marL="2707161" indent="0">
              <a:buNone/>
              <a:defRPr sz="818"/>
            </a:lvl7pPr>
            <a:lvl8pPr marL="3158353" indent="0">
              <a:buNone/>
              <a:defRPr sz="818"/>
            </a:lvl8pPr>
            <a:lvl9pPr marL="3609547" indent="0">
              <a:buNone/>
              <a:defRPr sz="8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5E0-0C97-43DC-A102-1560C31D2741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182"/>
            </a:lvl1pPr>
            <a:lvl2pPr marL="451194" indent="0">
              <a:buNone/>
              <a:defRPr sz="2727"/>
            </a:lvl2pPr>
            <a:lvl3pPr marL="902386" indent="0">
              <a:buNone/>
              <a:defRPr sz="2364"/>
            </a:lvl3pPr>
            <a:lvl4pPr marL="1353580" indent="0">
              <a:buNone/>
              <a:defRPr sz="2000"/>
            </a:lvl4pPr>
            <a:lvl5pPr marL="1804774" indent="0">
              <a:buNone/>
              <a:defRPr sz="2000"/>
            </a:lvl5pPr>
            <a:lvl6pPr marL="2255967" indent="0">
              <a:buNone/>
              <a:defRPr sz="2000"/>
            </a:lvl6pPr>
            <a:lvl7pPr marL="2707161" indent="0">
              <a:buNone/>
              <a:defRPr sz="2000"/>
            </a:lvl7pPr>
            <a:lvl8pPr marL="3158353" indent="0">
              <a:buNone/>
              <a:defRPr sz="2000"/>
            </a:lvl8pPr>
            <a:lvl9pPr marL="36095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8"/>
            <a:ext cx="5486400" cy="804863"/>
          </a:xfrm>
        </p:spPr>
        <p:txBody>
          <a:bodyPr/>
          <a:lstStyle>
            <a:lvl1pPr marL="0" indent="0">
              <a:buNone/>
              <a:defRPr sz="1364"/>
            </a:lvl1pPr>
            <a:lvl2pPr marL="451194" indent="0">
              <a:buNone/>
              <a:defRPr sz="1182"/>
            </a:lvl2pPr>
            <a:lvl3pPr marL="902386" indent="0">
              <a:buNone/>
              <a:defRPr sz="909"/>
            </a:lvl3pPr>
            <a:lvl4pPr marL="1353580" indent="0">
              <a:buNone/>
              <a:defRPr sz="818"/>
            </a:lvl4pPr>
            <a:lvl5pPr marL="1804774" indent="0">
              <a:buNone/>
              <a:defRPr sz="818"/>
            </a:lvl5pPr>
            <a:lvl6pPr marL="2255967" indent="0">
              <a:buNone/>
              <a:defRPr sz="818"/>
            </a:lvl6pPr>
            <a:lvl7pPr marL="2707161" indent="0">
              <a:buNone/>
              <a:defRPr sz="818"/>
            </a:lvl7pPr>
            <a:lvl8pPr marL="3158353" indent="0">
              <a:buNone/>
              <a:defRPr sz="818"/>
            </a:lvl8pPr>
            <a:lvl9pPr marL="3609547" indent="0">
              <a:buNone/>
              <a:defRPr sz="8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96CC-009D-4F6E-AA21-18D3796D744E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3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8852-D6AA-4FDD-8092-53E78612CECF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0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16D-1594-4F2F-8696-ECABEED107BB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014A-51B2-44DB-A21E-32A282775F3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2318-7179-480A-AF73-9860EF72E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512604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Myriad Pro" panose="020B0503030403020204" pitchFamily="34" charset="0"/>
              </a:rPr>
              <a:t>Railroad Commission of Texas |</a:t>
            </a:r>
            <a:r>
              <a:rPr lang="en-US" sz="1200" b="1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 June 27, 2016 (Change Date In First Master Slide)</a:t>
            </a:r>
            <a:endParaRPr lang="en-US" sz="12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211CD3-A4A4-4DEA-BDE3-67C986699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C8F180-C8D1-43C4-AC99-1C8EC5FB7A61}" type="slidenum">
              <a:rPr 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9262" tIns="49631" rIns="99262" bIns="496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9262" tIns="49631" rIns="99262" bIns="496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4"/>
          </a:xfrm>
          <a:prstGeom prst="rect">
            <a:avLst/>
          </a:prstGeom>
        </p:spPr>
        <p:txBody>
          <a:bodyPr vert="horz" lIns="99262" tIns="49631" rIns="99262" bIns="4963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9836-14CE-43F0-A0A0-027C664A6F15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4"/>
          </a:xfrm>
          <a:prstGeom prst="rect">
            <a:avLst/>
          </a:prstGeom>
        </p:spPr>
        <p:txBody>
          <a:bodyPr vert="horz" lIns="99262" tIns="49631" rIns="99262" bIns="4963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 vert="horz" lIns="99262" tIns="49631" rIns="99262" bIns="4963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333F-3182-4052-8AAB-92A9FE93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02386" rtl="0" eaLnBrk="1" latinLnBrk="0" hangingPunct="1">
        <a:spcBef>
          <a:spcPct val="0"/>
        </a:spcBef>
        <a:buNone/>
        <a:defRPr sz="4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396" indent="-338396" algn="l" defTabSz="902386" rtl="0" eaLnBrk="1" latinLnBrk="0" hangingPunct="1">
        <a:spcBef>
          <a:spcPct val="20000"/>
        </a:spcBef>
        <a:buFont typeface="Arial" pitchFamily="34" charset="0"/>
        <a:buChar char="•"/>
        <a:defRPr sz="3182" kern="1200">
          <a:solidFill>
            <a:schemeClr val="tx1"/>
          </a:solidFill>
          <a:latin typeface="+mn-lt"/>
          <a:ea typeface="+mn-ea"/>
          <a:cs typeface="+mn-cs"/>
        </a:defRPr>
      </a:lvl1pPr>
      <a:lvl2pPr marL="733188" indent="-281996" algn="l" defTabSz="902386" rtl="0" eaLnBrk="1" latinLnBrk="0" hangingPunct="1">
        <a:spcBef>
          <a:spcPct val="20000"/>
        </a:spcBef>
        <a:buFont typeface="Arial" pitchFamily="34" charset="0"/>
        <a:buChar char="–"/>
        <a:defRPr sz="2727" kern="1200">
          <a:solidFill>
            <a:schemeClr val="tx1"/>
          </a:solidFill>
          <a:latin typeface="+mn-lt"/>
          <a:ea typeface="+mn-ea"/>
          <a:cs typeface="+mn-cs"/>
        </a:defRPr>
      </a:lvl2pPr>
      <a:lvl3pPr marL="1127983" indent="-225597" algn="l" defTabSz="902386" rtl="0" eaLnBrk="1" latinLnBrk="0" hangingPunct="1">
        <a:spcBef>
          <a:spcPct val="20000"/>
        </a:spcBef>
        <a:buFont typeface="Arial" pitchFamily="34" charset="0"/>
        <a:buChar char="•"/>
        <a:defRPr sz="2364" kern="1200">
          <a:solidFill>
            <a:schemeClr val="tx1"/>
          </a:solidFill>
          <a:latin typeface="+mn-lt"/>
          <a:ea typeface="+mn-ea"/>
          <a:cs typeface="+mn-cs"/>
        </a:defRPr>
      </a:lvl3pPr>
      <a:lvl4pPr marL="1579177" indent="-225597" algn="l" defTabSz="902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370" indent="-225597" algn="l" defTabSz="902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564" indent="-225597" algn="l" defTabSz="902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757" indent="-225597" algn="l" defTabSz="902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951" indent="-225597" algn="l" defTabSz="902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144" indent="-225597" algn="l" defTabSz="902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51194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02386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53580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04774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255967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7161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58353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609547" algn="l" defTabSz="902386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sfirstinitiative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 descr="Deborah Davis Production Manager" title="Production Department">
            <a:extLst>
              <a:ext uri="{FF2B5EF4-FFF2-40B4-BE49-F238E27FC236}">
                <a16:creationId xmlns:a16="http://schemas.microsoft.com/office/drawing/2014/main" id="{9A31A857-83BD-4962-BB7F-D9467470A7D6}"/>
              </a:ext>
            </a:extLst>
          </p:cNvPr>
          <p:cNvSpPr txBox="1"/>
          <p:nvPr/>
        </p:nvSpPr>
        <p:spPr>
          <a:xfrm>
            <a:off x="1066800" y="2133600"/>
            <a:ext cx="4876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Myriad Pro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Disposal Well Rules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Myriad Pro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Seismicity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400" b="1" dirty="0">
              <a:solidFill>
                <a:schemeClr val="bg1"/>
              </a:solidFill>
              <a:latin typeface="Myriad Pro" pitchFamily="34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Myriad Pro" pitchFamily="34" charset="0"/>
              </a:rPr>
              <a:t>Leslie Savage, P.G.</a:t>
            </a:r>
            <a:endParaRPr lang="en-US" alt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Myriad Pro" pitchFamily="34" charset="0"/>
              </a:rPr>
              <a:t>Paul Dubois, P.E.</a:t>
            </a:r>
            <a:endParaRPr lang="en-US" altLang="en-US" sz="2400" dirty="0">
              <a:solidFill>
                <a:schemeClr val="bg1"/>
              </a:solidFill>
              <a:latin typeface="Myriad Pro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2000" dirty="0">
                <a:solidFill>
                  <a:prstClr val="white"/>
                </a:solidFill>
                <a:latin typeface="Calibri" panose="020F0502020204030204" pitchFamily="34" charset="0"/>
              </a:rPr>
              <a:t>May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76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Amended disposal well rules November 2014</a:t>
            </a:r>
          </a:p>
          <a:p>
            <a:pPr lvl="1"/>
            <a:r>
              <a:rPr lang="en-US" dirty="0"/>
              <a:t>Survey of historical seismic activity in area</a:t>
            </a:r>
          </a:p>
          <a:p>
            <a:pPr lvl="2"/>
            <a:r>
              <a:rPr lang="en-US" dirty="0"/>
              <a:t>Survey of a circular area of 100 square miles (circle with a radius of 9.08 km/5.6 miles) centered around the proposed disposal well location for seismic activity</a:t>
            </a:r>
          </a:p>
          <a:p>
            <a:pPr lvl="2"/>
            <a:r>
              <a:rPr lang="en-US" dirty="0"/>
              <a:t>If historic seismic activity in survey area or conditions that may increase the risk that fluids will not be confined to the injection interval, operator must provide additional information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Additional Geologic Data</a:t>
            </a:r>
          </a:p>
          <a:p>
            <a:pPr lvl="1"/>
            <a:r>
              <a:rPr lang="en-US" dirty="0"/>
              <a:t>Structure/</a:t>
            </a:r>
            <a:r>
              <a:rPr lang="en-US" dirty="0" err="1"/>
              <a:t>isopach</a:t>
            </a:r>
            <a:r>
              <a:rPr lang="en-US" dirty="0"/>
              <a:t> maps, geologic/seismic cross sections</a:t>
            </a:r>
          </a:p>
          <a:p>
            <a:pPr lvl="1"/>
            <a:r>
              <a:rPr lang="en-US" dirty="0"/>
              <a:t>Relevant geologic data for area/disposal zone</a:t>
            </a:r>
          </a:p>
          <a:p>
            <a:r>
              <a:rPr lang="en-US" dirty="0"/>
              <a:t>Review additional information</a:t>
            </a:r>
          </a:p>
          <a:p>
            <a:pPr lvl="1"/>
            <a:r>
              <a:rPr lang="en-US" dirty="0"/>
              <a:t>Proposed maximum daily injection volume</a:t>
            </a:r>
          </a:p>
          <a:p>
            <a:pPr lvl="1"/>
            <a:r>
              <a:rPr lang="en-US" dirty="0"/>
              <a:t>Depth of injection interval to faulted basement rock</a:t>
            </a:r>
          </a:p>
          <a:p>
            <a:pPr lvl="1"/>
            <a:r>
              <a:rPr lang="en-US" dirty="0"/>
              <a:t>Mapped known faults in the area</a:t>
            </a:r>
          </a:p>
          <a:p>
            <a:pPr lvl="1"/>
            <a:r>
              <a:rPr lang="en-US" dirty="0"/>
              <a:t>Relevant articles, map or other research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7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amfrack.pbworks.com/f/1323281493/top%20ellenbur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6795" r="3675" b="2381"/>
          <a:stretch/>
        </p:blipFill>
        <p:spPr bwMode="auto">
          <a:xfrm>
            <a:off x="307878" y="796637"/>
            <a:ext cx="5026122" cy="54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52451" y="228600"/>
            <a:ext cx="8077200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455" dirty="0">
                <a:solidFill>
                  <a:schemeClr val="bg1"/>
                </a:solidFill>
                <a:cs typeface="Times New Roman" charset="0"/>
              </a:rPr>
              <a:t>Structure Map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1" y="6648809"/>
            <a:ext cx="7920448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182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8727" y="6263466"/>
            <a:ext cx="2133600" cy="354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997465" y="6103809"/>
            <a:ext cx="3810000" cy="5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2000" b="1" i="1" dirty="0">
              <a:cs typeface="Times New Roman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555012" y="1075651"/>
            <a:ext cx="3344718" cy="1402773"/>
          </a:xfrm>
          <a:prstGeom prst="rect">
            <a:avLst/>
          </a:prstGeom>
          <a:solidFill>
            <a:srgbClr val="FFFFFF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r>
              <a:rPr lang="en-US" sz="1818" u="sng" dirty="0">
                <a:latin typeface="Calibri"/>
                <a:ea typeface="Calibri"/>
                <a:cs typeface="Times New Roman"/>
              </a:rPr>
              <a:t>Fig 5.</a:t>
            </a:r>
            <a:r>
              <a:rPr lang="en-US" sz="1818" dirty="0">
                <a:latin typeface="Calibri"/>
                <a:ea typeface="Calibri"/>
                <a:cs typeface="Times New Roman"/>
              </a:rPr>
              <a:t>  Sub-Sea Structure Map of Top of </a:t>
            </a:r>
            <a:r>
              <a:rPr lang="en-US" sz="1818" dirty="0" err="1">
                <a:latin typeface="Calibri"/>
                <a:ea typeface="Calibri"/>
                <a:cs typeface="Times New Roman"/>
              </a:rPr>
              <a:t>Ellenburger</a:t>
            </a:r>
            <a:r>
              <a:rPr lang="en-US" sz="1818" dirty="0">
                <a:latin typeface="Calibri"/>
                <a:ea typeface="Calibri"/>
                <a:cs typeface="Times New Roman"/>
              </a:rPr>
              <a:t> Formation  from: “</a:t>
            </a:r>
            <a:r>
              <a:rPr lang="en-US" sz="1636" b="1" dirty="0"/>
              <a:t>Geology of the Barnett and Marcellus </a:t>
            </a:r>
            <a:r>
              <a:rPr lang="en-US" sz="1636" b="1" dirty="0" err="1"/>
              <a:t>Shales</a:t>
            </a:r>
            <a:r>
              <a:rPr lang="en-US" sz="1636" b="1" dirty="0"/>
              <a:t>” by Lauren Hudson</a:t>
            </a:r>
          </a:p>
          <a:p>
            <a:pPr>
              <a:lnSpc>
                <a:spcPct val="115000"/>
              </a:lnSpc>
              <a:spcAft>
                <a:spcPts val="909"/>
              </a:spcAft>
            </a:pPr>
            <a:endParaRPr lang="en-US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555012" y="2951788"/>
            <a:ext cx="2698920" cy="1308485"/>
          </a:xfrm>
          <a:prstGeom prst="rect">
            <a:avLst/>
          </a:prstGeom>
          <a:solidFill>
            <a:srgbClr val="FFFFFF">
              <a:alpha val="54902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36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Proposed Disposal Well</a:t>
            </a:r>
            <a:endParaRPr lang="en-US" sz="1636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636" b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est</a:t>
            </a:r>
            <a:r>
              <a:rPr lang="en-US" sz="1636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Top </a:t>
            </a:r>
            <a:r>
              <a:rPr lang="en-US" sz="1636" b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Ellenburger</a:t>
            </a:r>
            <a:r>
              <a:rPr lang="en-US" sz="1636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= -5775 + 975kb = 6750’ sub kb</a:t>
            </a:r>
            <a:endParaRPr lang="en-US" sz="1636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997466" y="2985462"/>
            <a:ext cx="1557546" cy="23572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sp>
        <p:nvSpPr>
          <p:cNvPr id="35" name="Oval 34"/>
          <p:cNvSpPr/>
          <p:nvPr/>
        </p:nvSpPr>
        <p:spPr>
          <a:xfrm>
            <a:off x="3832943" y="2829598"/>
            <a:ext cx="164523" cy="155864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357829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3"/>
          <a:srcRect l="4164" t="7212" r="10991" b="31284"/>
          <a:stretch/>
        </p:blipFill>
        <p:spPr>
          <a:xfrm>
            <a:off x="1427019" y="1723841"/>
            <a:ext cx="6645805" cy="3717753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6200" y="311727"/>
            <a:ext cx="8721437" cy="62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455" dirty="0">
                <a:solidFill>
                  <a:schemeClr val="bg1"/>
                </a:solidFill>
                <a:cs typeface="Times New Roman" charset="0"/>
              </a:rPr>
              <a:t>Structure Map with Epicenters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01784" y="5368637"/>
            <a:ext cx="7353299" cy="89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845988" lvl="2" indent="0" eaLnBrk="1" hangingPunct="1">
              <a:spcBef>
                <a:spcPct val="0"/>
              </a:spcBef>
            </a:pPr>
            <a:endParaRPr lang="en-US" sz="1818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1" y="6648809"/>
            <a:ext cx="7920448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182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8727" y="6263466"/>
            <a:ext cx="2133600" cy="354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997465" y="6103809"/>
            <a:ext cx="3810000" cy="5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2000" b="1" i="1" dirty="0">
              <a:cs typeface="Times New Roman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36355" y="3656353"/>
            <a:ext cx="147205" cy="1558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61238" y="2475961"/>
            <a:ext cx="248718" cy="11347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9" name="Oval 18"/>
          <p:cNvSpPr/>
          <p:nvPr/>
        </p:nvSpPr>
        <p:spPr>
          <a:xfrm rot="19148812">
            <a:off x="2222412" y="1403899"/>
            <a:ext cx="822368" cy="3278909"/>
          </a:xfrm>
          <a:prstGeom prst="ellipse">
            <a:avLst/>
          </a:prstGeom>
          <a:noFill/>
          <a:ln w="25400" cap="flat" cmpd="sng" algn="ctr">
            <a:solidFill>
              <a:srgbClr val="1CC6CA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  <p:sp>
        <p:nvSpPr>
          <p:cNvPr id="23" name="Oval 22"/>
          <p:cNvSpPr/>
          <p:nvPr/>
        </p:nvSpPr>
        <p:spPr>
          <a:xfrm>
            <a:off x="2816849" y="3532817"/>
            <a:ext cx="147205" cy="1558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04580" y="3688682"/>
            <a:ext cx="812269" cy="10195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92751" y="4715020"/>
            <a:ext cx="3385705" cy="621276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273" b="1" dirty="0">
                <a:latin typeface="Calibri"/>
                <a:ea typeface="Calibri"/>
                <a:cs typeface="Times New Roman"/>
              </a:rPr>
              <a:t>Same M 4.1 Earthquake, occurred on 1/25/2013, re-spotted by</a:t>
            </a:r>
            <a:r>
              <a:rPr lang="en-US" sz="1273" b="1" u="sng" dirty="0">
                <a:latin typeface="Calibri"/>
                <a:ea typeface="Calibri"/>
                <a:cs typeface="Times New Roman"/>
              </a:rPr>
              <a:t> UTIG</a:t>
            </a:r>
            <a:endParaRPr lang="en-US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53262" y="1908347"/>
            <a:ext cx="2164773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273" b="1">
                <a:latin typeface="Calibri"/>
                <a:ea typeface="Calibri"/>
                <a:cs typeface="Times New Roman"/>
              </a:rPr>
              <a:t>M 4.1 Earthquake, occurred 1/25/2013 spotted by USGS</a:t>
            </a:r>
            <a:endParaRPr lang="en-US" sz="1000"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 rot="16200000">
            <a:off x="7020983" y="3969876"/>
            <a:ext cx="145025" cy="143557"/>
          </a:xfrm>
          <a:prstGeom prst="ellipse">
            <a:avLst/>
          </a:prstGeom>
          <a:noFill/>
          <a:ln w="25400" cap="flat" cmpd="sng" algn="ctr">
            <a:solidFill>
              <a:srgbClr val="161AD0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455403" y="4457752"/>
            <a:ext cx="1214318" cy="602246"/>
          </a:xfrm>
          <a:prstGeom prst="rect">
            <a:avLst/>
          </a:prstGeom>
          <a:solidFill>
            <a:srgbClr val="FFFFFF"/>
          </a:solidFill>
          <a:ln w="9525">
            <a:solidFill>
              <a:srgbClr val="161AD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Proposed Disposal Well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165274" y="4114167"/>
            <a:ext cx="290129" cy="600854"/>
          </a:xfrm>
          <a:prstGeom prst="straightConnector1">
            <a:avLst/>
          </a:prstGeom>
          <a:noFill/>
          <a:ln w="19050" cap="flat" cmpd="sng" algn="ctr">
            <a:solidFill>
              <a:srgbClr val="161AD0"/>
            </a:solidFill>
            <a:prstDash val="solid"/>
            <a:tailEnd type="arrow"/>
          </a:ln>
          <a:effectLst/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40427" y="2403892"/>
            <a:ext cx="1198419" cy="551715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solidFill>
              <a:srgbClr val="1CC6CA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Fault &amp; Earthquakes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065935" y="2197272"/>
            <a:ext cx="361084" cy="216305"/>
          </a:xfrm>
          <a:prstGeom prst="straightConnector1">
            <a:avLst/>
          </a:prstGeom>
          <a:noFill/>
          <a:ln w="19050" cap="flat" cmpd="sng" algn="ctr">
            <a:solidFill>
              <a:srgbClr val="1CC6CA"/>
            </a:solidFill>
            <a:prstDash val="solid"/>
            <a:tailEnd type="arrow"/>
          </a:ln>
          <a:effectLst/>
        </p:spPr>
      </p:cxnSp>
      <p:sp>
        <p:nvSpPr>
          <p:cNvPr id="21" name="Oval 20"/>
          <p:cNvSpPr/>
          <p:nvPr/>
        </p:nvSpPr>
        <p:spPr>
          <a:xfrm rot="18950369">
            <a:off x="3022703" y="2062294"/>
            <a:ext cx="773794" cy="74562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83127" tIns="41564" rIns="83127" bIns="415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36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077338" y="1832859"/>
            <a:ext cx="1460255" cy="602246"/>
          </a:xfrm>
          <a:prstGeom prst="rect">
            <a:avLst/>
          </a:prstGeom>
          <a:solidFill>
            <a:srgbClr val="FFFFFF"/>
          </a:solidFill>
          <a:ln w="9525">
            <a:solidFill>
              <a:srgbClr val="161AD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Contours on Top of Travis Peak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979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8" y="865909"/>
            <a:ext cx="7239000" cy="52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26" y="319285"/>
            <a:ext cx="8511306" cy="6927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91" dirty="0">
                <a:solidFill>
                  <a:schemeClr val="bg1"/>
                </a:solidFill>
                <a:latin typeface="+mj-lt"/>
              </a:rPr>
              <a:t>Additional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629026" y="5992159"/>
            <a:ext cx="3914775" cy="5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2000" b="1" i="1" dirty="0">
              <a:cs typeface="Times New Roman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2" y="6648809"/>
            <a:ext cx="7878906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182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9455" y="6277028"/>
            <a:ext cx="2133600" cy="3540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52451" y="311727"/>
            <a:ext cx="8077200" cy="5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455" dirty="0">
                <a:solidFill>
                  <a:schemeClr val="bg1"/>
                </a:solidFill>
                <a:cs typeface="Times New Roman" charset="0"/>
              </a:rPr>
              <a:t>Geologic Cross Section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1" y="6648809"/>
            <a:ext cx="7920448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182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8727" y="6263466"/>
            <a:ext cx="2133600" cy="354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997465" y="6226734"/>
            <a:ext cx="3810000" cy="41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2000" b="1" i="1" dirty="0">
              <a:cs typeface="Times New Roman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96001" y="4537363"/>
            <a:ext cx="1205217" cy="316355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faulted rock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b="6113"/>
          <a:stretch/>
        </p:blipFill>
        <p:spPr>
          <a:xfrm>
            <a:off x="801940" y="1035243"/>
            <a:ext cx="5126182" cy="4949152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5518172" y="1252040"/>
            <a:ext cx="317031" cy="62345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026727" y="1405590"/>
            <a:ext cx="1593274" cy="316355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rgbClr val="3C28BE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Disposal Interval</a:t>
            </a:r>
            <a:endParaRPr lang="en-US" sz="1455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72909" y="2251363"/>
            <a:ext cx="1408545" cy="316355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 err="1">
                <a:latin typeface="Calibri"/>
                <a:ea typeface="Calibri"/>
                <a:cs typeface="Times New Roman"/>
              </a:rPr>
              <a:t>Unfaulted</a:t>
            </a:r>
            <a:r>
              <a:rPr lang="en-US" sz="1455" b="1" dirty="0">
                <a:latin typeface="Calibri"/>
                <a:ea typeface="Calibri"/>
                <a:cs typeface="Times New Roman"/>
              </a:rPr>
              <a:t> rock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40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/>
          <a:srcRect l="1978" t="4581" r="1351" b="2528"/>
          <a:stretch/>
        </p:blipFill>
        <p:spPr>
          <a:xfrm>
            <a:off x="482575" y="1073727"/>
            <a:ext cx="7771357" cy="5153008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44475" y="23595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3455" dirty="0">
                <a:solidFill>
                  <a:schemeClr val="bg1"/>
                </a:solidFill>
                <a:cs typeface="Times New Roman" charset="0"/>
              </a:rPr>
              <a:t>Seismic Cross Section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1" y="6648809"/>
            <a:ext cx="7920448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182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8727" y="6263466"/>
            <a:ext cx="2133600" cy="3540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997465" y="6226734"/>
            <a:ext cx="3810000" cy="41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2000" b="1" i="1" dirty="0">
              <a:cs typeface="Times New Roman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74656" y="1697182"/>
            <a:ext cx="2152945" cy="277091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909"/>
              </a:spcAft>
            </a:pPr>
            <a:r>
              <a:rPr lang="en-US" sz="1455" b="1" dirty="0" err="1">
                <a:latin typeface="Calibri"/>
                <a:ea typeface="Calibri"/>
                <a:cs typeface="Times New Roman"/>
              </a:rPr>
              <a:t>Unfaulted</a:t>
            </a:r>
            <a:r>
              <a:rPr lang="en-US" sz="1455" b="1" dirty="0">
                <a:latin typeface="Calibri"/>
                <a:ea typeface="Calibri"/>
                <a:cs typeface="Times New Roman"/>
              </a:rPr>
              <a:t> Disposal Zone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680364" y="5103775"/>
            <a:ext cx="1226556" cy="316355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Faulted rock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603480" y="3082636"/>
            <a:ext cx="1393065" cy="277091"/>
          </a:xfrm>
          <a:prstGeom prst="rect">
            <a:avLst/>
          </a:prstGeom>
          <a:solidFill>
            <a:srgbClr val="FFFFFF">
              <a:alpha val="52157"/>
            </a:srgbClr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83127" tIns="41564" rIns="83127" bIns="41564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909"/>
              </a:spcAft>
            </a:pPr>
            <a:r>
              <a:rPr lang="en-US" sz="1455" b="1" dirty="0">
                <a:latin typeface="Calibri"/>
                <a:ea typeface="Calibri"/>
                <a:cs typeface="Times New Roman"/>
              </a:rPr>
              <a:t>Un-faulted rock</a:t>
            </a:r>
            <a:endParaRPr lang="en-US" sz="1455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655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Mitigating hazard</a:t>
            </a:r>
          </a:p>
          <a:p>
            <a:pPr lvl="1"/>
            <a:r>
              <a:rPr lang="en-US" dirty="0"/>
              <a:t>Evaluate hazard and determine whether hazard can be mitigated</a:t>
            </a:r>
          </a:p>
          <a:p>
            <a:pPr lvl="1"/>
            <a:r>
              <a:rPr lang="en-US" dirty="0"/>
              <a:t>Discuss hazards with operator</a:t>
            </a:r>
          </a:p>
          <a:p>
            <a:pPr lvl="2"/>
            <a:r>
              <a:rPr lang="en-US" dirty="0"/>
              <a:t>Request additional information</a:t>
            </a:r>
          </a:p>
          <a:p>
            <a:pPr lvl="2"/>
            <a:r>
              <a:rPr lang="en-US" dirty="0"/>
              <a:t>Discuss modification of application or conditioning of permit to mitigate risk</a:t>
            </a:r>
          </a:p>
          <a:p>
            <a:pPr lvl="1"/>
            <a:r>
              <a:rPr lang="en-US" dirty="0"/>
              <a:t>Operator hazard management plan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6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Mitigating Hazard</a:t>
            </a:r>
          </a:p>
          <a:p>
            <a:pPr lvl="1"/>
            <a:r>
              <a:rPr lang="en-US" dirty="0"/>
              <a:t>Possible special permit conditions</a:t>
            </a:r>
          </a:p>
          <a:p>
            <a:pPr lvl="2"/>
            <a:r>
              <a:rPr lang="en-US" dirty="0"/>
              <a:t>More frequent monitoring &amp; reporting of injection rate and pressure</a:t>
            </a:r>
          </a:p>
          <a:p>
            <a:pPr lvl="2"/>
            <a:r>
              <a:rPr lang="en-US" dirty="0"/>
              <a:t>Reduced volume and/or pressure</a:t>
            </a:r>
          </a:p>
          <a:p>
            <a:pPr lvl="2"/>
            <a:r>
              <a:rPr lang="en-US" dirty="0"/>
              <a:t>Plugback to increase distance from basement rock/faults</a:t>
            </a:r>
          </a:p>
          <a:p>
            <a:pPr lvl="2"/>
            <a:r>
              <a:rPr lang="en-US" dirty="0"/>
              <a:t>Seismic monitors</a:t>
            </a:r>
          </a:p>
          <a:p>
            <a:pPr lvl="2"/>
            <a:r>
              <a:rPr lang="en-US" dirty="0"/>
              <a:t>Permit expiration date</a:t>
            </a:r>
          </a:p>
          <a:p>
            <a:pPr lvl="1"/>
            <a:r>
              <a:rPr lang="en-US" dirty="0"/>
              <a:t>Deny application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6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Activity as of April 11, 2018</a:t>
            </a:r>
          </a:p>
          <a:p>
            <a:pPr lvl="1"/>
            <a:r>
              <a:rPr lang="en-US" dirty="0"/>
              <a:t>Received 189 disposal well applications or amendments in which survey included seismic event(s)</a:t>
            </a:r>
          </a:p>
          <a:p>
            <a:pPr lvl="2"/>
            <a:r>
              <a:rPr lang="en-US" dirty="0"/>
              <a:t>92 Permitted with special conditions</a:t>
            </a:r>
          </a:p>
          <a:p>
            <a:pPr lvl="2"/>
            <a:r>
              <a:rPr lang="en-US" dirty="0"/>
              <a:t>9 Permitted without special conditions</a:t>
            </a:r>
          </a:p>
          <a:p>
            <a:pPr lvl="2"/>
            <a:r>
              <a:rPr lang="en-US" dirty="0"/>
              <a:t>36 Returned or withdrawn</a:t>
            </a:r>
          </a:p>
          <a:p>
            <a:pPr lvl="2"/>
            <a:r>
              <a:rPr lang="en-US" dirty="0"/>
              <a:t> 10 scheduled for hearing due to protests</a:t>
            </a:r>
          </a:p>
          <a:p>
            <a:pPr lvl="2"/>
            <a:r>
              <a:rPr lang="en-US" dirty="0"/>
              <a:t> 42 pending review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2" y="6648809"/>
            <a:ext cx="7878906" cy="0"/>
          </a:xfrm>
          <a:prstGeom prst="line">
            <a:avLst/>
          </a:prstGeom>
          <a:noFill/>
          <a:ln w="60325" cmpd="thinThick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38" tIns="45119" rIns="90238" bIns="4511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02386"/>
            <a:endParaRPr lang="en-US" sz="2182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9455" y="6277028"/>
            <a:ext cx="2133600" cy="354060"/>
          </a:xfrm>
        </p:spPr>
        <p:txBody>
          <a:bodyPr/>
          <a:lstStyle/>
          <a:p>
            <a:pPr defTabSz="902386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3629026" y="5992159"/>
            <a:ext cx="3914775" cy="5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38" tIns="45119" rIns="90238" bIns="451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 Black" pitchFamily="34" charset="0"/>
              </a:defRPr>
            </a:lvl9pPr>
          </a:lstStyle>
          <a:p>
            <a:pPr defTabSz="902386" eaLnBrk="1" hangingPunct="1"/>
            <a:endParaRPr lang="en-US" sz="2000" b="1" i="1" dirty="0">
              <a:latin typeface="Calibri"/>
              <a:cs typeface="Times New Roman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9" y="1513293"/>
            <a:ext cx="7849843" cy="4201707"/>
          </a:xfrm>
          <a:prstGeom prst="rect">
            <a:avLst/>
          </a:prstGeom>
        </p:spPr>
        <p:txBody>
          <a:bodyPr vert="horz" lIns="90238" tIns="45119" rIns="90238" bIns="45119" rtlCol="0">
            <a:normAutofit/>
          </a:bodyPr>
          <a:lstStyle>
            <a:lvl1pPr marL="372232" indent="-372232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99" indent="-310192" algn="l" defTabSz="9926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769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077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385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693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0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309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616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2386" lvl="2" indent="0" defTabSz="902386">
              <a:buNone/>
            </a:pPr>
            <a:endParaRPr lang="en-US" sz="2909" b="1" dirty="0">
              <a:solidFill>
                <a:prstClr val="black"/>
              </a:solidFill>
              <a:latin typeface="Calibri"/>
            </a:endParaRPr>
          </a:p>
          <a:p>
            <a:pPr marL="733188" lvl="1" indent="-281996" defTabSz="902386"/>
            <a:endParaRPr lang="en-US" sz="3273" b="1" dirty="0">
              <a:solidFill>
                <a:prstClr val="black"/>
              </a:solidFill>
              <a:latin typeface="Calibri"/>
            </a:endParaRPr>
          </a:p>
          <a:p>
            <a:pPr marL="415641" lvl="1" indent="0" defTabSz="902386">
              <a:buNone/>
            </a:pPr>
            <a:endParaRPr lang="en-US" sz="3273" b="1" dirty="0">
              <a:solidFill>
                <a:prstClr val="black"/>
              </a:solidFill>
              <a:latin typeface="Calibri"/>
            </a:endParaRPr>
          </a:p>
          <a:p>
            <a:pPr marL="338396" indent="-338396" defTabSz="902386"/>
            <a:endParaRPr lang="en-US" sz="318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5700" y="242463"/>
            <a:ext cx="7897090" cy="969818"/>
          </a:xfrm>
          <a:prstGeom prst="rect">
            <a:avLst/>
          </a:prstGeom>
        </p:spPr>
        <p:txBody>
          <a:bodyPr vert="horz" lIns="90238" tIns="45119" rIns="90238" bIns="45119" rtlCol="0">
            <a:noAutofit/>
          </a:bodyPr>
          <a:lstStyle>
            <a:lvl1pPr marL="372232" indent="-372232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99" indent="-310192" algn="l" defTabSz="9926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769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077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385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693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0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309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616" indent="-248154" algn="l" defTabSz="9926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2386">
              <a:buNone/>
            </a:pPr>
            <a:r>
              <a:rPr lang="en-US" sz="4000" b="1" u="sng" dirty="0">
                <a:solidFill>
                  <a:srgbClr val="3C51AA"/>
                </a:solidFill>
                <a:latin typeface="Calibri"/>
              </a:rPr>
              <a:t>Seismic Activity in Central U.S.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7" y="996065"/>
            <a:ext cx="6610142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097" y="1697182"/>
            <a:ext cx="2078244" cy="311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2386"/>
            <a:r>
              <a:rPr lang="en-US" sz="1636" dirty="0">
                <a:solidFill>
                  <a:prstClr val="black"/>
                </a:solidFill>
                <a:latin typeface="Calibri"/>
              </a:rPr>
              <a:t>Cumulative number of earthquakes with a magnitude of 3.0 or larger in the central and eastern United States, 1973–2016. The long-term rate of approximately 29 earthquakes /year increased sharply starting around 2009 (from USGS)</a:t>
            </a:r>
          </a:p>
        </p:txBody>
      </p:sp>
    </p:spTree>
    <p:extLst>
      <p:ext uri="{BB962C8B-B14F-4D97-AF65-F5344CB8AC3E}">
        <p14:creationId xmlns:p14="http://schemas.microsoft.com/office/powerpoint/2010/main" val="2038687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Disposal Well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Clarified authority to modify, suspend, or cancel existing permit</a:t>
            </a:r>
          </a:p>
          <a:p>
            <a:pPr lvl="1"/>
            <a:r>
              <a:rPr lang="en-US" dirty="0"/>
              <a:t>If disposal well suspected of or shown to be causing seismic activity</a:t>
            </a:r>
          </a:p>
          <a:p>
            <a:pPr lvl="1"/>
            <a:r>
              <a:rPr lang="en-US" dirty="0"/>
              <a:t>Notice and opportunity for hearing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4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2017-F397-4DFA-9247-4AD19B59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TexNet</a:t>
            </a:r>
            <a:r>
              <a:rPr lang="en-US" dirty="0"/>
              <a:t> – Bureau of Economic Geology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508E-0B0C-4BFC-986A-FCB6897E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 Bill 2, 84th Texas Legislature (2016–17), Section 16 provides funding for </a:t>
            </a:r>
            <a:r>
              <a:rPr lang="en-US" dirty="0" err="1"/>
              <a:t>TexNet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endParaRPr lang="en-US" sz="3200" i="1" dirty="0"/>
          </a:p>
          <a:p>
            <a:pPr marL="400050" lvl="1" indent="0">
              <a:buNone/>
            </a:pPr>
            <a:r>
              <a:rPr lang="en-US" sz="3200" i="1" dirty="0"/>
              <a:t>“…for the purchase and deployment of seismic equipment, maintenance of seismic networks, modeling of reservoir behavior for systems of wells in the vicinity of faults, …” </a:t>
            </a:r>
          </a:p>
        </p:txBody>
      </p:sp>
    </p:spTree>
    <p:extLst>
      <p:ext uri="{BB962C8B-B14F-4D97-AF65-F5344CB8AC3E}">
        <p14:creationId xmlns:p14="http://schemas.microsoft.com/office/powerpoint/2010/main" val="384731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the BEG on data/products that can be shared and used in our decisions</a:t>
            </a:r>
          </a:p>
          <a:p>
            <a:r>
              <a:rPr lang="en-US" dirty="0"/>
              <a:t>Developing set of guidelines in Permian Basin for permitting based on current research </a:t>
            </a:r>
          </a:p>
          <a:p>
            <a:r>
              <a:rPr lang="en-US" dirty="0"/>
              <a:t>Basic and applied research from BEG/</a:t>
            </a:r>
            <a:r>
              <a:rPr lang="en-US" dirty="0" err="1"/>
              <a:t>TexNet</a:t>
            </a:r>
            <a:r>
              <a:rPr lang="en-US" dirty="0"/>
              <a:t> and others and others will be the foundation of regulatory action.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3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TexNet</a:t>
            </a:r>
            <a:r>
              <a:rPr lang="en-US" dirty="0"/>
              <a:t> Seismic Monitoring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Denser seismic monitoring array will result in:</a:t>
            </a:r>
          </a:p>
          <a:p>
            <a:pPr lvl="1"/>
            <a:r>
              <a:rPr lang="en-US" dirty="0"/>
              <a:t>Increase detection of smaller events</a:t>
            </a:r>
          </a:p>
          <a:p>
            <a:pPr lvl="1"/>
            <a:r>
              <a:rPr lang="en-US" dirty="0"/>
              <a:t>More accurate location of suitably oriented, critically stressed faults</a:t>
            </a:r>
          </a:p>
          <a:p>
            <a:pPr lvl="1"/>
            <a:r>
              <a:rPr lang="en-US" dirty="0"/>
              <a:t>More accurate location of epicenter/hypocenter </a:t>
            </a:r>
          </a:p>
          <a:p>
            <a:pPr lvl="1"/>
            <a:r>
              <a:rPr lang="en-US" dirty="0"/>
              <a:t>Better definition of suitably oriented, critically stressed faults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4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Primer on Induced Seismicity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Emphasis on potential induced seismicity associated with Class II disposal wells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Solely informational - not intended to offer recommended rules or regulations</a:t>
            </a:r>
          </a:p>
          <a:p>
            <a:endParaRPr lang="en-US" dirty="0"/>
          </a:p>
          <a:p>
            <a:r>
              <a:rPr lang="en-US" sz="1900" dirty="0">
                <a:hlinkClick r:id="rId3"/>
              </a:rPr>
              <a:t>http://www.statesfirstinitiative.org</a:t>
            </a:r>
            <a:endParaRPr lang="en-US" sz="19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sub bullet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42675"/>
            <a:ext cx="4622800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Induced seismicity</a:t>
            </a:r>
          </a:p>
          <a:p>
            <a:r>
              <a:rPr lang="en-US" dirty="0"/>
              <a:t>Actions by RRC and the BEG</a:t>
            </a:r>
          </a:p>
          <a:p>
            <a:r>
              <a:rPr lang="en-US" dirty="0"/>
              <a:t>Challenges to address </a:t>
            </a:r>
          </a:p>
          <a:p>
            <a:pPr lvl="1"/>
            <a:r>
              <a:rPr lang="en-US" dirty="0"/>
              <a:t>Current state of seismicity in Texas </a:t>
            </a:r>
          </a:p>
          <a:p>
            <a:pPr lvl="1"/>
            <a:r>
              <a:rPr lang="en-US" dirty="0"/>
              <a:t>Knowledge of faults in Texas</a:t>
            </a:r>
          </a:p>
          <a:p>
            <a:pPr lvl="1"/>
            <a:r>
              <a:rPr lang="en-US" dirty="0"/>
              <a:t>Understanding of induced earthquake mechanics</a:t>
            </a:r>
          </a:p>
          <a:p>
            <a:pPr lvl="1"/>
            <a:r>
              <a:rPr lang="en-US" dirty="0"/>
              <a:t>How do we manage permitting in the context of earthquakes</a:t>
            </a:r>
          </a:p>
          <a:p>
            <a:r>
              <a:rPr lang="en-US" dirty="0"/>
              <a:t>Benefits, challenges, and opportunities with publically available research</a:t>
            </a:r>
          </a:p>
          <a:p>
            <a:r>
              <a:rPr lang="en-US" dirty="0"/>
              <a:t>Continued research is critical</a:t>
            </a:r>
          </a:p>
        </p:txBody>
      </p:sp>
    </p:spTree>
    <p:extLst>
      <p:ext uri="{BB962C8B-B14F-4D97-AF65-F5344CB8AC3E}">
        <p14:creationId xmlns:p14="http://schemas.microsoft.com/office/powerpoint/2010/main" val="24198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990600"/>
            <a:ext cx="810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Optima"/>
                <a:cs typeface="Optima"/>
              </a:rPr>
              <a:t>TexNet</a:t>
            </a:r>
            <a:r>
              <a:rPr lang="en-US" sz="2000" dirty="0">
                <a:latin typeface="Optima"/>
                <a:cs typeface="Optima"/>
              </a:rPr>
              <a:t>: Launched Oct. 2017 and has a complete catalog beginning </a:t>
            </a:r>
          </a:p>
          <a:p>
            <a:r>
              <a:rPr lang="en-US" sz="2000" dirty="0">
                <a:latin typeface="Optima"/>
                <a:cs typeface="Optima"/>
              </a:rPr>
              <a:t>Jan. 2017; significant accomplishment by the Bureau of Economic (BEG)</a:t>
            </a:r>
          </a:p>
        </p:txBody>
      </p:sp>
      <p:pic>
        <p:nvPicPr>
          <p:cNvPr id="6" name="Content Placeholder 5" descr="Seismic events in Texas recorded and located by TexNet since Jan. 2017" title="Current Seismicity in Texa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9" r="-1429"/>
          <a:stretch/>
        </p:blipFill>
        <p:spPr>
          <a:xfrm>
            <a:off x="0" y="1874086"/>
            <a:ext cx="9144000" cy="49831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043BA8-C7ED-4330-8BD4-288632A0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7178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3C51AA"/>
                </a:solidFill>
              </a:rPr>
              <a:t>Seismic Activity in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0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Seismicity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Earthquakes recorded in Texas since 1882 (</a:t>
            </a:r>
            <a:r>
              <a:rPr lang="en-US" dirty="0" err="1"/>
              <a:t>Spindletop</a:t>
            </a:r>
            <a:r>
              <a:rPr lang="en-US" dirty="0"/>
              <a:t> discovered in 1901)</a:t>
            </a:r>
          </a:p>
          <a:p>
            <a:r>
              <a:rPr lang="en-US" dirty="0"/>
              <a:t>Natural vs. induced?</a:t>
            </a:r>
          </a:p>
          <a:p>
            <a:r>
              <a:rPr lang="en-US" dirty="0"/>
              <a:t>Correlation ≠ Causation</a:t>
            </a:r>
          </a:p>
          <a:p>
            <a:r>
              <a:rPr lang="en-US" dirty="0"/>
              <a:t>Can be induced by fluid extraction </a:t>
            </a:r>
          </a:p>
          <a:p>
            <a:r>
              <a:rPr lang="en-US" dirty="0"/>
              <a:t>Can be induced by fluid injection</a:t>
            </a:r>
          </a:p>
          <a:p>
            <a:pPr lvl="1"/>
            <a:r>
              <a:rPr lang="en-US" dirty="0"/>
              <a:t>Hydraulic fracturing</a:t>
            </a:r>
          </a:p>
          <a:p>
            <a:pPr lvl="1"/>
            <a:r>
              <a:rPr lang="en-US" dirty="0"/>
              <a:t>Enhanced recovery</a:t>
            </a:r>
          </a:p>
          <a:p>
            <a:pPr lvl="1"/>
            <a:r>
              <a:rPr lang="en-US" dirty="0"/>
              <a:t>Disposal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0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Oil &amp; Gas Activity in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Production</a:t>
            </a:r>
          </a:p>
          <a:p>
            <a:pPr lvl="1"/>
            <a:r>
              <a:rPr lang="en-US" dirty="0"/>
              <a:t>Thousands of fields in Texas</a:t>
            </a:r>
          </a:p>
          <a:p>
            <a:pPr lvl="1"/>
            <a:r>
              <a:rPr lang="en-US" dirty="0"/>
              <a:t>315,000+ active wells</a:t>
            </a:r>
          </a:p>
          <a:p>
            <a:pPr lvl="1"/>
            <a:r>
              <a:rPr lang="en-US" dirty="0"/>
              <a:t>Billions of barrels of oil &amp; water produced</a:t>
            </a:r>
          </a:p>
          <a:p>
            <a:pPr lvl="1"/>
            <a:r>
              <a:rPr lang="en-US" dirty="0"/>
              <a:t>Billions of cubic feet of gas produced</a:t>
            </a:r>
          </a:p>
          <a:p>
            <a:r>
              <a:rPr lang="en-US" dirty="0"/>
              <a:t>Injection</a:t>
            </a:r>
          </a:p>
          <a:p>
            <a:pPr lvl="1"/>
            <a:r>
              <a:rPr lang="en-US" dirty="0"/>
              <a:t>110,000+ UIC wells permitted since 1930’s</a:t>
            </a:r>
          </a:p>
          <a:p>
            <a:pPr lvl="1"/>
            <a:r>
              <a:rPr lang="en-US" dirty="0"/>
              <a:t>26,000+ active enhanced recovery injection wells</a:t>
            </a:r>
          </a:p>
          <a:p>
            <a:pPr lvl="1"/>
            <a:r>
              <a:rPr lang="en-US" dirty="0"/>
              <a:t>8,000+ active disposal wells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8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Underground Injection Control (UIC)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Permitting, monitoring &amp; testing of wells injection wells</a:t>
            </a:r>
          </a:p>
          <a:p>
            <a:r>
              <a:rPr lang="en-US" dirty="0"/>
              <a:t>Class II</a:t>
            </a:r>
          </a:p>
          <a:p>
            <a:pPr lvl="1"/>
            <a:r>
              <a:rPr lang="en-US" dirty="0"/>
              <a:t>Enhanced recovery</a:t>
            </a:r>
          </a:p>
          <a:p>
            <a:pPr lvl="1"/>
            <a:r>
              <a:rPr lang="en-US" dirty="0"/>
              <a:t>Disposal of oil and gas wastes</a:t>
            </a:r>
          </a:p>
          <a:p>
            <a:r>
              <a:rPr lang="en-US" dirty="0"/>
              <a:t>Class III – Brine mining</a:t>
            </a:r>
          </a:p>
          <a:p>
            <a:r>
              <a:rPr lang="en-US" dirty="0"/>
              <a:t>Class V   - Geothermal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Underground Injection Control (UIC)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 Goals:</a:t>
            </a:r>
          </a:p>
          <a:p>
            <a:r>
              <a:rPr lang="en-US" dirty="0"/>
              <a:t>Confine fluids to the permitted strata</a:t>
            </a:r>
          </a:p>
          <a:p>
            <a:r>
              <a:rPr lang="en-US" dirty="0"/>
              <a:t>Protect groundwater (USDWs)</a:t>
            </a:r>
          </a:p>
          <a:p>
            <a:r>
              <a:rPr lang="en-US" dirty="0"/>
              <a:t>Protect surface water</a:t>
            </a:r>
          </a:p>
          <a:p>
            <a:r>
              <a:rPr lang="en-US" dirty="0"/>
              <a:t>Protect strata productive of hydrocarbons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3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Majority of faults stable</a:t>
            </a:r>
          </a:p>
          <a:p>
            <a:r>
              <a:rPr lang="en-US" dirty="0"/>
              <a:t>“Faults of Concern” characterized by</a:t>
            </a:r>
          </a:p>
          <a:p>
            <a:pPr lvl="1"/>
            <a:r>
              <a:rPr lang="en-US" dirty="0"/>
              <a:t>Optimal orientation for movement</a:t>
            </a:r>
          </a:p>
          <a:p>
            <a:pPr lvl="1"/>
            <a:r>
              <a:rPr lang="en-US" dirty="0"/>
              <a:t>At or near critical stress</a:t>
            </a:r>
          </a:p>
          <a:p>
            <a:pPr lvl="1"/>
            <a:r>
              <a:rPr lang="en-US" dirty="0"/>
              <a:t>Sufficient size and accumulated stress/strain, such that fault slip has potential to cause significant event</a:t>
            </a:r>
          </a:p>
          <a:p>
            <a:r>
              <a:rPr lang="en-US" dirty="0"/>
              <a:t>Identifying “Faults of Concern” challenging – generally not effectively mapped in the US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Seismicity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Hired seismologist April 2014</a:t>
            </a:r>
          </a:p>
          <a:p>
            <a:r>
              <a:rPr lang="en-US" dirty="0"/>
              <a:t>Amended disposal well rules November 2014</a:t>
            </a:r>
          </a:p>
          <a:p>
            <a:pPr lvl="1"/>
            <a:r>
              <a:rPr lang="en-US" dirty="0"/>
              <a:t>Survey of historical seismic activity in proposed area</a:t>
            </a:r>
          </a:p>
          <a:p>
            <a:pPr lvl="1"/>
            <a:r>
              <a:rPr lang="en-US" dirty="0"/>
              <a:t>Additional information</a:t>
            </a:r>
          </a:p>
          <a:p>
            <a:pPr lvl="1"/>
            <a:r>
              <a:rPr lang="en-US" dirty="0"/>
              <a:t>More intense application review</a:t>
            </a:r>
          </a:p>
          <a:p>
            <a:pPr lvl="1"/>
            <a:r>
              <a:rPr lang="en-US" dirty="0"/>
              <a:t>Special permit conditions</a:t>
            </a:r>
          </a:p>
          <a:p>
            <a:pPr lvl="1"/>
            <a:r>
              <a:rPr lang="en-US" dirty="0"/>
              <a:t>Clarified authority to modify, suspend or cancel permit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RCTemplate-Jan2017 [Read-Only]" id="{77C824C8-FA77-40D8-AA06-02673AD81860}" vid="{87CE9C9F-6EF6-4253-BB72-42C07B319AC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RCTemplate-Jan2017 [Read-Only]" id="{77C824C8-FA77-40D8-AA06-02673AD81860}" vid="{CA7CC570-10C4-4F7D-8CEE-9B68A241846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2017-05-TOPCORP-seismicity</Template>
  <TotalTime>312</TotalTime>
  <Words>1003</Words>
  <Application>Microsoft Office PowerPoint</Application>
  <PresentationFormat>On-screen Show (4:3)</PresentationFormat>
  <Paragraphs>193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Myriad Pro</vt:lpstr>
      <vt:lpstr>Open Sans</vt:lpstr>
      <vt:lpstr>Optima</vt:lpstr>
      <vt:lpstr>Times New Roman</vt:lpstr>
      <vt:lpstr>Office Theme</vt:lpstr>
      <vt:lpstr>Custom Design</vt:lpstr>
      <vt:lpstr>1_Office Theme</vt:lpstr>
      <vt:lpstr>PowerPoint Presentation</vt:lpstr>
      <vt:lpstr>PowerPoint Presentation</vt:lpstr>
      <vt:lpstr>Seismic Activity in Texas</vt:lpstr>
      <vt:lpstr>Texas Seismicity Overview</vt:lpstr>
      <vt:lpstr>Oil &amp; Gas Activity in Texas</vt:lpstr>
      <vt:lpstr>Underground Injection Control (UIC)</vt:lpstr>
      <vt:lpstr>Underground Injection Control (UIC)</vt:lpstr>
      <vt:lpstr>Key Observations</vt:lpstr>
      <vt:lpstr>Texas Seismicity Overview</vt:lpstr>
      <vt:lpstr>Texas Disposal Well Rules</vt:lpstr>
      <vt:lpstr>Texas Disposal Well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Texas Disposal Well Rules</vt:lpstr>
      <vt:lpstr>Texas Disposal Well Rules</vt:lpstr>
      <vt:lpstr>Texas Disposal Well Rules</vt:lpstr>
      <vt:lpstr>Texas Disposal Well Rules</vt:lpstr>
      <vt:lpstr>TexNet – Bureau of Economic Geology</vt:lpstr>
      <vt:lpstr>Current Actions</vt:lpstr>
      <vt:lpstr>TexNet Seismic Monitoring System</vt:lpstr>
      <vt:lpstr>State Primer on Induced Seismicity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Savage</dc:creator>
  <cp:lastModifiedBy>Keith Sheedy</cp:lastModifiedBy>
  <cp:revision>20</cp:revision>
  <cp:lastPrinted>2018-04-16T17:00:51Z</cp:lastPrinted>
  <dcterms:created xsi:type="dcterms:W3CDTF">2017-05-23T17:26:18Z</dcterms:created>
  <dcterms:modified xsi:type="dcterms:W3CDTF">2018-04-18T17:07:01Z</dcterms:modified>
</cp:coreProperties>
</file>