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81" r:id="rId6"/>
    <p:sldId id="298" r:id="rId7"/>
    <p:sldId id="289" r:id="rId8"/>
    <p:sldId id="290" r:id="rId9"/>
    <p:sldId id="291" r:id="rId10"/>
    <p:sldId id="299" r:id="rId11"/>
    <p:sldId id="300" r:id="rId12"/>
    <p:sldId id="295" r:id="rId13"/>
    <p:sldId id="259" r:id="rId14"/>
    <p:sldId id="282" r:id="rId15"/>
    <p:sldId id="296" r:id="rId16"/>
    <p:sldId id="297" r:id="rId17"/>
    <p:sldId id="288" r:id="rId18"/>
    <p:sldId id="28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3A0"/>
    <a:srgbClr val="5D7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74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72E3A-43E4-4A2B-89D0-BD4E3BBE146B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5F67F75-39EF-4041-A89E-5E54AE173E8E}">
      <dgm:prSet phldrT="[Text]"/>
      <dgm:spPr/>
      <dgm:t>
        <a:bodyPr/>
        <a:lstStyle/>
        <a:p>
          <a:r>
            <a:rPr lang="en-GB" dirty="0"/>
            <a:t>Definition &amp; formulation</a:t>
          </a:r>
        </a:p>
      </dgm:t>
    </dgm:pt>
    <dgm:pt modelId="{F7D3230E-8EB7-4D58-AB83-8AF6EEBCFCAF}" type="parTrans" cxnId="{336953B9-120C-4F6D-8E91-F2A3ED878EFB}">
      <dgm:prSet/>
      <dgm:spPr/>
      <dgm:t>
        <a:bodyPr/>
        <a:lstStyle/>
        <a:p>
          <a:endParaRPr lang="en-GB"/>
        </a:p>
      </dgm:t>
    </dgm:pt>
    <dgm:pt modelId="{6004F791-8BD8-4386-8C54-5D4B2ECC26FB}" type="sibTrans" cxnId="{336953B9-120C-4F6D-8E91-F2A3ED878EFB}">
      <dgm:prSet/>
      <dgm:spPr/>
      <dgm:t>
        <a:bodyPr/>
        <a:lstStyle/>
        <a:p>
          <a:endParaRPr lang="en-GB"/>
        </a:p>
      </dgm:t>
    </dgm:pt>
    <dgm:pt modelId="{38288345-F869-4890-B705-64CF35EF835D}">
      <dgm:prSet phldrT="[Text]"/>
      <dgm:spPr/>
      <dgm:t>
        <a:bodyPr/>
        <a:lstStyle/>
        <a:p>
          <a:r>
            <a:rPr lang="en-GB" dirty="0"/>
            <a:t>Negotiation &amp; approval</a:t>
          </a:r>
        </a:p>
      </dgm:t>
    </dgm:pt>
    <dgm:pt modelId="{56FF9F7A-C698-4BA9-AA66-97AD5DF40177}" type="parTrans" cxnId="{E91C09AF-9971-4736-91C4-B1CD6D83F203}">
      <dgm:prSet/>
      <dgm:spPr/>
      <dgm:t>
        <a:bodyPr/>
        <a:lstStyle/>
        <a:p>
          <a:endParaRPr lang="en-GB"/>
        </a:p>
      </dgm:t>
    </dgm:pt>
    <dgm:pt modelId="{C784461D-FA1F-41B8-B7E9-706E2D334F56}" type="sibTrans" cxnId="{E91C09AF-9971-4736-91C4-B1CD6D83F203}">
      <dgm:prSet/>
      <dgm:spPr/>
      <dgm:t>
        <a:bodyPr/>
        <a:lstStyle/>
        <a:p>
          <a:endParaRPr lang="en-GB"/>
        </a:p>
      </dgm:t>
    </dgm:pt>
    <dgm:pt modelId="{BC0441CB-32C1-4D43-94C1-EBA71BD4E18B}">
      <dgm:prSet phldrT="[Text]"/>
      <dgm:spPr/>
      <dgm:t>
        <a:bodyPr/>
        <a:lstStyle/>
        <a:p>
          <a:r>
            <a:rPr lang="en-GB" dirty="0"/>
            <a:t>Execution</a:t>
          </a:r>
        </a:p>
      </dgm:t>
    </dgm:pt>
    <dgm:pt modelId="{06474278-1641-422E-A253-749C0E8DCAFD}" type="parTrans" cxnId="{4BA0023D-1AF6-4486-AAA8-E1F2C8F84DA8}">
      <dgm:prSet/>
      <dgm:spPr/>
      <dgm:t>
        <a:bodyPr/>
        <a:lstStyle/>
        <a:p>
          <a:endParaRPr lang="en-GB"/>
        </a:p>
      </dgm:t>
    </dgm:pt>
    <dgm:pt modelId="{B83C6B4D-2CEA-44D6-B86F-1A42EB18B5E0}" type="sibTrans" cxnId="{4BA0023D-1AF6-4486-AAA8-E1F2C8F84DA8}">
      <dgm:prSet/>
      <dgm:spPr/>
      <dgm:t>
        <a:bodyPr/>
        <a:lstStyle/>
        <a:p>
          <a:endParaRPr lang="en-GB"/>
        </a:p>
      </dgm:t>
    </dgm:pt>
    <dgm:pt modelId="{161DA583-97F3-4B6F-88FF-60A1E1ED5521}">
      <dgm:prSet phldrT="[Text]"/>
      <dgm:spPr/>
      <dgm:t>
        <a:bodyPr/>
        <a:lstStyle/>
        <a:p>
          <a:r>
            <a:rPr lang="en-GB" dirty="0"/>
            <a:t>Evaluation</a:t>
          </a:r>
        </a:p>
      </dgm:t>
    </dgm:pt>
    <dgm:pt modelId="{5741DAED-4E97-42AE-9724-E1CAB1E43B9E}" type="parTrans" cxnId="{1422EF34-F3B3-4A6A-8CC1-10DC36AACC20}">
      <dgm:prSet/>
      <dgm:spPr/>
      <dgm:t>
        <a:bodyPr/>
        <a:lstStyle/>
        <a:p>
          <a:endParaRPr lang="en-GB"/>
        </a:p>
      </dgm:t>
    </dgm:pt>
    <dgm:pt modelId="{088BAD4B-2044-42AF-BA76-262E69673841}" type="sibTrans" cxnId="{1422EF34-F3B3-4A6A-8CC1-10DC36AACC20}">
      <dgm:prSet/>
      <dgm:spPr/>
      <dgm:t>
        <a:bodyPr/>
        <a:lstStyle/>
        <a:p>
          <a:endParaRPr lang="en-GB"/>
        </a:p>
      </dgm:t>
    </dgm:pt>
    <dgm:pt modelId="{DC5E8991-7F5E-4B5E-8819-47BA22F85515}" type="pres">
      <dgm:prSet presAssocID="{28272E3A-43E4-4A2B-89D0-BD4E3BBE146B}" presName="cycle" presStyleCnt="0">
        <dgm:presLayoutVars>
          <dgm:dir/>
          <dgm:resizeHandles val="exact"/>
        </dgm:presLayoutVars>
      </dgm:prSet>
      <dgm:spPr/>
    </dgm:pt>
    <dgm:pt modelId="{ECF0779D-5CEC-4BD4-A437-1F3BF8AB35D2}" type="pres">
      <dgm:prSet presAssocID="{A5F67F75-39EF-4041-A89E-5E54AE173E8E}" presName="node" presStyleLbl="node1" presStyleIdx="0" presStyleCnt="4">
        <dgm:presLayoutVars>
          <dgm:bulletEnabled val="1"/>
        </dgm:presLayoutVars>
      </dgm:prSet>
      <dgm:spPr/>
    </dgm:pt>
    <dgm:pt modelId="{17CD02EE-40FF-43F6-8816-1C248B687CDE}" type="pres">
      <dgm:prSet presAssocID="{A5F67F75-39EF-4041-A89E-5E54AE173E8E}" presName="spNode" presStyleCnt="0"/>
      <dgm:spPr/>
    </dgm:pt>
    <dgm:pt modelId="{98F9ABD4-4578-4BD1-8E3A-F36469EFB809}" type="pres">
      <dgm:prSet presAssocID="{6004F791-8BD8-4386-8C54-5D4B2ECC26FB}" presName="sibTrans" presStyleLbl="sibTrans1D1" presStyleIdx="0" presStyleCnt="4"/>
      <dgm:spPr/>
    </dgm:pt>
    <dgm:pt modelId="{D0E2480C-3D33-4A15-90F8-046864B89FC8}" type="pres">
      <dgm:prSet presAssocID="{38288345-F869-4890-B705-64CF35EF835D}" presName="node" presStyleLbl="node1" presStyleIdx="1" presStyleCnt="4">
        <dgm:presLayoutVars>
          <dgm:bulletEnabled val="1"/>
        </dgm:presLayoutVars>
      </dgm:prSet>
      <dgm:spPr/>
    </dgm:pt>
    <dgm:pt modelId="{6C40E66D-3E3B-47A7-A685-D85CC2947FAF}" type="pres">
      <dgm:prSet presAssocID="{38288345-F869-4890-B705-64CF35EF835D}" presName="spNode" presStyleCnt="0"/>
      <dgm:spPr/>
    </dgm:pt>
    <dgm:pt modelId="{1D08B5D1-5D66-4D00-AF77-F30B55B14DF0}" type="pres">
      <dgm:prSet presAssocID="{C784461D-FA1F-41B8-B7E9-706E2D334F56}" presName="sibTrans" presStyleLbl="sibTrans1D1" presStyleIdx="1" presStyleCnt="4"/>
      <dgm:spPr/>
    </dgm:pt>
    <dgm:pt modelId="{54EF4B13-7C75-41C4-8C3B-83F2B0BF278E}" type="pres">
      <dgm:prSet presAssocID="{BC0441CB-32C1-4D43-94C1-EBA71BD4E18B}" presName="node" presStyleLbl="node1" presStyleIdx="2" presStyleCnt="4">
        <dgm:presLayoutVars>
          <dgm:bulletEnabled val="1"/>
        </dgm:presLayoutVars>
      </dgm:prSet>
      <dgm:spPr/>
    </dgm:pt>
    <dgm:pt modelId="{B0E77790-61DD-4191-B6BE-A0EE167E6DB3}" type="pres">
      <dgm:prSet presAssocID="{BC0441CB-32C1-4D43-94C1-EBA71BD4E18B}" presName="spNode" presStyleCnt="0"/>
      <dgm:spPr/>
    </dgm:pt>
    <dgm:pt modelId="{1CEF2B79-0ADC-40A9-868E-B0ED856D9FC6}" type="pres">
      <dgm:prSet presAssocID="{B83C6B4D-2CEA-44D6-B86F-1A42EB18B5E0}" presName="sibTrans" presStyleLbl="sibTrans1D1" presStyleIdx="2" presStyleCnt="4"/>
      <dgm:spPr/>
    </dgm:pt>
    <dgm:pt modelId="{A635CD83-C7D8-4C81-AEE4-299EF2316581}" type="pres">
      <dgm:prSet presAssocID="{161DA583-97F3-4B6F-88FF-60A1E1ED5521}" presName="node" presStyleLbl="node1" presStyleIdx="3" presStyleCnt="4">
        <dgm:presLayoutVars>
          <dgm:bulletEnabled val="1"/>
        </dgm:presLayoutVars>
      </dgm:prSet>
      <dgm:spPr/>
    </dgm:pt>
    <dgm:pt modelId="{E0657E58-01F9-43EC-91EE-B0185BFF8641}" type="pres">
      <dgm:prSet presAssocID="{161DA583-97F3-4B6F-88FF-60A1E1ED5521}" presName="spNode" presStyleCnt="0"/>
      <dgm:spPr/>
    </dgm:pt>
    <dgm:pt modelId="{FFCD29B2-7064-4D6D-9E2E-E60930126CC6}" type="pres">
      <dgm:prSet presAssocID="{088BAD4B-2044-42AF-BA76-262E69673841}" presName="sibTrans" presStyleLbl="sibTrans1D1" presStyleIdx="3" presStyleCnt="4"/>
      <dgm:spPr/>
    </dgm:pt>
  </dgm:ptLst>
  <dgm:cxnLst>
    <dgm:cxn modelId="{25C7671C-1256-4181-9ACF-EF2EDF98988B}" type="presOf" srcId="{B83C6B4D-2CEA-44D6-B86F-1A42EB18B5E0}" destId="{1CEF2B79-0ADC-40A9-868E-B0ED856D9FC6}" srcOrd="0" destOrd="0" presId="urn:microsoft.com/office/officeart/2005/8/layout/cycle5"/>
    <dgm:cxn modelId="{1422EF34-F3B3-4A6A-8CC1-10DC36AACC20}" srcId="{28272E3A-43E4-4A2B-89D0-BD4E3BBE146B}" destId="{161DA583-97F3-4B6F-88FF-60A1E1ED5521}" srcOrd="3" destOrd="0" parTransId="{5741DAED-4E97-42AE-9724-E1CAB1E43B9E}" sibTransId="{088BAD4B-2044-42AF-BA76-262E69673841}"/>
    <dgm:cxn modelId="{4BA0023D-1AF6-4486-AAA8-E1F2C8F84DA8}" srcId="{28272E3A-43E4-4A2B-89D0-BD4E3BBE146B}" destId="{BC0441CB-32C1-4D43-94C1-EBA71BD4E18B}" srcOrd="2" destOrd="0" parTransId="{06474278-1641-422E-A253-749C0E8DCAFD}" sibTransId="{B83C6B4D-2CEA-44D6-B86F-1A42EB18B5E0}"/>
    <dgm:cxn modelId="{94D9DA65-2FA3-48BB-ABDD-792C05669E13}" type="presOf" srcId="{BC0441CB-32C1-4D43-94C1-EBA71BD4E18B}" destId="{54EF4B13-7C75-41C4-8C3B-83F2B0BF278E}" srcOrd="0" destOrd="0" presId="urn:microsoft.com/office/officeart/2005/8/layout/cycle5"/>
    <dgm:cxn modelId="{F390E95A-BD5B-4BD4-9C73-80195115F9A8}" type="presOf" srcId="{38288345-F869-4890-B705-64CF35EF835D}" destId="{D0E2480C-3D33-4A15-90F8-046864B89FC8}" srcOrd="0" destOrd="0" presId="urn:microsoft.com/office/officeart/2005/8/layout/cycle5"/>
    <dgm:cxn modelId="{E5E95780-A500-496D-9895-CBF81C93D13C}" type="presOf" srcId="{A5F67F75-39EF-4041-A89E-5E54AE173E8E}" destId="{ECF0779D-5CEC-4BD4-A437-1F3BF8AB35D2}" srcOrd="0" destOrd="0" presId="urn:microsoft.com/office/officeart/2005/8/layout/cycle5"/>
    <dgm:cxn modelId="{A483B39E-75A7-4576-A63E-23CBFEE3DB0A}" type="presOf" srcId="{161DA583-97F3-4B6F-88FF-60A1E1ED5521}" destId="{A635CD83-C7D8-4C81-AEE4-299EF2316581}" srcOrd="0" destOrd="0" presId="urn:microsoft.com/office/officeart/2005/8/layout/cycle5"/>
    <dgm:cxn modelId="{E91C09AF-9971-4736-91C4-B1CD6D83F203}" srcId="{28272E3A-43E4-4A2B-89D0-BD4E3BBE146B}" destId="{38288345-F869-4890-B705-64CF35EF835D}" srcOrd="1" destOrd="0" parTransId="{56FF9F7A-C698-4BA9-AA66-97AD5DF40177}" sibTransId="{C784461D-FA1F-41B8-B7E9-706E2D334F56}"/>
    <dgm:cxn modelId="{336953B9-120C-4F6D-8E91-F2A3ED878EFB}" srcId="{28272E3A-43E4-4A2B-89D0-BD4E3BBE146B}" destId="{A5F67F75-39EF-4041-A89E-5E54AE173E8E}" srcOrd="0" destOrd="0" parTransId="{F7D3230E-8EB7-4D58-AB83-8AF6EEBCFCAF}" sibTransId="{6004F791-8BD8-4386-8C54-5D4B2ECC26FB}"/>
    <dgm:cxn modelId="{390C10BD-FB34-4287-A9D1-5FE1DAEFC835}" type="presOf" srcId="{28272E3A-43E4-4A2B-89D0-BD4E3BBE146B}" destId="{DC5E8991-7F5E-4B5E-8819-47BA22F85515}" srcOrd="0" destOrd="0" presId="urn:microsoft.com/office/officeart/2005/8/layout/cycle5"/>
    <dgm:cxn modelId="{35FFF1CD-819C-42AB-8E52-13E22343CB52}" type="presOf" srcId="{088BAD4B-2044-42AF-BA76-262E69673841}" destId="{FFCD29B2-7064-4D6D-9E2E-E60930126CC6}" srcOrd="0" destOrd="0" presId="urn:microsoft.com/office/officeart/2005/8/layout/cycle5"/>
    <dgm:cxn modelId="{7C0F40E1-3CDD-40F7-AF1E-C510B0563797}" type="presOf" srcId="{C784461D-FA1F-41B8-B7E9-706E2D334F56}" destId="{1D08B5D1-5D66-4D00-AF77-F30B55B14DF0}" srcOrd="0" destOrd="0" presId="urn:microsoft.com/office/officeart/2005/8/layout/cycle5"/>
    <dgm:cxn modelId="{64E7FEF0-A1F0-41B1-B977-B4D01017885B}" type="presOf" srcId="{6004F791-8BD8-4386-8C54-5D4B2ECC26FB}" destId="{98F9ABD4-4578-4BD1-8E3A-F36469EFB809}" srcOrd="0" destOrd="0" presId="urn:microsoft.com/office/officeart/2005/8/layout/cycle5"/>
    <dgm:cxn modelId="{8365337B-37A1-473D-BF7A-2CE0A4958B79}" type="presParOf" srcId="{DC5E8991-7F5E-4B5E-8819-47BA22F85515}" destId="{ECF0779D-5CEC-4BD4-A437-1F3BF8AB35D2}" srcOrd="0" destOrd="0" presId="urn:microsoft.com/office/officeart/2005/8/layout/cycle5"/>
    <dgm:cxn modelId="{16C257CB-AE58-40DC-AE25-5CEFA256D91B}" type="presParOf" srcId="{DC5E8991-7F5E-4B5E-8819-47BA22F85515}" destId="{17CD02EE-40FF-43F6-8816-1C248B687CDE}" srcOrd="1" destOrd="0" presId="urn:microsoft.com/office/officeart/2005/8/layout/cycle5"/>
    <dgm:cxn modelId="{2125D18E-8967-43D8-9EC4-14C9860E0B4B}" type="presParOf" srcId="{DC5E8991-7F5E-4B5E-8819-47BA22F85515}" destId="{98F9ABD4-4578-4BD1-8E3A-F36469EFB809}" srcOrd="2" destOrd="0" presId="urn:microsoft.com/office/officeart/2005/8/layout/cycle5"/>
    <dgm:cxn modelId="{DE174D4F-EA4E-4157-A055-184456CE1768}" type="presParOf" srcId="{DC5E8991-7F5E-4B5E-8819-47BA22F85515}" destId="{D0E2480C-3D33-4A15-90F8-046864B89FC8}" srcOrd="3" destOrd="0" presId="urn:microsoft.com/office/officeart/2005/8/layout/cycle5"/>
    <dgm:cxn modelId="{E5960BBA-337F-41EF-8A6D-6A24CADA722B}" type="presParOf" srcId="{DC5E8991-7F5E-4B5E-8819-47BA22F85515}" destId="{6C40E66D-3E3B-47A7-A685-D85CC2947FAF}" srcOrd="4" destOrd="0" presId="urn:microsoft.com/office/officeart/2005/8/layout/cycle5"/>
    <dgm:cxn modelId="{EFFA9284-66E9-4737-8E45-5697E36274F1}" type="presParOf" srcId="{DC5E8991-7F5E-4B5E-8819-47BA22F85515}" destId="{1D08B5D1-5D66-4D00-AF77-F30B55B14DF0}" srcOrd="5" destOrd="0" presId="urn:microsoft.com/office/officeart/2005/8/layout/cycle5"/>
    <dgm:cxn modelId="{91A586AA-2D86-435D-A134-5B69A05DFA82}" type="presParOf" srcId="{DC5E8991-7F5E-4B5E-8819-47BA22F85515}" destId="{54EF4B13-7C75-41C4-8C3B-83F2B0BF278E}" srcOrd="6" destOrd="0" presId="urn:microsoft.com/office/officeart/2005/8/layout/cycle5"/>
    <dgm:cxn modelId="{3644275C-5DEE-4F9A-B72A-B89CC430A577}" type="presParOf" srcId="{DC5E8991-7F5E-4B5E-8819-47BA22F85515}" destId="{B0E77790-61DD-4191-B6BE-A0EE167E6DB3}" srcOrd="7" destOrd="0" presId="urn:microsoft.com/office/officeart/2005/8/layout/cycle5"/>
    <dgm:cxn modelId="{FBD2BD52-51ED-47B4-BEB2-42E11C714C48}" type="presParOf" srcId="{DC5E8991-7F5E-4B5E-8819-47BA22F85515}" destId="{1CEF2B79-0ADC-40A9-868E-B0ED856D9FC6}" srcOrd="8" destOrd="0" presId="urn:microsoft.com/office/officeart/2005/8/layout/cycle5"/>
    <dgm:cxn modelId="{5C3D3531-0BAC-4BA5-AB49-E3CDA8FEF90C}" type="presParOf" srcId="{DC5E8991-7F5E-4B5E-8819-47BA22F85515}" destId="{A635CD83-C7D8-4C81-AEE4-299EF2316581}" srcOrd="9" destOrd="0" presId="urn:microsoft.com/office/officeart/2005/8/layout/cycle5"/>
    <dgm:cxn modelId="{3397BAB5-3DBC-48A3-ABCD-F2BB92572061}" type="presParOf" srcId="{DC5E8991-7F5E-4B5E-8819-47BA22F85515}" destId="{E0657E58-01F9-43EC-91EE-B0185BFF8641}" srcOrd="10" destOrd="0" presId="urn:microsoft.com/office/officeart/2005/8/layout/cycle5"/>
    <dgm:cxn modelId="{8510C77C-5FAC-436C-B5EB-3377F3E1872B}" type="presParOf" srcId="{DC5E8991-7F5E-4B5E-8819-47BA22F85515}" destId="{FFCD29B2-7064-4D6D-9E2E-E60930126CC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E4FAF-D9A9-4D79-9E75-4D02D9925C92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EDEBB438-9E76-4686-9187-8C81DACE4771}">
      <dgm:prSet phldrT="[Text]"/>
      <dgm:spPr/>
      <dgm:t>
        <a:bodyPr/>
        <a:lstStyle/>
        <a:p>
          <a:r>
            <a:rPr lang="en-GB" dirty="0" err="1"/>
            <a:t>MoF</a:t>
          </a:r>
          <a:r>
            <a:rPr lang="en-GB" dirty="0"/>
            <a:t> develops economic and revenue forecasts</a:t>
          </a:r>
        </a:p>
      </dgm:t>
    </dgm:pt>
    <dgm:pt modelId="{10C7F9BE-CB78-40E7-B6CE-76713AE0715E}" type="parTrans" cxnId="{DA8B884E-5632-49F6-B871-B9346CF609D3}">
      <dgm:prSet/>
      <dgm:spPr/>
      <dgm:t>
        <a:bodyPr/>
        <a:lstStyle/>
        <a:p>
          <a:endParaRPr lang="en-GB"/>
        </a:p>
      </dgm:t>
    </dgm:pt>
    <dgm:pt modelId="{5F2CFFB7-6FA3-43E6-A0E2-16A3C4A9DA2D}" type="sibTrans" cxnId="{DA8B884E-5632-49F6-B871-B9346CF609D3}">
      <dgm:prSet/>
      <dgm:spPr/>
      <dgm:t>
        <a:bodyPr/>
        <a:lstStyle/>
        <a:p>
          <a:endParaRPr lang="en-GB"/>
        </a:p>
      </dgm:t>
    </dgm:pt>
    <dgm:pt modelId="{F599F9C5-A1CF-48E5-81D7-B83B58754A80}">
      <dgm:prSet phldrT="[Text]"/>
      <dgm:spPr/>
      <dgm:t>
        <a:bodyPr/>
        <a:lstStyle/>
        <a:p>
          <a:r>
            <a:rPr lang="en-GB" dirty="0"/>
            <a:t>MoH identifies and costs health priorities</a:t>
          </a:r>
        </a:p>
      </dgm:t>
    </dgm:pt>
    <dgm:pt modelId="{FC9A004F-15B9-4537-99B2-774176F3ED30}" type="parTrans" cxnId="{9150F751-99B6-462D-80DF-9ACE2B28C317}">
      <dgm:prSet/>
      <dgm:spPr/>
      <dgm:t>
        <a:bodyPr/>
        <a:lstStyle/>
        <a:p>
          <a:endParaRPr lang="en-GB"/>
        </a:p>
      </dgm:t>
    </dgm:pt>
    <dgm:pt modelId="{A7FE6D32-FB35-4CFD-9CB9-CB574DA64DF2}" type="sibTrans" cxnId="{9150F751-99B6-462D-80DF-9ACE2B28C317}">
      <dgm:prSet/>
      <dgm:spPr/>
      <dgm:t>
        <a:bodyPr/>
        <a:lstStyle/>
        <a:p>
          <a:endParaRPr lang="en-GB"/>
        </a:p>
      </dgm:t>
    </dgm:pt>
    <dgm:pt modelId="{ED4F6632-FF1B-4290-B6A3-B5BF0FBE6C98}">
      <dgm:prSet phldrT="[Text]"/>
      <dgm:spPr/>
      <dgm:t>
        <a:bodyPr/>
        <a:lstStyle/>
        <a:p>
          <a:r>
            <a:rPr lang="en-GB" dirty="0"/>
            <a:t>MoH submits proposal to </a:t>
          </a:r>
          <a:r>
            <a:rPr lang="en-GB" dirty="0" err="1"/>
            <a:t>MoF</a:t>
          </a:r>
          <a:endParaRPr lang="en-GB" dirty="0"/>
        </a:p>
      </dgm:t>
    </dgm:pt>
    <dgm:pt modelId="{E696C4E8-6057-4286-8964-C049EBEBA7FD}" type="parTrans" cxnId="{B6044C7C-B5A7-4DAC-811E-DFDF66DAE5FB}">
      <dgm:prSet/>
      <dgm:spPr/>
      <dgm:t>
        <a:bodyPr/>
        <a:lstStyle/>
        <a:p>
          <a:endParaRPr lang="en-GB"/>
        </a:p>
      </dgm:t>
    </dgm:pt>
    <dgm:pt modelId="{994053DA-EC57-4109-9210-B3D677DE001B}" type="sibTrans" cxnId="{B6044C7C-B5A7-4DAC-811E-DFDF66DAE5FB}">
      <dgm:prSet/>
      <dgm:spPr/>
      <dgm:t>
        <a:bodyPr/>
        <a:lstStyle/>
        <a:p>
          <a:endParaRPr lang="en-GB"/>
        </a:p>
      </dgm:t>
    </dgm:pt>
    <dgm:pt modelId="{057F0FB3-09C0-41A2-9B24-5FA74C0833ED}">
      <dgm:prSet phldrT="[Text]"/>
      <dgm:spPr/>
      <dgm:t>
        <a:bodyPr/>
        <a:lstStyle/>
        <a:p>
          <a:r>
            <a:rPr lang="en-GB" dirty="0"/>
            <a:t>Negotiation to develop draft budget</a:t>
          </a:r>
        </a:p>
      </dgm:t>
    </dgm:pt>
    <dgm:pt modelId="{CAC72AF3-81CE-45A5-BF65-2825E6772B04}" type="parTrans" cxnId="{FF7E553A-2652-4609-AAE5-8C3AE06A5F30}">
      <dgm:prSet/>
      <dgm:spPr/>
      <dgm:t>
        <a:bodyPr/>
        <a:lstStyle/>
        <a:p>
          <a:endParaRPr lang="en-GB"/>
        </a:p>
      </dgm:t>
    </dgm:pt>
    <dgm:pt modelId="{AAE9442E-765A-46AA-B427-967E51534A80}" type="sibTrans" cxnId="{FF7E553A-2652-4609-AAE5-8C3AE06A5F30}">
      <dgm:prSet/>
      <dgm:spPr/>
      <dgm:t>
        <a:bodyPr/>
        <a:lstStyle/>
        <a:p>
          <a:endParaRPr lang="en-GB"/>
        </a:p>
      </dgm:t>
    </dgm:pt>
    <dgm:pt modelId="{34073749-6426-4541-A4A2-C5CE1EB64B04}">
      <dgm:prSet phldrT="[Text]"/>
      <dgm:spPr/>
      <dgm:t>
        <a:bodyPr/>
        <a:lstStyle/>
        <a:p>
          <a:r>
            <a:rPr lang="en-GB" dirty="0"/>
            <a:t>Budget submitted to parliament</a:t>
          </a:r>
        </a:p>
      </dgm:t>
    </dgm:pt>
    <dgm:pt modelId="{50EC0688-1517-40F5-A4C6-5AEFB6E61CB5}" type="parTrans" cxnId="{606F42A2-A562-48EF-A60D-5B8976ABC4D2}">
      <dgm:prSet/>
      <dgm:spPr/>
      <dgm:t>
        <a:bodyPr/>
        <a:lstStyle/>
        <a:p>
          <a:endParaRPr lang="en-GB"/>
        </a:p>
      </dgm:t>
    </dgm:pt>
    <dgm:pt modelId="{A6EB744C-6B06-4141-8CCC-34E438FCB185}" type="sibTrans" cxnId="{606F42A2-A562-48EF-A60D-5B8976ABC4D2}">
      <dgm:prSet/>
      <dgm:spPr/>
      <dgm:t>
        <a:bodyPr/>
        <a:lstStyle/>
        <a:p>
          <a:endParaRPr lang="en-GB"/>
        </a:p>
      </dgm:t>
    </dgm:pt>
    <dgm:pt modelId="{69EE0127-A638-46ED-A43E-F18DBACC85C9}" type="pres">
      <dgm:prSet presAssocID="{147E4FAF-D9A9-4D79-9E75-4D02D9925C92}" presName="Name0" presStyleCnt="0">
        <dgm:presLayoutVars>
          <dgm:dir/>
          <dgm:resizeHandles val="exact"/>
        </dgm:presLayoutVars>
      </dgm:prSet>
      <dgm:spPr/>
    </dgm:pt>
    <dgm:pt modelId="{E3D72ECC-924B-45AE-9092-E85E34B714BC}" type="pres">
      <dgm:prSet presAssocID="{EDEBB438-9E76-4686-9187-8C81DACE4771}" presName="node" presStyleLbl="node1" presStyleIdx="0" presStyleCnt="5">
        <dgm:presLayoutVars>
          <dgm:bulletEnabled val="1"/>
        </dgm:presLayoutVars>
      </dgm:prSet>
      <dgm:spPr/>
    </dgm:pt>
    <dgm:pt modelId="{E084EF89-1570-4833-81DE-1D90AE1D46D5}" type="pres">
      <dgm:prSet presAssocID="{5F2CFFB7-6FA3-43E6-A0E2-16A3C4A9DA2D}" presName="sibTrans" presStyleLbl="sibTrans2D1" presStyleIdx="0" presStyleCnt="4"/>
      <dgm:spPr/>
    </dgm:pt>
    <dgm:pt modelId="{8A859A87-426F-494E-8F58-AAED737D1391}" type="pres">
      <dgm:prSet presAssocID="{5F2CFFB7-6FA3-43E6-A0E2-16A3C4A9DA2D}" presName="connectorText" presStyleLbl="sibTrans2D1" presStyleIdx="0" presStyleCnt="4"/>
      <dgm:spPr/>
    </dgm:pt>
    <dgm:pt modelId="{3A785EDC-A241-4C94-9CE6-6CBA4153F221}" type="pres">
      <dgm:prSet presAssocID="{F599F9C5-A1CF-48E5-81D7-B83B58754A80}" presName="node" presStyleLbl="node1" presStyleIdx="1" presStyleCnt="5">
        <dgm:presLayoutVars>
          <dgm:bulletEnabled val="1"/>
        </dgm:presLayoutVars>
      </dgm:prSet>
      <dgm:spPr/>
    </dgm:pt>
    <dgm:pt modelId="{4ED48926-E640-448A-B59A-3DD59857F6C0}" type="pres">
      <dgm:prSet presAssocID="{A7FE6D32-FB35-4CFD-9CB9-CB574DA64DF2}" presName="sibTrans" presStyleLbl="sibTrans2D1" presStyleIdx="1" presStyleCnt="4"/>
      <dgm:spPr/>
    </dgm:pt>
    <dgm:pt modelId="{C1E90AD9-CCFE-4814-B48D-143EAD727F65}" type="pres">
      <dgm:prSet presAssocID="{A7FE6D32-FB35-4CFD-9CB9-CB574DA64DF2}" presName="connectorText" presStyleLbl="sibTrans2D1" presStyleIdx="1" presStyleCnt="4"/>
      <dgm:spPr/>
    </dgm:pt>
    <dgm:pt modelId="{DA593EB2-A102-4D98-BCD7-43F578E6B69B}" type="pres">
      <dgm:prSet presAssocID="{ED4F6632-FF1B-4290-B6A3-B5BF0FBE6C98}" presName="node" presStyleLbl="node1" presStyleIdx="2" presStyleCnt="5">
        <dgm:presLayoutVars>
          <dgm:bulletEnabled val="1"/>
        </dgm:presLayoutVars>
      </dgm:prSet>
      <dgm:spPr/>
    </dgm:pt>
    <dgm:pt modelId="{7FE4352C-760E-47A7-A488-E2879DDDB115}" type="pres">
      <dgm:prSet presAssocID="{994053DA-EC57-4109-9210-B3D677DE001B}" presName="sibTrans" presStyleLbl="sibTrans2D1" presStyleIdx="2" presStyleCnt="4"/>
      <dgm:spPr/>
    </dgm:pt>
    <dgm:pt modelId="{8DE90A76-CEBD-4FAF-8D3C-80A0AA37DA02}" type="pres">
      <dgm:prSet presAssocID="{994053DA-EC57-4109-9210-B3D677DE001B}" presName="connectorText" presStyleLbl="sibTrans2D1" presStyleIdx="2" presStyleCnt="4"/>
      <dgm:spPr/>
    </dgm:pt>
    <dgm:pt modelId="{9DACA27F-D8F0-4255-8423-2CEEDB1A1834}" type="pres">
      <dgm:prSet presAssocID="{057F0FB3-09C0-41A2-9B24-5FA74C0833ED}" presName="node" presStyleLbl="node1" presStyleIdx="3" presStyleCnt="5">
        <dgm:presLayoutVars>
          <dgm:bulletEnabled val="1"/>
        </dgm:presLayoutVars>
      </dgm:prSet>
      <dgm:spPr/>
    </dgm:pt>
    <dgm:pt modelId="{D5EE65F9-1609-4690-A212-CC949EE43E3B}" type="pres">
      <dgm:prSet presAssocID="{AAE9442E-765A-46AA-B427-967E51534A80}" presName="sibTrans" presStyleLbl="sibTrans2D1" presStyleIdx="3" presStyleCnt="4"/>
      <dgm:spPr/>
    </dgm:pt>
    <dgm:pt modelId="{899D1CF1-E2F0-460A-A78C-C702F404BC95}" type="pres">
      <dgm:prSet presAssocID="{AAE9442E-765A-46AA-B427-967E51534A80}" presName="connectorText" presStyleLbl="sibTrans2D1" presStyleIdx="3" presStyleCnt="4"/>
      <dgm:spPr/>
    </dgm:pt>
    <dgm:pt modelId="{51847442-5993-46D3-BC2B-CD7FB3D92434}" type="pres">
      <dgm:prSet presAssocID="{34073749-6426-4541-A4A2-C5CE1EB64B04}" presName="node" presStyleLbl="node1" presStyleIdx="4" presStyleCnt="5">
        <dgm:presLayoutVars>
          <dgm:bulletEnabled val="1"/>
        </dgm:presLayoutVars>
      </dgm:prSet>
      <dgm:spPr/>
    </dgm:pt>
  </dgm:ptLst>
  <dgm:cxnLst>
    <dgm:cxn modelId="{88506103-EB3C-4B74-892F-A7832B816184}" type="presOf" srcId="{EDEBB438-9E76-4686-9187-8C81DACE4771}" destId="{E3D72ECC-924B-45AE-9092-E85E34B714BC}" srcOrd="0" destOrd="0" presId="urn:microsoft.com/office/officeart/2005/8/layout/process1"/>
    <dgm:cxn modelId="{800DE70A-64C9-4A6B-8119-AE87B1E25F8F}" type="presOf" srcId="{34073749-6426-4541-A4A2-C5CE1EB64B04}" destId="{51847442-5993-46D3-BC2B-CD7FB3D92434}" srcOrd="0" destOrd="0" presId="urn:microsoft.com/office/officeart/2005/8/layout/process1"/>
    <dgm:cxn modelId="{B87F5012-3456-4EAF-BA29-992F69C57B6B}" type="presOf" srcId="{F599F9C5-A1CF-48E5-81D7-B83B58754A80}" destId="{3A785EDC-A241-4C94-9CE6-6CBA4153F221}" srcOrd="0" destOrd="0" presId="urn:microsoft.com/office/officeart/2005/8/layout/process1"/>
    <dgm:cxn modelId="{61C4AE16-0FD8-466B-8174-708EB36BA2BA}" type="presOf" srcId="{ED4F6632-FF1B-4290-B6A3-B5BF0FBE6C98}" destId="{DA593EB2-A102-4D98-BCD7-43F578E6B69B}" srcOrd="0" destOrd="0" presId="urn:microsoft.com/office/officeart/2005/8/layout/process1"/>
    <dgm:cxn modelId="{7E71B538-943A-4606-BA29-05785B3AE247}" type="presOf" srcId="{5F2CFFB7-6FA3-43E6-A0E2-16A3C4A9DA2D}" destId="{E084EF89-1570-4833-81DE-1D90AE1D46D5}" srcOrd="0" destOrd="0" presId="urn:microsoft.com/office/officeart/2005/8/layout/process1"/>
    <dgm:cxn modelId="{FF7E553A-2652-4609-AAE5-8C3AE06A5F30}" srcId="{147E4FAF-D9A9-4D79-9E75-4D02D9925C92}" destId="{057F0FB3-09C0-41A2-9B24-5FA74C0833ED}" srcOrd="3" destOrd="0" parTransId="{CAC72AF3-81CE-45A5-BF65-2825E6772B04}" sibTransId="{AAE9442E-765A-46AA-B427-967E51534A80}"/>
    <dgm:cxn modelId="{B0244E40-5DDF-487B-B77B-F0976F28B96A}" type="presOf" srcId="{057F0FB3-09C0-41A2-9B24-5FA74C0833ED}" destId="{9DACA27F-D8F0-4255-8423-2CEEDB1A1834}" srcOrd="0" destOrd="0" presId="urn:microsoft.com/office/officeart/2005/8/layout/process1"/>
    <dgm:cxn modelId="{167F125B-4B9E-4BE2-8CE9-759255D50624}" type="presOf" srcId="{A7FE6D32-FB35-4CFD-9CB9-CB574DA64DF2}" destId="{4ED48926-E640-448A-B59A-3DD59857F6C0}" srcOrd="0" destOrd="0" presId="urn:microsoft.com/office/officeart/2005/8/layout/process1"/>
    <dgm:cxn modelId="{53135F4A-D17D-4718-A038-12952419C369}" type="presOf" srcId="{AAE9442E-765A-46AA-B427-967E51534A80}" destId="{899D1CF1-E2F0-460A-A78C-C702F404BC95}" srcOrd="1" destOrd="0" presId="urn:microsoft.com/office/officeart/2005/8/layout/process1"/>
    <dgm:cxn modelId="{ED79046B-B490-4CEA-A797-AA893664D338}" type="presOf" srcId="{994053DA-EC57-4109-9210-B3D677DE001B}" destId="{8DE90A76-CEBD-4FAF-8D3C-80A0AA37DA02}" srcOrd="1" destOrd="0" presId="urn:microsoft.com/office/officeart/2005/8/layout/process1"/>
    <dgm:cxn modelId="{7E38764E-5C6A-47E6-8683-129DF8AE98E7}" type="presOf" srcId="{994053DA-EC57-4109-9210-B3D677DE001B}" destId="{7FE4352C-760E-47A7-A488-E2879DDDB115}" srcOrd="0" destOrd="0" presId="urn:microsoft.com/office/officeart/2005/8/layout/process1"/>
    <dgm:cxn modelId="{FEFA7C6E-103C-4D0C-920A-DCC24E9DF537}" type="presOf" srcId="{A7FE6D32-FB35-4CFD-9CB9-CB574DA64DF2}" destId="{C1E90AD9-CCFE-4814-B48D-143EAD727F65}" srcOrd="1" destOrd="0" presId="urn:microsoft.com/office/officeart/2005/8/layout/process1"/>
    <dgm:cxn modelId="{DA8B884E-5632-49F6-B871-B9346CF609D3}" srcId="{147E4FAF-D9A9-4D79-9E75-4D02D9925C92}" destId="{EDEBB438-9E76-4686-9187-8C81DACE4771}" srcOrd="0" destOrd="0" parTransId="{10C7F9BE-CB78-40E7-B6CE-76713AE0715E}" sibTransId="{5F2CFFB7-6FA3-43E6-A0E2-16A3C4A9DA2D}"/>
    <dgm:cxn modelId="{9150F751-99B6-462D-80DF-9ACE2B28C317}" srcId="{147E4FAF-D9A9-4D79-9E75-4D02D9925C92}" destId="{F599F9C5-A1CF-48E5-81D7-B83B58754A80}" srcOrd="1" destOrd="0" parTransId="{FC9A004F-15B9-4537-99B2-774176F3ED30}" sibTransId="{A7FE6D32-FB35-4CFD-9CB9-CB574DA64DF2}"/>
    <dgm:cxn modelId="{7BCC1A78-188F-461B-B35E-85C10411310F}" type="presOf" srcId="{5F2CFFB7-6FA3-43E6-A0E2-16A3C4A9DA2D}" destId="{8A859A87-426F-494E-8F58-AAED737D1391}" srcOrd="1" destOrd="0" presId="urn:microsoft.com/office/officeart/2005/8/layout/process1"/>
    <dgm:cxn modelId="{B6044C7C-B5A7-4DAC-811E-DFDF66DAE5FB}" srcId="{147E4FAF-D9A9-4D79-9E75-4D02D9925C92}" destId="{ED4F6632-FF1B-4290-B6A3-B5BF0FBE6C98}" srcOrd="2" destOrd="0" parTransId="{E696C4E8-6057-4286-8964-C049EBEBA7FD}" sibTransId="{994053DA-EC57-4109-9210-B3D677DE001B}"/>
    <dgm:cxn modelId="{606F42A2-A562-48EF-A60D-5B8976ABC4D2}" srcId="{147E4FAF-D9A9-4D79-9E75-4D02D9925C92}" destId="{34073749-6426-4541-A4A2-C5CE1EB64B04}" srcOrd="4" destOrd="0" parTransId="{50EC0688-1517-40F5-A4C6-5AEFB6E61CB5}" sibTransId="{A6EB744C-6B06-4141-8CCC-34E438FCB185}"/>
    <dgm:cxn modelId="{F1BFF7CD-4813-4951-BDAF-8371A1708A50}" type="presOf" srcId="{147E4FAF-D9A9-4D79-9E75-4D02D9925C92}" destId="{69EE0127-A638-46ED-A43E-F18DBACC85C9}" srcOrd="0" destOrd="0" presId="urn:microsoft.com/office/officeart/2005/8/layout/process1"/>
    <dgm:cxn modelId="{623D51E0-D0E7-4FC2-B1DC-8B4627E2F28A}" type="presOf" srcId="{AAE9442E-765A-46AA-B427-967E51534A80}" destId="{D5EE65F9-1609-4690-A212-CC949EE43E3B}" srcOrd="0" destOrd="0" presId="urn:microsoft.com/office/officeart/2005/8/layout/process1"/>
    <dgm:cxn modelId="{9E4EB9EC-7F2A-4944-8D9C-1F2A1580BBEF}" type="presParOf" srcId="{69EE0127-A638-46ED-A43E-F18DBACC85C9}" destId="{E3D72ECC-924B-45AE-9092-E85E34B714BC}" srcOrd="0" destOrd="0" presId="urn:microsoft.com/office/officeart/2005/8/layout/process1"/>
    <dgm:cxn modelId="{F35F1E4B-19AE-4832-BB35-DAA642E5CA9C}" type="presParOf" srcId="{69EE0127-A638-46ED-A43E-F18DBACC85C9}" destId="{E084EF89-1570-4833-81DE-1D90AE1D46D5}" srcOrd="1" destOrd="0" presId="urn:microsoft.com/office/officeart/2005/8/layout/process1"/>
    <dgm:cxn modelId="{68257840-66BE-4A00-AED5-060A06CEF2F6}" type="presParOf" srcId="{E084EF89-1570-4833-81DE-1D90AE1D46D5}" destId="{8A859A87-426F-494E-8F58-AAED737D1391}" srcOrd="0" destOrd="0" presId="urn:microsoft.com/office/officeart/2005/8/layout/process1"/>
    <dgm:cxn modelId="{ECF1E05B-8207-4E0F-A879-B8EB33800B93}" type="presParOf" srcId="{69EE0127-A638-46ED-A43E-F18DBACC85C9}" destId="{3A785EDC-A241-4C94-9CE6-6CBA4153F221}" srcOrd="2" destOrd="0" presId="urn:microsoft.com/office/officeart/2005/8/layout/process1"/>
    <dgm:cxn modelId="{BE5E573E-02D5-4A70-BC24-451E0906E77F}" type="presParOf" srcId="{69EE0127-A638-46ED-A43E-F18DBACC85C9}" destId="{4ED48926-E640-448A-B59A-3DD59857F6C0}" srcOrd="3" destOrd="0" presId="urn:microsoft.com/office/officeart/2005/8/layout/process1"/>
    <dgm:cxn modelId="{E0B0607B-5FB0-4290-A3B2-A28D08E31045}" type="presParOf" srcId="{4ED48926-E640-448A-B59A-3DD59857F6C0}" destId="{C1E90AD9-CCFE-4814-B48D-143EAD727F65}" srcOrd="0" destOrd="0" presId="urn:microsoft.com/office/officeart/2005/8/layout/process1"/>
    <dgm:cxn modelId="{E304AF1A-BF09-4BB7-9BEF-8AD5711C603B}" type="presParOf" srcId="{69EE0127-A638-46ED-A43E-F18DBACC85C9}" destId="{DA593EB2-A102-4D98-BCD7-43F578E6B69B}" srcOrd="4" destOrd="0" presId="urn:microsoft.com/office/officeart/2005/8/layout/process1"/>
    <dgm:cxn modelId="{0C66D595-F741-4A2A-B08D-6BA104A92ADE}" type="presParOf" srcId="{69EE0127-A638-46ED-A43E-F18DBACC85C9}" destId="{7FE4352C-760E-47A7-A488-E2879DDDB115}" srcOrd="5" destOrd="0" presId="urn:microsoft.com/office/officeart/2005/8/layout/process1"/>
    <dgm:cxn modelId="{60D4E823-44AD-44FA-B39D-56AB66AB3757}" type="presParOf" srcId="{7FE4352C-760E-47A7-A488-E2879DDDB115}" destId="{8DE90A76-CEBD-4FAF-8D3C-80A0AA37DA02}" srcOrd="0" destOrd="0" presId="urn:microsoft.com/office/officeart/2005/8/layout/process1"/>
    <dgm:cxn modelId="{AC93DC40-4D7B-4C22-B427-67D7D4825180}" type="presParOf" srcId="{69EE0127-A638-46ED-A43E-F18DBACC85C9}" destId="{9DACA27F-D8F0-4255-8423-2CEEDB1A1834}" srcOrd="6" destOrd="0" presId="urn:microsoft.com/office/officeart/2005/8/layout/process1"/>
    <dgm:cxn modelId="{357B29C7-750C-4A4B-B1D6-FEA0458DFB57}" type="presParOf" srcId="{69EE0127-A638-46ED-A43E-F18DBACC85C9}" destId="{D5EE65F9-1609-4690-A212-CC949EE43E3B}" srcOrd="7" destOrd="0" presId="urn:microsoft.com/office/officeart/2005/8/layout/process1"/>
    <dgm:cxn modelId="{49860AF6-AF3C-4E7A-A124-5A551BDE9A61}" type="presParOf" srcId="{D5EE65F9-1609-4690-A212-CC949EE43E3B}" destId="{899D1CF1-E2F0-460A-A78C-C702F404BC95}" srcOrd="0" destOrd="0" presId="urn:microsoft.com/office/officeart/2005/8/layout/process1"/>
    <dgm:cxn modelId="{ACFF7242-27A5-4329-9506-DE16C79B4974}" type="presParOf" srcId="{69EE0127-A638-46ED-A43E-F18DBACC85C9}" destId="{51847442-5993-46D3-BC2B-CD7FB3D9243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43BF4-BA78-4FD3-9F06-597E5F38E4B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2C91DE-1789-4C9F-B412-1371E971AEE6}">
      <dgm:prSet phldrT="[Text]"/>
      <dgm:spPr/>
      <dgm:t>
        <a:bodyPr/>
        <a:lstStyle/>
        <a:p>
          <a:r>
            <a:rPr lang="en-GB" dirty="0"/>
            <a:t>National health budget</a:t>
          </a:r>
        </a:p>
      </dgm:t>
    </dgm:pt>
    <dgm:pt modelId="{6236D6EE-015B-41C4-A6A4-BEF3E6144551}" type="parTrans" cxnId="{BE007B3D-FD47-46AD-AD95-AEB6E70AA32E}">
      <dgm:prSet/>
      <dgm:spPr/>
      <dgm:t>
        <a:bodyPr/>
        <a:lstStyle/>
        <a:p>
          <a:endParaRPr lang="en-GB"/>
        </a:p>
      </dgm:t>
    </dgm:pt>
    <dgm:pt modelId="{FBE56310-344A-456E-BA11-3EA1208942A3}" type="sibTrans" cxnId="{BE007B3D-FD47-46AD-AD95-AEB6E70AA32E}">
      <dgm:prSet/>
      <dgm:spPr/>
      <dgm:t>
        <a:bodyPr/>
        <a:lstStyle/>
        <a:p>
          <a:endParaRPr lang="en-GB"/>
        </a:p>
      </dgm:t>
    </dgm:pt>
    <dgm:pt modelId="{BC31E865-B8C9-473A-B087-17A1727F0E7D}">
      <dgm:prSet phldrT="[Text]"/>
      <dgm:spPr/>
      <dgm:t>
        <a:bodyPr/>
        <a:lstStyle/>
        <a:p>
          <a:r>
            <a:rPr lang="en-GB" dirty="0"/>
            <a:t>Ministry of Health</a:t>
          </a:r>
        </a:p>
      </dgm:t>
    </dgm:pt>
    <dgm:pt modelId="{9EE76C12-DF7D-496A-A5B5-EB61516FFD7C}" type="parTrans" cxnId="{4CD8C432-77AC-4FAB-A999-80B46AE8868C}">
      <dgm:prSet/>
      <dgm:spPr/>
      <dgm:t>
        <a:bodyPr/>
        <a:lstStyle/>
        <a:p>
          <a:endParaRPr lang="en-GB"/>
        </a:p>
      </dgm:t>
    </dgm:pt>
    <dgm:pt modelId="{0B029CD6-1171-48A5-9B78-0B36D5E03981}" type="sibTrans" cxnId="{4CD8C432-77AC-4FAB-A999-80B46AE8868C}">
      <dgm:prSet/>
      <dgm:spPr/>
      <dgm:t>
        <a:bodyPr/>
        <a:lstStyle/>
        <a:p>
          <a:endParaRPr lang="en-GB"/>
        </a:p>
      </dgm:t>
    </dgm:pt>
    <dgm:pt modelId="{CDDDDB7A-A98C-4880-8A0E-4088F3116010}">
      <dgm:prSet phldrT="[Text]"/>
      <dgm:spPr/>
      <dgm:t>
        <a:bodyPr/>
        <a:lstStyle/>
        <a:p>
          <a:r>
            <a:rPr lang="en-GB" dirty="0"/>
            <a:t>Ministry of Finance</a:t>
          </a:r>
        </a:p>
      </dgm:t>
    </dgm:pt>
    <dgm:pt modelId="{8BFD8941-9460-4873-A8BC-0453AED1F200}" type="parTrans" cxnId="{EFEE8A74-53BC-4406-B5E3-0974F7F7C812}">
      <dgm:prSet/>
      <dgm:spPr/>
      <dgm:t>
        <a:bodyPr/>
        <a:lstStyle/>
        <a:p>
          <a:endParaRPr lang="en-GB"/>
        </a:p>
      </dgm:t>
    </dgm:pt>
    <dgm:pt modelId="{1B812574-44B4-4059-B644-14AF07B09098}" type="sibTrans" cxnId="{EFEE8A74-53BC-4406-B5E3-0974F7F7C812}">
      <dgm:prSet/>
      <dgm:spPr/>
      <dgm:t>
        <a:bodyPr/>
        <a:lstStyle/>
        <a:p>
          <a:endParaRPr lang="en-GB"/>
        </a:p>
      </dgm:t>
    </dgm:pt>
    <dgm:pt modelId="{BBA26DDC-A877-44EA-B43E-BA7979FDE432}">
      <dgm:prSet phldrT="[Text]"/>
      <dgm:spPr/>
      <dgm:t>
        <a:bodyPr/>
        <a:lstStyle/>
        <a:p>
          <a:r>
            <a:rPr lang="en-GB" dirty="0"/>
            <a:t>Parliamentarians</a:t>
          </a:r>
        </a:p>
      </dgm:t>
    </dgm:pt>
    <dgm:pt modelId="{9730F1AF-0D78-40C8-AD77-CE3D4A28D764}" type="parTrans" cxnId="{A8706235-958C-43CF-9997-433AA01ABA29}">
      <dgm:prSet/>
      <dgm:spPr/>
      <dgm:t>
        <a:bodyPr/>
        <a:lstStyle/>
        <a:p>
          <a:endParaRPr lang="en-GB"/>
        </a:p>
      </dgm:t>
    </dgm:pt>
    <dgm:pt modelId="{03F1F956-FA96-413C-A6EA-73D0FFD8D74F}" type="sibTrans" cxnId="{A8706235-958C-43CF-9997-433AA01ABA29}">
      <dgm:prSet/>
      <dgm:spPr/>
      <dgm:t>
        <a:bodyPr/>
        <a:lstStyle/>
        <a:p>
          <a:endParaRPr lang="en-GB"/>
        </a:p>
      </dgm:t>
    </dgm:pt>
    <dgm:pt modelId="{6733ABA2-0E51-4D03-90FE-D162502FC690}">
      <dgm:prSet phldrT="[Text]"/>
      <dgm:spPr/>
      <dgm:t>
        <a:bodyPr/>
        <a:lstStyle/>
        <a:p>
          <a:r>
            <a:rPr lang="en-GB" dirty="0"/>
            <a:t>Civil society organisations</a:t>
          </a:r>
        </a:p>
      </dgm:t>
    </dgm:pt>
    <dgm:pt modelId="{6B1D2FAF-62DD-42CA-AA0A-103D7B79F2CA}" type="parTrans" cxnId="{9836A46E-8BDB-4328-835C-4E6BB150D04B}">
      <dgm:prSet/>
      <dgm:spPr/>
      <dgm:t>
        <a:bodyPr/>
        <a:lstStyle/>
        <a:p>
          <a:endParaRPr lang="en-GB"/>
        </a:p>
      </dgm:t>
    </dgm:pt>
    <dgm:pt modelId="{083E90C5-52BD-4377-8F4C-DB6D025E357F}" type="sibTrans" cxnId="{9836A46E-8BDB-4328-835C-4E6BB150D04B}">
      <dgm:prSet/>
      <dgm:spPr/>
      <dgm:t>
        <a:bodyPr/>
        <a:lstStyle/>
        <a:p>
          <a:endParaRPr lang="en-GB"/>
        </a:p>
      </dgm:t>
    </dgm:pt>
    <dgm:pt modelId="{BC10EF7C-6DB1-4C41-9C69-BABF1E831F37}">
      <dgm:prSet phldrT="[Text]"/>
      <dgm:spPr/>
      <dgm:t>
        <a:bodyPr/>
        <a:lstStyle/>
        <a:p>
          <a:r>
            <a:rPr lang="en-GB" dirty="0"/>
            <a:t>Academia</a:t>
          </a:r>
        </a:p>
      </dgm:t>
    </dgm:pt>
    <dgm:pt modelId="{BDCB670E-BF38-4E92-A1AF-6E81F1860CA2}" type="parTrans" cxnId="{137172E2-84DA-4480-A447-4477C576C902}">
      <dgm:prSet/>
      <dgm:spPr/>
      <dgm:t>
        <a:bodyPr/>
        <a:lstStyle/>
        <a:p>
          <a:endParaRPr lang="en-GB"/>
        </a:p>
      </dgm:t>
    </dgm:pt>
    <dgm:pt modelId="{31DC74B8-7632-4EEE-A984-A49378D978E6}" type="sibTrans" cxnId="{137172E2-84DA-4480-A447-4477C576C902}">
      <dgm:prSet/>
      <dgm:spPr/>
      <dgm:t>
        <a:bodyPr/>
        <a:lstStyle/>
        <a:p>
          <a:endParaRPr lang="en-GB"/>
        </a:p>
      </dgm:t>
    </dgm:pt>
    <dgm:pt modelId="{5FE0944B-A167-4933-A7D8-2A6134CFDD9E}">
      <dgm:prSet phldrT="[Text]"/>
      <dgm:spPr/>
      <dgm:t>
        <a:bodyPr/>
        <a:lstStyle/>
        <a:p>
          <a:r>
            <a:rPr lang="en-GB" dirty="0"/>
            <a:t>Patients, families and communities</a:t>
          </a:r>
        </a:p>
      </dgm:t>
    </dgm:pt>
    <dgm:pt modelId="{0498F2F9-958E-462B-9080-09845D2A3A62}" type="parTrans" cxnId="{EE103A69-5F1C-4D7C-9590-CB1E9FAB3620}">
      <dgm:prSet/>
      <dgm:spPr/>
      <dgm:t>
        <a:bodyPr/>
        <a:lstStyle/>
        <a:p>
          <a:endParaRPr lang="en-GB"/>
        </a:p>
      </dgm:t>
    </dgm:pt>
    <dgm:pt modelId="{87310EEC-93A9-44BD-9BB1-6ECDA46448DE}" type="sibTrans" cxnId="{EE103A69-5F1C-4D7C-9590-CB1E9FAB3620}">
      <dgm:prSet/>
      <dgm:spPr/>
      <dgm:t>
        <a:bodyPr/>
        <a:lstStyle/>
        <a:p>
          <a:endParaRPr lang="en-GB"/>
        </a:p>
      </dgm:t>
    </dgm:pt>
    <dgm:pt modelId="{8D0EFA58-0B00-4973-943C-5B239EF3854C}" type="pres">
      <dgm:prSet presAssocID="{8B043BF4-BA78-4FD3-9F06-597E5F38E4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D66F9D-C51A-46E3-BAE6-A5694E6B15AB}" type="pres">
      <dgm:prSet presAssocID="{AA2C91DE-1789-4C9F-B412-1371E971AEE6}" presName="centerShape" presStyleLbl="node0" presStyleIdx="0" presStyleCnt="1"/>
      <dgm:spPr/>
    </dgm:pt>
    <dgm:pt modelId="{27A006CD-38B5-4460-9B8A-7B5D2EFE87C3}" type="pres">
      <dgm:prSet presAssocID="{9EE76C12-DF7D-496A-A5B5-EB61516FFD7C}" presName="parTrans" presStyleLbl="bgSibTrans2D1" presStyleIdx="0" presStyleCnt="6"/>
      <dgm:spPr/>
    </dgm:pt>
    <dgm:pt modelId="{C01D0A72-8D0E-4590-A503-F7469F3EB76C}" type="pres">
      <dgm:prSet presAssocID="{BC31E865-B8C9-473A-B087-17A1727F0E7D}" presName="node" presStyleLbl="node1" presStyleIdx="0" presStyleCnt="6">
        <dgm:presLayoutVars>
          <dgm:bulletEnabled val="1"/>
        </dgm:presLayoutVars>
      </dgm:prSet>
      <dgm:spPr/>
    </dgm:pt>
    <dgm:pt modelId="{B09DB20D-08C4-4818-86C5-226BA1B0CBD6}" type="pres">
      <dgm:prSet presAssocID="{8BFD8941-9460-4873-A8BC-0453AED1F200}" presName="parTrans" presStyleLbl="bgSibTrans2D1" presStyleIdx="1" presStyleCnt="6"/>
      <dgm:spPr/>
    </dgm:pt>
    <dgm:pt modelId="{B04A0AE3-7C4D-43B1-A9A7-AFE1DC93DB39}" type="pres">
      <dgm:prSet presAssocID="{CDDDDB7A-A98C-4880-8A0E-4088F3116010}" presName="node" presStyleLbl="node1" presStyleIdx="1" presStyleCnt="6">
        <dgm:presLayoutVars>
          <dgm:bulletEnabled val="1"/>
        </dgm:presLayoutVars>
      </dgm:prSet>
      <dgm:spPr/>
    </dgm:pt>
    <dgm:pt modelId="{B402244B-03F6-43AF-860E-102805FE8807}" type="pres">
      <dgm:prSet presAssocID="{9730F1AF-0D78-40C8-AD77-CE3D4A28D764}" presName="parTrans" presStyleLbl="bgSibTrans2D1" presStyleIdx="2" presStyleCnt="6"/>
      <dgm:spPr/>
    </dgm:pt>
    <dgm:pt modelId="{29CFCF6F-F219-45CD-A47E-7FC5AC3A32AD}" type="pres">
      <dgm:prSet presAssocID="{BBA26DDC-A877-44EA-B43E-BA7979FDE432}" presName="node" presStyleLbl="node1" presStyleIdx="2" presStyleCnt="6">
        <dgm:presLayoutVars>
          <dgm:bulletEnabled val="1"/>
        </dgm:presLayoutVars>
      </dgm:prSet>
      <dgm:spPr/>
    </dgm:pt>
    <dgm:pt modelId="{55616B87-484C-430D-A4EB-BA3E77CF7715}" type="pres">
      <dgm:prSet presAssocID="{6B1D2FAF-62DD-42CA-AA0A-103D7B79F2CA}" presName="parTrans" presStyleLbl="bgSibTrans2D1" presStyleIdx="3" presStyleCnt="6"/>
      <dgm:spPr/>
    </dgm:pt>
    <dgm:pt modelId="{74A244BB-2C5F-4F8D-9AEE-8B30A262E8E5}" type="pres">
      <dgm:prSet presAssocID="{6733ABA2-0E51-4D03-90FE-D162502FC690}" presName="node" presStyleLbl="node1" presStyleIdx="3" presStyleCnt="6">
        <dgm:presLayoutVars>
          <dgm:bulletEnabled val="1"/>
        </dgm:presLayoutVars>
      </dgm:prSet>
      <dgm:spPr/>
    </dgm:pt>
    <dgm:pt modelId="{2B66248C-5F2B-4E00-ADC1-9FFE4D8A0647}" type="pres">
      <dgm:prSet presAssocID="{BDCB670E-BF38-4E92-A1AF-6E81F1860CA2}" presName="parTrans" presStyleLbl="bgSibTrans2D1" presStyleIdx="4" presStyleCnt="6"/>
      <dgm:spPr/>
    </dgm:pt>
    <dgm:pt modelId="{9BB074A0-615F-461A-80FA-C79CDE82055D}" type="pres">
      <dgm:prSet presAssocID="{BC10EF7C-6DB1-4C41-9C69-BABF1E831F37}" presName="node" presStyleLbl="node1" presStyleIdx="4" presStyleCnt="6">
        <dgm:presLayoutVars>
          <dgm:bulletEnabled val="1"/>
        </dgm:presLayoutVars>
      </dgm:prSet>
      <dgm:spPr/>
    </dgm:pt>
    <dgm:pt modelId="{6E5EE0A7-5759-4F0E-A4FF-383D239D09A4}" type="pres">
      <dgm:prSet presAssocID="{0498F2F9-958E-462B-9080-09845D2A3A62}" presName="parTrans" presStyleLbl="bgSibTrans2D1" presStyleIdx="5" presStyleCnt="6"/>
      <dgm:spPr/>
    </dgm:pt>
    <dgm:pt modelId="{5D121789-9B53-40B3-89B3-F402E1A0D250}" type="pres">
      <dgm:prSet presAssocID="{5FE0944B-A167-4933-A7D8-2A6134CFDD9E}" presName="node" presStyleLbl="node1" presStyleIdx="5" presStyleCnt="6">
        <dgm:presLayoutVars>
          <dgm:bulletEnabled val="1"/>
        </dgm:presLayoutVars>
      </dgm:prSet>
      <dgm:spPr/>
    </dgm:pt>
  </dgm:ptLst>
  <dgm:cxnLst>
    <dgm:cxn modelId="{32F7660A-0DB1-4F0B-94EC-F3BBE1720579}" type="presOf" srcId="{9730F1AF-0D78-40C8-AD77-CE3D4A28D764}" destId="{B402244B-03F6-43AF-860E-102805FE8807}" srcOrd="0" destOrd="0" presId="urn:microsoft.com/office/officeart/2005/8/layout/radial4"/>
    <dgm:cxn modelId="{8912CB1A-04E8-4ED3-B373-74207B7BC457}" type="presOf" srcId="{BDCB670E-BF38-4E92-A1AF-6E81F1860CA2}" destId="{2B66248C-5F2B-4E00-ADC1-9FFE4D8A0647}" srcOrd="0" destOrd="0" presId="urn:microsoft.com/office/officeart/2005/8/layout/radial4"/>
    <dgm:cxn modelId="{D0676128-D4D4-4C3F-B34E-1F4F8047B52C}" type="presOf" srcId="{6733ABA2-0E51-4D03-90FE-D162502FC690}" destId="{74A244BB-2C5F-4F8D-9AEE-8B30A262E8E5}" srcOrd="0" destOrd="0" presId="urn:microsoft.com/office/officeart/2005/8/layout/radial4"/>
    <dgm:cxn modelId="{720C1D30-766C-4E97-99D7-221A203A97A4}" type="presOf" srcId="{BBA26DDC-A877-44EA-B43E-BA7979FDE432}" destId="{29CFCF6F-F219-45CD-A47E-7FC5AC3A32AD}" srcOrd="0" destOrd="0" presId="urn:microsoft.com/office/officeart/2005/8/layout/radial4"/>
    <dgm:cxn modelId="{4CD8C432-77AC-4FAB-A999-80B46AE8868C}" srcId="{AA2C91DE-1789-4C9F-B412-1371E971AEE6}" destId="{BC31E865-B8C9-473A-B087-17A1727F0E7D}" srcOrd="0" destOrd="0" parTransId="{9EE76C12-DF7D-496A-A5B5-EB61516FFD7C}" sibTransId="{0B029CD6-1171-48A5-9B78-0B36D5E03981}"/>
    <dgm:cxn modelId="{A8706235-958C-43CF-9997-433AA01ABA29}" srcId="{AA2C91DE-1789-4C9F-B412-1371E971AEE6}" destId="{BBA26DDC-A877-44EA-B43E-BA7979FDE432}" srcOrd="2" destOrd="0" parTransId="{9730F1AF-0D78-40C8-AD77-CE3D4A28D764}" sibTransId="{03F1F956-FA96-413C-A6EA-73D0FFD8D74F}"/>
    <dgm:cxn modelId="{2E453239-FC6D-4EE3-B44A-BCE64AAAA9CF}" type="presOf" srcId="{9EE76C12-DF7D-496A-A5B5-EB61516FFD7C}" destId="{27A006CD-38B5-4460-9B8A-7B5D2EFE87C3}" srcOrd="0" destOrd="0" presId="urn:microsoft.com/office/officeart/2005/8/layout/radial4"/>
    <dgm:cxn modelId="{BE007B3D-FD47-46AD-AD95-AEB6E70AA32E}" srcId="{8B043BF4-BA78-4FD3-9F06-597E5F38E4B9}" destId="{AA2C91DE-1789-4C9F-B412-1371E971AEE6}" srcOrd="0" destOrd="0" parTransId="{6236D6EE-015B-41C4-A6A4-BEF3E6144551}" sibTransId="{FBE56310-344A-456E-BA11-3EA1208942A3}"/>
    <dgm:cxn modelId="{D4FCDD67-D214-417E-9F60-4DB730394ED0}" type="presOf" srcId="{6B1D2FAF-62DD-42CA-AA0A-103D7B79F2CA}" destId="{55616B87-484C-430D-A4EB-BA3E77CF7715}" srcOrd="0" destOrd="0" presId="urn:microsoft.com/office/officeart/2005/8/layout/radial4"/>
    <dgm:cxn modelId="{EE103A69-5F1C-4D7C-9590-CB1E9FAB3620}" srcId="{AA2C91DE-1789-4C9F-B412-1371E971AEE6}" destId="{5FE0944B-A167-4933-A7D8-2A6134CFDD9E}" srcOrd="5" destOrd="0" parTransId="{0498F2F9-958E-462B-9080-09845D2A3A62}" sibTransId="{87310EEC-93A9-44BD-9BB1-6ECDA46448DE}"/>
    <dgm:cxn modelId="{9836A46E-8BDB-4328-835C-4E6BB150D04B}" srcId="{AA2C91DE-1789-4C9F-B412-1371E971AEE6}" destId="{6733ABA2-0E51-4D03-90FE-D162502FC690}" srcOrd="3" destOrd="0" parTransId="{6B1D2FAF-62DD-42CA-AA0A-103D7B79F2CA}" sibTransId="{083E90C5-52BD-4377-8F4C-DB6D025E357F}"/>
    <dgm:cxn modelId="{A0F0A051-9FD8-402E-974A-C03E4C37ED52}" type="presOf" srcId="{0498F2F9-958E-462B-9080-09845D2A3A62}" destId="{6E5EE0A7-5759-4F0E-A4FF-383D239D09A4}" srcOrd="0" destOrd="0" presId="urn:microsoft.com/office/officeart/2005/8/layout/radial4"/>
    <dgm:cxn modelId="{EFEE8A74-53BC-4406-B5E3-0974F7F7C812}" srcId="{AA2C91DE-1789-4C9F-B412-1371E971AEE6}" destId="{CDDDDB7A-A98C-4880-8A0E-4088F3116010}" srcOrd="1" destOrd="0" parTransId="{8BFD8941-9460-4873-A8BC-0453AED1F200}" sibTransId="{1B812574-44B4-4059-B644-14AF07B09098}"/>
    <dgm:cxn modelId="{7F599956-E13E-4819-BDF9-29C43915612F}" type="presOf" srcId="{BC10EF7C-6DB1-4C41-9C69-BABF1E831F37}" destId="{9BB074A0-615F-461A-80FA-C79CDE82055D}" srcOrd="0" destOrd="0" presId="urn:microsoft.com/office/officeart/2005/8/layout/radial4"/>
    <dgm:cxn modelId="{BA02D37A-CF7A-4A5E-916F-A5CBB697714E}" type="presOf" srcId="{8BFD8941-9460-4873-A8BC-0453AED1F200}" destId="{B09DB20D-08C4-4818-86C5-226BA1B0CBD6}" srcOrd="0" destOrd="0" presId="urn:microsoft.com/office/officeart/2005/8/layout/radial4"/>
    <dgm:cxn modelId="{7248B87F-6CA9-4293-B4C8-C1E516683A0F}" type="presOf" srcId="{AA2C91DE-1789-4C9F-B412-1371E971AEE6}" destId="{23D66F9D-C51A-46E3-BAE6-A5694E6B15AB}" srcOrd="0" destOrd="0" presId="urn:microsoft.com/office/officeart/2005/8/layout/radial4"/>
    <dgm:cxn modelId="{4C89C6C0-676F-4AF3-A771-6D1B0F76FA83}" type="presOf" srcId="{BC31E865-B8C9-473A-B087-17A1727F0E7D}" destId="{C01D0A72-8D0E-4590-A503-F7469F3EB76C}" srcOrd="0" destOrd="0" presId="urn:microsoft.com/office/officeart/2005/8/layout/radial4"/>
    <dgm:cxn modelId="{2E0E72C6-FF28-404B-9BE3-73E7A2516C07}" type="presOf" srcId="{8B043BF4-BA78-4FD3-9F06-597E5F38E4B9}" destId="{8D0EFA58-0B00-4973-943C-5B239EF3854C}" srcOrd="0" destOrd="0" presId="urn:microsoft.com/office/officeart/2005/8/layout/radial4"/>
    <dgm:cxn modelId="{137172E2-84DA-4480-A447-4477C576C902}" srcId="{AA2C91DE-1789-4C9F-B412-1371E971AEE6}" destId="{BC10EF7C-6DB1-4C41-9C69-BABF1E831F37}" srcOrd="4" destOrd="0" parTransId="{BDCB670E-BF38-4E92-A1AF-6E81F1860CA2}" sibTransId="{31DC74B8-7632-4EEE-A984-A49378D978E6}"/>
    <dgm:cxn modelId="{8189CCE3-493C-4A5B-845B-D138A410E127}" type="presOf" srcId="{CDDDDB7A-A98C-4880-8A0E-4088F3116010}" destId="{B04A0AE3-7C4D-43B1-A9A7-AFE1DC93DB39}" srcOrd="0" destOrd="0" presId="urn:microsoft.com/office/officeart/2005/8/layout/radial4"/>
    <dgm:cxn modelId="{523067F7-8025-4B97-83CB-0ECBD16DD525}" type="presOf" srcId="{5FE0944B-A167-4933-A7D8-2A6134CFDD9E}" destId="{5D121789-9B53-40B3-89B3-F402E1A0D250}" srcOrd="0" destOrd="0" presId="urn:microsoft.com/office/officeart/2005/8/layout/radial4"/>
    <dgm:cxn modelId="{AAD2C8AA-7056-41C0-A4E1-53AF2FB05FE4}" type="presParOf" srcId="{8D0EFA58-0B00-4973-943C-5B239EF3854C}" destId="{23D66F9D-C51A-46E3-BAE6-A5694E6B15AB}" srcOrd="0" destOrd="0" presId="urn:microsoft.com/office/officeart/2005/8/layout/radial4"/>
    <dgm:cxn modelId="{23CB0478-A3CF-4925-80C8-FE8F2B2D163B}" type="presParOf" srcId="{8D0EFA58-0B00-4973-943C-5B239EF3854C}" destId="{27A006CD-38B5-4460-9B8A-7B5D2EFE87C3}" srcOrd="1" destOrd="0" presId="urn:microsoft.com/office/officeart/2005/8/layout/radial4"/>
    <dgm:cxn modelId="{532A2126-B16C-41C3-8349-CA33E88076B1}" type="presParOf" srcId="{8D0EFA58-0B00-4973-943C-5B239EF3854C}" destId="{C01D0A72-8D0E-4590-A503-F7469F3EB76C}" srcOrd="2" destOrd="0" presId="urn:microsoft.com/office/officeart/2005/8/layout/radial4"/>
    <dgm:cxn modelId="{099A32C7-3E67-4E1C-B6C3-80048D24316B}" type="presParOf" srcId="{8D0EFA58-0B00-4973-943C-5B239EF3854C}" destId="{B09DB20D-08C4-4818-86C5-226BA1B0CBD6}" srcOrd="3" destOrd="0" presId="urn:microsoft.com/office/officeart/2005/8/layout/radial4"/>
    <dgm:cxn modelId="{D2E0F9B4-6160-4DB0-B54E-2F6BEDC493CA}" type="presParOf" srcId="{8D0EFA58-0B00-4973-943C-5B239EF3854C}" destId="{B04A0AE3-7C4D-43B1-A9A7-AFE1DC93DB39}" srcOrd="4" destOrd="0" presId="urn:microsoft.com/office/officeart/2005/8/layout/radial4"/>
    <dgm:cxn modelId="{2A0D178B-EFC1-45B5-AD1A-6D0DB88863CE}" type="presParOf" srcId="{8D0EFA58-0B00-4973-943C-5B239EF3854C}" destId="{B402244B-03F6-43AF-860E-102805FE8807}" srcOrd="5" destOrd="0" presId="urn:microsoft.com/office/officeart/2005/8/layout/radial4"/>
    <dgm:cxn modelId="{190777F4-C63D-49B8-935B-552A85E71E1B}" type="presParOf" srcId="{8D0EFA58-0B00-4973-943C-5B239EF3854C}" destId="{29CFCF6F-F219-45CD-A47E-7FC5AC3A32AD}" srcOrd="6" destOrd="0" presId="urn:microsoft.com/office/officeart/2005/8/layout/radial4"/>
    <dgm:cxn modelId="{DD97D479-F29A-4E55-B64B-91AE5C0A0F0A}" type="presParOf" srcId="{8D0EFA58-0B00-4973-943C-5B239EF3854C}" destId="{55616B87-484C-430D-A4EB-BA3E77CF7715}" srcOrd="7" destOrd="0" presId="urn:microsoft.com/office/officeart/2005/8/layout/radial4"/>
    <dgm:cxn modelId="{12917503-F25A-4A06-871C-B448BF22902C}" type="presParOf" srcId="{8D0EFA58-0B00-4973-943C-5B239EF3854C}" destId="{74A244BB-2C5F-4F8D-9AEE-8B30A262E8E5}" srcOrd="8" destOrd="0" presId="urn:microsoft.com/office/officeart/2005/8/layout/radial4"/>
    <dgm:cxn modelId="{E2174677-5FEB-4157-BB73-ED6868B152D1}" type="presParOf" srcId="{8D0EFA58-0B00-4973-943C-5B239EF3854C}" destId="{2B66248C-5F2B-4E00-ADC1-9FFE4D8A0647}" srcOrd="9" destOrd="0" presId="urn:microsoft.com/office/officeart/2005/8/layout/radial4"/>
    <dgm:cxn modelId="{4815B40B-9FD3-4F33-8B6B-877032718F1B}" type="presParOf" srcId="{8D0EFA58-0B00-4973-943C-5B239EF3854C}" destId="{9BB074A0-615F-461A-80FA-C79CDE82055D}" srcOrd="10" destOrd="0" presId="urn:microsoft.com/office/officeart/2005/8/layout/radial4"/>
    <dgm:cxn modelId="{7CE6FDA3-A0F7-4282-8504-AE629B54DB27}" type="presParOf" srcId="{8D0EFA58-0B00-4973-943C-5B239EF3854C}" destId="{6E5EE0A7-5759-4F0E-A4FF-383D239D09A4}" srcOrd="11" destOrd="0" presId="urn:microsoft.com/office/officeart/2005/8/layout/radial4"/>
    <dgm:cxn modelId="{46906586-3477-42CE-B783-771B3381CE3C}" type="presParOf" srcId="{8D0EFA58-0B00-4973-943C-5B239EF3854C}" destId="{5D121789-9B53-40B3-89B3-F402E1A0D25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0779D-5CEC-4BD4-A437-1F3BF8AB35D2}">
      <dsp:nvSpPr>
        <dsp:cNvPr id="0" name=""/>
        <dsp:cNvSpPr/>
      </dsp:nvSpPr>
      <dsp:spPr>
        <a:xfrm>
          <a:off x="4649905" y="405"/>
          <a:ext cx="1596077" cy="1037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Definition &amp; formulation</a:t>
          </a:r>
        </a:p>
      </dsp:txBody>
      <dsp:txXfrm>
        <a:off x="4700549" y="51049"/>
        <a:ext cx="1494789" cy="936162"/>
      </dsp:txXfrm>
    </dsp:sp>
    <dsp:sp modelId="{98F9ABD4-4578-4BD1-8E3A-F36469EFB809}">
      <dsp:nvSpPr>
        <dsp:cNvPr id="0" name=""/>
        <dsp:cNvSpPr/>
      </dsp:nvSpPr>
      <dsp:spPr>
        <a:xfrm>
          <a:off x="3733056" y="519131"/>
          <a:ext cx="3429775" cy="3429775"/>
        </a:xfrm>
        <a:custGeom>
          <a:avLst/>
          <a:gdLst/>
          <a:ahLst/>
          <a:cxnLst/>
          <a:rect l="0" t="0" r="0" b="0"/>
          <a:pathLst>
            <a:path>
              <a:moveTo>
                <a:pt x="2733522" y="335313"/>
              </a:moveTo>
              <a:arcTo wR="1714887" hR="1714887" stAng="18386460" swAng="163467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2480C-3D33-4A15-90F8-046864B89FC8}">
      <dsp:nvSpPr>
        <dsp:cNvPr id="0" name=""/>
        <dsp:cNvSpPr/>
      </dsp:nvSpPr>
      <dsp:spPr>
        <a:xfrm>
          <a:off x="6364793" y="1715293"/>
          <a:ext cx="1596077" cy="1037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Negotiation &amp; approval</a:t>
          </a:r>
        </a:p>
      </dsp:txBody>
      <dsp:txXfrm>
        <a:off x="6415437" y="1765937"/>
        <a:ext cx="1494789" cy="936162"/>
      </dsp:txXfrm>
    </dsp:sp>
    <dsp:sp modelId="{1D08B5D1-5D66-4D00-AF77-F30B55B14DF0}">
      <dsp:nvSpPr>
        <dsp:cNvPr id="0" name=""/>
        <dsp:cNvSpPr/>
      </dsp:nvSpPr>
      <dsp:spPr>
        <a:xfrm>
          <a:off x="3733056" y="519131"/>
          <a:ext cx="3429775" cy="3429775"/>
        </a:xfrm>
        <a:custGeom>
          <a:avLst/>
          <a:gdLst/>
          <a:ahLst/>
          <a:cxnLst/>
          <a:rect l="0" t="0" r="0" b="0"/>
          <a:pathLst>
            <a:path>
              <a:moveTo>
                <a:pt x="3252071" y="2475090"/>
              </a:moveTo>
              <a:arcTo wR="1714887" hR="1714887" stAng="1578862" swAng="163467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F4B13-7C75-41C4-8C3B-83F2B0BF278E}">
      <dsp:nvSpPr>
        <dsp:cNvPr id="0" name=""/>
        <dsp:cNvSpPr/>
      </dsp:nvSpPr>
      <dsp:spPr>
        <a:xfrm>
          <a:off x="4649905" y="3430181"/>
          <a:ext cx="1596077" cy="1037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Execution</a:t>
          </a:r>
        </a:p>
      </dsp:txBody>
      <dsp:txXfrm>
        <a:off x="4700549" y="3480825"/>
        <a:ext cx="1494789" cy="936162"/>
      </dsp:txXfrm>
    </dsp:sp>
    <dsp:sp modelId="{1CEF2B79-0ADC-40A9-868E-B0ED856D9FC6}">
      <dsp:nvSpPr>
        <dsp:cNvPr id="0" name=""/>
        <dsp:cNvSpPr/>
      </dsp:nvSpPr>
      <dsp:spPr>
        <a:xfrm>
          <a:off x="3733056" y="519131"/>
          <a:ext cx="3429775" cy="3429775"/>
        </a:xfrm>
        <a:custGeom>
          <a:avLst/>
          <a:gdLst/>
          <a:ahLst/>
          <a:cxnLst/>
          <a:rect l="0" t="0" r="0" b="0"/>
          <a:pathLst>
            <a:path>
              <a:moveTo>
                <a:pt x="696253" y="3094461"/>
              </a:moveTo>
              <a:arcTo wR="1714887" hR="1714887" stAng="7586460" swAng="163467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5CD83-C7D8-4C81-AEE4-299EF2316581}">
      <dsp:nvSpPr>
        <dsp:cNvPr id="0" name=""/>
        <dsp:cNvSpPr/>
      </dsp:nvSpPr>
      <dsp:spPr>
        <a:xfrm>
          <a:off x="2935017" y="1715293"/>
          <a:ext cx="1596077" cy="1037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Evaluation</a:t>
          </a:r>
        </a:p>
      </dsp:txBody>
      <dsp:txXfrm>
        <a:off x="2985661" y="1765937"/>
        <a:ext cx="1494789" cy="936162"/>
      </dsp:txXfrm>
    </dsp:sp>
    <dsp:sp modelId="{FFCD29B2-7064-4D6D-9E2E-E60930126CC6}">
      <dsp:nvSpPr>
        <dsp:cNvPr id="0" name=""/>
        <dsp:cNvSpPr/>
      </dsp:nvSpPr>
      <dsp:spPr>
        <a:xfrm>
          <a:off x="3733056" y="519131"/>
          <a:ext cx="3429775" cy="3429775"/>
        </a:xfrm>
        <a:custGeom>
          <a:avLst/>
          <a:gdLst/>
          <a:ahLst/>
          <a:cxnLst/>
          <a:rect l="0" t="0" r="0" b="0"/>
          <a:pathLst>
            <a:path>
              <a:moveTo>
                <a:pt x="177704" y="954685"/>
              </a:moveTo>
              <a:arcTo wR="1714887" hR="1714887" stAng="12378862" swAng="163467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72ECC-924B-45AE-9092-E85E34B714BC}">
      <dsp:nvSpPr>
        <dsp:cNvPr id="0" name=""/>
        <dsp:cNvSpPr/>
      </dsp:nvSpPr>
      <dsp:spPr>
        <a:xfrm>
          <a:off x="5279" y="351038"/>
          <a:ext cx="1636775" cy="1442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MoF</a:t>
          </a:r>
          <a:r>
            <a:rPr lang="en-GB" sz="1800" kern="1200" dirty="0"/>
            <a:t> develops economic and revenue forecasts</a:t>
          </a:r>
        </a:p>
      </dsp:txBody>
      <dsp:txXfrm>
        <a:off x="47526" y="393285"/>
        <a:ext cx="1552281" cy="1357914"/>
      </dsp:txXfrm>
    </dsp:sp>
    <dsp:sp modelId="{E084EF89-1570-4833-81DE-1D90AE1D46D5}">
      <dsp:nvSpPr>
        <dsp:cNvPr id="0" name=""/>
        <dsp:cNvSpPr/>
      </dsp:nvSpPr>
      <dsp:spPr>
        <a:xfrm>
          <a:off x="1805732" y="869282"/>
          <a:ext cx="346996" cy="405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805732" y="950466"/>
        <a:ext cx="242897" cy="243552"/>
      </dsp:txXfrm>
    </dsp:sp>
    <dsp:sp modelId="{3A785EDC-A241-4C94-9CE6-6CBA4153F221}">
      <dsp:nvSpPr>
        <dsp:cNvPr id="0" name=""/>
        <dsp:cNvSpPr/>
      </dsp:nvSpPr>
      <dsp:spPr>
        <a:xfrm>
          <a:off x="2296765" y="351038"/>
          <a:ext cx="1636775" cy="1442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MoH identifies and costs health priorities</a:t>
          </a:r>
        </a:p>
      </dsp:txBody>
      <dsp:txXfrm>
        <a:off x="2339012" y="393285"/>
        <a:ext cx="1552281" cy="1357914"/>
      </dsp:txXfrm>
    </dsp:sp>
    <dsp:sp modelId="{4ED48926-E640-448A-B59A-3DD59857F6C0}">
      <dsp:nvSpPr>
        <dsp:cNvPr id="0" name=""/>
        <dsp:cNvSpPr/>
      </dsp:nvSpPr>
      <dsp:spPr>
        <a:xfrm>
          <a:off x="4097218" y="869282"/>
          <a:ext cx="346996" cy="405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097218" y="950466"/>
        <a:ext cx="242897" cy="243552"/>
      </dsp:txXfrm>
    </dsp:sp>
    <dsp:sp modelId="{DA593EB2-A102-4D98-BCD7-43F578E6B69B}">
      <dsp:nvSpPr>
        <dsp:cNvPr id="0" name=""/>
        <dsp:cNvSpPr/>
      </dsp:nvSpPr>
      <dsp:spPr>
        <a:xfrm>
          <a:off x="4588251" y="351038"/>
          <a:ext cx="1636775" cy="1442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MoH submits proposal to </a:t>
          </a:r>
          <a:r>
            <a:rPr lang="en-GB" sz="1800" kern="1200" dirty="0" err="1"/>
            <a:t>MoF</a:t>
          </a:r>
          <a:endParaRPr lang="en-GB" sz="1800" kern="1200" dirty="0"/>
        </a:p>
      </dsp:txBody>
      <dsp:txXfrm>
        <a:off x="4630498" y="393285"/>
        <a:ext cx="1552281" cy="1357914"/>
      </dsp:txXfrm>
    </dsp:sp>
    <dsp:sp modelId="{7FE4352C-760E-47A7-A488-E2879DDDB115}">
      <dsp:nvSpPr>
        <dsp:cNvPr id="0" name=""/>
        <dsp:cNvSpPr/>
      </dsp:nvSpPr>
      <dsp:spPr>
        <a:xfrm>
          <a:off x="6388704" y="869282"/>
          <a:ext cx="346996" cy="405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388704" y="950466"/>
        <a:ext cx="242897" cy="243552"/>
      </dsp:txXfrm>
    </dsp:sp>
    <dsp:sp modelId="{9DACA27F-D8F0-4255-8423-2CEEDB1A1834}">
      <dsp:nvSpPr>
        <dsp:cNvPr id="0" name=""/>
        <dsp:cNvSpPr/>
      </dsp:nvSpPr>
      <dsp:spPr>
        <a:xfrm>
          <a:off x="6879736" y="351038"/>
          <a:ext cx="1636775" cy="1442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Negotiation to develop draft budget</a:t>
          </a:r>
        </a:p>
      </dsp:txBody>
      <dsp:txXfrm>
        <a:off x="6921983" y="393285"/>
        <a:ext cx="1552281" cy="1357914"/>
      </dsp:txXfrm>
    </dsp:sp>
    <dsp:sp modelId="{D5EE65F9-1609-4690-A212-CC949EE43E3B}">
      <dsp:nvSpPr>
        <dsp:cNvPr id="0" name=""/>
        <dsp:cNvSpPr/>
      </dsp:nvSpPr>
      <dsp:spPr>
        <a:xfrm>
          <a:off x="8680189" y="869282"/>
          <a:ext cx="346996" cy="405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680189" y="950466"/>
        <a:ext cx="242897" cy="243552"/>
      </dsp:txXfrm>
    </dsp:sp>
    <dsp:sp modelId="{51847442-5993-46D3-BC2B-CD7FB3D92434}">
      <dsp:nvSpPr>
        <dsp:cNvPr id="0" name=""/>
        <dsp:cNvSpPr/>
      </dsp:nvSpPr>
      <dsp:spPr>
        <a:xfrm>
          <a:off x="9171222" y="351038"/>
          <a:ext cx="1636775" cy="1442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Budget submitted to parliament</a:t>
          </a:r>
        </a:p>
      </dsp:txBody>
      <dsp:txXfrm>
        <a:off x="9213469" y="393285"/>
        <a:ext cx="1552281" cy="1357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6F9D-C51A-46E3-BAE6-A5694E6B15AB}">
      <dsp:nvSpPr>
        <dsp:cNvPr id="0" name=""/>
        <dsp:cNvSpPr/>
      </dsp:nvSpPr>
      <dsp:spPr>
        <a:xfrm>
          <a:off x="4442705" y="2455036"/>
          <a:ext cx="2011188" cy="2011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National health budget</a:t>
          </a:r>
        </a:p>
      </dsp:txBody>
      <dsp:txXfrm>
        <a:off x="4737237" y="2749568"/>
        <a:ext cx="1422124" cy="1422124"/>
      </dsp:txXfrm>
    </dsp:sp>
    <dsp:sp modelId="{27A006CD-38B5-4460-9B8A-7B5D2EFE87C3}">
      <dsp:nvSpPr>
        <dsp:cNvPr id="0" name=""/>
        <dsp:cNvSpPr/>
      </dsp:nvSpPr>
      <dsp:spPr>
        <a:xfrm rot="10800000">
          <a:off x="2402741" y="3174036"/>
          <a:ext cx="1927765" cy="5731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D0A72-8D0E-4590-A503-F7469F3EB76C}">
      <dsp:nvSpPr>
        <dsp:cNvPr id="0" name=""/>
        <dsp:cNvSpPr/>
      </dsp:nvSpPr>
      <dsp:spPr>
        <a:xfrm>
          <a:off x="1698825" y="2897497"/>
          <a:ext cx="1407832" cy="1126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Ministry of Health</a:t>
          </a:r>
        </a:p>
      </dsp:txBody>
      <dsp:txXfrm>
        <a:off x="1731812" y="2930484"/>
        <a:ext cx="1341858" cy="1060291"/>
      </dsp:txXfrm>
    </dsp:sp>
    <dsp:sp modelId="{B09DB20D-08C4-4818-86C5-226BA1B0CBD6}">
      <dsp:nvSpPr>
        <dsp:cNvPr id="0" name=""/>
        <dsp:cNvSpPr/>
      </dsp:nvSpPr>
      <dsp:spPr>
        <a:xfrm rot="12960000">
          <a:off x="2800306" y="1950458"/>
          <a:ext cx="1927765" cy="57318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A0AE3-7C4D-43B1-A9A7-AFE1DC93DB39}">
      <dsp:nvSpPr>
        <dsp:cNvPr id="0" name=""/>
        <dsp:cNvSpPr/>
      </dsp:nvSpPr>
      <dsp:spPr>
        <a:xfrm>
          <a:off x="2280475" y="1107363"/>
          <a:ext cx="1407832" cy="1126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Ministry of Finance</a:t>
          </a:r>
        </a:p>
      </dsp:txBody>
      <dsp:txXfrm>
        <a:off x="2313462" y="1140350"/>
        <a:ext cx="1341858" cy="1060291"/>
      </dsp:txXfrm>
    </dsp:sp>
    <dsp:sp modelId="{B402244B-03F6-43AF-860E-102805FE8807}">
      <dsp:nvSpPr>
        <dsp:cNvPr id="0" name=""/>
        <dsp:cNvSpPr/>
      </dsp:nvSpPr>
      <dsp:spPr>
        <a:xfrm rot="15120000">
          <a:off x="3841144" y="1194245"/>
          <a:ext cx="1927765" cy="57318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FCF6F-F219-45CD-A47E-7FC5AC3A32AD}">
      <dsp:nvSpPr>
        <dsp:cNvPr id="0" name=""/>
        <dsp:cNvSpPr/>
      </dsp:nvSpPr>
      <dsp:spPr>
        <a:xfrm>
          <a:off x="3803254" y="999"/>
          <a:ext cx="1407832" cy="11262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Parliamentarians</a:t>
          </a:r>
        </a:p>
      </dsp:txBody>
      <dsp:txXfrm>
        <a:off x="3836241" y="33986"/>
        <a:ext cx="1341858" cy="1060291"/>
      </dsp:txXfrm>
    </dsp:sp>
    <dsp:sp modelId="{55616B87-484C-430D-A4EB-BA3E77CF7715}">
      <dsp:nvSpPr>
        <dsp:cNvPr id="0" name=""/>
        <dsp:cNvSpPr/>
      </dsp:nvSpPr>
      <dsp:spPr>
        <a:xfrm rot="17280000">
          <a:off x="5127690" y="1194245"/>
          <a:ext cx="1927765" cy="57318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44BB-2C5F-4F8D-9AEE-8B30A262E8E5}">
      <dsp:nvSpPr>
        <dsp:cNvPr id="0" name=""/>
        <dsp:cNvSpPr/>
      </dsp:nvSpPr>
      <dsp:spPr>
        <a:xfrm>
          <a:off x="5685513" y="999"/>
          <a:ext cx="1407832" cy="11262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Civil society organisations</a:t>
          </a:r>
        </a:p>
      </dsp:txBody>
      <dsp:txXfrm>
        <a:off x="5718500" y="33986"/>
        <a:ext cx="1341858" cy="1060291"/>
      </dsp:txXfrm>
    </dsp:sp>
    <dsp:sp modelId="{2B66248C-5F2B-4E00-ADC1-9FFE4D8A0647}">
      <dsp:nvSpPr>
        <dsp:cNvPr id="0" name=""/>
        <dsp:cNvSpPr/>
      </dsp:nvSpPr>
      <dsp:spPr>
        <a:xfrm rot="19440000">
          <a:off x="6168527" y="1950458"/>
          <a:ext cx="1927765" cy="57318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074A0-615F-461A-80FA-C79CDE82055D}">
      <dsp:nvSpPr>
        <dsp:cNvPr id="0" name=""/>
        <dsp:cNvSpPr/>
      </dsp:nvSpPr>
      <dsp:spPr>
        <a:xfrm>
          <a:off x="7208292" y="1107363"/>
          <a:ext cx="1407832" cy="1126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Academia</a:t>
          </a:r>
        </a:p>
      </dsp:txBody>
      <dsp:txXfrm>
        <a:off x="7241279" y="1140350"/>
        <a:ext cx="1341858" cy="1060291"/>
      </dsp:txXfrm>
    </dsp:sp>
    <dsp:sp modelId="{6E5EE0A7-5759-4F0E-A4FF-383D239D09A4}">
      <dsp:nvSpPr>
        <dsp:cNvPr id="0" name=""/>
        <dsp:cNvSpPr/>
      </dsp:nvSpPr>
      <dsp:spPr>
        <a:xfrm>
          <a:off x="6566092" y="3174036"/>
          <a:ext cx="1927765" cy="5731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21789-9B53-40B3-89B3-F402E1A0D250}">
      <dsp:nvSpPr>
        <dsp:cNvPr id="0" name=""/>
        <dsp:cNvSpPr/>
      </dsp:nvSpPr>
      <dsp:spPr>
        <a:xfrm>
          <a:off x="7789942" y="2897497"/>
          <a:ext cx="1407832" cy="1126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Patients, families and communities</a:t>
          </a:r>
        </a:p>
      </dsp:txBody>
      <dsp:txXfrm>
        <a:off x="7822929" y="2930484"/>
        <a:ext cx="1341858" cy="106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002A7-6D25-402F-B430-05E433D3EDC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5013-6BB0-46CC-AEA4-1E634275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5806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6118412" y="-1"/>
            <a:ext cx="6073588" cy="6858000"/>
          </a:xfrm>
          <a:custGeom>
            <a:avLst/>
            <a:gdLst>
              <a:gd name="connsiteX0" fmla="*/ 0 w 6073588"/>
              <a:gd name="connsiteY0" fmla="*/ 0 h 6858000"/>
              <a:gd name="connsiteX1" fmla="*/ 6073588 w 6073588"/>
              <a:gd name="connsiteY1" fmla="*/ 0 h 6858000"/>
              <a:gd name="connsiteX2" fmla="*/ 6073588 w 6073588"/>
              <a:gd name="connsiteY2" fmla="*/ 6858000 h 6858000"/>
              <a:gd name="connsiteX3" fmla="*/ 2921598 w 607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3588" h="6858000">
                <a:moveTo>
                  <a:pt x="0" y="0"/>
                </a:moveTo>
                <a:lnTo>
                  <a:pt x="6073588" y="0"/>
                </a:lnTo>
                <a:lnTo>
                  <a:pt x="6073588" y="6858000"/>
                </a:lnTo>
                <a:lnTo>
                  <a:pt x="2921598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498" y="2360141"/>
            <a:ext cx="6511619" cy="1686854"/>
          </a:xfrm>
        </p:spPr>
        <p:txBody>
          <a:bodyPr bIns="18000"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8498" y="5557715"/>
            <a:ext cx="4794349" cy="798636"/>
          </a:xfr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spcAft>
                <a:spcPts val="0"/>
              </a:spcAft>
              <a:buNone/>
              <a:defRPr sz="133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500"/>
              </a:spcBef>
              <a:spcAft>
                <a:spcPts val="0"/>
              </a:spcAft>
              <a:buNone/>
              <a:defRPr sz="1330">
                <a:solidFill>
                  <a:schemeClr val="bg1"/>
                </a:solidFill>
              </a:defRPr>
            </a:lvl2pPr>
            <a:lvl3pPr marL="0" indent="0" algn="l">
              <a:spcBef>
                <a:spcPts val="500"/>
              </a:spcBef>
              <a:spcAft>
                <a:spcPts val="0"/>
              </a:spcAft>
              <a:buNone/>
              <a:defRPr sz="1330" b="0">
                <a:solidFill>
                  <a:schemeClr val="bg1"/>
                </a:solidFill>
              </a:defRPr>
            </a:lvl3pPr>
            <a:lvl4pPr marL="0" indent="0" algn="l">
              <a:buNone/>
              <a:defRPr sz="1330" b="0">
                <a:solidFill>
                  <a:schemeClr val="bg1"/>
                </a:solidFill>
              </a:defRPr>
            </a:lvl4pPr>
            <a:lvl5pPr marL="0" indent="0" algn="l">
              <a:buNone/>
              <a:defRPr sz="1330">
                <a:solidFill>
                  <a:schemeClr val="bg1"/>
                </a:solidFill>
              </a:defRPr>
            </a:lvl5pPr>
            <a:lvl6pPr marL="0" indent="0" algn="l">
              <a:buNone/>
              <a:defRPr sz="1330">
                <a:solidFill>
                  <a:schemeClr val="bg1"/>
                </a:solidFill>
              </a:defRPr>
            </a:lvl6pPr>
            <a:lvl7pPr marL="0" indent="0" algn="l">
              <a:buNone/>
              <a:defRPr sz="1330">
                <a:solidFill>
                  <a:schemeClr val="bg1"/>
                </a:solidFill>
              </a:defRPr>
            </a:lvl7pPr>
            <a:lvl8pPr marL="0" indent="0" algn="l">
              <a:buNone/>
              <a:defRPr sz="1330">
                <a:solidFill>
                  <a:schemeClr val="bg1"/>
                </a:solidFill>
              </a:defRPr>
            </a:lvl8pPr>
            <a:lvl9pPr marL="0" indent="0" algn="l">
              <a:buNone/>
              <a:defRPr sz="133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“Purpose Statement”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800" y="704203"/>
            <a:ext cx="2067603" cy="13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quo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Freeform 8"/>
          <p:cNvSpPr/>
          <p:nvPr userDrawn="1"/>
        </p:nvSpPr>
        <p:spPr>
          <a:xfrm>
            <a:off x="6251859" y="-2"/>
            <a:ext cx="5940141" cy="6858000"/>
          </a:xfrm>
          <a:custGeom>
            <a:avLst/>
            <a:gdLst>
              <a:gd name="connsiteX0" fmla="*/ 2935356 w 5940141"/>
              <a:gd name="connsiteY0" fmla="*/ 0 h 6858000"/>
              <a:gd name="connsiteX1" fmla="*/ 3247786 w 5940141"/>
              <a:gd name="connsiteY1" fmla="*/ 0 h 6858000"/>
              <a:gd name="connsiteX2" fmla="*/ 3247786 w 5940141"/>
              <a:gd name="connsiteY2" fmla="*/ 1 h 6858000"/>
              <a:gd name="connsiteX3" fmla="*/ 3875315 w 5940141"/>
              <a:gd name="connsiteY3" fmla="*/ 1 h 6858000"/>
              <a:gd name="connsiteX4" fmla="*/ 3875315 w 5940141"/>
              <a:gd name="connsiteY4" fmla="*/ 0 h 6858000"/>
              <a:gd name="connsiteX5" fmla="*/ 5940141 w 5940141"/>
              <a:gd name="connsiteY5" fmla="*/ 0 h 6858000"/>
              <a:gd name="connsiteX6" fmla="*/ 5940141 w 5940141"/>
              <a:gd name="connsiteY6" fmla="*/ 6858000 h 6858000"/>
              <a:gd name="connsiteX7" fmla="*/ 3294743 w 5940141"/>
              <a:gd name="connsiteY7" fmla="*/ 6858000 h 6858000"/>
              <a:gd name="connsiteX8" fmla="*/ 0 w 594014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0141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5940141" y="0"/>
                </a:lnTo>
                <a:lnTo>
                  <a:pt x="5940141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528547-B741-4F21-A9A4-C6E5F3F23F1E}" type="datetimeFigureOut">
              <a:rPr lang="en-GB" smtClean="0"/>
              <a:pPr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9EC8A-EE7C-4347-ABEE-715CD1553C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256" y="757070"/>
            <a:ext cx="582268" cy="581047"/>
          </a:xfrm>
          <a:prstGeom prst="rect">
            <a:avLst/>
          </a:prstGeom>
        </p:spPr>
      </p:pic>
      <p:sp>
        <p:nvSpPr>
          <p:cNvPr id="1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91426" y="2210098"/>
            <a:ext cx="5035651" cy="35000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150" b="0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7pPr>
            <a:lvl8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8pPr>
            <a:lvl9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“Pull-out quote”.</a:t>
            </a:r>
          </a:p>
          <a:p>
            <a:pPr lvl="2"/>
            <a:r>
              <a:rPr lang="en-GB" noProof="0" dirty="0"/>
              <a:t>Author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18503" y="2210098"/>
            <a:ext cx="5035651" cy="35000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150" b="0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7pPr>
            <a:lvl8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8pPr>
            <a:lvl9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“Pull-out quote”.</a:t>
            </a:r>
          </a:p>
          <a:p>
            <a:pPr lvl="2"/>
            <a:r>
              <a:rPr lang="en-GB" noProof="0" dirty="0"/>
              <a:t>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8553" y="757070"/>
            <a:ext cx="582268" cy="5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quot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4720684" y="-2"/>
            <a:ext cx="7471316" cy="6858001"/>
          </a:xfrm>
          <a:custGeom>
            <a:avLst/>
            <a:gdLst>
              <a:gd name="connsiteX0" fmla="*/ 2935356 w 7471316"/>
              <a:gd name="connsiteY0" fmla="*/ 0 h 6858001"/>
              <a:gd name="connsiteX1" fmla="*/ 3247786 w 7471316"/>
              <a:gd name="connsiteY1" fmla="*/ 0 h 6858001"/>
              <a:gd name="connsiteX2" fmla="*/ 3247786 w 7471316"/>
              <a:gd name="connsiteY2" fmla="*/ 1 h 6858001"/>
              <a:gd name="connsiteX3" fmla="*/ 3875315 w 7471316"/>
              <a:gd name="connsiteY3" fmla="*/ 1 h 6858001"/>
              <a:gd name="connsiteX4" fmla="*/ 3875315 w 7471316"/>
              <a:gd name="connsiteY4" fmla="*/ 0 h 6858001"/>
              <a:gd name="connsiteX5" fmla="*/ 5940141 w 7471316"/>
              <a:gd name="connsiteY5" fmla="*/ 0 h 6858001"/>
              <a:gd name="connsiteX6" fmla="*/ 5940141 w 7471316"/>
              <a:gd name="connsiteY6" fmla="*/ 2 h 6858001"/>
              <a:gd name="connsiteX7" fmla="*/ 7471316 w 7471316"/>
              <a:gd name="connsiteY7" fmla="*/ 2 h 6858001"/>
              <a:gd name="connsiteX8" fmla="*/ 7471316 w 7471316"/>
              <a:gd name="connsiteY8" fmla="*/ 6858001 h 6858001"/>
              <a:gd name="connsiteX9" fmla="*/ 4717230 w 7471316"/>
              <a:gd name="connsiteY9" fmla="*/ 6858001 h 6858001"/>
              <a:gd name="connsiteX10" fmla="*/ 4717230 w 7471316"/>
              <a:gd name="connsiteY10" fmla="*/ 6858000 h 6858001"/>
              <a:gd name="connsiteX11" fmla="*/ 3294743 w 7471316"/>
              <a:gd name="connsiteY11" fmla="*/ 6858000 h 6858001"/>
              <a:gd name="connsiteX12" fmla="*/ 0 w 7471316"/>
              <a:gd name="connsiteY12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1316" h="6858001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5940141" y="0"/>
                </a:lnTo>
                <a:lnTo>
                  <a:pt x="5940141" y="2"/>
                </a:lnTo>
                <a:lnTo>
                  <a:pt x="7471316" y="2"/>
                </a:lnTo>
                <a:lnTo>
                  <a:pt x="7471316" y="6858001"/>
                </a:lnTo>
                <a:lnTo>
                  <a:pt x="4717230" y="6858001"/>
                </a:lnTo>
                <a:lnTo>
                  <a:pt x="4717230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528547-B741-4F21-A9A4-C6E5F3F23F1E}" type="datetimeFigureOut">
              <a:rPr lang="en-GB" smtClean="0"/>
              <a:pPr/>
              <a:t>23/05/2021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9EC8A-EE7C-4347-ABEE-715CD1553C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256" y="757070"/>
            <a:ext cx="582268" cy="581047"/>
          </a:xfrm>
          <a:prstGeom prst="rect">
            <a:avLst/>
          </a:prstGeom>
        </p:spPr>
      </p:pic>
      <p:sp>
        <p:nvSpPr>
          <p:cNvPr id="1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91427" y="1861457"/>
            <a:ext cx="3447174" cy="3848679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800" b="0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7pPr>
            <a:lvl8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8pPr>
            <a:lvl9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“Pull-out quote”.</a:t>
            </a:r>
          </a:p>
          <a:p>
            <a:pPr lvl="2"/>
            <a:r>
              <a:rPr lang="en-GB" noProof="0" dirty="0"/>
              <a:t>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0047" y="757070"/>
            <a:ext cx="582268" cy="581047"/>
          </a:xfrm>
          <a:prstGeom prst="rect">
            <a:avLst/>
          </a:prstGeom>
        </p:spPr>
      </p:pic>
      <p:sp>
        <p:nvSpPr>
          <p:cNvPr id="15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14" y="1861457"/>
            <a:ext cx="3447174" cy="3848679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800" b="0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7pPr>
            <a:lvl8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8pPr>
            <a:lvl9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“Pull-out quote”.</a:t>
            </a:r>
          </a:p>
          <a:p>
            <a:pPr lvl="2"/>
            <a:r>
              <a:rPr lang="en-GB" noProof="0" dirty="0"/>
              <a:t>Author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120600" y="1861457"/>
            <a:ext cx="3447174" cy="3848679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800" b="0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7pPr>
            <a:lvl8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8pPr>
            <a:lvl9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“Pull-out quote”.</a:t>
            </a:r>
          </a:p>
          <a:p>
            <a:pPr lvl="2"/>
            <a:r>
              <a:rPr lang="en-GB" noProof="0" dirty="0"/>
              <a:t>Author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2837" y="757070"/>
            <a:ext cx="582268" cy="5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lvl7pPr>
              <a:defRPr baseline="0"/>
            </a:lvl7pPr>
          </a:lstStyle>
          <a:p>
            <a:pPr lvl="0"/>
            <a:r>
              <a:rPr lang="en-GB" noProof="0" dirty="0"/>
              <a:t>Introduction (First level)</a:t>
            </a:r>
          </a:p>
          <a:p>
            <a:pPr lvl="1"/>
            <a:r>
              <a:rPr lang="en-GB" noProof="0" dirty="0"/>
              <a:t>Body Text (Second level)</a:t>
            </a:r>
          </a:p>
          <a:p>
            <a:pPr lvl="2"/>
            <a:r>
              <a:rPr lang="en-GB" noProof="0" dirty="0"/>
              <a:t>Body Text Bold (Third level)</a:t>
            </a:r>
          </a:p>
          <a:p>
            <a:pPr lvl="3"/>
            <a:r>
              <a:rPr lang="en-GB" noProof="0" dirty="0"/>
              <a:t>Bullet 1 (Fourth level)</a:t>
            </a:r>
          </a:p>
          <a:p>
            <a:pPr lvl="4"/>
            <a:r>
              <a:rPr lang="en-GB" noProof="0" dirty="0"/>
              <a:t>Bullet 2 (Fifth level)</a:t>
            </a:r>
          </a:p>
          <a:p>
            <a:pPr lvl="5"/>
            <a:r>
              <a:rPr lang="en-GB" noProof="0" dirty="0"/>
              <a:t>Bullet 3 (Sixth level)</a:t>
            </a:r>
          </a:p>
          <a:p>
            <a:pPr lvl="6"/>
            <a:r>
              <a:rPr lang="en-GB" noProof="0" dirty="0"/>
              <a:t>Bullet 4 (Seventh level)</a:t>
            </a:r>
          </a:p>
          <a:p>
            <a:pPr lvl="7"/>
            <a:r>
              <a:rPr lang="en-GB" noProof="0" dirty="0"/>
              <a:t>(Eighth level)</a:t>
            </a:r>
          </a:p>
          <a:p>
            <a:pPr lvl="8"/>
            <a:r>
              <a:rPr lang="en-GB" noProof="0" dirty="0"/>
              <a:t>(Ninth level)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991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06751" y="1692068"/>
            <a:ext cx="10895887" cy="80399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100" b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2100" b="0">
                <a:solidFill>
                  <a:schemeClr val="tx2"/>
                </a:solidFill>
              </a:defRPr>
            </a:lvl2pPr>
            <a:lvl3pPr>
              <a:spcAft>
                <a:spcPts val="0"/>
              </a:spcAft>
              <a:defRPr sz="2100" b="0">
                <a:solidFill>
                  <a:schemeClr val="tx2"/>
                </a:solidFill>
              </a:defRPr>
            </a:lvl3pPr>
            <a:lvl4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4pPr>
            <a:lvl5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21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21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Introduction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06751" y="2612571"/>
            <a:ext cx="5279219" cy="35473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23418" y="2612571"/>
            <a:ext cx="5279219" cy="35473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5101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06751" y="1692068"/>
            <a:ext cx="10895887" cy="80399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100" b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2100" b="0">
                <a:solidFill>
                  <a:schemeClr val="tx2"/>
                </a:solidFill>
              </a:defRPr>
            </a:lvl2pPr>
            <a:lvl3pPr>
              <a:spcAft>
                <a:spcPts val="0"/>
              </a:spcAft>
              <a:defRPr sz="2100" b="0">
                <a:solidFill>
                  <a:schemeClr val="tx2"/>
                </a:solidFill>
              </a:defRPr>
            </a:lvl3pPr>
            <a:lvl4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4pPr>
            <a:lvl5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21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21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21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Introduction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06751" y="2612571"/>
            <a:ext cx="10895887" cy="35473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7271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06751" y="1692067"/>
            <a:ext cx="5279219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223418" y="1692067"/>
            <a:ext cx="5279219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7307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98159" y="1791204"/>
            <a:ext cx="4136758" cy="4762823"/>
            <a:chOff x="-129154" y="1731244"/>
            <a:chExt cx="4136758" cy="4762823"/>
          </a:xfrm>
        </p:grpSpPr>
        <p:sp>
          <p:nvSpPr>
            <p:cNvPr id="9" name="Rectangle 8"/>
            <p:cNvSpPr/>
            <p:nvPr userDrawn="1"/>
          </p:nvSpPr>
          <p:spPr>
            <a:xfrm>
              <a:off x="-129154" y="1731244"/>
              <a:ext cx="4136757" cy="4762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1274026" y="1731244"/>
              <a:ext cx="2733578" cy="4762823"/>
            </a:xfrm>
            <a:custGeom>
              <a:avLst/>
              <a:gdLst>
                <a:gd name="connsiteX0" fmla="*/ 2038580 w 2733578"/>
                <a:gd name="connsiteY0" fmla="*/ 0 h 4762823"/>
                <a:gd name="connsiteX1" fmla="*/ 2255560 w 2733578"/>
                <a:gd name="connsiteY1" fmla="*/ 0 h 4762823"/>
                <a:gd name="connsiteX2" fmla="*/ 2255560 w 2733578"/>
                <a:gd name="connsiteY2" fmla="*/ 1 h 4762823"/>
                <a:gd name="connsiteX3" fmla="*/ 2691374 w 2733578"/>
                <a:gd name="connsiteY3" fmla="*/ 1 h 4762823"/>
                <a:gd name="connsiteX4" fmla="*/ 2691374 w 2733578"/>
                <a:gd name="connsiteY4" fmla="*/ 0 h 4762823"/>
                <a:gd name="connsiteX5" fmla="*/ 2733578 w 2733578"/>
                <a:gd name="connsiteY5" fmla="*/ 0 h 4762823"/>
                <a:gd name="connsiteX6" fmla="*/ 2733578 w 2733578"/>
                <a:gd name="connsiteY6" fmla="*/ 4762823 h 4762823"/>
                <a:gd name="connsiteX7" fmla="*/ 2288171 w 2733578"/>
                <a:gd name="connsiteY7" fmla="*/ 4762823 h 4762823"/>
                <a:gd name="connsiteX8" fmla="*/ 0 w 2733578"/>
                <a:gd name="connsiteY8" fmla="*/ 4762823 h 4762823"/>
                <a:gd name="connsiteX9" fmla="*/ 2038580 w 2733578"/>
                <a:gd name="connsiteY9" fmla="*/ 0 h 4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578" h="4762823">
                  <a:moveTo>
                    <a:pt x="2038580" y="0"/>
                  </a:moveTo>
                  <a:lnTo>
                    <a:pt x="2255560" y="0"/>
                  </a:lnTo>
                  <a:lnTo>
                    <a:pt x="2255560" y="1"/>
                  </a:lnTo>
                  <a:lnTo>
                    <a:pt x="2691374" y="1"/>
                  </a:lnTo>
                  <a:lnTo>
                    <a:pt x="2691374" y="0"/>
                  </a:lnTo>
                  <a:lnTo>
                    <a:pt x="2733578" y="0"/>
                  </a:lnTo>
                  <a:lnTo>
                    <a:pt x="2733578" y="4762823"/>
                  </a:lnTo>
                  <a:lnTo>
                    <a:pt x="2288171" y="4762823"/>
                  </a:lnTo>
                  <a:lnTo>
                    <a:pt x="0" y="4762823"/>
                  </a:lnTo>
                  <a:lnTo>
                    <a:pt x="2038580" y="0"/>
                  </a:lnTo>
                  <a:close/>
                </a:path>
              </a:pathLst>
            </a:custGeom>
            <a:solidFill>
              <a:srgbClr val="016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5513" y="1975757"/>
            <a:ext cx="3319782" cy="4184115"/>
          </a:xfrm>
        </p:spPr>
        <p:txBody>
          <a:bodyPr anchor="ctr" anchorCtr="0"/>
          <a:lstStyle>
            <a:lvl1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2pPr>
            <a:lvl3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3pPr>
            <a:lvl4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5pPr>
            <a:lvl6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6pPr>
            <a:lvl7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7pPr>
            <a:lvl8pPr>
              <a:spcBef>
                <a:spcPts val="1800"/>
              </a:spcBef>
              <a:defRPr sz="1650" b="0">
                <a:solidFill>
                  <a:schemeClr val="bg1"/>
                </a:solidFill>
              </a:defRPr>
            </a:lvl8pPr>
            <a:lvl9pPr>
              <a:spcBef>
                <a:spcPts val="1800"/>
              </a:spcBef>
              <a:defRPr sz="16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Pull-out text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024" y="1692067"/>
            <a:ext cx="7147613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6322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1791204"/>
            <a:ext cx="6384471" cy="40584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857999" y="1692067"/>
            <a:ext cx="4644638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476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718204" y="0"/>
            <a:ext cx="41319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51" y="418744"/>
            <a:ext cx="7181979" cy="74582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153401" y="0"/>
            <a:ext cx="403859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06752" y="1692067"/>
            <a:ext cx="7181978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179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38599" y="0"/>
            <a:ext cx="41319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994" y="418744"/>
            <a:ext cx="7181979" cy="74582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3859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024" y="1692067"/>
            <a:ext cx="7147613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27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Freeform 53"/>
          <p:cNvSpPr/>
          <p:nvPr userDrawn="1"/>
        </p:nvSpPr>
        <p:spPr>
          <a:xfrm>
            <a:off x="-2" y="0"/>
            <a:ext cx="2098800" cy="6159260"/>
          </a:xfrm>
          <a:custGeom>
            <a:avLst/>
            <a:gdLst>
              <a:gd name="connsiteX0" fmla="*/ 0 w 2078440"/>
              <a:gd name="connsiteY0" fmla="*/ 0 h 5790236"/>
              <a:gd name="connsiteX1" fmla="*/ 1815399 w 2078440"/>
              <a:gd name="connsiteY1" fmla="*/ 0 h 5790236"/>
              <a:gd name="connsiteX2" fmla="*/ 2078440 w 2078440"/>
              <a:gd name="connsiteY2" fmla="*/ 1021480 h 5790236"/>
              <a:gd name="connsiteX3" fmla="*/ 0 w 2078440"/>
              <a:gd name="connsiteY3" fmla="*/ 5790236 h 5790236"/>
              <a:gd name="connsiteX4" fmla="*/ 0 w 2078440"/>
              <a:gd name="connsiteY4" fmla="*/ 0 h 57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440" h="5790236">
                <a:moveTo>
                  <a:pt x="0" y="0"/>
                </a:moveTo>
                <a:lnTo>
                  <a:pt x="1815399" y="0"/>
                </a:lnTo>
                <a:lnTo>
                  <a:pt x="2078440" y="1021480"/>
                </a:lnTo>
                <a:lnTo>
                  <a:pt x="0" y="5790236"/>
                </a:lnTo>
                <a:lnTo>
                  <a:pt x="0" y="0"/>
                </a:lnTo>
                <a:close/>
              </a:path>
            </a:pathLst>
          </a:custGeom>
          <a:solidFill>
            <a:srgbClr val="01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Freeform 57"/>
          <p:cNvSpPr/>
          <p:nvPr userDrawn="1"/>
        </p:nvSpPr>
        <p:spPr>
          <a:xfrm>
            <a:off x="-1" y="1061048"/>
            <a:ext cx="3600000" cy="5796951"/>
          </a:xfrm>
          <a:custGeom>
            <a:avLst/>
            <a:gdLst>
              <a:gd name="connsiteX0" fmla="*/ 2078440 w 3581401"/>
              <a:gd name="connsiteY0" fmla="*/ 0 h 5836520"/>
              <a:gd name="connsiteX1" fmla="*/ 3581401 w 3581401"/>
              <a:gd name="connsiteY1" fmla="*/ 5836520 h 5836520"/>
              <a:gd name="connsiteX2" fmla="*/ 0 w 3581401"/>
              <a:gd name="connsiteY2" fmla="*/ 5836520 h 5836520"/>
              <a:gd name="connsiteX3" fmla="*/ 0 w 3581401"/>
              <a:gd name="connsiteY3" fmla="*/ 4768756 h 5836520"/>
              <a:gd name="connsiteX4" fmla="*/ 2078440 w 3581401"/>
              <a:gd name="connsiteY4" fmla="*/ 0 h 58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1" h="5836520">
                <a:moveTo>
                  <a:pt x="2078440" y="0"/>
                </a:moveTo>
                <a:lnTo>
                  <a:pt x="3581401" y="5836520"/>
                </a:lnTo>
                <a:lnTo>
                  <a:pt x="0" y="5836520"/>
                </a:lnTo>
                <a:lnTo>
                  <a:pt x="0" y="4768756"/>
                </a:lnTo>
                <a:lnTo>
                  <a:pt x="20784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Parallelogram 6"/>
          <p:cNvSpPr/>
          <p:nvPr userDrawn="1"/>
        </p:nvSpPr>
        <p:spPr>
          <a:xfrm flipV="1">
            <a:off x="1777042" y="-1"/>
            <a:ext cx="2495863" cy="6858000"/>
          </a:xfrm>
          <a:prstGeom prst="parallelogram">
            <a:avLst>
              <a:gd name="adj" fmla="val 71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57" y="418744"/>
            <a:ext cx="7786982" cy="7458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2" name="Table Placeholder 61"/>
          <p:cNvSpPr>
            <a:spLocks noGrp="1"/>
          </p:cNvSpPr>
          <p:nvPr>
            <p:ph type="tbl" sz="quarter" idx="13"/>
          </p:nvPr>
        </p:nvSpPr>
        <p:spPr>
          <a:xfrm>
            <a:off x="3715657" y="1828800"/>
            <a:ext cx="7787368" cy="4137025"/>
          </a:xfr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9072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347148"/>
            <a:ext cx="4038598" cy="2510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38599" y="0"/>
            <a:ext cx="41319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994" y="418744"/>
            <a:ext cx="7181979" cy="74582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38599" cy="4347148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5513" y="4347147"/>
            <a:ext cx="3319782" cy="2510853"/>
          </a:xfrm>
        </p:spPr>
        <p:txBody>
          <a:bodyPr anchor="ctr" anchorCtr="0"/>
          <a:lstStyle>
            <a:lvl1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2pPr>
            <a:lvl3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3pPr>
            <a:lvl4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5pPr>
            <a:lvl6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6pPr>
            <a:lvl7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7pPr>
            <a:lvl8pPr>
              <a:spcBef>
                <a:spcPts val="1800"/>
              </a:spcBef>
              <a:defRPr sz="1650" b="0">
                <a:solidFill>
                  <a:schemeClr val="bg1"/>
                </a:solidFill>
              </a:defRPr>
            </a:lvl8pPr>
            <a:lvl9pPr>
              <a:spcBef>
                <a:spcPts val="1800"/>
              </a:spcBef>
              <a:defRPr sz="16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Pull-out text</a:t>
            </a:r>
          </a:p>
        </p:txBody>
      </p:sp>
      <p:sp>
        <p:nvSpPr>
          <p:cNvPr id="24" name="Freeform 23"/>
          <p:cNvSpPr/>
          <p:nvPr userDrawn="1"/>
        </p:nvSpPr>
        <p:spPr>
          <a:xfrm>
            <a:off x="1662538" y="4347149"/>
            <a:ext cx="2376063" cy="2510852"/>
          </a:xfrm>
          <a:custGeom>
            <a:avLst/>
            <a:gdLst>
              <a:gd name="connsiteX0" fmla="*/ 1074693 w 2376063"/>
              <a:gd name="connsiteY0" fmla="*/ 0 h 2510852"/>
              <a:gd name="connsiteX1" fmla="*/ 2376060 w 2376063"/>
              <a:gd name="connsiteY1" fmla="*/ 0 h 2510852"/>
              <a:gd name="connsiteX2" fmla="*/ 2376060 w 2376063"/>
              <a:gd name="connsiteY2" fmla="*/ 2510850 h 2510852"/>
              <a:gd name="connsiteX3" fmla="*/ 2376063 w 2376063"/>
              <a:gd name="connsiteY3" fmla="*/ 2510850 h 2510852"/>
              <a:gd name="connsiteX4" fmla="*/ 2376061 w 2376063"/>
              <a:gd name="connsiteY4" fmla="*/ 2510852 h 2510852"/>
              <a:gd name="connsiteX5" fmla="*/ 0 w 2376063"/>
              <a:gd name="connsiteY5" fmla="*/ 2510852 h 2510852"/>
              <a:gd name="connsiteX6" fmla="*/ 1074693 w 2376063"/>
              <a:gd name="connsiteY6" fmla="*/ 0 h 25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063" h="2510852">
                <a:moveTo>
                  <a:pt x="1074693" y="0"/>
                </a:moveTo>
                <a:lnTo>
                  <a:pt x="2376060" y="0"/>
                </a:lnTo>
                <a:lnTo>
                  <a:pt x="2376060" y="2510850"/>
                </a:lnTo>
                <a:lnTo>
                  <a:pt x="2376063" y="2510850"/>
                </a:lnTo>
                <a:lnTo>
                  <a:pt x="2376061" y="2510852"/>
                </a:lnTo>
                <a:lnTo>
                  <a:pt x="0" y="2510852"/>
                </a:lnTo>
                <a:lnTo>
                  <a:pt x="10746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024" y="1692067"/>
            <a:ext cx="7147613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08652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347148"/>
            <a:ext cx="4038598" cy="2510852"/>
          </a:xfrm>
          <a:prstGeom prst="rect">
            <a:avLst/>
          </a:prstGeom>
          <a:solidFill>
            <a:srgbClr val="016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38599" y="0"/>
            <a:ext cx="41319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994" y="418744"/>
            <a:ext cx="7181979" cy="74582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38599" cy="4347148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Freeform 8"/>
          <p:cNvSpPr/>
          <p:nvPr userDrawn="1"/>
        </p:nvSpPr>
        <p:spPr>
          <a:xfrm>
            <a:off x="1662538" y="4347149"/>
            <a:ext cx="2376063" cy="2510852"/>
          </a:xfrm>
          <a:custGeom>
            <a:avLst/>
            <a:gdLst>
              <a:gd name="connsiteX0" fmla="*/ 1074693 w 2376063"/>
              <a:gd name="connsiteY0" fmla="*/ 0 h 2510852"/>
              <a:gd name="connsiteX1" fmla="*/ 2376060 w 2376063"/>
              <a:gd name="connsiteY1" fmla="*/ 0 h 2510852"/>
              <a:gd name="connsiteX2" fmla="*/ 2376060 w 2376063"/>
              <a:gd name="connsiteY2" fmla="*/ 2510850 h 2510852"/>
              <a:gd name="connsiteX3" fmla="*/ 2376063 w 2376063"/>
              <a:gd name="connsiteY3" fmla="*/ 2510850 h 2510852"/>
              <a:gd name="connsiteX4" fmla="*/ 2376061 w 2376063"/>
              <a:gd name="connsiteY4" fmla="*/ 2510852 h 2510852"/>
              <a:gd name="connsiteX5" fmla="*/ 0 w 2376063"/>
              <a:gd name="connsiteY5" fmla="*/ 2510852 h 2510852"/>
              <a:gd name="connsiteX6" fmla="*/ 1074693 w 2376063"/>
              <a:gd name="connsiteY6" fmla="*/ 0 h 25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063" h="2510852">
                <a:moveTo>
                  <a:pt x="1074693" y="0"/>
                </a:moveTo>
                <a:lnTo>
                  <a:pt x="2376060" y="0"/>
                </a:lnTo>
                <a:lnTo>
                  <a:pt x="2376060" y="2510850"/>
                </a:lnTo>
                <a:lnTo>
                  <a:pt x="2376063" y="2510850"/>
                </a:lnTo>
                <a:lnTo>
                  <a:pt x="2376061" y="2510852"/>
                </a:lnTo>
                <a:lnTo>
                  <a:pt x="0" y="2510852"/>
                </a:lnTo>
                <a:lnTo>
                  <a:pt x="107469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5513" y="4347147"/>
            <a:ext cx="3319782" cy="2510853"/>
          </a:xfrm>
        </p:spPr>
        <p:txBody>
          <a:bodyPr anchor="ctr" anchorCtr="0"/>
          <a:lstStyle>
            <a:lvl1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2pPr>
            <a:lvl3pPr>
              <a:spcBef>
                <a:spcPts val="1800"/>
              </a:spcBef>
              <a:spcAft>
                <a:spcPts val="0"/>
              </a:spcAft>
              <a:defRPr sz="1650" b="0">
                <a:solidFill>
                  <a:schemeClr val="bg1"/>
                </a:solidFill>
              </a:defRPr>
            </a:lvl3pPr>
            <a:lvl4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5pPr>
            <a:lvl6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6pPr>
            <a:lvl7pPr marL="0" indent="0">
              <a:spcBef>
                <a:spcPts val="1800"/>
              </a:spcBef>
              <a:buNone/>
              <a:defRPr sz="1650" b="0">
                <a:solidFill>
                  <a:schemeClr val="bg1"/>
                </a:solidFill>
              </a:defRPr>
            </a:lvl7pPr>
            <a:lvl8pPr>
              <a:spcBef>
                <a:spcPts val="1800"/>
              </a:spcBef>
              <a:defRPr sz="1650" b="0">
                <a:solidFill>
                  <a:schemeClr val="bg1"/>
                </a:solidFill>
              </a:defRPr>
            </a:lvl8pPr>
            <a:lvl9pPr>
              <a:spcBef>
                <a:spcPts val="1800"/>
              </a:spcBef>
              <a:defRPr sz="16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Pull-out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024" y="1692067"/>
            <a:ext cx="7147613" cy="446780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7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700" b="0">
                <a:solidFill>
                  <a:schemeClr val="tx2"/>
                </a:solidFill>
              </a:defRPr>
            </a:lvl2pPr>
            <a:lvl3pPr marL="288000" indent="-288000">
              <a:spcAft>
                <a:spcPts val="0"/>
              </a:spcAft>
              <a:buFont typeface="Arial" panose="020B0604020202020204" pitchFamily="34" charset="0"/>
              <a:buChar char="•"/>
              <a:defRPr sz="1700" b="0">
                <a:solidFill>
                  <a:schemeClr val="tx2"/>
                </a:solidFill>
              </a:defRPr>
            </a:lvl3pPr>
            <a:lvl4pPr marL="288000" indent="0">
              <a:spcBef>
                <a:spcPts val="600"/>
              </a:spcBef>
              <a:buNone/>
              <a:defRPr sz="1700" b="0">
                <a:solidFill>
                  <a:schemeClr val="tx2"/>
                </a:solidFill>
              </a:defRPr>
            </a:lvl4pPr>
            <a:lvl5pPr marL="717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5pPr>
            <a:lvl6pPr marL="72000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70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222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76196" y="1698171"/>
            <a:ext cx="3362404" cy="660827"/>
          </a:xfrm>
          <a:solidFill>
            <a:schemeClr val="tx2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408215" y="1698171"/>
            <a:ext cx="3362404" cy="660827"/>
          </a:xfrm>
          <a:solidFill>
            <a:schemeClr val="accent1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8140235" y="1698171"/>
            <a:ext cx="3362404" cy="660827"/>
          </a:xfrm>
          <a:solidFill>
            <a:schemeClr val="accent3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68655" y="2489654"/>
            <a:ext cx="3469944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300675" y="2489654"/>
            <a:ext cx="3469944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8032695" y="2489654"/>
            <a:ext cx="3469944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962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76196" y="1698171"/>
            <a:ext cx="2453370" cy="660827"/>
          </a:xfrm>
          <a:solidFill>
            <a:schemeClr val="tx2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68655" y="2489654"/>
            <a:ext cx="2560912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467220" y="1698171"/>
            <a:ext cx="2453370" cy="660827"/>
          </a:xfrm>
          <a:solidFill>
            <a:schemeClr val="accent1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258244" y="1698171"/>
            <a:ext cx="2453370" cy="660827"/>
          </a:xfrm>
          <a:solidFill>
            <a:schemeClr val="accent3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9049269" y="1698171"/>
            <a:ext cx="2453370" cy="660827"/>
          </a:xfrm>
          <a:solidFill>
            <a:schemeClr val="accent4"/>
          </a:solidFill>
        </p:spPr>
        <p:txBody>
          <a:bodyPr lIns="144000" tIns="72000" rIns="108000" bIns="36000"/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359679" y="2489654"/>
            <a:ext cx="2560912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 algn="l"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150703" y="2489654"/>
            <a:ext cx="2560912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8941727" y="2489654"/>
            <a:ext cx="2560912" cy="344942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200" b="0">
                <a:solidFill>
                  <a:schemeClr val="tx2"/>
                </a:solidFill>
              </a:defRPr>
            </a:lvl1pPr>
            <a:lvl2pPr marL="180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2pPr>
            <a:lvl3pPr marL="180000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3pPr>
            <a:lvl4pPr marL="36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000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351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F0A0B181-3373-BE48-A84F-2DC01070B36E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06750" y="1608604"/>
            <a:ext cx="10895887" cy="4613291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23896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"/>
            <a:ext cx="12192000" cy="46691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Freeform 35"/>
          <p:cNvSpPr/>
          <p:nvPr userDrawn="1"/>
        </p:nvSpPr>
        <p:spPr>
          <a:xfrm>
            <a:off x="0" y="-1"/>
            <a:ext cx="4320252" cy="4669198"/>
          </a:xfrm>
          <a:custGeom>
            <a:avLst/>
            <a:gdLst>
              <a:gd name="connsiteX0" fmla="*/ 0 w 4320252"/>
              <a:gd name="connsiteY0" fmla="*/ 0 h 4669198"/>
              <a:gd name="connsiteX1" fmla="*/ 2310701 w 4320252"/>
              <a:gd name="connsiteY1" fmla="*/ 0 h 4669198"/>
              <a:gd name="connsiteX2" fmla="*/ 4320252 w 4320252"/>
              <a:gd name="connsiteY2" fmla="*/ 4669198 h 4669198"/>
              <a:gd name="connsiteX3" fmla="*/ 0 w 4320252"/>
              <a:gd name="connsiteY3" fmla="*/ 4669198 h 4669198"/>
              <a:gd name="connsiteX4" fmla="*/ 0 w 4320252"/>
              <a:gd name="connsiteY4" fmla="*/ 0 h 466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252" h="4669198">
                <a:moveTo>
                  <a:pt x="0" y="0"/>
                </a:moveTo>
                <a:lnTo>
                  <a:pt x="2310701" y="0"/>
                </a:lnTo>
                <a:lnTo>
                  <a:pt x="4320252" y="4669198"/>
                </a:lnTo>
                <a:lnTo>
                  <a:pt x="0" y="46691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56350"/>
            <a:ext cx="1650998" cy="365125"/>
          </a:xfrm>
        </p:spPr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1666" y="6356350"/>
            <a:ext cx="4055534" cy="365125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2984323"/>
            <a:ext cx="3548061" cy="152504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2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20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20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Name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268" y="5153560"/>
            <a:ext cx="1933660" cy="129914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827220" y="5486830"/>
            <a:ext cx="375518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0" b="1" noProof="0" dirty="0">
                <a:solidFill>
                  <a:schemeClr val="tx2"/>
                </a:solidFill>
              </a:rPr>
              <a:t>Union for International Cancer Control</a:t>
            </a:r>
            <a:endParaRPr lang="en-GB" sz="1060" b="0" noProof="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1060" b="0" noProof="0" dirty="0">
                <a:solidFill>
                  <a:schemeClr val="tx2"/>
                </a:solidFill>
              </a:rPr>
              <a:t>31-33 Avenue Giuseppe Motta, 1202 Geneva, Switzerland</a:t>
            </a:r>
          </a:p>
          <a:p>
            <a:pPr>
              <a:spcBef>
                <a:spcPts val="500"/>
              </a:spcBef>
            </a:pPr>
            <a:r>
              <a:rPr lang="en-GB" sz="1060" b="0" noProof="0" dirty="0">
                <a:solidFill>
                  <a:schemeClr val="accent1"/>
                </a:solidFill>
              </a:rPr>
              <a:t>T. </a:t>
            </a:r>
            <a:r>
              <a:rPr lang="en-GB" sz="1060" b="0" noProof="0" dirty="0">
                <a:solidFill>
                  <a:schemeClr val="tx2"/>
                </a:solidFill>
              </a:rPr>
              <a:t>+41 (0)22 809 1811   </a:t>
            </a:r>
            <a:r>
              <a:rPr lang="en-GB" sz="1060" b="0" noProof="0" dirty="0">
                <a:solidFill>
                  <a:schemeClr val="accent1"/>
                </a:solidFill>
              </a:rPr>
              <a:t>F.</a:t>
            </a:r>
            <a:r>
              <a:rPr lang="en-GB" sz="1060" b="0" noProof="0" dirty="0">
                <a:solidFill>
                  <a:schemeClr val="tx2"/>
                </a:solidFill>
              </a:rPr>
              <a:t> +41 (0)22 809 1810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60" b="0" noProof="0" dirty="0">
                <a:solidFill>
                  <a:schemeClr val="accent1"/>
                </a:solidFill>
              </a:rPr>
              <a:t>E. </a:t>
            </a:r>
            <a:r>
              <a:rPr lang="en-GB" sz="1060" b="0" noProof="0" dirty="0" err="1">
                <a:solidFill>
                  <a:schemeClr val="tx2"/>
                </a:solidFill>
              </a:rPr>
              <a:t>info@uicc.org</a:t>
            </a:r>
            <a:r>
              <a:rPr lang="en-GB" sz="1060" b="0" baseline="0" noProof="0" dirty="0">
                <a:solidFill>
                  <a:schemeClr val="tx2"/>
                </a:solidFill>
              </a:rPr>
              <a:t>   </a:t>
            </a:r>
            <a:r>
              <a:rPr lang="en-GB" sz="1060" b="0" baseline="0" noProof="0" dirty="0" err="1">
                <a:solidFill>
                  <a:schemeClr val="accent1"/>
                </a:solidFill>
              </a:rPr>
              <a:t>www.ui</a:t>
            </a:r>
            <a:r>
              <a:rPr lang="en-GB" sz="1060" b="0" noProof="0" dirty="0" err="1">
                <a:solidFill>
                  <a:schemeClr val="accent1"/>
                </a:solidFill>
              </a:rPr>
              <a:t>cc.org</a:t>
            </a:r>
            <a:endParaRPr lang="en-GB" sz="1060" b="0" noProof="0" dirty="0">
              <a:solidFill>
                <a:schemeClr val="accent1"/>
              </a:solidFill>
            </a:endParaRPr>
          </a:p>
          <a:p>
            <a:endParaRPr lang="en-GB" sz="1060" b="1" noProof="0" dirty="0">
              <a:solidFill>
                <a:schemeClr val="tx2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79267" y="806363"/>
            <a:ext cx="3359332" cy="1371598"/>
          </a:xfrm>
          <a:custGeom>
            <a:avLst/>
            <a:gdLst>
              <a:gd name="connsiteX0" fmla="*/ 0 w 3359332"/>
              <a:gd name="connsiteY0" fmla="*/ 0 h 1371598"/>
              <a:gd name="connsiteX1" fmla="*/ 3359331 w 3359332"/>
              <a:gd name="connsiteY1" fmla="*/ 0 h 1371598"/>
              <a:gd name="connsiteX2" fmla="*/ 3359331 w 3359332"/>
              <a:gd name="connsiteY2" fmla="*/ 928307 h 1371598"/>
              <a:gd name="connsiteX3" fmla="*/ 3359332 w 3359332"/>
              <a:gd name="connsiteY3" fmla="*/ 928307 h 1371598"/>
              <a:gd name="connsiteX4" fmla="*/ 3359332 w 3359332"/>
              <a:gd name="connsiteY4" fmla="*/ 936000 h 1371598"/>
              <a:gd name="connsiteX5" fmla="*/ 425045 w 3359332"/>
              <a:gd name="connsiteY5" fmla="*/ 936000 h 1371598"/>
              <a:gd name="connsiteX6" fmla="*/ 0 w 3359332"/>
              <a:gd name="connsiteY6" fmla="*/ 1371598 h 1371598"/>
              <a:gd name="connsiteX7" fmla="*/ 0 w 3359332"/>
              <a:gd name="connsiteY7" fmla="*/ 936000 h 1371598"/>
              <a:gd name="connsiteX8" fmla="*/ 0 w 3359332"/>
              <a:gd name="connsiteY8" fmla="*/ 935999 h 137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332" h="1371598">
                <a:moveTo>
                  <a:pt x="0" y="0"/>
                </a:moveTo>
                <a:lnTo>
                  <a:pt x="3359331" y="0"/>
                </a:lnTo>
                <a:lnTo>
                  <a:pt x="3359331" y="928307"/>
                </a:lnTo>
                <a:lnTo>
                  <a:pt x="3359332" y="928307"/>
                </a:lnTo>
                <a:lnTo>
                  <a:pt x="3359332" y="936000"/>
                </a:lnTo>
                <a:lnTo>
                  <a:pt x="425045" y="936000"/>
                </a:lnTo>
                <a:lnTo>
                  <a:pt x="0" y="1371598"/>
                </a:lnTo>
                <a:lnTo>
                  <a:pt x="0" y="936000"/>
                </a:lnTo>
                <a:lnTo>
                  <a:pt x="0" y="935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108000" rIns="36000">
            <a:noAutofit/>
          </a:bodyPr>
          <a:lstStyle>
            <a:lvl1pPr algn="ctr">
              <a:spcBef>
                <a:spcPts val="600"/>
              </a:spcBef>
              <a:spcAft>
                <a:spcPts val="0"/>
              </a:spcAft>
              <a:defRPr sz="4000" b="1" baseline="0">
                <a:solidFill>
                  <a:schemeClr val="tx2"/>
                </a:solidFill>
              </a:defRPr>
            </a:lvl1pPr>
            <a:lvl2pPr algn="ctr"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2pPr>
            <a:lvl3pPr algn="ctr"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3pPr>
            <a:lvl4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4pPr>
            <a:lvl5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6pPr>
            <a:lvl7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7pPr>
            <a:lvl8pPr algn="ctr"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8pPr>
            <a:lvl9pPr algn="ctr"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349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/>
          </p:nvPr>
        </p:nvSpPr>
        <p:spPr>
          <a:xfrm>
            <a:off x="3008086" y="-2"/>
            <a:ext cx="9183914" cy="6858002"/>
          </a:xfrm>
          <a:custGeom>
            <a:avLst/>
            <a:gdLst>
              <a:gd name="connsiteX0" fmla="*/ 2935356 w 9183914"/>
              <a:gd name="connsiteY0" fmla="*/ 0 h 6858002"/>
              <a:gd name="connsiteX1" fmla="*/ 3247786 w 9183914"/>
              <a:gd name="connsiteY1" fmla="*/ 0 h 6858002"/>
              <a:gd name="connsiteX2" fmla="*/ 3247786 w 9183914"/>
              <a:gd name="connsiteY2" fmla="*/ 1 h 6858002"/>
              <a:gd name="connsiteX3" fmla="*/ 3875315 w 9183914"/>
              <a:gd name="connsiteY3" fmla="*/ 1 h 6858002"/>
              <a:gd name="connsiteX4" fmla="*/ 3875315 w 9183914"/>
              <a:gd name="connsiteY4" fmla="*/ 0 h 6858002"/>
              <a:gd name="connsiteX5" fmla="*/ 4944788 w 9183914"/>
              <a:gd name="connsiteY5" fmla="*/ 0 h 6858002"/>
              <a:gd name="connsiteX6" fmla="*/ 8345714 w 9183914"/>
              <a:gd name="connsiteY6" fmla="*/ 0 h 6858002"/>
              <a:gd name="connsiteX7" fmla="*/ 9183914 w 9183914"/>
              <a:gd name="connsiteY7" fmla="*/ 0 h 6858002"/>
              <a:gd name="connsiteX8" fmla="*/ 9183914 w 9183914"/>
              <a:gd name="connsiteY8" fmla="*/ 6858002 h 6858002"/>
              <a:gd name="connsiteX9" fmla="*/ 4944788 w 9183914"/>
              <a:gd name="connsiteY9" fmla="*/ 6858002 h 6858002"/>
              <a:gd name="connsiteX10" fmla="*/ 4944788 w 9183914"/>
              <a:gd name="connsiteY10" fmla="*/ 6858000 h 6858002"/>
              <a:gd name="connsiteX11" fmla="*/ 3294743 w 9183914"/>
              <a:gd name="connsiteY11" fmla="*/ 6858000 h 6858002"/>
              <a:gd name="connsiteX12" fmla="*/ 0 w 9183914"/>
              <a:gd name="connsiteY12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83914" h="6858002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4944788" y="0"/>
                </a:lnTo>
                <a:lnTo>
                  <a:pt x="8345714" y="0"/>
                </a:lnTo>
                <a:lnTo>
                  <a:pt x="9183914" y="0"/>
                </a:lnTo>
                <a:lnTo>
                  <a:pt x="9183914" y="6858002"/>
                </a:lnTo>
                <a:lnTo>
                  <a:pt x="4944788" y="6858002"/>
                </a:lnTo>
                <a:lnTo>
                  <a:pt x="4944788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79268" y="1913206"/>
            <a:ext cx="4814165" cy="1371598"/>
          </a:xfrm>
          <a:custGeom>
            <a:avLst/>
            <a:gdLst>
              <a:gd name="connsiteX0" fmla="*/ 0 w 4814165"/>
              <a:gd name="connsiteY0" fmla="*/ 0 h 1371598"/>
              <a:gd name="connsiteX1" fmla="*/ 4814165 w 4814165"/>
              <a:gd name="connsiteY1" fmla="*/ 0 h 1371598"/>
              <a:gd name="connsiteX2" fmla="*/ 4814165 w 4814165"/>
              <a:gd name="connsiteY2" fmla="*/ 936000 h 1371598"/>
              <a:gd name="connsiteX3" fmla="*/ 425045 w 4814165"/>
              <a:gd name="connsiteY3" fmla="*/ 936000 h 1371598"/>
              <a:gd name="connsiteX4" fmla="*/ 0 w 4814165"/>
              <a:gd name="connsiteY4" fmla="*/ 1371598 h 1371598"/>
              <a:gd name="connsiteX5" fmla="*/ 0 w 4814165"/>
              <a:gd name="connsiteY5" fmla="*/ 936000 h 1371598"/>
              <a:gd name="connsiteX6" fmla="*/ 0 w 4814165"/>
              <a:gd name="connsiteY6" fmla="*/ 935999 h 137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4165" h="1371598">
                <a:moveTo>
                  <a:pt x="0" y="0"/>
                </a:moveTo>
                <a:lnTo>
                  <a:pt x="4814165" y="0"/>
                </a:lnTo>
                <a:lnTo>
                  <a:pt x="4814165" y="936000"/>
                </a:lnTo>
                <a:lnTo>
                  <a:pt x="425045" y="936000"/>
                </a:lnTo>
                <a:lnTo>
                  <a:pt x="0" y="1371598"/>
                </a:lnTo>
                <a:lnTo>
                  <a:pt x="0" y="936000"/>
                </a:lnTo>
                <a:lnTo>
                  <a:pt x="0" y="935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08000" rIns="36000">
            <a:noAutofit/>
          </a:bodyPr>
          <a:lstStyle>
            <a:lvl1pPr algn="l">
              <a:spcBef>
                <a:spcPts val="600"/>
              </a:spcBef>
              <a:spcAft>
                <a:spcPts val="0"/>
              </a:spcAft>
              <a:defRPr sz="4000" b="1" baseline="0">
                <a:solidFill>
                  <a:schemeClr val="accent1"/>
                </a:solidFill>
              </a:defRPr>
            </a:lvl1pPr>
            <a:lvl2pPr algn="ctr"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2pPr>
            <a:lvl3pPr algn="ctr"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3pPr>
            <a:lvl4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4pPr>
            <a:lvl5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6pPr>
            <a:lvl7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7pPr>
            <a:lvl8pPr algn="ctr"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8pPr>
            <a:lvl9pPr algn="ctr"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Text 2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69611" y="3858845"/>
            <a:ext cx="2880000" cy="154612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33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33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33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33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33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133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33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33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33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83588" y="914400"/>
            <a:ext cx="3013200" cy="936000"/>
          </a:xfrm>
          <a:solidFill>
            <a:schemeClr val="bg1"/>
          </a:solidFill>
        </p:spPr>
        <p:txBody>
          <a:bodyPr lIns="144000" anchor="ctr" anchorCtr="0"/>
          <a:lstStyle>
            <a:lvl1pPr algn="l"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tx2"/>
                </a:solidFill>
              </a:defRPr>
            </a:lvl1pPr>
            <a:lvl2pPr algn="ctr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2pPr>
            <a:lvl3pPr algn="ctr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7pPr>
            <a:lvl8pPr algn="ctr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8pPr>
            <a:lvl9pPr algn="ctr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Text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84D8A8-444F-479F-AF1C-171BFE6DF8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872" y="1913206"/>
            <a:ext cx="4814165" cy="2718701"/>
          </a:xfrm>
          <a:custGeom>
            <a:avLst/>
            <a:gdLst>
              <a:gd name="connsiteX0" fmla="*/ 0 w 4814165"/>
              <a:gd name="connsiteY0" fmla="*/ 0 h 2718701"/>
              <a:gd name="connsiteX1" fmla="*/ 4814165 w 4814165"/>
              <a:gd name="connsiteY1" fmla="*/ 0 h 2718701"/>
              <a:gd name="connsiteX2" fmla="*/ 4814165 w 4814165"/>
              <a:gd name="connsiteY2" fmla="*/ 1347103 h 2718701"/>
              <a:gd name="connsiteX3" fmla="*/ 4814165 w 4814165"/>
              <a:gd name="connsiteY3" fmla="*/ 1670874 h 2718701"/>
              <a:gd name="connsiteX4" fmla="*/ 4814165 w 4814165"/>
              <a:gd name="connsiteY4" fmla="*/ 2283103 h 2718701"/>
              <a:gd name="connsiteX5" fmla="*/ 425045 w 4814165"/>
              <a:gd name="connsiteY5" fmla="*/ 2283103 h 2718701"/>
              <a:gd name="connsiteX6" fmla="*/ 0 w 4814165"/>
              <a:gd name="connsiteY6" fmla="*/ 2718701 h 2718701"/>
              <a:gd name="connsiteX7" fmla="*/ 0 w 4814165"/>
              <a:gd name="connsiteY7" fmla="*/ 2283103 h 2718701"/>
              <a:gd name="connsiteX8" fmla="*/ 0 w 4814165"/>
              <a:gd name="connsiteY8" fmla="*/ 2283102 h 2718701"/>
              <a:gd name="connsiteX9" fmla="*/ 0 w 4814165"/>
              <a:gd name="connsiteY9" fmla="*/ 1670874 h 2718701"/>
              <a:gd name="connsiteX10" fmla="*/ 0 w 4814165"/>
              <a:gd name="connsiteY10" fmla="*/ 1347103 h 271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165" h="2718701">
                <a:moveTo>
                  <a:pt x="0" y="0"/>
                </a:moveTo>
                <a:lnTo>
                  <a:pt x="4814165" y="0"/>
                </a:lnTo>
                <a:lnTo>
                  <a:pt x="4814165" y="1347103"/>
                </a:lnTo>
                <a:lnTo>
                  <a:pt x="4814165" y="1670874"/>
                </a:lnTo>
                <a:lnTo>
                  <a:pt x="4814165" y="2283103"/>
                </a:lnTo>
                <a:lnTo>
                  <a:pt x="425045" y="2283103"/>
                </a:lnTo>
                <a:lnTo>
                  <a:pt x="0" y="2718701"/>
                </a:lnTo>
                <a:lnTo>
                  <a:pt x="0" y="2283103"/>
                </a:lnTo>
                <a:lnTo>
                  <a:pt x="0" y="2283102"/>
                </a:lnTo>
                <a:lnTo>
                  <a:pt x="0" y="1670874"/>
                </a:lnTo>
                <a:lnTo>
                  <a:pt x="0" y="13471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08000" rIns="36000">
            <a:noAutofit/>
          </a:bodyPr>
          <a:lstStyle>
            <a:lvl1pPr algn="l">
              <a:spcBef>
                <a:spcPts val="600"/>
              </a:spcBef>
              <a:spcAft>
                <a:spcPts val="0"/>
              </a:spcAft>
              <a:defRPr sz="4000" b="1" baseline="0">
                <a:solidFill>
                  <a:schemeClr val="accent1"/>
                </a:solidFill>
              </a:defRPr>
            </a:lvl1pPr>
            <a:lvl2pPr algn="ctr"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2pPr>
            <a:lvl3pPr algn="ctr"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3pPr>
            <a:lvl4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4pPr>
            <a:lvl5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5pPr>
            <a:lvl6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6pPr>
            <a:lvl7pPr marL="0" indent="0" algn="ctr">
              <a:spcBef>
                <a:spcPts val="600"/>
              </a:spcBef>
              <a:buNone/>
              <a:defRPr sz="4000" b="1">
                <a:solidFill>
                  <a:schemeClr val="accent1"/>
                </a:solidFill>
              </a:defRPr>
            </a:lvl7pPr>
            <a:lvl8pPr algn="ctr"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8pPr>
            <a:lvl9pPr algn="ctr"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Text 2</a:t>
            </a:r>
          </a:p>
        </p:txBody>
      </p:sp>
    </p:spTree>
    <p:extLst>
      <p:ext uri="{BB962C8B-B14F-4D97-AF65-F5344CB8AC3E}">
        <p14:creationId xmlns:p14="http://schemas.microsoft.com/office/powerpoint/2010/main" val="277420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46284" y="-2"/>
            <a:ext cx="8345714" cy="6858000"/>
          </a:xfrm>
          <a:custGeom>
            <a:avLst/>
            <a:gdLst>
              <a:gd name="connsiteX0" fmla="*/ 2935356 w 8345714"/>
              <a:gd name="connsiteY0" fmla="*/ 0 h 6858000"/>
              <a:gd name="connsiteX1" fmla="*/ 3247786 w 8345714"/>
              <a:gd name="connsiteY1" fmla="*/ 0 h 6858000"/>
              <a:gd name="connsiteX2" fmla="*/ 3247786 w 8345714"/>
              <a:gd name="connsiteY2" fmla="*/ 1 h 6858000"/>
              <a:gd name="connsiteX3" fmla="*/ 3875315 w 8345714"/>
              <a:gd name="connsiteY3" fmla="*/ 1 h 6858000"/>
              <a:gd name="connsiteX4" fmla="*/ 3875315 w 8345714"/>
              <a:gd name="connsiteY4" fmla="*/ 0 h 6858000"/>
              <a:gd name="connsiteX5" fmla="*/ 8345714 w 8345714"/>
              <a:gd name="connsiteY5" fmla="*/ 0 h 6858000"/>
              <a:gd name="connsiteX6" fmla="*/ 8345714 w 8345714"/>
              <a:gd name="connsiteY6" fmla="*/ 6858000 h 6858000"/>
              <a:gd name="connsiteX7" fmla="*/ 6429828 w 8345714"/>
              <a:gd name="connsiteY7" fmla="*/ 6858000 h 6858000"/>
              <a:gd name="connsiteX8" fmla="*/ 3294743 w 8345714"/>
              <a:gd name="connsiteY8" fmla="*/ 6858000 h 6858000"/>
              <a:gd name="connsiteX9" fmla="*/ 0 w 8345714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5714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8345714" y="0"/>
                </a:lnTo>
                <a:lnTo>
                  <a:pt x="8345714" y="6858000"/>
                </a:lnTo>
                <a:lnTo>
                  <a:pt x="6429828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6751" y="498720"/>
            <a:ext cx="2365049" cy="1155909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5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6751" y="1654629"/>
            <a:ext cx="5169935" cy="2046513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917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46284" y="-2"/>
            <a:ext cx="8345714" cy="6858000"/>
          </a:xfrm>
          <a:custGeom>
            <a:avLst/>
            <a:gdLst>
              <a:gd name="connsiteX0" fmla="*/ 2935356 w 8345714"/>
              <a:gd name="connsiteY0" fmla="*/ 0 h 6858000"/>
              <a:gd name="connsiteX1" fmla="*/ 3247786 w 8345714"/>
              <a:gd name="connsiteY1" fmla="*/ 0 h 6858000"/>
              <a:gd name="connsiteX2" fmla="*/ 3247786 w 8345714"/>
              <a:gd name="connsiteY2" fmla="*/ 1 h 6858000"/>
              <a:gd name="connsiteX3" fmla="*/ 3875315 w 8345714"/>
              <a:gd name="connsiteY3" fmla="*/ 1 h 6858000"/>
              <a:gd name="connsiteX4" fmla="*/ 3875315 w 8345714"/>
              <a:gd name="connsiteY4" fmla="*/ 0 h 6858000"/>
              <a:gd name="connsiteX5" fmla="*/ 8345714 w 8345714"/>
              <a:gd name="connsiteY5" fmla="*/ 0 h 6858000"/>
              <a:gd name="connsiteX6" fmla="*/ 8345714 w 8345714"/>
              <a:gd name="connsiteY6" fmla="*/ 6858000 h 6858000"/>
              <a:gd name="connsiteX7" fmla="*/ 6429828 w 8345714"/>
              <a:gd name="connsiteY7" fmla="*/ 6858000 h 6858000"/>
              <a:gd name="connsiteX8" fmla="*/ 3294743 w 8345714"/>
              <a:gd name="connsiteY8" fmla="*/ 6858000 h 6858000"/>
              <a:gd name="connsiteX9" fmla="*/ 0 w 8345714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5714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8345714" y="0"/>
                </a:lnTo>
                <a:lnTo>
                  <a:pt x="8345714" y="6858000"/>
                </a:lnTo>
                <a:lnTo>
                  <a:pt x="6429828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6751" y="498720"/>
            <a:ext cx="2365049" cy="1155909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5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6751" y="1654629"/>
            <a:ext cx="5169935" cy="2046513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6909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46284" y="-2"/>
            <a:ext cx="8345714" cy="6858000"/>
          </a:xfrm>
          <a:custGeom>
            <a:avLst/>
            <a:gdLst>
              <a:gd name="connsiteX0" fmla="*/ 2935356 w 8345714"/>
              <a:gd name="connsiteY0" fmla="*/ 0 h 6858000"/>
              <a:gd name="connsiteX1" fmla="*/ 3247786 w 8345714"/>
              <a:gd name="connsiteY1" fmla="*/ 0 h 6858000"/>
              <a:gd name="connsiteX2" fmla="*/ 3247786 w 8345714"/>
              <a:gd name="connsiteY2" fmla="*/ 1 h 6858000"/>
              <a:gd name="connsiteX3" fmla="*/ 3875315 w 8345714"/>
              <a:gd name="connsiteY3" fmla="*/ 1 h 6858000"/>
              <a:gd name="connsiteX4" fmla="*/ 3875315 w 8345714"/>
              <a:gd name="connsiteY4" fmla="*/ 0 h 6858000"/>
              <a:gd name="connsiteX5" fmla="*/ 8345714 w 8345714"/>
              <a:gd name="connsiteY5" fmla="*/ 0 h 6858000"/>
              <a:gd name="connsiteX6" fmla="*/ 8345714 w 8345714"/>
              <a:gd name="connsiteY6" fmla="*/ 6858000 h 6858000"/>
              <a:gd name="connsiteX7" fmla="*/ 6429828 w 8345714"/>
              <a:gd name="connsiteY7" fmla="*/ 6858000 h 6858000"/>
              <a:gd name="connsiteX8" fmla="*/ 3294743 w 8345714"/>
              <a:gd name="connsiteY8" fmla="*/ 6858000 h 6858000"/>
              <a:gd name="connsiteX9" fmla="*/ 0 w 8345714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5714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8345714" y="0"/>
                </a:lnTo>
                <a:lnTo>
                  <a:pt x="8345714" y="6858000"/>
                </a:lnTo>
                <a:lnTo>
                  <a:pt x="6429828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6751" y="498720"/>
            <a:ext cx="2365049" cy="1155909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5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6751" y="1654629"/>
            <a:ext cx="5169935" cy="2046513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0622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46284" y="-2"/>
            <a:ext cx="8345714" cy="6858000"/>
          </a:xfrm>
          <a:custGeom>
            <a:avLst/>
            <a:gdLst>
              <a:gd name="connsiteX0" fmla="*/ 2935356 w 8345714"/>
              <a:gd name="connsiteY0" fmla="*/ 0 h 6858000"/>
              <a:gd name="connsiteX1" fmla="*/ 3247786 w 8345714"/>
              <a:gd name="connsiteY1" fmla="*/ 0 h 6858000"/>
              <a:gd name="connsiteX2" fmla="*/ 3247786 w 8345714"/>
              <a:gd name="connsiteY2" fmla="*/ 1 h 6858000"/>
              <a:gd name="connsiteX3" fmla="*/ 3875315 w 8345714"/>
              <a:gd name="connsiteY3" fmla="*/ 1 h 6858000"/>
              <a:gd name="connsiteX4" fmla="*/ 3875315 w 8345714"/>
              <a:gd name="connsiteY4" fmla="*/ 0 h 6858000"/>
              <a:gd name="connsiteX5" fmla="*/ 8345714 w 8345714"/>
              <a:gd name="connsiteY5" fmla="*/ 0 h 6858000"/>
              <a:gd name="connsiteX6" fmla="*/ 8345714 w 8345714"/>
              <a:gd name="connsiteY6" fmla="*/ 6858000 h 6858000"/>
              <a:gd name="connsiteX7" fmla="*/ 6429828 w 8345714"/>
              <a:gd name="connsiteY7" fmla="*/ 6858000 h 6858000"/>
              <a:gd name="connsiteX8" fmla="*/ 3294743 w 8345714"/>
              <a:gd name="connsiteY8" fmla="*/ 6858000 h 6858000"/>
              <a:gd name="connsiteX9" fmla="*/ 0 w 8345714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5714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8345714" y="0"/>
                </a:lnTo>
                <a:lnTo>
                  <a:pt x="8345714" y="6858000"/>
                </a:lnTo>
                <a:lnTo>
                  <a:pt x="6429828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6751" y="498720"/>
            <a:ext cx="2365049" cy="1155909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5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6751" y="1654629"/>
            <a:ext cx="5169935" cy="2046513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724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r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46284" y="-2"/>
            <a:ext cx="8345714" cy="6858000"/>
          </a:xfrm>
          <a:custGeom>
            <a:avLst/>
            <a:gdLst>
              <a:gd name="connsiteX0" fmla="*/ 2935356 w 8345714"/>
              <a:gd name="connsiteY0" fmla="*/ 0 h 6858000"/>
              <a:gd name="connsiteX1" fmla="*/ 3247786 w 8345714"/>
              <a:gd name="connsiteY1" fmla="*/ 0 h 6858000"/>
              <a:gd name="connsiteX2" fmla="*/ 3247786 w 8345714"/>
              <a:gd name="connsiteY2" fmla="*/ 1 h 6858000"/>
              <a:gd name="connsiteX3" fmla="*/ 3875315 w 8345714"/>
              <a:gd name="connsiteY3" fmla="*/ 1 h 6858000"/>
              <a:gd name="connsiteX4" fmla="*/ 3875315 w 8345714"/>
              <a:gd name="connsiteY4" fmla="*/ 0 h 6858000"/>
              <a:gd name="connsiteX5" fmla="*/ 8345714 w 8345714"/>
              <a:gd name="connsiteY5" fmla="*/ 0 h 6858000"/>
              <a:gd name="connsiteX6" fmla="*/ 8345714 w 8345714"/>
              <a:gd name="connsiteY6" fmla="*/ 6858000 h 6858000"/>
              <a:gd name="connsiteX7" fmla="*/ 6429828 w 8345714"/>
              <a:gd name="connsiteY7" fmla="*/ 6858000 h 6858000"/>
              <a:gd name="connsiteX8" fmla="*/ 3294743 w 8345714"/>
              <a:gd name="connsiteY8" fmla="*/ 6858000 h 6858000"/>
              <a:gd name="connsiteX9" fmla="*/ 0 w 8345714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5714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8345714" y="0"/>
                </a:lnTo>
                <a:lnTo>
                  <a:pt x="8345714" y="6858000"/>
                </a:lnTo>
                <a:lnTo>
                  <a:pt x="6429828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6751" y="498720"/>
            <a:ext cx="2365049" cy="1155909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5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59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5900" b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5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0.0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6751" y="1654629"/>
            <a:ext cx="5169935" cy="2046513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101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251859" y="-2"/>
            <a:ext cx="5940141" cy="6858000"/>
          </a:xfrm>
          <a:custGeom>
            <a:avLst/>
            <a:gdLst>
              <a:gd name="connsiteX0" fmla="*/ 2935356 w 5940141"/>
              <a:gd name="connsiteY0" fmla="*/ 0 h 6858000"/>
              <a:gd name="connsiteX1" fmla="*/ 3247786 w 5940141"/>
              <a:gd name="connsiteY1" fmla="*/ 0 h 6858000"/>
              <a:gd name="connsiteX2" fmla="*/ 3247786 w 5940141"/>
              <a:gd name="connsiteY2" fmla="*/ 1 h 6858000"/>
              <a:gd name="connsiteX3" fmla="*/ 3875315 w 5940141"/>
              <a:gd name="connsiteY3" fmla="*/ 1 h 6858000"/>
              <a:gd name="connsiteX4" fmla="*/ 3875315 w 5940141"/>
              <a:gd name="connsiteY4" fmla="*/ 0 h 6858000"/>
              <a:gd name="connsiteX5" fmla="*/ 5940141 w 5940141"/>
              <a:gd name="connsiteY5" fmla="*/ 0 h 6858000"/>
              <a:gd name="connsiteX6" fmla="*/ 5940141 w 5940141"/>
              <a:gd name="connsiteY6" fmla="*/ 6858000 h 6858000"/>
              <a:gd name="connsiteX7" fmla="*/ 3294743 w 5940141"/>
              <a:gd name="connsiteY7" fmla="*/ 6858000 h 6858000"/>
              <a:gd name="connsiteX8" fmla="*/ 0 w 594014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0141" h="6858000">
                <a:moveTo>
                  <a:pt x="2935356" y="0"/>
                </a:moveTo>
                <a:lnTo>
                  <a:pt x="3247786" y="0"/>
                </a:lnTo>
                <a:lnTo>
                  <a:pt x="3247786" y="1"/>
                </a:lnTo>
                <a:lnTo>
                  <a:pt x="3875315" y="1"/>
                </a:lnTo>
                <a:lnTo>
                  <a:pt x="3875315" y="0"/>
                </a:lnTo>
                <a:lnTo>
                  <a:pt x="5940141" y="0"/>
                </a:lnTo>
                <a:lnTo>
                  <a:pt x="5940141" y="6858000"/>
                </a:lnTo>
                <a:lnTo>
                  <a:pt x="3294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256" y="757070"/>
            <a:ext cx="582268" cy="581047"/>
          </a:xfrm>
          <a:prstGeom prst="rect">
            <a:avLst/>
          </a:prstGeom>
        </p:spPr>
      </p:pic>
      <p:sp>
        <p:nvSpPr>
          <p:cNvPr id="1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91426" y="2210098"/>
            <a:ext cx="5035651" cy="35000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150" b="0" baseline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None/>
              <a:defRPr sz="1500" b="1">
                <a:solidFill>
                  <a:schemeClr val="accent1"/>
                </a:solidFill>
              </a:defRPr>
            </a:lvl7pPr>
            <a:lvl8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8pPr>
            <a:lvl9pPr>
              <a:spcBef>
                <a:spcPts val="600"/>
              </a:spcBef>
              <a:defRPr sz="15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“Pull-out quote”.</a:t>
            </a:r>
          </a:p>
          <a:p>
            <a:pPr lvl="2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363176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751" y="418744"/>
            <a:ext cx="10895888" cy="7458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noProof="0" dirty="0"/>
              <a:t>1. Slide Title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751" y="1692067"/>
            <a:ext cx="10895888" cy="4467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0667" y="6356350"/>
            <a:ext cx="1650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528547-B741-4F21-A9A4-C6E5F3F23F1E}" type="datetimeFigureOut">
              <a:rPr lang="en-GB" noProof="0" smtClean="0"/>
              <a:pPr/>
              <a:t>23/05/2021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1666" y="6356350"/>
            <a:ext cx="4055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7200" y="6356350"/>
            <a:ext cx="96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199EC8A-EE7C-4347-ABEE-715CD1553C2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92209" y="1333144"/>
            <a:ext cx="1080188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77" r:id="rId5"/>
    <p:sldLayoutId id="2147483678" r:id="rId6"/>
    <p:sldLayoutId id="2147483679" r:id="rId7"/>
    <p:sldLayoutId id="2147483680" r:id="rId8"/>
    <p:sldLayoutId id="2147483662" r:id="rId9"/>
    <p:sldLayoutId id="2147483663" r:id="rId10"/>
    <p:sldLayoutId id="2147483664" r:id="rId11"/>
    <p:sldLayoutId id="2147483650" r:id="rId12"/>
    <p:sldLayoutId id="2147483665" r:id="rId13"/>
    <p:sldLayoutId id="2147483676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81" r:id="rId24"/>
    <p:sldLayoutId id="214748367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584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mnch/media/news/2012/201205_health_sector_budget_advocacy.pdf" TargetMode="External"/><Relationship Id="rId2" Type="http://schemas.openxmlformats.org/officeDocument/2006/relationships/hyperlink" Target="https://www.who.int/health-topics/health-budget#tab=tab_1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penknowledge.worldbank.org/handle/10986/23734" TargetMode="External"/><Relationship Id="rId4" Type="http://schemas.openxmlformats.org/officeDocument/2006/relationships/hyperlink" Target="http://sun-csn-assets.s3.amazonaws.com/resources/files/000/000/050/original/Budget_Advocacy-_Nutrition_Handbook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nha/database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16781"/>
          <a:stretch/>
        </p:blipFill>
        <p:spPr>
          <a:xfrm>
            <a:off x="6118412" y="-1"/>
            <a:ext cx="6073588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3C0F4E-DCAE-4239-8B30-89A0D7A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98" y="3483429"/>
            <a:ext cx="6511619" cy="563566"/>
          </a:xfrm>
        </p:spPr>
        <p:txBody>
          <a:bodyPr/>
          <a:lstStyle/>
          <a:p>
            <a:r>
              <a:rPr lang="en-AU" dirty="0"/>
              <a:t>What is the health budget process?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8498" y="5557715"/>
            <a:ext cx="4794349" cy="798636"/>
          </a:xfrm>
        </p:spPr>
        <p:txBody>
          <a:bodyPr lIns="72000"/>
          <a:lstStyle/>
          <a:p>
            <a:pPr marL="54000" indent="-54000"/>
            <a:r>
              <a:rPr lang="en-GB" dirty="0"/>
              <a:t>“We unite and support the cancer community to reduce the global cancer burden, to promote greater equity, and to ensure that cancer control continues to be a priority in the world health and development agenda.”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3124B16-AB51-4FFA-8F87-7B0C8D9C04B8}"/>
              </a:ext>
            </a:extLst>
          </p:cNvPr>
          <p:cNvSpPr txBox="1">
            <a:spLocks/>
          </p:cNvSpPr>
          <p:nvPr/>
        </p:nvSpPr>
        <p:spPr>
          <a:xfrm>
            <a:off x="578497" y="4607148"/>
            <a:ext cx="6511619" cy="563566"/>
          </a:xfrm>
          <a:prstGeom prst="rect">
            <a:avLst/>
          </a:prstGeom>
        </p:spPr>
        <p:txBody>
          <a:bodyPr vert="horz" lIns="91440" tIns="45720" rIns="91440" bIns="18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AU" sz="1600" dirty="0"/>
              <a:t>UICC Master Course on UHC and Financing for cancer control Module 1, Webinar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170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45F9-4ECF-49CA-B1A5-3B05285B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Execution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07A5-29C8-4A38-AFCE-6255603026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751" y="1692067"/>
            <a:ext cx="7184310" cy="446780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Processes governments use to transfer funds from treasury to MoH and sub-recipients: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Amount of funding transferred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Timing of transfers 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Where MoH public financial management (PFM) capacities limited it becomes m</a:t>
            </a: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ore difficult to use resources e.g. to select services, monitor quality, management of payment relationships etc. 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WHO notes that budgets may not be implemented as intended. Countries have mechanisms to respond but should be clearly clear justified and monitored.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E8ACF-17AF-4B3B-A9A5-C15BE783B109}"/>
              </a:ext>
            </a:extLst>
          </p:cNvPr>
          <p:cNvSpPr txBox="1"/>
          <p:nvPr/>
        </p:nvSpPr>
        <p:spPr>
          <a:xfrm>
            <a:off x="7948453" y="1692067"/>
            <a:ext cx="3554186" cy="321588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Roles of CSOs: 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0" dirty="0">
                <a:solidFill>
                  <a:schemeClr val="bg2"/>
                </a:solidFill>
              </a:rPr>
              <a:t>Monitoring implementation</a:t>
            </a:r>
            <a:r>
              <a:rPr lang="en-GB" sz="1800" dirty="0">
                <a:solidFill>
                  <a:schemeClr val="bg2"/>
                </a:solidFill>
              </a:rPr>
              <a:t>/ budget spend by engagement with authorities and service providers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1800" b="0" dirty="0">
                <a:solidFill>
                  <a:schemeClr val="bg2"/>
                </a:solidFill>
              </a:rPr>
              <a:t>Track impact of services on cancer patients and general population e.g. surveys</a:t>
            </a:r>
            <a:br>
              <a:rPr lang="en-GB" sz="1800" b="0" dirty="0">
                <a:solidFill>
                  <a:schemeClr val="bg2"/>
                </a:solidFill>
              </a:rPr>
            </a:br>
            <a:endParaRPr lang="en-GB" sz="18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45F9-4ECF-49CA-B1A5-3B05285B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4: Evaluation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07A5-29C8-4A38-AFCE-6255603026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751" y="1692067"/>
            <a:ext cx="7184310" cy="4467804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Internal and external reviews by ‘supreme audit institution’ (SAI) </a:t>
            </a:r>
          </a:p>
          <a:p>
            <a:pPr marL="5737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Focus on compliance with financial rules and procedures </a:t>
            </a:r>
          </a:p>
          <a:p>
            <a:pPr marL="5737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Examine whether working towards agreed targets </a:t>
            </a:r>
          </a:p>
          <a:p>
            <a:pPr marL="5737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Increasingly looking at efficiency of fund use 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Can include data beyond budget spend e.g. beneficiary assessment survey, scorecards, opinion polls etc. 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Evaluations provide valuable data to help understand: </a:t>
            </a:r>
          </a:p>
          <a:p>
            <a:pPr marL="573750" lvl="2" indent="-285750">
              <a:lnSpc>
                <a:spcPct val="115000"/>
              </a:lnSpc>
            </a:pP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the current health budget is adequate? </a:t>
            </a:r>
          </a:p>
          <a:p>
            <a:pPr marL="573750" lvl="2" indent="-285750">
              <a:lnSpc>
                <a:spcPct val="115000"/>
              </a:lnSpc>
            </a:pP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priority given to health within the overall budget? </a:t>
            </a:r>
          </a:p>
          <a:p>
            <a:pPr marL="573750" lvl="2" indent="-285750">
              <a:lnSpc>
                <a:spcPct val="115000"/>
              </a:lnSpc>
            </a:pP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Track whether progress is being made in real terms </a:t>
            </a:r>
          </a:p>
          <a:p>
            <a:pPr marL="573750" lvl="2" indent="-285750">
              <a:lnSpc>
                <a:spcPct val="115000"/>
              </a:lnSpc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impact spending has on health equity. </a:t>
            </a: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E8ACF-17AF-4B3B-A9A5-C15BE783B109}"/>
              </a:ext>
            </a:extLst>
          </p:cNvPr>
          <p:cNvSpPr txBox="1"/>
          <p:nvPr/>
        </p:nvSpPr>
        <p:spPr>
          <a:xfrm>
            <a:off x="7948453" y="1692067"/>
            <a:ext cx="3554186" cy="290008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Roles of CSOs: 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Researching impact of budget on cancer services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Collecting information under- or over-spend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Developing recommendations for the next budget</a:t>
            </a:r>
            <a:br>
              <a:rPr lang="en-GB" sz="1800" b="0" dirty="0">
                <a:solidFill>
                  <a:schemeClr val="bg2"/>
                </a:solidFill>
              </a:rPr>
            </a:br>
            <a:endParaRPr lang="en-GB" sz="18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1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AD7D-60F9-4ECA-9FAE-F8E8E497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cycles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C429419-2F8E-4B2B-A05E-C35C28ED25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r="3037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8CBD2-321A-4337-BF54-B61F5CC939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Each year up to 3 budget cycles taking place: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dirty="0">
                <a:solidFill>
                  <a:schemeClr val="tx1"/>
                </a:solidFill>
              </a:rPr>
              <a:t>Evaluation of previous year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Execution of current year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dirty="0">
                <a:solidFill>
                  <a:schemeClr val="tx1"/>
                </a:solidFill>
              </a:rPr>
              <a:t>Preparation for following year 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Valuable to understand when different steps taking place as will shape your advocacy opportunities: 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Official windows of opportunity often narrow </a:t>
            </a:r>
          </a:p>
          <a:p>
            <a:pPr marL="573750" lvl="2" indent="-285750"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Valuable to build relationships with stakeholders and decision makers to capitalise on opportunities</a:t>
            </a:r>
          </a:p>
          <a:p>
            <a:pPr>
              <a:lnSpc>
                <a:spcPct val="114000"/>
              </a:lnSpc>
            </a:pPr>
            <a:endParaRPr lang="en-GB" b="0" u="sng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GB" b="0" u="sng" dirty="0">
                <a:solidFill>
                  <a:schemeClr val="tx1"/>
                </a:solidFill>
              </a:rPr>
              <a:t>Fiscal year may not be the same as the calendar year 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2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3378-405B-41BF-BA2A-06D57BD16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4B5FA-AA91-4591-8735-F131043A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Major actors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1A7B5E5-625E-4B94-8AB8-2A05169667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2502"/>
          <a:stretch/>
        </p:blipFill>
        <p:spPr>
          <a:xfrm>
            <a:off x="3846284" y="-2"/>
            <a:ext cx="8345714" cy="6858000"/>
          </a:xfrm>
        </p:spPr>
      </p:pic>
    </p:spTree>
    <p:extLst>
      <p:ext uri="{BB962C8B-B14F-4D97-AF65-F5344CB8AC3E}">
        <p14:creationId xmlns:p14="http://schemas.microsoft.com/office/powerpoint/2010/main" val="283716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ADB7-509A-4C63-8C46-CAC6478E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the major players?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A7C8EF-6354-4732-99DD-E247F8B54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389734"/>
              </p:ext>
            </p:extLst>
          </p:nvPr>
        </p:nvGraphicFramePr>
        <p:xfrm>
          <a:off x="606425" y="1692275"/>
          <a:ext cx="10896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2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B145-8A31-4DA0-B8F7-014B44FF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Ministry of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AB865-6796-4942-960B-A6287BCD14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Budget development</a:t>
            </a:r>
            <a:endParaRPr lang="en-GB" b="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Collecting data on the health needs of a population and key trends.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Understanding fiscal space for health to estimate the potential for increasing health investment.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Drafting credible, well-defined health budget proposals.   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Engaging in budget negotiations and advocating for adequate/sound health budget allocation.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D017F-F2E9-47D8-B429-D80000B88F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Execution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Technical support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dministrative support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Oversight of budget:</a:t>
            </a:r>
          </a:p>
          <a:p>
            <a:pPr marL="573750" lvl="2" indent="-285750">
              <a:lnSpc>
                <a:spcPct val="115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Ministry of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often lack the skills for effective PFM, so decisions may end up sitting with the Ministries of Finance </a:t>
            </a:r>
          </a:p>
          <a:p>
            <a:pPr marL="573750" lvl="2" indent="-285750">
              <a:lnSpc>
                <a:spcPct val="115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Engaging local authorities to understand bottlenecks 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2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1E646B-4D75-4ADB-9057-76C9DBEA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actors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FB701-ECF9-4A2C-9381-444B036749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Ministry of Finance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Development of medium- and long-term financial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Ensuring financial sustainability of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Disbursement of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8FCA3-116A-4600-AB2D-7035FA1C1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GB" dirty="0"/>
              <a:t>Academia </a:t>
            </a: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robust evidence base: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Ministry of Health to develop proposals and modal the impacts of different investments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and analyse data on the impact of public spending on cancer incidence and mortality. </a:t>
            </a:r>
          </a:p>
          <a:p>
            <a:pPr>
              <a:lnSpc>
                <a:spcPct val="114000"/>
              </a:lnSpc>
            </a:pPr>
            <a:endParaRPr lang="en-GB" dirty="0"/>
          </a:p>
          <a:p>
            <a:pPr>
              <a:lnSpc>
                <a:spcPct val="114000"/>
              </a:lnSpc>
            </a:pPr>
            <a:r>
              <a:rPr lang="en-GB" dirty="0"/>
              <a:t>Patients</a:t>
            </a: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 lived experience of cancer services 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Engage with Parliamentarians and Members of Government to hold them accountable to their commitments. 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3025A8D-5BC0-4072-9D89-7751A848F515}"/>
              </a:ext>
            </a:extLst>
          </p:cNvPr>
          <p:cNvSpPr txBox="1">
            <a:spLocks/>
          </p:cNvSpPr>
          <p:nvPr/>
        </p:nvSpPr>
        <p:spPr>
          <a:xfrm>
            <a:off x="606748" y="4037945"/>
            <a:ext cx="5279219" cy="205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88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Parliamentarians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Approve, amend or introduce new laws relating to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Hold Ministers of Health and Finance accountable for policy choices, budgetary allocations and expenses</a:t>
            </a:r>
          </a:p>
        </p:txBody>
      </p:sp>
    </p:spTree>
    <p:extLst>
      <p:ext uri="{BB962C8B-B14F-4D97-AF65-F5344CB8AC3E}">
        <p14:creationId xmlns:p14="http://schemas.microsoft.com/office/powerpoint/2010/main" val="395791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FE81D-0314-46BD-956F-F7438B9F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A8158-A592-4A21-9352-503A0A598F99}"/>
              </a:ext>
            </a:extLst>
          </p:cNvPr>
          <p:cNvSpPr txBox="1"/>
          <p:nvPr/>
        </p:nvSpPr>
        <p:spPr>
          <a:xfrm>
            <a:off x="3826329" y="1562100"/>
            <a:ext cx="79193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Budget cycle can be divided up into 4 stages: definition, negotiation, execution and evaluation.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Each stage has unique tasks associated with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it, providing different opportunities for cancer control advocacy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Valuable to understand timelines and actors involved in order to determine when your advocacy will be most impactful.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Ministries of Health often value support from CSOs as there is a need for robust evidence-based and support to navigate political processes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Important to be aware of budget process as domestic investment critical to UHC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67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4D94-7504-4435-AF4D-ACD52087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B736-6B0B-4CF8-9823-37AAB0F0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1" y="1588653"/>
            <a:ext cx="10895888" cy="50080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resources and papers used in this presentation: </a:t>
            </a: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Strategizing national health in the 21</a:t>
            </a:r>
            <a:r>
              <a:rPr lang="en-GB" sz="1400" baseline="30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Century: a handbook. Chapter 8: Budgeting for health (WHO, 2016) https://apps.who.int/iris/bitstream/handle/10665/250221/978924154974-chapter8-eng.pdf?sequence=11&amp;ua=1#:~:text=A%20health%20budget%20is%20the,involved%20in%20health%2Drelated%20activities.&amp;text=This%20is%20centrally%20important%20to,translate%20into%20expanded%20health%20coverage  </a:t>
            </a: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Health budget fact sheet (WHO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https://www.who.int/health-topics/health-budget#tab=tab_1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Health sector budget advocacy (</a:t>
            </a:r>
            <a:r>
              <a:rPr lang="en-GB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Save the Children): 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https://www.who.int/pmnch/media/news/2012/201205_health_sector_budget_advocacy.pdf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Nutrition budget advocacy (Action Against Hunger, Save the Children &amp; SUN network): 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http://sun-csn-assets.s3.amazonaws.com/resources/files/000/000/050/original/Budget_Advocacy-_Nutrition_Handbook.pdf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Health Financing policy: The Macroeconomic, fiscal and public finance context (World Bank)</a:t>
            </a:r>
            <a:r>
              <a:rPr lang="en-GB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https://openknowledge.worldbank.org/handle/10986/23734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Producing a Citizens’ Guide to the Budget: Why, What and How? (International Budget Partnership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GB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https://www.internationalbudget.org/publications/producing-a-citizens-guide-to-the-budget-why-what-and-how/</a:t>
            </a:r>
          </a:p>
        </p:txBody>
      </p:sp>
    </p:spTree>
    <p:extLst>
      <p:ext uri="{BB962C8B-B14F-4D97-AF65-F5344CB8AC3E}">
        <p14:creationId xmlns:p14="http://schemas.microsoft.com/office/powerpoint/2010/main" val="290709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78090" y="2984323"/>
            <a:ext cx="3548061" cy="1525047"/>
          </a:xfrm>
        </p:spPr>
        <p:txBody>
          <a:bodyPr/>
          <a:lstStyle/>
          <a:p>
            <a:r>
              <a:rPr lang="en-GB" dirty="0"/>
              <a:t>Rosie Tasker</a:t>
            </a:r>
          </a:p>
          <a:p>
            <a:pPr lvl="1"/>
            <a:r>
              <a:rPr lang="en-GB" sz="1400" dirty="0"/>
              <a:t>Global Advocacy Manager</a:t>
            </a:r>
          </a:p>
          <a:p>
            <a:pPr lvl="1"/>
            <a:r>
              <a:rPr lang="en-GB" sz="1400" dirty="0"/>
              <a:t>Tasker@uicc.org</a:t>
            </a:r>
          </a:p>
          <a:p>
            <a:r>
              <a:rPr lang="en-GB" dirty="0"/>
              <a:t>www.uicc.org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lIns="180000"/>
          <a:lstStyle/>
          <a:p>
            <a:pPr algn="l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6325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793476108"/>
              </p:ext>
            </p:extLst>
          </p:nvPr>
        </p:nvGraphicFramePr>
        <p:xfrm>
          <a:off x="3716338" y="1828799"/>
          <a:ext cx="7786688" cy="120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832">
                  <a:extLst>
                    <a:ext uri="{9D8B030D-6E8A-4147-A177-3AD203B41FA5}">
                      <a16:colId xmlns:a16="http://schemas.microsoft.com/office/drawing/2014/main" val="202655767"/>
                    </a:ext>
                  </a:extLst>
                </a:gridCol>
                <a:gridCol w="7053856">
                  <a:extLst>
                    <a:ext uri="{9D8B030D-6E8A-4147-A177-3AD203B41FA5}">
                      <a16:colId xmlns:a16="http://schemas.microsoft.com/office/drawing/2014/main" val="51797910"/>
                    </a:ext>
                  </a:extLst>
                </a:gridCol>
              </a:tblGrid>
              <a:tr h="601211">
                <a:tc>
                  <a:txBody>
                    <a:bodyPr/>
                    <a:lstStyle/>
                    <a:p>
                      <a:r>
                        <a:rPr lang="en-GB" sz="2200" b="0" noProof="0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noProof="0" dirty="0">
                          <a:solidFill>
                            <a:schemeClr val="tx2"/>
                          </a:solidFill>
                        </a:rPr>
                        <a:t>Steps in the health budgetary process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484001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r>
                        <a:rPr lang="en-GB" sz="2200" noProof="0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Different actors roles and responsibilities </a:t>
                      </a:r>
                      <a:endParaRPr lang="en-GB" sz="2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74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6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55193D-148F-49CC-A0B4-4F6417446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91543C-92D7-4E0D-9866-2E6D91A4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Steps in the health budgetary process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E83F98C-85EF-42B1-991E-96F797984A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2502"/>
          <a:stretch/>
        </p:blipFill>
        <p:spPr>
          <a:xfrm>
            <a:off x="3846284" y="-2"/>
            <a:ext cx="8345714" cy="6858000"/>
          </a:xfrm>
        </p:spPr>
      </p:pic>
    </p:spTree>
    <p:extLst>
      <p:ext uri="{BB962C8B-B14F-4D97-AF65-F5344CB8AC3E}">
        <p14:creationId xmlns:p14="http://schemas.microsoft.com/office/powerpoint/2010/main" val="38375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1716-B78E-489C-8A80-94E511F2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E77CB-9775-4E18-B220-386059E600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1057" y="1692067"/>
            <a:ext cx="5221580" cy="44678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Sustainable Development Goal 3.8 tasks governments to: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achieve universal health coverage (UHC), </a:t>
            </a:r>
            <a:r>
              <a:rPr lang="en-GB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including financial risk protection</a:t>
            </a:r>
            <a:r>
              <a:rPr lang="en-GB" b="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access to quality essential health care services, and </a:t>
            </a:r>
            <a:r>
              <a:rPr lang="en-GB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access to safe, effective, quality, and affordable essential medicines and vaccines for all</a:t>
            </a:r>
          </a:p>
          <a:p>
            <a:pPr algn="ctr">
              <a:lnSpc>
                <a:spcPct val="114000"/>
              </a:lnSpc>
            </a:pP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way health budgets are formed, allocated and actioned at the core of the UHC agenda. 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13C968-5FDA-4F07-9B7E-A9C6FA00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63" y="2516640"/>
            <a:ext cx="5282766" cy="28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4CD0-01C0-40A4-9573-91FC8F1F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Budgeting cycle </a:t>
            </a:r>
          </a:p>
        </p:txBody>
      </p:sp>
      <p:pic>
        <p:nvPicPr>
          <p:cNvPr id="5" name="Picture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08F7DAB-6F1B-4F56-9C3F-9F9D37D41C9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5830"/>
          <a:stretch>
            <a:fillRect/>
          </a:stretch>
        </p:blipFill>
        <p:spPr/>
      </p:pic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58D5894D-9D10-4513-BBEF-BA0A9A4451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Budgeting: the process of defining the allocation of resource to produce the best outputs (for a given level of revenue).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Valuable indication of political commitment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Strong engagement by Ministries of Health (</a:t>
            </a:r>
            <a:r>
              <a:rPr lang="en-GB" b="0" dirty="0" err="1">
                <a:solidFill>
                  <a:schemeClr val="tx1"/>
                </a:solidFill>
              </a:rPr>
              <a:t>MoHs</a:t>
            </a:r>
            <a:r>
              <a:rPr lang="en-GB" b="0" dirty="0">
                <a:solidFill>
                  <a:schemeClr val="tx1"/>
                </a:solidFill>
              </a:rPr>
              <a:t>) and other stakeholders will increase the chance of health receiving the resources it needs.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Poor understand and engagement can de-link policy making, planning, costing and budgeting </a:t>
            </a:r>
          </a:p>
          <a:p>
            <a:pPr marL="1003500" lvl="4">
              <a:lnSpc>
                <a:spcPct val="114000"/>
              </a:lnSpc>
            </a:pPr>
            <a:r>
              <a:rPr lang="en-GB" dirty="0">
                <a:solidFill>
                  <a:schemeClr val="tx1"/>
                </a:solidFill>
              </a:rPr>
              <a:t>Resources not used as intended </a:t>
            </a:r>
          </a:p>
          <a:p>
            <a:pPr marL="1003500" lvl="4"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Weaker accountability </a:t>
            </a: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/>
                </a:solidFill>
              </a:rPr>
              <a:t>Focus is national, but similar steps undertaken at regional and local levels. 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2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4CD0-01C0-40A4-9573-91FC8F1F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51" y="418744"/>
            <a:ext cx="10895888" cy="745828"/>
          </a:xfrm>
        </p:spPr>
        <p:txBody>
          <a:bodyPr/>
          <a:lstStyle/>
          <a:p>
            <a:r>
              <a:rPr lang="en-GB" dirty="0"/>
              <a:t>Budgeting cycle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378707-85A1-4B0B-A80E-D492924755D9}"/>
              </a:ext>
            </a:extLst>
          </p:cNvPr>
          <p:cNvCxnSpPr>
            <a:cxnSpLocks/>
          </p:cNvCxnSpPr>
          <p:nvPr/>
        </p:nvCxnSpPr>
        <p:spPr>
          <a:xfrm flipV="1">
            <a:off x="9829800" y="2711761"/>
            <a:ext cx="348343" cy="21649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4A240-C083-40E9-A2F0-0461E7DED0F9}"/>
              </a:ext>
            </a:extLst>
          </p:cNvPr>
          <p:cNvSpPr/>
          <p:nvPr/>
        </p:nvSpPr>
        <p:spPr>
          <a:xfrm>
            <a:off x="9238397" y="5437495"/>
            <a:ext cx="47767" cy="101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534723-15B6-4A0B-A4E2-0AC54F249220}"/>
              </a:ext>
            </a:extLst>
          </p:cNvPr>
          <p:cNvCxnSpPr>
            <a:cxnSpLocks/>
          </p:cNvCxnSpPr>
          <p:nvPr/>
        </p:nvCxnSpPr>
        <p:spPr>
          <a:xfrm>
            <a:off x="9829800" y="3869871"/>
            <a:ext cx="348343" cy="29935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541E45-E215-488A-B3FB-A8AB731E4C68}"/>
              </a:ext>
            </a:extLst>
          </p:cNvPr>
          <p:cNvCxnSpPr>
            <a:cxnSpLocks/>
          </p:cNvCxnSpPr>
          <p:nvPr/>
        </p:nvCxnSpPr>
        <p:spPr>
          <a:xfrm flipV="1">
            <a:off x="9227488" y="2041071"/>
            <a:ext cx="10909" cy="4953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C632A3-8E20-4EA5-996E-BA8925CF4E9E}"/>
              </a:ext>
            </a:extLst>
          </p:cNvPr>
          <p:cNvCxnSpPr>
            <a:cxnSpLocks/>
          </p:cNvCxnSpPr>
          <p:nvPr/>
        </p:nvCxnSpPr>
        <p:spPr>
          <a:xfrm flipH="1" flipV="1">
            <a:off x="8078850" y="3467100"/>
            <a:ext cx="439221" cy="381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10A1A6-3BDA-426F-9E1A-C1C5E9381D6E}"/>
              </a:ext>
            </a:extLst>
          </p:cNvPr>
          <p:cNvCxnSpPr>
            <a:cxnSpLocks/>
          </p:cNvCxnSpPr>
          <p:nvPr/>
        </p:nvCxnSpPr>
        <p:spPr>
          <a:xfrm flipH="1" flipV="1">
            <a:off x="8298460" y="2593105"/>
            <a:ext cx="404669" cy="2373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EB9319-4C74-4136-8F8A-BAE2B3B85C45}"/>
              </a:ext>
            </a:extLst>
          </p:cNvPr>
          <p:cNvCxnSpPr>
            <a:cxnSpLocks/>
          </p:cNvCxnSpPr>
          <p:nvPr/>
        </p:nvCxnSpPr>
        <p:spPr>
          <a:xfrm flipV="1">
            <a:off x="9926992" y="3486150"/>
            <a:ext cx="425322" cy="190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1CCBAEA-9852-49E4-A3DD-CBCFABF424BA}"/>
              </a:ext>
            </a:extLst>
          </p:cNvPr>
          <p:cNvCxnSpPr>
            <a:cxnSpLocks/>
          </p:cNvCxnSpPr>
          <p:nvPr/>
        </p:nvCxnSpPr>
        <p:spPr>
          <a:xfrm flipH="1">
            <a:off x="8298460" y="4141885"/>
            <a:ext cx="306697" cy="2144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0583E29F-0B75-489F-B81F-592A7DB90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24212"/>
              </p:ext>
            </p:extLst>
          </p:nvPr>
        </p:nvGraphicFramePr>
        <p:xfrm>
          <a:off x="603014" y="1635852"/>
          <a:ext cx="10895888" cy="446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78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8BE1-6E70-47ED-954F-20384F8D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Development &amp; formulation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5DEAE4-0AC0-4DB3-BDB8-D1EDDB7410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9361" y="4109357"/>
            <a:ext cx="10813278" cy="20505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Process starts with the Ministry of Finance who assesses national fiscal space and develop budget ceilings in line with anticipated economic situation and policy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MoH responsibility to translate sectoral policy goals to cost estimates </a:t>
            </a:r>
          </a:p>
          <a:p>
            <a:pPr marL="5737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Can trial different costing scenarios in line with budget ceiling</a:t>
            </a:r>
          </a:p>
          <a:p>
            <a:pPr marL="573750" lvl="2" indent="-285750"/>
            <a:r>
              <a:rPr lang="en-GB" dirty="0">
                <a:solidFill>
                  <a:schemeClr val="tx1"/>
                </a:solidFill>
              </a:rPr>
              <a:t>Cost estimates put forward to Ministry of Finance who mediate between different line ministries to develop budget proposal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25483F37-033E-43F1-98C8-50AF2958F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385791"/>
              </p:ext>
            </p:extLst>
          </p:nvPr>
        </p:nvGraphicFramePr>
        <p:xfrm>
          <a:off x="689361" y="1801485"/>
          <a:ext cx="10813278" cy="214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90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8BE1-6E70-47ED-954F-20384F8D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Definition &amp; formulation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5DEAE4-0AC0-4DB3-BDB8-D1EDDB74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1" y="1692067"/>
            <a:ext cx="7225520" cy="446780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</a:rPr>
              <a:t>Budgeting capacities vary and Ministry of health often use historical budgets.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GB" sz="17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/>
                </a:solidFill>
              </a:rPr>
              <a:t>Costing is dependent on reliable data, can be made more difficult by: </a:t>
            </a:r>
          </a:p>
          <a:p>
            <a:pPr marL="285750" lvl="2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lack of access to and use of data by relevant health units </a:t>
            </a:r>
          </a:p>
          <a:p>
            <a:pPr marL="285750" lvl="2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poor classification of public expenditure for health</a:t>
            </a:r>
          </a:p>
          <a:p>
            <a:pPr marL="285750" lvl="2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weak financial management reporting.</a:t>
            </a:r>
            <a:b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b="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0"/>
              </a:spcBef>
            </a:pPr>
            <a:r>
              <a:rPr lang="en-GB" b="0" dirty="0">
                <a:solidFill>
                  <a:schemeClr val="tx1"/>
                </a:solidFill>
              </a:rPr>
              <a:t>Ministry of Health needs robust and costed plan before negotiations with the Ministry of Finance </a:t>
            </a:r>
          </a:p>
          <a:p>
            <a:pPr marL="285750" lvl="2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May need to work with other sectors to gather this information.</a:t>
            </a:r>
          </a:p>
          <a:p>
            <a:pPr marL="285750" lvl="2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 to think through impacts of investment on fiscal space</a:t>
            </a:r>
            <a:br>
              <a:rPr lang="en-GB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0"/>
              </a:spcBef>
            </a:pP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</a:rPr>
              <a:t>Budget proposals often not in the public domain - </a:t>
            </a: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national health accounts</a:t>
            </a: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</a:rPr>
              <a:t> can be a valuable resource. </a:t>
            </a:r>
            <a:endParaRPr lang="en-GB" sz="1800" dirty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E8EE0-F59E-4BAF-BD8D-4A3522859A39}"/>
              </a:ext>
            </a:extLst>
          </p:cNvPr>
          <p:cNvSpPr txBox="1"/>
          <p:nvPr/>
        </p:nvSpPr>
        <p:spPr>
          <a:xfrm>
            <a:off x="7948453" y="1692067"/>
            <a:ext cx="3554186" cy="45559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GB" b="1" dirty="0">
                <a:solidFill>
                  <a:schemeClr val="bg1"/>
                </a:solidFill>
              </a:rPr>
              <a:t>Roles of CSOs: 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Research health needs of cancer patients and survivors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Increase policy maker awareness of issues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Make case for cost-effective interventions in budget proposals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Participate in local budget-setting processes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Track how investment is changing over time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45F9-4ECF-49CA-B1A5-3B05285B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Negotiation &amp; approval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807A5-29C8-4A38-AFCE-6255603026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751" y="1692067"/>
            <a:ext cx="7184310" cy="4467804"/>
          </a:xfrm>
        </p:spPr>
        <p:txBody>
          <a:bodyPr/>
          <a:lstStyle/>
          <a:p>
            <a:pPr marL="0" lvl="2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Draft budget submitted to Parliament: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Potential for Parliamentarians to propose amendments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Responsibility for adoption. </a:t>
            </a:r>
          </a:p>
          <a:p>
            <a:pPr>
              <a:lnSpc>
                <a:spcPct val="114000"/>
              </a:lnSpc>
            </a:pPr>
            <a:endParaRPr lang="en-GB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Not always voted on by whole of Parliament – some countries will have appropriations committee (or sub-committees on health and other topics).  </a:t>
            </a:r>
          </a:p>
          <a:p>
            <a:pPr>
              <a:lnSpc>
                <a:spcPct val="114000"/>
              </a:lnSpc>
            </a:pPr>
            <a:b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Period of greatest public participation: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Potential for public consultations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Media reporting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E8ACF-17AF-4B3B-A9A5-C15BE783B109}"/>
              </a:ext>
            </a:extLst>
          </p:cNvPr>
          <p:cNvSpPr txBox="1"/>
          <p:nvPr/>
        </p:nvSpPr>
        <p:spPr>
          <a:xfrm>
            <a:off x="7948453" y="1692067"/>
            <a:ext cx="3554186" cy="447904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GB" b="1" dirty="0">
                <a:solidFill>
                  <a:schemeClr val="bg1"/>
                </a:solidFill>
              </a:rPr>
              <a:t>Roles of CSOs: 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Working with champion Parliamentarians to protect funding/ amend lines 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Supporting MoH to advocate with Parliamentarians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Participating in public consultation (or calling for greater public participation and review)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Engaging with media to share impacts of proposed budget on cancer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5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ICC Colours">
      <a:dk1>
        <a:srgbClr val="1E1E1E"/>
      </a:dk1>
      <a:lt1>
        <a:sysClr val="window" lastClr="FFFFFF"/>
      </a:lt1>
      <a:dk2>
        <a:srgbClr val="004A7C"/>
      </a:dk2>
      <a:lt2>
        <a:srgbClr val="FFFFFF"/>
      </a:lt2>
      <a:accent1>
        <a:srgbClr val="F58220"/>
      </a:accent1>
      <a:accent2>
        <a:srgbClr val="FBA919"/>
      </a:accent2>
      <a:accent3>
        <a:srgbClr val="00999A"/>
      </a:accent3>
      <a:accent4>
        <a:srgbClr val="E86158"/>
      </a:accent4>
      <a:accent5>
        <a:srgbClr val="004A7C"/>
      </a:accent5>
      <a:accent6>
        <a:srgbClr val="5D76BA"/>
      </a:accent6>
      <a:hlink>
        <a:srgbClr val="1E1E1E"/>
      </a:hlink>
      <a:folHlink>
        <a:srgbClr val="1E1E1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40A944-7E67-CB46-97CB-25BB7F757ED9}" vid="{5EC58CBA-0033-3F48-8C6B-B84E8681AB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1246</TotalTime>
  <Words>1497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What is the health budget process?</vt:lpstr>
      <vt:lpstr>Overview</vt:lpstr>
      <vt:lpstr>Steps in the health budgetary process</vt:lpstr>
      <vt:lpstr>Context</vt:lpstr>
      <vt:lpstr>Budgeting cycle </vt:lpstr>
      <vt:lpstr>Budgeting cycle </vt:lpstr>
      <vt:lpstr>Step 1: Development &amp; formulation</vt:lpstr>
      <vt:lpstr>Step 1: Definition &amp; formulation</vt:lpstr>
      <vt:lpstr>Step 2: Negotiation &amp; approval </vt:lpstr>
      <vt:lpstr>Step 3: Execution </vt:lpstr>
      <vt:lpstr>Step 4: Evaluation </vt:lpstr>
      <vt:lpstr>Annual cycles</vt:lpstr>
      <vt:lpstr>Major actors</vt:lpstr>
      <vt:lpstr>Who are the major players? </vt:lpstr>
      <vt:lpstr>Ministry of Health</vt:lpstr>
      <vt:lpstr>Other actors</vt:lpstr>
      <vt:lpstr>Key messages</vt:lpstr>
      <vt:lpstr>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fiscal space for health?</dc:title>
  <dc:creator>Rosie Tasker</dc:creator>
  <cp:lastModifiedBy>Rosie Tasker</cp:lastModifiedBy>
  <cp:revision>49</cp:revision>
  <dcterms:created xsi:type="dcterms:W3CDTF">2021-05-03T16:42:50Z</dcterms:created>
  <dcterms:modified xsi:type="dcterms:W3CDTF">2021-05-23T08:07:54Z</dcterms:modified>
</cp:coreProperties>
</file>