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1"/>
  </p:notesMasterIdLst>
  <p:handoutMasterIdLst>
    <p:handoutMasterId r:id="rId52"/>
  </p:handoutMasterIdLst>
  <p:sldIdLst>
    <p:sldId id="265" r:id="rId3"/>
    <p:sldId id="347" r:id="rId4"/>
    <p:sldId id="340" r:id="rId5"/>
    <p:sldId id="308" r:id="rId6"/>
    <p:sldId id="353" r:id="rId7"/>
    <p:sldId id="348" r:id="rId8"/>
    <p:sldId id="355" r:id="rId9"/>
    <p:sldId id="310" r:id="rId10"/>
    <p:sldId id="311" r:id="rId11"/>
    <p:sldId id="320" r:id="rId12"/>
    <p:sldId id="354" r:id="rId13"/>
    <p:sldId id="350" r:id="rId14"/>
    <p:sldId id="318" r:id="rId15"/>
    <p:sldId id="321" r:id="rId16"/>
    <p:sldId id="319" r:id="rId17"/>
    <p:sldId id="323" r:id="rId18"/>
    <p:sldId id="322" r:id="rId19"/>
    <p:sldId id="324" r:id="rId20"/>
    <p:sldId id="328" r:id="rId21"/>
    <p:sldId id="327" r:id="rId22"/>
    <p:sldId id="329" r:id="rId23"/>
    <p:sldId id="330" r:id="rId24"/>
    <p:sldId id="331" r:id="rId25"/>
    <p:sldId id="345" r:id="rId26"/>
    <p:sldId id="316" r:id="rId27"/>
    <p:sldId id="358" r:id="rId28"/>
    <p:sldId id="363" r:id="rId29"/>
    <p:sldId id="362" r:id="rId30"/>
    <p:sldId id="359" r:id="rId31"/>
    <p:sldId id="365" r:id="rId32"/>
    <p:sldId id="366" r:id="rId33"/>
    <p:sldId id="368" r:id="rId34"/>
    <p:sldId id="364" r:id="rId35"/>
    <p:sldId id="367" r:id="rId36"/>
    <p:sldId id="369" r:id="rId37"/>
    <p:sldId id="371" r:id="rId38"/>
    <p:sldId id="372" r:id="rId39"/>
    <p:sldId id="361" r:id="rId40"/>
    <p:sldId id="344" r:id="rId41"/>
    <p:sldId id="356" r:id="rId42"/>
    <p:sldId id="333" r:id="rId43"/>
    <p:sldId id="334" r:id="rId44"/>
    <p:sldId id="370" r:id="rId45"/>
    <p:sldId id="332" r:id="rId46"/>
    <p:sldId id="357" r:id="rId47"/>
    <p:sldId id="337" r:id="rId48"/>
    <p:sldId id="338" r:id="rId49"/>
    <p:sldId id="339" r:id="rId50"/>
  </p:sldIdLst>
  <p:sldSz cx="12188825" cy="6858000"/>
  <p:notesSz cx="7010400" cy="92964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04" autoAdjust="0"/>
  </p:normalViewPr>
  <p:slideViewPr>
    <p:cSldViewPr showGuides="1">
      <p:cViewPr varScale="1">
        <p:scale>
          <a:sx n="66" d="100"/>
          <a:sy n="66" d="100"/>
        </p:scale>
        <p:origin x="53" y="446"/>
      </p:cViewPr>
      <p:guideLst>
        <p:guide orient="horz" pos="2160"/>
        <p:guide pos="3839"/>
      </p:guideLst>
    </p:cSldViewPr>
  </p:slideViewPr>
  <p:outlineViewPr>
    <p:cViewPr>
      <p:scale>
        <a:sx n="33" d="100"/>
        <a:sy n="33" d="100"/>
      </p:scale>
      <p:origin x="0" y="-29232"/>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0CC69C6-EE0B-4D8B-9C71-C36EFED094F2}" type="datetimeFigureOut">
              <a:rPr lang="en-US"/>
              <a:t>4/5/2017</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a:t>4/5/2017</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Rights Compliance Assurance</a:t>
            </a:r>
            <a:r>
              <a:rPr lang="en-US" baseline="0" dirty="0" smtClean="0"/>
              <a:t> Team </a:t>
            </a:r>
            <a:r>
              <a:rPr lang="en-US" baseline="0" smtClean="0"/>
              <a:t>(WRCAT)</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65078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irrigation authorization</a:t>
            </a:r>
            <a:r>
              <a:rPr lang="en-US" baseline="0" dirty="0" smtClean="0"/>
              <a:t> cannot pass with the land if it is issued to a non-landowner. </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618256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3184066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3621752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1665269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241545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693102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3769234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 a</a:t>
            </a:r>
            <a:r>
              <a:rPr lang="en-US" baseline="0" dirty="0" smtClean="0"/>
              <a:t> complete chain of title, but if the documents are not properly recorded, we cannot complete the change of ownership.</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1596894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common documents we see, but there are as many types of conveyance documents</a:t>
            </a:r>
            <a:r>
              <a:rPr lang="en-US" baseline="0" dirty="0" smtClean="0"/>
              <a:t> as there are lawyers to write them.</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18</a:t>
            </a:fld>
            <a:endParaRPr lang="en-US"/>
          </a:p>
        </p:txBody>
      </p:sp>
    </p:spTree>
    <p:extLst>
      <p:ext uri="{BB962C8B-B14F-4D97-AF65-F5344CB8AC3E}">
        <p14:creationId xmlns:p14="http://schemas.microsoft.com/office/powerpoint/2010/main" val="3072705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ever possible,</a:t>
            </a:r>
            <a:r>
              <a:rPr lang="en-US" baseline="0" dirty="0" smtClean="0"/>
              <a:t> supply a Plat Map.</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19</a:t>
            </a:fld>
            <a:endParaRPr lang="en-US"/>
          </a:p>
        </p:txBody>
      </p:sp>
    </p:spTree>
    <p:extLst>
      <p:ext uri="{BB962C8B-B14F-4D97-AF65-F5344CB8AC3E}">
        <p14:creationId xmlns:p14="http://schemas.microsoft.com/office/powerpoint/2010/main" val="155935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This is an image of the Water Rights Change of Ownership Form. </a:t>
            </a: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The following is required information</a:t>
            </a:r>
            <a:r>
              <a:rPr lang="en-US"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on the Change of Ownership Form:</a:t>
            </a: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r>
            <a:b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r>
            <a:b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Water Right Number</a:t>
            </a:r>
            <a:b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New Owner Name</a:t>
            </a:r>
            <a:b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Mailing Address</a:t>
            </a:r>
            <a:b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Phone Numbers</a:t>
            </a:r>
          </a:p>
          <a:p>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Signature block</a:t>
            </a:r>
          </a:p>
          <a:p>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Notary signature</a:t>
            </a:r>
            <a:r>
              <a:rPr lang="en-US"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block</a:t>
            </a:r>
          </a:p>
          <a:p>
            <a:endParaRPr lang="en-US"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r>
              <a:rPr lang="en-US"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Only notarized forms can be accepted</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419903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Fictional Map depicting “Grampa’s Ranch” with a river running through an impoundment on a large portion of property. There is a</a:t>
            </a:r>
            <a:r>
              <a:rPr lang="en-US" sz="1200" kern="1200" baseline="0" dirty="0" smtClean="0">
                <a:solidFill>
                  <a:schemeClr val="tx1"/>
                </a:solidFill>
                <a:effectLst/>
                <a:latin typeface="+mn-lt"/>
                <a:ea typeface="+mn-ea"/>
                <a:cs typeface="+mn-cs"/>
              </a:rPr>
              <a:t> large on-channel reservoir and an off-channel reservoir. The river runs though the east and north sections of the land.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Hypothetical: This Water Right authorizes the maintenance of a 100 acre-foot on-channel reservoir on River Creek; the maintenance of a 20 acre-foot off-channel reservoir; and the diversion and use of 200 acre-feet of water per year from the on-channel reservoir and River Creek to irrigate 1000 acres out of a 7676.287-acre tract.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20</a:t>
            </a:fld>
            <a:endParaRPr lang="en-US"/>
          </a:p>
        </p:txBody>
      </p:sp>
    </p:spTree>
    <p:extLst>
      <p:ext uri="{BB962C8B-B14F-4D97-AF65-F5344CB8AC3E}">
        <p14:creationId xmlns:p14="http://schemas.microsoft.com/office/powerpoint/2010/main" val="4131416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Fictional Map depicting second iteration of “Grampa’s Ranch” now divided among six heirs.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a:t>
            </a:r>
            <a:r>
              <a:rPr lang="en-US" sz="1200" kern="1200" baseline="0" dirty="0" smtClean="0">
                <a:solidFill>
                  <a:schemeClr val="tx1"/>
                </a:solidFill>
                <a:effectLst/>
                <a:latin typeface="+mn-lt"/>
                <a:ea typeface="+mn-ea"/>
                <a:cs typeface="+mn-cs"/>
              </a:rPr>
              <a:t> heirs have inherited a proportionate amount of the water right. Sam and John inherited land inundated by the on-channel reservoir and therefore the maintenance of the dam and reservoir. Billy has inherited the maintenance of the off-channel reservoir. Four of the six heirs have access to the river.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t>21</a:t>
            </a:fld>
            <a:endParaRPr lang="en-US"/>
          </a:p>
        </p:txBody>
      </p:sp>
    </p:spTree>
    <p:extLst>
      <p:ext uri="{BB962C8B-B14F-4D97-AF65-F5344CB8AC3E}">
        <p14:creationId xmlns:p14="http://schemas.microsoft.com/office/powerpoint/2010/main" val="3999882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Fictional Map depicting third iteration of “Grampa’s Ranch” now divided among a third generation of heirs with several sections appearing to have been sold. One portion has been developed into a subdivision with more</a:t>
            </a:r>
            <a:r>
              <a:rPr lang="en-US" sz="1200" kern="1200" baseline="0" dirty="0" smtClean="0">
                <a:solidFill>
                  <a:schemeClr val="tx1"/>
                </a:solidFill>
                <a:effectLst/>
                <a:latin typeface="+mn-lt"/>
                <a:ea typeface="+mn-ea"/>
                <a:cs typeface="+mn-cs"/>
              </a:rPr>
              <a:t> than 800</a:t>
            </a:r>
            <a:r>
              <a:rPr lang="en-US" sz="1200" kern="1200" dirty="0" smtClean="0">
                <a:solidFill>
                  <a:schemeClr val="tx1"/>
                </a:solidFill>
                <a:effectLst/>
                <a:latin typeface="+mn-lt"/>
                <a:ea typeface="+mn-ea"/>
                <a:cs typeface="+mn-cs"/>
              </a:rPr>
              <a:t> individual owners.</a:t>
            </a:r>
          </a:p>
          <a:p>
            <a:endParaRPr lang="en-US" dirty="0" smtClean="0"/>
          </a:p>
          <a:p>
            <a:r>
              <a:rPr lang="en-US" dirty="0" smtClean="0"/>
              <a:t>The on-channel</a:t>
            </a:r>
            <a:r>
              <a:rPr lang="en-US" baseline="0" dirty="0" smtClean="0"/>
              <a:t> reservoir has increased in size and the off-channel reservoir has been drained or lost to evaporation.</a:t>
            </a:r>
          </a:p>
          <a:p>
            <a:endParaRPr lang="en-US" baseline="0" dirty="0"/>
          </a:p>
          <a:p>
            <a:r>
              <a:rPr lang="en-US" baseline="0" dirty="0" smtClean="0"/>
              <a:t>Documents WRCAT would need might be: Will, Probate Order and Will Inventory; Executor’s Deeds; Warranty Deeds; Subdivision Covenants and Restrictions.</a:t>
            </a:r>
          </a:p>
        </p:txBody>
      </p:sp>
      <p:sp>
        <p:nvSpPr>
          <p:cNvPr id="4" name="Slide Number Placeholder 3"/>
          <p:cNvSpPr>
            <a:spLocks noGrp="1"/>
          </p:cNvSpPr>
          <p:nvPr>
            <p:ph type="sldNum" sz="quarter" idx="10"/>
          </p:nvPr>
        </p:nvSpPr>
        <p:spPr/>
        <p:txBody>
          <a:bodyPr/>
          <a:lstStyle/>
          <a:p>
            <a:fld id="{F93199CD-3E1B-4AE6-990F-76F925F5EA9F}" type="slidenum">
              <a:rPr lang="en-US" smtClean="0"/>
              <a:t>22</a:t>
            </a:fld>
            <a:endParaRPr lang="en-US"/>
          </a:p>
        </p:txBody>
      </p:sp>
    </p:spTree>
    <p:extLst>
      <p:ext uri="{BB962C8B-B14F-4D97-AF65-F5344CB8AC3E}">
        <p14:creationId xmlns:p14="http://schemas.microsoft.com/office/powerpoint/2010/main" val="1854024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1461053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24</a:t>
            </a:fld>
            <a:endParaRPr lang="en-US"/>
          </a:p>
        </p:txBody>
      </p:sp>
    </p:spTree>
    <p:extLst>
      <p:ext uri="{BB962C8B-B14F-4D97-AF65-F5344CB8AC3E}">
        <p14:creationId xmlns:p14="http://schemas.microsoft.com/office/powerpoint/2010/main" val="630436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contract surface water from water right holder,</a:t>
            </a:r>
            <a:r>
              <a:rPr lang="en-US" baseline="0" dirty="0" smtClean="0"/>
              <a:t> both parties will need to submit a form.</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25</a:t>
            </a:fld>
            <a:endParaRPr lang="en-US"/>
          </a:p>
        </p:txBody>
      </p:sp>
    </p:spTree>
    <p:extLst>
      <p:ext uri="{BB962C8B-B14F-4D97-AF65-F5344CB8AC3E}">
        <p14:creationId xmlns:p14="http://schemas.microsoft.com/office/powerpoint/2010/main" val="4278271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the agriculture water use report. The uses are listed at the top of the columns.</a:t>
            </a:r>
          </a:p>
          <a:p>
            <a:endParaRPr lang="en-US" dirty="0" smtClean="0"/>
          </a:p>
          <a:p>
            <a:r>
              <a:rPr lang="en-US" dirty="0" smtClean="0"/>
              <a:t>In</a:t>
            </a:r>
            <a:r>
              <a:rPr lang="en-US" baseline="0" dirty="0" smtClean="0"/>
              <a:t> this example, the uses are Agriculture-irrigation and Agriculture-wildlife, aquaculture, stock raising, and/or other agriculture.</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28</a:t>
            </a:fld>
            <a:endParaRPr lang="en-US"/>
          </a:p>
        </p:txBody>
      </p:sp>
    </p:spTree>
    <p:extLst>
      <p:ext uri="{BB962C8B-B14F-4D97-AF65-F5344CB8AC3E}">
        <p14:creationId xmlns:p14="http://schemas.microsoft.com/office/powerpoint/2010/main" val="3616538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the municipal/domestic form. </a:t>
            </a:r>
          </a:p>
          <a:p>
            <a:pPr marL="171450" indent="-171450">
              <a:buFont typeface="Arial" panose="020B0604020202020204" pitchFamily="34" charset="0"/>
              <a:buChar char="•"/>
            </a:pPr>
            <a:r>
              <a:rPr lang="en-US" dirty="0" smtClean="0"/>
              <a:t>The customer</a:t>
            </a:r>
            <a:r>
              <a:rPr lang="en-US" baseline="0" dirty="0" smtClean="0"/>
              <a:t> numbers/owners for this water right are listed in the box at the top of the form.</a:t>
            </a:r>
          </a:p>
          <a:p>
            <a:pPr marL="171450" indent="-171450">
              <a:buFont typeface="Arial" panose="020B0604020202020204" pitchFamily="34" charset="0"/>
              <a:buChar char="•"/>
            </a:pPr>
            <a:r>
              <a:rPr lang="en-US" baseline="0" dirty="0" smtClean="0"/>
              <a:t>When completing the form, please exclude groundwater and water purchases under contract</a:t>
            </a:r>
          </a:p>
          <a:p>
            <a:pPr marL="171450" indent="-171450">
              <a:buFont typeface="Arial" panose="020B0604020202020204" pitchFamily="34" charset="0"/>
              <a:buChar char="•"/>
            </a:pPr>
            <a:r>
              <a:rPr lang="en-US" baseline="0" dirty="0" smtClean="0"/>
              <a:t>Answer the questions regarding the condition of your dam (example: good, fair, poor) and whether you have working low flow outlets on your impoundment</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29</a:t>
            </a:fld>
            <a:endParaRPr lang="en-US"/>
          </a:p>
        </p:txBody>
      </p:sp>
    </p:spTree>
    <p:extLst>
      <p:ext uri="{BB962C8B-B14F-4D97-AF65-F5344CB8AC3E}">
        <p14:creationId xmlns:p14="http://schemas.microsoft.com/office/powerpoint/2010/main" val="1111588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Industrial and Mining use the same form.</a:t>
            </a:r>
          </a:p>
          <a:p>
            <a:endParaRPr lang="en-US" dirty="0" smtClean="0"/>
          </a:p>
          <a:p>
            <a:r>
              <a:rPr lang="en-US" dirty="0" smtClean="0"/>
              <a:t>This form asks for the amount diverted, and the amount of water actually consumed.</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30</a:t>
            </a:fld>
            <a:endParaRPr lang="en-US"/>
          </a:p>
        </p:txBody>
      </p:sp>
    </p:spTree>
    <p:extLst>
      <p:ext uri="{BB962C8B-B14F-4D97-AF65-F5344CB8AC3E}">
        <p14:creationId xmlns:p14="http://schemas.microsoft.com/office/powerpoint/2010/main" val="1177235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the domestic and livestock form. It is the same as the municipal form.</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31</a:t>
            </a:fld>
            <a:endParaRPr lang="en-US"/>
          </a:p>
        </p:txBody>
      </p:sp>
    </p:spTree>
    <p:extLst>
      <p:ext uri="{BB962C8B-B14F-4D97-AF65-F5344CB8AC3E}">
        <p14:creationId xmlns:p14="http://schemas.microsoft.com/office/powerpoint/2010/main" val="296534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1866178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Other-Recreation form. This example is</a:t>
            </a:r>
            <a:r>
              <a:rPr lang="en-US" baseline="0" dirty="0" smtClean="0"/>
              <a:t> issued to water rights without </a:t>
            </a:r>
            <a:r>
              <a:rPr lang="en-US" dirty="0" smtClean="0"/>
              <a:t>diversion authorization, so diversion information is not required.</a:t>
            </a:r>
          </a:p>
          <a:p>
            <a:endParaRPr lang="en-US" dirty="0" smtClean="0"/>
          </a:p>
          <a:p>
            <a:r>
              <a:rPr lang="en-US" dirty="0" smtClean="0"/>
              <a:t>This form also has the dam condition and working low flow outlet questions.</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32</a:t>
            </a:fld>
            <a:endParaRPr lang="en-US"/>
          </a:p>
        </p:txBody>
      </p:sp>
    </p:spTree>
    <p:extLst>
      <p:ext uri="{BB962C8B-B14F-4D97-AF65-F5344CB8AC3E}">
        <p14:creationId xmlns:p14="http://schemas.microsoft.com/office/powerpoint/2010/main" val="3246716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33</a:t>
            </a:fld>
            <a:endParaRPr lang="en-US"/>
          </a:p>
        </p:txBody>
      </p:sp>
    </p:spTree>
    <p:extLst>
      <p:ext uri="{BB962C8B-B14F-4D97-AF65-F5344CB8AC3E}">
        <p14:creationId xmlns:p14="http://schemas.microsoft.com/office/powerpoint/2010/main" val="3091737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an example of a form for Other-</a:t>
            </a:r>
            <a:r>
              <a:rPr lang="en-US" baseline="0" dirty="0" smtClean="0"/>
              <a:t> Flood control, recreation, water 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a series of questions to answer regarding dam condition, low flow outlets, diversion, and non-diverted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reporting year 2017 the “Used” field is being renamed to “Remained in Watercourse Amount”</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34</a:t>
            </a:fld>
            <a:endParaRPr lang="en-US"/>
          </a:p>
        </p:txBody>
      </p:sp>
    </p:spTree>
    <p:extLst>
      <p:ext uri="{BB962C8B-B14F-4D97-AF65-F5344CB8AC3E}">
        <p14:creationId xmlns:p14="http://schemas.microsoft.com/office/powerpoint/2010/main" val="39319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the form used for Recharge authorizations.</a:t>
            </a:r>
            <a:r>
              <a:rPr lang="en-US" baseline="0" dirty="0" smtClean="0"/>
              <a:t> It is similar to the Municipal/Domestic form.</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35</a:t>
            </a:fld>
            <a:endParaRPr lang="en-US"/>
          </a:p>
        </p:txBody>
      </p:sp>
    </p:spTree>
    <p:extLst>
      <p:ext uri="{BB962C8B-B14F-4D97-AF65-F5344CB8AC3E}">
        <p14:creationId xmlns:p14="http://schemas.microsoft.com/office/powerpoint/2010/main" val="197240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36</a:t>
            </a:fld>
            <a:endParaRPr lang="en-US"/>
          </a:p>
        </p:txBody>
      </p:sp>
    </p:spTree>
    <p:extLst>
      <p:ext uri="{BB962C8B-B14F-4D97-AF65-F5344CB8AC3E}">
        <p14:creationId xmlns:p14="http://schemas.microsoft.com/office/powerpoint/2010/main" val="4158663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a:t>
            </a:r>
            <a:r>
              <a:rPr lang="en-US" baseline="0" dirty="0" smtClean="0"/>
              <a:t> of the Texas Watermaster Areas.</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39</a:t>
            </a:fld>
            <a:endParaRPr lang="en-US"/>
          </a:p>
        </p:txBody>
      </p:sp>
    </p:spTree>
    <p:extLst>
      <p:ext uri="{BB962C8B-B14F-4D97-AF65-F5344CB8AC3E}">
        <p14:creationId xmlns:p14="http://schemas.microsoft.com/office/powerpoint/2010/main" val="299602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a:t>
            </a:r>
            <a:r>
              <a:rPr lang="en-US" baseline="0" dirty="0" smtClean="0"/>
              <a:t> number as of February 14, 2017.</a:t>
            </a:r>
          </a:p>
          <a:p>
            <a:endParaRPr lang="en-US" baseline="0" dirty="0" smtClean="0"/>
          </a:p>
          <a:p>
            <a:pPr rtl="0" eaLnBrk="1" fontAlgn="auto" latinLnBrk="0" hangingPunct="1"/>
            <a:r>
              <a:rPr lang="en-US" sz="1200" b="0" i="0" u="none" strike="noStrike" kern="1200" dirty="0" smtClean="0">
                <a:solidFill>
                  <a:schemeClr val="tx1"/>
                </a:solidFill>
                <a:effectLst/>
                <a:latin typeface="+mn-lt"/>
                <a:ea typeface="+mn-ea"/>
                <a:cs typeface="+mn-cs"/>
              </a:rPr>
              <a:t>South Texas</a:t>
            </a:r>
          </a:p>
          <a:p>
            <a:pPr rtl="0" eaLnBrk="1" fontAlgn="auto" latinLnBrk="0" hangingPunct="1"/>
            <a:r>
              <a:rPr lang="en-US" sz="1200" b="0" i="0" u="none" strike="noStrike" kern="1200" dirty="0" smtClean="0">
                <a:solidFill>
                  <a:schemeClr val="tx1"/>
                </a:solidFill>
                <a:effectLst/>
                <a:latin typeface="+mn-lt"/>
                <a:ea typeface="+mn-ea"/>
                <a:cs typeface="+mn-cs"/>
              </a:rPr>
              <a:t>1064</a:t>
            </a:r>
          </a:p>
          <a:p>
            <a:pPr rtl="0" eaLnBrk="1" fontAlgn="ctr" latinLnBrk="0" hangingPunct="1"/>
            <a:r>
              <a:rPr lang="en-US" sz="1200" b="0" i="0" u="none" strike="noStrike" kern="1200" dirty="0" smtClean="0">
                <a:solidFill>
                  <a:schemeClr val="tx1"/>
                </a:solidFill>
                <a:effectLst/>
                <a:latin typeface="+mn-lt"/>
                <a:ea typeface="+mn-ea"/>
                <a:cs typeface="+mn-cs"/>
              </a:rPr>
              <a:t>Concho</a:t>
            </a:r>
          </a:p>
          <a:p>
            <a:pPr rtl="0" eaLnBrk="1" fontAlgn="ctr" latinLnBrk="0" hangingPunct="1"/>
            <a:r>
              <a:rPr lang="en-US" sz="1200" b="0" i="0" u="none" strike="noStrike" kern="1200" dirty="0" smtClean="0">
                <a:solidFill>
                  <a:schemeClr val="tx1"/>
                </a:solidFill>
                <a:effectLst/>
                <a:latin typeface="+mn-lt"/>
                <a:ea typeface="+mn-ea"/>
                <a:cs typeface="+mn-cs"/>
              </a:rPr>
              <a:t>228</a:t>
            </a:r>
          </a:p>
          <a:p>
            <a:pPr rtl="0" eaLnBrk="1" fontAlgn="ctr" latinLnBrk="0" hangingPunct="1"/>
            <a:r>
              <a:rPr lang="en-US" sz="1200" b="0" i="0" u="none" strike="noStrike" kern="1200" dirty="0" smtClean="0">
                <a:solidFill>
                  <a:schemeClr val="tx1"/>
                </a:solidFill>
                <a:effectLst/>
                <a:latin typeface="+mn-lt"/>
                <a:ea typeface="+mn-ea"/>
                <a:cs typeface="+mn-cs"/>
              </a:rPr>
              <a:t>Brazos</a:t>
            </a:r>
          </a:p>
          <a:p>
            <a:pPr rtl="0" eaLnBrk="1" fontAlgn="auto" latinLnBrk="0" hangingPunct="1"/>
            <a:r>
              <a:rPr lang="en-US" sz="1200" b="0" i="0" u="none" strike="noStrike" kern="1200" dirty="0" smtClean="0">
                <a:solidFill>
                  <a:schemeClr val="tx1"/>
                </a:solidFill>
                <a:effectLst/>
                <a:latin typeface="+mn-lt"/>
                <a:ea typeface="+mn-ea"/>
                <a:cs typeface="+mn-cs"/>
              </a:rPr>
              <a:t>1173</a:t>
            </a:r>
          </a:p>
          <a:p>
            <a:pPr rtl="0" eaLnBrk="1" fontAlgn="ctr" latinLnBrk="0" hangingPunct="1"/>
            <a:r>
              <a:rPr lang="en-US" sz="1200" b="0" i="0" u="none" strike="noStrike" kern="1200" dirty="0" smtClean="0">
                <a:solidFill>
                  <a:schemeClr val="tx1"/>
                </a:solidFill>
                <a:effectLst/>
                <a:latin typeface="+mn-lt"/>
                <a:ea typeface="+mn-ea"/>
                <a:cs typeface="+mn-cs"/>
              </a:rPr>
              <a:t>Rio Grande</a:t>
            </a:r>
          </a:p>
          <a:p>
            <a:pPr rtl="0" eaLnBrk="1" fontAlgn="ctr" latinLnBrk="0" hangingPunct="1"/>
            <a:r>
              <a:rPr lang="en-US" sz="1200" b="0" i="0" u="none" strike="noStrike" kern="1200" dirty="0" smtClean="0">
                <a:solidFill>
                  <a:schemeClr val="tx1"/>
                </a:solidFill>
                <a:effectLst/>
                <a:latin typeface="+mn-lt"/>
                <a:ea typeface="+mn-ea"/>
                <a:cs typeface="+mn-cs"/>
              </a:rPr>
              <a:t>873</a:t>
            </a:r>
          </a:p>
          <a:p>
            <a:pPr rtl="0" eaLnBrk="1" fontAlgn="ctr" latinLnBrk="0" hangingPunct="1"/>
            <a:r>
              <a:rPr lang="en-US" sz="1200" b="1" i="0" u="none" strike="noStrike" kern="1200" dirty="0" smtClean="0">
                <a:solidFill>
                  <a:schemeClr val="tx1"/>
                </a:solidFill>
                <a:effectLst/>
                <a:latin typeface="+mn-lt"/>
                <a:ea typeface="+mn-ea"/>
                <a:cs typeface="+mn-cs"/>
              </a:rPr>
              <a:t>Total</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none" strike="noStrike" kern="1200" dirty="0" smtClean="0">
                <a:solidFill>
                  <a:schemeClr val="tx1"/>
                </a:solidFill>
                <a:effectLst/>
                <a:latin typeface="+mn-lt"/>
                <a:ea typeface="+mn-ea"/>
                <a:cs typeface="+mn-cs"/>
              </a:rPr>
              <a:t>3338</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40</a:t>
            </a:fld>
            <a:endParaRPr lang="en-US"/>
          </a:p>
        </p:txBody>
      </p:sp>
    </p:spTree>
    <p:extLst>
      <p:ext uri="{BB962C8B-B14F-4D97-AF65-F5344CB8AC3E}">
        <p14:creationId xmlns:p14="http://schemas.microsoft.com/office/powerpoint/2010/main" val="30855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41</a:t>
            </a:fld>
            <a:endParaRPr lang="en-US"/>
          </a:p>
        </p:txBody>
      </p:sp>
    </p:spTree>
    <p:extLst>
      <p:ext uri="{BB962C8B-B14F-4D97-AF65-F5344CB8AC3E}">
        <p14:creationId xmlns:p14="http://schemas.microsoft.com/office/powerpoint/2010/main" val="1629655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42</a:t>
            </a:fld>
            <a:endParaRPr lang="en-US"/>
          </a:p>
        </p:txBody>
      </p:sp>
    </p:spTree>
    <p:extLst>
      <p:ext uri="{BB962C8B-B14F-4D97-AF65-F5344CB8AC3E}">
        <p14:creationId xmlns:p14="http://schemas.microsoft.com/office/powerpoint/2010/main" val="3572556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the box at the top right of the form and report on the back of the form if you are no longer the owner or there</a:t>
            </a:r>
            <a:r>
              <a:rPr lang="en-US" baseline="0" dirty="0" smtClean="0"/>
              <a:t> has been an address change.</a:t>
            </a:r>
          </a:p>
          <a:p>
            <a:endParaRPr lang="en-US" baseline="0" dirty="0" smtClean="0"/>
          </a:p>
          <a:p>
            <a:r>
              <a:rPr lang="en-US" baseline="0" dirty="0" smtClean="0"/>
              <a:t>If a change of ownership is required, submission of a Change of Ownership Form, Recording fee, and chain of title documents such as deeds or probate records will be required.</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43</a:t>
            </a:fld>
            <a:endParaRPr lang="en-US"/>
          </a:p>
        </p:txBody>
      </p:sp>
    </p:spTree>
    <p:extLst>
      <p:ext uri="{BB962C8B-B14F-4D97-AF65-F5344CB8AC3E}">
        <p14:creationId xmlns:p14="http://schemas.microsoft.com/office/powerpoint/2010/main" val="57764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use state water in any</a:t>
            </a:r>
            <a:r>
              <a:rPr lang="en-US" baseline="0" dirty="0" smtClean="0"/>
              <a:t> way, then you need a water right. </a:t>
            </a:r>
          </a:p>
          <a:p>
            <a:endParaRPr lang="en-US" baseline="0" dirty="0" smtClean="0"/>
          </a:p>
          <a:p>
            <a:r>
              <a:rPr lang="en-US" baseline="0" dirty="0" smtClean="0"/>
              <a:t>There are a few exceptions as it pertains to impoundments through the TWC §11.142.</a:t>
            </a:r>
          </a:p>
          <a:p>
            <a:endParaRPr lang="en-US" baseline="0" dirty="0" smtClean="0"/>
          </a:p>
          <a:p>
            <a:r>
              <a:rPr lang="en-US" baseline="0" dirty="0" smtClean="0"/>
              <a:t>A water right is still required to divert from a TWC §11.142 exempt reservoir for non-exempt purposes.</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3367547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44</a:t>
            </a:fld>
            <a:endParaRPr lang="en-US"/>
          </a:p>
        </p:txBody>
      </p:sp>
    </p:spTree>
    <p:extLst>
      <p:ext uri="{BB962C8B-B14F-4D97-AF65-F5344CB8AC3E}">
        <p14:creationId xmlns:p14="http://schemas.microsoft.com/office/powerpoint/2010/main" val="3299246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the NOV process begins,</a:t>
            </a:r>
            <a:r>
              <a:rPr lang="en-US" baseline="0" dirty="0" smtClean="0"/>
              <a:t> we send out a courtesy letter with the WUR in April that is Due May 1st. for those who do not respond to either, we begin contacting non-reporters and send out the first round of NOV letters May 31</a:t>
            </a:r>
            <a:r>
              <a:rPr lang="en-US" baseline="30000" dirty="0" smtClean="0"/>
              <a:t>st </a:t>
            </a:r>
            <a:r>
              <a:rPr lang="en-US" baseline="0" dirty="0" smtClean="0"/>
              <a:t> (June 1</a:t>
            </a:r>
            <a:r>
              <a:rPr lang="en-US" baseline="30000" dirty="0" smtClean="0"/>
              <a:t>st</a:t>
            </a:r>
            <a:r>
              <a:rPr lang="en-US" baseline="0" dirty="0" smtClean="0"/>
              <a:t>), due June 30</a:t>
            </a:r>
            <a:r>
              <a:rPr lang="en-US" baseline="30000" dirty="0" smtClean="0"/>
              <a:t>th</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F93199CD-3E1B-4AE6-990F-76F925F5EA9F}" type="slidenum">
              <a:rPr lang="en-US" smtClean="0"/>
              <a:t>46</a:t>
            </a:fld>
            <a:endParaRPr lang="en-US"/>
          </a:p>
        </p:txBody>
      </p:sp>
    </p:spTree>
    <p:extLst>
      <p:ext uri="{BB962C8B-B14F-4D97-AF65-F5344CB8AC3E}">
        <p14:creationId xmlns:p14="http://schemas.microsoft.com/office/powerpoint/2010/main" val="292580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47</a:t>
            </a:fld>
            <a:endParaRPr lang="en-US"/>
          </a:p>
        </p:txBody>
      </p:sp>
    </p:spTree>
    <p:extLst>
      <p:ext uri="{BB962C8B-B14F-4D97-AF65-F5344CB8AC3E}">
        <p14:creationId xmlns:p14="http://schemas.microsoft.com/office/powerpoint/2010/main" val="2297302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48</a:t>
            </a:fld>
            <a:endParaRPr lang="en-US"/>
          </a:p>
        </p:txBody>
      </p:sp>
    </p:spTree>
    <p:extLst>
      <p:ext uri="{BB962C8B-B14F-4D97-AF65-F5344CB8AC3E}">
        <p14:creationId xmlns:p14="http://schemas.microsoft.com/office/powerpoint/2010/main" val="302309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117381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a:t>
            </a:r>
            <a:r>
              <a:rPr lang="en-US" baseline="0" dirty="0" smtClean="0"/>
              <a:t> of Texas River Basin.</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158514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a:t>
            </a:r>
            <a:r>
              <a:rPr lang="en-US" baseline="0" dirty="0" smtClean="0"/>
              <a:t> number of water rights in each basin as of February 14, 2017.</a:t>
            </a:r>
          </a:p>
          <a:p>
            <a:endParaRPr lang="en-US" baseline="0" dirty="0" smtClean="0"/>
          </a:p>
          <a:p>
            <a:r>
              <a:rPr lang="en-US" baseline="0" dirty="0" smtClean="0"/>
              <a:t>Canadian 38</a:t>
            </a:r>
          </a:p>
          <a:p>
            <a:r>
              <a:rPr lang="en-US" baseline="0" dirty="0" smtClean="0"/>
              <a:t>Red River 290</a:t>
            </a:r>
          </a:p>
          <a:p>
            <a:r>
              <a:rPr lang="en-US" baseline="0" dirty="0" err="1" smtClean="0"/>
              <a:t>Sulpher</a:t>
            </a:r>
            <a:r>
              <a:rPr lang="en-US" baseline="0" dirty="0" smtClean="0"/>
              <a:t> 66</a:t>
            </a:r>
          </a:p>
          <a:p>
            <a:r>
              <a:rPr lang="en-US" baseline="0" dirty="0" smtClean="0"/>
              <a:t>Cypress 103</a:t>
            </a:r>
          </a:p>
          <a:p>
            <a:r>
              <a:rPr lang="en-US" baseline="0" dirty="0" smtClean="0"/>
              <a:t>Sabine 237</a:t>
            </a:r>
          </a:p>
          <a:p>
            <a:r>
              <a:rPr lang="en-US" baseline="0" dirty="0" smtClean="0"/>
              <a:t>Neches 247</a:t>
            </a:r>
          </a:p>
          <a:p>
            <a:r>
              <a:rPr lang="en-US" baseline="0" dirty="0" smtClean="0"/>
              <a:t>Neches-Trinity 108</a:t>
            </a:r>
          </a:p>
          <a:p>
            <a:r>
              <a:rPr lang="en-US" baseline="0" dirty="0" smtClean="0"/>
              <a:t>Trinity 746</a:t>
            </a:r>
          </a:p>
          <a:p>
            <a:r>
              <a:rPr lang="en-US" baseline="0" dirty="0" smtClean="0"/>
              <a:t>Trinity-San Jacinto 17</a:t>
            </a:r>
          </a:p>
          <a:p>
            <a:r>
              <a:rPr lang="en-US" baseline="0" dirty="0" smtClean="0"/>
              <a:t>San Jacinto 142</a:t>
            </a:r>
          </a:p>
          <a:p>
            <a:r>
              <a:rPr lang="en-US" baseline="0" dirty="0" smtClean="0"/>
              <a:t>San Jacinto-Brazos 64</a:t>
            </a:r>
          </a:p>
          <a:p>
            <a:r>
              <a:rPr lang="en-US" baseline="0" dirty="0" smtClean="0"/>
              <a:t>Brazos 1402</a:t>
            </a:r>
          </a:p>
          <a:p>
            <a:r>
              <a:rPr lang="en-US" baseline="0" dirty="0" smtClean="0"/>
              <a:t>Brazos-Colorado 67</a:t>
            </a:r>
          </a:p>
          <a:p>
            <a:r>
              <a:rPr lang="en-US" dirty="0" smtClean="0"/>
              <a:t>Colorado 1407</a:t>
            </a:r>
          </a:p>
          <a:p>
            <a:r>
              <a:rPr lang="en-US" dirty="0" smtClean="0"/>
              <a:t>Colorado-Lavaca 30</a:t>
            </a:r>
          </a:p>
          <a:p>
            <a:r>
              <a:rPr lang="en-US" dirty="0" smtClean="0"/>
              <a:t>Lavaca 57</a:t>
            </a:r>
          </a:p>
          <a:p>
            <a:r>
              <a:rPr lang="en-US" dirty="0" smtClean="0"/>
              <a:t>Lavaca-Guadalupe 5</a:t>
            </a:r>
          </a:p>
          <a:p>
            <a:r>
              <a:rPr lang="en-US" dirty="0" smtClean="0"/>
              <a:t>Guadalupe 412</a:t>
            </a:r>
          </a:p>
          <a:p>
            <a:r>
              <a:rPr lang="en-US" dirty="0" smtClean="0"/>
              <a:t>San</a:t>
            </a:r>
            <a:r>
              <a:rPr lang="en-US" baseline="0" dirty="0" smtClean="0"/>
              <a:t> Antonio 270</a:t>
            </a:r>
          </a:p>
          <a:p>
            <a:r>
              <a:rPr lang="en-US" baseline="0" dirty="0" smtClean="0"/>
              <a:t>San Antonio-Nueces 20</a:t>
            </a:r>
          </a:p>
          <a:p>
            <a:r>
              <a:rPr lang="en-US" baseline="0" dirty="0" smtClean="0"/>
              <a:t>Nueces 262</a:t>
            </a:r>
          </a:p>
          <a:p>
            <a:r>
              <a:rPr lang="en-US" baseline="0" dirty="0" smtClean="0"/>
              <a:t>Nueces-Rio Grande 85</a:t>
            </a:r>
          </a:p>
          <a:p>
            <a:r>
              <a:rPr lang="en-US" baseline="0" dirty="0" smtClean="0"/>
              <a:t>Rio Grande 885</a:t>
            </a:r>
          </a:p>
          <a:p>
            <a:r>
              <a:rPr lang="en-US" baseline="0" dirty="0" smtClean="0"/>
              <a:t>Total 6960</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97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latin typeface="Verdana" panose="020B0604030504040204" pitchFamily="34" charset="0"/>
                <a:ea typeface="Verdana" panose="020B0604030504040204" pitchFamily="34" charset="0"/>
                <a:cs typeface="Verdana" panose="020B0604030504040204" pitchFamily="34" charset="0"/>
              </a:rPr>
              <a:t>The following is required information</a:t>
            </a:r>
            <a:r>
              <a:rPr lang="en-US" baseline="0" dirty="0" smtClean="0">
                <a:latin typeface="Verdana" panose="020B0604030504040204" pitchFamily="34" charset="0"/>
                <a:ea typeface="Verdana" panose="020B0604030504040204" pitchFamily="34" charset="0"/>
                <a:cs typeface="Verdana" panose="020B0604030504040204" pitchFamily="34" charset="0"/>
              </a:rPr>
              <a:t> on the Change of Ownership Form:</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r>
              <a:rPr lang="en-US" dirty="0" smtClean="0">
                <a:latin typeface="Verdana" panose="020B0604030504040204" pitchFamily="34" charset="0"/>
                <a:ea typeface="Verdana" panose="020B0604030504040204" pitchFamily="34" charset="0"/>
                <a:cs typeface="Verdana" panose="020B0604030504040204" pitchFamily="34" charset="0"/>
              </a:rPr>
              <a:t>Water Right Number</a:t>
            </a:r>
          </a:p>
          <a:p>
            <a:pPr lvl="1"/>
            <a:r>
              <a:rPr lang="en-US" dirty="0" smtClean="0">
                <a:latin typeface="Verdana" panose="020B0604030504040204" pitchFamily="34" charset="0"/>
                <a:ea typeface="Verdana" panose="020B0604030504040204" pitchFamily="34" charset="0"/>
                <a:cs typeface="Verdana" panose="020B0604030504040204" pitchFamily="34" charset="0"/>
              </a:rPr>
              <a:t>New Owner Name</a:t>
            </a:r>
          </a:p>
          <a:p>
            <a:pPr lvl="1"/>
            <a:r>
              <a:rPr lang="en-US" dirty="0" smtClean="0">
                <a:latin typeface="Verdana" panose="020B0604030504040204" pitchFamily="34" charset="0"/>
                <a:ea typeface="Verdana" panose="020B0604030504040204" pitchFamily="34" charset="0"/>
                <a:cs typeface="Verdana" panose="020B0604030504040204" pitchFamily="34" charset="0"/>
              </a:rPr>
              <a:t>Mailing Address</a:t>
            </a:r>
          </a:p>
          <a:p>
            <a:pPr lvl="1"/>
            <a:r>
              <a:rPr lang="en-US" dirty="0" smtClean="0">
                <a:latin typeface="Verdana" panose="020B0604030504040204" pitchFamily="34" charset="0"/>
                <a:ea typeface="Verdana" panose="020B0604030504040204" pitchFamily="34" charset="0"/>
                <a:cs typeface="Verdana" panose="020B0604030504040204" pitchFamily="34" charset="0"/>
              </a:rPr>
              <a:t>Phone Numbers</a:t>
            </a:r>
          </a:p>
          <a:p>
            <a:endParaRPr lang="en-US" dirty="0" smtClean="0"/>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30304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1590395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title="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4/5/2017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4/5/2017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4/5/2017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4/5/2017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4/5/2017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4/5/2017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4/5/2017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2" name="Date Placeholder 1"/>
          <p:cNvSpPr>
            <a:spLocks noGrp="1"/>
          </p:cNvSpPr>
          <p:nvPr>
            <p:ph type="dt" sz="half" idx="10"/>
          </p:nvPr>
        </p:nvSpPr>
        <p:spPr/>
        <p:txBody>
          <a:bodyPr/>
          <a:lstStyle/>
          <a:p>
            <a:fld id="{03F41C87-7AD9-4845-A077-840E4A0F3F06}" type="datetimeFigureOut">
              <a:rPr lang="en-US"/>
              <a:t>4/5/2017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4/5/2017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4/5/2017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title="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4/5/2017</a:t>
            </a:fld>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hyperlink" Target="https://www.tceq.texas.gov/permitting/water_rights/wr-permitting/water-right-permits-annual-water-use-repor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it-IT"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Megan Brown </a:t>
            </a:r>
          </a:p>
          <a:p>
            <a:r>
              <a:rPr lang="it-IT" sz="1400"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Water Availability Division</a:t>
            </a:r>
          </a:p>
          <a:p>
            <a:r>
              <a:rPr lang="it-IT" sz="1400"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Water Rights Compliance Assurance Team</a:t>
            </a:r>
            <a:endParaRPr lang="it-IT" sz="1400" dirty="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ctrTitle"/>
          </p:nvPr>
        </p:nvSpPr>
        <p:spPr/>
        <p:txBody>
          <a:bodyPr>
            <a:normAutofit/>
          </a:bodyPr>
          <a:lstStyle/>
          <a:p>
            <a:r>
              <a:rPr lang="en-US" b="1" dirty="0" smtClean="0">
                <a:latin typeface="Verdana" panose="020B0604030504040204" pitchFamily="34" charset="0"/>
                <a:ea typeface="Verdana" panose="020B0604030504040204" pitchFamily="34" charset="0"/>
                <a:cs typeface="Verdana" panose="020B0604030504040204" pitchFamily="34" charset="0"/>
              </a:rPr>
              <a:t>Water Rights: Change </a:t>
            </a:r>
            <a:r>
              <a:rPr lang="en-US" b="1" dirty="0">
                <a:latin typeface="Verdana" panose="020B0604030504040204" pitchFamily="34" charset="0"/>
                <a:ea typeface="Verdana" panose="020B0604030504040204" pitchFamily="34" charset="0"/>
                <a:cs typeface="Verdana" panose="020B0604030504040204" pitchFamily="34" charset="0"/>
              </a:rPr>
              <a:t>of Ownership</a:t>
            </a:r>
            <a:endParaRPr lang="en-US" sz="5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3C-TCEQ.jpg" title="TCEQ Logo"/>
          <p:cNvPicPr>
            <a:picLocks noChangeAspect="1"/>
          </p:cNvPicPr>
          <p:nvPr/>
        </p:nvPicPr>
        <p:blipFill>
          <a:blip r:embed="rId3" cstate="screen"/>
          <a:stretch>
            <a:fillRect/>
          </a:stretch>
        </p:blipFill>
        <p:spPr>
          <a:xfrm>
            <a:off x="10590212" y="381001"/>
            <a:ext cx="1148224" cy="1981200"/>
          </a:xfrm>
          <a:prstGeom prst="rect">
            <a:avLst/>
          </a:prstGeom>
          <a:ln>
            <a:noFill/>
          </a:ln>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9144001" cy="990600"/>
          </a:xfrm>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Title 30 TAC §297.81</a:t>
            </a:r>
            <a:endParaRPr sz="4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1"/>
          </p:nvPr>
        </p:nvSpPr>
        <p:spPr>
          <a:xfrm>
            <a:off x="1979613" y="1828800"/>
            <a:ext cx="9144000" cy="4419600"/>
          </a:xfrm>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Irrigation water rights convey proportionately with the land, unless specifically withheld.</a:t>
            </a:r>
          </a:p>
          <a:p>
            <a:pPr lvl="1"/>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r>
              <a:rPr lang="en-US" dirty="0" smtClean="0">
                <a:latin typeface="Verdana" panose="020B0604030504040204" pitchFamily="34" charset="0"/>
                <a:ea typeface="Verdana" panose="020B0604030504040204" pitchFamily="34" charset="0"/>
                <a:cs typeface="Verdana" panose="020B0604030504040204" pitchFamily="34" charset="0"/>
              </a:rPr>
              <a:t>Exceptions:</a:t>
            </a:r>
          </a:p>
          <a:p>
            <a:pPr lvl="2"/>
            <a:endParaRPr lang="en-US" dirty="0" smtClean="0">
              <a:latin typeface="Verdana" panose="020B0604030504040204" pitchFamily="34" charset="0"/>
              <a:ea typeface="Verdana" panose="020B0604030504040204" pitchFamily="34" charset="0"/>
              <a:cs typeface="Verdana" panose="020B0604030504040204" pitchFamily="34" charset="0"/>
            </a:endParaRPr>
          </a:p>
          <a:p>
            <a:pPr lvl="2"/>
            <a:r>
              <a:rPr lang="en-US" dirty="0" smtClean="0">
                <a:latin typeface="Verdana" panose="020B0604030504040204" pitchFamily="34" charset="0"/>
                <a:ea typeface="Verdana" panose="020B0604030504040204" pitchFamily="34" charset="0"/>
                <a:cs typeface="Verdana" panose="020B0604030504040204" pitchFamily="34" charset="0"/>
              </a:rPr>
              <a:t>An </a:t>
            </a:r>
            <a:r>
              <a:rPr lang="en-US" dirty="0">
                <a:latin typeface="Verdana" panose="020B0604030504040204" pitchFamily="34" charset="0"/>
                <a:ea typeface="Verdana" panose="020B0604030504040204" pitchFamily="34" charset="0"/>
                <a:cs typeface="Verdana" panose="020B0604030504040204" pitchFamily="34" charset="0"/>
              </a:rPr>
              <a:t>irrigation authorization is issued to a non-landowner, making it personal to the permitee.</a:t>
            </a:r>
          </a:p>
          <a:p>
            <a:pPr lvl="2"/>
            <a:endParaRPr lang="en-US" dirty="0" smtClean="0">
              <a:latin typeface="Verdana" panose="020B0604030504040204" pitchFamily="34" charset="0"/>
              <a:ea typeface="Verdana" panose="020B0604030504040204" pitchFamily="34" charset="0"/>
              <a:cs typeface="Verdana" panose="020B0604030504040204" pitchFamily="34" charset="0"/>
            </a:endParaRPr>
          </a:p>
          <a:p>
            <a:pPr lvl="2"/>
            <a:r>
              <a:rPr lang="en-US" dirty="0" smtClean="0">
                <a:latin typeface="Verdana" panose="020B0604030504040204" pitchFamily="34" charset="0"/>
                <a:ea typeface="Verdana" panose="020B0604030504040204" pitchFamily="34" charset="0"/>
                <a:cs typeface="Verdana" panose="020B0604030504040204" pitchFamily="34" charset="0"/>
              </a:rPr>
              <a:t>If the irrigation water right is held by a Water Corporation, Water District, River Authority or Governmental Entity. The water right must be specified in the conveyance document.</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310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Title 30 TAC §297.81 </a:t>
            </a:r>
            <a:endParaRPr sz="4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1"/>
          </p:nvPr>
        </p:nvSpPr>
        <p:spPr>
          <a:xfrm>
            <a:off x="1979613" y="1828800"/>
            <a:ext cx="9144000" cy="4419600"/>
          </a:xfrm>
        </p:spPr>
        <p:txBody>
          <a:bodyPr>
            <a:normAutofit/>
          </a:bodyPr>
          <a:lstStyle/>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An irrigation water right may be conveyed separately from the land, however, prior to use, an amendment requesting to </a:t>
            </a:r>
            <a:r>
              <a:rPr lang="en-US" dirty="0">
                <a:latin typeface="Verdana" panose="020B0604030504040204" pitchFamily="34" charset="0"/>
                <a:ea typeface="Verdana" panose="020B0604030504040204" pitchFamily="34" charset="0"/>
                <a:cs typeface="Verdana" panose="020B0604030504040204" pitchFamily="34" charset="0"/>
              </a:rPr>
              <a:t>alter the Place of Use, Diversion Point or Purpose of </a:t>
            </a:r>
            <a:r>
              <a:rPr lang="en-US" dirty="0" smtClean="0">
                <a:latin typeface="Verdana" panose="020B0604030504040204" pitchFamily="34" charset="0"/>
                <a:ea typeface="Verdana" panose="020B0604030504040204" pitchFamily="34" charset="0"/>
                <a:cs typeface="Verdana" panose="020B0604030504040204" pitchFamily="34" charset="0"/>
              </a:rPr>
              <a:t>Use may be required.</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6187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9612" y="381000"/>
            <a:ext cx="9144001" cy="914400"/>
          </a:xfrm>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Sidebar - Amendments</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p:cNvSpPr>
            <a:spLocks noGrp="1"/>
          </p:cNvSpPr>
          <p:nvPr>
            <p:ph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Authorization changes to a water right are handled by the Water Rights Permitting Team (WRPT). </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If a new owner wishes to amend a water right, the change of ownership must be completed first. </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WRCAT and WRPT work together to process these applications.</a:t>
            </a:r>
          </a:p>
        </p:txBody>
      </p:sp>
    </p:spTree>
    <p:extLst>
      <p:ext uri="{BB962C8B-B14F-4D97-AF65-F5344CB8AC3E}">
        <p14:creationId xmlns:p14="http://schemas.microsoft.com/office/powerpoint/2010/main" val="64582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81000"/>
            <a:ext cx="10363200" cy="990600"/>
          </a:xfrm>
        </p:spPr>
        <p:txBody>
          <a:bodyPr>
            <a:no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Title 30 Texas Administrative Code</a:t>
            </a:r>
            <a:endParaRPr sz="4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1"/>
          </p:nvPr>
        </p:nvSpPr>
        <p:spPr>
          <a:xfrm>
            <a:off x="1979613" y="1828800"/>
            <a:ext cx="9144000" cy="4419600"/>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§297.81</a:t>
            </a:r>
          </a:p>
          <a:p>
            <a:pPr lvl="1"/>
            <a:r>
              <a:rPr lang="en-US" dirty="0" smtClean="0">
                <a:latin typeface="Verdana" panose="020B0604030504040204" pitchFamily="34" charset="0"/>
                <a:ea typeface="Verdana" panose="020B0604030504040204" pitchFamily="34" charset="0"/>
                <a:cs typeface="Verdana" panose="020B0604030504040204" pitchFamily="34" charset="0"/>
              </a:rPr>
              <a:t>General Rules of Conveyance</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sz="2800" b="1" dirty="0" smtClean="0">
              <a:latin typeface="Verdana" panose="020B0604030504040204" pitchFamily="34" charset="0"/>
              <a:ea typeface="Verdana" panose="020B0604030504040204" pitchFamily="34" charset="0"/>
              <a:cs typeface="Verdana" panose="020B0604030504040204" pitchFamily="34" charset="0"/>
            </a:endParaRPr>
          </a:p>
          <a:p>
            <a:r>
              <a:rPr lang="en-US" sz="2800" b="1" dirty="0" smtClean="0">
                <a:latin typeface="Verdana" panose="020B0604030504040204" pitchFamily="34" charset="0"/>
                <a:ea typeface="Verdana" panose="020B0604030504040204" pitchFamily="34" charset="0"/>
                <a:cs typeface="Verdana" panose="020B0604030504040204" pitchFamily="34" charset="0"/>
              </a:rPr>
              <a:t>§297.82</a:t>
            </a:r>
          </a:p>
          <a:p>
            <a:pPr lvl="1"/>
            <a:r>
              <a:rPr lang="en-US" sz="2400" b="1" dirty="0" smtClean="0">
                <a:latin typeface="Verdana" panose="020B0604030504040204" pitchFamily="34" charset="0"/>
                <a:ea typeface="Verdana" panose="020B0604030504040204" pitchFamily="34" charset="0"/>
                <a:cs typeface="Verdana" panose="020B0604030504040204" pitchFamily="34" charset="0"/>
              </a:rPr>
              <a:t>Duty to inform the Executive Director</a:t>
            </a:r>
            <a:endParaRPr lang="en-US" sz="2400" b="1" dirty="0">
              <a:latin typeface="Verdana" panose="020B0604030504040204" pitchFamily="34" charset="0"/>
              <a:ea typeface="Verdana" panose="020B0604030504040204" pitchFamily="34" charset="0"/>
              <a:cs typeface="Verdana" panose="020B0604030504040204" pitchFamily="34" charset="0"/>
            </a:endParaRP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§297.83</a:t>
            </a:r>
          </a:p>
          <a:p>
            <a:pPr lvl="1"/>
            <a:r>
              <a:rPr lang="en-US" dirty="0" smtClean="0">
                <a:latin typeface="Verdana" panose="020B0604030504040204" pitchFamily="34" charset="0"/>
                <a:ea typeface="Verdana" panose="020B0604030504040204" pitchFamily="34" charset="0"/>
                <a:cs typeface="Verdana" panose="020B0604030504040204" pitchFamily="34" charset="0"/>
              </a:rPr>
              <a:t>Recording Conveyances of Water Rights</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7706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9144001" cy="990600"/>
          </a:xfrm>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Title 30 TAC §297.82</a:t>
            </a:r>
            <a:endParaRPr sz="4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1"/>
          </p:nvPr>
        </p:nvSpPr>
        <p:spPr>
          <a:xfrm>
            <a:off x="1979613" y="1828800"/>
            <a:ext cx="9144000" cy="44196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An owner of a water right or his or her agent shall promptly inform the </a:t>
            </a:r>
            <a:r>
              <a:rPr lang="en-US" dirty="0" smtClean="0">
                <a:latin typeface="Verdana" panose="020B0604030504040204" pitchFamily="34" charset="0"/>
                <a:ea typeface="Verdana" panose="020B0604030504040204" pitchFamily="34" charset="0"/>
                <a:cs typeface="Verdana" panose="020B0604030504040204" pitchFamily="34" charset="0"/>
              </a:rPr>
              <a:t>Executive </a:t>
            </a:r>
            <a:r>
              <a:rPr lang="en-US" dirty="0">
                <a:latin typeface="Verdana" panose="020B0604030504040204" pitchFamily="34" charset="0"/>
                <a:ea typeface="Verdana" panose="020B0604030504040204" pitchFamily="34" charset="0"/>
                <a:cs typeface="Verdana" panose="020B0604030504040204" pitchFamily="34" charset="0"/>
              </a:rPr>
              <a:t>D</a:t>
            </a:r>
            <a:r>
              <a:rPr lang="en-US" dirty="0" smtClean="0">
                <a:latin typeface="Verdana" panose="020B0604030504040204" pitchFamily="34" charset="0"/>
                <a:ea typeface="Verdana" panose="020B0604030504040204" pitchFamily="34" charset="0"/>
                <a:cs typeface="Verdana" panose="020B0604030504040204" pitchFamily="34" charset="0"/>
              </a:rPr>
              <a:t>irector </a:t>
            </a:r>
            <a:r>
              <a:rPr lang="en-US" dirty="0">
                <a:latin typeface="Verdana" panose="020B0604030504040204" pitchFamily="34" charset="0"/>
                <a:ea typeface="Verdana" panose="020B0604030504040204" pitchFamily="34" charset="0"/>
                <a:cs typeface="Verdana" panose="020B0604030504040204" pitchFamily="34" charset="0"/>
              </a:rPr>
              <a:t>of any transfer of water right or change of the owner's address</a:t>
            </a:r>
            <a:r>
              <a:rPr lang="en-US" dirty="0" smtClean="0">
                <a:latin typeface="Verdana" panose="020B0604030504040204" pitchFamily="34" charset="0"/>
                <a:ea typeface="Verdana" panose="020B0604030504040204" pitchFamily="34" charset="0"/>
                <a:cs typeface="Verdana" panose="020B0604030504040204" pitchFamily="34" charset="0"/>
              </a:rPr>
              <a:t>.</a:t>
            </a:r>
          </a:p>
          <a:p>
            <a:pPr lvl="1"/>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r>
              <a:rPr lang="en-US" dirty="0" smtClean="0">
                <a:latin typeface="Verdana" panose="020B0604030504040204" pitchFamily="34" charset="0"/>
                <a:ea typeface="Verdana" panose="020B0604030504040204" pitchFamily="34" charset="0"/>
                <a:cs typeface="Verdana" panose="020B0604030504040204" pitchFamily="34" charset="0"/>
              </a:rPr>
              <a:t>This could mean the buyer of a water right or the seller of the water right. </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1152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381000"/>
            <a:ext cx="10209213" cy="1066800"/>
          </a:xfrm>
        </p:spPr>
        <p:txBody>
          <a:bodyPr>
            <a:no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Title 30 Texas Administrative Code</a:t>
            </a:r>
            <a:endParaRPr sz="4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1"/>
          </p:nvPr>
        </p:nvSpPr>
        <p:spPr>
          <a:xfrm>
            <a:off x="1979613" y="1828800"/>
            <a:ext cx="9144000" cy="4419600"/>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§297.81</a:t>
            </a:r>
          </a:p>
          <a:p>
            <a:pPr lvl="1"/>
            <a:r>
              <a:rPr lang="en-US" dirty="0" smtClean="0">
                <a:latin typeface="Verdana" panose="020B0604030504040204" pitchFamily="34" charset="0"/>
                <a:ea typeface="Verdana" panose="020B0604030504040204" pitchFamily="34" charset="0"/>
                <a:cs typeface="Verdana" panose="020B0604030504040204" pitchFamily="34" charset="0"/>
              </a:rPr>
              <a:t>General Rules of Conveyance</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§297.82</a:t>
            </a:r>
          </a:p>
          <a:p>
            <a:pPr lvl="1"/>
            <a:r>
              <a:rPr lang="en-US" dirty="0" smtClean="0">
                <a:latin typeface="Verdana" panose="020B0604030504040204" pitchFamily="34" charset="0"/>
                <a:ea typeface="Verdana" panose="020B0604030504040204" pitchFamily="34" charset="0"/>
                <a:cs typeface="Verdana" panose="020B0604030504040204" pitchFamily="34" charset="0"/>
              </a:rPr>
              <a:t>Duty to inform  the Executive Director</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sz="2800" b="1" dirty="0" smtClean="0">
              <a:latin typeface="Verdana" panose="020B0604030504040204" pitchFamily="34" charset="0"/>
              <a:ea typeface="Verdana" panose="020B0604030504040204" pitchFamily="34" charset="0"/>
              <a:cs typeface="Verdana" panose="020B0604030504040204" pitchFamily="34" charset="0"/>
            </a:endParaRPr>
          </a:p>
          <a:p>
            <a:r>
              <a:rPr lang="en-US" sz="2800" b="1" dirty="0" smtClean="0">
                <a:latin typeface="Verdana" panose="020B0604030504040204" pitchFamily="34" charset="0"/>
                <a:ea typeface="Verdana" panose="020B0604030504040204" pitchFamily="34" charset="0"/>
                <a:cs typeface="Verdana" panose="020B0604030504040204" pitchFamily="34" charset="0"/>
              </a:rPr>
              <a:t>§297.83</a:t>
            </a:r>
          </a:p>
          <a:p>
            <a:pPr lvl="1"/>
            <a:r>
              <a:rPr lang="en-US" sz="2400" b="1" dirty="0" smtClean="0">
                <a:latin typeface="Verdana" panose="020B0604030504040204" pitchFamily="34" charset="0"/>
                <a:ea typeface="Verdana" panose="020B0604030504040204" pitchFamily="34" charset="0"/>
                <a:cs typeface="Verdana" panose="020B0604030504040204" pitchFamily="34" charset="0"/>
              </a:rPr>
              <a:t>Recording Conveyances of Water Rights</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9330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Title 30 TAC §297.83</a:t>
            </a:r>
            <a:endParaRPr sz="4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1"/>
          </p:nvPr>
        </p:nvSpPr>
        <p:spPr>
          <a:xfrm>
            <a:off x="1979613" y="1828800"/>
            <a:ext cx="9144000" cy="4419600"/>
          </a:xfrm>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Water right conveyance documents must be recorded with the County Clerk.</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Copies of the recorded instruments evidencing a complete chain of title from the owner of record and the applicant must be submitted along with:</a:t>
            </a:r>
          </a:p>
          <a:p>
            <a:pPr lvl="1"/>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r>
              <a:rPr lang="en-US" dirty="0" smtClean="0">
                <a:latin typeface="Verdana" panose="020B0604030504040204" pitchFamily="34" charset="0"/>
                <a:ea typeface="Verdana" panose="020B0604030504040204" pitchFamily="34" charset="0"/>
                <a:cs typeface="Verdana" panose="020B0604030504040204" pitchFamily="34" charset="0"/>
              </a:rPr>
              <a:t>The completed </a:t>
            </a:r>
            <a:r>
              <a:rPr lang="en-US" i="1" dirty="0" smtClean="0">
                <a:latin typeface="Verdana" panose="020B0604030504040204" pitchFamily="34" charset="0"/>
                <a:ea typeface="Verdana" panose="020B0604030504040204" pitchFamily="34" charset="0"/>
                <a:cs typeface="Verdana" panose="020B0604030504040204" pitchFamily="34" charset="0"/>
              </a:rPr>
              <a:t>Change of Ownership Form</a:t>
            </a:r>
            <a:endParaRPr lang="en-US" dirty="0">
              <a:latin typeface="Verdana" panose="020B0604030504040204" pitchFamily="34" charset="0"/>
              <a:ea typeface="Verdana" panose="020B0604030504040204" pitchFamily="34" charset="0"/>
              <a:cs typeface="Verdana" panose="020B0604030504040204" pitchFamily="34" charset="0"/>
            </a:endParaRPr>
          </a:p>
          <a:p>
            <a:pPr lvl="1"/>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r>
              <a:rPr lang="en-US" dirty="0" smtClean="0">
                <a:latin typeface="Verdana" panose="020B0604030504040204" pitchFamily="34" charset="0"/>
                <a:ea typeface="Verdana" panose="020B0604030504040204" pitchFamily="34" charset="0"/>
                <a:cs typeface="Verdana" panose="020B0604030504040204" pitchFamily="34" charset="0"/>
              </a:rPr>
              <a:t>A $100 recording fee as per Title 30 TAC §295.139(d)</a:t>
            </a:r>
          </a:p>
          <a:p>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047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latin typeface="Verdana" panose="020B0604030504040204" pitchFamily="34" charset="0"/>
                <a:ea typeface="Verdana" panose="020B0604030504040204" pitchFamily="34" charset="0"/>
                <a:cs typeface="Verdana" panose="020B0604030504040204" pitchFamily="34" charset="0"/>
              </a:rPr>
              <a:t>You Might be an Owner! </a:t>
            </a:r>
            <a:r>
              <a:rPr lang="en-US" sz="4000" b="1" dirty="0" smtClean="0">
                <a:latin typeface="Verdana" panose="020B0604030504040204" pitchFamily="34" charset="0"/>
                <a:ea typeface="Verdana" panose="020B0604030504040204" pitchFamily="34" charset="0"/>
                <a:cs typeface="Verdana" panose="020B0604030504040204" pitchFamily="34" charset="0"/>
              </a:rPr>
              <a:t/>
            </a:r>
            <a:br>
              <a:rPr lang="en-US" sz="4000" b="1" dirty="0" smtClean="0">
                <a:latin typeface="Verdana" panose="020B0604030504040204" pitchFamily="34" charset="0"/>
                <a:ea typeface="Verdana" panose="020B0604030504040204" pitchFamily="34" charset="0"/>
                <a:cs typeface="Verdana" panose="020B0604030504040204" pitchFamily="34" charset="0"/>
              </a:rPr>
            </a:br>
            <a:r>
              <a:rPr lang="en-US" sz="3200" b="1" dirty="0" smtClean="0">
                <a:latin typeface="Verdana" panose="020B0604030504040204" pitchFamily="34" charset="0"/>
                <a:ea typeface="Verdana" panose="020B0604030504040204" pitchFamily="34" charset="0"/>
                <a:cs typeface="Verdana" panose="020B0604030504040204" pitchFamily="34" charset="0"/>
              </a:rPr>
              <a:t>Please submit the following information…</a:t>
            </a:r>
            <a:endParaRPr b="1"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1"/>
          </p:nvPr>
        </p:nvSpPr>
        <p:spPr>
          <a:xfrm>
            <a:off x="1979613" y="1828800"/>
            <a:ext cx="9144000" cy="4419600"/>
          </a:xfrm>
        </p:spPr>
        <p:txBody>
          <a:bodyPr>
            <a:normAutofit lnSpcReduction="10000"/>
          </a:bodyPr>
          <a:lstStyle/>
          <a:p>
            <a:r>
              <a:rPr lang="en-US" dirty="0" smtClean="0">
                <a:latin typeface="Verdana" panose="020B0604030504040204" pitchFamily="34" charset="0"/>
                <a:ea typeface="Verdana" panose="020B0604030504040204" pitchFamily="34" charset="0"/>
                <a:cs typeface="Verdana" panose="020B0604030504040204" pitchFamily="34" charset="0"/>
              </a:rPr>
              <a:t>Pursuant </a:t>
            </a:r>
            <a:r>
              <a:rPr lang="en-US" dirty="0">
                <a:latin typeface="Verdana" panose="020B0604030504040204" pitchFamily="34" charset="0"/>
                <a:ea typeface="Verdana" panose="020B0604030504040204" pitchFamily="34" charset="0"/>
                <a:cs typeface="Verdana" panose="020B0604030504040204" pitchFamily="34" charset="0"/>
              </a:rPr>
              <a:t>to Texas Administrative Code §</a:t>
            </a:r>
            <a:r>
              <a:rPr lang="en-US" dirty="0" smtClean="0">
                <a:latin typeface="Verdana" panose="020B0604030504040204" pitchFamily="34" charset="0"/>
                <a:ea typeface="Verdana" panose="020B0604030504040204" pitchFamily="34" charset="0"/>
                <a:cs typeface="Verdana" panose="020B0604030504040204" pitchFamily="34" charset="0"/>
              </a:rPr>
              <a:t>297.81-83</a:t>
            </a:r>
            <a:r>
              <a:rPr lang="en-US" dirty="0">
                <a:latin typeface="Verdana" panose="020B0604030504040204" pitchFamily="34" charset="0"/>
                <a:ea typeface="Verdana" panose="020B0604030504040204" pitchFamily="34" charset="0"/>
                <a:cs typeface="Verdana" panose="020B0604030504040204" pitchFamily="34" charset="0"/>
              </a:rPr>
              <a:t>, Relating to Conveyances of Land and Water Rights, before a </a:t>
            </a:r>
            <a:r>
              <a:rPr lang="en-US" dirty="0" smtClean="0">
                <a:latin typeface="Verdana" panose="020B0604030504040204" pitchFamily="34" charset="0"/>
                <a:ea typeface="Verdana" panose="020B0604030504040204" pitchFamily="34" charset="0"/>
                <a:cs typeface="Verdana" panose="020B0604030504040204" pitchFamily="34" charset="0"/>
              </a:rPr>
              <a:t>Change </a:t>
            </a:r>
            <a:r>
              <a:rPr lang="en-US" dirty="0">
                <a:latin typeface="Verdana" panose="020B0604030504040204" pitchFamily="34" charset="0"/>
                <a:ea typeface="Verdana" panose="020B0604030504040204" pitchFamily="34" charset="0"/>
                <a:cs typeface="Verdana" panose="020B0604030504040204" pitchFamily="34" charset="0"/>
              </a:rPr>
              <a:t>of </a:t>
            </a:r>
            <a:r>
              <a:rPr lang="en-US" dirty="0" smtClean="0">
                <a:latin typeface="Verdana" panose="020B0604030504040204" pitchFamily="34" charset="0"/>
                <a:ea typeface="Verdana" panose="020B0604030504040204" pitchFamily="34" charset="0"/>
                <a:cs typeface="Verdana" panose="020B0604030504040204" pitchFamily="34" charset="0"/>
              </a:rPr>
              <a:t>Ownership </a:t>
            </a:r>
            <a:r>
              <a:rPr lang="en-US" dirty="0">
                <a:latin typeface="Verdana" panose="020B0604030504040204" pitchFamily="34" charset="0"/>
                <a:ea typeface="Verdana" panose="020B0604030504040204" pitchFamily="34" charset="0"/>
                <a:cs typeface="Verdana" panose="020B0604030504040204" pitchFamily="34" charset="0"/>
              </a:rPr>
              <a:t>can be completed, please provide the following: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lvl="2"/>
            <a:endParaRPr lang="en-US" sz="2200" b="1" u="sng" dirty="0" smtClean="0">
              <a:latin typeface="Verdana" panose="020B0604030504040204" pitchFamily="34" charset="0"/>
              <a:ea typeface="Verdana" panose="020B0604030504040204" pitchFamily="34" charset="0"/>
              <a:cs typeface="Verdana" panose="020B0604030504040204" pitchFamily="34" charset="0"/>
            </a:endParaRPr>
          </a:p>
          <a:p>
            <a:pPr lvl="2">
              <a:lnSpc>
                <a:spcPct val="150000"/>
              </a:lnSpc>
            </a:pPr>
            <a:r>
              <a:rPr lang="en-US" sz="2200" b="1" u="sng" dirty="0" smtClean="0">
                <a:latin typeface="Verdana" panose="020B0604030504040204" pitchFamily="34" charset="0"/>
                <a:ea typeface="Verdana" panose="020B0604030504040204" pitchFamily="34" charset="0"/>
                <a:cs typeface="Verdana" panose="020B0604030504040204" pitchFamily="34" charset="0"/>
              </a:rPr>
              <a:t>Recorded</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copies of legal documents establishing a complete chain of title from the owner of </a:t>
            </a:r>
            <a:r>
              <a:rPr lang="en-US" dirty="0" smtClean="0">
                <a:latin typeface="Verdana" panose="020B0604030504040204" pitchFamily="34" charset="0"/>
                <a:ea typeface="Verdana" panose="020B0604030504040204" pitchFamily="34" charset="0"/>
                <a:cs typeface="Verdana" panose="020B0604030504040204" pitchFamily="34" charset="0"/>
              </a:rPr>
              <a:t>record to </a:t>
            </a:r>
            <a:r>
              <a:rPr lang="en-US" dirty="0">
                <a:latin typeface="Verdana" panose="020B0604030504040204" pitchFamily="34" charset="0"/>
                <a:ea typeface="Verdana" panose="020B0604030504040204" pitchFamily="34" charset="0"/>
                <a:cs typeface="Verdana" panose="020B0604030504040204" pitchFamily="34" charset="0"/>
              </a:rPr>
              <a:t>you. </a:t>
            </a:r>
            <a:r>
              <a:rPr lang="en-US" dirty="0" smtClean="0">
                <a:latin typeface="Verdana" panose="020B0604030504040204" pitchFamily="34" charset="0"/>
                <a:ea typeface="Verdana" panose="020B0604030504040204" pitchFamily="34" charset="0"/>
                <a:cs typeface="Verdana" panose="020B0604030504040204" pitchFamily="34" charset="0"/>
              </a:rPr>
              <a:t>These </a:t>
            </a:r>
            <a:r>
              <a:rPr lang="en-US" dirty="0">
                <a:latin typeface="Verdana" panose="020B0604030504040204" pitchFamily="34" charset="0"/>
                <a:ea typeface="Verdana" panose="020B0604030504040204" pitchFamily="34" charset="0"/>
                <a:cs typeface="Verdana" panose="020B0604030504040204" pitchFamily="34" charset="0"/>
              </a:rPr>
              <a:t>documents usually consist of deeds and other such conveyances or, in case of inheritance, the (a) will, (b) probate order and (c) will inventory.  Please include a copy of the metes and bounds (legal description of the land) and plat map. </a:t>
            </a:r>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783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Examples of Documents Submitted</a:t>
            </a:r>
            <a:endParaRPr sz="4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1"/>
          </p:nvPr>
        </p:nvSpPr>
        <p:spPr>
          <a:xfrm>
            <a:off x="1979613" y="1828800"/>
            <a:ext cx="4495799" cy="4419600"/>
          </a:xfrm>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Warranty Deeds</a:t>
            </a:r>
          </a:p>
          <a:p>
            <a:r>
              <a:rPr lang="en-US" dirty="0" smtClean="0">
                <a:latin typeface="Verdana" panose="020B0604030504040204" pitchFamily="34" charset="0"/>
                <a:ea typeface="Verdana" panose="020B0604030504040204" pitchFamily="34" charset="0"/>
                <a:cs typeface="Verdana" panose="020B0604030504040204" pitchFamily="34" charset="0"/>
              </a:rPr>
              <a:t>Special Warranty Deeds</a:t>
            </a:r>
          </a:p>
          <a:p>
            <a:r>
              <a:rPr lang="en-US" dirty="0" smtClean="0">
                <a:latin typeface="Verdana" panose="020B0604030504040204" pitchFamily="34" charset="0"/>
                <a:ea typeface="Verdana" panose="020B0604030504040204" pitchFamily="34" charset="0"/>
                <a:cs typeface="Verdana" panose="020B0604030504040204" pitchFamily="34" charset="0"/>
              </a:rPr>
              <a:t>Bill of Sale</a:t>
            </a:r>
          </a:p>
          <a:p>
            <a:r>
              <a:rPr lang="en-US" dirty="0" smtClean="0">
                <a:latin typeface="Verdana" panose="020B0604030504040204" pitchFamily="34" charset="0"/>
                <a:ea typeface="Verdana" panose="020B0604030504040204" pitchFamily="34" charset="0"/>
                <a:cs typeface="Verdana" panose="020B0604030504040204" pitchFamily="34" charset="0"/>
              </a:rPr>
              <a:t>Water Rights Transfer Deed</a:t>
            </a:r>
          </a:p>
          <a:p>
            <a:r>
              <a:rPr lang="en-US" dirty="0" smtClean="0">
                <a:latin typeface="Verdana" panose="020B0604030504040204" pitchFamily="34" charset="0"/>
                <a:ea typeface="Verdana" panose="020B0604030504040204" pitchFamily="34" charset="0"/>
                <a:cs typeface="Verdana" panose="020B0604030504040204" pitchFamily="34" charset="0"/>
              </a:rPr>
              <a:t>Partition Deed</a:t>
            </a:r>
          </a:p>
          <a:p>
            <a:r>
              <a:rPr lang="en-US" dirty="0" smtClean="0">
                <a:latin typeface="Verdana" panose="020B0604030504040204" pitchFamily="34" charset="0"/>
                <a:ea typeface="Verdana" panose="020B0604030504040204" pitchFamily="34" charset="0"/>
                <a:cs typeface="Verdana" panose="020B0604030504040204" pitchFamily="34" charset="0"/>
              </a:rPr>
              <a:t>Gift Deed</a:t>
            </a:r>
          </a:p>
          <a:p>
            <a:r>
              <a:rPr lang="en-US" dirty="0" smtClean="0">
                <a:latin typeface="Verdana" panose="020B0604030504040204" pitchFamily="34" charset="0"/>
                <a:ea typeface="Verdana" panose="020B0604030504040204" pitchFamily="34" charset="0"/>
                <a:cs typeface="Verdana" panose="020B0604030504040204" pitchFamily="34" charset="0"/>
              </a:rPr>
              <a:t>Quitclaim Deed</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3"/>
          <p:cNvSpPr>
            <a:spLocks noGrp="1"/>
          </p:cNvSpPr>
          <p:nvPr>
            <p:ph sz="half" idx="1"/>
          </p:nvPr>
        </p:nvSpPr>
        <p:spPr>
          <a:xfrm>
            <a:off x="6627814" y="1828800"/>
            <a:ext cx="4495799" cy="4419600"/>
          </a:xfrm>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Will, Probate Order, Will Inventory</a:t>
            </a:r>
          </a:p>
          <a:p>
            <a:r>
              <a:rPr lang="en-US" dirty="0" smtClean="0">
                <a:latin typeface="Verdana" panose="020B0604030504040204" pitchFamily="34" charset="0"/>
                <a:ea typeface="Verdana" panose="020B0604030504040204" pitchFamily="34" charset="0"/>
                <a:cs typeface="Verdana" panose="020B0604030504040204" pitchFamily="34" charset="0"/>
              </a:rPr>
              <a:t>Deed of Trust</a:t>
            </a:r>
          </a:p>
          <a:p>
            <a:r>
              <a:rPr lang="en-US" dirty="0" smtClean="0">
                <a:latin typeface="Verdana" panose="020B0604030504040204" pitchFamily="34" charset="0"/>
                <a:ea typeface="Verdana" panose="020B0604030504040204" pitchFamily="34" charset="0"/>
                <a:cs typeface="Verdana" panose="020B0604030504040204" pitchFamily="34" charset="0"/>
              </a:rPr>
              <a:t>Trust Agreement</a:t>
            </a:r>
          </a:p>
          <a:p>
            <a:r>
              <a:rPr lang="en-US" dirty="0" smtClean="0">
                <a:latin typeface="Verdana" panose="020B0604030504040204" pitchFamily="34" charset="0"/>
                <a:ea typeface="Verdana" panose="020B0604030504040204" pitchFamily="34" charset="0"/>
                <a:cs typeface="Verdana" panose="020B0604030504040204" pitchFamily="34" charset="0"/>
              </a:rPr>
              <a:t>Covenants &amp; Restrictions</a:t>
            </a:r>
          </a:p>
          <a:p>
            <a:r>
              <a:rPr lang="en-US" dirty="0" smtClean="0">
                <a:latin typeface="Verdana" panose="020B0604030504040204" pitchFamily="34" charset="0"/>
                <a:ea typeface="Verdana" panose="020B0604030504040204" pitchFamily="34" charset="0"/>
                <a:cs typeface="Verdana" panose="020B0604030504040204" pitchFamily="34" charset="0"/>
              </a:rPr>
              <a:t>Certificate of Merger</a:t>
            </a:r>
          </a:p>
          <a:p>
            <a:r>
              <a:rPr lang="en-US" dirty="0" smtClean="0">
                <a:latin typeface="Verdana" panose="020B0604030504040204" pitchFamily="34" charset="0"/>
                <a:ea typeface="Verdana" panose="020B0604030504040204" pitchFamily="34" charset="0"/>
                <a:cs typeface="Verdana" panose="020B0604030504040204" pitchFamily="34" charset="0"/>
              </a:rPr>
              <a:t>Certificate of Formation</a:t>
            </a:r>
          </a:p>
        </p:txBody>
      </p:sp>
    </p:spTree>
    <p:extLst>
      <p:ext uri="{BB962C8B-B14F-4D97-AF65-F5344CB8AC3E}">
        <p14:creationId xmlns:p14="http://schemas.microsoft.com/office/powerpoint/2010/main" val="207567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Value of a Plat Map</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979612" y="1981200"/>
            <a:ext cx="9144001" cy="4419600"/>
          </a:xfrm>
        </p:spPr>
        <p:txBody>
          <a:bodyPr/>
          <a:lstStyle/>
          <a:p>
            <a:r>
              <a:rPr lang="en-US" sz="2800" dirty="0" smtClean="0">
                <a:latin typeface="Vedana"/>
                <a:ea typeface="Verdana" panose="020B0604030504040204" pitchFamily="34" charset="0"/>
                <a:cs typeface="Verdana" panose="020B0604030504040204" pitchFamily="34" charset="0"/>
              </a:rPr>
              <a:t>Plat Map</a:t>
            </a:r>
            <a:r>
              <a:rPr lang="en-US" sz="2800" dirty="0">
                <a:latin typeface="Vedana"/>
                <a:ea typeface="Verdana" panose="020B0604030504040204" pitchFamily="34" charset="0"/>
                <a:cs typeface="Verdana" panose="020B0604030504040204" pitchFamily="34" charset="0"/>
              </a:rPr>
              <a:t> – </a:t>
            </a:r>
            <a:r>
              <a:rPr lang="en-US" sz="2800" dirty="0">
                <a:latin typeface="Vedana"/>
              </a:rPr>
              <a:t>Plat map is a document drawn to scale, showing the divisions of a piece of land</a:t>
            </a:r>
            <a:r>
              <a:rPr lang="en-US" sz="2800" dirty="0" smtClean="0">
                <a:latin typeface="Vedana"/>
              </a:rPr>
              <a:t>.</a:t>
            </a:r>
          </a:p>
          <a:p>
            <a:pPr lvl="1"/>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r>
              <a:rPr lang="en-US" sz="2200" dirty="0" smtClean="0">
                <a:latin typeface="Verdana" panose="020B0604030504040204" pitchFamily="34" charset="0"/>
                <a:ea typeface="Verdana" panose="020B0604030504040204" pitchFamily="34" charset="0"/>
                <a:cs typeface="Verdana" panose="020B0604030504040204" pitchFamily="34" charset="0"/>
              </a:rPr>
              <a:t>Provides a recent or updated visual of the land conveyed in a deed or set of deeds.</a:t>
            </a:r>
          </a:p>
          <a:p>
            <a:pPr lvl="1"/>
            <a:endParaRPr lang="en-US" sz="2200" dirty="0" smtClean="0">
              <a:latin typeface="Verdana" panose="020B0604030504040204" pitchFamily="34" charset="0"/>
              <a:ea typeface="Verdana" panose="020B0604030504040204" pitchFamily="34" charset="0"/>
              <a:cs typeface="Verdana" panose="020B0604030504040204" pitchFamily="34" charset="0"/>
            </a:endParaRPr>
          </a:p>
          <a:p>
            <a:pPr lvl="1"/>
            <a:r>
              <a:rPr lang="en-US" sz="2200" dirty="0" smtClean="0">
                <a:latin typeface="Verdana" panose="020B0604030504040204" pitchFamily="34" charset="0"/>
                <a:ea typeface="Verdana" panose="020B0604030504040204" pitchFamily="34" charset="0"/>
                <a:cs typeface="Verdana" panose="020B0604030504040204" pitchFamily="34" charset="0"/>
              </a:rPr>
              <a:t>Can aid in processing a change of ownership if the land descriptions are unclear or the land has changed over time.</a:t>
            </a:r>
          </a:p>
        </p:txBody>
      </p:sp>
    </p:spTree>
    <p:extLst>
      <p:ext uri="{BB962C8B-B14F-4D97-AF65-F5344CB8AC3E}">
        <p14:creationId xmlns:p14="http://schemas.microsoft.com/office/powerpoint/2010/main" val="200136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4212" y="1752600"/>
            <a:ext cx="2822295" cy="2826542"/>
          </a:xfrm>
        </p:spPr>
        <p:txBody>
          <a:bodyPr>
            <a:normAutofit fontScale="90000"/>
          </a:bodyPr>
          <a:lstStyle/>
          <a:p>
            <a:pPr lvl="1"/>
            <a:r>
              <a:rPr lang="en-US" dirty="0" smtClean="0">
                <a:solidFill>
                  <a:srgbClr val="FF0000"/>
                </a:solidFill>
              </a:rPr>
              <a:t>This is an image of the Water Rights Change of Ownership Form. </a:t>
            </a: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The following is required information</a:t>
            </a:r>
            <a:r>
              <a:rPr lang="en-US"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on the Change of Ownership Form:</a:t>
            </a: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r>
            <a:b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r>
            <a:b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Water Right Number</a:t>
            </a:r>
            <a:b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New Owner Name</a:t>
            </a:r>
            <a:b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Mailing Address</a:t>
            </a:r>
            <a:b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Phone Numbers</a:t>
            </a:r>
            <a:r>
              <a:rPr lang="en-US" dirty="0" smtClean="0">
                <a:latin typeface="Verdana" panose="020B0604030504040204" pitchFamily="34" charset="0"/>
                <a:ea typeface="Verdana" panose="020B0604030504040204" pitchFamily="34" charset="0"/>
                <a:cs typeface="Verdana" panose="020B0604030504040204" pitchFamily="34" charset="0"/>
              </a:rPr>
              <a:t/>
            </a:r>
            <a:br>
              <a:rPr lang="en-US" dirty="0" smtClean="0">
                <a:latin typeface="Verdana" panose="020B0604030504040204" pitchFamily="34" charset="0"/>
                <a:ea typeface="Verdana" panose="020B0604030504040204" pitchFamily="34" charset="0"/>
                <a:cs typeface="Verdana" panose="020B0604030504040204" pitchFamily="34" charset="0"/>
              </a:rPr>
            </a:br>
            <a:endParaRPr lang="en-US" dirty="0">
              <a:solidFill>
                <a:srgbClr val="FF0000"/>
              </a:solidFill>
            </a:endParaRPr>
          </a:p>
        </p:txBody>
      </p:sp>
      <p:pic>
        <p:nvPicPr>
          <p:cNvPr id="2" name="Picture 1" title="Water Rights Change of Ownership Form"/>
          <p:cNvPicPr>
            <a:picLocks noChangeAspect="1"/>
          </p:cNvPicPr>
          <p:nvPr/>
        </p:nvPicPr>
        <p:blipFill>
          <a:blip r:embed="rId3"/>
          <a:stretch>
            <a:fillRect/>
          </a:stretch>
        </p:blipFill>
        <p:spPr>
          <a:xfrm>
            <a:off x="3884612" y="152400"/>
            <a:ext cx="5101133" cy="6567487"/>
          </a:xfrm>
          <a:prstGeom prst="rect">
            <a:avLst/>
          </a:prstGeom>
        </p:spPr>
      </p:pic>
    </p:spTree>
    <p:extLst>
      <p:ext uri="{BB962C8B-B14F-4D97-AF65-F5344CB8AC3E}">
        <p14:creationId xmlns:p14="http://schemas.microsoft.com/office/powerpoint/2010/main" val="183087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Grampa’s Ranch 1</a:t>
            </a:r>
            <a:endParaRPr lang="en-US" dirty="0"/>
          </a:p>
        </p:txBody>
      </p:sp>
      <p:pic>
        <p:nvPicPr>
          <p:cNvPr id="3" name="Picture 2" descr="Fictional Map depicting “Grampa’s Ranch” with a river running through an impoundment on a large portion of property. There is a large on-channel reservoir and an off-channel reservoir. The river runs though the east and north sections of the land.&#10;" title="Grampa's Ranc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612" y="0"/>
            <a:ext cx="8875059" cy="6858000"/>
          </a:xfrm>
          <a:prstGeom prst="rect">
            <a:avLst/>
          </a:prstGeom>
        </p:spPr>
      </p:pic>
    </p:spTree>
    <p:extLst>
      <p:ext uri="{BB962C8B-B14F-4D97-AF65-F5344CB8AC3E}">
        <p14:creationId xmlns:p14="http://schemas.microsoft.com/office/powerpoint/2010/main" val="249616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Grampa’s Ranch </a:t>
            </a:r>
            <a:r>
              <a:rPr lang="en-US" dirty="0" smtClean="0"/>
              <a:t>2</a:t>
            </a:r>
            <a:endParaRPr lang="en-US" dirty="0"/>
          </a:p>
        </p:txBody>
      </p:sp>
      <p:pic>
        <p:nvPicPr>
          <p:cNvPr id="3" name="Picture 2" descr="Fictional Map depicting second iteration of “Grampa’s Ranch” now divided among six heirs." title="Uncle Billy, Aunt Jill, Uncle Sam, Uncle Josh, and Uncle John, and Dad's Ranc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883" y="0"/>
            <a:ext cx="8875059" cy="6858000"/>
          </a:xfrm>
          <a:prstGeom prst="rect">
            <a:avLst/>
          </a:prstGeom>
        </p:spPr>
      </p:pic>
    </p:spTree>
    <p:extLst>
      <p:ext uri="{BB962C8B-B14F-4D97-AF65-F5344CB8AC3E}">
        <p14:creationId xmlns:p14="http://schemas.microsoft.com/office/powerpoint/2010/main" val="14728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Grampa’s Ranch </a:t>
            </a:r>
            <a:r>
              <a:rPr lang="en-US" dirty="0" smtClean="0"/>
              <a:t>3</a:t>
            </a:r>
            <a:endParaRPr lang="en-US" dirty="0"/>
          </a:p>
        </p:txBody>
      </p:sp>
      <p:pic>
        <p:nvPicPr>
          <p:cNvPr id="3" name="Picture 2" descr="Fictional Map depicting third iteration of “Grampa’s Ranch” now divided among a third generation of heirs with several sections appearing to have been sold. One portion has been developed into a subdivision with 800+ individual owners." title="Original property at time of appli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883" y="0"/>
            <a:ext cx="8875059" cy="6858000"/>
          </a:xfrm>
          <a:prstGeom prst="rect">
            <a:avLst/>
          </a:prstGeom>
        </p:spPr>
      </p:pic>
    </p:spTree>
    <p:extLst>
      <p:ext uri="{BB962C8B-B14F-4D97-AF65-F5344CB8AC3E}">
        <p14:creationId xmlns:p14="http://schemas.microsoft.com/office/powerpoint/2010/main" val="88010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What Causes a Delay</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Verdana" panose="020B0604030504040204" pitchFamily="34" charset="0"/>
                <a:ea typeface="Verdana" panose="020B0604030504040204" pitchFamily="34" charset="0"/>
                <a:cs typeface="Verdana" panose="020B0604030504040204" pitchFamily="34" charset="0"/>
              </a:rPr>
              <a:t>Incomplete Change of Ownership packages</a:t>
            </a:r>
          </a:p>
          <a:p>
            <a:pPr lvl="1"/>
            <a:r>
              <a:rPr lang="en-US" dirty="0" smtClean="0">
                <a:latin typeface="Verdana" panose="020B0604030504040204" pitchFamily="34" charset="0"/>
                <a:ea typeface="Verdana" panose="020B0604030504040204" pitchFamily="34" charset="0"/>
                <a:cs typeface="Verdana" panose="020B0604030504040204" pitchFamily="34" charset="0"/>
              </a:rPr>
              <a:t>missing or un-notarized application form</a:t>
            </a:r>
          </a:p>
          <a:p>
            <a:pPr lvl="1"/>
            <a:r>
              <a:rPr lang="en-US" dirty="0" smtClean="0">
                <a:latin typeface="Verdana" panose="020B0604030504040204" pitchFamily="34" charset="0"/>
                <a:ea typeface="Verdana" panose="020B0604030504040204" pitchFamily="34" charset="0"/>
                <a:cs typeface="Verdana" panose="020B0604030504040204" pitchFamily="34" charset="0"/>
              </a:rPr>
              <a:t>Missing </a:t>
            </a:r>
            <a:r>
              <a:rPr lang="en-US" dirty="0">
                <a:latin typeface="Verdana" panose="020B0604030504040204" pitchFamily="34" charset="0"/>
                <a:ea typeface="Verdana" panose="020B0604030504040204" pitchFamily="34" charset="0"/>
                <a:cs typeface="Verdana" panose="020B0604030504040204" pitchFamily="34" charset="0"/>
              </a:rPr>
              <a:t>fee (§</a:t>
            </a:r>
            <a:r>
              <a:rPr lang="en-US" dirty="0" smtClean="0">
                <a:latin typeface="Verdana" panose="020B0604030504040204" pitchFamily="34" charset="0"/>
                <a:ea typeface="Verdana" panose="020B0604030504040204" pitchFamily="34" charset="0"/>
                <a:cs typeface="Verdana" panose="020B0604030504040204" pitchFamily="34" charset="0"/>
              </a:rPr>
              <a:t>295.139)</a:t>
            </a:r>
          </a:p>
          <a:p>
            <a:pPr lvl="2"/>
            <a:r>
              <a:rPr lang="en-US" dirty="0" smtClean="0">
                <a:latin typeface="Verdana" panose="020B0604030504040204" pitchFamily="34" charset="0"/>
                <a:ea typeface="Verdana" panose="020B0604030504040204" pitchFamily="34" charset="0"/>
                <a:cs typeface="Verdana" panose="020B0604030504040204" pitchFamily="34" charset="0"/>
              </a:rPr>
              <a:t>Standard practice is one fee per application per water right</a:t>
            </a:r>
          </a:p>
          <a:p>
            <a:pPr lvl="1"/>
            <a:r>
              <a:rPr lang="en-US" dirty="0" smtClean="0">
                <a:latin typeface="Verdana" panose="020B0604030504040204" pitchFamily="34" charset="0"/>
                <a:ea typeface="Verdana" panose="020B0604030504040204" pitchFamily="34" charset="0"/>
                <a:cs typeface="Verdana" panose="020B0604030504040204" pitchFamily="34" charset="0"/>
              </a:rPr>
              <a:t>Documents that have not been recorded with the County </a:t>
            </a:r>
            <a:r>
              <a:rPr lang="en-US" dirty="0">
                <a:latin typeface="Verdana" panose="020B0604030504040204" pitchFamily="34" charset="0"/>
                <a:ea typeface="Verdana" panose="020B0604030504040204" pitchFamily="34" charset="0"/>
                <a:cs typeface="Verdana" panose="020B0604030504040204" pitchFamily="34" charset="0"/>
              </a:rPr>
              <a:t>C</a:t>
            </a:r>
            <a:r>
              <a:rPr lang="en-US" dirty="0" smtClean="0">
                <a:latin typeface="Verdana" panose="020B0604030504040204" pitchFamily="34" charset="0"/>
                <a:ea typeface="Verdana" panose="020B0604030504040204" pitchFamily="34" charset="0"/>
                <a:cs typeface="Verdana" panose="020B0604030504040204" pitchFamily="34" charset="0"/>
              </a:rPr>
              <a:t>lerk (§297.83)</a:t>
            </a:r>
          </a:p>
          <a:p>
            <a:pPr lvl="1"/>
            <a:r>
              <a:rPr lang="en-US" dirty="0" smtClean="0">
                <a:latin typeface="Verdana" panose="020B0604030504040204" pitchFamily="34" charset="0"/>
                <a:ea typeface="Verdana" panose="020B0604030504040204" pitchFamily="34" charset="0"/>
                <a:cs typeface="Verdana" panose="020B0604030504040204" pitchFamily="34" charset="0"/>
              </a:rPr>
              <a:t>Incomplete contact information</a:t>
            </a:r>
          </a:p>
          <a:p>
            <a:pPr lvl="1"/>
            <a:r>
              <a:rPr lang="en-US" dirty="0" smtClean="0">
                <a:latin typeface="Verdana" panose="020B0604030504040204" pitchFamily="34" charset="0"/>
                <a:ea typeface="Verdana" panose="020B0604030504040204" pitchFamily="34" charset="0"/>
                <a:cs typeface="Verdana" panose="020B0604030504040204" pitchFamily="34" charset="0"/>
              </a:rPr>
              <a:t>Including a plat map is always a good idea</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Unclear conveyance documents</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Acreage values that have changed over time</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1766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Take-Away</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Verdana" panose="020B0604030504040204" pitchFamily="34" charset="0"/>
                <a:ea typeface="Verdana" panose="020B0604030504040204" pitchFamily="34" charset="0"/>
                <a:cs typeface="Verdana" panose="020B0604030504040204" pitchFamily="34" charset="0"/>
              </a:rPr>
              <a:t>Submit a complete, recorded chain of title, along with</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r>
              <a:rPr lang="en-US" dirty="0" smtClean="0">
                <a:latin typeface="Verdana" panose="020B0604030504040204" pitchFamily="34" charset="0"/>
                <a:ea typeface="Verdana" panose="020B0604030504040204" pitchFamily="34" charset="0"/>
                <a:cs typeface="Verdana" panose="020B0604030504040204" pitchFamily="34" charset="0"/>
              </a:rPr>
              <a:t>A </a:t>
            </a:r>
            <a:r>
              <a:rPr lang="en-US" dirty="0">
                <a:latin typeface="Verdana" panose="020B0604030504040204" pitchFamily="34" charset="0"/>
                <a:ea typeface="Verdana" panose="020B0604030504040204" pitchFamily="34" charset="0"/>
                <a:cs typeface="Verdana" panose="020B0604030504040204" pitchFamily="34" charset="0"/>
              </a:rPr>
              <a:t>c</a:t>
            </a:r>
            <a:r>
              <a:rPr lang="en-US" dirty="0" smtClean="0">
                <a:latin typeface="Verdana" panose="020B0604030504040204" pitchFamily="34" charset="0"/>
                <a:ea typeface="Verdana" panose="020B0604030504040204" pitchFamily="34" charset="0"/>
                <a:cs typeface="Verdana" panose="020B0604030504040204" pitchFamily="34" charset="0"/>
              </a:rPr>
              <a:t>ompleted, notarized </a:t>
            </a:r>
            <a:r>
              <a:rPr lang="en-US" i="1" dirty="0" smtClean="0">
                <a:latin typeface="Verdana" panose="020B0604030504040204" pitchFamily="34" charset="0"/>
                <a:ea typeface="Verdana" panose="020B0604030504040204" pitchFamily="34" charset="0"/>
                <a:cs typeface="Verdana" panose="020B0604030504040204" pitchFamily="34" charset="0"/>
              </a:rPr>
              <a:t>Change of Ownership Form,</a:t>
            </a:r>
            <a:r>
              <a:rPr lang="en-US" dirty="0" smtClean="0">
                <a:latin typeface="Verdana" panose="020B0604030504040204" pitchFamily="34" charset="0"/>
                <a:ea typeface="Verdana" panose="020B0604030504040204" pitchFamily="34" charset="0"/>
                <a:cs typeface="Verdana" panose="020B0604030504040204" pitchFamily="34" charset="0"/>
              </a:rPr>
              <a:t> and</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r>
              <a:rPr lang="en-US" dirty="0" smtClean="0">
                <a:latin typeface="Verdana" panose="020B0604030504040204" pitchFamily="34" charset="0"/>
                <a:ea typeface="Verdana" panose="020B0604030504040204" pitchFamily="34" charset="0"/>
                <a:cs typeface="Verdana" panose="020B0604030504040204" pitchFamily="34" charset="0"/>
              </a:rPr>
              <a:t>A $100 recording fee. </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Please make your remittance payable to the Texas Commission on Environmental Quality.</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Also, if available, a map of the land being conveyed.</a:t>
            </a:r>
          </a:p>
        </p:txBody>
      </p:sp>
    </p:spTree>
    <p:extLst>
      <p:ext uri="{BB962C8B-B14F-4D97-AF65-F5344CB8AC3E}">
        <p14:creationId xmlns:p14="http://schemas.microsoft.com/office/powerpoint/2010/main" val="266206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81000"/>
            <a:ext cx="10210800" cy="853947"/>
          </a:xfrm>
        </p:spPr>
        <p:txBody>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Annual Surface Water Use Reports</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p:cNvSpPr>
            <a:spLocks noGrp="1"/>
          </p:cNvSpPr>
          <p:nvPr>
            <p:ph type="body" sz="half" idx="2"/>
          </p:nvPr>
        </p:nvSpPr>
        <p:spPr>
          <a:xfrm>
            <a:off x="1446212" y="1828800"/>
            <a:ext cx="10287000" cy="4800600"/>
          </a:xfrm>
        </p:spPr>
        <p:txBody>
          <a:bodyPr>
            <a:normAutofit/>
          </a:bodyPr>
          <a:lstStyle/>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Title 30 TAC §295.202</a:t>
            </a:r>
          </a:p>
          <a:p>
            <a:pPr marL="742950" lvl="1" indent="-285750">
              <a:lnSpc>
                <a:spcPct val="150000"/>
              </a:lnSpc>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Water rights holders must report their water use from the previous year..</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742950" lvl="1" indent="-285750">
              <a:lnSpc>
                <a:spcPct val="150000"/>
              </a:lnSpc>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TWC §11.031 and §</a:t>
            </a:r>
            <a:r>
              <a:rPr lang="en-US" sz="2000" dirty="0" smtClean="0">
                <a:latin typeface="Verdana" panose="020B0604030504040204" pitchFamily="34" charset="0"/>
                <a:ea typeface="Verdana" panose="020B0604030504040204" pitchFamily="34" charset="0"/>
                <a:cs typeface="Verdana" panose="020B0604030504040204" pitchFamily="34" charset="0"/>
              </a:rPr>
              <a:t>11.032</a:t>
            </a:r>
          </a:p>
          <a:p>
            <a:pPr marL="1200150" lvl="2" indent="-285750">
              <a:lnSpc>
                <a:spcPct val="15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mailed out the first business day in January.</a:t>
            </a:r>
          </a:p>
          <a:p>
            <a:pPr marL="1200150" lvl="2" indent="-285750">
              <a:lnSpc>
                <a:spcPct val="15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Must be returned by March 1</a:t>
            </a:r>
            <a:r>
              <a:rPr lang="en-US" sz="2000" baseline="30000" dirty="0" smtClean="0">
                <a:latin typeface="Verdana" panose="020B0604030504040204" pitchFamily="34" charset="0"/>
                <a:ea typeface="Verdana" panose="020B0604030504040204" pitchFamily="34" charset="0"/>
                <a:cs typeface="Verdana" panose="020B0604030504040204" pitchFamily="34" charset="0"/>
              </a:rPr>
              <a:t>st</a:t>
            </a:r>
            <a:r>
              <a:rPr lang="en-US" sz="2000" dirty="0">
                <a:latin typeface="Verdana" panose="020B0604030504040204" pitchFamily="34" charset="0"/>
                <a:ea typeface="Verdana" panose="020B0604030504040204" pitchFamily="34" charset="0"/>
                <a:cs typeface="Verdana" panose="020B0604030504040204" pitchFamily="34" charset="0"/>
              </a:rPr>
              <a:t>.</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742950" lvl="1" indent="-285750">
              <a:lnSpc>
                <a:spcPct val="15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Water Supply Contract holders must also report their use.</a:t>
            </a:r>
          </a:p>
          <a:p>
            <a:pPr marL="742950" lvl="1" indent="-285750">
              <a:lnSpc>
                <a:spcPct val="150000"/>
              </a:lnSpc>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Water rights </a:t>
            </a:r>
            <a:r>
              <a:rPr lang="en-US" sz="2000" dirty="0" smtClean="0">
                <a:latin typeface="Verdana" panose="020B0604030504040204" pitchFamily="34" charset="0"/>
                <a:ea typeface="Verdana" panose="020B0604030504040204" pitchFamily="34" charset="0"/>
                <a:cs typeface="Verdana" panose="020B0604030504040204" pitchFamily="34" charset="0"/>
              </a:rPr>
              <a:t>located in </a:t>
            </a:r>
            <a:r>
              <a:rPr lang="en-US" sz="2000" dirty="0">
                <a:latin typeface="Verdana" panose="020B0604030504040204" pitchFamily="34" charset="0"/>
                <a:ea typeface="Verdana" panose="020B0604030504040204" pitchFamily="34" charset="0"/>
                <a:cs typeface="Verdana" panose="020B0604030504040204" pitchFamily="34" charset="0"/>
              </a:rPr>
              <a:t>a </a:t>
            </a:r>
            <a:r>
              <a:rPr lang="en-US" sz="2000" b="1" dirty="0">
                <a:latin typeface="Verdana" panose="020B0604030504040204" pitchFamily="34" charset="0"/>
                <a:ea typeface="Verdana" panose="020B0604030504040204" pitchFamily="34" charset="0"/>
                <a:cs typeface="Verdana" panose="020B0604030504040204" pitchFamily="34" charset="0"/>
              </a:rPr>
              <a:t>Watermaster</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area will </a:t>
            </a:r>
            <a:r>
              <a:rPr lang="en-US" sz="2000" dirty="0">
                <a:latin typeface="Verdana" panose="020B0604030504040204" pitchFamily="34" charset="0"/>
                <a:ea typeface="Verdana" panose="020B0604030504040204" pitchFamily="34" charset="0"/>
                <a:cs typeface="Verdana" panose="020B0604030504040204" pitchFamily="34" charset="0"/>
              </a:rPr>
              <a:t>report use directly to </a:t>
            </a:r>
            <a:r>
              <a:rPr lang="en-US" sz="2000" dirty="0" smtClean="0">
                <a:latin typeface="Verdana" panose="020B0604030504040204" pitchFamily="34" charset="0"/>
                <a:ea typeface="Verdana" panose="020B0604030504040204" pitchFamily="34" charset="0"/>
                <a:cs typeface="Verdana" panose="020B0604030504040204" pitchFamily="34" charset="0"/>
              </a:rPr>
              <a:t>the Watermaster and do not submit an annual report to TCEQ headquarters</a:t>
            </a:r>
          </a:p>
        </p:txBody>
      </p:sp>
    </p:spTree>
    <p:extLst>
      <p:ext uri="{BB962C8B-B14F-4D97-AF65-F5344CB8AC3E}">
        <p14:creationId xmlns:p14="http://schemas.microsoft.com/office/powerpoint/2010/main" val="33054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436563"/>
            <a:ext cx="10082400" cy="782637"/>
          </a:xfrm>
        </p:spPr>
        <p:txBody>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Annual Surface Water Use Reports</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2"/>
          <p:cNvSpPr>
            <a:spLocks noGrp="1"/>
          </p:cNvSpPr>
          <p:nvPr>
            <p:ph idx="1"/>
          </p:nvPr>
        </p:nvSpPr>
        <p:spPr>
          <a:xfrm>
            <a:off x="1751012" y="1524000"/>
            <a:ext cx="10158600" cy="4800600"/>
          </a:xfrm>
        </p:spPr>
        <p:txBody>
          <a:bodyPr>
            <a:normAutofit/>
          </a:bodyPr>
          <a:lstStyle/>
          <a:p>
            <a:pPr marL="285750" indent="-285750">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In prior years, there was one form for all water rights</a:t>
            </a:r>
          </a:p>
          <a:p>
            <a:pPr marL="285750" indent="-285750">
              <a:lnSpc>
                <a:spcPct val="150000"/>
              </a:lnSpc>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forms have changed for 2017</a:t>
            </a:r>
          </a:p>
          <a:p>
            <a:pPr marL="285750" indent="-285750">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A Frequently Asked </a:t>
            </a:r>
            <a:r>
              <a:rPr lang="en-US" dirty="0" smtClean="0">
                <a:latin typeface="Verdana" panose="020B0604030504040204" pitchFamily="34" charset="0"/>
                <a:ea typeface="Verdana" panose="020B0604030504040204" pitchFamily="34" charset="0"/>
                <a:cs typeface="Verdana" panose="020B0604030504040204" pitchFamily="34" charset="0"/>
              </a:rPr>
              <a:t>Questions (FAQ) </a:t>
            </a:r>
            <a:r>
              <a:rPr lang="en-US" dirty="0">
                <a:latin typeface="Verdana" panose="020B0604030504040204" pitchFamily="34" charset="0"/>
                <a:ea typeface="Verdana" panose="020B0604030504040204" pitchFamily="34" charset="0"/>
                <a:cs typeface="Verdana" panose="020B0604030504040204" pitchFamily="34" charset="0"/>
              </a:rPr>
              <a:t>guide has been made available on the TCEQ website</a:t>
            </a:r>
          </a:p>
          <a:p>
            <a:pPr marL="285750" indent="-285750">
              <a:lnSpc>
                <a:spcPct val="150000"/>
              </a:lnSpc>
            </a:pPr>
            <a:r>
              <a:rPr lang="en-US" dirty="0" smtClean="0">
                <a:latin typeface="Verdana" panose="020B0604030504040204" pitchFamily="34" charset="0"/>
                <a:ea typeface="Verdana" panose="020B0604030504040204" pitchFamily="34" charset="0"/>
                <a:cs typeface="Verdana" panose="020B0604030504040204" pitchFamily="34" charset="0"/>
              </a:rPr>
              <a:t>Forms are now generated </a:t>
            </a:r>
            <a:r>
              <a:rPr lang="en-US" dirty="0">
                <a:latin typeface="Verdana" panose="020B0604030504040204" pitchFamily="34" charset="0"/>
                <a:ea typeface="Verdana" panose="020B0604030504040204" pitchFamily="34" charset="0"/>
                <a:cs typeface="Verdana" panose="020B0604030504040204" pitchFamily="34" charset="0"/>
              </a:rPr>
              <a:t>in 8 different formats based on </a:t>
            </a:r>
            <a:r>
              <a:rPr lang="en-US" b="1" dirty="0">
                <a:latin typeface="Verdana" panose="020B0604030504040204" pitchFamily="34" charset="0"/>
                <a:ea typeface="Verdana" panose="020B0604030504040204" pitchFamily="34" charset="0"/>
                <a:cs typeface="Verdana" panose="020B0604030504040204" pitchFamily="34" charset="0"/>
              </a:rPr>
              <a:t>authorized </a:t>
            </a:r>
            <a:r>
              <a:rPr lang="en-US" b="1" dirty="0" smtClean="0">
                <a:latin typeface="Verdana" panose="020B0604030504040204" pitchFamily="34" charset="0"/>
                <a:ea typeface="Verdana" panose="020B0604030504040204" pitchFamily="34" charset="0"/>
                <a:cs typeface="Verdana" panose="020B0604030504040204" pitchFamily="34" charset="0"/>
              </a:rPr>
              <a:t>uses </a:t>
            </a:r>
            <a:r>
              <a:rPr lang="en-US" dirty="0" smtClean="0">
                <a:latin typeface="Verdana" panose="020B0604030504040204" pitchFamily="34" charset="0"/>
                <a:ea typeface="Verdana" panose="020B0604030504040204" pitchFamily="34" charset="0"/>
                <a:cs typeface="Verdana" panose="020B0604030504040204" pitchFamily="34" charset="0"/>
              </a:rPr>
              <a:t>of the water right</a:t>
            </a:r>
          </a:p>
          <a:p>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6252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Common Use Types</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969059" y="2057400"/>
            <a:ext cx="9144001" cy="4419600"/>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Agriculture, Irrigation</a:t>
            </a:r>
          </a:p>
          <a:p>
            <a:r>
              <a:rPr lang="en-US" dirty="0" smtClean="0">
                <a:latin typeface="Verdana" panose="020B0604030504040204" pitchFamily="34" charset="0"/>
                <a:ea typeface="Verdana" panose="020B0604030504040204" pitchFamily="34" charset="0"/>
                <a:cs typeface="Verdana" panose="020B0604030504040204" pitchFamily="34" charset="0"/>
              </a:rPr>
              <a:t>Municipal/Domestic</a:t>
            </a:r>
          </a:p>
          <a:p>
            <a:r>
              <a:rPr lang="en-US" dirty="0" smtClean="0">
                <a:latin typeface="Verdana" panose="020B0604030504040204" pitchFamily="34" charset="0"/>
                <a:ea typeface="Verdana" panose="020B0604030504040204" pitchFamily="34" charset="0"/>
                <a:cs typeface="Verdana" panose="020B0604030504040204" pitchFamily="34" charset="0"/>
              </a:rPr>
              <a:t>Industrial/Mining</a:t>
            </a:r>
          </a:p>
          <a:p>
            <a:r>
              <a:rPr lang="en-US" dirty="0" smtClean="0">
                <a:latin typeface="Verdana" panose="020B0604030504040204" pitchFamily="34" charset="0"/>
                <a:ea typeface="Verdana" panose="020B0604030504040204" pitchFamily="34" charset="0"/>
                <a:cs typeface="Verdana" panose="020B0604030504040204" pitchFamily="34" charset="0"/>
              </a:rPr>
              <a:t>Domestic and Livestock (D&amp;L)</a:t>
            </a:r>
          </a:p>
          <a:p>
            <a:r>
              <a:rPr lang="en-US" dirty="0" smtClean="0">
                <a:latin typeface="Verdana" panose="020B0604030504040204" pitchFamily="34" charset="0"/>
                <a:ea typeface="Verdana" panose="020B0604030504040204" pitchFamily="34" charset="0"/>
                <a:cs typeface="Verdana" panose="020B0604030504040204" pitchFamily="34" charset="0"/>
              </a:rPr>
              <a:t>Recreation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clipart" title="Cow"/>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212" y="5491340"/>
            <a:ext cx="897164" cy="1017036"/>
          </a:xfrm>
          <a:prstGeom prst="rect">
            <a:avLst/>
          </a:prstGeom>
        </p:spPr>
      </p:pic>
      <p:pic>
        <p:nvPicPr>
          <p:cNvPr id="5" name="Picture 4" descr="clipart" title="Cor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6412" y="5343894"/>
            <a:ext cx="1329095" cy="1311928"/>
          </a:xfrm>
          <a:prstGeom prst="rect">
            <a:avLst/>
          </a:prstGeom>
        </p:spPr>
      </p:pic>
    </p:spTree>
    <p:extLst>
      <p:ext uri="{BB962C8B-B14F-4D97-AF65-F5344CB8AC3E}">
        <p14:creationId xmlns:p14="http://schemas.microsoft.com/office/powerpoint/2010/main" val="82204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224" y="2362200"/>
            <a:ext cx="2971800" cy="1219200"/>
          </a:xfrm>
        </p:spPr>
        <p:txBody>
          <a:bodyPr>
            <a:normAutofit fontScale="90000"/>
          </a:bodyPr>
          <a:lstStyle/>
          <a:p>
            <a:r>
              <a:rPr lang="en-US" dirty="0" smtClean="0"/>
              <a:t>Example: Agriculture, Irrigation</a:t>
            </a:r>
            <a:endParaRPr lang="en-US" dirty="0"/>
          </a:p>
        </p:txBody>
      </p:sp>
      <p:pic>
        <p:nvPicPr>
          <p:cNvPr id="4" name="Content Placeholder 3" descr="Water Use Report example&#10;Use: agriculture, irrigation&#10;"/>
          <p:cNvPicPr>
            <a:picLocks noGrp="1" noChangeAspect="1"/>
          </p:cNvPicPr>
          <p:nvPr>
            <p:ph idx="1"/>
          </p:nvPr>
        </p:nvPicPr>
        <p:blipFill>
          <a:blip r:embed="rId3"/>
          <a:stretch>
            <a:fillRect/>
          </a:stretch>
        </p:blipFill>
        <p:spPr>
          <a:xfrm>
            <a:off x="1331911" y="152400"/>
            <a:ext cx="5039044" cy="6553200"/>
          </a:xfrm>
          <a:prstGeom prst="rect">
            <a:avLst/>
          </a:prstGeom>
        </p:spPr>
      </p:pic>
      <p:pic>
        <p:nvPicPr>
          <p:cNvPr id="5" name="Picture 4" descr="Water Use Report example&#10;Use: agriculture, irrigation&#10;subset"/>
          <p:cNvPicPr>
            <a:picLocks noChangeAspect="1"/>
          </p:cNvPicPr>
          <p:nvPr/>
        </p:nvPicPr>
        <p:blipFill>
          <a:blip r:embed="rId4"/>
          <a:stretch>
            <a:fillRect/>
          </a:stretch>
        </p:blipFill>
        <p:spPr>
          <a:xfrm>
            <a:off x="6551612" y="2514600"/>
            <a:ext cx="5494663" cy="1600200"/>
          </a:xfrm>
          <a:prstGeom prst="rect">
            <a:avLst/>
          </a:prstGeom>
        </p:spPr>
      </p:pic>
      <p:cxnSp>
        <p:nvCxnSpPr>
          <p:cNvPr id="7" name="Straight Connector 6" title="Subset Indicator Line"/>
          <p:cNvCxnSpPr/>
          <p:nvPr/>
        </p:nvCxnSpPr>
        <p:spPr>
          <a:xfrm flipH="1">
            <a:off x="3656012" y="2514600"/>
            <a:ext cx="2895600" cy="457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7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Title 3"/>
          <p:cNvSpPr>
            <a:spLocks noGrp="1"/>
          </p:cNvSpPr>
          <p:nvPr>
            <p:ph type="title"/>
          </p:nvPr>
        </p:nvSpPr>
        <p:spPr>
          <a:xfrm>
            <a:off x="1411006" y="2514600"/>
            <a:ext cx="4267201" cy="1219200"/>
          </a:xfrm>
        </p:spPr>
        <p:txBody>
          <a:bodyPr>
            <a:normAutofit fontScale="90000"/>
          </a:bodyPr>
          <a:lstStyle/>
          <a:p>
            <a:r>
              <a:rPr lang="en-US" dirty="0" smtClean="0"/>
              <a:t>Example: Municipal/Domestic Use</a:t>
            </a:r>
            <a:endParaRPr lang="en-US" dirty="0"/>
          </a:p>
        </p:txBody>
      </p:sp>
      <p:pic>
        <p:nvPicPr>
          <p:cNvPr id="6" name="Picture 5" descr="Water Use Report example&#10;Use: imunicipal/domestic&#10;"/>
          <p:cNvPicPr>
            <a:picLocks noChangeAspect="1"/>
          </p:cNvPicPr>
          <p:nvPr/>
        </p:nvPicPr>
        <p:blipFill>
          <a:blip r:embed="rId3"/>
          <a:stretch>
            <a:fillRect/>
          </a:stretch>
        </p:blipFill>
        <p:spPr>
          <a:xfrm>
            <a:off x="1408112" y="152400"/>
            <a:ext cx="4991100" cy="6488430"/>
          </a:xfrm>
          <a:prstGeom prst="rect">
            <a:avLst/>
          </a:prstGeom>
        </p:spPr>
      </p:pic>
      <p:pic>
        <p:nvPicPr>
          <p:cNvPr id="7" name="Picture 6" descr="Water Use Report example&#10;Use: imunicipal/domestic&#10;subset"/>
          <p:cNvPicPr>
            <a:picLocks noChangeAspect="1"/>
          </p:cNvPicPr>
          <p:nvPr/>
        </p:nvPicPr>
        <p:blipFill rotWithShape="1">
          <a:blip r:embed="rId4"/>
          <a:srcRect l="1383" t="5405" r="1794" b="2703"/>
          <a:stretch/>
        </p:blipFill>
        <p:spPr>
          <a:xfrm>
            <a:off x="6627811" y="228600"/>
            <a:ext cx="5334001" cy="1295400"/>
          </a:xfrm>
          <a:prstGeom prst="rect">
            <a:avLst/>
          </a:prstGeom>
        </p:spPr>
      </p:pic>
      <p:pic>
        <p:nvPicPr>
          <p:cNvPr id="8" name="Picture 7" descr="Water Use Report example&#10;Use: imunicipal/domestic&#10;subset"/>
          <p:cNvPicPr>
            <a:picLocks noChangeAspect="1"/>
          </p:cNvPicPr>
          <p:nvPr/>
        </p:nvPicPr>
        <p:blipFill>
          <a:blip r:embed="rId5"/>
          <a:stretch>
            <a:fillRect/>
          </a:stretch>
        </p:blipFill>
        <p:spPr>
          <a:xfrm>
            <a:off x="6592312" y="2440707"/>
            <a:ext cx="5458506" cy="717176"/>
          </a:xfrm>
          <a:prstGeom prst="rect">
            <a:avLst/>
          </a:prstGeom>
        </p:spPr>
      </p:pic>
      <p:pic>
        <p:nvPicPr>
          <p:cNvPr id="9" name="Picture 8" descr="Water Use Report example&#10;Use: imunicipal/domestic&#10;subset"/>
          <p:cNvPicPr>
            <a:picLocks noChangeAspect="1"/>
          </p:cNvPicPr>
          <p:nvPr/>
        </p:nvPicPr>
        <p:blipFill>
          <a:blip r:embed="rId6"/>
          <a:stretch>
            <a:fillRect/>
          </a:stretch>
        </p:blipFill>
        <p:spPr>
          <a:xfrm>
            <a:off x="6641258" y="3989425"/>
            <a:ext cx="5332413" cy="2214151"/>
          </a:xfrm>
          <a:prstGeom prst="rect">
            <a:avLst/>
          </a:prstGeom>
        </p:spPr>
      </p:pic>
      <p:cxnSp>
        <p:nvCxnSpPr>
          <p:cNvPr id="11" name="Straight Connector 10" title="Subset Indicator Line"/>
          <p:cNvCxnSpPr/>
          <p:nvPr/>
        </p:nvCxnSpPr>
        <p:spPr>
          <a:xfrm flipH="1">
            <a:off x="6170612" y="1066800"/>
            <a:ext cx="470646" cy="1210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Subset Indicator Line"/>
          <p:cNvCxnSpPr/>
          <p:nvPr/>
        </p:nvCxnSpPr>
        <p:spPr>
          <a:xfrm flipH="1">
            <a:off x="3732212" y="2667000"/>
            <a:ext cx="28601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title="Subset Indicator Line"/>
          <p:cNvCxnSpPr/>
          <p:nvPr/>
        </p:nvCxnSpPr>
        <p:spPr>
          <a:xfrm>
            <a:off x="6101135" y="3763131"/>
            <a:ext cx="609600" cy="304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07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Overview</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14" name="Content Placeholder 13"/>
          <p:cNvSpPr>
            <a:spLocks noGrp="1"/>
          </p:cNvSpPr>
          <p:nvPr>
            <p:ph idx="1"/>
          </p:nvPr>
        </p:nvSpPr>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What is a Water Right</a:t>
            </a:r>
          </a:p>
          <a:p>
            <a:r>
              <a:rPr lang="en-US" dirty="0" smtClean="0">
                <a:latin typeface="Verdana" panose="020B0604030504040204" pitchFamily="34" charset="0"/>
                <a:ea typeface="Verdana" panose="020B0604030504040204" pitchFamily="34" charset="0"/>
                <a:cs typeface="Verdana" panose="020B0604030504040204" pitchFamily="34" charset="0"/>
              </a:rPr>
              <a:t>Change of Ownership Process</a:t>
            </a:r>
          </a:p>
          <a:p>
            <a:pPr lvl="1"/>
            <a:r>
              <a:rPr lang="en-US" dirty="0" smtClean="0">
                <a:latin typeface="Verdana" panose="020B0604030504040204" pitchFamily="34" charset="0"/>
                <a:ea typeface="Verdana" panose="020B0604030504040204" pitchFamily="34" charset="0"/>
                <a:cs typeface="Verdana" panose="020B0604030504040204" pitchFamily="34" charset="0"/>
              </a:rPr>
              <a:t>Texas Administrative Code (Rules)</a:t>
            </a:r>
          </a:p>
          <a:p>
            <a:r>
              <a:rPr lang="en-US" dirty="0" smtClean="0">
                <a:latin typeface="Verdana" panose="020B0604030504040204" pitchFamily="34" charset="0"/>
                <a:ea typeface="Verdana" panose="020B0604030504040204" pitchFamily="34" charset="0"/>
                <a:cs typeface="Verdana" panose="020B0604030504040204" pitchFamily="34" charset="0"/>
              </a:rPr>
              <a:t>Water Use Reports</a:t>
            </a:r>
          </a:p>
          <a:p>
            <a:r>
              <a:rPr lang="en-US" dirty="0" smtClean="0">
                <a:latin typeface="Verdana" panose="020B0604030504040204" pitchFamily="34" charset="0"/>
                <a:ea typeface="Verdana" panose="020B0604030504040204" pitchFamily="34" charset="0"/>
                <a:cs typeface="Verdana" panose="020B0604030504040204" pitchFamily="34" charset="0"/>
              </a:rPr>
              <a:t>Notices of Violation</a:t>
            </a:r>
          </a:p>
          <a:p>
            <a:r>
              <a:rPr lang="en-US" dirty="0" smtClean="0">
                <a:latin typeface="Verdana" panose="020B0604030504040204" pitchFamily="34" charset="0"/>
                <a:ea typeface="Verdana" panose="020B0604030504040204" pitchFamily="34" charset="0"/>
                <a:cs typeface="Verdana" panose="020B0604030504040204" pitchFamily="34" charset="0"/>
              </a:rPr>
              <a:t>Contact Information</a:t>
            </a:r>
          </a:p>
          <a:p>
            <a:r>
              <a:rPr lang="en-US" dirty="0" smtClean="0">
                <a:latin typeface="Verdana" panose="020B0604030504040204" pitchFamily="34" charset="0"/>
                <a:ea typeface="Verdana" panose="020B0604030504040204" pitchFamily="34" charset="0"/>
                <a:cs typeface="Verdana" panose="020B0604030504040204" pitchFamily="34" charset="0"/>
              </a:rPr>
              <a:t>Questions</a:t>
            </a:r>
          </a:p>
          <a:p>
            <a:endParaRPr lang="en-US" dirty="0"/>
          </a:p>
        </p:txBody>
      </p:sp>
    </p:spTree>
    <p:extLst>
      <p:ext uri="{BB962C8B-B14F-4D97-AF65-F5344CB8AC3E}">
        <p14:creationId xmlns:p14="http://schemas.microsoft.com/office/powerpoint/2010/main" val="425558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2" y="2895600"/>
            <a:ext cx="2666999" cy="1219200"/>
          </a:xfrm>
        </p:spPr>
        <p:txBody>
          <a:bodyPr>
            <a:normAutofit fontScale="90000"/>
          </a:bodyPr>
          <a:lstStyle/>
          <a:p>
            <a:r>
              <a:rPr lang="en-US" dirty="0" smtClean="0"/>
              <a:t>Example: Industrial, Mining</a:t>
            </a:r>
            <a:endParaRPr lang="en-US" dirty="0"/>
          </a:p>
        </p:txBody>
      </p:sp>
      <p:pic>
        <p:nvPicPr>
          <p:cNvPr id="6" name="Content Placeholder 5" descr="Water Use Report example&#10;Use: industrial/mining&#10;"/>
          <p:cNvPicPr>
            <a:picLocks noGrp="1" noChangeAspect="1"/>
          </p:cNvPicPr>
          <p:nvPr>
            <p:ph idx="1"/>
          </p:nvPr>
        </p:nvPicPr>
        <p:blipFill>
          <a:blip r:embed="rId3"/>
          <a:stretch>
            <a:fillRect/>
          </a:stretch>
        </p:blipFill>
        <p:spPr>
          <a:xfrm>
            <a:off x="1370012" y="152400"/>
            <a:ext cx="4906327" cy="6477000"/>
          </a:xfrm>
          <a:prstGeom prst="rect">
            <a:avLst/>
          </a:prstGeom>
        </p:spPr>
      </p:pic>
      <p:pic>
        <p:nvPicPr>
          <p:cNvPr id="8" name="Picture 7" descr="Water Use Report example&#10;Use: industrial/mining&#10;subset"/>
          <p:cNvPicPr>
            <a:picLocks noChangeAspect="1"/>
          </p:cNvPicPr>
          <p:nvPr/>
        </p:nvPicPr>
        <p:blipFill>
          <a:blip r:embed="rId4"/>
          <a:stretch>
            <a:fillRect/>
          </a:stretch>
        </p:blipFill>
        <p:spPr>
          <a:xfrm>
            <a:off x="6475412" y="1447800"/>
            <a:ext cx="5524109" cy="654424"/>
          </a:xfrm>
          <a:prstGeom prst="rect">
            <a:avLst/>
          </a:prstGeom>
        </p:spPr>
      </p:pic>
      <p:cxnSp>
        <p:nvCxnSpPr>
          <p:cNvPr id="12" name="Straight Connector 11" title="Subset Indicator Line"/>
          <p:cNvCxnSpPr/>
          <p:nvPr/>
        </p:nvCxnSpPr>
        <p:spPr>
          <a:xfrm flipH="1">
            <a:off x="3656012" y="2133600"/>
            <a:ext cx="2819400" cy="762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descr="Industrial and Mining use the same form."/>
          <p:cNvSpPr txBox="1"/>
          <p:nvPr/>
        </p:nvSpPr>
        <p:spPr>
          <a:xfrm>
            <a:off x="7542212" y="3699301"/>
            <a:ext cx="3581400" cy="830997"/>
          </a:xfrm>
          <a:prstGeom prst="rect">
            <a:avLst/>
          </a:prstGeom>
          <a:noFill/>
        </p:spPr>
        <p:txBody>
          <a:bodyPr wrap="square" rtlCol="0">
            <a:spAutoFit/>
          </a:bodyPr>
          <a:lstStyle/>
          <a:p>
            <a:pPr algn="ctr"/>
            <a:r>
              <a:rPr lang="en-US" sz="2400" dirty="0" smtClean="0">
                <a:latin typeface="Verdana" panose="020B0604030504040204" pitchFamily="34" charset="0"/>
                <a:ea typeface="Verdana" panose="020B0604030504040204" pitchFamily="34" charset="0"/>
                <a:cs typeface="Verdana" panose="020B0604030504040204" pitchFamily="34" charset="0"/>
              </a:rPr>
              <a:t>Industrial</a:t>
            </a:r>
            <a:r>
              <a:rPr lang="en-US" sz="2400" dirty="0" smtClean="0"/>
              <a:t> and Mining use the same form.</a:t>
            </a:r>
            <a:endParaRPr lang="en-US" sz="2400" dirty="0"/>
          </a:p>
        </p:txBody>
      </p:sp>
    </p:spTree>
    <p:extLst>
      <p:ext uri="{BB962C8B-B14F-4D97-AF65-F5344CB8AC3E}">
        <p14:creationId xmlns:p14="http://schemas.microsoft.com/office/powerpoint/2010/main" val="54829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711" y="2212060"/>
            <a:ext cx="3581400" cy="1219200"/>
          </a:xfrm>
        </p:spPr>
        <p:txBody>
          <a:bodyPr>
            <a:normAutofit fontScale="90000"/>
          </a:bodyPr>
          <a:lstStyle/>
          <a:p>
            <a:r>
              <a:rPr lang="en-US" dirty="0" smtClean="0"/>
              <a:t>Example: Domestic and Livestock</a:t>
            </a:r>
            <a:endParaRPr lang="en-US" dirty="0"/>
          </a:p>
        </p:txBody>
      </p:sp>
      <p:pic>
        <p:nvPicPr>
          <p:cNvPr id="6" name="Content Placeholder 5" descr="Water Use Report example&#10;Use: domestic and livestock (dnl)&#10;"/>
          <p:cNvPicPr>
            <a:picLocks noGrp="1" noChangeAspect="1"/>
          </p:cNvPicPr>
          <p:nvPr>
            <p:ph idx="1"/>
          </p:nvPr>
        </p:nvPicPr>
        <p:blipFill>
          <a:blip r:embed="rId3"/>
          <a:stretch>
            <a:fillRect/>
          </a:stretch>
        </p:blipFill>
        <p:spPr>
          <a:xfrm>
            <a:off x="1446212" y="152400"/>
            <a:ext cx="4994399" cy="6557721"/>
          </a:xfrm>
          <a:prstGeom prst="rect">
            <a:avLst/>
          </a:prstGeom>
        </p:spPr>
      </p:pic>
      <p:pic>
        <p:nvPicPr>
          <p:cNvPr id="7" name="Picture 6" descr="Water Use Report example&#10;Use: domestic and livestock (dnl)&#10;subset"/>
          <p:cNvPicPr>
            <a:picLocks noChangeAspect="1"/>
          </p:cNvPicPr>
          <p:nvPr/>
        </p:nvPicPr>
        <p:blipFill rotWithShape="1">
          <a:blip r:embed="rId4"/>
          <a:srcRect l="2787" t="9375" r="5237" b="9375"/>
          <a:stretch/>
        </p:blipFill>
        <p:spPr>
          <a:xfrm>
            <a:off x="6627812" y="1524000"/>
            <a:ext cx="5416063" cy="2133600"/>
          </a:xfrm>
          <a:prstGeom prst="rect">
            <a:avLst/>
          </a:prstGeom>
        </p:spPr>
      </p:pic>
      <p:cxnSp>
        <p:nvCxnSpPr>
          <p:cNvPr id="9" name="Straight Connector 8" title="Subset Indicator Line"/>
          <p:cNvCxnSpPr/>
          <p:nvPr/>
        </p:nvCxnSpPr>
        <p:spPr>
          <a:xfrm flipV="1">
            <a:off x="6094412" y="2590800"/>
            <a:ext cx="762000" cy="457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46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1981200"/>
            <a:ext cx="4191000" cy="1219200"/>
          </a:xfrm>
        </p:spPr>
        <p:txBody>
          <a:bodyPr/>
          <a:lstStyle/>
          <a:p>
            <a:r>
              <a:rPr lang="en-US" dirty="0" smtClean="0"/>
              <a:t>Example: Recreation</a:t>
            </a:r>
            <a:endParaRPr lang="en-US" dirty="0"/>
          </a:p>
        </p:txBody>
      </p:sp>
      <p:pic>
        <p:nvPicPr>
          <p:cNvPr id="4" name="Content Placeholder 3" descr="Water Use Report example&#10;Use: recreation"/>
          <p:cNvPicPr>
            <a:picLocks noGrp="1" noChangeAspect="1"/>
          </p:cNvPicPr>
          <p:nvPr>
            <p:ph idx="1"/>
          </p:nvPr>
        </p:nvPicPr>
        <p:blipFill>
          <a:blip r:embed="rId3"/>
          <a:stretch>
            <a:fillRect/>
          </a:stretch>
        </p:blipFill>
        <p:spPr>
          <a:xfrm>
            <a:off x="1293812" y="381000"/>
            <a:ext cx="4638757" cy="6096000"/>
          </a:xfrm>
          <a:prstGeom prst="rect">
            <a:avLst/>
          </a:prstGeom>
        </p:spPr>
      </p:pic>
      <p:pic>
        <p:nvPicPr>
          <p:cNvPr id="5" name="Picture 4" descr="Water Use Report example&#10;Use: recreation&#10;subset"/>
          <p:cNvPicPr>
            <a:picLocks noChangeAspect="1"/>
          </p:cNvPicPr>
          <p:nvPr/>
        </p:nvPicPr>
        <p:blipFill rotWithShape="1">
          <a:blip r:embed="rId4"/>
          <a:srcRect t="6274" r="13250"/>
          <a:stretch/>
        </p:blipFill>
        <p:spPr>
          <a:xfrm>
            <a:off x="5789612" y="2286000"/>
            <a:ext cx="6324600" cy="1309978"/>
          </a:xfrm>
          <a:prstGeom prst="rect">
            <a:avLst/>
          </a:prstGeom>
        </p:spPr>
      </p:pic>
      <p:cxnSp>
        <p:nvCxnSpPr>
          <p:cNvPr id="7" name="Straight Connector 6" descr="red line" title="Subset Indicator Line"/>
          <p:cNvCxnSpPr/>
          <p:nvPr/>
        </p:nvCxnSpPr>
        <p:spPr>
          <a:xfrm>
            <a:off x="5637212" y="2895600"/>
            <a:ext cx="29535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7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Less Common Use Types</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979612" y="1981200"/>
            <a:ext cx="9144001" cy="4419600"/>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Flood Control</a:t>
            </a:r>
          </a:p>
          <a:p>
            <a:r>
              <a:rPr lang="en-US" dirty="0" smtClean="0">
                <a:latin typeface="Verdana" panose="020B0604030504040204" pitchFamily="34" charset="0"/>
                <a:ea typeface="Verdana" panose="020B0604030504040204" pitchFamily="34" charset="0"/>
                <a:cs typeface="Verdana" panose="020B0604030504040204" pitchFamily="34" charset="0"/>
              </a:rPr>
              <a:t>Water Quality</a:t>
            </a:r>
          </a:p>
          <a:p>
            <a:r>
              <a:rPr lang="en-US" dirty="0">
                <a:latin typeface="Verdana" panose="020B0604030504040204" pitchFamily="34" charset="0"/>
                <a:ea typeface="Verdana" panose="020B0604030504040204" pitchFamily="34" charset="0"/>
                <a:cs typeface="Verdana" panose="020B0604030504040204" pitchFamily="34" charset="0"/>
              </a:rPr>
              <a:t>Recharge</a:t>
            </a:r>
          </a:p>
          <a:p>
            <a:r>
              <a:rPr lang="en-US" dirty="0" smtClean="0">
                <a:latin typeface="Verdana" panose="020B0604030504040204" pitchFamily="34" charset="0"/>
                <a:ea typeface="Verdana" panose="020B0604030504040204" pitchFamily="34" charset="0"/>
                <a:cs typeface="Verdana" panose="020B0604030504040204" pitchFamily="34" charset="0"/>
              </a:rPr>
              <a:t>Wildlife/Conservation</a:t>
            </a:r>
          </a:p>
          <a:p>
            <a:r>
              <a:rPr lang="en-US" dirty="0" smtClean="0">
                <a:latin typeface="Verdana" panose="020B0604030504040204" pitchFamily="34" charset="0"/>
                <a:ea typeface="Verdana" panose="020B0604030504040204" pitchFamily="34" charset="0"/>
                <a:cs typeface="Verdana" panose="020B0604030504040204" pitchFamily="34" charset="0"/>
              </a:rPr>
              <a:t>Other</a:t>
            </a:r>
          </a:p>
          <a:p>
            <a:endParaRPr lang="en-US" dirty="0"/>
          </a:p>
        </p:txBody>
      </p:sp>
      <p:pic>
        <p:nvPicPr>
          <p:cNvPr id="4" name="Picture 3" descr="clipart" title="deer"/>
          <p:cNvPicPr>
            <a:picLocks noChangeAspect="1"/>
          </p:cNvPicPr>
          <p:nvPr/>
        </p:nvPicPr>
        <p:blipFill rotWithShape="1">
          <a:blip r:embed="rId3" cstate="print">
            <a:extLst>
              <a:ext uri="{28A0092B-C50C-407E-A947-70E740481C1C}">
                <a14:useLocalDpi xmlns:a14="http://schemas.microsoft.com/office/drawing/2010/main" val="0"/>
              </a:ext>
            </a:extLst>
          </a:blip>
          <a:srcRect t="10417" b="31250"/>
          <a:stretch/>
        </p:blipFill>
        <p:spPr>
          <a:xfrm>
            <a:off x="1141412" y="4876800"/>
            <a:ext cx="2586399" cy="2133600"/>
          </a:xfrm>
          <a:prstGeom prst="rect">
            <a:avLst/>
          </a:prstGeom>
        </p:spPr>
      </p:pic>
      <p:pic>
        <p:nvPicPr>
          <p:cNvPr id="5" name="Picture 4" descr="clipart" title="flooded hous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6237" y="5130053"/>
            <a:ext cx="1627094" cy="1627094"/>
          </a:xfrm>
          <a:prstGeom prst="rect">
            <a:avLst/>
          </a:prstGeom>
        </p:spPr>
      </p:pic>
    </p:spTree>
    <p:extLst>
      <p:ext uri="{BB962C8B-B14F-4D97-AF65-F5344CB8AC3E}">
        <p14:creationId xmlns:p14="http://schemas.microsoft.com/office/powerpoint/2010/main" val="124298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3048000"/>
            <a:ext cx="2895600" cy="1219200"/>
          </a:xfrm>
        </p:spPr>
        <p:txBody>
          <a:bodyPr>
            <a:normAutofit fontScale="90000"/>
          </a:bodyPr>
          <a:lstStyle/>
          <a:p>
            <a:r>
              <a:rPr lang="en-US" dirty="0" smtClean="0"/>
              <a:t>Example: Flood Control, Water Quality</a:t>
            </a:r>
            <a:endParaRPr lang="en-US" dirty="0"/>
          </a:p>
        </p:txBody>
      </p:sp>
      <p:pic>
        <p:nvPicPr>
          <p:cNvPr id="4" name="Content Placeholder 3" descr="Water Use Report example&#10;Use: flood control, water quality&#10;"/>
          <p:cNvPicPr>
            <a:picLocks noGrp="1" noChangeAspect="1"/>
          </p:cNvPicPr>
          <p:nvPr>
            <p:ph idx="1"/>
          </p:nvPr>
        </p:nvPicPr>
        <p:blipFill>
          <a:blip r:embed="rId3"/>
          <a:stretch>
            <a:fillRect/>
          </a:stretch>
        </p:blipFill>
        <p:spPr>
          <a:xfrm>
            <a:off x="1446212" y="228600"/>
            <a:ext cx="4664116" cy="6090334"/>
          </a:xfrm>
          <a:prstGeom prst="rect">
            <a:avLst/>
          </a:prstGeom>
        </p:spPr>
      </p:pic>
      <p:pic>
        <p:nvPicPr>
          <p:cNvPr id="5" name="Picture 4" descr="Water Use Report example&#10;Use: flood control, water quality&#10;subset"/>
          <p:cNvPicPr>
            <a:picLocks noChangeAspect="1"/>
          </p:cNvPicPr>
          <p:nvPr/>
        </p:nvPicPr>
        <p:blipFill rotWithShape="1">
          <a:blip r:embed="rId4"/>
          <a:srcRect l="794" t="3066" r="2756" b="2328"/>
          <a:stretch/>
        </p:blipFill>
        <p:spPr>
          <a:xfrm>
            <a:off x="6239176" y="251012"/>
            <a:ext cx="5798836" cy="4473388"/>
          </a:xfrm>
          <a:prstGeom prst="rect">
            <a:avLst/>
          </a:prstGeom>
        </p:spPr>
      </p:pic>
      <p:sp>
        <p:nvSpPr>
          <p:cNvPr id="3" name="TextBox 2" descr="For reporting year 2017 the “Used” field is being renamed to “Remained in Watercourse Amount”&#10;"/>
          <p:cNvSpPr txBox="1"/>
          <p:nvPr/>
        </p:nvSpPr>
        <p:spPr>
          <a:xfrm>
            <a:off x="6239176" y="5288602"/>
            <a:ext cx="4648200" cy="923330"/>
          </a:xfrm>
          <a:prstGeom prst="rect">
            <a:avLst/>
          </a:prstGeom>
          <a:noFill/>
        </p:spPr>
        <p:txBody>
          <a:bodyPr wrap="square" rtlCol="0">
            <a:spAutoFit/>
          </a:bodyPr>
          <a:lstStyle/>
          <a:p>
            <a:r>
              <a:rPr lang="en-US" dirty="0" smtClean="0"/>
              <a:t>For reporting year 2017 the “Used” field is being </a:t>
            </a:r>
            <a:r>
              <a:rPr lang="en-US" dirty="0" smtClean="0">
                <a:latin typeface="Verdana" panose="020B0604030504040204" pitchFamily="34" charset="0"/>
                <a:ea typeface="Verdana" panose="020B0604030504040204" pitchFamily="34" charset="0"/>
                <a:cs typeface="Verdana" panose="020B0604030504040204" pitchFamily="34" charset="0"/>
              </a:rPr>
              <a:t>renamed</a:t>
            </a:r>
            <a:r>
              <a:rPr lang="en-US" dirty="0" smtClean="0"/>
              <a:t> to “Remained in Watercourse Amount”</a:t>
            </a:r>
            <a:endParaRPr lang="en-US" dirty="0"/>
          </a:p>
        </p:txBody>
      </p:sp>
      <p:cxnSp>
        <p:nvCxnSpPr>
          <p:cNvPr id="8" name="Straight Connector 7" descr="red connector line"/>
          <p:cNvCxnSpPr/>
          <p:nvPr/>
        </p:nvCxnSpPr>
        <p:spPr>
          <a:xfrm>
            <a:off x="5885546" y="2985247"/>
            <a:ext cx="449564" cy="239300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20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Recharge</a:t>
            </a:r>
            <a:endParaRPr lang="en-US" dirty="0"/>
          </a:p>
        </p:txBody>
      </p:sp>
      <p:pic>
        <p:nvPicPr>
          <p:cNvPr id="4" name="Content Placeholder 3" descr="Water Use Report example&#10;Use: Recharge"/>
          <p:cNvPicPr>
            <a:picLocks noGrp="1" noChangeAspect="1"/>
          </p:cNvPicPr>
          <p:nvPr>
            <p:ph idx="1"/>
          </p:nvPr>
        </p:nvPicPr>
        <p:blipFill>
          <a:blip r:embed="rId3"/>
          <a:stretch>
            <a:fillRect/>
          </a:stretch>
        </p:blipFill>
        <p:spPr>
          <a:xfrm>
            <a:off x="1370012" y="76200"/>
            <a:ext cx="5105400" cy="6639536"/>
          </a:xfrm>
          <a:prstGeom prst="rect">
            <a:avLst/>
          </a:prstGeom>
        </p:spPr>
      </p:pic>
      <p:pic>
        <p:nvPicPr>
          <p:cNvPr id="5" name="Picture 4" descr="Water Use Report example&#10;Use: Recharge&#10;subset"/>
          <p:cNvPicPr>
            <a:picLocks noChangeAspect="1"/>
          </p:cNvPicPr>
          <p:nvPr/>
        </p:nvPicPr>
        <p:blipFill>
          <a:blip r:embed="rId4"/>
          <a:stretch>
            <a:fillRect/>
          </a:stretch>
        </p:blipFill>
        <p:spPr>
          <a:xfrm>
            <a:off x="6774143" y="1157287"/>
            <a:ext cx="4926106" cy="1495425"/>
          </a:xfrm>
          <a:prstGeom prst="rect">
            <a:avLst/>
          </a:prstGeom>
        </p:spPr>
      </p:pic>
      <p:pic>
        <p:nvPicPr>
          <p:cNvPr id="6" name="Picture 5" descr="Water Use Report example&#10;Use: Recharge&#10;subset"/>
          <p:cNvPicPr>
            <a:picLocks noChangeAspect="1"/>
          </p:cNvPicPr>
          <p:nvPr/>
        </p:nvPicPr>
        <p:blipFill>
          <a:blip r:embed="rId5"/>
          <a:stretch>
            <a:fillRect/>
          </a:stretch>
        </p:blipFill>
        <p:spPr>
          <a:xfrm>
            <a:off x="6580489" y="3733800"/>
            <a:ext cx="5313414" cy="2147582"/>
          </a:xfrm>
          <a:prstGeom prst="rect">
            <a:avLst/>
          </a:prstGeom>
        </p:spPr>
      </p:pic>
    </p:spTree>
    <p:extLst>
      <p:ext uri="{BB962C8B-B14F-4D97-AF65-F5344CB8AC3E}">
        <p14:creationId xmlns:p14="http://schemas.microsoft.com/office/powerpoint/2010/main" val="95528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457200"/>
            <a:ext cx="11658600" cy="914400"/>
          </a:xfrm>
        </p:spPr>
        <p:txBody>
          <a:bodyPr>
            <a:no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General Water Use Report </a:t>
            </a:r>
            <a:br>
              <a:rPr lang="en-US" sz="4000" b="1" dirty="0" smtClean="0">
                <a:latin typeface="Verdana" panose="020B0604030504040204" pitchFamily="34" charset="0"/>
                <a:ea typeface="Verdana" panose="020B0604030504040204" pitchFamily="34" charset="0"/>
                <a:cs typeface="Verdana" panose="020B0604030504040204" pitchFamily="34" charset="0"/>
              </a:rPr>
            </a:br>
            <a:r>
              <a:rPr lang="en-US" sz="4000" b="1" dirty="0" smtClean="0">
                <a:latin typeface="Verdana" panose="020B0604030504040204" pitchFamily="34" charset="0"/>
                <a:ea typeface="Verdana" panose="020B0604030504040204" pitchFamily="34" charset="0"/>
                <a:cs typeface="Verdana" panose="020B0604030504040204" pitchFamily="34" charset="0"/>
              </a:rPr>
              <a:t>Form Online</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674812" y="1524000"/>
            <a:ext cx="10287000" cy="4724400"/>
          </a:xfrm>
        </p:spPr>
        <p:txBody>
          <a:bodyPr/>
          <a:lstStyle/>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Generalized form available online</a:t>
            </a:r>
          </a:p>
          <a:p>
            <a:pPr lvl="1"/>
            <a:r>
              <a:rPr lang="en-US" dirty="0">
                <a:latin typeface="Verdana" panose="020B0604030504040204" pitchFamily="34" charset="0"/>
                <a:ea typeface="Verdana" panose="020B0604030504040204" pitchFamily="34" charset="0"/>
                <a:cs typeface="Verdana" panose="020B0604030504040204" pitchFamily="34" charset="0"/>
                <a:hlinkClick r:id="rId3"/>
              </a:rPr>
              <a:t>https://</a:t>
            </a:r>
            <a:r>
              <a:rPr lang="en-US" dirty="0" smtClean="0">
                <a:latin typeface="Verdana" panose="020B0604030504040204" pitchFamily="34" charset="0"/>
                <a:ea typeface="Verdana" panose="020B0604030504040204" pitchFamily="34" charset="0"/>
                <a:cs typeface="Verdana" panose="020B0604030504040204" pitchFamily="34" charset="0"/>
                <a:hlinkClick r:id="rId3"/>
              </a:rPr>
              <a:t>www.tceq.texas.gov/permitting/water_rights/wr-permitting/water-right-permits-annual-water-use-report</a:t>
            </a:r>
            <a:r>
              <a:rPr lang="en-US" dirty="0" smtClean="0">
                <a:latin typeface="Verdana" panose="020B0604030504040204" pitchFamily="34" charset="0"/>
                <a:ea typeface="Verdana" panose="020B0604030504040204" pitchFamily="34" charset="0"/>
                <a:cs typeface="Verdana" panose="020B0604030504040204" pitchFamily="34" charset="0"/>
              </a:rPr>
              <a:t> </a:t>
            </a:r>
          </a:p>
          <a:p>
            <a:r>
              <a:rPr lang="en-US" dirty="0" smtClean="0">
                <a:latin typeface="Verdana" panose="020B0604030504040204" pitchFamily="34" charset="0"/>
                <a:ea typeface="Verdana" panose="020B0604030504040204" pitchFamily="34" charset="0"/>
                <a:cs typeface="Verdana" panose="020B0604030504040204" pitchFamily="34" charset="0"/>
              </a:rPr>
              <a:t>Applicable to all use types</a:t>
            </a:r>
          </a:p>
          <a:p>
            <a:r>
              <a:rPr lang="en-US" dirty="0" smtClean="0">
                <a:latin typeface="Verdana" panose="020B0604030504040204" pitchFamily="34" charset="0"/>
                <a:ea typeface="Verdana" panose="020B0604030504040204" pitchFamily="34" charset="0"/>
                <a:cs typeface="Verdana" panose="020B0604030504040204" pitchFamily="34" charset="0"/>
              </a:rPr>
              <a:t>10 pages long</a:t>
            </a:r>
          </a:p>
          <a:p>
            <a:pPr lvl="1"/>
            <a:r>
              <a:rPr lang="en-US" dirty="0" smtClean="0">
                <a:latin typeface="Verdana" panose="020B0604030504040204" pitchFamily="34" charset="0"/>
                <a:ea typeface="Verdana" panose="020B0604030504040204" pitchFamily="34" charset="0"/>
                <a:cs typeface="Verdana" panose="020B0604030504040204" pitchFamily="34" charset="0"/>
              </a:rPr>
              <a:t>First 2 pages required for all reports</a:t>
            </a:r>
          </a:p>
          <a:p>
            <a:pPr lvl="1"/>
            <a:r>
              <a:rPr lang="en-US" dirty="0" smtClean="0">
                <a:latin typeface="Verdana" panose="020B0604030504040204" pitchFamily="34" charset="0"/>
                <a:ea typeface="Verdana" panose="020B0604030504040204" pitchFamily="34" charset="0"/>
                <a:cs typeface="Verdana" panose="020B0604030504040204" pitchFamily="34" charset="0"/>
              </a:rPr>
              <a:t>Additional pages as applicable to the water right</a:t>
            </a:r>
          </a:p>
          <a:p>
            <a:pPr lvl="1"/>
            <a:r>
              <a:rPr lang="en-US" dirty="0" smtClean="0">
                <a:latin typeface="Verdana" panose="020B0604030504040204" pitchFamily="34" charset="0"/>
                <a:ea typeface="Verdana" panose="020B0604030504040204" pitchFamily="34" charset="0"/>
                <a:cs typeface="Verdana" panose="020B0604030504040204" pitchFamily="34" charset="0"/>
              </a:rPr>
              <a:t>All 10 pages may not apply in a given situation</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6456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152400"/>
            <a:ext cx="9144001" cy="1219200"/>
          </a:xfrm>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Returning Water Use Reports</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979612" y="1600200"/>
            <a:ext cx="9753600" cy="4724400"/>
          </a:xfrm>
        </p:spPr>
        <p:txBody>
          <a:bodyPr>
            <a:normAutofit lnSpcReduction="10000"/>
          </a:bodyPr>
          <a:lstStyle/>
          <a:p>
            <a:r>
              <a:rPr lang="en-US" dirty="0">
                <a:latin typeface="Verdana" panose="020B0604030504040204" pitchFamily="34" charset="0"/>
                <a:ea typeface="Verdana" panose="020B0604030504040204" pitchFamily="34" charset="0"/>
                <a:cs typeface="Verdana" panose="020B0604030504040204" pitchFamily="34" charset="0"/>
              </a:rPr>
              <a:t>Forms mailed to the address on file are generated specifically for each water right based on unique authorizations and should be </a:t>
            </a:r>
            <a:r>
              <a:rPr lang="en-US" b="1" dirty="0">
                <a:latin typeface="Verdana" panose="020B0604030504040204" pitchFamily="34" charset="0"/>
                <a:ea typeface="Verdana" panose="020B0604030504040204" pitchFamily="34" charset="0"/>
                <a:cs typeface="Verdana" panose="020B0604030504040204" pitchFamily="34" charset="0"/>
              </a:rPr>
              <a:t>first choice for usage </a:t>
            </a:r>
            <a:r>
              <a:rPr lang="en-US" b="1" dirty="0" smtClean="0">
                <a:latin typeface="Verdana" panose="020B0604030504040204" pitchFamily="34" charset="0"/>
                <a:ea typeface="Verdana" panose="020B0604030504040204" pitchFamily="34" charset="0"/>
                <a:cs typeface="Verdana" panose="020B0604030504040204" pitchFamily="34" charset="0"/>
              </a:rPr>
              <a:t>reporting</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In the event that your reports arrive or become damaged, you may call WRCAT to have another copy of the form mailed, faxed, or emailed to you or </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Download the general use form 10316 from the TCEQ website, however, this form will have no indication on which portions apply to your specific water right</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044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Water Usage Reporting in Watermaster Areas</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457200" indent="-457200">
              <a:lnSpc>
                <a:spcPct val="150000"/>
              </a:lnSpc>
            </a:pPr>
            <a:r>
              <a:rPr lang="en-US" sz="2800" dirty="0">
                <a:latin typeface="Verdana" panose="020B0604030504040204" pitchFamily="34" charset="0"/>
                <a:ea typeface="Verdana" panose="020B0604030504040204" pitchFamily="34" charset="0"/>
                <a:cs typeface="Verdana" panose="020B0604030504040204" pitchFamily="34" charset="0"/>
              </a:rPr>
              <a:t>Water rights located in a </a:t>
            </a:r>
            <a:r>
              <a:rPr lang="en-US" sz="2800" b="1" dirty="0">
                <a:latin typeface="Verdana" panose="020B0604030504040204" pitchFamily="34" charset="0"/>
                <a:ea typeface="Verdana" panose="020B0604030504040204" pitchFamily="34" charset="0"/>
                <a:cs typeface="Verdana" panose="020B0604030504040204" pitchFamily="34" charset="0"/>
              </a:rPr>
              <a:t>Watermaster</a:t>
            </a:r>
            <a:r>
              <a:rPr lang="en-US" sz="2800" dirty="0">
                <a:latin typeface="Verdana" panose="020B0604030504040204" pitchFamily="34" charset="0"/>
                <a:ea typeface="Verdana" panose="020B0604030504040204" pitchFamily="34" charset="0"/>
                <a:cs typeface="Verdana" panose="020B0604030504040204" pitchFamily="34" charset="0"/>
              </a:rPr>
              <a:t> area will report use directly to the Watermaster</a:t>
            </a:r>
          </a:p>
          <a:p>
            <a:pPr marL="457200" indent="-457200">
              <a:lnSpc>
                <a:spcPct val="150000"/>
              </a:lnSpc>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457200" indent="-457200">
              <a:lnSpc>
                <a:spcPct val="150000"/>
              </a:lnSpc>
            </a:pPr>
            <a:r>
              <a:rPr lang="en-US" sz="2800" dirty="0">
                <a:latin typeface="Verdana" panose="020B0604030504040204" pitchFamily="34" charset="0"/>
                <a:ea typeface="Verdana" panose="020B0604030504040204" pitchFamily="34" charset="0"/>
                <a:cs typeface="Verdana" panose="020B0604030504040204" pitchFamily="34" charset="0"/>
              </a:rPr>
              <a:t>These water rights do not submit an annual usage report to TCEQ </a:t>
            </a:r>
            <a:r>
              <a:rPr lang="en-US" sz="2800" dirty="0" smtClean="0">
                <a:latin typeface="Verdana" panose="020B0604030504040204" pitchFamily="34" charset="0"/>
                <a:ea typeface="Verdana" panose="020B0604030504040204" pitchFamily="34" charset="0"/>
                <a:cs typeface="Verdana" panose="020B0604030504040204" pitchFamily="34" charset="0"/>
              </a:rPr>
              <a:t>headquarters</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577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Texas Watermaster Areas</a:t>
            </a:r>
            <a:endParaRPr lang="en-US" dirty="0"/>
          </a:p>
        </p:txBody>
      </p:sp>
      <p:pic>
        <p:nvPicPr>
          <p:cNvPr id="4" name="Content Placeholder 3" descr="Map of Texas showing the Watermaster Areas." title="Texas Watermaster Areas"/>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598612" y="-26988"/>
            <a:ext cx="8904287" cy="6884988"/>
          </a:xfrm>
        </p:spPr>
      </p:pic>
    </p:spTree>
    <p:extLst>
      <p:ext uri="{BB962C8B-B14F-4D97-AF65-F5344CB8AC3E}">
        <p14:creationId xmlns:p14="http://schemas.microsoft.com/office/powerpoint/2010/main" val="59788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2" y="381000"/>
            <a:ext cx="10972800" cy="1219200"/>
          </a:xfrm>
        </p:spPr>
        <p:txBody>
          <a:bodyPr>
            <a:no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What is a Water Right? </a:t>
            </a:r>
            <a:br>
              <a:rPr lang="en-US" sz="4000" b="1" dirty="0" smtClean="0">
                <a:latin typeface="Verdana" panose="020B0604030504040204" pitchFamily="34" charset="0"/>
                <a:ea typeface="Verdana" panose="020B0604030504040204" pitchFamily="34" charset="0"/>
                <a:cs typeface="Verdana" panose="020B0604030504040204" pitchFamily="34" charset="0"/>
              </a:rPr>
            </a:br>
            <a:r>
              <a:rPr lang="en-US" sz="4000" b="1" dirty="0" smtClean="0">
                <a:latin typeface="Verdana" panose="020B0604030504040204" pitchFamily="34" charset="0"/>
                <a:ea typeface="Verdana" panose="020B0604030504040204" pitchFamily="34" charset="0"/>
                <a:cs typeface="Verdana" panose="020B0604030504040204" pitchFamily="34" charset="0"/>
              </a:rPr>
              <a:t>Texas Water Code (TWC) §11.002(5)</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14" name="Content Placeholder 13"/>
          <p:cNvSpPr>
            <a:spLocks noGrp="1"/>
          </p:cNvSpPr>
          <p:nvPr>
            <p:ph idx="1"/>
          </p:nvPr>
        </p:nvSpPr>
        <p:spPr>
          <a:xfrm>
            <a:off x="1997618" y="2971800"/>
            <a:ext cx="9144001" cy="1981200"/>
          </a:xfrm>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 right acquired under the laws of Texas to impound, divert, or use state water</a:t>
            </a:r>
            <a:r>
              <a:rPr lang="en-US" b="1" dirty="0" smtClean="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457200"/>
            <a:ext cx="9372600" cy="1676400"/>
          </a:xfrm>
        </p:spPr>
        <p:txBody>
          <a:bodyPr>
            <a:normAutofit fontScale="90000"/>
          </a:bodyPr>
          <a:lstStyle/>
          <a:p>
            <a:r>
              <a:rPr lang="en-US" sz="4400" b="1" dirty="0" smtClean="0">
                <a:latin typeface="Verdana" panose="020B0604030504040204" pitchFamily="34" charset="0"/>
                <a:ea typeface="Verdana" panose="020B0604030504040204" pitchFamily="34" charset="0"/>
                <a:cs typeface="Verdana" panose="020B0604030504040204" pitchFamily="34" charset="0"/>
              </a:rPr>
              <a:t>Number of Water Rights within the Watermaster Areas</a:t>
            </a:r>
            <a:r>
              <a:rPr lang="en-US" dirty="0" smtClean="0"/>
              <a:t/>
            </a:r>
            <a:br>
              <a:rPr lang="en-US" dirty="0" smtClean="0"/>
            </a:br>
            <a:endParaRPr lang="en-US" dirty="0"/>
          </a:p>
        </p:txBody>
      </p:sp>
      <p:graphicFrame>
        <p:nvGraphicFramePr>
          <p:cNvPr id="4" name="Content Placeholder 3" descr="Table of the total number of water rights within a Watermaster Area."/>
          <p:cNvGraphicFramePr>
            <a:graphicFrameLocks noGrp="1"/>
          </p:cNvGraphicFramePr>
          <p:nvPr>
            <p:ph idx="1"/>
            <p:extLst>
              <p:ext uri="{D42A27DB-BD31-4B8C-83A1-F6EECF244321}">
                <p14:modId xmlns:p14="http://schemas.microsoft.com/office/powerpoint/2010/main" val="4282236267"/>
              </p:ext>
            </p:extLst>
          </p:nvPr>
        </p:nvGraphicFramePr>
        <p:xfrm>
          <a:off x="3591196" y="2133600"/>
          <a:ext cx="5006432" cy="3405051"/>
        </p:xfrm>
        <a:graphic>
          <a:graphicData uri="http://schemas.openxmlformats.org/drawingml/2006/table">
            <a:tbl>
              <a:tblPr firstRow="1" bandRow="1">
                <a:tableStyleId>{5C22544A-7EE6-4342-B048-85BDC9FD1C3A}</a:tableStyleId>
              </a:tblPr>
              <a:tblGrid>
                <a:gridCol w="2503216"/>
                <a:gridCol w="2503216"/>
              </a:tblGrid>
              <a:tr h="873801">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Watermaster</a:t>
                      </a:r>
                      <a:r>
                        <a:rPr lang="en-US" baseline="0" dirty="0" smtClean="0">
                          <a:latin typeface="Verdana" panose="020B0604030504040204" pitchFamily="34" charset="0"/>
                          <a:ea typeface="Verdana" panose="020B0604030504040204" pitchFamily="34" charset="0"/>
                          <a:cs typeface="Verdana" panose="020B0604030504040204" pitchFamily="34" charset="0"/>
                        </a:rPr>
                        <a:t> Area</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 of WRs</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tc>
              </a:tr>
              <a:tr h="5062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South Texas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1064</a:t>
                      </a:r>
                    </a:p>
                  </a:txBody>
                  <a:tcPr anchor="ctr"/>
                </a:tc>
              </a:tr>
              <a:tr h="506250">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Concho</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228</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tc>
              </a:tr>
              <a:tr h="506250">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Brazos</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1173</a:t>
                      </a:r>
                    </a:p>
                  </a:txBody>
                  <a:tcPr anchor="ctr"/>
                </a:tc>
              </a:tr>
              <a:tr h="506250">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Rio Grande</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873</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tc>
              </a:tr>
              <a:tr h="506250">
                <a:tc>
                  <a: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Total</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3338</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116226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Ways to Submit Your Water Use Report</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lnSpcReduction="10000"/>
          </a:bodyPr>
          <a:lstStyle/>
          <a:p>
            <a:pPr lvl="0"/>
            <a:r>
              <a:rPr lang="en-US" sz="3600" dirty="0" smtClean="0">
                <a:latin typeface="Verdana" panose="020B0604030504040204" pitchFamily="34" charset="0"/>
                <a:ea typeface="Verdana" panose="020B0604030504040204" pitchFamily="34" charset="0"/>
                <a:cs typeface="Verdana" panose="020B0604030504040204" pitchFamily="34" charset="0"/>
              </a:rPr>
              <a:t>By Mail:</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PO Box 13087, MC-160, Austin, Texas 78753</a:t>
            </a:r>
          </a:p>
          <a:p>
            <a:endParaRPr lang="en-US" sz="3600" dirty="0" smtClean="0">
              <a:latin typeface="Verdana" panose="020B0604030504040204" pitchFamily="34" charset="0"/>
              <a:ea typeface="Verdana" panose="020B0604030504040204" pitchFamily="34" charset="0"/>
              <a:cs typeface="Verdana" panose="020B0604030504040204" pitchFamily="34" charset="0"/>
            </a:endParaRPr>
          </a:p>
          <a:p>
            <a:r>
              <a:rPr lang="en-US" sz="3600" dirty="0" smtClean="0">
                <a:latin typeface="Verdana" panose="020B0604030504040204" pitchFamily="34" charset="0"/>
                <a:ea typeface="Verdana" panose="020B0604030504040204" pitchFamily="34" charset="0"/>
                <a:cs typeface="Verdana" panose="020B0604030504040204" pitchFamily="34" charset="0"/>
              </a:rPr>
              <a:t>By Email</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WUR@tceq.texas.gov</a:t>
            </a:r>
          </a:p>
          <a:p>
            <a:endParaRPr lang="en-US" sz="3600" dirty="0" smtClean="0">
              <a:latin typeface="Verdana" panose="020B0604030504040204" pitchFamily="34" charset="0"/>
              <a:ea typeface="Verdana" panose="020B0604030504040204" pitchFamily="34" charset="0"/>
              <a:cs typeface="Verdana" panose="020B0604030504040204" pitchFamily="34" charset="0"/>
            </a:endParaRPr>
          </a:p>
          <a:p>
            <a:r>
              <a:rPr lang="en-US" sz="3600" dirty="0" smtClean="0">
                <a:latin typeface="Verdana" panose="020B0604030504040204" pitchFamily="34" charset="0"/>
                <a:ea typeface="Verdana" panose="020B0604030504040204" pitchFamily="34" charset="0"/>
                <a:cs typeface="Verdana" panose="020B0604030504040204" pitchFamily="34" charset="0"/>
              </a:rPr>
              <a:t>By Fax</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512-239-2214</a:t>
            </a: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296042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152400"/>
            <a:ext cx="9144001" cy="1219200"/>
          </a:xfrm>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Frequently Asked Questions</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fontScale="85000" lnSpcReduction="20000"/>
          </a:bodyPr>
          <a:lstStyle/>
          <a:p>
            <a:pPr lvl="0"/>
            <a:r>
              <a:rPr lang="en-US" dirty="0">
                <a:latin typeface="Verdana" panose="020B0604030504040204" pitchFamily="34" charset="0"/>
                <a:ea typeface="Verdana" panose="020B0604030504040204" pitchFamily="34" charset="0"/>
                <a:cs typeface="Verdana" panose="020B0604030504040204" pitchFamily="34" charset="0"/>
              </a:rPr>
              <a:t>We made no diversions this year, how do I report this?</a:t>
            </a:r>
          </a:p>
          <a:p>
            <a:pPr lvl="0"/>
            <a:endParaRPr lang="en-US" dirty="0" smtClean="0">
              <a:latin typeface="Verdana" panose="020B0604030504040204" pitchFamily="34" charset="0"/>
              <a:ea typeface="Verdana" panose="020B0604030504040204" pitchFamily="34" charset="0"/>
              <a:cs typeface="Verdana" panose="020B0604030504040204" pitchFamily="34" charset="0"/>
            </a:endParaRPr>
          </a:p>
          <a:p>
            <a:pPr lvl="0"/>
            <a:r>
              <a:rPr lang="en-US" b="1" dirty="0" smtClean="0">
                <a:latin typeface="Verdana" panose="020B0604030504040204" pitchFamily="34" charset="0"/>
                <a:ea typeface="Verdana" panose="020B0604030504040204" pitchFamily="34" charset="0"/>
                <a:cs typeface="Verdana" panose="020B0604030504040204" pitchFamily="34" charset="0"/>
              </a:rPr>
              <a:t>How </a:t>
            </a:r>
            <a:r>
              <a:rPr lang="en-US" b="1" dirty="0">
                <a:latin typeface="Verdana" panose="020B0604030504040204" pitchFamily="34" charset="0"/>
                <a:ea typeface="Verdana" panose="020B0604030504040204" pitchFamily="34" charset="0"/>
                <a:cs typeface="Verdana" panose="020B0604030504040204" pitchFamily="34" charset="0"/>
              </a:rPr>
              <a:t>do I report if I am no longer the owner of the property/water right?</a:t>
            </a:r>
          </a:p>
          <a:p>
            <a:pPr lvl="0"/>
            <a:endParaRPr lang="en-US" dirty="0" smtClean="0">
              <a:latin typeface="Verdana" panose="020B0604030504040204" pitchFamily="34" charset="0"/>
              <a:ea typeface="Verdana" panose="020B0604030504040204" pitchFamily="34" charset="0"/>
              <a:cs typeface="Verdana" panose="020B0604030504040204" pitchFamily="34" charset="0"/>
            </a:endParaRPr>
          </a:p>
          <a:p>
            <a:pPr lvl="0"/>
            <a:r>
              <a:rPr lang="en-US" dirty="0" smtClean="0">
                <a:latin typeface="Verdana" panose="020B0604030504040204" pitchFamily="34" charset="0"/>
                <a:ea typeface="Verdana" panose="020B0604030504040204" pitchFamily="34" charset="0"/>
                <a:cs typeface="Verdana" panose="020B0604030504040204" pitchFamily="34" charset="0"/>
              </a:rPr>
              <a:t>I </a:t>
            </a:r>
            <a:r>
              <a:rPr lang="en-US" dirty="0">
                <a:latin typeface="Verdana" panose="020B0604030504040204" pitchFamily="34" charset="0"/>
                <a:ea typeface="Verdana" panose="020B0604030504040204" pitchFamily="34" charset="0"/>
                <a:cs typeface="Verdana" panose="020B0604030504040204" pitchFamily="34" charset="0"/>
              </a:rPr>
              <a:t>only have a recreational water right, why did I receive the Water </a:t>
            </a:r>
            <a:r>
              <a:rPr lang="en-US" dirty="0" smtClean="0">
                <a:latin typeface="Verdana" panose="020B0604030504040204" pitchFamily="34" charset="0"/>
                <a:ea typeface="Verdana" panose="020B0604030504040204" pitchFamily="34" charset="0"/>
                <a:cs typeface="Verdana" panose="020B0604030504040204" pitchFamily="34" charset="0"/>
              </a:rPr>
              <a:t>Use </a:t>
            </a:r>
            <a:r>
              <a:rPr lang="en-US" dirty="0">
                <a:latin typeface="Verdana" panose="020B0604030504040204" pitchFamily="34" charset="0"/>
                <a:ea typeface="Verdana" panose="020B0604030504040204" pitchFamily="34" charset="0"/>
                <a:cs typeface="Verdana" panose="020B0604030504040204" pitchFamily="34" charset="0"/>
              </a:rPr>
              <a:t>R</a:t>
            </a:r>
            <a:r>
              <a:rPr lang="en-US" dirty="0" smtClean="0">
                <a:latin typeface="Verdana" panose="020B0604030504040204" pitchFamily="34" charset="0"/>
                <a:ea typeface="Verdana" panose="020B0604030504040204" pitchFamily="34" charset="0"/>
                <a:cs typeface="Verdana" panose="020B0604030504040204" pitchFamily="34" charset="0"/>
              </a:rPr>
              <a:t>eport </a:t>
            </a:r>
            <a:r>
              <a:rPr lang="en-US" dirty="0">
                <a:latin typeface="Verdana" panose="020B0604030504040204" pitchFamily="34" charset="0"/>
                <a:ea typeface="Verdana" panose="020B0604030504040204" pitchFamily="34" charset="0"/>
                <a:cs typeface="Verdana" panose="020B0604030504040204" pitchFamily="34" charset="0"/>
              </a:rPr>
              <a:t>F</a:t>
            </a:r>
            <a:r>
              <a:rPr lang="en-US" dirty="0" smtClean="0">
                <a:latin typeface="Verdana" panose="020B0604030504040204" pitchFamily="34" charset="0"/>
                <a:ea typeface="Verdana" panose="020B0604030504040204" pitchFamily="34" charset="0"/>
                <a:cs typeface="Verdana" panose="020B0604030504040204" pitchFamily="34" charset="0"/>
              </a:rPr>
              <a:t>orm</a:t>
            </a:r>
            <a:r>
              <a:rPr lang="en-US" dirty="0">
                <a:latin typeface="Verdana" panose="020B0604030504040204" pitchFamily="34" charset="0"/>
                <a:ea typeface="Verdana" panose="020B0604030504040204" pitchFamily="34" charset="0"/>
                <a:cs typeface="Verdana" panose="020B0604030504040204" pitchFamily="34" charset="0"/>
              </a:rPr>
              <a:t>?</a:t>
            </a:r>
          </a:p>
          <a:p>
            <a:pPr lvl="0"/>
            <a:endParaRPr lang="en-US" dirty="0" smtClean="0">
              <a:latin typeface="Verdana" panose="020B0604030504040204" pitchFamily="34" charset="0"/>
              <a:ea typeface="Verdana" panose="020B0604030504040204" pitchFamily="34" charset="0"/>
              <a:cs typeface="Verdana" panose="020B0604030504040204" pitchFamily="34" charset="0"/>
            </a:endParaRPr>
          </a:p>
          <a:p>
            <a:pPr lvl="0"/>
            <a:r>
              <a:rPr lang="en-US" dirty="0" smtClean="0">
                <a:latin typeface="Verdana" panose="020B0604030504040204" pitchFamily="34" charset="0"/>
                <a:ea typeface="Verdana" panose="020B0604030504040204" pitchFamily="34" charset="0"/>
                <a:cs typeface="Verdana" panose="020B0604030504040204" pitchFamily="34" charset="0"/>
              </a:rPr>
              <a:t>Do </a:t>
            </a:r>
            <a:r>
              <a:rPr lang="en-US" dirty="0">
                <a:latin typeface="Verdana" panose="020B0604030504040204" pitchFamily="34" charset="0"/>
                <a:ea typeface="Verdana" panose="020B0604030504040204" pitchFamily="34" charset="0"/>
                <a:cs typeface="Verdana" panose="020B0604030504040204" pitchFamily="34" charset="0"/>
              </a:rPr>
              <a:t>I have to have this form notarized?</a:t>
            </a:r>
          </a:p>
          <a:p>
            <a:pPr lvl="0"/>
            <a:endParaRPr lang="en-US" dirty="0" smtClean="0">
              <a:latin typeface="Verdana" panose="020B0604030504040204" pitchFamily="34" charset="0"/>
              <a:ea typeface="Verdana" panose="020B0604030504040204" pitchFamily="34" charset="0"/>
              <a:cs typeface="Verdana" panose="020B0604030504040204" pitchFamily="34" charset="0"/>
            </a:endParaRPr>
          </a:p>
          <a:p>
            <a:pPr lvl="0"/>
            <a:r>
              <a:rPr lang="en-US" b="1" dirty="0" smtClean="0">
                <a:latin typeface="Verdana" panose="020B0604030504040204" pitchFamily="34" charset="0"/>
                <a:ea typeface="Verdana" panose="020B0604030504040204" pitchFamily="34" charset="0"/>
                <a:cs typeface="Verdana" panose="020B0604030504040204" pitchFamily="34" charset="0"/>
              </a:rPr>
              <a:t>What </a:t>
            </a:r>
            <a:r>
              <a:rPr lang="en-US" b="1" dirty="0">
                <a:latin typeface="Verdana" panose="020B0604030504040204" pitchFamily="34" charset="0"/>
                <a:ea typeface="Verdana" panose="020B0604030504040204" pitchFamily="34" charset="0"/>
                <a:cs typeface="Verdana" panose="020B0604030504040204" pitchFamily="34" charset="0"/>
              </a:rPr>
              <a:t>happens if I don’t meet the March 1</a:t>
            </a:r>
            <a:r>
              <a:rPr lang="en-US" b="1" baseline="30000" dirty="0">
                <a:latin typeface="Verdana" panose="020B0604030504040204" pitchFamily="34" charset="0"/>
                <a:ea typeface="Verdana" panose="020B0604030504040204" pitchFamily="34" charset="0"/>
                <a:cs typeface="Verdana" panose="020B0604030504040204" pitchFamily="34" charset="0"/>
              </a:rPr>
              <a:t>st</a:t>
            </a:r>
            <a:r>
              <a:rPr lang="en-US" b="1" dirty="0">
                <a:latin typeface="Verdana" panose="020B0604030504040204" pitchFamily="34" charset="0"/>
                <a:ea typeface="Verdana" panose="020B0604030504040204" pitchFamily="34" charset="0"/>
                <a:cs typeface="Verdana" panose="020B0604030504040204" pitchFamily="34" charset="0"/>
              </a:rPr>
              <a:t> deadline</a:t>
            </a:r>
            <a:r>
              <a:rPr lang="en-US" b="1" dirty="0" smtClean="0">
                <a:latin typeface="Verdana" panose="020B0604030504040204" pitchFamily="34" charset="0"/>
                <a:ea typeface="Verdana" panose="020B0604030504040204" pitchFamily="34" charset="0"/>
                <a:cs typeface="Verdana" panose="020B0604030504040204" pitchFamily="34" charset="0"/>
              </a:rPr>
              <a:t>?</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6165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57200"/>
            <a:ext cx="10820400" cy="1219200"/>
          </a:xfrm>
        </p:spPr>
        <p:txBody>
          <a:bodyPr>
            <a:normAutofit fontScale="90000"/>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How do I report if I am no longer the owner of the property/water right?</a:t>
            </a:r>
            <a:r>
              <a:rPr lang="en-US" dirty="0">
                <a:latin typeface="Verdana" panose="020B0604030504040204" pitchFamily="34" charset="0"/>
                <a:ea typeface="Verdana" panose="020B0604030504040204" pitchFamily="34" charset="0"/>
                <a:cs typeface="Verdana" panose="020B0604030504040204" pitchFamily="34" charset="0"/>
              </a:rPr>
              <a:t/>
            </a:r>
            <a:br>
              <a:rPr lang="en-US" dirty="0">
                <a:latin typeface="Verdana" panose="020B0604030504040204" pitchFamily="34" charset="0"/>
                <a:ea typeface="Verdana" panose="020B0604030504040204" pitchFamily="34" charset="0"/>
                <a:cs typeface="Verdana" panose="020B0604030504040204" pitchFamily="34" charset="0"/>
              </a:rPr>
            </a:br>
            <a:endParaRPr lang="en-US" dirty="0"/>
          </a:p>
        </p:txBody>
      </p:sp>
      <p:pic>
        <p:nvPicPr>
          <p:cNvPr id="4" name="Content Placeholder 3" descr="section of water use report form for indicating change of ownership, back"/>
          <p:cNvPicPr>
            <a:picLocks noGrp="1" noChangeAspect="1"/>
          </p:cNvPicPr>
          <p:nvPr>
            <p:ph idx="1"/>
          </p:nvPr>
        </p:nvPicPr>
        <p:blipFill>
          <a:blip r:embed="rId3"/>
          <a:stretch>
            <a:fillRect/>
          </a:stretch>
        </p:blipFill>
        <p:spPr>
          <a:xfrm>
            <a:off x="2513012" y="3486150"/>
            <a:ext cx="8015020" cy="3295650"/>
          </a:xfrm>
          <a:prstGeom prst="rect">
            <a:avLst/>
          </a:prstGeom>
        </p:spPr>
      </p:pic>
      <p:pic>
        <p:nvPicPr>
          <p:cNvPr id="5" name="Picture 4" descr="section of water use report form for indicating change of ownership, front"/>
          <p:cNvPicPr>
            <a:picLocks noChangeAspect="1"/>
          </p:cNvPicPr>
          <p:nvPr/>
        </p:nvPicPr>
        <p:blipFill>
          <a:blip r:embed="rId4"/>
          <a:stretch>
            <a:fillRect/>
          </a:stretch>
        </p:blipFill>
        <p:spPr>
          <a:xfrm>
            <a:off x="2738437" y="1447800"/>
            <a:ext cx="7623175" cy="1866900"/>
          </a:xfrm>
          <a:prstGeom prst="rect">
            <a:avLst/>
          </a:prstGeom>
        </p:spPr>
      </p:pic>
    </p:spTree>
    <p:extLst>
      <p:ext uri="{BB962C8B-B14F-4D97-AF65-F5344CB8AC3E}">
        <p14:creationId xmlns:p14="http://schemas.microsoft.com/office/powerpoint/2010/main" val="266776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March 1</a:t>
            </a:r>
            <a:r>
              <a:rPr lang="en-US" sz="4000" b="1" baseline="30000" dirty="0" smtClean="0">
                <a:latin typeface="Verdana" panose="020B0604030504040204" pitchFamily="34" charset="0"/>
                <a:ea typeface="Verdana" panose="020B0604030504040204" pitchFamily="34" charset="0"/>
                <a:cs typeface="Verdana" panose="020B0604030504040204" pitchFamily="34" charset="0"/>
              </a:rPr>
              <a:t>st</a:t>
            </a:r>
            <a:r>
              <a:rPr lang="en-US" sz="4000" b="1" dirty="0" smtClean="0">
                <a:latin typeface="Verdana" panose="020B0604030504040204" pitchFamily="34" charset="0"/>
                <a:ea typeface="Verdana" panose="020B0604030504040204" pitchFamily="34" charset="0"/>
                <a:cs typeface="Verdana" panose="020B0604030504040204" pitchFamily="34" charset="0"/>
              </a:rPr>
              <a:t> Deadline</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827212" y="1828800"/>
            <a:ext cx="9753600" cy="4876800"/>
          </a:xfrm>
        </p:spPr>
        <p:txBody>
          <a:bodyPr>
            <a:normAutofit/>
          </a:bodyPr>
          <a:lstStyle/>
          <a:p>
            <a:pPr lvl="0"/>
            <a:r>
              <a:rPr lang="en-US" dirty="0" smtClean="0">
                <a:latin typeface="Verdana" panose="020B0604030504040204" pitchFamily="34" charset="0"/>
                <a:ea typeface="Verdana" panose="020B0604030504040204" pitchFamily="34" charset="0"/>
                <a:cs typeface="Verdana" panose="020B0604030504040204" pitchFamily="34" charset="0"/>
              </a:rPr>
              <a:t>Texas </a:t>
            </a:r>
            <a:r>
              <a:rPr lang="en-US" dirty="0">
                <a:latin typeface="Verdana" panose="020B0604030504040204" pitchFamily="34" charset="0"/>
                <a:ea typeface="Verdana" panose="020B0604030504040204" pitchFamily="34" charset="0"/>
                <a:cs typeface="Verdana" panose="020B0604030504040204" pitchFamily="34" charset="0"/>
              </a:rPr>
              <a:t>Water </a:t>
            </a:r>
            <a:r>
              <a:rPr lang="en-US" dirty="0" smtClean="0">
                <a:latin typeface="Verdana" panose="020B0604030504040204" pitchFamily="34" charset="0"/>
                <a:ea typeface="Verdana" panose="020B0604030504040204" pitchFamily="34" charset="0"/>
                <a:cs typeface="Verdana" panose="020B0604030504040204" pitchFamily="34" charset="0"/>
              </a:rPr>
              <a:t>Code </a:t>
            </a:r>
            <a:r>
              <a:rPr lang="en-US" dirty="0">
                <a:latin typeface="Verdana" panose="020B0604030504040204" pitchFamily="34" charset="0"/>
                <a:ea typeface="Verdana" panose="020B0604030504040204" pitchFamily="34" charset="0"/>
                <a:cs typeface="Verdana" panose="020B0604030504040204" pitchFamily="34" charset="0"/>
              </a:rPr>
              <a:t>§11.031(b</a:t>
            </a:r>
            <a:r>
              <a:rPr lang="en-US" dirty="0" smtClean="0">
                <a:latin typeface="Verdana" panose="020B0604030504040204" pitchFamily="34" charset="0"/>
                <a:ea typeface="Verdana" panose="020B0604030504040204" pitchFamily="34" charset="0"/>
                <a:cs typeface="Verdana" panose="020B0604030504040204" pitchFamily="34" charset="0"/>
              </a:rPr>
              <a:t>)</a:t>
            </a:r>
          </a:p>
          <a:p>
            <a:pPr lvl="1"/>
            <a:r>
              <a:rPr lang="en-US" dirty="0" smtClean="0">
                <a:latin typeface="Verdana" panose="020B0604030504040204" pitchFamily="34" charset="0"/>
                <a:ea typeface="Verdana" panose="020B0604030504040204" pitchFamily="34" charset="0"/>
                <a:cs typeface="Verdana" panose="020B0604030504040204" pitchFamily="34" charset="0"/>
              </a:rPr>
              <a:t>Effective September 1, 2013 a person who fails to submit a Water Use Report Form by March 1</a:t>
            </a:r>
            <a:r>
              <a:rPr lang="en-US" baseline="30000" dirty="0" smtClean="0">
                <a:latin typeface="Verdana" panose="020B0604030504040204" pitchFamily="34" charset="0"/>
                <a:ea typeface="Verdana" panose="020B0604030504040204" pitchFamily="34" charset="0"/>
                <a:cs typeface="Verdana" panose="020B0604030504040204" pitchFamily="34" charset="0"/>
              </a:rPr>
              <a:t>st</a:t>
            </a:r>
            <a:r>
              <a:rPr lang="en-US" dirty="0" smtClean="0">
                <a:latin typeface="Verdana" panose="020B0604030504040204" pitchFamily="34" charset="0"/>
                <a:ea typeface="Verdana" panose="020B0604030504040204" pitchFamily="34" charset="0"/>
                <a:cs typeface="Verdana" panose="020B0604030504040204" pitchFamily="34" charset="0"/>
              </a:rPr>
              <a:t> can be fined:</a:t>
            </a:r>
          </a:p>
          <a:p>
            <a:pPr lvl="2">
              <a:lnSpc>
                <a:spcPct val="150000"/>
              </a:lnSpc>
            </a:pPr>
            <a:r>
              <a:rPr lang="en-US" dirty="0" smtClean="0">
                <a:latin typeface="Verdana" panose="020B0604030504040204" pitchFamily="34" charset="0"/>
                <a:ea typeface="Verdana" panose="020B0604030504040204" pitchFamily="34" charset="0"/>
                <a:cs typeface="Verdana" panose="020B0604030504040204" pitchFamily="34" charset="0"/>
              </a:rPr>
              <a:t>(1) up to $100 a day for water right authorizations of 5,000 acre-feet or less per year; </a:t>
            </a:r>
          </a:p>
          <a:p>
            <a:pPr lvl="2">
              <a:lnSpc>
                <a:spcPct val="150000"/>
              </a:lnSpc>
            </a:pPr>
            <a:r>
              <a:rPr lang="en-US" dirty="0" smtClean="0">
                <a:latin typeface="Verdana" panose="020B0604030504040204" pitchFamily="34" charset="0"/>
                <a:ea typeface="Verdana" panose="020B0604030504040204" pitchFamily="34" charset="0"/>
                <a:cs typeface="Verdana" panose="020B0604030504040204" pitchFamily="34" charset="0"/>
              </a:rPr>
              <a:t>(2) up to $500 a day for water right authorizations greater than 5,000 acre-feet per year.</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If you did not receive a report to fill out:</a:t>
            </a:r>
          </a:p>
          <a:p>
            <a:pPr lvl="1"/>
            <a:r>
              <a:rPr lang="en-US" dirty="0" smtClean="0">
                <a:latin typeface="Verdana" panose="020B0604030504040204" pitchFamily="34" charset="0"/>
                <a:ea typeface="Verdana" panose="020B0604030504040204" pitchFamily="34" charset="0"/>
                <a:cs typeface="Verdana" panose="020B0604030504040204" pitchFamily="34" charset="0"/>
              </a:rPr>
              <a:t>Call the Water Rights Compliance Assurance Team</a:t>
            </a:r>
          </a:p>
          <a:p>
            <a:pPr lvl="2"/>
            <a:r>
              <a:rPr lang="en-US" dirty="0" smtClean="0">
                <a:latin typeface="Verdana" panose="020B0604030504040204" pitchFamily="34" charset="0"/>
                <a:ea typeface="Verdana" panose="020B0604030504040204" pitchFamily="34" charset="0"/>
                <a:cs typeface="Verdana" panose="020B0604030504040204" pitchFamily="34" charset="0"/>
              </a:rPr>
              <a:t>512-239-4691</a:t>
            </a:r>
          </a:p>
        </p:txBody>
      </p:sp>
    </p:spTree>
    <p:extLst>
      <p:ext uri="{BB962C8B-B14F-4D97-AF65-F5344CB8AC3E}">
        <p14:creationId xmlns:p14="http://schemas.microsoft.com/office/powerpoint/2010/main" val="227409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Goal of the Water Use Report</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979612" y="1981200"/>
            <a:ext cx="9144001" cy="4419600"/>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Assembling the best available usage information statewide</a:t>
            </a:r>
          </a:p>
          <a:p>
            <a:pPr lvl="1">
              <a:lnSpc>
                <a:spcPct val="150000"/>
              </a:lnSpc>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lnSpc>
                <a:spcPct val="150000"/>
              </a:lnSpc>
            </a:pPr>
            <a:r>
              <a:rPr lang="en-US" dirty="0" smtClean="0">
                <a:latin typeface="Verdana" panose="020B0604030504040204" pitchFamily="34" charset="0"/>
                <a:ea typeface="Verdana" panose="020B0604030504040204" pitchFamily="34" charset="0"/>
                <a:cs typeface="Verdana" panose="020B0604030504040204" pitchFamily="34" charset="0"/>
              </a:rPr>
              <a:t>This data is made available to the public on the TCEQ Website</a:t>
            </a:r>
          </a:p>
          <a:p>
            <a:pPr marL="457200" lvl="1" indent="0">
              <a:lnSpc>
                <a:spcPct val="150000"/>
              </a:lnSpc>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lnSpc>
                <a:spcPct val="150000"/>
              </a:lnSpc>
            </a:pPr>
            <a:r>
              <a:rPr lang="en-US" dirty="0" smtClean="0">
                <a:latin typeface="Verdana" panose="020B0604030504040204" pitchFamily="34" charset="0"/>
                <a:ea typeface="Verdana" panose="020B0604030504040204" pitchFamily="34" charset="0"/>
                <a:cs typeface="Verdana" panose="020B0604030504040204" pitchFamily="34" charset="0"/>
              </a:rPr>
              <a:t>Having the best available information allows decision makers to make the best informed decisions regarding available water</a:t>
            </a:r>
          </a:p>
        </p:txBody>
      </p:sp>
    </p:spTree>
    <p:extLst>
      <p:ext uri="{BB962C8B-B14F-4D97-AF65-F5344CB8AC3E}">
        <p14:creationId xmlns:p14="http://schemas.microsoft.com/office/powerpoint/2010/main" val="314015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Failure to Submit the Report by March 1</a:t>
            </a:r>
            <a:r>
              <a:rPr lang="en-US" sz="4000" b="1" baseline="30000" dirty="0" smtClean="0">
                <a:latin typeface="Verdana" panose="020B0604030504040204" pitchFamily="34" charset="0"/>
                <a:ea typeface="Verdana" panose="020B0604030504040204" pitchFamily="34" charset="0"/>
                <a:cs typeface="Verdana" panose="020B0604030504040204" pitchFamily="34" charset="0"/>
              </a:rPr>
              <a:t>st</a:t>
            </a:r>
            <a:r>
              <a:rPr lang="en-US" sz="4000" b="1" dirty="0" smtClean="0">
                <a:latin typeface="Verdana" panose="020B0604030504040204" pitchFamily="34" charset="0"/>
                <a:ea typeface="Verdana" panose="020B0604030504040204" pitchFamily="34" charset="0"/>
                <a:cs typeface="Verdana" panose="020B0604030504040204" pitchFamily="34" charset="0"/>
              </a:rPr>
              <a:t> </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903412" y="2133600"/>
            <a:ext cx="9144001" cy="4419600"/>
          </a:xfrm>
        </p:spPr>
        <p:txBody>
          <a:bodyPr>
            <a:norm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Notice of Violation (NOV)</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Process begins around May 1st</a:t>
            </a:r>
          </a:p>
          <a:p>
            <a:pPr marL="976313" lvl="2"/>
            <a:r>
              <a:rPr lang="en-US" sz="2000" dirty="0" smtClean="0">
                <a:latin typeface="Verdana" panose="020B0604030504040204" pitchFamily="34" charset="0"/>
                <a:ea typeface="Verdana" panose="020B0604030504040204" pitchFamily="34" charset="0"/>
                <a:cs typeface="Verdana" panose="020B0604030504040204" pitchFamily="34" charset="0"/>
              </a:rPr>
              <a:t>Step 1: Call owner, attempt to get the Water Use Report.</a:t>
            </a:r>
          </a:p>
          <a:p>
            <a:pPr marL="976313" lvl="2"/>
            <a:r>
              <a:rPr lang="en-US" sz="2000" dirty="0" smtClean="0">
                <a:latin typeface="Verdana" panose="020B0604030504040204" pitchFamily="34" charset="0"/>
                <a:ea typeface="Verdana" panose="020B0604030504040204" pitchFamily="34" charset="0"/>
                <a:cs typeface="Verdana" panose="020B0604030504040204" pitchFamily="34" charset="0"/>
              </a:rPr>
              <a:t>Step 2: Prepare and send the NOV Letter.</a:t>
            </a:r>
          </a:p>
          <a:p>
            <a:pPr marL="976313" lvl="2"/>
            <a:r>
              <a:rPr lang="en-US" sz="2000" dirty="0" smtClean="0">
                <a:latin typeface="Verdana" panose="020B0604030504040204" pitchFamily="34" charset="0"/>
                <a:ea typeface="Verdana" panose="020B0604030504040204" pitchFamily="34" charset="0"/>
                <a:cs typeface="Verdana" panose="020B0604030504040204" pitchFamily="34" charset="0"/>
              </a:rPr>
              <a:t>Step 3: Prepare and send a Notice of Enforcement (NOE) Letter.</a:t>
            </a:r>
          </a:p>
          <a:p>
            <a:pPr marL="976313" lvl="2"/>
            <a:r>
              <a:rPr lang="en-US" sz="2000" dirty="0" smtClean="0">
                <a:latin typeface="Verdana" panose="020B0604030504040204" pitchFamily="34" charset="0"/>
                <a:ea typeface="Verdana" panose="020B0604030504040204" pitchFamily="34" charset="0"/>
                <a:cs typeface="Verdana" panose="020B0604030504040204" pitchFamily="34" charset="0"/>
              </a:rPr>
              <a:t>Step 4: Prepare packet to submit to the Office of Compliance.</a:t>
            </a:r>
          </a:p>
          <a:p>
            <a:pPr lvl="3"/>
            <a:r>
              <a:rPr lang="en-US" sz="1800" dirty="0" smtClean="0">
                <a:latin typeface="Verdana" panose="020B0604030504040204" pitchFamily="34" charset="0"/>
                <a:ea typeface="Verdana" panose="020B0604030504040204" pitchFamily="34" charset="0"/>
                <a:cs typeface="Verdana" panose="020B0604030504040204" pitchFamily="34" charset="0"/>
              </a:rPr>
              <a:t>Becomes a Notice of Enforcement (NOE)</a:t>
            </a:r>
          </a:p>
          <a:p>
            <a:pPr lvl="4"/>
            <a:r>
              <a:rPr lang="en-US" sz="1800" dirty="0" smtClean="0">
                <a:latin typeface="Verdana" panose="020B0604030504040204" pitchFamily="34" charset="0"/>
                <a:ea typeface="Verdana" panose="020B0604030504040204" pitchFamily="34" charset="0"/>
                <a:cs typeface="Verdana" panose="020B0604030504040204" pitchFamily="34" charset="0"/>
              </a:rPr>
              <a:t>Once the NOV becomes an NOE, the issue is with the Compliance and Enforcement Team where the fines and penalties are applied</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549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9144001" cy="762000"/>
          </a:xfrm>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Contact Information</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US" sz="3200" dirty="0" smtClean="0">
                <a:latin typeface="Verdana" panose="020B0604030504040204" pitchFamily="34" charset="0"/>
                <a:ea typeface="Verdana" panose="020B0604030504040204" pitchFamily="34" charset="0"/>
                <a:cs typeface="Verdana" panose="020B0604030504040204" pitchFamily="34" charset="0"/>
              </a:rPr>
              <a:t>For Water Right Changes of Ownership, Water Use Reports and Amendments to a Water Right please call:</a:t>
            </a:r>
          </a:p>
          <a:p>
            <a:pPr lvl="1"/>
            <a:r>
              <a:rPr lang="en-US" sz="2800" dirty="0" smtClean="0">
                <a:latin typeface="Verdana" panose="020B0604030504040204" pitchFamily="34" charset="0"/>
                <a:ea typeface="Verdana" panose="020B0604030504040204" pitchFamily="34" charset="0"/>
                <a:cs typeface="Verdana" panose="020B0604030504040204" pitchFamily="34" charset="0"/>
              </a:rPr>
              <a:t>512-239-4691</a:t>
            </a:r>
          </a:p>
          <a:p>
            <a:r>
              <a:rPr lang="en-US" sz="3200" dirty="0" smtClean="0">
                <a:latin typeface="Verdana" panose="020B0604030504040204" pitchFamily="34" charset="0"/>
                <a:ea typeface="Verdana" panose="020B0604030504040204" pitchFamily="34" charset="0"/>
                <a:cs typeface="Verdana" panose="020B0604030504040204" pitchFamily="34" charset="0"/>
              </a:rPr>
              <a:t>For general information on water rights permitting, please go to:</a:t>
            </a:r>
          </a:p>
          <a:p>
            <a:pPr marL="0" indent="0">
              <a:buNone/>
            </a:pPr>
            <a:endParaRPr lang="en-US" sz="3200" dirty="0" smtClean="0">
              <a:latin typeface="Verdana" panose="020B0604030504040204" pitchFamily="34" charset="0"/>
              <a:ea typeface="Verdana" panose="020B0604030504040204" pitchFamily="34" charset="0"/>
              <a:cs typeface="Verdana" panose="020B0604030504040204" pitchFamily="34" charset="0"/>
            </a:endParaRPr>
          </a:p>
          <a:p>
            <a:pPr lvl="1"/>
            <a:r>
              <a:rPr lang="en-US" sz="1800" dirty="0" smtClean="0">
                <a:latin typeface="Verdana" panose="020B0604030504040204" pitchFamily="34" charset="0"/>
                <a:ea typeface="Verdana" panose="020B0604030504040204" pitchFamily="34" charset="0"/>
                <a:cs typeface="Verdana" panose="020B0604030504040204" pitchFamily="34" charset="0"/>
              </a:rPr>
              <a:t>www.tceq.texas.gov/permitting/water_rights/wawr_permits.html</a:t>
            </a:r>
          </a:p>
          <a:p>
            <a:pPr marL="457200" lvl="1" indent="0">
              <a:buNone/>
            </a:pP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1979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812" y="2667000"/>
            <a:ext cx="7315198" cy="1584326"/>
          </a:xfrm>
        </p:spPr>
        <p:txBody>
          <a:bodyPr/>
          <a:lstStyle/>
          <a:p>
            <a:pPr algn="ctr"/>
            <a:r>
              <a:rPr lang="en-US" sz="6000" b="1" dirty="0" smtClean="0">
                <a:latin typeface="Verdana" panose="020B0604030504040204" pitchFamily="34" charset="0"/>
                <a:ea typeface="Verdana" panose="020B0604030504040204" pitchFamily="34" charset="0"/>
                <a:cs typeface="Verdana" panose="020B0604030504040204" pitchFamily="34" charset="0"/>
              </a:rPr>
              <a:t>Questions?</a:t>
            </a:r>
            <a:r>
              <a:rPr lang="en-US" b="1" dirty="0" smtClean="0">
                <a:latin typeface="Verdana" panose="020B0604030504040204" pitchFamily="34" charset="0"/>
                <a:ea typeface="Verdana" panose="020B0604030504040204" pitchFamily="34" charset="0"/>
                <a:cs typeface="Verdana" panose="020B0604030504040204" pitchFamily="34" charset="0"/>
              </a:rPr>
              <a:t/>
            </a:r>
            <a:br>
              <a:rPr lang="en-US" b="1" dirty="0" smtClean="0">
                <a:latin typeface="Verdana" panose="020B0604030504040204" pitchFamily="34" charset="0"/>
                <a:ea typeface="Verdana" panose="020B0604030504040204" pitchFamily="34" charset="0"/>
                <a:cs typeface="Verdana" panose="020B0604030504040204" pitchFamily="34" charset="0"/>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question mark graphi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3015" y="4497874"/>
            <a:ext cx="2195810" cy="2342197"/>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382414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What is State Water?</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14" name="Content Placeholder 13"/>
          <p:cNvSpPr>
            <a:spLocks noGrp="1"/>
          </p:cNvSpPr>
          <p:nvPr>
            <p:ph idx="1"/>
          </p:nvPr>
        </p:nvSpPr>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State Water</a:t>
            </a:r>
          </a:p>
          <a:p>
            <a:pPr marL="0" indent="0">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water of the ordinary flow, underflow, and tides of every flowing river, natural stream, and lake, and of every bay or arm of the Gulf of Mexico, and the stormwater, floodwater, and rainwater of every river, natural stream and watercourse in the </a:t>
            </a:r>
            <a:r>
              <a:rPr lang="en-US" dirty="0" smtClean="0">
                <a:latin typeface="Verdana" panose="020B0604030504040204" pitchFamily="34" charset="0"/>
                <a:ea typeface="Verdana" panose="020B0604030504040204" pitchFamily="34" charset="0"/>
                <a:cs typeface="Verdana" panose="020B0604030504040204" pitchFamily="34" charset="0"/>
              </a:rPr>
              <a:t>state.</a:t>
            </a:r>
          </a:p>
        </p:txBody>
      </p:sp>
    </p:spTree>
    <p:extLst>
      <p:ext uri="{BB962C8B-B14F-4D97-AF65-F5344CB8AC3E}">
        <p14:creationId xmlns:p14="http://schemas.microsoft.com/office/powerpoint/2010/main" val="101123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Texas River Basins</a:t>
            </a:r>
            <a:endParaRPr lang="en-US" dirty="0"/>
          </a:p>
        </p:txBody>
      </p:sp>
      <p:pic>
        <p:nvPicPr>
          <p:cNvPr id="2" name="Picture 1" descr="Map of Texas outlining the 23 River Basins." title="Texas River Basi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012" y="0"/>
            <a:ext cx="8875059" cy="6858000"/>
          </a:xfrm>
          <a:prstGeom prst="rect">
            <a:avLst/>
          </a:prstGeom>
        </p:spPr>
      </p:pic>
    </p:spTree>
    <p:extLst>
      <p:ext uri="{BB962C8B-B14F-4D97-AF65-F5344CB8AC3E}">
        <p14:creationId xmlns:p14="http://schemas.microsoft.com/office/powerpoint/2010/main" val="193647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Table showing the number of water rights within each basin."/>
          <p:cNvGraphicFramePr>
            <a:graphicFrameLocks noGrp="1"/>
          </p:cNvGraphicFramePr>
          <p:nvPr>
            <p:ph sz="half" idx="2"/>
            <p:extLst>
              <p:ext uri="{D42A27DB-BD31-4B8C-83A1-F6EECF244321}">
                <p14:modId xmlns:p14="http://schemas.microsoft.com/office/powerpoint/2010/main" val="1212513623"/>
              </p:ext>
            </p:extLst>
          </p:nvPr>
        </p:nvGraphicFramePr>
        <p:xfrm>
          <a:off x="6551612" y="1219200"/>
          <a:ext cx="4419600" cy="5090160"/>
        </p:xfrm>
        <a:graphic>
          <a:graphicData uri="http://schemas.openxmlformats.org/drawingml/2006/table">
            <a:tbl>
              <a:tblPr firstRow="1" bandRow="1">
                <a:tableStyleId>{5C22544A-7EE6-4342-B048-85BDC9FD1C3A}</a:tableStyleId>
              </a:tblPr>
              <a:tblGrid>
                <a:gridCol w="2819400"/>
                <a:gridCol w="1600200"/>
              </a:tblGrid>
              <a:tr h="370840">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Basin </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 of WRs</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13 Brazos-Colorado</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67</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14 Colorado</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1407</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15 Colorado-Lavaca</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30</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16 Lavaca</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57</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17 Lavaca-Guadalupe</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5</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18 Guadalupe</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412</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19 San</a:t>
                      </a:r>
                      <a:r>
                        <a:rPr lang="en-US" baseline="0" dirty="0" smtClean="0">
                          <a:latin typeface="Verdana" panose="020B0604030504040204" pitchFamily="34" charset="0"/>
                          <a:ea typeface="Verdana" panose="020B0604030504040204" pitchFamily="34" charset="0"/>
                          <a:cs typeface="Verdana" panose="020B0604030504040204" pitchFamily="34" charset="0"/>
                        </a:rPr>
                        <a:t> Antonio</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270</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20 San Antonio-Nueces</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20</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21 Nueces</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262</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22 Nueces-Rio Grande</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85</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23 Rio Grande</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885</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Total Water Rights</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6,960</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graphicFrame>
        <p:nvGraphicFramePr>
          <p:cNvPr id="9" name="Content Placeholder 7" descr="chart showing how many water rights are in each river basin in Texas." title="Water Rights by Basin"/>
          <p:cNvGraphicFramePr>
            <a:graphicFrameLocks/>
          </p:cNvGraphicFramePr>
          <p:nvPr>
            <p:extLst>
              <p:ext uri="{D42A27DB-BD31-4B8C-83A1-F6EECF244321}">
                <p14:modId xmlns:p14="http://schemas.microsoft.com/office/powerpoint/2010/main" val="2736524073"/>
              </p:ext>
            </p:extLst>
          </p:nvPr>
        </p:nvGraphicFramePr>
        <p:xfrm>
          <a:off x="1979612" y="1219200"/>
          <a:ext cx="4419600" cy="4820920"/>
        </p:xfrm>
        <a:graphic>
          <a:graphicData uri="http://schemas.openxmlformats.org/drawingml/2006/table">
            <a:tbl>
              <a:tblPr firstRow="1" bandRow="1">
                <a:tableStyleId>{5C22544A-7EE6-4342-B048-85BDC9FD1C3A}</a:tableStyleId>
              </a:tblPr>
              <a:tblGrid>
                <a:gridCol w="2971800"/>
                <a:gridCol w="1447800"/>
              </a:tblGrid>
              <a:tr h="370840">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Basin </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 of WRs</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01 Canadian</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38</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02 Red River</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290</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03 Sulphur</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66</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04 Cypress</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103</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05 Sabine</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237</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06 Neches</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247</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07 Neches-Trinity</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108</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08 Trinity</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746</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09 Trinity-San</a:t>
                      </a:r>
                      <a:r>
                        <a:rPr lang="en-US" baseline="0" dirty="0" smtClean="0">
                          <a:latin typeface="Verdana" panose="020B0604030504040204" pitchFamily="34" charset="0"/>
                          <a:ea typeface="Verdana" panose="020B0604030504040204" pitchFamily="34" charset="0"/>
                          <a:cs typeface="Verdana" panose="020B0604030504040204" pitchFamily="34" charset="0"/>
                        </a:rPr>
                        <a:t> Jacinto</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17</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10 San Jacinto</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142</a:t>
                      </a: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11 San Jacinto</a:t>
                      </a:r>
                      <a:r>
                        <a:rPr lang="en-US" baseline="0" dirty="0" smtClean="0">
                          <a:latin typeface="Verdana" panose="020B0604030504040204" pitchFamily="34" charset="0"/>
                          <a:ea typeface="Verdana" panose="020B0604030504040204" pitchFamily="34" charset="0"/>
                          <a:cs typeface="Verdana" panose="020B0604030504040204" pitchFamily="34" charset="0"/>
                        </a:rPr>
                        <a:t>-Brazos</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64</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12 Brazos</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1402</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
        <p:nvSpPr>
          <p:cNvPr id="2" name="Title 1"/>
          <p:cNvSpPr>
            <a:spLocks noGrp="1"/>
          </p:cNvSpPr>
          <p:nvPr>
            <p:ph type="title"/>
          </p:nvPr>
        </p:nvSpPr>
        <p:spPr>
          <a:xfrm>
            <a:off x="1979612" y="304800"/>
            <a:ext cx="9144001" cy="1219200"/>
          </a:xfrm>
        </p:spPr>
        <p:txBody>
          <a:bodyPr>
            <a:no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Water Rights By Basin</a:t>
            </a:r>
            <a:r>
              <a:rPr lang="en-US" sz="4400" b="1" dirty="0" smtClean="0">
                <a:latin typeface="Verdana" panose="020B0604030504040204" pitchFamily="34" charset="0"/>
                <a:ea typeface="Verdana" panose="020B0604030504040204" pitchFamily="34" charset="0"/>
                <a:cs typeface="Verdana" panose="020B0604030504040204" pitchFamily="34" charset="0"/>
              </a:rPr>
              <a:t/>
            </a:r>
            <a:br>
              <a:rPr lang="en-US" sz="4400" b="1" dirty="0" smtClean="0">
                <a:latin typeface="Verdana" panose="020B0604030504040204" pitchFamily="34" charset="0"/>
                <a:ea typeface="Verdana" panose="020B0604030504040204" pitchFamily="34" charset="0"/>
                <a:cs typeface="Verdana" panose="020B0604030504040204" pitchFamily="34" charset="0"/>
              </a:rPr>
            </a:br>
            <a:endParaRPr lang="en-US" sz="4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4304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3412" y="1676400"/>
            <a:ext cx="5562600" cy="4572000"/>
          </a:xfrm>
        </p:spPr>
        <p:txBody>
          <a:bodyPr>
            <a:normAutofit fontScale="85000" lnSpcReduction="10000"/>
          </a:bodyPr>
          <a:lstStyle/>
          <a:p>
            <a:r>
              <a:rPr lang="en-US" dirty="0" smtClean="0">
                <a:latin typeface="Verdana" panose="020B0604030504040204" pitchFamily="34" charset="0"/>
                <a:ea typeface="Verdana" panose="020B0604030504040204" pitchFamily="34" charset="0"/>
                <a:cs typeface="Verdana" panose="020B0604030504040204" pitchFamily="34" charset="0"/>
              </a:rPr>
              <a:t>TWC §11.040</a:t>
            </a:r>
          </a:p>
          <a:p>
            <a:pPr lvl="1"/>
            <a:r>
              <a:rPr lang="en-US" dirty="0">
                <a:latin typeface="Verdana" panose="020B0604030504040204" pitchFamily="34" charset="0"/>
                <a:ea typeface="Verdana" panose="020B0604030504040204" pitchFamily="34" charset="0"/>
                <a:cs typeface="Verdana" panose="020B0604030504040204" pitchFamily="34" charset="0"/>
              </a:rPr>
              <a:t>(a</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A permanent water right is an easement and passes with the title to land.</a:t>
            </a:r>
          </a:p>
          <a:p>
            <a:pPr lvl="1"/>
            <a:endParaRPr lang="en-US" dirty="0">
              <a:latin typeface="Verdana" panose="020B0604030504040204" pitchFamily="34" charset="0"/>
              <a:ea typeface="Verdana" panose="020B0604030504040204" pitchFamily="34" charset="0"/>
              <a:cs typeface="Verdana" panose="020B0604030504040204" pitchFamily="34" charset="0"/>
            </a:endParaRPr>
          </a:p>
          <a:p>
            <a:pPr lvl="1"/>
            <a:r>
              <a:rPr lang="en-US" dirty="0">
                <a:latin typeface="Verdana" panose="020B0604030504040204" pitchFamily="34" charset="0"/>
                <a:ea typeface="Verdana" panose="020B0604030504040204" pitchFamily="34" charset="0"/>
                <a:cs typeface="Verdana" panose="020B0604030504040204" pitchFamily="34" charset="0"/>
              </a:rPr>
              <a:t>(b) </a:t>
            </a:r>
            <a:r>
              <a:rPr lang="en-US" dirty="0" smtClean="0">
                <a:latin typeface="Verdana" panose="020B0604030504040204" pitchFamily="34" charset="0"/>
                <a:ea typeface="Verdana" panose="020B0604030504040204" pitchFamily="34" charset="0"/>
                <a:cs typeface="Verdana" panose="020B0604030504040204" pitchFamily="34" charset="0"/>
              </a:rPr>
              <a:t>A </a:t>
            </a:r>
            <a:r>
              <a:rPr lang="en-US" dirty="0">
                <a:latin typeface="Verdana" panose="020B0604030504040204" pitchFamily="34" charset="0"/>
                <a:ea typeface="Verdana" panose="020B0604030504040204" pitchFamily="34" charset="0"/>
                <a:cs typeface="Verdana" panose="020B0604030504040204" pitchFamily="34" charset="0"/>
              </a:rPr>
              <a:t>written instrument conveying a permanent water right may be recorded in the same manner as any other instrument relating to a conveyance of </a:t>
            </a:r>
            <a:r>
              <a:rPr lang="en-US" dirty="0" smtClean="0">
                <a:latin typeface="Verdana" panose="020B0604030504040204" pitchFamily="34" charset="0"/>
                <a:ea typeface="Verdana" panose="020B0604030504040204" pitchFamily="34" charset="0"/>
                <a:cs typeface="Verdana" panose="020B0604030504040204" pitchFamily="34" charset="0"/>
              </a:rPr>
              <a:t>land.</a:t>
            </a:r>
          </a:p>
          <a:p>
            <a:pPr lvl="0">
              <a:lnSpc>
                <a:spcPct val="120000"/>
              </a:lnSpc>
            </a:pPr>
            <a:r>
              <a:rPr lang="en-US" i="1" dirty="0" smtClean="0">
                <a:latin typeface="Verdana" panose="020B0604030504040204" pitchFamily="34" charset="0"/>
                <a:ea typeface="Verdana" panose="020B0604030504040204" pitchFamily="34" charset="0"/>
                <a:cs typeface="Verdana" panose="020B0604030504040204" pitchFamily="34" charset="0"/>
              </a:rPr>
              <a:t>Change </a:t>
            </a:r>
            <a:r>
              <a:rPr lang="en-US" i="1" dirty="0">
                <a:latin typeface="Verdana" panose="020B0604030504040204" pitchFamily="34" charset="0"/>
                <a:ea typeface="Verdana" panose="020B0604030504040204" pitchFamily="34" charset="0"/>
                <a:cs typeface="Verdana" panose="020B0604030504040204" pitchFamily="34" charset="0"/>
              </a:rPr>
              <a:t>of Ownership </a:t>
            </a:r>
            <a:r>
              <a:rPr lang="en-US" i="1" dirty="0" smtClean="0">
                <a:latin typeface="Verdana" panose="020B0604030504040204" pitchFamily="34" charset="0"/>
                <a:ea typeface="Verdana" panose="020B0604030504040204" pitchFamily="34" charset="0"/>
                <a:cs typeface="Verdana" panose="020B0604030504040204" pitchFamily="34" charset="0"/>
              </a:rPr>
              <a:t>Form </a:t>
            </a:r>
            <a:r>
              <a:rPr lang="en-US" dirty="0" smtClean="0">
                <a:latin typeface="Verdana" panose="020B0604030504040204" pitchFamily="34" charset="0"/>
                <a:ea typeface="Verdana" panose="020B0604030504040204" pitchFamily="34" charset="0"/>
                <a:cs typeface="Verdana" panose="020B0604030504040204" pitchFamily="34" charset="0"/>
              </a:rPr>
              <a:t>No. 10204</a:t>
            </a:r>
          </a:p>
          <a:p>
            <a:pPr lvl="1"/>
            <a:r>
              <a:rPr lang="en-US" dirty="0" smtClean="0">
                <a:latin typeface="Verdana" panose="020B0604030504040204" pitchFamily="34" charset="0"/>
                <a:ea typeface="Verdana" panose="020B0604030504040204" pitchFamily="34" charset="0"/>
                <a:cs typeface="Verdana" panose="020B0604030504040204" pitchFamily="34" charset="0"/>
              </a:rPr>
              <a:t>Water Right Number</a:t>
            </a:r>
          </a:p>
          <a:p>
            <a:pPr lvl="1"/>
            <a:r>
              <a:rPr lang="en-US" dirty="0" smtClean="0">
                <a:latin typeface="Verdana" panose="020B0604030504040204" pitchFamily="34" charset="0"/>
                <a:ea typeface="Verdana" panose="020B0604030504040204" pitchFamily="34" charset="0"/>
                <a:cs typeface="Verdana" panose="020B0604030504040204" pitchFamily="34" charset="0"/>
              </a:rPr>
              <a:t>New Owner Name</a:t>
            </a:r>
          </a:p>
          <a:p>
            <a:pPr lvl="1"/>
            <a:r>
              <a:rPr lang="en-US" dirty="0" smtClean="0">
                <a:latin typeface="Verdana" panose="020B0604030504040204" pitchFamily="34" charset="0"/>
                <a:ea typeface="Verdana" panose="020B0604030504040204" pitchFamily="34" charset="0"/>
                <a:cs typeface="Verdana" panose="020B0604030504040204" pitchFamily="34" charset="0"/>
              </a:rPr>
              <a:t>Mailing Address</a:t>
            </a:r>
          </a:p>
          <a:p>
            <a:pPr lvl="1"/>
            <a:r>
              <a:rPr lang="en-US" dirty="0" smtClean="0">
                <a:latin typeface="Verdana" panose="020B0604030504040204" pitchFamily="34" charset="0"/>
                <a:ea typeface="Verdana" panose="020B0604030504040204" pitchFamily="34" charset="0"/>
                <a:cs typeface="Verdana" panose="020B0604030504040204" pitchFamily="34" charset="0"/>
              </a:rPr>
              <a:t>Phone Numbers</a:t>
            </a:r>
            <a:endParaRPr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Must be </a:t>
            </a:r>
            <a:r>
              <a:rPr lang="en-US" b="1" dirty="0" smtClean="0">
                <a:latin typeface="Verdana" panose="020B0604030504040204" pitchFamily="34" charset="0"/>
                <a:ea typeface="Verdana" panose="020B0604030504040204" pitchFamily="34" charset="0"/>
                <a:cs typeface="Verdana" panose="020B0604030504040204" pitchFamily="34" charset="0"/>
              </a:rPr>
              <a:t>notarized</a:t>
            </a:r>
            <a:r>
              <a:rPr lang="en-US" dirty="0" smtClean="0">
                <a:latin typeface="Verdana" panose="020B0604030504040204" pitchFamily="34" charset="0"/>
                <a:ea typeface="Verdana" panose="020B0604030504040204" pitchFamily="34" charset="0"/>
                <a:cs typeface="Verdana" panose="020B0604030504040204" pitchFamily="34" charset="0"/>
              </a:rPr>
              <a:t> to be accepted.</a:t>
            </a:r>
            <a:endParaRPr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title="Water Rights Cange of Ownership Form"/>
          <p:cNvPicPr>
            <a:picLocks noChangeAspect="1"/>
          </p:cNvPicPr>
          <p:nvPr/>
        </p:nvPicPr>
        <p:blipFill>
          <a:blip r:embed="rId3"/>
          <a:stretch>
            <a:fillRect/>
          </a:stretch>
        </p:blipFill>
        <p:spPr>
          <a:xfrm>
            <a:off x="7847012" y="1219200"/>
            <a:ext cx="4046875" cy="5210175"/>
          </a:xfrm>
          <a:prstGeom prst="rect">
            <a:avLst/>
          </a:prstGeom>
        </p:spPr>
      </p:pic>
      <p:sp>
        <p:nvSpPr>
          <p:cNvPr id="2" name="Title 1"/>
          <p:cNvSpPr>
            <a:spLocks noGrp="1"/>
          </p:cNvSpPr>
          <p:nvPr>
            <p:ph type="title"/>
          </p:nvPr>
        </p:nvSpPr>
        <p:spPr>
          <a:xfrm>
            <a:off x="1674812" y="304800"/>
            <a:ext cx="9144001" cy="1219200"/>
          </a:xfrm>
        </p:spPr>
        <p:txBody>
          <a:bodyPr>
            <a:noAutofit/>
          </a:bodyPr>
          <a:lstStyle/>
          <a:p>
            <a:pPr lvl="0"/>
            <a:r>
              <a:rPr lang="en-US" sz="4000" b="1" dirty="0">
                <a:latin typeface="Verdana" panose="020B0604030504040204" pitchFamily="34" charset="0"/>
                <a:ea typeface="Verdana" panose="020B0604030504040204" pitchFamily="34" charset="0"/>
                <a:cs typeface="Verdana" panose="020B0604030504040204" pitchFamily="34" charset="0"/>
              </a:rPr>
              <a:t>Change of Ownership for a </a:t>
            </a:r>
            <a:r>
              <a:rPr lang="en-US" sz="4000" b="1" dirty="0" smtClean="0">
                <a:latin typeface="Verdana" panose="020B0604030504040204" pitchFamily="34" charset="0"/>
                <a:ea typeface="Verdana" panose="020B0604030504040204" pitchFamily="34" charset="0"/>
                <a:cs typeface="Verdana" panose="020B0604030504040204" pitchFamily="34" charset="0"/>
              </a:rPr>
              <a:t>Surface Water </a:t>
            </a:r>
            <a:r>
              <a:rPr lang="en-US" sz="4000" b="1" dirty="0">
                <a:latin typeface="Verdana" panose="020B0604030504040204" pitchFamily="34" charset="0"/>
                <a:ea typeface="Verdana" panose="020B0604030504040204" pitchFamily="34" charset="0"/>
                <a:cs typeface="Verdana" panose="020B0604030504040204" pitchFamily="34" charset="0"/>
              </a:rPr>
              <a:t>Right</a:t>
            </a:r>
          </a:p>
        </p:txBody>
      </p:sp>
    </p:spTree>
    <p:extLst>
      <p:ext uri="{BB962C8B-B14F-4D97-AF65-F5344CB8AC3E}">
        <p14:creationId xmlns:p14="http://schemas.microsoft.com/office/powerpoint/2010/main" val="35944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Title 30 Texas Administrative Code (TAC)</a:t>
            </a:r>
            <a:endParaRPr sz="4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1"/>
          </p:nvPr>
        </p:nvSpPr>
        <p:spPr>
          <a:xfrm>
            <a:off x="1979613" y="1828800"/>
            <a:ext cx="9144000" cy="4419600"/>
          </a:xfrm>
        </p:spPr>
        <p:txBody>
          <a:bodyPr/>
          <a:lstStyle/>
          <a:p>
            <a:r>
              <a:rPr lang="en-US" sz="2800" b="1" dirty="0" smtClean="0">
                <a:latin typeface="Verdana" panose="020B0604030504040204" pitchFamily="34" charset="0"/>
                <a:ea typeface="Verdana" panose="020B0604030504040204" pitchFamily="34" charset="0"/>
                <a:cs typeface="Verdana" panose="020B0604030504040204" pitchFamily="34" charset="0"/>
              </a:rPr>
              <a:t>§297.81</a:t>
            </a:r>
          </a:p>
          <a:p>
            <a:pPr lvl="1"/>
            <a:r>
              <a:rPr lang="en-US" sz="2400" b="1" dirty="0" smtClean="0">
                <a:latin typeface="Verdana" panose="020B0604030504040204" pitchFamily="34" charset="0"/>
                <a:ea typeface="Verdana" panose="020B0604030504040204" pitchFamily="34" charset="0"/>
                <a:cs typeface="Verdana" panose="020B0604030504040204" pitchFamily="34" charset="0"/>
              </a:rPr>
              <a:t>General Rules of Conveyance</a:t>
            </a:r>
            <a:endParaRPr lang="en-US" sz="2400" b="1" dirty="0">
              <a:latin typeface="Verdana" panose="020B0604030504040204" pitchFamily="34" charset="0"/>
              <a:ea typeface="Verdana" panose="020B0604030504040204" pitchFamily="34" charset="0"/>
              <a:cs typeface="Verdana" panose="020B0604030504040204" pitchFamily="34" charset="0"/>
            </a:endParaRP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§297.82</a:t>
            </a:r>
          </a:p>
          <a:p>
            <a:pPr lvl="1"/>
            <a:r>
              <a:rPr lang="en-US" dirty="0" smtClean="0">
                <a:latin typeface="Verdana" panose="020B0604030504040204" pitchFamily="34" charset="0"/>
                <a:ea typeface="Verdana" panose="020B0604030504040204" pitchFamily="34" charset="0"/>
                <a:cs typeface="Verdana" panose="020B0604030504040204" pitchFamily="34" charset="0"/>
              </a:rPr>
              <a:t>Duty to inform  the Executive Director</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§297.83</a:t>
            </a:r>
          </a:p>
          <a:p>
            <a:pPr lvl="1"/>
            <a:r>
              <a:rPr lang="en-US" dirty="0" smtClean="0">
                <a:latin typeface="Verdana" panose="020B0604030504040204" pitchFamily="34" charset="0"/>
                <a:ea typeface="Verdana" panose="020B0604030504040204" pitchFamily="34" charset="0"/>
                <a:cs typeface="Verdana" panose="020B0604030504040204" pitchFamily="34" charset="0"/>
              </a:rPr>
              <a:t>Recording Conveyances of Water Rights</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0215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664D9D-6EFF-43CB-87EB-95CB91A04A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0</TotalTime>
  <Words>2830</Words>
  <Application>Microsoft Office PowerPoint</Application>
  <PresentationFormat>Custom</PresentationFormat>
  <Paragraphs>448</Paragraphs>
  <Slides>48</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Century Gothic</vt:lpstr>
      <vt:lpstr>Vedana</vt:lpstr>
      <vt:lpstr>Verdana</vt:lpstr>
      <vt:lpstr>Ocean Waves 16x9</vt:lpstr>
      <vt:lpstr>Water Rights: Change of Ownership</vt:lpstr>
      <vt:lpstr>This is an image of the Water Rights Change of Ownership Form. The following is required information on the Change of Ownership Form:  Water Right Number New Owner Name Mailing Address Phone Numbers </vt:lpstr>
      <vt:lpstr>Overview</vt:lpstr>
      <vt:lpstr>What is a Water Right?  Texas Water Code (TWC) §11.002(5)</vt:lpstr>
      <vt:lpstr>What is State Water?</vt:lpstr>
      <vt:lpstr>Texas River Basins</vt:lpstr>
      <vt:lpstr>Water Rights By Basin </vt:lpstr>
      <vt:lpstr>Change of Ownership for a Surface Water Right</vt:lpstr>
      <vt:lpstr>Title 30 Texas Administrative Code (TAC)</vt:lpstr>
      <vt:lpstr>Title 30 TAC §297.81</vt:lpstr>
      <vt:lpstr>Title 30 TAC §297.81 </vt:lpstr>
      <vt:lpstr>Sidebar - Amendments</vt:lpstr>
      <vt:lpstr>Title 30 Texas Administrative Code</vt:lpstr>
      <vt:lpstr>Title 30 TAC §297.82</vt:lpstr>
      <vt:lpstr>Title 30 Texas Administrative Code</vt:lpstr>
      <vt:lpstr>Title 30 TAC §297.83</vt:lpstr>
      <vt:lpstr>You Might be an Owner!  Please submit the following information…</vt:lpstr>
      <vt:lpstr>Examples of Documents Submitted</vt:lpstr>
      <vt:lpstr>Value of a Plat Map</vt:lpstr>
      <vt:lpstr>Grampa’s Ranch 1</vt:lpstr>
      <vt:lpstr>Grampa’s Ranch 2</vt:lpstr>
      <vt:lpstr>Grampa’s Ranch 3</vt:lpstr>
      <vt:lpstr>What Causes a Delay</vt:lpstr>
      <vt:lpstr>Take-Away</vt:lpstr>
      <vt:lpstr>Annual Surface Water Use Reports</vt:lpstr>
      <vt:lpstr>Annual Surface Water Use Reports</vt:lpstr>
      <vt:lpstr>Common Use Types</vt:lpstr>
      <vt:lpstr>Example: Agriculture, Irrigation</vt:lpstr>
      <vt:lpstr>Example: Municipal/Domestic Use</vt:lpstr>
      <vt:lpstr>Example: Industrial, Mining</vt:lpstr>
      <vt:lpstr>Example: Domestic and Livestock</vt:lpstr>
      <vt:lpstr>Example: Recreation</vt:lpstr>
      <vt:lpstr>Less Common Use Types</vt:lpstr>
      <vt:lpstr>Example: Flood Control, Water Quality</vt:lpstr>
      <vt:lpstr>Example: Recharge</vt:lpstr>
      <vt:lpstr>General Water Use Report  Form Online</vt:lpstr>
      <vt:lpstr>Returning Water Use Reports</vt:lpstr>
      <vt:lpstr>Water Usage Reporting in Watermaster Areas</vt:lpstr>
      <vt:lpstr>Texas Watermaster Areas</vt:lpstr>
      <vt:lpstr>Number of Water Rights within the Watermaster Areas </vt:lpstr>
      <vt:lpstr>Ways to Submit Your Water Use Report</vt:lpstr>
      <vt:lpstr>Frequently Asked Questions</vt:lpstr>
      <vt:lpstr>How do I report if I am no longer the owner of the property/water right? </vt:lpstr>
      <vt:lpstr>March 1st Deadline</vt:lpstr>
      <vt:lpstr>Goal of the Water Use Report</vt:lpstr>
      <vt:lpstr>Failure to Submit the Report by March 1st </vt:lpstr>
      <vt:lpstr>Contact Information</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Rights: Change of Ownership</dc:title>
  <dc:creator/>
  <cp:keywords>water rights, ownership, texas, tceq, texas commission on environmental quality</cp:keywords>
  <cp:lastModifiedBy/>
  <cp:revision>1</cp:revision>
  <dcterms:created xsi:type="dcterms:W3CDTF">2016-02-25T14:58:37Z</dcterms:created>
  <dcterms:modified xsi:type="dcterms:W3CDTF">2017-04-05T15:19:27Z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TC029010259991</vt:lpwstr>
  </property>
</Properties>
</file>