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629" r:id="rId5"/>
    <p:sldId id="632" r:id="rId6"/>
    <p:sldId id="634" r:id="rId7"/>
    <p:sldId id="636" r:id="rId8"/>
    <p:sldId id="676" r:id="rId9"/>
    <p:sldId id="637" r:id="rId10"/>
    <p:sldId id="674" r:id="rId11"/>
    <p:sldId id="640" r:id="rId12"/>
    <p:sldId id="668" r:id="rId13"/>
    <p:sldId id="641" r:id="rId14"/>
    <p:sldId id="642" r:id="rId15"/>
    <p:sldId id="643" r:id="rId16"/>
    <p:sldId id="638" r:id="rId17"/>
    <p:sldId id="639" r:id="rId18"/>
    <p:sldId id="644" r:id="rId19"/>
    <p:sldId id="645" r:id="rId20"/>
    <p:sldId id="660" r:id="rId21"/>
    <p:sldId id="654" r:id="rId22"/>
    <p:sldId id="653" r:id="rId23"/>
    <p:sldId id="652" r:id="rId24"/>
    <p:sldId id="651" r:id="rId25"/>
    <p:sldId id="662" r:id="rId26"/>
    <p:sldId id="648" r:id="rId27"/>
    <p:sldId id="661" r:id="rId28"/>
    <p:sldId id="656" r:id="rId29"/>
    <p:sldId id="657" r:id="rId30"/>
    <p:sldId id="659" r:id="rId31"/>
    <p:sldId id="655" r:id="rId32"/>
    <p:sldId id="649" r:id="rId33"/>
    <p:sldId id="635" r:id="rId34"/>
    <p:sldId id="663" r:id="rId35"/>
    <p:sldId id="658" r:id="rId36"/>
    <p:sldId id="631" r:id="rId37"/>
    <p:sldId id="665" r:id="rId38"/>
    <p:sldId id="666" r:id="rId39"/>
    <p:sldId id="667" r:id="rId40"/>
    <p:sldId id="669" r:id="rId41"/>
    <p:sldId id="670" r:id="rId42"/>
    <p:sldId id="671" r:id="rId43"/>
    <p:sldId id="672" r:id="rId44"/>
    <p:sldId id="673" r:id="rId45"/>
    <p:sldId id="675" r:id="rId46"/>
  </p:sldIdLst>
  <p:sldSz cx="9144000" cy="5143500" type="screen16x9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y, Tjin (Chin)" initials="KT(" lastIdx="1" clrIdx="1">
    <p:extLst>
      <p:ext uri="{19B8F6BF-5375-455C-9EA6-DF929625EA0E}">
        <p15:presenceInfo xmlns:p15="http://schemas.microsoft.com/office/powerpoint/2012/main" userId="S-1-5-21-2095401915-1854694151-564218192-306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6283" autoAdjust="0"/>
  </p:normalViewPr>
  <p:slideViewPr>
    <p:cSldViewPr snapToGrid="0" snapToObjects="1">
      <p:cViewPr varScale="1">
        <p:scale>
          <a:sx n="142" d="100"/>
          <a:sy n="142" d="100"/>
        </p:scale>
        <p:origin x="81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1000" dirty="0"/>
              <a:t>Texas Children’s Hospital</a:t>
            </a:r>
            <a:br>
              <a:rPr lang="en-US" sz="1000" dirty="0"/>
            </a:br>
            <a:r>
              <a:rPr lang="en-US" sz="1000" dirty="0"/>
              <a:t>TCH128 PowerPoint System Process</a:t>
            </a:r>
          </a:p>
          <a:p>
            <a:r>
              <a:rPr lang="en-US" sz="1000" dirty="0"/>
              <a:t>Round 6 Template Review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77613-300D-834F-A10A-90BFC57D21D6}" type="datetimeFigureOut">
              <a:rPr lang="en-US" sz="1000" smtClean="0"/>
              <a:t>4/8/2026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08264-DD64-9D46-BE1E-E542C4B96F5D}" type="slidenum">
              <a:rPr lang="en-US" sz="1000" smtClean="0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35312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604A2-9861-F74A-B5F3-4E337EB3BFF1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5587A-9968-CE45-B8B2-C1D1551BA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6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4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6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73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73E6-D426-A9D3-8377-4FA27250B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8DCBE-1684-6007-A345-058BABDBE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28217-3088-C3D8-CA1F-68FBEF81B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33871-89D3-4F24-96CD-D1A5E48E9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9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8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46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1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06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3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1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40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9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48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06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81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50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8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60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11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7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42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16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3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5587A-9968-CE45-B8B2-C1D1551BA3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1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386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162917"/>
            <a:ext cx="6400800" cy="131445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400" spc="0">
                <a:solidFill>
                  <a:srgbClr val="E61E2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14525"/>
            <a:ext cx="8229600" cy="61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spc="100">
                <a:solidFill>
                  <a:srgbClr val="E61E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0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28825A4-8300-8943-B0EA-F9B8D1AD0D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71726" y="1271587"/>
            <a:ext cx="6772275" cy="3871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342900" eaLnBrk="1" hangingPunct="1">
              <a:defRPr/>
            </a:pPr>
            <a:endParaRPr lang="en-US" sz="135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3" descr="TCH_Stacked.eps">
            <a:extLst>
              <a:ext uri="{FF2B5EF4-FFF2-40B4-BE49-F238E27FC236}">
                <a16:creationId xmlns:a16="http://schemas.microsoft.com/office/drawing/2014/main" id="{B8CEB050-0422-CF4F-B1D2-85355A12B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046810"/>
            <a:ext cx="1860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352D14EF-25F5-3D42-B9B1-8DFF1608E47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271588"/>
            <a:ext cx="9144000" cy="1191"/>
          </a:xfrm>
          <a:prstGeom prst="line">
            <a:avLst/>
          </a:prstGeom>
          <a:noFill/>
          <a:ln w="25400">
            <a:solidFill>
              <a:srgbClr val="C50B2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A1719471-9B65-364F-9902-36B890028FA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016625" y="4629150"/>
            <a:ext cx="2889250" cy="342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algn="r" eaLnBrk="1" hangingPunct="1">
              <a:spcBef>
                <a:spcPct val="20000"/>
              </a:spcBef>
              <a:defRPr/>
            </a:pPr>
            <a:r>
              <a:rPr lang="en-US" sz="1725" i="1" dirty="0">
                <a:solidFill>
                  <a:srgbClr val="A6A6A6"/>
                </a:solidFill>
                <a:latin typeface="Arial" pitchFamily="34" charset="0"/>
              </a:rPr>
              <a:t>Pediatrics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16C0C6-BF5E-4347-B144-E3AD81FCF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9" y="4007644"/>
            <a:ext cx="128587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5D13944-50FD-4F46-B628-00BFEC1A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1" y="72629"/>
            <a:ext cx="1958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5EB6D5CC-431F-7744-A78C-1227ADFD2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326" y="79773"/>
            <a:ext cx="1965325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8BEFB7D1-262F-4440-AF88-ADCBDB3242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264" y="88106"/>
            <a:ext cx="1958975" cy="106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D80BC711-07BF-4449-80EC-3491DAFE9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39" y="86917"/>
            <a:ext cx="1938337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6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06763" y="3961804"/>
            <a:ext cx="5384800" cy="320279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>
                <a:solidFill>
                  <a:srgbClr val="A6A6A6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6763" y="2647950"/>
            <a:ext cx="5384800" cy="1257300"/>
          </a:xfrm>
        </p:spPr>
        <p:txBody>
          <a:bodyPr lIns="0" tIns="0" rIns="0" bIns="0" anchor="b"/>
          <a:lstStyle>
            <a:lvl1pPr>
              <a:defRPr sz="4125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5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43386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162916"/>
            <a:ext cx="6400800" cy="131445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400" spc="0">
                <a:solidFill>
                  <a:srgbClr val="E61E2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14524"/>
            <a:ext cx="8229600" cy="61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spc="100">
                <a:solidFill>
                  <a:srgbClr val="E61E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14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43386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166860"/>
            <a:ext cx="6400800" cy="131445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400" spc="0">
                <a:solidFill>
                  <a:srgbClr val="E61E2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18468"/>
            <a:ext cx="8229600" cy="61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spc="100">
                <a:solidFill>
                  <a:srgbClr val="E61E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14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43521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176471"/>
            <a:ext cx="6400800" cy="131445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400" spc="0">
                <a:solidFill>
                  <a:srgbClr val="E61E2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28079"/>
            <a:ext cx="8229600" cy="61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spc="100">
                <a:solidFill>
                  <a:srgbClr val="E61E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89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252"/>
            <a:ext cx="8229600" cy="3195830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742950" indent="-285750">
              <a:buFont typeface="Arial"/>
              <a:buChar char="•"/>
              <a:defRPr/>
            </a:lvl2pPr>
            <a:lvl3pPr marL="1143000" indent="-228600">
              <a:buFont typeface="Arial"/>
              <a:buChar char="•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>
                <a:solidFill>
                  <a:srgbClr val="E61E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20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57200" y="1047035"/>
            <a:ext cx="4038600" cy="3195830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742950" indent="-285750">
              <a:buFont typeface="Arial"/>
              <a:buChar char="•"/>
              <a:defRPr/>
            </a:lvl2pPr>
            <a:lvl3pPr marL="1143000" indent="-228600">
              <a:buFont typeface="Arial"/>
              <a:buChar char="•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48200" y="1051347"/>
            <a:ext cx="4038600" cy="3195830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742950" indent="-285750">
              <a:buFont typeface="Arial"/>
              <a:buChar char="•"/>
              <a:defRPr/>
            </a:lvl2pPr>
            <a:lvl3pPr marL="1143000" indent="-228600">
              <a:buFont typeface="Arial"/>
              <a:buChar char="•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96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8636"/>
            <a:ext cx="8229600" cy="3917304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742950" indent="-285750">
              <a:buFont typeface="Arial"/>
              <a:buChar char="•"/>
              <a:defRPr/>
            </a:lvl2pPr>
            <a:lvl3pPr marL="1143000" indent="-228600">
              <a:buFont typeface="Arial"/>
              <a:buChar char="•"/>
              <a:defRPr/>
            </a:lvl3pPr>
            <a:lvl4pPr marL="1600200" indent="-2286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32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39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ents/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CH110_OriginalLogo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47" y="747586"/>
            <a:ext cx="3758934" cy="255441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793705" y="3670222"/>
            <a:ext cx="55593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COMMENTS/QUESTIONS?</a:t>
            </a:r>
          </a:p>
        </p:txBody>
      </p:sp>
    </p:spTree>
    <p:extLst>
      <p:ext uri="{BB962C8B-B14F-4D97-AF65-F5344CB8AC3E}">
        <p14:creationId xmlns:p14="http://schemas.microsoft.com/office/powerpoint/2010/main" val="71704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45656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5929"/>
            <a:ext cx="9144000" cy="8001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110"/>
            <a:ext cx="8229600" cy="321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3795" y="4306045"/>
            <a:ext cx="6328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cap="all" dirty="0">
                <a:solidFill>
                  <a:schemeClr val="bg1"/>
                </a:solidFill>
              </a:rPr>
              <a:t>Infectious</a:t>
            </a:r>
            <a:r>
              <a:rPr lang="en-US" sz="800" b="1" cap="all" baseline="0" dirty="0">
                <a:solidFill>
                  <a:schemeClr val="bg1"/>
                </a:solidFill>
              </a:rPr>
              <a:t> Disease</a:t>
            </a:r>
            <a:endParaRPr lang="en-US" sz="800" b="1" cap="all" dirty="0">
              <a:solidFill>
                <a:schemeClr val="bg1"/>
              </a:solidFill>
            </a:endParaRPr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457200" y="318636"/>
            <a:ext cx="8229600" cy="60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03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4" r:id="rId4"/>
    <p:sldLayoutId id="2147483650" r:id="rId5"/>
    <p:sldLayoutId id="2147483652" r:id="rId6"/>
    <p:sldLayoutId id="2147483655" r:id="rId7"/>
    <p:sldLayoutId id="2147483653" r:id="rId8"/>
    <p:sldLayoutId id="2147483658" r:id="rId9"/>
    <p:sldLayoutId id="2147483657" r:id="rId10"/>
    <p:sldLayoutId id="2147483662" r:id="rId11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1200"/>
        </a:spcAft>
        <a:buClr>
          <a:schemeClr val="tx2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9562" y="1740177"/>
            <a:ext cx="5698089" cy="14999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RSV-The Current Landscape After Increased Vaccine Availability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546" y="3902169"/>
            <a:ext cx="5384800" cy="32027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Denver Niles, MD, D(ABMM)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53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8F36B-F683-236A-B0D2-553E4664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335"/>
            <a:ext cx="8229600" cy="607976"/>
          </a:xfrm>
        </p:spPr>
        <p:txBody>
          <a:bodyPr/>
          <a:lstStyle/>
          <a:p>
            <a:pPr algn="ctr"/>
            <a:r>
              <a:rPr lang="en-US" dirty="0"/>
              <a:t>When to test?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116847-949E-EE60-287C-D8B478BF5DC2}"/>
              </a:ext>
            </a:extLst>
          </p:cNvPr>
          <p:cNvSpPr/>
          <p:nvPr/>
        </p:nvSpPr>
        <p:spPr>
          <a:xfrm>
            <a:off x="1262417" y="907575"/>
            <a:ext cx="2736376" cy="2640842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/>
              <a:t>Test</a:t>
            </a:r>
            <a:endParaRPr lang="en-US" sz="1400" u="sng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Hospitalized patients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Immunocompromised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Infants/children with moderate to severe disease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Unclear diagnosis during respiratory season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689DFC-367D-C4CE-A4A7-BE1902A0CB51}"/>
              </a:ext>
            </a:extLst>
          </p:cNvPr>
          <p:cNvSpPr/>
          <p:nvPr/>
        </p:nvSpPr>
        <p:spPr>
          <a:xfrm flipH="1">
            <a:off x="5145208" y="907575"/>
            <a:ext cx="3032078" cy="26408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/>
              <a:t>Don’t Test</a:t>
            </a:r>
            <a:endParaRPr lang="en-US" sz="1400" u="sng" dirty="0"/>
          </a:p>
          <a:p>
            <a:pPr algn="ctr"/>
            <a:endParaRPr lang="en-US" sz="1400" u="sng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Mild illness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Classic bronchiolitis/healthy infant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Testing that does not change isolation/treatment decisions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26C6E-EFF0-455D-32DC-1D8114F3AC20}"/>
              </a:ext>
            </a:extLst>
          </p:cNvPr>
          <p:cNvSpPr/>
          <p:nvPr/>
        </p:nvSpPr>
        <p:spPr>
          <a:xfrm>
            <a:off x="183494" y="3897371"/>
            <a:ext cx="877701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Bottom Line: Test only if the result will change management, infection control, or stewardship decisions</a:t>
            </a:r>
          </a:p>
        </p:txBody>
      </p:sp>
    </p:spTree>
    <p:extLst>
      <p:ext uri="{BB962C8B-B14F-4D97-AF65-F5344CB8AC3E}">
        <p14:creationId xmlns:p14="http://schemas.microsoft.com/office/powerpoint/2010/main" val="175411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C23EA-C34C-77AD-1B0F-7CDE5C85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Testing approaches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28C2D-8C46-44B7-9382-8F50C5C33DA6}"/>
              </a:ext>
            </a:extLst>
          </p:cNvPr>
          <p:cNvSpPr/>
          <p:nvPr/>
        </p:nvSpPr>
        <p:spPr>
          <a:xfrm>
            <a:off x="354842" y="1097792"/>
            <a:ext cx="2395182" cy="29479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Point-of-Care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</a:endParaRP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A93B2-F924-ED55-DDE0-84E93D35492D}"/>
              </a:ext>
            </a:extLst>
          </p:cNvPr>
          <p:cNvSpPr/>
          <p:nvPr/>
        </p:nvSpPr>
        <p:spPr>
          <a:xfrm>
            <a:off x="3397439" y="1097792"/>
            <a:ext cx="2395182" cy="29479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Near real-time NAAT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9C80A-7EAA-64C6-FF50-507F9B290CA7}"/>
              </a:ext>
            </a:extLst>
          </p:cNvPr>
          <p:cNvSpPr/>
          <p:nvPr/>
        </p:nvSpPr>
        <p:spPr>
          <a:xfrm>
            <a:off x="6393976" y="1097792"/>
            <a:ext cx="2395182" cy="29479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Batch Testing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34ECC-DE97-2B60-94C2-BEEB6BBA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96" y="1595935"/>
            <a:ext cx="1192473" cy="119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9900C-7C4D-098C-FCA6-44022C3DA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41" y="1521724"/>
            <a:ext cx="1478223" cy="14782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37113F-843E-D5D6-92D3-4FB530AF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233" y="1521724"/>
            <a:ext cx="1525563" cy="15255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45E5B9-FC14-8538-5BE6-51D6ADA10A39}"/>
              </a:ext>
            </a:extLst>
          </p:cNvPr>
          <p:cNvSpPr txBox="1"/>
          <p:nvPr/>
        </p:nvSpPr>
        <p:spPr>
          <a:xfrm>
            <a:off x="511791" y="2788408"/>
            <a:ext cx="216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Reduce unnecessary admission</a:t>
            </a:r>
          </a:p>
          <a:p>
            <a:r>
              <a:rPr lang="en-US" sz="1200" dirty="0"/>
              <a:t>Anticipatory guidance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7C8DC-CCB7-FDEF-511B-9D5C328CA131}"/>
              </a:ext>
            </a:extLst>
          </p:cNvPr>
          <p:cNvSpPr txBox="1"/>
          <p:nvPr/>
        </p:nvSpPr>
        <p:spPr>
          <a:xfrm>
            <a:off x="3537755" y="2788407"/>
            <a:ext cx="216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Admission decision making</a:t>
            </a:r>
          </a:p>
          <a:p>
            <a:r>
              <a:rPr lang="en-US" sz="1200" dirty="0"/>
              <a:t>Isolation decisions</a:t>
            </a:r>
          </a:p>
          <a:p>
            <a:r>
              <a:rPr lang="en-US" sz="1200" dirty="0"/>
              <a:t>Antimicrobial de-escalation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344D6-03DC-AC01-3100-0590F738E367}"/>
              </a:ext>
            </a:extLst>
          </p:cNvPr>
          <p:cNvSpPr txBox="1"/>
          <p:nvPr/>
        </p:nvSpPr>
        <p:spPr>
          <a:xfrm>
            <a:off x="6506570" y="2786184"/>
            <a:ext cx="216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Confirm etiology of fever/respiratory changes </a:t>
            </a:r>
          </a:p>
          <a:p>
            <a:r>
              <a:rPr lang="en-US" sz="1200" dirty="0"/>
              <a:t>Antimicrobial de-escalation</a:t>
            </a:r>
          </a:p>
        </p:txBody>
      </p:sp>
    </p:spTree>
    <p:extLst>
      <p:ext uri="{BB962C8B-B14F-4D97-AF65-F5344CB8AC3E}">
        <p14:creationId xmlns:p14="http://schemas.microsoft.com/office/powerpoint/2010/main" val="410823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7642BB-0220-5D4B-9318-9D2A39F3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/>
              <a:t>RSv</a:t>
            </a:r>
            <a:r>
              <a:rPr lang="en-US" sz="4400" dirty="0"/>
              <a:t> prevention-</a:t>
            </a:r>
            <a:br>
              <a:rPr lang="en-US" dirty="0"/>
            </a:br>
            <a:r>
              <a:rPr lang="en-US" dirty="0"/>
              <a:t>Approaches to prevention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D7B9EA-CB24-AD81-09B2-8611BC65BAC8}"/>
              </a:ext>
            </a:extLst>
          </p:cNvPr>
          <p:cNvCxnSpPr/>
          <p:nvPr/>
        </p:nvCxnSpPr>
        <p:spPr>
          <a:xfrm>
            <a:off x="1555845" y="2866030"/>
            <a:ext cx="57661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5D1EFE-9E02-463F-C551-CBD5C814B4D9}"/>
              </a:ext>
            </a:extLst>
          </p:cNvPr>
          <p:cNvCxnSpPr/>
          <p:nvPr/>
        </p:nvCxnSpPr>
        <p:spPr>
          <a:xfrm flipV="1">
            <a:off x="4326341" y="2504364"/>
            <a:ext cx="0" cy="361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E21E28-72CB-F052-F689-97C7CC5C84E1}"/>
              </a:ext>
            </a:extLst>
          </p:cNvPr>
          <p:cNvSpPr/>
          <p:nvPr/>
        </p:nvSpPr>
        <p:spPr>
          <a:xfrm>
            <a:off x="3923025" y="2071499"/>
            <a:ext cx="8066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9BEF3-CD90-08B8-6ADD-C5E813D9481D}"/>
              </a:ext>
            </a:extLst>
          </p:cNvPr>
          <p:cNvSpPr txBox="1"/>
          <p:nvPr/>
        </p:nvSpPr>
        <p:spPr>
          <a:xfrm>
            <a:off x="2006221" y="3044293"/>
            <a:ext cx="213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palivizumab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39B7D-A63A-B9CD-DC03-7FA52AA79B17}"/>
              </a:ext>
            </a:extLst>
          </p:cNvPr>
          <p:cNvSpPr txBox="1"/>
          <p:nvPr/>
        </p:nvSpPr>
        <p:spPr>
          <a:xfrm>
            <a:off x="4703928" y="3043450"/>
            <a:ext cx="319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maternal vaccination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long-acting monoclonals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adult vaccines</a:t>
            </a:r>
          </a:p>
        </p:txBody>
      </p:sp>
    </p:spTree>
    <p:extLst>
      <p:ext uri="{BB962C8B-B14F-4D97-AF65-F5344CB8AC3E}">
        <p14:creationId xmlns:p14="http://schemas.microsoft.com/office/powerpoint/2010/main" val="336106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1399D8-3CB6-F026-73D7-AA77178D8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Palivizumab (</a:t>
            </a:r>
            <a:r>
              <a:rPr lang="en-US" dirty="0" err="1"/>
              <a:t>Synagis</a:t>
            </a:r>
            <a:r>
              <a:rPr lang="en-US" dirty="0"/>
              <a:t>) was licensed by the FDA in June 1998</a:t>
            </a:r>
          </a:p>
          <a:p>
            <a:r>
              <a:rPr lang="en-US" dirty="0"/>
              <a:t>Humanized mouse IgG1 monoclonal antibody targeting the RSV fusion protein</a:t>
            </a:r>
          </a:p>
          <a:p>
            <a:r>
              <a:rPr lang="en-US" dirty="0"/>
              <a:t>Efficacy:</a:t>
            </a:r>
          </a:p>
          <a:p>
            <a:pPr lvl="1"/>
            <a:r>
              <a:rPr lang="en-US" dirty="0"/>
              <a:t>Impact-RSV trial (1996-1997): 54.7% relative risk reduction in RSV hospitalizations among preterm infants (10.6% placebo vs 4.8% palivizumab, P&lt;0.001)</a:t>
            </a:r>
          </a:p>
          <a:p>
            <a:pPr lvl="1"/>
            <a:r>
              <a:rPr lang="en-US" dirty="0"/>
              <a:t>Cardiac trial (1998-2002): 45.3% relative risk reduction in infants with hemodynamically significant congenital heart disease (9.7% placebo vs 5.3% palivizumab, P&lt;0.003)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67A6B-0595-1E91-603F-EAF6AAF8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Pre-2023: palivizumab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B685-D3BB-3616-BD38-DBEEEA6E528E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Pediatrics. 2023. PMID: 37357729</a:t>
            </a:r>
          </a:p>
        </p:txBody>
      </p:sp>
    </p:spTree>
    <p:extLst>
      <p:ext uri="{BB962C8B-B14F-4D97-AF65-F5344CB8AC3E}">
        <p14:creationId xmlns:p14="http://schemas.microsoft.com/office/powerpoint/2010/main" val="3424231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DF2C-DAF8-2F29-CE02-227A2D21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A3185-9136-6B5B-99EF-BD689325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en-US" dirty="0"/>
              <a:t>Core candidate groups (&lt;12 months): </a:t>
            </a:r>
          </a:p>
          <a:p>
            <a:pPr lvl="2"/>
            <a:r>
              <a:rPr lang="en-US" b="1" dirty="0"/>
              <a:t>Premature Infants</a:t>
            </a:r>
            <a:r>
              <a:rPr lang="en-US" dirty="0"/>
              <a:t>: Born at ≤28 6/7 weeks of gestation</a:t>
            </a:r>
          </a:p>
          <a:p>
            <a:pPr lvl="2"/>
            <a:r>
              <a:rPr lang="en-US" b="1" dirty="0"/>
              <a:t>Chronic lung disease (CLD)</a:t>
            </a:r>
            <a:r>
              <a:rPr lang="en-US" dirty="0"/>
              <a:t>: Need for supplemental oxygen and/or respiratory support at ≥36 weeks postmenstrual age </a:t>
            </a:r>
          </a:p>
          <a:p>
            <a:pPr lvl="2"/>
            <a:r>
              <a:rPr lang="en-US" b="1" dirty="0"/>
              <a:t>Congenital Heart disease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Special Populations (&lt;12 months)</a:t>
            </a:r>
          </a:p>
          <a:p>
            <a:pPr lvl="2"/>
            <a:r>
              <a:rPr lang="en-US" dirty="0"/>
              <a:t>Children with anatomic airway defects or neuromuscular disorders</a:t>
            </a:r>
          </a:p>
          <a:p>
            <a:pPr lvl="2"/>
            <a:r>
              <a:rPr lang="en-US" dirty="0"/>
              <a:t>Children with severe immunodeficiency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year prophylaxis (12-24 months)</a:t>
            </a:r>
          </a:p>
          <a:p>
            <a:pPr lvl="2"/>
            <a:r>
              <a:rPr lang="en-US" dirty="0"/>
              <a:t>CLD infants who continue to require supplemental O2 or chronic systemic corticosteroids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CD7C0B-3473-BFBD-94AF-1F05CB05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Pre-2023 palivizumab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19395-3B89-4E91-46DD-D3B518A4D8CA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Pediatrics. 2023. PMID: 37357729</a:t>
            </a:r>
          </a:p>
        </p:txBody>
      </p:sp>
    </p:spTree>
    <p:extLst>
      <p:ext uri="{BB962C8B-B14F-4D97-AF65-F5344CB8AC3E}">
        <p14:creationId xmlns:p14="http://schemas.microsoft.com/office/powerpoint/2010/main" val="53346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CB21-7F24-B546-5189-643F82286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74A1DC-AD2A-B406-392C-0BF9A9AA8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800" b="1" dirty="0"/>
              <a:t>Major Limitations</a:t>
            </a:r>
          </a:p>
          <a:p>
            <a:pPr marL="914400" lvl="2" indent="0">
              <a:spcAft>
                <a:spcPts val="1800"/>
              </a:spcAft>
              <a:buNone/>
            </a:pPr>
            <a:r>
              <a:rPr lang="en-US" sz="1800" dirty="0"/>
              <a:t>     Cost</a:t>
            </a:r>
          </a:p>
          <a:p>
            <a:pPr marL="914400" lvl="2" indent="0">
              <a:spcAft>
                <a:spcPts val="1800"/>
              </a:spcAft>
              <a:buNone/>
            </a:pPr>
            <a:r>
              <a:rPr lang="en-US" sz="1800" dirty="0"/>
              <a:t>     Monthly injections through RSV season (up to 5 months)</a:t>
            </a:r>
          </a:p>
          <a:p>
            <a:pPr marL="914400" lvl="2" indent="0">
              <a:spcAft>
                <a:spcPts val="1800"/>
              </a:spcAft>
              <a:buNone/>
            </a:pPr>
            <a:r>
              <a:rPr lang="en-US" sz="1800" dirty="0"/>
              <a:t>     Restricted eligibility </a:t>
            </a:r>
          </a:p>
          <a:p>
            <a:pPr marL="914400" lvl="2" indent="0">
              <a:spcAft>
                <a:spcPts val="1800"/>
              </a:spcAft>
              <a:buNone/>
            </a:pPr>
            <a:r>
              <a:rPr lang="en-US" sz="1800" dirty="0"/>
              <a:t>     Limited population impact 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F5EC4-3379-8EB3-02F8-F71A5933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Pre-2023 palivizumab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7CF19-F6AB-16CC-22A3-D67C9D633F96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Pediatrics. 2023. PMID: 37357729</a:t>
            </a:r>
          </a:p>
        </p:txBody>
      </p:sp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39445D03-6586-80F0-B964-27706301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2070" y="1499548"/>
            <a:ext cx="247365" cy="247365"/>
          </a:xfrm>
          <a:prstGeom prst="rect">
            <a:avLst/>
          </a:prstGeom>
        </p:spPr>
      </p:pic>
      <p:pic>
        <p:nvPicPr>
          <p:cNvPr id="8" name="Graphic 7" descr="Needle outline">
            <a:extLst>
              <a:ext uri="{FF2B5EF4-FFF2-40B4-BE49-F238E27FC236}">
                <a16:creationId xmlns:a16="http://schemas.microsoft.com/office/drawing/2014/main" id="{9722C043-2205-627E-2CC2-563A65C4F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7840" y="1947263"/>
            <a:ext cx="381595" cy="381595"/>
          </a:xfrm>
          <a:prstGeom prst="rect">
            <a:avLst/>
          </a:prstGeom>
        </p:spPr>
      </p:pic>
      <p:pic>
        <p:nvPicPr>
          <p:cNvPr id="10" name="Graphic 9" descr="Clipboard Partially Crossed with solid fill">
            <a:extLst>
              <a:ext uri="{FF2B5EF4-FFF2-40B4-BE49-F238E27FC236}">
                <a16:creationId xmlns:a16="http://schemas.microsoft.com/office/drawing/2014/main" id="{F4543EB5-CEA6-D5E5-5446-A80BEAED4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1272" y="2437498"/>
            <a:ext cx="381595" cy="381595"/>
          </a:xfrm>
          <a:prstGeom prst="rect">
            <a:avLst/>
          </a:prstGeom>
        </p:spPr>
      </p:pic>
      <p:pic>
        <p:nvPicPr>
          <p:cNvPr id="12" name="Graphic 11" descr="Children outline">
            <a:extLst>
              <a:ext uri="{FF2B5EF4-FFF2-40B4-BE49-F238E27FC236}">
                <a16:creationId xmlns:a16="http://schemas.microsoft.com/office/drawing/2014/main" id="{98282E31-530D-724C-A529-708D87F90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902" y="2848429"/>
            <a:ext cx="586001" cy="5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5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A37D8-5C8B-692D-F244-3FC52B4E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A29D1-45A9-E24F-B85C-8EEF8F0F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6" y="1538886"/>
            <a:ext cx="1229018" cy="12290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47241A-D918-BF2B-E12E-C8E64065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vaccine landscape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43228-EB64-A2B8-AEE0-1FAEFA6958E1}"/>
              </a:ext>
            </a:extLst>
          </p:cNvPr>
          <p:cNvSpPr/>
          <p:nvPr/>
        </p:nvSpPr>
        <p:spPr>
          <a:xfrm>
            <a:off x="354842" y="1097792"/>
            <a:ext cx="2173726" cy="24121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Infants/Toddlers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200" dirty="0">
              <a:ln w="0"/>
              <a:solidFill>
                <a:schemeClr val="tx1"/>
              </a:solidFill>
            </a:endParaRP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C72DE6-3448-DBBD-C2A2-A68C238C11F9}"/>
              </a:ext>
            </a:extLst>
          </p:cNvPr>
          <p:cNvSpPr/>
          <p:nvPr/>
        </p:nvSpPr>
        <p:spPr>
          <a:xfrm>
            <a:off x="3397439" y="1097792"/>
            <a:ext cx="2230876" cy="24121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Pregnant Women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4B8F3B-E378-9487-D2FE-C49D80670FC0}"/>
              </a:ext>
            </a:extLst>
          </p:cNvPr>
          <p:cNvSpPr/>
          <p:nvPr/>
        </p:nvSpPr>
        <p:spPr>
          <a:xfrm>
            <a:off x="6465413" y="1097792"/>
            <a:ext cx="2223733" cy="24121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Older Adults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BE407-4107-D4EB-31B4-EC06B9BF0344}"/>
              </a:ext>
            </a:extLst>
          </p:cNvPr>
          <p:cNvSpPr txBox="1"/>
          <p:nvPr/>
        </p:nvSpPr>
        <p:spPr>
          <a:xfrm>
            <a:off x="458160" y="2847262"/>
            <a:ext cx="216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nirsevimab</a:t>
            </a:r>
            <a:r>
              <a:rPr lang="en-US" sz="1200" b="1" dirty="0"/>
              <a:t> (</a:t>
            </a:r>
            <a:r>
              <a:rPr lang="en-US" sz="1200" b="1" dirty="0" err="1"/>
              <a:t>Beyfortus</a:t>
            </a:r>
            <a:r>
              <a:rPr lang="en-US" sz="1200" b="1" dirty="0"/>
              <a:t>)</a:t>
            </a:r>
          </a:p>
          <a:p>
            <a:r>
              <a:rPr lang="en-US" sz="1200" b="1" dirty="0" err="1"/>
              <a:t>clesrovimab</a:t>
            </a:r>
            <a:r>
              <a:rPr lang="en-US" sz="1200" b="1" dirty="0"/>
              <a:t> (</a:t>
            </a:r>
            <a:r>
              <a:rPr lang="en-US" sz="1200" b="1" dirty="0" err="1"/>
              <a:t>Enflonsia</a:t>
            </a:r>
            <a:r>
              <a:rPr lang="en-US" sz="1200" b="1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AA5BBB-EC86-95C2-6FA2-A0524ADCCC11}"/>
              </a:ext>
            </a:extLst>
          </p:cNvPr>
          <p:cNvSpPr txBox="1"/>
          <p:nvPr/>
        </p:nvSpPr>
        <p:spPr>
          <a:xfrm>
            <a:off x="3838964" y="2893282"/>
            <a:ext cx="2218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RSVPreF</a:t>
            </a:r>
            <a:r>
              <a:rPr lang="en-US" sz="1200" b="1" dirty="0"/>
              <a:t> (</a:t>
            </a:r>
            <a:r>
              <a:rPr lang="en-US" sz="1200" b="1" dirty="0" err="1"/>
              <a:t>Abrysvo</a:t>
            </a:r>
            <a:r>
              <a:rPr lang="en-US" sz="1200" b="1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0274C-14F7-EB77-1B10-326DF483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54" y="1407217"/>
            <a:ext cx="1444957" cy="1444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7C4CF-4114-C05E-A2B0-1C84D1A3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982" y="1408493"/>
            <a:ext cx="1701064" cy="1622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56CBC3-A8F9-FD1B-C006-F89F8FC47AA6}"/>
              </a:ext>
            </a:extLst>
          </p:cNvPr>
          <p:cNvSpPr txBox="1"/>
          <p:nvPr/>
        </p:nvSpPr>
        <p:spPr>
          <a:xfrm>
            <a:off x="6694653" y="2689563"/>
            <a:ext cx="22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RSVPreF</a:t>
            </a:r>
            <a:r>
              <a:rPr lang="en-US" sz="1200" b="1" dirty="0"/>
              <a:t> (</a:t>
            </a:r>
            <a:r>
              <a:rPr lang="en-US" sz="1200" b="1" dirty="0" err="1"/>
              <a:t>Abrysvo</a:t>
            </a:r>
            <a:r>
              <a:rPr lang="en-US" sz="1200" b="1" dirty="0"/>
              <a:t>)</a:t>
            </a:r>
          </a:p>
          <a:p>
            <a:r>
              <a:rPr lang="en-US" sz="1200" b="1" dirty="0"/>
              <a:t>RSVPreF3 (</a:t>
            </a:r>
            <a:r>
              <a:rPr lang="en-US" sz="1200" b="1" dirty="0" err="1"/>
              <a:t>ArexvyY</a:t>
            </a:r>
            <a:r>
              <a:rPr lang="en-US" sz="1200" b="1" dirty="0"/>
              <a:t>)</a:t>
            </a:r>
          </a:p>
          <a:p>
            <a:r>
              <a:rPr lang="en-US" sz="1200" b="1" dirty="0" err="1"/>
              <a:t>MResvia</a:t>
            </a:r>
            <a:r>
              <a:rPr lang="en-US" sz="12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A55E78-F2F0-C6FD-D846-00ECBF3E6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466" y="1426089"/>
            <a:ext cx="1585328" cy="1585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B0FA73-8B74-C1D6-884C-647F4FD15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015" y="1412208"/>
            <a:ext cx="1482063" cy="1482063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3429A2C6-969C-A809-3400-5FC7F59A0B96}"/>
              </a:ext>
            </a:extLst>
          </p:cNvPr>
          <p:cNvSpPr/>
          <p:nvPr/>
        </p:nvSpPr>
        <p:spPr>
          <a:xfrm rot="5400000">
            <a:off x="3090530" y="2453878"/>
            <a:ext cx="226885" cy="245030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A3C8F-EE68-C579-21DC-2EB190F47940}"/>
              </a:ext>
            </a:extLst>
          </p:cNvPr>
          <p:cNvSpPr txBox="1"/>
          <p:nvPr/>
        </p:nvSpPr>
        <p:spPr>
          <a:xfrm>
            <a:off x="2284237" y="3796658"/>
            <a:ext cx="26055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ea typeface="Calibri"/>
                <a:cs typeface="Calibri"/>
              </a:rPr>
              <a:t>Prevent disease in infants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D34F4-FE80-1027-E60D-8ABD84EE1BD3}"/>
              </a:ext>
            </a:extLst>
          </p:cNvPr>
          <p:cNvSpPr txBox="1"/>
          <p:nvPr/>
        </p:nvSpPr>
        <p:spPr>
          <a:xfrm>
            <a:off x="6920530" y="3532339"/>
            <a:ext cx="22268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ea typeface="Calibri"/>
                <a:cs typeface="Calibri"/>
              </a:rPr>
              <a:t>Prevent disease in </a:t>
            </a:r>
          </a:p>
          <a:p>
            <a:r>
              <a:rPr lang="en-US" sz="1400" b="1" dirty="0">
                <a:ea typeface="Calibri"/>
                <a:cs typeface="Calibri"/>
              </a:rPr>
              <a:t>high risk adults</a:t>
            </a:r>
          </a:p>
        </p:txBody>
      </p:sp>
    </p:spTree>
    <p:extLst>
      <p:ext uri="{BB962C8B-B14F-4D97-AF65-F5344CB8AC3E}">
        <p14:creationId xmlns:p14="http://schemas.microsoft.com/office/powerpoint/2010/main" val="365860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Vaccines are Developed and Approved for Use | Vaccines &amp; Immunizations  | CDC">
            <a:extLst>
              <a:ext uri="{FF2B5EF4-FFF2-40B4-BE49-F238E27FC236}">
                <a16:creationId xmlns:a16="http://schemas.microsoft.com/office/drawing/2014/main" id="{BD9609FE-E9B7-2076-C430-3DA08DB2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3054" y="318636"/>
            <a:ext cx="5697892" cy="391730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A74AE-D1B5-445F-8EFA-B065251AD7EC}"/>
              </a:ext>
            </a:extLst>
          </p:cNvPr>
          <p:cNvSpPr txBox="1"/>
          <p:nvPr/>
        </p:nvSpPr>
        <p:spPr>
          <a:xfrm>
            <a:off x="1426190" y="4603194"/>
            <a:ext cx="471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CDC</a:t>
            </a:r>
          </a:p>
        </p:txBody>
      </p:sp>
    </p:spTree>
    <p:extLst>
      <p:ext uri="{BB962C8B-B14F-4D97-AF65-F5344CB8AC3E}">
        <p14:creationId xmlns:p14="http://schemas.microsoft.com/office/powerpoint/2010/main" val="111260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7C1F2-68E6-B319-FB1E-896D4BA8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subunit vaccine technology</a:t>
            </a:r>
          </a:p>
        </p:txBody>
      </p:sp>
    </p:spTree>
    <p:extLst>
      <p:ext uri="{BB962C8B-B14F-4D97-AF65-F5344CB8AC3E}">
        <p14:creationId xmlns:p14="http://schemas.microsoft.com/office/powerpoint/2010/main" val="2099735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FD29D-7D0C-F120-A866-FEA80D1B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RSV vaccine development timeline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BBA02E-B333-FB5F-32F2-43A1AD790722}"/>
              </a:ext>
            </a:extLst>
          </p:cNvPr>
          <p:cNvCxnSpPr>
            <a:cxnSpLocks/>
          </p:cNvCxnSpPr>
          <p:nvPr/>
        </p:nvCxnSpPr>
        <p:spPr>
          <a:xfrm>
            <a:off x="577850" y="2476500"/>
            <a:ext cx="80509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B761F0-922F-2E0C-D6B4-E593FEB8AE80}"/>
              </a:ext>
            </a:extLst>
          </p:cNvPr>
          <p:cNvCxnSpPr/>
          <p:nvPr/>
        </p:nvCxnSpPr>
        <p:spPr>
          <a:xfrm>
            <a:off x="589030" y="2228850"/>
            <a:ext cx="0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CD0907A-F039-F86A-8AE0-38287432E82E}"/>
              </a:ext>
            </a:extLst>
          </p:cNvPr>
          <p:cNvSpPr/>
          <p:nvPr/>
        </p:nvSpPr>
        <p:spPr>
          <a:xfrm>
            <a:off x="105591" y="1379105"/>
            <a:ext cx="111799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1966-1967</a:t>
            </a:r>
          </a:p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Formalin-inactivated RSV trial fails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782634-2CB6-65A5-9BD3-1D67C9B5D94B}"/>
              </a:ext>
            </a:extLst>
          </p:cNvPr>
          <p:cNvCxnSpPr/>
          <p:nvPr/>
        </p:nvCxnSpPr>
        <p:spPr>
          <a:xfrm>
            <a:off x="4298821" y="2476500"/>
            <a:ext cx="0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E2DBB-9079-58C9-9703-37A4EE54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295" y="2724150"/>
            <a:ext cx="609052" cy="733908"/>
          </a:xfrm>
          <a:prstGeom prst="rect">
            <a:avLst/>
          </a:prstGeom>
        </p:spPr>
      </p:pic>
      <p:pic>
        <p:nvPicPr>
          <p:cNvPr id="4098" name="Picture 2" descr="A vaccine veteran steps away from the NIH, looking out toward the world">
            <a:extLst>
              <a:ext uri="{FF2B5EF4-FFF2-40B4-BE49-F238E27FC236}">
                <a16:creationId xmlns:a16="http://schemas.microsoft.com/office/drawing/2014/main" id="{31F757B6-00C7-8B00-C562-DF9360B8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43" y="1551496"/>
            <a:ext cx="676748" cy="6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D71292-32F3-DEBA-CA72-20D3169BF279}"/>
              </a:ext>
            </a:extLst>
          </p:cNvPr>
          <p:cNvCxnSpPr/>
          <p:nvPr/>
        </p:nvCxnSpPr>
        <p:spPr>
          <a:xfrm>
            <a:off x="3744038" y="2228547"/>
            <a:ext cx="0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1E09073-1E05-B31A-1B9F-07DA34F019D7}"/>
              </a:ext>
            </a:extLst>
          </p:cNvPr>
          <p:cNvSpPr/>
          <p:nvPr/>
        </p:nvSpPr>
        <p:spPr>
          <a:xfrm rot="5400000">
            <a:off x="1635657" y="1551535"/>
            <a:ext cx="350691" cy="244394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81A71-59F5-EFAE-895A-A530D772FFAF}"/>
              </a:ext>
            </a:extLst>
          </p:cNvPr>
          <p:cNvSpPr/>
          <p:nvPr/>
        </p:nvSpPr>
        <p:spPr>
          <a:xfrm>
            <a:off x="1223585" y="2948854"/>
            <a:ext cx="111799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1970-1990’s</a:t>
            </a:r>
          </a:p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Dark Age for RSV vaccine development</a:t>
            </a:r>
          </a:p>
        </p:txBody>
      </p:sp>
      <p:pic>
        <p:nvPicPr>
          <p:cNvPr id="4100" name="Picture 4" descr="May include: A red lollipop on a white stick.">
            <a:extLst>
              <a:ext uri="{FF2B5EF4-FFF2-40B4-BE49-F238E27FC236}">
                <a16:creationId xmlns:a16="http://schemas.microsoft.com/office/drawing/2014/main" id="{AFA04DE0-EB96-7451-65AB-067FF0F9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70" y="2975751"/>
            <a:ext cx="429357" cy="5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20A38F-FDFD-65E8-7DF2-DC52456F25F7}"/>
              </a:ext>
            </a:extLst>
          </p:cNvPr>
          <p:cNvSpPr/>
          <p:nvPr/>
        </p:nvSpPr>
        <p:spPr>
          <a:xfrm>
            <a:off x="4465271" y="1438173"/>
            <a:ext cx="111799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2000’s</a:t>
            </a:r>
          </a:p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RSV Fusion (F) protein studied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44FA78-EC49-077C-43D3-A3A0FCE472D4}"/>
              </a:ext>
            </a:extLst>
          </p:cNvPr>
          <p:cNvSpPr/>
          <p:nvPr/>
        </p:nvSpPr>
        <p:spPr>
          <a:xfrm>
            <a:off x="4572001" y="2535568"/>
            <a:ext cx="1334346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2013</a:t>
            </a:r>
          </a:p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Drs. </a:t>
            </a:r>
            <a:r>
              <a:rPr lang="en-US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McLellan and Graham lock F protein in pre-fusion (lollipop) state (DS-Cav1)</a:t>
            </a:r>
            <a:endParaRPr lang="en-US" sz="1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93E986-111B-4A15-77B0-6ACB7450D9F0}"/>
              </a:ext>
            </a:extLst>
          </p:cNvPr>
          <p:cNvSpPr/>
          <p:nvPr/>
        </p:nvSpPr>
        <p:spPr>
          <a:xfrm>
            <a:off x="3098800" y="1136651"/>
            <a:ext cx="3064931" cy="27047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2FEFD44-ED2C-2C98-3A45-13474249DD8F}"/>
              </a:ext>
            </a:extLst>
          </p:cNvPr>
          <p:cNvSpPr/>
          <p:nvPr/>
        </p:nvSpPr>
        <p:spPr>
          <a:xfrm rot="16200000">
            <a:off x="6939983" y="1425834"/>
            <a:ext cx="350691" cy="16476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4895C3-A167-B452-C459-E9727D6EFB56}"/>
              </a:ext>
            </a:extLst>
          </p:cNvPr>
          <p:cNvSpPr/>
          <p:nvPr/>
        </p:nvSpPr>
        <p:spPr>
          <a:xfrm>
            <a:off x="6187257" y="922615"/>
            <a:ext cx="2179141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2018-2023</a:t>
            </a:r>
          </a:p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GSK and Pfizer clinic trials- phase 1 and 2 shows massive antibody production/good safety profile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3B3E23-F303-2B4E-254E-2DFF6B49D183}"/>
              </a:ext>
            </a:extLst>
          </p:cNvPr>
          <p:cNvCxnSpPr/>
          <p:nvPr/>
        </p:nvCxnSpPr>
        <p:spPr>
          <a:xfrm>
            <a:off x="8366398" y="2470984"/>
            <a:ext cx="0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00E4298-EA3E-B1E3-D589-4431DF366323}"/>
              </a:ext>
            </a:extLst>
          </p:cNvPr>
          <p:cNvSpPr/>
          <p:nvPr/>
        </p:nvSpPr>
        <p:spPr>
          <a:xfrm>
            <a:off x="7454150" y="2688080"/>
            <a:ext cx="170034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</a:p>
          <a:p>
            <a:pPr algn="ctr"/>
            <a:r>
              <a:rPr lang="en-US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Prefusion F protein subunit and mRNA vaccines approved for elderly and pregnant women</a:t>
            </a:r>
            <a:endParaRPr lang="en-US" sz="1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EC1487-20BA-3781-67FD-3CB3D9B314EA}"/>
              </a:ext>
            </a:extLst>
          </p:cNvPr>
          <p:cNvSpPr/>
          <p:nvPr/>
        </p:nvSpPr>
        <p:spPr>
          <a:xfrm>
            <a:off x="3709514" y="887734"/>
            <a:ext cx="1940871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Scientific Breakthrough</a:t>
            </a:r>
          </a:p>
        </p:txBody>
      </p:sp>
    </p:spTree>
    <p:extLst>
      <p:ext uri="{BB962C8B-B14F-4D97-AF65-F5344CB8AC3E}">
        <p14:creationId xmlns:p14="http://schemas.microsoft.com/office/powerpoint/2010/main" val="6126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7" grpId="0"/>
      <p:bldP spid="18" grpId="0"/>
      <p:bldP spid="19" grpId="0" animBg="1"/>
      <p:bldP spid="20" grpId="0" animBg="1"/>
      <p:bldP spid="21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A19B34-FF4B-8B48-976D-6D6F8A2BC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Discover the current rate of RSV positivity in the community and how laboratories are testing for it</a:t>
            </a:r>
          </a:p>
          <a:p>
            <a:r>
              <a:rPr lang="en-US" dirty="0"/>
              <a:t>Establish the current state of available vaccines for RSV and the populations appropriate for each</a:t>
            </a:r>
          </a:p>
          <a:p>
            <a:pPr lvl="0"/>
            <a:r>
              <a:rPr lang="en-US" dirty="0"/>
              <a:t>Identify the recent landscape of vaccine technologies used for RSV</a:t>
            </a:r>
          </a:p>
          <a:p>
            <a:pPr lvl="0"/>
            <a:r>
              <a:rPr lang="en-US" dirty="0"/>
              <a:t>Identify ways in which respiratory season has changed post available vaccines for RSV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D5F2F-198C-190B-4422-EC11ADE3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64532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09BC20-DEA4-7713-EF1C-41DA665B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rsv</a:t>
            </a:r>
            <a:r>
              <a:rPr lang="en-US" dirty="0"/>
              <a:t> enters host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A1D5B-DE58-66B7-F287-960388A7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03"/>
          <a:stretch>
            <a:fillRect/>
          </a:stretch>
        </p:blipFill>
        <p:spPr>
          <a:xfrm>
            <a:off x="307844" y="1146748"/>
            <a:ext cx="5164169" cy="3119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744EF-4F16-4E00-38A2-7A3F7843D672}"/>
              </a:ext>
            </a:extLst>
          </p:cNvPr>
          <p:cNvSpPr txBox="1"/>
          <p:nvPr/>
        </p:nvSpPr>
        <p:spPr>
          <a:xfrm>
            <a:off x="5937770" y="1127881"/>
            <a:ext cx="282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Attachment (G protein)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Pre-fusion (pre-F)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084C7-74F5-EA28-FDA8-FA5FF000084D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Mol </a:t>
            </a:r>
            <a:r>
              <a:rPr lang="en-US" sz="1200" dirty="0" err="1"/>
              <a:t>Microbiol</a:t>
            </a:r>
            <a:r>
              <a:rPr lang="en-US" sz="1200" dirty="0"/>
              <a:t>. 2023 PMID: 37537859</a:t>
            </a:r>
          </a:p>
        </p:txBody>
      </p:sp>
    </p:spTree>
    <p:extLst>
      <p:ext uri="{BB962C8B-B14F-4D97-AF65-F5344CB8AC3E}">
        <p14:creationId xmlns:p14="http://schemas.microsoft.com/office/powerpoint/2010/main" val="2414779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y include: A red lollipop on a white stick.">
            <a:extLst>
              <a:ext uri="{FF2B5EF4-FFF2-40B4-BE49-F238E27FC236}">
                <a16:creationId xmlns:a16="http://schemas.microsoft.com/office/drawing/2014/main" id="{A9DB9128-7C81-FFE9-8188-1AA4F2CF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4" y="2858237"/>
            <a:ext cx="761674" cy="10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8D8ED0-9425-A5F7-BFA4-1F26EE85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technology- protein subunit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E1D85-0ECC-D2FA-16DF-661F95E2E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6" y="862871"/>
            <a:ext cx="4719560" cy="1887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A3CB1-7780-4193-D96C-6441F82DA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51829"/>
            <a:ext cx="45720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40906-FAE1-8978-F09D-B83397308309}"/>
              </a:ext>
            </a:extLst>
          </p:cNvPr>
          <p:cNvSpPr txBox="1"/>
          <p:nvPr/>
        </p:nvSpPr>
        <p:spPr>
          <a:xfrm>
            <a:off x="1426190" y="4603194"/>
            <a:ext cx="471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National Institute of Allergy and Infectious Diseases (NIAID)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56110-5CEF-FEED-D469-381E6241E603}"/>
              </a:ext>
            </a:extLst>
          </p:cNvPr>
          <p:cNvSpPr txBox="1"/>
          <p:nvPr/>
        </p:nvSpPr>
        <p:spPr>
          <a:xfrm>
            <a:off x="1150207" y="2956733"/>
            <a:ext cx="3326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 protein in prefusion (lollipop configuration) state converts to more stable </a:t>
            </a:r>
            <a:r>
              <a:rPr lang="en-US" sz="1600" dirty="0" err="1"/>
              <a:t>postfusion</a:t>
            </a:r>
            <a:r>
              <a:rPr lang="en-US" sz="1600" dirty="0"/>
              <a:t> state. Highly potent neutralizing epitopes (site Ø or site V) are in the prefusion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38E82-1B07-B5E4-37FB-DD6D6D11B72B}"/>
              </a:ext>
            </a:extLst>
          </p:cNvPr>
          <p:cNvSpPr txBox="1"/>
          <p:nvPr/>
        </p:nvSpPr>
        <p:spPr>
          <a:xfrm>
            <a:off x="5344160" y="1128390"/>
            <a:ext cx="3257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Stabilizing mutations keep the F protein in prefusion state. Purified manufactured. No viral replication necessary (excellent safety profile)</a:t>
            </a:r>
          </a:p>
        </p:txBody>
      </p:sp>
    </p:spTree>
    <p:extLst>
      <p:ext uri="{BB962C8B-B14F-4D97-AF65-F5344CB8AC3E}">
        <p14:creationId xmlns:p14="http://schemas.microsoft.com/office/powerpoint/2010/main" val="1676843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A900-76DD-229B-E6B0-7D4C2D3E0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44CCC-92E8-9E83-3A18-191CAFB9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636"/>
            <a:ext cx="8229600" cy="607976"/>
          </a:xfrm>
        </p:spPr>
        <p:txBody>
          <a:bodyPr anchor="ctr">
            <a:normAutofit/>
          </a:bodyPr>
          <a:lstStyle/>
          <a:p>
            <a:r>
              <a:rPr lang="en-US" dirty="0" err="1"/>
              <a:t>Rsv</a:t>
            </a:r>
            <a:r>
              <a:rPr lang="en-US" dirty="0"/>
              <a:t> PROTEIN SUBUNIT VACCINE COMPARISON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200831-67F8-DD9E-A232-0424E08A5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55331"/>
              </p:ext>
            </p:extLst>
          </p:nvPr>
        </p:nvGraphicFramePr>
        <p:xfrm>
          <a:off x="582704" y="1035252"/>
          <a:ext cx="7978593" cy="319583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941858">
                  <a:extLst>
                    <a:ext uri="{9D8B030D-6E8A-4147-A177-3AD203B41FA5}">
                      <a16:colId xmlns:a16="http://schemas.microsoft.com/office/drawing/2014/main" val="73127517"/>
                    </a:ext>
                  </a:extLst>
                </a:gridCol>
                <a:gridCol w="2944570">
                  <a:extLst>
                    <a:ext uri="{9D8B030D-6E8A-4147-A177-3AD203B41FA5}">
                      <a16:colId xmlns:a16="http://schemas.microsoft.com/office/drawing/2014/main" val="134008960"/>
                    </a:ext>
                  </a:extLst>
                </a:gridCol>
                <a:gridCol w="3092165">
                  <a:extLst>
                    <a:ext uri="{9D8B030D-6E8A-4147-A177-3AD203B41FA5}">
                      <a16:colId xmlns:a16="http://schemas.microsoft.com/office/drawing/2014/main" val="3197657427"/>
                    </a:ext>
                  </a:extLst>
                </a:gridCol>
              </a:tblGrid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Feature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Arexvy</a:t>
                      </a:r>
                      <a:r>
                        <a:rPr lang="en-US" sz="9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(RSVPreF3)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Abrysvo</a:t>
                      </a:r>
                      <a:r>
                        <a:rPr lang="en-US" sz="9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900" b="1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RSVpreF</a:t>
                      </a:r>
                      <a:r>
                        <a:rPr lang="en-US" sz="9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18765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Manufacturer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GSK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Pfizer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3165830763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Technology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Adjuvanted Protein Subunit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Bivalent Protein Subunit (Non-adjuvanted)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540730452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Antigen Type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fr-FR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Recombinant RSV-A Pre-fusion F protein</a:t>
                      </a:r>
                      <a:endParaRPr lang="fr-FR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fr-FR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Recombinant RSV-A &amp; RSV-B Pre-fusion F proteins</a:t>
                      </a:r>
                      <a:endParaRPr lang="fr-FR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1443060648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Adjuvant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AS01E (boosts immune response)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None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2070041797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Approved: Older Adults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Ages 60+ (All)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Ages 60+ (All)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2740234990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Approved: 50–59 Adults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High-risk only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High-risk only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1945990612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Approved: 18–49 Adults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High-risk only (Approved March 2026)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High-risk only (Approved Oct 2024)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1008685109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Approved: Pregnancy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(Weeks 32–36 of pregnancy)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3684226485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Efficacy (Severe LRTD)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~94.1% (Initial Season)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~88.9% (Initial Season)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3200561387"/>
                  </a:ext>
                </a:extLst>
              </a:tr>
              <a:tr h="29053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Efficacy (Total LRTD)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~82.6%</a:t>
                      </a:r>
                      <a:endParaRPr lang="en-US" sz="9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9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~66.7%</a:t>
                      </a:r>
                      <a:endParaRPr lang="en-US" sz="9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793" marR="27201" marT="61380" marB="61380" anchor="ctr"/>
                </a:tc>
                <a:extLst>
                  <a:ext uri="{0D108BD9-81ED-4DB2-BD59-A6C34878D82A}">
                    <a16:rowId xmlns:a16="http://schemas.microsoft.com/office/drawing/2014/main" val="927137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579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2C2B12-6426-A706-43C5-1E338020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Rsvpref3 in pregnancy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961B5-664A-B793-E316-455369440C39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Engl J Med. 2022. PMID: 35476650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4ABF0DB-94D1-1F67-D908-E0FC01511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3"/>
          <a:stretch>
            <a:fillRect/>
          </a:stretch>
        </p:blipFill>
        <p:spPr bwMode="auto">
          <a:xfrm>
            <a:off x="141638" y="1363850"/>
            <a:ext cx="4197888" cy="21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128D1E8-3D7A-9308-72D0-27B7BE82C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4" b="31902"/>
          <a:stretch>
            <a:fillRect/>
          </a:stretch>
        </p:blipFill>
        <p:spPr bwMode="auto">
          <a:xfrm>
            <a:off x="4428827" y="1363849"/>
            <a:ext cx="4602271" cy="21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5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FDE9-F3C5-6AFE-3B60-61C62285D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373C37-E407-736B-663F-B5DBD07E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Rsvpref</a:t>
            </a:r>
            <a:r>
              <a:rPr lang="en-US" dirty="0"/>
              <a:t> (</a:t>
            </a:r>
            <a:r>
              <a:rPr lang="en-US" dirty="0" err="1"/>
              <a:t>matisse</a:t>
            </a:r>
            <a:r>
              <a:rPr lang="en-US" dirty="0"/>
              <a:t>) in pregnancy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438B0-7E90-C6F6-824F-D7BA6FCE19D4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Engl J Med. 2023. PMID: 37703562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BAF13-B5A3-AFCD-92CD-3D8F7989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887"/>
          <a:stretch>
            <a:fillRect/>
          </a:stretch>
        </p:blipFill>
        <p:spPr>
          <a:xfrm>
            <a:off x="91836" y="1008290"/>
            <a:ext cx="4317432" cy="2638388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F207262-C5F8-79C5-0ACF-FEB704EAE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7"/>
          <a:stretch>
            <a:fillRect/>
          </a:stretch>
        </p:blipFill>
        <p:spPr bwMode="auto">
          <a:xfrm>
            <a:off x="4756901" y="1008290"/>
            <a:ext cx="4295263" cy="26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4860B-3E62-D6F9-FBDE-45D720BF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7AC7D0-D872-978B-3CF5-F6F4308D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MRNa</a:t>
            </a:r>
            <a:r>
              <a:rPr lang="en-US" dirty="0"/>
              <a:t> VACCINE technology</a:t>
            </a:r>
          </a:p>
        </p:txBody>
      </p:sp>
    </p:spTree>
    <p:extLst>
      <p:ext uri="{BB962C8B-B14F-4D97-AF65-F5344CB8AC3E}">
        <p14:creationId xmlns:p14="http://schemas.microsoft.com/office/powerpoint/2010/main" val="106367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F09DBAD-C497-1D53-4070-8FDF16BF0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935" y="926612"/>
            <a:ext cx="4787756" cy="31958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75868E-3614-DB62-8C4B-6C7AEC8C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636"/>
            <a:ext cx="8229600" cy="607976"/>
          </a:xfrm>
        </p:spPr>
        <p:txBody>
          <a:bodyPr anchor="ctr">
            <a:normAutofit/>
          </a:bodyPr>
          <a:lstStyle/>
          <a:p>
            <a:r>
              <a:rPr lang="en-US" dirty="0"/>
              <a:t>Vaccine technology- </a:t>
            </a:r>
            <a:r>
              <a:rPr lang="en-US" dirty="0" err="1"/>
              <a:t>Mrna</a:t>
            </a:r>
            <a:r>
              <a:rPr lang="en-US" dirty="0"/>
              <a:t> vaccine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5AD03-DC8B-9B66-6210-A490BC1B0AC2}"/>
              </a:ext>
            </a:extLst>
          </p:cNvPr>
          <p:cNvSpPr txBox="1"/>
          <p:nvPr/>
        </p:nvSpPr>
        <p:spPr>
          <a:xfrm>
            <a:off x="1426190" y="4603194"/>
            <a:ext cx="471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Cytokine Growth Factor Rev. 2022. PMID: 36280532</a:t>
            </a:r>
          </a:p>
        </p:txBody>
      </p:sp>
    </p:spTree>
    <p:extLst>
      <p:ext uri="{BB962C8B-B14F-4D97-AF65-F5344CB8AC3E}">
        <p14:creationId xmlns:p14="http://schemas.microsoft.com/office/powerpoint/2010/main" val="2804282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8AC35-828C-6B90-41A6-52CE605A7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B0D66E-686D-32D9-7707-FFA6D809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MRNA VACCINE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104AA-DB11-40C7-E0C5-E9BCE0EF81FB}"/>
              </a:ext>
            </a:extLst>
          </p:cNvPr>
          <p:cNvSpPr txBox="1"/>
          <p:nvPr/>
        </p:nvSpPr>
        <p:spPr>
          <a:xfrm>
            <a:off x="1426190" y="4603194"/>
            <a:ext cx="4893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Engl J Med. 2023 PMID: 38091530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4C6D269-DDB8-D7FC-A41F-EBF175035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92"/>
          <a:stretch>
            <a:fillRect/>
          </a:stretch>
        </p:blipFill>
        <p:spPr bwMode="auto">
          <a:xfrm>
            <a:off x="2294255" y="847936"/>
            <a:ext cx="4607772" cy="33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01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54339-B0A3-A843-D7CC-2D7644CD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C6C8E4-5CAF-9625-1CEB-46B67933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Monoclonal antibody technology</a:t>
            </a:r>
          </a:p>
        </p:txBody>
      </p:sp>
    </p:spTree>
    <p:extLst>
      <p:ext uri="{BB962C8B-B14F-4D97-AF65-F5344CB8AC3E}">
        <p14:creationId xmlns:p14="http://schemas.microsoft.com/office/powerpoint/2010/main" val="556208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A6B921-8E09-BE22-B5C6-D8F511F2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Vaccine technology- monoclonals antibodies</a:t>
            </a:r>
          </a:p>
        </p:txBody>
      </p:sp>
      <p:pic>
        <p:nvPicPr>
          <p:cNvPr id="2050" name="Picture 2" descr="Cimb 46 00617 g003">
            <a:extLst>
              <a:ext uri="{FF2B5EF4-FFF2-40B4-BE49-F238E27FC236}">
                <a16:creationId xmlns:a16="http://schemas.microsoft.com/office/drawing/2014/main" id="{B917FA01-E8DB-DEC9-947C-20AD483F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355"/>
            <a:ext cx="52387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9813D-BFEA-461F-8829-B6649767BC6B}"/>
              </a:ext>
            </a:extLst>
          </p:cNvPr>
          <p:cNvSpPr txBox="1"/>
          <p:nvPr/>
        </p:nvSpPr>
        <p:spPr>
          <a:xfrm>
            <a:off x="6350000" y="1240307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1: </a:t>
            </a:r>
          </a:p>
          <a:p>
            <a:r>
              <a:rPr lang="en-US" dirty="0" err="1"/>
              <a:t>nirsevimab</a:t>
            </a:r>
            <a:r>
              <a:rPr lang="en-US" dirty="0"/>
              <a:t> binds strongly to epitope Ø of the RSV fusion protein</a:t>
            </a:r>
          </a:p>
          <a:p>
            <a:endParaRPr lang="en-US" dirty="0"/>
          </a:p>
          <a:p>
            <a:r>
              <a:rPr lang="en-US" dirty="0"/>
              <a:t>Step 2: Fc fragment has high affinity for </a:t>
            </a:r>
            <a:r>
              <a:rPr lang="en-US" dirty="0" err="1"/>
              <a:t>FcRn</a:t>
            </a:r>
            <a:r>
              <a:rPr lang="en-US" dirty="0"/>
              <a:t>, protecting it from degradation in the </a:t>
            </a:r>
            <a:r>
              <a:rPr lang="en-US" dirty="0" err="1"/>
              <a:t>the</a:t>
            </a:r>
            <a:r>
              <a:rPr lang="en-US" dirty="0"/>
              <a:t> endosome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0B0B1-370B-0940-415B-2E283E85B7D4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Curr Issues Mol Biol. 2024 PMID: 39329969</a:t>
            </a:r>
          </a:p>
        </p:txBody>
      </p:sp>
    </p:spTree>
    <p:extLst>
      <p:ext uri="{BB962C8B-B14F-4D97-AF65-F5344CB8AC3E}">
        <p14:creationId xmlns:p14="http://schemas.microsoft.com/office/powerpoint/2010/main" val="291599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3485A4-7B56-57B0-871E-6EBB3FE61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97" y="926612"/>
            <a:ext cx="4926843" cy="3195830"/>
          </a:xfrm>
        </p:spPr>
        <p:txBody>
          <a:bodyPr>
            <a:noAutofit/>
          </a:bodyPr>
          <a:lstStyle/>
          <a:p>
            <a:r>
              <a:rPr lang="en-US" sz="1500" dirty="0"/>
              <a:t>A previously healthy 1-month-old female presents in December with 3 days of cough, rhinorrhea, and decreased feeding, now with increased work of breathing.</a:t>
            </a:r>
          </a:p>
          <a:p>
            <a:r>
              <a:rPr lang="en-US" sz="1500" dirty="0"/>
              <a:t>On exam: febrile, tachypneic (RR 62), oxygen saturation 89% on room air, with nasal flaring, retractions, and diffuse wheezing.</a:t>
            </a:r>
          </a:p>
          <a:p>
            <a:r>
              <a:rPr lang="en-US" sz="1500" dirty="0"/>
              <a:t>Nasopharyngeal multiplex PCR detects respiratory syncytial virus (RSV).</a:t>
            </a:r>
          </a:p>
          <a:p>
            <a:r>
              <a:rPr lang="en-US" sz="1500" dirty="0"/>
              <a:t>She is admitted for supportive care, requiring high-flow nasal cannula, and improves over several days without antibiotics.</a:t>
            </a:r>
          </a:p>
          <a:p>
            <a:endParaRPr lang="en-US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BE3118-E582-B6A0-5BB5-D48C4411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pic>
        <p:nvPicPr>
          <p:cNvPr id="2054" name="Picture 6" descr="When HFNC is Not Enough for Your Babies and Why High Velocity Therapy Could  Help - Vapotherm">
            <a:extLst>
              <a:ext uri="{FF2B5EF4-FFF2-40B4-BE49-F238E27FC236}">
                <a16:creationId xmlns:a16="http://schemas.microsoft.com/office/drawing/2014/main" id="{BDB64A83-354B-E1DA-75F2-17383D33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14" y="1233576"/>
            <a:ext cx="3379781" cy="22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86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DF71EA-E054-BB0B-0AFE-932047E1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636"/>
            <a:ext cx="8229600" cy="607976"/>
          </a:xfrm>
        </p:spPr>
        <p:txBody>
          <a:bodyPr anchor="ctr">
            <a:normAutofit/>
          </a:bodyPr>
          <a:lstStyle/>
          <a:p>
            <a:r>
              <a:rPr lang="en-US" dirty="0"/>
              <a:t>RSV Prevention- infants/toddlers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B5411B-02DD-EC4D-5E1F-B8D179710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33021"/>
              </p:ext>
            </p:extLst>
          </p:nvPr>
        </p:nvGraphicFramePr>
        <p:xfrm>
          <a:off x="508426" y="1035252"/>
          <a:ext cx="8127148" cy="3195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497">
                  <a:extLst>
                    <a:ext uri="{9D8B030D-6E8A-4147-A177-3AD203B41FA5}">
                      <a16:colId xmlns:a16="http://schemas.microsoft.com/office/drawing/2014/main" val="3350686873"/>
                    </a:ext>
                  </a:extLst>
                </a:gridCol>
                <a:gridCol w="3151405">
                  <a:extLst>
                    <a:ext uri="{9D8B030D-6E8A-4147-A177-3AD203B41FA5}">
                      <a16:colId xmlns:a16="http://schemas.microsoft.com/office/drawing/2014/main" val="2975248478"/>
                    </a:ext>
                  </a:extLst>
                </a:gridCol>
                <a:gridCol w="3194246">
                  <a:extLst>
                    <a:ext uri="{9D8B030D-6E8A-4147-A177-3AD203B41FA5}">
                      <a16:colId xmlns:a16="http://schemas.microsoft.com/office/drawing/2014/main" val="1510343395"/>
                    </a:ext>
                  </a:extLst>
                </a:gridCol>
              </a:tblGrid>
              <a:tr h="38334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 dirty="0">
                          <a:solidFill>
                            <a:srgbClr val="1F1F1F"/>
                          </a:solidFill>
                          <a:effectLst/>
                        </a:rPr>
                        <a:t>Feature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 dirty="0" err="1">
                          <a:solidFill>
                            <a:srgbClr val="1F1F1F"/>
                          </a:solidFill>
                          <a:effectLst/>
                        </a:rPr>
                        <a:t>Beyfortus</a:t>
                      </a:r>
                      <a:r>
                        <a:rPr lang="en-US" sz="1100" b="1" u="none" strike="noStrike" dirty="0">
                          <a:solidFill>
                            <a:srgbClr val="1F1F1F"/>
                          </a:solidFill>
                          <a:effectLst/>
                        </a:rPr>
                        <a:t> (</a:t>
                      </a:r>
                      <a:r>
                        <a:rPr lang="en-US" sz="1100" b="1" u="none" strike="noStrike" dirty="0" err="1">
                          <a:solidFill>
                            <a:srgbClr val="1F1F1F"/>
                          </a:solidFill>
                          <a:effectLst/>
                        </a:rPr>
                        <a:t>nirsevimab</a:t>
                      </a:r>
                      <a:r>
                        <a:rPr lang="en-US" sz="1100" b="1" u="none" strike="noStrike" dirty="0">
                          <a:solidFill>
                            <a:srgbClr val="1F1F1F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 dirty="0" err="1">
                          <a:solidFill>
                            <a:srgbClr val="1F1F1F"/>
                          </a:solidFill>
                          <a:effectLst/>
                        </a:rPr>
                        <a:t>Enflonsia</a:t>
                      </a:r>
                      <a:r>
                        <a:rPr lang="en-US" sz="1100" b="1" u="none" strike="noStrike" dirty="0">
                          <a:solidFill>
                            <a:srgbClr val="1F1F1F"/>
                          </a:solidFill>
                          <a:effectLst/>
                        </a:rPr>
                        <a:t> (</a:t>
                      </a:r>
                      <a:r>
                        <a:rPr lang="en-US" sz="1100" b="1" u="none" strike="noStrike" dirty="0" err="1">
                          <a:solidFill>
                            <a:srgbClr val="1F1F1F"/>
                          </a:solidFill>
                          <a:effectLst/>
                        </a:rPr>
                        <a:t>clesrovimab</a:t>
                      </a:r>
                      <a:r>
                        <a:rPr lang="en-US" sz="1100" b="1" u="none" strike="noStrike" dirty="0">
                          <a:solidFill>
                            <a:srgbClr val="1F1F1F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33967"/>
                  </a:ext>
                </a:extLst>
              </a:tr>
              <a:tr h="38334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Manufacturer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>
                          <a:solidFill>
                            <a:srgbClr val="1F1F1F"/>
                          </a:solidFill>
                          <a:effectLst/>
                        </a:rPr>
                        <a:t>Sanofi / AstraZeneca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>
                          <a:solidFill>
                            <a:srgbClr val="1F1F1F"/>
                          </a:solidFill>
                          <a:effectLst/>
                        </a:rPr>
                        <a:t>Merck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2746259249"/>
                  </a:ext>
                </a:extLst>
              </a:tr>
              <a:tr h="55414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Dosing Logic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Weight-based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Fixed-dose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2855848058"/>
                  </a:ext>
                </a:extLst>
              </a:tr>
              <a:tr h="55414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Target Population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All infants &lt;8 months; High-risk children 8–19 </a:t>
                      </a:r>
                      <a:r>
                        <a:rPr lang="en-US" sz="1100" b="0" u="none" strike="noStrike" dirty="0" err="1">
                          <a:solidFill>
                            <a:srgbClr val="1F1F1F"/>
                          </a:solidFill>
                          <a:effectLst/>
                        </a:rPr>
                        <a:t>mths</a:t>
                      </a: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*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All infants &lt;8 months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2991006204"/>
                  </a:ext>
                </a:extLst>
              </a:tr>
              <a:tr h="38334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Duration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At least 5 months (covers 1 season)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At least 5 months (covers 1 season)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1115148954"/>
                  </a:ext>
                </a:extLst>
              </a:tr>
              <a:tr h="38334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Binding Site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Targets Site Ø on the RSV F-protein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Targets Site IV on the RSV F-protein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698410770"/>
                  </a:ext>
                </a:extLst>
              </a:tr>
              <a:tr h="55414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1" u="none" strike="noStrike">
                          <a:solidFill>
                            <a:srgbClr val="1F1F1F"/>
                          </a:solidFill>
                          <a:effectLst/>
                        </a:rPr>
                        <a:t>2nd Season Use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FDA-approved for high-risk toddlers in their 2nd season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71166" marT="94888" marB="94888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1F1F1F"/>
                          </a:solidFill>
                          <a:effectLst/>
                        </a:rPr>
                        <a:t>Not currently indicated for 2nd season use (as of early 2026)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33" marR="56933" marT="94888" marB="94888" anchor="ctr"/>
                </a:tc>
                <a:extLst>
                  <a:ext uri="{0D108BD9-81ED-4DB2-BD59-A6C34878D82A}">
                    <a16:rowId xmlns:a16="http://schemas.microsoft.com/office/drawing/2014/main" val="378324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4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305A-D67E-3529-0F11-B9C26F168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7B5F1F-ACBA-290D-8501-9D6AD5C7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Nirsevimab</a:t>
            </a:r>
            <a:r>
              <a:rPr lang="en-US" dirty="0"/>
              <a:t> (melody)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632E4-72AD-D255-C155-A8DEC3FD3493}"/>
              </a:ext>
            </a:extLst>
          </p:cNvPr>
          <p:cNvSpPr txBox="1"/>
          <p:nvPr/>
        </p:nvSpPr>
        <p:spPr>
          <a:xfrm>
            <a:off x="1426190" y="4603194"/>
            <a:ext cx="4893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 Engl J Med. 2023 PMID: 38091530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1E9E924-60B5-64FF-F05F-29843D84E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6"/>
          <a:stretch>
            <a:fillRect/>
          </a:stretch>
        </p:blipFill>
        <p:spPr bwMode="auto">
          <a:xfrm>
            <a:off x="1508475" y="926612"/>
            <a:ext cx="6357937" cy="33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32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96A2D-538B-CFF5-ED9E-67F9BBDD5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9DC7E6-0258-1513-1FFE-0BCBDCE7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Landscape of </a:t>
            </a:r>
            <a:r>
              <a:rPr lang="en-US" dirty="0" err="1"/>
              <a:t>rsv</a:t>
            </a:r>
            <a:r>
              <a:rPr lang="en-US" dirty="0"/>
              <a:t> post-</a:t>
            </a:r>
            <a:br>
              <a:rPr lang="en-US" dirty="0"/>
            </a:br>
            <a:r>
              <a:rPr lang="en-US" dirty="0"/>
              <a:t>vaccination and neutralizing antibodies</a:t>
            </a:r>
          </a:p>
        </p:txBody>
      </p:sp>
    </p:spTree>
    <p:extLst>
      <p:ext uri="{BB962C8B-B14F-4D97-AF65-F5344CB8AC3E}">
        <p14:creationId xmlns:p14="http://schemas.microsoft.com/office/powerpoint/2010/main" val="1293906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Hospitalizations </a:t>
            </a:r>
            <a:r>
              <a:rPr lang="en-US" dirty="0" err="1"/>
              <a:t>Postnirsevimab</a:t>
            </a:r>
            <a:r>
              <a:rPr lang="en-US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889BE6-7EF9-B458-2847-5166C04E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0" y="1172093"/>
            <a:ext cx="4096548" cy="27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DB1DD-B74D-BFEA-1DE1-0AA862CC8126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JAMA Netw Open. 2025. PMID: 41264267</a:t>
            </a:r>
            <a:endParaRPr lang="en-US" sz="12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74A3E75-BBB7-BB4B-2741-2E1778ADD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3" r="25292"/>
          <a:stretch>
            <a:fillRect/>
          </a:stretch>
        </p:blipFill>
        <p:spPr bwMode="auto">
          <a:xfrm>
            <a:off x="4572000" y="1084375"/>
            <a:ext cx="4318815" cy="283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F3155-5924-CEB7-02A8-F67317DCA38F}"/>
              </a:ext>
            </a:extLst>
          </p:cNvPr>
          <p:cNvSpPr txBox="1"/>
          <p:nvPr/>
        </p:nvSpPr>
        <p:spPr>
          <a:xfrm>
            <a:off x="4861073" y="4603193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JAMA Pediatr. 2026. PMID: 41428480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44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011586-30E9-00F1-4892-6B17E90B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Rsv</a:t>
            </a:r>
            <a:r>
              <a:rPr lang="en-US" dirty="0"/>
              <a:t> immunization coverage and uptake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EC81F76-7829-FE2C-BFE3-FCF990A42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0"/>
          <a:stretch>
            <a:fillRect/>
          </a:stretch>
        </p:blipFill>
        <p:spPr bwMode="auto">
          <a:xfrm>
            <a:off x="1130300" y="926612"/>
            <a:ext cx="6922592" cy="32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B726A-B812-BCD0-C6D5-A4E08242DD8D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JAMA Netw Open. 2025. PMID: 39969883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208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2466-0034-52EC-955A-B0F74F50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395555-5788-E027-B2BB-62F3BD56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Rsv</a:t>
            </a:r>
            <a:r>
              <a:rPr lang="en-US" dirty="0"/>
              <a:t> immunization coverage and uptake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5644E48-B9F9-B436-B65A-5823D0DA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02"/>
          <a:stretch>
            <a:fillRect/>
          </a:stretch>
        </p:blipFill>
        <p:spPr bwMode="auto">
          <a:xfrm>
            <a:off x="550250" y="1035100"/>
            <a:ext cx="8043499" cy="29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6C42EC-2E9C-0635-490E-B67436CA2ECC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JAMA Netw Open. 2025. PMID: 39969883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1021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679C33-F433-511E-B541-691BAD349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Provider recommendation gaps </a:t>
            </a:r>
          </a:p>
          <a:p>
            <a:r>
              <a:rPr lang="en-US" dirty="0"/>
              <a:t>Lack of workflow integration</a:t>
            </a:r>
          </a:p>
          <a:p>
            <a:r>
              <a:rPr lang="en-US" dirty="0"/>
              <a:t>Insurance and reimbursement gaps</a:t>
            </a:r>
          </a:p>
          <a:p>
            <a:r>
              <a:rPr lang="en-US" dirty="0"/>
              <a:t>Perceived safety concerns of new vaccines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4B4E2B-3DDE-D2DC-9C8D-8399204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barriers</a:t>
            </a:r>
          </a:p>
        </p:txBody>
      </p:sp>
    </p:spTree>
    <p:extLst>
      <p:ext uri="{BB962C8B-B14F-4D97-AF65-F5344CB8AC3E}">
        <p14:creationId xmlns:p14="http://schemas.microsoft.com/office/powerpoint/2010/main" val="3848293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09FAB5-839C-77AE-7B99-2D429A2C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Single-dose formulation, cold chain requirements not suitable for low- and middle-income countries</a:t>
            </a:r>
          </a:p>
          <a:p>
            <a:r>
              <a:rPr lang="en-US" dirty="0"/>
              <a:t>Lack of trial data for populations with high HIV and malaria prevalence </a:t>
            </a:r>
          </a:p>
          <a:p>
            <a:r>
              <a:rPr lang="en-US" dirty="0"/>
              <a:t>Year-round RSV circulation requires different implementation strategies</a:t>
            </a:r>
          </a:p>
          <a:p>
            <a:r>
              <a:rPr lang="en-US" dirty="0"/>
              <a:t>Regulatory delays and pricing concerns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502D9-EEFD-3A8F-121E-9E598BA7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access challenges </a:t>
            </a:r>
          </a:p>
        </p:txBody>
      </p:sp>
    </p:spTree>
    <p:extLst>
      <p:ext uri="{BB962C8B-B14F-4D97-AF65-F5344CB8AC3E}">
        <p14:creationId xmlns:p14="http://schemas.microsoft.com/office/powerpoint/2010/main" val="3051437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D9AA6-35C0-04B7-2583-8D2219A0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65C475-1B3B-2818-B315-FCB762A5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RSV vaccine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661078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D1EE8-C3F5-5C86-FCCE-1C57941E4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009" y="926612"/>
            <a:ext cx="2969581" cy="3959442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547955E-8CBE-A49E-09E9-6509AA39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636"/>
            <a:ext cx="8229600" cy="607976"/>
          </a:xfrm>
        </p:spPr>
        <p:txBody>
          <a:bodyPr/>
          <a:lstStyle/>
          <a:p>
            <a:r>
              <a:rPr lang="en-US" dirty="0"/>
              <a:t>Updated CDC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94126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85D91-719C-DFDA-21C9-05846A60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45C8B1-6DEC-627D-EB2C-956AEA05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35" y="897881"/>
            <a:ext cx="5704765" cy="3195830"/>
          </a:xfrm>
        </p:spPr>
        <p:txBody>
          <a:bodyPr>
            <a:noAutofit/>
          </a:bodyPr>
          <a:lstStyle/>
          <a:p>
            <a:r>
              <a:rPr lang="en-US" sz="1600" dirty="0"/>
              <a:t>A 72-year-old male with COPD and hypertension presents in January with 4 days of cough, dyspnea, and fatigue. He reports worsening shortness of breath and decreased exercise tolerance.</a:t>
            </a:r>
          </a:p>
          <a:p>
            <a:r>
              <a:rPr lang="en-US" sz="1600" dirty="0"/>
              <a:t>On exam: afebrile, tachypneic, oxygen saturation 90% on room air, with diffuse wheezing and prolonged expiratory phase.</a:t>
            </a:r>
          </a:p>
          <a:p>
            <a:r>
              <a:rPr lang="en-US" sz="1600" dirty="0"/>
              <a:t>A nasopharyngeal multiplex PCR detects RSV.</a:t>
            </a:r>
          </a:p>
          <a:p>
            <a:r>
              <a:rPr lang="en-US" sz="1600" dirty="0"/>
              <a:t>He is admitted for hypoxemia and COPD exacerbation, requiring supplemental oxygen and bronchodilator therapy. Antibiotics are discontinued after negative bacterial workup.</a:t>
            </a:r>
          </a:p>
          <a:p>
            <a:endParaRPr lang="en-US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C0949-4D36-DF54-24C8-F6880048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pic>
        <p:nvPicPr>
          <p:cNvPr id="3074" name="Picture 2" descr="COPD - SoCal MD + Aesthetics Fullerton">
            <a:extLst>
              <a:ext uri="{FF2B5EF4-FFF2-40B4-BE49-F238E27FC236}">
                <a16:creationId xmlns:a16="http://schemas.microsoft.com/office/drawing/2014/main" id="{A46C101F-32F0-41C3-D1B0-91E0B22DF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/>
          <a:stretch>
            <a:fillRect/>
          </a:stretch>
        </p:blipFill>
        <p:spPr bwMode="auto">
          <a:xfrm>
            <a:off x="6216426" y="1201735"/>
            <a:ext cx="2708696" cy="25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68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50EA4-B9D3-4158-EEF2-04D0C9C8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05" y="0"/>
            <a:ext cx="72265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56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311034-4F17-950D-83B7-C32E05B30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RSV burden is highest in young infants</a:t>
            </a:r>
          </a:p>
          <a:p>
            <a:r>
              <a:rPr lang="en-US" dirty="0"/>
              <a:t>Pre-2023 prevention (palivizumab) was effective but limited</a:t>
            </a:r>
          </a:p>
          <a:p>
            <a:r>
              <a:rPr lang="en-US" dirty="0"/>
              <a:t>Prefusion F protein is the key scientific breakthrough</a:t>
            </a:r>
          </a:p>
          <a:p>
            <a:r>
              <a:rPr lang="en-US" dirty="0"/>
              <a:t>Real-world data show reduced RSV hospitalizations with current vaccine </a:t>
            </a:r>
            <a:r>
              <a:rPr lang="en-US" dirty="0" err="1"/>
              <a:t>landscap</a:t>
            </a:r>
            <a:endParaRPr lang="en-US" dirty="0"/>
          </a:p>
          <a:p>
            <a:r>
              <a:rPr lang="en-US" dirty="0"/>
              <a:t>Impact depends on uptake, access, and equitable implementation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7D3F8-C7AA-E00E-F4DC-4543F923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53484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ECC6EF-FCDE-A5B3-A657-5A1EB37D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5029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ECAC02-3353-5163-226A-6C3FDA58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45" y="-151823"/>
            <a:ext cx="2334491" cy="272357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62EDED-7EE3-3F97-89DD-2274DF04B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5252"/>
            <a:ext cx="4475018" cy="3195830"/>
          </a:xfrm>
        </p:spPr>
        <p:txBody>
          <a:bodyPr/>
          <a:lstStyle/>
          <a:p>
            <a:r>
              <a:rPr lang="en-US" dirty="0"/>
              <a:t>RSV entry and selective infection </a:t>
            </a:r>
          </a:p>
          <a:p>
            <a:r>
              <a:rPr lang="en-US" dirty="0"/>
              <a:t>Syncytium Formation</a:t>
            </a:r>
          </a:p>
          <a:p>
            <a:r>
              <a:rPr lang="en-US" dirty="0"/>
              <a:t>Inflammatory Obstruction</a:t>
            </a:r>
          </a:p>
          <a:p>
            <a:r>
              <a:rPr lang="en-US" dirty="0"/>
              <a:t>V/Q Mismatch and Air Trapping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BFAB9-CD80-4713-AD10-33523496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RSV pathophysiology</a:t>
            </a:r>
          </a:p>
        </p:txBody>
      </p:sp>
      <p:pic>
        <p:nvPicPr>
          <p:cNvPr id="2050" name="Picture 2" descr="Bronchiolitis Causes &amp; Symptoms">
            <a:extLst>
              <a:ext uri="{FF2B5EF4-FFF2-40B4-BE49-F238E27FC236}">
                <a16:creationId xmlns:a16="http://schemas.microsoft.com/office/drawing/2014/main" id="{45187D06-5DC8-119A-D207-8972CAE8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84" y="2571750"/>
            <a:ext cx="2438816" cy="17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A1F6C-BC13-AB5A-5FEC-1743C0835657}"/>
              </a:ext>
            </a:extLst>
          </p:cNvPr>
          <p:cNvSpPr txBox="1"/>
          <p:nvPr/>
        </p:nvSpPr>
        <p:spPr>
          <a:xfrm>
            <a:off x="1513453" y="4547865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Cleveland Clinic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87354-EC3A-C64D-5476-C45F87D2C32B}"/>
              </a:ext>
            </a:extLst>
          </p:cNvPr>
          <p:cNvSpPr txBox="1"/>
          <p:nvPr/>
        </p:nvSpPr>
        <p:spPr>
          <a:xfrm>
            <a:off x="1513452" y="482486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BMC Microbiol. 2004 PMID: 15256003</a:t>
            </a:r>
          </a:p>
        </p:txBody>
      </p:sp>
    </p:spTree>
    <p:extLst>
      <p:ext uri="{BB962C8B-B14F-4D97-AF65-F5344CB8AC3E}">
        <p14:creationId xmlns:p14="http://schemas.microsoft.com/office/powerpoint/2010/main" val="255393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C4CE4-D06A-7F09-B5B1-C26472FB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5D674-D9F7-1334-41B0-610947182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Pediatric global burden (2019 estimates):</a:t>
            </a:r>
          </a:p>
          <a:p>
            <a:pPr lvl="1"/>
            <a:r>
              <a:rPr lang="en-US" dirty="0"/>
              <a:t>33.0 million RSV-associated acute lower respiratory infection episodes in children &lt;5 years </a:t>
            </a:r>
          </a:p>
          <a:p>
            <a:pPr lvl="1"/>
            <a:r>
              <a:rPr lang="en-US" dirty="0"/>
              <a:t>Leading cause of hospitalization in children &lt;1 </a:t>
            </a:r>
          </a:p>
          <a:p>
            <a:pPr lvl="2"/>
            <a:r>
              <a:rPr lang="en-US" dirty="0"/>
              <a:t>1.4 million hospitalizations (1.0–2.0 million) in infants 0-6 months</a:t>
            </a:r>
          </a:p>
          <a:p>
            <a:pPr lvl="1"/>
            <a:r>
              <a:rPr lang="en-US" dirty="0"/>
              <a:t>101,400 RSV-attributable deaths (84,500–125,200)</a:t>
            </a:r>
          </a:p>
          <a:p>
            <a:pPr lvl="2"/>
            <a:r>
              <a:rPr lang="en-US" dirty="0"/>
              <a:t>45,700 deaths (38,400–55,900) in infants 0-6 months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7515AC-83F3-D9B1-87AD-DBEB09CE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Pre-vaccine landscape – Before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3373B-7748-F6CC-923E-8D1F8C0DD9C9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Lancet. 2022. PMID: 35598608</a:t>
            </a:r>
          </a:p>
        </p:txBody>
      </p:sp>
    </p:spTree>
    <p:extLst>
      <p:ext uri="{BB962C8B-B14F-4D97-AF65-F5344CB8AC3E}">
        <p14:creationId xmlns:p14="http://schemas.microsoft.com/office/powerpoint/2010/main" val="215709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5F7806-502F-9074-3954-659684B68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2.1 million outpatient visits annually among children under 2 years</a:t>
            </a:r>
          </a:p>
          <a:p>
            <a:r>
              <a:rPr lang="en-US" dirty="0"/>
              <a:t>132,000 per year for infants, with rates highest among Medicaid-insured infants (55.9 per 1,000 live births)</a:t>
            </a:r>
          </a:p>
          <a:p>
            <a:r>
              <a:rPr lang="en-US" dirty="0"/>
              <a:t>Mean hospitalization cost in 2019 $21,513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EBFF12-A98D-12AB-0660-8CD82FCD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utilization due to RSV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8C629-2EDA-81B4-4086-8F2841A2D9EB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 Infect Dis. 2022 PMID: 35968879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0C5A5-DA39-882D-8E84-18A57EE0DD57}"/>
              </a:ext>
            </a:extLst>
          </p:cNvPr>
          <p:cNvSpPr txBox="1"/>
          <p:nvPr/>
        </p:nvSpPr>
        <p:spPr>
          <a:xfrm>
            <a:off x="1426190" y="482486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Pediatrics. 2023 PMID: 37357729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606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DFC591-58C3-456B-3834-61CF43B7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82" y="973835"/>
            <a:ext cx="3603009" cy="3195830"/>
          </a:xfrm>
        </p:spPr>
        <p:txBody>
          <a:bodyPr/>
          <a:lstStyle/>
          <a:p>
            <a:r>
              <a:rPr lang="en-US" dirty="0"/>
              <a:t>Seasonal surge October through April</a:t>
            </a:r>
          </a:p>
          <a:p>
            <a:r>
              <a:rPr lang="en-US" dirty="0"/>
              <a:t> Overlapping symptoms with influenza and SARS-CoV-2 → clinical diagnosis may be insufficient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280A36-B275-F51F-298F-E18D70DB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Pre-vaccine landscape – prevalence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F0282-20E1-EEEC-30E9-AD25A57A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88" y="926612"/>
            <a:ext cx="5133531" cy="3195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BFD26-D4DC-4BE6-FB02-D6B324A0B7CD}"/>
              </a:ext>
            </a:extLst>
          </p:cNvPr>
          <p:cNvSpPr txBox="1"/>
          <p:nvPr/>
        </p:nvSpPr>
        <p:spPr>
          <a:xfrm>
            <a:off x="1426190" y="4603194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 J Infect Dis. 2024. PMID: 39222708</a:t>
            </a:r>
          </a:p>
        </p:txBody>
      </p:sp>
    </p:spTree>
    <p:extLst>
      <p:ext uri="{BB962C8B-B14F-4D97-AF65-F5344CB8AC3E}">
        <p14:creationId xmlns:p14="http://schemas.microsoft.com/office/powerpoint/2010/main" val="55803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18293-747C-674B-3A56-179FFA50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Disruption of RSV seasonality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B6612E4-1B2B-4C48-FFEE-E9A38A3A9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8"/>
          <a:stretch>
            <a:fillRect/>
          </a:stretch>
        </p:blipFill>
        <p:spPr bwMode="auto">
          <a:xfrm>
            <a:off x="682172" y="1313322"/>
            <a:ext cx="7779656" cy="27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02BC57B-AB6B-66E5-54E1-31CB774EE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05"/>
          <a:stretch>
            <a:fillRect/>
          </a:stretch>
        </p:blipFill>
        <p:spPr bwMode="auto">
          <a:xfrm>
            <a:off x="78324" y="830243"/>
            <a:ext cx="7779660" cy="3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7E201-9BF4-A42C-C1D4-DB5EDDB3474D}"/>
              </a:ext>
            </a:extLst>
          </p:cNvPr>
          <p:cNvSpPr txBox="1"/>
          <p:nvPr/>
        </p:nvSpPr>
        <p:spPr>
          <a:xfrm>
            <a:off x="1426190" y="4603193"/>
            <a:ext cx="34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JAMA </a:t>
            </a:r>
            <a:r>
              <a:rPr lang="en-US" sz="1200" dirty="0" err="1"/>
              <a:t>Netw</a:t>
            </a:r>
            <a:r>
              <a:rPr lang="en-US" sz="1200" dirty="0"/>
              <a:t> Open. 2024 PMID: 38635270</a:t>
            </a:r>
          </a:p>
        </p:txBody>
      </p:sp>
    </p:spTree>
    <p:extLst>
      <p:ext uri="{BB962C8B-B14F-4D97-AF65-F5344CB8AC3E}">
        <p14:creationId xmlns:p14="http://schemas.microsoft.com/office/powerpoint/2010/main" val="27067346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TCH_PPT">
      <a:dk1>
        <a:srgbClr val="000000"/>
      </a:dk1>
      <a:lt1>
        <a:srgbClr val="FFFFFF"/>
      </a:lt1>
      <a:dk2>
        <a:srgbClr val="E61E2A"/>
      </a:dk2>
      <a:lt2>
        <a:srgbClr val="DDDDDD"/>
      </a:lt2>
      <a:accent1>
        <a:srgbClr val="E61E2A"/>
      </a:accent1>
      <a:accent2>
        <a:srgbClr val="5A5A5A"/>
      </a:accent2>
      <a:accent3>
        <a:srgbClr val="FF1D33"/>
      </a:accent3>
      <a:accent4>
        <a:srgbClr val="3C3C3C"/>
      </a:accent4>
      <a:accent5>
        <a:srgbClr val="A31E26"/>
      </a:accent5>
      <a:accent6>
        <a:srgbClr val="6B0F19"/>
      </a:accent6>
      <a:hlink>
        <a:srgbClr val="646464"/>
      </a:hlink>
      <a:folHlink>
        <a:srgbClr val="6464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89c1184-5112-42cf-9dd8-1f10aab0486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D6B4E1CD1734192C6DB601614B8BF" ma:contentTypeVersion="18" ma:contentTypeDescription="Create a new document." ma:contentTypeScope="" ma:versionID="20a41f791d369a9e387a75185e4c1643">
  <xsd:schema xmlns:xsd="http://www.w3.org/2001/XMLSchema" xmlns:xs="http://www.w3.org/2001/XMLSchema" xmlns:p="http://schemas.microsoft.com/office/2006/metadata/properties" xmlns:ns3="c89c1184-5112-42cf-9dd8-1f10aab04864" xmlns:ns4="509d15ca-6a26-4108-b5b3-73dc0b8e50b6" targetNamespace="http://schemas.microsoft.com/office/2006/metadata/properties" ma:root="true" ma:fieldsID="41b0e51f19f7bb4e45a67c6be4f18e16" ns3:_="" ns4:_="">
    <xsd:import namespace="c89c1184-5112-42cf-9dd8-1f10aab04864"/>
    <xsd:import namespace="509d15ca-6a26-4108-b5b3-73dc0b8e50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c1184-5112-42cf-9dd8-1f10aab048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d15ca-6a26-4108-b5b3-73dc0b8e50b6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40BF5A-1062-45A7-B760-B9E62F5C3E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E242DE-7EB0-4743-B993-A70D8ECD943B}">
  <ds:schemaRefs>
    <ds:schemaRef ds:uri="c89c1184-5112-42cf-9dd8-1f10aab0486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09d15ca-6a26-4108-b5b3-73dc0b8e50b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BC504C-06EF-4450-BB58-FD5B60B789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9c1184-5112-42cf-9dd8-1f10aab04864"/>
    <ds:schemaRef ds:uri="509d15ca-6a26-4108-b5b3-73dc0b8e50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20629</TotalTime>
  <Words>1533</Words>
  <Application>Microsoft Office PowerPoint</Application>
  <PresentationFormat>On-screen Show (16:9)</PresentationFormat>
  <Paragraphs>289</Paragraphs>
  <Slides>42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RSV-The Current Landscape After Increased Vaccine Availability </vt:lpstr>
      <vt:lpstr>Objectives</vt:lpstr>
      <vt:lpstr>Case #1</vt:lpstr>
      <vt:lpstr>Case #2</vt:lpstr>
      <vt:lpstr>RSV pathophysiology</vt:lpstr>
      <vt:lpstr>Pre-vaccine landscape – Before 2023</vt:lpstr>
      <vt:lpstr>Healthcare utilization due to RSV</vt:lpstr>
      <vt:lpstr>Pre-vaccine landscape – prevalence </vt:lpstr>
      <vt:lpstr>COVID-19 Disruption of RSV seasonality</vt:lpstr>
      <vt:lpstr>When to test?</vt:lpstr>
      <vt:lpstr>Testing approaches</vt:lpstr>
      <vt:lpstr>RSv prevention- Approaches to prevention</vt:lpstr>
      <vt:lpstr>Pre-2023: palivizumab</vt:lpstr>
      <vt:lpstr>Pre-2023 palivizumab</vt:lpstr>
      <vt:lpstr>Pre-2023 palivizumab</vt:lpstr>
      <vt:lpstr>Current vaccine landscape</vt:lpstr>
      <vt:lpstr>PowerPoint Presentation</vt:lpstr>
      <vt:lpstr>Protein subunit vaccine technology</vt:lpstr>
      <vt:lpstr>RSV vaccine development timeline</vt:lpstr>
      <vt:lpstr>How rsv enters host cells</vt:lpstr>
      <vt:lpstr>Vaccine technology- protein subunit</vt:lpstr>
      <vt:lpstr>Rsv PROTEIN SUBUNIT VACCINE COMPARISON</vt:lpstr>
      <vt:lpstr>Rsvpref3 in pregnancy trial</vt:lpstr>
      <vt:lpstr>Rsvpref (matisse) in pregnancy trial</vt:lpstr>
      <vt:lpstr>MRNa VACCINE technology</vt:lpstr>
      <vt:lpstr>Vaccine technology- Mrna vaccine </vt:lpstr>
      <vt:lpstr>MRNA VACCINE TRIAL</vt:lpstr>
      <vt:lpstr>Monoclonal antibody technology</vt:lpstr>
      <vt:lpstr>Vaccine technology- monoclonals antibodies</vt:lpstr>
      <vt:lpstr>RSV Prevention- infants/toddlers</vt:lpstr>
      <vt:lpstr>Nirsevimab (melody) trial</vt:lpstr>
      <vt:lpstr>Landscape of rsv post- vaccination and neutralizing antibodies</vt:lpstr>
      <vt:lpstr>Hospitalizations Postnirsevimab </vt:lpstr>
      <vt:lpstr>Rsv immunization coverage and uptake</vt:lpstr>
      <vt:lpstr>Rsv immunization coverage and uptake</vt:lpstr>
      <vt:lpstr>Implementation barriers</vt:lpstr>
      <vt:lpstr>Global access challenges </vt:lpstr>
      <vt:lpstr>RSV vaccine recommendations</vt:lpstr>
      <vt:lpstr>Updated CDC recommendations</vt:lpstr>
      <vt:lpstr>PowerPoint Presentation</vt:lpstr>
      <vt:lpstr>Summary</vt:lpstr>
      <vt:lpstr>Questions?</vt:lpstr>
    </vt:vector>
  </TitlesOfParts>
  <Company>Origin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Children’s Hospital</dc:title>
  <dc:creator>Amanda Bell</dc:creator>
  <cp:lastModifiedBy>Niles, Denver T.</cp:lastModifiedBy>
  <cp:revision>1006</cp:revision>
  <cp:lastPrinted>2015-02-12T21:30:49Z</cp:lastPrinted>
  <dcterms:created xsi:type="dcterms:W3CDTF">2014-09-19T14:50:20Z</dcterms:created>
  <dcterms:modified xsi:type="dcterms:W3CDTF">2026-04-08T21:00:14Z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0x010100605D6B4E1CD1734192C6DB601614B8BF</vt:lpwstr>
  </property>
  <property fmtid="{D5CDD505-2E9C-101B-9397-08002B2CF9AE}" pid="3" name="ArticulateGUID">
    <vt:lpwstr>B6C5EBA0-B9EE-4E89-97C8-911D22831C78</vt:lpwstr>
  </property>
  <property fmtid="{D5CDD505-2E9C-101B-9397-08002B2CF9AE}" pid="4" name="ArticulatePath">
    <vt:lpwstr>https://texaschildrens-my.sharepoint.com/personal/dxniles_texaschildrens_org/Documents/Talks/IDresearch%20talk_Denver</vt:lpwstr>
  </property>
</Properties>
</file>