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11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3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8"/>
  </p:notesMasterIdLst>
  <p:sldIdLst>
    <p:sldId id="380" r:id="rId5"/>
    <p:sldId id="381" r:id="rId6"/>
    <p:sldId id="289" r:id="rId7"/>
    <p:sldId id="260" r:id="rId8"/>
    <p:sldId id="372" r:id="rId9"/>
    <p:sldId id="263" r:id="rId10"/>
    <p:sldId id="264" r:id="rId11"/>
    <p:sldId id="274" r:id="rId12"/>
    <p:sldId id="275" r:id="rId13"/>
    <p:sldId id="276" r:id="rId14"/>
    <p:sldId id="265" r:id="rId15"/>
    <p:sldId id="290" r:id="rId16"/>
    <p:sldId id="270" r:id="rId17"/>
    <p:sldId id="367" r:id="rId18"/>
    <p:sldId id="266" r:id="rId19"/>
    <p:sldId id="282" r:id="rId20"/>
    <p:sldId id="369" r:id="rId21"/>
    <p:sldId id="373" r:id="rId22"/>
    <p:sldId id="377" r:id="rId23"/>
    <p:sldId id="374" r:id="rId24"/>
    <p:sldId id="375" r:id="rId25"/>
    <p:sldId id="379" r:id="rId26"/>
    <p:sldId id="279" r:id="rId2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itman, Susan (NIH/CC/OD) [C]" initials="LS([" lastIdx="1" clrIdx="0">
    <p:extLst>
      <p:ext uri="{19B8F6BF-5375-455C-9EA6-DF929625EA0E}">
        <p15:presenceInfo xmlns:p15="http://schemas.microsoft.com/office/powerpoint/2012/main" userId="S-1-5-21-12604286-656692736-1848903544-83530" providerId="AD"/>
      </p:ext>
    </p:extLst>
  </p:cmAuthor>
  <p:cmAuthor id="2" name="Parekh, Dina (NIH/CC) [E]" initials="PD([" lastIdx="1" clrIdx="1">
    <p:extLst>
      <p:ext uri="{19B8F6BF-5375-455C-9EA6-DF929625EA0E}">
        <p15:presenceInfo xmlns:p15="http://schemas.microsoft.com/office/powerpoint/2012/main" userId="S-1-5-21-12604286-656692736-1848903544-12550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CC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02AC73-6A27-4546-823D-A8A58DB191C5}" v="25" dt="2023-12-06T17:06:12.7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0013" autoAdjust="0"/>
  </p:normalViewPr>
  <p:slideViewPr>
    <p:cSldViewPr>
      <p:cViewPr varScale="1">
        <p:scale>
          <a:sx n="60" d="100"/>
          <a:sy n="60" d="100"/>
        </p:scale>
        <p:origin x="812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dy, Drashty (NIH/NIDCR) [F]" userId="b7c1494f-1c4a-4a2c-be17-f14c45e0696c" providerId="ADAL" clId="{7802AC73-6A27-4546-823D-A8A58DB191C5}"/>
    <pc:docChg chg="undo redo custSel addSld delSld modSld sldOrd">
      <pc:chgData name="Mody, Drashty (NIH/NIDCR) [F]" userId="b7c1494f-1c4a-4a2c-be17-f14c45e0696c" providerId="ADAL" clId="{7802AC73-6A27-4546-823D-A8A58DB191C5}" dt="2023-12-06T23:28:28.327" v="194" actId="20577"/>
      <pc:docMkLst>
        <pc:docMk/>
      </pc:docMkLst>
      <pc:sldChg chg="modSp mod">
        <pc:chgData name="Mody, Drashty (NIH/NIDCR) [F]" userId="b7c1494f-1c4a-4a2c-be17-f14c45e0696c" providerId="ADAL" clId="{7802AC73-6A27-4546-823D-A8A58DB191C5}" dt="2023-12-06T23:28:28.327" v="194" actId="20577"/>
        <pc:sldMkLst>
          <pc:docMk/>
          <pc:sldMk cId="0" sldId="264"/>
        </pc:sldMkLst>
        <pc:spChg chg="mod">
          <ac:chgData name="Mody, Drashty (NIH/NIDCR) [F]" userId="b7c1494f-1c4a-4a2c-be17-f14c45e0696c" providerId="ADAL" clId="{7802AC73-6A27-4546-823D-A8A58DB191C5}" dt="2023-12-06T23:28:28.327" v="194" actId="20577"/>
          <ac:spMkLst>
            <pc:docMk/>
            <pc:sldMk cId="0" sldId="264"/>
            <ac:spMk id="9" creationId="{A95890C7-9A8A-420D-AC4E-496064B052A5}"/>
          </ac:spMkLst>
        </pc:spChg>
      </pc:sldChg>
      <pc:sldChg chg="modSp mod">
        <pc:chgData name="Mody, Drashty (NIH/NIDCR) [F]" userId="b7c1494f-1c4a-4a2c-be17-f14c45e0696c" providerId="ADAL" clId="{7802AC73-6A27-4546-823D-A8A58DB191C5}" dt="2023-12-06T16:55:07.261" v="189" actId="27918"/>
        <pc:sldMkLst>
          <pc:docMk/>
          <pc:sldMk cId="0" sldId="266"/>
        </pc:sldMkLst>
        <pc:spChg chg="mod">
          <ac:chgData name="Mody, Drashty (NIH/NIDCR) [F]" userId="b7c1494f-1c4a-4a2c-be17-f14c45e0696c" providerId="ADAL" clId="{7802AC73-6A27-4546-823D-A8A58DB191C5}" dt="2023-12-06T16:52:42.226" v="185" actId="20577"/>
          <ac:spMkLst>
            <pc:docMk/>
            <pc:sldMk cId="0" sldId="266"/>
            <ac:spMk id="15" creationId="{92086715-53BC-431B-8278-BA063EE9FEBB}"/>
          </ac:spMkLst>
        </pc:spChg>
        <pc:spChg chg="mod">
          <ac:chgData name="Mody, Drashty (NIH/NIDCR) [F]" userId="b7c1494f-1c4a-4a2c-be17-f14c45e0696c" providerId="ADAL" clId="{7802AC73-6A27-4546-823D-A8A58DB191C5}" dt="2023-12-06T16:52:44.642" v="186" actId="20577"/>
          <ac:spMkLst>
            <pc:docMk/>
            <pc:sldMk cId="0" sldId="266"/>
            <ac:spMk id="16" creationId="{BBF1196B-ECAF-4BCC-AE1A-C117F88C96F0}"/>
          </ac:spMkLst>
        </pc:spChg>
        <pc:graphicFrameChg chg="mod">
          <ac:chgData name="Mody, Drashty (NIH/NIDCR) [F]" userId="b7c1494f-1c4a-4a2c-be17-f14c45e0696c" providerId="ADAL" clId="{7802AC73-6A27-4546-823D-A8A58DB191C5}" dt="2023-12-06T16:54:42.938" v="187" actId="207"/>
          <ac:graphicFrameMkLst>
            <pc:docMk/>
            <pc:sldMk cId="0" sldId="266"/>
            <ac:graphicFrameMk id="9" creationId="{83EA22E5-08D4-4D43-A18B-2E4993394404}"/>
          </ac:graphicFrameMkLst>
        </pc:graphicFrameChg>
      </pc:sldChg>
      <pc:sldChg chg="modSp mod">
        <pc:chgData name="Mody, Drashty (NIH/NIDCR) [F]" userId="b7c1494f-1c4a-4a2c-be17-f14c45e0696c" providerId="ADAL" clId="{7802AC73-6A27-4546-823D-A8A58DB191C5}" dt="2023-12-06T16:51:03.141" v="184" actId="14100"/>
        <pc:sldMkLst>
          <pc:docMk/>
          <pc:sldMk cId="0" sldId="279"/>
        </pc:sldMkLst>
        <pc:picChg chg="mod">
          <ac:chgData name="Mody, Drashty (NIH/NIDCR) [F]" userId="b7c1494f-1c4a-4a2c-be17-f14c45e0696c" providerId="ADAL" clId="{7802AC73-6A27-4546-823D-A8A58DB191C5}" dt="2023-12-06T16:51:03.141" v="184" actId="14100"/>
          <ac:picMkLst>
            <pc:docMk/>
            <pc:sldMk cId="0" sldId="279"/>
            <ac:picMk id="5" creationId="{6BD3620F-A9E4-47CE-99CB-802A9A4FE62D}"/>
          </ac:picMkLst>
        </pc:picChg>
      </pc:sldChg>
      <pc:sldChg chg="modSp mod">
        <pc:chgData name="Mody, Drashty (NIH/NIDCR) [F]" userId="b7c1494f-1c4a-4a2c-be17-f14c45e0696c" providerId="ADAL" clId="{7802AC73-6A27-4546-823D-A8A58DB191C5}" dt="2023-12-06T16:44:24.523" v="173" actId="20577"/>
        <pc:sldMkLst>
          <pc:docMk/>
          <pc:sldMk cId="575212389" sldId="373"/>
        </pc:sldMkLst>
        <pc:graphicFrameChg chg="modGraphic">
          <ac:chgData name="Mody, Drashty (NIH/NIDCR) [F]" userId="b7c1494f-1c4a-4a2c-be17-f14c45e0696c" providerId="ADAL" clId="{7802AC73-6A27-4546-823D-A8A58DB191C5}" dt="2023-12-06T16:44:24.523" v="173" actId="20577"/>
          <ac:graphicFrameMkLst>
            <pc:docMk/>
            <pc:sldMk cId="575212389" sldId="373"/>
            <ac:graphicFrameMk id="4" creationId="{D5A7A6FB-0B7A-4F1F-988B-0A9FB81DF536}"/>
          </ac:graphicFrameMkLst>
        </pc:graphicFrameChg>
      </pc:sldChg>
      <pc:sldChg chg="modSp mod">
        <pc:chgData name="Mody, Drashty (NIH/NIDCR) [F]" userId="b7c1494f-1c4a-4a2c-be17-f14c45e0696c" providerId="ADAL" clId="{7802AC73-6A27-4546-823D-A8A58DB191C5}" dt="2023-12-06T16:45:15.900" v="174" actId="20577"/>
        <pc:sldMkLst>
          <pc:docMk/>
          <pc:sldMk cId="1602251373" sldId="374"/>
        </pc:sldMkLst>
        <pc:spChg chg="mod">
          <ac:chgData name="Mody, Drashty (NIH/NIDCR) [F]" userId="b7c1494f-1c4a-4a2c-be17-f14c45e0696c" providerId="ADAL" clId="{7802AC73-6A27-4546-823D-A8A58DB191C5}" dt="2023-12-06T16:45:15.900" v="174" actId="20577"/>
          <ac:spMkLst>
            <pc:docMk/>
            <pc:sldMk cId="1602251373" sldId="374"/>
            <ac:spMk id="31" creationId="{31732651-436A-B02B-CF00-A0A60ECC3028}"/>
          </ac:spMkLst>
        </pc:spChg>
      </pc:sldChg>
      <pc:sldChg chg="modSp mod">
        <pc:chgData name="Mody, Drashty (NIH/NIDCR) [F]" userId="b7c1494f-1c4a-4a2c-be17-f14c45e0696c" providerId="ADAL" clId="{7802AC73-6A27-4546-823D-A8A58DB191C5}" dt="2023-12-06T16:49:59.222" v="182" actId="1076"/>
        <pc:sldMkLst>
          <pc:docMk/>
          <pc:sldMk cId="4107207228" sldId="375"/>
        </pc:sldMkLst>
        <pc:spChg chg="mod">
          <ac:chgData name="Mody, Drashty (NIH/NIDCR) [F]" userId="b7c1494f-1c4a-4a2c-be17-f14c45e0696c" providerId="ADAL" clId="{7802AC73-6A27-4546-823D-A8A58DB191C5}" dt="2023-12-06T16:47:02.645" v="176" actId="20577"/>
          <ac:spMkLst>
            <pc:docMk/>
            <pc:sldMk cId="4107207228" sldId="375"/>
            <ac:spMk id="4" creationId="{A9CB69BC-AAC6-E15F-0AEB-5426837FE9A4}"/>
          </ac:spMkLst>
        </pc:spChg>
        <pc:spChg chg="mod">
          <ac:chgData name="Mody, Drashty (NIH/NIDCR) [F]" userId="b7c1494f-1c4a-4a2c-be17-f14c45e0696c" providerId="ADAL" clId="{7802AC73-6A27-4546-823D-A8A58DB191C5}" dt="2023-12-06T16:49:59.222" v="182" actId="1076"/>
          <ac:spMkLst>
            <pc:docMk/>
            <pc:sldMk cId="4107207228" sldId="375"/>
            <ac:spMk id="8" creationId="{E6B0D0F6-4564-02CD-D642-0CBE559A790D}"/>
          </ac:spMkLst>
        </pc:spChg>
        <pc:spChg chg="mod">
          <ac:chgData name="Mody, Drashty (NIH/NIDCR) [F]" userId="b7c1494f-1c4a-4a2c-be17-f14c45e0696c" providerId="ADAL" clId="{7802AC73-6A27-4546-823D-A8A58DB191C5}" dt="2023-12-06T16:49:59.222" v="182" actId="1076"/>
          <ac:spMkLst>
            <pc:docMk/>
            <pc:sldMk cId="4107207228" sldId="375"/>
            <ac:spMk id="9" creationId="{84948EFD-397A-7EBD-0E2A-9F6585B33CA0}"/>
          </ac:spMkLst>
        </pc:spChg>
        <pc:spChg chg="mod">
          <ac:chgData name="Mody, Drashty (NIH/NIDCR) [F]" userId="b7c1494f-1c4a-4a2c-be17-f14c45e0696c" providerId="ADAL" clId="{7802AC73-6A27-4546-823D-A8A58DB191C5}" dt="2023-12-06T16:49:51.285" v="180" actId="1076"/>
          <ac:spMkLst>
            <pc:docMk/>
            <pc:sldMk cId="4107207228" sldId="375"/>
            <ac:spMk id="11" creationId="{09D51813-0098-8D23-2EBE-B67E40C91D7B}"/>
          </ac:spMkLst>
        </pc:spChg>
        <pc:spChg chg="mod">
          <ac:chgData name="Mody, Drashty (NIH/NIDCR) [F]" userId="b7c1494f-1c4a-4a2c-be17-f14c45e0696c" providerId="ADAL" clId="{7802AC73-6A27-4546-823D-A8A58DB191C5}" dt="2023-12-06T16:49:51.285" v="180" actId="1076"/>
          <ac:spMkLst>
            <pc:docMk/>
            <pc:sldMk cId="4107207228" sldId="375"/>
            <ac:spMk id="12" creationId="{1CC4ECCE-EB79-74C5-C391-94FFB1997537}"/>
          </ac:spMkLst>
        </pc:spChg>
      </pc:sldChg>
      <pc:sldChg chg="modSp mod ord">
        <pc:chgData name="Mody, Drashty (NIH/NIDCR) [F]" userId="b7c1494f-1c4a-4a2c-be17-f14c45e0696c" providerId="ADAL" clId="{7802AC73-6A27-4546-823D-A8A58DB191C5}" dt="2023-12-06T15:05:29.690" v="41" actId="20577"/>
        <pc:sldMkLst>
          <pc:docMk/>
          <pc:sldMk cId="2614729119" sldId="377"/>
        </pc:sldMkLst>
        <pc:spChg chg="mod">
          <ac:chgData name="Mody, Drashty (NIH/NIDCR) [F]" userId="b7c1494f-1c4a-4a2c-be17-f14c45e0696c" providerId="ADAL" clId="{7802AC73-6A27-4546-823D-A8A58DB191C5}" dt="2023-12-06T15:05:29.690" v="41" actId="20577"/>
          <ac:spMkLst>
            <pc:docMk/>
            <pc:sldMk cId="2614729119" sldId="377"/>
            <ac:spMk id="2" creationId="{00000000-0000-0000-0000-000000000000}"/>
          </ac:spMkLst>
        </pc:spChg>
      </pc:sldChg>
      <pc:sldChg chg="new del">
        <pc:chgData name="Mody, Drashty (NIH/NIDCR) [F]" userId="b7c1494f-1c4a-4a2c-be17-f14c45e0696c" providerId="ADAL" clId="{7802AC73-6A27-4546-823D-A8A58DB191C5}" dt="2023-12-06T15:05:12.700" v="4" actId="47"/>
        <pc:sldMkLst>
          <pc:docMk/>
          <pc:sldMk cId="624497389" sldId="378"/>
        </pc:sldMkLst>
      </pc:sldChg>
      <pc:sldChg chg="modSp add mod">
        <pc:chgData name="Mody, Drashty (NIH/NIDCR) [F]" userId="b7c1494f-1c4a-4a2c-be17-f14c45e0696c" providerId="ADAL" clId="{7802AC73-6A27-4546-823D-A8A58DB191C5}" dt="2023-12-06T15:05:36.986" v="44" actId="20577"/>
        <pc:sldMkLst>
          <pc:docMk/>
          <pc:sldMk cId="1993746124" sldId="379"/>
        </pc:sldMkLst>
        <pc:spChg chg="mod">
          <ac:chgData name="Mody, Drashty (NIH/NIDCR) [F]" userId="b7c1494f-1c4a-4a2c-be17-f14c45e0696c" providerId="ADAL" clId="{7802AC73-6A27-4546-823D-A8A58DB191C5}" dt="2023-12-06T15:05:36.986" v="44" actId="20577"/>
          <ac:spMkLst>
            <pc:docMk/>
            <pc:sldMk cId="1993746124" sldId="379"/>
            <ac:spMk id="2" creationId="{00000000-0000-0000-0000-000000000000}"/>
          </ac:spMkLst>
        </pc:spChg>
      </pc:sldChg>
      <pc:sldChg chg="modSp add mod ord">
        <pc:chgData name="Mody, Drashty (NIH/NIDCR) [F]" userId="b7c1494f-1c4a-4a2c-be17-f14c45e0696c" providerId="ADAL" clId="{7802AC73-6A27-4546-823D-A8A58DB191C5}" dt="2023-12-06T16:30:38.375" v="61"/>
        <pc:sldMkLst>
          <pc:docMk/>
          <pc:sldMk cId="1381214618" sldId="380"/>
        </pc:sldMkLst>
        <pc:spChg chg="mod">
          <ac:chgData name="Mody, Drashty (NIH/NIDCR) [F]" userId="b7c1494f-1c4a-4a2c-be17-f14c45e0696c" providerId="ADAL" clId="{7802AC73-6A27-4546-823D-A8A58DB191C5}" dt="2023-12-06T16:30:30.367" v="59" actId="20577"/>
          <ac:spMkLst>
            <pc:docMk/>
            <pc:sldMk cId="1381214618" sldId="380"/>
            <ac:spMk id="2" creationId="{00000000-0000-0000-0000-000000000000}"/>
          </ac:spMkLst>
        </pc:spChg>
      </pc:sldChg>
      <pc:sldChg chg="modSp new mod">
        <pc:chgData name="Mody, Drashty (NIH/NIDCR) [F]" userId="b7c1494f-1c4a-4a2c-be17-f14c45e0696c" providerId="ADAL" clId="{7802AC73-6A27-4546-823D-A8A58DB191C5}" dt="2023-12-06T16:33:42.978" v="171" actId="2710"/>
        <pc:sldMkLst>
          <pc:docMk/>
          <pc:sldMk cId="155591369" sldId="381"/>
        </pc:sldMkLst>
        <pc:spChg chg="mod">
          <ac:chgData name="Mody, Drashty (NIH/NIDCR) [F]" userId="b7c1494f-1c4a-4a2c-be17-f14c45e0696c" providerId="ADAL" clId="{7802AC73-6A27-4546-823D-A8A58DB191C5}" dt="2023-12-06T16:30:53.374" v="81" actId="20577"/>
          <ac:spMkLst>
            <pc:docMk/>
            <pc:sldMk cId="155591369" sldId="381"/>
            <ac:spMk id="2" creationId="{1EAE636F-DFBF-7108-8094-FCDC40E47276}"/>
          </ac:spMkLst>
        </pc:spChg>
        <pc:spChg chg="mod">
          <ac:chgData name="Mody, Drashty (NIH/NIDCR) [F]" userId="b7c1494f-1c4a-4a2c-be17-f14c45e0696c" providerId="ADAL" clId="{7802AC73-6A27-4546-823D-A8A58DB191C5}" dt="2023-12-06T16:33:42.978" v="171" actId="2710"/>
          <ac:spMkLst>
            <pc:docMk/>
            <pc:sldMk cId="155591369" sldId="381"/>
            <ac:spMk id="3" creationId="{76A03FD5-2AE5-95C0-6B2A-93F5DC880CC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ih-my.sharepoint.com/personal/simhy_nih_gov1/Documents/Desktop/Data%20calls/NIH%20DEGREES/dl_SIMH_53_20231108122716_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leitman\Desktop\AAODCR%20Webinar\MRSP%20Dental%20Scholars%20Cum%20Info%202012-2023%20%2004Dec23_SFL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0" dirty="0"/>
              <a:t>Clinician-Scientist Workforce (FY2018-2022)</a:t>
            </a:r>
            <a:endParaRPr lang="en-US" sz="2000" b="1" dirty="0"/>
          </a:p>
        </c:rich>
      </c:tx>
      <c:layout>
        <c:manualLayout>
          <c:xMode val="edge"/>
          <c:yMode val="edge"/>
          <c:x val="0.1517248062015504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E5-8940-9191-65924792DF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E5-8940-9191-65924792DF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1E5-8940-9191-65924792DF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1E5-8940-9191-65924792DF4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1E5-8940-9191-65924792DF4A}"/>
              </c:ext>
            </c:extLst>
          </c:dPt>
          <c:dLbls>
            <c:dLbl>
              <c:idx val="0"/>
              <c:layout>
                <c:manualLayout>
                  <c:x val="2.4516785146102262E-2"/>
                  <c:y val="-3.642708120313339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53,164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1E5-8940-9191-65924792DF4A}"/>
                </c:ext>
              </c:extLst>
            </c:dLbl>
            <c:dLbl>
              <c:idx val="1"/>
              <c:layout>
                <c:manualLayout>
                  <c:x val="-2.9096602694484209E-2"/>
                  <c:y val="9.060479841995233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16,173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1E5-8940-9191-65924792DF4A}"/>
                </c:ext>
              </c:extLst>
            </c:dLbl>
            <c:dLbl>
              <c:idx val="2"/>
              <c:layout>
                <c:manualLayout>
                  <c:x val="-6.902182958837462E-2"/>
                  <c:y val="1.50093402854444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1E5-8940-9191-65924792DF4A}"/>
                </c:ext>
              </c:extLst>
            </c:dLbl>
            <c:dLbl>
              <c:idx val="4"/>
              <c:layout>
                <c:manualLayout>
                  <c:x val="9.9618302285384985E-2"/>
                  <c:y val="1.40284186123055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1E5-8940-9191-65924792DF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'[dl_SIMH_53_20231108122716_2022.xlsx]Graphs RPG'!$I$33:$I$37</c:f>
              <c:strCache>
                <c:ptCount val="5"/>
                <c:pt idx="0">
                  <c:v>PhD</c:v>
                </c:pt>
                <c:pt idx="1">
                  <c:v>MD</c:v>
                </c:pt>
                <c:pt idx="2">
                  <c:v>Dentist</c:v>
                </c:pt>
                <c:pt idx="3">
                  <c:v>Vet</c:v>
                </c:pt>
                <c:pt idx="4">
                  <c:v>Nurse</c:v>
                </c:pt>
              </c:strCache>
            </c:strRef>
          </c:cat>
          <c:val>
            <c:numRef>
              <c:f>'[dl_SIMH_53_20231108122716_2022.xlsx]Graphs RPG'!$J$33:$J$37</c:f>
              <c:numCache>
                <c:formatCode>0</c:formatCode>
                <c:ptCount val="5"/>
                <c:pt idx="0">
                  <c:v>53163.921825396916</c:v>
                </c:pt>
                <c:pt idx="1">
                  <c:v>16172.954761904804</c:v>
                </c:pt>
                <c:pt idx="2">
                  <c:v>307.66666666666663</c:v>
                </c:pt>
                <c:pt idx="3">
                  <c:v>438.66666666666663</c:v>
                </c:pt>
                <c:pt idx="4">
                  <c:v>340.41666666666669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1E5-8940-9191-65924792DF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55367774150183"/>
          <c:y val="0.86723070809804026"/>
          <c:w val="0.76095768516740281"/>
          <c:h val="7.5337497810179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8158980127483"/>
          <c:y val="4.8206201878703364E-2"/>
          <c:w val="0.7383733283339583"/>
          <c:h val="0.9441822925615013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A9-4661-B526-E55A906C6B3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A9-4661-B526-E55A906C6B3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A9-4661-B526-E55A906C6B3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A9-4661-B526-E55A906C6B37}"/>
              </c:ext>
            </c:extLst>
          </c:dPt>
          <c:cat>
            <c:strRef>
              <c:f>'Pie Chart'!$A$1:$D$1</c:f>
              <c:strCache>
                <c:ptCount val="4"/>
                <c:pt idx="0">
                  <c:v>Academic Professors</c:v>
                </c:pt>
                <c:pt idx="1">
                  <c:v>In Residency</c:v>
                </c:pt>
                <c:pt idx="2">
                  <c:v>Private Practice</c:v>
                </c:pt>
                <c:pt idx="3">
                  <c:v>Pursuing PhD (3), MBA (1)</c:v>
                </c:pt>
              </c:strCache>
            </c:strRef>
          </c:cat>
          <c:val>
            <c:numRef>
              <c:f>'Pie Chart'!$A$2:$D$2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A9-4661-B526-E55A906C6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0.23988</cdr:x>
      <cdr:y>0.20373</cdr:y>
    </cdr:from>
    <cdr:to>
      <cdr:x>0.45783</cdr:x>
      <cdr:y>0.45846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1655BCB-150A-44CD-BAEE-8DEFD7A1D98E}"/>
            </a:ext>
          </a:extLst>
        </cdr:cNvPr>
        <cdr:cNvSpPr txBox="1"/>
      </cdr:nvSpPr>
      <cdr:spPr>
        <a:xfrm xmlns:a="http://schemas.openxmlformats.org/drawingml/2006/main">
          <a:off x="1535451" y="1019787"/>
          <a:ext cx="1395047" cy="1275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200" b="1" dirty="0">
              <a:solidFill>
                <a:schemeClr val="bg1"/>
              </a:solidFill>
            </a:rPr>
            <a:t>Pursuing PhD,</a:t>
          </a:r>
        </a:p>
        <a:p xmlns:a="http://schemas.openxmlformats.org/drawingml/2006/main">
          <a:pPr algn="ctr"/>
          <a:r>
            <a:rPr lang="en-US" sz="2200" b="1" dirty="0">
              <a:solidFill>
                <a:schemeClr val="bg1"/>
              </a:solidFill>
            </a:rPr>
            <a:t>4</a:t>
          </a:r>
        </a:p>
      </cdr:txBody>
    </cdr:sp>
  </cdr:relSizeAnchor>
  <cdr:relSizeAnchor xmlns:cdr="http://schemas.openxmlformats.org/drawingml/2006/chartDrawing">
    <cdr:from>
      <cdr:x>0.47787</cdr:x>
      <cdr:y>0.15401</cdr:y>
    </cdr:from>
    <cdr:to>
      <cdr:x>0.76785</cdr:x>
      <cdr:y>0.42247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30E6B29D-2FC9-4257-81FB-D5B0ADEC16D6}"/>
            </a:ext>
          </a:extLst>
        </cdr:cNvPr>
        <cdr:cNvSpPr txBox="1"/>
      </cdr:nvSpPr>
      <cdr:spPr>
        <a:xfrm xmlns:a="http://schemas.openxmlformats.org/drawingml/2006/main">
          <a:off x="3058727" y="770889"/>
          <a:ext cx="1856112" cy="13438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200" b="1" dirty="0">
              <a:solidFill>
                <a:schemeClr val="bg1"/>
              </a:solidFill>
            </a:rPr>
            <a:t>Academic Professors,</a:t>
          </a:r>
        </a:p>
        <a:p xmlns:a="http://schemas.openxmlformats.org/drawingml/2006/main">
          <a:pPr algn="ctr"/>
          <a:r>
            <a:rPr lang="en-US" sz="2200" b="1" dirty="0">
              <a:solidFill>
                <a:schemeClr val="bg1"/>
              </a:solidFill>
            </a:rPr>
            <a:t>3</a:t>
          </a:r>
        </a:p>
      </cdr:txBody>
    </cdr:sp>
  </cdr:relSizeAnchor>
  <cdr:relSizeAnchor xmlns:cdr="http://schemas.openxmlformats.org/drawingml/2006/chartDrawing">
    <cdr:from>
      <cdr:x>0.58127</cdr:x>
      <cdr:y>0.46796</cdr:y>
    </cdr:from>
    <cdr:to>
      <cdr:x>0.85645</cdr:x>
      <cdr:y>0.64087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B32ADB66-1FED-4DD9-B3F7-5BB4CC4C66C9}"/>
            </a:ext>
          </a:extLst>
        </cdr:cNvPr>
        <cdr:cNvSpPr txBox="1"/>
      </cdr:nvSpPr>
      <cdr:spPr>
        <a:xfrm xmlns:a="http://schemas.openxmlformats.org/drawingml/2006/main">
          <a:off x="3720563" y="2342410"/>
          <a:ext cx="1761421" cy="865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200" b="1" dirty="0">
              <a:solidFill>
                <a:schemeClr val="bg1"/>
              </a:solidFill>
            </a:rPr>
            <a:t>In Residency,</a:t>
          </a:r>
        </a:p>
        <a:p xmlns:a="http://schemas.openxmlformats.org/drawingml/2006/main">
          <a:pPr algn="ctr"/>
          <a:r>
            <a:rPr lang="en-US" sz="2200" b="1" dirty="0">
              <a:solidFill>
                <a:schemeClr val="bg1"/>
              </a:solidFill>
            </a:rPr>
            <a:t>3</a:t>
          </a:r>
        </a:p>
      </cdr:txBody>
    </cdr:sp>
  </cdr:relSizeAnchor>
  <cdr:relSizeAnchor xmlns:cdr="http://schemas.openxmlformats.org/drawingml/2006/chartDrawing">
    <cdr:from>
      <cdr:x>0.30873</cdr:x>
      <cdr:y>0.60876</cdr:y>
    </cdr:from>
    <cdr:to>
      <cdr:x>0.52668</cdr:x>
      <cdr:y>0.86349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89935A14-5D54-4F64-9780-FF6FCF5C105E}"/>
            </a:ext>
          </a:extLst>
        </cdr:cNvPr>
        <cdr:cNvSpPr txBox="1"/>
      </cdr:nvSpPr>
      <cdr:spPr>
        <a:xfrm xmlns:a="http://schemas.openxmlformats.org/drawingml/2006/main">
          <a:off x="1976105" y="3047201"/>
          <a:ext cx="1395047" cy="1275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200" b="1" dirty="0">
              <a:solidFill>
                <a:schemeClr val="bg1"/>
              </a:solidFill>
            </a:rPr>
            <a:t>Private Practice,</a:t>
          </a:r>
        </a:p>
        <a:p xmlns:a="http://schemas.openxmlformats.org/drawingml/2006/main">
          <a:pPr algn="ctr"/>
          <a:r>
            <a:rPr lang="en-US" sz="2200" b="1" dirty="0">
              <a:solidFill>
                <a:schemeClr val="bg1"/>
              </a:solidFill>
            </a:rPr>
            <a:t>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FF17B-F524-664C-95AC-737AD18E222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E166A-F350-0A41-86F1-AA18C288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1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E166A-F350-0A41-86F1-AA18C28827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99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E166A-F350-0A41-86F1-AA18C28827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E166A-F350-0A41-86F1-AA18C28827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4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E166A-F350-0A41-86F1-AA18C28827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/>
              <a:t>Data source: QVR (IMPACII)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/>
              <a:t>Inclusion criteria: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/>
              <a:t>All NIH ICs, competing projects only, RPG Equivalent programs only: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R00, R01, R03, R15, R16, R21, R33, R34, R35, R36, R37, R50, R56, R61, RC1, RC2, RC3, RC4, RF1, RL1, RL2, RL9, P01, P42, PM1, PN1, RM1, UA5, UC1, UC2, UC3, UC4, UC7, UF1, UG3, UH2, UH3, UH5, UM1, UM2, U01, U19, U34, U3R, DP1, DP2, DP3, DP4, DP5.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/>
              <a:t>Talk about leadership roles. . .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/>
              <a:t>*Degree information is not mutually exclusive. If a PI has multiple degrees they will be counted more than once.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E166A-F350-0A41-86F1-AA18C28827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4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E166A-F350-0A41-86F1-AA18C28827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47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E166A-F350-0A41-86F1-AA18C28827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8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6379" indent="-233679">
              <a:lnSpc>
                <a:spcPct val="100000"/>
              </a:lnSpc>
              <a:spcBef>
                <a:spcPts val="1085"/>
              </a:spcBef>
              <a:buFont typeface="Arial"/>
              <a:buChar char="•"/>
              <a:tabLst>
                <a:tab pos="246379" algn="l"/>
              </a:tabLst>
            </a:pPr>
            <a:r>
              <a:rPr lang="en-US" sz="1600" b="1" spc="-25" dirty="0">
                <a:solidFill>
                  <a:srgbClr val="1F487C"/>
                </a:solidFill>
                <a:latin typeface="+mn-lt"/>
                <a:cs typeface="Calibri"/>
              </a:rPr>
              <a:t>Process</a:t>
            </a:r>
            <a:r>
              <a:rPr lang="en-US" sz="1600" b="1" spc="-190" dirty="0">
                <a:solidFill>
                  <a:srgbClr val="1F487C"/>
                </a:solidFill>
                <a:latin typeface="+mn-lt"/>
                <a:cs typeface="Calibri"/>
              </a:rPr>
              <a:t> </a:t>
            </a:r>
            <a:r>
              <a:rPr lang="en-US" sz="1600" b="1" dirty="0">
                <a:solidFill>
                  <a:srgbClr val="1F487C"/>
                </a:solidFill>
                <a:latin typeface="+mn-lt"/>
                <a:cs typeface="Calibri"/>
              </a:rPr>
              <a:t>of</a:t>
            </a:r>
            <a:r>
              <a:rPr lang="en-US" sz="1600" b="1" spc="45" dirty="0">
                <a:solidFill>
                  <a:srgbClr val="1F487C"/>
                </a:solidFill>
                <a:latin typeface="+mn-lt"/>
                <a:cs typeface="Calibri"/>
              </a:rPr>
              <a:t> </a:t>
            </a:r>
            <a:r>
              <a:rPr lang="en-US" sz="1600" b="1" spc="-10" dirty="0">
                <a:solidFill>
                  <a:srgbClr val="1F487C"/>
                </a:solidFill>
                <a:latin typeface="+mn-lt"/>
                <a:cs typeface="Calibri"/>
              </a:rPr>
              <a:t>Discovery</a:t>
            </a:r>
            <a:endParaRPr lang="en-US" sz="1600" dirty="0">
              <a:latin typeface="+mn-lt"/>
              <a:cs typeface="Calibri"/>
            </a:endParaRPr>
          </a:p>
          <a:p>
            <a:pPr marL="469900" marR="5732780">
              <a:lnSpc>
                <a:spcPct val="90400"/>
              </a:lnSpc>
              <a:spcBef>
                <a:spcPts val="540"/>
              </a:spcBef>
            </a:pPr>
            <a:r>
              <a:rPr lang="en-US" sz="1200" dirty="0">
                <a:latin typeface="+mn-lt"/>
                <a:cs typeface="Calibri"/>
              </a:rPr>
              <a:t>Lectures</a:t>
            </a:r>
            <a:r>
              <a:rPr lang="en-US" sz="1200" spc="4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on</a:t>
            </a:r>
            <a:r>
              <a:rPr lang="en-US" sz="1200" spc="7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seminal</a:t>
            </a:r>
            <a:r>
              <a:rPr lang="en-US" sz="1200" spc="-3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basic</a:t>
            </a:r>
            <a:r>
              <a:rPr lang="en-US" sz="1200" spc="-114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and</a:t>
            </a:r>
            <a:r>
              <a:rPr lang="en-US" sz="1200" spc="-3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clinical</a:t>
            </a:r>
            <a:r>
              <a:rPr lang="en-US" sz="1200" spc="-35" dirty="0">
                <a:latin typeface="+mn-lt"/>
                <a:cs typeface="Calibri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research</a:t>
            </a:r>
            <a:r>
              <a:rPr lang="en-US" sz="1200" spc="-30" dirty="0">
                <a:latin typeface="+mn-lt"/>
                <a:cs typeface="Calibri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topics </a:t>
            </a:r>
            <a:r>
              <a:rPr lang="en-US" sz="1200" dirty="0">
                <a:latin typeface="+mn-lt"/>
                <a:cs typeface="Calibri"/>
              </a:rPr>
              <a:t>that</a:t>
            </a:r>
            <a:r>
              <a:rPr lang="en-US" sz="1200" spc="-3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highlight</a:t>
            </a:r>
            <a:r>
              <a:rPr lang="en-US" sz="1200" spc="-2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the</a:t>
            </a:r>
            <a:r>
              <a:rPr lang="en-US" sz="1200" spc="-4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continuum</a:t>
            </a:r>
            <a:r>
              <a:rPr lang="en-US" sz="1200" spc="-4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of</a:t>
            </a:r>
            <a:r>
              <a:rPr lang="en-US" sz="1200" spc="-55" dirty="0">
                <a:latin typeface="+mn-lt"/>
                <a:cs typeface="Calibri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discovery,</a:t>
            </a:r>
            <a:r>
              <a:rPr lang="en-US" sz="1200" spc="-45" dirty="0">
                <a:latin typeface="+mn-lt"/>
                <a:cs typeface="Calibri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including </a:t>
            </a:r>
            <a:r>
              <a:rPr lang="en-US" sz="1200" dirty="0">
                <a:latin typeface="+mn-lt"/>
                <a:cs typeface="Calibri"/>
              </a:rPr>
              <a:t>issues</a:t>
            </a:r>
            <a:r>
              <a:rPr lang="en-US" sz="1200" spc="-6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in</a:t>
            </a:r>
            <a:r>
              <a:rPr lang="en-US" sz="1200" spc="-20" dirty="0">
                <a:latin typeface="+mn-lt"/>
                <a:cs typeface="Calibri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emerging technologies, </a:t>
            </a:r>
            <a:r>
              <a:rPr lang="en-US" sz="1200" dirty="0">
                <a:latin typeface="+mn-lt"/>
                <a:cs typeface="Calibri"/>
              </a:rPr>
              <a:t>science</a:t>
            </a:r>
            <a:r>
              <a:rPr lang="en-US" sz="1200" spc="4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policy, and bioethics</a:t>
            </a:r>
            <a:r>
              <a:rPr lang="en-US" sz="1200" spc="-65" dirty="0">
                <a:latin typeface="+mn-lt"/>
                <a:cs typeface="Calibri"/>
              </a:rPr>
              <a:t> </a:t>
            </a:r>
            <a:endParaRPr lang="en-US" sz="1200" dirty="0">
              <a:latin typeface="+mn-lt"/>
              <a:cs typeface="Calibri"/>
            </a:endParaRPr>
          </a:p>
          <a:p>
            <a:pPr marL="246379" indent="-233679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246379" algn="l"/>
              </a:tabLst>
            </a:pPr>
            <a:r>
              <a:rPr lang="en-US" sz="1600" b="1" spc="-10" dirty="0">
                <a:solidFill>
                  <a:srgbClr val="1F487C"/>
                </a:solidFill>
                <a:latin typeface="+mn-lt"/>
                <a:cs typeface="Calibri"/>
              </a:rPr>
              <a:t>Clinical</a:t>
            </a:r>
            <a:r>
              <a:rPr lang="en-US" sz="1600" b="1" spc="-110" dirty="0">
                <a:solidFill>
                  <a:srgbClr val="1F487C"/>
                </a:solidFill>
                <a:latin typeface="+mn-lt"/>
                <a:cs typeface="Calibri"/>
              </a:rPr>
              <a:t> </a:t>
            </a:r>
            <a:r>
              <a:rPr lang="en-US" sz="1600" b="1" spc="-40" dirty="0">
                <a:solidFill>
                  <a:srgbClr val="1F487C"/>
                </a:solidFill>
                <a:latin typeface="+mn-lt"/>
                <a:cs typeface="Calibri"/>
              </a:rPr>
              <a:t>Teaching</a:t>
            </a:r>
            <a:r>
              <a:rPr lang="en-US" sz="1600" b="1" spc="-130" dirty="0">
                <a:solidFill>
                  <a:srgbClr val="1F487C"/>
                </a:solidFill>
                <a:latin typeface="+mn-lt"/>
                <a:cs typeface="Calibri"/>
              </a:rPr>
              <a:t> </a:t>
            </a:r>
            <a:r>
              <a:rPr lang="en-US" sz="1600" b="1" spc="-10" dirty="0">
                <a:solidFill>
                  <a:srgbClr val="1F487C"/>
                </a:solidFill>
                <a:latin typeface="+mn-lt"/>
                <a:cs typeface="Calibri"/>
              </a:rPr>
              <a:t>Rounds</a:t>
            </a:r>
            <a:endParaRPr lang="en-US" sz="1600" dirty="0">
              <a:latin typeface="+mn-lt"/>
              <a:cs typeface="Calibri"/>
            </a:endParaRPr>
          </a:p>
          <a:p>
            <a:pPr marL="469900" marR="5461000">
              <a:lnSpc>
                <a:spcPct val="90400"/>
              </a:lnSpc>
              <a:spcBef>
                <a:spcPts val="455"/>
              </a:spcBef>
            </a:pPr>
            <a:r>
              <a:rPr lang="en-US" sz="1200" dirty="0">
                <a:latin typeface="+mn-lt"/>
                <a:cs typeface="Calibri"/>
              </a:rPr>
              <a:t>Select</a:t>
            </a:r>
            <a:r>
              <a:rPr lang="en-US" sz="1200" spc="4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master</a:t>
            </a:r>
            <a:r>
              <a:rPr lang="en-US" sz="1200" spc="35" dirty="0">
                <a:latin typeface="+mn-lt"/>
                <a:cs typeface="Calibri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teacher/investigators</a:t>
            </a:r>
            <a:r>
              <a:rPr lang="en-US" sz="1200" spc="-50" dirty="0">
                <a:latin typeface="+mn-lt"/>
                <a:cs typeface="Calibri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present</a:t>
            </a:r>
            <a:r>
              <a:rPr lang="en-US" sz="1200" spc="-45" dirty="0">
                <a:latin typeface="+mn-lt"/>
                <a:cs typeface="Calibri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their research</a:t>
            </a:r>
            <a:r>
              <a:rPr lang="en-US" sz="1200" spc="-7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in</a:t>
            </a:r>
            <a:r>
              <a:rPr lang="en-US" sz="1200" spc="3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a</a:t>
            </a:r>
            <a:r>
              <a:rPr lang="en-US" sz="1200" spc="2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case-centered</a:t>
            </a:r>
            <a:r>
              <a:rPr lang="en-US" sz="1200" spc="-5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forum</a:t>
            </a:r>
            <a:r>
              <a:rPr lang="en-US" sz="1200" spc="-9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with</a:t>
            </a:r>
            <a:r>
              <a:rPr lang="en-US" sz="1200" spc="-60" dirty="0">
                <a:latin typeface="+mn-lt"/>
                <a:cs typeface="Calibri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participating </a:t>
            </a:r>
            <a:r>
              <a:rPr lang="en-US" sz="1200" dirty="0">
                <a:latin typeface="+mn-lt"/>
                <a:cs typeface="Calibri"/>
              </a:rPr>
              <a:t>patients,</a:t>
            </a:r>
            <a:r>
              <a:rPr lang="en-US" sz="1200" spc="-7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discussing</a:t>
            </a:r>
            <a:r>
              <a:rPr lang="en-US" sz="1200" spc="-11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not</a:t>
            </a:r>
            <a:r>
              <a:rPr lang="en-US" sz="1200" spc="-4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just</a:t>
            </a:r>
            <a:r>
              <a:rPr lang="en-US" sz="1200" spc="-3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the</a:t>
            </a:r>
            <a:r>
              <a:rPr lang="en-US" sz="1200" spc="-6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science</a:t>
            </a:r>
            <a:r>
              <a:rPr lang="en-US" sz="1200" spc="4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of</a:t>
            </a:r>
            <a:r>
              <a:rPr lang="en-US" sz="1200" spc="3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medicine,</a:t>
            </a:r>
            <a:r>
              <a:rPr lang="en-US" sz="1200" spc="-55" dirty="0">
                <a:latin typeface="+mn-lt"/>
                <a:cs typeface="Calibri"/>
              </a:rPr>
              <a:t> </a:t>
            </a:r>
            <a:r>
              <a:rPr lang="en-US" sz="1200" spc="-25" dirty="0">
                <a:latin typeface="+mn-lt"/>
                <a:cs typeface="Calibri"/>
              </a:rPr>
              <a:t>but </a:t>
            </a:r>
            <a:r>
              <a:rPr lang="en-US" sz="1200" dirty="0">
                <a:latin typeface="+mn-lt"/>
                <a:cs typeface="Calibri"/>
              </a:rPr>
              <a:t>the</a:t>
            </a:r>
            <a:r>
              <a:rPr lang="en-US" sz="1200" spc="-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art</a:t>
            </a:r>
            <a:r>
              <a:rPr lang="en-US" sz="1200" spc="3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of</a:t>
            </a:r>
            <a:r>
              <a:rPr lang="en-US" sz="1200" spc="-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clinical</a:t>
            </a:r>
            <a:r>
              <a:rPr lang="en-US" sz="1200" spc="-50" dirty="0">
                <a:latin typeface="+mn-lt"/>
                <a:cs typeface="Calibri"/>
              </a:rPr>
              <a:t> </a:t>
            </a:r>
            <a:r>
              <a:rPr lang="en-US" sz="1200" spc="-20" dirty="0">
                <a:latin typeface="+mn-lt"/>
                <a:cs typeface="Calibri"/>
              </a:rPr>
              <a:t>care</a:t>
            </a:r>
            <a:endParaRPr lang="en-US" sz="1200" dirty="0">
              <a:latin typeface="+mn-lt"/>
              <a:cs typeface="Calibri"/>
            </a:endParaRPr>
          </a:p>
          <a:p>
            <a:pPr marL="246379" indent="-233679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246379" algn="l"/>
              </a:tabLst>
            </a:pPr>
            <a:r>
              <a:rPr lang="en-US" sz="1600" b="1" spc="-25" dirty="0">
                <a:solidFill>
                  <a:srgbClr val="1F487C"/>
                </a:solidFill>
                <a:latin typeface="+mn-lt"/>
                <a:cs typeface="Calibri"/>
              </a:rPr>
              <a:t>Proctored</a:t>
            </a:r>
            <a:r>
              <a:rPr lang="en-US" sz="1600" b="1" spc="-175" dirty="0">
                <a:solidFill>
                  <a:srgbClr val="1F487C"/>
                </a:solidFill>
                <a:latin typeface="+mn-lt"/>
                <a:cs typeface="Calibri"/>
              </a:rPr>
              <a:t> </a:t>
            </a:r>
            <a:r>
              <a:rPr lang="en-US" sz="1600" b="1" spc="-30" dirty="0">
                <a:solidFill>
                  <a:srgbClr val="1F487C"/>
                </a:solidFill>
                <a:latin typeface="+mn-lt"/>
                <a:cs typeface="Calibri"/>
              </a:rPr>
              <a:t>Journal</a:t>
            </a:r>
            <a:r>
              <a:rPr lang="en-US" sz="1600" b="1" spc="-10" dirty="0">
                <a:solidFill>
                  <a:srgbClr val="1F487C"/>
                </a:solidFill>
                <a:latin typeface="+mn-lt"/>
                <a:cs typeface="Calibri"/>
              </a:rPr>
              <a:t> </a:t>
            </a:r>
            <a:r>
              <a:rPr lang="en-US" sz="1600" b="1" spc="-20" dirty="0">
                <a:solidFill>
                  <a:srgbClr val="1F487C"/>
                </a:solidFill>
                <a:latin typeface="+mn-lt"/>
                <a:cs typeface="Calibri"/>
              </a:rPr>
              <a:t>Club</a:t>
            </a:r>
            <a:endParaRPr lang="en-US" sz="1600" dirty="0">
              <a:latin typeface="+mn-lt"/>
              <a:cs typeface="Calibri"/>
            </a:endParaRPr>
          </a:p>
          <a:p>
            <a:pPr marL="246379" marR="6087110" indent="-234315">
              <a:lnSpc>
                <a:spcPct val="89400"/>
              </a:lnSpc>
              <a:spcBef>
                <a:spcPts val="980"/>
              </a:spcBef>
              <a:buFont typeface="Arial"/>
              <a:buChar char="•"/>
              <a:tabLst>
                <a:tab pos="246379" algn="l"/>
              </a:tabLst>
            </a:pPr>
            <a:r>
              <a:rPr lang="en-US" sz="1600" b="1" spc="-45" dirty="0">
                <a:solidFill>
                  <a:srgbClr val="1F487C"/>
                </a:solidFill>
                <a:latin typeface="+mn-lt"/>
                <a:cs typeface="Calibri"/>
              </a:rPr>
              <a:t>Workshops</a:t>
            </a:r>
            <a:r>
              <a:rPr lang="en-US" sz="1600" b="1" spc="-30" dirty="0">
                <a:solidFill>
                  <a:srgbClr val="1F487C"/>
                </a:solidFill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(CV</a:t>
            </a:r>
            <a:r>
              <a:rPr lang="en-US" sz="1200" spc="114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writing,</a:t>
            </a:r>
            <a:r>
              <a:rPr lang="en-US" sz="1200" spc="5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interview</a:t>
            </a:r>
            <a:r>
              <a:rPr lang="en-US" sz="1200" spc="-8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skills,</a:t>
            </a:r>
            <a:r>
              <a:rPr lang="en-US" sz="1200" spc="-55" dirty="0">
                <a:latin typeface="+mn-lt"/>
                <a:cs typeface="Calibri"/>
              </a:rPr>
              <a:t> </a:t>
            </a:r>
            <a:r>
              <a:rPr lang="en-US" sz="1200" spc="-25" dirty="0">
                <a:latin typeface="+mn-lt"/>
                <a:cs typeface="Calibri"/>
              </a:rPr>
              <a:t>Work-</a:t>
            </a:r>
            <a:r>
              <a:rPr lang="en-US" sz="1200" spc="-20" dirty="0">
                <a:latin typeface="+mn-lt"/>
                <a:cs typeface="Calibri"/>
              </a:rPr>
              <a:t>Life </a:t>
            </a:r>
            <a:r>
              <a:rPr lang="en-US" sz="1200" spc="-10" dirty="0">
                <a:latin typeface="+mn-lt"/>
                <a:cs typeface="Calibri"/>
              </a:rPr>
              <a:t>balance)</a:t>
            </a:r>
            <a:endParaRPr lang="en-US" sz="1200" dirty="0">
              <a:latin typeface="+mn-lt"/>
              <a:cs typeface="Calibri"/>
            </a:endParaRPr>
          </a:p>
          <a:p>
            <a:pPr marL="245110" marR="5822315" indent="-233045" algn="just">
              <a:lnSpc>
                <a:spcPct val="90600"/>
              </a:lnSpc>
              <a:spcBef>
                <a:spcPts val="925"/>
              </a:spcBef>
              <a:buFont typeface="Arial"/>
              <a:buChar char="•"/>
              <a:tabLst>
                <a:tab pos="246379" algn="l"/>
              </a:tabLst>
            </a:pPr>
            <a:r>
              <a:rPr lang="en-US" sz="1600" b="1" spc="-10" dirty="0">
                <a:solidFill>
                  <a:srgbClr val="1F487C"/>
                </a:solidFill>
                <a:latin typeface="+mn-lt"/>
                <a:cs typeface="Calibri"/>
              </a:rPr>
              <a:t>On-</a:t>
            </a:r>
            <a:r>
              <a:rPr lang="en-US" sz="1600" b="1" spc="-35" dirty="0">
                <a:solidFill>
                  <a:srgbClr val="1F487C"/>
                </a:solidFill>
                <a:latin typeface="+mn-lt"/>
                <a:cs typeface="Calibri"/>
              </a:rPr>
              <a:t>going</a:t>
            </a:r>
            <a:r>
              <a:rPr lang="en-US" sz="1600" b="1" spc="-70" dirty="0">
                <a:solidFill>
                  <a:srgbClr val="1F487C"/>
                </a:solidFill>
                <a:latin typeface="+mn-lt"/>
                <a:cs typeface="Calibri"/>
              </a:rPr>
              <a:t> </a:t>
            </a:r>
            <a:r>
              <a:rPr lang="en-US" sz="1600" b="1" spc="-30" dirty="0">
                <a:solidFill>
                  <a:srgbClr val="1F487C"/>
                </a:solidFill>
                <a:latin typeface="+mn-lt"/>
                <a:cs typeface="Calibri"/>
              </a:rPr>
              <a:t>Seminars</a:t>
            </a:r>
            <a:r>
              <a:rPr lang="en-US" sz="1600" b="1" spc="-75" dirty="0">
                <a:solidFill>
                  <a:srgbClr val="1F487C"/>
                </a:solidFill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by</a:t>
            </a:r>
            <a:r>
              <a:rPr lang="en-US" sz="1200" spc="-90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world</a:t>
            </a:r>
            <a:r>
              <a:rPr lang="en-US" sz="1200" spc="7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renowned</a:t>
            </a:r>
            <a:r>
              <a:rPr lang="en-US" sz="1200" spc="10" dirty="0">
                <a:latin typeface="+mn-lt"/>
                <a:cs typeface="Calibri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researchers 	</a:t>
            </a:r>
            <a:r>
              <a:rPr lang="en-US" sz="1200" dirty="0">
                <a:latin typeface="+mn-lt"/>
                <a:cs typeface="Calibri"/>
              </a:rPr>
              <a:t>(Clinical</a:t>
            </a:r>
            <a:r>
              <a:rPr lang="en-US" sz="1200" spc="1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Center</a:t>
            </a:r>
            <a:r>
              <a:rPr lang="en-US" sz="1200" spc="-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Grand</a:t>
            </a:r>
            <a:r>
              <a:rPr lang="en-US" sz="1200" spc="-75" dirty="0">
                <a:latin typeface="+mn-lt"/>
                <a:cs typeface="Calibri"/>
              </a:rPr>
              <a:t> </a:t>
            </a:r>
            <a:r>
              <a:rPr lang="en-US" sz="1200" dirty="0">
                <a:latin typeface="+mn-lt"/>
                <a:cs typeface="Calibri"/>
              </a:rPr>
              <a:t>Rounds,</a:t>
            </a:r>
            <a:r>
              <a:rPr lang="en-US" sz="1200" spc="-15" dirty="0">
                <a:latin typeface="+mn-lt"/>
                <a:cs typeface="Calibri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Demystifying</a:t>
            </a:r>
            <a:r>
              <a:rPr lang="en-US" sz="1200" spc="-65" dirty="0">
                <a:latin typeface="+mn-lt"/>
                <a:cs typeface="Calibri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Medicine)</a:t>
            </a:r>
            <a:endParaRPr lang="en-US" sz="1200" dirty="0"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E166A-F350-0A41-86F1-AA18C28827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84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3832" indent="-223832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E1888-8FEF-4B58-8102-473B8EEF5A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38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E166A-F350-0A41-86F1-AA18C28827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7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E166A-F350-0A41-86F1-AA18C28827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72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E166A-F350-0A41-86F1-AA18C28827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20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93001" y="1063307"/>
            <a:ext cx="5170805" cy="4612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280" y="6177279"/>
            <a:ext cx="599440" cy="53847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680" y="6177279"/>
            <a:ext cx="568959" cy="6197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111760"/>
          </a:xfrm>
          <a:custGeom>
            <a:avLst/>
            <a:gdLst/>
            <a:ahLst/>
            <a:cxnLst/>
            <a:rect l="l" t="t" r="r" b="b"/>
            <a:pathLst>
              <a:path w="12192000" h="111760">
                <a:moveTo>
                  <a:pt x="12192000" y="0"/>
                </a:moveTo>
                <a:lnTo>
                  <a:pt x="0" y="0"/>
                </a:lnTo>
                <a:lnTo>
                  <a:pt x="0" y="111759"/>
                </a:lnTo>
                <a:lnTo>
                  <a:pt x="12192000" y="111759"/>
                </a:lnTo>
                <a:lnTo>
                  <a:pt x="121920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11760"/>
            <a:ext cx="12192000" cy="121920"/>
          </a:xfrm>
          <a:custGeom>
            <a:avLst/>
            <a:gdLst/>
            <a:ahLst/>
            <a:cxnLst/>
            <a:rect l="l" t="t" r="r" b="b"/>
            <a:pathLst>
              <a:path w="12192000" h="121920">
                <a:moveTo>
                  <a:pt x="12192000" y="0"/>
                </a:moveTo>
                <a:lnTo>
                  <a:pt x="0" y="0"/>
                </a:lnTo>
                <a:lnTo>
                  <a:pt x="0" y="121920"/>
                </a:lnTo>
                <a:lnTo>
                  <a:pt x="12192000" y="12192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7575" y="324167"/>
            <a:ext cx="10356850" cy="1275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1F487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7575" y="1876043"/>
            <a:ext cx="9071610" cy="4126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i.ca/researchpanel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dcr.nih.gov/research/conducted-at-nidcr/epithelial-salivary-gland-biology" TargetMode="External"/><Relationship Id="rId13" Type="http://schemas.openxmlformats.org/officeDocument/2006/relationships/hyperlink" Target="https://www.nidcr.nih.gov/research/conducted-at-nidcr/sensory-biology-pain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12" Type="http://schemas.openxmlformats.org/officeDocument/2006/relationships/hyperlink" Target="NUL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hyperlink" Target="https://www.nidcr.nih.gov/research/conducted-at-nidcr/mechanisms-development-stem-cell-fate" TargetMode="External"/><Relationship Id="rId10" Type="http://schemas.openxmlformats.org/officeDocument/2006/relationships/hyperlink" Target="https://www.nidcr.nih.gov/research/conducted-at-nidcr/immunology-inflammation-microbiology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22.jpeg"/><Relationship Id="rId14" Type="http://schemas.openxmlformats.org/officeDocument/2006/relationships/hyperlink" Target="https://www.nidcr.nih.gov/research/conducted-at-nidcr/skeletal-matrix-mechanobiology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i.ca/researchpane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i.ca/researchpane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1.tif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RSP@mail.nih.gov" TargetMode="External"/><Relationship Id="rId5" Type="http://schemas.openxmlformats.org/officeDocument/2006/relationships/hyperlink" Target="https://www.nidcr.nih.gov/" TargetMode="External"/><Relationship Id="rId4" Type="http://schemas.openxmlformats.org/officeDocument/2006/relationships/hyperlink" Target="https://clinicalcenter.nih.gov/training/mrs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947200-B459-45CF-8470-7E1B2D1B5B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126" b="4126"/>
          <a:stretch/>
        </p:blipFill>
        <p:spPr>
          <a:xfrm>
            <a:off x="-4440" y="231986"/>
            <a:ext cx="12192000" cy="6626014"/>
          </a:xfrm>
          <a:prstGeom prst="rect">
            <a:avLst/>
          </a:prstGeom>
          <a:solidFill>
            <a:srgbClr val="E2D1BB"/>
          </a:solidFill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6786" y="1944940"/>
            <a:ext cx="6809548" cy="27218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4800" dirty="0">
                <a:solidFill>
                  <a:schemeClr val="bg1"/>
                </a:solidFill>
              </a:rPr>
              <a:t>Dentist-Scientists in DC: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NSRG-MRSP Info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Alumni Panel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14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3165475" marR="5080" indent="-2390140">
              <a:lnSpc>
                <a:spcPts val="4330"/>
              </a:lnSpc>
              <a:spcBef>
                <a:spcPts val="640"/>
              </a:spcBef>
            </a:pPr>
            <a:r>
              <a:rPr spc="-30" dirty="0"/>
              <a:t>2024-</a:t>
            </a:r>
            <a:r>
              <a:rPr dirty="0"/>
              <a:t>2025</a:t>
            </a:r>
            <a:r>
              <a:rPr spc="65" dirty="0"/>
              <a:t> </a:t>
            </a:r>
            <a:r>
              <a:rPr dirty="0"/>
              <a:t>NIH</a:t>
            </a:r>
            <a:r>
              <a:rPr spc="-75" dirty="0"/>
              <a:t> </a:t>
            </a:r>
            <a:r>
              <a:rPr dirty="0"/>
              <a:t>Medical</a:t>
            </a:r>
            <a:r>
              <a:rPr spc="-125" dirty="0"/>
              <a:t> </a:t>
            </a:r>
            <a:r>
              <a:rPr dirty="0"/>
              <a:t>Research</a:t>
            </a:r>
            <a:r>
              <a:rPr spc="-25" dirty="0"/>
              <a:t> </a:t>
            </a:r>
            <a:r>
              <a:rPr spc="-10" dirty="0"/>
              <a:t>Scholars </a:t>
            </a:r>
            <a:r>
              <a:rPr dirty="0"/>
              <a:t>Program</a:t>
            </a:r>
            <a:r>
              <a:rPr spc="-175" dirty="0"/>
              <a:t> </a:t>
            </a:r>
            <a:r>
              <a:rPr spc="-10" dirty="0"/>
              <a:t>Timetable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772E53-D649-4469-9461-A2243E50E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952948"/>
              </p:ext>
            </p:extLst>
          </p:nvPr>
        </p:nvGraphicFramePr>
        <p:xfrm>
          <a:off x="1010516" y="1752600"/>
          <a:ext cx="10277475" cy="46955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71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51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Date</a:t>
                      </a:r>
                      <a:endParaRPr lang="en-US" sz="2000" i="1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Event</a:t>
                      </a:r>
                      <a:endParaRPr lang="en-US" sz="1500" i="1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833">
                <a:tc>
                  <a:txBody>
                    <a:bodyPr/>
                    <a:lstStyle/>
                    <a:p>
                      <a:r>
                        <a:rPr lang="en-US" altLang="en-US" sz="2400"/>
                        <a:t>October 1</a:t>
                      </a:r>
                      <a:endParaRPr lang="en-US" sz="2000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618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/>
                        <a:t>Application Opened</a:t>
                      </a:r>
                      <a:endParaRPr lang="en-US" sz="2000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771">
                <a:tc>
                  <a:txBody>
                    <a:bodyPr/>
                    <a:lstStyle/>
                    <a:p>
                      <a:r>
                        <a:rPr lang="en-US" altLang="en-US" sz="2400" b="1"/>
                        <a:t>January 5, 5PM ET</a:t>
                      </a:r>
                      <a:endParaRPr lang="en-US" sz="2000" b="1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2400" b="1"/>
                        <a:t>Application and References Deadline </a:t>
                      </a:r>
                    </a:p>
                    <a:p>
                      <a:r>
                        <a:rPr lang="en-US" altLang="en-US" sz="2000"/>
                        <a:t>(applications must be complete)</a:t>
                      </a:r>
                      <a:endParaRPr lang="en-US" sz="2000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833">
                <a:tc>
                  <a:txBody>
                    <a:bodyPr/>
                    <a:lstStyle/>
                    <a:p>
                      <a:r>
                        <a:rPr lang="en-US" altLang="en-US" sz="2400"/>
                        <a:t>Mid February</a:t>
                      </a:r>
                      <a:endParaRPr lang="en-US" sz="2000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618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/>
                        <a:t>Notification of Selection for Interview</a:t>
                      </a:r>
                      <a:endParaRPr lang="en-US" sz="2000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833">
                <a:tc>
                  <a:txBody>
                    <a:bodyPr/>
                    <a:lstStyle/>
                    <a:p>
                      <a:r>
                        <a:rPr lang="en-US" altLang="en-US" sz="2400"/>
                        <a:t>March 5 and 6</a:t>
                      </a:r>
                      <a:endParaRPr lang="en-US" sz="2000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2400"/>
                        <a:t>MRSP Interviews </a:t>
                      </a:r>
                      <a:r>
                        <a:rPr lang="en-US" altLang="en-US" sz="2000"/>
                        <a:t>(</a:t>
                      </a:r>
                      <a:r>
                        <a:rPr lang="en-US" altLang="en-US" sz="2000" baseline="0"/>
                        <a:t>virtual</a:t>
                      </a:r>
                      <a:r>
                        <a:rPr lang="en-US" altLang="en-US" sz="2000"/>
                        <a:t>)</a:t>
                      </a:r>
                      <a:endParaRPr lang="en-US" sz="2000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833">
                <a:tc>
                  <a:txBody>
                    <a:bodyPr/>
                    <a:lstStyle/>
                    <a:p>
                      <a:r>
                        <a:rPr lang="en-US" altLang="en-US" sz="2400"/>
                        <a:t>March 15</a:t>
                      </a:r>
                      <a:endParaRPr lang="en-US" sz="2000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2400"/>
                        <a:t>Notification of Selection to Participate</a:t>
                      </a:r>
                      <a:endParaRPr lang="en-US" sz="2000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833">
                <a:tc>
                  <a:txBody>
                    <a:bodyPr/>
                    <a:lstStyle/>
                    <a:p>
                      <a:r>
                        <a:rPr lang="en-US" altLang="en-US" sz="2400"/>
                        <a:t>March 22</a:t>
                      </a:r>
                      <a:endParaRPr lang="en-US" sz="2000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2400"/>
                        <a:t>Deadline to Accept Offer</a:t>
                      </a:r>
                      <a:endParaRPr lang="en-US" sz="2400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8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April 19</a:t>
                      </a: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Pre-Arrival Visit for 2024-2025 Scholars</a:t>
                      </a: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957926"/>
                  </a:ext>
                </a:extLst>
              </a:tr>
              <a:tr h="794884">
                <a:tc>
                  <a:txBody>
                    <a:bodyPr/>
                    <a:lstStyle/>
                    <a:p>
                      <a:r>
                        <a:rPr lang="en-US" altLang="en-US" sz="2400"/>
                        <a:t>July</a:t>
                      </a:r>
                      <a:endParaRPr lang="en-US" sz="2000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/>
                        <a:t>Scholars arrive at NIH to begin their year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000"/>
                        <a:t>(several arrival dates offered to accommodate home school schedules)</a:t>
                      </a:r>
                      <a:endParaRPr lang="en-US" altLang="en-US" sz="2000" b="1">
                        <a:solidFill>
                          <a:srgbClr val="1E3E7E"/>
                        </a:solidFill>
                      </a:endParaRPr>
                    </a:p>
                  </a:txBody>
                  <a:tcPr marT="45671" marB="45671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428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304800"/>
            <a:ext cx="5725160" cy="7546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800" dirty="0"/>
              <a:t>The</a:t>
            </a:r>
            <a:r>
              <a:rPr sz="4800" spc="-30" dirty="0"/>
              <a:t> </a:t>
            </a:r>
            <a:r>
              <a:rPr sz="4800" spc="-10" dirty="0"/>
              <a:t>Curriculum</a:t>
            </a:r>
            <a:endParaRPr sz="4800" dirty="0"/>
          </a:p>
        </p:txBody>
      </p:sp>
      <p:sp>
        <p:nvSpPr>
          <p:cNvPr id="3" name="object 3"/>
          <p:cNvSpPr txBox="1"/>
          <p:nvPr/>
        </p:nvSpPr>
        <p:spPr>
          <a:xfrm>
            <a:off x="533400" y="5867400"/>
            <a:ext cx="10581640" cy="83805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825240" marR="5080" indent="-2745740">
              <a:lnSpc>
                <a:spcPts val="2960"/>
              </a:lnSpc>
              <a:spcBef>
                <a:spcPts val="535"/>
              </a:spcBef>
            </a:pPr>
            <a:r>
              <a:rPr sz="2800" b="1" i="1" dirty="0">
                <a:solidFill>
                  <a:schemeClr val="tx1"/>
                </a:solidFill>
                <a:latin typeface="Calibri"/>
                <a:cs typeface="Calibri"/>
              </a:rPr>
              <a:t>Mentoring,</a:t>
            </a:r>
            <a:r>
              <a:rPr sz="2800" b="1" i="1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800" b="1" i="1" dirty="0">
                <a:solidFill>
                  <a:schemeClr val="tx1"/>
                </a:solidFill>
                <a:latin typeface="Calibri"/>
                <a:cs typeface="Calibri"/>
              </a:rPr>
              <a:t>advising</a:t>
            </a:r>
            <a:r>
              <a:rPr sz="2800" b="1" i="1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800" b="1" i="1" dirty="0">
                <a:solidFill>
                  <a:schemeClr val="tx1"/>
                </a:solidFill>
                <a:latin typeface="Calibri"/>
                <a:cs typeface="Calibri"/>
              </a:rPr>
              <a:t>and</a:t>
            </a:r>
            <a:r>
              <a:rPr sz="2800" b="1" i="1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800" b="1" i="1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2800" b="1" i="1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chemeClr val="tx1"/>
                </a:solidFill>
                <a:latin typeface="Calibri"/>
                <a:cs typeface="Calibri"/>
              </a:rPr>
              <a:t>curriculum…centered</a:t>
            </a:r>
            <a:r>
              <a:rPr sz="2800" b="1" i="1" spc="8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800" b="1" i="1" dirty="0">
                <a:solidFill>
                  <a:schemeClr val="tx1"/>
                </a:solidFill>
                <a:latin typeface="Calibri"/>
                <a:cs typeface="Calibri"/>
              </a:rPr>
              <a:t>around</a:t>
            </a:r>
            <a:r>
              <a:rPr sz="2800" b="1" i="1" spc="8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800" b="1" i="1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2800" b="1" i="1" spc="-1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chemeClr val="tx1"/>
                </a:solidFill>
                <a:latin typeface="Calibri"/>
                <a:cs typeface="Calibri"/>
              </a:rPr>
              <a:t>robust </a:t>
            </a:r>
            <a:r>
              <a:rPr sz="2800" b="1" i="1" dirty="0">
                <a:solidFill>
                  <a:schemeClr val="tx1"/>
                </a:solidFill>
                <a:latin typeface="Calibri"/>
                <a:cs typeface="Calibri"/>
              </a:rPr>
              <a:t>investigation</a:t>
            </a:r>
            <a:r>
              <a:rPr sz="2800" b="1" i="1" spc="-1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chemeClr val="tx1"/>
                </a:solidFill>
                <a:latin typeface="Calibri"/>
                <a:cs typeface="Calibri"/>
              </a:rPr>
              <a:t>experience…..</a:t>
            </a:r>
            <a:endParaRPr lang="en-US" sz="2800" b="1" i="1" spc="-1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8400" y="1295400"/>
            <a:ext cx="7696200" cy="44195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685800"/>
            <a:ext cx="8402320" cy="6546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000"/>
              </a:lnSpc>
            </a:pPr>
            <a:r>
              <a:rPr lang="en-US" sz="4800" dirty="0"/>
              <a:t>Mentorship: </a:t>
            </a:r>
            <a:endParaRPr sz="4800" i="1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968745"/>
            <a:ext cx="6164580" cy="3712811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246379" marR="5080" indent="-234315">
              <a:lnSpc>
                <a:spcPts val="2560"/>
              </a:lnSpc>
              <a:spcBef>
                <a:spcPts val="695"/>
              </a:spcBef>
              <a:buFont typeface="Arial"/>
              <a:buChar char="•"/>
              <a:tabLst>
                <a:tab pos="246379" algn="l"/>
              </a:tabLst>
            </a:pPr>
            <a:r>
              <a:rPr sz="2650" dirty="0">
                <a:latin typeface="Calibri"/>
                <a:cs typeface="Calibri"/>
              </a:rPr>
              <a:t>A</a:t>
            </a:r>
            <a:r>
              <a:rPr sz="2650" spc="-35" dirty="0">
                <a:latin typeface="Calibri"/>
                <a:cs typeface="Calibri"/>
              </a:rPr>
              <a:t> committed</a:t>
            </a:r>
            <a:r>
              <a:rPr sz="2650" spc="-140" dirty="0">
                <a:latin typeface="Calibri"/>
                <a:cs typeface="Calibri"/>
              </a:rPr>
              <a:t> </a:t>
            </a:r>
            <a:r>
              <a:rPr sz="2650" spc="-20" dirty="0">
                <a:latin typeface="Calibri"/>
                <a:cs typeface="Calibri"/>
              </a:rPr>
              <a:t>research</a:t>
            </a:r>
            <a:r>
              <a:rPr sz="2650" spc="-295" dirty="0">
                <a:latin typeface="Calibri"/>
                <a:cs typeface="Calibri"/>
              </a:rPr>
              <a:t> </a:t>
            </a:r>
            <a:r>
              <a:rPr sz="2650" spc="-35" dirty="0">
                <a:latin typeface="Calibri"/>
                <a:cs typeface="Calibri"/>
              </a:rPr>
              <a:t>mentor</a:t>
            </a:r>
            <a:r>
              <a:rPr sz="2650" spc="-70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is</a:t>
            </a:r>
            <a:r>
              <a:rPr sz="2650" spc="-20" dirty="0">
                <a:latin typeface="Calibri"/>
                <a:cs typeface="Calibri"/>
              </a:rPr>
              <a:t> </a:t>
            </a:r>
            <a:r>
              <a:rPr sz="2650" spc="-10" dirty="0">
                <a:latin typeface="Calibri"/>
                <a:cs typeface="Calibri"/>
              </a:rPr>
              <a:t>the</a:t>
            </a:r>
            <a:r>
              <a:rPr sz="2650" spc="-55" dirty="0">
                <a:latin typeface="Calibri"/>
                <a:cs typeface="Calibri"/>
              </a:rPr>
              <a:t> </a:t>
            </a:r>
            <a:r>
              <a:rPr sz="2650" spc="-25" dirty="0">
                <a:latin typeface="Calibri"/>
                <a:cs typeface="Calibri"/>
              </a:rPr>
              <a:t>key </a:t>
            </a:r>
            <a:r>
              <a:rPr sz="2650" spc="-30" dirty="0">
                <a:latin typeface="Calibri"/>
                <a:cs typeface="Calibri"/>
              </a:rPr>
              <a:t>element</a:t>
            </a:r>
            <a:r>
              <a:rPr sz="2650" spc="-35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to</a:t>
            </a:r>
            <a:r>
              <a:rPr sz="2650" spc="-65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a</a:t>
            </a:r>
            <a:r>
              <a:rPr sz="2650" spc="-15" dirty="0">
                <a:latin typeface="Calibri"/>
                <a:cs typeface="Calibri"/>
              </a:rPr>
              <a:t> </a:t>
            </a:r>
            <a:r>
              <a:rPr sz="2650" spc="-30" dirty="0">
                <a:latin typeface="Calibri"/>
                <a:cs typeface="Calibri"/>
              </a:rPr>
              <a:t>successful</a:t>
            </a:r>
            <a:r>
              <a:rPr sz="2650" spc="-160" dirty="0">
                <a:latin typeface="Calibri"/>
                <a:cs typeface="Calibri"/>
              </a:rPr>
              <a:t> </a:t>
            </a:r>
            <a:r>
              <a:rPr sz="2650" spc="-20" dirty="0">
                <a:latin typeface="Calibri"/>
                <a:cs typeface="Calibri"/>
              </a:rPr>
              <a:t>research</a:t>
            </a:r>
            <a:r>
              <a:rPr sz="2650" spc="-300" dirty="0">
                <a:latin typeface="Calibri"/>
                <a:cs typeface="Calibri"/>
              </a:rPr>
              <a:t> </a:t>
            </a:r>
            <a:r>
              <a:rPr sz="2650" spc="-10" dirty="0">
                <a:latin typeface="Calibri"/>
                <a:cs typeface="Calibri"/>
              </a:rPr>
              <a:t>experience</a:t>
            </a:r>
            <a:endParaRPr sz="2650" dirty="0">
              <a:latin typeface="Calibri"/>
              <a:cs typeface="Calibri"/>
            </a:endParaRPr>
          </a:p>
          <a:p>
            <a:pPr marL="246379" marR="178435" indent="-234315">
              <a:lnSpc>
                <a:spcPts val="2570"/>
              </a:lnSpc>
              <a:spcBef>
                <a:spcPts val="880"/>
              </a:spcBef>
              <a:buFont typeface="Arial"/>
              <a:buChar char="•"/>
              <a:tabLst>
                <a:tab pos="246379" algn="l"/>
              </a:tabLst>
            </a:pPr>
            <a:r>
              <a:rPr sz="2650" spc="-20" dirty="0">
                <a:latin typeface="Calibri"/>
                <a:cs typeface="Calibri"/>
              </a:rPr>
              <a:t>After</a:t>
            </a:r>
            <a:r>
              <a:rPr sz="2650" spc="-90" dirty="0">
                <a:latin typeface="Calibri"/>
                <a:cs typeface="Calibri"/>
              </a:rPr>
              <a:t> </a:t>
            </a:r>
            <a:r>
              <a:rPr sz="2650" spc="-25" dirty="0">
                <a:latin typeface="Calibri"/>
                <a:cs typeface="Calibri"/>
              </a:rPr>
              <a:t>Scholars</a:t>
            </a:r>
            <a:r>
              <a:rPr sz="2650" spc="-120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are</a:t>
            </a:r>
            <a:r>
              <a:rPr sz="2650" spc="-160" dirty="0">
                <a:latin typeface="Calibri"/>
                <a:cs typeface="Calibri"/>
              </a:rPr>
              <a:t> </a:t>
            </a:r>
            <a:r>
              <a:rPr sz="2650" spc="-35" dirty="0">
                <a:latin typeface="Calibri"/>
                <a:cs typeface="Calibri"/>
              </a:rPr>
              <a:t>accepted,</a:t>
            </a:r>
            <a:r>
              <a:rPr sz="2650" spc="-145" dirty="0">
                <a:latin typeface="Calibri"/>
                <a:cs typeface="Calibri"/>
              </a:rPr>
              <a:t> </a:t>
            </a:r>
            <a:r>
              <a:rPr sz="2650" spc="-10" dirty="0">
                <a:latin typeface="Calibri"/>
                <a:cs typeface="Calibri"/>
              </a:rPr>
              <a:t>they</a:t>
            </a:r>
            <a:r>
              <a:rPr sz="2650" spc="-40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are</a:t>
            </a:r>
            <a:r>
              <a:rPr sz="2650" spc="-160" dirty="0">
                <a:latin typeface="Calibri"/>
                <a:cs typeface="Calibri"/>
              </a:rPr>
              <a:t> </a:t>
            </a:r>
            <a:r>
              <a:rPr sz="2650" spc="-10" dirty="0">
                <a:latin typeface="Calibri"/>
                <a:cs typeface="Calibri"/>
              </a:rPr>
              <a:t>given </a:t>
            </a:r>
            <a:r>
              <a:rPr sz="2650" spc="-20" dirty="0">
                <a:latin typeface="Calibri"/>
                <a:cs typeface="Calibri"/>
              </a:rPr>
              <a:t>access</a:t>
            </a:r>
            <a:r>
              <a:rPr sz="2650" spc="-100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to</a:t>
            </a:r>
            <a:r>
              <a:rPr sz="2650" spc="-70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lists</a:t>
            </a:r>
            <a:r>
              <a:rPr sz="2650" spc="-190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of</a:t>
            </a:r>
            <a:r>
              <a:rPr sz="2650" spc="45" dirty="0">
                <a:latin typeface="Calibri"/>
                <a:cs typeface="Calibri"/>
              </a:rPr>
              <a:t> </a:t>
            </a:r>
            <a:r>
              <a:rPr sz="2650" spc="-20" dirty="0">
                <a:latin typeface="Calibri"/>
                <a:cs typeface="Calibri"/>
              </a:rPr>
              <a:t>pre-</a:t>
            </a:r>
            <a:r>
              <a:rPr sz="2650" spc="-40" dirty="0">
                <a:latin typeface="Calibri"/>
                <a:cs typeface="Calibri"/>
              </a:rPr>
              <a:t>approved</a:t>
            </a:r>
            <a:r>
              <a:rPr sz="2650" spc="-220" dirty="0">
                <a:latin typeface="Calibri"/>
                <a:cs typeface="Calibri"/>
              </a:rPr>
              <a:t> </a:t>
            </a:r>
            <a:r>
              <a:rPr sz="2650" spc="-10" dirty="0">
                <a:latin typeface="Calibri"/>
                <a:cs typeface="Calibri"/>
              </a:rPr>
              <a:t>mentors.</a:t>
            </a:r>
            <a:endParaRPr sz="2650" dirty="0">
              <a:latin typeface="Calibri"/>
              <a:cs typeface="Calibri"/>
            </a:endParaRPr>
          </a:p>
          <a:p>
            <a:pPr marL="246379" marR="176530" indent="-234315">
              <a:lnSpc>
                <a:spcPct val="78900"/>
              </a:lnSpc>
              <a:spcBef>
                <a:spcPts val="944"/>
              </a:spcBef>
              <a:buFont typeface="Arial"/>
              <a:buChar char="•"/>
              <a:tabLst>
                <a:tab pos="246379" algn="l"/>
              </a:tabLst>
            </a:pPr>
            <a:r>
              <a:rPr sz="2650" spc="-25" dirty="0">
                <a:latin typeface="Calibri"/>
                <a:cs typeface="Calibri"/>
              </a:rPr>
              <a:t>Scholars</a:t>
            </a:r>
            <a:r>
              <a:rPr sz="2650" spc="-125" dirty="0">
                <a:latin typeface="Calibri"/>
                <a:cs typeface="Calibri"/>
              </a:rPr>
              <a:t> </a:t>
            </a:r>
            <a:r>
              <a:rPr sz="2650" spc="-10" dirty="0">
                <a:latin typeface="Calibri"/>
                <a:cs typeface="Calibri"/>
              </a:rPr>
              <a:t>also</a:t>
            </a:r>
            <a:r>
              <a:rPr sz="2650" spc="-150" dirty="0">
                <a:latin typeface="Calibri"/>
                <a:cs typeface="Calibri"/>
              </a:rPr>
              <a:t> </a:t>
            </a:r>
            <a:r>
              <a:rPr sz="2650" spc="-20" dirty="0">
                <a:latin typeface="Calibri"/>
                <a:cs typeface="Calibri"/>
              </a:rPr>
              <a:t>receive</a:t>
            </a:r>
            <a:r>
              <a:rPr sz="2650" spc="-150" dirty="0">
                <a:latin typeface="Calibri"/>
                <a:cs typeface="Calibri"/>
              </a:rPr>
              <a:t> </a:t>
            </a:r>
            <a:r>
              <a:rPr sz="2650" spc="-10" dirty="0">
                <a:latin typeface="Calibri"/>
                <a:cs typeface="Calibri"/>
              </a:rPr>
              <a:t>advice</a:t>
            </a:r>
            <a:r>
              <a:rPr sz="2650" spc="-155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and</a:t>
            </a:r>
            <a:r>
              <a:rPr sz="2650" spc="-60" dirty="0">
                <a:latin typeface="Calibri"/>
                <a:cs typeface="Calibri"/>
              </a:rPr>
              <a:t> </a:t>
            </a:r>
            <a:r>
              <a:rPr sz="2650" spc="-25" dirty="0">
                <a:latin typeface="Calibri"/>
                <a:cs typeface="Calibri"/>
              </a:rPr>
              <a:t>guidance</a:t>
            </a:r>
            <a:r>
              <a:rPr sz="2650" spc="-235" dirty="0">
                <a:latin typeface="Calibri"/>
                <a:cs typeface="Calibri"/>
              </a:rPr>
              <a:t> </a:t>
            </a:r>
            <a:r>
              <a:rPr sz="2650" spc="-25" dirty="0">
                <a:latin typeface="Calibri"/>
                <a:cs typeface="Calibri"/>
              </a:rPr>
              <a:t>from</a:t>
            </a:r>
            <a:r>
              <a:rPr sz="2650" spc="-65" dirty="0">
                <a:latin typeface="Calibri"/>
                <a:cs typeface="Calibri"/>
              </a:rPr>
              <a:t> </a:t>
            </a:r>
            <a:r>
              <a:rPr sz="2650" spc="-25" dirty="0">
                <a:latin typeface="Calibri"/>
                <a:cs typeface="Calibri"/>
              </a:rPr>
              <a:t>the MRSP</a:t>
            </a:r>
            <a:r>
              <a:rPr sz="2650" spc="-135" dirty="0">
                <a:latin typeface="Calibri"/>
                <a:cs typeface="Calibri"/>
              </a:rPr>
              <a:t> </a:t>
            </a:r>
            <a:r>
              <a:rPr sz="2650" spc="-25" dirty="0">
                <a:latin typeface="Calibri"/>
                <a:cs typeface="Calibri"/>
              </a:rPr>
              <a:t>Academic</a:t>
            </a:r>
            <a:r>
              <a:rPr sz="2650" spc="-125" dirty="0">
                <a:latin typeface="Calibri"/>
                <a:cs typeface="Calibri"/>
              </a:rPr>
              <a:t> </a:t>
            </a:r>
            <a:r>
              <a:rPr sz="2650" spc="-25" dirty="0">
                <a:latin typeface="Calibri"/>
                <a:cs typeface="Calibri"/>
              </a:rPr>
              <a:t>Director</a:t>
            </a:r>
            <a:r>
              <a:rPr sz="2650" spc="-245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and</a:t>
            </a:r>
            <a:r>
              <a:rPr sz="2650" spc="15" dirty="0">
                <a:latin typeface="Calibri"/>
                <a:cs typeface="Calibri"/>
              </a:rPr>
              <a:t> </a:t>
            </a:r>
            <a:r>
              <a:rPr sz="2650" spc="-10" dirty="0">
                <a:latin typeface="Calibri"/>
                <a:cs typeface="Calibri"/>
              </a:rPr>
              <a:t>their</a:t>
            </a:r>
            <a:r>
              <a:rPr sz="2650" spc="-90" dirty="0">
                <a:latin typeface="Calibri"/>
                <a:cs typeface="Calibri"/>
              </a:rPr>
              <a:t> </a:t>
            </a:r>
            <a:r>
              <a:rPr sz="2650" spc="-20" dirty="0">
                <a:latin typeface="Calibri"/>
                <a:cs typeface="Calibri"/>
              </a:rPr>
              <a:t>MRSP </a:t>
            </a:r>
            <a:r>
              <a:rPr sz="2650" spc="-10" dirty="0">
                <a:latin typeface="Calibri"/>
                <a:cs typeface="Calibri"/>
              </a:rPr>
              <a:t>Advisor.</a:t>
            </a:r>
            <a:endParaRPr sz="2650" dirty="0">
              <a:latin typeface="Calibri"/>
              <a:cs typeface="Calibri"/>
            </a:endParaRPr>
          </a:p>
          <a:p>
            <a:pPr marL="246379" marR="175895" indent="-234315">
              <a:lnSpc>
                <a:spcPct val="78100"/>
              </a:lnSpc>
              <a:spcBef>
                <a:spcPts val="1040"/>
              </a:spcBef>
              <a:buFont typeface="Arial"/>
              <a:buChar char="•"/>
              <a:tabLst>
                <a:tab pos="246379" algn="l"/>
              </a:tabLst>
            </a:pPr>
            <a:r>
              <a:rPr sz="2650" spc="-35" dirty="0">
                <a:latin typeface="Calibri"/>
                <a:cs typeface="Calibri"/>
              </a:rPr>
              <a:t>Accepted</a:t>
            </a:r>
            <a:r>
              <a:rPr sz="2650" spc="-120" dirty="0">
                <a:latin typeface="Calibri"/>
                <a:cs typeface="Calibri"/>
              </a:rPr>
              <a:t> </a:t>
            </a:r>
            <a:r>
              <a:rPr sz="2650" spc="-25" dirty="0">
                <a:latin typeface="Calibri"/>
                <a:cs typeface="Calibri"/>
              </a:rPr>
              <a:t>Scholars</a:t>
            </a:r>
            <a:r>
              <a:rPr sz="2650" spc="-70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are</a:t>
            </a:r>
            <a:r>
              <a:rPr sz="2650" spc="-125" dirty="0">
                <a:latin typeface="Calibri"/>
                <a:cs typeface="Calibri"/>
              </a:rPr>
              <a:t> </a:t>
            </a:r>
            <a:r>
              <a:rPr sz="2650" spc="-40" dirty="0">
                <a:latin typeface="Calibri"/>
                <a:cs typeface="Calibri"/>
              </a:rPr>
              <a:t>encouraged</a:t>
            </a:r>
            <a:r>
              <a:rPr sz="2650" spc="-114" dirty="0">
                <a:latin typeface="Calibri"/>
                <a:cs typeface="Calibri"/>
              </a:rPr>
              <a:t> </a:t>
            </a:r>
            <a:r>
              <a:rPr sz="2650" spc="-25" dirty="0">
                <a:latin typeface="Calibri"/>
                <a:cs typeface="Calibri"/>
              </a:rPr>
              <a:t>to </a:t>
            </a:r>
            <a:r>
              <a:rPr sz="2650" spc="-20" dirty="0">
                <a:latin typeface="Calibri"/>
                <a:cs typeface="Calibri"/>
              </a:rPr>
              <a:t>research</a:t>
            </a:r>
            <a:r>
              <a:rPr sz="2650" spc="-315" dirty="0">
                <a:latin typeface="Calibri"/>
                <a:cs typeface="Calibri"/>
              </a:rPr>
              <a:t> </a:t>
            </a:r>
            <a:r>
              <a:rPr sz="2650" spc="-30" dirty="0">
                <a:latin typeface="Calibri"/>
                <a:cs typeface="Calibri"/>
              </a:rPr>
              <a:t>mentors </a:t>
            </a:r>
            <a:r>
              <a:rPr sz="2650" dirty="0">
                <a:latin typeface="Calibri"/>
                <a:cs typeface="Calibri"/>
              </a:rPr>
              <a:t>in</a:t>
            </a:r>
            <a:r>
              <a:rPr sz="2650" spc="-65" dirty="0">
                <a:latin typeface="Calibri"/>
                <a:cs typeface="Calibri"/>
              </a:rPr>
              <a:t> </a:t>
            </a:r>
            <a:r>
              <a:rPr sz="2650" spc="-25" dirty="0">
                <a:latin typeface="Calibri"/>
                <a:cs typeface="Calibri"/>
              </a:rPr>
              <a:t>advance</a:t>
            </a:r>
            <a:r>
              <a:rPr sz="2650" spc="-150" dirty="0">
                <a:latin typeface="Calibri"/>
                <a:cs typeface="Calibri"/>
              </a:rPr>
              <a:t> </a:t>
            </a:r>
            <a:r>
              <a:rPr sz="2650" spc="-25" dirty="0">
                <a:latin typeface="Calibri"/>
                <a:cs typeface="Calibri"/>
              </a:rPr>
              <a:t>using</a:t>
            </a:r>
            <a:r>
              <a:rPr sz="2650" spc="-165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the</a:t>
            </a:r>
            <a:r>
              <a:rPr sz="2650" spc="10" dirty="0">
                <a:latin typeface="Calibri"/>
                <a:cs typeface="Calibri"/>
              </a:rPr>
              <a:t> </a:t>
            </a:r>
            <a:r>
              <a:rPr sz="2650" spc="-25" dirty="0">
                <a:latin typeface="Calibri"/>
                <a:cs typeface="Calibri"/>
              </a:rPr>
              <a:t>NIH </a:t>
            </a:r>
            <a:r>
              <a:rPr sz="2650" spc="-40" dirty="0">
                <a:latin typeface="Calibri"/>
                <a:cs typeface="Calibri"/>
              </a:rPr>
              <a:t>Intramural</a:t>
            </a:r>
            <a:r>
              <a:rPr sz="2650" spc="-95" dirty="0">
                <a:latin typeface="Calibri"/>
                <a:cs typeface="Calibri"/>
              </a:rPr>
              <a:t> </a:t>
            </a:r>
            <a:r>
              <a:rPr sz="2650" spc="-10" dirty="0">
                <a:latin typeface="Calibri"/>
                <a:cs typeface="Calibri"/>
              </a:rPr>
              <a:t>Database</a:t>
            </a:r>
            <a:endParaRPr sz="265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797040" y="1960879"/>
            <a:ext cx="5151120" cy="4084320"/>
            <a:chOff x="6797040" y="1960879"/>
            <a:chExt cx="5151120" cy="40843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520" y="1991359"/>
              <a:ext cx="5090160" cy="40233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12280" y="1976119"/>
              <a:ext cx="5120640" cy="4053840"/>
            </a:xfrm>
            <a:custGeom>
              <a:avLst/>
              <a:gdLst/>
              <a:ahLst/>
              <a:cxnLst/>
              <a:rect l="l" t="t" r="r" b="b"/>
              <a:pathLst>
                <a:path w="5120640" h="4053840">
                  <a:moveTo>
                    <a:pt x="0" y="4053840"/>
                  </a:moveTo>
                  <a:lnTo>
                    <a:pt x="5120639" y="4053840"/>
                  </a:lnTo>
                  <a:lnTo>
                    <a:pt x="5120639" y="0"/>
                  </a:lnTo>
                  <a:lnTo>
                    <a:pt x="0" y="0"/>
                  </a:lnTo>
                  <a:lnTo>
                    <a:pt x="0" y="4053840"/>
                  </a:lnTo>
                  <a:close/>
                </a:path>
              </a:pathLst>
            </a:custGeom>
            <a:ln w="304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40000" y="1127699"/>
            <a:ext cx="8255000" cy="5725795"/>
            <a:chOff x="2540000" y="1127699"/>
            <a:chExt cx="8255000" cy="57257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7327" y="1127699"/>
              <a:ext cx="6314496" cy="33478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0000" y="3799838"/>
              <a:ext cx="8255000" cy="30530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324167"/>
            <a:ext cx="11811000" cy="688201"/>
          </a:xfrm>
          <a:prstGeom prst="rect">
            <a:avLst/>
          </a:prstGeom>
        </p:spPr>
        <p:txBody>
          <a:bodyPr vert="horz" wrap="square" lIns="0" tIns="130111" rIns="0" bIns="0" rtlCol="0">
            <a:spAutoFit/>
          </a:bodyPr>
          <a:lstStyle/>
          <a:p>
            <a:pPr marL="12700">
              <a:lnSpc>
                <a:spcPts val="4085"/>
              </a:lnSpc>
              <a:spcBef>
                <a:spcPts val="105"/>
              </a:spcBef>
            </a:pPr>
            <a:r>
              <a:rPr lang="en-US" sz="4800" dirty="0"/>
              <a:t>Beyond the Research: </a:t>
            </a:r>
            <a:endParaRPr sz="4800" dirty="0"/>
          </a:p>
        </p:txBody>
      </p:sp>
      <p:grpSp>
        <p:nvGrpSpPr>
          <p:cNvPr id="6" name="object 6"/>
          <p:cNvGrpSpPr/>
          <p:nvPr/>
        </p:nvGrpSpPr>
        <p:grpSpPr>
          <a:xfrm>
            <a:off x="132079" y="1127760"/>
            <a:ext cx="11750040" cy="3500120"/>
            <a:chOff x="132079" y="1127760"/>
            <a:chExt cx="11750040" cy="35001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15679" y="1127760"/>
              <a:ext cx="3266439" cy="25349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079" y="1767840"/>
              <a:ext cx="3662679" cy="28600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700" y="438870"/>
            <a:ext cx="11842595" cy="724744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1F497D"/>
                </a:solidFill>
                <a:effectLst/>
              </a:rPr>
              <a:t>Recommendations for a competitive application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838198" y="1439019"/>
            <a:ext cx="10515600" cy="4972737"/>
          </a:xfrm>
        </p:spPr>
        <p:txBody>
          <a:bodyPr>
            <a:normAutofit fontScale="92500" lnSpcReduction="20000"/>
          </a:bodyPr>
          <a:lstStyle/>
          <a:p>
            <a:r>
              <a:rPr lang="en-US" sz="3800" b="1" dirty="0"/>
              <a:t>Clear interest in research</a:t>
            </a:r>
          </a:p>
          <a:p>
            <a:pPr lvl="1"/>
            <a:r>
              <a:rPr lang="en-US" sz="3000" dirty="0"/>
              <a:t>Your interest and potential are the most important criteria</a:t>
            </a:r>
          </a:p>
          <a:p>
            <a:pPr>
              <a:spcBef>
                <a:spcPts val="1200"/>
              </a:spcBef>
            </a:pPr>
            <a:r>
              <a:rPr lang="en-US" sz="3800" b="1" dirty="0"/>
              <a:t>Strong and detailed letters of recommendation</a:t>
            </a:r>
          </a:p>
          <a:p>
            <a:pPr lvl="1"/>
            <a:r>
              <a:rPr lang="en-US" altLang="en-US" sz="3000" dirty="0"/>
              <a:t>Dean’s letter: not just “in good standing,” but insightful comments on your past achievements and future promise</a:t>
            </a:r>
            <a:endParaRPr lang="en-US" sz="3000" dirty="0"/>
          </a:p>
          <a:p>
            <a:pPr lvl="1"/>
            <a:r>
              <a:rPr lang="en-US" altLang="en-US" sz="3000" dirty="0"/>
              <a:t>Your two professional references are from people who can speak to your attributes and research potential</a:t>
            </a:r>
            <a:endParaRPr lang="en-US" sz="3000" dirty="0"/>
          </a:p>
          <a:p>
            <a:pPr>
              <a:spcBef>
                <a:spcPts val="1200"/>
              </a:spcBef>
            </a:pPr>
            <a:r>
              <a:rPr lang="en-US" sz="3800" b="1" dirty="0"/>
              <a:t>Focused cover letter/personal statement</a:t>
            </a:r>
          </a:p>
          <a:p>
            <a:pPr lvl="1"/>
            <a:r>
              <a:rPr lang="en-US" sz="3000" dirty="0"/>
              <a:t>Excellent writing is essential.  Grammar matters!</a:t>
            </a:r>
          </a:p>
          <a:p>
            <a:pPr lvl="1"/>
            <a:r>
              <a:rPr lang="en-US" sz="3000" dirty="0"/>
              <a:t>Use this as your opportunity to describe your motivations to pursue biomedical research as your </a:t>
            </a:r>
            <a:r>
              <a:rPr lang="en-US" sz="3000"/>
              <a:t>career path</a:t>
            </a:r>
            <a:endParaRPr lang="en-US" sz="3000" dirty="0"/>
          </a:p>
          <a:p>
            <a:pPr>
              <a:spcBef>
                <a:spcPts val="1200"/>
              </a:spcBef>
            </a:pPr>
            <a:r>
              <a:rPr lang="en-US" sz="3800" b="1" dirty="0"/>
              <a:t>Start application early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230188"/>
            <a:chOff x="0" y="0"/>
            <a:chExt cx="12192000" cy="230188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12192000" cy="1167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0" y="113456"/>
              <a:ext cx="12192000" cy="1167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0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4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dirty="0">
                <a:solidFill>
                  <a:srgbClr val="2E5496"/>
                </a:solidFill>
              </a:rPr>
              <a:t>Our</a:t>
            </a:r>
            <a:r>
              <a:rPr sz="4800" spc="-80" dirty="0">
                <a:solidFill>
                  <a:srgbClr val="2E5496"/>
                </a:solidFill>
              </a:rPr>
              <a:t> </a:t>
            </a:r>
            <a:r>
              <a:rPr sz="4800" dirty="0">
                <a:solidFill>
                  <a:srgbClr val="2E5496"/>
                </a:solidFill>
              </a:rPr>
              <a:t>Dental</a:t>
            </a:r>
            <a:r>
              <a:rPr sz="4800" spc="-25" dirty="0">
                <a:solidFill>
                  <a:srgbClr val="2E5496"/>
                </a:solidFill>
              </a:rPr>
              <a:t> </a:t>
            </a:r>
            <a:r>
              <a:rPr sz="4800" spc="-10" dirty="0">
                <a:solidFill>
                  <a:srgbClr val="2E5496"/>
                </a:solidFill>
              </a:rPr>
              <a:t>Scholars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161156" y="1921896"/>
            <a:ext cx="3893820" cy="2825774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6379" marR="5080" indent="-234315">
              <a:lnSpc>
                <a:spcPts val="2960"/>
              </a:lnSpc>
              <a:spcBef>
                <a:spcPts val="535"/>
              </a:spcBef>
              <a:buFont typeface="Arial"/>
              <a:buChar char="•"/>
              <a:tabLst>
                <a:tab pos="246379" algn="l"/>
              </a:tabLst>
            </a:pPr>
            <a:r>
              <a:rPr sz="2800" dirty="0">
                <a:latin typeface="Calibri"/>
                <a:cs typeface="Calibri"/>
              </a:rPr>
              <a:t>Since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start</a:t>
            </a:r>
            <a:r>
              <a:rPr sz="2800" spc="-1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 the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NIH </a:t>
            </a:r>
            <a:r>
              <a:rPr sz="2800" dirty="0">
                <a:latin typeface="Calibri"/>
                <a:cs typeface="Calibri"/>
              </a:rPr>
              <a:t>Medical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Research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Scholars</a:t>
            </a:r>
            <a:r>
              <a:rPr lang="en-US" sz="2800" spc="-5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Program </a:t>
            </a:r>
            <a:r>
              <a:rPr lang="en-US" sz="2800" dirty="0">
                <a:latin typeface="Calibri"/>
                <a:cs typeface="Calibri"/>
              </a:rPr>
              <a:t>(MRSP),</a:t>
            </a:r>
            <a:r>
              <a:rPr lang="en-US" sz="2800" spc="-3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18</a:t>
            </a:r>
            <a:r>
              <a:rPr lang="en-US" sz="2800" spc="-3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dental </a:t>
            </a:r>
            <a:r>
              <a:rPr lang="en-US" sz="2800" dirty="0">
                <a:latin typeface="Calibri"/>
                <a:cs typeface="Calibri"/>
              </a:rPr>
              <a:t>students</a:t>
            </a:r>
            <a:r>
              <a:rPr lang="en-US" sz="2800" spc="-75" dirty="0">
                <a:latin typeface="Calibri"/>
                <a:cs typeface="Calibri"/>
              </a:rPr>
              <a:t> </a:t>
            </a:r>
            <a:r>
              <a:rPr lang="en-US" sz="2800" spc="-20" dirty="0">
                <a:latin typeface="Calibri"/>
                <a:cs typeface="Calibri"/>
              </a:rPr>
              <a:t>have </a:t>
            </a:r>
            <a:r>
              <a:rPr lang="en-US" sz="2800" spc="-10" dirty="0">
                <a:latin typeface="Calibri"/>
                <a:cs typeface="Calibri"/>
              </a:rPr>
              <a:t>participated</a:t>
            </a:r>
            <a:endParaRPr lang="en-US" sz="2800" dirty="0">
              <a:latin typeface="Calibri"/>
              <a:cs typeface="Calibri"/>
            </a:endParaRPr>
          </a:p>
          <a:p>
            <a:pPr marL="246379" marR="5080" indent="-234315">
              <a:lnSpc>
                <a:spcPts val="2960"/>
              </a:lnSpc>
              <a:spcBef>
                <a:spcPts val="535"/>
              </a:spcBef>
              <a:buFont typeface="Arial"/>
              <a:buChar char="•"/>
              <a:tabLst>
                <a:tab pos="246379" algn="l"/>
              </a:tabLst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1156" y="4640970"/>
            <a:ext cx="3254375" cy="85407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45110" marR="5080" indent="-233045">
              <a:lnSpc>
                <a:spcPts val="3050"/>
              </a:lnSpc>
              <a:spcBef>
                <a:spcPts val="459"/>
              </a:spcBef>
              <a:buFont typeface="Arial"/>
              <a:buChar char="•"/>
              <a:tabLst>
                <a:tab pos="246379" algn="l"/>
              </a:tabLst>
            </a:pPr>
            <a:r>
              <a:rPr sz="2800" dirty="0">
                <a:latin typeface="Calibri"/>
                <a:cs typeface="Calibri"/>
              </a:rPr>
              <a:t>Past</a:t>
            </a:r>
            <a:r>
              <a:rPr sz="2800" spc="-1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scholars</a:t>
            </a:r>
            <a:r>
              <a:rPr lang="en-US" sz="2800" dirty="0">
                <a:latin typeface="Calibri"/>
                <a:cs typeface="Calibri"/>
              </a:rPr>
              <a:t>'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current </a:t>
            </a:r>
            <a:r>
              <a:rPr sz="2800" spc="-10" dirty="0">
                <a:latin typeface="Calibri"/>
                <a:cs typeface="Calibri"/>
              </a:rPr>
              <a:t>positions: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59368" y="2475293"/>
            <a:ext cx="1009015" cy="865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132080">
              <a:lnSpc>
                <a:spcPct val="99200"/>
              </a:lnSpc>
              <a:spcBef>
                <a:spcPts val="110"/>
              </a:spcBef>
            </a:pPr>
            <a:r>
              <a:rPr sz="1850" b="1" spc="-10" dirty="0">
                <a:solidFill>
                  <a:srgbClr val="FFFFFF"/>
                </a:solidFill>
                <a:latin typeface="Calibri"/>
                <a:cs typeface="Calibri"/>
              </a:rPr>
              <a:t>Pursing additional degrees,</a:t>
            </a:r>
            <a:r>
              <a:rPr sz="1850" b="1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8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22480" y="4476825"/>
            <a:ext cx="1018540" cy="59118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40640">
              <a:lnSpc>
                <a:spcPct val="101000"/>
              </a:lnSpc>
              <a:spcBef>
                <a:spcPts val="70"/>
              </a:spcBef>
            </a:pPr>
            <a:r>
              <a:rPr sz="185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5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10" dirty="0">
                <a:solidFill>
                  <a:srgbClr val="FFFFFF"/>
                </a:solidFill>
                <a:latin typeface="Calibri"/>
                <a:cs typeface="Calibri"/>
              </a:rPr>
              <a:t>private practice,</a:t>
            </a:r>
            <a:r>
              <a:rPr sz="1850"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50" b="1" spc="-5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850" dirty="0">
              <a:latin typeface="Calibri"/>
              <a:cs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2560965D-F56E-4A8D-AC82-6000BA0450F5}"/>
              </a:ext>
            </a:extLst>
          </p:cNvPr>
          <p:cNvSpPr txBox="1"/>
          <p:nvPr/>
        </p:nvSpPr>
        <p:spPr>
          <a:xfrm>
            <a:off x="8706754" y="3690916"/>
            <a:ext cx="1255438" cy="83997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40640"/>
            <a:r>
              <a:rPr lang="en-US" b="1" dirty="0">
                <a:solidFill>
                  <a:srgbClr val="FFFFFF"/>
                </a:solidFill>
                <a:latin typeface="Calibri"/>
                <a:cs typeface="Calibri"/>
              </a:rPr>
              <a:t>Academic Professors,  </a:t>
            </a:r>
            <a:r>
              <a:rPr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b="1" spc="-120" dirty="0">
                <a:solidFill>
                  <a:srgbClr val="FFFFFF"/>
                </a:solidFill>
                <a:latin typeface="Calibri"/>
                <a:cs typeface="Calibri"/>
              </a:rPr>
              <a:t>                  </a:t>
            </a:r>
          </a:p>
          <a:p>
            <a:pPr marL="12700" marR="5080" indent="40640"/>
            <a:r>
              <a:rPr lang="en-US" b="1" spc="-120" dirty="0">
                <a:solidFill>
                  <a:srgbClr val="FFFFFF"/>
                </a:solidFill>
                <a:latin typeface="Calibri"/>
                <a:cs typeface="Calibri"/>
              </a:rPr>
              <a:t>            3</a:t>
            </a:r>
            <a:endParaRPr dirty="0">
              <a:latin typeface="Calibri"/>
              <a:cs typeface="Calibri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3EA22E5-08D4-4D43-A18B-2E49933944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0270402"/>
              </p:ext>
            </p:extLst>
          </p:nvPr>
        </p:nvGraphicFramePr>
        <p:xfrm>
          <a:off x="5181600" y="1239368"/>
          <a:ext cx="6400800" cy="5005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id="{92407048-6F7F-47A7-85C3-E38B977424EE}"/>
              </a:ext>
            </a:extLst>
          </p:cNvPr>
          <p:cNvSpPr txBox="1"/>
          <p:nvPr/>
        </p:nvSpPr>
        <p:spPr>
          <a:xfrm>
            <a:off x="5910382" y="1810701"/>
            <a:ext cx="862933" cy="2879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22%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92086715-53BC-431B-8278-BA063EE9FEBB}"/>
              </a:ext>
            </a:extLst>
          </p:cNvPr>
          <p:cNvSpPr txBox="1"/>
          <p:nvPr/>
        </p:nvSpPr>
        <p:spPr>
          <a:xfrm>
            <a:off x="10134600" y="1810701"/>
            <a:ext cx="774409" cy="3991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17%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BBF1196B-ECAF-4BCC-AE1A-C117F88C96F0}"/>
              </a:ext>
            </a:extLst>
          </p:cNvPr>
          <p:cNvSpPr txBox="1"/>
          <p:nvPr/>
        </p:nvSpPr>
        <p:spPr>
          <a:xfrm>
            <a:off x="10715123" y="4243087"/>
            <a:ext cx="838200" cy="397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17%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E2418A1E-6D47-410E-A7FB-633A2E481D29}"/>
              </a:ext>
            </a:extLst>
          </p:cNvPr>
          <p:cNvSpPr txBox="1"/>
          <p:nvPr/>
        </p:nvSpPr>
        <p:spPr>
          <a:xfrm>
            <a:off x="5878851" y="5393317"/>
            <a:ext cx="838200" cy="5334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44%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25BA-B880-B491-72A2-D5C5F62BF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3095"/>
            <a:ext cx="11430000" cy="55399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sz="3600" dirty="0"/>
              <a:t>NIDCR Intramural Research – What do Scholars Investigate?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10F58B-F461-2E15-3519-9138996C2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179" y="1806731"/>
            <a:ext cx="6266168" cy="4191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00B843-1CBB-4777-CFB1-69BFD7D70573}"/>
              </a:ext>
            </a:extLst>
          </p:cNvPr>
          <p:cNvGrpSpPr/>
          <p:nvPr/>
        </p:nvGrpSpPr>
        <p:grpSpPr>
          <a:xfrm>
            <a:off x="533400" y="875509"/>
            <a:ext cx="5026249" cy="5768893"/>
            <a:chOff x="200621" y="98507"/>
            <a:chExt cx="5953778" cy="6685109"/>
          </a:xfrm>
        </p:grpSpPr>
        <p:pic>
          <p:nvPicPr>
            <p:cNvPr id="5" name="Picture 4" descr="microscopic colored image of salivary epithelium">
              <a:extLst>
                <a:ext uri="{FF2B5EF4-FFF2-40B4-BE49-F238E27FC236}">
                  <a16:creationId xmlns:a16="http://schemas.microsoft.com/office/drawing/2014/main" id="{A68C63FE-B43B-1B09-BB2C-93E23ADDA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621" y="280832"/>
              <a:ext cx="1243074" cy="12430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84340E-3D94-E74C-B060-CB55F0540FB8}"/>
                </a:ext>
              </a:extLst>
            </p:cNvPr>
            <p:cNvSpPr txBox="1"/>
            <p:nvPr/>
          </p:nvSpPr>
          <p:spPr>
            <a:xfrm>
              <a:off x="1418586" y="98507"/>
              <a:ext cx="4735813" cy="192595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br>
                <a:rPr lang="en-US" b="1" i="0" u="sng" dirty="0">
                  <a:latin typeface="public-sans"/>
                  <a:ea typeface="public-sans"/>
                  <a:cs typeface="public-sans"/>
                  <a:hlinkClick r:id="rId4" invalidUrl="http://"/>
                </a:rPr>
              </a:br>
              <a:r>
                <a:rPr lang="en-US" sz="2400" b="0" i="0" dirty="0">
                  <a:solidFill>
                    <a:srgbClr val="20558A"/>
                  </a:solidFill>
                  <a:latin typeface="public-sans"/>
                  <a:ea typeface="public-sans"/>
                  <a:cs typeface="public-sans"/>
                  <a:hlinkClick r:id="rId5"/>
                </a:rPr>
                <a:t>Mechanisms of Development &amp; Stem Cell Fate</a:t>
              </a:r>
              <a:endParaRPr lang="en-US" b="1" i="0" dirty="0">
                <a:solidFill>
                  <a:srgbClr val="20558A"/>
                </a:solidFill>
                <a:latin typeface="public-sans"/>
                <a:ea typeface="public-sans"/>
                <a:cs typeface="public-sans"/>
              </a:endParaRPr>
            </a:p>
            <a:p>
              <a:pPr algn="l"/>
              <a:endParaRPr lang="en-US" b="0" i="0" u="sng" dirty="0">
                <a:solidFill>
                  <a:srgbClr val="20558A"/>
                </a:solidFill>
                <a:latin typeface="public-sans"/>
                <a:ea typeface="public-sans"/>
                <a:cs typeface="public-sans"/>
                <a:hlinkClick r:id="rId5"/>
              </a:endParaRPr>
            </a:p>
            <a:p>
              <a:pPr algn="l"/>
              <a:endParaRPr lang="en-US" b="1" i="0" dirty="0">
                <a:solidFill>
                  <a:srgbClr val="333333"/>
                </a:solidFill>
                <a:latin typeface="public-sans"/>
                <a:ea typeface="public-sans"/>
                <a:cs typeface="public-sans"/>
              </a:endParaRPr>
            </a:p>
          </p:txBody>
        </p:sp>
        <p:pic>
          <p:nvPicPr>
            <p:cNvPr id="7" name="Picture 6" descr="microscopic colored image of epithelial salivary gland">
              <a:extLst>
                <a:ext uri="{FF2B5EF4-FFF2-40B4-BE49-F238E27FC236}">
                  <a16:creationId xmlns:a16="http://schemas.microsoft.com/office/drawing/2014/main" id="{49C7F113-4C01-64C2-1B9C-B1120915B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4727" y="1576327"/>
              <a:ext cx="1243073" cy="1243073"/>
            </a:xfrm>
            <a:prstGeom prst="rect">
              <a:avLst/>
            </a:prstGeom>
          </p:spPr>
        </p:pic>
        <p:pic>
          <p:nvPicPr>
            <p:cNvPr id="8" name="Picture 7" descr="microscopic image of geniculate ganglion">
              <a:extLst>
                <a:ext uri="{FF2B5EF4-FFF2-40B4-BE49-F238E27FC236}">
                  <a16:creationId xmlns:a16="http://schemas.microsoft.com/office/drawing/2014/main" id="{7F4BDDF7-EB3C-8863-C5BC-3EAD599B7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4536" y="2871536"/>
              <a:ext cx="1243264" cy="12432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49104A-4890-AE70-25F1-42471362EAF0}"/>
                </a:ext>
              </a:extLst>
            </p:cNvPr>
            <p:cNvSpPr txBox="1"/>
            <p:nvPr/>
          </p:nvSpPr>
          <p:spPr>
            <a:xfrm>
              <a:off x="1824789" y="1714499"/>
              <a:ext cx="3509210" cy="10026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EC87F3-8E71-D09A-E5FE-0BEAFD50CDBE}"/>
                </a:ext>
              </a:extLst>
            </p:cNvPr>
            <p:cNvSpPr txBox="1"/>
            <p:nvPr/>
          </p:nvSpPr>
          <p:spPr>
            <a:xfrm>
              <a:off x="1448924" y="1391333"/>
              <a:ext cx="3755858" cy="128396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endParaRPr lang="en-US" dirty="0">
                <a:solidFill>
                  <a:srgbClr val="20558A"/>
                </a:solidFill>
                <a:latin typeface="public-sans"/>
                <a:hlinkClick r:id="rId8"/>
              </a:endParaRPr>
            </a:p>
            <a:p>
              <a:pPr algn="l"/>
              <a:r>
                <a:rPr lang="en-US" sz="2400" u="sng" dirty="0">
                  <a:solidFill>
                    <a:srgbClr val="20558A"/>
                  </a:solidFill>
                  <a:latin typeface="public-sans"/>
                  <a:hlinkClick r:id="rId8"/>
                </a:rPr>
                <a:t>Epithelial &amp; Salivary Gland Biology</a:t>
              </a:r>
            </a:p>
          </p:txBody>
        </p:sp>
        <p:pic>
          <p:nvPicPr>
            <p:cNvPr id="13" name="Picture 12" descr="sensory biology">
              <a:extLst>
                <a:ext uri="{FF2B5EF4-FFF2-40B4-BE49-F238E27FC236}">
                  <a16:creationId xmlns:a16="http://schemas.microsoft.com/office/drawing/2014/main" id="{53D6046E-9493-82BC-A2E4-A8CB11984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5661" y="4191000"/>
              <a:ext cx="1243263" cy="12733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1E294B-C197-E2D8-932D-9055780DB39C}"/>
                </a:ext>
              </a:extLst>
            </p:cNvPr>
            <p:cNvSpPr txBox="1"/>
            <p:nvPr/>
          </p:nvSpPr>
          <p:spPr>
            <a:xfrm>
              <a:off x="1442032" y="3012729"/>
              <a:ext cx="4712367" cy="128396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0" i="0" u="sng" dirty="0">
                  <a:solidFill>
                    <a:srgbClr val="20558A"/>
                  </a:solidFill>
                  <a:latin typeface="public-sans"/>
                  <a:ea typeface="public-sans"/>
                  <a:cs typeface="public-sans"/>
                  <a:hlinkClick r:id="rId10"/>
                </a:rPr>
                <a:t>Immunology, Inflammation &amp; Microbiology</a:t>
              </a:r>
            </a:p>
            <a:p>
              <a:pPr algn="l"/>
              <a:endParaRPr lang="en-US" b="1" i="0" dirty="0">
                <a:solidFill>
                  <a:srgbClr val="333333"/>
                </a:solidFill>
                <a:latin typeface="public-sans"/>
                <a:ea typeface="public-sans"/>
                <a:cs typeface="public-sans"/>
              </a:endParaRPr>
            </a:p>
          </p:txBody>
        </p:sp>
        <p:pic>
          <p:nvPicPr>
            <p:cNvPr id="15" name="Picture 14" descr="Fibrous dysplasia (FD) bone from a patient with McCune-Albright syndrome">
              <a:extLst>
                <a:ext uri="{FF2B5EF4-FFF2-40B4-BE49-F238E27FC236}">
                  <a16:creationId xmlns:a16="http://schemas.microsoft.com/office/drawing/2014/main" id="{8440F4CE-C183-A0D1-D271-643D7A7B2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5850" y="5540542"/>
              <a:ext cx="1243074" cy="12430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FC8966-387E-0762-09AD-B9FD0610E76B}"/>
                </a:ext>
              </a:extLst>
            </p:cNvPr>
            <p:cNvSpPr txBox="1"/>
            <p:nvPr/>
          </p:nvSpPr>
          <p:spPr>
            <a:xfrm>
              <a:off x="1448924" y="4009026"/>
              <a:ext cx="3885075" cy="85597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br>
                <a:rPr lang="en-US" b="1" i="0" u="sng" dirty="0">
                  <a:latin typeface="public-sans"/>
                  <a:ea typeface="public-sans"/>
                  <a:cs typeface="public-sans"/>
                  <a:hlinkClick r:id="rId12" invalidUrl="http://"/>
                </a:rPr>
              </a:br>
              <a:r>
                <a:rPr lang="en-US" sz="2400" b="0" i="0" u="sng" dirty="0">
                  <a:solidFill>
                    <a:srgbClr val="20558A"/>
                  </a:solidFill>
                  <a:latin typeface="public-sans"/>
                  <a:ea typeface="public-sans"/>
                  <a:cs typeface="public-sans"/>
                  <a:hlinkClick r:id="rId13"/>
                </a:rPr>
                <a:t>Sensory Biology &amp; Pain</a:t>
              </a:r>
              <a:endParaRPr lang="en-US" b="1" i="0" u="sng" dirty="0">
                <a:solidFill>
                  <a:srgbClr val="20558A"/>
                </a:solidFill>
                <a:latin typeface="public-sans"/>
                <a:ea typeface="public-sans"/>
                <a:cs typeface="public-san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658CF3-8679-B841-8C67-3362BF842DBC}"/>
                </a:ext>
              </a:extLst>
            </p:cNvPr>
            <p:cNvSpPr txBox="1"/>
            <p:nvPr/>
          </p:nvSpPr>
          <p:spPr>
            <a:xfrm>
              <a:off x="1453612" y="5603622"/>
              <a:ext cx="4040605" cy="9629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0" i="0" u="sng" dirty="0">
                  <a:solidFill>
                    <a:srgbClr val="20558A"/>
                  </a:solidFill>
                  <a:latin typeface="public-sans"/>
                  <a:ea typeface="public-sans"/>
                  <a:cs typeface="public-sans"/>
                  <a:hlinkClick r:id="rId14"/>
                </a:rPr>
                <a:t>Skeletal, Matrix, &amp; Mechanobiology</a:t>
              </a:r>
              <a:endParaRPr lang="en-US" sz="2400" b="0" i="0" dirty="0">
                <a:solidFill>
                  <a:srgbClr val="333333"/>
                </a:solidFill>
                <a:latin typeface="public-sans"/>
                <a:ea typeface="public-sans"/>
                <a:cs typeface="public-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393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2200" y="6172200"/>
            <a:ext cx="9332596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1F487C"/>
                </a:solidFill>
                <a:latin typeface="Calibri"/>
                <a:cs typeface="Calibri"/>
              </a:rPr>
              <a:t>What</a:t>
            </a:r>
            <a:r>
              <a:rPr sz="3200" b="1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1F487C"/>
                </a:solidFill>
                <a:latin typeface="Calibri"/>
                <a:cs typeface="Calibri"/>
              </a:rPr>
              <a:t>do</a:t>
            </a:r>
            <a:r>
              <a:rPr sz="3200" b="1" spc="-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lang="en-US" sz="3200" b="1" spc="-15" dirty="0">
                <a:solidFill>
                  <a:srgbClr val="1F487C"/>
                </a:solidFill>
                <a:latin typeface="Calibri"/>
                <a:cs typeface="Calibri"/>
              </a:rPr>
              <a:t>MRSP Dental </a:t>
            </a:r>
            <a:r>
              <a:rPr sz="3200" b="1" dirty="0">
                <a:solidFill>
                  <a:srgbClr val="1F487C"/>
                </a:solidFill>
                <a:latin typeface="Calibri"/>
                <a:cs typeface="Calibri"/>
              </a:rPr>
              <a:t>Scholars</a:t>
            </a:r>
            <a:r>
              <a:rPr sz="3200" b="1" spc="-3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1F487C"/>
                </a:solidFill>
                <a:latin typeface="Calibri"/>
                <a:cs typeface="Calibri"/>
              </a:rPr>
              <a:t>investigate?</a:t>
            </a:r>
            <a:endParaRPr sz="3200" dirty="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590421"/>
              </p:ext>
            </p:extLst>
          </p:nvPr>
        </p:nvGraphicFramePr>
        <p:xfrm>
          <a:off x="723900" y="457200"/>
          <a:ext cx="10744200" cy="53385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4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9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188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en-US" sz="1800" b="1" spc="-10">
                          <a:latin typeface="+mn-lt"/>
                          <a:cs typeface="Calibri"/>
                        </a:rPr>
                        <a:t>2012-2013</a:t>
                      </a:r>
                      <a:endParaRPr sz="1800">
                        <a:latin typeface="+mn-lt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en-US" sz="1800" spc="-25">
                          <a:latin typeface="+mn-lt"/>
                          <a:cs typeface="Calibri"/>
                        </a:rPr>
                        <a:t>Culture and Expansion of Adult Salivary Gland Progenitor Cells</a:t>
                      </a:r>
                      <a:endParaRPr sz="1800">
                        <a:latin typeface="+mn-lt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865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n-US" sz="1800" b="1">
                          <a:latin typeface="Calibri"/>
                          <a:cs typeface="Calibri"/>
                        </a:rPr>
                        <a:t>2012-2013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n-US" sz="1800">
                          <a:latin typeface="+mn-lt"/>
                          <a:cs typeface="Calibri"/>
                        </a:rPr>
                        <a:t>Failure of Molar Tooth Eruption and Root Formation in MT1-MMP Knockout Mice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979928"/>
                  </a:ext>
                </a:extLst>
              </a:tr>
              <a:tr h="368865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n-US" sz="1800" b="1" spc="-10">
                          <a:latin typeface="Calibri"/>
                          <a:cs typeface="Calibri"/>
                        </a:rPr>
                        <a:t>2014-2015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Role of Fibronectin and Btbd7 in Oral Squamous Cell Carcinoma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363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US" sz="1800" b="1" spc="-10">
                          <a:latin typeface="Calibri"/>
                          <a:cs typeface="Calibri"/>
                        </a:rPr>
                        <a:t>2015-2016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Investigating Endothelial to Mesenchymal Transition of Phosphaturic Mesenchymal Tumors  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392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b="1" spc="-20">
                          <a:latin typeface="Calibri"/>
                          <a:cs typeface="Calibri"/>
                        </a:rPr>
                        <a:t>2016-2017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800" i="1" spc="-25">
                          <a:latin typeface="+mn-lt"/>
                          <a:cs typeface="Calibri"/>
                        </a:rPr>
                        <a:t>In Vivo </a:t>
                      </a:r>
                      <a:r>
                        <a:rPr lang="en-US" sz="1800" spc="-25">
                          <a:latin typeface="+mn-lt"/>
                          <a:cs typeface="Calibri"/>
                        </a:rPr>
                        <a:t>Analysis of Stromal Osteogenic Capacity in a Murine Model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811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US" sz="1800" b="1" spc="-10">
                          <a:latin typeface="+mn-lt"/>
                          <a:cs typeface="Calibri"/>
                        </a:rPr>
                        <a:t>2016-2017</a:t>
                      </a:r>
                      <a:endParaRPr sz="1800">
                        <a:latin typeface="+mn-lt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Molecular and Cellular Etiology of Tumors Responsible for Tumor-Induced Osteomalacia</a:t>
                      </a:r>
                      <a:endParaRPr sz="1800">
                        <a:latin typeface="+mn-lt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959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800" b="1" spc="-20">
                          <a:latin typeface="Calibri"/>
                          <a:cs typeface="Calibri"/>
                        </a:rPr>
                        <a:t>2017-2018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 of Lymphatics in the Mouse Craniofacial Region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770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lang="en-US" sz="1800" b="1">
                          <a:latin typeface="+mn-lt"/>
                          <a:cs typeface="Calibri"/>
                        </a:rPr>
                        <a:t>2017-2018</a:t>
                      </a: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Fibrin Accumulation in the Oral Mucosa Leads to Severe Periodontal Bone Loss</a:t>
                      </a:r>
                      <a:endParaRPr lang="en-US" sz="1600">
                        <a:latin typeface="+mn-lt"/>
                        <a:cs typeface="Calibri"/>
                      </a:endParaRPr>
                    </a:p>
                  </a:txBody>
                  <a:tcPr marL="0" marR="0" marT="2159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880439"/>
                  </a:ext>
                </a:extLst>
              </a:tr>
              <a:tr h="333770">
                <a:tc>
                  <a:txBody>
                    <a:bodyPr/>
                    <a:lstStyle/>
                    <a:p>
                      <a:pPr marL="444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latin typeface="+mn-lt"/>
                          <a:cs typeface="Calibri"/>
                        </a:rPr>
                        <a:t>2018-2019</a:t>
                      </a:r>
                      <a:endParaRPr lang="en-US" sz="1800">
                        <a:latin typeface="+mn-lt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n-lt"/>
                          <a:cs typeface="Calibri"/>
                        </a:rPr>
                        <a:t>The BTB Domain Family of Proteins and its Emerging Role in Cell Migration </a:t>
                      </a:r>
                    </a:p>
                  </a:txBody>
                  <a:tcPr marL="0" marR="0" marT="2159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762150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lang="en-US" sz="1800" b="1" spc="-10">
                          <a:latin typeface="Calibri"/>
                          <a:cs typeface="Calibri"/>
                        </a:rPr>
                        <a:t>2019-2020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lang="en-US" sz="1800">
                          <a:latin typeface="+mn-lt"/>
                          <a:cs typeface="Calibri"/>
                        </a:rPr>
                        <a:t>Effects of the Pan-fibroblast Growth Factor Receptor Inhibitor BGJ398 on Dentoalveolar Development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44619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en-US" sz="1800" b="1" spc="-10">
                          <a:latin typeface="Calibri"/>
                          <a:cs typeface="Calibri"/>
                        </a:rPr>
                        <a:t>2020-2021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Oral Microbial Communities in Patients with Leukocyte Adhesion Deficiency-1 through 16S Ribosomal RNA Sequencing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97957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800" b="1" spc="-20">
                          <a:latin typeface="Calibri"/>
                          <a:cs typeface="Calibri"/>
                        </a:rPr>
                        <a:t>2021-2022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800" spc="-20">
                          <a:latin typeface="+mn-lt"/>
                          <a:cs typeface="Calibri"/>
                        </a:rPr>
                        <a:t>Salivary Correlates with Clinical and Patient-Reported Assessment: Developing a Validated Salivary Biomarker Panel for Clinical Trials in Oral Chronic Graft vs Host Disease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37901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lang="en-US" sz="1800" b="1">
                          <a:latin typeface="Calibri"/>
                          <a:cs typeface="Calibri"/>
                        </a:rPr>
                        <a:t>2022-2023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146685">
                        <a:lnSpc>
                          <a:spcPts val="1680"/>
                        </a:lnSpc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Condyle Conundrum: Investigating Temporomandibular Joint Disorders in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Loeys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-Dietz Syndrome in a Murine Model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97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5A7A6FB-0B7A-4F1F-988B-0A9FB81DF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844903"/>
              </p:ext>
            </p:extLst>
          </p:nvPr>
        </p:nvGraphicFramePr>
        <p:xfrm>
          <a:off x="228601" y="198120"/>
          <a:ext cx="11811000" cy="65836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65559">
                  <a:extLst>
                    <a:ext uri="{9D8B030D-6E8A-4147-A177-3AD203B41FA5}">
                      <a16:colId xmlns:a16="http://schemas.microsoft.com/office/drawing/2014/main" val="1588204758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1488804983"/>
                    </a:ext>
                  </a:extLst>
                </a:gridCol>
                <a:gridCol w="406065">
                  <a:extLst>
                    <a:ext uri="{9D8B030D-6E8A-4147-A177-3AD203B41FA5}">
                      <a16:colId xmlns:a16="http://schemas.microsoft.com/office/drawing/2014/main" val="2383103139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157569954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427388868"/>
                    </a:ext>
                  </a:extLst>
                </a:gridCol>
                <a:gridCol w="3276601">
                  <a:extLst>
                    <a:ext uri="{9D8B030D-6E8A-4147-A177-3AD203B41FA5}">
                      <a16:colId xmlns:a16="http://schemas.microsoft.com/office/drawing/2014/main" val="200790756"/>
                    </a:ext>
                  </a:extLst>
                </a:gridCol>
              </a:tblGrid>
              <a:tr h="340895">
                <a:tc>
                  <a:txBody>
                    <a:bodyPr/>
                    <a:lstStyle/>
                    <a:p>
                      <a:pPr defTabSz="1082675"/>
                      <a:r>
                        <a:rPr lang="en-US" dirty="0"/>
                        <a:t>MRSP 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Residency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Residency Institute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379322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r>
                        <a:rPr lang="en-US" dirty="0"/>
                        <a:t>2012-13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Minnesota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DDS/PhD Dental Scientist Prog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Harvard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Asst Prof, UPenn Dental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359422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Tufts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Endodontics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Tufts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Asst Clin Prof, Endodontics, Tufts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584936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Boston 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Orthodontics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Michigan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Orthodontics Practice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298645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Michigan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 Dentistry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Carolinas 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 Dentistry Practice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754743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r>
                        <a:rPr lang="en-US" dirty="0"/>
                        <a:t>2014-15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Harvard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Oral &amp; Maxillofacial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General Dentistry Practice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993808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UCSF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Orthodontics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 Hosp Ctr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Orthodontics Practice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92791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r>
                        <a:rPr lang="en-US" dirty="0"/>
                        <a:t>2015-16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Michigan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Oral &amp; Maxillofacial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 Michigan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General Dentistry Practice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797623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r>
                        <a:rPr lang="en-US" dirty="0"/>
                        <a:t>2016-17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Tufts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Oral &amp; Maxillofacial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UTHealth Houston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General Dentistry Practice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557467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Michigan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OMFS Combined DDS/MD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Alabama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Completing Residency,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146374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r>
                        <a:rPr lang="en-US" dirty="0"/>
                        <a:t>2017-18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Iowa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Endodontics,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Iowa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Asst Prof, Endodontics, U Iowa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904951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Tufts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Periodontics,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UCLA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Periodontics/Implants Practice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768664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r>
                        <a:rPr lang="en-US" dirty="0"/>
                        <a:t>2018-19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Alabama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NIH-OxCam PhD Scholar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Oxford, 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Pursuing PhD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920738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Mississippi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Oral &amp; Maxillofacial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Macomb-Oakland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Completing  Residency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850104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r>
                        <a:rPr lang="en-US" dirty="0"/>
                        <a:t>2019-20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East Carolina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Periodontics/Oral Biol, DDS/PhD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SUNY Buffalo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Pursuing PhD (NIH-DSPP)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134801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Penn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Pediatric Dentistry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Boston Children’s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Completing Residency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077831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r>
                        <a:rPr lang="en-US" dirty="0"/>
                        <a:t>2020-21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SUNY Buffalo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Periodontics/Oral Biol, DDS/PhD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Michigan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Pursuing PhD (NIH-DSPP)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308335"/>
                  </a:ext>
                </a:extLst>
              </a:tr>
              <a:tr h="340895">
                <a:tc>
                  <a:txBody>
                    <a:bodyPr/>
                    <a:lstStyle/>
                    <a:p>
                      <a:r>
                        <a:rPr lang="en-US" dirty="0"/>
                        <a:t>2021-22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Indiana 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NIH-IU PhD Partnership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IUSD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Pursuing DDS-PhD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88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212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947200-B459-45CF-8470-7E1B2D1B5B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126" b="4126"/>
          <a:stretch/>
        </p:blipFill>
        <p:spPr>
          <a:xfrm>
            <a:off x="-4440" y="231986"/>
            <a:ext cx="12192000" cy="6626014"/>
          </a:xfrm>
          <a:prstGeom prst="rect">
            <a:avLst/>
          </a:prstGeom>
          <a:solidFill>
            <a:srgbClr val="E2D1BB"/>
          </a:solidFill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1052" y="2676871"/>
            <a:ext cx="8589896" cy="7521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4800" dirty="0">
                <a:solidFill>
                  <a:schemeClr val="bg1"/>
                </a:solidFill>
              </a:rPr>
              <a:t>Introduction of Panelists</a:t>
            </a:r>
            <a:endParaRPr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29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636F-DFBF-7108-8094-FCDC40E4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5" y="324167"/>
            <a:ext cx="10356850" cy="615553"/>
          </a:xfrm>
        </p:spPr>
        <p:txBody>
          <a:bodyPr/>
          <a:lstStyle/>
          <a:p>
            <a:r>
              <a:rPr lang="en-US" dirty="0"/>
              <a:t>Overview: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03FD5-2AE5-95C0-6B2A-93F5DC880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575" y="1365885"/>
            <a:ext cx="9071610" cy="3801682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MRSP Information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Alumni Panel introduction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Q/A session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Closing Remarks </a:t>
            </a:r>
          </a:p>
        </p:txBody>
      </p:sp>
    </p:spTree>
    <p:extLst>
      <p:ext uri="{BB962C8B-B14F-4D97-AF65-F5344CB8AC3E}">
        <p14:creationId xmlns:p14="http://schemas.microsoft.com/office/powerpoint/2010/main" val="155591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8249FC6-B933-B46B-B76B-F6375A0A9D4B}"/>
              </a:ext>
            </a:extLst>
          </p:cNvPr>
          <p:cNvGrpSpPr/>
          <p:nvPr/>
        </p:nvGrpSpPr>
        <p:grpSpPr>
          <a:xfrm>
            <a:off x="404461" y="126469"/>
            <a:ext cx="11558939" cy="6198131"/>
            <a:chOff x="-93850" y="-90502"/>
            <a:chExt cx="11829101" cy="626825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E36B379-DF01-199F-9589-FAB7F56ECCB4}"/>
                </a:ext>
              </a:extLst>
            </p:cNvPr>
            <p:cNvSpPr/>
            <p:nvPr/>
          </p:nvSpPr>
          <p:spPr>
            <a:xfrm rot="16200000">
              <a:off x="-1407906" y="3213933"/>
              <a:ext cx="4457700" cy="305155"/>
            </a:xfrm>
            <a:custGeom>
              <a:avLst/>
              <a:gdLst>
                <a:gd name="connsiteX0" fmla="*/ 0 w 4457700"/>
                <a:gd name="connsiteY0" fmla="*/ 0 h 305155"/>
                <a:gd name="connsiteX1" fmla="*/ 4457700 w 4457700"/>
                <a:gd name="connsiteY1" fmla="*/ 0 h 305155"/>
                <a:gd name="connsiteX2" fmla="*/ 4457700 w 4457700"/>
                <a:gd name="connsiteY2" fmla="*/ 305155 h 305155"/>
                <a:gd name="connsiteX3" fmla="*/ 0 w 4457700"/>
                <a:gd name="connsiteY3" fmla="*/ 305155 h 305155"/>
                <a:gd name="connsiteX4" fmla="*/ 0 w 4457700"/>
                <a:gd name="connsiteY4" fmla="*/ 0 h 30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7700" h="305155">
                  <a:moveTo>
                    <a:pt x="0" y="0"/>
                  </a:moveTo>
                  <a:lnTo>
                    <a:pt x="4457700" y="0"/>
                  </a:lnTo>
                  <a:lnTo>
                    <a:pt x="4457700" y="305155"/>
                  </a:lnTo>
                  <a:lnTo>
                    <a:pt x="0" y="305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269130" bIns="0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A315116-448D-6DBA-2368-9970BD155847}"/>
                </a:ext>
              </a:extLst>
            </p:cNvPr>
            <p:cNvSpPr/>
            <p:nvPr/>
          </p:nvSpPr>
          <p:spPr>
            <a:xfrm>
              <a:off x="116084" y="1399791"/>
              <a:ext cx="2777890" cy="4755474"/>
            </a:xfrm>
            <a:custGeom>
              <a:avLst/>
              <a:gdLst>
                <a:gd name="connsiteX0" fmla="*/ 0 w 2621263"/>
                <a:gd name="connsiteY0" fmla="*/ 0 h 4755474"/>
                <a:gd name="connsiteX1" fmla="*/ 2621263 w 2621263"/>
                <a:gd name="connsiteY1" fmla="*/ 0 h 4755474"/>
                <a:gd name="connsiteX2" fmla="*/ 2621263 w 2621263"/>
                <a:gd name="connsiteY2" fmla="*/ 4755474 h 4755474"/>
                <a:gd name="connsiteX3" fmla="*/ 0 w 2621263"/>
                <a:gd name="connsiteY3" fmla="*/ 4755474 h 4755474"/>
                <a:gd name="connsiteX4" fmla="*/ 0 w 2621263"/>
                <a:gd name="connsiteY4" fmla="*/ 0 h 475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263" h="4755474">
                  <a:moveTo>
                    <a:pt x="0" y="0"/>
                  </a:moveTo>
                  <a:lnTo>
                    <a:pt x="2621263" y="0"/>
                  </a:lnTo>
                  <a:lnTo>
                    <a:pt x="2621263" y="4755474"/>
                  </a:lnTo>
                  <a:lnTo>
                    <a:pt x="0" y="47554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269130" rIns="199136" bIns="199136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/>
                <a:t>Stanley Liu, MD, DDS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Current Location:  </a:t>
              </a:r>
              <a:r>
                <a:rPr lang="en-US" sz="2400" u="sng" kern="1200" dirty="0"/>
                <a:t>Stanford</a:t>
              </a:r>
            </a:p>
            <a:p>
              <a:pPr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400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Position: </a:t>
              </a:r>
              <a:r>
                <a:rPr lang="en-US" sz="2400" u="sng" kern="1200" dirty="0"/>
                <a:t>Associate Professor (Otolaryngology)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2FEA37-C6CC-E37F-9FA2-E8601E4D94BC}"/>
                </a:ext>
              </a:extLst>
            </p:cNvPr>
            <p:cNvSpPr/>
            <p:nvPr/>
          </p:nvSpPr>
          <p:spPr>
            <a:xfrm>
              <a:off x="-93850" y="-85601"/>
              <a:ext cx="1535610" cy="1601320"/>
            </a:xfrm>
            <a:prstGeom prst="rect">
              <a:avLst/>
            </a:prstGeom>
            <a:blipFill>
              <a:blip r:embed="rId2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1AF43D9-48A4-027C-0556-48688ADF2FBD}"/>
                </a:ext>
              </a:extLst>
            </p:cNvPr>
            <p:cNvSpPr/>
            <p:nvPr/>
          </p:nvSpPr>
          <p:spPr>
            <a:xfrm rot="16200000">
              <a:off x="1738733" y="3255440"/>
              <a:ext cx="4457700" cy="305155"/>
            </a:xfrm>
            <a:custGeom>
              <a:avLst/>
              <a:gdLst>
                <a:gd name="connsiteX0" fmla="*/ 0 w 4457700"/>
                <a:gd name="connsiteY0" fmla="*/ 0 h 305155"/>
                <a:gd name="connsiteX1" fmla="*/ 4457700 w 4457700"/>
                <a:gd name="connsiteY1" fmla="*/ 0 h 305155"/>
                <a:gd name="connsiteX2" fmla="*/ 4457700 w 4457700"/>
                <a:gd name="connsiteY2" fmla="*/ 305155 h 305155"/>
                <a:gd name="connsiteX3" fmla="*/ 0 w 4457700"/>
                <a:gd name="connsiteY3" fmla="*/ 305155 h 305155"/>
                <a:gd name="connsiteX4" fmla="*/ 0 w 4457700"/>
                <a:gd name="connsiteY4" fmla="*/ 0 h 30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7700" h="305155">
                  <a:moveTo>
                    <a:pt x="0" y="0"/>
                  </a:moveTo>
                  <a:lnTo>
                    <a:pt x="4457700" y="0"/>
                  </a:lnTo>
                  <a:lnTo>
                    <a:pt x="4457700" y="305155"/>
                  </a:lnTo>
                  <a:lnTo>
                    <a:pt x="0" y="305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269130" bIns="0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D106054-C79E-2219-0A36-A00BFF742704}"/>
                </a:ext>
              </a:extLst>
            </p:cNvPr>
            <p:cNvSpPr/>
            <p:nvPr/>
          </p:nvSpPr>
          <p:spPr>
            <a:xfrm>
              <a:off x="3162136" y="1442293"/>
              <a:ext cx="2668996" cy="4735459"/>
            </a:xfrm>
            <a:custGeom>
              <a:avLst/>
              <a:gdLst>
                <a:gd name="connsiteX0" fmla="*/ 0 w 2260872"/>
                <a:gd name="connsiteY0" fmla="*/ 0 h 4735459"/>
                <a:gd name="connsiteX1" fmla="*/ 2260872 w 2260872"/>
                <a:gd name="connsiteY1" fmla="*/ 0 h 4735459"/>
                <a:gd name="connsiteX2" fmla="*/ 2260872 w 2260872"/>
                <a:gd name="connsiteY2" fmla="*/ 4735459 h 4735459"/>
                <a:gd name="connsiteX3" fmla="*/ 0 w 2260872"/>
                <a:gd name="connsiteY3" fmla="*/ 4735459 h 4735459"/>
                <a:gd name="connsiteX4" fmla="*/ 0 w 2260872"/>
                <a:gd name="connsiteY4" fmla="*/ 0 h 473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0872" h="4735459">
                  <a:moveTo>
                    <a:pt x="0" y="0"/>
                  </a:moveTo>
                  <a:lnTo>
                    <a:pt x="2260872" y="0"/>
                  </a:lnTo>
                  <a:lnTo>
                    <a:pt x="2260872" y="4735459"/>
                  </a:lnTo>
                  <a:lnTo>
                    <a:pt x="0" y="47354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269130" rIns="199136" bIns="199136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/>
                <a:t>Kyle Vining, DDS, PhD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Current Location: </a:t>
              </a:r>
              <a:r>
                <a:rPr lang="en-US" sz="2400" u="sng" kern="1200" dirty="0"/>
                <a:t>Penn Dental</a:t>
              </a:r>
            </a:p>
            <a:p>
              <a:pPr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400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Position: </a:t>
              </a:r>
              <a:r>
                <a:rPr lang="en-US" sz="2400" u="sng" kern="1200" dirty="0"/>
                <a:t>Assistant Professor (Penn Dental School)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68CCC6B-3548-BB28-A846-EC25AC22E167}"/>
                </a:ext>
              </a:extLst>
            </p:cNvPr>
            <p:cNvSpPr/>
            <p:nvPr/>
          </p:nvSpPr>
          <p:spPr>
            <a:xfrm>
              <a:off x="3001380" y="-85601"/>
              <a:ext cx="1535609" cy="1601320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5000" b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0DA9BEB-EBA6-9D7D-C655-615AD7C65551}"/>
                </a:ext>
              </a:extLst>
            </p:cNvPr>
            <p:cNvSpPr/>
            <p:nvPr/>
          </p:nvSpPr>
          <p:spPr>
            <a:xfrm rot="16200000">
              <a:off x="4709133" y="3252990"/>
              <a:ext cx="4457700" cy="305155"/>
            </a:xfrm>
            <a:custGeom>
              <a:avLst/>
              <a:gdLst>
                <a:gd name="connsiteX0" fmla="*/ 0 w 4457700"/>
                <a:gd name="connsiteY0" fmla="*/ 0 h 305155"/>
                <a:gd name="connsiteX1" fmla="*/ 4457700 w 4457700"/>
                <a:gd name="connsiteY1" fmla="*/ 0 h 305155"/>
                <a:gd name="connsiteX2" fmla="*/ 4457700 w 4457700"/>
                <a:gd name="connsiteY2" fmla="*/ 305155 h 305155"/>
                <a:gd name="connsiteX3" fmla="*/ 0 w 4457700"/>
                <a:gd name="connsiteY3" fmla="*/ 305155 h 305155"/>
                <a:gd name="connsiteX4" fmla="*/ 0 w 4457700"/>
                <a:gd name="connsiteY4" fmla="*/ 0 h 30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7700" h="305155">
                  <a:moveTo>
                    <a:pt x="0" y="0"/>
                  </a:moveTo>
                  <a:lnTo>
                    <a:pt x="4457700" y="0"/>
                  </a:lnTo>
                  <a:lnTo>
                    <a:pt x="4457700" y="305155"/>
                  </a:lnTo>
                  <a:lnTo>
                    <a:pt x="0" y="305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269130" bIns="0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F99408-ED72-3603-ABF7-640DFB7B8F62}"/>
                </a:ext>
              </a:extLst>
            </p:cNvPr>
            <p:cNvSpPr/>
            <p:nvPr/>
          </p:nvSpPr>
          <p:spPr>
            <a:xfrm>
              <a:off x="6043879" y="1426922"/>
              <a:ext cx="2744173" cy="4739292"/>
            </a:xfrm>
            <a:custGeom>
              <a:avLst/>
              <a:gdLst>
                <a:gd name="connsiteX0" fmla="*/ 0 w 2492687"/>
                <a:gd name="connsiteY0" fmla="*/ 0 h 4739292"/>
                <a:gd name="connsiteX1" fmla="*/ 2492687 w 2492687"/>
                <a:gd name="connsiteY1" fmla="*/ 0 h 4739292"/>
                <a:gd name="connsiteX2" fmla="*/ 2492687 w 2492687"/>
                <a:gd name="connsiteY2" fmla="*/ 4739292 h 4739292"/>
                <a:gd name="connsiteX3" fmla="*/ 0 w 2492687"/>
                <a:gd name="connsiteY3" fmla="*/ 4739292 h 4739292"/>
                <a:gd name="connsiteX4" fmla="*/ 0 w 2492687"/>
                <a:gd name="connsiteY4" fmla="*/ 0 h 473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87" h="4739292">
                  <a:moveTo>
                    <a:pt x="0" y="0"/>
                  </a:moveTo>
                  <a:lnTo>
                    <a:pt x="2492687" y="0"/>
                  </a:lnTo>
                  <a:lnTo>
                    <a:pt x="2492687" y="4739292"/>
                  </a:lnTo>
                  <a:lnTo>
                    <a:pt x="0" y="473929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269130" rIns="199136" bIns="199136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/>
                <a:t>Molly </a:t>
              </a:r>
              <a:r>
                <a:rPr lang="en-US" sz="2800" b="1" kern="1200" dirty="0" err="1"/>
                <a:t>Bodendorfer</a:t>
              </a:r>
              <a:r>
                <a:rPr lang="en-US" sz="2800" b="1" kern="1200" dirty="0"/>
                <a:t>, DDS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Current Location: </a:t>
              </a:r>
              <a:r>
                <a:rPr lang="en-US" sz="2400" u="sng" kern="1200" dirty="0"/>
                <a:t>Private Practice</a:t>
              </a:r>
            </a:p>
            <a:p>
              <a:pPr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400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Position: </a:t>
              </a:r>
              <a:r>
                <a:rPr lang="en-US" sz="2400" u="sng" kern="1200" dirty="0"/>
                <a:t>Orthodontist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63CA757-D845-72E9-7289-428B287265B8}"/>
                </a:ext>
              </a:extLst>
            </p:cNvPr>
            <p:cNvSpPr/>
            <p:nvPr/>
          </p:nvSpPr>
          <p:spPr>
            <a:xfrm>
              <a:off x="5964658" y="-90502"/>
              <a:ext cx="1535609" cy="1601320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45450D0-E019-D049-5885-68395489D6EC}"/>
                </a:ext>
              </a:extLst>
            </p:cNvPr>
            <p:cNvSpPr/>
            <p:nvPr/>
          </p:nvSpPr>
          <p:spPr>
            <a:xfrm rot="16200000">
              <a:off x="7694571" y="3229835"/>
              <a:ext cx="4457700" cy="305155"/>
            </a:xfrm>
            <a:custGeom>
              <a:avLst/>
              <a:gdLst>
                <a:gd name="connsiteX0" fmla="*/ 0 w 4457700"/>
                <a:gd name="connsiteY0" fmla="*/ 0 h 305155"/>
                <a:gd name="connsiteX1" fmla="*/ 4457700 w 4457700"/>
                <a:gd name="connsiteY1" fmla="*/ 0 h 305155"/>
                <a:gd name="connsiteX2" fmla="*/ 4457700 w 4457700"/>
                <a:gd name="connsiteY2" fmla="*/ 305155 h 305155"/>
                <a:gd name="connsiteX3" fmla="*/ 0 w 4457700"/>
                <a:gd name="connsiteY3" fmla="*/ 305155 h 305155"/>
                <a:gd name="connsiteX4" fmla="*/ 0 w 4457700"/>
                <a:gd name="connsiteY4" fmla="*/ 0 h 30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7700" h="305155">
                  <a:moveTo>
                    <a:pt x="0" y="0"/>
                  </a:moveTo>
                  <a:lnTo>
                    <a:pt x="4457700" y="0"/>
                  </a:lnTo>
                  <a:lnTo>
                    <a:pt x="4457700" y="305155"/>
                  </a:lnTo>
                  <a:lnTo>
                    <a:pt x="0" y="305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269130" bIns="0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1732651-436A-B02B-CF00-A0A60ECC3028}"/>
                </a:ext>
              </a:extLst>
            </p:cNvPr>
            <p:cNvSpPr/>
            <p:nvPr/>
          </p:nvSpPr>
          <p:spPr>
            <a:xfrm>
              <a:off x="9066255" y="1389340"/>
              <a:ext cx="2668996" cy="4735458"/>
            </a:xfrm>
            <a:custGeom>
              <a:avLst/>
              <a:gdLst>
                <a:gd name="connsiteX0" fmla="*/ 0 w 2010346"/>
                <a:gd name="connsiteY0" fmla="*/ 0 h 4612159"/>
                <a:gd name="connsiteX1" fmla="*/ 2010346 w 2010346"/>
                <a:gd name="connsiteY1" fmla="*/ 0 h 4612159"/>
                <a:gd name="connsiteX2" fmla="*/ 2010346 w 2010346"/>
                <a:gd name="connsiteY2" fmla="*/ 4612159 h 4612159"/>
                <a:gd name="connsiteX3" fmla="*/ 0 w 2010346"/>
                <a:gd name="connsiteY3" fmla="*/ 4612159 h 4612159"/>
                <a:gd name="connsiteX4" fmla="*/ 0 w 2010346"/>
                <a:gd name="connsiteY4" fmla="*/ 0 h 461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0346" h="4612159">
                  <a:moveTo>
                    <a:pt x="0" y="0"/>
                  </a:moveTo>
                  <a:lnTo>
                    <a:pt x="2010346" y="0"/>
                  </a:lnTo>
                  <a:lnTo>
                    <a:pt x="2010346" y="4612159"/>
                  </a:lnTo>
                  <a:lnTo>
                    <a:pt x="0" y="46121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269130" rIns="170688" bIns="170688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/>
                <a:t>John Le, MD, DDS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Current Location: </a:t>
              </a:r>
              <a:r>
                <a:rPr lang="en-US" sz="2400" u="sng" kern="1200" dirty="0"/>
                <a:t>UAB</a:t>
              </a:r>
            </a:p>
            <a:p>
              <a:pPr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400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Position: </a:t>
              </a:r>
              <a:r>
                <a:rPr lang="en-US" sz="2400" u="sng" kern="1200" dirty="0"/>
                <a:t>OMFS Resident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FE9E2F6-9528-639F-1AAD-65C3F304B8C6}"/>
                </a:ext>
              </a:extLst>
            </p:cNvPr>
            <p:cNvSpPr/>
            <p:nvPr/>
          </p:nvSpPr>
          <p:spPr>
            <a:xfrm>
              <a:off x="8951946" y="-90502"/>
              <a:ext cx="1535609" cy="1601320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2251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E09103-F987-DFE1-F87A-815CF04840E9}"/>
              </a:ext>
            </a:extLst>
          </p:cNvPr>
          <p:cNvGrpSpPr/>
          <p:nvPr/>
        </p:nvGrpSpPr>
        <p:grpSpPr>
          <a:xfrm>
            <a:off x="1145257" y="322082"/>
            <a:ext cx="9901486" cy="5898464"/>
            <a:chOff x="-218883" y="132703"/>
            <a:chExt cx="9901486" cy="589846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DB9D69E-2531-C61D-DBBB-7C8C6D0C8EA2}"/>
                </a:ext>
              </a:extLst>
            </p:cNvPr>
            <p:cNvSpPr/>
            <p:nvPr/>
          </p:nvSpPr>
          <p:spPr>
            <a:xfrm rot="16200000">
              <a:off x="-1652196" y="3203069"/>
              <a:ext cx="4398263" cy="552834"/>
            </a:xfrm>
            <a:custGeom>
              <a:avLst/>
              <a:gdLst>
                <a:gd name="connsiteX0" fmla="*/ 0 w 4398263"/>
                <a:gd name="connsiteY0" fmla="*/ 0 h 552834"/>
                <a:gd name="connsiteX1" fmla="*/ 4398263 w 4398263"/>
                <a:gd name="connsiteY1" fmla="*/ 0 h 552834"/>
                <a:gd name="connsiteX2" fmla="*/ 4398263 w 4398263"/>
                <a:gd name="connsiteY2" fmla="*/ 552834 h 552834"/>
                <a:gd name="connsiteX3" fmla="*/ 0 w 4398263"/>
                <a:gd name="connsiteY3" fmla="*/ 552834 h 552834"/>
                <a:gd name="connsiteX4" fmla="*/ 0 w 4398263"/>
                <a:gd name="connsiteY4" fmla="*/ 0 h 55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263" h="552834">
                  <a:moveTo>
                    <a:pt x="0" y="0"/>
                  </a:moveTo>
                  <a:lnTo>
                    <a:pt x="4398263" y="0"/>
                  </a:lnTo>
                  <a:lnTo>
                    <a:pt x="4398263" y="552834"/>
                  </a:lnTo>
                  <a:lnTo>
                    <a:pt x="0" y="55283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487570" bIns="-1" numCol="1" spcCol="1270" anchor="t" anchorCtr="0">
              <a:noAutofit/>
            </a:bodyPr>
            <a:lstStyle/>
            <a:p>
              <a:pPr marL="0" lvl="0" indent="0" algn="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900" kern="120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9CB69BC-AAC6-E15F-0AEB-5426837FE9A4}"/>
                </a:ext>
              </a:extLst>
            </p:cNvPr>
            <p:cNvSpPr/>
            <p:nvPr/>
          </p:nvSpPr>
          <p:spPr>
            <a:xfrm>
              <a:off x="-218883" y="1431809"/>
              <a:ext cx="2941141" cy="4582055"/>
            </a:xfrm>
            <a:custGeom>
              <a:avLst/>
              <a:gdLst>
                <a:gd name="connsiteX0" fmla="*/ 0 w 2753704"/>
                <a:gd name="connsiteY0" fmla="*/ 0 h 4398263"/>
                <a:gd name="connsiteX1" fmla="*/ 2753704 w 2753704"/>
                <a:gd name="connsiteY1" fmla="*/ 0 h 4398263"/>
                <a:gd name="connsiteX2" fmla="*/ 2753704 w 2753704"/>
                <a:gd name="connsiteY2" fmla="*/ 4398263 h 4398263"/>
                <a:gd name="connsiteX3" fmla="*/ 0 w 2753704"/>
                <a:gd name="connsiteY3" fmla="*/ 4398263 h 4398263"/>
                <a:gd name="connsiteX4" fmla="*/ 0 w 2753704"/>
                <a:gd name="connsiteY4" fmla="*/ 0 h 439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04" h="4398263">
                  <a:moveTo>
                    <a:pt x="0" y="0"/>
                  </a:moveTo>
                  <a:lnTo>
                    <a:pt x="2753704" y="0"/>
                  </a:lnTo>
                  <a:lnTo>
                    <a:pt x="2753704" y="4398263"/>
                  </a:lnTo>
                  <a:lnTo>
                    <a:pt x="0" y="4398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487570" rIns="199136" bIns="199136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/>
                <a:t>Victoria </a:t>
              </a:r>
              <a:r>
                <a:rPr lang="en-US" sz="2800" b="1" kern="1200" dirty="0" err="1"/>
                <a:t>Maglaras</a:t>
              </a:r>
              <a:r>
                <a:rPr lang="en-US" sz="2800" b="1" kern="1200" dirty="0"/>
                <a:t>, DDS</a:t>
              </a:r>
            </a:p>
            <a:p>
              <a:pPr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800" b="1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Current Location: </a:t>
              </a:r>
              <a:r>
                <a:rPr lang="en-US" sz="2400" u="sng" kern="1200" dirty="0"/>
                <a:t>U of Michigan</a:t>
              </a:r>
            </a:p>
            <a:p>
              <a:pPr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400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Position: </a:t>
              </a:r>
              <a:r>
                <a:rPr lang="en-US" sz="2400" u="sng" kern="1200" dirty="0" err="1"/>
                <a:t>Perio</a:t>
              </a:r>
              <a:r>
                <a:rPr lang="en-US" sz="2400" u="sng" kern="1200" dirty="0"/>
                <a:t>, PhD Resident (K12 recipient)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21DF42E-7EC3-9C8D-F028-BBF857131660}"/>
                </a:ext>
              </a:extLst>
            </p:cNvPr>
            <p:cNvSpPr/>
            <p:nvPr/>
          </p:nvSpPr>
          <p:spPr>
            <a:xfrm rot="16200000">
              <a:off x="2524925" y="3374636"/>
              <a:ext cx="4398263" cy="552834"/>
            </a:xfrm>
            <a:custGeom>
              <a:avLst/>
              <a:gdLst>
                <a:gd name="connsiteX0" fmla="*/ 0 w 4398263"/>
                <a:gd name="connsiteY0" fmla="*/ 0 h 552834"/>
                <a:gd name="connsiteX1" fmla="*/ 4398263 w 4398263"/>
                <a:gd name="connsiteY1" fmla="*/ 0 h 552834"/>
                <a:gd name="connsiteX2" fmla="*/ 4398263 w 4398263"/>
                <a:gd name="connsiteY2" fmla="*/ 552834 h 552834"/>
                <a:gd name="connsiteX3" fmla="*/ 0 w 4398263"/>
                <a:gd name="connsiteY3" fmla="*/ 552834 h 552834"/>
                <a:gd name="connsiteX4" fmla="*/ 0 w 4398263"/>
                <a:gd name="connsiteY4" fmla="*/ 0 h 55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263" h="552834">
                  <a:moveTo>
                    <a:pt x="0" y="0"/>
                  </a:moveTo>
                  <a:lnTo>
                    <a:pt x="4398263" y="0"/>
                  </a:lnTo>
                  <a:lnTo>
                    <a:pt x="4398263" y="552834"/>
                  </a:lnTo>
                  <a:lnTo>
                    <a:pt x="0" y="55283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487570" bIns="-1" numCol="1" spcCol="1270" anchor="t" anchorCtr="0">
              <a:noAutofit/>
            </a:bodyPr>
            <a:lstStyle/>
            <a:p>
              <a:pPr marL="0" lvl="0" indent="0" algn="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900" kern="12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6B0D0F6-4564-02CD-D642-0CBE559A790D}"/>
                </a:ext>
              </a:extLst>
            </p:cNvPr>
            <p:cNvSpPr/>
            <p:nvPr/>
          </p:nvSpPr>
          <p:spPr>
            <a:xfrm>
              <a:off x="6761437" y="1449112"/>
              <a:ext cx="2921166" cy="4582055"/>
            </a:xfrm>
            <a:custGeom>
              <a:avLst/>
              <a:gdLst>
                <a:gd name="connsiteX0" fmla="*/ 0 w 2753704"/>
                <a:gd name="connsiteY0" fmla="*/ 0 h 4398263"/>
                <a:gd name="connsiteX1" fmla="*/ 2753704 w 2753704"/>
                <a:gd name="connsiteY1" fmla="*/ 0 h 4398263"/>
                <a:gd name="connsiteX2" fmla="*/ 2753704 w 2753704"/>
                <a:gd name="connsiteY2" fmla="*/ 4398263 h 4398263"/>
                <a:gd name="connsiteX3" fmla="*/ 0 w 2753704"/>
                <a:gd name="connsiteY3" fmla="*/ 4398263 h 4398263"/>
                <a:gd name="connsiteX4" fmla="*/ 0 w 2753704"/>
                <a:gd name="connsiteY4" fmla="*/ 0 h 439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04" h="4398263">
                  <a:moveTo>
                    <a:pt x="0" y="0"/>
                  </a:moveTo>
                  <a:lnTo>
                    <a:pt x="2753704" y="0"/>
                  </a:lnTo>
                  <a:lnTo>
                    <a:pt x="2753704" y="4398263"/>
                  </a:lnTo>
                  <a:lnTo>
                    <a:pt x="0" y="4398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487570" rIns="199136" bIns="199136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/>
                <a:t>Drashty P Mody, BS</a:t>
              </a:r>
            </a:p>
            <a:p>
              <a:pPr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800" b="1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Current Location: </a:t>
              </a:r>
              <a:r>
                <a:rPr lang="en-US" sz="2400" u="sng" kern="1200" dirty="0"/>
                <a:t>NIDCR (Bethesda),  Indiana University Dentistry</a:t>
              </a:r>
            </a:p>
            <a:p>
              <a:pPr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400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Position: </a:t>
              </a:r>
              <a:r>
                <a:rPr lang="en-US" sz="2400" u="sng" kern="1200" dirty="0"/>
                <a:t>DDS-PhD Student (NIH GPP recipient)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400" kern="12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948EFD-397A-7EBD-0E2A-9F6585B33CA0}"/>
                </a:ext>
              </a:extLst>
            </p:cNvPr>
            <p:cNvSpPr/>
            <p:nvPr/>
          </p:nvSpPr>
          <p:spPr>
            <a:xfrm>
              <a:off x="6477906" y="137843"/>
              <a:ext cx="1591714" cy="163717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5341183"/>
                <a:satOff val="23809"/>
                <a:lumOff val="2104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025AACD-B879-1C72-1194-B2C4A50349B3}"/>
                </a:ext>
              </a:extLst>
            </p:cNvPr>
            <p:cNvSpPr/>
            <p:nvPr/>
          </p:nvSpPr>
          <p:spPr>
            <a:xfrm rot="16200000">
              <a:off x="6692229" y="3354524"/>
              <a:ext cx="4398263" cy="552834"/>
            </a:xfrm>
            <a:custGeom>
              <a:avLst/>
              <a:gdLst>
                <a:gd name="connsiteX0" fmla="*/ 0 w 4398263"/>
                <a:gd name="connsiteY0" fmla="*/ 0 h 552834"/>
                <a:gd name="connsiteX1" fmla="*/ 4398263 w 4398263"/>
                <a:gd name="connsiteY1" fmla="*/ 0 h 552834"/>
                <a:gd name="connsiteX2" fmla="*/ 4398263 w 4398263"/>
                <a:gd name="connsiteY2" fmla="*/ 552834 h 552834"/>
                <a:gd name="connsiteX3" fmla="*/ 0 w 4398263"/>
                <a:gd name="connsiteY3" fmla="*/ 552834 h 552834"/>
                <a:gd name="connsiteX4" fmla="*/ 0 w 4398263"/>
                <a:gd name="connsiteY4" fmla="*/ 0 h 55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263" h="552834">
                  <a:moveTo>
                    <a:pt x="0" y="0"/>
                  </a:moveTo>
                  <a:lnTo>
                    <a:pt x="4398263" y="0"/>
                  </a:lnTo>
                  <a:lnTo>
                    <a:pt x="4398263" y="552834"/>
                  </a:lnTo>
                  <a:lnTo>
                    <a:pt x="0" y="55283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487570" bIns="-1" numCol="1" spcCol="1270" anchor="t" anchorCtr="0">
              <a:noAutofit/>
            </a:bodyPr>
            <a:lstStyle/>
            <a:p>
              <a:pPr marL="0" lvl="0" indent="0" algn="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9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9D51813-0098-8D23-2EBE-B67E40C91D7B}"/>
                </a:ext>
              </a:extLst>
            </p:cNvPr>
            <p:cNvSpPr/>
            <p:nvPr/>
          </p:nvSpPr>
          <p:spPr>
            <a:xfrm>
              <a:off x="3279071" y="1449112"/>
              <a:ext cx="2921165" cy="4582053"/>
            </a:xfrm>
            <a:custGeom>
              <a:avLst/>
              <a:gdLst>
                <a:gd name="connsiteX0" fmla="*/ 0 w 2753704"/>
                <a:gd name="connsiteY0" fmla="*/ 0 h 4398263"/>
                <a:gd name="connsiteX1" fmla="*/ 2753704 w 2753704"/>
                <a:gd name="connsiteY1" fmla="*/ 0 h 4398263"/>
                <a:gd name="connsiteX2" fmla="*/ 2753704 w 2753704"/>
                <a:gd name="connsiteY2" fmla="*/ 4398263 h 4398263"/>
                <a:gd name="connsiteX3" fmla="*/ 0 w 2753704"/>
                <a:gd name="connsiteY3" fmla="*/ 4398263 h 4398263"/>
                <a:gd name="connsiteX4" fmla="*/ 0 w 2753704"/>
                <a:gd name="connsiteY4" fmla="*/ 0 h 439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704" h="4398263">
                  <a:moveTo>
                    <a:pt x="0" y="0"/>
                  </a:moveTo>
                  <a:lnTo>
                    <a:pt x="2753704" y="0"/>
                  </a:lnTo>
                  <a:lnTo>
                    <a:pt x="2753704" y="4398263"/>
                  </a:lnTo>
                  <a:lnTo>
                    <a:pt x="0" y="43982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487570" rIns="170688" bIns="170688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b="1" kern="1200" dirty="0"/>
                <a:t>David Cruz </a:t>
              </a:r>
              <a:r>
                <a:rPr lang="en-US" sz="2800" b="1" kern="1200" dirty="0" err="1"/>
                <a:t>Walma</a:t>
              </a:r>
              <a:r>
                <a:rPr lang="en-US" sz="2800" b="1" kern="1200" dirty="0"/>
                <a:t>, PhD</a:t>
              </a:r>
            </a:p>
            <a:p>
              <a:pPr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800" b="1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Current Location: </a:t>
              </a:r>
              <a:r>
                <a:rPr lang="en-US" sz="2400" u="sng" kern="1200" dirty="0"/>
                <a:t>Oxford university and UAB</a:t>
              </a:r>
            </a:p>
            <a:p>
              <a:pPr lvl="1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400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Position: </a:t>
              </a:r>
              <a:r>
                <a:rPr lang="en-US" sz="2400" u="sng" kern="1200" dirty="0"/>
                <a:t>DDS-PhD (NIH </a:t>
              </a:r>
              <a:r>
                <a:rPr lang="en-US" sz="2400" u="sng" kern="1200" dirty="0" err="1"/>
                <a:t>OxCam</a:t>
              </a:r>
              <a:r>
                <a:rPr lang="en-US" sz="2400" u="sng" kern="1200" dirty="0"/>
                <a:t> recipient)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C4ECCE-EB79-74C5-C391-94FFB1997537}"/>
                </a:ext>
              </a:extLst>
            </p:cNvPr>
            <p:cNvSpPr/>
            <p:nvPr/>
          </p:nvSpPr>
          <p:spPr>
            <a:xfrm>
              <a:off x="2999655" y="132703"/>
              <a:ext cx="1658027" cy="163717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10682366"/>
                <a:satOff val="47617"/>
                <a:lumOff val="420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00DD73-2B96-9F44-1D71-9E743B417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50" y="304800"/>
            <a:ext cx="1591714" cy="163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207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947200-B459-45CF-8470-7E1B2D1B5B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126" b="4126"/>
          <a:stretch/>
        </p:blipFill>
        <p:spPr>
          <a:xfrm>
            <a:off x="-4440" y="231986"/>
            <a:ext cx="12192000" cy="6626014"/>
          </a:xfrm>
          <a:prstGeom prst="rect">
            <a:avLst/>
          </a:prstGeom>
          <a:solidFill>
            <a:srgbClr val="E2D1BB"/>
          </a:solidFill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1052" y="2676871"/>
            <a:ext cx="8589896" cy="7521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4800" dirty="0">
                <a:solidFill>
                  <a:schemeClr val="bg1"/>
                </a:solidFill>
              </a:rPr>
              <a:t>Q/A TIME!</a:t>
            </a:r>
            <a:endParaRPr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46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947200-B459-45CF-8470-7E1B2D1B5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31844" b="19605"/>
          <a:stretch/>
        </p:blipFill>
        <p:spPr>
          <a:xfrm>
            <a:off x="-4440" y="231986"/>
            <a:ext cx="12192000" cy="6626014"/>
          </a:xfrm>
          <a:prstGeom prst="rect">
            <a:avLst/>
          </a:prstGeom>
          <a:solidFill>
            <a:srgbClr val="E2D1BB"/>
          </a:solidFill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3528" y="501015"/>
            <a:ext cx="5514340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dirty="0"/>
              <a:t>For</a:t>
            </a:r>
            <a:r>
              <a:rPr sz="4800" spc="-130" dirty="0"/>
              <a:t> </a:t>
            </a:r>
            <a:r>
              <a:rPr sz="4800" dirty="0"/>
              <a:t>More</a:t>
            </a:r>
            <a:r>
              <a:rPr sz="4800" spc="-35" dirty="0"/>
              <a:t> </a:t>
            </a:r>
            <a:r>
              <a:rPr sz="4800" spc="-10" dirty="0"/>
              <a:t>Information</a:t>
            </a:r>
            <a:endParaRPr sz="4800" dirty="0"/>
          </a:p>
        </p:txBody>
      </p:sp>
      <p:sp>
        <p:nvSpPr>
          <p:cNvPr id="3" name="object 3"/>
          <p:cNvSpPr txBox="1"/>
          <p:nvPr/>
        </p:nvSpPr>
        <p:spPr>
          <a:xfrm>
            <a:off x="2200528" y="1752600"/>
            <a:ext cx="6410072" cy="37862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6379" indent="-233679" algn="ctr">
              <a:lnSpc>
                <a:spcPts val="3245"/>
              </a:lnSpc>
              <a:spcBef>
                <a:spcPts val="105"/>
              </a:spcBef>
              <a:buFont typeface="Arial"/>
              <a:buChar char="•"/>
              <a:tabLst>
                <a:tab pos="246379" algn="l"/>
              </a:tabLst>
            </a:pPr>
            <a:r>
              <a:rPr sz="2800" dirty="0">
                <a:latin typeface="Calibri"/>
                <a:cs typeface="Calibri"/>
              </a:rPr>
              <a:t>Medical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Research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Program</a:t>
            </a:r>
            <a:r>
              <a:rPr lang="en-US" sz="2800" spc="-10" dirty="0">
                <a:latin typeface="Calibri"/>
                <a:cs typeface="Calibri"/>
              </a:rPr>
              <a:t>:</a:t>
            </a:r>
            <a:endParaRPr lang="en-US" sz="2800" dirty="0">
              <a:latin typeface="Calibri"/>
              <a:cs typeface="Calibri"/>
            </a:endParaRPr>
          </a:p>
          <a:p>
            <a:pPr marL="12700" algn="ctr">
              <a:lnSpc>
                <a:spcPts val="3245"/>
              </a:lnSpc>
              <a:spcBef>
                <a:spcPts val="105"/>
              </a:spcBef>
              <a:tabLst>
                <a:tab pos="246379" algn="l"/>
              </a:tabLst>
            </a:pPr>
            <a:r>
              <a:rPr sz="2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https://clinicalcenter.nih.gov/training/mrsp</a:t>
            </a:r>
            <a:endParaRPr lang="en-US" sz="2800" u="sng" spc="-10" dirty="0">
              <a:solidFill>
                <a:srgbClr val="0462C1"/>
              </a:solidFill>
              <a:uFill>
                <a:solidFill>
                  <a:srgbClr val="0462C1"/>
                </a:solidFill>
              </a:uFill>
              <a:latin typeface="Calibri"/>
              <a:cs typeface="Calibri"/>
            </a:endParaRPr>
          </a:p>
          <a:p>
            <a:pPr marL="927735" algn="ctr">
              <a:lnSpc>
                <a:spcPts val="2765"/>
              </a:lnSpc>
            </a:pPr>
            <a:endParaRPr sz="2150" dirty="0">
              <a:latin typeface="Calibri"/>
              <a:cs typeface="Calibri"/>
            </a:endParaRPr>
          </a:p>
          <a:p>
            <a:pPr marL="246379" indent="-233679" algn="ctr">
              <a:lnSpc>
                <a:spcPts val="3200"/>
              </a:lnSpc>
              <a:buFont typeface="Arial"/>
              <a:buChar char="•"/>
              <a:tabLst>
                <a:tab pos="246379" algn="l"/>
              </a:tabLst>
            </a:pPr>
            <a:r>
              <a:rPr lang="en-US" sz="2800" dirty="0">
                <a:latin typeface="Calibri"/>
                <a:cs typeface="Calibri"/>
              </a:rPr>
              <a:t>NIDCR Research: </a:t>
            </a:r>
          </a:p>
          <a:p>
            <a:pPr marL="12700" algn="ctr">
              <a:lnSpc>
                <a:spcPts val="3200"/>
              </a:lnSpc>
              <a:tabLst>
                <a:tab pos="246379" algn="l"/>
              </a:tabLst>
            </a:pPr>
            <a:r>
              <a:rPr lang="en-US" sz="2800" dirty="0">
                <a:latin typeface="Calibri"/>
                <a:cs typeface="Calibri"/>
                <a:hlinkClick r:id="rId5"/>
              </a:rPr>
              <a:t>https://www.nidcr.nih.gov</a:t>
            </a:r>
            <a:endParaRPr lang="en-US" sz="2800" dirty="0">
              <a:latin typeface="Calibri"/>
              <a:cs typeface="Calibri"/>
            </a:endParaRPr>
          </a:p>
          <a:p>
            <a:pPr marL="12700" algn="ctr">
              <a:lnSpc>
                <a:spcPts val="3240"/>
              </a:lnSpc>
              <a:tabLst>
                <a:tab pos="245745" algn="l"/>
              </a:tabLst>
            </a:pPr>
            <a:endParaRPr lang="en-US" sz="2400" u="sng" spc="-10" dirty="0">
              <a:solidFill>
                <a:srgbClr val="0462C1"/>
              </a:solidFill>
              <a:uFill>
                <a:solidFill>
                  <a:srgbClr val="0462C1"/>
                </a:solidFill>
              </a:uFill>
              <a:latin typeface="Calibri"/>
              <a:cs typeface="Calibri"/>
            </a:endParaRPr>
          </a:p>
          <a:p>
            <a:pPr marL="246379" indent="-233679" algn="ctr">
              <a:lnSpc>
                <a:spcPct val="100000"/>
              </a:lnSpc>
              <a:spcBef>
                <a:spcPts val="1850"/>
              </a:spcBef>
              <a:buFont typeface="Arial"/>
              <a:buChar char="•"/>
              <a:tabLst>
                <a:tab pos="246379" algn="l"/>
              </a:tabLst>
            </a:pPr>
            <a:r>
              <a:rPr sz="2800" dirty="0">
                <a:latin typeface="Calibri"/>
                <a:cs typeface="Calibri"/>
              </a:rPr>
              <a:t>For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more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information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contact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us:</a:t>
            </a:r>
            <a:r>
              <a:rPr sz="2800" spc="65" dirty="0">
                <a:latin typeface="Calibri"/>
                <a:cs typeface="Calibri"/>
              </a:rPr>
              <a:t> </a:t>
            </a:r>
            <a:endParaRPr lang="en-US" sz="2800" spc="65" dirty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850"/>
              </a:spcBef>
              <a:tabLst>
                <a:tab pos="246379" algn="l"/>
              </a:tabLst>
            </a:pPr>
            <a:r>
              <a:rPr sz="2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MRSP@mail.nih.gov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3620F-A9E4-47CE-99CB-802A9A4FE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600" y="4050871"/>
            <a:ext cx="2819400" cy="28071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9624B3-7CE7-4D5C-9AF8-C755DE6E8BFB}"/>
              </a:ext>
            </a:extLst>
          </p:cNvPr>
          <p:cNvSpPr/>
          <p:nvPr/>
        </p:nvSpPr>
        <p:spPr>
          <a:xfrm>
            <a:off x="32550" y="5042118"/>
            <a:ext cx="40060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Follow us! </a:t>
            </a:r>
          </a:p>
          <a:p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CCMedEd#NIHMRSP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BBCD09-FD03-4F4D-AED0-1342984DA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1" y="6239332"/>
            <a:ext cx="371728" cy="4296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29360" cy="6858000"/>
            <a:chOff x="0" y="0"/>
            <a:chExt cx="12293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2936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" y="111760"/>
              <a:ext cx="1117600" cy="10058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760" y="5628640"/>
              <a:ext cx="1056640" cy="116839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40585" y="562546"/>
            <a:ext cx="8249920" cy="1369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Medical</a:t>
            </a:r>
            <a:r>
              <a:rPr sz="4400" spc="-125" dirty="0"/>
              <a:t> </a:t>
            </a:r>
            <a:r>
              <a:rPr sz="4400" dirty="0"/>
              <a:t>Research</a:t>
            </a:r>
            <a:r>
              <a:rPr sz="4400" spc="-114" dirty="0"/>
              <a:t> </a:t>
            </a:r>
            <a:r>
              <a:rPr sz="4400" dirty="0"/>
              <a:t>Scholars</a:t>
            </a:r>
            <a:r>
              <a:rPr sz="4400" spc="-135" dirty="0"/>
              <a:t> </a:t>
            </a:r>
            <a:r>
              <a:rPr sz="4400" spc="-10" dirty="0"/>
              <a:t>Program</a:t>
            </a:r>
            <a:endParaRPr sz="4400" dirty="0"/>
          </a:p>
          <a:p>
            <a:pPr marL="83185" algn="ctr">
              <a:lnSpc>
                <a:spcPct val="100000"/>
              </a:lnSpc>
              <a:spcBef>
                <a:spcPts val="10"/>
              </a:spcBef>
            </a:pPr>
            <a:r>
              <a:rPr sz="4400" dirty="0"/>
              <a:t>National</a:t>
            </a:r>
            <a:r>
              <a:rPr sz="4400" spc="-30" dirty="0"/>
              <a:t> </a:t>
            </a:r>
            <a:r>
              <a:rPr sz="4400" dirty="0"/>
              <a:t>Institutes</a:t>
            </a:r>
            <a:r>
              <a:rPr sz="4400" spc="-140" dirty="0"/>
              <a:t> </a:t>
            </a:r>
            <a:r>
              <a:rPr sz="4400" dirty="0"/>
              <a:t>of</a:t>
            </a:r>
            <a:r>
              <a:rPr sz="4400" spc="-90" dirty="0"/>
              <a:t> </a:t>
            </a:r>
            <a:r>
              <a:rPr sz="4400" spc="-10" dirty="0"/>
              <a:t>Health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0585" y="2118060"/>
            <a:ext cx="8534399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2600" dirty="0">
                <a:solidFill>
                  <a:schemeClr val="tx1"/>
                </a:solidFill>
                <a:latin typeface="Calibri"/>
                <a:cs typeface="Calibri"/>
              </a:rPr>
              <a:t>Office</a:t>
            </a:r>
            <a:r>
              <a:rPr sz="2600" spc="-18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chemeClr val="tx1"/>
                </a:solidFill>
                <a:latin typeface="Calibri"/>
                <a:cs typeface="Calibri"/>
              </a:rPr>
              <a:t>of</a:t>
            </a:r>
            <a:r>
              <a:rPr sz="2600" spc="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chemeClr val="tx1"/>
                </a:solidFill>
                <a:latin typeface="Calibri"/>
                <a:cs typeface="Calibri"/>
              </a:rPr>
              <a:t>Clinical</a:t>
            </a:r>
            <a:r>
              <a:rPr sz="2600" spc="-11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chemeClr val="tx1"/>
                </a:solidFill>
                <a:latin typeface="Calibri"/>
                <a:cs typeface="Calibri"/>
              </a:rPr>
              <a:t>Research</a:t>
            </a:r>
            <a:r>
              <a:rPr sz="2600" spc="-6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chemeClr val="tx1"/>
                </a:solidFill>
                <a:latin typeface="Calibri"/>
                <a:cs typeface="Calibri"/>
              </a:rPr>
              <a:t>Training</a:t>
            </a:r>
            <a:r>
              <a:rPr sz="2600" spc="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chemeClr val="tx1"/>
                </a:solidFill>
                <a:latin typeface="Calibri"/>
                <a:cs typeface="Calibri"/>
              </a:rPr>
              <a:t>and</a:t>
            </a:r>
            <a:r>
              <a:rPr sz="2600" spc="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chemeClr val="tx1"/>
                </a:solidFill>
                <a:latin typeface="Calibri"/>
                <a:cs typeface="Calibri"/>
              </a:rPr>
              <a:t>Medical</a:t>
            </a:r>
            <a:r>
              <a:rPr sz="2600" spc="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chemeClr val="tx1"/>
                </a:solidFill>
                <a:latin typeface="Calibri"/>
                <a:cs typeface="Calibri"/>
              </a:rPr>
              <a:t>Education </a:t>
            </a:r>
            <a:endParaRPr lang="en-US" sz="2600" spc="-1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2600" dirty="0">
                <a:solidFill>
                  <a:schemeClr val="tx1"/>
                </a:solidFill>
                <a:latin typeface="Calibri"/>
                <a:cs typeface="Calibri"/>
              </a:rPr>
              <a:t>NIH</a:t>
            </a:r>
            <a:r>
              <a:rPr sz="2600" spc="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chemeClr val="tx1"/>
                </a:solidFill>
                <a:latin typeface="Calibri"/>
                <a:cs typeface="Calibri"/>
              </a:rPr>
              <a:t>Clinical</a:t>
            </a:r>
            <a:r>
              <a:rPr sz="2600" spc="-11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chemeClr val="tx1"/>
                </a:solidFill>
                <a:latin typeface="Calibri"/>
                <a:cs typeface="Calibri"/>
              </a:rPr>
              <a:t>Center</a:t>
            </a:r>
            <a:endParaRPr sz="2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26316A-C418-4599-A2BA-00FF7736C0A5}"/>
              </a:ext>
            </a:extLst>
          </p:cNvPr>
          <p:cNvSpPr/>
          <p:nvPr/>
        </p:nvSpPr>
        <p:spPr>
          <a:xfrm>
            <a:off x="640080" y="6104795"/>
            <a:ext cx="4871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Dina Parekh, M.D.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Director</a:t>
            </a:r>
          </a:p>
        </p:txBody>
      </p:sp>
      <p:pic>
        <p:nvPicPr>
          <p:cNvPr id="12" name="Picture 2" descr="image001">
            <a:extLst>
              <a:ext uri="{FF2B5EF4-FFF2-40B4-BE49-F238E27FC236}">
                <a16:creationId xmlns:a16="http://schemas.microsoft.com/office/drawing/2014/main" id="{A718DFCA-E046-4BC6-B749-E9216577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585" y="3429000"/>
            <a:ext cx="1832922" cy="246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8FBEB9-1772-40EA-BB5D-2804287C0D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05" y="3460503"/>
            <a:ext cx="1597158" cy="23998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D614D8-C562-4FB0-8B1F-17E572E2C231}"/>
              </a:ext>
            </a:extLst>
          </p:cNvPr>
          <p:cNvSpPr/>
          <p:nvPr/>
        </p:nvSpPr>
        <p:spPr>
          <a:xfrm>
            <a:off x="4849959" y="6124109"/>
            <a:ext cx="3115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Susan Leitman, M.D.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Academic Director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B97F11-03CD-460F-B347-AD9E56427660}"/>
              </a:ext>
            </a:extLst>
          </p:cNvPr>
          <p:cNvSpPr/>
          <p:nvPr/>
        </p:nvSpPr>
        <p:spPr>
          <a:xfrm>
            <a:off x="8153400" y="6104795"/>
            <a:ext cx="3115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Kenny Williams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Administrator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17701-BFF0-440F-B348-3FBB16CCB0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19" t="12951" r="5927"/>
          <a:stretch/>
        </p:blipFill>
        <p:spPr>
          <a:xfrm>
            <a:off x="8776580" y="3460503"/>
            <a:ext cx="1851729" cy="23998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9426" y="252590"/>
            <a:ext cx="10356850" cy="1005403"/>
          </a:xfrm>
          <a:prstGeom prst="rect">
            <a:avLst/>
          </a:prstGeom>
        </p:spPr>
        <p:txBody>
          <a:bodyPr vert="horz" wrap="square" lIns="0" tIns="26416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4800" dirty="0">
                <a:solidFill>
                  <a:srgbClr val="2E5496"/>
                </a:solidFill>
              </a:rPr>
              <a:t>NIH-Funded Research Workforce</a:t>
            </a:r>
            <a:endParaRPr sz="48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889CBAF-3B38-E3B8-4C06-FF7781F8A5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659500"/>
              </p:ext>
            </p:extLst>
          </p:nvPr>
        </p:nvGraphicFramePr>
        <p:xfrm>
          <a:off x="2362200" y="1438780"/>
          <a:ext cx="6858000" cy="523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E5EE47D-A986-C979-C28C-2EEEDC937DD2}"/>
              </a:ext>
            </a:extLst>
          </p:cNvPr>
          <p:cNvSpPr txBox="1"/>
          <p:nvPr/>
        </p:nvSpPr>
        <p:spPr>
          <a:xfrm>
            <a:off x="5977851" y="6550223"/>
            <a:ext cx="6179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Source: NIH IMPAC, Data produced by </a:t>
            </a:r>
            <a:r>
              <a:rPr lang="en-US" sz="1400" b="0" i="0" u="sng" strike="noStrike" dirty="0">
                <a:solidFill>
                  <a:schemeClr val="tx1"/>
                </a:solidFill>
                <a:effectLst/>
                <a:latin typeface="+mn-lt"/>
              </a:rPr>
              <a:t>NIDCR Office of Science Policy and Analysis.</a:t>
            </a:r>
            <a:endParaRPr lang="en-US" sz="1400" u="sng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2816-F11D-4F2C-AB71-C3382279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5" y="394271"/>
            <a:ext cx="10356850" cy="738664"/>
          </a:xfrm>
        </p:spPr>
        <p:txBody>
          <a:bodyPr/>
          <a:lstStyle/>
          <a:p>
            <a:r>
              <a:rPr lang="en-US" sz="4800" dirty="0"/>
              <a:t>NIH Biomedical Research Pipeline</a:t>
            </a:r>
          </a:p>
        </p:txBody>
      </p:sp>
      <p:pic>
        <p:nvPicPr>
          <p:cNvPr id="3" name="Picture 2" descr="CC Training Graphic. Draft 091013.jpg">
            <a:extLst>
              <a:ext uri="{FF2B5EF4-FFF2-40B4-BE49-F238E27FC236}">
                <a16:creationId xmlns:a16="http://schemas.microsoft.com/office/drawing/2014/main" id="{F04FAEED-9E2D-4A23-B382-D33A29768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175" y="1219200"/>
            <a:ext cx="10704096" cy="52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0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4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dirty="0"/>
              <a:t>NIH</a:t>
            </a:r>
            <a:r>
              <a:rPr sz="4800" spc="-135" dirty="0"/>
              <a:t> </a:t>
            </a:r>
            <a:r>
              <a:rPr sz="4800" dirty="0"/>
              <a:t>Medical</a:t>
            </a:r>
            <a:r>
              <a:rPr sz="4800" spc="-114" dirty="0"/>
              <a:t> </a:t>
            </a:r>
            <a:r>
              <a:rPr sz="4800" dirty="0"/>
              <a:t>Research</a:t>
            </a:r>
            <a:r>
              <a:rPr sz="4800" spc="-85" dirty="0"/>
              <a:t> </a:t>
            </a:r>
            <a:r>
              <a:rPr sz="4800" dirty="0"/>
              <a:t>Scholars</a:t>
            </a:r>
            <a:r>
              <a:rPr sz="4800" spc="20" dirty="0"/>
              <a:t> </a:t>
            </a:r>
            <a:r>
              <a:rPr sz="4800" spc="-10" dirty="0"/>
              <a:t>Program</a:t>
            </a:r>
            <a:endParaRPr sz="4800" dirty="0"/>
          </a:p>
        </p:txBody>
      </p:sp>
      <p:sp>
        <p:nvSpPr>
          <p:cNvPr id="3" name="object 3"/>
          <p:cNvSpPr txBox="1"/>
          <p:nvPr/>
        </p:nvSpPr>
        <p:spPr>
          <a:xfrm>
            <a:off x="1066800" y="1962702"/>
            <a:ext cx="9806305" cy="30912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5"/>
              </a:spcBef>
            </a:pPr>
            <a:r>
              <a:rPr sz="4000" i="1" dirty="0">
                <a:latin typeface="Calibri"/>
                <a:cs typeface="Calibri"/>
              </a:rPr>
              <a:t>“</a:t>
            </a:r>
            <a:r>
              <a:rPr lang="en-US" sz="4000" i="1" dirty="0">
                <a:latin typeface="Calibri"/>
                <a:cs typeface="Calibri"/>
              </a:rPr>
              <a:t>Not</a:t>
            </a:r>
            <a:r>
              <a:rPr lang="en-US" sz="4000" i="1" spc="-45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a</a:t>
            </a:r>
            <a:r>
              <a:rPr lang="en-US" sz="4000" i="1" spc="-25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research</a:t>
            </a:r>
            <a:r>
              <a:rPr lang="en-US" sz="4000" i="1" spc="-25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program</a:t>
            </a:r>
            <a:r>
              <a:rPr lang="en-US" sz="4000" i="1" spc="-50" dirty="0">
                <a:latin typeface="Calibri"/>
                <a:cs typeface="Calibri"/>
              </a:rPr>
              <a:t>…</a:t>
            </a:r>
            <a:r>
              <a:rPr lang="en-US" sz="4000" spc="-50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but</a:t>
            </a:r>
            <a:r>
              <a:rPr lang="en-US" sz="4000" i="1" spc="-25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a </a:t>
            </a:r>
            <a:r>
              <a:rPr lang="en-US" sz="4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career</a:t>
            </a:r>
            <a:r>
              <a:rPr lang="en-US" sz="4000" i="1" u="sng" spc="-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4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development</a:t>
            </a:r>
            <a:r>
              <a:rPr lang="en-US" sz="4000" i="1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4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program</a:t>
            </a:r>
            <a:r>
              <a:rPr lang="en-US" sz="4000" i="1" spc="15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for</a:t>
            </a:r>
            <a:r>
              <a:rPr lang="en-US" sz="4000" i="1" spc="35" dirty="0">
                <a:latin typeface="Calibri"/>
                <a:cs typeface="Calibri"/>
              </a:rPr>
              <a:t> </a:t>
            </a:r>
            <a:r>
              <a:rPr lang="en-US" sz="4000" i="1" spc="-10" dirty="0">
                <a:latin typeface="Calibri"/>
                <a:cs typeface="Calibri"/>
              </a:rPr>
              <a:t>students </a:t>
            </a:r>
            <a:r>
              <a:rPr lang="en-US" sz="4000" i="1" dirty="0">
                <a:latin typeface="Calibri"/>
                <a:cs typeface="Calibri"/>
              </a:rPr>
              <a:t>heading</a:t>
            </a:r>
            <a:r>
              <a:rPr lang="en-US" sz="4000" i="1" spc="-105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toward</a:t>
            </a:r>
            <a:r>
              <a:rPr lang="en-US" sz="4000" i="1" spc="-10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careers</a:t>
            </a:r>
            <a:r>
              <a:rPr lang="en-US" sz="4000" i="1" spc="-65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in</a:t>
            </a:r>
            <a:r>
              <a:rPr lang="en-US" sz="4000" i="1" spc="-10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biomedical</a:t>
            </a:r>
            <a:r>
              <a:rPr lang="en-US" sz="4000" i="1" spc="-70" dirty="0">
                <a:latin typeface="Calibri"/>
                <a:cs typeface="Calibri"/>
              </a:rPr>
              <a:t> </a:t>
            </a:r>
            <a:r>
              <a:rPr lang="en-US" sz="4000" i="1" spc="-10" dirty="0">
                <a:latin typeface="Calibri"/>
                <a:cs typeface="Calibri"/>
              </a:rPr>
              <a:t>research </a:t>
            </a:r>
            <a:r>
              <a:rPr lang="en-US" sz="4000" i="1" dirty="0">
                <a:latin typeface="Calibri"/>
                <a:cs typeface="Calibri"/>
              </a:rPr>
              <a:t>that</a:t>
            </a:r>
            <a:r>
              <a:rPr lang="en-US" sz="4000" i="1" spc="-114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is</a:t>
            </a:r>
            <a:r>
              <a:rPr lang="en-US" sz="4000" i="1" spc="-5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centered</a:t>
            </a:r>
            <a:r>
              <a:rPr lang="en-US" sz="4000" i="1" spc="-105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around</a:t>
            </a:r>
            <a:r>
              <a:rPr lang="en-US" sz="4000" i="1" spc="-105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a</a:t>
            </a:r>
            <a:r>
              <a:rPr lang="en-US" sz="4000" i="1" spc="50" dirty="0">
                <a:latin typeface="Calibri"/>
                <a:cs typeface="Calibri"/>
              </a:rPr>
              <a:t> </a:t>
            </a:r>
            <a:r>
              <a:rPr lang="en-US" sz="4000" i="1" dirty="0">
                <a:latin typeface="Calibri"/>
                <a:cs typeface="Calibri"/>
              </a:rPr>
              <a:t>robust</a:t>
            </a:r>
            <a:r>
              <a:rPr lang="en-US" sz="4000" i="1" spc="-25" dirty="0">
                <a:latin typeface="Calibri"/>
                <a:cs typeface="Calibri"/>
              </a:rPr>
              <a:t> </a:t>
            </a:r>
            <a:r>
              <a:rPr lang="en-US" sz="4000" i="1" spc="-10" dirty="0">
                <a:latin typeface="Calibri"/>
                <a:cs typeface="Calibri"/>
              </a:rPr>
              <a:t>investigation experience”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B36B9C67-A7CC-4905-9933-DB44F4876F1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3000" y="4825089"/>
            <a:ext cx="2844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528320"/>
            <a:ext cx="10356850" cy="12750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300" dirty="0"/>
              <a:t>NIH</a:t>
            </a:r>
            <a:r>
              <a:rPr sz="4300" spc="-100" dirty="0"/>
              <a:t> </a:t>
            </a:r>
            <a:r>
              <a:rPr sz="4300" dirty="0"/>
              <a:t>Medical</a:t>
            </a:r>
            <a:r>
              <a:rPr sz="4300" spc="-180" dirty="0"/>
              <a:t> </a:t>
            </a:r>
            <a:r>
              <a:rPr sz="4300" dirty="0"/>
              <a:t>Research</a:t>
            </a:r>
            <a:r>
              <a:rPr sz="4300" spc="-80" dirty="0"/>
              <a:t> </a:t>
            </a:r>
            <a:r>
              <a:rPr sz="4300" dirty="0"/>
              <a:t>Scholars</a:t>
            </a:r>
            <a:r>
              <a:rPr sz="4300" spc="-200" dirty="0"/>
              <a:t> </a:t>
            </a:r>
            <a:r>
              <a:rPr sz="4300" spc="-10" dirty="0"/>
              <a:t>Program</a:t>
            </a:r>
            <a:endParaRPr sz="43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5890C7-9A8A-420D-AC4E-496064B05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071" y="1524000"/>
            <a:ext cx="10839858" cy="4154984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Comprehensive year-long residential research program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U.S. medical, dental, and veterinary students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latin typeface="+mj-lt"/>
              </a:rPr>
              <a:t>after 2</a:t>
            </a:r>
            <a:r>
              <a:rPr lang="en-US" sz="2800" b="0" baseline="30000" dirty="0">
                <a:latin typeface="+mj-lt"/>
              </a:rPr>
              <a:t>nd</a:t>
            </a:r>
            <a:r>
              <a:rPr lang="en-US" sz="2800" b="0" dirty="0">
                <a:latin typeface="+mj-lt"/>
              </a:rPr>
              <a:t>, 3</a:t>
            </a:r>
            <a:r>
              <a:rPr lang="en-US" sz="2800" b="0" baseline="30000" dirty="0">
                <a:latin typeface="+mj-lt"/>
              </a:rPr>
              <a:t>rd</a:t>
            </a:r>
            <a:r>
              <a:rPr lang="en-US" sz="2800" b="0" dirty="0">
                <a:latin typeface="+mj-lt"/>
              </a:rPr>
              <a:t>, or 4</a:t>
            </a:r>
            <a:r>
              <a:rPr lang="en-US" sz="2800" b="0" baseline="30000" dirty="0">
                <a:latin typeface="+mj-lt"/>
              </a:rPr>
              <a:t>th</a:t>
            </a:r>
            <a:r>
              <a:rPr lang="en-US" sz="2800" b="0" dirty="0">
                <a:latin typeface="+mj-lt"/>
              </a:rPr>
              <a:t> year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Co-sponsored by NIH and private partners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>
                <a:latin typeface="+mj-lt"/>
              </a:rPr>
              <a:t>Mentored </a:t>
            </a:r>
            <a:r>
              <a:rPr lang="en-US" b="0" dirty="0">
                <a:latin typeface="+mj-lt"/>
              </a:rPr>
              <a:t>basic, translational, or clinical research projects 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Any of the 27 Institutes or Centers at NIH-Bethesda or satellite campuses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B5A6FD49-ED3E-4576-8722-AFE869651553}"/>
              </a:ext>
            </a:extLst>
          </p:cNvPr>
          <p:cNvSpPr/>
          <p:nvPr/>
        </p:nvSpPr>
        <p:spPr>
          <a:xfrm>
            <a:off x="7543800" y="0"/>
            <a:ext cx="4648200" cy="4156402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775811"/>
            <a:ext cx="470281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’23-</a:t>
            </a:r>
            <a:r>
              <a:rPr dirty="0"/>
              <a:t>’24</a:t>
            </a:r>
            <a:r>
              <a:rPr spc="40" dirty="0"/>
              <a:t> </a:t>
            </a:r>
            <a:r>
              <a:rPr dirty="0"/>
              <a:t>C</a:t>
            </a:r>
            <a:r>
              <a:rPr lang="en-US" dirty="0"/>
              <a:t>lass</a:t>
            </a:r>
            <a:r>
              <a:rPr spc="-45" dirty="0"/>
              <a:t> </a:t>
            </a:r>
            <a:r>
              <a:rPr lang="en-US" spc="-10" dirty="0"/>
              <a:t>Profile</a:t>
            </a:r>
            <a:endParaRPr spc="-1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DF487D-02FD-4C00-8810-47117239307B}"/>
              </a:ext>
            </a:extLst>
          </p:cNvPr>
          <p:cNvSpPr/>
          <p:nvPr/>
        </p:nvSpPr>
        <p:spPr>
          <a:xfrm>
            <a:off x="1905000" y="1752600"/>
            <a:ext cx="673719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+mn-lt"/>
              </a:rPr>
              <a:t>Class size </a:t>
            </a:r>
          </a:p>
          <a:p>
            <a:pPr marL="1200150" lvl="1" indent="-568325">
              <a:buFont typeface="Wingdings" panose="05000000000000000000" pitchFamily="2" charset="2"/>
              <a:buChar char="§"/>
            </a:pPr>
            <a:r>
              <a:rPr lang="en-US" sz="4000" dirty="0">
                <a:latin typeface="+mn-lt"/>
              </a:rPr>
              <a:t>52 Scholars</a:t>
            </a:r>
          </a:p>
          <a:p>
            <a:pPr>
              <a:spcBef>
                <a:spcPts val="600"/>
              </a:spcBef>
            </a:pPr>
            <a:r>
              <a:rPr lang="en-US" sz="4000" dirty="0">
                <a:latin typeface="+mn-lt"/>
              </a:rPr>
              <a:t>Gender</a:t>
            </a:r>
          </a:p>
          <a:p>
            <a:pPr marL="1200150" lvl="1" indent="-568325">
              <a:buFont typeface="Wingdings" panose="05000000000000000000" pitchFamily="2" charset="2"/>
              <a:buChar char="§"/>
            </a:pPr>
            <a:r>
              <a:rPr lang="en-US" sz="4000" dirty="0">
                <a:latin typeface="+mn-lt"/>
              </a:rPr>
              <a:t>29 women (56%)</a:t>
            </a:r>
          </a:p>
          <a:p>
            <a:pPr marL="1200150" lvl="1" indent="-568325">
              <a:buFont typeface="Wingdings" panose="05000000000000000000" pitchFamily="2" charset="2"/>
              <a:buChar char="§"/>
            </a:pPr>
            <a:r>
              <a:rPr lang="en-US" sz="4000" dirty="0">
                <a:latin typeface="+mn-lt"/>
              </a:rPr>
              <a:t>23 men (44%)</a:t>
            </a:r>
          </a:p>
          <a:p>
            <a:pPr>
              <a:spcBef>
                <a:spcPts val="600"/>
              </a:spcBef>
            </a:pPr>
            <a:r>
              <a:rPr lang="en-US" sz="4000" dirty="0">
                <a:latin typeface="+mn-lt"/>
              </a:rPr>
              <a:t>Diversity</a:t>
            </a:r>
          </a:p>
          <a:p>
            <a:pPr marL="1200150" indent="-568325">
              <a:buFont typeface="Wingdings" panose="05000000000000000000" pitchFamily="2" charset="2"/>
              <a:buChar char="§"/>
            </a:pPr>
            <a:r>
              <a:rPr lang="en-US" sz="4000" dirty="0">
                <a:latin typeface="+mn-lt"/>
              </a:rPr>
              <a:t>9 (17%) URM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E5B241-FDFC-45AD-9152-CC3DD2B7453A}"/>
              </a:ext>
            </a:extLst>
          </p:cNvPr>
          <p:cNvSpPr/>
          <p:nvPr/>
        </p:nvSpPr>
        <p:spPr>
          <a:xfrm>
            <a:off x="7924800" y="914400"/>
            <a:ext cx="426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u="none" strike="noStrike" baseline="0" dirty="0">
                <a:solidFill>
                  <a:srgbClr val="FFFFFF"/>
                </a:solidFill>
                <a:latin typeface="Calibri-BoldItalic"/>
              </a:rPr>
              <a:t>The premier pre-doctoral training program, shaping the future of health by inspiring careers in biomedical research as clinician-scientists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0150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2705" y="509524"/>
            <a:ext cx="79933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NIH</a:t>
            </a:r>
            <a:r>
              <a:rPr sz="4400" spc="-15" dirty="0"/>
              <a:t> </a:t>
            </a:r>
            <a:r>
              <a:rPr sz="4400" dirty="0"/>
              <a:t>MRSP</a:t>
            </a:r>
            <a:r>
              <a:rPr sz="4400" spc="15" dirty="0"/>
              <a:t> </a:t>
            </a:r>
            <a:r>
              <a:rPr sz="4400" dirty="0"/>
              <a:t>Scholar</a:t>
            </a:r>
            <a:r>
              <a:rPr sz="4400" spc="-80" dirty="0"/>
              <a:t> </a:t>
            </a:r>
            <a:r>
              <a:rPr sz="4400" dirty="0"/>
              <a:t>Benefit</a:t>
            </a:r>
            <a:r>
              <a:rPr sz="4400" spc="-200" dirty="0"/>
              <a:t> </a:t>
            </a:r>
            <a:r>
              <a:rPr sz="4400" spc="-30" dirty="0"/>
              <a:t>Package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101407" y="1567182"/>
            <a:ext cx="10485755" cy="4425699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245745" indent="-23304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45745" algn="l"/>
              </a:tabLst>
            </a:pPr>
            <a:r>
              <a:rPr sz="3600" dirty="0">
                <a:latin typeface="Calibri"/>
                <a:cs typeface="Calibri"/>
              </a:rPr>
              <a:t>12-month</a:t>
            </a:r>
            <a:r>
              <a:rPr sz="3600" spc="1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stipend</a:t>
            </a:r>
            <a:r>
              <a:rPr sz="3600" spc="225" dirty="0">
                <a:latin typeface="Calibri"/>
                <a:cs typeface="Calibri"/>
              </a:rPr>
              <a:t> </a:t>
            </a:r>
            <a:r>
              <a:rPr lang="en-US" sz="3600" spc="225" dirty="0">
                <a:latin typeface="Calibri"/>
                <a:cs typeface="Calibri"/>
              </a:rPr>
              <a:t>(~$50,400)</a:t>
            </a:r>
          </a:p>
          <a:p>
            <a:pPr marL="245745" indent="-23304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45745" algn="l"/>
              </a:tabLst>
            </a:pPr>
            <a:r>
              <a:rPr sz="3600" dirty="0">
                <a:latin typeface="Calibri"/>
                <a:cs typeface="Calibri"/>
              </a:rPr>
              <a:t>Relocation</a:t>
            </a:r>
            <a:r>
              <a:rPr sz="3600" spc="12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expenses</a:t>
            </a:r>
            <a:r>
              <a:rPr sz="3600" spc="9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to</a:t>
            </a:r>
            <a:r>
              <a:rPr sz="3600" spc="4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and</a:t>
            </a:r>
            <a:r>
              <a:rPr sz="3600" spc="-3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from</a:t>
            </a:r>
            <a:r>
              <a:rPr sz="3600" spc="114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Bethesda</a:t>
            </a:r>
            <a:endParaRPr sz="3600" dirty="0">
              <a:latin typeface="Calibri"/>
              <a:cs typeface="Calibri"/>
            </a:endParaRPr>
          </a:p>
          <a:p>
            <a:pPr marL="245745" marR="393065" indent="-233679">
              <a:lnSpc>
                <a:spcPct val="91400"/>
              </a:lnSpc>
              <a:spcBef>
                <a:spcPts val="1000"/>
              </a:spcBef>
              <a:buFont typeface="Arial"/>
              <a:buChar char="•"/>
              <a:tabLst>
                <a:tab pos="245745" algn="l"/>
              </a:tabLst>
            </a:pPr>
            <a:r>
              <a:rPr lang="en-US" sz="3600" dirty="0">
                <a:latin typeface="Calibri"/>
                <a:cs typeface="Calibri"/>
              </a:rPr>
              <a:t>On/Off-Campus housing options </a:t>
            </a:r>
            <a:endParaRPr sz="3600" dirty="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5745" algn="l"/>
              </a:tabLst>
            </a:pPr>
            <a:r>
              <a:rPr sz="3600" dirty="0">
                <a:latin typeface="Calibri"/>
                <a:cs typeface="Calibri"/>
              </a:rPr>
              <a:t>Domestic</a:t>
            </a:r>
            <a:r>
              <a:rPr sz="3600" spc="1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conference</a:t>
            </a:r>
            <a:r>
              <a:rPr sz="3600" spc="9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travel</a:t>
            </a:r>
            <a:r>
              <a:rPr sz="3600" spc="1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allowance</a:t>
            </a:r>
            <a:endParaRPr sz="3600" dirty="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5745" algn="l"/>
              </a:tabLst>
            </a:pPr>
            <a:r>
              <a:rPr sz="3600" dirty="0">
                <a:latin typeface="Calibri"/>
                <a:cs typeface="Calibri"/>
              </a:rPr>
              <a:t>Health</a:t>
            </a:r>
            <a:r>
              <a:rPr sz="3600" spc="100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insurance</a:t>
            </a:r>
            <a:endParaRPr sz="3600" dirty="0">
              <a:latin typeface="Calibri"/>
              <a:cs typeface="Calibri"/>
            </a:endParaRPr>
          </a:p>
          <a:p>
            <a:pPr marL="245745" indent="-233045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5745" algn="l"/>
              </a:tabLst>
            </a:pPr>
            <a:r>
              <a:rPr sz="3600" dirty="0">
                <a:latin typeface="Calibri"/>
                <a:cs typeface="Calibri"/>
              </a:rPr>
              <a:t>Personal</a:t>
            </a:r>
            <a:r>
              <a:rPr sz="3600" spc="16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education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fund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for</a:t>
            </a:r>
            <a:r>
              <a:rPr sz="3600" spc="10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scientific</a:t>
            </a:r>
            <a:r>
              <a:rPr sz="3600" spc="17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courses</a:t>
            </a:r>
            <a:r>
              <a:rPr sz="3600" spc="114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and</a:t>
            </a:r>
            <a:r>
              <a:rPr sz="3600" spc="7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textbooks</a:t>
            </a:r>
            <a:endParaRPr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5135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5688980FCD8B409A950865288BD58D" ma:contentTypeVersion="15" ma:contentTypeDescription="Create a new document." ma:contentTypeScope="" ma:versionID="12597379c59522a42f8218ed6fdc8ae1">
  <xsd:schema xmlns:xsd="http://www.w3.org/2001/XMLSchema" xmlns:xs="http://www.w3.org/2001/XMLSchema" xmlns:p="http://schemas.microsoft.com/office/2006/metadata/properties" xmlns:ns2="69d4c651-9286-4be6-942b-b4030a3f3c7a" xmlns:ns3="83969cdb-406a-45bf-b05e-72f287e2d21e" targetNamespace="http://schemas.microsoft.com/office/2006/metadata/properties" ma:root="true" ma:fieldsID="bec5094de210778b1f06af91498a3ca5" ns2:_="" ns3:_="">
    <xsd:import namespace="69d4c651-9286-4be6-942b-b4030a3f3c7a"/>
    <xsd:import namespace="83969cdb-406a-45bf-b05e-72f287e2d2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4c651-9286-4be6-942b-b4030a3f3c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e9f98e-9ad5-43de-b59a-72d7e946aa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69cdb-406a-45bf-b05e-72f287e2d21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0bc56af-c657-40c3-9cfd-423928504470}" ma:internalName="TaxCatchAll" ma:showField="CatchAllData" ma:web="83969cdb-406a-45bf-b05e-72f287e2d2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d4c651-9286-4be6-942b-b4030a3f3c7a">
      <Terms xmlns="http://schemas.microsoft.com/office/infopath/2007/PartnerControls"/>
    </lcf76f155ced4ddcb4097134ff3c332f>
    <TaxCatchAll xmlns="83969cdb-406a-45bf-b05e-72f287e2d21e" xsi:nil="true"/>
  </documentManagement>
</p:properties>
</file>

<file path=customXml/itemProps1.xml><?xml version="1.0" encoding="utf-8"?>
<ds:datastoreItem xmlns:ds="http://schemas.openxmlformats.org/officeDocument/2006/customXml" ds:itemID="{BFEC11D9-68A0-450D-B639-9502F33EED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92BFFE-5A34-4203-B622-5F6DF20C66D2}">
  <ds:schemaRefs>
    <ds:schemaRef ds:uri="69d4c651-9286-4be6-942b-b4030a3f3c7a"/>
    <ds:schemaRef ds:uri="83969cdb-406a-45bf-b05e-72f287e2d2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09CDB46-E032-4CFC-A813-95B138EAF99E}">
  <ds:schemaRefs>
    <ds:schemaRef ds:uri="69d4c651-9286-4be6-942b-b4030a3f3c7a"/>
    <ds:schemaRef ds:uri="83969cdb-406a-45bf-b05e-72f287e2d21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4b77578-9773-42d5-8507-251ca2dc2b06}" enabled="0" method="" siteId="{14b77578-9773-42d5-8507-251ca2dc2b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1486</TotalTime>
  <Words>1468</Words>
  <Application>Microsoft Office PowerPoint</Application>
  <PresentationFormat>Widescreen</PresentationFormat>
  <Paragraphs>314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Calibri-BoldItalic</vt:lpstr>
      <vt:lpstr>Century Gothic</vt:lpstr>
      <vt:lpstr>public-sans</vt:lpstr>
      <vt:lpstr>Wingdings</vt:lpstr>
      <vt:lpstr>Office Theme</vt:lpstr>
      <vt:lpstr>Dentist-Scientists in DC:  NSRG-MRSP Info  and  Alumni Panel</vt:lpstr>
      <vt:lpstr>Overview:</vt:lpstr>
      <vt:lpstr>Medical Research Scholars Program National Institutes of Health</vt:lpstr>
      <vt:lpstr>NIH-Funded Research Workforce</vt:lpstr>
      <vt:lpstr>NIH Biomedical Research Pipeline</vt:lpstr>
      <vt:lpstr>NIH Medical Research Scholars Program</vt:lpstr>
      <vt:lpstr>NIH Medical Research Scholars Program</vt:lpstr>
      <vt:lpstr>’23-’24 Class Profile</vt:lpstr>
      <vt:lpstr>NIH MRSP Scholar Benefit Package</vt:lpstr>
      <vt:lpstr>2024-2025 NIH Medical Research Scholars Program Timetable</vt:lpstr>
      <vt:lpstr>The Curriculum</vt:lpstr>
      <vt:lpstr>Mentorship: </vt:lpstr>
      <vt:lpstr>Beyond the Research: </vt:lpstr>
      <vt:lpstr>Recommendations for a competitive application</vt:lpstr>
      <vt:lpstr>Our Dental Scholars</vt:lpstr>
      <vt:lpstr>NIDCR Intramural Research – What do Scholars Investigate?</vt:lpstr>
      <vt:lpstr>PowerPoint Presentation</vt:lpstr>
      <vt:lpstr>PowerPoint Presentation</vt:lpstr>
      <vt:lpstr>Introduction of Panelists</vt:lpstr>
      <vt:lpstr>PowerPoint Presentation</vt:lpstr>
      <vt:lpstr>PowerPoint Presentation</vt:lpstr>
      <vt:lpstr>Q/A TIME!</vt:lpstr>
      <vt:lpstr>For 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Research Scholars Program at the National Institutes of Health</dc:title>
  <dc:creator>Dara Kessler</dc:creator>
  <cp:lastModifiedBy>Mody, Drashty (NIH/NIDCR) [F]</cp:lastModifiedBy>
  <cp:revision>190</cp:revision>
  <dcterms:created xsi:type="dcterms:W3CDTF">2023-10-26T15:51:58Z</dcterms:created>
  <dcterms:modified xsi:type="dcterms:W3CDTF">2023-12-06T23:28:30Z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2023-10-18T00:00:00Z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2023-10-26T00:00:00Z</vt:filetime>
  </property>
  <property fmtid="{D5CDD505-2E9C-101B-9397-08002B2CF9AE}" pid="5" name="Producer">
    <vt:lpwstr>Microsoft® PowerPoint® 2019</vt:lpwstr>
  </property>
  <property fmtid="{D5CDD505-2E9C-101B-9397-08002B2CF9AE}" pid="6" name="ContentTypeId">
    <vt:lpwstr>0x010100EF5688980FCD8B409A950865288BD58D</vt:lpwstr>
  </property>
  <property fmtid="{D5CDD505-2E9C-101B-9397-08002B2CF9AE}" pid="7" name="MediaServiceImageTags">
    <vt:lpwstr/>
  </property>
</Properties>
</file>