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260" r:id="rId6"/>
    <p:sldId id="261" r:id="rId7"/>
    <p:sldId id="262" r:id="rId8"/>
    <p:sldId id="271" r:id="rId9"/>
    <p:sldId id="277" r:id="rId10"/>
    <p:sldId id="270" r:id="rId11"/>
    <p:sldId id="263" r:id="rId12"/>
    <p:sldId id="278" r:id="rId13"/>
    <p:sldId id="279" r:id="rId14"/>
    <p:sldId id="286" r:id="rId15"/>
    <p:sldId id="264" r:id="rId16"/>
    <p:sldId id="275"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40"/>
  </p:normalViewPr>
  <p:slideViewPr>
    <p:cSldViewPr snapToGrid="0" snapToObjects="1">
      <p:cViewPr varScale="1">
        <p:scale>
          <a:sx n="115" d="100"/>
          <a:sy n="115" d="100"/>
        </p:scale>
        <p:origin x="11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37BE065-4CF7-1149-A75F-337512FB82AF}" type="datetimeFigureOut">
              <a:rPr lang="en-US" smtClean="0"/>
              <a:t>9/8/2020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04DCE6-D781-5C4F-8814-3FF0A0B96213}" type="slidenum">
              <a:rPr lang="en-US" smtClean="0"/>
              <a:t>‹#›</a:t>
            </a:fld>
            <a:endParaRPr lang="en-US"/>
          </a:p>
        </p:txBody>
      </p:sp>
    </p:spTree>
    <p:extLst>
      <p:ext uri="{BB962C8B-B14F-4D97-AF65-F5344CB8AC3E}">
        <p14:creationId xmlns:p14="http://schemas.microsoft.com/office/powerpoint/2010/main" val="23611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2E84-A4F2-664D-BA06-C91F5223BB6C}"/>
              </a:ext>
            </a:extLst>
          </p:cNvPr>
          <p:cNvSpPr>
            <a:spLocks noGrp="1"/>
          </p:cNvSpPr>
          <p:nvPr>
            <p:ph type="ctrTitle"/>
          </p:nvPr>
        </p:nvSpPr>
        <p:spPr>
          <a:xfrm>
            <a:off x="336042" y="2881624"/>
            <a:ext cx="7664958" cy="1070786"/>
          </a:xfrm>
        </p:spPr>
        <p:txBody>
          <a:bodyPr anchor="t">
            <a:normAutofit/>
          </a:bodyPr>
          <a:lstStyle>
            <a:lvl1pPr algn="l">
              <a:defRPr sz="33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CC3FF0E9-E80A-8B4D-A972-31C299B09E14}"/>
              </a:ext>
            </a:extLst>
          </p:cNvPr>
          <p:cNvSpPr>
            <a:spLocks noGrp="1"/>
          </p:cNvSpPr>
          <p:nvPr>
            <p:ph type="subTitle" idx="1"/>
          </p:nvPr>
        </p:nvSpPr>
        <p:spPr>
          <a:xfrm>
            <a:off x="336042" y="3761380"/>
            <a:ext cx="7664958" cy="1655762"/>
          </a:xfrm>
        </p:spPr>
        <p:txBody>
          <a:bodyPr anchor="t"/>
          <a:lstStyle>
            <a:lvl1pPr marL="0" indent="0" algn="l">
              <a:buNone/>
              <a:defRPr sz="18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8DC67A00-7D3E-9B4B-8FB9-B57449C2263D}"/>
              </a:ext>
            </a:extLst>
          </p:cNvPr>
          <p:cNvSpPr>
            <a:spLocks noGrp="1"/>
          </p:cNvSpPr>
          <p:nvPr>
            <p:ph type="dt" sz="half" idx="10"/>
          </p:nvPr>
        </p:nvSpPr>
        <p:spPr/>
        <p:txBody>
          <a:bodyPr/>
          <a:lstStyle/>
          <a:p>
            <a:fld id="{1FA89756-EB9A-874E-9ACB-550C3D828962}" type="datetime1">
              <a:rPr lang="en-US" smtClean="0"/>
              <a:t>9/8/2020</a:t>
            </a:fld>
            <a:endParaRPr lang="en-US"/>
          </a:p>
        </p:txBody>
      </p:sp>
      <p:sp>
        <p:nvSpPr>
          <p:cNvPr id="5" name="Footer Placeholder 4">
            <a:extLst>
              <a:ext uri="{FF2B5EF4-FFF2-40B4-BE49-F238E27FC236}">
                <a16:creationId xmlns:a16="http://schemas.microsoft.com/office/drawing/2014/main" id="{05B0A35A-B941-5047-B28F-276DC1E3E277}"/>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C31F4EDD-E423-6646-9ECA-33B702A5CE52}"/>
              </a:ext>
            </a:extLst>
          </p:cNvPr>
          <p:cNvSpPr>
            <a:spLocks noGrp="1"/>
          </p:cNvSpPr>
          <p:nvPr>
            <p:ph type="sldNum" sz="quarter" idx="12"/>
          </p:nvPr>
        </p:nvSpPr>
        <p:spPr/>
        <p:txBody>
          <a:bodyPr/>
          <a:lstStyle/>
          <a:p>
            <a:fld id="{94C11FAF-FB5E-FC4B-B668-8CE873F642AC}" type="slidenum">
              <a:rPr lang="en-US" smtClean="0"/>
              <a:t>‹#›</a:t>
            </a:fld>
            <a:endParaRPr lang="en-US"/>
          </a:p>
        </p:txBody>
      </p:sp>
      <p:pic>
        <p:nvPicPr>
          <p:cNvPr id="7" name="Picture 6">
            <a:extLst>
              <a:ext uri="{FF2B5EF4-FFF2-40B4-BE49-F238E27FC236}">
                <a16:creationId xmlns:a16="http://schemas.microsoft.com/office/drawing/2014/main" id="{5154F1F3-36E1-1C4A-A8DD-5539BBD73B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8472"/>
            <a:ext cx="3126526" cy="1974892"/>
          </a:xfrm>
          <a:prstGeom prst="rect">
            <a:avLst/>
          </a:prstGeom>
        </p:spPr>
      </p:pic>
      <p:pic>
        <p:nvPicPr>
          <p:cNvPr id="8" name="Picture 7">
            <a:extLst>
              <a:ext uri="{FF2B5EF4-FFF2-40B4-BE49-F238E27FC236}">
                <a16:creationId xmlns:a16="http://schemas.microsoft.com/office/drawing/2014/main" id="{090CD68A-035B-0046-A8AF-9976DC9A6A6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059044" y="638472"/>
            <a:ext cx="3088142" cy="1974892"/>
          </a:xfrm>
          <a:prstGeom prst="rect">
            <a:avLst/>
          </a:prstGeom>
        </p:spPr>
      </p:pic>
      <p:pic>
        <p:nvPicPr>
          <p:cNvPr id="9" name="Picture 8">
            <a:extLst>
              <a:ext uri="{FF2B5EF4-FFF2-40B4-BE49-F238E27FC236}">
                <a16:creationId xmlns:a16="http://schemas.microsoft.com/office/drawing/2014/main" id="{2925E42C-4839-254D-A198-92AD3DF729B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115050" y="638472"/>
            <a:ext cx="3028950" cy="1974914"/>
          </a:xfrm>
          <a:prstGeom prst="rect">
            <a:avLst/>
          </a:prstGeom>
        </p:spPr>
      </p:pic>
      <p:pic>
        <p:nvPicPr>
          <p:cNvPr id="10" name="Picture 9">
            <a:extLst>
              <a:ext uri="{FF2B5EF4-FFF2-40B4-BE49-F238E27FC236}">
                <a16:creationId xmlns:a16="http://schemas.microsoft.com/office/drawing/2014/main" id="{C0442F6E-060D-C546-BECE-01BB2C0134E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904168" y="4995718"/>
            <a:ext cx="2995295" cy="1157732"/>
          </a:xfrm>
          <a:prstGeom prst="rect">
            <a:avLst/>
          </a:prstGeom>
        </p:spPr>
      </p:pic>
    </p:spTree>
    <p:extLst>
      <p:ext uri="{BB962C8B-B14F-4D97-AF65-F5344CB8AC3E}">
        <p14:creationId xmlns:p14="http://schemas.microsoft.com/office/powerpoint/2010/main" val="98668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9875-AD76-B845-BEDA-0345FCF3696D}"/>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B974325-5A5A-C142-8933-5CFAE82F258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E571347B-92BE-B747-876D-D140CF746A00}"/>
              </a:ext>
            </a:extLst>
          </p:cNvPr>
          <p:cNvSpPr>
            <a:spLocks noGrp="1"/>
          </p:cNvSpPr>
          <p:nvPr>
            <p:ph type="dt" sz="half" idx="10"/>
          </p:nvPr>
        </p:nvSpPr>
        <p:spPr/>
        <p:txBody>
          <a:bodyPr/>
          <a:lstStyle/>
          <a:p>
            <a:fld id="{7F81D97D-8F48-3148-A7DF-29952997D8B6}" type="datetime1">
              <a:rPr lang="en-US" smtClean="0"/>
              <a:t>9/8/2020</a:t>
            </a:fld>
            <a:endParaRPr lang="en-US"/>
          </a:p>
        </p:txBody>
      </p:sp>
      <p:sp>
        <p:nvSpPr>
          <p:cNvPr id="5" name="Footer Placeholder 4">
            <a:extLst>
              <a:ext uri="{FF2B5EF4-FFF2-40B4-BE49-F238E27FC236}">
                <a16:creationId xmlns:a16="http://schemas.microsoft.com/office/drawing/2014/main" id="{8A7EF120-5735-354F-8EE8-AA3748C9EE3B}"/>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B0848A93-D3C3-7143-B37B-7FBE263DDFDE}"/>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40515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4501-BEC9-B54B-B642-C39D9245D503}"/>
              </a:ext>
            </a:extLst>
          </p:cNvPr>
          <p:cNvSpPr>
            <a:spLocks noGrp="1"/>
          </p:cNvSpPr>
          <p:nvPr>
            <p:ph type="title"/>
          </p:nvPr>
        </p:nvSpPr>
        <p:spPr>
          <a:xfrm>
            <a:off x="623888" y="3374137"/>
            <a:ext cx="7886700" cy="1066947"/>
          </a:xfrm>
        </p:spPr>
        <p:txBody>
          <a:bodyPr anchor="b">
            <a:normAutofit/>
          </a:bodyPr>
          <a:lstStyle>
            <a:lvl1pPr>
              <a:defRPr sz="3600" b="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A7A13133-FEA3-6C41-96D2-020C8F4696CB}"/>
              </a:ext>
            </a:extLst>
          </p:cNvPr>
          <p:cNvSpPr>
            <a:spLocks noGrp="1"/>
          </p:cNvSpPr>
          <p:nvPr>
            <p:ph type="body" idx="1"/>
          </p:nvPr>
        </p:nvSpPr>
        <p:spPr>
          <a:xfrm>
            <a:off x="623888" y="4589464"/>
            <a:ext cx="7886700" cy="1500187"/>
          </a:xfrm>
        </p:spPr>
        <p:txBody>
          <a:bodyPr/>
          <a:lstStyle>
            <a:lvl1pPr marL="0" indent="0">
              <a:buNone/>
              <a:defRPr sz="18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2D306DB8-70CE-D248-A1DE-6D2AE194A4C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E990D82-5EBA-0743-9CDD-F243A10F7F64}" type="datetime1">
              <a:rPr lang="en-US" smtClean="0"/>
              <a:t>9/8/2020</a:t>
            </a:fld>
            <a:endParaRPr lang="en-US"/>
          </a:p>
        </p:txBody>
      </p:sp>
      <p:sp>
        <p:nvSpPr>
          <p:cNvPr id="17" name="Footer Placeholder 4">
            <a:extLst>
              <a:ext uri="{FF2B5EF4-FFF2-40B4-BE49-F238E27FC236}">
                <a16:creationId xmlns:a16="http://schemas.microsoft.com/office/drawing/2014/main" id="{15CF1620-B3A0-4344-8E71-0BC7E80F25AA}"/>
              </a:ext>
            </a:extLst>
          </p:cNvPr>
          <p:cNvSpPr>
            <a:spLocks noGrp="1"/>
          </p:cNvSpPr>
          <p:nvPr>
            <p:ph type="ftr" sz="quarter" idx="3"/>
          </p:nvPr>
        </p:nvSpPr>
        <p:spPr>
          <a:xfrm>
            <a:off x="3028950" y="6465764"/>
            <a:ext cx="3086100" cy="365125"/>
          </a:xfrm>
          <a:prstGeom prst="rect">
            <a:avLst/>
          </a:prstGeom>
        </p:spPr>
        <p:txBody>
          <a:bodyPr vert="horz" lIns="91440" tIns="45720" rIns="91440" bIns="45720" rtlCol="0" anchor="ctr"/>
          <a:lstStyle>
            <a:lvl1pPr algn="ctr">
              <a:defRPr sz="750">
                <a:solidFill>
                  <a:schemeClr val="tx1">
                    <a:tint val="75000"/>
                  </a:schemeClr>
                </a:solidFill>
                <a:latin typeface="Arial" panose="020B0604020202020204" pitchFamily="34" charset="0"/>
                <a:cs typeface="Arial" panose="020B0604020202020204" pitchFamily="34" charset="0"/>
              </a:defRPr>
            </a:lvl1pPr>
          </a:lstStyle>
          <a:p>
            <a:r>
              <a:rPr lang="en-US" dirty="0"/>
              <a:t>WAKE FOREST BAPTIST HEALTH</a:t>
            </a:r>
          </a:p>
        </p:txBody>
      </p:sp>
      <p:sp>
        <p:nvSpPr>
          <p:cNvPr id="18" name="Slide Number Placeholder 5">
            <a:extLst>
              <a:ext uri="{FF2B5EF4-FFF2-40B4-BE49-F238E27FC236}">
                <a16:creationId xmlns:a16="http://schemas.microsoft.com/office/drawing/2014/main" id="{4DC22916-ED97-5443-B2DA-C3CAD7C44479}"/>
              </a:ext>
            </a:extLst>
          </p:cNvPr>
          <p:cNvSpPr>
            <a:spLocks noGrp="1"/>
          </p:cNvSpPr>
          <p:nvPr>
            <p:ph type="sldNum" sz="quarter" idx="4"/>
          </p:nvPr>
        </p:nvSpPr>
        <p:spPr>
          <a:xfrm>
            <a:off x="6862572" y="6465764"/>
            <a:ext cx="2057400" cy="365125"/>
          </a:xfrm>
          <a:prstGeom prst="rect">
            <a:avLst/>
          </a:prstGeom>
        </p:spPr>
        <p:txBody>
          <a:bodyPr vert="horz" lIns="91440" tIns="45720" rIns="91440" bIns="45720" rtlCol="0" anchor="ctr"/>
          <a:lstStyle>
            <a:lvl1pPr algn="r">
              <a:defRPr sz="1050">
                <a:solidFill>
                  <a:srgbClr val="9E7E16"/>
                </a:solidFill>
                <a:latin typeface="Arial" panose="020B0604020202020204" pitchFamily="34" charset="0"/>
                <a:cs typeface="Arial" panose="020B0604020202020204" pitchFamily="34" charset="0"/>
              </a:defRPr>
            </a:lvl1pPr>
          </a:lstStyle>
          <a:p>
            <a:fld id="{94C11FAF-FB5E-FC4B-B668-8CE873F642AC}" type="slidenum">
              <a:rPr lang="en-US" smtClean="0"/>
              <a:pPr/>
              <a:t>‹#›</a:t>
            </a:fld>
            <a:endParaRPr lang="en-US" dirty="0"/>
          </a:p>
        </p:txBody>
      </p:sp>
    </p:spTree>
    <p:extLst>
      <p:ext uri="{BB962C8B-B14F-4D97-AF65-F5344CB8AC3E}">
        <p14:creationId xmlns:p14="http://schemas.microsoft.com/office/powerpoint/2010/main" val="272066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18A6-87BE-0042-9C7E-815C592BB5D4}"/>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9109E24-06B0-0241-B55C-8A3036E7F941}"/>
              </a:ext>
            </a:extLst>
          </p:cNvPr>
          <p:cNvSpPr>
            <a:spLocks noGrp="1"/>
          </p:cNvSpPr>
          <p:nvPr>
            <p:ph sz="half" idx="1"/>
          </p:nvPr>
        </p:nvSpPr>
        <p:spPr>
          <a:xfrm>
            <a:off x="628650" y="1331849"/>
            <a:ext cx="3886200" cy="49135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37E2827D-CD92-BB42-A064-AC8B243CFFAE}"/>
              </a:ext>
            </a:extLst>
          </p:cNvPr>
          <p:cNvSpPr>
            <a:spLocks noGrp="1"/>
          </p:cNvSpPr>
          <p:nvPr>
            <p:ph sz="half" idx="2"/>
          </p:nvPr>
        </p:nvSpPr>
        <p:spPr>
          <a:xfrm>
            <a:off x="4629150" y="1331849"/>
            <a:ext cx="3886200" cy="49135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BD77AB34-434A-BB43-AC41-C741F11DD396}"/>
              </a:ext>
            </a:extLst>
          </p:cNvPr>
          <p:cNvSpPr>
            <a:spLocks noGrp="1"/>
          </p:cNvSpPr>
          <p:nvPr>
            <p:ph type="dt" sz="half" idx="10"/>
          </p:nvPr>
        </p:nvSpPr>
        <p:spPr/>
        <p:txBody>
          <a:bodyPr/>
          <a:lstStyle/>
          <a:p>
            <a:fld id="{D3A55D91-0C42-5B43-8F32-9ADF93218E59}" type="datetime1">
              <a:rPr lang="en-US" smtClean="0"/>
              <a:t>9/8/2020</a:t>
            </a:fld>
            <a:endParaRPr lang="en-US"/>
          </a:p>
        </p:txBody>
      </p:sp>
      <p:sp>
        <p:nvSpPr>
          <p:cNvPr id="6" name="Footer Placeholder 5">
            <a:extLst>
              <a:ext uri="{FF2B5EF4-FFF2-40B4-BE49-F238E27FC236}">
                <a16:creationId xmlns:a16="http://schemas.microsoft.com/office/drawing/2014/main" id="{E94D860C-5CB8-934E-B019-434CBD80E343}"/>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687DFE0F-8061-414B-B413-F4FECABF9446}"/>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87262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FF3B-2453-3A4C-ACB3-37FA05B9A3A7}"/>
              </a:ext>
            </a:extLst>
          </p:cNvPr>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B519B6B7-09DB-F14F-9AA9-2A1D0A906D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6FB04324-3911-6D4A-81F4-76177989F36F}"/>
              </a:ext>
            </a:extLst>
          </p:cNvPr>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FAC3FC1A-4B0F-C24F-8FFF-2459744678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8E52CA00-B8B5-5749-BE18-4C61A3ABD238}"/>
              </a:ext>
            </a:extLst>
          </p:cNvPr>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E659B886-0CB5-5E43-B625-039D4E31AE15}"/>
              </a:ext>
            </a:extLst>
          </p:cNvPr>
          <p:cNvSpPr>
            <a:spLocks noGrp="1"/>
          </p:cNvSpPr>
          <p:nvPr>
            <p:ph type="dt" sz="half" idx="10"/>
          </p:nvPr>
        </p:nvSpPr>
        <p:spPr/>
        <p:txBody>
          <a:bodyPr/>
          <a:lstStyle/>
          <a:p>
            <a:fld id="{3E1DB888-9835-274E-9502-7A660C27AE5D}" type="datetime1">
              <a:rPr lang="en-US" smtClean="0"/>
              <a:t>9/8/2020</a:t>
            </a:fld>
            <a:endParaRPr lang="en-US"/>
          </a:p>
        </p:txBody>
      </p:sp>
      <p:sp>
        <p:nvSpPr>
          <p:cNvPr id="8" name="Footer Placeholder 7">
            <a:extLst>
              <a:ext uri="{FF2B5EF4-FFF2-40B4-BE49-F238E27FC236}">
                <a16:creationId xmlns:a16="http://schemas.microsoft.com/office/drawing/2014/main" id="{AA65DD34-1514-0F4A-95ED-A80AF137649F}"/>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2067C3-7950-6A48-A00C-3A17870108BE}"/>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262076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C681-EDCC-C144-AED8-78C525BEBD5F}"/>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D8B0A514-905D-4C4E-A15F-A6254BAB96EE}"/>
              </a:ext>
            </a:extLst>
          </p:cNvPr>
          <p:cNvSpPr>
            <a:spLocks noGrp="1"/>
          </p:cNvSpPr>
          <p:nvPr>
            <p:ph type="dt" sz="half" idx="10"/>
          </p:nvPr>
        </p:nvSpPr>
        <p:spPr/>
        <p:txBody>
          <a:bodyPr/>
          <a:lstStyle/>
          <a:p>
            <a:fld id="{CA268726-8A1C-2C46-81F3-A8BFACD1ACB8}" type="datetime1">
              <a:rPr lang="en-US" smtClean="0"/>
              <a:t>9/8/2020</a:t>
            </a:fld>
            <a:endParaRPr lang="en-US"/>
          </a:p>
        </p:txBody>
      </p:sp>
      <p:sp>
        <p:nvSpPr>
          <p:cNvPr id="4" name="Footer Placeholder 3">
            <a:extLst>
              <a:ext uri="{FF2B5EF4-FFF2-40B4-BE49-F238E27FC236}">
                <a16:creationId xmlns:a16="http://schemas.microsoft.com/office/drawing/2014/main" id="{C89FCD22-4A33-9744-8AC7-2CB31530090E}"/>
              </a:ext>
            </a:extLst>
          </p:cNvPr>
          <p:cNvSpPr>
            <a:spLocks noGrp="1"/>
          </p:cNvSpPr>
          <p:nvPr>
            <p:ph type="ftr" sz="quarter" idx="11"/>
          </p:nvPr>
        </p:nvSpPr>
        <p:spPr/>
        <p:txBody>
          <a:bodyPr/>
          <a:lstStyle/>
          <a:p>
            <a:r>
              <a:rPr lang="en-US"/>
              <a:t>WAKE FOREST BAPTIST HEALTH</a:t>
            </a:r>
          </a:p>
        </p:txBody>
      </p:sp>
      <p:sp>
        <p:nvSpPr>
          <p:cNvPr id="5" name="Slide Number Placeholder 4">
            <a:extLst>
              <a:ext uri="{FF2B5EF4-FFF2-40B4-BE49-F238E27FC236}">
                <a16:creationId xmlns:a16="http://schemas.microsoft.com/office/drawing/2014/main" id="{B6768B05-7964-314A-BEEC-72FE805D80BB}"/>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34313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6592F-69C0-0F47-BB0F-DC36A4B672AA}"/>
              </a:ext>
            </a:extLst>
          </p:cNvPr>
          <p:cNvSpPr>
            <a:spLocks noGrp="1"/>
          </p:cNvSpPr>
          <p:nvPr>
            <p:ph type="dt" sz="half" idx="10"/>
          </p:nvPr>
        </p:nvSpPr>
        <p:spPr/>
        <p:txBody>
          <a:bodyPr/>
          <a:lstStyle/>
          <a:p>
            <a:fld id="{6AE7EC9C-4B4D-5B4D-BDBA-ED963BB7C21F}" type="datetime1">
              <a:rPr lang="en-US" smtClean="0"/>
              <a:t>9/8/2020</a:t>
            </a:fld>
            <a:endParaRPr lang="en-US"/>
          </a:p>
        </p:txBody>
      </p:sp>
      <p:sp>
        <p:nvSpPr>
          <p:cNvPr id="3" name="Footer Placeholder 2">
            <a:extLst>
              <a:ext uri="{FF2B5EF4-FFF2-40B4-BE49-F238E27FC236}">
                <a16:creationId xmlns:a16="http://schemas.microsoft.com/office/drawing/2014/main" id="{EE294A9A-1BC5-E04D-B758-0EE372E20749}"/>
              </a:ext>
            </a:extLst>
          </p:cNvPr>
          <p:cNvSpPr>
            <a:spLocks noGrp="1"/>
          </p:cNvSpPr>
          <p:nvPr>
            <p:ph type="ftr" sz="quarter" idx="11"/>
          </p:nvPr>
        </p:nvSpPr>
        <p:spPr/>
        <p:txBody>
          <a:bodyPr/>
          <a:lstStyle/>
          <a:p>
            <a:r>
              <a:rPr lang="en-US"/>
              <a:t>WAKE FOREST BAPTIST HEALTH</a:t>
            </a:r>
          </a:p>
        </p:txBody>
      </p:sp>
      <p:sp>
        <p:nvSpPr>
          <p:cNvPr id="4" name="Slide Number Placeholder 3">
            <a:extLst>
              <a:ext uri="{FF2B5EF4-FFF2-40B4-BE49-F238E27FC236}">
                <a16:creationId xmlns:a16="http://schemas.microsoft.com/office/drawing/2014/main" id="{62A398A2-F3F7-9242-A25E-A62B38ABA69F}"/>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165899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B810-B28D-E24C-881B-DEBDD6757F98}"/>
              </a:ext>
            </a:extLst>
          </p:cNvPr>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8D028B1-0C08-AE41-A7DB-971B2CC740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3B4197CB-5C79-AE49-9E3E-7E35928142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D4C04A41-2554-EA40-B007-7E62CF024740}"/>
              </a:ext>
            </a:extLst>
          </p:cNvPr>
          <p:cNvSpPr>
            <a:spLocks noGrp="1"/>
          </p:cNvSpPr>
          <p:nvPr>
            <p:ph type="dt" sz="half" idx="10"/>
          </p:nvPr>
        </p:nvSpPr>
        <p:spPr/>
        <p:txBody>
          <a:bodyPr/>
          <a:lstStyle/>
          <a:p>
            <a:fld id="{3AEEF539-EA35-1549-9B88-39BFB12EF1A7}" type="datetime1">
              <a:rPr lang="en-US" smtClean="0"/>
              <a:t>9/8/2020</a:t>
            </a:fld>
            <a:endParaRPr lang="en-US"/>
          </a:p>
        </p:txBody>
      </p:sp>
      <p:sp>
        <p:nvSpPr>
          <p:cNvPr id="6" name="Footer Placeholder 5">
            <a:extLst>
              <a:ext uri="{FF2B5EF4-FFF2-40B4-BE49-F238E27FC236}">
                <a16:creationId xmlns:a16="http://schemas.microsoft.com/office/drawing/2014/main" id="{6ED0472A-3F56-2D49-AC13-8FAB98EB2F9C}"/>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D16FB9E3-D749-6040-8B58-38978638E604}"/>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153267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BF2A-A87A-1940-B2EE-CEAE68AD2BDF}"/>
              </a:ext>
            </a:extLst>
          </p:cNvPr>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127DA671-C272-EC48-952C-E067E55B93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8C1248DA-401F-5A46-94D3-EBBBD73164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91A9EA26-1920-5243-84A4-28214325F2CF}"/>
              </a:ext>
            </a:extLst>
          </p:cNvPr>
          <p:cNvSpPr>
            <a:spLocks noGrp="1"/>
          </p:cNvSpPr>
          <p:nvPr>
            <p:ph type="dt" sz="half" idx="10"/>
          </p:nvPr>
        </p:nvSpPr>
        <p:spPr/>
        <p:txBody>
          <a:bodyPr/>
          <a:lstStyle/>
          <a:p>
            <a:fld id="{C06D21BD-CFDD-954E-A0F5-01AA41EBDAFD}" type="datetime1">
              <a:rPr lang="en-US" smtClean="0"/>
              <a:t>9/8/2020</a:t>
            </a:fld>
            <a:endParaRPr lang="en-US"/>
          </a:p>
        </p:txBody>
      </p:sp>
      <p:sp>
        <p:nvSpPr>
          <p:cNvPr id="6" name="Footer Placeholder 5">
            <a:extLst>
              <a:ext uri="{FF2B5EF4-FFF2-40B4-BE49-F238E27FC236}">
                <a16:creationId xmlns:a16="http://schemas.microsoft.com/office/drawing/2014/main" id="{50752992-95DB-F044-842B-13657AF1A065}"/>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B66DA016-729F-3342-9C8F-BAAD9D7A022A}"/>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86898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E98647-DE0E-9745-8AE2-8DCC1C654119}"/>
              </a:ext>
            </a:extLst>
          </p:cNvPr>
          <p:cNvPicPr>
            <a:picLocks noChangeAspect="1"/>
          </p:cNvPicPr>
          <p:nvPr userDrawn="1"/>
        </p:nvPicPr>
        <p:blipFill rotWithShape="1">
          <a:blip r:embed="rId11" cstate="print">
            <a:alphaModFix amt="15000"/>
            <a:extLst>
              <a:ext uri="{28A0092B-C50C-407E-A947-70E740481C1C}">
                <a14:useLocalDpi xmlns:a14="http://schemas.microsoft.com/office/drawing/2010/main"/>
              </a:ext>
            </a:extLst>
          </a:blip>
          <a:srcRect l="24691" r="21163" b="18644"/>
          <a:stretch/>
        </p:blipFill>
        <p:spPr>
          <a:xfrm rot="10800000">
            <a:off x="0" y="0"/>
            <a:ext cx="9144000" cy="6971234"/>
          </a:xfrm>
          <a:prstGeom prst="rect">
            <a:avLst/>
          </a:prstGeom>
        </p:spPr>
      </p:pic>
      <p:sp>
        <p:nvSpPr>
          <p:cNvPr id="2" name="Title Placeholder 1">
            <a:extLst>
              <a:ext uri="{FF2B5EF4-FFF2-40B4-BE49-F238E27FC236}">
                <a16:creationId xmlns:a16="http://schemas.microsoft.com/office/drawing/2014/main" id="{1F44EDD4-4752-334B-9166-A0879546131A}"/>
              </a:ext>
            </a:extLst>
          </p:cNvPr>
          <p:cNvSpPr>
            <a:spLocks noGrp="1"/>
          </p:cNvSpPr>
          <p:nvPr>
            <p:ph type="title"/>
          </p:nvPr>
        </p:nvSpPr>
        <p:spPr>
          <a:xfrm>
            <a:off x="628650" y="365126"/>
            <a:ext cx="7886700" cy="89674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9DFBAB6F-42F4-DA40-9679-CA71E97F1165}"/>
              </a:ext>
            </a:extLst>
          </p:cNvPr>
          <p:cNvSpPr>
            <a:spLocks noGrp="1"/>
          </p:cNvSpPr>
          <p:nvPr>
            <p:ph type="body" idx="1"/>
          </p:nvPr>
        </p:nvSpPr>
        <p:spPr>
          <a:xfrm>
            <a:off x="628650" y="1335024"/>
            <a:ext cx="7886700" cy="50200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3BA5D4B-1BD2-E342-94A2-701D37554C30}"/>
              </a:ext>
            </a:extLst>
          </p:cNvPr>
          <p:cNvSpPr>
            <a:spLocks noGrp="1"/>
          </p:cNvSpPr>
          <p:nvPr>
            <p:ph type="dt" sz="half" idx="2"/>
          </p:nvPr>
        </p:nvSpPr>
        <p:spPr>
          <a:xfrm>
            <a:off x="169164" y="6465764"/>
            <a:ext cx="2057400" cy="365125"/>
          </a:xfrm>
          <a:prstGeom prst="rect">
            <a:avLst/>
          </a:prstGeom>
        </p:spPr>
        <p:txBody>
          <a:bodyPr vert="horz" lIns="91440" tIns="45720" rIns="91440" bIns="45720" rtlCol="0" anchor="ctr"/>
          <a:lstStyle>
            <a:lvl1pPr algn="l">
              <a:defRPr sz="750">
                <a:solidFill>
                  <a:schemeClr val="tx1">
                    <a:tint val="75000"/>
                  </a:schemeClr>
                </a:solidFill>
                <a:latin typeface="Arial" panose="020B0604020202020204" pitchFamily="34" charset="0"/>
                <a:cs typeface="Arial" panose="020B0604020202020204" pitchFamily="34" charset="0"/>
              </a:defRPr>
            </a:lvl1pPr>
          </a:lstStyle>
          <a:p>
            <a:fld id="{FA5C96F5-5852-004B-996F-17663B78453C}" type="datetime1">
              <a:rPr lang="en-US" smtClean="0"/>
              <a:t>9/8/2020</a:t>
            </a:fld>
            <a:endParaRPr lang="en-US" dirty="0"/>
          </a:p>
        </p:txBody>
      </p:sp>
      <p:sp>
        <p:nvSpPr>
          <p:cNvPr id="5" name="Footer Placeholder 4">
            <a:extLst>
              <a:ext uri="{FF2B5EF4-FFF2-40B4-BE49-F238E27FC236}">
                <a16:creationId xmlns:a16="http://schemas.microsoft.com/office/drawing/2014/main" id="{7EF4D9B2-79BB-CA48-8ADD-07C47A059729}"/>
              </a:ext>
            </a:extLst>
          </p:cNvPr>
          <p:cNvSpPr>
            <a:spLocks noGrp="1"/>
          </p:cNvSpPr>
          <p:nvPr>
            <p:ph type="ftr" sz="quarter" idx="3"/>
          </p:nvPr>
        </p:nvSpPr>
        <p:spPr>
          <a:xfrm>
            <a:off x="3028950" y="6465764"/>
            <a:ext cx="3086100" cy="365125"/>
          </a:xfrm>
          <a:prstGeom prst="rect">
            <a:avLst/>
          </a:prstGeom>
        </p:spPr>
        <p:txBody>
          <a:bodyPr vert="horz" lIns="91440" tIns="45720" rIns="91440" bIns="45720" rtlCol="0" anchor="ctr"/>
          <a:lstStyle>
            <a:lvl1pPr algn="ctr">
              <a:defRPr sz="750">
                <a:solidFill>
                  <a:schemeClr val="tx1">
                    <a:tint val="75000"/>
                  </a:schemeClr>
                </a:solidFill>
                <a:latin typeface="Arial" panose="020B0604020202020204" pitchFamily="34" charset="0"/>
                <a:cs typeface="Arial" panose="020B0604020202020204" pitchFamily="34" charset="0"/>
              </a:defRPr>
            </a:lvl1pPr>
          </a:lstStyle>
          <a:p>
            <a:r>
              <a:rPr lang="en-US" dirty="0"/>
              <a:t>WAKE FOREST BAPTIST HEALTH</a:t>
            </a:r>
          </a:p>
        </p:txBody>
      </p:sp>
      <p:sp>
        <p:nvSpPr>
          <p:cNvPr id="6" name="Slide Number Placeholder 5">
            <a:extLst>
              <a:ext uri="{FF2B5EF4-FFF2-40B4-BE49-F238E27FC236}">
                <a16:creationId xmlns:a16="http://schemas.microsoft.com/office/drawing/2014/main" id="{AC4F80C5-C63D-6E42-952A-9B9C20A3E705}"/>
              </a:ext>
            </a:extLst>
          </p:cNvPr>
          <p:cNvSpPr>
            <a:spLocks noGrp="1"/>
          </p:cNvSpPr>
          <p:nvPr>
            <p:ph type="sldNum" sz="quarter" idx="4"/>
          </p:nvPr>
        </p:nvSpPr>
        <p:spPr>
          <a:xfrm>
            <a:off x="6862572" y="6465764"/>
            <a:ext cx="2057400" cy="365125"/>
          </a:xfrm>
          <a:prstGeom prst="rect">
            <a:avLst/>
          </a:prstGeom>
        </p:spPr>
        <p:txBody>
          <a:bodyPr vert="horz" lIns="91440" tIns="45720" rIns="91440" bIns="45720" rtlCol="0" anchor="ctr"/>
          <a:lstStyle>
            <a:lvl1pPr algn="r">
              <a:defRPr sz="1050" b="1">
                <a:solidFill>
                  <a:srgbClr val="9E7E16"/>
                </a:solidFill>
                <a:latin typeface="Arial" panose="020B0604020202020204" pitchFamily="34" charset="0"/>
                <a:cs typeface="Arial" panose="020B0604020202020204" pitchFamily="34" charset="0"/>
              </a:defRPr>
            </a:lvl1pPr>
          </a:lstStyle>
          <a:p>
            <a:fld id="{94C11FAF-FB5E-FC4B-B668-8CE873F642AC}" type="slidenum">
              <a:rPr lang="en-US" smtClean="0"/>
              <a:pPr/>
              <a:t>‹#›</a:t>
            </a:fld>
            <a:endParaRPr lang="en-US" dirty="0"/>
          </a:p>
        </p:txBody>
      </p:sp>
    </p:spTree>
    <p:extLst>
      <p:ext uri="{BB962C8B-B14F-4D97-AF65-F5344CB8AC3E}">
        <p14:creationId xmlns:p14="http://schemas.microsoft.com/office/powerpoint/2010/main" val="267511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685800" rtl="0" eaLnBrk="1" latinLnBrk="0" hangingPunct="1">
        <a:lnSpc>
          <a:spcPct val="90000"/>
        </a:lnSpc>
        <a:spcBef>
          <a:spcPct val="0"/>
        </a:spcBef>
        <a:buNone/>
        <a:defRPr sz="3300" b="0" kern="1200">
          <a:solidFill>
            <a:srgbClr val="9E7E16"/>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scoggin@wakehealt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apa.org/news/press/release/stress/2020/stress-in-America-covid-june.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8172-320A-1844-A2E2-58EC5FFBAB6E}"/>
              </a:ext>
            </a:extLst>
          </p:cNvPr>
          <p:cNvSpPr>
            <a:spLocks noGrp="1"/>
          </p:cNvSpPr>
          <p:nvPr>
            <p:ph type="ctrTitle"/>
          </p:nvPr>
        </p:nvSpPr>
        <p:spPr>
          <a:xfrm>
            <a:off x="336042" y="2881623"/>
            <a:ext cx="7664958" cy="1632187"/>
          </a:xfrm>
        </p:spPr>
        <p:txBody>
          <a:bodyPr>
            <a:normAutofit/>
          </a:bodyPr>
          <a:lstStyle/>
          <a:p>
            <a:r>
              <a:rPr lang="en-US" dirty="0" smtClean="0"/>
              <a:t>COVID-FATIGUE: </a:t>
            </a:r>
            <a:br>
              <a:rPr lang="en-US" dirty="0" smtClean="0"/>
            </a:br>
            <a:r>
              <a:rPr lang="en-US" dirty="0" smtClean="0"/>
              <a:t>Tired of being cooped up, careful, uncertain and scared</a:t>
            </a:r>
            <a:endParaRPr lang="en-US" dirty="0"/>
          </a:p>
        </p:txBody>
      </p:sp>
      <p:sp>
        <p:nvSpPr>
          <p:cNvPr id="3" name="Subtitle 2">
            <a:extLst>
              <a:ext uri="{FF2B5EF4-FFF2-40B4-BE49-F238E27FC236}">
                <a16:creationId xmlns:a16="http://schemas.microsoft.com/office/drawing/2014/main" id="{88D8170D-074C-4949-BF02-5CBC5275560D}"/>
              </a:ext>
            </a:extLst>
          </p:cNvPr>
          <p:cNvSpPr>
            <a:spLocks noGrp="1"/>
          </p:cNvSpPr>
          <p:nvPr>
            <p:ph type="subTitle" idx="1"/>
          </p:nvPr>
        </p:nvSpPr>
        <p:spPr>
          <a:xfrm>
            <a:off x="336042" y="4854633"/>
            <a:ext cx="7601989" cy="770327"/>
          </a:xfrm>
        </p:spPr>
        <p:txBody>
          <a:bodyPr>
            <a:normAutofit fontScale="25000" lnSpcReduction="20000"/>
          </a:bodyPr>
          <a:lstStyle/>
          <a:p>
            <a:pPr>
              <a:spcBef>
                <a:spcPts val="0"/>
              </a:spcBef>
            </a:pPr>
            <a:r>
              <a:rPr lang="en-US" sz="5600" b="1" dirty="0"/>
              <a:t>Steven N. Scoggin M.Div., Psy.D, LCMHC</a:t>
            </a:r>
            <a:endParaRPr lang="en-US" sz="5600" dirty="0"/>
          </a:p>
          <a:p>
            <a:pPr>
              <a:spcBef>
                <a:spcPts val="0"/>
              </a:spcBef>
            </a:pPr>
            <a:r>
              <a:rPr lang="en-US" sz="5600" dirty="0"/>
              <a:t>Associate Vice-President of Behavioral Health</a:t>
            </a:r>
          </a:p>
          <a:p>
            <a:pPr>
              <a:spcBef>
                <a:spcPts val="0"/>
              </a:spcBef>
            </a:pPr>
            <a:r>
              <a:rPr lang="en-US" sz="5600" dirty="0"/>
              <a:t>Interim Chair, Department of Psychiatry and Behavioral Medicine </a:t>
            </a:r>
          </a:p>
          <a:p>
            <a:pPr>
              <a:spcBef>
                <a:spcPts val="0"/>
              </a:spcBef>
            </a:pPr>
            <a:r>
              <a:rPr lang="en-US" sz="5600" dirty="0"/>
              <a:t>Assistant Professor, Department of Psychiatry and Behavioral Medicine</a:t>
            </a:r>
          </a:p>
          <a:p>
            <a:pPr>
              <a:spcBef>
                <a:spcPts val="0"/>
              </a:spcBef>
            </a:pPr>
            <a:r>
              <a:rPr lang="en-US" sz="5600" u="sng" dirty="0">
                <a:hlinkClick r:id="rId2"/>
              </a:rPr>
              <a:t>sscoggin@wakehealth.edu-</a:t>
            </a:r>
            <a:r>
              <a:rPr lang="en-US" sz="5600" dirty="0"/>
              <a:t> 336-716-7578</a:t>
            </a:r>
          </a:p>
          <a:p>
            <a:endParaRPr lang="en-US" dirty="0"/>
          </a:p>
        </p:txBody>
      </p:sp>
    </p:spTree>
    <p:extLst>
      <p:ext uri="{BB962C8B-B14F-4D97-AF65-F5344CB8AC3E}">
        <p14:creationId xmlns:p14="http://schemas.microsoft.com/office/powerpoint/2010/main" val="2053931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7EC9C-4B4D-5B4D-BDBA-ED963BB7C21F}" type="datetime1">
              <a:rPr lang="en-US" smtClean="0"/>
              <a:t>9/8/2020</a:t>
            </a:fld>
            <a:endParaRPr lang="en-US"/>
          </a:p>
        </p:txBody>
      </p:sp>
      <p:sp>
        <p:nvSpPr>
          <p:cNvPr id="3" name="Footer Placeholder 2"/>
          <p:cNvSpPr>
            <a:spLocks noGrp="1"/>
          </p:cNvSpPr>
          <p:nvPr>
            <p:ph type="ftr" sz="quarter" idx="11"/>
          </p:nvPr>
        </p:nvSpPr>
        <p:spPr/>
        <p:txBody>
          <a:bodyPr/>
          <a:lstStyle/>
          <a:p>
            <a:r>
              <a:rPr lang="en-US" smtClean="0"/>
              <a:t>WAKE FOREST BAPTIST HEALTH</a:t>
            </a:r>
            <a:endParaRPr lang="en-US"/>
          </a:p>
        </p:txBody>
      </p:sp>
      <p:sp>
        <p:nvSpPr>
          <p:cNvPr id="4" name="Slide Number Placeholder 3"/>
          <p:cNvSpPr>
            <a:spLocks noGrp="1"/>
          </p:cNvSpPr>
          <p:nvPr>
            <p:ph type="sldNum" sz="quarter" idx="12"/>
          </p:nvPr>
        </p:nvSpPr>
        <p:spPr/>
        <p:txBody>
          <a:bodyPr/>
          <a:lstStyle/>
          <a:p>
            <a:fld id="{94C11FAF-FB5E-FC4B-B668-8CE873F642AC}" type="slidenum">
              <a:rPr lang="en-US" smtClean="0"/>
              <a:t>10</a:t>
            </a:fld>
            <a:endParaRPr lang="en-US"/>
          </a:p>
        </p:txBody>
      </p:sp>
      <p:pic>
        <p:nvPicPr>
          <p:cNvPr id="5" name="Picture 4"/>
          <p:cNvPicPr>
            <a:picLocks noChangeAspect="1"/>
          </p:cNvPicPr>
          <p:nvPr/>
        </p:nvPicPr>
        <p:blipFill>
          <a:blip r:embed="rId2"/>
          <a:stretch>
            <a:fillRect/>
          </a:stretch>
        </p:blipFill>
        <p:spPr>
          <a:xfrm>
            <a:off x="6433554" y="2194561"/>
            <a:ext cx="2260159" cy="2973897"/>
          </a:xfrm>
          <a:prstGeom prst="rect">
            <a:avLst/>
          </a:prstGeom>
        </p:spPr>
      </p:pic>
      <p:sp>
        <p:nvSpPr>
          <p:cNvPr id="6" name="TextBox 5"/>
          <p:cNvSpPr txBox="1"/>
          <p:nvPr/>
        </p:nvSpPr>
        <p:spPr>
          <a:xfrm>
            <a:off x="390698" y="365760"/>
            <a:ext cx="8303015" cy="1200329"/>
          </a:xfrm>
          <a:prstGeom prst="rect">
            <a:avLst/>
          </a:prstGeom>
          <a:noFill/>
        </p:spPr>
        <p:txBody>
          <a:bodyPr wrap="square" rtlCol="0">
            <a:spAutoFit/>
          </a:bodyPr>
          <a:lstStyle/>
          <a:p>
            <a:r>
              <a:rPr lang="en-US" sz="3600" b="1" dirty="0" smtClean="0"/>
              <a:t>Strategies to manage Stress and Maintain Well-Being (Interpersonal Self-Care)</a:t>
            </a:r>
            <a:endParaRPr lang="en-US" sz="3600" b="1" dirty="0"/>
          </a:p>
        </p:txBody>
      </p:sp>
      <p:sp>
        <p:nvSpPr>
          <p:cNvPr id="7" name="TextBox 6"/>
          <p:cNvSpPr txBox="1"/>
          <p:nvPr/>
        </p:nvSpPr>
        <p:spPr>
          <a:xfrm>
            <a:off x="581890" y="1903615"/>
            <a:ext cx="5336771"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Stay Connected</a:t>
            </a:r>
          </a:p>
          <a:p>
            <a:pPr marL="800100" lvl="1" indent="-342900">
              <a:buFont typeface="Arial" panose="020B0604020202020204" pitchFamily="34" charset="0"/>
              <a:buChar char="•"/>
            </a:pPr>
            <a:r>
              <a:rPr lang="en-US" sz="2000" dirty="0" smtClean="0"/>
              <a:t>Reach out to family, friends, members of faith communities for social contact.  </a:t>
            </a:r>
            <a:r>
              <a:rPr lang="en-US" sz="2000" b="1" dirty="0" smtClean="0"/>
              <a:t>Meaningful connections and emotional support are critical to our health and well-being.</a:t>
            </a:r>
          </a:p>
          <a:p>
            <a:pPr marL="800100" lvl="1" indent="-342900">
              <a:buFont typeface="Arial" panose="020B0604020202020204" pitchFamily="34" charset="0"/>
              <a:buChar char="•"/>
            </a:pPr>
            <a:r>
              <a:rPr lang="en-US" sz="2000" dirty="0" smtClean="0"/>
              <a:t>Support one another.</a:t>
            </a:r>
            <a:endParaRPr lang="en-US" sz="2000" dirty="0"/>
          </a:p>
        </p:txBody>
      </p:sp>
      <p:sp>
        <p:nvSpPr>
          <p:cNvPr id="8" name="Rectangle 7"/>
          <p:cNvSpPr/>
          <p:nvPr/>
        </p:nvSpPr>
        <p:spPr>
          <a:xfrm>
            <a:off x="6700058" y="2528978"/>
            <a:ext cx="1920240" cy="2639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1890" y="4150384"/>
            <a:ext cx="5292090"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Nurture social relationships</a:t>
            </a:r>
          </a:p>
          <a:p>
            <a:pPr marL="742950" lvl="1" indent="-285750">
              <a:buFont typeface="Arial" panose="020B0604020202020204" pitchFamily="34" charset="0"/>
              <a:buChar char="•"/>
            </a:pPr>
            <a:r>
              <a:rPr lang="en-US" sz="2000" dirty="0" smtClean="0"/>
              <a:t>Make time.</a:t>
            </a:r>
          </a:p>
          <a:p>
            <a:pPr marL="742950" lvl="1" indent="-285750">
              <a:buFont typeface="Arial" panose="020B0604020202020204" pitchFamily="34" charset="0"/>
              <a:buChar char="•"/>
            </a:pPr>
            <a:r>
              <a:rPr lang="en-US" sz="2000" dirty="0" smtClean="0"/>
              <a:t>Express admiration, appreciation, and affection.</a:t>
            </a:r>
          </a:p>
          <a:p>
            <a:pPr marL="742950" lvl="1" indent="-285750">
              <a:buFont typeface="Arial" panose="020B0604020202020204" pitchFamily="34" charset="0"/>
              <a:buChar char="•"/>
            </a:pPr>
            <a:r>
              <a:rPr lang="en-US" sz="2000" dirty="0" smtClean="0"/>
              <a:t>Respond actively to “good news” from the important people in your life. (Make a big deal!)</a:t>
            </a:r>
          </a:p>
          <a:p>
            <a:pPr marL="742950" lvl="1" indent="-285750">
              <a:buFont typeface="Arial" panose="020B0604020202020204" pitchFamily="34" charset="0"/>
              <a:buChar char="•"/>
            </a:pPr>
            <a:r>
              <a:rPr lang="en-US" sz="2000" dirty="0" smtClean="0"/>
              <a:t>Manage (and don’t ignore) conflict.</a:t>
            </a:r>
            <a:endParaRPr lang="en-US" sz="2000" dirty="0"/>
          </a:p>
        </p:txBody>
      </p:sp>
    </p:spTree>
    <p:extLst>
      <p:ext uri="{BB962C8B-B14F-4D97-AF65-F5344CB8AC3E}">
        <p14:creationId xmlns:p14="http://schemas.microsoft.com/office/powerpoint/2010/main" val="3305683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7EC9C-4B4D-5B4D-BDBA-ED963BB7C21F}" type="datetime1">
              <a:rPr lang="en-US" smtClean="0"/>
              <a:t>9/8/2020</a:t>
            </a:fld>
            <a:endParaRPr lang="en-US"/>
          </a:p>
        </p:txBody>
      </p:sp>
      <p:sp>
        <p:nvSpPr>
          <p:cNvPr id="3" name="Footer Placeholder 2"/>
          <p:cNvSpPr>
            <a:spLocks noGrp="1"/>
          </p:cNvSpPr>
          <p:nvPr>
            <p:ph type="ftr" sz="quarter" idx="11"/>
          </p:nvPr>
        </p:nvSpPr>
        <p:spPr/>
        <p:txBody>
          <a:bodyPr/>
          <a:lstStyle/>
          <a:p>
            <a:r>
              <a:rPr lang="en-US" smtClean="0"/>
              <a:t>WAKE FOREST BAPTIST HEALTH</a:t>
            </a:r>
            <a:endParaRPr lang="en-US"/>
          </a:p>
        </p:txBody>
      </p:sp>
      <p:sp>
        <p:nvSpPr>
          <p:cNvPr id="4" name="Slide Number Placeholder 3"/>
          <p:cNvSpPr>
            <a:spLocks noGrp="1"/>
          </p:cNvSpPr>
          <p:nvPr>
            <p:ph type="sldNum" sz="quarter" idx="12"/>
          </p:nvPr>
        </p:nvSpPr>
        <p:spPr/>
        <p:txBody>
          <a:bodyPr/>
          <a:lstStyle/>
          <a:p>
            <a:fld id="{94C11FAF-FB5E-FC4B-B668-8CE873F642AC}" type="slidenum">
              <a:rPr lang="en-US" smtClean="0"/>
              <a:t>11</a:t>
            </a:fld>
            <a:endParaRPr lang="en-US"/>
          </a:p>
        </p:txBody>
      </p:sp>
      <p:sp>
        <p:nvSpPr>
          <p:cNvPr id="5" name="TextBox 4"/>
          <p:cNvSpPr txBox="1"/>
          <p:nvPr/>
        </p:nvSpPr>
        <p:spPr>
          <a:xfrm>
            <a:off x="648392" y="249382"/>
            <a:ext cx="7672648" cy="1200329"/>
          </a:xfrm>
          <a:prstGeom prst="rect">
            <a:avLst/>
          </a:prstGeom>
          <a:noFill/>
        </p:spPr>
        <p:txBody>
          <a:bodyPr wrap="square" rtlCol="0">
            <a:spAutoFit/>
          </a:bodyPr>
          <a:lstStyle/>
          <a:p>
            <a:r>
              <a:rPr lang="en-US" sz="3600" b="1" dirty="0" smtClean="0"/>
              <a:t>Strategies to Manage Stress and Maintain Well-Being</a:t>
            </a:r>
            <a:endParaRPr lang="en-US" sz="3600" b="1" dirty="0"/>
          </a:p>
        </p:txBody>
      </p:sp>
      <p:pic>
        <p:nvPicPr>
          <p:cNvPr id="6" name="Picture 5"/>
          <p:cNvPicPr>
            <a:picLocks noChangeAspect="1"/>
          </p:cNvPicPr>
          <p:nvPr/>
        </p:nvPicPr>
        <p:blipFill>
          <a:blip r:embed="rId2"/>
          <a:stretch>
            <a:fillRect/>
          </a:stretch>
        </p:blipFill>
        <p:spPr>
          <a:xfrm>
            <a:off x="6237265" y="4468085"/>
            <a:ext cx="2715750" cy="1712434"/>
          </a:xfrm>
          <a:prstGeom prst="rect">
            <a:avLst/>
          </a:prstGeom>
        </p:spPr>
      </p:pic>
      <p:sp>
        <p:nvSpPr>
          <p:cNvPr id="7" name="Rectangle 6"/>
          <p:cNvSpPr/>
          <p:nvPr/>
        </p:nvSpPr>
        <p:spPr>
          <a:xfrm>
            <a:off x="6204222" y="4468085"/>
            <a:ext cx="2781836" cy="1712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8392" y="1449711"/>
            <a:ext cx="5004261"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Be Present</a:t>
            </a:r>
          </a:p>
          <a:p>
            <a:pPr marL="742950" lvl="1" indent="-285750">
              <a:buFont typeface="Arial" panose="020B0604020202020204" pitchFamily="34" charset="0"/>
              <a:buChar char="•"/>
            </a:pPr>
            <a:r>
              <a:rPr lang="en-US" sz="2000" dirty="0" smtClean="0"/>
              <a:t>Future concerns and “what if” questions can take us out of the present moment.</a:t>
            </a:r>
          </a:p>
          <a:p>
            <a:pPr marL="742950" lvl="1" indent="-285750">
              <a:buFont typeface="Arial" panose="020B0604020202020204" pitchFamily="34" charset="0"/>
              <a:buChar char="•"/>
            </a:pPr>
            <a:r>
              <a:rPr lang="en-US" sz="2000" dirty="0" smtClean="0"/>
              <a:t>Practice </a:t>
            </a:r>
            <a:r>
              <a:rPr lang="en-US" sz="2000" b="1" dirty="0" smtClean="0"/>
              <a:t>mindfulness </a:t>
            </a:r>
            <a:r>
              <a:rPr lang="en-US" sz="2000" dirty="0" smtClean="0"/>
              <a:t>(simply noticing something in the present moment – your feelings, what you see, what you hear – without judgment) to stay present, focused, and centered.</a:t>
            </a:r>
          </a:p>
        </p:txBody>
      </p:sp>
      <p:sp>
        <p:nvSpPr>
          <p:cNvPr id="9" name="TextBox 8"/>
          <p:cNvSpPr txBox="1"/>
          <p:nvPr/>
        </p:nvSpPr>
        <p:spPr>
          <a:xfrm>
            <a:off x="648392" y="4388977"/>
            <a:ext cx="5004261"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Check your body language before speaking with a patient (or almost anyone!)</a:t>
            </a:r>
          </a:p>
          <a:p>
            <a:pPr marL="742950" lvl="1" indent="-285750">
              <a:buFont typeface="Arial" panose="020B0604020202020204" pitchFamily="34" charset="0"/>
              <a:buChar char="•"/>
            </a:pPr>
            <a:r>
              <a:rPr lang="en-US" sz="2000" dirty="0" smtClean="0"/>
              <a:t>Check yourself before an interaction – take a deep breath, make sure you’re speaking at a reasonable pace, assume a confident and comforting position with your body language.</a:t>
            </a:r>
            <a:endParaRPr lang="en-US" sz="2000" dirty="0"/>
          </a:p>
        </p:txBody>
      </p:sp>
    </p:spTree>
    <p:extLst>
      <p:ext uri="{BB962C8B-B14F-4D97-AF65-F5344CB8AC3E}">
        <p14:creationId xmlns:p14="http://schemas.microsoft.com/office/powerpoint/2010/main" val="1113940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199" y="697635"/>
            <a:ext cx="7886700" cy="896747"/>
          </a:xfrm>
        </p:spPr>
        <p:txBody>
          <a:bodyPr/>
          <a:lstStyle/>
          <a:p>
            <a:pPr algn="ctr"/>
            <a:r>
              <a:rPr lang="en-US" b="1" dirty="0" smtClean="0"/>
              <a:t>What AM I to DO?</a:t>
            </a:r>
            <a:endParaRPr lang="en-US" b="1" dirty="0"/>
          </a:p>
        </p:txBody>
      </p:sp>
      <p:sp>
        <p:nvSpPr>
          <p:cNvPr id="3" name="Date Placeholder 2"/>
          <p:cNvSpPr>
            <a:spLocks noGrp="1"/>
          </p:cNvSpPr>
          <p:nvPr>
            <p:ph type="dt" sz="half" idx="10"/>
          </p:nvPr>
        </p:nvSpPr>
        <p:spPr/>
        <p:txBody>
          <a:bodyPr/>
          <a:lstStyle/>
          <a:p>
            <a:fld id="{CA268726-8A1C-2C46-81F3-A8BFACD1ACB8}" type="datetime1">
              <a:rPr lang="en-US" smtClean="0"/>
              <a:t>9/8/2020</a:t>
            </a:fld>
            <a:endParaRPr lang="en-US"/>
          </a:p>
        </p:txBody>
      </p:sp>
      <p:sp>
        <p:nvSpPr>
          <p:cNvPr id="4" name="Footer Placeholder 3"/>
          <p:cNvSpPr>
            <a:spLocks noGrp="1"/>
          </p:cNvSpPr>
          <p:nvPr>
            <p:ph type="ftr" sz="quarter" idx="11"/>
          </p:nvPr>
        </p:nvSpPr>
        <p:spPr/>
        <p:txBody>
          <a:bodyPr/>
          <a:lstStyle/>
          <a:p>
            <a:r>
              <a:rPr lang="en-US" smtClean="0"/>
              <a:t>WAKE FOREST BAPTIST HEALTH</a:t>
            </a:r>
            <a:endParaRPr lang="en-US"/>
          </a:p>
        </p:txBody>
      </p:sp>
      <p:sp>
        <p:nvSpPr>
          <p:cNvPr id="5" name="Slide Number Placeholder 4"/>
          <p:cNvSpPr>
            <a:spLocks noGrp="1"/>
          </p:cNvSpPr>
          <p:nvPr>
            <p:ph type="sldNum" sz="quarter" idx="12"/>
          </p:nvPr>
        </p:nvSpPr>
        <p:spPr/>
        <p:txBody>
          <a:bodyPr/>
          <a:lstStyle/>
          <a:p>
            <a:fld id="{94C11FAF-FB5E-FC4B-B668-8CE873F642AC}" type="slidenum">
              <a:rPr lang="en-US" smtClean="0"/>
              <a:t>12</a:t>
            </a:fld>
            <a:endParaRPr lang="en-US"/>
          </a:p>
        </p:txBody>
      </p:sp>
      <p:sp>
        <p:nvSpPr>
          <p:cNvPr id="6" name="TextBox 5"/>
          <p:cNvSpPr txBox="1"/>
          <p:nvPr/>
        </p:nvSpPr>
        <p:spPr>
          <a:xfrm>
            <a:off x="886760" y="1852077"/>
            <a:ext cx="8033212" cy="3693319"/>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rgbClr val="9E7E16"/>
                </a:solidFill>
              </a:rPr>
              <a:t>Give yourself permission to be where you are. </a:t>
            </a:r>
            <a:r>
              <a:rPr lang="en-US" dirty="0" smtClean="0">
                <a:solidFill>
                  <a:srgbClr val="9E7E16"/>
                </a:solidFill>
              </a:rPr>
              <a:t>We’re </a:t>
            </a:r>
            <a:r>
              <a:rPr lang="en-US" dirty="0">
                <a:solidFill>
                  <a:srgbClr val="9E7E16"/>
                </a:solidFill>
              </a:rPr>
              <a:t>all disillusioned. It’s ok not to be ok all the time. What we resist can persist. Abnormal IS the new normal !</a:t>
            </a:r>
          </a:p>
          <a:p>
            <a:pPr marL="285750" lvl="0" indent="-285750">
              <a:buFont typeface="Arial" panose="020B0604020202020204" pitchFamily="34" charset="0"/>
              <a:buChar char="•"/>
            </a:pPr>
            <a:r>
              <a:rPr lang="en-US" dirty="0">
                <a:solidFill>
                  <a:srgbClr val="9E7E16"/>
                </a:solidFill>
              </a:rPr>
              <a:t>Being strong is overrated. Honesty with yourself is best medicine.</a:t>
            </a:r>
          </a:p>
          <a:p>
            <a:pPr marL="285750" lvl="0" indent="-285750">
              <a:buFont typeface="Arial" panose="020B0604020202020204" pitchFamily="34" charset="0"/>
              <a:buChar char="•"/>
            </a:pPr>
            <a:r>
              <a:rPr lang="en-US" dirty="0">
                <a:solidFill>
                  <a:srgbClr val="9E7E16"/>
                </a:solidFill>
              </a:rPr>
              <a:t>Breathe… deeply…often. Good science behind this one.</a:t>
            </a:r>
          </a:p>
          <a:p>
            <a:pPr marL="285750" lvl="0" indent="-285750">
              <a:buFont typeface="Arial" panose="020B0604020202020204" pitchFamily="34" charset="0"/>
              <a:buChar char="•"/>
            </a:pPr>
            <a:r>
              <a:rPr lang="en-US" dirty="0">
                <a:solidFill>
                  <a:srgbClr val="9E7E16"/>
                </a:solidFill>
              </a:rPr>
              <a:t>Move daily ( exercise sounds like more work).</a:t>
            </a:r>
          </a:p>
          <a:p>
            <a:pPr marL="285750" lvl="0" indent="-285750">
              <a:buFont typeface="Arial" panose="020B0604020202020204" pitchFamily="34" charset="0"/>
              <a:buChar char="•"/>
            </a:pPr>
            <a:r>
              <a:rPr lang="en-US" dirty="0">
                <a:solidFill>
                  <a:srgbClr val="9E7E16"/>
                </a:solidFill>
              </a:rPr>
              <a:t>Stay connected...safely.</a:t>
            </a:r>
          </a:p>
          <a:p>
            <a:pPr marL="285750" lvl="0" indent="-285750">
              <a:buFont typeface="Arial" panose="020B0604020202020204" pitchFamily="34" charset="0"/>
              <a:buChar char="•"/>
            </a:pPr>
            <a:r>
              <a:rPr lang="en-US" dirty="0">
                <a:solidFill>
                  <a:srgbClr val="9E7E16"/>
                </a:solidFill>
              </a:rPr>
              <a:t>Decrease media calories or declare a fast occasionally.</a:t>
            </a:r>
          </a:p>
          <a:p>
            <a:pPr marL="285750" lvl="0" indent="-285750">
              <a:buFont typeface="Arial" panose="020B0604020202020204" pitchFamily="34" charset="0"/>
              <a:buChar char="•"/>
            </a:pPr>
            <a:r>
              <a:rPr lang="en-US" dirty="0">
                <a:solidFill>
                  <a:srgbClr val="9E7E16"/>
                </a:solidFill>
              </a:rPr>
              <a:t>Develop a new routine as our previous ones have been disrupted. Especially important with children at home learning.</a:t>
            </a:r>
          </a:p>
          <a:p>
            <a:pPr marL="285750" lvl="0" indent="-285750">
              <a:buFont typeface="Arial" panose="020B0604020202020204" pitchFamily="34" charset="0"/>
              <a:buChar char="•"/>
            </a:pPr>
            <a:r>
              <a:rPr lang="en-US" dirty="0">
                <a:solidFill>
                  <a:srgbClr val="9E7E16"/>
                </a:solidFill>
              </a:rPr>
              <a:t>Adopt a mindset of a running marathon and not a sprint. Your paradigms shape your behavior. Slow and steady wins the race.</a:t>
            </a:r>
          </a:p>
          <a:p>
            <a:pPr marL="285750" lvl="0" indent="-285750">
              <a:buFont typeface="Arial" panose="020B0604020202020204" pitchFamily="34" charset="0"/>
              <a:buChar char="•"/>
            </a:pPr>
            <a:r>
              <a:rPr lang="en-US" dirty="0">
                <a:solidFill>
                  <a:srgbClr val="9E7E16"/>
                </a:solidFill>
              </a:rPr>
              <a:t>Use this extraordinary moment to do something out of the ordinary.</a:t>
            </a:r>
          </a:p>
          <a:p>
            <a:pPr marL="285750" lvl="0" indent="-285750">
              <a:buFont typeface="Arial" panose="020B0604020202020204" pitchFamily="34" charset="0"/>
              <a:buChar char="•"/>
            </a:pPr>
            <a:r>
              <a:rPr lang="en-US" dirty="0">
                <a:solidFill>
                  <a:srgbClr val="9E7E16"/>
                </a:solidFill>
              </a:rPr>
              <a:t>Rediscover what is most important to you.</a:t>
            </a:r>
          </a:p>
        </p:txBody>
      </p:sp>
    </p:spTree>
    <p:extLst>
      <p:ext uri="{BB962C8B-B14F-4D97-AF65-F5344CB8AC3E}">
        <p14:creationId xmlns:p14="http://schemas.microsoft.com/office/powerpoint/2010/main" val="2823403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7EC9C-4B4D-5B4D-BDBA-ED963BB7C21F}" type="datetime1">
              <a:rPr lang="en-US" smtClean="0"/>
              <a:t>9/8/2020</a:t>
            </a:fld>
            <a:endParaRPr lang="en-US"/>
          </a:p>
        </p:txBody>
      </p:sp>
      <p:sp>
        <p:nvSpPr>
          <p:cNvPr id="3" name="Footer Placeholder 2"/>
          <p:cNvSpPr>
            <a:spLocks noGrp="1"/>
          </p:cNvSpPr>
          <p:nvPr>
            <p:ph type="ftr" sz="quarter" idx="11"/>
          </p:nvPr>
        </p:nvSpPr>
        <p:spPr/>
        <p:txBody>
          <a:bodyPr/>
          <a:lstStyle/>
          <a:p>
            <a:r>
              <a:rPr lang="en-US" smtClean="0"/>
              <a:t>WAKE FOREST BAPTIST HEALTH</a:t>
            </a:r>
            <a:endParaRPr lang="en-US"/>
          </a:p>
        </p:txBody>
      </p:sp>
      <p:sp>
        <p:nvSpPr>
          <p:cNvPr id="4" name="Slide Number Placeholder 3"/>
          <p:cNvSpPr>
            <a:spLocks noGrp="1"/>
          </p:cNvSpPr>
          <p:nvPr>
            <p:ph type="sldNum" sz="quarter" idx="12"/>
          </p:nvPr>
        </p:nvSpPr>
        <p:spPr/>
        <p:txBody>
          <a:bodyPr/>
          <a:lstStyle/>
          <a:p>
            <a:fld id="{94C11FAF-FB5E-FC4B-B668-8CE873F642AC}" type="slidenum">
              <a:rPr lang="en-US" smtClean="0"/>
              <a:t>13</a:t>
            </a:fld>
            <a:endParaRPr lang="en-US"/>
          </a:p>
        </p:txBody>
      </p:sp>
      <p:sp>
        <p:nvSpPr>
          <p:cNvPr id="5" name="TextBox 4"/>
          <p:cNvSpPr txBox="1"/>
          <p:nvPr/>
        </p:nvSpPr>
        <p:spPr>
          <a:xfrm>
            <a:off x="1113905" y="1471353"/>
            <a:ext cx="6242858" cy="3416320"/>
          </a:xfrm>
          <a:prstGeom prst="rect">
            <a:avLst/>
          </a:prstGeom>
          <a:noFill/>
        </p:spPr>
        <p:txBody>
          <a:bodyPr wrap="square" rtlCol="0">
            <a:spAutoFit/>
          </a:bodyPr>
          <a:lstStyle/>
          <a:p>
            <a:pPr algn="ctr"/>
            <a:r>
              <a:rPr lang="en-US" sz="7200" b="1" dirty="0" smtClean="0">
                <a:solidFill>
                  <a:srgbClr val="9E7E16"/>
                </a:solidFill>
              </a:rPr>
              <a:t>THANK YOU</a:t>
            </a:r>
          </a:p>
          <a:p>
            <a:pPr algn="ctr"/>
            <a:endParaRPr lang="en-US" sz="7200" b="1" dirty="0">
              <a:solidFill>
                <a:srgbClr val="9E7E16"/>
              </a:solidFill>
            </a:endParaRPr>
          </a:p>
          <a:p>
            <a:pPr algn="ctr"/>
            <a:r>
              <a:rPr lang="en-US" sz="7200" b="1" dirty="0" smtClean="0">
                <a:solidFill>
                  <a:srgbClr val="9E7E16"/>
                </a:solidFill>
              </a:rPr>
              <a:t>Q &amp; A</a:t>
            </a:r>
            <a:endParaRPr lang="en-US" sz="7200" b="1" dirty="0">
              <a:solidFill>
                <a:srgbClr val="9E7E16"/>
              </a:solidFill>
            </a:endParaRPr>
          </a:p>
        </p:txBody>
      </p:sp>
    </p:spTree>
    <p:extLst>
      <p:ext uri="{BB962C8B-B14F-4D97-AF65-F5344CB8AC3E}">
        <p14:creationId xmlns:p14="http://schemas.microsoft.com/office/powerpoint/2010/main" val="247763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3" y="965943"/>
            <a:ext cx="8279476" cy="896747"/>
          </a:xfrm>
        </p:spPr>
        <p:txBody>
          <a:bodyPr>
            <a:normAutofit fontScale="90000"/>
          </a:bodyPr>
          <a:lstStyle/>
          <a:p>
            <a:r>
              <a:rPr lang="en-US" b="1" dirty="0" smtClean="0"/>
              <a:t>APA’s recent Stress in America 2020 survey</a:t>
            </a:r>
            <a:r>
              <a:rPr lang="en-US" dirty="0" smtClean="0"/>
              <a:t>:</a:t>
            </a:r>
            <a:br>
              <a:rPr lang="en-US" dirty="0" smtClean="0"/>
            </a:br>
            <a:endParaRPr lang="en-US" dirty="0"/>
          </a:p>
        </p:txBody>
      </p:sp>
      <p:sp>
        <p:nvSpPr>
          <p:cNvPr id="3" name="Date Placeholder 2"/>
          <p:cNvSpPr>
            <a:spLocks noGrp="1"/>
          </p:cNvSpPr>
          <p:nvPr>
            <p:ph type="dt" sz="half" idx="10"/>
          </p:nvPr>
        </p:nvSpPr>
        <p:spPr/>
        <p:txBody>
          <a:bodyPr/>
          <a:lstStyle/>
          <a:p>
            <a:fld id="{CA268726-8A1C-2C46-81F3-A8BFACD1ACB8}" type="datetime1">
              <a:rPr lang="en-US" smtClean="0"/>
              <a:t>9/8/2020</a:t>
            </a:fld>
            <a:endParaRPr lang="en-US"/>
          </a:p>
        </p:txBody>
      </p:sp>
      <p:sp>
        <p:nvSpPr>
          <p:cNvPr id="4" name="Footer Placeholder 3"/>
          <p:cNvSpPr>
            <a:spLocks noGrp="1"/>
          </p:cNvSpPr>
          <p:nvPr>
            <p:ph type="ftr" sz="quarter" idx="11"/>
          </p:nvPr>
        </p:nvSpPr>
        <p:spPr/>
        <p:txBody>
          <a:bodyPr/>
          <a:lstStyle/>
          <a:p>
            <a:r>
              <a:rPr lang="en-US" smtClean="0"/>
              <a:t>WAKE FOREST BAPTIST HEALTH</a:t>
            </a:r>
            <a:endParaRPr lang="en-US"/>
          </a:p>
        </p:txBody>
      </p:sp>
      <p:sp>
        <p:nvSpPr>
          <p:cNvPr id="5" name="Slide Number Placeholder 4"/>
          <p:cNvSpPr>
            <a:spLocks noGrp="1"/>
          </p:cNvSpPr>
          <p:nvPr>
            <p:ph type="sldNum" sz="quarter" idx="12"/>
          </p:nvPr>
        </p:nvSpPr>
        <p:spPr/>
        <p:txBody>
          <a:bodyPr/>
          <a:lstStyle/>
          <a:p>
            <a:fld id="{94C11FAF-FB5E-FC4B-B668-8CE873F642AC}" type="slidenum">
              <a:rPr lang="en-US" smtClean="0"/>
              <a:t>2</a:t>
            </a:fld>
            <a:endParaRPr lang="en-US"/>
          </a:p>
        </p:txBody>
      </p:sp>
      <p:sp>
        <p:nvSpPr>
          <p:cNvPr id="6" name="TextBox 5"/>
          <p:cNvSpPr txBox="1"/>
          <p:nvPr/>
        </p:nvSpPr>
        <p:spPr>
          <a:xfrm>
            <a:off x="906087" y="1924429"/>
            <a:ext cx="7331827" cy="4154984"/>
          </a:xfrm>
          <a:prstGeom prst="rect">
            <a:avLst/>
          </a:prstGeom>
          <a:noFill/>
        </p:spPr>
        <p:txBody>
          <a:bodyPr wrap="square" rtlCol="0">
            <a:spAutoFit/>
          </a:bodyPr>
          <a:lstStyle/>
          <a:p>
            <a:r>
              <a:rPr lang="en-US" sz="2400" dirty="0" smtClean="0">
                <a:solidFill>
                  <a:srgbClr val="9E7E16"/>
                </a:solidFill>
              </a:rPr>
              <a:t>Significant sources of stress for most Americans:</a:t>
            </a:r>
          </a:p>
          <a:p>
            <a:pPr marL="742950" lvl="1" indent="-285750">
              <a:buFont typeface="Arial" panose="020B0604020202020204" pitchFamily="34" charset="0"/>
              <a:buChar char="•"/>
            </a:pPr>
            <a:r>
              <a:rPr lang="en-US" sz="2400" dirty="0" smtClean="0">
                <a:solidFill>
                  <a:srgbClr val="9E7E16"/>
                </a:solidFill>
              </a:rPr>
              <a:t>Future of our nation (83%)</a:t>
            </a:r>
          </a:p>
          <a:p>
            <a:pPr marL="742950" lvl="1" indent="-285750">
              <a:buFont typeface="Arial" panose="020B0604020202020204" pitchFamily="34" charset="0"/>
              <a:buChar char="•"/>
            </a:pPr>
            <a:r>
              <a:rPr lang="en-US" sz="2400" dirty="0" smtClean="0">
                <a:solidFill>
                  <a:srgbClr val="9E7E16"/>
                </a:solidFill>
              </a:rPr>
              <a:t>COVID-19 Pandemic (78%)</a:t>
            </a:r>
          </a:p>
          <a:p>
            <a:pPr marL="742950" lvl="1" indent="-285750">
              <a:buFont typeface="Arial" panose="020B0604020202020204" pitchFamily="34" charset="0"/>
              <a:buChar char="•"/>
            </a:pPr>
            <a:r>
              <a:rPr lang="en-US" sz="2400" dirty="0" smtClean="0">
                <a:solidFill>
                  <a:srgbClr val="9E7E16"/>
                </a:solidFill>
              </a:rPr>
              <a:t>Violence towards minorities (71%)</a:t>
            </a:r>
          </a:p>
          <a:p>
            <a:pPr marL="742950" lvl="1" indent="-285750">
              <a:buFont typeface="Arial" panose="020B0604020202020204" pitchFamily="34" charset="0"/>
              <a:buChar char="•"/>
            </a:pPr>
            <a:r>
              <a:rPr lang="en-US" sz="2400" dirty="0" smtClean="0">
                <a:solidFill>
                  <a:srgbClr val="9E7E16"/>
                </a:solidFill>
              </a:rPr>
              <a:t>For parents, impact of COVID-19 on children’s social development (71%)</a:t>
            </a:r>
          </a:p>
          <a:p>
            <a:pPr marL="742950" lvl="1" indent="-285750">
              <a:buFont typeface="Arial" panose="020B0604020202020204" pitchFamily="34" charset="0"/>
              <a:buChar char="•"/>
            </a:pPr>
            <a:r>
              <a:rPr lang="en-US" sz="2400" dirty="0" smtClean="0">
                <a:solidFill>
                  <a:srgbClr val="9E7E16"/>
                </a:solidFill>
              </a:rPr>
              <a:t>Government response to the COVID-19 pandemic (66%)</a:t>
            </a:r>
          </a:p>
          <a:p>
            <a:pPr marL="742950" lvl="1" indent="-285750">
              <a:buFont typeface="Arial" panose="020B0604020202020204" pitchFamily="34" charset="0"/>
              <a:buChar char="•"/>
            </a:pPr>
            <a:r>
              <a:rPr lang="en-US" sz="2400" dirty="0" smtClean="0">
                <a:solidFill>
                  <a:srgbClr val="9E7E16"/>
                </a:solidFill>
              </a:rPr>
              <a:t>Racial discrimination (55%)</a:t>
            </a:r>
          </a:p>
          <a:p>
            <a:pPr marL="742950" lvl="1" indent="-285750">
              <a:buFont typeface="Arial" panose="020B0604020202020204" pitchFamily="34" charset="0"/>
              <a:buChar char="•"/>
            </a:pPr>
            <a:r>
              <a:rPr lang="en-US" sz="2400" dirty="0" smtClean="0">
                <a:solidFill>
                  <a:srgbClr val="9E7E16"/>
                </a:solidFill>
              </a:rPr>
              <a:t>For parents, impact of COVID-19 on children’s behavior (55%)</a:t>
            </a:r>
            <a:endParaRPr lang="en-US" sz="2400" dirty="0">
              <a:solidFill>
                <a:srgbClr val="9E7E16"/>
              </a:solidFill>
            </a:endParaRPr>
          </a:p>
        </p:txBody>
      </p:sp>
      <p:sp>
        <p:nvSpPr>
          <p:cNvPr id="7" name="TextBox 6"/>
          <p:cNvSpPr txBox="1"/>
          <p:nvPr/>
        </p:nvSpPr>
        <p:spPr>
          <a:xfrm>
            <a:off x="598517" y="6093229"/>
            <a:ext cx="8154785" cy="338554"/>
          </a:xfrm>
          <a:prstGeom prst="rect">
            <a:avLst/>
          </a:prstGeom>
          <a:noFill/>
        </p:spPr>
        <p:txBody>
          <a:bodyPr wrap="square" rtlCol="0">
            <a:spAutoFit/>
          </a:bodyPr>
          <a:lstStyle/>
          <a:p>
            <a:r>
              <a:rPr lang="en-US" sz="1600" dirty="0" smtClean="0">
                <a:solidFill>
                  <a:srgbClr val="0070C0"/>
                </a:solidFill>
                <a:hlinkClick r:id="rId2"/>
              </a:rPr>
              <a:t>https://www.apa.org/news/press/release/stress/2020/stress-in-America-covid-june.pdf</a:t>
            </a:r>
            <a:r>
              <a:rPr lang="en-US" sz="1600" dirty="0" smtClean="0">
                <a:solidFill>
                  <a:srgbClr val="0070C0"/>
                </a:solidFill>
              </a:rPr>
              <a:t> </a:t>
            </a:r>
            <a:endParaRPr lang="en-US" sz="1600" dirty="0">
              <a:solidFill>
                <a:srgbClr val="0070C0"/>
              </a:solidFill>
            </a:endParaRPr>
          </a:p>
        </p:txBody>
      </p:sp>
    </p:spTree>
    <p:extLst>
      <p:ext uri="{BB962C8B-B14F-4D97-AF65-F5344CB8AC3E}">
        <p14:creationId xmlns:p14="http://schemas.microsoft.com/office/powerpoint/2010/main" val="288044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7EC9C-4B4D-5B4D-BDBA-ED963BB7C21F}" type="datetime1">
              <a:rPr lang="en-US" smtClean="0"/>
              <a:t>9/8/2020</a:t>
            </a:fld>
            <a:endParaRPr lang="en-US"/>
          </a:p>
        </p:txBody>
      </p:sp>
      <p:sp>
        <p:nvSpPr>
          <p:cNvPr id="3" name="Footer Placeholder 2"/>
          <p:cNvSpPr>
            <a:spLocks noGrp="1"/>
          </p:cNvSpPr>
          <p:nvPr>
            <p:ph type="ftr" sz="quarter" idx="11"/>
          </p:nvPr>
        </p:nvSpPr>
        <p:spPr/>
        <p:txBody>
          <a:bodyPr/>
          <a:lstStyle/>
          <a:p>
            <a:r>
              <a:rPr lang="en-US" smtClean="0"/>
              <a:t>WAKE FOREST BAPTIST HEALTH</a:t>
            </a:r>
            <a:endParaRPr lang="en-US"/>
          </a:p>
        </p:txBody>
      </p:sp>
      <p:sp>
        <p:nvSpPr>
          <p:cNvPr id="4" name="Slide Number Placeholder 3"/>
          <p:cNvSpPr>
            <a:spLocks noGrp="1"/>
          </p:cNvSpPr>
          <p:nvPr>
            <p:ph type="sldNum" sz="quarter" idx="12"/>
          </p:nvPr>
        </p:nvSpPr>
        <p:spPr/>
        <p:txBody>
          <a:bodyPr/>
          <a:lstStyle/>
          <a:p>
            <a:fld id="{94C11FAF-FB5E-FC4B-B668-8CE873F642AC}" type="slidenum">
              <a:rPr lang="en-US" smtClean="0"/>
              <a:t>3</a:t>
            </a:fld>
            <a:endParaRPr lang="en-US"/>
          </a:p>
        </p:txBody>
      </p:sp>
      <p:sp>
        <p:nvSpPr>
          <p:cNvPr id="7" name="TextBox 6"/>
          <p:cNvSpPr txBox="1"/>
          <p:nvPr/>
        </p:nvSpPr>
        <p:spPr>
          <a:xfrm>
            <a:off x="590204" y="5245331"/>
            <a:ext cx="8005156" cy="646331"/>
          </a:xfrm>
          <a:prstGeom prst="rect">
            <a:avLst/>
          </a:prstGeom>
          <a:noFill/>
        </p:spPr>
        <p:txBody>
          <a:bodyPr wrap="square" rtlCol="0">
            <a:spAutoFit/>
          </a:bodyPr>
          <a:lstStyle/>
          <a:p>
            <a:r>
              <a:rPr lang="en-US" b="1" dirty="0" smtClean="0"/>
              <a:t>At the end of May, 2020 the US Census Bureau reported a third of Americans are showing signs of clinical anxiety or depression.</a:t>
            </a:r>
            <a:endParaRPr lang="en-US" b="1" dirty="0"/>
          </a:p>
        </p:txBody>
      </p:sp>
      <p:pic>
        <p:nvPicPr>
          <p:cNvPr id="8" name="Picture 7" descr="Phases of Disaster | SAMHSA - Substance Abuse and Mental Health ..."/>
          <p:cNvPicPr/>
          <p:nvPr/>
        </p:nvPicPr>
        <p:blipFill>
          <a:blip r:embed="rId2">
            <a:extLst>
              <a:ext uri="{28A0092B-C50C-407E-A947-70E740481C1C}">
                <a14:useLocalDpi xmlns:a14="http://schemas.microsoft.com/office/drawing/2010/main" val="0"/>
              </a:ext>
            </a:extLst>
          </a:blip>
          <a:srcRect/>
          <a:stretch>
            <a:fillRect/>
          </a:stretch>
        </p:blipFill>
        <p:spPr bwMode="auto">
          <a:xfrm>
            <a:off x="648393" y="665018"/>
            <a:ext cx="7273635" cy="4397433"/>
          </a:xfrm>
          <a:prstGeom prst="rect">
            <a:avLst/>
          </a:prstGeom>
          <a:noFill/>
          <a:ln>
            <a:noFill/>
          </a:ln>
        </p:spPr>
      </p:pic>
    </p:spTree>
    <p:extLst>
      <p:ext uri="{BB962C8B-B14F-4D97-AF65-F5344CB8AC3E}">
        <p14:creationId xmlns:p14="http://schemas.microsoft.com/office/powerpoint/2010/main" val="871960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t>10 Eye-Opening Statistics On the Mental Health Impact of the Coronavirus Pandemic</a:t>
            </a:r>
            <a:endParaRPr lang="en-US" sz="2400" b="1" dirty="0"/>
          </a:p>
        </p:txBody>
      </p:sp>
      <p:sp>
        <p:nvSpPr>
          <p:cNvPr id="3" name="Date Placeholder 2"/>
          <p:cNvSpPr>
            <a:spLocks noGrp="1"/>
          </p:cNvSpPr>
          <p:nvPr>
            <p:ph type="dt" sz="half" idx="10"/>
          </p:nvPr>
        </p:nvSpPr>
        <p:spPr/>
        <p:txBody>
          <a:bodyPr/>
          <a:lstStyle/>
          <a:p>
            <a:fld id="{CA268726-8A1C-2C46-81F3-A8BFACD1ACB8}" type="datetime1">
              <a:rPr lang="en-US" smtClean="0"/>
              <a:t>9/8/2020</a:t>
            </a:fld>
            <a:endParaRPr lang="en-US"/>
          </a:p>
        </p:txBody>
      </p:sp>
      <p:sp>
        <p:nvSpPr>
          <p:cNvPr id="4" name="Footer Placeholder 3"/>
          <p:cNvSpPr>
            <a:spLocks noGrp="1"/>
          </p:cNvSpPr>
          <p:nvPr>
            <p:ph type="ftr" sz="quarter" idx="11"/>
          </p:nvPr>
        </p:nvSpPr>
        <p:spPr/>
        <p:txBody>
          <a:bodyPr/>
          <a:lstStyle/>
          <a:p>
            <a:r>
              <a:rPr lang="en-US" smtClean="0"/>
              <a:t>WAKE FOREST BAPTIST HEALTH</a:t>
            </a:r>
            <a:endParaRPr lang="en-US"/>
          </a:p>
        </p:txBody>
      </p:sp>
      <p:sp>
        <p:nvSpPr>
          <p:cNvPr id="5" name="Slide Number Placeholder 4"/>
          <p:cNvSpPr>
            <a:spLocks noGrp="1"/>
          </p:cNvSpPr>
          <p:nvPr>
            <p:ph type="sldNum" sz="quarter" idx="12"/>
          </p:nvPr>
        </p:nvSpPr>
        <p:spPr/>
        <p:txBody>
          <a:bodyPr/>
          <a:lstStyle/>
          <a:p>
            <a:fld id="{94C11FAF-FB5E-FC4B-B668-8CE873F642AC}" type="slidenum">
              <a:rPr lang="en-US" smtClean="0"/>
              <a:t>4</a:t>
            </a:fld>
            <a:endParaRPr lang="en-US"/>
          </a:p>
        </p:txBody>
      </p:sp>
      <p:sp>
        <p:nvSpPr>
          <p:cNvPr id="6" name="TextBox 5"/>
          <p:cNvSpPr txBox="1"/>
          <p:nvPr/>
        </p:nvSpPr>
        <p:spPr>
          <a:xfrm>
            <a:off x="798022" y="1346662"/>
            <a:ext cx="7717328" cy="4524315"/>
          </a:xfrm>
          <a:prstGeom prst="rect">
            <a:avLst/>
          </a:prstGeom>
          <a:noFill/>
        </p:spPr>
        <p:txBody>
          <a:bodyPr wrap="square" rtlCol="0">
            <a:spAutoFit/>
          </a:bodyPr>
          <a:lstStyle/>
          <a:p>
            <a:pPr marL="228600" indent="-228600">
              <a:buFont typeface="+mj-lt"/>
              <a:buAutoNum type="arabicPeriod"/>
            </a:pPr>
            <a:r>
              <a:rPr lang="en-US" dirty="0" smtClean="0">
                <a:solidFill>
                  <a:srgbClr val="9E7E16"/>
                </a:solidFill>
              </a:rPr>
              <a:t>The economy is now a significant source of stress for 70% of Americans.</a:t>
            </a:r>
          </a:p>
          <a:p>
            <a:pPr marL="228600" indent="-228600">
              <a:buFont typeface="+mj-lt"/>
              <a:buAutoNum type="arabicPeriod"/>
            </a:pPr>
            <a:r>
              <a:rPr lang="en-US" dirty="0" smtClean="0">
                <a:solidFill>
                  <a:srgbClr val="9E7E16"/>
                </a:solidFill>
              </a:rPr>
              <a:t>The government’s response to the crisis is causing stress to 67% of Americans.</a:t>
            </a:r>
          </a:p>
          <a:p>
            <a:pPr marL="228600" indent="-228600">
              <a:buFont typeface="+mj-lt"/>
              <a:buAutoNum type="arabicPeriod"/>
            </a:pPr>
            <a:r>
              <a:rPr lang="en-US" dirty="0" smtClean="0">
                <a:solidFill>
                  <a:srgbClr val="9E7E16"/>
                </a:solidFill>
              </a:rPr>
              <a:t>More than 1/3 of Americans have displayed clinical signs of anxiety, depression, or both since the coronavirus pandemic began.</a:t>
            </a:r>
          </a:p>
          <a:p>
            <a:pPr marL="228600" indent="-228600">
              <a:buFont typeface="+mj-lt"/>
              <a:buAutoNum type="arabicPeriod"/>
            </a:pPr>
            <a:r>
              <a:rPr lang="en-US" dirty="0" smtClean="0">
                <a:solidFill>
                  <a:srgbClr val="9E7E16"/>
                </a:solidFill>
              </a:rPr>
              <a:t>Only 50% of employees are comfortable discussing mental health issues.</a:t>
            </a:r>
          </a:p>
          <a:p>
            <a:pPr marL="228600" indent="-228600">
              <a:buFont typeface="+mj-lt"/>
              <a:buAutoNum type="arabicPeriod"/>
            </a:pPr>
            <a:r>
              <a:rPr lang="en-US" dirty="0" smtClean="0">
                <a:solidFill>
                  <a:srgbClr val="9E7E16"/>
                </a:solidFill>
              </a:rPr>
              <a:t>Nearly one-in-five American say they have had a physical reaction when thinking about the outbreak.</a:t>
            </a:r>
          </a:p>
          <a:p>
            <a:pPr marL="228600" indent="-228600">
              <a:buFont typeface="+mj-lt"/>
              <a:buAutoNum type="arabicPeriod"/>
            </a:pPr>
            <a:r>
              <a:rPr lang="en-US" dirty="0" smtClean="0">
                <a:solidFill>
                  <a:srgbClr val="9E7E16"/>
                </a:solidFill>
              </a:rPr>
              <a:t>In a March Pew survey, 18% said they had experienced nervousness or anxiety most or all of the time during the past week.</a:t>
            </a:r>
          </a:p>
          <a:p>
            <a:pPr marL="228600" indent="-228600">
              <a:buFont typeface="+mj-lt"/>
              <a:buAutoNum type="arabicPeriod"/>
            </a:pPr>
            <a:r>
              <a:rPr lang="en-US" dirty="0" smtClean="0">
                <a:solidFill>
                  <a:srgbClr val="9E7E16"/>
                </a:solidFill>
              </a:rPr>
              <a:t>Text messages to a federal disaster distress hotline increased more than 1000% last month.</a:t>
            </a:r>
          </a:p>
          <a:p>
            <a:pPr marL="228600" indent="-228600">
              <a:buFont typeface="+mj-lt"/>
              <a:buAutoNum type="arabicPeriod"/>
            </a:pPr>
            <a:r>
              <a:rPr lang="en-US" dirty="0" smtClean="0">
                <a:solidFill>
                  <a:srgbClr val="9E7E16"/>
                </a:solidFill>
              </a:rPr>
              <a:t>Mental health is poorest among those unemployed for six months or more (Gallup)</a:t>
            </a:r>
          </a:p>
          <a:p>
            <a:pPr marL="228600" indent="-228600">
              <a:buFont typeface="+mj-lt"/>
              <a:buAutoNum type="arabicPeriod"/>
            </a:pPr>
            <a:r>
              <a:rPr lang="en-US" dirty="0" smtClean="0">
                <a:solidFill>
                  <a:srgbClr val="9E7E16"/>
                </a:solidFill>
              </a:rPr>
              <a:t>The longer-term psychological consequences of collective trauma can last a decade or more.</a:t>
            </a:r>
          </a:p>
          <a:p>
            <a:pPr marL="228600" indent="-228600">
              <a:buFont typeface="+mj-lt"/>
              <a:buAutoNum type="arabicPeriod"/>
            </a:pPr>
            <a:r>
              <a:rPr lang="en-US" dirty="0" smtClean="0">
                <a:solidFill>
                  <a:srgbClr val="9E7E16"/>
                </a:solidFill>
              </a:rPr>
              <a:t>Pandemic stress is significantly higher in your people.</a:t>
            </a:r>
            <a:endParaRPr lang="en-US" dirty="0">
              <a:solidFill>
                <a:srgbClr val="9E7E16"/>
              </a:solidFill>
            </a:endParaRPr>
          </a:p>
        </p:txBody>
      </p:sp>
      <p:sp>
        <p:nvSpPr>
          <p:cNvPr id="7" name="TextBox 6"/>
          <p:cNvSpPr txBox="1"/>
          <p:nvPr/>
        </p:nvSpPr>
        <p:spPr>
          <a:xfrm>
            <a:off x="5685905" y="6134793"/>
            <a:ext cx="3234067" cy="276999"/>
          </a:xfrm>
          <a:prstGeom prst="rect">
            <a:avLst/>
          </a:prstGeom>
          <a:noFill/>
        </p:spPr>
        <p:txBody>
          <a:bodyPr wrap="square" rtlCol="0">
            <a:spAutoFit/>
          </a:bodyPr>
          <a:lstStyle/>
          <a:p>
            <a:pPr algn="r"/>
            <a:r>
              <a:rPr lang="en-US" sz="1200" dirty="0" smtClean="0">
                <a:solidFill>
                  <a:srgbClr val="9E7E16"/>
                </a:solidFill>
              </a:rPr>
              <a:t>Naz Beheshti, Forbes Women, May 2020</a:t>
            </a:r>
          </a:p>
        </p:txBody>
      </p:sp>
    </p:spTree>
    <p:extLst>
      <p:ext uri="{BB962C8B-B14F-4D97-AF65-F5344CB8AC3E}">
        <p14:creationId xmlns:p14="http://schemas.microsoft.com/office/powerpoint/2010/main" val="237350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Normal emotional responses to COVID-19 </a:t>
            </a:r>
          </a:p>
        </p:txBody>
      </p:sp>
      <p:sp>
        <p:nvSpPr>
          <p:cNvPr id="3" name="Date Placeholder 2"/>
          <p:cNvSpPr>
            <a:spLocks noGrp="1"/>
          </p:cNvSpPr>
          <p:nvPr>
            <p:ph type="dt" sz="half" idx="10"/>
          </p:nvPr>
        </p:nvSpPr>
        <p:spPr/>
        <p:txBody>
          <a:bodyPr/>
          <a:lstStyle/>
          <a:p>
            <a:fld id="{CA268726-8A1C-2C46-81F3-A8BFACD1ACB8}" type="datetime1">
              <a:rPr lang="en-US" smtClean="0"/>
              <a:t>9/8/2020</a:t>
            </a:fld>
            <a:endParaRPr lang="en-US"/>
          </a:p>
        </p:txBody>
      </p:sp>
      <p:sp>
        <p:nvSpPr>
          <p:cNvPr id="4" name="Footer Placeholder 3"/>
          <p:cNvSpPr>
            <a:spLocks noGrp="1"/>
          </p:cNvSpPr>
          <p:nvPr>
            <p:ph type="ftr" sz="quarter" idx="11"/>
          </p:nvPr>
        </p:nvSpPr>
        <p:spPr/>
        <p:txBody>
          <a:bodyPr/>
          <a:lstStyle/>
          <a:p>
            <a:r>
              <a:rPr lang="en-US" smtClean="0"/>
              <a:t>WAKE FOREST BAPTIST HEALTH</a:t>
            </a:r>
            <a:endParaRPr lang="en-US"/>
          </a:p>
        </p:txBody>
      </p:sp>
      <p:sp>
        <p:nvSpPr>
          <p:cNvPr id="5" name="Slide Number Placeholder 4"/>
          <p:cNvSpPr>
            <a:spLocks noGrp="1"/>
          </p:cNvSpPr>
          <p:nvPr>
            <p:ph type="sldNum" sz="quarter" idx="12"/>
          </p:nvPr>
        </p:nvSpPr>
        <p:spPr/>
        <p:txBody>
          <a:bodyPr/>
          <a:lstStyle/>
          <a:p>
            <a:fld id="{94C11FAF-FB5E-FC4B-B668-8CE873F642AC}" type="slidenum">
              <a:rPr lang="en-US" smtClean="0"/>
              <a:t>5</a:t>
            </a:fld>
            <a:endParaRPr lang="en-US"/>
          </a:p>
        </p:txBody>
      </p:sp>
      <p:sp>
        <p:nvSpPr>
          <p:cNvPr id="6" name="TextBox 5"/>
          <p:cNvSpPr txBox="1"/>
          <p:nvPr/>
        </p:nvSpPr>
        <p:spPr>
          <a:xfrm>
            <a:off x="689956" y="1438102"/>
            <a:ext cx="7825394"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Uncertainty, overwhelm, anxiety, panic</a:t>
            </a:r>
          </a:p>
          <a:p>
            <a:pPr marL="285750" indent="-285750">
              <a:buFont typeface="Arial" panose="020B0604020202020204" pitchFamily="34" charset="0"/>
              <a:buChar char="•"/>
            </a:pPr>
            <a:r>
              <a:rPr lang="en-US" sz="3200" dirty="0" smtClean="0"/>
              <a:t>Isolation, sense of loss (family, friends, colleagues, support systems)</a:t>
            </a:r>
          </a:p>
          <a:p>
            <a:pPr marL="285750" indent="-285750">
              <a:buFont typeface="Arial" panose="020B0604020202020204" pitchFamily="34" charset="0"/>
              <a:buChar char="•"/>
            </a:pPr>
            <a:r>
              <a:rPr lang="en-US" sz="3200" dirty="0" smtClean="0"/>
              <a:t>Difficulty focusing</a:t>
            </a:r>
          </a:p>
          <a:p>
            <a:pPr marL="285750" indent="-285750">
              <a:buFont typeface="Arial" panose="020B0604020202020204" pitchFamily="34" charset="0"/>
              <a:buChar char="•"/>
            </a:pPr>
            <a:r>
              <a:rPr lang="en-US" sz="3200" dirty="0" smtClean="0"/>
              <a:t>Fatigue/exhaustion</a:t>
            </a:r>
          </a:p>
          <a:p>
            <a:pPr marL="914400" lvl="1" indent="-457200">
              <a:buFont typeface="Arial" panose="020B0604020202020204" pitchFamily="34" charset="0"/>
              <a:buChar char="•"/>
            </a:pPr>
            <a:r>
              <a:rPr lang="en-US" sz="3200" dirty="0" smtClean="0"/>
              <a:t>Including “decision fatigue”</a:t>
            </a:r>
          </a:p>
          <a:p>
            <a:pPr marL="285750" indent="-285750">
              <a:buFont typeface="Arial" panose="020B0604020202020204" pitchFamily="34" charset="0"/>
              <a:buChar char="•"/>
            </a:pPr>
            <a:r>
              <a:rPr lang="en-US" sz="3200" dirty="0" smtClean="0"/>
              <a:t>Sense of pressure (need to work longer/harder)</a:t>
            </a:r>
          </a:p>
          <a:p>
            <a:pPr marL="285750" indent="-285750">
              <a:buFont typeface="Arial" panose="020B0604020202020204" pitchFamily="34" charset="0"/>
              <a:buChar char="•"/>
            </a:pPr>
            <a:r>
              <a:rPr lang="en-US" sz="3200" dirty="0" smtClean="0"/>
              <a:t>Heightened potential conflict and stress</a:t>
            </a:r>
            <a:endParaRPr lang="en-US" sz="3200" dirty="0"/>
          </a:p>
        </p:txBody>
      </p:sp>
    </p:spTree>
    <p:extLst>
      <p:ext uri="{BB962C8B-B14F-4D97-AF65-F5344CB8AC3E}">
        <p14:creationId xmlns:p14="http://schemas.microsoft.com/office/powerpoint/2010/main" val="1730912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7EC9C-4B4D-5B4D-BDBA-ED963BB7C21F}" type="datetime1">
              <a:rPr lang="en-US" smtClean="0"/>
              <a:t>9/8/2020</a:t>
            </a:fld>
            <a:endParaRPr lang="en-US"/>
          </a:p>
        </p:txBody>
      </p:sp>
      <p:sp>
        <p:nvSpPr>
          <p:cNvPr id="3" name="Footer Placeholder 2"/>
          <p:cNvSpPr>
            <a:spLocks noGrp="1"/>
          </p:cNvSpPr>
          <p:nvPr>
            <p:ph type="ftr" sz="quarter" idx="11"/>
          </p:nvPr>
        </p:nvSpPr>
        <p:spPr/>
        <p:txBody>
          <a:bodyPr/>
          <a:lstStyle/>
          <a:p>
            <a:r>
              <a:rPr lang="en-US" smtClean="0"/>
              <a:t>WAKE FOREST BAPTIST HEALTH</a:t>
            </a:r>
            <a:endParaRPr lang="en-US"/>
          </a:p>
        </p:txBody>
      </p:sp>
      <p:sp>
        <p:nvSpPr>
          <p:cNvPr id="4" name="Slide Number Placeholder 3"/>
          <p:cNvSpPr>
            <a:spLocks noGrp="1"/>
          </p:cNvSpPr>
          <p:nvPr>
            <p:ph type="sldNum" sz="quarter" idx="12"/>
          </p:nvPr>
        </p:nvSpPr>
        <p:spPr/>
        <p:txBody>
          <a:bodyPr/>
          <a:lstStyle/>
          <a:p>
            <a:fld id="{94C11FAF-FB5E-FC4B-B668-8CE873F642AC}" type="slidenum">
              <a:rPr lang="en-US" smtClean="0"/>
              <a:t>6</a:t>
            </a:fld>
            <a:endParaRPr lang="en-US"/>
          </a:p>
        </p:txBody>
      </p:sp>
      <p:pic>
        <p:nvPicPr>
          <p:cNvPr id="5" name="Picture 4"/>
          <p:cNvPicPr>
            <a:picLocks noChangeAspect="1"/>
          </p:cNvPicPr>
          <p:nvPr/>
        </p:nvPicPr>
        <p:blipFill>
          <a:blip r:embed="rId2"/>
          <a:stretch>
            <a:fillRect/>
          </a:stretch>
        </p:blipFill>
        <p:spPr>
          <a:xfrm>
            <a:off x="4729943" y="3067396"/>
            <a:ext cx="4048298" cy="3183776"/>
          </a:xfrm>
          <a:prstGeom prst="rect">
            <a:avLst/>
          </a:prstGeom>
        </p:spPr>
      </p:pic>
      <p:sp>
        <p:nvSpPr>
          <p:cNvPr id="7" name="TextBox 6"/>
          <p:cNvSpPr txBox="1"/>
          <p:nvPr/>
        </p:nvSpPr>
        <p:spPr>
          <a:xfrm>
            <a:off x="540327" y="507076"/>
            <a:ext cx="8030095" cy="1200329"/>
          </a:xfrm>
          <a:prstGeom prst="rect">
            <a:avLst/>
          </a:prstGeom>
          <a:noFill/>
        </p:spPr>
        <p:txBody>
          <a:bodyPr wrap="square" rtlCol="0">
            <a:spAutoFit/>
          </a:bodyPr>
          <a:lstStyle/>
          <a:p>
            <a:r>
              <a:rPr lang="en-US" sz="3600" b="1" dirty="0" smtClean="0"/>
              <a:t>Common Emotional Reactions to adverse/highly stressful events</a:t>
            </a:r>
            <a:endParaRPr lang="en-US" sz="3600" b="1" dirty="0"/>
          </a:p>
        </p:txBody>
      </p:sp>
      <p:sp>
        <p:nvSpPr>
          <p:cNvPr id="8" name="TextBox 7"/>
          <p:cNvSpPr txBox="1"/>
          <p:nvPr/>
        </p:nvSpPr>
        <p:spPr>
          <a:xfrm>
            <a:off x="482138" y="1957263"/>
            <a:ext cx="386541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Sadness</a:t>
            </a:r>
          </a:p>
          <a:p>
            <a:pPr marL="285750" indent="-285750">
              <a:buFont typeface="Arial" panose="020B0604020202020204" pitchFamily="34" charset="0"/>
              <a:buChar char="•"/>
            </a:pPr>
            <a:r>
              <a:rPr lang="en-US" sz="2000" dirty="0" smtClean="0"/>
              <a:t>Frustration</a:t>
            </a:r>
          </a:p>
          <a:p>
            <a:pPr marL="285750" indent="-285750">
              <a:buFont typeface="Arial" panose="020B0604020202020204" pitchFamily="34" charset="0"/>
              <a:buChar char="•"/>
            </a:pPr>
            <a:r>
              <a:rPr lang="en-US" sz="2000" dirty="0" smtClean="0"/>
              <a:t>Embarrassment</a:t>
            </a:r>
          </a:p>
          <a:p>
            <a:pPr marL="285750" indent="-285750">
              <a:buFont typeface="Arial" panose="020B0604020202020204" pitchFamily="34" charset="0"/>
              <a:buChar char="•"/>
            </a:pPr>
            <a:r>
              <a:rPr lang="en-US" sz="2000" dirty="0" smtClean="0"/>
              <a:t>Doubt</a:t>
            </a:r>
          </a:p>
          <a:p>
            <a:pPr marL="285750" indent="-285750">
              <a:buFont typeface="Arial" panose="020B0604020202020204" pitchFamily="34" charset="0"/>
              <a:buChar char="•"/>
            </a:pPr>
            <a:r>
              <a:rPr lang="en-US" sz="2000" dirty="0" smtClean="0"/>
              <a:t>Anger</a:t>
            </a:r>
          </a:p>
          <a:p>
            <a:pPr marL="285750" indent="-285750">
              <a:buFont typeface="Arial" panose="020B0604020202020204" pitchFamily="34" charset="0"/>
              <a:buChar char="•"/>
            </a:pPr>
            <a:r>
              <a:rPr lang="en-US" sz="2000" dirty="0" smtClean="0"/>
              <a:t>Isolation</a:t>
            </a:r>
          </a:p>
          <a:p>
            <a:pPr marL="285750" indent="-285750">
              <a:buFont typeface="Arial" panose="020B0604020202020204" pitchFamily="34" charset="0"/>
              <a:buChar char="•"/>
            </a:pPr>
            <a:r>
              <a:rPr lang="en-US" sz="2000" dirty="0" smtClean="0"/>
              <a:t>Concerns about being incompetent</a:t>
            </a:r>
          </a:p>
          <a:p>
            <a:pPr marL="285750" indent="-285750">
              <a:buFont typeface="Arial" panose="020B0604020202020204" pitchFamily="34" charset="0"/>
              <a:buChar char="•"/>
            </a:pPr>
            <a:r>
              <a:rPr lang="en-US" sz="2000" dirty="0" smtClean="0"/>
              <a:t>Anxiety</a:t>
            </a:r>
          </a:p>
          <a:p>
            <a:pPr marL="285750" indent="-285750">
              <a:buFont typeface="Arial" panose="020B0604020202020204" pitchFamily="34" charset="0"/>
              <a:buChar char="•"/>
            </a:pPr>
            <a:r>
              <a:rPr lang="en-US" sz="2000" dirty="0" smtClean="0"/>
              <a:t>Distress</a:t>
            </a:r>
          </a:p>
          <a:p>
            <a:pPr marL="285750" indent="-285750">
              <a:buFont typeface="Arial" panose="020B0604020202020204" pitchFamily="34" charset="0"/>
              <a:buChar char="•"/>
            </a:pPr>
            <a:r>
              <a:rPr lang="en-US" sz="2000" dirty="0" smtClean="0"/>
              <a:t>Fear</a:t>
            </a:r>
          </a:p>
          <a:p>
            <a:pPr marL="285750" indent="-285750">
              <a:buFont typeface="Arial" panose="020B0604020202020204" pitchFamily="34" charset="0"/>
              <a:buChar char="•"/>
            </a:pPr>
            <a:r>
              <a:rPr lang="en-US" sz="2000" dirty="0" smtClean="0"/>
              <a:t>Shame</a:t>
            </a:r>
          </a:p>
          <a:p>
            <a:pPr marL="285750" indent="-285750">
              <a:buFont typeface="Arial" panose="020B0604020202020204" pitchFamily="34" charset="0"/>
              <a:buChar char="•"/>
            </a:pPr>
            <a:r>
              <a:rPr lang="en-US" sz="2000" dirty="0" smtClean="0"/>
              <a:t>Guilt</a:t>
            </a:r>
          </a:p>
          <a:p>
            <a:pPr marL="285750" indent="-285750">
              <a:buFont typeface="Arial" panose="020B0604020202020204" pitchFamily="34" charset="0"/>
              <a:buChar char="•"/>
            </a:pPr>
            <a:r>
              <a:rPr lang="en-US" sz="2000" dirty="0" smtClean="0"/>
              <a:t>Horror</a:t>
            </a:r>
            <a:endParaRPr lang="en-US" sz="2000" dirty="0"/>
          </a:p>
        </p:txBody>
      </p:sp>
    </p:spTree>
    <p:extLst>
      <p:ext uri="{BB962C8B-B14F-4D97-AF65-F5344CB8AC3E}">
        <p14:creationId xmlns:p14="http://schemas.microsoft.com/office/powerpoint/2010/main" val="4071892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Common Responses to Stress</a:t>
            </a:r>
            <a:br>
              <a:rPr lang="en-US" sz="3600" b="1" dirty="0"/>
            </a:br>
            <a:endParaRPr lang="en-US" sz="3600" b="1" dirty="0"/>
          </a:p>
        </p:txBody>
      </p:sp>
      <p:sp>
        <p:nvSpPr>
          <p:cNvPr id="3" name="Date Placeholder 2"/>
          <p:cNvSpPr>
            <a:spLocks noGrp="1"/>
          </p:cNvSpPr>
          <p:nvPr>
            <p:ph type="dt" sz="half" idx="10"/>
          </p:nvPr>
        </p:nvSpPr>
        <p:spPr/>
        <p:txBody>
          <a:bodyPr/>
          <a:lstStyle/>
          <a:p>
            <a:fld id="{CA268726-8A1C-2C46-81F3-A8BFACD1ACB8}" type="datetime1">
              <a:rPr lang="en-US" smtClean="0"/>
              <a:t>9/8/2020</a:t>
            </a:fld>
            <a:endParaRPr lang="en-US"/>
          </a:p>
        </p:txBody>
      </p:sp>
      <p:sp>
        <p:nvSpPr>
          <p:cNvPr id="4" name="Footer Placeholder 3"/>
          <p:cNvSpPr>
            <a:spLocks noGrp="1"/>
          </p:cNvSpPr>
          <p:nvPr>
            <p:ph type="ftr" sz="quarter" idx="11"/>
          </p:nvPr>
        </p:nvSpPr>
        <p:spPr/>
        <p:txBody>
          <a:bodyPr/>
          <a:lstStyle/>
          <a:p>
            <a:r>
              <a:rPr lang="en-US" smtClean="0"/>
              <a:t>WAKE FOREST BAPTIST HEALTH</a:t>
            </a:r>
            <a:endParaRPr lang="en-US"/>
          </a:p>
        </p:txBody>
      </p:sp>
      <p:sp>
        <p:nvSpPr>
          <p:cNvPr id="5" name="Slide Number Placeholder 4"/>
          <p:cNvSpPr>
            <a:spLocks noGrp="1"/>
          </p:cNvSpPr>
          <p:nvPr>
            <p:ph type="sldNum" sz="quarter" idx="12"/>
          </p:nvPr>
        </p:nvSpPr>
        <p:spPr/>
        <p:txBody>
          <a:bodyPr/>
          <a:lstStyle/>
          <a:p>
            <a:fld id="{94C11FAF-FB5E-FC4B-B668-8CE873F642AC}" type="slidenum">
              <a:rPr lang="en-US" smtClean="0"/>
              <a:t>7</a:t>
            </a:fld>
            <a:endParaRPr lang="en-US"/>
          </a:p>
        </p:txBody>
      </p:sp>
      <p:sp>
        <p:nvSpPr>
          <p:cNvPr id="6" name="TextBox 5"/>
          <p:cNvSpPr txBox="1"/>
          <p:nvPr/>
        </p:nvSpPr>
        <p:spPr>
          <a:xfrm>
            <a:off x="922713" y="1130531"/>
            <a:ext cx="5939859" cy="4370427"/>
          </a:xfrm>
          <a:prstGeom prst="rect">
            <a:avLst/>
          </a:prstGeom>
          <a:noFill/>
        </p:spPr>
        <p:txBody>
          <a:bodyPr wrap="square" rtlCol="0">
            <a:spAutoFit/>
          </a:bodyPr>
          <a:lstStyle/>
          <a:p>
            <a:pPr marL="285750" indent="-285750">
              <a:buFont typeface="Arial" panose="020B0604020202020204" pitchFamily="34" charset="0"/>
              <a:buChar char="•"/>
            </a:pPr>
            <a:r>
              <a:rPr lang="en-US" sz="2000" b="1" dirty="0"/>
              <a:t>Physical reactions: </a:t>
            </a:r>
            <a:r>
              <a:rPr lang="en-US" sz="2000" dirty="0"/>
              <a:t>rapid heart rate, muscle tension, headaches, GI distress, nausea, insomnia, fatigue, changes in appetite </a:t>
            </a:r>
            <a:endParaRPr lang="en-US" sz="2000" dirty="0" smtClean="0"/>
          </a:p>
          <a:p>
            <a:pPr marL="285750" indent="-285750">
              <a:buFont typeface="Arial" panose="020B0604020202020204" pitchFamily="34" charset="0"/>
              <a:buChar char="•"/>
            </a:pPr>
            <a:r>
              <a:rPr lang="en-US" sz="2000" b="1" dirty="0" smtClean="0"/>
              <a:t>Emotional </a:t>
            </a:r>
            <a:r>
              <a:rPr lang="en-US" sz="2000" b="1" dirty="0"/>
              <a:t>reactions: </a:t>
            </a:r>
            <a:r>
              <a:rPr lang="en-US" sz="2000" dirty="0"/>
              <a:t>fear, anxiety, anger, irritability, reactivity, argumentativeness, hopelessness, depression, numbness, detachment, despair, lack of emotional balance </a:t>
            </a:r>
            <a:endParaRPr lang="en-US" sz="2000" dirty="0" smtClean="0"/>
          </a:p>
          <a:p>
            <a:pPr marL="285750" indent="-285750">
              <a:buFont typeface="Arial" panose="020B0604020202020204" pitchFamily="34" charset="0"/>
              <a:buChar char="•"/>
            </a:pPr>
            <a:r>
              <a:rPr lang="en-US" sz="2000" b="1" dirty="0" smtClean="0"/>
              <a:t>Cognitive </a:t>
            </a:r>
            <a:r>
              <a:rPr lang="en-US" sz="2000" b="1" dirty="0"/>
              <a:t>reactions: </a:t>
            </a:r>
            <a:r>
              <a:rPr lang="en-US" sz="2000" dirty="0"/>
              <a:t>difficulty with problem solving or decision making, imagining </a:t>
            </a:r>
            <a:r>
              <a:rPr lang="en-US" sz="2000" dirty="0" smtClean="0"/>
              <a:t>worst-case </a:t>
            </a:r>
            <a:r>
              <a:rPr lang="en-US" sz="2000" dirty="0"/>
              <a:t>scenarios, flashbacks/nightmares </a:t>
            </a:r>
            <a:endParaRPr lang="en-US" sz="2000" dirty="0" smtClean="0"/>
          </a:p>
          <a:p>
            <a:pPr marL="285750" indent="-285750">
              <a:buFont typeface="Arial" panose="020B0604020202020204" pitchFamily="34" charset="0"/>
              <a:buChar char="•"/>
            </a:pPr>
            <a:r>
              <a:rPr lang="en-US" sz="2000" b="1" dirty="0" smtClean="0"/>
              <a:t>Behavioral </a:t>
            </a:r>
            <a:r>
              <a:rPr lang="en-US" sz="2000" b="1" dirty="0"/>
              <a:t>reactions: </a:t>
            </a:r>
            <a:r>
              <a:rPr lang="en-US" sz="2000" dirty="0"/>
              <a:t>hostility, blaming, unnecessary risk-taking, reduced ability to cooperate, conflicts with peers or family, withdrawal </a:t>
            </a:r>
          </a:p>
          <a:p>
            <a:endParaRPr lang="en-US" dirty="0"/>
          </a:p>
        </p:txBody>
      </p:sp>
      <p:pic>
        <p:nvPicPr>
          <p:cNvPr id="11" name="Picture 10" descr="Why Excessive Stress is Bad For Your Health - Natur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65" y="4796442"/>
            <a:ext cx="4239907" cy="1469921"/>
          </a:xfrm>
          <a:prstGeom prst="rect">
            <a:avLst/>
          </a:prstGeom>
        </p:spPr>
      </p:pic>
    </p:spTree>
    <p:extLst>
      <p:ext uri="{BB962C8B-B14F-4D97-AF65-F5344CB8AC3E}">
        <p14:creationId xmlns:p14="http://schemas.microsoft.com/office/powerpoint/2010/main" val="3099110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smtClean="0"/>
              <a:t>Some of the feelings we are hearing many of you are experiencing at this time include:</a:t>
            </a:r>
            <a:br>
              <a:rPr lang="en-US" sz="2400" b="1" dirty="0" smtClean="0"/>
            </a:br>
            <a:endParaRPr lang="en-US" sz="2400" b="1" dirty="0"/>
          </a:p>
        </p:txBody>
      </p:sp>
      <p:sp>
        <p:nvSpPr>
          <p:cNvPr id="3" name="Date Placeholder 2"/>
          <p:cNvSpPr>
            <a:spLocks noGrp="1"/>
          </p:cNvSpPr>
          <p:nvPr>
            <p:ph type="dt" sz="half" idx="10"/>
          </p:nvPr>
        </p:nvSpPr>
        <p:spPr/>
        <p:txBody>
          <a:bodyPr/>
          <a:lstStyle/>
          <a:p>
            <a:fld id="{CA268726-8A1C-2C46-81F3-A8BFACD1ACB8}" type="datetime1">
              <a:rPr lang="en-US" smtClean="0"/>
              <a:t>9/8/2020</a:t>
            </a:fld>
            <a:endParaRPr lang="en-US"/>
          </a:p>
        </p:txBody>
      </p:sp>
      <p:sp>
        <p:nvSpPr>
          <p:cNvPr id="4" name="Footer Placeholder 3"/>
          <p:cNvSpPr>
            <a:spLocks noGrp="1"/>
          </p:cNvSpPr>
          <p:nvPr>
            <p:ph type="ftr" sz="quarter" idx="11"/>
          </p:nvPr>
        </p:nvSpPr>
        <p:spPr/>
        <p:txBody>
          <a:bodyPr/>
          <a:lstStyle/>
          <a:p>
            <a:r>
              <a:rPr lang="en-US" smtClean="0"/>
              <a:t>WAKE FOREST BAPTIST HEALTH</a:t>
            </a:r>
            <a:endParaRPr lang="en-US"/>
          </a:p>
        </p:txBody>
      </p:sp>
      <p:sp>
        <p:nvSpPr>
          <p:cNvPr id="5" name="Slide Number Placeholder 4"/>
          <p:cNvSpPr>
            <a:spLocks noGrp="1"/>
          </p:cNvSpPr>
          <p:nvPr>
            <p:ph type="sldNum" sz="quarter" idx="12"/>
          </p:nvPr>
        </p:nvSpPr>
        <p:spPr/>
        <p:txBody>
          <a:bodyPr/>
          <a:lstStyle/>
          <a:p>
            <a:fld id="{94C11FAF-FB5E-FC4B-B668-8CE873F642AC}" type="slidenum">
              <a:rPr lang="en-US" smtClean="0"/>
              <a:t>8</a:t>
            </a:fld>
            <a:endParaRPr lang="en-US"/>
          </a:p>
        </p:txBody>
      </p:sp>
      <p:sp>
        <p:nvSpPr>
          <p:cNvPr id="6" name="TextBox 5"/>
          <p:cNvSpPr txBox="1"/>
          <p:nvPr/>
        </p:nvSpPr>
        <p:spPr>
          <a:xfrm>
            <a:off x="628650" y="1596044"/>
            <a:ext cx="7966710" cy="4801314"/>
          </a:xfrm>
          <a:prstGeom prst="rect">
            <a:avLst/>
          </a:prstGeom>
          <a:noFill/>
        </p:spPr>
        <p:txBody>
          <a:bodyPr wrap="square" rtlCol="0">
            <a:spAutoFit/>
          </a:bodyPr>
          <a:lstStyle/>
          <a:p>
            <a:pPr marL="285750" lvl="0" indent="-285750">
              <a:buFont typeface="Arial" panose="020B0604020202020204" pitchFamily="34" charset="0"/>
              <a:buChar char="•"/>
            </a:pPr>
            <a:r>
              <a:rPr lang="en-US" b="1" dirty="0">
                <a:solidFill>
                  <a:srgbClr val="9E7E16"/>
                </a:solidFill>
              </a:rPr>
              <a:t>Misplaced anger:</a:t>
            </a:r>
            <a:r>
              <a:rPr lang="en-US" dirty="0">
                <a:solidFill>
                  <a:srgbClr val="9E7E16"/>
                </a:solidFill>
              </a:rPr>
              <a:t> Getting irritated or angrier than normal at people and things that would not normally make you upset. This may be driven by underlying thoughts like, “I can’t stand this!” and “When will this end!” as well as grief over the things that we are missing in this time.</a:t>
            </a:r>
          </a:p>
          <a:p>
            <a:pPr marL="285750" lvl="0" indent="-285750">
              <a:buFont typeface="Arial" panose="020B0604020202020204" pitchFamily="34" charset="0"/>
              <a:buChar char="•"/>
            </a:pPr>
            <a:r>
              <a:rPr lang="en-US" b="1" dirty="0">
                <a:solidFill>
                  <a:srgbClr val="9E7E16"/>
                </a:solidFill>
              </a:rPr>
              <a:t>Difficulty focusing</a:t>
            </a:r>
            <a:r>
              <a:rPr lang="en-US" dirty="0">
                <a:solidFill>
                  <a:srgbClr val="9E7E16"/>
                </a:solidFill>
              </a:rPr>
              <a:t>: As your brain tries to make sense of this transition, integrate all the information, and continue to move forward on a daily basis with the tasks at hand, you may find it more challenging to stay focused.</a:t>
            </a:r>
          </a:p>
          <a:p>
            <a:pPr marL="285750" lvl="0" indent="-285750">
              <a:buFont typeface="Arial" panose="020B0604020202020204" pitchFamily="34" charset="0"/>
              <a:buChar char="•"/>
            </a:pPr>
            <a:r>
              <a:rPr lang="en-US" b="1" dirty="0">
                <a:solidFill>
                  <a:srgbClr val="9E7E16"/>
                </a:solidFill>
              </a:rPr>
              <a:t>Worry thoughts:</a:t>
            </a:r>
            <a:r>
              <a:rPr lang="en-US" dirty="0">
                <a:solidFill>
                  <a:srgbClr val="9E7E16"/>
                </a:solidFill>
              </a:rPr>
              <a:t> “What will happen next?” “What should I do to prepare?” “How can I stay sane right now?”  </a:t>
            </a:r>
          </a:p>
          <a:p>
            <a:pPr marL="285750" lvl="0" indent="-285750">
              <a:buFont typeface="Arial" panose="020B0604020202020204" pitchFamily="34" charset="0"/>
              <a:buChar char="•"/>
            </a:pPr>
            <a:r>
              <a:rPr lang="en-US" b="1" dirty="0">
                <a:solidFill>
                  <a:srgbClr val="9E7E16"/>
                </a:solidFill>
              </a:rPr>
              <a:t>Antsy-ness:</a:t>
            </a:r>
            <a:r>
              <a:rPr lang="en-US" dirty="0">
                <a:solidFill>
                  <a:srgbClr val="9E7E16"/>
                </a:solidFill>
              </a:rPr>
              <a:t> You maybe be noticing a sense of urgency in your body and mind to DO SOMETHING! You may have even taken action on those urges!</a:t>
            </a:r>
          </a:p>
          <a:p>
            <a:pPr marL="285750" lvl="0" indent="-285750">
              <a:buFont typeface="Arial" panose="020B0604020202020204" pitchFamily="34" charset="0"/>
              <a:buChar char="•"/>
            </a:pPr>
            <a:r>
              <a:rPr lang="en-US" b="1" dirty="0">
                <a:solidFill>
                  <a:srgbClr val="9E7E16"/>
                </a:solidFill>
              </a:rPr>
              <a:t>Lethargy: </a:t>
            </a:r>
            <a:r>
              <a:rPr lang="en-US" dirty="0">
                <a:solidFill>
                  <a:srgbClr val="9E7E16"/>
                </a:solidFill>
              </a:rPr>
              <a:t>A lack of energy to do much. This may be related to grief as well as the energy it takes to change and integrate new information. This needs to be honored. (Note: If you have a history of depression, you may need to be more careful about balancing rest and action. Depression calls us to “curl up in bed</a:t>
            </a:r>
            <a:r>
              <a:rPr lang="en-US" dirty="0" smtClean="0">
                <a:solidFill>
                  <a:srgbClr val="9E7E16"/>
                </a:solidFill>
              </a:rPr>
              <a:t>.”)</a:t>
            </a:r>
            <a:endParaRPr lang="en-US" dirty="0">
              <a:solidFill>
                <a:srgbClr val="9E7E16"/>
              </a:solidFill>
            </a:endParaRPr>
          </a:p>
          <a:p>
            <a:pPr lvl="0"/>
            <a:endParaRPr lang="en-US" dirty="0">
              <a:solidFill>
                <a:srgbClr val="9E7E16"/>
              </a:solidFill>
            </a:endParaRPr>
          </a:p>
          <a:p>
            <a:pPr lvl="0" algn="r"/>
            <a:r>
              <a:rPr lang="en-US" sz="1400" dirty="0" smtClean="0">
                <a:solidFill>
                  <a:srgbClr val="9E7E16"/>
                </a:solidFill>
              </a:rPr>
              <a:t>Paige Bentley, Ph.D., LCMHCS, BCC</a:t>
            </a:r>
            <a:endParaRPr lang="en-US" sz="1400" dirty="0">
              <a:solidFill>
                <a:srgbClr val="9E7E16"/>
              </a:solidFill>
            </a:endParaRPr>
          </a:p>
        </p:txBody>
      </p:sp>
    </p:spTree>
    <p:extLst>
      <p:ext uri="{BB962C8B-B14F-4D97-AF65-F5344CB8AC3E}">
        <p14:creationId xmlns:p14="http://schemas.microsoft.com/office/powerpoint/2010/main" val="3461766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7EC9C-4B4D-5B4D-BDBA-ED963BB7C21F}" type="datetime1">
              <a:rPr lang="en-US" smtClean="0"/>
              <a:t>9/8/2020</a:t>
            </a:fld>
            <a:endParaRPr lang="en-US"/>
          </a:p>
        </p:txBody>
      </p:sp>
      <p:sp>
        <p:nvSpPr>
          <p:cNvPr id="3" name="Footer Placeholder 2"/>
          <p:cNvSpPr>
            <a:spLocks noGrp="1"/>
          </p:cNvSpPr>
          <p:nvPr>
            <p:ph type="ftr" sz="quarter" idx="11"/>
          </p:nvPr>
        </p:nvSpPr>
        <p:spPr/>
        <p:txBody>
          <a:bodyPr/>
          <a:lstStyle/>
          <a:p>
            <a:r>
              <a:rPr lang="en-US" smtClean="0"/>
              <a:t>WAKE FOREST BAPTIST HEALTH</a:t>
            </a:r>
            <a:endParaRPr lang="en-US"/>
          </a:p>
        </p:txBody>
      </p:sp>
      <p:sp>
        <p:nvSpPr>
          <p:cNvPr id="4" name="Slide Number Placeholder 3"/>
          <p:cNvSpPr>
            <a:spLocks noGrp="1"/>
          </p:cNvSpPr>
          <p:nvPr>
            <p:ph type="sldNum" sz="quarter" idx="12"/>
          </p:nvPr>
        </p:nvSpPr>
        <p:spPr/>
        <p:txBody>
          <a:bodyPr/>
          <a:lstStyle/>
          <a:p>
            <a:fld id="{94C11FAF-FB5E-FC4B-B668-8CE873F642AC}" type="slidenum">
              <a:rPr lang="en-US" smtClean="0"/>
              <a:t>9</a:t>
            </a:fld>
            <a:endParaRPr lang="en-US"/>
          </a:p>
        </p:txBody>
      </p:sp>
      <p:pic>
        <p:nvPicPr>
          <p:cNvPr id="5" name="Picture 4"/>
          <p:cNvPicPr>
            <a:picLocks noChangeAspect="1"/>
          </p:cNvPicPr>
          <p:nvPr/>
        </p:nvPicPr>
        <p:blipFill>
          <a:blip r:embed="rId2"/>
          <a:stretch>
            <a:fillRect/>
          </a:stretch>
        </p:blipFill>
        <p:spPr>
          <a:xfrm>
            <a:off x="4921135" y="3660593"/>
            <a:ext cx="3609740" cy="2394457"/>
          </a:xfrm>
          <a:prstGeom prst="rect">
            <a:avLst/>
          </a:prstGeom>
        </p:spPr>
      </p:pic>
      <p:sp>
        <p:nvSpPr>
          <p:cNvPr id="6" name="TextBox 5"/>
          <p:cNvSpPr txBox="1"/>
          <p:nvPr/>
        </p:nvSpPr>
        <p:spPr>
          <a:xfrm>
            <a:off x="606830" y="247356"/>
            <a:ext cx="7948984" cy="1077218"/>
          </a:xfrm>
          <a:prstGeom prst="rect">
            <a:avLst/>
          </a:prstGeom>
          <a:noFill/>
        </p:spPr>
        <p:txBody>
          <a:bodyPr wrap="square" rtlCol="0">
            <a:spAutoFit/>
          </a:bodyPr>
          <a:lstStyle/>
          <a:p>
            <a:r>
              <a:rPr lang="en-US" sz="3200" b="1" dirty="0" smtClean="0"/>
              <a:t>Strategies to manage Stress and Maintain Well-Being (Physical Self-Care)</a:t>
            </a:r>
            <a:endParaRPr lang="en-US" sz="3200" b="1" dirty="0"/>
          </a:p>
        </p:txBody>
      </p:sp>
      <p:sp>
        <p:nvSpPr>
          <p:cNvPr id="7" name="TextBox 6"/>
          <p:cNvSpPr txBox="1"/>
          <p:nvPr/>
        </p:nvSpPr>
        <p:spPr>
          <a:xfrm>
            <a:off x="681644" y="1586845"/>
            <a:ext cx="4048298"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Maintain good health habits.  </a:t>
            </a:r>
            <a:r>
              <a:rPr lang="en-US" dirty="0" smtClean="0"/>
              <a:t>As stress increases, out health habits may get less attention!</a:t>
            </a:r>
          </a:p>
          <a:p>
            <a:pPr marL="742950" lvl="1" indent="-285750">
              <a:buFont typeface="Arial" panose="020B0604020202020204" pitchFamily="34" charset="0"/>
              <a:buChar char="•"/>
            </a:pPr>
            <a:r>
              <a:rPr lang="en-US" dirty="0" smtClean="0"/>
              <a:t>Eat nutritious foods</a:t>
            </a:r>
          </a:p>
          <a:p>
            <a:pPr marL="742950" lvl="1" indent="-285750">
              <a:buFont typeface="Arial" panose="020B0604020202020204" pitchFamily="34" charset="0"/>
              <a:buChar char="•"/>
            </a:pPr>
            <a:r>
              <a:rPr lang="en-US" dirty="0" smtClean="0"/>
              <a:t>Limit alcohol use</a:t>
            </a:r>
          </a:p>
          <a:p>
            <a:pPr marL="742950" lvl="1" indent="-285750">
              <a:buFont typeface="Arial" panose="020B0604020202020204" pitchFamily="34" charset="0"/>
              <a:buChar char="•"/>
            </a:pPr>
            <a:r>
              <a:rPr lang="en-US" dirty="0" smtClean="0"/>
              <a:t>Allow yourself to get enough sleep.</a:t>
            </a:r>
          </a:p>
          <a:p>
            <a:pPr lvl="1"/>
            <a:endParaRPr lang="en-US" dirty="0" smtClean="0"/>
          </a:p>
        </p:txBody>
      </p:sp>
      <p:sp>
        <p:nvSpPr>
          <p:cNvPr id="8" name="TextBox 7"/>
          <p:cNvSpPr txBox="1"/>
          <p:nvPr/>
        </p:nvSpPr>
        <p:spPr>
          <a:xfrm>
            <a:off x="681644" y="3705718"/>
            <a:ext cx="374904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Keep Moving.  </a:t>
            </a:r>
            <a:r>
              <a:rPr lang="en-US" dirty="0" smtClean="0"/>
              <a:t>Exercise is a great way to handle stress and help you sleep well.</a:t>
            </a:r>
          </a:p>
          <a:p>
            <a:pPr marL="742950" lvl="1" indent="-285750">
              <a:buFont typeface="Arial" panose="020B0604020202020204" pitchFamily="34" charset="0"/>
              <a:buChar char="•"/>
            </a:pPr>
            <a:r>
              <a:rPr lang="en-US" dirty="0" smtClean="0"/>
              <a:t>Add nature when possible!</a:t>
            </a:r>
          </a:p>
        </p:txBody>
      </p:sp>
      <p:sp>
        <p:nvSpPr>
          <p:cNvPr id="9" name="TextBox 8"/>
          <p:cNvSpPr txBox="1"/>
          <p:nvPr/>
        </p:nvSpPr>
        <p:spPr>
          <a:xfrm>
            <a:off x="721650" y="4966860"/>
            <a:ext cx="3624349"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Pace Yourself.</a:t>
            </a:r>
          </a:p>
          <a:p>
            <a:pPr marL="742950" lvl="1" indent="-285750">
              <a:buFont typeface="Arial" panose="020B0604020202020204" pitchFamily="34" charset="0"/>
              <a:buChar char="•"/>
            </a:pPr>
            <a:r>
              <a:rPr lang="en-US" dirty="0" smtClean="0"/>
              <a:t>Healthcare is a marathon.</a:t>
            </a:r>
          </a:p>
          <a:p>
            <a:pPr marL="742950" lvl="1" indent="-285750">
              <a:buFont typeface="Arial" panose="020B0604020202020204" pitchFamily="34" charset="0"/>
              <a:buChar char="•"/>
            </a:pPr>
            <a:r>
              <a:rPr lang="en-US" dirty="0" smtClean="0"/>
              <a:t>We can’t care for our patients, families, or communities when we are running on empty.</a:t>
            </a:r>
            <a:endParaRPr lang="en-US" dirty="0"/>
          </a:p>
        </p:txBody>
      </p:sp>
    </p:spTree>
    <p:extLst>
      <p:ext uri="{BB962C8B-B14F-4D97-AF65-F5344CB8AC3E}">
        <p14:creationId xmlns:p14="http://schemas.microsoft.com/office/powerpoint/2010/main" val="1606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24148D40-DDC7-4440-BB4F-4041781989FF}" vid="{5989C042-59C8-7D4F-A76E-CF2B1A3649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1A1C473963441BD86150D67F8ACB6" ma:contentTypeVersion="16" ma:contentTypeDescription="Create a new document." ma:contentTypeScope="" ma:versionID="b6027ac7c4c30af25b9aba57a64d9322">
  <xsd:schema xmlns:xsd="http://www.w3.org/2001/XMLSchema" xmlns:xs="http://www.w3.org/2001/XMLSchema" xmlns:p="http://schemas.microsoft.com/office/2006/metadata/properties" xmlns:ns2="2e2fa44a-b297-4cb3-ae00-3700515fc5c7" xmlns:ns3="990867f7-ed38-4c21-b441-c544514c8362" targetNamespace="http://schemas.microsoft.com/office/2006/metadata/properties" ma:root="true" ma:fieldsID="133d9d9c0223997ef7a48798d8ee9476" ns2:_="" ns3:_="">
    <xsd:import namespace="2e2fa44a-b297-4cb3-ae00-3700515fc5c7"/>
    <xsd:import namespace="990867f7-ed38-4c21-b441-c544514c8362"/>
    <xsd:element name="properties">
      <xsd:complexType>
        <xsd:sequence>
          <xsd:element name="documentManagement">
            <xsd:complexType>
              <xsd:all>
                <xsd:element ref="ns2:Template_x0020_Type"/>
                <xsd:element ref="ns2:Thumbnail" minOccurs="0"/>
                <xsd:element ref="ns2:LookupLocation" minOccurs="0"/>
                <xsd:element ref="ns2:Size" minOccurs="0"/>
                <xsd:element ref="ns2:Description0" minOccurs="0"/>
                <xsd:element ref="ns2:Viewer_x0020_Type" minOccurs="0"/>
                <xsd:element ref="ns2:Format" minOccurs="0"/>
                <xsd:element ref="ns2:Notes0" minOccurs="0"/>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fa44a-b297-4cb3-ae00-3700515fc5c7" elementFormDefault="qualified">
    <xsd:import namespace="http://schemas.microsoft.com/office/2006/documentManagement/types"/>
    <xsd:import namespace="http://schemas.microsoft.com/office/infopath/2007/PartnerControls"/>
    <xsd:element name="Template_x0020_Type" ma:index="2" ma:displayName="Template Type" ma:format="Dropdown" ma:internalName="Template_x0020_Type">
      <xsd:simpleType>
        <xsd:restriction base="dms:Choice">
          <xsd:enumeration value="Research Poster Templates"/>
          <xsd:enumeration value="PowerPoint Presentation Templates"/>
          <xsd:enumeration value="Clinical Trials Memo Templates (Word)"/>
          <xsd:enumeration value="Memo Templates"/>
          <xsd:enumeration value="Newsletter Templates"/>
          <xsd:enumeration value="Fax Forms"/>
        </xsd:restriction>
      </xsd:simpleType>
    </xsd:element>
    <xsd:element name="Thumbnail" ma:index="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LookupLocation" ma:index="4" nillable="true" ma:displayName="Location" ma:list="{8c3d8ae5-af0e-43eb-a7ed-e0f5c1415c9c}" ma:internalName="LookupLocation" ma:readOnly="false" ma:showField="Title">
      <xsd:simpleType>
        <xsd:restriction base="dms:Lookup"/>
      </xsd:simpleType>
    </xsd:element>
    <xsd:element name="Size" ma:index="5" nillable="true" ma:displayName="Size" ma:internalName="Size">
      <xsd:simpleType>
        <xsd:restriction base="dms:Text">
          <xsd:maxLength value="255"/>
        </xsd:restriction>
      </xsd:simpleType>
    </xsd:element>
    <xsd:element name="Description0" ma:index="6" nillable="true" ma:displayName="Description" ma:internalName="Description0">
      <xsd:simpleType>
        <xsd:restriction base="dms:Text">
          <xsd:maxLength value="255"/>
        </xsd:restriction>
      </xsd:simpleType>
    </xsd:element>
    <xsd:element name="Viewer_x0020_Type" ma:index="7" nillable="true" ma:displayName="Viewer Type" ma:format="Dropdown" ma:internalName="Viewer_x0020_Type">
      <xsd:simpleType>
        <xsd:restriction base="dms:Choice">
          <xsd:enumeration value="Internal"/>
          <xsd:enumeration value="External"/>
        </xsd:restriction>
      </xsd:simpleType>
    </xsd:element>
    <xsd:element name="Format" ma:index="14" nillable="true" ma:displayName="Format" ma:format="Dropdown" ma:internalName="Format">
      <xsd:simpleType>
        <xsd:restriction base="dms:Choice">
          <xsd:enumeration value="Standard"/>
          <xsd:enumeration value="Widescreen"/>
        </xsd:restriction>
      </xsd:simpleType>
    </xsd:element>
    <xsd:element name="Notes0" ma:index="15" nillable="true" ma:displayName="Notes" ma:internalName="Notes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867f7-ed38-4c21-b441-c544514c83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2e2fa44a-b297-4cb3-ae00-3700515fc5c7">
      <Url xsi:nil="true"/>
      <Description xsi:nil="true"/>
    </Thumbnail>
    <Template_x0020_Type xmlns="2e2fa44a-b297-4cb3-ae00-3700515fc5c7">PowerPoint Presentation Templates</Template_x0020_Type>
    <Viewer_x0020_Type xmlns="2e2fa44a-b297-4cb3-ae00-3700515fc5c7" xsi:nil="true"/>
    <Notes0 xmlns="2e2fa44a-b297-4cb3-ae00-3700515fc5c7" xsi:nil="true"/>
    <Description0 xmlns="2e2fa44a-b297-4cb3-ae00-3700515fc5c7" xsi:nil="true"/>
    <LookupLocation xmlns="2e2fa44a-b297-4cb3-ae00-3700515fc5c7">5</LookupLocation>
    <Size xmlns="2e2fa44a-b297-4cb3-ae00-3700515fc5c7" xsi:nil="true"/>
    <Format xmlns="2e2fa44a-b297-4cb3-ae00-3700515fc5c7">Standard</Format>
  </documentManagement>
</p:properties>
</file>

<file path=customXml/itemProps1.xml><?xml version="1.0" encoding="utf-8"?>
<ds:datastoreItem xmlns:ds="http://schemas.openxmlformats.org/officeDocument/2006/customXml" ds:itemID="{A1690C93-A288-47DA-81D9-E706C0E55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fa44a-b297-4cb3-ae00-3700515fc5c7"/>
    <ds:schemaRef ds:uri="990867f7-ed38-4c21-b441-c544514c8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A87702-727F-45F8-98AF-9E9D364F9637}">
  <ds:schemaRefs>
    <ds:schemaRef ds:uri="http://schemas.microsoft.com/sharepoint/v3/contenttype/forms"/>
  </ds:schemaRefs>
</ds:datastoreItem>
</file>

<file path=customXml/itemProps3.xml><?xml version="1.0" encoding="utf-8"?>
<ds:datastoreItem xmlns:ds="http://schemas.openxmlformats.org/officeDocument/2006/customXml" ds:itemID="{4D6A2D73-7C81-41A1-ADAB-E91D0451AB7A}">
  <ds:schemaRefs>
    <ds:schemaRef ds:uri="http://schemas.microsoft.com/office/2006/documentManagement/types"/>
    <ds:schemaRef ds:uri="http://schemas.microsoft.com/office/2006/metadata/properties"/>
    <ds:schemaRef ds:uri="http://purl.org/dc/elements/1.1/"/>
    <ds:schemaRef ds:uri="990867f7-ed38-4c21-b441-c544514c8362"/>
    <ds:schemaRef ds:uri="http://schemas.openxmlformats.org/package/2006/metadata/core-properties"/>
    <ds:schemaRef ds:uri="http://purl.org/dc/terms/"/>
    <ds:schemaRef ds:uri="http://schemas.microsoft.com/office/infopath/2007/PartnerControls"/>
    <ds:schemaRef ds:uri="2e2fa44a-b297-4cb3-ae00-3700515fc5c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Business_Standard_DotsVersion_WFBH (1)</Template>
  <TotalTime>219</TotalTime>
  <Words>1263</Words>
  <Application>Microsoft Office PowerPoint</Application>
  <PresentationFormat>On-screen Show (4:3)</PresentationFormat>
  <Paragraphs>139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COVID-FATIGUE:  Tired of being cooped up, careful, uncertain and scared</vt:lpstr>
      <vt:lpstr>APA’s recent Stress in America 2020 survey: </vt:lpstr>
      <vt:lpstr>PowerPoint Presentation</vt:lpstr>
      <vt:lpstr>10 Eye-Opening Statistics On the Mental Health Impact of the Coronavirus Pandemic</vt:lpstr>
      <vt:lpstr>Normal emotional responses to COVID-19 </vt:lpstr>
      <vt:lpstr>PowerPoint Presentation</vt:lpstr>
      <vt:lpstr>Common Responses to Stress </vt:lpstr>
      <vt:lpstr>Some of the feelings we are hearing many of you are experiencing at this time include: </vt:lpstr>
      <vt:lpstr>PowerPoint Presentation</vt:lpstr>
      <vt:lpstr>PowerPoint Presentation</vt:lpstr>
      <vt:lpstr>PowerPoint Presentation</vt:lpstr>
      <vt:lpstr>What AM I to DO?</vt:lpstr>
      <vt:lpstr>PowerPoint Presentation</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COVID-FATIGUE:  Tired of being cooped up, careful and scared</dc:title>
  <dc:creator>Dalena Childress</dc:creator>
  <cp:lastModifiedBy>Steven Scoggin</cp:lastModifiedBy>
  <cp:revision>65</cp:revision>
  <cp:lastPrinted>2020-08-21T14:47:49Z</cp:lastPrinted>
  <dcterms:created xsi:type="dcterms:W3CDTF">2020-08-14T13:32:44Z</dcterms:created>
  <dcterms:modified xsi:type="dcterms:W3CDTF">2020-09-08T12:38:47Z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0x0101006C11A1C473963441BD86150D67F8ACB6</vt:lpwstr>
  </property>
</Properties>
</file>