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charts/chart1.xml" ContentType="application/vnd.openxmlformats-officedocument.drawingml.chart+xml"/>
  <Override PartName="/ppt/notesSlides/notesSlide8.xml" ContentType="application/vnd.openxmlformats-officedocument.presentationml.notesSlide+xml"/>
  <Override PartName="/ppt/charts/chart2.xml" ContentType="application/vnd.openxmlformats-officedocument.drawingml.chart+xml"/>
  <Override PartName="/ppt/notesSlides/notesSlide9.xml" ContentType="application/vnd.openxmlformats-officedocument.presentationml.notesSlide+xml"/>
  <Override PartName="/ppt/charts/chart3.xml" ContentType="application/vnd.openxmlformats-officedocument.drawingml.chart+xml"/>
  <Override PartName="/ppt/charts/chart4.xml" ContentType="application/vnd.openxmlformats-officedocument.drawingml.chart+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charts/chart5.xml" ContentType="application/vnd.openxmlformats-officedocument.drawingml.chart+xml"/>
  <Override PartName="/ppt/notesSlides/notesSlide13.xml" ContentType="application/vnd.openxmlformats-officedocument.presentationml.notesSlide+xml"/>
  <Override PartName="/ppt/charts/chart6.xml" ContentType="application/vnd.openxmlformats-officedocument.drawingml.chart+xml"/>
  <Override PartName="/ppt/notesSlides/notesSlide14.xml" ContentType="application/vnd.openxmlformats-officedocument.presentationml.notesSlide+xml"/>
  <Override PartName="/ppt/charts/chart7.xml" ContentType="application/vnd.openxmlformats-officedocument.drawingml.chart+xml"/>
  <Override PartName="/ppt/notesSlides/notesSlide15.xml" ContentType="application/vnd.openxmlformats-officedocument.presentationml.notesSlide+xml"/>
  <Override PartName="/ppt/charts/chart8.xml" ContentType="application/vnd.openxmlformats-officedocument.drawingml.chart+xml"/>
  <Override PartName="/ppt/notesSlides/notesSlide16.xml" ContentType="application/vnd.openxmlformats-officedocument.presentationml.notesSlide+xml"/>
  <Override PartName="/ppt/charts/chart9.xml" ContentType="application/vnd.openxmlformats-officedocument.drawingml.chart+xml"/>
  <Override PartName="/ppt/notesSlides/notesSlide17.xml" ContentType="application/vnd.openxmlformats-officedocument.presentationml.notesSlide+xml"/>
  <Override PartName="/ppt/charts/chart10.xml" ContentType="application/vnd.openxmlformats-officedocument.drawingml.chart+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charts/chart11.xml" ContentType="application/vnd.openxmlformats-officedocument.drawingml.chart+xml"/>
  <Override PartName="/ppt/drawings/drawing1.xml" ContentType="application/vnd.openxmlformats-officedocument.drawingml.chartshapes+xml"/>
  <Override PartName="/ppt/notesSlides/notesSlide20.xml" ContentType="application/vnd.openxmlformats-officedocument.presentationml.notesSlide+xml"/>
  <Override PartName="/ppt/charts/chart12.xml" ContentType="application/vnd.openxmlformats-officedocument.drawingml.chart+xml"/>
  <Override PartName="/ppt/drawings/drawing2.xml" ContentType="application/vnd.openxmlformats-officedocument.drawingml.chartshapes+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charts/chart13.xml" ContentType="application/vnd.openxmlformats-officedocument.drawingml.chart+xml"/>
  <Override PartName="/ppt/notesSlides/notesSlide23.xml" ContentType="application/vnd.openxmlformats-officedocument.presentationml.notesSlide+xml"/>
  <Override PartName="/ppt/charts/chart14.xml" ContentType="application/vnd.openxmlformats-officedocument.drawingml.chart+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charts/chart15.xml" ContentType="application/vnd.openxmlformats-officedocument.drawingml.chart+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charts/chart16.xml" ContentType="application/vnd.openxmlformats-officedocument.drawingml.chart+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charts/chart17.xml" ContentType="application/vnd.openxmlformats-officedocument.drawingml.chart+xml"/>
  <Override PartName="/ppt/notesSlides/notesSlide30.xml" ContentType="application/vnd.openxmlformats-officedocument.presentationml.notesSlide+xml"/>
  <Override PartName="/ppt/charts/chart18.xml" ContentType="application/vnd.openxmlformats-officedocument.drawingml.chart+xml"/>
  <Override PartName="/ppt/charts/chart19.xml" ContentType="application/vnd.openxmlformats-officedocument.drawingml.chart+xml"/>
  <Override PartName="/ppt/notesSlides/notesSlide31.xml" ContentType="application/vnd.openxmlformats-officedocument.presentationml.notesSlide+xml"/>
  <Override PartName="/ppt/charts/chart20.xml" ContentType="application/vnd.openxmlformats-officedocument.drawingml.chart+xml"/>
  <Override PartName="/ppt/charts/chart21.xml" ContentType="application/vnd.openxmlformats-officedocument.drawingml.chart+xml"/>
  <Override PartName="/ppt/notesSlides/notesSlide32.xml" ContentType="application/vnd.openxmlformats-officedocument.presentationml.notesSlide+xml"/>
  <Override PartName="/ppt/charts/chart22.xml" ContentType="application/vnd.openxmlformats-officedocument.drawingml.chart+xml"/>
  <Override PartName="/ppt/notesSlides/notesSlide33.xml" ContentType="application/vnd.openxmlformats-officedocument.presentationml.notesSlide+xml"/>
  <Override PartName="/ppt/charts/chart23.xml" ContentType="application/vnd.openxmlformats-officedocument.drawingml.chart+xml"/>
  <Override PartName="/ppt/notesSlides/notesSlide34.xml" ContentType="application/vnd.openxmlformats-officedocument.presentationml.notesSlide+xml"/>
  <Override PartName="/ppt/charts/chart24.xml" ContentType="application/vnd.openxmlformats-officedocument.drawingml.chart+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43.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changesInfos/changesInfo1.xml" ContentType="application/vnd.ms-powerpoint.changesinfo+xml"/>
  <Override PartName="/ppt/charts/colors1.xml" ContentType="application/vnd.ms-office.chartcolorstyle+xml"/>
  <Override PartName="/ppt/charts/style1.xml" ContentType="application/vnd.ms-office.chartstyle+xml"/>
  <Override PartName="/ppt/charts/colors2.xml" ContentType="application/vnd.ms-office.chartcolorstyle+xml"/>
  <Override PartName="/ppt/charts/style2.xml" ContentType="application/vnd.ms-office.chartstyle+xml"/>
  <Override PartName="/ppt/charts/colors3.xml" ContentType="application/vnd.ms-office.chartcolorstyle+xml"/>
  <Override PartName="/ppt/charts/style3.xml" ContentType="application/vnd.ms-office.chartstyle+xml"/>
  <Override PartName="/ppt/charts/colors4.xml" ContentType="application/vnd.ms-office.chartcolorstyle+xml"/>
  <Override PartName="/ppt/charts/style4.xml" ContentType="application/vnd.ms-office.chartstyle+xml"/>
  <Override PartName="/ppt/charts/colors5.xml" ContentType="application/vnd.ms-office.chartcolorstyle+xml"/>
  <Override PartName="/ppt/charts/style5.xml" ContentType="application/vnd.ms-office.chartstyle+xml"/>
  <Override PartName="/ppt/charts/colors6.xml" ContentType="application/vnd.ms-office.chartcolorstyle+xml"/>
  <Override PartName="/ppt/charts/style6.xml" ContentType="application/vnd.ms-office.chartstyle+xml"/>
  <Override PartName="/ppt/charts/colors7.xml" ContentType="application/vnd.ms-office.chartcolorstyle+xml"/>
  <Override PartName="/ppt/charts/style7.xml" ContentType="application/vnd.ms-office.chartstyle+xml"/>
  <Override PartName="/ppt/charts/colors8.xml" ContentType="application/vnd.ms-office.chartcolorstyle+xml"/>
  <Override PartName="/ppt/charts/style8.xml" ContentType="application/vnd.ms-office.chartstyle+xml"/>
  <Override PartName="/ppt/charts/colors9.xml" ContentType="application/vnd.ms-office.chartcolorstyle+xml"/>
  <Override PartName="/ppt/charts/style9.xml" ContentType="application/vnd.ms-office.chartstyle+xml"/>
  <Override PartName="/ppt/charts/colors10.xml" ContentType="application/vnd.ms-office.chartcolorstyle+xml"/>
  <Override PartName="/ppt/charts/style10.xml" ContentType="application/vnd.ms-office.chartstyle+xml"/>
  <Override PartName="/ppt/charts/colors11.xml" ContentType="application/vnd.ms-office.chartcolorstyle+xml"/>
  <Override PartName="/ppt/charts/style11.xml" ContentType="application/vnd.ms-office.chartstyle+xml"/>
  <Override PartName="/ppt/charts/colors12.xml" ContentType="application/vnd.ms-office.chartcolorstyle+xml"/>
  <Override PartName="/ppt/charts/style12.xml" ContentType="application/vnd.ms-office.chartstyle+xml"/>
  <Override PartName="/ppt/charts/colors13.xml" ContentType="application/vnd.ms-office.chartcolorstyle+xml"/>
  <Override PartName="/ppt/charts/style13.xml" ContentType="application/vnd.ms-office.chartstyle+xml"/>
  <Override PartName="/ppt/charts/colors14.xml" ContentType="application/vnd.ms-office.chartcolorstyle+xml"/>
  <Override PartName="/ppt/charts/style14.xml" ContentType="application/vnd.ms-office.chartstyle+xml"/>
  <Override PartName="/ppt/charts/colors15.xml" ContentType="application/vnd.ms-office.chartcolorstyle+xml"/>
  <Override PartName="/ppt/charts/style15.xml" ContentType="application/vnd.ms-office.chartstyle+xml"/>
  <Override PartName="/ppt/charts/colors16.xml" ContentType="application/vnd.ms-office.chartcolorstyle+xml"/>
  <Override PartName="/ppt/charts/style16.xml" ContentType="application/vnd.ms-office.chartstyle+xml"/>
  <Override PartName="/ppt/charts/colors17.xml" ContentType="application/vnd.ms-office.chartcolorstyle+xml"/>
  <Override PartName="/ppt/charts/style17.xml" ContentType="application/vnd.ms-office.chartstyle+xml"/>
  <Override PartName="/ppt/charts/colors18.xml" ContentType="application/vnd.ms-office.chartcolorstyle+xml"/>
  <Override PartName="/ppt/charts/style18.xml" ContentType="application/vnd.ms-office.chartstyle+xml"/>
  <Override PartName="/ppt/charts/colors19.xml" ContentType="application/vnd.ms-office.chartcolorstyle+xml"/>
  <Override PartName="/ppt/charts/style19.xml" ContentType="application/vnd.ms-office.chartstyle+xml"/>
  <Override PartName="/ppt/charts/colors20.xml" ContentType="application/vnd.ms-office.chartcolorstyle+xml"/>
  <Override PartName="/ppt/charts/style20.xml" ContentType="application/vnd.ms-office.chartstyle+xml"/>
  <Override PartName="/ppt/charts/colors21.xml" ContentType="application/vnd.ms-office.chartcolorstyle+xml"/>
  <Override PartName="/ppt/charts/style21.xml" ContentType="application/vnd.ms-office.chartstyle+xml"/>
  <Override PartName="/ppt/charts/colors22.xml" ContentType="application/vnd.ms-office.chartcolorstyle+xml"/>
  <Override PartName="/ppt/charts/style22.xml" ContentType="application/vnd.ms-office.chartstyle+xml"/>
  <Override PartName="/ppt/charts/colors23.xml" ContentType="application/vnd.ms-office.chartcolorstyle+xml"/>
  <Override PartName="/ppt/charts/style23.xml" ContentType="application/vnd.ms-office.chartstyl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2"/>
  </p:notesMasterIdLst>
  <p:handoutMasterIdLst>
    <p:handoutMasterId r:id="rId53"/>
  </p:handoutMasterIdLst>
  <p:sldIdLst>
    <p:sldId id="301" r:id="rId2"/>
    <p:sldId id="463" r:id="rId3"/>
    <p:sldId id="464" r:id="rId4"/>
    <p:sldId id="461" r:id="rId5"/>
    <p:sldId id="446" r:id="rId6"/>
    <p:sldId id="443" r:id="rId7"/>
    <p:sldId id="391" r:id="rId8"/>
    <p:sldId id="392" r:id="rId9"/>
    <p:sldId id="393" r:id="rId10"/>
    <p:sldId id="444" r:id="rId11"/>
    <p:sldId id="442" r:id="rId12"/>
    <p:sldId id="407" r:id="rId13"/>
    <p:sldId id="405" r:id="rId14"/>
    <p:sldId id="408" r:id="rId15"/>
    <p:sldId id="421" r:id="rId16"/>
    <p:sldId id="402" r:id="rId17"/>
    <p:sldId id="395" r:id="rId18"/>
    <p:sldId id="441" r:id="rId19"/>
    <p:sldId id="411" r:id="rId20"/>
    <p:sldId id="417" r:id="rId21"/>
    <p:sldId id="440" r:id="rId22"/>
    <p:sldId id="419" r:id="rId23"/>
    <p:sldId id="420" r:id="rId24"/>
    <p:sldId id="438" r:id="rId25"/>
    <p:sldId id="423" r:id="rId26"/>
    <p:sldId id="437" r:id="rId27"/>
    <p:sldId id="424" r:id="rId28"/>
    <p:sldId id="390" r:id="rId29"/>
    <p:sldId id="427" r:id="rId30"/>
    <p:sldId id="435" r:id="rId31"/>
    <p:sldId id="436" r:id="rId32"/>
    <p:sldId id="432" r:id="rId33"/>
    <p:sldId id="433" r:id="rId34"/>
    <p:sldId id="434" r:id="rId35"/>
    <p:sldId id="447" r:id="rId36"/>
    <p:sldId id="465" r:id="rId37"/>
    <p:sldId id="469" r:id="rId38"/>
    <p:sldId id="466" r:id="rId39"/>
    <p:sldId id="467" r:id="rId40"/>
    <p:sldId id="468" r:id="rId41"/>
    <p:sldId id="448" r:id="rId42"/>
    <p:sldId id="459" r:id="rId43"/>
    <p:sldId id="460" r:id="rId44"/>
    <p:sldId id="454" r:id="rId45"/>
    <p:sldId id="453" r:id="rId46"/>
    <p:sldId id="449" r:id="rId47"/>
    <p:sldId id="456" r:id="rId48"/>
    <p:sldId id="455" r:id="rId49"/>
    <p:sldId id="457" r:id="rId50"/>
    <p:sldId id="458" r:id="rId5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3890" userDrawn="1">
          <p15:clr>
            <a:srgbClr val="A4A3A4"/>
          </p15:clr>
        </p15:guide>
        <p15:guide id="2" pos="5472" userDrawn="1">
          <p15:clr>
            <a:srgbClr val="A4A3A4"/>
          </p15:clr>
        </p15:guide>
        <p15:guide id="3" orient="horz" pos="2160" userDrawn="1">
          <p15:clr>
            <a:srgbClr val="A4A3A4"/>
          </p15:clr>
        </p15:guide>
        <p15:guide id="5" orient="horz" pos="288" userDrawn="1">
          <p15:clr>
            <a:srgbClr val="A4A3A4"/>
          </p15:clr>
        </p15:guide>
        <p15:guide id="6" orient="horz" pos="4056" userDrawn="1">
          <p15:clr>
            <a:srgbClr val="A4A3A4"/>
          </p15:clr>
        </p15:guide>
        <p15:guide id="7" pos="288" userDrawn="1">
          <p15:clr>
            <a:srgbClr val="A4A3A4"/>
          </p15:clr>
        </p15:guide>
        <p15:guide id="8" pos="2825" userDrawn="1">
          <p15:clr>
            <a:srgbClr val="A4A3A4"/>
          </p15:clr>
        </p15:guide>
        <p15:guide id="9" pos="2940" userDrawn="1">
          <p15:clr>
            <a:srgbClr val="A4A3A4"/>
          </p15:clr>
        </p15:guide>
        <p15:guide id="10" pos="3353" userDrawn="1">
          <p15:clr>
            <a:srgbClr val="A4A3A4"/>
          </p15:clr>
        </p15:guide>
        <p15:guide id="11" pos="3472" userDrawn="1">
          <p15:clr>
            <a:srgbClr val="A4A3A4"/>
          </p15:clr>
        </p15:guide>
        <p15:guide id="12" pos="3882" userDrawn="1">
          <p15:clr>
            <a:srgbClr val="A4A3A4"/>
          </p15:clr>
        </p15:guide>
        <p15:guide id="13" pos="4000" userDrawn="1">
          <p15:clr>
            <a:srgbClr val="A4A3A4"/>
          </p15:clr>
        </p15:guide>
        <p15:guide id="14" pos="4419" userDrawn="1">
          <p15:clr>
            <a:srgbClr val="A4A3A4"/>
          </p15:clr>
        </p15:guide>
        <p15:guide id="15" pos="4537" userDrawn="1">
          <p15:clr>
            <a:srgbClr val="A4A3A4"/>
          </p15:clr>
        </p15:guide>
        <p15:guide id="16" pos="4947" userDrawn="1">
          <p15:clr>
            <a:srgbClr val="A4A3A4"/>
          </p15:clr>
        </p15:guide>
        <p15:guide id="17" pos="5088" userDrawn="1">
          <p15:clr>
            <a:srgbClr val="A4A3A4"/>
          </p15:clr>
        </p15:guide>
        <p15:guide id="18" pos="2414" userDrawn="1">
          <p15:clr>
            <a:srgbClr val="A4A3A4"/>
          </p15:clr>
        </p15:guide>
        <p15:guide id="19" pos="2296" userDrawn="1">
          <p15:clr>
            <a:srgbClr val="A4A3A4"/>
          </p15:clr>
        </p15:guide>
        <p15:guide id="20" pos="1886" userDrawn="1">
          <p15:clr>
            <a:srgbClr val="A4A3A4"/>
          </p15:clr>
        </p15:guide>
        <p15:guide id="21" pos="1776" userDrawn="1">
          <p15:clr>
            <a:srgbClr val="A4A3A4"/>
          </p15:clr>
        </p15:guide>
        <p15:guide id="22" pos="1349" userDrawn="1">
          <p15:clr>
            <a:srgbClr val="A4A3A4"/>
          </p15:clr>
        </p15:guide>
        <p15:guide id="23" pos="1231" userDrawn="1">
          <p15:clr>
            <a:srgbClr val="A4A3A4"/>
          </p15:clr>
        </p15:guide>
        <p15:guide id="24" pos="821" userDrawn="1">
          <p15:clr>
            <a:srgbClr val="A4A3A4"/>
          </p15:clr>
        </p15:guide>
        <p15:guide id="25" pos="702" userDrawn="1">
          <p15:clr>
            <a:srgbClr val="A4A3A4"/>
          </p15:clr>
        </p15:guide>
      </p15:sldGuideLst>
    </p:ext>
    <p:ext uri="{2D200454-40CA-4A62-9FC3-DE9A4176ACB9}">
      <p15:notesGuideLst xmlns:p15="http://schemas.microsoft.com/office/powerpoint/2012/main" xmlns="">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Phil Watson" initials="PW" lastIdx="64" clrIdx="0">
    <p:extLst/>
  </p:cmAuthor>
  <p:cmAuthor id="2" name="Adrienne Brown" initials="AB" lastIdx="38" clrIdx="1">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83246"/>
    <a:srgbClr val="31CCE8"/>
    <a:srgbClr val="118E97"/>
    <a:srgbClr val="118497"/>
    <a:srgbClr val="17B1CB"/>
    <a:srgbClr val="BC873A"/>
    <a:srgbClr val="C1C139"/>
    <a:srgbClr val="A48F52"/>
    <a:srgbClr val="9C975A"/>
    <a:srgbClr val="CCCC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4C1A8A3-306A-4EB7-A6B1-4F7E0EB9C5D6}" styleName="Medium Style 3 - Accent 5">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5"/>
          </a:solidFill>
        </a:fill>
      </a:tcStyle>
    </a:lastCol>
    <a:firstCol>
      <a:tcTxStyle b="on">
        <a:fontRef idx="minor">
          <a:scrgbClr r="0" g="0" b="0"/>
        </a:fontRef>
        <a:schemeClr val="lt1"/>
      </a:tcTxStyle>
      <a:tcStyle>
        <a:tcBdr/>
        <a:fill>
          <a:solidFill>
            <a:schemeClr val="accent5"/>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5"/>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241" autoAdjust="0"/>
    <p:restoredTop sz="95890" autoAdjust="0"/>
  </p:normalViewPr>
  <p:slideViewPr>
    <p:cSldViewPr snapToGrid="0" snapToObjects="1">
      <p:cViewPr varScale="1">
        <p:scale>
          <a:sx n="117" d="100"/>
          <a:sy n="117" d="100"/>
        </p:scale>
        <p:origin x="-1464" y="-102"/>
      </p:cViewPr>
      <p:guideLst>
        <p:guide orient="horz" pos="3890"/>
        <p:guide orient="horz" pos="2160"/>
        <p:guide orient="horz" pos="288"/>
        <p:guide orient="horz" pos="4056"/>
        <p:guide pos="5472"/>
        <p:guide pos="288"/>
        <p:guide pos="2825"/>
        <p:guide pos="2940"/>
        <p:guide pos="3353"/>
        <p:guide pos="3472"/>
        <p:guide pos="3882"/>
        <p:guide pos="4000"/>
        <p:guide pos="4419"/>
        <p:guide pos="4537"/>
        <p:guide pos="4947"/>
        <p:guide pos="5088"/>
        <p:guide pos="2414"/>
        <p:guide pos="2296"/>
        <p:guide pos="1886"/>
        <p:guide pos="1776"/>
        <p:guide pos="1349"/>
        <p:guide pos="1231"/>
        <p:guide pos="821"/>
        <p:guide pos="702"/>
      </p:guideLst>
    </p:cSldViewPr>
  </p:slideViewPr>
  <p:outlineViewPr>
    <p:cViewPr>
      <p:scale>
        <a:sx n="33" d="100"/>
        <a:sy n="33" d="100"/>
      </p:scale>
      <p:origin x="0" y="-19760"/>
    </p:cViewPr>
  </p:outlineViewPr>
  <p:notesTextViewPr>
    <p:cViewPr>
      <p:scale>
        <a:sx n="1" d="1"/>
        <a:sy n="1" d="1"/>
      </p:scale>
      <p:origin x="0" y="0"/>
    </p:cViewPr>
  </p:notesTextViewPr>
  <p:sorterViewPr>
    <p:cViewPr>
      <p:scale>
        <a:sx n="100" d="100"/>
        <a:sy n="100" d="100"/>
      </p:scale>
      <p:origin x="0" y="0"/>
    </p:cViewPr>
  </p:sorterViewPr>
  <p:notesViewPr>
    <p:cSldViewPr snapToGrid="0" snapToObjects="1">
      <p:cViewPr>
        <p:scale>
          <a:sx n="66" d="100"/>
          <a:sy n="66" d="100"/>
        </p:scale>
        <p:origin x="3784" y="1144"/>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microsoft.com/office/2016/11/relationships/changesInfo" Target="changesInfos/changesInfo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commentAuthors" Target="commentAuthor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handoutMaster" Target="handoutMasters/handoutMaster1.xml"/><Relationship Id="rId58"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viewProps" Target="view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drienne Brown" userId="9823de81-cd7d-4b71-87bb-65fb3d73749f" providerId="ADAL" clId="{50D964C8-12BC-3B4D-9D92-641F34CB1AE6}"/>
    <pc:docChg chg="modSld">
      <pc:chgData name="Adrienne Brown" userId="9823de81-cd7d-4b71-87bb-65fb3d73749f" providerId="ADAL" clId="{50D964C8-12BC-3B4D-9D92-641F34CB1AE6}" dt="2018-09-14T19:58:36.878" v="2" actId="948"/>
      <pc:docMkLst>
        <pc:docMk/>
      </pc:docMkLst>
      <pc:sldChg chg="modSp">
        <pc:chgData name="Adrienne Brown" userId="9823de81-cd7d-4b71-87bb-65fb3d73749f" providerId="ADAL" clId="{50D964C8-12BC-3B4D-9D92-641F34CB1AE6}" dt="2018-09-14T19:58:36.878" v="2" actId="948"/>
        <pc:sldMkLst>
          <pc:docMk/>
          <pc:sldMk cId="3571448980" sldId="463"/>
        </pc:sldMkLst>
        <pc:spChg chg="mod">
          <ac:chgData name="Adrienne Brown" userId="9823de81-cd7d-4b71-87bb-65fb3d73749f" providerId="ADAL" clId="{50D964C8-12BC-3B4D-9D92-641F34CB1AE6}" dt="2018-09-14T19:58:36.878" v="2" actId="948"/>
          <ac:spMkLst>
            <pc:docMk/>
            <pc:sldMk cId="3571448980" sldId="463"/>
            <ac:spMk id="7" creationId="{5B2E27E3-64A0-F54F-924E-92B1A1A1A71B}"/>
          </ac:spMkLst>
        </pc:spChg>
      </pc:sldChg>
    </pc:docChg>
  </pc:docChgLst>
</pc:chgInfo>
</file>

<file path=ppt/charts/_rels/chart1.xml.rels><?xml version="1.0" encoding="UTF-8" standalone="yes"?>
<Relationships xmlns="http://schemas.openxmlformats.org/package/2006/relationships"><Relationship Id="rId3" Type="http://schemas.microsoft.com/office/2011/relationships/chartStyle" Target="style1.xml"/><Relationship Id="rId2" Type="http://schemas.microsoft.com/office/2011/relationships/chartColorStyle" Target="colors1.xml"/><Relationship Id="rId1" Type="http://schemas.openxmlformats.org/officeDocument/2006/relationships/oleObject" Target="file:///\\Users\philwatson\Documents\Commodore\IRI%20Data_v2.xlsx" TargetMode="External"/></Relationships>
</file>

<file path=ppt/charts/_rels/chart10.xml.rels><?xml version="1.0" encoding="UTF-8" standalone="yes"?>
<Relationships xmlns="http://schemas.openxmlformats.org/package/2006/relationships"><Relationship Id="rId3" Type="http://schemas.microsoft.com/office/2011/relationships/chartStyle" Target="style10.xml"/><Relationship Id="rId2" Type="http://schemas.microsoft.com/office/2011/relationships/chartColorStyle" Target="colors10.xml"/><Relationship Id="rId1" Type="http://schemas.openxmlformats.org/officeDocument/2006/relationships/oleObject" Target="file:///\\Users\philwatson\Downloads\IRI%20Data_v3.xlsx" TargetMode="External"/></Relationships>
</file>

<file path=ppt/charts/_rels/chart11.xml.rels><?xml version="1.0" encoding="UTF-8" standalone="yes"?>
<Relationships xmlns="http://schemas.openxmlformats.org/package/2006/relationships"><Relationship Id="rId3" Type="http://schemas.microsoft.com/office/2011/relationships/chartColorStyle" Target="colors11.xml"/><Relationship Id="rId2" Type="http://schemas.openxmlformats.org/officeDocument/2006/relationships/chartUserShapes" Target="../drawings/drawing1.xml"/><Relationship Id="rId1" Type="http://schemas.openxmlformats.org/officeDocument/2006/relationships/oleObject" Target="file:///\\Volumes\GoogleDrive\My%20Drive\Commodore%20Innovation\Client\IRI%20-%20Innovation%20Metrics\Deliverable%20prep\IRI%20Data_v3.xlsx" TargetMode="External"/><Relationship Id="rId4" Type="http://schemas.microsoft.com/office/2011/relationships/chartStyle" Target="style11.xml"/></Relationships>
</file>

<file path=ppt/charts/_rels/chart12.xml.rels><?xml version="1.0" encoding="UTF-8" standalone="yes"?>
<Relationships xmlns="http://schemas.openxmlformats.org/package/2006/relationships"><Relationship Id="rId3" Type="http://schemas.microsoft.com/office/2011/relationships/chartColorStyle" Target="colors12.xml"/><Relationship Id="rId2" Type="http://schemas.openxmlformats.org/officeDocument/2006/relationships/chartUserShapes" Target="../drawings/drawing2.xml"/><Relationship Id="rId1" Type="http://schemas.openxmlformats.org/officeDocument/2006/relationships/oleObject" Target="file:///\\Users\philwatson\Downloads\IRI%20Data_v3.xlsx" TargetMode="External"/><Relationship Id="rId4" Type="http://schemas.microsoft.com/office/2011/relationships/chartStyle" Target="style12.xml"/></Relationships>
</file>

<file path=ppt/charts/_rels/chart13.xml.rels><?xml version="1.0" encoding="UTF-8" standalone="yes"?>
<Relationships xmlns="http://schemas.openxmlformats.org/package/2006/relationships"><Relationship Id="rId3" Type="http://schemas.microsoft.com/office/2011/relationships/chartStyle" Target="style13.xml"/><Relationship Id="rId2" Type="http://schemas.microsoft.com/office/2011/relationships/chartColorStyle" Target="colors13.xml"/><Relationship Id="rId1" Type="http://schemas.openxmlformats.org/officeDocument/2006/relationships/oleObject" Target="file:///\\Volumes\GoogleDrive\My%20Drive\Commodore%20Innovation\Client\IRI%20-%20Innovation%20Metrics\Deliverable%20prep\IRI%20Data_v3.xlsx" TargetMode="External"/></Relationships>
</file>

<file path=ppt/charts/_rels/chart14.xml.rels><?xml version="1.0" encoding="UTF-8" standalone="yes"?>
<Relationships xmlns="http://schemas.openxmlformats.org/package/2006/relationships"><Relationship Id="rId3" Type="http://schemas.microsoft.com/office/2011/relationships/chartStyle" Target="style14.xml"/><Relationship Id="rId2" Type="http://schemas.microsoft.com/office/2011/relationships/chartColorStyle" Target="colors14.xml"/><Relationship Id="rId1" Type="http://schemas.openxmlformats.org/officeDocument/2006/relationships/oleObject" Target="file:///\\Volumes\GoogleDrive\My%20Drive\Commodore%20Innovation\Client\IRI%20-%20Innovation%20Metrics\Deliverable%20prep\IRI%20Data_v3.xlsx" TargetMode="External"/></Relationships>
</file>

<file path=ppt/charts/_rels/chart15.xml.rels><?xml version="1.0" encoding="UTF-8" standalone="yes"?>
<Relationships xmlns="http://schemas.openxmlformats.org/package/2006/relationships"><Relationship Id="rId3" Type="http://schemas.microsoft.com/office/2011/relationships/chartStyle" Target="style15.xml"/><Relationship Id="rId2" Type="http://schemas.microsoft.com/office/2011/relationships/chartColorStyle" Target="colors15.xml"/><Relationship Id="rId1" Type="http://schemas.openxmlformats.org/officeDocument/2006/relationships/oleObject" Target="file:///\\Volumes\GoogleDrive\My%20Drive\Commodore%20Innovation\Client\IRI%20-%20Innovation%20Metrics\Deliverable%20prep\IRI%20Data_v3.xlsx" TargetMode="External"/></Relationships>
</file>

<file path=ppt/charts/_rels/chart16.xml.rels><?xml version="1.0" encoding="UTF-8" standalone="yes"?>
<Relationships xmlns="http://schemas.openxmlformats.org/package/2006/relationships"><Relationship Id="rId3" Type="http://schemas.microsoft.com/office/2011/relationships/chartStyle" Target="style16.xml"/><Relationship Id="rId2" Type="http://schemas.microsoft.com/office/2011/relationships/chartColorStyle" Target="colors16.xml"/><Relationship Id="rId1" Type="http://schemas.openxmlformats.org/officeDocument/2006/relationships/oleObject" Target="file:///\\Volumes\GoogleDrive\My%20Drive\Commodore%20Innovation\Client\IRI%20-%20Innovation%20Metrics\Deliverable%20prep\IRI%20Data_v3.xlsx" TargetMode="External"/></Relationships>
</file>

<file path=ppt/charts/_rels/chart17.xml.rels><?xml version="1.0" encoding="UTF-8" standalone="yes"?>
<Relationships xmlns="http://schemas.openxmlformats.org/package/2006/relationships"><Relationship Id="rId3" Type="http://schemas.microsoft.com/office/2011/relationships/chartStyle" Target="style17.xml"/><Relationship Id="rId2" Type="http://schemas.microsoft.com/office/2011/relationships/chartColorStyle" Target="colors17.xml"/><Relationship Id="rId1" Type="http://schemas.openxmlformats.org/officeDocument/2006/relationships/oleObject" Target="file:///\\Volumes\GoogleDrive\My%20Drive\Commodore%20Innovation\Client\IRI%20-%20Innovation%20Metrics\Deliverable%20prep\IRI%20Data_v3.xlsx" TargetMode="External"/></Relationships>
</file>

<file path=ppt/charts/_rels/chart18.xml.rels><?xml version="1.0" encoding="UTF-8" standalone="yes"?>
<Relationships xmlns="http://schemas.openxmlformats.org/package/2006/relationships"><Relationship Id="rId3" Type="http://schemas.microsoft.com/office/2011/relationships/chartStyle" Target="style18.xml"/><Relationship Id="rId2" Type="http://schemas.microsoft.com/office/2011/relationships/chartColorStyle" Target="colors18.xml"/><Relationship Id="rId1" Type="http://schemas.openxmlformats.org/officeDocument/2006/relationships/oleObject" Target="file:///\\Volumes\GoogleDrive\My%20Drive\Commodore%20Innovation\Client\IRI%20-%20Innovation%20Metrics\Deliverable%20prep\IRI%20Data_v3.xlsx" TargetMode="External"/></Relationships>
</file>

<file path=ppt/charts/_rels/chart19.xml.rels><?xml version="1.0" encoding="UTF-8" standalone="yes"?>
<Relationships xmlns="http://schemas.openxmlformats.org/package/2006/relationships"><Relationship Id="rId3" Type="http://schemas.microsoft.com/office/2011/relationships/chartStyle" Target="style19.xml"/><Relationship Id="rId2" Type="http://schemas.microsoft.com/office/2011/relationships/chartColorStyle" Target="colors19.xml"/><Relationship Id="rId1" Type="http://schemas.openxmlformats.org/officeDocument/2006/relationships/oleObject" Target="file:///\\Volumes\GoogleDrive\My%20Drive\Commodore%20Innovation\Client\IRI%20-%20Innovation%20Metrics\Deliverable%20prep\IRI%20Data_v3.xlsx" TargetMode="External"/></Relationships>
</file>

<file path=ppt/charts/_rels/chart2.xml.rels><?xml version="1.0" encoding="UTF-8" standalone="yes"?>
<Relationships xmlns="http://schemas.openxmlformats.org/package/2006/relationships"><Relationship Id="rId3" Type="http://schemas.microsoft.com/office/2011/relationships/chartStyle" Target="style2.xml"/><Relationship Id="rId2" Type="http://schemas.microsoft.com/office/2011/relationships/chartColorStyle" Target="colors2.xml"/><Relationship Id="rId1" Type="http://schemas.openxmlformats.org/officeDocument/2006/relationships/oleObject" Target="file:///\\Users\philwatson\Documents\Commodore\IRI%20Data_v3.xlsx" TargetMode="External"/></Relationships>
</file>

<file path=ppt/charts/_rels/chart20.xml.rels><?xml version="1.0" encoding="UTF-8" standalone="yes"?>
<Relationships xmlns="http://schemas.openxmlformats.org/package/2006/relationships"><Relationship Id="rId1" Type="http://schemas.openxmlformats.org/officeDocument/2006/relationships/oleObject" Target="file:///\\Volumes\GoogleDrive\My%20Drive\Commodore%20Innovation\Client\IRI%20-%20Innovation%20Metrics\Deliverable%20prep\IRI%20Data_v3.xlsx" TargetMode="External"/></Relationships>
</file>

<file path=ppt/charts/_rels/chart21.xml.rels><?xml version="1.0" encoding="UTF-8" standalone="yes"?>
<Relationships xmlns="http://schemas.openxmlformats.org/package/2006/relationships"><Relationship Id="rId3" Type="http://schemas.microsoft.com/office/2011/relationships/chartStyle" Target="style20.xml"/><Relationship Id="rId2" Type="http://schemas.microsoft.com/office/2011/relationships/chartColorStyle" Target="colors20.xml"/><Relationship Id="rId1" Type="http://schemas.openxmlformats.org/officeDocument/2006/relationships/oleObject" Target="file:///\\Volumes\GoogleDrive\My%20Drive\Commodore%20Innovation\Client\IRI%20-%20Innovation%20Metrics\Deliverable%20prep\IRI%20Data_v3.xlsx" TargetMode="External"/></Relationships>
</file>

<file path=ppt/charts/_rels/chart22.xml.rels><?xml version="1.0" encoding="UTF-8" standalone="yes"?>
<Relationships xmlns="http://schemas.openxmlformats.org/package/2006/relationships"><Relationship Id="rId3" Type="http://schemas.microsoft.com/office/2011/relationships/chartStyle" Target="style21.xml"/><Relationship Id="rId2" Type="http://schemas.microsoft.com/office/2011/relationships/chartColorStyle" Target="colors21.xml"/><Relationship Id="rId1" Type="http://schemas.openxmlformats.org/officeDocument/2006/relationships/oleObject" Target="file:///\\Volumes\GoogleDrive\My%20Drive\Commodore%20Innovation\Client\IRI%20-%20Innovation%20Metrics\Deliverable%20prep\IRI%20Data_v3.xlsx" TargetMode="External"/></Relationships>
</file>

<file path=ppt/charts/_rels/chart23.xml.rels><?xml version="1.0" encoding="UTF-8" standalone="yes"?>
<Relationships xmlns="http://schemas.openxmlformats.org/package/2006/relationships"><Relationship Id="rId3" Type="http://schemas.microsoft.com/office/2011/relationships/chartStyle" Target="style22.xml"/><Relationship Id="rId2" Type="http://schemas.microsoft.com/office/2011/relationships/chartColorStyle" Target="colors22.xml"/><Relationship Id="rId1" Type="http://schemas.openxmlformats.org/officeDocument/2006/relationships/oleObject" Target="file:///\\Volumes\GoogleDrive\My%20Drive\Commodore%20Innovation\Client\IRI%20-%20Innovation%20Metrics\Deliverable%20prep\IRI%20Data_v3.xlsx" TargetMode="External"/></Relationships>
</file>

<file path=ppt/charts/_rels/chart24.xml.rels><?xml version="1.0" encoding="UTF-8" standalone="yes"?>
<Relationships xmlns="http://schemas.openxmlformats.org/package/2006/relationships"><Relationship Id="rId3" Type="http://schemas.microsoft.com/office/2011/relationships/chartStyle" Target="style23.xml"/><Relationship Id="rId2" Type="http://schemas.microsoft.com/office/2011/relationships/chartColorStyle" Target="colors23.xml"/><Relationship Id="rId1" Type="http://schemas.openxmlformats.org/officeDocument/2006/relationships/oleObject" Target="file:///\\Volumes\GoogleDrive\My%20Drive\Commodore%20Innovation\Client\IRI%20-%20Innovation%20Metrics\Deliverable%20prep\IRI%20Data_v3.xlsx" TargetMode="External"/></Relationships>
</file>

<file path=ppt/charts/_rels/chart3.xml.rels><?xml version="1.0" encoding="UTF-8" standalone="yes"?>
<Relationships xmlns="http://schemas.openxmlformats.org/package/2006/relationships"><Relationship Id="rId3" Type="http://schemas.microsoft.com/office/2011/relationships/chartStyle" Target="style3.xml"/><Relationship Id="rId2" Type="http://schemas.microsoft.com/office/2011/relationships/chartColorStyle" Target="colors3.xml"/><Relationship Id="rId1" Type="http://schemas.openxmlformats.org/officeDocument/2006/relationships/oleObject" Target="file:///\\Users\philwatson\Documents\Commodore\IRI%20Data_v3.xlsx" TargetMode="External"/></Relationships>
</file>

<file path=ppt/charts/_rels/chart4.xml.rels><?xml version="1.0" encoding="UTF-8" standalone="yes"?>
<Relationships xmlns="http://schemas.openxmlformats.org/package/2006/relationships"><Relationship Id="rId3" Type="http://schemas.microsoft.com/office/2011/relationships/chartStyle" Target="style4.xml"/><Relationship Id="rId2" Type="http://schemas.microsoft.com/office/2011/relationships/chartColorStyle" Target="colors4.xml"/><Relationship Id="rId1" Type="http://schemas.openxmlformats.org/officeDocument/2006/relationships/oleObject" Target="file:///\\Volumes\GoogleDrive\My%20Drive\Commodore%20Innovation\Client\IRI%20-%20Innovation%20Metrics\Deliverable%20prep\IRI%20Data_v4.xlsx" TargetMode="External"/></Relationships>
</file>

<file path=ppt/charts/_rels/chart5.xml.rels><?xml version="1.0" encoding="UTF-8" standalone="yes"?>
<Relationships xmlns="http://schemas.openxmlformats.org/package/2006/relationships"><Relationship Id="rId3" Type="http://schemas.microsoft.com/office/2011/relationships/chartStyle" Target="style5.xml"/><Relationship Id="rId2" Type="http://schemas.microsoft.com/office/2011/relationships/chartColorStyle" Target="colors5.xml"/><Relationship Id="rId1" Type="http://schemas.openxmlformats.org/officeDocument/2006/relationships/oleObject" Target="file:///\\Users\philwatson\Documents\Commodore\IRI%20Data_v3.xlsx" TargetMode="External"/></Relationships>
</file>

<file path=ppt/charts/_rels/chart6.xml.rels><?xml version="1.0" encoding="UTF-8" standalone="yes"?>
<Relationships xmlns="http://schemas.openxmlformats.org/package/2006/relationships"><Relationship Id="rId3" Type="http://schemas.microsoft.com/office/2011/relationships/chartStyle" Target="style6.xml"/><Relationship Id="rId2" Type="http://schemas.microsoft.com/office/2011/relationships/chartColorStyle" Target="colors6.xml"/><Relationship Id="rId1" Type="http://schemas.openxmlformats.org/officeDocument/2006/relationships/oleObject" Target="file:///\\Volumes\GoogleDrive\My%20Drive\Commodore%20Innovation\Client\IRI%20-%20Innovation%20Metrics\Deliverable%20prep\IRI%20Data_v4.xlsx" TargetMode="External"/></Relationships>
</file>

<file path=ppt/charts/_rels/chart7.xml.rels><?xml version="1.0" encoding="UTF-8" standalone="yes"?>
<Relationships xmlns="http://schemas.openxmlformats.org/package/2006/relationships"><Relationship Id="rId3" Type="http://schemas.microsoft.com/office/2011/relationships/chartStyle" Target="style7.xml"/><Relationship Id="rId2" Type="http://schemas.microsoft.com/office/2011/relationships/chartColorStyle" Target="colors7.xml"/><Relationship Id="rId1" Type="http://schemas.openxmlformats.org/officeDocument/2006/relationships/oleObject" Target="file:///\\Users\philwatson\Documents\Commodore\IRI%20Data_v3.xlsx" TargetMode="External"/></Relationships>
</file>

<file path=ppt/charts/_rels/chart8.xml.rels><?xml version="1.0" encoding="UTF-8" standalone="yes"?>
<Relationships xmlns="http://schemas.openxmlformats.org/package/2006/relationships"><Relationship Id="rId3" Type="http://schemas.microsoft.com/office/2011/relationships/chartStyle" Target="style8.xml"/><Relationship Id="rId2" Type="http://schemas.microsoft.com/office/2011/relationships/chartColorStyle" Target="colors8.xml"/><Relationship Id="rId1" Type="http://schemas.openxmlformats.org/officeDocument/2006/relationships/oleObject" Target="file:///\\Volumes\GoogleDrive\My%20Drive\Commodore%20Innovation\Client\IRI%20-%20Innovation%20Metrics\Deliverable%20prep\IRI%20Data_v3.xlsx" TargetMode="External"/></Relationships>
</file>

<file path=ppt/charts/_rels/chart9.xml.rels><?xml version="1.0" encoding="UTF-8" standalone="yes"?>
<Relationships xmlns="http://schemas.openxmlformats.org/package/2006/relationships"><Relationship Id="rId3" Type="http://schemas.microsoft.com/office/2011/relationships/chartStyle" Target="style9.xml"/><Relationship Id="rId2" Type="http://schemas.microsoft.com/office/2011/relationships/chartColorStyle" Target="colors9.xml"/><Relationship Id="rId1" Type="http://schemas.openxmlformats.org/officeDocument/2006/relationships/oleObject" Target="file:///\\Volumes\GoogleDrive\My%20Drive\Commodore%20Innovation\Client\IRI%20-%20Innovation%20Metrics\Deliverable%20prep\IRI%20Data_v3.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3"/>
    </mc:Choice>
    <mc:Fallback>
      <c:style val="3"/>
    </mc:Fallback>
  </mc:AlternateContent>
  <c:chart>
    <c:title>
      <c:tx>
        <c:rich>
          <a:bodyPr rot="0" spcFirstLastPara="1" vertOverflow="ellipsis" vert="horz" wrap="square" anchor="ctr" anchorCtr="1"/>
          <a:lstStyle/>
          <a:p>
            <a:pPr>
              <a:defRPr sz="1200" b="1" i="0" u="none" strike="noStrike" kern="1200" spc="0" baseline="0">
                <a:solidFill>
                  <a:schemeClr val="tx1">
                    <a:lumMod val="65000"/>
                    <a:lumOff val="35000"/>
                  </a:schemeClr>
                </a:solidFill>
                <a:latin typeface="Calibri" panose="020F0502020204030204" pitchFamily="34" charset="0"/>
                <a:ea typeface="+mn-ea"/>
                <a:cs typeface="Calibri" panose="020F0502020204030204" pitchFamily="34" charset="0"/>
              </a:defRPr>
            </a:pPr>
            <a:r>
              <a:rPr lang="en-US" sz="1200" b="1" dirty="0"/>
              <a:t>Does your organization have a dashboard dedicated to innovation? </a:t>
            </a:r>
          </a:p>
        </c:rich>
      </c:tx>
      <c:layout/>
      <c:overlay val="0"/>
      <c:spPr>
        <a:noFill/>
        <a:ln>
          <a:noFill/>
        </a:ln>
        <a:effectLst/>
      </c:spPr>
    </c:title>
    <c:autoTitleDeleted val="0"/>
    <c:plotArea>
      <c:layout/>
      <c:pieChart>
        <c:varyColors val="1"/>
        <c:ser>
          <c:idx val="0"/>
          <c:order val="0"/>
          <c:dPt>
            <c:idx val="0"/>
            <c:bubble3D val="0"/>
            <c:spPr>
              <a:solidFill>
                <a:schemeClr val="accent1">
                  <a:shade val="58000"/>
                </a:schemeClr>
              </a:solidFill>
              <a:ln w="19050">
                <a:solidFill>
                  <a:schemeClr val="lt1"/>
                </a:solidFill>
              </a:ln>
              <a:effectLst/>
            </c:spPr>
            <c:extLst xmlns:c16r2="http://schemas.microsoft.com/office/drawing/2015/06/chart">
              <c:ext xmlns:c16="http://schemas.microsoft.com/office/drawing/2014/chart" uri="{C3380CC4-5D6E-409C-BE32-E72D297353CC}">
                <c16:uniqueId val="{00000001-63D5-5641-BA73-6233F579AB55}"/>
              </c:ext>
            </c:extLst>
          </c:dPt>
          <c:dPt>
            <c:idx val="1"/>
            <c:bubble3D val="0"/>
            <c:spPr>
              <a:solidFill>
                <a:schemeClr val="accent1">
                  <a:lumMod val="60000"/>
                  <a:lumOff val="40000"/>
                </a:schemeClr>
              </a:solidFill>
              <a:ln w="19050">
                <a:solidFill>
                  <a:schemeClr val="lt1"/>
                </a:solidFill>
              </a:ln>
              <a:effectLst/>
            </c:spPr>
            <c:extLst xmlns:c16r2="http://schemas.microsoft.com/office/drawing/2015/06/chart">
              <c:ext xmlns:c16="http://schemas.microsoft.com/office/drawing/2014/chart" uri="{C3380CC4-5D6E-409C-BE32-E72D297353CC}">
                <c16:uniqueId val="{00000003-63D5-5641-BA73-6233F579AB55}"/>
              </c:ext>
            </c:extLst>
          </c:dPt>
          <c:dPt>
            <c:idx val="2"/>
            <c:bubble3D val="0"/>
            <c:spPr>
              <a:solidFill>
                <a:schemeClr val="accent1">
                  <a:lumMod val="40000"/>
                  <a:lumOff val="60000"/>
                </a:schemeClr>
              </a:solidFill>
              <a:ln w="19050">
                <a:solidFill>
                  <a:schemeClr val="lt1"/>
                </a:solidFill>
              </a:ln>
              <a:effectLst/>
            </c:spPr>
            <c:extLst xmlns:c16r2="http://schemas.microsoft.com/office/drawing/2015/06/chart">
              <c:ext xmlns:c16="http://schemas.microsoft.com/office/drawing/2014/chart" uri="{C3380CC4-5D6E-409C-BE32-E72D297353CC}">
                <c16:uniqueId val="{00000005-63D5-5641-BA73-6233F579AB55}"/>
              </c:ext>
            </c:extLst>
          </c:dPt>
          <c:dPt>
            <c:idx val="3"/>
            <c:bubble3D val="0"/>
            <c:spPr>
              <a:solidFill>
                <a:schemeClr val="accent1">
                  <a:lumMod val="20000"/>
                  <a:lumOff val="80000"/>
                </a:schemeClr>
              </a:solidFill>
              <a:ln w="19050">
                <a:solidFill>
                  <a:schemeClr val="lt1"/>
                </a:solidFill>
              </a:ln>
              <a:effectLst/>
            </c:spPr>
            <c:extLst xmlns:c16r2="http://schemas.microsoft.com/office/drawing/2015/06/chart">
              <c:ext xmlns:c16="http://schemas.microsoft.com/office/drawing/2014/chart" uri="{C3380CC4-5D6E-409C-BE32-E72D297353CC}">
                <c16:uniqueId val="{00000007-63D5-5641-BA73-6233F579AB55}"/>
              </c:ext>
            </c:extLst>
          </c:dPt>
          <c:dLbls>
            <c:dLbl>
              <c:idx val="0"/>
              <c:layout>
                <c:manualLayout>
                  <c:x val="-1.0557453665992901E-3"/>
                  <c:y val="-0.1691498979294255"/>
                </c:manualLayout>
              </c:layout>
              <c:showLegendKey val="0"/>
              <c:showVal val="0"/>
              <c:showCatName val="1"/>
              <c:showSerName val="0"/>
              <c:showPercent val="1"/>
              <c:showBubbleSize val="0"/>
              <c:extLst xmlns:c16r2="http://schemas.microsoft.com/office/drawing/2015/06/chart">
                <c:ext xmlns:c15="http://schemas.microsoft.com/office/drawing/2012/chart" uri="{CE6537A1-D6FC-4f65-9D91-7224C49458BB}"/>
                <c:ext xmlns:c16="http://schemas.microsoft.com/office/drawing/2014/chart" uri="{C3380CC4-5D6E-409C-BE32-E72D297353CC}">
                  <c16:uniqueId val="{00000001-63D5-5641-BA73-6233F579AB55}"/>
                </c:ext>
              </c:extLst>
            </c:dLbl>
            <c:dLbl>
              <c:idx val="1"/>
              <c:layout>
                <c:manualLayout>
                  <c:x val="-6.1579856397260713E-2"/>
                  <c:y val="-3.8192621755613883E-3"/>
                </c:manualLayout>
              </c:layout>
              <c:showLegendKey val="0"/>
              <c:showVal val="0"/>
              <c:showCatName val="1"/>
              <c:showSerName val="0"/>
              <c:showPercent val="1"/>
              <c:showBubbleSize val="0"/>
              <c:extLst xmlns:c16r2="http://schemas.microsoft.com/office/drawing/2015/06/chart">
                <c:ext xmlns:c15="http://schemas.microsoft.com/office/drawing/2012/chart" uri="{CE6537A1-D6FC-4f65-9D91-7224C49458BB}">
                  <c15:layout>
                    <c:manualLayout>
                      <c:w val="0.26039686849488636"/>
                      <c:h val="0.26817147856517937"/>
                    </c:manualLayout>
                  </c15:layout>
                </c:ext>
                <c:ext xmlns:c16="http://schemas.microsoft.com/office/drawing/2014/chart" uri="{C3380CC4-5D6E-409C-BE32-E72D297353CC}">
                  <c16:uniqueId val="{00000003-63D5-5641-BA73-6233F579AB55}"/>
                </c:ext>
              </c:extLst>
            </c:dLbl>
            <c:dLbl>
              <c:idx val="2"/>
              <c:layout>
                <c:manualLayout>
                  <c:x val="1.5712834746231433E-7"/>
                  <c:y val="-0.2149261811023622"/>
                </c:manualLayout>
              </c:layout>
              <c:showLegendKey val="0"/>
              <c:showVal val="0"/>
              <c:showCatName val="1"/>
              <c:showSerName val="0"/>
              <c:showPercent val="1"/>
              <c:showBubbleSize val="0"/>
              <c:extLst xmlns:c16r2="http://schemas.microsoft.com/office/drawing/2015/06/chart">
                <c:ext xmlns:c15="http://schemas.microsoft.com/office/drawing/2012/chart" uri="{CE6537A1-D6FC-4f65-9D91-7224C49458BB}">
                  <c15:layout>
                    <c:manualLayout>
                      <c:w val="0.24858333081927975"/>
                      <c:h val="0.2495833333333333"/>
                    </c:manualLayout>
                  </c15:layout>
                </c:ext>
                <c:ext xmlns:c16="http://schemas.microsoft.com/office/drawing/2014/chart" uri="{C3380CC4-5D6E-409C-BE32-E72D297353CC}">
                  <c16:uniqueId val="{00000005-63D5-5641-BA73-6233F579AB55}"/>
                </c:ext>
              </c:extLst>
            </c:dLbl>
            <c:dLbl>
              <c:idx val="3"/>
              <c:layout>
                <c:manualLayout>
                  <c:x val="9.4622376585110773E-2"/>
                  <c:y val="-2.6964494021580635E-2"/>
                </c:manualLayout>
              </c:layout>
              <c:showLegendKey val="0"/>
              <c:showVal val="0"/>
              <c:showCatName val="1"/>
              <c:showSerName val="0"/>
              <c:showPercent val="1"/>
              <c:showBubbleSize val="0"/>
              <c:extLst xmlns:c16r2="http://schemas.microsoft.com/office/drawing/2015/06/chart">
                <c:ext xmlns:c15="http://schemas.microsoft.com/office/drawing/2012/chart" uri="{CE6537A1-D6FC-4f65-9D91-7224C49458BB}"/>
                <c:ext xmlns:c16="http://schemas.microsoft.com/office/drawing/2014/chart" uri="{C3380CC4-5D6E-409C-BE32-E72D297353CC}">
                  <c16:uniqueId val="{00000007-63D5-5641-BA73-6233F579AB55}"/>
                </c:ext>
              </c:extLst>
            </c:dLbl>
            <c:spPr>
              <a:noFill/>
              <a:ln>
                <a:noFill/>
              </a:ln>
              <a:effectLst/>
            </c:spPr>
            <c:txPr>
              <a:bodyPr rot="0" spcFirstLastPara="1" vertOverflow="ellipsis" vert="horz" wrap="square" anchor="ctr" anchorCtr="1"/>
              <a:lstStyle/>
              <a:p>
                <a:pPr>
                  <a:defRPr sz="900" b="0" i="0" u="none" strike="noStrike" kern="1200" baseline="0">
                    <a:solidFill>
                      <a:schemeClr val="tx1">
                        <a:lumMod val="75000"/>
                        <a:lumOff val="25000"/>
                      </a:schemeClr>
                    </a:solidFill>
                    <a:latin typeface="Calibri" panose="020F0502020204030204" pitchFamily="34" charset="0"/>
                    <a:ea typeface="+mn-ea"/>
                    <a:cs typeface="Calibri" panose="020F0502020204030204" pitchFamily="34" charset="0"/>
                  </a:defRPr>
                </a:pPr>
                <a:endParaRPr lang="en-US"/>
              </a:p>
            </c:txPr>
            <c:showLegendKey val="0"/>
            <c:showVal val="0"/>
            <c:showCatName val="1"/>
            <c:showSerName val="0"/>
            <c:showPercent val="1"/>
            <c:showBubbleSize val="0"/>
            <c:showLeaderLines val="1"/>
            <c:leaderLines>
              <c:spPr>
                <a:ln w="9525" cap="flat" cmpd="sng" algn="ctr">
                  <a:solidFill>
                    <a:schemeClr val="tx1">
                      <a:lumMod val="35000"/>
                      <a:lumOff val="65000"/>
                    </a:schemeClr>
                  </a:solidFill>
                  <a:round/>
                </a:ln>
                <a:effectLst/>
              </c:spPr>
            </c:leaderLines>
            <c:extLst xmlns:c16r2="http://schemas.microsoft.com/office/drawing/2015/06/chart">
              <c:ext xmlns:c15="http://schemas.microsoft.com/office/drawing/2012/chart" uri="{CE6537A1-D6FC-4f65-9D91-7224C49458BB}"/>
            </c:extLst>
          </c:dLbls>
          <c:cat>
            <c:strRef>
              <c:f>'Q1'!$A$9:$A$12</c:f>
              <c:strCache>
                <c:ptCount val="4"/>
                <c:pt idx="0">
                  <c:v>Yes</c:v>
                </c:pt>
                <c:pt idx="1">
                  <c:v>No, but considering creating one</c:v>
                </c:pt>
                <c:pt idx="2">
                  <c:v>No, covered by another dashboard</c:v>
                </c:pt>
                <c:pt idx="3">
                  <c:v>No</c:v>
                </c:pt>
              </c:strCache>
            </c:strRef>
          </c:cat>
          <c:val>
            <c:numRef>
              <c:f>'Q1'!$B$9:$B$12</c:f>
              <c:numCache>
                <c:formatCode>General</c:formatCode>
                <c:ptCount val="4"/>
                <c:pt idx="0">
                  <c:v>22</c:v>
                </c:pt>
                <c:pt idx="1">
                  <c:v>12</c:v>
                </c:pt>
                <c:pt idx="2">
                  <c:v>6</c:v>
                </c:pt>
                <c:pt idx="3">
                  <c:v>8</c:v>
                </c:pt>
              </c:numCache>
            </c:numRef>
          </c:val>
          <c:extLst xmlns:c16r2="http://schemas.microsoft.com/office/drawing/2015/06/chart">
            <c:ext xmlns:c16="http://schemas.microsoft.com/office/drawing/2014/chart" uri="{C3380CC4-5D6E-409C-BE32-E72D297353CC}">
              <c16:uniqueId val="{00000008-63D5-5641-BA73-6233F579AB55}"/>
            </c:ext>
          </c:extLst>
        </c:ser>
        <c:dLbls>
          <c:showLegendKey val="0"/>
          <c:showVal val="1"/>
          <c:showCatName val="0"/>
          <c:showSerName val="0"/>
          <c:showPercent val="0"/>
          <c:showBubbleSize val="0"/>
          <c:showLeaderLines val="1"/>
        </c:dLbls>
        <c:firstSliceAng val="0"/>
      </c:pieChart>
      <c:spPr>
        <a:noFill/>
        <a:ln>
          <a:noFill/>
        </a:ln>
        <a:effectLst/>
      </c:spPr>
    </c:plotArea>
    <c:plotVisOnly val="1"/>
    <c:dispBlanksAs val="gap"/>
    <c:showDLblsOverMax val="0"/>
    <c:extLst xmlns:c16r2="http://schemas.microsoft.com/office/drawing/2015/06/chart">
      <c:ext xmlns:c16r3="http://schemas.microsoft.com/office/drawing/2017/03/chart" uri="{56B9EC1D-385E-4148-901F-78D8002777C0}">
        <c16r3:dataDisplayOptions16>
          <c16r3:dispNaAsBlank val="1"/>
        </c16r3:dataDisplayOptions16>
      </c:ext>
    </c:extLst>
  </c:chart>
  <c:spPr>
    <a:solidFill>
      <a:schemeClr val="bg1"/>
    </a:solidFill>
    <a:ln>
      <a:noFill/>
    </a:ln>
    <a:effectLst/>
  </c:spPr>
  <c:txPr>
    <a:bodyPr/>
    <a:lstStyle/>
    <a:p>
      <a:pPr>
        <a:defRPr>
          <a:latin typeface="Calibri" panose="020F0502020204030204" pitchFamily="34" charset="0"/>
          <a:cs typeface="Calibri" panose="020F0502020204030204" pitchFamily="34" charset="0"/>
        </a:defRPr>
      </a:pPr>
      <a:endParaRPr lang="en-US"/>
    </a:p>
  </c:txPr>
  <c:externalData r:id="rId1">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3"/>
    </mc:Choice>
    <mc:Fallback>
      <c:style val="3"/>
    </mc:Fallback>
  </mc:AlternateContent>
  <c:chart>
    <c:title>
      <c:tx>
        <c:rich>
          <a:bodyPr rot="0" spcFirstLastPara="1" vertOverflow="ellipsis" vert="horz" wrap="square" anchor="ctr" anchorCtr="1"/>
          <a:lstStyle/>
          <a:p>
            <a:pPr>
              <a:defRPr sz="1400" b="1" i="0" u="none" strike="noStrike" kern="1200" spc="0" baseline="0">
                <a:solidFill>
                  <a:schemeClr val="tx1">
                    <a:lumMod val="65000"/>
                    <a:lumOff val="35000"/>
                  </a:schemeClr>
                </a:solidFill>
                <a:latin typeface="+mn-lt"/>
                <a:ea typeface="+mn-ea"/>
                <a:cs typeface="+mn-cs"/>
              </a:defRPr>
            </a:pPr>
            <a:r>
              <a:rPr lang="en-US" b="1" dirty="0"/>
              <a:t>Which categories</a:t>
            </a:r>
            <a:r>
              <a:rPr lang="en-US" b="1" baseline="0" dirty="0"/>
              <a:t> does your organization use to categorize projects?</a:t>
            </a:r>
          </a:p>
        </c:rich>
      </c:tx>
      <c:layout/>
      <c:overlay val="0"/>
      <c:spPr>
        <a:noFill/>
        <a:ln>
          <a:noFill/>
        </a:ln>
        <a:effectLst/>
      </c:spPr>
    </c:title>
    <c:autoTitleDeleted val="0"/>
    <c:plotArea>
      <c:layout>
        <c:manualLayout>
          <c:layoutTarget val="inner"/>
          <c:xMode val="edge"/>
          <c:yMode val="edge"/>
          <c:x val="9.139869281045751E-2"/>
          <c:y val="0.24350561797752809"/>
          <c:w val="0.87984313725490193"/>
          <c:h val="0.5583062903653897"/>
        </c:manualLayout>
      </c:layout>
      <c:barChart>
        <c:barDir val="col"/>
        <c:grouping val="clustered"/>
        <c:varyColors val="0"/>
        <c:ser>
          <c:idx val="0"/>
          <c:order val="0"/>
          <c:spPr>
            <a:solidFill>
              <a:schemeClr val="accent1"/>
            </a:solidFill>
            <a:ln w="19050">
              <a:solidFill>
                <a:schemeClr val="lt1"/>
              </a:solidFill>
            </a:ln>
            <a:effectLst/>
          </c:spPr>
          <c:invertIfNegative val="0"/>
          <c:dPt>
            <c:idx val="0"/>
            <c:invertIfNegative val="0"/>
            <c:bubble3D val="0"/>
            <c:extLst xmlns:c16r2="http://schemas.microsoft.com/office/drawing/2015/06/chart">
              <c:ext xmlns:c16="http://schemas.microsoft.com/office/drawing/2014/chart" uri="{C3380CC4-5D6E-409C-BE32-E72D297353CC}">
                <c16:uniqueId val="{00000001-9919-A749-9F0E-B13E7EF4B1BF}"/>
              </c:ext>
            </c:extLst>
          </c:dPt>
          <c:dPt>
            <c:idx val="1"/>
            <c:invertIfNegative val="0"/>
            <c:bubble3D val="0"/>
            <c:extLst xmlns:c16r2="http://schemas.microsoft.com/office/drawing/2015/06/chart">
              <c:ext xmlns:c16="http://schemas.microsoft.com/office/drawing/2014/chart" uri="{C3380CC4-5D6E-409C-BE32-E72D297353CC}">
                <c16:uniqueId val="{00000003-9919-A749-9F0E-B13E7EF4B1BF}"/>
              </c:ext>
            </c:extLst>
          </c:dPt>
          <c:dPt>
            <c:idx val="2"/>
            <c:invertIfNegative val="0"/>
            <c:bubble3D val="0"/>
            <c:extLst xmlns:c16r2="http://schemas.microsoft.com/office/drawing/2015/06/chart">
              <c:ext xmlns:c16="http://schemas.microsoft.com/office/drawing/2014/chart" uri="{C3380CC4-5D6E-409C-BE32-E72D297353CC}">
                <c16:uniqueId val="{00000005-9919-A749-9F0E-B13E7EF4B1BF}"/>
              </c:ext>
            </c:extLst>
          </c:dPt>
          <c:dPt>
            <c:idx val="3"/>
            <c:invertIfNegative val="0"/>
            <c:bubble3D val="0"/>
            <c:extLst xmlns:c16r2="http://schemas.microsoft.com/office/drawing/2015/06/chart">
              <c:ext xmlns:c16="http://schemas.microsoft.com/office/drawing/2014/chart" uri="{C3380CC4-5D6E-409C-BE32-E72D297353CC}">
                <c16:uniqueId val="{00000007-9919-A749-9F0E-B13E7EF4B1BF}"/>
              </c:ext>
            </c:extLst>
          </c:dPt>
          <c:dPt>
            <c:idx val="4"/>
            <c:invertIfNegative val="0"/>
            <c:bubble3D val="0"/>
            <c:extLst xmlns:c16r2="http://schemas.microsoft.com/office/drawing/2015/06/chart">
              <c:ext xmlns:c16="http://schemas.microsoft.com/office/drawing/2014/chart" uri="{C3380CC4-5D6E-409C-BE32-E72D297353CC}">
                <c16:uniqueId val="{00000009-9919-A749-9F0E-B13E7EF4B1BF}"/>
              </c:ext>
            </c:extLst>
          </c:dPt>
          <c:dPt>
            <c:idx val="5"/>
            <c:invertIfNegative val="0"/>
            <c:bubble3D val="0"/>
            <c:extLst xmlns:c16r2="http://schemas.microsoft.com/office/drawing/2015/06/chart">
              <c:ext xmlns:c16="http://schemas.microsoft.com/office/drawing/2014/chart" uri="{C3380CC4-5D6E-409C-BE32-E72D297353CC}">
                <c16:uniqueId val="{0000000B-9919-A749-9F0E-B13E7EF4B1BF}"/>
              </c:ext>
            </c:extLst>
          </c:dPt>
          <c:cat>
            <c:strRef>
              <c:f>'Q12'!$A$22:$A$27</c:f>
              <c:strCache>
                <c:ptCount val="6"/>
                <c:pt idx="0">
                  <c:v>Business unit or market</c:v>
                </c:pt>
                <c:pt idx="1">
                  <c:v>Stages/phases*</c:v>
                </c:pt>
                <c:pt idx="2">
                  <c:v>Strategic intent**</c:v>
                </c:pt>
                <c:pt idx="3">
                  <c:v>Long term vs short term</c:v>
                </c:pt>
                <c:pt idx="4">
                  <c:v>Core vs outside the core</c:v>
                </c:pt>
                <c:pt idx="5">
                  <c:v>Other</c:v>
                </c:pt>
              </c:strCache>
            </c:strRef>
          </c:cat>
          <c:val>
            <c:numRef>
              <c:f>'Q12'!$B$22:$B$27</c:f>
              <c:numCache>
                <c:formatCode>0%</c:formatCode>
                <c:ptCount val="6"/>
                <c:pt idx="0">
                  <c:v>0.74468085106382975</c:v>
                </c:pt>
                <c:pt idx="1">
                  <c:v>0.53191489361702127</c:v>
                </c:pt>
                <c:pt idx="2">
                  <c:v>0.51063829787234039</c:v>
                </c:pt>
                <c:pt idx="3">
                  <c:v>0.46808510638297873</c:v>
                </c:pt>
                <c:pt idx="4">
                  <c:v>0.36170212765957449</c:v>
                </c:pt>
                <c:pt idx="5">
                  <c:v>0.21276595744680851</c:v>
                </c:pt>
              </c:numCache>
            </c:numRef>
          </c:val>
          <c:extLst xmlns:c16r2="http://schemas.microsoft.com/office/drawing/2015/06/chart">
            <c:ext xmlns:c16="http://schemas.microsoft.com/office/drawing/2014/chart" uri="{C3380CC4-5D6E-409C-BE32-E72D297353CC}">
              <c16:uniqueId val="{0000000C-9919-A749-9F0E-B13E7EF4B1BF}"/>
            </c:ext>
          </c:extLst>
        </c:ser>
        <c:dLbls>
          <c:showLegendKey val="0"/>
          <c:showVal val="0"/>
          <c:showCatName val="0"/>
          <c:showSerName val="0"/>
          <c:showPercent val="0"/>
          <c:showBubbleSize val="0"/>
        </c:dLbls>
        <c:gapWidth val="100"/>
        <c:axId val="127918464"/>
        <c:axId val="127920000"/>
      </c:barChart>
      <c:catAx>
        <c:axId val="127918464"/>
        <c:scaling>
          <c:orientation val="minMax"/>
        </c:scaling>
        <c:delete val="0"/>
        <c:axPos val="b"/>
        <c:numFmt formatCode="General" sourceLinked="1"/>
        <c:majorTickMark val="out"/>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800" b="0" i="0" u="none" strike="noStrike" kern="1200" baseline="0">
                <a:solidFill>
                  <a:schemeClr val="tx1">
                    <a:lumMod val="65000"/>
                    <a:lumOff val="35000"/>
                  </a:schemeClr>
                </a:solidFill>
                <a:latin typeface="+mn-lt"/>
                <a:ea typeface="+mn-ea"/>
                <a:cs typeface="+mn-cs"/>
              </a:defRPr>
            </a:pPr>
            <a:endParaRPr lang="en-US"/>
          </a:p>
        </c:txPr>
        <c:crossAx val="127920000"/>
        <c:crosses val="autoZero"/>
        <c:auto val="1"/>
        <c:lblAlgn val="ctr"/>
        <c:lblOffset val="100"/>
        <c:noMultiLvlLbl val="0"/>
      </c:catAx>
      <c:valAx>
        <c:axId val="127920000"/>
        <c:scaling>
          <c:orientation val="minMax"/>
          <c:max val="1"/>
        </c:scaling>
        <c:delete val="0"/>
        <c:axPos val="l"/>
        <c:majorGridlines>
          <c:spPr>
            <a:ln w="9525" cap="flat" cmpd="sng" algn="ctr">
              <a:solidFill>
                <a:schemeClr val="tx1">
                  <a:lumMod val="15000"/>
                  <a:lumOff val="85000"/>
                </a:schemeClr>
              </a:solidFill>
              <a:round/>
            </a:ln>
            <a:effectLst/>
          </c:spPr>
        </c:majorGridlines>
        <c:numFmt formatCode="0%" sourceLinked="1"/>
        <c:majorTickMark val="out"/>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27918464"/>
        <c:crosses val="autoZero"/>
        <c:crossBetween val="between"/>
        <c:majorUnit val="0.25"/>
      </c:valAx>
      <c:spPr>
        <a:noFill/>
        <a:ln>
          <a:noFill/>
        </a:ln>
        <a:effectLst/>
      </c:spPr>
    </c:plotArea>
    <c:plotVisOnly val="1"/>
    <c:dispBlanksAs val="gap"/>
    <c:showDLblsOverMax val="0"/>
    <c:extLst xmlns:c16r2="http://schemas.microsoft.com/office/drawing/2015/06/char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1">
    <c:autoUpdate val="0"/>
  </c:externalData>
</c:chartSpace>
</file>

<file path=ppt/charts/chart1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200" b="1" i="0" u="none" strike="noStrike" kern="1200" spc="0" baseline="0">
                <a:solidFill>
                  <a:schemeClr val="tx1">
                    <a:lumMod val="65000"/>
                    <a:lumOff val="35000"/>
                  </a:schemeClr>
                </a:solidFill>
                <a:latin typeface="+mn-lt"/>
                <a:ea typeface="+mn-ea"/>
                <a:cs typeface="+mn-cs"/>
              </a:defRPr>
            </a:pPr>
            <a:r>
              <a:rPr lang="en-US" sz="1200" b="1" dirty="0"/>
              <a:t>E</a:t>
            </a:r>
            <a:r>
              <a:rPr lang="en-US" sz="1200" b="1" baseline="0" dirty="0"/>
              <a:t>ffectiveness of </a:t>
            </a:r>
            <a:r>
              <a:rPr lang="en-US" sz="1200" b="1" dirty="0"/>
              <a:t>metrics tracking project</a:t>
            </a:r>
            <a:r>
              <a:rPr lang="en-US" sz="1200" b="1" baseline="0" dirty="0"/>
              <a:t> status</a:t>
            </a:r>
            <a:endParaRPr lang="en-US" sz="1200" b="1" dirty="0"/>
          </a:p>
        </c:rich>
      </c:tx>
      <c:layout/>
      <c:overlay val="0"/>
      <c:spPr>
        <a:noFill/>
        <a:ln>
          <a:noFill/>
        </a:ln>
        <a:effectLst/>
      </c:spPr>
    </c:title>
    <c:autoTitleDeleted val="0"/>
    <c:plotArea>
      <c:layout/>
      <c:barChart>
        <c:barDir val="bar"/>
        <c:grouping val="percentStacked"/>
        <c:varyColors val="0"/>
        <c:ser>
          <c:idx val="0"/>
          <c:order val="0"/>
          <c:tx>
            <c:strRef>
              <c:f>'Q13'!$C$15</c:f>
              <c:strCache>
                <c:ptCount val="1"/>
                <c:pt idx="0">
                  <c:v>1</c:v>
                </c:pt>
              </c:strCache>
            </c:strRef>
          </c:tx>
          <c:spPr>
            <a:solidFill>
              <a:schemeClr val="accent1"/>
            </a:solidFill>
            <a:ln>
              <a:noFill/>
            </a:ln>
            <a:effectLst/>
          </c:spPr>
          <c:invertIfNegative val="0"/>
          <c:cat>
            <c:strRef>
              <c:f>'Q13'!$B$42:$B$51</c:f>
              <c:strCache>
                <c:ptCount val="10"/>
                <c:pt idx="0">
                  <c:v>Time  project mgr. able to dedicate to project</c:v>
                </c:pt>
                <c:pt idx="1">
                  <c:v>Resource capacity utilization vs. forecast?</c:v>
                </c:pt>
                <c:pt idx="2">
                  <c:v>Frequency of assumption validation</c:v>
                </c:pt>
                <c:pt idx="3">
                  <c:v>Budgeted investment vs. current investment</c:v>
                </c:pt>
                <c:pt idx="4">
                  <c:v>Actual project cycle time vs. target cycle time</c:v>
                </c:pt>
                <c:pt idx="5">
                  <c:v>Overall value projected to deliver</c:v>
                </c:pt>
                <c:pt idx="6">
                  <c:v>Identifying and clearing critical issues</c:v>
                </c:pt>
                <c:pt idx="7">
                  <c:v>Ability to meet project deliverables</c:v>
                </c:pt>
                <c:pt idx="8">
                  <c:v>Well defined project decision points</c:v>
                </c:pt>
                <c:pt idx="9">
                  <c:v>Whether the project is meeting its milestones</c:v>
                </c:pt>
              </c:strCache>
            </c:strRef>
          </c:cat>
          <c:val>
            <c:numRef>
              <c:f>'Q13'!$C$42:$C$51</c:f>
              <c:numCache>
                <c:formatCode>0%</c:formatCode>
                <c:ptCount val="10"/>
                <c:pt idx="0">
                  <c:v>0.24242424242424243</c:v>
                </c:pt>
                <c:pt idx="1">
                  <c:v>0.11428571428571428</c:v>
                </c:pt>
                <c:pt idx="2">
                  <c:v>0.15789473684210525</c:v>
                </c:pt>
                <c:pt idx="3">
                  <c:v>0.10526315789473684</c:v>
                </c:pt>
                <c:pt idx="4">
                  <c:v>2.6315789473684209E-2</c:v>
                </c:pt>
                <c:pt idx="5">
                  <c:v>2.2222222222222223E-2</c:v>
                </c:pt>
                <c:pt idx="6">
                  <c:v>2.4390243902439025E-2</c:v>
                </c:pt>
                <c:pt idx="7">
                  <c:v>0</c:v>
                </c:pt>
                <c:pt idx="8">
                  <c:v>0</c:v>
                </c:pt>
                <c:pt idx="9">
                  <c:v>4.3478260869565216E-2</c:v>
                </c:pt>
              </c:numCache>
            </c:numRef>
          </c:val>
          <c:extLst xmlns:c16r2="http://schemas.microsoft.com/office/drawing/2015/06/chart">
            <c:ext xmlns:c16="http://schemas.microsoft.com/office/drawing/2014/chart" uri="{C3380CC4-5D6E-409C-BE32-E72D297353CC}">
              <c16:uniqueId val="{00000000-4242-6343-886B-EA75C1B897EB}"/>
            </c:ext>
          </c:extLst>
        </c:ser>
        <c:ser>
          <c:idx val="1"/>
          <c:order val="1"/>
          <c:tx>
            <c:strRef>
              <c:f>'Q13'!$D$15</c:f>
              <c:strCache>
                <c:ptCount val="1"/>
                <c:pt idx="0">
                  <c:v>2</c:v>
                </c:pt>
              </c:strCache>
            </c:strRef>
          </c:tx>
          <c:spPr>
            <a:solidFill>
              <a:schemeClr val="accent2"/>
            </a:solidFill>
            <a:ln>
              <a:noFill/>
            </a:ln>
            <a:effectLst/>
          </c:spPr>
          <c:invertIfNegative val="0"/>
          <c:cat>
            <c:strRef>
              <c:f>'Q13'!$B$42:$B$51</c:f>
              <c:strCache>
                <c:ptCount val="10"/>
                <c:pt idx="0">
                  <c:v>Time  project mgr. able to dedicate to project</c:v>
                </c:pt>
                <c:pt idx="1">
                  <c:v>Resource capacity utilization vs. forecast?</c:v>
                </c:pt>
                <c:pt idx="2">
                  <c:v>Frequency of assumption validation</c:v>
                </c:pt>
                <c:pt idx="3">
                  <c:v>Budgeted investment vs. current investment</c:v>
                </c:pt>
                <c:pt idx="4">
                  <c:v>Actual project cycle time vs. target cycle time</c:v>
                </c:pt>
                <c:pt idx="5">
                  <c:v>Overall value projected to deliver</c:v>
                </c:pt>
                <c:pt idx="6">
                  <c:v>Identifying and clearing critical issues</c:v>
                </c:pt>
                <c:pt idx="7">
                  <c:v>Ability to meet project deliverables</c:v>
                </c:pt>
                <c:pt idx="8">
                  <c:v>Well defined project decision points</c:v>
                </c:pt>
                <c:pt idx="9">
                  <c:v>Whether the project is meeting its milestones</c:v>
                </c:pt>
              </c:strCache>
            </c:strRef>
          </c:cat>
          <c:val>
            <c:numRef>
              <c:f>'Q13'!$D$42:$D$51</c:f>
              <c:numCache>
                <c:formatCode>0%</c:formatCode>
                <c:ptCount val="10"/>
                <c:pt idx="0">
                  <c:v>0.27272727272727271</c:v>
                </c:pt>
                <c:pt idx="1">
                  <c:v>0.34285714285714286</c:v>
                </c:pt>
                <c:pt idx="2">
                  <c:v>0.10526315789473684</c:v>
                </c:pt>
                <c:pt idx="3">
                  <c:v>0.26315789473684209</c:v>
                </c:pt>
                <c:pt idx="4">
                  <c:v>0.15789473684210525</c:v>
                </c:pt>
                <c:pt idx="5">
                  <c:v>0.17777777777777778</c:v>
                </c:pt>
                <c:pt idx="6">
                  <c:v>0.12195121951219512</c:v>
                </c:pt>
                <c:pt idx="7">
                  <c:v>0.1111111111111111</c:v>
                </c:pt>
                <c:pt idx="8">
                  <c:v>0.11627906976744186</c:v>
                </c:pt>
                <c:pt idx="9">
                  <c:v>6.5217391304347824E-2</c:v>
                </c:pt>
              </c:numCache>
            </c:numRef>
          </c:val>
          <c:extLst xmlns:c16r2="http://schemas.microsoft.com/office/drawing/2015/06/chart">
            <c:ext xmlns:c16="http://schemas.microsoft.com/office/drawing/2014/chart" uri="{C3380CC4-5D6E-409C-BE32-E72D297353CC}">
              <c16:uniqueId val="{00000001-4242-6343-886B-EA75C1B897EB}"/>
            </c:ext>
          </c:extLst>
        </c:ser>
        <c:ser>
          <c:idx val="2"/>
          <c:order val="2"/>
          <c:tx>
            <c:strRef>
              <c:f>'Q13'!$E$15</c:f>
              <c:strCache>
                <c:ptCount val="1"/>
                <c:pt idx="0">
                  <c:v>3</c:v>
                </c:pt>
              </c:strCache>
            </c:strRef>
          </c:tx>
          <c:spPr>
            <a:solidFill>
              <a:schemeClr val="accent3"/>
            </a:solidFill>
            <a:ln>
              <a:noFill/>
            </a:ln>
            <a:effectLst/>
          </c:spPr>
          <c:invertIfNegative val="0"/>
          <c:cat>
            <c:strRef>
              <c:f>'Q13'!$B$42:$B$51</c:f>
              <c:strCache>
                <c:ptCount val="10"/>
                <c:pt idx="0">
                  <c:v>Time  project mgr. able to dedicate to project</c:v>
                </c:pt>
                <c:pt idx="1">
                  <c:v>Resource capacity utilization vs. forecast?</c:v>
                </c:pt>
                <c:pt idx="2">
                  <c:v>Frequency of assumption validation</c:v>
                </c:pt>
                <c:pt idx="3">
                  <c:v>Budgeted investment vs. current investment</c:v>
                </c:pt>
                <c:pt idx="4">
                  <c:v>Actual project cycle time vs. target cycle time</c:v>
                </c:pt>
                <c:pt idx="5">
                  <c:v>Overall value projected to deliver</c:v>
                </c:pt>
                <c:pt idx="6">
                  <c:v>Identifying and clearing critical issues</c:v>
                </c:pt>
                <c:pt idx="7">
                  <c:v>Ability to meet project deliverables</c:v>
                </c:pt>
                <c:pt idx="8">
                  <c:v>Well defined project decision points</c:v>
                </c:pt>
                <c:pt idx="9">
                  <c:v>Whether the project is meeting its milestones</c:v>
                </c:pt>
              </c:strCache>
            </c:strRef>
          </c:cat>
          <c:val>
            <c:numRef>
              <c:f>'Q13'!$E$42:$E$51</c:f>
              <c:numCache>
                <c:formatCode>0%</c:formatCode>
                <c:ptCount val="10"/>
                <c:pt idx="0">
                  <c:v>0.15151515151515152</c:v>
                </c:pt>
                <c:pt idx="1">
                  <c:v>0.2857142857142857</c:v>
                </c:pt>
                <c:pt idx="2">
                  <c:v>0.28947368421052633</c:v>
                </c:pt>
                <c:pt idx="3">
                  <c:v>0.15789473684210525</c:v>
                </c:pt>
                <c:pt idx="4">
                  <c:v>0.28947368421052633</c:v>
                </c:pt>
                <c:pt idx="5">
                  <c:v>0.17777777777777778</c:v>
                </c:pt>
                <c:pt idx="6">
                  <c:v>0.12195121951219512</c:v>
                </c:pt>
                <c:pt idx="7">
                  <c:v>0.2</c:v>
                </c:pt>
                <c:pt idx="8">
                  <c:v>0.20930232558139536</c:v>
                </c:pt>
                <c:pt idx="9">
                  <c:v>0.17391304347826086</c:v>
                </c:pt>
              </c:numCache>
            </c:numRef>
          </c:val>
          <c:extLst xmlns:c16r2="http://schemas.microsoft.com/office/drawing/2015/06/chart">
            <c:ext xmlns:c16="http://schemas.microsoft.com/office/drawing/2014/chart" uri="{C3380CC4-5D6E-409C-BE32-E72D297353CC}">
              <c16:uniqueId val="{00000002-4242-6343-886B-EA75C1B897EB}"/>
            </c:ext>
          </c:extLst>
        </c:ser>
        <c:ser>
          <c:idx val="3"/>
          <c:order val="3"/>
          <c:tx>
            <c:strRef>
              <c:f>'Q13'!$F$15</c:f>
              <c:strCache>
                <c:ptCount val="1"/>
                <c:pt idx="0">
                  <c:v>4</c:v>
                </c:pt>
              </c:strCache>
            </c:strRef>
          </c:tx>
          <c:spPr>
            <a:solidFill>
              <a:schemeClr val="accent4"/>
            </a:solidFill>
            <a:ln>
              <a:noFill/>
            </a:ln>
            <a:effectLst/>
          </c:spPr>
          <c:invertIfNegative val="0"/>
          <c:cat>
            <c:strRef>
              <c:f>'Q13'!$B$42:$B$51</c:f>
              <c:strCache>
                <c:ptCount val="10"/>
                <c:pt idx="0">
                  <c:v>Time  project mgr. able to dedicate to project</c:v>
                </c:pt>
                <c:pt idx="1">
                  <c:v>Resource capacity utilization vs. forecast?</c:v>
                </c:pt>
                <c:pt idx="2">
                  <c:v>Frequency of assumption validation</c:v>
                </c:pt>
                <c:pt idx="3">
                  <c:v>Budgeted investment vs. current investment</c:v>
                </c:pt>
                <c:pt idx="4">
                  <c:v>Actual project cycle time vs. target cycle time</c:v>
                </c:pt>
                <c:pt idx="5">
                  <c:v>Overall value projected to deliver</c:v>
                </c:pt>
                <c:pt idx="6">
                  <c:v>Identifying and clearing critical issues</c:v>
                </c:pt>
                <c:pt idx="7">
                  <c:v>Ability to meet project deliverables</c:v>
                </c:pt>
                <c:pt idx="8">
                  <c:v>Well defined project decision points</c:v>
                </c:pt>
                <c:pt idx="9">
                  <c:v>Whether the project is meeting its milestones</c:v>
                </c:pt>
              </c:strCache>
            </c:strRef>
          </c:cat>
          <c:val>
            <c:numRef>
              <c:f>'Q13'!$F$42:$F$51</c:f>
              <c:numCache>
                <c:formatCode>0%</c:formatCode>
                <c:ptCount val="10"/>
                <c:pt idx="0">
                  <c:v>0.21212121212121213</c:v>
                </c:pt>
                <c:pt idx="1">
                  <c:v>0.2</c:v>
                </c:pt>
                <c:pt idx="2">
                  <c:v>0.34210526315789475</c:v>
                </c:pt>
                <c:pt idx="3">
                  <c:v>0.28947368421052633</c:v>
                </c:pt>
                <c:pt idx="4">
                  <c:v>0.39473684210526316</c:v>
                </c:pt>
                <c:pt idx="5">
                  <c:v>0.33333333333333331</c:v>
                </c:pt>
                <c:pt idx="6">
                  <c:v>0.48780487804878048</c:v>
                </c:pt>
                <c:pt idx="7">
                  <c:v>0.42222222222222222</c:v>
                </c:pt>
                <c:pt idx="8">
                  <c:v>0.34883720930232559</c:v>
                </c:pt>
                <c:pt idx="9">
                  <c:v>0.32608695652173914</c:v>
                </c:pt>
              </c:numCache>
            </c:numRef>
          </c:val>
          <c:extLst xmlns:c16r2="http://schemas.microsoft.com/office/drawing/2015/06/chart">
            <c:ext xmlns:c16="http://schemas.microsoft.com/office/drawing/2014/chart" uri="{C3380CC4-5D6E-409C-BE32-E72D297353CC}">
              <c16:uniqueId val="{00000003-4242-6343-886B-EA75C1B897EB}"/>
            </c:ext>
          </c:extLst>
        </c:ser>
        <c:ser>
          <c:idx val="4"/>
          <c:order val="4"/>
          <c:tx>
            <c:strRef>
              <c:f>'Q13'!$G$15</c:f>
              <c:strCache>
                <c:ptCount val="1"/>
                <c:pt idx="0">
                  <c:v>5</c:v>
                </c:pt>
              </c:strCache>
            </c:strRef>
          </c:tx>
          <c:spPr>
            <a:solidFill>
              <a:schemeClr val="accent5"/>
            </a:solidFill>
            <a:ln>
              <a:noFill/>
            </a:ln>
            <a:effectLst/>
          </c:spPr>
          <c:invertIfNegative val="0"/>
          <c:cat>
            <c:strRef>
              <c:f>'Q13'!$B$42:$B$51</c:f>
              <c:strCache>
                <c:ptCount val="10"/>
                <c:pt idx="0">
                  <c:v>Time  project mgr. able to dedicate to project</c:v>
                </c:pt>
                <c:pt idx="1">
                  <c:v>Resource capacity utilization vs. forecast?</c:v>
                </c:pt>
                <c:pt idx="2">
                  <c:v>Frequency of assumption validation</c:v>
                </c:pt>
                <c:pt idx="3">
                  <c:v>Budgeted investment vs. current investment</c:v>
                </c:pt>
                <c:pt idx="4">
                  <c:v>Actual project cycle time vs. target cycle time</c:v>
                </c:pt>
                <c:pt idx="5">
                  <c:v>Overall value projected to deliver</c:v>
                </c:pt>
                <c:pt idx="6">
                  <c:v>Identifying and clearing critical issues</c:v>
                </c:pt>
                <c:pt idx="7">
                  <c:v>Ability to meet project deliverables</c:v>
                </c:pt>
                <c:pt idx="8">
                  <c:v>Well defined project decision points</c:v>
                </c:pt>
                <c:pt idx="9">
                  <c:v>Whether the project is meeting its milestones</c:v>
                </c:pt>
              </c:strCache>
            </c:strRef>
          </c:cat>
          <c:val>
            <c:numRef>
              <c:f>'Q13'!$G$42:$G$51</c:f>
              <c:numCache>
                <c:formatCode>0%</c:formatCode>
                <c:ptCount val="10"/>
                <c:pt idx="0">
                  <c:v>0.12121212121212122</c:v>
                </c:pt>
                <c:pt idx="1">
                  <c:v>5.7142857142857141E-2</c:v>
                </c:pt>
                <c:pt idx="2">
                  <c:v>0.10526315789473684</c:v>
                </c:pt>
                <c:pt idx="3">
                  <c:v>0.18421052631578946</c:v>
                </c:pt>
                <c:pt idx="4">
                  <c:v>0.13157894736842105</c:v>
                </c:pt>
                <c:pt idx="5">
                  <c:v>0.28888888888888886</c:v>
                </c:pt>
                <c:pt idx="6">
                  <c:v>0.24390243902439024</c:v>
                </c:pt>
                <c:pt idx="7">
                  <c:v>0.26666666666666666</c:v>
                </c:pt>
                <c:pt idx="8">
                  <c:v>0.32558139534883723</c:v>
                </c:pt>
                <c:pt idx="9">
                  <c:v>0.39130434782608697</c:v>
                </c:pt>
              </c:numCache>
            </c:numRef>
          </c:val>
          <c:extLst xmlns:c16r2="http://schemas.microsoft.com/office/drawing/2015/06/chart">
            <c:ext xmlns:c16="http://schemas.microsoft.com/office/drawing/2014/chart" uri="{C3380CC4-5D6E-409C-BE32-E72D297353CC}">
              <c16:uniqueId val="{00000004-4242-6343-886B-EA75C1B897EB}"/>
            </c:ext>
          </c:extLst>
        </c:ser>
        <c:dLbls>
          <c:showLegendKey val="0"/>
          <c:showVal val="0"/>
          <c:showCatName val="0"/>
          <c:showSerName val="0"/>
          <c:showPercent val="0"/>
          <c:showBubbleSize val="0"/>
        </c:dLbls>
        <c:gapWidth val="150"/>
        <c:overlap val="100"/>
        <c:axId val="128008960"/>
        <c:axId val="128010496"/>
      </c:barChart>
      <c:catAx>
        <c:axId val="128008960"/>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800" b="0" i="0" u="none" strike="noStrike" kern="1200" baseline="0">
                <a:solidFill>
                  <a:schemeClr val="tx1">
                    <a:lumMod val="65000"/>
                    <a:lumOff val="35000"/>
                  </a:schemeClr>
                </a:solidFill>
                <a:latin typeface="+mn-lt"/>
                <a:ea typeface="+mn-ea"/>
                <a:cs typeface="+mn-cs"/>
              </a:defRPr>
            </a:pPr>
            <a:endParaRPr lang="en-US"/>
          </a:p>
        </c:txPr>
        <c:crossAx val="128010496"/>
        <c:crosses val="autoZero"/>
        <c:auto val="1"/>
        <c:lblAlgn val="ctr"/>
        <c:lblOffset val="100"/>
        <c:noMultiLvlLbl val="0"/>
      </c:catAx>
      <c:valAx>
        <c:axId val="128010496"/>
        <c:scaling>
          <c:orientation val="minMax"/>
        </c:scaling>
        <c:delete val="0"/>
        <c:axPos val="b"/>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800" b="0" i="0" u="none" strike="noStrike" kern="1200" baseline="0">
                <a:solidFill>
                  <a:schemeClr val="tx1">
                    <a:lumMod val="65000"/>
                    <a:lumOff val="35000"/>
                  </a:schemeClr>
                </a:solidFill>
                <a:latin typeface="+mn-lt"/>
                <a:ea typeface="+mn-ea"/>
                <a:cs typeface="+mn-cs"/>
              </a:defRPr>
            </a:pPr>
            <a:endParaRPr lang="en-US"/>
          </a:p>
        </c:txPr>
        <c:crossAx val="128008960"/>
        <c:crosses val="autoZero"/>
        <c:crossBetween val="between"/>
        <c:majorUnit val="0.25"/>
      </c:valAx>
      <c:spPr>
        <a:noFill/>
        <a:ln>
          <a:noFill/>
        </a:ln>
        <a:effectLst/>
      </c:spPr>
    </c:plotArea>
    <c:legend>
      <c:legendPos val="b"/>
      <c:layout/>
      <c:overlay val="0"/>
      <c:spPr>
        <a:noFill/>
        <a:ln>
          <a:noFill/>
        </a:ln>
        <a:effectLst/>
      </c:spPr>
      <c:txPr>
        <a:bodyPr rot="0" spcFirstLastPara="1" vertOverflow="ellipsis" vert="horz" wrap="square" anchor="ctr" anchorCtr="1"/>
        <a:lstStyle/>
        <a:p>
          <a:pPr>
            <a:defRPr sz="8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1">
    <c:autoUpdate val="0"/>
  </c:externalData>
  <c:userShapes r:id="rId2"/>
</c:chartSpace>
</file>

<file path=ppt/charts/chart1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200" b="1" i="0" u="none" strike="noStrike" kern="1200" spc="0" baseline="0">
                <a:solidFill>
                  <a:schemeClr val="tx1">
                    <a:lumMod val="65000"/>
                    <a:lumOff val="35000"/>
                  </a:schemeClr>
                </a:solidFill>
                <a:latin typeface="+mn-lt"/>
                <a:ea typeface="+mn-ea"/>
                <a:cs typeface="+mn-cs"/>
              </a:defRPr>
            </a:pPr>
            <a:r>
              <a:rPr lang="en-US" sz="1200" b="1" dirty="0"/>
              <a:t>Effectiveness of the metrics for tracking project risk</a:t>
            </a:r>
          </a:p>
        </c:rich>
      </c:tx>
      <c:layout/>
      <c:overlay val="0"/>
      <c:spPr>
        <a:noFill/>
        <a:ln>
          <a:noFill/>
        </a:ln>
        <a:effectLst/>
      </c:spPr>
    </c:title>
    <c:autoTitleDeleted val="0"/>
    <c:plotArea>
      <c:layout/>
      <c:barChart>
        <c:barDir val="bar"/>
        <c:grouping val="percentStacked"/>
        <c:varyColors val="0"/>
        <c:ser>
          <c:idx val="0"/>
          <c:order val="0"/>
          <c:tx>
            <c:strRef>
              <c:f>'Q18'!$C$50</c:f>
              <c:strCache>
                <c:ptCount val="1"/>
                <c:pt idx="0">
                  <c:v>1</c:v>
                </c:pt>
              </c:strCache>
            </c:strRef>
          </c:tx>
          <c:spPr>
            <a:solidFill>
              <a:schemeClr val="accent1"/>
            </a:solidFill>
            <a:ln>
              <a:noFill/>
            </a:ln>
            <a:effectLst/>
          </c:spPr>
          <c:invertIfNegative val="0"/>
          <c:cat>
            <c:strRef>
              <c:f>'Q18'!$B$51:$B$60</c:f>
              <c:strCache>
                <c:ptCount val="10"/>
                <c:pt idx="0">
                  <c:v>Success rate of the team</c:v>
                </c:pt>
                <c:pt idx="1">
                  <c:v>Length of project</c:v>
                </c:pt>
                <c:pt idx="2">
                  <c:v>Value chain completeness</c:v>
                </c:pt>
                <c:pt idx="3">
                  <c:v>Level of investment</c:v>
                </c:pt>
                <c:pt idx="4">
                  <c:v>Stage in project pipeline</c:v>
                </c:pt>
                <c:pt idx="5">
                  <c:v>Proximity to the core</c:v>
                </c:pt>
                <c:pt idx="6">
                  <c:v>Potential impact/value</c:v>
                </c:pt>
                <c:pt idx="7">
                  <c:v>Project status (on/off track; elevated risk)</c:v>
                </c:pt>
                <c:pt idx="8">
                  <c:v>Market validation</c:v>
                </c:pt>
                <c:pt idx="9">
                  <c:v>Technology readiness level</c:v>
                </c:pt>
              </c:strCache>
            </c:strRef>
          </c:cat>
          <c:val>
            <c:numRef>
              <c:f>'Q18'!$C$51:$C$60</c:f>
              <c:numCache>
                <c:formatCode>0%</c:formatCode>
                <c:ptCount val="10"/>
                <c:pt idx="0">
                  <c:v>0.13333333333333333</c:v>
                </c:pt>
                <c:pt idx="1">
                  <c:v>0.10526315789473684</c:v>
                </c:pt>
                <c:pt idx="2">
                  <c:v>5.7142857142857141E-2</c:v>
                </c:pt>
                <c:pt idx="3">
                  <c:v>5.2631578947368418E-2</c:v>
                </c:pt>
                <c:pt idx="4">
                  <c:v>5.4054054054054057E-2</c:v>
                </c:pt>
                <c:pt idx="5">
                  <c:v>5.7142857142857141E-2</c:v>
                </c:pt>
                <c:pt idx="6">
                  <c:v>2.6315789473684209E-2</c:v>
                </c:pt>
                <c:pt idx="7">
                  <c:v>2.6315789473684209E-2</c:v>
                </c:pt>
                <c:pt idx="8">
                  <c:v>5.128205128205128E-2</c:v>
                </c:pt>
                <c:pt idx="9">
                  <c:v>5.128205128205128E-2</c:v>
                </c:pt>
              </c:numCache>
            </c:numRef>
          </c:val>
          <c:extLst xmlns:c16r2="http://schemas.microsoft.com/office/drawing/2015/06/chart">
            <c:ext xmlns:c16="http://schemas.microsoft.com/office/drawing/2014/chart" uri="{C3380CC4-5D6E-409C-BE32-E72D297353CC}">
              <c16:uniqueId val="{00000000-7B1A-704C-9FE9-9E57D68A7855}"/>
            </c:ext>
          </c:extLst>
        </c:ser>
        <c:ser>
          <c:idx val="1"/>
          <c:order val="1"/>
          <c:tx>
            <c:strRef>
              <c:f>'Q18'!$D$50</c:f>
              <c:strCache>
                <c:ptCount val="1"/>
                <c:pt idx="0">
                  <c:v>2</c:v>
                </c:pt>
              </c:strCache>
            </c:strRef>
          </c:tx>
          <c:spPr>
            <a:solidFill>
              <a:schemeClr val="accent2"/>
            </a:solidFill>
            <a:ln>
              <a:noFill/>
            </a:ln>
            <a:effectLst/>
          </c:spPr>
          <c:invertIfNegative val="0"/>
          <c:cat>
            <c:strRef>
              <c:f>'Q18'!$B$51:$B$60</c:f>
              <c:strCache>
                <c:ptCount val="10"/>
                <c:pt idx="0">
                  <c:v>Success rate of the team</c:v>
                </c:pt>
                <c:pt idx="1">
                  <c:v>Length of project</c:v>
                </c:pt>
                <c:pt idx="2">
                  <c:v>Value chain completeness</c:v>
                </c:pt>
                <c:pt idx="3">
                  <c:v>Level of investment</c:v>
                </c:pt>
                <c:pt idx="4">
                  <c:v>Stage in project pipeline</c:v>
                </c:pt>
                <c:pt idx="5">
                  <c:v>Proximity to the core</c:v>
                </c:pt>
                <c:pt idx="6">
                  <c:v>Potential impact/value</c:v>
                </c:pt>
                <c:pt idx="7">
                  <c:v>Project status (on/off track; elevated risk)</c:v>
                </c:pt>
                <c:pt idx="8">
                  <c:v>Market validation</c:v>
                </c:pt>
                <c:pt idx="9">
                  <c:v>Technology readiness level</c:v>
                </c:pt>
              </c:strCache>
            </c:strRef>
          </c:cat>
          <c:val>
            <c:numRef>
              <c:f>'Q18'!$D$51:$D$60</c:f>
              <c:numCache>
                <c:formatCode>0%</c:formatCode>
                <c:ptCount val="10"/>
                <c:pt idx="0">
                  <c:v>0.33333333333333331</c:v>
                </c:pt>
                <c:pt idx="1">
                  <c:v>0.21052631578947367</c:v>
                </c:pt>
                <c:pt idx="2">
                  <c:v>0.2</c:v>
                </c:pt>
                <c:pt idx="3">
                  <c:v>0.15789473684210525</c:v>
                </c:pt>
                <c:pt idx="4">
                  <c:v>0.16216216216216217</c:v>
                </c:pt>
                <c:pt idx="5">
                  <c:v>8.5714285714285715E-2</c:v>
                </c:pt>
                <c:pt idx="6">
                  <c:v>0.15789473684210525</c:v>
                </c:pt>
                <c:pt idx="7">
                  <c:v>0.10526315789473684</c:v>
                </c:pt>
                <c:pt idx="8">
                  <c:v>0.10256410256410256</c:v>
                </c:pt>
                <c:pt idx="9">
                  <c:v>7.6923076923076927E-2</c:v>
                </c:pt>
              </c:numCache>
            </c:numRef>
          </c:val>
          <c:extLst xmlns:c16r2="http://schemas.microsoft.com/office/drawing/2015/06/chart">
            <c:ext xmlns:c16="http://schemas.microsoft.com/office/drawing/2014/chart" uri="{C3380CC4-5D6E-409C-BE32-E72D297353CC}">
              <c16:uniqueId val="{00000001-7B1A-704C-9FE9-9E57D68A7855}"/>
            </c:ext>
          </c:extLst>
        </c:ser>
        <c:ser>
          <c:idx val="2"/>
          <c:order val="2"/>
          <c:tx>
            <c:strRef>
              <c:f>'Q18'!$E$50</c:f>
              <c:strCache>
                <c:ptCount val="1"/>
                <c:pt idx="0">
                  <c:v>3</c:v>
                </c:pt>
              </c:strCache>
            </c:strRef>
          </c:tx>
          <c:spPr>
            <a:solidFill>
              <a:schemeClr val="accent3"/>
            </a:solidFill>
            <a:ln>
              <a:noFill/>
            </a:ln>
            <a:effectLst/>
          </c:spPr>
          <c:invertIfNegative val="0"/>
          <c:cat>
            <c:strRef>
              <c:f>'Q18'!$B$51:$B$60</c:f>
              <c:strCache>
                <c:ptCount val="10"/>
                <c:pt idx="0">
                  <c:v>Success rate of the team</c:v>
                </c:pt>
                <c:pt idx="1">
                  <c:v>Length of project</c:v>
                </c:pt>
                <c:pt idx="2">
                  <c:v>Value chain completeness</c:v>
                </c:pt>
                <c:pt idx="3">
                  <c:v>Level of investment</c:v>
                </c:pt>
                <c:pt idx="4">
                  <c:v>Stage in project pipeline</c:v>
                </c:pt>
                <c:pt idx="5">
                  <c:v>Proximity to the core</c:v>
                </c:pt>
                <c:pt idx="6">
                  <c:v>Potential impact/value</c:v>
                </c:pt>
                <c:pt idx="7">
                  <c:v>Project status (on/off track; elevated risk)</c:v>
                </c:pt>
                <c:pt idx="8">
                  <c:v>Market validation</c:v>
                </c:pt>
                <c:pt idx="9">
                  <c:v>Technology readiness level</c:v>
                </c:pt>
              </c:strCache>
            </c:strRef>
          </c:cat>
          <c:val>
            <c:numRef>
              <c:f>'Q18'!$E$51:$E$60</c:f>
              <c:numCache>
                <c:formatCode>0%</c:formatCode>
                <c:ptCount val="10"/>
                <c:pt idx="0">
                  <c:v>0.26666666666666666</c:v>
                </c:pt>
                <c:pt idx="1">
                  <c:v>0.34210526315789475</c:v>
                </c:pt>
                <c:pt idx="2">
                  <c:v>0.2857142857142857</c:v>
                </c:pt>
                <c:pt idx="3">
                  <c:v>0.31578947368421051</c:v>
                </c:pt>
                <c:pt idx="4">
                  <c:v>0.24324324324324326</c:v>
                </c:pt>
                <c:pt idx="5">
                  <c:v>0.22857142857142856</c:v>
                </c:pt>
                <c:pt idx="6">
                  <c:v>0.21052631578947367</c:v>
                </c:pt>
                <c:pt idx="7">
                  <c:v>0.18421052631578946</c:v>
                </c:pt>
                <c:pt idx="8">
                  <c:v>0.17948717948717949</c:v>
                </c:pt>
                <c:pt idx="9">
                  <c:v>0.17948717948717949</c:v>
                </c:pt>
              </c:numCache>
            </c:numRef>
          </c:val>
          <c:extLst xmlns:c16r2="http://schemas.microsoft.com/office/drawing/2015/06/chart">
            <c:ext xmlns:c16="http://schemas.microsoft.com/office/drawing/2014/chart" uri="{C3380CC4-5D6E-409C-BE32-E72D297353CC}">
              <c16:uniqueId val="{00000002-7B1A-704C-9FE9-9E57D68A7855}"/>
            </c:ext>
          </c:extLst>
        </c:ser>
        <c:ser>
          <c:idx val="3"/>
          <c:order val="3"/>
          <c:tx>
            <c:strRef>
              <c:f>'Q18'!$F$50</c:f>
              <c:strCache>
                <c:ptCount val="1"/>
                <c:pt idx="0">
                  <c:v>4</c:v>
                </c:pt>
              </c:strCache>
            </c:strRef>
          </c:tx>
          <c:spPr>
            <a:solidFill>
              <a:schemeClr val="accent4"/>
            </a:solidFill>
            <a:ln>
              <a:noFill/>
            </a:ln>
            <a:effectLst/>
          </c:spPr>
          <c:invertIfNegative val="0"/>
          <c:cat>
            <c:strRef>
              <c:f>'Q18'!$B$51:$B$60</c:f>
              <c:strCache>
                <c:ptCount val="10"/>
                <c:pt idx="0">
                  <c:v>Success rate of the team</c:v>
                </c:pt>
                <c:pt idx="1">
                  <c:v>Length of project</c:v>
                </c:pt>
                <c:pt idx="2">
                  <c:v>Value chain completeness</c:v>
                </c:pt>
                <c:pt idx="3">
                  <c:v>Level of investment</c:v>
                </c:pt>
                <c:pt idx="4">
                  <c:v>Stage in project pipeline</c:v>
                </c:pt>
                <c:pt idx="5">
                  <c:v>Proximity to the core</c:v>
                </c:pt>
                <c:pt idx="6">
                  <c:v>Potential impact/value</c:v>
                </c:pt>
                <c:pt idx="7">
                  <c:v>Project status (on/off track; elevated risk)</c:v>
                </c:pt>
                <c:pt idx="8">
                  <c:v>Market validation</c:v>
                </c:pt>
                <c:pt idx="9">
                  <c:v>Technology readiness level</c:v>
                </c:pt>
              </c:strCache>
            </c:strRef>
          </c:cat>
          <c:val>
            <c:numRef>
              <c:f>'Q18'!$F$51:$F$60</c:f>
              <c:numCache>
                <c:formatCode>0%</c:formatCode>
                <c:ptCount val="10"/>
                <c:pt idx="0">
                  <c:v>0.2</c:v>
                </c:pt>
                <c:pt idx="1">
                  <c:v>0.18421052631578946</c:v>
                </c:pt>
                <c:pt idx="2">
                  <c:v>0.31428571428571428</c:v>
                </c:pt>
                <c:pt idx="3">
                  <c:v>0.39473684210526316</c:v>
                </c:pt>
                <c:pt idx="4">
                  <c:v>0.3783783783783784</c:v>
                </c:pt>
                <c:pt idx="5">
                  <c:v>0.45714285714285713</c:v>
                </c:pt>
                <c:pt idx="6">
                  <c:v>0.34210526315789475</c:v>
                </c:pt>
                <c:pt idx="7">
                  <c:v>0.52631578947368418</c:v>
                </c:pt>
                <c:pt idx="8">
                  <c:v>0.30769230769230771</c:v>
                </c:pt>
                <c:pt idx="9">
                  <c:v>0.35897435897435898</c:v>
                </c:pt>
              </c:numCache>
            </c:numRef>
          </c:val>
          <c:extLst xmlns:c16r2="http://schemas.microsoft.com/office/drawing/2015/06/chart">
            <c:ext xmlns:c16="http://schemas.microsoft.com/office/drawing/2014/chart" uri="{C3380CC4-5D6E-409C-BE32-E72D297353CC}">
              <c16:uniqueId val="{00000003-7B1A-704C-9FE9-9E57D68A7855}"/>
            </c:ext>
          </c:extLst>
        </c:ser>
        <c:ser>
          <c:idx val="4"/>
          <c:order val="4"/>
          <c:tx>
            <c:strRef>
              <c:f>'Q18'!$G$50</c:f>
              <c:strCache>
                <c:ptCount val="1"/>
                <c:pt idx="0">
                  <c:v>5</c:v>
                </c:pt>
              </c:strCache>
            </c:strRef>
          </c:tx>
          <c:spPr>
            <a:solidFill>
              <a:schemeClr val="accent5"/>
            </a:solidFill>
            <a:ln>
              <a:noFill/>
            </a:ln>
            <a:effectLst/>
          </c:spPr>
          <c:invertIfNegative val="0"/>
          <c:cat>
            <c:strRef>
              <c:f>'Q18'!$B$51:$B$60</c:f>
              <c:strCache>
                <c:ptCount val="10"/>
                <c:pt idx="0">
                  <c:v>Success rate of the team</c:v>
                </c:pt>
                <c:pt idx="1">
                  <c:v>Length of project</c:v>
                </c:pt>
                <c:pt idx="2">
                  <c:v>Value chain completeness</c:v>
                </c:pt>
                <c:pt idx="3">
                  <c:v>Level of investment</c:v>
                </c:pt>
                <c:pt idx="4">
                  <c:v>Stage in project pipeline</c:v>
                </c:pt>
                <c:pt idx="5">
                  <c:v>Proximity to the core</c:v>
                </c:pt>
                <c:pt idx="6">
                  <c:v>Potential impact/value</c:v>
                </c:pt>
                <c:pt idx="7">
                  <c:v>Project status (on/off track; elevated risk)</c:v>
                </c:pt>
                <c:pt idx="8">
                  <c:v>Market validation</c:v>
                </c:pt>
                <c:pt idx="9">
                  <c:v>Technology readiness level</c:v>
                </c:pt>
              </c:strCache>
            </c:strRef>
          </c:cat>
          <c:val>
            <c:numRef>
              <c:f>'Q18'!$G$51:$G$60</c:f>
              <c:numCache>
                <c:formatCode>0%</c:formatCode>
                <c:ptCount val="10"/>
                <c:pt idx="0">
                  <c:v>6.6666666666666666E-2</c:v>
                </c:pt>
                <c:pt idx="1">
                  <c:v>0.15789473684210525</c:v>
                </c:pt>
                <c:pt idx="2">
                  <c:v>0.14285714285714285</c:v>
                </c:pt>
                <c:pt idx="3">
                  <c:v>7.8947368421052627E-2</c:v>
                </c:pt>
                <c:pt idx="4">
                  <c:v>0.16216216216216217</c:v>
                </c:pt>
                <c:pt idx="5">
                  <c:v>0.17142857142857143</c:v>
                </c:pt>
                <c:pt idx="6">
                  <c:v>0.26315789473684209</c:v>
                </c:pt>
                <c:pt idx="7">
                  <c:v>0.15789473684210525</c:v>
                </c:pt>
                <c:pt idx="8">
                  <c:v>0.35897435897435898</c:v>
                </c:pt>
                <c:pt idx="9">
                  <c:v>0.33333333333333331</c:v>
                </c:pt>
              </c:numCache>
            </c:numRef>
          </c:val>
          <c:extLst xmlns:c16r2="http://schemas.microsoft.com/office/drawing/2015/06/chart">
            <c:ext xmlns:c16="http://schemas.microsoft.com/office/drawing/2014/chart" uri="{C3380CC4-5D6E-409C-BE32-E72D297353CC}">
              <c16:uniqueId val="{00000004-7B1A-704C-9FE9-9E57D68A7855}"/>
            </c:ext>
          </c:extLst>
        </c:ser>
        <c:dLbls>
          <c:showLegendKey val="0"/>
          <c:showVal val="0"/>
          <c:showCatName val="0"/>
          <c:showSerName val="0"/>
          <c:showPercent val="0"/>
          <c:showBubbleSize val="0"/>
        </c:dLbls>
        <c:gapWidth val="150"/>
        <c:overlap val="100"/>
        <c:axId val="128639360"/>
        <c:axId val="128640896"/>
      </c:barChart>
      <c:catAx>
        <c:axId val="128639360"/>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800" b="0" i="0" u="none" strike="noStrike" kern="1200" baseline="0">
                <a:solidFill>
                  <a:schemeClr val="tx1">
                    <a:lumMod val="65000"/>
                    <a:lumOff val="35000"/>
                  </a:schemeClr>
                </a:solidFill>
                <a:latin typeface="+mn-lt"/>
                <a:ea typeface="+mn-ea"/>
                <a:cs typeface="+mn-cs"/>
              </a:defRPr>
            </a:pPr>
            <a:endParaRPr lang="en-US"/>
          </a:p>
        </c:txPr>
        <c:crossAx val="128640896"/>
        <c:crosses val="autoZero"/>
        <c:auto val="1"/>
        <c:lblAlgn val="ctr"/>
        <c:lblOffset val="100"/>
        <c:noMultiLvlLbl val="0"/>
      </c:catAx>
      <c:valAx>
        <c:axId val="128640896"/>
        <c:scaling>
          <c:orientation val="minMax"/>
        </c:scaling>
        <c:delete val="0"/>
        <c:axPos val="b"/>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800" b="0" i="0" u="none" strike="noStrike" kern="1200" baseline="0">
                <a:solidFill>
                  <a:schemeClr val="tx1">
                    <a:lumMod val="65000"/>
                    <a:lumOff val="35000"/>
                  </a:schemeClr>
                </a:solidFill>
                <a:latin typeface="+mn-lt"/>
                <a:ea typeface="+mn-ea"/>
                <a:cs typeface="+mn-cs"/>
              </a:defRPr>
            </a:pPr>
            <a:endParaRPr lang="en-US"/>
          </a:p>
        </c:txPr>
        <c:crossAx val="128639360"/>
        <c:crosses val="autoZero"/>
        <c:crossBetween val="between"/>
        <c:majorUnit val="0.25"/>
      </c:valAx>
      <c:spPr>
        <a:noFill/>
        <a:ln>
          <a:noFill/>
        </a:ln>
        <a:effectLst/>
      </c:spPr>
    </c:plotArea>
    <c:legend>
      <c:legendPos val="b"/>
      <c:layout/>
      <c:overlay val="0"/>
      <c:spPr>
        <a:noFill/>
        <a:ln>
          <a:noFill/>
        </a:ln>
        <a:effectLst/>
      </c:spPr>
      <c:txPr>
        <a:bodyPr rot="0" spcFirstLastPara="1" vertOverflow="ellipsis" vert="horz" wrap="square" anchor="ctr" anchorCtr="1"/>
        <a:lstStyle/>
        <a:p>
          <a:pPr>
            <a:defRPr sz="8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extLst xmlns:c16r2="http://schemas.microsoft.com/office/drawing/2015/06/char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sz="800"/>
      </a:pPr>
      <a:endParaRPr lang="en-US"/>
    </a:p>
  </c:txPr>
  <c:externalData r:id="rId1">
    <c:autoUpdate val="0"/>
  </c:externalData>
  <c:userShapes r:id="rId2"/>
</c:chartSpace>
</file>

<file path=ppt/charts/chart1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200" b="1" i="0" u="none" strike="noStrike" kern="1200" spc="0" baseline="0">
                <a:solidFill>
                  <a:schemeClr val="tx1">
                    <a:lumMod val="65000"/>
                    <a:lumOff val="35000"/>
                  </a:schemeClr>
                </a:solidFill>
                <a:latin typeface="+mn-lt"/>
                <a:ea typeface="+mn-ea"/>
                <a:cs typeface="+mn-cs"/>
              </a:defRPr>
            </a:pPr>
            <a:r>
              <a:rPr lang="en-US" sz="1200" b="1" dirty="0"/>
              <a:t>What categories do you compare to show the balance of the project portfolio in the innovation dashboard?</a:t>
            </a:r>
          </a:p>
        </c:rich>
      </c:tx>
      <c:layout/>
      <c:overlay val="0"/>
      <c:spPr>
        <a:noFill/>
        <a:ln>
          <a:noFill/>
        </a:ln>
        <a:effectLst/>
      </c:spPr>
    </c:title>
    <c:autoTitleDeleted val="0"/>
    <c:plotArea>
      <c:layout/>
      <c:barChart>
        <c:barDir val="col"/>
        <c:grouping val="clustered"/>
        <c:varyColors val="0"/>
        <c:ser>
          <c:idx val="0"/>
          <c:order val="0"/>
          <c:spPr>
            <a:solidFill>
              <a:schemeClr val="accent1"/>
            </a:solidFill>
            <a:ln>
              <a:noFill/>
            </a:ln>
            <a:effectLst/>
          </c:spPr>
          <c:invertIfNegative val="0"/>
          <c:cat>
            <c:strRef>
              <c:f>'Q21'!$A$6:$A$11</c:f>
              <c:strCache>
                <c:ptCount val="6"/>
                <c:pt idx="0">
                  <c:v>Risk</c:v>
                </c:pt>
                <c:pt idx="1">
                  <c:v>Resources</c:v>
                </c:pt>
                <c:pt idx="2">
                  <c:v>Length/type of project</c:v>
                </c:pt>
                <c:pt idx="3">
                  <c:v>Impact</c:v>
                </c:pt>
                <c:pt idx="4">
                  <c:v>Stage</c:v>
                </c:pt>
                <c:pt idx="5">
                  <c:v>Other</c:v>
                </c:pt>
              </c:strCache>
            </c:strRef>
          </c:cat>
          <c:val>
            <c:numRef>
              <c:f>'Q21'!$B$6:$B$11</c:f>
              <c:numCache>
                <c:formatCode>0%</c:formatCode>
                <c:ptCount val="6"/>
                <c:pt idx="0">
                  <c:v>0.38297872340425532</c:v>
                </c:pt>
                <c:pt idx="1">
                  <c:v>0.38297872340425532</c:v>
                </c:pt>
                <c:pt idx="2">
                  <c:v>0.61702127659574468</c:v>
                </c:pt>
                <c:pt idx="3">
                  <c:v>0.63829787234042556</c:v>
                </c:pt>
                <c:pt idx="4">
                  <c:v>0.65957446808510634</c:v>
                </c:pt>
                <c:pt idx="5">
                  <c:v>0.1276595744680851</c:v>
                </c:pt>
              </c:numCache>
            </c:numRef>
          </c:val>
          <c:extLst xmlns:c16r2="http://schemas.microsoft.com/office/drawing/2015/06/chart">
            <c:ext xmlns:c16="http://schemas.microsoft.com/office/drawing/2014/chart" uri="{C3380CC4-5D6E-409C-BE32-E72D297353CC}">
              <c16:uniqueId val="{00000000-E2A6-7942-80B8-E2BDCF5AD49A}"/>
            </c:ext>
          </c:extLst>
        </c:ser>
        <c:dLbls>
          <c:showLegendKey val="0"/>
          <c:showVal val="0"/>
          <c:showCatName val="0"/>
          <c:showSerName val="0"/>
          <c:showPercent val="0"/>
          <c:showBubbleSize val="0"/>
        </c:dLbls>
        <c:gapWidth val="219"/>
        <c:overlap val="-27"/>
        <c:axId val="149345408"/>
        <c:axId val="149346944"/>
      </c:barChart>
      <c:catAx>
        <c:axId val="14934540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49346944"/>
        <c:crosses val="autoZero"/>
        <c:auto val="1"/>
        <c:lblAlgn val="ctr"/>
        <c:lblOffset val="100"/>
        <c:noMultiLvlLbl val="0"/>
      </c:catAx>
      <c:valAx>
        <c:axId val="149346944"/>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49345408"/>
        <c:crosses val="autoZero"/>
        <c:crossBetween val="between"/>
        <c:majorUnit val="0.25"/>
      </c:valAx>
      <c:spPr>
        <a:noFill/>
        <a:ln>
          <a:noFill/>
        </a:ln>
        <a:effectLst/>
      </c:spPr>
    </c:plotArea>
    <c:plotVisOnly val="1"/>
    <c:dispBlanksAs val="gap"/>
    <c:showDLblsOverMax val="0"/>
    <c:extLst xmlns:c16r2="http://schemas.microsoft.com/office/drawing/2015/06/char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1">
    <c:autoUpdate val="0"/>
  </c:externalData>
</c:chartSpace>
</file>

<file path=ppt/charts/chart1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200" b="1" i="0" u="none" strike="noStrike" kern="1200" spc="0" baseline="0">
                <a:solidFill>
                  <a:schemeClr val="tx1">
                    <a:lumMod val="65000"/>
                    <a:lumOff val="35000"/>
                  </a:schemeClr>
                </a:solidFill>
                <a:latin typeface="+mn-lt"/>
                <a:ea typeface="+mn-ea"/>
                <a:cs typeface="+mn-cs"/>
              </a:defRPr>
            </a:pPr>
            <a:r>
              <a:rPr lang="en-US" sz="1200" b="1" dirty="0"/>
              <a:t>How do you incorporate alignment with strategy into your innovation dashboard metrics?</a:t>
            </a:r>
          </a:p>
        </c:rich>
      </c:tx>
      <c:layout/>
      <c:overlay val="0"/>
      <c:spPr>
        <a:noFill/>
        <a:ln>
          <a:noFill/>
        </a:ln>
        <a:effectLst/>
      </c:spPr>
    </c:title>
    <c:autoTitleDeleted val="0"/>
    <c:plotArea>
      <c:layout/>
      <c:barChart>
        <c:barDir val="col"/>
        <c:grouping val="clustered"/>
        <c:varyColors val="0"/>
        <c:ser>
          <c:idx val="0"/>
          <c:order val="0"/>
          <c:spPr>
            <a:solidFill>
              <a:schemeClr val="accent1"/>
            </a:solidFill>
            <a:ln>
              <a:noFill/>
            </a:ln>
            <a:effectLst/>
          </c:spPr>
          <c:invertIfNegative val="0"/>
          <c:cat>
            <c:multiLvlStrRef>
              <c:f>'Q22'!$B$57:$C$59</c:f>
              <c:multiLvlStrCache>
                <c:ptCount val="3"/>
                <c:lvl>
                  <c:pt idx="0">
                    <c:v>Simple categorization</c:v>
                  </c:pt>
                  <c:pt idx="1">
                    <c:v>Alignment scale</c:v>
                  </c:pt>
                  <c:pt idx="2">
                    <c:v>Dashboard not used to communicate strategic alignment</c:v>
                  </c:pt>
                </c:lvl>
                <c:lvl>
                  <c:pt idx="0">
                    <c:v>Strategic alignment incorporated into dashboad</c:v>
                  </c:pt>
                  <c:pt idx="2">
                    <c:v> </c:v>
                  </c:pt>
                </c:lvl>
              </c:multiLvlStrCache>
            </c:multiLvlStrRef>
          </c:cat>
          <c:val>
            <c:numRef>
              <c:f>'Q22'!$D$57:$D$59</c:f>
              <c:numCache>
                <c:formatCode>0%</c:formatCode>
                <c:ptCount val="3"/>
                <c:pt idx="0">
                  <c:v>0.44444444444444442</c:v>
                </c:pt>
                <c:pt idx="1">
                  <c:v>5.5555555555555552E-2</c:v>
                </c:pt>
                <c:pt idx="2">
                  <c:v>0.52777777777777779</c:v>
                </c:pt>
              </c:numCache>
            </c:numRef>
          </c:val>
          <c:extLst xmlns:c16r2="http://schemas.microsoft.com/office/drawing/2015/06/chart">
            <c:ext xmlns:c16="http://schemas.microsoft.com/office/drawing/2014/chart" uri="{C3380CC4-5D6E-409C-BE32-E72D297353CC}">
              <c16:uniqueId val="{00000000-B4D9-5544-85FA-209C5320C73C}"/>
            </c:ext>
          </c:extLst>
        </c:ser>
        <c:dLbls>
          <c:showLegendKey val="0"/>
          <c:showVal val="0"/>
          <c:showCatName val="0"/>
          <c:showSerName val="0"/>
          <c:showPercent val="0"/>
          <c:showBubbleSize val="0"/>
        </c:dLbls>
        <c:gapWidth val="219"/>
        <c:overlap val="-27"/>
        <c:axId val="151836928"/>
        <c:axId val="171208704"/>
      </c:barChart>
      <c:catAx>
        <c:axId val="15183692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71208704"/>
        <c:crosses val="autoZero"/>
        <c:auto val="1"/>
        <c:lblAlgn val="ctr"/>
        <c:lblOffset val="100"/>
        <c:noMultiLvlLbl val="0"/>
      </c:catAx>
      <c:valAx>
        <c:axId val="171208704"/>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51836928"/>
        <c:crosses val="autoZero"/>
        <c:crossBetween val="between"/>
        <c:majorUnit val="0.2"/>
      </c:valAx>
      <c:spPr>
        <a:noFill/>
        <a:ln>
          <a:noFill/>
        </a:ln>
        <a:effectLst/>
      </c:spPr>
    </c:plotArea>
    <c:plotVisOnly val="1"/>
    <c:dispBlanksAs val="gap"/>
    <c:showDLblsOverMax val="0"/>
    <c:extLst xmlns:c16r2="http://schemas.microsoft.com/office/drawing/2015/06/char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1">
    <c:autoUpdate val="0"/>
  </c:externalData>
</c:chartSpace>
</file>

<file path=ppt/charts/chart15.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100" b="1" i="0" u="none" strike="noStrike" kern="1200" spc="0" baseline="0">
                <a:solidFill>
                  <a:schemeClr val="tx1">
                    <a:lumMod val="65000"/>
                    <a:lumOff val="35000"/>
                  </a:schemeClr>
                </a:solidFill>
                <a:latin typeface="+mn-lt"/>
                <a:ea typeface="+mn-ea"/>
                <a:cs typeface="+mn-cs"/>
              </a:defRPr>
            </a:pPr>
            <a:r>
              <a:rPr lang="en-US" sz="1100" b="1" dirty="0"/>
              <a:t>What metrics are used to report on the</a:t>
            </a:r>
            <a:r>
              <a:rPr lang="en-US" sz="1100" b="1" baseline="0" dirty="0"/>
              <a:t> </a:t>
            </a:r>
            <a:r>
              <a:rPr lang="en-US" sz="1100" b="1" i="0" u="none" strike="noStrike" baseline="0" dirty="0">
                <a:effectLst/>
              </a:rPr>
              <a:t>on the state of innovation on your innovation dashboard</a:t>
            </a:r>
            <a:r>
              <a:rPr lang="en-US" sz="1100" b="1" dirty="0"/>
              <a:t>?</a:t>
            </a:r>
          </a:p>
        </c:rich>
      </c:tx>
      <c:layout/>
      <c:overlay val="0"/>
      <c:spPr>
        <a:noFill/>
        <a:ln>
          <a:noFill/>
        </a:ln>
        <a:effectLst/>
      </c:spPr>
    </c:title>
    <c:autoTitleDeleted val="0"/>
    <c:plotArea>
      <c:layout/>
      <c:barChart>
        <c:barDir val="col"/>
        <c:grouping val="clustered"/>
        <c:varyColors val="0"/>
        <c:ser>
          <c:idx val="0"/>
          <c:order val="0"/>
          <c:spPr>
            <a:solidFill>
              <a:schemeClr val="accent1"/>
            </a:solidFill>
            <a:ln>
              <a:noFill/>
            </a:ln>
            <a:effectLst/>
          </c:spPr>
          <c:invertIfNegative val="0"/>
          <c:cat>
            <c:multiLvlStrRef>
              <c:f>'Q10'!$C$134:$D$143</c:f>
              <c:multiLvlStrCache>
                <c:ptCount val="10"/>
                <c:lvl>
                  <c:pt idx="0">
                    <c:v>Input</c:v>
                  </c:pt>
                  <c:pt idx="1">
                    <c:v>Learning proxy</c:v>
                  </c:pt>
                  <c:pt idx="2">
                    <c:v>Activity</c:v>
                  </c:pt>
                  <c:pt idx="3">
                    <c:v>Leading</c:v>
                  </c:pt>
                  <c:pt idx="4">
                    <c:v>Lagging</c:v>
                  </c:pt>
                  <c:pt idx="5">
                    <c:v>Effectiveness</c:v>
                  </c:pt>
                  <c:pt idx="6">
                    <c:v>Speed</c:v>
                  </c:pt>
                  <c:pt idx="7">
                    <c:v>Efficiency</c:v>
                  </c:pt>
                  <c:pt idx="8">
                    <c:v>Quality </c:v>
                  </c:pt>
                  <c:pt idx="9">
                    <c:v>Other</c:v>
                  </c:pt>
                </c:lvl>
                <c:lvl>
                  <c:pt idx="0">
                    <c:v>Input</c:v>
                  </c:pt>
                  <c:pt idx="1">
                    <c:v>Output</c:v>
                  </c:pt>
                  <c:pt idx="3">
                    <c:v>Outcome</c:v>
                  </c:pt>
                  <c:pt idx="5">
                    <c:v>Relative Performance Indicators</c:v>
                  </c:pt>
                  <c:pt idx="9">
                    <c:v> </c:v>
                  </c:pt>
                </c:lvl>
              </c:multiLvlStrCache>
            </c:multiLvlStrRef>
          </c:cat>
          <c:val>
            <c:numRef>
              <c:f>'Q10'!$E$134:$E$143</c:f>
              <c:numCache>
                <c:formatCode>0%</c:formatCode>
                <c:ptCount val="10"/>
                <c:pt idx="0">
                  <c:v>0.06</c:v>
                </c:pt>
                <c:pt idx="1">
                  <c:v>0.12</c:v>
                </c:pt>
                <c:pt idx="2">
                  <c:v>0.2</c:v>
                </c:pt>
                <c:pt idx="3">
                  <c:v>0.1</c:v>
                </c:pt>
                <c:pt idx="4">
                  <c:v>0.1</c:v>
                </c:pt>
                <c:pt idx="5">
                  <c:v>0.08</c:v>
                </c:pt>
                <c:pt idx="6">
                  <c:v>0.16</c:v>
                </c:pt>
                <c:pt idx="7">
                  <c:v>0.04</c:v>
                </c:pt>
                <c:pt idx="8">
                  <c:v>0.02</c:v>
                </c:pt>
                <c:pt idx="9">
                  <c:v>0.14000000000000001</c:v>
                </c:pt>
              </c:numCache>
            </c:numRef>
          </c:val>
          <c:extLst xmlns:c16r2="http://schemas.microsoft.com/office/drawing/2015/06/chart">
            <c:ext xmlns:c16="http://schemas.microsoft.com/office/drawing/2014/chart" uri="{C3380CC4-5D6E-409C-BE32-E72D297353CC}">
              <c16:uniqueId val="{00000000-8CCF-8F41-93FE-B4E5D3095937}"/>
            </c:ext>
          </c:extLst>
        </c:ser>
        <c:dLbls>
          <c:showLegendKey val="0"/>
          <c:showVal val="0"/>
          <c:showCatName val="0"/>
          <c:showSerName val="0"/>
          <c:showPercent val="0"/>
          <c:showBubbleSize val="0"/>
        </c:dLbls>
        <c:gapWidth val="219"/>
        <c:overlap val="-27"/>
        <c:axId val="172182528"/>
        <c:axId val="172667648"/>
      </c:barChart>
      <c:catAx>
        <c:axId val="17218252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72667648"/>
        <c:crosses val="autoZero"/>
        <c:auto val="1"/>
        <c:lblAlgn val="ctr"/>
        <c:lblOffset val="100"/>
        <c:noMultiLvlLbl val="0"/>
      </c:catAx>
      <c:valAx>
        <c:axId val="172667648"/>
        <c:scaling>
          <c:orientation val="minMax"/>
          <c:max val="0.2"/>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72182528"/>
        <c:crosses val="autoZero"/>
        <c:crossBetween val="between"/>
        <c:majorUnit val="0.1"/>
      </c:valAx>
      <c:spPr>
        <a:noFill/>
        <a:ln>
          <a:noFill/>
        </a:ln>
        <a:effectLst/>
      </c:spPr>
    </c:plotArea>
    <c:plotVisOnly val="1"/>
    <c:dispBlanksAs val="gap"/>
    <c:showDLblsOverMax val="0"/>
    <c:extLst xmlns:c16r2="http://schemas.microsoft.com/office/drawing/2015/06/char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1">
    <c:autoUpdate val="0"/>
  </c:externalData>
</c:chartSpace>
</file>

<file path=ppt/charts/chart16.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3"/>
    </mc:Choice>
    <mc:Fallback>
      <c:style val="3"/>
    </mc:Fallback>
  </mc:AlternateContent>
  <c:chart>
    <c:title>
      <c:tx>
        <c:rich>
          <a:bodyPr rot="0" spcFirstLastPara="1" vertOverflow="ellipsis" vert="horz" wrap="square" anchor="ctr" anchorCtr="1"/>
          <a:lstStyle/>
          <a:p>
            <a:pPr>
              <a:defRPr sz="1200" b="1" i="0" u="none" strike="noStrike" kern="1200" spc="0" baseline="0">
                <a:solidFill>
                  <a:schemeClr val="tx1">
                    <a:lumMod val="65000"/>
                    <a:lumOff val="35000"/>
                  </a:schemeClr>
                </a:solidFill>
                <a:latin typeface="+mn-lt"/>
                <a:ea typeface="+mn-ea"/>
                <a:cs typeface="+mn-cs"/>
              </a:defRPr>
            </a:pPr>
            <a:r>
              <a:rPr lang="en-US" sz="1200" b="1" dirty="0"/>
              <a:t>How do you incorporate alignment with customer needs into your innovation dashboard metrics?</a:t>
            </a:r>
          </a:p>
        </c:rich>
      </c:tx>
      <c:layout/>
      <c:overlay val="0"/>
      <c:spPr>
        <a:noFill/>
        <a:ln>
          <a:noFill/>
        </a:ln>
        <a:effectLst/>
      </c:spPr>
    </c:title>
    <c:autoTitleDeleted val="0"/>
    <c:plotArea>
      <c:layout/>
      <c:pieChart>
        <c:varyColors val="1"/>
        <c:ser>
          <c:idx val="0"/>
          <c:order val="0"/>
          <c:dPt>
            <c:idx val="0"/>
            <c:bubble3D val="0"/>
            <c:spPr>
              <a:solidFill>
                <a:schemeClr val="accent1">
                  <a:shade val="65000"/>
                </a:schemeClr>
              </a:solidFill>
              <a:ln w="19050">
                <a:solidFill>
                  <a:schemeClr val="lt1"/>
                </a:solidFill>
              </a:ln>
              <a:effectLst/>
            </c:spPr>
            <c:extLst xmlns:c16r2="http://schemas.microsoft.com/office/drawing/2015/06/chart">
              <c:ext xmlns:c16="http://schemas.microsoft.com/office/drawing/2014/chart" uri="{C3380CC4-5D6E-409C-BE32-E72D297353CC}">
                <c16:uniqueId val="{00000001-1ED7-1041-BF4B-A530258922A0}"/>
              </c:ext>
            </c:extLst>
          </c:dPt>
          <c:dPt>
            <c:idx val="1"/>
            <c:bubble3D val="0"/>
            <c:spPr>
              <a:solidFill>
                <a:schemeClr val="accent1"/>
              </a:solidFill>
              <a:ln w="19050">
                <a:solidFill>
                  <a:schemeClr val="lt1"/>
                </a:solidFill>
              </a:ln>
              <a:effectLst/>
            </c:spPr>
            <c:extLst xmlns:c16r2="http://schemas.microsoft.com/office/drawing/2015/06/chart">
              <c:ext xmlns:c16="http://schemas.microsoft.com/office/drawing/2014/chart" uri="{C3380CC4-5D6E-409C-BE32-E72D297353CC}">
                <c16:uniqueId val="{00000003-1ED7-1041-BF4B-A530258922A0}"/>
              </c:ext>
            </c:extLst>
          </c:dPt>
          <c:dPt>
            <c:idx val="2"/>
            <c:bubble3D val="0"/>
            <c:spPr>
              <a:solidFill>
                <a:schemeClr val="accent1">
                  <a:tint val="65000"/>
                </a:schemeClr>
              </a:solidFill>
              <a:ln w="19050">
                <a:solidFill>
                  <a:schemeClr val="lt1"/>
                </a:solidFill>
              </a:ln>
              <a:effectLst/>
            </c:spPr>
            <c:extLst xmlns:c16r2="http://schemas.microsoft.com/office/drawing/2015/06/chart">
              <c:ext xmlns:c16="http://schemas.microsoft.com/office/drawing/2014/chart" uri="{C3380CC4-5D6E-409C-BE32-E72D297353CC}">
                <c16:uniqueId val="{00000005-1ED7-1041-BF4B-A530258922A0}"/>
              </c:ext>
            </c:extLst>
          </c:dPt>
          <c:dLbls>
            <c:dLbl>
              <c:idx val="0"/>
              <c:layout>
                <c:manualLayout>
                  <c:x val="5.5555555555555558E-3"/>
                  <c:y val="-4.1666666666666664E-2"/>
                </c:manualLayout>
              </c:layout>
              <c:dLblPos val="bestFit"/>
              <c:showLegendKey val="0"/>
              <c:showVal val="1"/>
              <c:showCatName val="1"/>
              <c:showSerName val="0"/>
              <c:showPercent val="0"/>
              <c:showBubbleSize val="0"/>
              <c:extLst xmlns:c16r2="http://schemas.microsoft.com/office/drawing/2015/06/chart">
                <c:ext xmlns:c15="http://schemas.microsoft.com/office/drawing/2012/chart" uri="{CE6537A1-D6FC-4f65-9D91-7224C49458BB}"/>
                <c:ext xmlns:c16="http://schemas.microsoft.com/office/drawing/2014/chart" uri="{C3380CC4-5D6E-409C-BE32-E72D297353CC}">
                  <c16:uniqueId val="{00000001-1ED7-1041-BF4B-A530258922A0}"/>
                </c:ext>
              </c:extLst>
            </c:dLbl>
            <c:dLbl>
              <c:idx val="1"/>
              <c:layout>
                <c:manualLayout>
                  <c:x val="2.2222222222222223E-2"/>
                  <c:y val="7.407407407407407E-2"/>
                </c:manualLayout>
              </c:layout>
              <c:dLblPos val="bestFit"/>
              <c:showLegendKey val="0"/>
              <c:showVal val="1"/>
              <c:showCatName val="1"/>
              <c:showSerName val="0"/>
              <c:showPercent val="0"/>
              <c:showBubbleSize val="0"/>
              <c:extLst xmlns:c16r2="http://schemas.microsoft.com/office/drawing/2015/06/chart">
                <c:ext xmlns:c15="http://schemas.microsoft.com/office/drawing/2012/chart" uri="{CE6537A1-D6FC-4f65-9D91-7224C49458BB}"/>
                <c:ext xmlns:c16="http://schemas.microsoft.com/office/drawing/2014/chart" uri="{C3380CC4-5D6E-409C-BE32-E72D297353CC}">
                  <c16:uniqueId val="{00000003-1ED7-1041-BF4B-A530258922A0}"/>
                </c:ext>
              </c:extLst>
            </c:dLbl>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1"/>
            <c:showSerName val="0"/>
            <c:showPercent val="0"/>
            <c:showBubbleSize val="0"/>
            <c:showLeaderLines val="1"/>
            <c:leaderLines>
              <c:spPr>
                <a:ln w="9525" cap="flat" cmpd="sng" algn="ctr">
                  <a:solidFill>
                    <a:schemeClr val="tx1">
                      <a:lumMod val="35000"/>
                      <a:lumOff val="65000"/>
                    </a:schemeClr>
                  </a:solidFill>
                  <a:round/>
                </a:ln>
                <a:effectLst/>
              </c:spPr>
            </c:leaderLines>
            <c:extLst xmlns:c16r2="http://schemas.microsoft.com/office/drawing/2015/06/chart">
              <c:ext xmlns:c15="http://schemas.microsoft.com/office/drawing/2012/chart" uri="{CE6537A1-D6FC-4f65-9D91-7224C49458BB}"/>
            </c:extLst>
          </c:dLbls>
          <c:cat>
            <c:strRef>
              <c:f>'Q23'!$C$43:$C$45</c:f>
              <c:strCache>
                <c:ptCount val="3"/>
                <c:pt idx="0">
                  <c:v>Specific metric</c:v>
                </c:pt>
                <c:pt idx="1">
                  <c:v>Incorporated in risk assessment</c:v>
                </c:pt>
                <c:pt idx="2">
                  <c:v>Not reported on dashboard </c:v>
                </c:pt>
              </c:strCache>
            </c:strRef>
          </c:cat>
          <c:val>
            <c:numRef>
              <c:f>'Q23'!$D$43:$D$45</c:f>
              <c:numCache>
                <c:formatCode>0%</c:formatCode>
                <c:ptCount val="3"/>
                <c:pt idx="0">
                  <c:v>3.0303030303030304E-2</c:v>
                </c:pt>
                <c:pt idx="1">
                  <c:v>0.12121212121212122</c:v>
                </c:pt>
                <c:pt idx="2">
                  <c:v>0.84848484848484851</c:v>
                </c:pt>
              </c:numCache>
            </c:numRef>
          </c:val>
          <c:extLst xmlns:c16r2="http://schemas.microsoft.com/office/drawing/2015/06/chart">
            <c:ext xmlns:c16="http://schemas.microsoft.com/office/drawing/2014/chart" uri="{C3380CC4-5D6E-409C-BE32-E72D297353CC}">
              <c16:uniqueId val="{00000006-1ED7-1041-BF4B-A530258922A0}"/>
            </c:ext>
          </c:extLst>
        </c:ser>
        <c:dLbls>
          <c:dLblPos val="outEnd"/>
          <c:showLegendKey val="0"/>
          <c:showVal val="1"/>
          <c:showCatName val="0"/>
          <c:showSerName val="0"/>
          <c:showPercent val="0"/>
          <c:showBubbleSize val="0"/>
          <c:showLeaderLines val="1"/>
        </c:dLbls>
        <c:firstSliceAng val="42"/>
      </c:pieChart>
      <c:spPr>
        <a:noFill/>
        <a:ln>
          <a:noFill/>
        </a:ln>
        <a:effectLst/>
      </c:spPr>
    </c:plotArea>
    <c:plotVisOnly val="1"/>
    <c:dispBlanksAs val="gap"/>
    <c:showDLblsOverMax val="0"/>
    <c:extLst xmlns:c16r2="http://schemas.microsoft.com/office/drawing/2015/06/char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1">
    <c:autoUpdate val="0"/>
  </c:externalData>
</c:chartSpace>
</file>

<file path=ppt/charts/chart17.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3"/>
    </mc:Choice>
    <mc:Fallback>
      <c:style val="3"/>
    </mc:Fallback>
  </mc:AlternateContent>
  <c:chart>
    <c:title>
      <c:tx>
        <c:rich>
          <a:bodyPr rot="0" spcFirstLastPara="1" vertOverflow="ellipsis" vert="horz" wrap="square" anchor="ctr" anchorCtr="1"/>
          <a:lstStyle/>
          <a:p>
            <a:pPr>
              <a:defRPr sz="1200" b="1" i="0" u="none" strike="noStrike" kern="1200" spc="0" baseline="0">
                <a:solidFill>
                  <a:schemeClr val="tx1">
                    <a:lumMod val="65000"/>
                    <a:lumOff val="35000"/>
                  </a:schemeClr>
                </a:solidFill>
                <a:latin typeface="+mn-lt"/>
                <a:ea typeface="+mn-ea"/>
                <a:cs typeface="+mn-cs"/>
              </a:defRPr>
            </a:pPr>
            <a:r>
              <a:rPr lang="en-US" sz="1200" b="1" dirty="0"/>
              <a:t>How are the dashboards deployed across the organization?</a:t>
            </a:r>
          </a:p>
        </c:rich>
      </c:tx>
      <c:layout/>
      <c:overlay val="0"/>
      <c:spPr>
        <a:noFill/>
        <a:ln>
          <a:noFill/>
        </a:ln>
        <a:effectLst/>
      </c:spPr>
    </c:title>
    <c:autoTitleDeleted val="0"/>
    <c:plotArea>
      <c:layout/>
      <c:pieChart>
        <c:varyColors val="1"/>
        <c:ser>
          <c:idx val="0"/>
          <c:order val="0"/>
          <c:dPt>
            <c:idx val="0"/>
            <c:bubble3D val="0"/>
            <c:spPr>
              <a:solidFill>
                <a:schemeClr val="accent1">
                  <a:shade val="58000"/>
                </a:schemeClr>
              </a:solidFill>
              <a:ln w="19050">
                <a:solidFill>
                  <a:schemeClr val="lt1"/>
                </a:solidFill>
              </a:ln>
              <a:effectLst/>
            </c:spPr>
            <c:extLst xmlns:c16r2="http://schemas.microsoft.com/office/drawing/2015/06/chart">
              <c:ext xmlns:c16="http://schemas.microsoft.com/office/drawing/2014/chart" uri="{C3380CC4-5D6E-409C-BE32-E72D297353CC}">
                <c16:uniqueId val="{00000001-DBBC-6E42-9B66-671A322085F3}"/>
              </c:ext>
            </c:extLst>
          </c:dPt>
          <c:dPt>
            <c:idx val="1"/>
            <c:bubble3D val="0"/>
            <c:spPr>
              <a:solidFill>
                <a:schemeClr val="accent1">
                  <a:lumMod val="60000"/>
                  <a:lumOff val="40000"/>
                </a:schemeClr>
              </a:solidFill>
              <a:ln w="19050">
                <a:solidFill>
                  <a:schemeClr val="lt1"/>
                </a:solidFill>
              </a:ln>
              <a:effectLst/>
            </c:spPr>
            <c:extLst xmlns:c16r2="http://schemas.microsoft.com/office/drawing/2015/06/chart">
              <c:ext xmlns:c16="http://schemas.microsoft.com/office/drawing/2014/chart" uri="{C3380CC4-5D6E-409C-BE32-E72D297353CC}">
                <c16:uniqueId val="{00000003-DBBC-6E42-9B66-671A322085F3}"/>
              </c:ext>
            </c:extLst>
          </c:dPt>
          <c:dPt>
            <c:idx val="2"/>
            <c:bubble3D val="0"/>
            <c:spPr>
              <a:solidFill>
                <a:schemeClr val="accent1">
                  <a:lumMod val="40000"/>
                  <a:lumOff val="60000"/>
                </a:schemeClr>
              </a:solidFill>
              <a:ln w="19050">
                <a:solidFill>
                  <a:schemeClr val="lt1"/>
                </a:solidFill>
              </a:ln>
              <a:effectLst/>
            </c:spPr>
            <c:extLst xmlns:c16r2="http://schemas.microsoft.com/office/drawing/2015/06/chart">
              <c:ext xmlns:c16="http://schemas.microsoft.com/office/drawing/2014/chart" uri="{C3380CC4-5D6E-409C-BE32-E72D297353CC}">
                <c16:uniqueId val="{00000005-DBBC-6E42-9B66-671A322085F3}"/>
              </c:ext>
            </c:extLst>
          </c:dPt>
          <c:dLbls>
            <c:dLbl>
              <c:idx val="0"/>
              <c:layout>
                <c:manualLayout>
                  <c:x val="-1.0557453665992901E-3"/>
                  <c:y val="-0.1691498979294255"/>
                </c:manualLayout>
              </c:layout>
              <c:showLegendKey val="0"/>
              <c:showVal val="0"/>
              <c:showCatName val="1"/>
              <c:showSerName val="0"/>
              <c:showPercent val="1"/>
              <c:showBubbleSize val="0"/>
              <c:extLst xmlns:c16r2="http://schemas.microsoft.com/office/drawing/2015/06/chart">
                <c:ext xmlns:c15="http://schemas.microsoft.com/office/drawing/2012/chart" uri="{CE6537A1-D6FC-4f65-9D91-7224C49458BB}"/>
                <c:ext xmlns:c16="http://schemas.microsoft.com/office/drawing/2014/chart" uri="{C3380CC4-5D6E-409C-BE32-E72D297353CC}">
                  <c16:uniqueId val="{00000001-DBBC-6E42-9B66-671A322085F3}"/>
                </c:ext>
              </c:extLst>
            </c:dLbl>
            <c:dLbl>
              <c:idx val="1"/>
              <c:layout>
                <c:manualLayout>
                  <c:x val="0"/>
                  <c:y val="-4.533683289588801E-3"/>
                </c:manualLayout>
              </c:layout>
              <c:spPr>
                <a:noFill/>
                <a:ln>
                  <a:noFill/>
                </a:ln>
                <a:effectLst/>
              </c:spPr>
              <c:txPr>
                <a:bodyPr rot="0" spcFirstLastPara="1" vertOverflow="ellipsis" vert="horz" wrap="square" lIns="38100" tIns="19050" rIns="38100" bIns="19050" anchor="ctr" anchorCtr="1">
                  <a:no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0"/>
              <c:showCatName val="1"/>
              <c:showSerName val="0"/>
              <c:showPercent val="1"/>
              <c:showBubbleSize val="0"/>
              <c:extLst xmlns:c16r2="http://schemas.microsoft.com/office/drawing/2015/06/chart">
                <c:ext xmlns:c15="http://schemas.microsoft.com/office/drawing/2012/chart" uri="{CE6537A1-D6FC-4f65-9D91-7224C49458BB}">
                  <c15:layout>
                    <c:manualLayout>
                      <c:w val="0.26837898854597197"/>
                      <c:h val="0.44194838145231846"/>
                    </c:manualLayout>
                  </c15:layout>
                </c:ext>
                <c:ext xmlns:c16="http://schemas.microsoft.com/office/drawing/2014/chart" uri="{C3380CC4-5D6E-409C-BE32-E72D297353CC}">
                  <c16:uniqueId val="{00000003-DBBC-6E42-9B66-671A322085F3}"/>
                </c:ext>
              </c:extLst>
            </c:dLbl>
            <c:dLbl>
              <c:idx val="2"/>
              <c:layout>
                <c:manualLayout>
                  <c:x val="-6.7166177757192122E-2"/>
                  <c:y val="0.13758485262691797"/>
                </c:manualLayout>
              </c:layout>
              <c:spPr>
                <a:noFill/>
                <a:ln>
                  <a:noFill/>
                </a:ln>
                <a:effectLst/>
              </c:spPr>
              <c:txPr>
                <a:bodyPr rot="0" spcFirstLastPara="1" vertOverflow="ellipsis" vert="horz" wrap="square" lIns="38100" tIns="19050" rIns="38100" bIns="19050" anchor="ctr" anchorCtr="1">
                  <a:no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0"/>
              <c:showCatName val="1"/>
              <c:showSerName val="0"/>
              <c:showPercent val="1"/>
              <c:showBubbleSize val="0"/>
              <c:extLst xmlns:c16r2="http://schemas.microsoft.com/office/drawing/2015/06/chart">
                <c:ext xmlns:c15="http://schemas.microsoft.com/office/drawing/2012/chart" uri="{CE6537A1-D6FC-4f65-9D91-7224C49458BB}">
                  <c15:layout>
                    <c:manualLayout>
                      <c:w val="0.3124402912279643"/>
                      <c:h val="0.24958311461067362"/>
                    </c:manualLayout>
                  </c15:layout>
                </c:ext>
                <c:ext xmlns:c16="http://schemas.microsoft.com/office/drawing/2014/chart" uri="{C3380CC4-5D6E-409C-BE32-E72D297353CC}">
                  <c16:uniqueId val="{00000005-DBBC-6E42-9B66-671A322085F3}"/>
                </c:ext>
              </c:extLst>
            </c:dLbl>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0"/>
            <c:showCatName val="1"/>
            <c:showSerName val="0"/>
            <c:showPercent val="1"/>
            <c:showBubbleSize val="0"/>
            <c:showLeaderLines val="1"/>
            <c:leaderLines>
              <c:spPr>
                <a:ln w="9525" cap="flat" cmpd="sng" algn="ctr">
                  <a:solidFill>
                    <a:schemeClr val="tx1">
                      <a:lumMod val="35000"/>
                      <a:lumOff val="65000"/>
                    </a:schemeClr>
                  </a:solidFill>
                  <a:round/>
                </a:ln>
                <a:effectLst/>
              </c:spPr>
            </c:leaderLines>
            <c:extLst xmlns:c16r2="http://schemas.microsoft.com/office/drawing/2015/06/chart">
              <c:ext xmlns:c15="http://schemas.microsoft.com/office/drawing/2012/chart" uri="{CE6537A1-D6FC-4f65-9D91-7224C49458BB}"/>
            </c:extLst>
          </c:dLbls>
          <c:cat>
            <c:strRef>
              <c:f>'Q3'!$A$9:$A$11</c:f>
              <c:strCache>
                <c:ptCount val="3"/>
                <c:pt idx="0">
                  <c:v>Single dashboard, across org</c:v>
                </c:pt>
                <c:pt idx="1">
                  <c:v>Multiple dashboards, aross org, tailored to audience</c:v>
                </c:pt>
                <c:pt idx="2">
                  <c:v>Bus. unit or dept dashboard (only)</c:v>
                </c:pt>
              </c:strCache>
            </c:strRef>
          </c:cat>
          <c:val>
            <c:numRef>
              <c:f>'Q3'!$B$9:$B$11</c:f>
              <c:numCache>
                <c:formatCode>General</c:formatCode>
                <c:ptCount val="3"/>
                <c:pt idx="0">
                  <c:v>21</c:v>
                </c:pt>
                <c:pt idx="1">
                  <c:v>21</c:v>
                </c:pt>
                <c:pt idx="2">
                  <c:v>6</c:v>
                </c:pt>
              </c:numCache>
            </c:numRef>
          </c:val>
          <c:extLst xmlns:c16r2="http://schemas.microsoft.com/office/drawing/2015/06/chart">
            <c:ext xmlns:c16="http://schemas.microsoft.com/office/drawing/2014/chart" uri="{C3380CC4-5D6E-409C-BE32-E72D297353CC}">
              <c16:uniqueId val="{00000006-DBBC-6E42-9B66-671A322085F3}"/>
            </c:ext>
          </c:extLst>
        </c:ser>
        <c:dLbls>
          <c:showLegendKey val="0"/>
          <c:showVal val="1"/>
          <c:showCatName val="0"/>
          <c:showSerName val="0"/>
          <c:showPercent val="0"/>
          <c:showBubbleSize val="0"/>
          <c:showLeaderLines val="1"/>
        </c:dLbls>
        <c:firstSliceAng val="0"/>
      </c:pieChart>
      <c:spPr>
        <a:noFill/>
        <a:ln>
          <a:noFill/>
        </a:ln>
        <a:effectLst/>
      </c:spPr>
    </c:plotArea>
    <c:plotVisOnly val="1"/>
    <c:dispBlanksAs val="gap"/>
    <c:showDLblsOverMax val="0"/>
    <c:extLst xmlns:c16r2="http://schemas.microsoft.com/office/drawing/2015/06/char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1">
    <c:autoUpdate val="0"/>
  </c:externalData>
</c:chartSpace>
</file>

<file path=ppt/charts/chart18.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3"/>
    </mc:Choice>
    <mc:Fallback>
      <c:style val="3"/>
    </mc:Fallback>
  </mc:AlternateContent>
  <c:chart>
    <c:title>
      <c:tx>
        <c:rich>
          <a:bodyPr rot="0" spcFirstLastPara="1" vertOverflow="ellipsis" vert="horz" wrap="square" anchor="ctr" anchorCtr="1"/>
          <a:lstStyle/>
          <a:p>
            <a:pPr>
              <a:defRPr sz="1100" b="1" i="0" u="none" strike="noStrike" kern="1200" spc="0" baseline="0">
                <a:solidFill>
                  <a:schemeClr val="tx1">
                    <a:lumMod val="65000"/>
                    <a:lumOff val="35000"/>
                  </a:schemeClr>
                </a:solidFill>
                <a:latin typeface="+mn-lt"/>
                <a:ea typeface="+mn-ea"/>
                <a:cs typeface="+mn-cs"/>
              </a:defRPr>
            </a:pPr>
            <a:r>
              <a:rPr lang="en-US" sz="1100" b="1" dirty="0"/>
              <a:t>How often is the innovation dashboard updated?</a:t>
            </a:r>
          </a:p>
        </c:rich>
      </c:tx>
      <c:layout/>
      <c:overlay val="0"/>
      <c:spPr>
        <a:noFill/>
        <a:ln>
          <a:noFill/>
        </a:ln>
        <a:effectLst/>
      </c:spPr>
    </c:title>
    <c:autoTitleDeleted val="0"/>
    <c:plotArea>
      <c:layout>
        <c:manualLayout>
          <c:layoutTarget val="inner"/>
          <c:xMode val="edge"/>
          <c:yMode val="edge"/>
          <c:x val="0.31325908719468504"/>
          <c:y val="0.43823020437052113"/>
          <c:w val="0.37871797599286899"/>
          <c:h val="0.32506768114659829"/>
        </c:manualLayout>
      </c:layout>
      <c:pieChart>
        <c:varyColors val="1"/>
        <c:ser>
          <c:idx val="0"/>
          <c:order val="0"/>
          <c:dPt>
            <c:idx val="0"/>
            <c:bubble3D val="0"/>
            <c:spPr>
              <a:solidFill>
                <a:schemeClr val="accent1">
                  <a:shade val="58000"/>
                </a:schemeClr>
              </a:solidFill>
              <a:ln w="19050">
                <a:solidFill>
                  <a:schemeClr val="lt1"/>
                </a:solidFill>
              </a:ln>
              <a:effectLst/>
            </c:spPr>
            <c:extLst xmlns:c16r2="http://schemas.microsoft.com/office/drawing/2015/06/chart">
              <c:ext xmlns:c16="http://schemas.microsoft.com/office/drawing/2014/chart" uri="{C3380CC4-5D6E-409C-BE32-E72D297353CC}">
                <c16:uniqueId val="{00000001-5719-0448-B533-9495F706B34E}"/>
              </c:ext>
            </c:extLst>
          </c:dPt>
          <c:dPt>
            <c:idx val="1"/>
            <c:bubble3D val="0"/>
            <c:spPr>
              <a:solidFill>
                <a:schemeClr val="accent1">
                  <a:lumMod val="60000"/>
                  <a:lumOff val="40000"/>
                </a:schemeClr>
              </a:solidFill>
              <a:ln w="19050">
                <a:solidFill>
                  <a:schemeClr val="lt1"/>
                </a:solidFill>
              </a:ln>
              <a:effectLst/>
            </c:spPr>
            <c:extLst xmlns:c16r2="http://schemas.microsoft.com/office/drawing/2015/06/chart">
              <c:ext xmlns:c16="http://schemas.microsoft.com/office/drawing/2014/chart" uri="{C3380CC4-5D6E-409C-BE32-E72D297353CC}">
                <c16:uniqueId val="{00000003-5719-0448-B533-9495F706B34E}"/>
              </c:ext>
            </c:extLst>
          </c:dPt>
          <c:dPt>
            <c:idx val="2"/>
            <c:bubble3D val="0"/>
            <c:spPr>
              <a:solidFill>
                <a:schemeClr val="accent1">
                  <a:lumMod val="40000"/>
                  <a:lumOff val="60000"/>
                </a:schemeClr>
              </a:solidFill>
              <a:ln w="19050">
                <a:solidFill>
                  <a:schemeClr val="lt1"/>
                </a:solidFill>
              </a:ln>
              <a:effectLst/>
            </c:spPr>
            <c:extLst xmlns:c16r2="http://schemas.microsoft.com/office/drawing/2015/06/chart">
              <c:ext xmlns:c16="http://schemas.microsoft.com/office/drawing/2014/chart" uri="{C3380CC4-5D6E-409C-BE32-E72D297353CC}">
                <c16:uniqueId val="{00000005-5719-0448-B533-9495F706B34E}"/>
              </c:ext>
            </c:extLst>
          </c:dPt>
          <c:dPt>
            <c:idx val="3"/>
            <c:bubble3D val="0"/>
            <c:spPr>
              <a:solidFill>
                <a:schemeClr val="accent1">
                  <a:lumMod val="20000"/>
                  <a:lumOff val="80000"/>
                </a:schemeClr>
              </a:solidFill>
              <a:ln w="19050">
                <a:solidFill>
                  <a:schemeClr val="lt1"/>
                </a:solidFill>
              </a:ln>
              <a:effectLst/>
            </c:spPr>
            <c:extLst xmlns:c16r2="http://schemas.microsoft.com/office/drawing/2015/06/chart">
              <c:ext xmlns:c16="http://schemas.microsoft.com/office/drawing/2014/chart" uri="{C3380CC4-5D6E-409C-BE32-E72D297353CC}">
                <c16:uniqueId val="{00000007-5719-0448-B533-9495F706B34E}"/>
              </c:ext>
            </c:extLst>
          </c:dPt>
          <c:dPt>
            <c:idx val="4"/>
            <c:bubble3D val="0"/>
            <c:spPr>
              <a:solidFill>
                <a:schemeClr val="accent1">
                  <a:tint val="54000"/>
                </a:schemeClr>
              </a:solidFill>
              <a:ln w="19050">
                <a:solidFill>
                  <a:schemeClr val="lt1"/>
                </a:solidFill>
              </a:ln>
              <a:effectLst/>
            </c:spPr>
            <c:extLst xmlns:c16r2="http://schemas.microsoft.com/office/drawing/2015/06/chart">
              <c:ext xmlns:c16="http://schemas.microsoft.com/office/drawing/2014/chart" uri="{C3380CC4-5D6E-409C-BE32-E72D297353CC}">
                <c16:uniqueId val="{00000009-5719-0448-B533-9495F706B34E}"/>
              </c:ext>
            </c:extLst>
          </c:dPt>
          <c:dLbls>
            <c:dLbl>
              <c:idx val="0"/>
              <c:layout>
                <c:manualLayout>
                  <c:x val="2.246638350225072E-2"/>
                  <c:y val="0.11011696009908874"/>
                </c:manualLayout>
              </c:layout>
              <c:showLegendKey val="0"/>
              <c:showVal val="0"/>
              <c:showCatName val="1"/>
              <c:showSerName val="0"/>
              <c:showPercent val="1"/>
              <c:showBubbleSize val="0"/>
              <c:extLst xmlns:c16r2="http://schemas.microsoft.com/office/drawing/2015/06/chart">
                <c:ext xmlns:c15="http://schemas.microsoft.com/office/drawing/2012/chart" uri="{CE6537A1-D6FC-4f65-9D91-7224C49458BB}"/>
                <c:ext xmlns:c16="http://schemas.microsoft.com/office/drawing/2014/chart" uri="{C3380CC4-5D6E-409C-BE32-E72D297353CC}">
                  <c16:uniqueId val="{00000001-5719-0448-B533-9495F706B34E}"/>
                </c:ext>
              </c:extLst>
            </c:dLbl>
            <c:dLbl>
              <c:idx val="1"/>
              <c:layout>
                <c:manualLayout>
                  <c:x val="-3.4084659068888801E-2"/>
                  <c:y val="-4.1070866141732283E-2"/>
                </c:manualLayout>
              </c:layout>
              <c:spPr>
                <a:noFill/>
                <a:ln>
                  <a:noFill/>
                </a:ln>
                <a:effectLst/>
              </c:spPr>
              <c:txPr>
                <a:bodyPr rot="0" spcFirstLastPara="1" vertOverflow="ellipsis" vert="horz" wrap="square" lIns="38100" tIns="19050" rIns="38100" bIns="19050" anchor="ctr" anchorCtr="1">
                  <a:noAutofit/>
                </a:bodyPr>
                <a:lstStyle/>
                <a:p>
                  <a:pPr>
                    <a:defRPr sz="800" b="0" i="0" u="none" strike="noStrike" kern="1200" baseline="0">
                      <a:solidFill>
                        <a:schemeClr val="tx1">
                          <a:lumMod val="75000"/>
                          <a:lumOff val="25000"/>
                        </a:schemeClr>
                      </a:solidFill>
                      <a:latin typeface="+mn-lt"/>
                      <a:ea typeface="+mn-ea"/>
                      <a:cs typeface="+mn-cs"/>
                    </a:defRPr>
                  </a:pPr>
                  <a:endParaRPr lang="en-US"/>
                </a:p>
              </c:txPr>
              <c:showLegendKey val="0"/>
              <c:showVal val="0"/>
              <c:showCatName val="1"/>
              <c:showSerName val="0"/>
              <c:showPercent val="1"/>
              <c:showBubbleSize val="0"/>
              <c:extLst xmlns:c16r2="http://schemas.microsoft.com/office/drawing/2015/06/chart">
                <c:ext xmlns:c15="http://schemas.microsoft.com/office/drawing/2012/chart" uri="{CE6537A1-D6FC-4f65-9D91-7224C49458BB}">
                  <c15:layout>
                    <c:manualLayout>
                      <c:w val="0.27363132388847244"/>
                      <c:h val="0.15081235070335308"/>
                    </c:manualLayout>
                  </c15:layout>
                </c:ext>
                <c:ext xmlns:c16="http://schemas.microsoft.com/office/drawing/2014/chart" uri="{C3380CC4-5D6E-409C-BE32-E72D297353CC}">
                  <c16:uniqueId val="{00000003-5719-0448-B533-9495F706B34E}"/>
                </c:ext>
              </c:extLst>
            </c:dLbl>
            <c:dLbl>
              <c:idx val="2"/>
              <c:layout>
                <c:manualLayout>
                  <c:x val="-3.9200625369519689E-2"/>
                  <c:y val="9.5622401132442712E-3"/>
                </c:manualLayout>
              </c:layout>
              <c:spPr>
                <a:noFill/>
                <a:ln>
                  <a:noFill/>
                </a:ln>
                <a:effectLst/>
              </c:spPr>
              <c:txPr>
                <a:bodyPr rot="0" spcFirstLastPara="1" vertOverflow="ellipsis" vert="horz" wrap="square" lIns="38100" tIns="19050" rIns="38100" bIns="19050" anchor="ctr" anchorCtr="1">
                  <a:noAutofit/>
                </a:bodyPr>
                <a:lstStyle/>
                <a:p>
                  <a:pPr>
                    <a:defRPr sz="800" b="0" i="0" u="none" strike="noStrike" kern="1200" baseline="0">
                      <a:solidFill>
                        <a:schemeClr val="tx1">
                          <a:lumMod val="75000"/>
                          <a:lumOff val="25000"/>
                        </a:schemeClr>
                      </a:solidFill>
                      <a:latin typeface="+mn-lt"/>
                      <a:ea typeface="+mn-ea"/>
                      <a:cs typeface="+mn-cs"/>
                    </a:defRPr>
                  </a:pPr>
                  <a:endParaRPr lang="en-US"/>
                </a:p>
              </c:txPr>
              <c:showLegendKey val="0"/>
              <c:showVal val="0"/>
              <c:showCatName val="1"/>
              <c:showSerName val="0"/>
              <c:showPercent val="1"/>
              <c:showBubbleSize val="0"/>
              <c:extLst xmlns:c16r2="http://schemas.microsoft.com/office/drawing/2015/06/chart">
                <c:ext xmlns:c15="http://schemas.microsoft.com/office/drawing/2012/chart" uri="{CE6537A1-D6FC-4f65-9D91-7224C49458BB}">
                  <c15:layout>
                    <c:manualLayout>
                      <c:w val="0.21211521509858394"/>
                      <c:h val="0.14689374502344507"/>
                    </c:manualLayout>
                  </c15:layout>
                </c:ext>
                <c:ext xmlns:c16="http://schemas.microsoft.com/office/drawing/2014/chart" uri="{C3380CC4-5D6E-409C-BE32-E72D297353CC}">
                  <c16:uniqueId val="{00000005-5719-0448-B533-9495F706B34E}"/>
                </c:ext>
              </c:extLst>
            </c:dLbl>
            <c:dLbl>
              <c:idx val="3"/>
              <c:layout>
                <c:manualLayout>
                  <c:x val="5.2843889330044864E-2"/>
                  <c:y val="-3.1063257542245502E-2"/>
                </c:manualLayout>
              </c:layout>
              <c:showLegendKey val="0"/>
              <c:showVal val="0"/>
              <c:showCatName val="1"/>
              <c:showSerName val="0"/>
              <c:showPercent val="1"/>
              <c:showBubbleSize val="0"/>
              <c:extLst xmlns:c16r2="http://schemas.microsoft.com/office/drawing/2015/06/chart">
                <c:ext xmlns:c15="http://schemas.microsoft.com/office/drawing/2012/chart" uri="{CE6537A1-D6FC-4f65-9D91-7224C49458BB}"/>
                <c:ext xmlns:c16="http://schemas.microsoft.com/office/drawing/2014/chart" uri="{C3380CC4-5D6E-409C-BE32-E72D297353CC}">
                  <c16:uniqueId val="{00000007-5719-0448-B533-9495F706B34E}"/>
                </c:ext>
              </c:extLst>
            </c:dLbl>
            <c:dLbl>
              <c:idx val="4"/>
              <c:layout>
                <c:manualLayout>
                  <c:x val="9.6529257372240135E-2"/>
                  <c:y val="1.3998806383920925E-2"/>
                </c:manualLayout>
              </c:layout>
              <c:showLegendKey val="0"/>
              <c:showVal val="0"/>
              <c:showCatName val="1"/>
              <c:showSerName val="0"/>
              <c:showPercent val="1"/>
              <c:showBubbleSize val="0"/>
              <c:extLst xmlns:c16r2="http://schemas.microsoft.com/office/drawing/2015/06/chart">
                <c:ext xmlns:c15="http://schemas.microsoft.com/office/drawing/2012/chart" uri="{CE6537A1-D6FC-4f65-9D91-7224C49458BB}"/>
                <c:ext xmlns:c16="http://schemas.microsoft.com/office/drawing/2014/chart" uri="{C3380CC4-5D6E-409C-BE32-E72D297353CC}">
                  <c16:uniqueId val="{00000009-5719-0448-B533-9495F706B34E}"/>
                </c:ext>
              </c:extLst>
            </c:dLbl>
            <c:spPr>
              <a:noFill/>
              <a:ln>
                <a:noFill/>
              </a:ln>
              <a:effectLst/>
            </c:spPr>
            <c:txPr>
              <a:bodyPr rot="0" spcFirstLastPara="1" vertOverflow="ellipsis" vert="horz" wrap="square" lIns="38100" tIns="19050" rIns="38100" bIns="19050" anchor="ctr" anchorCtr="1">
                <a:spAutoFit/>
              </a:bodyPr>
              <a:lstStyle/>
              <a:p>
                <a:pPr>
                  <a:defRPr sz="800" b="0" i="0" u="none" strike="noStrike" kern="1200" baseline="0">
                    <a:solidFill>
                      <a:schemeClr val="tx1">
                        <a:lumMod val="75000"/>
                        <a:lumOff val="25000"/>
                      </a:schemeClr>
                    </a:solidFill>
                    <a:latin typeface="+mn-lt"/>
                    <a:ea typeface="+mn-ea"/>
                    <a:cs typeface="+mn-cs"/>
                  </a:defRPr>
                </a:pPr>
                <a:endParaRPr lang="en-US"/>
              </a:p>
            </c:txPr>
            <c:showLegendKey val="0"/>
            <c:showVal val="0"/>
            <c:showCatName val="1"/>
            <c:showSerName val="0"/>
            <c:showPercent val="1"/>
            <c:showBubbleSize val="0"/>
            <c:showLeaderLines val="1"/>
            <c:leaderLines>
              <c:spPr>
                <a:ln w="9525" cap="flat" cmpd="sng" algn="ctr">
                  <a:solidFill>
                    <a:schemeClr val="tx1">
                      <a:lumMod val="35000"/>
                      <a:lumOff val="65000"/>
                    </a:schemeClr>
                  </a:solidFill>
                  <a:round/>
                </a:ln>
                <a:effectLst/>
              </c:spPr>
            </c:leaderLines>
            <c:extLst xmlns:c16r2="http://schemas.microsoft.com/office/drawing/2015/06/chart">
              <c:ext xmlns:c15="http://schemas.microsoft.com/office/drawing/2012/chart" uri="{CE6537A1-D6FC-4f65-9D91-7224C49458BB}"/>
            </c:extLst>
          </c:dLbls>
          <c:cat>
            <c:strRef>
              <c:f>'Q7'!$A$22:$A$26</c:f>
              <c:strCache>
                <c:ptCount val="5"/>
                <c:pt idx="0">
                  <c:v>ad hoc</c:v>
                </c:pt>
                <c:pt idx="1">
                  <c:v>Continuously</c:v>
                </c:pt>
                <c:pt idx="2">
                  <c:v>Monthly</c:v>
                </c:pt>
                <c:pt idx="3">
                  <c:v>Quarterly</c:v>
                </c:pt>
                <c:pt idx="4">
                  <c:v>Weekly</c:v>
                </c:pt>
              </c:strCache>
            </c:strRef>
          </c:cat>
          <c:val>
            <c:numRef>
              <c:f>'Q7'!$B$22:$B$26</c:f>
              <c:numCache>
                <c:formatCode>General</c:formatCode>
                <c:ptCount val="5"/>
                <c:pt idx="0">
                  <c:v>2</c:v>
                </c:pt>
                <c:pt idx="1">
                  <c:v>16</c:v>
                </c:pt>
                <c:pt idx="2">
                  <c:v>15</c:v>
                </c:pt>
                <c:pt idx="3">
                  <c:v>11</c:v>
                </c:pt>
                <c:pt idx="4">
                  <c:v>1</c:v>
                </c:pt>
              </c:numCache>
            </c:numRef>
          </c:val>
          <c:extLst xmlns:c16r2="http://schemas.microsoft.com/office/drawing/2015/06/chart">
            <c:ext xmlns:c16="http://schemas.microsoft.com/office/drawing/2014/chart" uri="{C3380CC4-5D6E-409C-BE32-E72D297353CC}">
              <c16:uniqueId val="{0000000A-5719-0448-B533-9495F706B34E}"/>
            </c:ext>
          </c:extLst>
        </c:ser>
        <c:dLbls>
          <c:showLegendKey val="0"/>
          <c:showVal val="1"/>
          <c:showCatName val="0"/>
          <c:showSerName val="0"/>
          <c:showPercent val="0"/>
          <c:showBubbleSize val="0"/>
          <c:showLeaderLines val="1"/>
        </c:dLbls>
        <c:firstSliceAng val="124"/>
      </c:pieChart>
      <c:spPr>
        <a:noFill/>
        <a:ln>
          <a:noFill/>
        </a:ln>
        <a:effectLst/>
      </c:spPr>
    </c:plotArea>
    <c:plotVisOnly val="1"/>
    <c:dispBlanksAs val="gap"/>
    <c:showDLblsOverMax val="0"/>
    <c:extLst xmlns:c16r2="http://schemas.microsoft.com/office/drawing/2015/06/char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1">
    <c:autoUpdate val="0"/>
  </c:externalData>
</c:chartSpace>
</file>

<file path=ppt/charts/chart19.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3"/>
    </mc:Choice>
    <mc:Fallback>
      <c:style val="3"/>
    </mc:Fallback>
  </mc:AlternateContent>
  <c:chart>
    <c:title>
      <c:tx>
        <c:rich>
          <a:bodyPr rot="0" spcFirstLastPara="1" vertOverflow="ellipsis" vert="horz" wrap="square" anchor="ctr" anchorCtr="1"/>
          <a:lstStyle/>
          <a:p>
            <a:pPr>
              <a:defRPr sz="1100" b="1" i="0" u="none" strike="noStrike" kern="1200" spc="0" baseline="0">
                <a:solidFill>
                  <a:schemeClr val="tx1">
                    <a:lumMod val="65000"/>
                    <a:lumOff val="35000"/>
                  </a:schemeClr>
                </a:solidFill>
                <a:latin typeface="+mn-lt"/>
                <a:ea typeface="+mn-ea"/>
                <a:cs typeface="+mn-cs"/>
              </a:defRPr>
            </a:pPr>
            <a:r>
              <a:rPr lang="en-US" sz="1100" b="1" dirty="0"/>
              <a:t>How often is the innovation dashboard shared with stakeholders?</a:t>
            </a:r>
          </a:p>
        </c:rich>
      </c:tx>
      <c:layout/>
      <c:overlay val="0"/>
      <c:spPr>
        <a:noFill/>
        <a:ln>
          <a:noFill/>
        </a:ln>
        <a:effectLst/>
      </c:spPr>
    </c:title>
    <c:autoTitleDeleted val="0"/>
    <c:plotArea>
      <c:layout>
        <c:manualLayout>
          <c:layoutTarget val="inner"/>
          <c:xMode val="edge"/>
          <c:yMode val="edge"/>
          <c:x val="0.31106596872759323"/>
          <c:y val="0.43834981863222156"/>
          <c:w val="0.37786847367763243"/>
          <c:h val="0.32525559585950636"/>
        </c:manualLayout>
      </c:layout>
      <c:pieChart>
        <c:varyColors val="1"/>
        <c:ser>
          <c:idx val="0"/>
          <c:order val="0"/>
          <c:explosion val="1"/>
          <c:dPt>
            <c:idx val="0"/>
            <c:bubble3D val="0"/>
            <c:spPr>
              <a:solidFill>
                <a:schemeClr val="accent1">
                  <a:shade val="58000"/>
                </a:schemeClr>
              </a:solidFill>
              <a:ln w="19050">
                <a:solidFill>
                  <a:schemeClr val="lt1"/>
                </a:solidFill>
              </a:ln>
              <a:effectLst/>
            </c:spPr>
            <c:extLst xmlns:c16r2="http://schemas.microsoft.com/office/drawing/2015/06/chart">
              <c:ext xmlns:c16="http://schemas.microsoft.com/office/drawing/2014/chart" uri="{C3380CC4-5D6E-409C-BE32-E72D297353CC}">
                <c16:uniqueId val="{00000001-EAE6-EE4B-9571-0236641CBD18}"/>
              </c:ext>
            </c:extLst>
          </c:dPt>
          <c:dPt>
            <c:idx val="1"/>
            <c:bubble3D val="0"/>
            <c:spPr>
              <a:solidFill>
                <a:schemeClr val="accent1">
                  <a:lumMod val="60000"/>
                  <a:lumOff val="40000"/>
                </a:schemeClr>
              </a:solidFill>
              <a:ln w="19050">
                <a:solidFill>
                  <a:schemeClr val="lt1"/>
                </a:solidFill>
              </a:ln>
              <a:effectLst/>
            </c:spPr>
            <c:extLst xmlns:c16r2="http://schemas.microsoft.com/office/drawing/2015/06/chart">
              <c:ext xmlns:c16="http://schemas.microsoft.com/office/drawing/2014/chart" uri="{C3380CC4-5D6E-409C-BE32-E72D297353CC}">
                <c16:uniqueId val="{00000003-EAE6-EE4B-9571-0236641CBD18}"/>
              </c:ext>
            </c:extLst>
          </c:dPt>
          <c:dPt>
            <c:idx val="2"/>
            <c:bubble3D val="0"/>
            <c:spPr>
              <a:solidFill>
                <a:schemeClr val="accent1">
                  <a:lumMod val="40000"/>
                  <a:lumOff val="60000"/>
                </a:schemeClr>
              </a:solidFill>
              <a:ln w="19050">
                <a:solidFill>
                  <a:schemeClr val="lt1"/>
                </a:solidFill>
              </a:ln>
              <a:effectLst/>
            </c:spPr>
            <c:extLst xmlns:c16r2="http://schemas.microsoft.com/office/drawing/2015/06/chart">
              <c:ext xmlns:c16="http://schemas.microsoft.com/office/drawing/2014/chart" uri="{C3380CC4-5D6E-409C-BE32-E72D297353CC}">
                <c16:uniqueId val="{00000005-EAE6-EE4B-9571-0236641CBD18}"/>
              </c:ext>
            </c:extLst>
          </c:dPt>
          <c:dLbls>
            <c:dLbl>
              <c:idx val="0"/>
              <c:layout>
                <c:manualLayout>
                  <c:x val="4.8970030062031721E-3"/>
                  <c:y val="1.3919667344952626E-2"/>
                </c:manualLayout>
              </c:layout>
              <c:spPr>
                <a:noFill/>
                <a:ln>
                  <a:noFill/>
                </a:ln>
                <a:effectLst/>
              </c:spPr>
              <c:txPr>
                <a:bodyPr rot="0" spcFirstLastPara="1" vertOverflow="ellipsis" vert="horz" wrap="square" lIns="38100" tIns="19050" rIns="38100" bIns="19050" anchor="ctr" anchorCtr="1">
                  <a:noAutofit/>
                </a:bodyPr>
                <a:lstStyle/>
                <a:p>
                  <a:pPr>
                    <a:defRPr sz="800" b="0" i="0" u="none" strike="noStrike" kern="1200" baseline="0">
                      <a:solidFill>
                        <a:schemeClr val="tx1">
                          <a:lumMod val="75000"/>
                          <a:lumOff val="25000"/>
                        </a:schemeClr>
                      </a:solidFill>
                      <a:latin typeface="+mn-lt"/>
                      <a:ea typeface="+mn-ea"/>
                      <a:cs typeface="+mn-cs"/>
                    </a:defRPr>
                  </a:pPr>
                  <a:endParaRPr lang="en-US"/>
                </a:p>
              </c:txPr>
              <c:showLegendKey val="0"/>
              <c:showVal val="0"/>
              <c:showCatName val="1"/>
              <c:showSerName val="0"/>
              <c:showPercent val="1"/>
              <c:showBubbleSize val="0"/>
              <c:extLst xmlns:c16r2="http://schemas.microsoft.com/office/drawing/2015/06/chart">
                <c:ext xmlns:c15="http://schemas.microsoft.com/office/drawing/2012/chart" uri="{CE6537A1-D6FC-4f65-9D91-7224C49458BB}">
                  <c15:layout>
                    <c:manualLayout>
                      <c:w val="0.25591620126431563"/>
                      <c:h val="0.19530567106078028"/>
                    </c:manualLayout>
                  </c15:layout>
                </c:ext>
                <c:ext xmlns:c16="http://schemas.microsoft.com/office/drawing/2014/chart" uri="{C3380CC4-5D6E-409C-BE32-E72D297353CC}">
                  <c16:uniqueId val="{00000001-EAE6-EE4B-9571-0236641CBD18}"/>
                </c:ext>
              </c:extLst>
            </c:dLbl>
            <c:dLbl>
              <c:idx val="1"/>
              <c:layout>
                <c:manualLayout>
                  <c:x val="-8.126136310734193E-2"/>
                  <c:y val="-3.5604205829865905E-2"/>
                </c:manualLayout>
              </c:layout>
              <c:spPr>
                <a:noFill/>
                <a:ln>
                  <a:noFill/>
                </a:ln>
                <a:effectLst/>
              </c:spPr>
              <c:txPr>
                <a:bodyPr rot="0" spcFirstLastPara="1" vertOverflow="ellipsis" vert="horz" wrap="square" lIns="38100" tIns="19050" rIns="38100" bIns="19050" anchor="ctr" anchorCtr="1">
                  <a:noAutofit/>
                </a:bodyPr>
                <a:lstStyle/>
                <a:p>
                  <a:pPr>
                    <a:defRPr sz="800" b="0" i="0" u="none" strike="noStrike" kern="1200" baseline="0">
                      <a:solidFill>
                        <a:schemeClr val="tx1">
                          <a:lumMod val="75000"/>
                          <a:lumOff val="25000"/>
                        </a:schemeClr>
                      </a:solidFill>
                      <a:latin typeface="+mn-lt"/>
                      <a:ea typeface="+mn-ea"/>
                      <a:cs typeface="+mn-cs"/>
                    </a:defRPr>
                  </a:pPr>
                  <a:endParaRPr lang="en-US"/>
                </a:p>
              </c:txPr>
              <c:showLegendKey val="0"/>
              <c:showVal val="0"/>
              <c:showCatName val="1"/>
              <c:showSerName val="0"/>
              <c:showPercent val="1"/>
              <c:showBubbleSize val="0"/>
              <c:extLst xmlns:c16r2="http://schemas.microsoft.com/office/drawing/2015/06/chart">
                <c:ext xmlns:c15="http://schemas.microsoft.com/office/drawing/2012/chart" uri="{CE6537A1-D6FC-4f65-9D91-7224C49458BB}">
                  <c15:layout>
                    <c:manualLayout>
                      <c:w val="0.33083775712246488"/>
                      <c:h val="0.22416172697513934"/>
                    </c:manualLayout>
                  </c15:layout>
                </c:ext>
                <c:ext xmlns:c16="http://schemas.microsoft.com/office/drawing/2014/chart" uri="{C3380CC4-5D6E-409C-BE32-E72D297353CC}">
                  <c16:uniqueId val="{00000003-EAE6-EE4B-9571-0236641CBD18}"/>
                </c:ext>
              </c:extLst>
            </c:dLbl>
            <c:dLbl>
              <c:idx val="2"/>
              <c:layout>
                <c:manualLayout>
                  <c:x val="-3.2716415962710549E-2"/>
                  <c:y val="9.0561161359459061E-2"/>
                </c:manualLayout>
              </c:layout>
              <c:spPr>
                <a:noFill/>
                <a:ln>
                  <a:noFill/>
                </a:ln>
                <a:effectLst/>
              </c:spPr>
              <c:txPr>
                <a:bodyPr rot="0" spcFirstLastPara="1" vertOverflow="ellipsis" vert="horz" wrap="square" lIns="38100" tIns="19050" rIns="38100" bIns="19050" anchor="ctr" anchorCtr="1">
                  <a:noAutofit/>
                </a:bodyPr>
                <a:lstStyle/>
                <a:p>
                  <a:pPr>
                    <a:defRPr sz="800" b="0" i="0" u="none" strike="noStrike" kern="1200" baseline="0">
                      <a:solidFill>
                        <a:schemeClr val="tx1">
                          <a:lumMod val="75000"/>
                          <a:lumOff val="25000"/>
                        </a:schemeClr>
                      </a:solidFill>
                      <a:latin typeface="+mn-lt"/>
                      <a:ea typeface="+mn-ea"/>
                      <a:cs typeface="+mn-cs"/>
                    </a:defRPr>
                  </a:pPr>
                  <a:endParaRPr lang="en-US"/>
                </a:p>
              </c:txPr>
              <c:showLegendKey val="0"/>
              <c:showVal val="0"/>
              <c:showCatName val="1"/>
              <c:showSerName val="0"/>
              <c:showPercent val="1"/>
              <c:showBubbleSize val="0"/>
              <c:extLst xmlns:c16r2="http://schemas.microsoft.com/office/drawing/2015/06/chart">
                <c:ext xmlns:c15="http://schemas.microsoft.com/office/drawing/2012/chart" uri="{CE6537A1-D6FC-4f65-9D91-7224C49458BB}">
                  <c15:layout>
                    <c:manualLayout>
                      <c:w val="0.20929415073115856"/>
                      <c:h val="0.23491320888259754"/>
                    </c:manualLayout>
                  </c15:layout>
                </c:ext>
                <c:ext xmlns:c16="http://schemas.microsoft.com/office/drawing/2014/chart" uri="{C3380CC4-5D6E-409C-BE32-E72D297353CC}">
                  <c16:uniqueId val="{00000005-EAE6-EE4B-9571-0236641CBD18}"/>
                </c:ext>
              </c:extLst>
            </c:dLbl>
            <c:spPr>
              <a:noFill/>
              <a:ln>
                <a:noFill/>
              </a:ln>
              <a:effectLst/>
            </c:spPr>
            <c:txPr>
              <a:bodyPr rot="0" spcFirstLastPara="1" vertOverflow="ellipsis" vert="horz" wrap="square" lIns="38100" tIns="19050" rIns="38100" bIns="19050" anchor="ctr" anchorCtr="1">
                <a:spAutoFit/>
              </a:bodyPr>
              <a:lstStyle/>
              <a:p>
                <a:pPr>
                  <a:defRPr sz="800" b="0" i="0" u="none" strike="noStrike" kern="1200" baseline="0">
                    <a:solidFill>
                      <a:schemeClr val="tx1">
                        <a:lumMod val="75000"/>
                        <a:lumOff val="25000"/>
                      </a:schemeClr>
                    </a:solidFill>
                    <a:latin typeface="+mn-lt"/>
                    <a:ea typeface="+mn-ea"/>
                    <a:cs typeface="+mn-cs"/>
                  </a:defRPr>
                </a:pPr>
                <a:endParaRPr lang="en-US"/>
              </a:p>
            </c:txPr>
            <c:showLegendKey val="0"/>
            <c:showVal val="0"/>
            <c:showCatName val="1"/>
            <c:showSerName val="0"/>
            <c:showPercent val="1"/>
            <c:showBubbleSize val="0"/>
            <c:showLeaderLines val="1"/>
            <c:leaderLines>
              <c:spPr>
                <a:ln w="9525" cap="flat" cmpd="sng" algn="ctr">
                  <a:solidFill>
                    <a:schemeClr val="tx1">
                      <a:lumMod val="35000"/>
                      <a:lumOff val="65000"/>
                    </a:schemeClr>
                  </a:solidFill>
                  <a:round/>
                </a:ln>
                <a:effectLst/>
              </c:spPr>
            </c:leaderLines>
            <c:extLst xmlns:c16r2="http://schemas.microsoft.com/office/drawing/2015/06/chart">
              <c:ext xmlns:c15="http://schemas.microsoft.com/office/drawing/2012/chart" uri="{CE6537A1-D6FC-4f65-9D91-7224C49458BB}"/>
            </c:extLst>
          </c:dLbls>
          <c:cat>
            <c:strRef>
              <c:f>'Q4'!$A$22:$A$24</c:f>
              <c:strCache>
                <c:ptCount val="3"/>
                <c:pt idx="0">
                  <c:v>Continuously available</c:v>
                </c:pt>
                <c:pt idx="1">
                  <c:v>Shared on a set schedule (e.g. weekly, monthly)</c:v>
                </c:pt>
                <c:pt idx="2">
                  <c:v>Shared upon request</c:v>
                </c:pt>
              </c:strCache>
            </c:strRef>
          </c:cat>
          <c:val>
            <c:numRef>
              <c:f>'Q4'!$B$22:$B$24</c:f>
              <c:numCache>
                <c:formatCode>General</c:formatCode>
                <c:ptCount val="3"/>
                <c:pt idx="0">
                  <c:v>12</c:v>
                </c:pt>
                <c:pt idx="1">
                  <c:v>27</c:v>
                </c:pt>
                <c:pt idx="2">
                  <c:v>8</c:v>
                </c:pt>
              </c:numCache>
            </c:numRef>
          </c:val>
          <c:extLst xmlns:c16r2="http://schemas.microsoft.com/office/drawing/2015/06/chart">
            <c:ext xmlns:c16="http://schemas.microsoft.com/office/drawing/2014/chart" uri="{C3380CC4-5D6E-409C-BE32-E72D297353CC}">
              <c16:uniqueId val="{00000006-EAE6-EE4B-9571-0236641CBD18}"/>
            </c:ext>
          </c:extLst>
        </c:ser>
        <c:dLbls>
          <c:showLegendKey val="0"/>
          <c:showVal val="1"/>
          <c:showCatName val="0"/>
          <c:showSerName val="0"/>
          <c:showPercent val="0"/>
          <c:showBubbleSize val="0"/>
          <c:showLeaderLines val="1"/>
        </c:dLbls>
        <c:firstSliceAng val="0"/>
      </c:pieChart>
      <c:spPr>
        <a:noFill/>
        <a:ln>
          <a:noFill/>
        </a:ln>
        <a:effectLst/>
      </c:spPr>
    </c:plotArea>
    <c:plotVisOnly val="1"/>
    <c:dispBlanksAs val="gap"/>
    <c:showDLblsOverMax val="0"/>
    <c:extLst xmlns:c16r2="http://schemas.microsoft.com/office/drawing/2015/06/char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3"/>
    </mc:Choice>
    <mc:Fallback>
      <c:style val="3"/>
    </mc:Fallback>
  </mc:AlternateContent>
  <c:chart>
    <c:title>
      <c:tx>
        <c:rich>
          <a:bodyPr rot="0" spcFirstLastPara="1" vertOverflow="ellipsis" vert="horz" wrap="square" anchor="ctr" anchorCtr="1"/>
          <a:lstStyle/>
          <a:p>
            <a:pPr>
              <a:defRPr sz="1200" b="1" i="0" u="none" strike="noStrike" kern="1200" spc="0" baseline="0">
                <a:solidFill>
                  <a:schemeClr val="tx1">
                    <a:lumMod val="65000"/>
                    <a:lumOff val="35000"/>
                  </a:schemeClr>
                </a:solidFill>
                <a:latin typeface="+mn-lt"/>
                <a:ea typeface="+mn-ea"/>
                <a:cs typeface="+mn-cs"/>
              </a:defRPr>
            </a:pPr>
            <a:r>
              <a:rPr lang="en-US" sz="1200" b="1" dirty="0"/>
              <a:t>Who uses your innovation dashboard?</a:t>
            </a:r>
          </a:p>
        </c:rich>
      </c:tx>
      <c:layout/>
      <c:overlay val="0"/>
      <c:spPr>
        <a:noFill/>
        <a:ln>
          <a:noFill/>
        </a:ln>
        <a:effectLst/>
      </c:spPr>
    </c:title>
    <c:autoTitleDeleted val="0"/>
    <c:plotArea>
      <c:layout/>
      <c:barChart>
        <c:barDir val="col"/>
        <c:grouping val="clustered"/>
        <c:varyColors val="0"/>
        <c:ser>
          <c:idx val="0"/>
          <c:order val="0"/>
          <c:spPr>
            <a:solidFill>
              <a:schemeClr val="accent1"/>
            </a:solidFill>
            <a:ln w="19050">
              <a:solidFill>
                <a:schemeClr val="lt1"/>
              </a:solidFill>
            </a:ln>
            <a:effectLst/>
          </c:spPr>
          <c:invertIfNegative val="0"/>
          <c:cat>
            <c:strRef>
              <c:f>'Q2'!$A$6:$A$11</c:f>
              <c:strCache>
                <c:ptCount val="6"/>
                <c:pt idx="0">
                  <c:v>C-suite</c:v>
                </c:pt>
                <c:pt idx="1">
                  <c:v>VP</c:v>
                </c:pt>
                <c:pt idx="2">
                  <c:v>Director</c:v>
                </c:pt>
                <c:pt idx="3">
                  <c:v>Portfolio / Business / Functional Manager</c:v>
                </c:pt>
                <c:pt idx="4">
                  <c:v>Project Manager</c:v>
                </c:pt>
                <c:pt idx="5">
                  <c:v>General org</c:v>
                </c:pt>
              </c:strCache>
            </c:strRef>
          </c:cat>
          <c:val>
            <c:numRef>
              <c:f>'Q2'!$C$6:$C$11</c:f>
              <c:numCache>
                <c:formatCode>0%</c:formatCode>
                <c:ptCount val="6"/>
                <c:pt idx="0">
                  <c:v>0.55319148936170215</c:v>
                </c:pt>
                <c:pt idx="1">
                  <c:v>0.74468085106382975</c:v>
                </c:pt>
                <c:pt idx="2">
                  <c:v>0.85106382978723405</c:v>
                </c:pt>
                <c:pt idx="3">
                  <c:v>0.78723404255319152</c:v>
                </c:pt>
                <c:pt idx="4">
                  <c:v>0.36170212765957449</c:v>
                </c:pt>
                <c:pt idx="5">
                  <c:v>0.19148936170212766</c:v>
                </c:pt>
              </c:numCache>
            </c:numRef>
          </c:val>
          <c:extLst xmlns:c16r2="http://schemas.microsoft.com/office/drawing/2015/06/chart">
            <c:ext xmlns:c16="http://schemas.microsoft.com/office/drawing/2014/chart" uri="{C3380CC4-5D6E-409C-BE32-E72D297353CC}">
              <c16:uniqueId val="{00000000-B625-6545-BF0B-DE2414772296}"/>
            </c:ext>
          </c:extLst>
        </c:ser>
        <c:dLbls>
          <c:showLegendKey val="0"/>
          <c:showVal val="0"/>
          <c:showCatName val="0"/>
          <c:showSerName val="0"/>
          <c:showPercent val="0"/>
          <c:showBubbleSize val="0"/>
        </c:dLbls>
        <c:gapWidth val="100"/>
        <c:axId val="119942528"/>
        <c:axId val="119977472"/>
      </c:barChart>
      <c:catAx>
        <c:axId val="119942528"/>
        <c:scaling>
          <c:orientation val="minMax"/>
        </c:scaling>
        <c:delete val="0"/>
        <c:axPos val="b"/>
        <c:numFmt formatCode="General" sourceLinked="1"/>
        <c:majorTickMark val="out"/>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19977472"/>
        <c:crosses val="autoZero"/>
        <c:auto val="1"/>
        <c:lblAlgn val="ctr"/>
        <c:lblOffset val="100"/>
        <c:noMultiLvlLbl val="0"/>
      </c:catAx>
      <c:valAx>
        <c:axId val="119977472"/>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1"/>
        <c:majorTickMark val="out"/>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19942528"/>
        <c:crosses val="autoZero"/>
        <c:crossBetween val="between"/>
        <c:majorUnit val="0.2"/>
      </c:valAx>
      <c:spPr>
        <a:noFill/>
        <a:ln>
          <a:noFill/>
        </a:ln>
        <a:effectLst/>
      </c:spPr>
    </c:plotArea>
    <c:plotVisOnly val="1"/>
    <c:dispBlanksAs val="gap"/>
    <c:showDLblsOverMax val="0"/>
    <c:extLst xmlns:c16r2="http://schemas.microsoft.com/office/drawing/2015/06/char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1">
    <c:autoUpdate val="0"/>
  </c:externalData>
</c:chartSpace>
</file>

<file path=ppt/charts/chart20.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3"/>
    </mc:Choice>
    <mc:Fallback>
      <c:style val="3"/>
    </mc:Fallback>
  </mc:AlternateContent>
  <c:chart>
    <c:title>
      <c:tx>
        <c:rich>
          <a:bodyPr rot="0" spcFirstLastPara="1" vertOverflow="ellipsis" vert="horz" wrap="square" anchor="ctr" anchorCtr="1"/>
          <a:lstStyle/>
          <a:p>
            <a:pPr>
              <a:defRPr sz="1100" b="1" i="0" u="none" strike="noStrike" kern="1200" spc="0" baseline="0">
                <a:solidFill>
                  <a:schemeClr val="tx1">
                    <a:lumMod val="65000"/>
                    <a:lumOff val="35000"/>
                  </a:schemeClr>
                </a:solidFill>
                <a:latin typeface="+mn-lt"/>
                <a:ea typeface="+mn-ea"/>
                <a:cs typeface="+mn-cs"/>
              </a:defRPr>
            </a:pPr>
            <a:r>
              <a:rPr lang="en-US" sz="1100" b="1" dirty="0"/>
              <a:t>How was your dashboard developed?</a:t>
            </a:r>
          </a:p>
        </c:rich>
      </c:tx>
      <c:layout/>
      <c:overlay val="0"/>
      <c:spPr>
        <a:noFill/>
        <a:ln>
          <a:noFill/>
        </a:ln>
        <a:effectLst/>
      </c:spPr>
    </c:title>
    <c:autoTitleDeleted val="0"/>
    <c:plotArea>
      <c:layout>
        <c:manualLayout>
          <c:layoutTarget val="inner"/>
          <c:xMode val="edge"/>
          <c:yMode val="edge"/>
          <c:x val="0.30784182637547663"/>
          <c:y val="0.43823020437052113"/>
          <c:w val="0.37907525710229623"/>
          <c:h val="0.32506768114659829"/>
        </c:manualLayout>
      </c:layout>
      <c:pieChart>
        <c:varyColors val="1"/>
        <c:ser>
          <c:idx val="0"/>
          <c:order val="0"/>
          <c:dPt>
            <c:idx val="0"/>
            <c:bubble3D val="0"/>
            <c:spPr>
              <a:solidFill>
                <a:schemeClr val="accent1">
                  <a:lumMod val="40000"/>
                  <a:lumOff val="60000"/>
                </a:schemeClr>
              </a:solidFill>
              <a:ln w="19050">
                <a:solidFill>
                  <a:schemeClr val="lt1"/>
                </a:solidFill>
              </a:ln>
              <a:effectLst/>
            </c:spPr>
            <c:extLst xmlns:c16r2="http://schemas.microsoft.com/office/drawing/2015/06/chart">
              <c:ext xmlns:c16="http://schemas.microsoft.com/office/drawing/2014/chart" uri="{C3380CC4-5D6E-409C-BE32-E72D297353CC}">
                <c16:uniqueId val="{00000001-5F45-4C46-838C-3E5C7F54313D}"/>
              </c:ext>
            </c:extLst>
          </c:dPt>
          <c:dPt>
            <c:idx val="1"/>
            <c:bubble3D val="0"/>
            <c:spPr>
              <a:solidFill>
                <a:schemeClr val="accent1">
                  <a:shade val="58000"/>
                </a:schemeClr>
              </a:solidFill>
              <a:ln w="19050">
                <a:solidFill>
                  <a:schemeClr val="lt1"/>
                </a:solidFill>
              </a:ln>
              <a:effectLst/>
            </c:spPr>
            <c:extLst xmlns:c16r2="http://schemas.microsoft.com/office/drawing/2015/06/chart">
              <c:ext xmlns:c16="http://schemas.microsoft.com/office/drawing/2014/chart" uri="{C3380CC4-5D6E-409C-BE32-E72D297353CC}">
                <c16:uniqueId val="{00000003-5F45-4C46-838C-3E5C7F54313D}"/>
              </c:ext>
            </c:extLst>
          </c:dPt>
          <c:dPt>
            <c:idx val="2"/>
            <c:bubble3D val="0"/>
            <c:spPr>
              <a:solidFill>
                <a:schemeClr val="accent1">
                  <a:lumMod val="60000"/>
                  <a:lumOff val="40000"/>
                </a:schemeClr>
              </a:solidFill>
              <a:ln w="19050">
                <a:solidFill>
                  <a:schemeClr val="lt1"/>
                </a:solidFill>
              </a:ln>
              <a:effectLst/>
            </c:spPr>
            <c:extLst xmlns:c16r2="http://schemas.microsoft.com/office/drawing/2015/06/chart">
              <c:ext xmlns:c16="http://schemas.microsoft.com/office/drawing/2014/chart" uri="{C3380CC4-5D6E-409C-BE32-E72D297353CC}">
                <c16:uniqueId val="{00000005-5F45-4C46-838C-3E5C7F54313D}"/>
              </c:ext>
            </c:extLst>
          </c:dPt>
          <c:dPt>
            <c:idx val="3"/>
            <c:bubble3D val="0"/>
            <c:spPr>
              <a:solidFill>
                <a:schemeClr val="accent1">
                  <a:lumMod val="20000"/>
                  <a:lumOff val="80000"/>
                </a:schemeClr>
              </a:solidFill>
              <a:ln w="19050">
                <a:solidFill>
                  <a:schemeClr val="lt1"/>
                </a:solidFill>
              </a:ln>
              <a:effectLst/>
            </c:spPr>
            <c:extLst xmlns:c16r2="http://schemas.microsoft.com/office/drawing/2015/06/chart">
              <c:ext xmlns:c16="http://schemas.microsoft.com/office/drawing/2014/chart" uri="{C3380CC4-5D6E-409C-BE32-E72D297353CC}">
                <c16:uniqueId val="{00000007-5F45-4C46-838C-3E5C7F54313D}"/>
              </c:ext>
            </c:extLst>
          </c:dPt>
          <c:dPt>
            <c:idx val="4"/>
            <c:bubble3D val="0"/>
            <c:spPr>
              <a:solidFill>
                <a:schemeClr val="accent1">
                  <a:tint val="54000"/>
                </a:schemeClr>
              </a:solidFill>
              <a:ln w="19050">
                <a:solidFill>
                  <a:schemeClr val="lt1"/>
                </a:solidFill>
              </a:ln>
              <a:effectLst/>
            </c:spPr>
            <c:extLst xmlns:c16r2="http://schemas.microsoft.com/office/drawing/2015/06/chart">
              <c:ext xmlns:c16="http://schemas.microsoft.com/office/drawing/2014/chart" uri="{C3380CC4-5D6E-409C-BE32-E72D297353CC}">
                <c16:uniqueId val="{00000009-5F45-4C46-838C-3E5C7F54313D}"/>
              </c:ext>
            </c:extLst>
          </c:dPt>
          <c:dLbls>
            <c:dLbl>
              <c:idx val="0"/>
              <c:layout>
                <c:manualLayout>
                  <c:x val="1.6178873867181698E-2"/>
                  <c:y val="4.8900291957886463E-3"/>
                </c:manualLayout>
              </c:layout>
              <c:spPr>
                <a:noFill/>
                <a:ln>
                  <a:noFill/>
                </a:ln>
                <a:effectLst/>
              </c:spPr>
              <c:txPr>
                <a:bodyPr rot="0" spcFirstLastPara="1" vertOverflow="ellipsis" vert="horz" wrap="square" lIns="38100" tIns="19050" rIns="38100" bIns="19050" anchor="ctr" anchorCtr="1">
                  <a:noAutofit/>
                </a:bodyPr>
                <a:lstStyle/>
                <a:p>
                  <a:pPr>
                    <a:defRPr sz="800" b="0" i="0" u="none" strike="noStrike" kern="1200" baseline="0">
                      <a:solidFill>
                        <a:schemeClr val="tx1">
                          <a:lumMod val="75000"/>
                          <a:lumOff val="25000"/>
                        </a:schemeClr>
                      </a:solidFill>
                      <a:latin typeface="+mn-lt"/>
                      <a:ea typeface="+mn-ea"/>
                      <a:cs typeface="+mn-cs"/>
                    </a:defRPr>
                  </a:pPr>
                  <a:endParaRPr lang="en-US"/>
                </a:p>
              </c:txPr>
              <c:dLblPos val="bestFit"/>
              <c:showLegendKey val="0"/>
              <c:showVal val="0"/>
              <c:showCatName val="1"/>
              <c:showSerName val="0"/>
              <c:showPercent val="1"/>
              <c:showBubbleSize val="0"/>
              <c:extLst xmlns:c16r2="http://schemas.microsoft.com/office/drawing/2015/06/chart">
                <c:ext xmlns:c15="http://schemas.microsoft.com/office/drawing/2012/chart" uri="{CE6537A1-D6FC-4f65-9D91-7224C49458BB}">
                  <c15:spPr xmlns:c15="http://schemas.microsoft.com/office/drawing/2012/chart">
                    <a:prstGeom prst="rect">
                      <a:avLst/>
                    </a:prstGeom>
                  </c15:spPr>
                  <c15:layout>
                    <c:manualLayout>
                      <c:w val="0.23637357830271216"/>
                      <c:h val="0.18894382022471909"/>
                    </c:manualLayout>
                  </c15:layout>
                </c:ext>
                <c:ext xmlns:c16="http://schemas.microsoft.com/office/drawing/2014/chart" uri="{C3380CC4-5D6E-409C-BE32-E72D297353CC}">
                  <c16:uniqueId val="{00000001-5F45-4C46-838C-3E5C7F54313D}"/>
                </c:ext>
              </c:extLst>
            </c:dLbl>
            <c:dLbl>
              <c:idx val="1"/>
              <c:layout>
                <c:manualLayout>
                  <c:x val="-0.16284232159659298"/>
                  <c:y val="0.14168981686277979"/>
                </c:manualLayout>
              </c:layout>
              <c:spPr>
                <a:noFill/>
                <a:ln>
                  <a:noFill/>
                </a:ln>
                <a:effectLst/>
              </c:spPr>
              <c:txPr>
                <a:bodyPr rot="0" spcFirstLastPara="1" vertOverflow="ellipsis" vert="horz" wrap="square" lIns="38100" tIns="19050" rIns="38100" bIns="19050" anchor="ctr" anchorCtr="1">
                  <a:noAutofit/>
                </a:bodyPr>
                <a:lstStyle/>
                <a:p>
                  <a:pPr>
                    <a:defRPr sz="800" b="0" i="0" u="none" strike="noStrike" kern="1200" baseline="0">
                      <a:solidFill>
                        <a:schemeClr val="tx1">
                          <a:lumMod val="75000"/>
                          <a:lumOff val="25000"/>
                        </a:schemeClr>
                      </a:solidFill>
                      <a:latin typeface="+mn-lt"/>
                      <a:ea typeface="+mn-ea"/>
                      <a:cs typeface="+mn-cs"/>
                    </a:defRPr>
                  </a:pPr>
                  <a:endParaRPr lang="en-US"/>
                </a:p>
              </c:txPr>
              <c:dLblPos val="bestFit"/>
              <c:showLegendKey val="0"/>
              <c:showVal val="0"/>
              <c:showCatName val="1"/>
              <c:showSerName val="0"/>
              <c:showPercent val="1"/>
              <c:showBubbleSize val="0"/>
              <c:extLst xmlns:c16r2="http://schemas.microsoft.com/office/drawing/2015/06/chart">
                <c:ext xmlns:c15="http://schemas.microsoft.com/office/drawing/2012/chart" uri="{CE6537A1-D6FC-4f65-9D91-7224C49458BB}">
                  <c15:layout>
                    <c:manualLayout>
                      <c:w val="0.37101058122451674"/>
                      <c:h val="0.15930071662390516"/>
                    </c:manualLayout>
                  </c15:layout>
                </c:ext>
                <c:ext xmlns:c16="http://schemas.microsoft.com/office/drawing/2014/chart" uri="{C3380CC4-5D6E-409C-BE32-E72D297353CC}">
                  <c16:uniqueId val="{00000003-5F45-4C46-838C-3E5C7F54313D}"/>
                </c:ext>
              </c:extLst>
            </c:dLbl>
            <c:dLbl>
              <c:idx val="2"/>
              <c:layout>
                <c:manualLayout>
                  <c:x val="1.9060804413876659E-2"/>
                  <c:y val="2.6285351250409102E-2"/>
                </c:manualLayout>
              </c:layout>
              <c:spPr>
                <a:noFill/>
                <a:ln>
                  <a:noFill/>
                </a:ln>
                <a:effectLst/>
              </c:spPr>
              <c:txPr>
                <a:bodyPr rot="0" spcFirstLastPara="1" vertOverflow="ellipsis" vert="horz" wrap="square" lIns="38100" tIns="19050" rIns="38100" bIns="19050" anchor="ctr" anchorCtr="1">
                  <a:noAutofit/>
                </a:bodyPr>
                <a:lstStyle/>
                <a:p>
                  <a:pPr>
                    <a:defRPr sz="800" b="0" i="0" u="none" strike="noStrike" kern="1200" baseline="0">
                      <a:solidFill>
                        <a:schemeClr val="tx1">
                          <a:lumMod val="75000"/>
                          <a:lumOff val="25000"/>
                        </a:schemeClr>
                      </a:solidFill>
                      <a:latin typeface="+mn-lt"/>
                      <a:ea typeface="+mn-ea"/>
                      <a:cs typeface="+mn-cs"/>
                    </a:defRPr>
                  </a:pPr>
                  <a:endParaRPr lang="en-US"/>
                </a:p>
              </c:txPr>
              <c:dLblPos val="bestFit"/>
              <c:showLegendKey val="0"/>
              <c:showVal val="0"/>
              <c:showCatName val="1"/>
              <c:showSerName val="0"/>
              <c:showPercent val="1"/>
              <c:showBubbleSize val="0"/>
              <c:extLst xmlns:c16r2="http://schemas.microsoft.com/office/drawing/2015/06/chart">
                <c:ext xmlns:c15="http://schemas.microsoft.com/office/drawing/2012/chart" uri="{CE6537A1-D6FC-4f65-9D91-7224C49458BB}">
                  <c15:spPr xmlns:c15="http://schemas.microsoft.com/office/drawing/2012/chart">
                    <a:prstGeom prst="rect">
                      <a:avLst/>
                    </a:prstGeom>
                  </c15:spPr>
                  <c15:layout>
                    <c:manualLayout>
                      <c:w val="0.23487966126875651"/>
                      <c:h val="0.18894382022471909"/>
                    </c:manualLayout>
                  </c15:layout>
                </c:ext>
                <c:ext xmlns:c16="http://schemas.microsoft.com/office/drawing/2014/chart" uri="{C3380CC4-5D6E-409C-BE32-E72D297353CC}">
                  <c16:uniqueId val="{00000005-5F45-4C46-838C-3E5C7F54313D}"/>
                </c:ext>
              </c:extLst>
            </c:dLbl>
            <c:dLbl>
              <c:idx val="3"/>
              <c:layout>
                <c:manualLayout>
                  <c:x val="-0.32582247973720269"/>
                  <c:y val="-0.10257878439352384"/>
                </c:manualLayout>
              </c:layout>
              <c:spPr>
                <a:noFill/>
                <a:ln>
                  <a:noFill/>
                </a:ln>
                <a:effectLst/>
              </c:spPr>
              <c:txPr>
                <a:bodyPr rot="0" spcFirstLastPara="1" vertOverflow="ellipsis" vert="horz" wrap="square" lIns="38100" tIns="19050" rIns="38100" bIns="19050" anchor="ctr" anchorCtr="1">
                  <a:noAutofit/>
                </a:bodyPr>
                <a:lstStyle/>
                <a:p>
                  <a:pPr>
                    <a:defRPr sz="800" b="0" i="0" u="none" strike="noStrike" kern="1200" baseline="0">
                      <a:solidFill>
                        <a:schemeClr val="tx1">
                          <a:lumMod val="75000"/>
                          <a:lumOff val="25000"/>
                        </a:schemeClr>
                      </a:solidFill>
                      <a:latin typeface="+mn-lt"/>
                      <a:ea typeface="+mn-ea"/>
                      <a:cs typeface="+mn-cs"/>
                    </a:defRPr>
                  </a:pPr>
                  <a:endParaRPr lang="en-US"/>
                </a:p>
              </c:txPr>
              <c:dLblPos val="bestFit"/>
              <c:showLegendKey val="0"/>
              <c:showVal val="0"/>
              <c:showCatName val="1"/>
              <c:showSerName val="0"/>
              <c:showPercent val="1"/>
              <c:showBubbleSize val="0"/>
              <c:extLst xmlns:c16r2="http://schemas.microsoft.com/office/drawing/2015/06/chart">
                <c:ext xmlns:c15="http://schemas.microsoft.com/office/drawing/2012/chart" uri="{CE6537A1-D6FC-4f65-9D91-7224C49458BB}">
                  <c15:layout>
                    <c:manualLayout>
                      <c:w val="0.35665329569652848"/>
                      <c:h val="0.19235955056179777"/>
                    </c:manualLayout>
                  </c15:layout>
                </c:ext>
                <c:ext xmlns:c16="http://schemas.microsoft.com/office/drawing/2014/chart" uri="{C3380CC4-5D6E-409C-BE32-E72D297353CC}">
                  <c16:uniqueId val="{00000007-5F45-4C46-838C-3E5C7F54313D}"/>
                </c:ext>
              </c:extLst>
            </c:dLbl>
            <c:dLbl>
              <c:idx val="4"/>
              <c:layout>
                <c:manualLayout>
                  <c:x val="5.2041136367387941E-2"/>
                  <c:y val="-0.11685393258426963"/>
                </c:manualLayout>
              </c:layout>
              <c:dLblPos val="bestFit"/>
              <c:showLegendKey val="0"/>
              <c:showVal val="0"/>
              <c:showCatName val="1"/>
              <c:showSerName val="0"/>
              <c:showPercent val="1"/>
              <c:showBubbleSize val="0"/>
              <c:extLst xmlns:c16r2="http://schemas.microsoft.com/office/drawing/2015/06/chart">
                <c:ext xmlns:c15="http://schemas.microsoft.com/office/drawing/2012/chart" uri="{CE6537A1-D6FC-4f65-9D91-7224C49458BB}"/>
                <c:ext xmlns:c16="http://schemas.microsoft.com/office/drawing/2014/chart" uri="{C3380CC4-5D6E-409C-BE32-E72D297353CC}">
                  <c16:uniqueId val="{00000009-5F45-4C46-838C-3E5C7F54313D}"/>
                </c:ext>
              </c:extLst>
            </c:dLbl>
            <c:spPr>
              <a:noFill/>
              <a:ln>
                <a:noFill/>
              </a:ln>
              <a:effectLst/>
            </c:spPr>
            <c:txPr>
              <a:bodyPr rot="0" spcFirstLastPara="1" vertOverflow="ellipsis" vert="horz" wrap="square" lIns="38100" tIns="19050" rIns="38100" bIns="19050" anchor="ctr" anchorCtr="1">
                <a:spAutoFit/>
              </a:bodyPr>
              <a:lstStyle/>
              <a:p>
                <a:pPr>
                  <a:defRPr sz="8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0"/>
            <c:showCatName val="1"/>
            <c:showSerName val="0"/>
            <c:showPercent val="1"/>
            <c:showBubbleSize val="0"/>
            <c:showLeaderLines val="1"/>
            <c:leaderLines>
              <c:spPr>
                <a:ln w="9525" cap="flat" cmpd="sng" algn="ctr">
                  <a:solidFill>
                    <a:schemeClr val="tx1">
                      <a:lumMod val="35000"/>
                      <a:lumOff val="65000"/>
                    </a:schemeClr>
                  </a:solidFill>
                  <a:round/>
                </a:ln>
                <a:effectLst/>
              </c:spPr>
            </c:leaderLines>
            <c:extLst xmlns:c16r2="http://schemas.microsoft.com/office/drawing/2015/06/chart">
              <c:ext xmlns:c15="http://schemas.microsoft.com/office/drawing/2012/chart" uri="{CE6537A1-D6FC-4f65-9D91-7224C49458BB}"/>
            </c:extLst>
          </c:dLbls>
          <c:cat>
            <c:strRef>
              <c:f>'Q5'!$A$22:$A$26</c:f>
              <c:strCache>
                <c:ptCount val="5"/>
                <c:pt idx="0">
                  <c:v>Custom corporate product</c:v>
                </c:pt>
                <c:pt idx="1">
                  <c:v>Custom standalone product</c:v>
                </c:pt>
                <c:pt idx="2">
                  <c:v>Developed internally</c:v>
                </c:pt>
                <c:pt idx="3">
                  <c:v>Off the shelf/commercial product</c:v>
                </c:pt>
                <c:pt idx="4">
                  <c:v>Other</c:v>
                </c:pt>
              </c:strCache>
            </c:strRef>
          </c:cat>
          <c:val>
            <c:numRef>
              <c:f>'Q5'!$B$22:$B$26</c:f>
              <c:numCache>
                <c:formatCode>General</c:formatCode>
                <c:ptCount val="5"/>
                <c:pt idx="0">
                  <c:v>4</c:v>
                </c:pt>
                <c:pt idx="1">
                  <c:v>1</c:v>
                </c:pt>
                <c:pt idx="2">
                  <c:v>35</c:v>
                </c:pt>
                <c:pt idx="3">
                  <c:v>3</c:v>
                </c:pt>
                <c:pt idx="4">
                  <c:v>4</c:v>
                </c:pt>
              </c:numCache>
            </c:numRef>
          </c:val>
          <c:extLst xmlns:c16r2="http://schemas.microsoft.com/office/drawing/2015/06/chart">
            <c:ext xmlns:c16="http://schemas.microsoft.com/office/drawing/2014/chart" uri="{C3380CC4-5D6E-409C-BE32-E72D297353CC}">
              <c16:uniqueId val="{0000000A-5F45-4C46-838C-3E5C7F54313D}"/>
            </c:ext>
          </c:extLst>
        </c:ser>
        <c:dLbls>
          <c:showLegendKey val="0"/>
          <c:showVal val="1"/>
          <c:showCatName val="0"/>
          <c:showSerName val="0"/>
          <c:showPercent val="0"/>
          <c:showBubbleSize val="0"/>
          <c:showLeaderLines val="1"/>
        </c:dLbls>
        <c:firstSliceAng val="86"/>
      </c:pieChart>
      <c:spPr>
        <a:noFill/>
        <a:ln>
          <a:noFill/>
        </a:ln>
        <a:effectLst/>
      </c:spPr>
    </c:plotArea>
    <c:plotVisOnly val="1"/>
    <c:dispBlanksAs val="gap"/>
    <c:showDLblsOverMax val="0"/>
    <c:extLst xmlns:c16r2="http://schemas.microsoft.com/office/drawing/2015/06/chart">
      <c:ext xmlns:c16r3="http://schemas.microsoft.com/office/drawing/2017/03/chart" uri="{56B9EC1D-385E-4148-901F-78D8002777C0}">
        <c16r3:dataDisplayOptions16>
          <c16r3:dispNaAsBlank val="1"/>
        </c16r3:dataDisplayOptions16>
      </c:ext>
    </c:extLst>
  </c:chart>
  <c:spPr>
    <a:noFill/>
    <a:ln w="9525" cap="flat" cmpd="sng" algn="ctr">
      <a:noFill/>
      <a:round/>
    </a:ln>
    <a:effectLst/>
  </c:spPr>
  <c:txPr>
    <a:bodyPr/>
    <a:lstStyle/>
    <a:p>
      <a:pPr>
        <a:defRPr/>
      </a:pPr>
      <a:endParaRPr lang="en-US"/>
    </a:p>
  </c:txPr>
  <c:externalData r:id="rId1">
    <c:autoUpdate val="0"/>
  </c:externalData>
</c:chartSpace>
</file>

<file path=ppt/charts/chart2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3"/>
    </mc:Choice>
    <mc:Fallback>
      <c:style val="3"/>
    </mc:Fallback>
  </mc:AlternateContent>
  <c:chart>
    <c:title>
      <c:tx>
        <c:rich>
          <a:bodyPr rot="0" spcFirstLastPara="1" vertOverflow="ellipsis" vert="horz" wrap="square" anchor="ctr" anchorCtr="1"/>
          <a:lstStyle/>
          <a:p>
            <a:pPr>
              <a:defRPr sz="1100" b="1" i="0" u="none" strike="noStrike" kern="1200" spc="0" baseline="0">
                <a:solidFill>
                  <a:schemeClr val="tx1">
                    <a:lumMod val="65000"/>
                    <a:lumOff val="35000"/>
                  </a:schemeClr>
                </a:solidFill>
                <a:latin typeface="+mn-lt"/>
                <a:ea typeface="+mn-ea"/>
                <a:cs typeface="+mn-cs"/>
              </a:defRPr>
            </a:pPr>
            <a:r>
              <a:rPr lang="en-US" sz="1100" b="1" dirty="0"/>
              <a:t>What tools do you use to create, maintain, and communicate your dashboard?</a:t>
            </a:r>
          </a:p>
        </c:rich>
      </c:tx>
      <c:layout/>
      <c:overlay val="0"/>
      <c:spPr>
        <a:noFill/>
        <a:ln>
          <a:noFill/>
        </a:ln>
        <a:effectLst/>
      </c:spPr>
    </c:title>
    <c:autoTitleDeleted val="0"/>
    <c:plotArea>
      <c:layout>
        <c:manualLayout>
          <c:layoutTarget val="inner"/>
          <c:xMode val="edge"/>
          <c:yMode val="edge"/>
          <c:x val="0.30716708760461547"/>
          <c:y val="0.43634822613465452"/>
          <c:w val="0.38042473464401855"/>
          <c:h val="0.3262248960452977"/>
        </c:manualLayout>
      </c:layout>
      <c:pieChart>
        <c:varyColors val="1"/>
        <c:ser>
          <c:idx val="0"/>
          <c:order val="0"/>
          <c:dPt>
            <c:idx val="0"/>
            <c:bubble3D val="0"/>
            <c:spPr>
              <a:solidFill>
                <a:schemeClr val="accent1">
                  <a:shade val="58000"/>
                </a:schemeClr>
              </a:solidFill>
              <a:ln w="19050">
                <a:solidFill>
                  <a:schemeClr val="lt1"/>
                </a:solidFill>
              </a:ln>
              <a:effectLst/>
            </c:spPr>
            <c:extLst xmlns:c16r2="http://schemas.microsoft.com/office/drawing/2015/06/chart">
              <c:ext xmlns:c16="http://schemas.microsoft.com/office/drawing/2014/chart" uri="{C3380CC4-5D6E-409C-BE32-E72D297353CC}">
                <c16:uniqueId val="{00000001-FFEF-DC41-A449-E7EFFCBFA9DD}"/>
              </c:ext>
            </c:extLst>
          </c:dPt>
          <c:dPt>
            <c:idx val="1"/>
            <c:bubble3D val="0"/>
            <c:spPr>
              <a:solidFill>
                <a:schemeClr val="accent1">
                  <a:lumMod val="60000"/>
                  <a:lumOff val="40000"/>
                </a:schemeClr>
              </a:solidFill>
              <a:ln w="19050">
                <a:solidFill>
                  <a:schemeClr val="lt1"/>
                </a:solidFill>
              </a:ln>
              <a:effectLst/>
            </c:spPr>
            <c:extLst xmlns:c16r2="http://schemas.microsoft.com/office/drawing/2015/06/chart">
              <c:ext xmlns:c16="http://schemas.microsoft.com/office/drawing/2014/chart" uri="{C3380CC4-5D6E-409C-BE32-E72D297353CC}">
                <c16:uniqueId val="{00000003-FFEF-DC41-A449-E7EFFCBFA9DD}"/>
              </c:ext>
            </c:extLst>
          </c:dPt>
          <c:dPt>
            <c:idx val="2"/>
            <c:bubble3D val="0"/>
            <c:spPr>
              <a:solidFill>
                <a:schemeClr val="accent1">
                  <a:lumMod val="40000"/>
                  <a:lumOff val="60000"/>
                </a:schemeClr>
              </a:solidFill>
              <a:ln w="19050">
                <a:solidFill>
                  <a:schemeClr val="lt1"/>
                </a:solidFill>
              </a:ln>
              <a:effectLst/>
            </c:spPr>
            <c:extLst xmlns:c16r2="http://schemas.microsoft.com/office/drawing/2015/06/chart">
              <c:ext xmlns:c16="http://schemas.microsoft.com/office/drawing/2014/chart" uri="{C3380CC4-5D6E-409C-BE32-E72D297353CC}">
                <c16:uniqueId val="{00000005-FFEF-DC41-A449-E7EFFCBFA9DD}"/>
              </c:ext>
            </c:extLst>
          </c:dPt>
          <c:dPt>
            <c:idx val="3"/>
            <c:bubble3D val="0"/>
            <c:spPr>
              <a:solidFill>
                <a:schemeClr val="accent1">
                  <a:lumMod val="20000"/>
                  <a:lumOff val="80000"/>
                </a:schemeClr>
              </a:solidFill>
              <a:ln w="19050">
                <a:solidFill>
                  <a:schemeClr val="lt1"/>
                </a:solidFill>
              </a:ln>
              <a:effectLst/>
            </c:spPr>
            <c:extLst xmlns:c16r2="http://schemas.microsoft.com/office/drawing/2015/06/chart">
              <c:ext xmlns:c16="http://schemas.microsoft.com/office/drawing/2014/chart" uri="{C3380CC4-5D6E-409C-BE32-E72D297353CC}">
                <c16:uniqueId val="{00000007-FFEF-DC41-A449-E7EFFCBFA9DD}"/>
              </c:ext>
            </c:extLst>
          </c:dPt>
          <c:dPt>
            <c:idx val="4"/>
            <c:bubble3D val="0"/>
            <c:spPr>
              <a:solidFill>
                <a:schemeClr val="accent1">
                  <a:tint val="54000"/>
                </a:schemeClr>
              </a:solidFill>
              <a:ln w="19050">
                <a:solidFill>
                  <a:schemeClr val="lt1"/>
                </a:solidFill>
              </a:ln>
              <a:effectLst/>
            </c:spPr>
            <c:extLst xmlns:c16r2="http://schemas.microsoft.com/office/drawing/2015/06/chart">
              <c:ext xmlns:c16="http://schemas.microsoft.com/office/drawing/2014/chart" uri="{C3380CC4-5D6E-409C-BE32-E72D297353CC}">
                <c16:uniqueId val="{00000009-FFEF-DC41-A449-E7EFFCBFA9DD}"/>
              </c:ext>
            </c:extLst>
          </c:dPt>
          <c:dLbls>
            <c:dLbl>
              <c:idx val="0"/>
              <c:layout>
                <c:manualLayout>
                  <c:x val="2.7726995279863054E-2"/>
                  <c:y val="9.4908649866199485E-2"/>
                </c:manualLayout>
              </c:layout>
              <c:showLegendKey val="0"/>
              <c:showVal val="0"/>
              <c:showCatName val="1"/>
              <c:showSerName val="0"/>
              <c:showPercent val="1"/>
              <c:showBubbleSize val="0"/>
              <c:extLst xmlns:c16r2="http://schemas.microsoft.com/office/drawing/2015/06/chart">
                <c:ext xmlns:c15="http://schemas.microsoft.com/office/drawing/2012/chart" uri="{CE6537A1-D6FC-4f65-9D91-7224C49458BB}">
                  <c15:layout>
                    <c:manualLayout>
                      <c:w val="0.20801886792452831"/>
                      <c:h val="0.23280898876404493"/>
                    </c:manualLayout>
                  </c15:layout>
                </c:ext>
                <c:ext xmlns:c16="http://schemas.microsoft.com/office/drawing/2014/chart" uri="{C3380CC4-5D6E-409C-BE32-E72D297353CC}">
                  <c16:uniqueId val="{00000001-FFEF-DC41-A449-E7EFFCBFA9DD}"/>
                </c:ext>
              </c:extLst>
            </c:dLbl>
            <c:dLbl>
              <c:idx val="1"/>
              <c:layout>
                <c:manualLayout>
                  <c:x val="0.13326553076536909"/>
                  <c:y val="-0.10406367091671566"/>
                </c:manualLayout>
              </c:layout>
              <c:spPr>
                <a:noFill/>
                <a:ln>
                  <a:noFill/>
                </a:ln>
                <a:effectLst/>
              </c:spPr>
              <c:txPr>
                <a:bodyPr rot="0" spcFirstLastPara="1" vertOverflow="ellipsis" vert="horz" wrap="square" lIns="38100" tIns="19050" rIns="38100" bIns="19050" anchor="ctr" anchorCtr="1">
                  <a:noAutofit/>
                </a:bodyPr>
                <a:lstStyle/>
                <a:p>
                  <a:pPr>
                    <a:defRPr sz="800" b="0" i="0" u="none" strike="noStrike" kern="1200" baseline="0">
                      <a:solidFill>
                        <a:schemeClr val="tx1">
                          <a:lumMod val="75000"/>
                          <a:lumOff val="25000"/>
                        </a:schemeClr>
                      </a:solidFill>
                      <a:latin typeface="+mn-lt"/>
                      <a:ea typeface="+mn-ea"/>
                      <a:cs typeface="+mn-cs"/>
                    </a:defRPr>
                  </a:pPr>
                  <a:endParaRPr lang="en-US"/>
                </a:p>
              </c:txPr>
              <c:showLegendKey val="0"/>
              <c:showVal val="0"/>
              <c:showCatName val="1"/>
              <c:showSerName val="0"/>
              <c:showPercent val="1"/>
              <c:showBubbleSize val="0"/>
              <c:extLst xmlns:c16r2="http://schemas.microsoft.com/office/drawing/2015/06/chart">
                <c:ext xmlns:c15="http://schemas.microsoft.com/office/drawing/2012/chart" uri="{CE6537A1-D6FC-4f65-9D91-7224C49458BB}">
                  <c15:layout>
                    <c:manualLayout>
                      <c:w val="0.29976064312715628"/>
                      <c:h val="0.1752621427939485"/>
                    </c:manualLayout>
                  </c15:layout>
                </c:ext>
                <c:ext xmlns:c16="http://schemas.microsoft.com/office/drawing/2014/chart" uri="{C3380CC4-5D6E-409C-BE32-E72D297353CC}">
                  <c16:uniqueId val="{00000003-FFEF-DC41-A449-E7EFFCBFA9DD}"/>
                </c:ext>
              </c:extLst>
            </c:dLbl>
            <c:dLbl>
              <c:idx val="2"/>
              <c:layout>
                <c:manualLayout>
                  <c:x val="1.3010284091846997E-2"/>
                  <c:y val="2.5094576661063434E-2"/>
                </c:manualLayout>
              </c:layout>
              <c:spPr>
                <a:noFill/>
                <a:ln>
                  <a:noFill/>
                </a:ln>
                <a:effectLst/>
              </c:spPr>
              <c:txPr>
                <a:bodyPr rot="0" spcFirstLastPara="1" vertOverflow="ellipsis" vert="horz" wrap="square" lIns="38100" tIns="19050" rIns="38100" bIns="19050" anchor="ctr" anchorCtr="1">
                  <a:noAutofit/>
                </a:bodyPr>
                <a:lstStyle/>
                <a:p>
                  <a:pPr>
                    <a:defRPr sz="800" b="0" i="0" u="none" strike="noStrike" kern="1200" baseline="0">
                      <a:solidFill>
                        <a:schemeClr val="tx1">
                          <a:lumMod val="75000"/>
                          <a:lumOff val="25000"/>
                        </a:schemeClr>
                      </a:solidFill>
                      <a:latin typeface="+mn-lt"/>
                      <a:ea typeface="+mn-ea"/>
                      <a:cs typeface="+mn-cs"/>
                    </a:defRPr>
                  </a:pPr>
                  <a:endParaRPr lang="en-US"/>
                </a:p>
              </c:txPr>
              <c:showLegendKey val="0"/>
              <c:showVal val="0"/>
              <c:showCatName val="1"/>
              <c:showSerName val="0"/>
              <c:showPercent val="1"/>
              <c:showBubbleSize val="0"/>
              <c:extLst xmlns:c16r2="http://schemas.microsoft.com/office/drawing/2015/06/chart">
                <c:ext xmlns:c15="http://schemas.microsoft.com/office/drawing/2012/chart" uri="{CE6537A1-D6FC-4f65-9D91-7224C49458BB}">
                  <c15:layout>
                    <c:manualLayout>
                      <c:w val="0.24858325492332325"/>
                      <c:h val="0.15520127399805361"/>
                    </c:manualLayout>
                  </c15:layout>
                </c:ext>
                <c:ext xmlns:c16="http://schemas.microsoft.com/office/drawing/2014/chart" uri="{C3380CC4-5D6E-409C-BE32-E72D297353CC}">
                  <c16:uniqueId val="{00000005-FFEF-DC41-A449-E7EFFCBFA9DD}"/>
                </c:ext>
              </c:extLst>
            </c:dLbl>
            <c:dLbl>
              <c:idx val="3"/>
              <c:layout>
                <c:manualLayout>
                  <c:x val="-7.0083474859760173E-2"/>
                  <c:y val="-4.6524459503686735E-2"/>
                </c:manualLayout>
              </c:layout>
              <c:showLegendKey val="0"/>
              <c:showVal val="0"/>
              <c:showCatName val="1"/>
              <c:showSerName val="0"/>
              <c:showPercent val="1"/>
              <c:showBubbleSize val="0"/>
              <c:extLst xmlns:c16r2="http://schemas.microsoft.com/office/drawing/2015/06/chart">
                <c:ext xmlns:c15="http://schemas.microsoft.com/office/drawing/2012/chart" uri="{CE6537A1-D6FC-4f65-9D91-7224C49458BB}"/>
                <c:ext xmlns:c16="http://schemas.microsoft.com/office/drawing/2014/chart" uri="{C3380CC4-5D6E-409C-BE32-E72D297353CC}">
                  <c16:uniqueId val="{00000007-FFEF-DC41-A449-E7EFFCBFA9DD}"/>
                </c:ext>
              </c:extLst>
            </c:dLbl>
            <c:dLbl>
              <c:idx val="4"/>
              <c:layout>
                <c:manualLayout>
                  <c:x val="6.3833176513313189E-2"/>
                  <c:y val="-6.4534017517473244E-2"/>
                </c:manualLayout>
              </c:layout>
              <c:showLegendKey val="0"/>
              <c:showVal val="0"/>
              <c:showCatName val="1"/>
              <c:showSerName val="0"/>
              <c:showPercent val="1"/>
              <c:showBubbleSize val="0"/>
              <c:extLst xmlns:c16r2="http://schemas.microsoft.com/office/drawing/2015/06/chart">
                <c:ext xmlns:c15="http://schemas.microsoft.com/office/drawing/2012/chart" uri="{CE6537A1-D6FC-4f65-9D91-7224C49458BB}"/>
                <c:ext xmlns:c16="http://schemas.microsoft.com/office/drawing/2014/chart" uri="{C3380CC4-5D6E-409C-BE32-E72D297353CC}">
                  <c16:uniqueId val="{00000009-FFEF-DC41-A449-E7EFFCBFA9DD}"/>
                </c:ext>
              </c:extLst>
            </c:dLbl>
            <c:spPr>
              <a:noFill/>
              <a:ln>
                <a:noFill/>
              </a:ln>
              <a:effectLst/>
            </c:spPr>
            <c:txPr>
              <a:bodyPr rot="0" spcFirstLastPara="1" vertOverflow="ellipsis" vert="horz" wrap="square" lIns="38100" tIns="19050" rIns="38100" bIns="19050" anchor="ctr" anchorCtr="1">
                <a:spAutoFit/>
              </a:bodyPr>
              <a:lstStyle/>
              <a:p>
                <a:pPr>
                  <a:defRPr sz="800" b="0" i="0" u="none" strike="noStrike" kern="1200" baseline="0">
                    <a:solidFill>
                      <a:schemeClr val="tx1">
                        <a:lumMod val="75000"/>
                        <a:lumOff val="25000"/>
                      </a:schemeClr>
                    </a:solidFill>
                    <a:latin typeface="+mn-lt"/>
                    <a:ea typeface="+mn-ea"/>
                    <a:cs typeface="+mn-cs"/>
                  </a:defRPr>
                </a:pPr>
                <a:endParaRPr lang="en-US"/>
              </a:p>
            </c:txPr>
            <c:showLegendKey val="0"/>
            <c:showVal val="0"/>
            <c:showCatName val="1"/>
            <c:showSerName val="0"/>
            <c:showPercent val="1"/>
            <c:showBubbleSize val="0"/>
            <c:showLeaderLines val="1"/>
            <c:leaderLines>
              <c:spPr>
                <a:ln w="9525" cap="flat" cmpd="sng" algn="ctr">
                  <a:solidFill>
                    <a:schemeClr val="tx1">
                      <a:lumMod val="35000"/>
                      <a:lumOff val="65000"/>
                    </a:schemeClr>
                  </a:solidFill>
                  <a:round/>
                </a:ln>
                <a:effectLst/>
              </c:spPr>
            </c:leaderLines>
            <c:extLst xmlns:c16r2="http://schemas.microsoft.com/office/drawing/2015/06/chart">
              <c:ext xmlns:c15="http://schemas.microsoft.com/office/drawing/2012/chart" uri="{CE6537A1-D6FC-4f65-9D91-7224C49458BB}"/>
            </c:extLst>
          </c:dLbls>
          <c:cat>
            <c:strRef>
              <c:f>'Q6'!$A$22:$A$26</c:f>
              <c:strCache>
                <c:ptCount val="5"/>
                <c:pt idx="0">
                  <c:v>Dedicated website / database</c:v>
                </c:pt>
                <c:pt idx="1">
                  <c:v>Excel spreadsheet</c:v>
                </c:pt>
                <c:pt idx="2">
                  <c:v>Microsoft Power BI</c:v>
                </c:pt>
                <c:pt idx="3">
                  <c:v>Tableau</c:v>
                </c:pt>
                <c:pt idx="4">
                  <c:v>Other</c:v>
                </c:pt>
              </c:strCache>
            </c:strRef>
          </c:cat>
          <c:val>
            <c:numRef>
              <c:f>'Q6'!$B$22:$B$26</c:f>
              <c:numCache>
                <c:formatCode>General</c:formatCode>
                <c:ptCount val="5"/>
                <c:pt idx="0">
                  <c:v>14</c:v>
                </c:pt>
                <c:pt idx="1">
                  <c:v>14</c:v>
                </c:pt>
                <c:pt idx="2">
                  <c:v>6</c:v>
                </c:pt>
                <c:pt idx="3">
                  <c:v>2</c:v>
                </c:pt>
                <c:pt idx="4">
                  <c:v>10</c:v>
                </c:pt>
              </c:numCache>
            </c:numRef>
          </c:val>
          <c:extLst xmlns:c16r2="http://schemas.microsoft.com/office/drawing/2015/06/chart">
            <c:ext xmlns:c16="http://schemas.microsoft.com/office/drawing/2014/chart" uri="{C3380CC4-5D6E-409C-BE32-E72D297353CC}">
              <c16:uniqueId val="{0000000A-FFEF-DC41-A449-E7EFFCBFA9DD}"/>
            </c:ext>
          </c:extLst>
        </c:ser>
        <c:dLbls>
          <c:showLegendKey val="0"/>
          <c:showVal val="1"/>
          <c:showCatName val="0"/>
          <c:showSerName val="0"/>
          <c:showPercent val="0"/>
          <c:showBubbleSize val="0"/>
          <c:showLeaderLines val="1"/>
        </c:dLbls>
        <c:firstSliceAng val="0"/>
      </c:pieChart>
      <c:spPr>
        <a:noFill/>
        <a:ln>
          <a:noFill/>
        </a:ln>
        <a:effectLst/>
      </c:spPr>
    </c:plotArea>
    <c:plotVisOnly val="1"/>
    <c:dispBlanksAs val="gap"/>
    <c:showDLblsOverMax val="0"/>
    <c:extLst xmlns:c16r2="http://schemas.microsoft.com/office/drawing/2015/06/char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1">
    <c:autoUpdate val="0"/>
  </c:externalData>
</c:chartSpace>
</file>

<file path=ppt/charts/chart2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3"/>
    </mc:Choice>
    <mc:Fallback>
      <c:style val="3"/>
    </mc:Fallback>
  </mc:AlternateContent>
  <c:chart>
    <c:title>
      <c:tx>
        <c:rich>
          <a:bodyPr rot="0" spcFirstLastPara="1" vertOverflow="ellipsis" vert="horz" wrap="square" anchor="ctr" anchorCtr="1"/>
          <a:lstStyle/>
          <a:p>
            <a:pPr>
              <a:defRPr sz="1200" b="1" i="0" u="none" strike="noStrike" kern="1200" spc="0" baseline="0">
                <a:solidFill>
                  <a:schemeClr val="tx1">
                    <a:lumMod val="65000"/>
                    <a:lumOff val="35000"/>
                  </a:schemeClr>
                </a:solidFill>
                <a:latin typeface="+mn-lt"/>
                <a:ea typeface="+mn-ea"/>
                <a:cs typeface="+mn-cs"/>
              </a:defRPr>
            </a:pPr>
            <a:r>
              <a:rPr lang="en-US" sz="1200" b="1" dirty="0"/>
              <a:t>Who is responsible for updating the innovation dashboard?</a:t>
            </a:r>
          </a:p>
        </c:rich>
      </c:tx>
      <c:layout/>
      <c:overlay val="0"/>
      <c:spPr>
        <a:noFill/>
        <a:ln>
          <a:noFill/>
        </a:ln>
        <a:effectLst/>
      </c:spPr>
    </c:title>
    <c:autoTitleDeleted val="0"/>
    <c:plotArea>
      <c:layout/>
      <c:barChart>
        <c:barDir val="col"/>
        <c:grouping val="clustered"/>
        <c:varyColors val="0"/>
        <c:ser>
          <c:idx val="0"/>
          <c:order val="0"/>
          <c:spPr>
            <a:solidFill>
              <a:schemeClr val="accent1"/>
            </a:solidFill>
            <a:ln w="19050">
              <a:solidFill>
                <a:schemeClr val="lt1"/>
              </a:solidFill>
            </a:ln>
            <a:effectLst/>
          </c:spPr>
          <c:invertIfNegative val="0"/>
          <c:dPt>
            <c:idx val="0"/>
            <c:invertIfNegative val="0"/>
            <c:bubble3D val="0"/>
            <c:extLst xmlns:c16r2="http://schemas.microsoft.com/office/drawing/2015/06/chart">
              <c:ext xmlns:c16="http://schemas.microsoft.com/office/drawing/2014/chart" uri="{C3380CC4-5D6E-409C-BE32-E72D297353CC}">
                <c16:uniqueId val="{00000001-1732-774F-ADF7-0A45B2732E0C}"/>
              </c:ext>
            </c:extLst>
          </c:dPt>
          <c:dPt>
            <c:idx val="1"/>
            <c:invertIfNegative val="0"/>
            <c:bubble3D val="0"/>
            <c:extLst xmlns:c16r2="http://schemas.microsoft.com/office/drawing/2015/06/chart">
              <c:ext xmlns:c16="http://schemas.microsoft.com/office/drawing/2014/chart" uri="{C3380CC4-5D6E-409C-BE32-E72D297353CC}">
                <c16:uniqueId val="{00000003-1732-774F-ADF7-0A45B2732E0C}"/>
              </c:ext>
            </c:extLst>
          </c:dPt>
          <c:dPt>
            <c:idx val="2"/>
            <c:invertIfNegative val="0"/>
            <c:bubble3D val="0"/>
            <c:extLst xmlns:c16r2="http://schemas.microsoft.com/office/drawing/2015/06/chart">
              <c:ext xmlns:c16="http://schemas.microsoft.com/office/drawing/2014/chart" uri="{C3380CC4-5D6E-409C-BE32-E72D297353CC}">
                <c16:uniqueId val="{00000005-1732-774F-ADF7-0A45B2732E0C}"/>
              </c:ext>
            </c:extLst>
          </c:dPt>
          <c:dPt>
            <c:idx val="3"/>
            <c:invertIfNegative val="0"/>
            <c:bubble3D val="0"/>
            <c:extLst xmlns:c16r2="http://schemas.microsoft.com/office/drawing/2015/06/chart">
              <c:ext xmlns:c16="http://schemas.microsoft.com/office/drawing/2014/chart" uri="{C3380CC4-5D6E-409C-BE32-E72D297353CC}">
                <c16:uniqueId val="{00000007-1732-774F-ADF7-0A45B2732E0C}"/>
              </c:ext>
            </c:extLst>
          </c:dPt>
          <c:dPt>
            <c:idx val="4"/>
            <c:invertIfNegative val="0"/>
            <c:bubble3D val="0"/>
            <c:extLst xmlns:c16r2="http://schemas.microsoft.com/office/drawing/2015/06/chart">
              <c:ext xmlns:c16="http://schemas.microsoft.com/office/drawing/2014/chart" uri="{C3380CC4-5D6E-409C-BE32-E72D297353CC}">
                <c16:uniqueId val="{00000009-1732-774F-ADF7-0A45B2732E0C}"/>
              </c:ext>
            </c:extLst>
          </c:dPt>
          <c:cat>
            <c:strRef>
              <c:f>'Q8'!$A$7:$A$12</c:f>
              <c:strCache>
                <c:ptCount val="6"/>
                <c:pt idx="0">
                  <c:v>C-suite</c:v>
                </c:pt>
                <c:pt idx="1">
                  <c:v>VP</c:v>
                </c:pt>
                <c:pt idx="2">
                  <c:v>Director</c:v>
                </c:pt>
                <c:pt idx="3">
                  <c:v>Portfolio / Business / Functional Manager</c:v>
                </c:pt>
                <c:pt idx="4">
                  <c:v>Project Manager</c:v>
                </c:pt>
                <c:pt idx="5">
                  <c:v>General org</c:v>
                </c:pt>
              </c:strCache>
            </c:strRef>
          </c:cat>
          <c:val>
            <c:numRef>
              <c:f>'Q8'!$B$7:$B$12</c:f>
              <c:numCache>
                <c:formatCode>0%</c:formatCode>
                <c:ptCount val="6"/>
                <c:pt idx="0">
                  <c:v>2.1739130434782608E-2</c:v>
                </c:pt>
                <c:pt idx="1">
                  <c:v>0.19565217391304349</c:v>
                </c:pt>
                <c:pt idx="2">
                  <c:v>0.36956521739130432</c:v>
                </c:pt>
                <c:pt idx="3">
                  <c:v>0.73913043478260865</c:v>
                </c:pt>
                <c:pt idx="4">
                  <c:v>0.39130434782608697</c:v>
                </c:pt>
                <c:pt idx="5">
                  <c:v>8.6956521739130432E-2</c:v>
                </c:pt>
              </c:numCache>
            </c:numRef>
          </c:val>
          <c:extLst xmlns:c16r2="http://schemas.microsoft.com/office/drawing/2015/06/chart">
            <c:ext xmlns:c16="http://schemas.microsoft.com/office/drawing/2014/chart" uri="{C3380CC4-5D6E-409C-BE32-E72D297353CC}">
              <c16:uniqueId val="{0000000A-1732-774F-ADF7-0A45B2732E0C}"/>
            </c:ext>
          </c:extLst>
        </c:ser>
        <c:dLbls>
          <c:showLegendKey val="0"/>
          <c:showVal val="0"/>
          <c:showCatName val="0"/>
          <c:showSerName val="0"/>
          <c:showPercent val="0"/>
          <c:showBubbleSize val="0"/>
        </c:dLbls>
        <c:gapWidth val="100"/>
        <c:axId val="86368256"/>
        <c:axId val="86354176"/>
      </c:barChart>
      <c:valAx>
        <c:axId val="86354176"/>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1"/>
        <c:majorTickMark val="out"/>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86368256"/>
        <c:crosses val="autoZero"/>
        <c:crossBetween val="between"/>
        <c:majorUnit val="0.2"/>
      </c:valAx>
      <c:catAx>
        <c:axId val="86368256"/>
        <c:scaling>
          <c:orientation val="minMax"/>
        </c:scaling>
        <c:delete val="0"/>
        <c:axPos val="b"/>
        <c:numFmt formatCode="General" sourceLinked="1"/>
        <c:majorTickMark val="out"/>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86354176"/>
        <c:crosses val="autoZero"/>
        <c:auto val="1"/>
        <c:lblAlgn val="ctr"/>
        <c:lblOffset val="100"/>
        <c:noMultiLvlLbl val="0"/>
      </c:catAx>
      <c:spPr>
        <a:noFill/>
        <a:ln>
          <a:noFill/>
        </a:ln>
        <a:effectLst/>
      </c:spPr>
    </c:plotArea>
    <c:plotVisOnly val="1"/>
    <c:dispBlanksAs val="gap"/>
    <c:showDLblsOverMax val="0"/>
    <c:extLst xmlns:c16r2="http://schemas.microsoft.com/office/drawing/2015/06/char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1">
    <c:autoUpdate val="0"/>
  </c:externalData>
</c:chartSpace>
</file>

<file path=ppt/charts/chart2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3"/>
    </mc:Choice>
    <mc:Fallback>
      <c:style val="3"/>
    </mc:Fallback>
  </mc:AlternateContent>
  <c:chart>
    <c:title>
      <c:tx>
        <c:rich>
          <a:bodyPr rot="0" spcFirstLastPara="1" vertOverflow="ellipsis" vert="horz" wrap="square" anchor="ctr" anchorCtr="1"/>
          <a:lstStyle/>
          <a:p>
            <a:pPr>
              <a:defRPr sz="1200" b="1" i="0" u="none" strike="noStrike" kern="1200" spc="0" baseline="0">
                <a:solidFill>
                  <a:schemeClr val="tx1">
                    <a:lumMod val="65000"/>
                    <a:lumOff val="35000"/>
                  </a:schemeClr>
                </a:solidFill>
                <a:latin typeface="+mn-lt"/>
                <a:ea typeface="+mn-ea"/>
                <a:cs typeface="+mn-cs"/>
              </a:defRPr>
            </a:pPr>
            <a:r>
              <a:rPr lang="en-US" sz="1200" b="1" dirty="0"/>
              <a:t>How long do projects remain on your dashboard?</a:t>
            </a:r>
          </a:p>
        </c:rich>
      </c:tx>
      <c:layout/>
      <c:overlay val="0"/>
      <c:spPr>
        <a:noFill/>
        <a:ln>
          <a:noFill/>
        </a:ln>
        <a:effectLst/>
      </c:spPr>
    </c:title>
    <c:autoTitleDeleted val="0"/>
    <c:plotArea>
      <c:layout/>
      <c:pieChart>
        <c:varyColors val="1"/>
        <c:ser>
          <c:idx val="0"/>
          <c:order val="0"/>
          <c:dPt>
            <c:idx val="0"/>
            <c:bubble3D val="0"/>
            <c:spPr>
              <a:solidFill>
                <a:schemeClr val="accent1">
                  <a:shade val="58000"/>
                </a:schemeClr>
              </a:solidFill>
              <a:ln w="19050">
                <a:solidFill>
                  <a:schemeClr val="lt1"/>
                </a:solidFill>
              </a:ln>
              <a:effectLst/>
            </c:spPr>
            <c:extLst xmlns:c16r2="http://schemas.microsoft.com/office/drawing/2015/06/chart">
              <c:ext xmlns:c16="http://schemas.microsoft.com/office/drawing/2014/chart" uri="{C3380CC4-5D6E-409C-BE32-E72D297353CC}">
                <c16:uniqueId val="{00000001-9D91-8942-82C6-B76280E80B15}"/>
              </c:ext>
            </c:extLst>
          </c:dPt>
          <c:dPt>
            <c:idx val="1"/>
            <c:bubble3D val="0"/>
            <c:spPr>
              <a:solidFill>
                <a:schemeClr val="accent1">
                  <a:lumMod val="60000"/>
                  <a:lumOff val="40000"/>
                </a:schemeClr>
              </a:solidFill>
              <a:ln w="19050">
                <a:solidFill>
                  <a:schemeClr val="lt1"/>
                </a:solidFill>
              </a:ln>
              <a:effectLst/>
            </c:spPr>
            <c:extLst xmlns:c16r2="http://schemas.microsoft.com/office/drawing/2015/06/chart">
              <c:ext xmlns:c16="http://schemas.microsoft.com/office/drawing/2014/chart" uri="{C3380CC4-5D6E-409C-BE32-E72D297353CC}">
                <c16:uniqueId val="{00000003-9D91-8942-82C6-B76280E80B15}"/>
              </c:ext>
            </c:extLst>
          </c:dPt>
          <c:dLbls>
            <c:dLbl>
              <c:idx val="0"/>
              <c:layout>
                <c:manualLayout>
                  <c:x val="-1.0557453665992901E-3"/>
                  <c:y val="-0.1691498979294255"/>
                </c:manualLayout>
              </c:layout>
              <c:showLegendKey val="0"/>
              <c:showVal val="0"/>
              <c:showCatName val="1"/>
              <c:showSerName val="0"/>
              <c:showPercent val="1"/>
              <c:showBubbleSize val="0"/>
              <c:extLst xmlns:c16r2="http://schemas.microsoft.com/office/drawing/2015/06/chart">
                <c:ext xmlns:c15="http://schemas.microsoft.com/office/drawing/2012/chart" uri="{CE6537A1-D6FC-4f65-9D91-7224C49458BB}"/>
                <c:ext xmlns:c16="http://schemas.microsoft.com/office/drawing/2014/chart" uri="{C3380CC4-5D6E-409C-BE32-E72D297353CC}">
                  <c16:uniqueId val="{00000001-9D91-8942-82C6-B76280E80B15}"/>
                </c:ext>
              </c:extLst>
            </c:dLbl>
            <c:dLbl>
              <c:idx val="1"/>
              <c:layout>
                <c:manualLayout>
                  <c:x val="5.0868200298492096E-3"/>
                  <c:y val="-3.3159039716612486E-2"/>
                </c:manualLayout>
              </c:layout>
              <c:spPr>
                <a:noFill/>
                <a:ln>
                  <a:noFill/>
                </a:ln>
                <a:effectLst/>
              </c:spPr>
              <c:txPr>
                <a:bodyPr rot="0" spcFirstLastPara="1" vertOverflow="ellipsis" vert="horz" wrap="square" lIns="38100" tIns="19050" rIns="38100" bIns="19050" anchor="ctr" anchorCtr="1">
                  <a:no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0"/>
              <c:showCatName val="1"/>
              <c:showSerName val="0"/>
              <c:showPercent val="1"/>
              <c:showBubbleSize val="0"/>
              <c:extLst xmlns:c16r2="http://schemas.microsoft.com/office/drawing/2015/06/chart">
                <c:ext xmlns:c15="http://schemas.microsoft.com/office/drawing/2012/chart" uri="{CE6537A1-D6FC-4f65-9D91-7224C49458BB}">
                  <c15:layout>
                    <c:manualLayout>
                      <c:w val="0.18980865627090729"/>
                      <c:h val="0.19971199199122114"/>
                    </c:manualLayout>
                  </c15:layout>
                </c:ext>
                <c:ext xmlns:c16="http://schemas.microsoft.com/office/drawing/2014/chart" uri="{C3380CC4-5D6E-409C-BE32-E72D297353CC}">
                  <c16:uniqueId val="{00000003-9D91-8942-82C6-B76280E80B15}"/>
                </c:ext>
              </c:extLst>
            </c:dLbl>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0"/>
            <c:showCatName val="1"/>
            <c:showSerName val="0"/>
            <c:showPercent val="1"/>
            <c:showBubbleSize val="0"/>
            <c:showLeaderLines val="1"/>
            <c:leaderLines>
              <c:spPr>
                <a:ln w="9525" cap="flat" cmpd="sng" algn="ctr">
                  <a:solidFill>
                    <a:schemeClr val="tx1">
                      <a:lumMod val="35000"/>
                      <a:lumOff val="65000"/>
                    </a:schemeClr>
                  </a:solidFill>
                  <a:round/>
                </a:ln>
                <a:effectLst/>
              </c:spPr>
            </c:leaderLines>
            <c:extLst xmlns:c16r2="http://schemas.microsoft.com/office/drawing/2015/06/chart">
              <c:ext xmlns:c15="http://schemas.microsoft.com/office/drawing/2012/chart" uri="{CE6537A1-D6FC-4f65-9D91-7224C49458BB}"/>
            </c:extLst>
          </c:dLbls>
          <c:cat>
            <c:strRef>
              <c:f>'Q25'!$A$22:$A$23</c:f>
              <c:strCache>
                <c:ptCount val="2"/>
                <c:pt idx="0">
                  <c:v>Until completion</c:v>
                </c:pt>
                <c:pt idx="1">
                  <c:v>After completion</c:v>
                </c:pt>
              </c:strCache>
            </c:strRef>
          </c:cat>
          <c:val>
            <c:numRef>
              <c:f>'Q25'!$B$22:$B$23</c:f>
              <c:numCache>
                <c:formatCode>General</c:formatCode>
                <c:ptCount val="2"/>
                <c:pt idx="0">
                  <c:v>29</c:v>
                </c:pt>
                <c:pt idx="1">
                  <c:v>19</c:v>
                </c:pt>
              </c:numCache>
            </c:numRef>
          </c:val>
          <c:extLst xmlns:c16r2="http://schemas.microsoft.com/office/drawing/2015/06/chart">
            <c:ext xmlns:c16="http://schemas.microsoft.com/office/drawing/2014/chart" uri="{C3380CC4-5D6E-409C-BE32-E72D297353CC}">
              <c16:uniqueId val="{00000004-9D91-8942-82C6-B76280E80B15}"/>
            </c:ext>
          </c:extLst>
        </c:ser>
        <c:dLbls>
          <c:showLegendKey val="0"/>
          <c:showVal val="1"/>
          <c:showCatName val="0"/>
          <c:showSerName val="0"/>
          <c:showPercent val="0"/>
          <c:showBubbleSize val="0"/>
          <c:showLeaderLines val="1"/>
        </c:dLbls>
        <c:firstSliceAng val="0"/>
      </c:pieChart>
      <c:spPr>
        <a:noFill/>
        <a:ln>
          <a:noFill/>
        </a:ln>
        <a:effectLst/>
      </c:spPr>
    </c:plotArea>
    <c:plotVisOnly val="1"/>
    <c:dispBlanksAs val="gap"/>
    <c:showDLblsOverMax val="0"/>
    <c:extLst xmlns:c16r2="http://schemas.microsoft.com/office/drawing/2015/06/char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1">
    <c:autoUpdate val="0"/>
  </c:externalData>
</c:chartSpace>
</file>

<file path=ppt/charts/chart2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3"/>
    </mc:Choice>
    <mc:Fallback>
      <c:style val="3"/>
    </mc:Fallback>
  </mc:AlternateContent>
  <c:chart>
    <c:title>
      <c:tx>
        <c:rich>
          <a:bodyPr rot="0" spcFirstLastPara="1" vertOverflow="ellipsis" vert="horz" wrap="square" anchor="ctr" anchorCtr="1"/>
          <a:lstStyle/>
          <a:p>
            <a:pPr>
              <a:defRPr sz="1200" b="0" i="0" u="none" strike="noStrike" kern="1200" spc="0" baseline="0">
                <a:solidFill>
                  <a:schemeClr val="tx1">
                    <a:lumMod val="65000"/>
                    <a:lumOff val="35000"/>
                  </a:schemeClr>
                </a:solidFill>
                <a:latin typeface="+mn-lt"/>
                <a:ea typeface="+mn-ea"/>
                <a:cs typeface="+mn-cs"/>
              </a:defRPr>
            </a:pPr>
            <a:r>
              <a:rPr lang="en-US" sz="1200" b="1" dirty="0"/>
              <a:t>Do you have a mechanism for evaluating the effectiveness of the dashboard?</a:t>
            </a:r>
          </a:p>
        </c:rich>
      </c:tx>
      <c:layout/>
      <c:overlay val="0"/>
      <c:spPr>
        <a:noFill/>
        <a:ln>
          <a:noFill/>
        </a:ln>
        <a:effectLst/>
      </c:spPr>
    </c:title>
    <c:autoTitleDeleted val="0"/>
    <c:plotArea>
      <c:layout/>
      <c:pieChart>
        <c:varyColors val="1"/>
        <c:ser>
          <c:idx val="0"/>
          <c:order val="0"/>
          <c:dPt>
            <c:idx val="0"/>
            <c:bubble3D val="0"/>
            <c:spPr>
              <a:solidFill>
                <a:schemeClr val="accent1">
                  <a:shade val="58000"/>
                </a:schemeClr>
              </a:solidFill>
              <a:ln w="19050">
                <a:solidFill>
                  <a:schemeClr val="lt1"/>
                </a:solidFill>
              </a:ln>
              <a:effectLst/>
            </c:spPr>
            <c:extLst xmlns:c16r2="http://schemas.microsoft.com/office/drawing/2015/06/chart">
              <c:ext xmlns:c16="http://schemas.microsoft.com/office/drawing/2014/chart" uri="{C3380CC4-5D6E-409C-BE32-E72D297353CC}">
                <c16:uniqueId val="{00000001-DE51-8C40-B89E-810767D71E75}"/>
              </c:ext>
            </c:extLst>
          </c:dPt>
          <c:dPt>
            <c:idx val="1"/>
            <c:bubble3D val="0"/>
            <c:spPr>
              <a:solidFill>
                <a:schemeClr val="accent1">
                  <a:lumMod val="60000"/>
                  <a:lumOff val="40000"/>
                </a:schemeClr>
              </a:solidFill>
              <a:ln w="19050">
                <a:solidFill>
                  <a:schemeClr val="lt1"/>
                </a:solidFill>
              </a:ln>
              <a:effectLst/>
            </c:spPr>
            <c:extLst xmlns:c16r2="http://schemas.microsoft.com/office/drawing/2015/06/chart">
              <c:ext xmlns:c16="http://schemas.microsoft.com/office/drawing/2014/chart" uri="{C3380CC4-5D6E-409C-BE32-E72D297353CC}">
                <c16:uniqueId val="{00000003-DE51-8C40-B89E-810767D71E75}"/>
              </c:ext>
            </c:extLst>
          </c:dPt>
          <c:dPt>
            <c:idx val="2"/>
            <c:bubble3D val="0"/>
            <c:spPr>
              <a:solidFill>
                <a:schemeClr val="accent1">
                  <a:lumMod val="40000"/>
                  <a:lumOff val="60000"/>
                </a:schemeClr>
              </a:solidFill>
              <a:ln w="19050">
                <a:solidFill>
                  <a:schemeClr val="lt1"/>
                </a:solidFill>
              </a:ln>
              <a:effectLst/>
            </c:spPr>
            <c:extLst xmlns:c16r2="http://schemas.microsoft.com/office/drawing/2015/06/chart">
              <c:ext xmlns:c16="http://schemas.microsoft.com/office/drawing/2014/chart" uri="{C3380CC4-5D6E-409C-BE32-E72D297353CC}">
                <c16:uniqueId val="{00000005-DE51-8C40-B89E-810767D71E75}"/>
              </c:ext>
            </c:extLst>
          </c:dPt>
          <c:dLbls>
            <c:dLbl>
              <c:idx val="0"/>
              <c:layout>
                <c:manualLayout>
                  <c:x val="-1.0557453665992901E-3"/>
                  <c:y val="-0.1691498979294255"/>
                </c:manualLayout>
              </c:layout>
              <c:showLegendKey val="0"/>
              <c:showVal val="0"/>
              <c:showCatName val="1"/>
              <c:showSerName val="0"/>
              <c:showPercent val="1"/>
              <c:showBubbleSize val="0"/>
              <c:extLst xmlns:c16r2="http://schemas.microsoft.com/office/drawing/2015/06/chart">
                <c:ext xmlns:c15="http://schemas.microsoft.com/office/drawing/2012/chart" uri="{CE6537A1-D6FC-4f65-9D91-7224C49458BB}"/>
                <c:ext xmlns:c16="http://schemas.microsoft.com/office/drawing/2014/chart" uri="{C3380CC4-5D6E-409C-BE32-E72D297353CC}">
                  <c16:uniqueId val="{00000001-DE51-8C40-B89E-810767D71E75}"/>
                </c:ext>
              </c:extLst>
            </c:dLbl>
            <c:dLbl>
              <c:idx val="1"/>
              <c:layout>
                <c:manualLayout>
                  <c:x val="2.3387576552930861E-2"/>
                  <c:y val="1.0705966155208594E-3"/>
                </c:manualLayout>
              </c:layout>
              <c:spPr>
                <a:noFill/>
                <a:ln>
                  <a:noFill/>
                </a:ln>
                <a:effectLst/>
              </c:spPr>
              <c:txPr>
                <a:bodyPr rot="0" spcFirstLastPara="1" vertOverflow="ellipsis" vert="horz" wrap="square" lIns="38100" tIns="19050" rIns="38100" bIns="19050" anchor="ctr" anchorCtr="1">
                  <a:no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0"/>
              <c:showCatName val="1"/>
              <c:showSerName val="0"/>
              <c:showPercent val="1"/>
              <c:showBubbleSize val="0"/>
              <c:extLst xmlns:c16r2="http://schemas.microsoft.com/office/drawing/2015/06/chart">
                <c:ext xmlns:c15="http://schemas.microsoft.com/office/drawing/2012/chart" uri="{CE6537A1-D6FC-4f65-9D91-7224C49458BB}">
                  <c15:layout>
                    <c:manualLayout>
                      <c:w val="0.23163872163038443"/>
                      <c:h val="0.16059218759024313"/>
                    </c:manualLayout>
                  </c15:layout>
                </c:ext>
                <c:ext xmlns:c16="http://schemas.microsoft.com/office/drawing/2014/chart" uri="{C3380CC4-5D6E-409C-BE32-E72D297353CC}">
                  <c16:uniqueId val="{00000003-DE51-8C40-B89E-810767D71E75}"/>
                </c:ext>
              </c:extLst>
            </c:dLbl>
            <c:dLbl>
              <c:idx val="2"/>
              <c:layout>
                <c:manualLayout>
                  <c:x val="1.6993669908908444E-2"/>
                  <c:y val="5.7874400785476343E-2"/>
                </c:manualLayout>
              </c:layout>
              <c:spPr>
                <a:noFill/>
                <a:ln>
                  <a:noFill/>
                </a:ln>
                <a:effectLst/>
              </c:spPr>
              <c:txPr>
                <a:bodyPr rot="0" spcFirstLastPara="1" vertOverflow="ellipsis" vert="horz" wrap="square" lIns="38100" tIns="19050" rIns="38100" bIns="19050" anchor="ctr" anchorCtr="1">
                  <a:no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0"/>
              <c:showCatName val="1"/>
              <c:showSerName val="0"/>
              <c:showPercent val="1"/>
              <c:showBubbleSize val="0"/>
              <c:extLst xmlns:c16r2="http://schemas.microsoft.com/office/drawing/2015/06/chart">
                <c:ext xmlns:c15="http://schemas.microsoft.com/office/drawing/2012/chart" uri="{CE6537A1-D6FC-4f65-9D91-7224C49458BB}">
                  <c15:layout>
                    <c:manualLayout>
                      <c:w val="0.17799516236940974"/>
                      <c:h val="0.18601351481431566"/>
                    </c:manualLayout>
                  </c15:layout>
                </c:ext>
                <c:ext xmlns:c16="http://schemas.microsoft.com/office/drawing/2014/chart" uri="{C3380CC4-5D6E-409C-BE32-E72D297353CC}">
                  <c16:uniqueId val="{00000005-DE51-8C40-B89E-810767D71E75}"/>
                </c:ext>
              </c:extLst>
            </c:dLbl>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0"/>
            <c:showCatName val="1"/>
            <c:showSerName val="0"/>
            <c:showPercent val="1"/>
            <c:showBubbleSize val="0"/>
            <c:showLeaderLines val="1"/>
            <c:leaderLines>
              <c:spPr>
                <a:ln w="9525" cap="flat" cmpd="sng" algn="ctr">
                  <a:solidFill>
                    <a:schemeClr val="tx1">
                      <a:lumMod val="35000"/>
                      <a:lumOff val="65000"/>
                    </a:schemeClr>
                  </a:solidFill>
                  <a:round/>
                </a:ln>
                <a:effectLst/>
              </c:spPr>
            </c:leaderLines>
            <c:extLst xmlns:c16r2="http://schemas.microsoft.com/office/drawing/2015/06/chart">
              <c:ext xmlns:c15="http://schemas.microsoft.com/office/drawing/2012/chart" uri="{CE6537A1-D6FC-4f65-9D91-7224C49458BB}"/>
            </c:extLst>
          </c:dLbls>
          <c:cat>
            <c:strRef>
              <c:f>'Q26'!$A$22:$A$24</c:f>
              <c:strCache>
                <c:ptCount val="3"/>
                <c:pt idx="0">
                  <c:v>No</c:v>
                </c:pt>
                <c:pt idx="1">
                  <c:v>Yes, ad hoc check ins</c:v>
                </c:pt>
                <c:pt idx="2">
                  <c:v>Yes, periodic reviews</c:v>
                </c:pt>
              </c:strCache>
            </c:strRef>
          </c:cat>
          <c:val>
            <c:numRef>
              <c:f>'Q26'!$B$22:$B$24</c:f>
              <c:numCache>
                <c:formatCode>General</c:formatCode>
                <c:ptCount val="3"/>
                <c:pt idx="0">
                  <c:v>26</c:v>
                </c:pt>
                <c:pt idx="1">
                  <c:v>11</c:v>
                </c:pt>
                <c:pt idx="2">
                  <c:v>10</c:v>
                </c:pt>
              </c:numCache>
            </c:numRef>
          </c:val>
          <c:extLst xmlns:c16r2="http://schemas.microsoft.com/office/drawing/2015/06/chart">
            <c:ext xmlns:c16="http://schemas.microsoft.com/office/drawing/2014/chart" uri="{C3380CC4-5D6E-409C-BE32-E72D297353CC}">
              <c16:uniqueId val="{00000006-DE51-8C40-B89E-810767D71E75}"/>
            </c:ext>
          </c:extLst>
        </c:ser>
        <c:dLbls>
          <c:showLegendKey val="0"/>
          <c:showVal val="1"/>
          <c:showCatName val="0"/>
          <c:showSerName val="0"/>
          <c:showPercent val="0"/>
          <c:showBubbleSize val="0"/>
          <c:showLeaderLines val="1"/>
        </c:dLbls>
        <c:firstSliceAng val="0"/>
      </c:pieChart>
      <c:spPr>
        <a:noFill/>
        <a:ln>
          <a:noFill/>
        </a:ln>
        <a:effectLst/>
      </c:spPr>
    </c:plotArea>
    <c:plotVisOnly val="1"/>
    <c:dispBlanksAs val="gap"/>
    <c:showDLblsOverMax val="0"/>
    <c:extLst xmlns:c16r2="http://schemas.microsoft.com/office/drawing/2015/06/char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3"/>
    </mc:Choice>
    <mc:Fallback>
      <c:style val="3"/>
    </mc:Fallback>
  </mc:AlternateContent>
  <c:chart>
    <c:title>
      <c:tx>
        <c:rich>
          <a:bodyPr rot="0" spcFirstLastPara="1" vertOverflow="ellipsis" vert="horz" wrap="square" anchor="ctr" anchorCtr="1"/>
          <a:lstStyle/>
          <a:p>
            <a:pPr>
              <a:defRPr sz="1200" b="1" i="0" u="none" strike="noStrike" kern="1200" spc="0" baseline="0">
                <a:solidFill>
                  <a:schemeClr val="tx1">
                    <a:lumMod val="65000"/>
                    <a:lumOff val="35000"/>
                  </a:schemeClr>
                </a:solidFill>
                <a:latin typeface="+mn-lt"/>
                <a:ea typeface="+mn-ea"/>
                <a:cs typeface="+mn-cs"/>
              </a:defRPr>
            </a:pPr>
            <a:r>
              <a:rPr lang="en-US" sz="1200" b="1" dirty="0"/>
              <a:t>Revenue in 2017 (in millions) </a:t>
            </a:r>
          </a:p>
        </c:rich>
      </c:tx>
      <c:layout/>
      <c:overlay val="0"/>
      <c:spPr>
        <a:noFill/>
        <a:ln>
          <a:noFill/>
        </a:ln>
        <a:effectLst/>
      </c:spPr>
    </c:title>
    <c:autoTitleDeleted val="0"/>
    <c:plotArea>
      <c:layout/>
      <c:pieChart>
        <c:varyColors val="1"/>
        <c:ser>
          <c:idx val="0"/>
          <c:order val="0"/>
          <c:dPt>
            <c:idx val="0"/>
            <c:bubble3D val="0"/>
            <c:spPr>
              <a:solidFill>
                <a:schemeClr val="accent1">
                  <a:shade val="58000"/>
                </a:schemeClr>
              </a:solidFill>
              <a:ln w="19050">
                <a:solidFill>
                  <a:schemeClr val="lt1"/>
                </a:solidFill>
              </a:ln>
              <a:effectLst/>
            </c:spPr>
            <c:extLst xmlns:c16r2="http://schemas.microsoft.com/office/drawing/2015/06/chart">
              <c:ext xmlns:c16="http://schemas.microsoft.com/office/drawing/2014/chart" uri="{C3380CC4-5D6E-409C-BE32-E72D297353CC}">
                <c16:uniqueId val="{00000001-E74A-EB43-ADB1-29673ED41840}"/>
              </c:ext>
            </c:extLst>
          </c:dPt>
          <c:dPt>
            <c:idx val="1"/>
            <c:bubble3D val="0"/>
            <c:spPr>
              <a:solidFill>
                <a:schemeClr val="accent1">
                  <a:tint val="54000"/>
                </a:schemeClr>
              </a:solidFill>
              <a:ln w="19050">
                <a:solidFill>
                  <a:schemeClr val="lt1"/>
                </a:solidFill>
              </a:ln>
              <a:effectLst/>
            </c:spPr>
            <c:extLst xmlns:c16r2="http://schemas.microsoft.com/office/drawing/2015/06/chart">
              <c:ext xmlns:c16="http://schemas.microsoft.com/office/drawing/2014/chart" uri="{C3380CC4-5D6E-409C-BE32-E72D297353CC}">
                <c16:uniqueId val="{00000003-E74A-EB43-ADB1-29673ED41840}"/>
              </c:ext>
            </c:extLst>
          </c:dPt>
          <c:dPt>
            <c:idx val="2"/>
            <c:bubble3D val="0"/>
            <c:spPr>
              <a:solidFill>
                <a:schemeClr val="accent1">
                  <a:lumMod val="40000"/>
                  <a:lumOff val="60000"/>
                </a:schemeClr>
              </a:solidFill>
              <a:ln w="19050">
                <a:solidFill>
                  <a:schemeClr val="lt1"/>
                </a:solidFill>
              </a:ln>
              <a:effectLst/>
            </c:spPr>
            <c:extLst xmlns:c16r2="http://schemas.microsoft.com/office/drawing/2015/06/chart">
              <c:ext xmlns:c16="http://schemas.microsoft.com/office/drawing/2014/chart" uri="{C3380CC4-5D6E-409C-BE32-E72D297353CC}">
                <c16:uniqueId val="{00000005-E74A-EB43-ADB1-29673ED41840}"/>
              </c:ext>
            </c:extLst>
          </c:dPt>
          <c:dPt>
            <c:idx val="3"/>
            <c:bubble3D val="0"/>
            <c:spPr>
              <a:solidFill>
                <a:schemeClr val="accent1">
                  <a:tint val="90000"/>
                </a:schemeClr>
              </a:solidFill>
              <a:ln w="19050">
                <a:solidFill>
                  <a:schemeClr val="lt1"/>
                </a:solidFill>
              </a:ln>
              <a:effectLst/>
            </c:spPr>
            <c:extLst xmlns:c16r2="http://schemas.microsoft.com/office/drawing/2015/06/chart">
              <c:ext xmlns:c16="http://schemas.microsoft.com/office/drawing/2014/chart" uri="{C3380CC4-5D6E-409C-BE32-E72D297353CC}">
                <c16:uniqueId val="{00000007-E74A-EB43-ADB1-29673ED41840}"/>
              </c:ext>
            </c:extLst>
          </c:dPt>
          <c:dPt>
            <c:idx val="4"/>
            <c:bubble3D val="0"/>
            <c:spPr>
              <a:solidFill>
                <a:schemeClr val="accent1">
                  <a:lumMod val="20000"/>
                  <a:lumOff val="80000"/>
                </a:schemeClr>
              </a:solidFill>
              <a:ln w="19050">
                <a:solidFill>
                  <a:schemeClr val="lt1"/>
                </a:solidFill>
              </a:ln>
              <a:effectLst/>
            </c:spPr>
            <c:extLst xmlns:c16r2="http://schemas.microsoft.com/office/drawing/2015/06/chart">
              <c:ext xmlns:c16="http://schemas.microsoft.com/office/drawing/2014/chart" uri="{C3380CC4-5D6E-409C-BE32-E72D297353CC}">
                <c16:uniqueId val="{00000009-E74A-EB43-ADB1-29673ED41840}"/>
              </c:ext>
            </c:extLst>
          </c:dPt>
          <c:dPt>
            <c:idx val="5"/>
            <c:bubble3D val="0"/>
            <c:spPr>
              <a:solidFill>
                <a:schemeClr val="accent1">
                  <a:tint val="50000"/>
                </a:schemeClr>
              </a:solidFill>
              <a:ln w="19050">
                <a:solidFill>
                  <a:schemeClr val="lt1"/>
                </a:solidFill>
              </a:ln>
              <a:effectLst/>
            </c:spPr>
            <c:extLst xmlns:c16r2="http://schemas.microsoft.com/office/drawing/2015/06/chart">
              <c:ext xmlns:c16="http://schemas.microsoft.com/office/drawing/2014/chart" uri="{C3380CC4-5D6E-409C-BE32-E72D297353CC}">
                <c16:uniqueId val="{0000000B-E74A-EB43-ADB1-29673ED41840}"/>
              </c:ext>
            </c:extLst>
          </c:dPt>
          <c:dLbls>
            <c:dLbl>
              <c:idx val="0"/>
              <c:layout>
                <c:manualLayout>
                  <c:x val="9.0567258935564998E-2"/>
                  <c:y val="5.2581442025629151E-2"/>
                </c:manualLayout>
              </c:layout>
              <c:showLegendKey val="0"/>
              <c:showVal val="0"/>
              <c:showCatName val="1"/>
              <c:showSerName val="0"/>
              <c:showPercent val="1"/>
              <c:showBubbleSize val="0"/>
              <c:extLst xmlns:c16r2="http://schemas.microsoft.com/office/drawing/2015/06/chart">
                <c:ext xmlns:c15="http://schemas.microsoft.com/office/drawing/2012/chart" uri="{CE6537A1-D6FC-4f65-9D91-7224C49458BB}"/>
                <c:ext xmlns:c16="http://schemas.microsoft.com/office/drawing/2014/chart" uri="{C3380CC4-5D6E-409C-BE32-E72D297353CC}">
                  <c16:uniqueId val="{00000001-E74A-EB43-ADB1-29673ED41840}"/>
                </c:ext>
              </c:extLst>
            </c:dLbl>
            <c:dLbl>
              <c:idx val="1"/>
              <c:layout>
                <c:manualLayout>
                  <c:x val="4.8243041476102914E-2"/>
                  <c:y val="9.648075775369154E-2"/>
                </c:manualLayout>
              </c:layout>
              <c:showLegendKey val="0"/>
              <c:showVal val="0"/>
              <c:showCatName val="1"/>
              <c:showSerName val="0"/>
              <c:showPercent val="1"/>
              <c:showBubbleSize val="0"/>
              <c:extLst xmlns:c16r2="http://schemas.microsoft.com/office/drawing/2015/06/chart">
                <c:ext xmlns:c15="http://schemas.microsoft.com/office/drawing/2012/chart" uri="{CE6537A1-D6FC-4f65-9D91-7224C49458BB}"/>
                <c:ext xmlns:c16="http://schemas.microsoft.com/office/drawing/2014/chart" uri="{C3380CC4-5D6E-409C-BE32-E72D297353CC}">
                  <c16:uniqueId val="{00000003-E74A-EB43-ADB1-29673ED41840}"/>
                </c:ext>
              </c:extLst>
            </c:dLbl>
            <c:dLbl>
              <c:idx val="2"/>
              <c:layout>
                <c:manualLayout>
                  <c:x val="1.9960237006302211E-2"/>
                  <c:y val="-2.4217315133896862E-2"/>
                </c:manualLayout>
              </c:layout>
              <c:spPr>
                <a:noFill/>
                <a:ln>
                  <a:noFill/>
                </a:ln>
                <a:effectLst/>
              </c:spPr>
              <c:txPr>
                <a:bodyPr rot="0" spcFirstLastPara="1" vertOverflow="ellipsis" vert="horz" wrap="square" lIns="38100" tIns="19050" rIns="38100" bIns="19050" anchor="ctr" anchorCtr="1">
                  <a:no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0"/>
              <c:showCatName val="1"/>
              <c:showSerName val="0"/>
              <c:showPercent val="1"/>
              <c:showBubbleSize val="0"/>
              <c:extLst xmlns:c16r2="http://schemas.microsoft.com/office/drawing/2015/06/chart">
                <c:ext xmlns:c15="http://schemas.microsoft.com/office/drawing/2012/chart" uri="{CE6537A1-D6FC-4f65-9D91-7224C49458BB}">
                  <c15:layout>
                    <c:manualLayout>
                      <c:w val="0.24858333081927975"/>
                      <c:h val="0.2495833333333333"/>
                    </c:manualLayout>
                  </c15:layout>
                </c:ext>
                <c:ext xmlns:c16="http://schemas.microsoft.com/office/drawing/2014/chart" uri="{C3380CC4-5D6E-409C-BE32-E72D297353CC}">
                  <c16:uniqueId val="{00000005-E74A-EB43-ADB1-29673ED41840}"/>
                </c:ext>
              </c:extLst>
            </c:dLbl>
            <c:dLbl>
              <c:idx val="3"/>
              <c:layout>
                <c:manualLayout>
                  <c:x val="-0.1076041617552297"/>
                  <c:y val="-5.0415647921760481E-2"/>
                </c:manualLayout>
              </c:layout>
              <c:showLegendKey val="0"/>
              <c:showVal val="0"/>
              <c:showCatName val="1"/>
              <c:showSerName val="0"/>
              <c:showPercent val="1"/>
              <c:showBubbleSize val="0"/>
              <c:extLst xmlns:c16r2="http://schemas.microsoft.com/office/drawing/2015/06/chart">
                <c:ext xmlns:c15="http://schemas.microsoft.com/office/drawing/2012/chart" uri="{CE6537A1-D6FC-4f65-9D91-7224C49458BB}"/>
                <c:ext xmlns:c16="http://schemas.microsoft.com/office/drawing/2014/chart" uri="{C3380CC4-5D6E-409C-BE32-E72D297353CC}">
                  <c16:uniqueId val="{00000007-E74A-EB43-ADB1-29673ED41840}"/>
                </c:ext>
              </c:extLst>
            </c:dLbl>
            <c:dLbl>
              <c:idx val="4"/>
              <c:layout>
                <c:manualLayout>
                  <c:x val="-3.7114118220252429E-2"/>
                  <c:y val="-6.1194386154053482E-2"/>
                </c:manualLayout>
              </c:layout>
              <c:showLegendKey val="0"/>
              <c:showVal val="0"/>
              <c:showCatName val="1"/>
              <c:showSerName val="0"/>
              <c:showPercent val="1"/>
              <c:showBubbleSize val="0"/>
              <c:extLst xmlns:c16r2="http://schemas.microsoft.com/office/drawing/2015/06/chart">
                <c:ext xmlns:c15="http://schemas.microsoft.com/office/drawing/2012/chart" uri="{CE6537A1-D6FC-4f65-9D91-7224C49458BB}"/>
                <c:ext xmlns:c16="http://schemas.microsoft.com/office/drawing/2014/chart" uri="{C3380CC4-5D6E-409C-BE32-E72D297353CC}">
                  <c16:uniqueId val="{00000009-E74A-EB43-ADB1-29673ED41840}"/>
                </c:ext>
              </c:extLst>
            </c:dLbl>
            <c:dLbl>
              <c:idx val="5"/>
              <c:layout>
                <c:manualLayout>
                  <c:x val="-0.17295582064218021"/>
                  <c:y val="3.2400130912731265E-2"/>
                </c:manualLayout>
              </c:layout>
              <c:showLegendKey val="0"/>
              <c:showVal val="0"/>
              <c:showCatName val="1"/>
              <c:showSerName val="0"/>
              <c:showPercent val="1"/>
              <c:showBubbleSize val="0"/>
              <c:extLst xmlns:c16r2="http://schemas.microsoft.com/office/drawing/2015/06/chart">
                <c:ext xmlns:c15="http://schemas.microsoft.com/office/drawing/2012/chart" uri="{CE6537A1-D6FC-4f65-9D91-7224C49458BB}"/>
                <c:ext xmlns:c16="http://schemas.microsoft.com/office/drawing/2014/chart" uri="{C3380CC4-5D6E-409C-BE32-E72D297353CC}">
                  <c16:uniqueId val="{0000000B-E74A-EB43-ADB1-29673ED41840}"/>
                </c:ext>
              </c:extLst>
            </c:dLbl>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0"/>
            <c:showCatName val="1"/>
            <c:showSerName val="0"/>
            <c:showPercent val="1"/>
            <c:showBubbleSize val="0"/>
            <c:showLeaderLines val="1"/>
            <c:leaderLines>
              <c:spPr>
                <a:ln w="9525" cap="flat" cmpd="sng" algn="ctr">
                  <a:solidFill>
                    <a:schemeClr val="tx1">
                      <a:lumMod val="35000"/>
                      <a:lumOff val="65000"/>
                    </a:schemeClr>
                  </a:solidFill>
                  <a:round/>
                </a:ln>
                <a:effectLst/>
              </c:spPr>
            </c:leaderLines>
            <c:extLst xmlns:c16r2="http://schemas.microsoft.com/office/drawing/2015/06/chart">
              <c:ext xmlns:c15="http://schemas.microsoft.com/office/drawing/2012/chart" uri="{CE6537A1-D6FC-4f65-9D91-7224C49458BB}"/>
            </c:extLst>
          </c:dLbls>
          <c:cat>
            <c:strRef>
              <c:f>'Q32'!$A$22:$A$27</c:f>
              <c:strCache>
                <c:ptCount val="6"/>
                <c:pt idx="0">
                  <c:v>&lt; 100</c:v>
                </c:pt>
                <c:pt idx="1">
                  <c:v>101 - 1,000</c:v>
                </c:pt>
                <c:pt idx="2">
                  <c:v>1,001 - 5,000</c:v>
                </c:pt>
                <c:pt idx="3">
                  <c:v>5,001 - 10,000</c:v>
                </c:pt>
                <c:pt idx="4">
                  <c:v>10,001 - 50,000</c:v>
                </c:pt>
                <c:pt idx="5">
                  <c:v>&gt; 50,000</c:v>
                </c:pt>
              </c:strCache>
            </c:strRef>
          </c:cat>
          <c:val>
            <c:numRef>
              <c:f>'Q32'!$B$22:$B$27</c:f>
              <c:numCache>
                <c:formatCode>General</c:formatCode>
                <c:ptCount val="6"/>
                <c:pt idx="0">
                  <c:v>2</c:v>
                </c:pt>
                <c:pt idx="1">
                  <c:v>7</c:v>
                </c:pt>
                <c:pt idx="2">
                  <c:v>13</c:v>
                </c:pt>
                <c:pt idx="3">
                  <c:v>8</c:v>
                </c:pt>
                <c:pt idx="4">
                  <c:v>7</c:v>
                </c:pt>
                <c:pt idx="5">
                  <c:v>7</c:v>
                </c:pt>
              </c:numCache>
            </c:numRef>
          </c:val>
          <c:extLst xmlns:c16r2="http://schemas.microsoft.com/office/drawing/2015/06/chart">
            <c:ext xmlns:c16="http://schemas.microsoft.com/office/drawing/2014/chart" uri="{C3380CC4-5D6E-409C-BE32-E72D297353CC}">
              <c16:uniqueId val="{0000000C-E74A-EB43-ADB1-29673ED41840}"/>
            </c:ext>
          </c:extLst>
        </c:ser>
        <c:dLbls>
          <c:showLegendKey val="0"/>
          <c:showVal val="1"/>
          <c:showCatName val="0"/>
          <c:showSerName val="0"/>
          <c:showPercent val="0"/>
          <c:showBubbleSize val="0"/>
          <c:showLeaderLines val="1"/>
        </c:dLbls>
        <c:firstSliceAng val="0"/>
      </c:pieChart>
      <c:spPr>
        <a:noFill/>
        <a:ln>
          <a:noFill/>
        </a:ln>
        <a:effectLst/>
      </c:spPr>
    </c:plotArea>
    <c:plotVisOnly val="1"/>
    <c:dispBlanksAs val="gap"/>
    <c:showDLblsOverMax val="0"/>
    <c:extLst xmlns:c16r2="http://schemas.microsoft.com/office/drawing/2015/06/char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3"/>
    </mc:Choice>
    <mc:Fallback>
      <c:style val="3"/>
    </mc:Fallback>
  </mc:AlternateContent>
  <c:chart>
    <c:title>
      <c:tx>
        <c:rich>
          <a:bodyPr rot="0" spcFirstLastPara="1" vertOverflow="ellipsis" vert="horz" wrap="square" anchor="ctr" anchorCtr="1"/>
          <a:lstStyle/>
          <a:p>
            <a:pPr>
              <a:defRPr sz="1440" b="0" i="0" u="none" strike="noStrike" kern="1200" spc="0" baseline="0">
                <a:solidFill>
                  <a:schemeClr val="tx1">
                    <a:lumMod val="65000"/>
                    <a:lumOff val="35000"/>
                  </a:schemeClr>
                </a:solidFill>
                <a:latin typeface="+mn-lt"/>
                <a:ea typeface="+mn-ea"/>
                <a:cs typeface="+mn-cs"/>
              </a:defRPr>
            </a:pPr>
            <a:r>
              <a:rPr lang="en-US" sz="1200" b="1"/>
              <a:t>Respondents by Sector</a:t>
            </a:r>
          </a:p>
        </c:rich>
      </c:tx>
      <c:layout/>
      <c:overlay val="0"/>
      <c:spPr>
        <a:noFill/>
        <a:ln>
          <a:noFill/>
        </a:ln>
        <a:effectLst/>
      </c:spPr>
    </c:title>
    <c:autoTitleDeleted val="0"/>
    <c:plotArea>
      <c:layout/>
      <c:ofPieChart>
        <c:ofPieType val="bar"/>
        <c:varyColors val="1"/>
        <c:ser>
          <c:idx val="0"/>
          <c:order val="0"/>
          <c:dPt>
            <c:idx val="0"/>
            <c:bubble3D val="0"/>
            <c:spPr>
              <a:solidFill>
                <a:schemeClr val="accent1">
                  <a:shade val="38000"/>
                </a:schemeClr>
              </a:solidFill>
              <a:ln w="19050">
                <a:solidFill>
                  <a:schemeClr val="lt1"/>
                </a:solidFill>
              </a:ln>
              <a:effectLst/>
            </c:spPr>
            <c:extLst xmlns:c16r2="http://schemas.microsoft.com/office/drawing/2015/06/chart">
              <c:ext xmlns:c16="http://schemas.microsoft.com/office/drawing/2014/chart" uri="{C3380CC4-5D6E-409C-BE32-E72D297353CC}">
                <c16:uniqueId val="{00000001-C597-9149-A0C0-6D3213222168}"/>
              </c:ext>
            </c:extLst>
          </c:dPt>
          <c:dPt>
            <c:idx val="1"/>
            <c:bubble3D val="0"/>
            <c:spPr>
              <a:solidFill>
                <a:schemeClr val="accent1">
                  <a:shade val="47000"/>
                </a:schemeClr>
              </a:solidFill>
              <a:ln w="19050">
                <a:solidFill>
                  <a:schemeClr val="lt1"/>
                </a:solidFill>
              </a:ln>
              <a:effectLst/>
            </c:spPr>
            <c:extLst xmlns:c16r2="http://schemas.microsoft.com/office/drawing/2015/06/chart">
              <c:ext xmlns:c16="http://schemas.microsoft.com/office/drawing/2014/chart" uri="{C3380CC4-5D6E-409C-BE32-E72D297353CC}">
                <c16:uniqueId val="{00000003-C597-9149-A0C0-6D3213222168}"/>
              </c:ext>
            </c:extLst>
          </c:dPt>
          <c:dPt>
            <c:idx val="2"/>
            <c:bubble3D val="0"/>
            <c:spPr>
              <a:solidFill>
                <a:schemeClr val="accent1">
                  <a:shade val="56000"/>
                </a:schemeClr>
              </a:solidFill>
              <a:ln w="19050">
                <a:solidFill>
                  <a:schemeClr val="lt1"/>
                </a:solidFill>
              </a:ln>
              <a:effectLst/>
            </c:spPr>
            <c:extLst xmlns:c16r2="http://schemas.microsoft.com/office/drawing/2015/06/chart">
              <c:ext xmlns:c16="http://schemas.microsoft.com/office/drawing/2014/chart" uri="{C3380CC4-5D6E-409C-BE32-E72D297353CC}">
                <c16:uniqueId val="{00000005-C597-9149-A0C0-6D3213222168}"/>
              </c:ext>
            </c:extLst>
          </c:dPt>
          <c:dPt>
            <c:idx val="3"/>
            <c:bubble3D val="0"/>
            <c:spPr>
              <a:solidFill>
                <a:schemeClr val="accent1">
                  <a:shade val="65000"/>
                </a:schemeClr>
              </a:solidFill>
              <a:ln w="19050">
                <a:solidFill>
                  <a:schemeClr val="lt1"/>
                </a:solidFill>
              </a:ln>
              <a:effectLst/>
            </c:spPr>
            <c:extLst xmlns:c16r2="http://schemas.microsoft.com/office/drawing/2015/06/chart">
              <c:ext xmlns:c16="http://schemas.microsoft.com/office/drawing/2014/chart" uri="{C3380CC4-5D6E-409C-BE32-E72D297353CC}">
                <c16:uniqueId val="{00000007-C597-9149-A0C0-6D3213222168}"/>
              </c:ext>
            </c:extLst>
          </c:dPt>
          <c:dPt>
            <c:idx val="4"/>
            <c:bubble3D val="0"/>
            <c:spPr>
              <a:solidFill>
                <a:schemeClr val="accent1">
                  <a:shade val="73000"/>
                </a:schemeClr>
              </a:solidFill>
              <a:ln w="19050">
                <a:solidFill>
                  <a:schemeClr val="lt1"/>
                </a:solidFill>
              </a:ln>
              <a:effectLst/>
            </c:spPr>
            <c:extLst xmlns:c16r2="http://schemas.microsoft.com/office/drawing/2015/06/chart">
              <c:ext xmlns:c16="http://schemas.microsoft.com/office/drawing/2014/chart" uri="{C3380CC4-5D6E-409C-BE32-E72D297353CC}">
                <c16:uniqueId val="{00000009-C597-9149-A0C0-6D3213222168}"/>
              </c:ext>
            </c:extLst>
          </c:dPt>
          <c:dPt>
            <c:idx val="5"/>
            <c:bubble3D val="0"/>
            <c:spPr>
              <a:solidFill>
                <a:schemeClr val="accent1">
                  <a:shade val="82000"/>
                </a:schemeClr>
              </a:solidFill>
              <a:ln w="19050">
                <a:solidFill>
                  <a:schemeClr val="lt1"/>
                </a:solidFill>
              </a:ln>
              <a:effectLst/>
            </c:spPr>
            <c:extLst xmlns:c16r2="http://schemas.microsoft.com/office/drawing/2015/06/chart">
              <c:ext xmlns:c16="http://schemas.microsoft.com/office/drawing/2014/chart" uri="{C3380CC4-5D6E-409C-BE32-E72D297353CC}">
                <c16:uniqueId val="{0000000B-C597-9149-A0C0-6D3213222168}"/>
              </c:ext>
            </c:extLst>
          </c:dPt>
          <c:dPt>
            <c:idx val="6"/>
            <c:bubble3D val="0"/>
            <c:spPr>
              <a:solidFill>
                <a:schemeClr val="accent1">
                  <a:shade val="91000"/>
                </a:schemeClr>
              </a:solidFill>
              <a:ln w="19050">
                <a:solidFill>
                  <a:schemeClr val="lt1"/>
                </a:solidFill>
              </a:ln>
              <a:effectLst/>
            </c:spPr>
            <c:extLst xmlns:c16r2="http://schemas.microsoft.com/office/drawing/2015/06/chart">
              <c:ext xmlns:c16="http://schemas.microsoft.com/office/drawing/2014/chart" uri="{C3380CC4-5D6E-409C-BE32-E72D297353CC}">
                <c16:uniqueId val="{0000000D-C597-9149-A0C0-6D3213222168}"/>
              </c:ext>
            </c:extLst>
          </c:dPt>
          <c:dPt>
            <c:idx val="7"/>
            <c:bubble3D val="0"/>
            <c:spPr>
              <a:solidFill>
                <a:schemeClr val="accent1"/>
              </a:solidFill>
              <a:ln w="19050">
                <a:solidFill>
                  <a:schemeClr val="lt1"/>
                </a:solidFill>
              </a:ln>
              <a:effectLst/>
            </c:spPr>
            <c:extLst xmlns:c16r2="http://schemas.microsoft.com/office/drawing/2015/06/chart">
              <c:ext xmlns:c16="http://schemas.microsoft.com/office/drawing/2014/chart" uri="{C3380CC4-5D6E-409C-BE32-E72D297353CC}">
                <c16:uniqueId val="{0000000F-C597-9149-A0C0-6D3213222168}"/>
              </c:ext>
            </c:extLst>
          </c:dPt>
          <c:dPt>
            <c:idx val="8"/>
            <c:bubble3D val="0"/>
            <c:spPr>
              <a:solidFill>
                <a:schemeClr val="accent1">
                  <a:tint val="92000"/>
                </a:schemeClr>
              </a:solidFill>
              <a:ln w="19050">
                <a:solidFill>
                  <a:schemeClr val="lt1"/>
                </a:solidFill>
              </a:ln>
              <a:effectLst/>
            </c:spPr>
            <c:extLst xmlns:c16r2="http://schemas.microsoft.com/office/drawing/2015/06/chart">
              <c:ext xmlns:c16="http://schemas.microsoft.com/office/drawing/2014/chart" uri="{C3380CC4-5D6E-409C-BE32-E72D297353CC}">
                <c16:uniqueId val="{00000011-C597-9149-A0C0-6D3213222168}"/>
              </c:ext>
            </c:extLst>
          </c:dPt>
          <c:dPt>
            <c:idx val="9"/>
            <c:bubble3D val="0"/>
            <c:spPr>
              <a:solidFill>
                <a:schemeClr val="accent1">
                  <a:tint val="83000"/>
                </a:schemeClr>
              </a:solidFill>
              <a:ln w="19050">
                <a:solidFill>
                  <a:schemeClr val="lt1"/>
                </a:solidFill>
              </a:ln>
              <a:effectLst/>
            </c:spPr>
            <c:extLst xmlns:c16r2="http://schemas.microsoft.com/office/drawing/2015/06/chart">
              <c:ext xmlns:c16="http://schemas.microsoft.com/office/drawing/2014/chart" uri="{C3380CC4-5D6E-409C-BE32-E72D297353CC}">
                <c16:uniqueId val="{00000013-C597-9149-A0C0-6D3213222168}"/>
              </c:ext>
            </c:extLst>
          </c:dPt>
          <c:dPt>
            <c:idx val="10"/>
            <c:bubble3D val="0"/>
            <c:spPr>
              <a:solidFill>
                <a:schemeClr val="accent1">
                  <a:tint val="74000"/>
                </a:schemeClr>
              </a:solidFill>
              <a:ln w="19050">
                <a:solidFill>
                  <a:schemeClr val="lt1"/>
                </a:solidFill>
              </a:ln>
              <a:effectLst/>
            </c:spPr>
            <c:extLst xmlns:c16r2="http://schemas.microsoft.com/office/drawing/2015/06/chart">
              <c:ext xmlns:c16="http://schemas.microsoft.com/office/drawing/2014/chart" uri="{C3380CC4-5D6E-409C-BE32-E72D297353CC}">
                <c16:uniqueId val="{00000015-C597-9149-A0C0-6D3213222168}"/>
              </c:ext>
            </c:extLst>
          </c:dPt>
          <c:dPt>
            <c:idx val="11"/>
            <c:bubble3D val="0"/>
            <c:spPr>
              <a:solidFill>
                <a:schemeClr val="accent1">
                  <a:tint val="65000"/>
                </a:schemeClr>
              </a:solidFill>
              <a:ln w="19050">
                <a:solidFill>
                  <a:schemeClr val="lt1"/>
                </a:solidFill>
              </a:ln>
              <a:effectLst/>
            </c:spPr>
            <c:extLst xmlns:c16r2="http://schemas.microsoft.com/office/drawing/2015/06/chart">
              <c:ext xmlns:c16="http://schemas.microsoft.com/office/drawing/2014/chart" uri="{C3380CC4-5D6E-409C-BE32-E72D297353CC}">
                <c16:uniqueId val="{00000017-C597-9149-A0C0-6D3213222168}"/>
              </c:ext>
            </c:extLst>
          </c:dPt>
          <c:dPt>
            <c:idx val="12"/>
            <c:bubble3D val="0"/>
            <c:spPr>
              <a:solidFill>
                <a:schemeClr val="accent1">
                  <a:tint val="57000"/>
                </a:schemeClr>
              </a:solidFill>
              <a:ln w="19050">
                <a:solidFill>
                  <a:schemeClr val="lt1"/>
                </a:solidFill>
              </a:ln>
              <a:effectLst/>
            </c:spPr>
            <c:extLst xmlns:c16r2="http://schemas.microsoft.com/office/drawing/2015/06/chart">
              <c:ext xmlns:c16="http://schemas.microsoft.com/office/drawing/2014/chart" uri="{C3380CC4-5D6E-409C-BE32-E72D297353CC}">
                <c16:uniqueId val="{00000019-C597-9149-A0C0-6D3213222168}"/>
              </c:ext>
            </c:extLst>
          </c:dPt>
          <c:dPt>
            <c:idx val="13"/>
            <c:bubble3D val="0"/>
            <c:spPr>
              <a:solidFill>
                <a:schemeClr val="accent1">
                  <a:tint val="48000"/>
                </a:schemeClr>
              </a:solidFill>
              <a:ln w="19050">
                <a:solidFill>
                  <a:schemeClr val="lt1"/>
                </a:solidFill>
              </a:ln>
              <a:effectLst/>
            </c:spPr>
            <c:extLst xmlns:c16r2="http://schemas.microsoft.com/office/drawing/2015/06/chart">
              <c:ext xmlns:c16="http://schemas.microsoft.com/office/drawing/2014/chart" uri="{C3380CC4-5D6E-409C-BE32-E72D297353CC}">
                <c16:uniqueId val="{0000001B-C597-9149-A0C0-6D3213222168}"/>
              </c:ext>
            </c:extLst>
          </c:dPt>
          <c:dPt>
            <c:idx val="14"/>
            <c:bubble3D val="0"/>
            <c:spPr>
              <a:solidFill>
                <a:schemeClr val="accent1">
                  <a:tint val="39000"/>
                </a:schemeClr>
              </a:solidFill>
              <a:ln w="19050">
                <a:solidFill>
                  <a:schemeClr val="lt1"/>
                </a:solidFill>
              </a:ln>
              <a:effectLst/>
            </c:spPr>
            <c:extLst xmlns:c16r2="http://schemas.microsoft.com/office/drawing/2015/06/chart">
              <c:ext xmlns:c16="http://schemas.microsoft.com/office/drawing/2014/chart" uri="{C3380CC4-5D6E-409C-BE32-E72D297353CC}">
                <c16:uniqueId val="{0000001D-C597-9149-A0C0-6D3213222168}"/>
              </c:ext>
            </c:extLst>
          </c:dPt>
          <c:dPt>
            <c:idx val="15"/>
            <c:bubble3D val="0"/>
            <c:spPr>
              <a:solidFill>
                <a:schemeClr val="accent1">
                  <a:tint val="30000"/>
                </a:schemeClr>
              </a:solidFill>
              <a:ln w="19050">
                <a:solidFill>
                  <a:schemeClr val="lt1"/>
                </a:solidFill>
              </a:ln>
              <a:effectLst/>
            </c:spPr>
            <c:extLst xmlns:c16r2="http://schemas.microsoft.com/office/drawing/2015/06/chart">
              <c:ext xmlns:c16="http://schemas.microsoft.com/office/drawing/2014/chart" uri="{C3380CC4-5D6E-409C-BE32-E72D297353CC}">
                <c16:uniqueId val="{0000001F-C597-9149-A0C0-6D3213222168}"/>
              </c:ext>
            </c:extLst>
          </c:dPt>
          <c:dLbls>
            <c:dLbl>
              <c:idx val="0"/>
              <c:layout>
                <c:manualLayout>
                  <c:x val="-0.11070309652715356"/>
                  <c:y val="-7.1628114685567297E-3"/>
                </c:manualLayout>
              </c:layout>
              <c:spPr>
                <a:noFill/>
                <a:ln>
                  <a:noFill/>
                </a:ln>
                <a:effectLst/>
              </c:spPr>
              <c:txPr>
                <a:bodyPr rot="0" spcFirstLastPara="1" vertOverflow="ellipsis" vert="horz" wrap="square" lIns="38100" tIns="0" rIns="36576" bIns="0" anchor="ctr" anchorCtr="0">
                  <a:noAutofit/>
                </a:bodyPr>
                <a:lstStyle/>
                <a:p>
                  <a:pPr algn="r">
                    <a:defRPr sz="900" b="0" i="0" u="none" strike="noStrike" kern="1200" baseline="0">
                      <a:solidFill>
                        <a:schemeClr val="tx1">
                          <a:lumMod val="65000"/>
                          <a:lumOff val="35000"/>
                        </a:schemeClr>
                      </a:solidFill>
                      <a:latin typeface="+mn-lt"/>
                      <a:ea typeface="+mn-ea"/>
                      <a:cs typeface="+mn-cs"/>
                    </a:defRPr>
                  </a:pPr>
                  <a:endParaRPr lang="en-US"/>
                </a:p>
              </c:txPr>
              <c:showLegendKey val="0"/>
              <c:showVal val="0"/>
              <c:showCatName val="1"/>
              <c:showSerName val="0"/>
              <c:showPercent val="0"/>
              <c:showBubbleSize val="0"/>
              <c:extLst xmlns:c16r2="http://schemas.microsoft.com/office/drawing/2015/06/chart">
                <c:ext xmlns:c15="http://schemas.microsoft.com/office/drawing/2012/chart" uri="{CE6537A1-D6FC-4f65-9D91-7224C49458BB}">
                  <c15:layout>
                    <c:manualLayout>
                      <c:w val="0.19155735325535961"/>
                      <c:h val="0.11897334994275123"/>
                    </c:manualLayout>
                  </c15:layout>
                </c:ext>
                <c:ext xmlns:c16="http://schemas.microsoft.com/office/drawing/2014/chart" uri="{C3380CC4-5D6E-409C-BE32-E72D297353CC}">
                  <c16:uniqueId val="{00000001-C597-9149-A0C0-6D3213222168}"/>
                </c:ext>
              </c:extLst>
            </c:dLbl>
            <c:dLbl>
              <c:idx val="1"/>
              <c:layout>
                <c:manualLayout>
                  <c:x val="-4.3494688862898104E-2"/>
                  <c:y val="0.17562360865346185"/>
                </c:manualLayout>
              </c:layout>
              <c:spPr>
                <a:noFill/>
                <a:ln>
                  <a:noFill/>
                </a:ln>
                <a:effectLst/>
              </c:spPr>
              <c:txPr>
                <a:bodyPr rot="0" spcFirstLastPara="1" vertOverflow="ellipsis" vert="horz" wrap="square" lIns="38100" tIns="19050" rIns="38100" bIns="19050" anchor="ctr" anchorCtr="0">
                  <a:spAutoFit/>
                </a:bodyPr>
                <a:lstStyle/>
                <a:p>
                  <a:pPr algn="r">
                    <a:defRPr sz="900" b="0" i="0" u="none" strike="noStrike" kern="1200" baseline="0">
                      <a:solidFill>
                        <a:schemeClr val="tx1">
                          <a:lumMod val="65000"/>
                          <a:lumOff val="35000"/>
                        </a:schemeClr>
                      </a:solidFill>
                      <a:latin typeface="+mn-lt"/>
                      <a:ea typeface="+mn-ea"/>
                      <a:cs typeface="+mn-cs"/>
                    </a:defRPr>
                  </a:pPr>
                  <a:endParaRPr lang="en-US"/>
                </a:p>
              </c:txPr>
              <c:showLegendKey val="0"/>
              <c:showVal val="0"/>
              <c:showCatName val="1"/>
              <c:showSerName val="0"/>
              <c:showPercent val="0"/>
              <c:showBubbleSize val="0"/>
              <c:extLst xmlns:c16r2="http://schemas.microsoft.com/office/drawing/2015/06/chart">
                <c:ext xmlns:c15="http://schemas.microsoft.com/office/drawing/2012/chart" uri="{CE6537A1-D6FC-4f65-9D91-7224C49458BB}"/>
                <c:ext xmlns:c16="http://schemas.microsoft.com/office/drawing/2014/chart" uri="{C3380CC4-5D6E-409C-BE32-E72D297353CC}">
                  <c16:uniqueId val="{00000003-C597-9149-A0C0-6D3213222168}"/>
                </c:ext>
              </c:extLst>
            </c:dLbl>
            <c:dLbl>
              <c:idx val="2"/>
              <c:layout>
                <c:manualLayout>
                  <c:x val="-5.9728170813437641E-2"/>
                  <c:y val="0.16501705711110282"/>
                </c:manualLayout>
              </c:layout>
              <c:spPr>
                <a:noFill/>
                <a:ln>
                  <a:noFill/>
                </a:ln>
                <a:effectLst/>
              </c:spPr>
              <c:txPr>
                <a:bodyPr rot="0" spcFirstLastPara="1" vertOverflow="ellipsis" vert="horz" wrap="square" lIns="38100" tIns="19050" rIns="38100" bIns="19050" anchor="ctr" anchorCtr="0">
                  <a:spAutoFit/>
                </a:bodyPr>
                <a:lstStyle/>
                <a:p>
                  <a:pPr algn="r">
                    <a:defRPr sz="900" b="0" i="0" u="none" strike="noStrike" kern="1200" baseline="0">
                      <a:solidFill>
                        <a:schemeClr val="tx1">
                          <a:lumMod val="65000"/>
                          <a:lumOff val="35000"/>
                        </a:schemeClr>
                      </a:solidFill>
                      <a:latin typeface="+mn-lt"/>
                      <a:ea typeface="+mn-ea"/>
                      <a:cs typeface="+mn-cs"/>
                    </a:defRPr>
                  </a:pPr>
                  <a:endParaRPr lang="en-US"/>
                </a:p>
              </c:txPr>
              <c:showLegendKey val="0"/>
              <c:showVal val="0"/>
              <c:showCatName val="1"/>
              <c:showSerName val="0"/>
              <c:showPercent val="0"/>
              <c:showBubbleSize val="0"/>
              <c:extLst xmlns:c16r2="http://schemas.microsoft.com/office/drawing/2015/06/chart">
                <c:ext xmlns:c15="http://schemas.microsoft.com/office/drawing/2012/chart" uri="{CE6537A1-D6FC-4f65-9D91-7224C49458BB}"/>
                <c:ext xmlns:c16="http://schemas.microsoft.com/office/drawing/2014/chart" uri="{C3380CC4-5D6E-409C-BE32-E72D297353CC}">
                  <c16:uniqueId val="{00000005-C597-9149-A0C0-6D3213222168}"/>
                </c:ext>
              </c:extLst>
            </c:dLbl>
            <c:dLbl>
              <c:idx val="3"/>
              <c:layout>
                <c:manualLayout>
                  <c:x val="-0.12897376576567673"/>
                  <c:y val="0.11456882863335036"/>
                </c:manualLayout>
              </c:layout>
              <c:spPr>
                <a:noFill/>
                <a:ln>
                  <a:noFill/>
                </a:ln>
                <a:effectLst/>
              </c:spPr>
              <c:txPr>
                <a:bodyPr rot="0" spcFirstLastPara="1" vertOverflow="ellipsis" vert="horz" wrap="square" lIns="38100" tIns="19050" rIns="38100" bIns="19050" anchor="ctr" anchorCtr="0">
                  <a:spAutoFit/>
                </a:bodyPr>
                <a:lstStyle/>
                <a:p>
                  <a:pPr algn="r">
                    <a:defRPr sz="900" b="0" i="0" u="none" strike="noStrike" kern="1200" baseline="0">
                      <a:solidFill>
                        <a:schemeClr val="tx1">
                          <a:lumMod val="65000"/>
                          <a:lumOff val="35000"/>
                        </a:schemeClr>
                      </a:solidFill>
                      <a:latin typeface="+mn-lt"/>
                      <a:ea typeface="+mn-ea"/>
                      <a:cs typeface="+mn-cs"/>
                    </a:defRPr>
                  </a:pPr>
                  <a:endParaRPr lang="en-US"/>
                </a:p>
              </c:txPr>
              <c:showLegendKey val="0"/>
              <c:showVal val="0"/>
              <c:showCatName val="1"/>
              <c:showSerName val="0"/>
              <c:showPercent val="0"/>
              <c:showBubbleSize val="0"/>
              <c:extLst xmlns:c16r2="http://schemas.microsoft.com/office/drawing/2015/06/chart">
                <c:ext xmlns:c15="http://schemas.microsoft.com/office/drawing/2012/chart" uri="{CE6537A1-D6FC-4f65-9D91-7224C49458BB}"/>
                <c:ext xmlns:c16="http://schemas.microsoft.com/office/drawing/2014/chart" uri="{C3380CC4-5D6E-409C-BE32-E72D297353CC}">
                  <c16:uniqueId val="{00000007-C597-9149-A0C0-6D3213222168}"/>
                </c:ext>
              </c:extLst>
            </c:dLbl>
            <c:dLbl>
              <c:idx val="4"/>
              <c:layout>
                <c:manualLayout>
                  <c:x val="-0.11574465419974261"/>
                  <c:y val="3.8825493665700768E-2"/>
                </c:manualLayout>
              </c:layout>
              <c:showLegendKey val="0"/>
              <c:showVal val="0"/>
              <c:showCatName val="1"/>
              <c:showSerName val="0"/>
              <c:showPercent val="0"/>
              <c:showBubbleSize val="0"/>
              <c:extLst xmlns:c16r2="http://schemas.microsoft.com/office/drawing/2015/06/chart">
                <c:ext xmlns:c15="http://schemas.microsoft.com/office/drawing/2012/chart" uri="{CE6537A1-D6FC-4f65-9D91-7224C49458BB}"/>
                <c:ext xmlns:c16="http://schemas.microsoft.com/office/drawing/2014/chart" uri="{C3380CC4-5D6E-409C-BE32-E72D297353CC}">
                  <c16:uniqueId val="{00000009-C597-9149-A0C0-6D3213222168}"/>
                </c:ext>
              </c:extLst>
            </c:dLbl>
            <c:dLbl>
              <c:idx val="5"/>
              <c:layout>
                <c:manualLayout>
                  <c:x val="-0.12541387189610242"/>
                  <c:y val="-4.2563032405153398E-3"/>
                </c:manualLayout>
              </c:layout>
              <c:showLegendKey val="0"/>
              <c:showVal val="0"/>
              <c:showCatName val="1"/>
              <c:showSerName val="0"/>
              <c:showPercent val="0"/>
              <c:showBubbleSize val="0"/>
              <c:extLst xmlns:c16r2="http://schemas.microsoft.com/office/drawing/2015/06/chart">
                <c:ext xmlns:c15="http://schemas.microsoft.com/office/drawing/2012/chart" uri="{CE6537A1-D6FC-4f65-9D91-7224C49458BB}"/>
                <c:ext xmlns:c16="http://schemas.microsoft.com/office/drawing/2014/chart" uri="{C3380CC4-5D6E-409C-BE32-E72D297353CC}">
                  <c16:uniqueId val="{0000000B-C597-9149-A0C0-6D3213222168}"/>
                </c:ext>
              </c:extLst>
            </c:dLbl>
            <c:dLbl>
              <c:idx val="6"/>
              <c:layout>
                <c:manualLayout>
                  <c:x val="-8.2132293525056091E-2"/>
                  <c:y val="-2.8335849385420379E-2"/>
                </c:manualLayout>
              </c:layout>
              <c:spPr>
                <a:noFill/>
                <a:ln>
                  <a:noFill/>
                </a:ln>
                <a:effectLst/>
              </c:spPr>
              <c:txPr>
                <a:bodyPr rot="0" spcFirstLastPara="1" vertOverflow="ellipsis" vert="horz" wrap="square" lIns="38100" tIns="0" rIns="38100" bIns="0" anchor="ctr" anchorCtr="1">
                  <a:noAutofit/>
                </a:bodyPr>
                <a:lstStyle/>
                <a:p>
                  <a:pPr>
                    <a:defRPr sz="900" b="0" i="0" u="none" strike="noStrike" kern="1200" baseline="0">
                      <a:solidFill>
                        <a:schemeClr val="tx1">
                          <a:lumMod val="65000"/>
                          <a:lumOff val="35000"/>
                        </a:schemeClr>
                      </a:solidFill>
                      <a:latin typeface="+mn-lt"/>
                      <a:ea typeface="+mn-ea"/>
                      <a:cs typeface="+mn-cs"/>
                    </a:defRPr>
                  </a:pPr>
                  <a:endParaRPr lang="en-US"/>
                </a:p>
              </c:txPr>
              <c:showLegendKey val="0"/>
              <c:showVal val="0"/>
              <c:showCatName val="1"/>
              <c:showSerName val="0"/>
              <c:showPercent val="0"/>
              <c:showBubbleSize val="0"/>
              <c:extLst xmlns:c16r2="http://schemas.microsoft.com/office/drawing/2015/06/chart">
                <c:ext xmlns:c15="http://schemas.microsoft.com/office/drawing/2012/chart" uri="{CE6537A1-D6FC-4f65-9D91-7224C49458BB}">
                  <c15:layout>
                    <c:manualLayout>
                      <c:w val="0.16297431094488363"/>
                      <c:h val="0.1186526896848128"/>
                    </c:manualLayout>
                  </c15:layout>
                </c:ext>
                <c:ext xmlns:c16="http://schemas.microsoft.com/office/drawing/2014/chart" uri="{C3380CC4-5D6E-409C-BE32-E72D297353CC}">
                  <c16:uniqueId val="{0000000D-C597-9149-A0C0-6D3213222168}"/>
                </c:ext>
              </c:extLst>
            </c:dLbl>
            <c:dLbl>
              <c:idx val="7"/>
              <c:layout>
                <c:manualLayout>
                  <c:x val="6.5362221994397039E-3"/>
                  <c:y val="-6.7144353606142751E-2"/>
                </c:manualLayout>
              </c:layout>
              <c:spPr>
                <a:noFill/>
                <a:ln>
                  <a:noFill/>
                </a:ln>
                <a:effectLst/>
              </c:spPr>
              <c:txPr>
                <a:bodyPr rot="0" spcFirstLastPara="1" vertOverflow="ellipsis" vert="horz" wrap="square" lIns="38100" tIns="19050" rIns="38100" bIns="19050" anchor="ctr" anchorCtr="0">
                  <a:noAutofit/>
                </a:bodyPr>
                <a:lstStyle/>
                <a:p>
                  <a:pPr algn="l">
                    <a:defRPr sz="900" b="0" i="0" u="none" strike="noStrike" kern="1200" baseline="0">
                      <a:solidFill>
                        <a:schemeClr val="tx1">
                          <a:lumMod val="65000"/>
                          <a:lumOff val="35000"/>
                        </a:schemeClr>
                      </a:solidFill>
                      <a:latin typeface="+mn-lt"/>
                      <a:ea typeface="+mn-ea"/>
                      <a:cs typeface="+mn-cs"/>
                    </a:defRPr>
                  </a:pPr>
                  <a:endParaRPr lang="en-US"/>
                </a:p>
              </c:txPr>
              <c:showLegendKey val="0"/>
              <c:showVal val="0"/>
              <c:showCatName val="1"/>
              <c:showSerName val="0"/>
              <c:showPercent val="0"/>
              <c:showBubbleSize val="0"/>
              <c:extLst xmlns:c16r2="http://schemas.microsoft.com/office/drawing/2015/06/chart">
                <c:ext xmlns:c15="http://schemas.microsoft.com/office/drawing/2012/chart" uri="{CE6537A1-D6FC-4f65-9D91-7224C49458BB}">
                  <c15:layout>
                    <c:manualLayout>
                      <c:w val="0.20785186594218566"/>
                      <c:h val="0.14565940082969361"/>
                    </c:manualLayout>
                  </c15:layout>
                </c:ext>
                <c:ext xmlns:c16="http://schemas.microsoft.com/office/drawing/2014/chart" uri="{C3380CC4-5D6E-409C-BE32-E72D297353CC}">
                  <c16:uniqueId val="{0000000F-C597-9149-A0C0-6D3213222168}"/>
                </c:ext>
              </c:extLst>
            </c:dLbl>
            <c:dLbl>
              <c:idx val="8"/>
              <c:layout>
                <c:manualLayout>
                  <c:x val="1.2707539382436048E-2"/>
                  <c:y val="-0.24049626332394186"/>
                </c:manualLayout>
              </c:layout>
              <c:spPr>
                <a:noFill/>
                <a:ln>
                  <a:noFill/>
                </a:ln>
                <a:effectLst/>
              </c:spPr>
              <c:txPr>
                <a:bodyPr rot="0" spcFirstLastPara="1" vertOverflow="ellipsis" vert="horz" wrap="square" lIns="38100" tIns="0" rIns="38100" bIns="0" anchor="ctr" anchorCtr="0">
                  <a:noAutofit/>
                </a:bodyPr>
                <a:lstStyle/>
                <a:p>
                  <a:pPr algn="l">
                    <a:defRPr sz="900" b="0" i="0" u="none" strike="noStrike" kern="1200" baseline="0">
                      <a:solidFill>
                        <a:schemeClr val="tx1">
                          <a:lumMod val="65000"/>
                          <a:lumOff val="35000"/>
                        </a:schemeClr>
                      </a:solidFill>
                      <a:latin typeface="+mn-lt"/>
                      <a:ea typeface="+mn-ea"/>
                      <a:cs typeface="+mn-cs"/>
                    </a:defRPr>
                  </a:pPr>
                  <a:endParaRPr lang="en-US"/>
                </a:p>
              </c:txPr>
              <c:showLegendKey val="0"/>
              <c:showVal val="0"/>
              <c:showCatName val="1"/>
              <c:showSerName val="0"/>
              <c:showPercent val="0"/>
              <c:showBubbleSize val="0"/>
              <c:extLst xmlns:c16r2="http://schemas.microsoft.com/office/drawing/2015/06/chart">
                <c:ext xmlns:c15="http://schemas.microsoft.com/office/drawing/2012/chart" uri="{CE6537A1-D6FC-4f65-9D91-7224C49458BB}">
                  <c15:layout>
                    <c:manualLayout>
                      <c:w val="0.18832391713747645"/>
                      <c:h val="0.11847831947566999"/>
                    </c:manualLayout>
                  </c15:layout>
                </c:ext>
                <c:ext xmlns:c16="http://schemas.microsoft.com/office/drawing/2014/chart" uri="{C3380CC4-5D6E-409C-BE32-E72D297353CC}">
                  <c16:uniqueId val="{00000011-C597-9149-A0C0-6D3213222168}"/>
                </c:ext>
              </c:extLst>
            </c:dLbl>
            <c:dLbl>
              <c:idx val="9"/>
              <c:layout>
                <c:manualLayout>
                  <c:x val="1.2388826279012579E-2"/>
                  <c:y val="-0.19876928165775271"/>
                </c:manualLayout>
              </c:layout>
              <c:spPr>
                <a:noFill/>
                <a:ln>
                  <a:noFill/>
                </a:ln>
                <a:effectLst/>
              </c:spPr>
              <c:txPr>
                <a:bodyPr rot="0" spcFirstLastPara="1" vertOverflow="ellipsis" vert="horz" wrap="square" lIns="38100" tIns="0" rIns="0" bIns="0" anchor="ctr" anchorCtr="0">
                  <a:noAutofit/>
                </a:bodyPr>
                <a:lstStyle/>
                <a:p>
                  <a:pPr algn="l">
                    <a:defRPr sz="900" b="0" i="0" u="none" strike="noStrike" kern="1200" baseline="0">
                      <a:solidFill>
                        <a:schemeClr val="tx1">
                          <a:lumMod val="65000"/>
                          <a:lumOff val="35000"/>
                        </a:schemeClr>
                      </a:solidFill>
                      <a:latin typeface="+mn-lt"/>
                      <a:ea typeface="+mn-ea"/>
                      <a:cs typeface="+mn-cs"/>
                    </a:defRPr>
                  </a:pPr>
                  <a:endParaRPr lang="en-US"/>
                </a:p>
              </c:txPr>
              <c:showLegendKey val="0"/>
              <c:showVal val="0"/>
              <c:showCatName val="1"/>
              <c:showSerName val="0"/>
              <c:showPercent val="0"/>
              <c:showBubbleSize val="0"/>
              <c:extLst xmlns:c16r2="http://schemas.microsoft.com/office/drawing/2015/06/chart">
                <c:ext xmlns:c15="http://schemas.microsoft.com/office/drawing/2012/chart" uri="{CE6537A1-D6FC-4f65-9D91-7224C49458BB}">
                  <c15:layout>
                    <c:manualLayout>
                      <c:w val="0.21311613804020599"/>
                      <c:h val="0.11847831947566999"/>
                    </c:manualLayout>
                  </c15:layout>
                </c:ext>
                <c:ext xmlns:c16="http://schemas.microsoft.com/office/drawing/2014/chart" uri="{C3380CC4-5D6E-409C-BE32-E72D297353CC}">
                  <c16:uniqueId val="{00000013-C597-9149-A0C0-6D3213222168}"/>
                </c:ext>
              </c:extLst>
            </c:dLbl>
            <c:dLbl>
              <c:idx val="10"/>
              <c:layout>
                <c:manualLayout>
                  <c:x val="1.3682832371942209E-2"/>
                  <c:y val="-0.11960537493307233"/>
                </c:manualLayout>
              </c:layout>
              <c:spPr>
                <a:noFill/>
                <a:ln>
                  <a:noFill/>
                </a:ln>
                <a:effectLst/>
              </c:spPr>
              <c:txPr>
                <a:bodyPr rot="0" spcFirstLastPara="1" vertOverflow="ellipsis" vert="horz" wrap="square" lIns="38100" tIns="0" rIns="38100" bIns="0" anchor="ctr" anchorCtr="0">
                  <a:noAutofit/>
                </a:bodyPr>
                <a:lstStyle/>
                <a:p>
                  <a:pPr algn="l">
                    <a:defRPr sz="900" b="0" i="0" u="none" strike="noStrike" kern="1200" baseline="0">
                      <a:solidFill>
                        <a:schemeClr val="tx1">
                          <a:lumMod val="65000"/>
                          <a:lumOff val="35000"/>
                        </a:schemeClr>
                      </a:solidFill>
                      <a:latin typeface="+mn-lt"/>
                      <a:ea typeface="+mn-ea"/>
                      <a:cs typeface="+mn-cs"/>
                    </a:defRPr>
                  </a:pPr>
                  <a:endParaRPr lang="en-US"/>
                </a:p>
              </c:txPr>
              <c:showLegendKey val="0"/>
              <c:showVal val="0"/>
              <c:showCatName val="1"/>
              <c:showSerName val="0"/>
              <c:showPercent val="0"/>
              <c:showBubbleSize val="0"/>
              <c:extLst xmlns:c16r2="http://schemas.microsoft.com/office/drawing/2015/06/chart">
                <c:ext xmlns:c15="http://schemas.microsoft.com/office/drawing/2012/chart" uri="{CE6537A1-D6FC-4f65-9D91-7224C49458BB}">
                  <c15:layout>
                    <c:manualLayout>
                      <c:w val="0.20954927096762099"/>
                      <c:h val="0.11847831947566999"/>
                    </c:manualLayout>
                  </c15:layout>
                </c:ext>
                <c:ext xmlns:c16="http://schemas.microsoft.com/office/drawing/2014/chart" uri="{C3380CC4-5D6E-409C-BE32-E72D297353CC}">
                  <c16:uniqueId val="{00000015-C597-9149-A0C0-6D3213222168}"/>
                </c:ext>
              </c:extLst>
            </c:dLbl>
            <c:dLbl>
              <c:idx val="11"/>
              <c:layout>
                <c:manualLayout>
                  <c:x val="1.3117386927387372E-2"/>
                  <c:y val="-4.6118108532752194E-2"/>
                </c:manualLayout>
              </c:layout>
              <c:spPr>
                <a:noFill/>
                <a:ln>
                  <a:noFill/>
                </a:ln>
                <a:effectLst/>
              </c:spPr>
              <c:txPr>
                <a:bodyPr rot="0" spcFirstLastPara="1" vertOverflow="ellipsis" vert="horz" wrap="square" lIns="38100" tIns="0" rIns="38100" bIns="0" anchor="ctr" anchorCtr="0">
                  <a:noAutofit/>
                </a:bodyPr>
                <a:lstStyle/>
                <a:p>
                  <a:pPr algn="l">
                    <a:defRPr sz="900" b="0" i="0" u="none" strike="noStrike" kern="1200" baseline="0">
                      <a:solidFill>
                        <a:schemeClr val="tx1">
                          <a:lumMod val="65000"/>
                          <a:lumOff val="35000"/>
                        </a:schemeClr>
                      </a:solidFill>
                      <a:latin typeface="+mn-lt"/>
                      <a:ea typeface="+mn-ea"/>
                      <a:cs typeface="+mn-cs"/>
                    </a:defRPr>
                  </a:pPr>
                  <a:endParaRPr lang="en-US"/>
                </a:p>
              </c:txPr>
              <c:showLegendKey val="0"/>
              <c:showVal val="0"/>
              <c:showCatName val="1"/>
              <c:showSerName val="0"/>
              <c:showPercent val="0"/>
              <c:showBubbleSize val="0"/>
              <c:extLst xmlns:c16r2="http://schemas.microsoft.com/office/drawing/2015/06/chart">
                <c:ext xmlns:c15="http://schemas.microsoft.com/office/drawing/2012/chart" uri="{CE6537A1-D6FC-4f65-9D91-7224C49458BB}">
                  <c15:layout>
                    <c:manualLayout>
                      <c:w val="0.20715630885122413"/>
                      <c:h val="0.11847831947566999"/>
                    </c:manualLayout>
                  </c15:layout>
                </c:ext>
                <c:ext xmlns:c16="http://schemas.microsoft.com/office/drawing/2014/chart" uri="{C3380CC4-5D6E-409C-BE32-E72D297353CC}">
                  <c16:uniqueId val="{00000017-C597-9149-A0C0-6D3213222168}"/>
                </c:ext>
              </c:extLst>
            </c:dLbl>
            <c:dLbl>
              <c:idx val="12"/>
              <c:layout>
                <c:manualLayout>
                  <c:x val="1.16389494392297E-2"/>
                  <c:y val="2.0303427952358222E-2"/>
                </c:manualLayout>
              </c:layout>
              <c:spPr>
                <a:noFill/>
                <a:ln>
                  <a:noFill/>
                </a:ln>
                <a:effectLst/>
              </c:spPr>
              <c:txPr>
                <a:bodyPr rot="0" spcFirstLastPara="1" vertOverflow="ellipsis" vert="horz" wrap="square" lIns="38100" tIns="0" rIns="38100" bIns="0" anchor="ctr" anchorCtr="0">
                  <a:noAutofit/>
                </a:bodyPr>
                <a:lstStyle/>
                <a:p>
                  <a:pPr algn="l">
                    <a:defRPr sz="900" b="0" i="0" u="none" strike="noStrike" kern="1200" baseline="0">
                      <a:solidFill>
                        <a:schemeClr val="tx1">
                          <a:lumMod val="65000"/>
                          <a:lumOff val="35000"/>
                        </a:schemeClr>
                      </a:solidFill>
                      <a:latin typeface="+mn-lt"/>
                      <a:ea typeface="+mn-ea"/>
                      <a:cs typeface="+mn-cs"/>
                    </a:defRPr>
                  </a:pPr>
                  <a:endParaRPr lang="en-US"/>
                </a:p>
              </c:txPr>
              <c:showLegendKey val="0"/>
              <c:showVal val="0"/>
              <c:showCatName val="1"/>
              <c:showSerName val="0"/>
              <c:showPercent val="0"/>
              <c:showBubbleSize val="0"/>
              <c:extLst xmlns:c16r2="http://schemas.microsoft.com/office/drawing/2015/06/chart">
                <c:ext xmlns:c15="http://schemas.microsoft.com/office/drawing/2012/chart" uri="{CE6537A1-D6FC-4f65-9D91-7224C49458BB}">
                  <c15:layout>
                    <c:manualLayout>
                      <c:w val="0.21386603874322246"/>
                      <c:h val="0.11847831947566999"/>
                    </c:manualLayout>
                  </c15:layout>
                </c:ext>
                <c:ext xmlns:c16="http://schemas.microsoft.com/office/drawing/2014/chart" uri="{C3380CC4-5D6E-409C-BE32-E72D297353CC}">
                  <c16:uniqueId val="{00000019-C597-9149-A0C0-6D3213222168}"/>
                </c:ext>
              </c:extLst>
            </c:dLbl>
            <c:dLbl>
              <c:idx val="13"/>
              <c:layout>
                <c:manualLayout>
                  <c:x val="1.3369165130253257E-2"/>
                  <c:y val="9.4114369768465572E-2"/>
                </c:manualLayout>
              </c:layout>
              <c:spPr>
                <a:noFill/>
                <a:ln>
                  <a:noFill/>
                </a:ln>
                <a:effectLst/>
              </c:spPr>
              <c:txPr>
                <a:bodyPr rot="0" spcFirstLastPara="1" vertOverflow="ellipsis" vert="horz" wrap="square" lIns="38100" tIns="19050" rIns="38100" bIns="19050" anchor="ctr" anchorCtr="0">
                  <a:noAutofit/>
                </a:bodyPr>
                <a:lstStyle/>
                <a:p>
                  <a:pPr algn="l">
                    <a:defRPr sz="900" b="0" i="0" u="none" strike="noStrike" kern="1200" baseline="0">
                      <a:solidFill>
                        <a:schemeClr val="tx1">
                          <a:lumMod val="65000"/>
                          <a:lumOff val="35000"/>
                        </a:schemeClr>
                      </a:solidFill>
                      <a:latin typeface="+mn-lt"/>
                      <a:ea typeface="+mn-ea"/>
                      <a:cs typeface="+mn-cs"/>
                    </a:defRPr>
                  </a:pPr>
                  <a:endParaRPr lang="en-US"/>
                </a:p>
              </c:txPr>
              <c:showLegendKey val="0"/>
              <c:showVal val="0"/>
              <c:showCatName val="1"/>
              <c:showSerName val="0"/>
              <c:showPercent val="0"/>
              <c:showBubbleSize val="0"/>
              <c:extLst xmlns:c16r2="http://schemas.microsoft.com/office/drawing/2015/06/chart">
                <c:ext xmlns:c15="http://schemas.microsoft.com/office/drawing/2012/chart" uri="{CE6537A1-D6FC-4f65-9D91-7224C49458BB}">
                  <c15:layout>
                    <c:manualLayout>
                      <c:w val="0.21213583127275359"/>
                      <c:h val="0.11847831947566999"/>
                    </c:manualLayout>
                  </c15:layout>
                </c:ext>
                <c:ext xmlns:c16="http://schemas.microsoft.com/office/drawing/2014/chart" uri="{C3380CC4-5D6E-409C-BE32-E72D297353CC}">
                  <c16:uniqueId val="{0000001B-C597-9149-A0C0-6D3213222168}"/>
                </c:ext>
              </c:extLst>
            </c:dLbl>
            <c:dLbl>
              <c:idx val="14"/>
              <c:layout>
                <c:manualLayout>
                  <c:x val="4.4066563748665723E-2"/>
                  <c:y val="0.16552426646797858"/>
                </c:manualLayout>
              </c:layout>
              <c:spPr>
                <a:noFill/>
                <a:ln>
                  <a:noFill/>
                </a:ln>
                <a:effectLst/>
              </c:spPr>
              <c:txPr>
                <a:bodyPr rot="0" spcFirstLastPara="1" vertOverflow="ellipsis" vert="horz" wrap="square" lIns="38100" tIns="0" rIns="38100" bIns="0" anchor="ctr" anchorCtr="0">
                  <a:noAutofit/>
                </a:bodyPr>
                <a:lstStyle/>
                <a:p>
                  <a:pPr algn="l">
                    <a:defRPr sz="900" b="0" i="0" u="none" strike="noStrike" kern="1200" baseline="0">
                      <a:solidFill>
                        <a:schemeClr val="tx1">
                          <a:lumMod val="65000"/>
                          <a:lumOff val="35000"/>
                        </a:schemeClr>
                      </a:solidFill>
                      <a:latin typeface="+mn-lt"/>
                      <a:ea typeface="+mn-ea"/>
                      <a:cs typeface="+mn-cs"/>
                    </a:defRPr>
                  </a:pPr>
                  <a:endParaRPr lang="en-US"/>
                </a:p>
              </c:txPr>
              <c:showLegendKey val="0"/>
              <c:showVal val="0"/>
              <c:showCatName val="1"/>
              <c:showSerName val="0"/>
              <c:showPercent val="0"/>
              <c:showBubbleSize val="0"/>
              <c:extLst xmlns:c16r2="http://schemas.microsoft.com/office/drawing/2015/06/chart">
                <c:ext xmlns:c15="http://schemas.microsoft.com/office/drawing/2012/chart" uri="{CE6537A1-D6FC-4f65-9D91-7224C49458BB}">
                  <c15:layout>
                    <c:manualLayout>
                      <c:w val="0.20722489352282114"/>
                      <c:h val="0.11847831947566999"/>
                    </c:manualLayout>
                  </c15:layout>
                </c:ext>
                <c:ext xmlns:c16="http://schemas.microsoft.com/office/drawing/2014/chart" uri="{C3380CC4-5D6E-409C-BE32-E72D297353CC}">
                  <c16:uniqueId val="{0000001D-C597-9149-A0C0-6D3213222168}"/>
                </c:ext>
              </c:extLst>
            </c:dLbl>
            <c:dLbl>
              <c:idx val="15"/>
              <c:delete val="1"/>
              <c:extLst xmlns:c16r2="http://schemas.microsoft.com/office/drawing/2015/06/chart">
                <c:ext xmlns:c15="http://schemas.microsoft.com/office/drawing/2012/chart" uri="{CE6537A1-D6FC-4f65-9D91-7224C49458BB}"/>
                <c:ext xmlns:c16="http://schemas.microsoft.com/office/drawing/2014/chart" uri="{C3380CC4-5D6E-409C-BE32-E72D297353CC}">
                  <c16:uniqueId val="{0000001F-C597-9149-A0C0-6D3213222168}"/>
                </c:ext>
              </c:extLst>
            </c:dLbl>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65000"/>
                        <a:lumOff val="35000"/>
                      </a:schemeClr>
                    </a:solidFill>
                    <a:latin typeface="+mn-lt"/>
                    <a:ea typeface="+mn-ea"/>
                    <a:cs typeface="+mn-cs"/>
                  </a:defRPr>
                </a:pPr>
                <a:endParaRPr lang="en-US"/>
              </a:p>
            </c:txPr>
            <c:showLegendKey val="0"/>
            <c:showVal val="0"/>
            <c:showCatName val="1"/>
            <c:showSerName val="0"/>
            <c:showPercent val="0"/>
            <c:showBubbleSize val="0"/>
            <c:showLeaderLines val="1"/>
            <c:leaderLines>
              <c:spPr>
                <a:ln w="9525" cap="flat" cmpd="sng" algn="ctr">
                  <a:solidFill>
                    <a:schemeClr val="tx1">
                      <a:lumMod val="35000"/>
                      <a:lumOff val="65000"/>
                    </a:schemeClr>
                  </a:solidFill>
                  <a:round/>
                </a:ln>
                <a:effectLst/>
              </c:spPr>
            </c:leaderLines>
            <c:extLst xmlns:c16r2="http://schemas.microsoft.com/office/drawing/2015/06/chart">
              <c:ext xmlns:c15="http://schemas.microsoft.com/office/drawing/2012/chart" uri="{CE6537A1-D6FC-4f65-9D91-7224C49458BB}"/>
            </c:extLst>
          </c:dLbls>
          <c:cat>
            <c:strRef>
              <c:f>'Q31'!$A$22:$A$36</c:f>
              <c:strCache>
                <c:ptCount val="15"/>
                <c:pt idx="0">
                  <c:v>Chemicals, Gases &amp; Adv. Materials</c:v>
                </c:pt>
                <c:pt idx="1">
                  <c:v>Aerospace &amp; Defense</c:v>
                </c:pt>
                <c:pt idx="2">
                  <c:v>Food, Tobacco &amp; Related Prod.</c:v>
                </c:pt>
                <c:pt idx="3">
                  <c:v>Federal Lab, Govt</c:v>
                </c:pt>
                <c:pt idx="4">
                  <c:v>Building Prod.</c:v>
                </c:pt>
                <c:pt idx="5">
                  <c:v>Other</c:v>
                </c:pt>
                <c:pt idx="6">
                  <c:v>Consumer Prod.</c:v>
                </c:pt>
                <c:pt idx="7">
                  <c:v>Healthcare, Medical Prod. &amp; Pharma</c:v>
                </c:pt>
                <c:pt idx="8">
                  <c:v>R&amp;D Services</c:v>
                </c:pt>
                <c:pt idx="9">
                  <c:v>Textile, Apparel &amp; Adv. Materials</c:v>
                </c:pt>
                <c:pt idx="10">
                  <c:v>Industry Mach., Equip. &amp; Prod.</c:v>
                </c:pt>
                <c:pt idx="11">
                  <c:v>Metal Industries</c:v>
                </c:pt>
                <c:pt idx="12">
                  <c:v>Energy, Power Supply</c:v>
                </c:pt>
                <c:pt idx="13">
                  <c:v>Paper &amp; Allied Prod.</c:v>
                </c:pt>
                <c:pt idx="14">
                  <c:v>Petroleum &amp; Related Prod.</c:v>
                </c:pt>
              </c:strCache>
            </c:strRef>
          </c:cat>
          <c:val>
            <c:numRef>
              <c:f>'Q31'!$B$22:$B$36</c:f>
              <c:numCache>
                <c:formatCode>General</c:formatCode>
                <c:ptCount val="15"/>
                <c:pt idx="0">
                  <c:v>18</c:v>
                </c:pt>
                <c:pt idx="1">
                  <c:v>4</c:v>
                </c:pt>
                <c:pt idx="2">
                  <c:v>3</c:v>
                </c:pt>
                <c:pt idx="3">
                  <c:v>3</c:v>
                </c:pt>
                <c:pt idx="4">
                  <c:v>3</c:v>
                </c:pt>
                <c:pt idx="5">
                  <c:v>3</c:v>
                </c:pt>
                <c:pt idx="6">
                  <c:v>3</c:v>
                </c:pt>
                <c:pt idx="7">
                  <c:v>3</c:v>
                </c:pt>
                <c:pt idx="8">
                  <c:v>2</c:v>
                </c:pt>
                <c:pt idx="9">
                  <c:v>1</c:v>
                </c:pt>
                <c:pt idx="10">
                  <c:v>1</c:v>
                </c:pt>
                <c:pt idx="11">
                  <c:v>1</c:v>
                </c:pt>
                <c:pt idx="12">
                  <c:v>1</c:v>
                </c:pt>
                <c:pt idx="13">
                  <c:v>1</c:v>
                </c:pt>
                <c:pt idx="14">
                  <c:v>1</c:v>
                </c:pt>
              </c:numCache>
            </c:numRef>
          </c:val>
          <c:extLst xmlns:c16r2="http://schemas.microsoft.com/office/drawing/2015/06/chart">
            <c:ext xmlns:c16="http://schemas.microsoft.com/office/drawing/2014/chart" uri="{C3380CC4-5D6E-409C-BE32-E72D297353CC}">
              <c16:uniqueId val="{00000020-C597-9149-A0C0-6D3213222168}"/>
            </c:ext>
          </c:extLst>
        </c:ser>
        <c:dLbls>
          <c:showLegendKey val="0"/>
          <c:showVal val="0"/>
          <c:showCatName val="0"/>
          <c:showSerName val="0"/>
          <c:showPercent val="0"/>
          <c:showBubbleSize val="0"/>
          <c:showLeaderLines val="1"/>
        </c:dLbls>
        <c:gapWidth val="127"/>
        <c:splitType val="val"/>
        <c:splitPos val="3"/>
        <c:secondPieSize val="70"/>
        <c:serLines>
          <c:spPr>
            <a:ln w="9525" cap="flat" cmpd="sng" algn="ctr">
              <a:solidFill>
                <a:schemeClr val="tx1">
                  <a:lumMod val="35000"/>
                  <a:lumOff val="65000"/>
                </a:schemeClr>
              </a:solidFill>
              <a:round/>
            </a:ln>
            <a:effectLst/>
          </c:spPr>
        </c:serLines>
      </c:ofPieChart>
      <c:spPr>
        <a:noFill/>
        <a:ln>
          <a:noFill/>
        </a:ln>
        <a:effectLst/>
      </c:spPr>
    </c:plotArea>
    <c:plotVisOnly val="1"/>
    <c:dispBlanksAs val="gap"/>
    <c:showDLblsOverMax val="0"/>
    <c:extLst xmlns:c16r2="http://schemas.microsoft.com/office/drawing/2015/06/char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1">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3"/>
    </mc:Choice>
    <mc:Fallback>
      <c:style val="3"/>
    </mc:Fallback>
  </mc:AlternateContent>
  <c:chart>
    <c:title>
      <c:tx>
        <c:rich>
          <a:bodyPr rot="0" spcFirstLastPara="1" vertOverflow="ellipsis" vert="horz" wrap="square" anchor="ctr" anchorCtr="1"/>
          <a:lstStyle/>
          <a:p>
            <a:pPr>
              <a:defRPr sz="1200" b="1" i="0" u="none" strike="noStrike" kern="1200" spc="0" baseline="0">
                <a:solidFill>
                  <a:schemeClr val="tx1">
                    <a:lumMod val="65000"/>
                    <a:lumOff val="35000"/>
                  </a:schemeClr>
                </a:solidFill>
                <a:latin typeface="+mn-lt"/>
                <a:ea typeface="+mn-ea"/>
                <a:cs typeface="+mn-cs"/>
              </a:defRPr>
            </a:pPr>
            <a:r>
              <a:rPr lang="en-US" sz="1200" b="1" dirty="0"/>
              <a:t>Does your organization account for a project’s potential value and impact in the innovation dashboard?</a:t>
            </a:r>
          </a:p>
        </c:rich>
      </c:tx>
      <c:layout/>
      <c:overlay val="0"/>
      <c:spPr>
        <a:noFill/>
        <a:ln>
          <a:noFill/>
        </a:ln>
        <a:effectLst/>
      </c:spPr>
    </c:title>
    <c:autoTitleDeleted val="0"/>
    <c:plotArea>
      <c:layout/>
      <c:pieChart>
        <c:varyColors val="1"/>
        <c:ser>
          <c:idx val="0"/>
          <c:order val="0"/>
          <c:dPt>
            <c:idx val="0"/>
            <c:bubble3D val="0"/>
            <c:spPr>
              <a:solidFill>
                <a:schemeClr val="accent1">
                  <a:shade val="58000"/>
                </a:schemeClr>
              </a:solidFill>
              <a:ln w="19050">
                <a:solidFill>
                  <a:schemeClr val="lt1"/>
                </a:solidFill>
              </a:ln>
              <a:effectLst/>
            </c:spPr>
            <c:extLst xmlns:c16r2="http://schemas.microsoft.com/office/drawing/2015/06/chart">
              <c:ext xmlns:c16="http://schemas.microsoft.com/office/drawing/2014/chart" uri="{C3380CC4-5D6E-409C-BE32-E72D297353CC}">
                <c16:uniqueId val="{00000001-13DF-884F-919D-659E7FDF754F}"/>
              </c:ext>
            </c:extLst>
          </c:dPt>
          <c:dPt>
            <c:idx val="1"/>
            <c:bubble3D val="0"/>
            <c:spPr>
              <a:solidFill>
                <a:schemeClr val="accent1">
                  <a:lumMod val="60000"/>
                  <a:lumOff val="40000"/>
                </a:schemeClr>
              </a:solidFill>
              <a:ln w="19050">
                <a:solidFill>
                  <a:schemeClr val="lt1"/>
                </a:solidFill>
              </a:ln>
              <a:effectLst/>
            </c:spPr>
            <c:extLst xmlns:c16r2="http://schemas.microsoft.com/office/drawing/2015/06/chart">
              <c:ext xmlns:c16="http://schemas.microsoft.com/office/drawing/2014/chart" uri="{C3380CC4-5D6E-409C-BE32-E72D297353CC}">
                <c16:uniqueId val="{00000003-13DF-884F-919D-659E7FDF754F}"/>
              </c:ext>
            </c:extLst>
          </c:dPt>
          <c:dLbls>
            <c:dLbl>
              <c:idx val="0"/>
              <c:layout>
                <c:manualLayout>
                  <c:x val="9.4154264748320081E-3"/>
                  <c:y val="2.9360429211054456E-2"/>
                </c:manualLayout>
              </c:layout>
              <c:showLegendKey val="0"/>
              <c:showVal val="0"/>
              <c:showCatName val="1"/>
              <c:showSerName val="0"/>
              <c:showPercent val="1"/>
              <c:showBubbleSize val="0"/>
              <c:extLst xmlns:c16r2="http://schemas.microsoft.com/office/drawing/2015/06/chart">
                <c:ext xmlns:c15="http://schemas.microsoft.com/office/drawing/2012/chart" uri="{CE6537A1-D6FC-4f65-9D91-7224C49458BB}"/>
                <c:ext xmlns:c16="http://schemas.microsoft.com/office/drawing/2014/chart" uri="{C3380CC4-5D6E-409C-BE32-E72D297353CC}">
                  <c16:uniqueId val="{00000001-13DF-884F-919D-659E7FDF754F}"/>
                </c:ext>
              </c:extLst>
            </c:dLbl>
            <c:dLbl>
              <c:idx val="1"/>
              <c:layout>
                <c:manualLayout>
                  <c:x val="-3.0166343735828834E-2"/>
                  <c:y val="-8.9603404353867627E-2"/>
                </c:manualLayout>
              </c:layout>
              <c:spPr>
                <a:noFill/>
                <a:ln>
                  <a:noFill/>
                </a:ln>
                <a:effectLst/>
              </c:spPr>
              <c:txPr>
                <a:bodyPr rot="0" spcFirstLastPara="1" vertOverflow="ellipsis" vert="horz" wrap="square" lIns="38100" tIns="19050" rIns="38100" bIns="19050" anchor="ctr" anchorCtr="1">
                  <a:no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0"/>
              <c:showCatName val="1"/>
              <c:showSerName val="0"/>
              <c:showPercent val="1"/>
              <c:showBubbleSize val="0"/>
              <c:extLst xmlns:c16r2="http://schemas.microsoft.com/office/drawing/2015/06/chart">
                <c:ext xmlns:c15="http://schemas.microsoft.com/office/drawing/2012/chart" uri="{CE6537A1-D6FC-4f65-9D91-7224C49458BB}">
                  <c15:layout>
                    <c:manualLayout>
                      <c:w val="0.10856433194541781"/>
                      <c:h val="0.17503435232360659"/>
                    </c:manualLayout>
                  </c15:layout>
                </c:ext>
                <c:ext xmlns:c16="http://schemas.microsoft.com/office/drawing/2014/chart" uri="{C3380CC4-5D6E-409C-BE32-E72D297353CC}">
                  <c16:uniqueId val="{00000003-13DF-884F-919D-659E7FDF754F}"/>
                </c:ext>
              </c:extLst>
            </c:dLbl>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0"/>
            <c:showCatName val="1"/>
            <c:showSerName val="0"/>
            <c:showPercent val="1"/>
            <c:showBubbleSize val="0"/>
            <c:showLeaderLines val="0"/>
            <c:extLst xmlns:c16r2="http://schemas.microsoft.com/office/drawing/2015/06/chart">
              <c:ext xmlns:c15="http://schemas.microsoft.com/office/drawing/2012/chart" uri="{CE6537A1-D6FC-4f65-9D91-7224C49458BB}"/>
            </c:extLst>
          </c:dLbls>
          <c:cat>
            <c:strRef>
              <c:f>'Q14'!$A$22:$A$23</c:f>
              <c:strCache>
                <c:ptCount val="2"/>
                <c:pt idx="0">
                  <c:v>No</c:v>
                </c:pt>
                <c:pt idx="1">
                  <c:v>Yes</c:v>
                </c:pt>
              </c:strCache>
            </c:strRef>
          </c:cat>
          <c:val>
            <c:numRef>
              <c:f>'Q14'!$B$22:$B$23</c:f>
              <c:numCache>
                <c:formatCode>General</c:formatCode>
                <c:ptCount val="2"/>
                <c:pt idx="0">
                  <c:v>8</c:v>
                </c:pt>
                <c:pt idx="1">
                  <c:v>39</c:v>
                </c:pt>
              </c:numCache>
            </c:numRef>
          </c:val>
          <c:extLst xmlns:c16r2="http://schemas.microsoft.com/office/drawing/2015/06/chart">
            <c:ext xmlns:c16="http://schemas.microsoft.com/office/drawing/2014/chart" uri="{C3380CC4-5D6E-409C-BE32-E72D297353CC}">
              <c16:uniqueId val="{00000004-13DF-884F-919D-659E7FDF754F}"/>
            </c:ext>
          </c:extLst>
        </c:ser>
        <c:dLbls>
          <c:showLegendKey val="0"/>
          <c:showVal val="1"/>
          <c:showCatName val="0"/>
          <c:showSerName val="0"/>
          <c:showPercent val="0"/>
          <c:showBubbleSize val="0"/>
          <c:showLeaderLines val="0"/>
        </c:dLbls>
        <c:firstSliceAng val="0"/>
      </c:pieChart>
      <c:spPr>
        <a:noFill/>
        <a:ln>
          <a:noFill/>
        </a:ln>
        <a:effectLst/>
      </c:spPr>
    </c:plotArea>
    <c:plotVisOnly val="1"/>
    <c:dispBlanksAs val="gap"/>
    <c:showDLblsOverMax val="0"/>
    <c:extLst xmlns:c16r2="http://schemas.microsoft.com/office/drawing/2015/06/char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1">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200" b="1" i="0" u="none" strike="noStrike" kern="1200" spc="0" baseline="0">
                <a:solidFill>
                  <a:schemeClr val="tx1">
                    <a:lumMod val="65000"/>
                    <a:lumOff val="35000"/>
                  </a:schemeClr>
                </a:solidFill>
                <a:latin typeface="+mn-lt"/>
                <a:ea typeface="+mn-ea"/>
                <a:cs typeface="+mn-cs"/>
              </a:defRPr>
            </a:pPr>
            <a:r>
              <a:rPr lang="en-US" sz="1200" b="1" dirty="0"/>
              <a:t>Metrics</a:t>
            </a:r>
            <a:r>
              <a:rPr lang="en-US" sz="1200" b="1" baseline="0" dirty="0"/>
              <a:t> used to communicate project value</a:t>
            </a:r>
            <a:endParaRPr lang="en-US" sz="1200" b="1" dirty="0"/>
          </a:p>
        </c:rich>
      </c:tx>
      <c:layout/>
      <c:overlay val="0"/>
      <c:spPr>
        <a:noFill/>
        <a:ln>
          <a:noFill/>
        </a:ln>
        <a:effectLst/>
      </c:spPr>
    </c:title>
    <c:autoTitleDeleted val="0"/>
    <c:plotArea>
      <c:layout/>
      <c:barChart>
        <c:barDir val="col"/>
        <c:grouping val="clustered"/>
        <c:varyColors val="0"/>
        <c:ser>
          <c:idx val="0"/>
          <c:order val="0"/>
          <c:spPr>
            <a:solidFill>
              <a:schemeClr val="accent1"/>
            </a:solidFill>
            <a:ln>
              <a:noFill/>
            </a:ln>
            <a:effectLst/>
          </c:spPr>
          <c:invertIfNegative val="0"/>
          <c:cat>
            <c:multiLvlStrRef>
              <c:f>'Q15'!$B$70:$J$72</c:f>
              <c:multiLvlStrCache>
                <c:ptCount val="9"/>
                <c:lvl>
                  <c:pt idx="0">
                    <c:v>NPV</c:v>
                  </c:pt>
                  <c:pt idx="1">
                    <c:v>Sales / Revenue</c:v>
                  </c:pt>
                  <c:pt idx="2">
                    <c:v>Margin / Earnings</c:v>
                  </c:pt>
                  <c:pt idx="3">
                    <c:v>Cost Savings</c:v>
                  </c:pt>
                  <c:pt idx="4">
                    <c:v>ROI</c:v>
                  </c:pt>
                  <c:pt idx="5">
                    <c:v>IRR</c:v>
                  </c:pt>
                  <c:pt idx="6">
                    <c:v>Vitality Index</c:v>
                  </c:pt>
                  <c:pt idx="7">
                    <c:v>Scoring systems</c:v>
                  </c:pt>
                  <c:pt idx="8">
                    <c:v>Market Size</c:v>
                  </c:pt>
                </c:lvl>
                <c:lvl>
                  <c:pt idx="0">
                    <c:v>Absolute Perf. Metrics</c:v>
                  </c:pt>
                  <c:pt idx="4">
                    <c:v>Relative Perf. Metrics</c:v>
                  </c:pt>
                  <c:pt idx="7">
                    <c:v> </c:v>
                  </c:pt>
                </c:lvl>
                <c:lvl>
                  <c:pt idx="0">
                    <c:v>Financial</c:v>
                  </c:pt>
                  <c:pt idx="7">
                    <c:v>Non-Financial</c:v>
                  </c:pt>
                </c:lvl>
              </c:multiLvlStrCache>
            </c:multiLvlStrRef>
          </c:cat>
          <c:val>
            <c:numRef>
              <c:f>'Q15'!$B$73:$J$73</c:f>
              <c:numCache>
                <c:formatCode>0%</c:formatCode>
                <c:ptCount val="9"/>
                <c:pt idx="0">
                  <c:v>0.5</c:v>
                </c:pt>
                <c:pt idx="1">
                  <c:v>0.32142857142857145</c:v>
                </c:pt>
                <c:pt idx="2">
                  <c:v>0.17857142857142858</c:v>
                </c:pt>
                <c:pt idx="3">
                  <c:v>3.5714285714285712E-2</c:v>
                </c:pt>
                <c:pt idx="4">
                  <c:v>0.10714285714285714</c:v>
                </c:pt>
                <c:pt idx="5">
                  <c:v>3.5714285714285712E-2</c:v>
                </c:pt>
                <c:pt idx="6">
                  <c:v>3.5714285714285712E-2</c:v>
                </c:pt>
                <c:pt idx="7">
                  <c:v>0.10714285714285714</c:v>
                </c:pt>
                <c:pt idx="8">
                  <c:v>7.1428571428571425E-2</c:v>
                </c:pt>
              </c:numCache>
            </c:numRef>
          </c:val>
          <c:extLst xmlns:c16r2="http://schemas.microsoft.com/office/drawing/2015/06/chart">
            <c:ext xmlns:c16="http://schemas.microsoft.com/office/drawing/2014/chart" uri="{C3380CC4-5D6E-409C-BE32-E72D297353CC}">
              <c16:uniqueId val="{00000000-8112-F546-A1CD-33828243058F}"/>
            </c:ext>
          </c:extLst>
        </c:ser>
        <c:dLbls>
          <c:showLegendKey val="0"/>
          <c:showVal val="0"/>
          <c:showCatName val="0"/>
          <c:showSerName val="0"/>
          <c:showPercent val="0"/>
          <c:showBubbleSize val="0"/>
        </c:dLbls>
        <c:gapWidth val="182"/>
        <c:axId val="81623296"/>
        <c:axId val="81629184"/>
      </c:barChart>
      <c:catAx>
        <c:axId val="8162329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81629184"/>
        <c:crosses val="autoZero"/>
        <c:auto val="1"/>
        <c:lblAlgn val="ctr"/>
        <c:lblOffset val="100"/>
        <c:noMultiLvlLbl val="0"/>
      </c:catAx>
      <c:valAx>
        <c:axId val="81629184"/>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81623296"/>
        <c:crosses val="autoZero"/>
        <c:crossBetween val="between"/>
      </c:valAx>
      <c:spPr>
        <a:noFill/>
        <a:ln>
          <a:noFill/>
        </a:ln>
        <a:effectLst/>
      </c:spPr>
    </c:plotArea>
    <c:plotVisOnly val="1"/>
    <c:dispBlanksAs val="gap"/>
    <c:showDLblsOverMax val="0"/>
    <c:extLst xmlns:c16r2="http://schemas.microsoft.com/office/drawing/2015/06/char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1">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200" b="0" i="0" u="none" strike="noStrike" kern="1200" spc="0" baseline="0">
                <a:solidFill>
                  <a:schemeClr val="tx1">
                    <a:lumMod val="65000"/>
                    <a:lumOff val="35000"/>
                  </a:schemeClr>
                </a:solidFill>
                <a:latin typeface="+mn-lt"/>
                <a:ea typeface="+mn-ea"/>
                <a:cs typeface="+mn-cs"/>
              </a:defRPr>
            </a:pPr>
            <a:r>
              <a:rPr lang="en-US" sz="1200" b="1" dirty="0"/>
              <a:t>Metrics used to</a:t>
            </a:r>
            <a:r>
              <a:rPr lang="en-US" sz="1200" b="1" baseline="0" dirty="0"/>
              <a:t> communicate project risk</a:t>
            </a:r>
            <a:endParaRPr lang="en-US" sz="1200" b="1" dirty="0"/>
          </a:p>
        </c:rich>
      </c:tx>
      <c:layout/>
      <c:overlay val="0"/>
      <c:spPr>
        <a:noFill/>
        <a:ln>
          <a:noFill/>
        </a:ln>
        <a:effectLst/>
      </c:spPr>
    </c:title>
    <c:autoTitleDeleted val="0"/>
    <c:plotArea>
      <c:layout/>
      <c:barChart>
        <c:barDir val="col"/>
        <c:grouping val="clustered"/>
        <c:varyColors val="0"/>
        <c:ser>
          <c:idx val="0"/>
          <c:order val="0"/>
          <c:spPr>
            <a:solidFill>
              <a:schemeClr val="accent1"/>
            </a:solidFill>
            <a:ln>
              <a:noFill/>
            </a:ln>
            <a:effectLst/>
          </c:spPr>
          <c:invertIfNegative val="0"/>
          <c:cat>
            <c:strRef>
              <c:f>'Q17'!$H$7:$L$7</c:f>
              <c:strCache>
                <c:ptCount val="5"/>
                <c:pt idx="0">
                  <c:v>Risk adjusting forecast financial metrics </c:v>
                </c:pt>
                <c:pt idx="1">
                  <c:v>Basic categorization</c:v>
                </c:pt>
                <c:pt idx="2">
                  <c:v>Structured scoring system</c:v>
                </c:pt>
                <c:pt idx="3">
                  <c:v>Proability estimate</c:v>
                </c:pt>
                <c:pt idx="4">
                  <c:v>Qualitative assessment</c:v>
                </c:pt>
              </c:strCache>
            </c:strRef>
          </c:cat>
          <c:val>
            <c:numRef>
              <c:f>'Q17'!$H$8:$L$8</c:f>
              <c:numCache>
                <c:formatCode>0%</c:formatCode>
                <c:ptCount val="5"/>
                <c:pt idx="0">
                  <c:v>0.21739130434782608</c:v>
                </c:pt>
                <c:pt idx="1">
                  <c:v>0.34782608695652173</c:v>
                </c:pt>
                <c:pt idx="2">
                  <c:v>0.2608695652173913</c:v>
                </c:pt>
                <c:pt idx="3">
                  <c:v>0.13043478260869565</c:v>
                </c:pt>
                <c:pt idx="4">
                  <c:v>4.3478260869565216E-2</c:v>
                </c:pt>
              </c:numCache>
            </c:numRef>
          </c:val>
          <c:extLst xmlns:c16r2="http://schemas.microsoft.com/office/drawing/2015/06/chart">
            <c:ext xmlns:c16="http://schemas.microsoft.com/office/drawing/2014/chart" uri="{C3380CC4-5D6E-409C-BE32-E72D297353CC}">
              <c16:uniqueId val="{00000000-C527-F74F-9F58-946952341BCC}"/>
            </c:ext>
          </c:extLst>
        </c:ser>
        <c:dLbls>
          <c:showLegendKey val="0"/>
          <c:showVal val="0"/>
          <c:showCatName val="0"/>
          <c:showSerName val="0"/>
          <c:showPercent val="0"/>
          <c:showBubbleSize val="0"/>
        </c:dLbls>
        <c:gapWidth val="182"/>
        <c:axId val="81656448"/>
        <c:axId val="81691008"/>
      </c:barChart>
      <c:catAx>
        <c:axId val="8165644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81691008"/>
        <c:crosses val="autoZero"/>
        <c:auto val="1"/>
        <c:lblAlgn val="ctr"/>
        <c:lblOffset val="100"/>
        <c:noMultiLvlLbl val="0"/>
      </c:catAx>
      <c:valAx>
        <c:axId val="81691008"/>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000" b="1" i="0" u="none" strike="noStrike" kern="1200" baseline="0">
                    <a:solidFill>
                      <a:schemeClr val="tx1">
                        <a:lumMod val="65000"/>
                        <a:lumOff val="35000"/>
                      </a:schemeClr>
                    </a:solidFill>
                    <a:latin typeface="+mn-lt"/>
                    <a:ea typeface="+mn-ea"/>
                    <a:cs typeface="+mn-cs"/>
                  </a:defRPr>
                </a:pPr>
                <a:r>
                  <a:rPr lang="en-US" b="1" dirty="0"/>
                  <a:t>Share of respondents using each approach</a:t>
                </a:r>
              </a:p>
            </c:rich>
          </c:tx>
          <c:layout/>
          <c:overlay val="0"/>
          <c:spPr>
            <a:noFill/>
            <a:ln>
              <a:noFill/>
            </a:ln>
            <a:effectLst/>
          </c:spPr>
        </c:title>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81656448"/>
        <c:crosses val="autoZero"/>
        <c:crossBetween val="between"/>
        <c:majorUnit val="0.1"/>
      </c:valAx>
      <c:spPr>
        <a:noFill/>
        <a:ln>
          <a:noFill/>
        </a:ln>
        <a:effectLst/>
      </c:spPr>
    </c:plotArea>
    <c:plotVisOnly val="1"/>
    <c:dispBlanksAs val="gap"/>
    <c:showDLblsOverMax val="0"/>
    <c:extLst xmlns:c16r2="http://schemas.microsoft.com/office/drawing/2015/06/char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1">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3"/>
    </mc:Choice>
    <mc:Fallback>
      <c:style val="3"/>
    </mc:Fallback>
  </mc:AlternateContent>
  <c:chart>
    <c:title>
      <c:tx>
        <c:rich>
          <a:bodyPr rot="0" spcFirstLastPara="1" vertOverflow="ellipsis" vert="horz" wrap="square" anchor="ctr" anchorCtr="1"/>
          <a:lstStyle/>
          <a:p>
            <a:pPr>
              <a:defRPr sz="1200" b="1" i="0" u="none" strike="noStrike" kern="1200" spc="0" baseline="0">
                <a:solidFill>
                  <a:schemeClr val="tx1">
                    <a:lumMod val="65000"/>
                    <a:lumOff val="35000"/>
                  </a:schemeClr>
                </a:solidFill>
                <a:latin typeface="+mn-lt"/>
                <a:ea typeface="+mn-ea"/>
                <a:cs typeface="+mn-cs"/>
              </a:defRPr>
            </a:pPr>
            <a:r>
              <a:rPr lang="en-US" sz="1200" b="1" dirty="0"/>
              <a:t>Do you compare the risk level to the resources required for a project?</a:t>
            </a:r>
          </a:p>
        </c:rich>
      </c:tx>
      <c:layout/>
      <c:overlay val="0"/>
      <c:spPr>
        <a:noFill/>
        <a:ln>
          <a:noFill/>
        </a:ln>
        <a:effectLst/>
      </c:spPr>
    </c:title>
    <c:autoTitleDeleted val="0"/>
    <c:plotArea>
      <c:layout/>
      <c:pieChart>
        <c:varyColors val="1"/>
        <c:ser>
          <c:idx val="0"/>
          <c:order val="0"/>
          <c:dPt>
            <c:idx val="0"/>
            <c:bubble3D val="0"/>
            <c:spPr>
              <a:solidFill>
                <a:schemeClr val="accent1">
                  <a:shade val="58000"/>
                </a:schemeClr>
              </a:solidFill>
              <a:ln w="19050">
                <a:solidFill>
                  <a:schemeClr val="lt1"/>
                </a:solidFill>
              </a:ln>
              <a:effectLst/>
            </c:spPr>
            <c:extLst xmlns:c16r2="http://schemas.microsoft.com/office/drawing/2015/06/chart">
              <c:ext xmlns:c16="http://schemas.microsoft.com/office/drawing/2014/chart" uri="{C3380CC4-5D6E-409C-BE32-E72D297353CC}">
                <c16:uniqueId val="{00000001-08F4-4D40-911A-9FA60362D639}"/>
              </c:ext>
            </c:extLst>
          </c:dPt>
          <c:dPt>
            <c:idx val="1"/>
            <c:bubble3D val="0"/>
            <c:spPr>
              <a:solidFill>
                <a:schemeClr val="accent1">
                  <a:lumMod val="60000"/>
                  <a:lumOff val="40000"/>
                </a:schemeClr>
              </a:solidFill>
              <a:ln w="19050">
                <a:solidFill>
                  <a:schemeClr val="lt1"/>
                </a:solidFill>
              </a:ln>
              <a:effectLst/>
            </c:spPr>
            <c:extLst xmlns:c16r2="http://schemas.microsoft.com/office/drawing/2015/06/chart">
              <c:ext xmlns:c16="http://schemas.microsoft.com/office/drawing/2014/chart" uri="{C3380CC4-5D6E-409C-BE32-E72D297353CC}">
                <c16:uniqueId val="{00000003-08F4-4D40-911A-9FA60362D639}"/>
              </c:ext>
            </c:extLst>
          </c:dPt>
          <c:dLbls>
            <c:dLbl>
              <c:idx val="0"/>
              <c:layout>
                <c:manualLayout>
                  <c:x val="1.9886630663313684E-2"/>
                  <c:y val="-0.16424810869229581"/>
                </c:manualLayout>
              </c:layout>
              <c:showLegendKey val="0"/>
              <c:showVal val="0"/>
              <c:showCatName val="1"/>
              <c:showSerName val="0"/>
              <c:showPercent val="1"/>
              <c:showBubbleSize val="0"/>
              <c:extLst xmlns:c16r2="http://schemas.microsoft.com/office/drawing/2015/06/chart">
                <c:ext xmlns:c15="http://schemas.microsoft.com/office/drawing/2012/chart" uri="{CE6537A1-D6FC-4f65-9D91-7224C49458BB}"/>
                <c:ext xmlns:c16="http://schemas.microsoft.com/office/drawing/2014/chart" uri="{C3380CC4-5D6E-409C-BE32-E72D297353CC}">
                  <c16:uniqueId val="{00000001-08F4-4D40-911A-9FA60362D639}"/>
                </c:ext>
              </c:extLst>
            </c:dLbl>
            <c:dLbl>
              <c:idx val="1"/>
              <c:layout>
                <c:manualLayout>
                  <c:x val="1.9571876159459173E-2"/>
                  <c:y val="-2.58779141577891E-2"/>
                </c:manualLayout>
              </c:layout>
              <c:spPr>
                <a:noFill/>
                <a:ln>
                  <a:noFill/>
                </a:ln>
                <a:effectLst/>
              </c:spPr>
              <c:txPr>
                <a:bodyPr rot="0" spcFirstLastPara="1" vertOverflow="ellipsis" vert="horz" wrap="square" lIns="38100" tIns="19050" rIns="38100" bIns="19050" anchor="ctr" anchorCtr="1">
                  <a:no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0"/>
              <c:showCatName val="1"/>
              <c:showSerName val="0"/>
              <c:showPercent val="1"/>
              <c:showBubbleSize val="0"/>
              <c:extLst xmlns:c16r2="http://schemas.microsoft.com/office/drawing/2015/06/chart">
                <c:ext xmlns:c15="http://schemas.microsoft.com/office/drawing/2012/chart" uri="{CE6537A1-D6FC-4f65-9D91-7224C49458BB}">
                  <c15:layout>
                    <c:manualLayout>
                      <c:w val="9.8093127756936155E-2"/>
                      <c:h val="0.13581866604909679"/>
                    </c:manualLayout>
                  </c15:layout>
                </c:ext>
                <c:ext xmlns:c16="http://schemas.microsoft.com/office/drawing/2014/chart" uri="{C3380CC4-5D6E-409C-BE32-E72D297353CC}">
                  <c16:uniqueId val="{00000003-08F4-4D40-911A-9FA60362D639}"/>
                </c:ext>
              </c:extLst>
            </c:dLbl>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0"/>
            <c:showCatName val="1"/>
            <c:showSerName val="0"/>
            <c:showPercent val="1"/>
            <c:showBubbleSize val="0"/>
            <c:showLeaderLines val="0"/>
            <c:extLst xmlns:c16r2="http://schemas.microsoft.com/office/drawing/2015/06/chart">
              <c:ext xmlns:c15="http://schemas.microsoft.com/office/drawing/2012/chart" uri="{CE6537A1-D6FC-4f65-9D91-7224C49458BB}"/>
            </c:extLst>
          </c:dLbls>
          <c:cat>
            <c:strRef>
              <c:f>'Q19'!$A$22:$A$23</c:f>
              <c:strCache>
                <c:ptCount val="2"/>
                <c:pt idx="0">
                  <c:v>No</c:v>
                </c:pt>
                <c:pt idx="1">
                  <c:v>Yes</c:v>
                </c:pt>
              </c:strCache>
            </c:strRef>
          </c:cat>
          <c:val>
            <c:numRef>
              <c:f>'Q19'!$B$22:$B$23</c:f>
              <c:numCache>
                <c:formatCode>General</c:formatCode>
                <c:ptCount val="2"/>
                <c:pt idx="0">
                  <c:v>31</c:v>
                </c:pt>
                <c:pt idx="1">
                  <c:v>16</c:v>
                </c:pt>
              </c:numCache>
            </c:numRef>
          </c:val>
          <c:extLst xmlns:c16r2="http://schemas.microsoft.com/office/drawing/2015/06/chart">
            <c:ext xmlns:c16="http://schemas.microsoft.com/office/drawing/2014/chart" uri="{C3380CC4-5D6E-409C-BE32-E72D297353CC}">
              <c16:uniqueId val="{00000004-08F4-4D40-911A-9FA60362D639}"/>
            </c:ext>
          </c:extLst>
        </c:ser>
        <c:dLbls>
          <c:showLegendKey val="0"/>
          <c:showVal val="1"/>
          <c:showCatName val="0"/>
          <c:showSerName val="0"/>
          <c:showPercent val="0"/>
          <c:showBubbleSize val="0"/>
          <c:showLeaderLines val="0"/>
        </c:dLbls>
        <c:firstSliceAng val="0"/>
      </c:pieChart>
      <c:spPr>
        <a:noFill/>
        <a:ln>
          <a:noFill/>
        </a:ln>
        <a:effectLst/>
      </c:spPr>
    </c:plotArea>
    <c:plotVisOnly val="1"/>
    <c:dispBlanksAs val="gap"/>
    <c:showDLblsOverMax val="0"/>
    <c:extLst xmlns:c16r2="http://schemas.microsoft.com/office/drawing/2015/06/char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1">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3"/>
    </mc:Choice>
    <mc:Fallback>
      <c:style val="3"/>
    </mc:Fallback>
  </mc:AlternateContent>
  <c:chart>
    <c:title>
      <c:tx>
        <c:rich>
          <a:bodyPr rot="0" spcFirstLastPara="1" vertOverflow="ellipsis" vert="horz" wrap="square" anchor="ctr" anchorCtr="1"/>
          <a:lstStyle/>
          <a:p>
            <a:pPr>
              <a:defRPr sz="1200" b="1" i="0" u="none" strike="noStrike" kern="1200" spc="0" baseline="0">
                <a:solidFill>
                  <a:schemeClr val="tx1">
                    <a:lumMod val="65000"/>
                    <a:lumOff val="35000"/>
                  </a:schemeClr>
                </a:solidFill>
                <a:latin typeface="+mn-lt"/>
                <a:ea typeface="+mn-ea"/>
                <a:cs typeface="+mn-cs"/>
              </a:defRPr>
            </a:pPr>
            <a:r>
              <a:rPr lang="en-US" sz="1200" b="1" dirty="0"/>
              <a:t>What metrics does your innovation dashboard include to quantify project success?</a:t>
            </a:r>
          </a:p>
        </c:rich>
      </c:tx>
      <c:layout/>
      <c:overlay val="0"/>
      <c:spPr>
        <a:noFill/>
        <a:ln>
          <a:noFill/>
        </a:ln>
        <a:effectLst/>
      </c:spPr>
    </c:title>
    <c:autoTitleDeleted val="0"/>
    <c:plotArea>
      <c:layout/>
      <c:barChart>
        <c:barDir val="col"/>
        <c:grouping val="clustered"/>
        <c:varyColors val="0"/>
        <c:ser>
          <c:idx val="0"/>
          <c:order val="0"/>
          <c:spPr>
            <a:solidFill>
              <a:schemeClr val="accent1"/>
            </a:solidFill>
            <a:ln w="19050">
              <a:solidFill>
                <a:schemeClr val="lt1"/>
              </a:solidFill>
            </a:ln>
            <a:effectLst/>
          </c:spPr>
          <c:invertIfNegative val="0"/>
          <c:cat>
            <c:strRef>
              <c:f>'Q24'!$A$22:$A$27</c:f>
              <c:strCache>
                <c:ptCount val="6"/>
                <c:pt idx="0">
                  <c:v>Completion of project to intended outcome</c:v>
                </c:pt>
                <c:pt idx="1">
                  <c:v>Sales</c:v>
                </c:pt>
                <c:pt idx="2">
                  <c:v>Usage by internal customers</c:v>
                </c:pt>
                <c:pt idx="3">
                  <c:v>Customer satisfaction</c:v>
                </c:pt>
                <c:pt idx="4">
                  <c:v>Repeat contracts</c:v>
                </c:pt>
                <c:pt idx="5">
                  <c:v>Other (please specify)</c:v>
                </c:pt>
              </c:strCache>
            </c:strRef>
          </c:cat>
          <c:val>
            <c:numRef>
              <c:f>'Q24'!$C$22:$C$27</c:f>
              <c:numCache>
                <c:formatCode>0%</c:formatCode>
                <c:ptCount val="6"/>
                <c:pt idx="0">
                  <c:v>0.6875</c:v>
                </c:pt>
                <c:pt idx="1">
                  <c:v>0.77083333333333337</c:v>
                </c:pt>
                <c:pt idx="2">
                  <c:v>0.125</c:v>
                </c:pt>
                <c:pt idx="3">
                  <c:v>0.25</c:v>
                </c:pt>
                <c:pt idx="4">
                  <c:v>8.3333333333333329E-2</c:v>
                </c:pt>
                <c:pt idx="5">
                  <c:v>0.125</c:v>
                </c:pt>
              </c:numCache>
            </c:numRef>
          </c:val>
          <c:extLst xmlns:c16r2="http://schemas.microsoft.com/office/drawing/2015/06/chart">
            <c:ext xmlns:c16="http://schemas.microsoft.com/office/drawing/2014/chart" uri="{C3380CC4-5D6E-409C-BE32-E72D297353CC}">
              <c16:uniqueId val="{00000000-1731-404E-8C54-D72C56131653}"/>
            </c:ext>
          </c:extLst>
        </c:ser>
        <c:dLbls>
          <c:showLegendKey val="0"/>
          <c:showVal val="0"/>
          <c:showCatName val="0"/>
          <c:showSerName val="0"/>
          <c:showPercent val="0"/>
          <c:showBubbleSize val="0"/>
        </c:dLbls>
        <c:gapWidth val="100"/>
        <c:axId val="120101504"/>
        <c:axId val="120099968"/>
      </c:barChart>
      <c:valAx>
        <c:axId val="120099968"/>
        <c:scaling>
          <c:orientation val="minMax"/>
          <c:max val="0.8"/>
        </c:scaling>
        <c:delete val="0"/>
        <c:axPos val="l"/>
        <c:majorGridlines>
          <c:spPr>
            <a:ln w="9525" cap="flat" cmpd="sng" algn="ctr">
              <a:solidFill>
                <a:schemeClr val="tx1">
                  <a:lumMod val="15000"/>
                  <a:lumOff val="85000"/>
                </a:schemeClr>
              </a:solidFill>
              <a:round/>
            </a:ln>
            <a:effectLst/>
          </c:spPr>
        </c:majorGridlines>
        <c:numFmt formatCode="0%" sourceLinked="1"/>
        <c:majorTickMark val="out"/>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20101504"/>
        <c:crosses val="autoZero"/>
        <c:crossBetween val="between"/>
        <c:majorUnit val="0.2"/>
      </c:valAx>
      <c:catAx>
        <c:axId val="120101504"/>
        <c:scaling>
          <c:orientation val="minMax"/>
        </c:scaling>
        <c:delete val="0"/>
        <c:axPos val="b"/>
        <c:numFmt formatCode="General" sourceLinked="1"/>
        <c:majorTickMark val="out"/>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20099968"/>
        <c:crosses val="autoZero"/>
        <c:auto val="1"/>
        <c:lblAlgn val="ctr"/>
        <c:lblOffset val="100"/>
        <c:noMultiLvlLbl val="0"/>
      </c:catAx>
      <c:spPr>
        <a:noFill/>
        <a:ln>
          <a:noFill/>
        </a:ln>
        <a:effectLst/>
      </c:spPr>
    </c:plotArea>
    <c:plotVisOnly val="1"/>
    <c:dispBlanksAs val="gap"/>
    <c:showDLblsOverMax val="0"/>
    <c:extLst xmlns:c16r2="http://schemas.microsoft.com/office/drawing/2015/06/char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1">
    <c:autoUpdate val="0"/>
  </c:externalData>
</c:chartSpace>
</file>

<file path=ppt/charts/colors1.xml><?xml version="1.0" encoding="utf-8"?>
<cs:colorStyle xmlns:cs="http://schemas.microsoft.com/office/drawing/2012/chartStyle" xmlns:a="http://schemas.openxmlformats.org/drawingml/2006/main" meth="withinLinear" id="14">
  <a:schemeClr val="accent1"/>
</cs:colorStyle>
</file>

<file path=ppt/charts/colors10.xml><?xml version="1.0" encoding="utf-8"?>
<cs:colorStyle xmlns:cs="http://schemas.microsoft.com/office/drawing/2012/chartStyle" xmlns:a="http://schemas.openxmlformats.org/drawingml/2006/main" meth="withinLinear" id="14">
  <a:schemeClr val="accent1"/>
</cs:colorStyle>
</file>

<file path=ppt/charts/colors1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6.xml><?xml version="1.0" encoding="utf-8"?>
<cs:colorStyle xmlns:cs="http://schemas.microsoft.com/office/drawing/2012/chartStyle" xmlns:a="http://schemas.openxmlformats.org/drawingml/2006/main" meth="withinLinear" id="14">
  <a:schemeClr val="accent1"/>
</cs:colorStyle>
</file>

<file path=ppt/charts/colors17.xml><?xml version="1.0" encoding="utf-8"?>
<cs:colorStyle xmlns:cs="http://schemas.microsoft.com/office/drawing/2012/chartStyle" xmlns:a="http://schemas.openxmlformats.org/drawingml/2006/main" meth="withinLinear" id="14">
  <a:schemeClr val="accent1"/>
</cs:colorStyle>
</file>

<file path=ppt/charts/colors18.xml><?xml version="1.0" encoding="utf-8"?>
<cs:colorStyle xmlns:cs="http://schemas.microsoft.com/office/drawing/2012/chartStyle" xmlns:a="http://schemas.openxmlformats.org/drawingml/2006/main" meth="withinLinear" id="14">
  <a:schemeClr val="accent1"/>
</cs:colorStyle>
</file>

<file path=ppt/charts/colors19.xml><?xml version="1.0" encoding="utf-8"?>
<cs:colorStyle xmlns:cs="http://schemas.microsoft.com/office/drawing/2012/chartStyle" xmlns:a="http://schemas.openxmlformats.org/drawingml/2006/main" meth="withinLinear" id="14">
  <a:schemeClr val="accent1"/>
</cs:colorStyle>
</file>

<file path=ppt/charts/colors2.xml><?xml version="1.0" encoding="utf-8"?>
<cs:colorStyle xmlns:cs="http://schemas.microsoft.com/office/drawing/2012/chartStyle" xmlns:a="http://schemas.openxmlformats.org/drawingml/2006/main" meth="withinLinear" id="14">
  <a:schemeClr val="accent1"/>
</cs:colorStyle>
</file>

<file path=ppt/charts/colors20.xml><?xml version="1.0" encoding="utf-8"?>
<cs:colorStyle xmlns:cs="http://schemas.microsoft.com/office/drawing/2012/chartStyle" xmlns:a="http://schemas.openxmlformats.org/drawingml/2006/main" meth="withinLinear" id="14">
  <a:schemeClr val="accent1"/>
</cs:colorStyle>
</file>

<file path=ppt/charts/colors21.xml><?xml version="1.0" encoding="utf-8"?>
<cs:colorStyle xmlns:cs="http://schemas.microsoft.com/office/drawing/2012/chartStyle" xmlns:a="http://schemas.openxmlformats.org/drawingml/2006/main" meth="withinLinear" id="14">
  <a:schemeClr val="accent1"/>
</cs:colorStyle>
</file>

<file path=ppt/charts/colors22.xml><?xml version="1.0" encoding="utf-8"?>
<cs:colorStyle xmlns:cs="http://schemas.microsoft.com/office/drawing/2012/chartStyle" xmlns:a="http://schemas.openxmlformats.org/drawingml/2006/main" meth="withinLinear" id="14">
  <a:schemeClr val="accent1"/>
</cs:colorStyle>
</file>

<file path=ppt/charts/colors23.xml><?xml version="1.0" encoding="utf-8"?>
<cs:colorStyle xmlns:cs="http://schemas.microsoft.com/office/drawing/2012/chartStyle" xmlns:a="http://schemas.openxmlformats.org/drawingml/2006/main" meth="withinLinear" id="14">
  <a:schemeClr val="accent1"/>
</cs:colorStyle>
</file>

<file path=ppt/charts/colors3.xml><?xml version="1.0" encoding="utf-8"?>
<cs:colorStyle xmlns:cs="http://schemas.microsoft.com/office/drawing/2012/chartStyle" xmlns:a="http://schemas.openxmlformats.org/drawingml/2006/main" meth="withinLinear" id="14">
  <a:schemeClr val="accent1"/>
</cs:colorStyle>
</file>

<file path=ppt/charts/colors4.xml><?xml version="1.0" encoding="utf-8"?>
<cs:colorStyle xmlns:cs="http://schemas.microsoft.com/office/drawing/2012/chartStyle" xmlns:a="http://schemas.openxmlformats.org/drawingml/2006/main" meth="withinLinear" id="14">
  <a:schemeClr val="accent1"/>
</cs:colorStyle>
</file>

<file path=ppt/charts/colors5.xml><?xml version="1.0" encoding="utf-8"?>
<cs:colorStyle xmlns:cs="http://schemas.microsoft.com/office/drawing/2012/chartStyle" xmlns:a="http://schemas.openxmlformats.org/drawingml/2006/main" meth="withinLinear" id="14">
  <a:schemeClr val="accent1"/>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8.xml><?xml version="1.0" encoding="utf-8"?>
<cs:colorStyle xmlns:cs="http://schemas.microsoft.com/office/drawing/2012/chartStyle" xmlns:a="http://schemas.openxmlformats.org/drawingml/2006/main" meth="withinLinear" id="14">
  <a:schemeClr val="accent1"/>
</cs:colorStyle>
</file>

<file path=ppt/charts/colors9.xml><?xml version="1.0" encoding="utf-8"?>
<cs:colorStyle xmlns:cs="http://schemas.microsoft.com/office/drawing/2012/chartStyle" xmlns:a="http://schemas.openxmlformats.org/drawingml/2006/main" meth="withinLinear" id="14">
  <a:schemeClr val="accent1"/>
</cs:colorStyle>
</file>

<file path=ppt/charts/style1.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0.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1.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2.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3.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4.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5.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6.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7.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8.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9.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0.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1.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2.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3.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333">
  <cs:axisTitle>
    <cs:lnRef idx="0"/>
    <cs:fillRef idx="0"/>
    <cs:effectRef idx="0"/>
    <cs:fontRef idx="minor">
      <a:schemeClr val="tx1">
        <a:lumMod val="65000"/>
        <a:lumOff val="35000"/>
      </a:schemeClr>
    </cs:fontRef>
    <cs:defRPr sz="9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65000"/>
        <a:lumOff val="3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50000"/>
            <a:lumOff val="50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tx1"/>
    </cs:fontRef>
    <cs:spPr>
      <a:solidFill>
        <a:schemeClr val="phClr"/>
      </a:solidFill>
      <a:ln w="19050">
        <a:solidFill>
          <a:schemeClr val="lt1"/>
        </a:solidFill>
      </a:ln>
    </cs:spPr>
  </cs:dataPoint>
  <cs:dataPoint3D>
    <cs:lnRef idx="0"/>
    <cs:fillRef idx="0">
      <cs:styleClr val="auto"/>
    </cs:fillRef>
    <cs:effectRef idx="0"/>
    <cs:fontRef idx="minor">
      <a:schemeClr val="tx1"/>
    </cs:fontRef>
    <cs:spPr>
      <a:solidFill>
        <a:schemeClr val="phClr"/>
      </a:solidFill>
      <a:ln w="1905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fillRef idx="0">
      <cs:styleClr val="auto"/>
    </cs:fillRef>
    <cs:effectRef idx="0"/>
    <cs:fontRef idx="minor">
      <a:schemeClr val="tx1"/>
    </cs:fontRef>
    <cs:spPr>
      <a:solidFill>
        <a:schemeClr val="phClr"/>
      </a:solidFill>
      <a:ln w="9525">
        <a:solidFill>
          <a:schemeClr val="lt1"/>
        </a:solidFill>
      </a:ln>
    </cs:spPr>
  </cs:dataPointMarker>
  <cs:dataPointMarkerLayout symbol="circle" size="6"/>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40" b="0" kern="1200" spc="0" baseline="0"/>
  </cs:title>
  <cs:trendline>
    <cs:lnRef idx="0">
      <cs:styleClr val="auto"/>
    </cs:lnRef>
    <cs:fillRef idx="0"/>
    <cs:effectRef idx="0"/>
    <cs:fontRef idx="minor">
      <a:schemeClr val="tx1"/>
    </cs:fontRef>
    <cs:spPr>
      <a:ln w="19050" cap="rnd">
        <a:solidFill>
          <a:schemeClr val="phClr"/>
        </a:solidFill>
        <a:prstDash val="sysDash"/>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6.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7.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8.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9.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1D2B3EBB-D58C-7C43-824A-4EE766F452E3}" type="doc">
      <dgm:prSet loTypeId="urn:microsoft.com/office/officeart/2005/8/layout/cycle2" loCatId="" qsTypeId="urn:microsoft.com/office/officeart/2005/8/quickstyle/simple1" qsCatId="simple" csTypeId="urn:microsoft.com/office/officeart/2005/8/colors/accent1_2" csCatId="accent1" phldr="1"/>
      <dgm:spPr/>
      <dgm:t>
        <a:bodyPr/>
        <a:lstStyle/>
        <a:p>
          <a:endParaRPr lang="en-US"/>
        </a:p>
      </dgm:t>
    </dgm:pt>
    <dgm:pt modelId="{DC552AAD-8E60-6D4E-9964-202B2D9CEAFB}">
      <dgm:prSet phldrT="[Text]"/>
      <dgm:spPr/>
      <dgm:t>
        <a:bodyPr/>
        <a:lstStyle/>
        <a:p>
          <a:r>
            <a:rPr lang="en-US" dirty="0"/>
            <a:t>Impact</a:t>
          </a:r>
        </a:p>
      </dgm:t>
    </dgm:pt>
    <dgm:pt modelId="{CE83625F-5C89-2A42-AA8E-8AFFD7063447}" type="parTrans" cxnId="{A1DF4FB7-5BCB-0448-821C-963391B9D086}">
      <dgm:prSet/>
      <dgm:spPr/>
      <dgm:t>
        <a:bodyPr/>
        <a:lstStyle/>
        <a:p>
          <a:endParaRPr lang="en-US"/>
        </a:p>
      </dgm:t>
    </dgm:pt>
    <dgm:pt modelId="{905DB709-5B7A-B54D-BDA9-A0A0FE9196AE}" type="sibTrans" cxnId="{A1DF4FB7-5BCB-0448-821C-963391B9D086}">
      <dgm:prSet/>
      <dgm:spPr/>
      <dgm:t>
        <a:bodyPr/>
        <a:lstStyle/>
        <a:p>
          <a:endParaRPr lang="en-US"/>
        </a:p>
      </dgm:t>
    </dgm:pt>
    <dgm:pt modelId="{21CE999F-6BC3-1041-A988-54D4668BB301}">
      <dgm:prSet phldrT="[Text]"/>
      <dgm:spPr/>
      <dgm:t>
        <a:bodyPr/>
        <a:lstStyle/>
        <a:p>
          <a:r>
            <a:rPr lang="en-US" dirty="0"/>
            <a:t>Execution</a:t>
          </a:r>
        </a:p>
      </dgm:t>
    </dgm:pt>
    <dgm:pt modelId="{0174CD13-70BA-AA44-9030-B8DCE9BC4CD9}" type="parTrans" cxnId="{F10B9952-FED7-DA42-B91A-4BE54ABCBBB0}">
      <dgm:prSet/>
      <dgm:spPr/>
      <dgm:t>
        <a:bodyPr/>
        <a:lstStyle/>
        <a:p>
          <a:endParaRPr lang="en-US"/>
        </a:p>
      </dgm:t>
    </dgm:pt>
    <dgm:pt modelId="{1C599898-550B-9E4E-A021-6982DB573680}" type="sibTrans" cxnId="{F10B9952-FED7-DA42-B91A-4BE54ABCBBB0}">
      <dgm:prSet/>
      <dgm:spPr/>
      <dgm:t>
        <a:bodyPr/>
        <a:lstStyle/>
        <a:p>
          <a:endParaRPr lang="en-US"/>
        </a:p>
      </dgm:t>
    </dgm:pt>
    <dgm:pt modelId="{26A3B537-AE77-BE41-A93C-8BDCF1F34EB5}">
      <dgm:prSet phldrT="[Text]"/>
      <dgm:spPr/>
      <dgm:t>
        <a:bodyPr/>
        <a:lstStyle/>
        <a:p>
          <a:r>
            <a:rPr lang="en-US" dirty="0"/>
            <a:t>Talent</a:t>
          </a:r>
        </a:p>
      </dgm:t>
    </dgm:pt>
    <dgm:pt modelId="{883B2B71-CEA4-5E4F-A5AB-E35BA26EF79D}" type="parTrans" cxnId="{BDEC8F25-E7EE-3645-BF01-46E30593F406}">
      <dgm:prSet/>
      <dgm:spPr/>
      <dgm:t>
        <a:bodyPr/>
        <a:lstStyle/>
        <a:p>
          <a:endParaRPr lang="en-US"/>
        </a:p>
      </dgm:t>
    </dgm:pt>
    <dgm:pt modelId="{E692A533-FB19-0D4B-885F-905BD56E02A1}" type="sibTrans" cxnId="{BDEC8F25-E7EE-3645-BF01-46E30593F406}">
      <dgm:prSet/>
      <dgm:spPr/>
      <dgm:t>
        <a:bodyPr/>
        <a:lstStyle/>
        <a:p>
          <a:endParaRPr lang="en-US"/>
        </a:p>
      </dgm:t>
    </dgm:pt>
    <dgm:pt modelId="{D796F1E5-6C60-DD42-BBEA-097D3F334D1D}">
      <dgm:prSet phldrT="[Text]"/>
      <dgm:spPr/>
      <dgm:t>
        <a:bodyPr/>
        <a:lstStyle/>
        <a:p>
          <a:r>
            <a:rPr lang="en-US" dirty="0"/>
            <a:t>Intellectual Property</a:t>
          </a:r>
        </a:p>
      </dgm:t>
    </dgm:pt>
    <dgm:pt modelId="{C5044506-0012-3140-B766-0B7B596D5B82}" type="parTrans" cxnId="{4A2576C6-A614-904C-BFD6-B21CA022F878}">
      <dgm:prSet/>
      <dgm:spPr/>
      <dgm:t>
        <a:bodyPr/>
        <a:lstStyle/>
        <a:p>
          <a:endParaRPr lang="en-US"/>
        </a:p>
      </dgm:t>
    </dgm:pt>
    <dgm:pt modelId="{877B3B0D-D5B3-6B44-A22A-BC18D78597D8}" type="sibTrans" cxnId="{4A2576C6-A614-904C-BFD6-B21CA022F878}">
      <dgm:prSet/>
      <dgm:spPr/>
      <dgm:t>
        <a:bodyPr/>
        <a:lstStyle/>
        <a:p>
          <a:endParaRPr lang="en-US"/>
        </a:p>
      </dgm:t>
    </dgm:pt>
    <dgm:pt modelId="{9F85755E-B224-1643-908D-BF6AA289B04C}">
      <dgm:prSet phldrT="[Text]"/>
      <dgm:spPr/>
      <dgm:t>
        <a:bodyPr/>
        <a:lstStyle/>
        <a:p>
          <a:r>
            <a:rPr lang="en-US" dirty="0"/>
            <a:t>Sustainability</a:t>
          </a:r>
        </a:p>
      </dgm:t>
    </dgm:pt>
    <dgm:pt modelId="{E263DDB1-F294-6E4A-9645-7F2FFBDB1BFD}" type="parTrans" cxnId="{398E7B90-A4DF-F948-A4D2-9355B970C427}">
      <dgm:prSet/>
      <dgm:spPr/>
      <dgm:t>
        <a:bodyPr/>
        <a:lstStyle/>
        <a:p>
          <a:endParaRPr lang="en-US"/>
        </a:p>
      </dgm:t>
    </dgm:pt>
    <dgm:pt modelId="{99BA58E9-F6A6-8D48-BD07-724ADE607E68}" type="sibTrans" cxnId="{398E7B90-A4DF-F948-A4D2-9355B970C427}">
      <dgm:prSet/>
      <dgm:spPr/>
      <dgm:t>
        <a:bodyPr/>
        <a:lstStyle/>
        <a:p>
          <a:endParaRPr lang="en-US"/>
        </a:p>
      </dgm:t>
    </dgm:pt>
    <dgm:pt modelId="{70661E53-20CC-374F-A619-D208BAEE0C5D}" type="pres">
      <dgm:prSet presAssocID="{1D2B3EBB-D58C-7C43-824A-4EE766F452E3}" presName="cycle" presStyleCnt="0">
        <dgm:presLayoutVars>
          <dgm:dir/>
          <dgm:resizeHandles val="exact"/>
        </dgm:presLayoutVars>
      </dgm:prSet>
      <dgm:spPr/>
      <dgm:t>
        <a:bodyPr/>
        <a:lstStyle/>
        <a:p>
          <a:endParaRPr lang="en-US"/>
        </a:p>
      </dgm:t>
    </dgm:pt>
    <dgm:pt modelId="{B639EFCA-0EF2-8242-9D60-8D076502735F}" type="pres">
      <dgm:prSet presAssocID="{DC552AAD-8E60-6D4E-9964-202B2D9CEAFB}" presName="node" presStyleLbl="node1" presStyleIdx="0" presStyleCnt="5">
        <dgm:presLayoutVars>
          <dgm:bulletEnabled val="1"/>
        </dgm:presLayoutVars>
      </dgm:prSet>
      <dgm:spPr/>
      <dgm:t>
        <a:bodyPr/>
        <a:lstStyle/>
        <a:p>
          <a:endParaRPr lang="en-US"/>
        </a:p>
      </dgm:t>
    </dgm:pt>
    <dgm:pt modelId="{58C5B1B9-B3A8-8E49-894F-690441CB9B3F}" type="pres">
      <dgm:prSet presAssocID="{905DB709-5B7A-B54D-BDA9-A0A0FE9196AE}" presName="sibTrans" presStyleLbl="sibTrans2D1" presStyleIdx="0" presStyleCnt="5"/>
      <dgm:spPr/>
      <dgm:t>
        <a:bodyPr/>
        <a:lstStyle/>
        <a:p>
          <a:endParaRPr lang="en-US"/>
        </a:p>
      </dgm:t>
    </dgm:pt>
    <dgm:pt modelId="{8A5648DC-2761-7943-8131-089B69CC7217}" type="pres">
      <dgm:prSet presAssocID="{905DB709-5B7A-B54D-BDA9-A0A0FE9196AE}" presName="connectorText" presStyleLbl="sibTrans2D1" presStyleIdx="0" presStyleCnt="5"/>
      <dgm:spPr/>
      <dgm:t>
        <a:bodyPr/>
        <a:lstStyle/>
        <a:p>
          <a:endParaRPr lang="en-US"/>
        </a:p>
      </dgm:t>
    </dgm:pt>
    <dgm:pt modelId="{F4E99624-934C-0549-A9AD-824CB34B10C7}" type="pres">
      <dgm:prSet presAssocID="{21CE999F-6BC3-1041-A988-54D4668BB301}" presName="node" presStyleLbl="node1" presStyleIdx="1" presStyleCnt="5">
        <dgm:presLayoutVars>
          <dgm:bulletEnabled val="1"/>
        </dgm:presLayoutVars>
      </dgm:prSet>
      <dgm:spPr/>
      <dgm:t>
        <a:bodyPr/>
        <a:lstStyle/>
        <a:p>
          <a:endParaRPr lang="en-US"/>
        </a:p>
      </dgm:t>
    </dgm:pt>
    <dgm:pt modelId="{8506B8C6-661A-3F42-83E6-CB0D850A9819}" type="pres">
      <dgm:prSet presAssocID="{1C599898-550B-9E4E-A021-6982DB573680}" presName="sibTrans" presStyleLbl="sibTrans2D1" presStyleIdx="1" presStyleCnt="5"/>
      <dgm:spPr/>
      <dgm:t>
        <a:bodyPr/>
        <a:lstStyle/>
        <a:p>
          <a:endParaRPr lang="en-US"/>
        </a:p>
      </dgm:t>
    </dgm:pt>
    <dgm:pt modelId="{FC9ED400-12AB-6744-B78D-AB4CCD14B733}" type="pres">
      <dgm:prSet presAssocID="{1C599898-550B-9E4E-A021-6982DB573680}" presName="connectorText" presStyleLbl="sibTrans2D1" presStyleIdx="1" presStyleCnt="5"/>
      <dgm:spPr/>
      <dgm:t>
        <a:bodyPr/>
        <a:lstStyle/>
        <a:p>
          <a:endParaRPr lang="en-US"/>
        </a:p>
      </dgm:t>
    </dgm:pt>
    <dgm:pt modelId="{1B35AF82-5A40-444E-A21E-736B20269AF0}" type="pres">
      <dgm:prSet presAssocID="{26A3B537-AE77-BE41-A93C-8BDCF1F34EB5}" presName="node" presStyleLbl="node1" presStyleIdx="2" presStyleCnt="5">
        <dgm:presLayoutVars>
          <dgm:bulletEnabled val="1"/>
        </dgm:presLayoutVars>
      </dgm:prSet>
      <dgm:spPr/>
      <dgm:t>
        <a:bodyPr/>
        <a:lstStyle/>
        <a:p>
          <a:endParaRPr lang="en-US"/>
        </a:p>
      </dgm:t>
    </dgm:pt>
    <dgm:pt modelId="{7B4CDC99-17B0-1942-9A08-958A5B50C9BB}" type="pres">
      <dgm:prSet presAssocID="{E692A533-FB19-0D4B-885F-905BD56E02A1}" presName="sibTrans" presStyleLbl="sibTrans2D1" presStyleIdx="2" presStyleCnt="5"/>
      <dgm:spPr/>
      <dgm:t>
        <a:bodyPr/>
        <a:lstStyle/>
        <a:p>
          <a:endParaRPr lang="en-US"/>
        </a:p>
      </dgm:t>
    </dgm:pt>
    <dgm:pt modelId="{C8DE6471-8511-9643-8A15-528073B34173}" type="pres">
      <dgm:prSet presAssocID="{E692A533-FB19-0D4B-885F-905BD56E02A1}" presName="connectorText" presStyleLbl="sibTrans2D1" presStyleIdx="2" presStyleCnt="5"/>
      <dgm:spPr/>
      <dgm:t>
        <a:bodyPr/>
        <a:lstStyle/>
        <a:p>
          <a:endParaRPr lang="en-US"/>
        </a:p>
      </dgm:t>
    </dgm:pt>
    <dgm:pt modelId="{481AAEFD-D04D-8641-81DC-128D18EDECFE}" type="pres">
      <dgm:prSet presAssocID="{D796F1E5-6C60-DD42-BBEA-097D3F334D1D}" presName="node" presStyleLbl="node1" presStyleIdx="3" presStyleCnt="5">
        <dgm:presLayoutVars>
          <dgm:bulletEnabled val="1"/>
        </dgm:presLayoutVars>
      </dgm:prSet>
      <dgm:spPr/>
      <dgm:t>
        <a:bodyPr/>
        <a:lstStyle/>
        <a:p>
          <a:endParaRPr lang="en-US"/>
        </a:p>
      </dgm:t>
    </dgm:pt>
    <dgm:pt modelId="{4537F96A-60BA-5D40-BEC7-DD9303C0CCFA}" type="pres">
      <dgm:prSet presAssocID="{877B3B0D-D5B3-6B44-A22A-BC18D78597D8}" presName="sibTrans" presStyleLbl="sibTrans2D1" presStyleIdx="3" presStyleCnt="5"/>
      <dgm:spPr/>
      <dgm:t>
        <a:bodyPr/>
        <a:lstStyle/>
        <a:p>
          <a:endParaRPr lang="en-US"/>
        </a:p>
      </dgm:t>
    </dgm:pt>
    <dgm:pt modelId="{EDD4DF67-95ED-9B44-90F4-18273CCFE152}" type="pres">
      <dgm:prSet presAssocID="{877B3B0D-D5B3-6B44-A22A-BC18D78597D8}" presName="connectorText" presStyleLbl="sibTrans2D1" presStyleIdx="3" presStyleCnt="5"/>
      <dgm:spPr/>
      <dgm:t>
        <a:bodyPr/>
        <a:lstStyle/>
        <a:p>
          <a:endParaRPr lang="en-US"/>
        </a:p>
      </dgm:t>
    </dgm:pt>
    <dgm:pt modelId="{AE34D4E1-BF1E-2A4F-9B4F-0D15E2A11834}" type="pres">
      <dgm:prSet presAssocID="{9F85755E-B224-1643-908D-BF6AA289B04C}" presName="node" presStyleLbl="node1" presStyleIdx="4" presStyleCnt="5">
        <dgm:presLayoutVars>
          <dgm:bulletEnabled val="1"/>
        </dgm:presLayoutVars>
      </dgm:prSet>
      <dgm:spPr/>
      <dgm:t>
        <a:bodyPr/>
        <a:lstStyle/>
        <a:p>
          <a:endParaRPr lang="en-US"/>
        </a:p>
      </dgm:t>
    </dgm:pt>
    <dgm:pt modelId="{016A9089-45E4-FF45-B68E-2172D2CE2053}" type="pres">
      <dgm:prSet presAssocID="{99BA58E9-F6A6-8D48-BD07-724ADE607E68}" presName="sibTrans" presStyleLbl="sibTrans2D1" presStyleIdx="4" presStyleCnt="5"/>
      <dgm:spPr/>
      <dgm:t>
        <a:bodyPr/>
        <a:lstStyle/>
        <a:p>
          <a:endParaRPr lang="en-US"/>
        </a:p>
      </dgm:t>
    </dgm:pt>
    <dgm:pt modelId="{C79B73F8-F8FE-1A47-B026-27EA659B4F34}" type="pres">
      <dgm:prSet presAssocID="{99BA58E9-F6A6-8D48-BD07-724ADE607E68}" presName="connectorText" presStyleLbl="sibTrans2D1" presStyleIdx="4" presStyleCnt="5"/>
      <dgm:spPr/>
      <dgm:t>
        <a:bodyPr/>
        <a:lstStyle/>
        <a:p>
          <a:endParaRPr lang="en-US"/>
        </a:p>
      </dgm:t>
    </dgm:pt>
  </dgm:ptLst>
  <dgm:cxnLst>
    <dgm:cxn modelId="{BDEC8F25-E7EE-3645-BF01-46E30593F406}" srcId="{1D2B3EBB-D58C-7C43-824A-4EE766F452E3}" destId="{26A3B537-AE77-BE41-A93C-8BDCF1F34EB5}" srcOrd="2" destOrd="0" parTransId="{883B2B71-CEA4-5E4F-A5AB-E35BA26EF79D}" sibTransId="{E692A533-FB19-0D4B-885F-905BD56E02A1}"/>
    <dgm:cxn modelId="{1D29A159-85FB-DA47-AAB5-4571745385B8}" type="presOf" srcId="{1D2B3EBB-D58C-7C43-824A-4EE766F452E3}" destId="{70661E53-20CC-374F-A619-D208BAEE0C5D}" srcOrd="0" destOrd="0" presId="urn:microsoft.com/office/officeart/2005/8/layout/cycle2"/>
    <dgm:cxn modelId="{1758050F-A0A4-8141-BC89-D9B438B120F0}" type="presOf" srcId="{99BA58E9-F6A6-8D48-BD07-724ADE607E68}" destId="{C79B73F8-F8FE-1A47-B026-27EA659B4F34}" srcOrd="1" destOrd="0" presId="urn:microsoft.com/office/officeart/2005/8/layout/cycle2"/>
    <dgm:cxn modelId="{D8194D14-8C49-564A-B2D5-FB30FE5AD4D9}" type="presOf" srcId="{1C599898-550B-9E4E-A021-6982DB573680}" destId="{FC9ED400-12AB-6744-B78D-AB4CCD14B733}" srcOrd="1" destOrd="0" presId="urn:microsoft.com/office/officeart/2005/8/layout/cycle2"/>
    <dgm:cxn modelId="{5FF348C1-62D8-6B4B-9B91-C55F3AD1ECDA}" type="presOf" srcId="{905DB709-5B7A-B54D-BDA9-A0A0FE9196AE}" destId="{58C5B1B9-B3A8-8E49-894F-690441CB9B3F}" srcOrd="0" destOrd="0" presId="urn:microsoft.com/office/officeart/2005/8/layout/cycle2"/>
    <dgm:cxn modelId="{C28AB77C-514C-2541-A0D7-9517A12C1B29}" type="presOf" srcId="{9F85755E-B224-1643-908D-BF6AA289B04C}" destId="{AE34D4E1-BF1E-2A4F-9B4F-0D15E2A11834}" srcOrd="0" destOrd="0" presId="urn:microsoft.com/office/officeart/2005/8/layout/cycle2"/>
    <dgm:cxn modelId="{07F540C7-786D-FF49-ACC0-C54D784537F6}" type="presOf" srcId="{99BA58E9-F6A6-8D48-BD07-724ADE607E68}" destId="{016A9089-45E4-FF45-B68E-2172D2CE2053}" srcOrd="0" destOrd="0" presId="urn:microsoft.com/office/officeart/2005/8/layout/cycle2"/>
    <dgm:cxn modelId="{F0A3D4ED-C8C8-1D4F-BC88-A988C893BCF9}" type="presOf" srcId="{26A3B537-AE77-BE41-A93C-8BDCF1F34EB5}" destId="{1B35AF82-5A40-444E-A21E-736B20269AF0}" srcOrd="0" destOrd="0" presId="urn:microsoft.com/office/officeart/2005/8/layout/cycle2"/>
    <dgm:cxn modelId="{398E7B90-A4DF-F948-A4D2-9355B970C427}" srcId="{1D2B3EBB-D58C-7C43-824A-4EE766F452E3}" destId="{9F85755E-B224-1643-908D-BF6AA289B04C}" srcOrd="4" destOrd="0" parTransId="{E263DDB1-F294-6E4A-9645-7F2FFBDB1BFD}" sibTransId="{99BA58E9-F6A6-8D48-BD07-724ADE607E68}"/>
    <dgm:cxn modelId="{98249F6F-AAAE-E548-8169-C2451D5E3CDC}" type="presOf" srcId="{DC552AAD-8E60-6D4E-9964-202B2D9CEAFB}" destId="{B639EFCA-0EF2-8242-9D60-8D076502735F}" srcOrd="0" destOrd="0" presId="urn:microsoft.com/office/officeart/2005/8/layout/cycle2"/>
    <dgm:cxn modelId="{BB2C766A-C0BE-3E4F-9DA4-086748480EBA}" type="presOf" srcId="{1C599898-550B-9E4E-A021-6982DB573680}" destId="{8506B8C6-661A-3F42-83E6-CB0D850A9819}" srcOrd="0" destOrd="0" presId="urn:microsoft.com/office/officeart/2005/8/layout/cycle2"/>
    <dgm:cxn modelId="{A1DF4FB7-5BCB-0448-821C-963391B9D086}" srcId="{1D2B3EBB-D58C-7C43-824A-4EE766F452E3}" destId="{DC552AAD-8E60-6D4E-9964-202B2D9CEAFB}" srcOrd="0" destOrd="0" parTransId="{CE83625F-5C89-2A42-AA8E-8AFFD7063447}" sibTransId="{905DB709-5B7A-B54D-BDA9-A0A0FE9196AE}"/>
    <dgm:cxn modelId="{C55BCEDE-1DBF-F44A-AA0F-F0869845E60B}" type="presOf" srcId="{21CE999F-6BC3-1041-A988-54D4668BB301}" destId="{F4E99624-934C-0549-A9AD-824CB34B10C7}" srcOrd="0" destOrd="0" presId="urn:microsoft.com/office/officeart/2005/8/layout/cycle2"/>
    <dgm:cxn modelId="{D324BA55-7673-3A44-976B-670A2BA9AD23}" type="presOf" srcId="{D796F1E5-6C60-DD42-BBEA-097D3F334D1D}" destId="{481AAEFD-D04D-8641-81DC-128D18EDECFE}" srcOrd="0" destOrd="0" presId="urn:microsoft.com/office/officeart/2005/8/layout/cycle2"/>
    <dgm:cxn modelId="{8F9D3176-E6B1-7749-BE47-441EE04BBAD5}" type="presOf" srcId="{905DB709-5B7A-B54D-BDA9-A0A0FE9196AE}" destId="{8A5648DC-2761-7943-8131-089B69CC7217}" srcOrd="1" destOrd="0" presId="urn:microsoft.com/office/officeart/2005/8/layout/cycle2"/>
    <dgm:cxn modelId="{75226BDD-57F3-2347-BB2B-02047566E9CA}" type="presOf" srcId="{E692A533-FB19-0D4B-885F-905BD56E02A1}" destId="{7B4CDC99-17B0-1942-9A08-958A5B50C9BB}" srcOrd="0" destOrd="0" presId="urn:microsoft.com/office/officeart/2005/8/layout/cycle2"/>
    <dgm:cxn modelId="{0A53EEF8-58E2-0A4E-AE05-4A3AF93D9537}" type="presOf" srcId="{877B3B0D-D5B3-6B44-A22A-BC18D78597D8}" destId="{4537F96A-60BA-5D40-BEC7-DD9303C0CCFA}" srcOrd="0" destOrd="0" presId="urn:microsoft.com/office/officeart/2005/8/layout/cycle2"/>
    <dgm:cxn modelId="{4A2576C6-A614-904C-BFD6-B21CA022F878}" srcId="{1D2B3EBB-D58C-7C43-824A-4EE766F452E3}" destId="{D796F1E5-6C60-DD42-BBEA-097D3F334D1D}" srcOrd="3" destOrd="0" parTransId="{C5044506-0012-3140-B766-0B7B596D5B82}" sibTransId="{877B3B0D-D5B3-6B44-A22A-BC18D78597D8}"/>
    <dgm:cxn modelId="{5DB5150A-10EC-564D-9C7F-1D92C616857E}" type="presOf" srcId="{877B3B0D-D5B3-6B44-A22A-BC18D78597D8}" destId="{EDD4DF67-95ED-9B44-90F4-18273CCFE152}" srcOrd="1" destOrd="0" presId="urn:microsoft.com/office/officeart/2005/8/layout/cycle2"/>
    <dgm:cxn modelId="{F10B9952-FED7-DA42-B91A-4BE54ABCBBB0}" srcId="{1D2B3EBB-D58C-7C43-824A-4EE766F452E3}" destId="{21CE999F-6BC3-1041-A988-54D4668BB301}" srcOrd="1" destOrd="0" parTransId="{0174CD13-70BA-AA44-9030-B8DCE9BC4CD9}" sibTransId="{1C599898-550B-9E4E-A021-6982DB573680}"/>
    <dgm:cxn modelId="{D36499AE-1C59-D14F-BEF3-D24D146A85F7}" type="presOf" srcId="{E692A533-FB19-0D4B-885F-905BD56E02A1}" destId="{C8DE6471-8511-9643-8A15-528073B34173}" srcOrd="1" destOrd="0" presId="urn:microsoft.com/office/officeart/2005/8/layout/cycle2"/>
    <dgm:cxn modelId="{6D75A4F4-7B8D-8B47-811F-7379946C1370}" type="presParOf" srcId="{70661E53-20CC-374F-A619-D208BAEE0C5D}" destId="{B639EFCA-0EF2-8242-9D60-8D076502735F}" srcOrd="0" destOrd="0" presId="urn:microsoft.com/office/officeart/2005/8/layout/cycle2"/>
    <dgm:cxn modelId="{15EDA576-B49E-104C-9707-4919DC377B80}" type="presParOf" srcId="{70661E53-20CC-374F-A619-D208BAEE0C5D}" destId="{58C5B1B9-B3A8-8E49-894F-690441CB9B3F}" srcOrd="1" destOrd="0" presId="urn:microsoft.com/office/officeart/2005/8/layout/cycle2"/>
    <dgm:cxn modelId="{E5073204-CCA8-3C41-8385-D133726A61C1}" type="presParOf" srcId="{58C5B1B9-B3A8-8E49-894F-690441CB9B3F}" destId="{8A5648DC-2761-7943-8131-089B69CC7217}" srcOrd="0" destOrd="0" presId="urn:microsoft.com/office/officeart/2005/8/layout/cycle2"/>
    <dgm:cxn modelId="{E2F519EB-CB88-1D41-B184-FAA5AD39C222}" type="presParOf" srcId="{70661E53-20CC-374F-A619-D208BAEE0C5D}" destId="{F4E99624-934C-0549-A9AD-824CB34B10C7}" srcOrd="2" destOrd="0" presId="urn:microsoft.com/office/officeart/2005/8/layout/cycle2"/>
    <dgm:cxn modelId="{F0D9D879-14D9-4145-8F90-53A00A33AD01}" type="presParOf" srcId="{70661E53-20CC-374F-A619-D208BAEE0C5D}" destId="{8506B8C6-661A-3F42-83E6-CB0D850A9819}" srcOrd="3" destOrd="0" presId="urn:microsoft.com/office/officeart/2005/8/layout/cycle2"/>
    <dgm:cxn modelId="{1161577D-1CAB-5F46-8894-CDD4A5DE93A4}" type="presParOf" srcId="{8506B8C6-661A-3F42-83E6-CB0D850A9819}" destId="{FC9ED400-12AB-6744-B78D-AB4CCD14B733}" srcOrd="0" destOrd="0" presId="urn:microsoft.com/office/officeart/2005/8/layout/cycle2"/>
    <dgm:cxn modelId="{B19404A0-D386-5746-BF33-A68A6DF22BD6}" type="presParOf" srcId="{70661E53-20CC-374F-A619-D208BAEE0C5D}" destId="{1B35AF82-5A40-444E-A21E-736B20269AF0}" srcOrd="4" destOrd="0" presId="urn:microsoft.com/office/officeart/2005/8/layout/cycle2"/>
    <dgm:cxn modelId="{F1A88EBB-5567-C443-A397-D0958C12BE54}" type="presParOf" srcId="{70661E53-20CC-374F-A619-D208BAEE0C5D}" destId="{7B4CDC99-17B0-1942-9A08-958A5B50C9BB}" srcOrd="5" destOrd="0" presId="urn:microsoft.com/office/officeart/2005/8/layout/cycle2"/>
    <dgm:cxn modelId="{C71F324A-4142-D942-B4C5-51EB1B47F360}" type="presParOf" srcId="{7B4CDC99-17B0-1942-9A08-958A5B50C9BB}" destId="{C8DE6471-8511-9643-8A15-528073B34173}" srcOrd="0" destOrd="0" presId="urn:microsoft.com/office/officeart/2005/8/layout/cycle2"/>
    <dgm:cxn modelId="{B448ED0A-B7AB-DA42-9275-B6B0307D6587}" type="presParOf" srcId="{70661E53-20CC-374F-A619-D208BAEE0C5D}" destId="{481AAEFD-D04D-8641-81DC-128D18EDECFE}" srcOrd="6" destOrd="0" presId="urn:microsoft.com/office/officeart/2005/8/layout/cycle2"/>
    <dgm:cxn modelId="{DB044BF4-3C08-9741-99AA-674A54F6E59C}" type="presParOf" srcId="{70661E53-20CC-374F-A619-D208BAEE0C5D}" destId="{4537F96A-60BA-5D40-BEC7-DD9303C0CCFA}" srcOrd="7" destOrd="0" presId="urn:microsoft.com/office/officeart/2005/8/layout/cycle2"/>
    <dgm:cxn modelId="{A6B424B9-EE26-A943-8BF4-A198742EADFE}" type="presParOf" srcId="{4537F96A-60BA-5D40-BEC7-DD9303C0CCFA}" destId="{EDD4DF67-95ED-9B44-90F4-18273CCFE152}" srcOrd="0" destOrd="0" presId="urn:microsoft.com/office/officeart/2005/8/layout/cycle2"/>
    <dgm:cxn modelId="{5C9384BD-0AA5-FC42-AE13-5B1D9A8D1177}" type="presParOf" srcId="{70661E53-20CC-374F-A619-D208BAEE0C5D}" destId="{AE34D4E1-BF1E-2A4F-9B4F-0D15E2A11834}" srcOrd="8" destOrd="0" presId="urn:microsoft.com/office/officeart/2005/8/layout/cycle2"/>
    <dgm:cxn modelId="{544A1676-8B40-9145-A408-229AF9DE8B1D}" type="presParOf" srcId="{70661E53-20CC-374F-A619-D208BAEE0C5D}" destId="{016A9089-45E4-FF45-B68E-2172D2CE2053}" srcOrd="9" destOrd="0" presId="urn:microsoft.com/office/officeart/2005/8/layout/cycle2"/>
    <dgm:cxn modelId="{109BAC15-339F-D849-B19F-78AA6A941080}" type="presParOf" srcId="{016A9089-45E4-FF45-B68E-2172D2CE2053}" destId="{C79B73F8-F8FE-1A47-B026-27EA659B4F34}" srcOrd="0" destOrd="0" presId="urn:microsoft.com/office/officeart/2005/8/layout/cycle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2BF22B06-E88D-9646-881A-D7D1FFA567C8}" type="doc">
      <dgm:prSet loTypeId="urn:microsoft.com/office/officeart/2005/8/layout/pyramid1" loCatId="" qsTypeId="urn:microsoft.com/office/officeart/2005/8/quickstyle/simple1" qsCatId="simple" csTypeId="urn:microsoft.com/office/officeart/2005/8/colors/accent2_2" csCatId="accent2" phldr="1"/>
      <dgm:spPr/>
    </dgm:pt>
    <dgm:pt modelId="{24749E06-3F1F-EE48-8945-6D3D2FD0B273}">
      <dgm:prSet phldrT="[Text]" custT="1"/>
      <dgm:spPr/>
      <dgm:t>
        <a:bodyPr/>
        <a:lstStyle/>
        <a:p>
          <a:pPr>
            <a:lnSpc>
              <a:spcPct val="90000"/>
            </a:lnSpc>
            <a:spcBef>
              <a:spcPts val="0"/>
            </a:spcBef>
            <a:spcAft>
              <a:spcPts val="0"/>
            </a:spcAft>
          </a:pPr>
          <a:r>
            <a:rPr lang="en-US" sz="1000" dirty="0">
              <a:solidFill>
                <a:schemeClr val="bg1"/>
              </a:solidFill>
            </a:rPr>
            <a:t>Portfolio Assessment</a:t>
          </a:r>
        </a:p>
      </dgm:t>
    </dgm:pt>
    <dgm:pt modelId="{FD715B76-EA1C-5E48-AAD9-0F9FA59EC9A3}" type="parTrans" cxnId="{23CDA4A1-B966-F146-B575-37C1A7454F6F}">
      <dgm:prSet/>
      <dgm:spPr/>
      <dgm:t>
        <a:bodyPr/>
        <a:lstStyle/>
        <a:p>
          <a:pPr>
            <a:lnSpc>
              <a:spcPct val="90000"/>
            </a:lnSpc>
            <a:spcBef>
              <a:spcPts val="0"/>
            </a:spcBef>
            <a:spcAft>
              <a:spcPts val="0"/>
            </a:spcAft>
          </a:pPr>
          <a:endParaRPr lang="en-US" sz="1000">
            <a:solidFill>
              <a:schemeClr val="bg1"/>
            </a:solidFill>
          </a:endParaRPr>
        </a:p>
      </dgm:t>
    </dgm:pt>
    <dgm:pt modelId="{FFA38245-061D-1B43-83A3-FFDED1247BE7}" type="sibTrans" cxnId="{23CDA4A1-B966-F146-B575-37C1A7454F6F}">
      <dgm:prSet/>
      <dgm:spPr/>
      <dgm:t>
        <a:bodyPr/>
        <a:lstStyle/>
        <a:p>
          <a:pPr>
            <a:lnSpc>
              <a:spcPct val="90000"/>
            </a:lnSpc>
            <a:spcBef>
              <a:spcPts val="0"/>
            </a:spcBef>
            <a:spcAft>
              <a:spcPts val="0"/>
            </a:spcAft>
          </a:pPr>
          <a:endParaRPr lang="en-US" sz="1000">
            <a:solidFill>
              <a:schemeClr val="bg1"/>
            </a:solidFill>
          </a:endParaRPr>
        </a:p>
      </dgm:t>
    </dgm:pt>
    <dgm:pt modelId="{4818CAA9-07F8-724E-A5DB-CEAF1C743F94}">
      <dgm:prSet phldrT="[Text]" custT="1"/>
      <dgm:spPr/>
      <dgm:t>
        <a:bodyPr/>
        <a:lstStyle/>
        <a:p>
          <a:pPr>
            <a:lnSpc>
              <a:spcPct val="90000"/>
            </a:lnSpc>
            <a:spcBef>
              <a:spcPts val="0"/>
            </a:spcBef>
            <a:spcAft>
              <a:spcPts val="0"/>
            </a:spcAft>
          </a:pPr>
          <a:r>
            <a:rPr lang="en-US" sz="1000" dirty="0">
              <a:solidFill>
                <a:schemeClr val="bg1"/>
              </a:solidFill>
            </a:rPr>
            <a:t>Integration with Business</a:t>
          </a:r>
        </a:p>
      </dgm:t>
    </dgm:pt>
    <dgm:pt modelId="{D781776F-91B3-4B44-8742-B424701DC539}" type="parTrans" cxnId="{DADAA76C-1941-9541-81CD-620A464CB4C6}">
      <dgm:prSet/>
      <dgm:spPr/>
      <dgm:t>
        <a:bodyPr/>
        <a:lstStyle/>
        <a:p>
          <a:pPr>
            <a:lnSpc>
              <a:spcPct val="90000"/>
            </a:lnSpc>
            <a:spcBef>
              <a:spcPts val="0"/>
            </a:spcBef>
            <a:spcAft>
              <a:spcPts val="0"/>
            </a:spcAft>
          </a:pPr>
          <a:endParaRPr lang="en-US" sz="1000">
            <a:solidFill>
              <a:schemeClr val="bg1"/>
            </a:solidFill>
          </a:endParaRPr>
        </a:p>
      </dgm:t>
    </dgm:pt>
    <dgm:pt modelId="{B70F42FA-7C5E-A54C-A479-55B6C26D5853}" type="sibTrans" cxnId="{DADAA76C-1941-9541-81CD-620A464CB4C6}">
      <dgm:prSet/>
      <dgm:spPr/>
      <dgm:t>
        <a:bodyPr/>
        <a:lstStyle/>
        <a:p>
          <a:pPr>
            <a:lnSpc>
              <a:spcPct val="90000"/>
            </a:lnSpc>
            <a:spcBef>
              <a:spcPts val="0"/>
            </a:spcBef>
            <a:spcAft>
              <a:spcPts val="0"/>
            </a:spcAft>
          </a:pPr>
          <a:endParaRPr lang="en-US" sz="1000">
            <a:solidFill>
              <a:schemeClr val="bg1"/>
            </a:solidFill>
          </a:endParaRPr>
        </a:p>
      </dgm:t>
    </dgm:pt>
    <dgm:pt modelId="{8A0C5AD0-31F3-5844-ADCB-DAAA27B6F1BF}">
      <dgm:prSet phldrT="[Text]" custT="1"/>
      <dgm:spPr/>
      <dgm:t>
        <a:bodyPr/>
        <a:lstStyle/>
        <a:p>
          <a:pPr>
            <a:lnSpc>
              <a:spcPct val="90000"/>
            </a:lnSpc>
            <a:spcBef>
              <a:spcPts val="0"/>
            </a:spcBef>
            <a:spcAft>
              <a:spcPts val="0"/>
            </a:spcAft>
          </a:pPr>
          <a:r>
            <a:rPr lang="en-US" sz="1000" dirty="0">
              <a:solidFill>
                <a:schemeClr val="bg1"/>
              </a:solidFill>
            </a:rPr>
            <a:t>Asset Value of Technology</a:t>
          </a:r>
        </a:p>
      </dgm:t>
    </dgm:pt>
    <dgm:pt modelId="{3D2DF5D5-9FB6-E44A-80D0-4F24CCF0A1B6}" type="parTrans" cxnId="{868100FB-0993-BB47-ABB6-9F99BC19338D}">
      <dgm:prSet/>
      <dgm:spPr/>
      <dgm:t>
        <a:bodyPr/>
        <a:lstStyle/>
        <a:p>
          <a:pPr>
            <a:lnSpc>
              <a:spcPct val="90000"/>
            </a:lnSpc>
            <a:spcBef>
              <a:spcPts val="0"/>
            </a:spcBef>
            <a:spcAft>
              <a:spcPts val="0"/>
            </a:spcAft>
          </a:pPr>
          <a:endParaRPr lang="en-US" sz="1000">
            <a:solidFill>
              <a:schemeClr val="bg1"/>
            </a:solidFill>
          </a:endParaRPr>
        </a:p>
      </dgm:t>
    </dgm:pt>
    <dgm:pt modelId="{D7F07EB0-9ACF-BF4D-B544-C5F57AE94A8F}" type="sibTrans" cxnId="{868100FB-0993-BB47-ABB6-9F99BC19338D}">
      <dgm:prSet/>
      <dgm:spPr/>
      <dgm:t>
        <a:bodyPr/>
        <a:lstStyle/>
        <a:p>
          <a:pPr>
            <a:lnSpc>
              <a:spcPct val="90000"/>
            </a:lnSpc>
            <a:spcBef>
              <a:spcPts val="0"/>
            </a:spcBef>
            <a:spcAft>
              <a:spcPts val="0"/>
            </a:spcAft>
          </a:pPr>
          <a:endParaRPr lang="en-US" sz="1000">
            <a:solidFill>
              <a:schemeClr val="bg1"/>
            </a:solidFill>
          </a:endParaRPr>
        </a:p>
      </dgm:t>
    </dgm:pt>
    <dgm:pt modelId="{4DE1E947-09F0-E847-BE88-E8CAAAC60531}">
      <dgm:prSet phldrT="[Text]" custT="1"/>
      <dgm:spPr/>
      <dgm:t>
        <a:bodyPr/>
        <a:lstStyle/>
        <a:p>
          <a:pPr>
            <a:lnSpc>
              <a:spcPct val="90000"/>
            </a:lnSpc>
            <a:spcBef>
              <a:spcPts val="0"/>
            </a:spcBef>
            <a:spcAft>
              <a:spcPts val="0"/>
            </a:spcAft>
          </a:pPr>
          <a:r>
            <a:rPr lang="en-US" sz="1000" dirty="0">
              <a:solidFill>
                <a:schemeClr val="bg1"/>
              </a:solidFill>
            </a:rPr>
            <a:t>Practice of R&amp;D Processes </a:t>
          </a:r>
        </a:p>
        <a:p>
          <a:pPr>
            <a:lnSpc>
              <a:spcPct val="90000"/>
            </a:lnSpc>
            <a:spcBef>
              <a:spcPts val="0"/>
            </a:spcBef>
            <a:spcAft>
              <a:spcPts val="0"/>
            </a:spcAft>
          </a:pPr>
          <a:r>
            <a:rPr lang="en-US" sz="1000" dirty="0">
              <a:solidFill>
                <a:schemeClr val="bg1"/>
              </a:solidFill>
            </a:rPr>
            <a:t>to Support Innovation</a:t>
          </a:r>
        </a:p>
      </dgm:t>
    </dgm:pt>
    <dgm:pt modelId="{ECC39530-03ED-1E4D-858D-8FFBF2168F6C}" type="parTrans" cxnId="{3C134BA8-3D55-0C42-8ACC-FC887B16F59C}">
      <dgm:prSet/>
      <dgm:spPr/>
      <dgm:t>
        <a:bodyPr/>
        <a:lstStyle/>
        <a:p>
          <a:pPr>
            <a:lnSpc>
              <a:spcPct val="90000"/>
            </a:lnSpc>
            <a:spcBef>
              <a:spcPts val="0"/>
            </a:spcBef>
            <a:spcAft>
              <a:spcPts val="0"/>
            </a:spcAft>
          </a:pPr>
          <a:endParaRPr lang="en-US" sz="1000">
            <a:solidFill>
              <a:schemeClr val="bg1"/>
            </a:solidFill>
          </a:endParaRPr>
        </a:p>
      </dgm:t>
    </dgm:pt>
    <dgm:pt modelId="{3CE76B1A-D924-C942-87C3-5957F79925AD}" type="sibTrans" cxnId="{3C134BA8-3D55-0C42-8ACC-FC887B16F59C}">
      <dgm:prSet/>
      <dgm:spPr/>
      <dgm:t>
        <a:bodyPr/>
        <a:lstStyle/>
        <a:p>
          <a:pPr>
            <a:lnSpc>
              <a:spcPct val="90000"/>
            </a:lnSpc>
            <a:spcBef>
              <a:spcPts val="0"/>
            </a:spcBef>
            <a:spcAft>
              <a:spcPts val="0"/>
            </a:spcAft>
          </a:pPr>
          <a:endParaRPr lang="en-US" sz="1000">
            <a:solidFill>
              <a:schemeClr val="bg1"/>
            </a:solidFill>
          </a:endParaRPr>
        </a:p>
      </dgm:t>
    </dgm:pt>
    <dgm:pt modelId="{81A13C59-4025-DC47-9876-C4C1054A35C1}">
      <dgm:prSet phldrT="[Text]" custT="1"/>
      <dgm:spPr/>
      <dgm:t>
        <a:bodyPr/>
        <a:lstStyle/>
        <a:p>
          <a:pPr>
            <a:lnSpc>
              <a:spcPct val="90000"/>
            </a:lnSpc>
            <a:spcBef>
              <a:spcPts val="0"/>
            </a:spcBef>
            <a:spcAft>
              <a:spcPts val="0"/>
            </a:spcAft>
          </a:pPr>
          <a:endParaRPr lang="en-US" sz="1000" dirty="0">
            <a:solidFill>
              <a:schemeClr val="bg1"/>
            </a:solidFill>
          </a:endParaRPr>
        </a:p>
        <a:p>
          <a:pPr>
            <a:lnSpc>
              <a:spcPct val="90000"/>
            </a:lnSpc>
            <a:spcBef>
              <a:spcPts val="0"/>
            </a:spcBef>
            <a:spcAft>
              <a:spcPts val="0"/>
            </a:spcAft>
          </a:pPr>
          <a:r>
            <a:rPr lang="en-US" sz="1000" dirty="0">
              <a:solidFill>
                <a:schemeClr val="bg1"/>
              </a:solidFill>
            </a:rPr>
            <a:t>Value </a:t>
          </a:r>
        </a:p>
        <a:p>
          <a:pPr>
            <a:lnSpc>
              <a:spcPct val="90000"/>
            </a:lnSpc>
            <a:spcBef>
              <a:spcPts val="0"/>
            </a:spcBef>
            <a:spcAft>
              <a:spcPts val="0"/>
            </a:spcAft>
          </a:pPr>
          <a:r>
            <a:rPr lang="en-US" sz="1000" dirty="0">
              <a:solidFill>
                <a:schemeClr val="bg1"/>
              </a:solidFill>
            </a:rPr>
            <a:t>Creation</a:t>
          </a:r>
        </a:p>
      </dgm:t>
    </dgm:pt>
    <dgm:pt modelId="{6FF2412B-322B-7045-972E-40EE5D3E9D6C}" type="sibTrans" cxnId="{90D48127-5F17-E04F-ADC8-AF05A33135F7}">
      <dgm:prSet/>
      <dgm:spPr/>
      <dgm:t>
        <a:bodyPr/>
        <a:lstStyle/>
        <a:p>
          <a:pPr>
            <a:lnSpc>
              <a:spcPct val="90000"/>
            </a:lnSpc>
            <a:spcBef>
              <a:spcPts val="0"/>
            </a:spcBef>
            <a:spcAft>
              <a:spcPts val="0"/>
            </a:spcAft>
          </a:pPr>
          <a:endParaRPr lang="en-US" sz="1000">
            <a:solidFill>
              <a:schemeClr val="bg1"/>
            </a:solidFill>
          </a:endParaRPr>
        </a:p>
      </dgm:t>
    </dgm:pt>
    <dgm:pt modelId="{73838132-2981-904D-88D7-1C2E1E1ECA9D}" type="parTrans" cxnId="{90D48127-5F17-E04F-ADC8-AF05A33135F7}">
      <dgm:prSet/>
      <dgm:spPr/>
      <dgm:t>
        <a:bodyPr/>
        <a:lstStyle/>
        <a:p>
          <a:pPr>
            <a:lnSpc>
              <a:spcPct val="90000"/>
            </a:lnSpc>
            <a:spcBef>
              <a:spcPts val="0"/>
            </a:spcBef>
            <a:spcAft>
              <a:spcPts val="0"/>
            </a:spcAft>
          </a:pPr>
          <a:endParaRPr lang="en-US" sz="1000">
            <a:solidFill>
              <a:schemeClr val="bg1"/>
            </a:solidFill>
          </a:endParaRPr>
        </a:p>
      </dgm:t>
    </dgm:pt>
    <dgm:pt modelId="{896E1769-FC81-4849-A2B8-C3A63B809B91}" type="pres">
      <dgm:prSet presAssocID="{2BF22B06-E88D-9646-881A-D7D1FFA567C8}" presName="Name0" presStyleCnt="0">
        <dgm:presLayoutVars>
          <dgm:dir/>
          <dgm:animLvl val="lvl"/>
          <dgm:resizeHandles val="exact"/>
        </dgm:presLayoutVars>
      </dgm:prSet>
      <dgm:spPr/>
    </dgm:pt>
    <dgm:pt modelId="{448BA57F-FBF6-7442-8781-3373B49E4286}" type="pres">
      <dgm:prSet presAssocID="{81A13C59-4025-DC47-9876-C4C1054A35C1}" presName="Name8" presStyleCnt="0"/>
      <dgm:spPr/>
    </dgm:pt>
    <dgm:pt modelId="{BEF36A83-DE0C-D046-92C6-139EAE7A23C0}" type="pres">
      <dgm:prSet presAssocID="{81A13C59-4025-DC47-9876-C4C1054A35C1}" presName="level" presStyleLbl="node1" presStyleIdx="0" presStyleCnt="5" custScaleY="126252">
        <dgm:presLayoutVars>
          <dgm:chMax val="1"/>
          <dgm:bulletEnabled val="1"/>
        </dgm:presLayoutVars>
      </dgm:prSet>
      <dgm:spPr/>
      <dgm:t>
        <a:bodyPr/>
        <a:lstStyle/>
        <a:p>
          <a:endParaRPr lang="en-US"/>
        </a:p>
      </dgm:t>
    </dgm:pt>
    <dgm:pt modelId="{D4DCE0E2-2915-CE49-8017-0A4C2D65D7D3}" type="pres">
      <dgm:prSet presAssocID="{81A13C59-4025-DC47-9876-C4C1054A35C1}" presName="levelTx" presStyleLbl="revTx" presStyleIdx="0" presStyleCnt="0">
        <dgm:presLayoutVars>
          <dgm:chMax val="1"/>
          <dgm:bulletEnabled val="1"/>
        </dgm:presLayoutVars>
      </dgm:prSet>
      <dgm:spPr/>
      <dgm:t>
        <a:bodyPr/>
        <a:lstStyle/>
        <a:p>
          <a:endParaRPr lang="en-US"/>
        </a:p>
      </dgm:t>
    </dgm:pt>
    <dgm:pt modelId="{36DAC3E8-C43F-594D-AC93-B885340AC701}" type="pres">
      <dgm:prSet presAssocID="{24749E06-3F1F-EE48-8945-6D3D2FD0B273}" presName="Name8" presStyleCnt="0"/>
      <dgm:spPr/>
    </dgm:pt>
    <dgm:pt modelId="{604B6852-6038-544E-AA3D-D3D5641D9D16}" type="pres">
      <dgm:prSet presAssocID="{24749E06-3F1F-EE48-8945-6D3D2FD0B273}" presName="level" presStyleLbl="node1" presStyleIdx="1" presStyleCnt="5">
        <dgm:presLayoutVars>
          <dgm:chMax val="1"/>
          <dgm:bulletEnabled val="1"/>
        </dgm:presLayoutVars>
      </dgm:prSet>
      <dgm:spPr/>
      <dgm:t>
        <a:bodyPr/>
        <a:lstStyle/>
        <a:p>
          <a:endParaRPr lang="en-US"/>
        </a:p>
      </dgm:t>
    </dgm:pt>
    <dgm:pt modelId="{D15596DD-3AB4-E149-B48F-2BDF52F25C8E}" type="pres">
      <dgm:prSet presAssocID="{24749E06-3F1F-EE48-8945-6D3D2FD0B273}" presName="levelTx" presStyleLbl="revTx" presStyleIdx="0" presStyleCnt="0">
        <dgm:presLayoutVars>
          <dgm:chMax val="1"/>
          <dgm:bulletEnabled val="1"/>
        </dgm:presLayoutVars>
      </dgm:prSet>
      <dgm:spPr/>
      <dgm:t>
        <a:bodyPr/>
        <a:lstStyle/>
        <a:p>
          <a:endParaRPr lang="en-US"/>
        </a:p>
      </dgm:t>
    </dgm:pt>
    <dgm:pt modelId="{D20718F7-82D8-1A43-A8C3-2DC5EDCD46E6}" type="pres">
      <dgm:prSet presAssocID="{4818CAA9-07F8-724E-A5DB-CEAF1C743F94}" presName="Name8" presStyleCnt="0"/>
      <dgm:spPr/>
    </dgm:pt>
    <dgm:pt modelId="{07B25B2C-E62E-B248-9506-111DAB67BD2F}" type="pres">
      <dgm:prSet presAssocID="{4818CAA9-07F8-724E-A5DB-CEAF1C743F94}" presName="level" presStyleLbl="node1" presStyleIdx="2" presStyleCnt="5">
        <dgm:presLayoutVars>
          <dgm:chMax val="1"/>
          <dgm:bulletEnabled val="1"/>
        </dgm:presLayoutVars>
      </dgm:prSet>
      <dgm:spPr/>
      <dgm:t>
        <a:bodyPr/>
        <a:lstStyle/>
        <a:p>
          <a:endParaRPr lang="en-US"/>
        </a:p>
      </dgm:t>
    </dgm:pt>
    <dgm:pt modelId="{1E00E53A-CF7D-D74E-A0A8-DDD5A7420853}" type="pres">
      <dgm:prSet presAssocID="{4818CAA9-07F8-724E-A5DB-CEAF1C743F94}" presName="levelTx" presStyleLbl="revTx" presStyleIdx="0" presStyleCnt="0">
        <dgm:presLayoutVars>
          <dgm:chMax val="1"/>
          <dgm:bulletEnabled val="1"/>
        </dgm:presLayoutVars>
      </dgm:prSet>
      <dgm:spPr/>
      <dgm:t>
        <a:bodyPr/>
        <a:lstStyle/>
        <a:p>
          <a:endParaRPr lang="en-US"/>
        </a:p>
      </dgm:t>
    </dgm:pt>
    <dgm:pt modelId="{88BAA1F5-A390-8548-AA80-6A3D2A31EACF}" type="pres">
      <dgm:prSet presAssocID="{8A0C5AD0-31F3-5844-ADCB-DAAA27B6F1BF}" presName="Name8" presStyleCnt="0"/>
      <dgm:spPr/>
    </dgm:pt>
    <dgm:pt modelId="{E90FF230-4EC5-A942-8D4E-E24482C2A9AA}" type="pres">
      <dgm:prSet presAssocID="{8A0C5AD0-31F3-5844-ADCB-DAAA27B6F1BF}" presName="level" presStyleLbl="node1" presStyleIdx="3" presStyleCnt="5">
        <dgm:presLayoutVars>
          <dgm:chMax val="1"/>
          <dgm:bulletEnabled val="1"/>
        </dgm:presLayoutVars>
      </dgm:prSet>
      <dgm:spPr/>
      <dgm:t>
        <a:bodyPr/>
        <a:lstStyle/>
        <a:p>
          <a:endParaRPr lang="en-US"/>
        </a:p>
      </dgm:t>
    </dgm:pt>
    <dgm:pt modelId="{B49DC32B-800A-2F47-A2E5-81BCA76551F4}" type="pres">
      <dgm:prSet presAssocID="{8A0C5AD0-31F3-5844-ADCB-DAAA27B6F1BF}" presName="levelTx" presStyleLbl="revTx" presStyleIdx="0" presStyleCnt="0">
        <dgm:presLayoutVars>
          <dgm:chMax val="1"/>
          <dgm:bulletEnabled val="1"/>
        </dgm:presLayoutVars>
      </dgm:prSet>
      <dgm:spPr/>
      <dgm:t>
        <a:bodyPr/>
        <a:lstStyle/>
        <a:p>
          <a:endParaRPr lang="en-US"/>
        </a:p>
      </dgm:t>
    </dgm:pt>
    <dgm:pt modelId="{2424D1F6-4199-3749-AEC7-2CF198EAE3A5}" type="pres">
      <dgm:prSet presAssocID="{4DE1E947-09F0-E847-BE88-E8CAAAC60531}" presName="Name8" presStyleCnt="0"/>
      <dgm:spPr/>
    </dgm:pt>
    <dgm:pt modelId="{0E18B125-2EBC-6748-ABCA-548D79C3EE6F}" type="pres">
      <dgm:prSet presAssocID="{4DE1E947-09F0-E847-BE88-E8CAAAC60531}" presName="level" presStyleLbl="node1" presStyleIdx="4" presStyleCnt="5">
        <dgm:presLayoutVars>
          <dgm:chMax val="1"/>
          <dgm:bulletEnabled val="1"/>
        </dgm:presLayoutVars>
      </dgm:prSet>
      <dgm:spPr/>
      <dgm:t>
        <a:bodyPr/>
        <a:lstStyle/>
        <a:p>
          <a:endParaRPr lang="en-US"/>
        </a:p>
      </dgm:t>
    </dgm:pt>
    <dgm:pt modelId="{6D1B1EC7-E180-2B40-9DD5-9B4B89B2E425}" type="pres">
      <dgm:prSet presAssocID="{4DE1E947-09F0-E847-BE88-E8CAAAC60531}" presName="levelTx" presStyleLbl="revTx" presStyleIdx="0" presStyleCnt="0">
        <dgm:presLayoutVars>
          <dgm:chMax val="1"/>
          <dgm:bulletEnabled val="1"/>
        </dgm:presLayoutVars>
      </dgm:prSet>
      <dgm:spPr/>
      <dgm:t>
        <a:bodyPr/>
        <a:lstStyle/>
        <a:p>
          <a:endParaRPr lang="en-US"/>
        </a:p>
      </dgm:t>
    </dgm:pt>
  </dgm:ptLst>
  <dgm:cxnLst>
    <dgm:cxn modelId="{0C065C86-AB9A-E545-8073-C1D12236D3D8}" type="presOf" srcId="{24749E06-3F1F-EE48-8945-6D3D2FD0B273}" destId="{604B6852-6038-544E-AA3D-D3D5641D9D16}" srcOrd="0" destOrd="0" presId="urn:microsoft.com/office/officeart/2005/8/layout/pyramid1"/>
    <dgm:cxn modelId="{0698459D-3710-C041-AF45-6BF2B5590E8C}" type="presOf" srcId="{8A0C5AD0-31F3-5844-ADCB-DAAA27B6F1BF}" destId="{E90FF230-4EC5-A942-8D4E-E24482C2A9AA}" srcOrd="0" destOrd="0" presId="urn:microsoft.com/office/officeart/2005/8/layout/pyramid1"/>
    <dgm:cxn modelId="{23CDA4A1-B966-F146-B575-37C1A7454F6F}" srcId="{2BF22B06-E88D-9646-881A-D7D1FFA567C8}" destId="{24749E06-3F1F-EE48-8945-6D3D2FD0B273}" srcOrd="1" destOrd="0" parTransId="{FD715B76-EA1C-5E48-AAD9-0F9FA59EC9A3}" sibTransId="{FFA38245-061D-1B43-83A3-FFDED1247BE7}"/>
    <dgm:cxn modelId="{E686C548-10CE-6845-A7E4-5F3EEE2F2D05}" type="presOf" srcId="{2BF22B06-E88D-9646-881A-D7D1FFA567C8}" destId="{896E1769-FC81-4849-A2B8-C3A63B809B91}" srcOrd="0" destOrd="0" presId="urn:microsoft.com/office/officeart/2005/8/layout/pyramid1"/>
    <dgm:cxn modelId="{31EFB5BE-8FE2-5640-948E-BE910FEC7A45}" type="presOf" srcId="{4818CAA9-07F8-724E-A5DB-CEAF1C743F94}" destId="{1E00E53A-CF7D-D74E-A0A8-DDD5A7420853}" srcOrd="1" destOrd="0" presId="urn:microsoft.com/office/officeart/2005/8/layout/pyramid1"/>
    <dgm:cxn modelId="{90D48127-5F17-E04F-ADC8-AF05A33135F7}" srcId="{2BF22B06-E88D-9646-881A-D7D1FFA567C8}" destId="{81A13C59-4025-DC47-9876-C4C1054A35C1}" srcOrd="0" destOrd="0" parTransId="{73838132-2981-904D-88D7-1C2E1E1ECA9D}" sibTransId="{6FF2412B-322B-7045-972E-40EE5D3E9D6C}"/>
    <dgm:cxn modelId="{3C134BA8-3D55-0C42-8ACC-FC887B16F59C}" srcId="{2BF22B06-E88D-9646-881A-D7D1FFA567C8}" destId="{4DE1E947-09F0-E847-BE88-E8CAAAC60531}" srcOrd="4" destOrd="0" parTransId="{ECC39530-03ED-1E4D-858D-8FFBF2168F6C}" sibTransId="{3CE76B1A-D924-C942-87C3-5957F79925AD}"/>
    <dgm:cxn modelId="{7884BB2A-0A56-F448-AEA0-04F67365B799}" type="presOf" srcId="{8A0C5AD0-31F3-5844-ADCB-DAAA27B6F1BF}" destId="{B49DC32B-800A-2F47-A2E5-81BCA76551F4}" srcOrd="1" destOrd="0" presId="urn:microsoft.com/office/officeart/2005/8/layout/pyramid1"/>
    <dgm:cxn modelId="{DADAA76C-1941-9541-81CD-620A464CB4C6}" srcId="{2BF22B06-E88D-9646-881A-D7D1FFA567C8}" destId="{4818CAA9-07F8-724E-A5DB-CEAF1C743F94}" srcOrd="2" destOrd="0" parTransId="{D781776F-91B3-4B44-8742-B424701DC539}" sibTransId="{B70F42FA-7C5E-A54C-A479-55B6C26D5853}"/>
    <dgm:cxn modelId="{2C91CEA2-E56D-734C-9EFB-8D25AE75646D}" type="presOf" srcId="{4DE1E947-09F0-E847-BE88-E8CAAAC60531}" destId="{0E18B125-2EBC-6748-ABCA-548D79C3EE6F}" srcOrd="0" destOrd="0" presId="urn:microsoft.com/office/officeart/2005/8/layout/pyramid1"/>
    <dgm:cxn modelId="{6AABC13E-EAB2-6E4B-956A-71C8E87689C8}" type="presOf" srcId="{81A13C59-4025-DC47-9876-C4C1054A35C1}" destId="{BEF36A83-DE0C-D046-92C6-139EAE7A23C0}" srcOrd="0" destOrd="0" presId="urn:microsoft.com/office/officeart/2005/8/layout/pyramid1"/>
    <dgm:cxn modelId="{868100FB-0993-BB47-ABB6-9F99BC19338D}" srcId="{2BF22B06-E88D-9646-881A-D7D1FFA567C8}" destId="{8A0C5AD0-31F3-5844-ADCB-DAAA27B6F1BF}" srcOrd="3" destOrd="0" parTransId="{3D2DF5D5-9FB6-E44A-80D0-4F24CCF0A1B6}" sibTransId="{D7F07EB0-9ACF-BF4D-B544-C5F57AE94A8F}"/>
    <dgm:cxn modelId="{BB19F083-564A-D64D-B02E-4A9EFD48E44C}" type="presOf" srcId="{24749E06-3F1F-EE48-8945-6D3D2FD0B273}" destId="{D15596DD-3AB4-E149-B48F-2BDF52F25C8E}" srcOrd="1" destOrd="0" presId="urn:microsoft.com/office/officeart/2005/8/layout/pyramid1"/>
    <dgm:cxn modelId="{F7122571-6A14-AA4D-9E21-4AC73FB5657A}" type="presOf" srcId="{4DE1E947-09F0-E847-BE88-E8CAAAC60531}" destId="{6D1B1EC7-E180-2B40-9DD5-9B4B89B2E425}" srcOrd="1" destOrd="0" presId="urn:microsoft.com/office/officeart/2005/8/layout/pyramid1"/>
    <dgm:cxn modelId="{3BB82204-75A8-9E47-8090-637472EAFEA7}" type="presOf" srcId="{4818CAA9-07F8-724E-A5DB-CEAF1C743F94}" destId="{07B25B2C-E62E-B248-9506-111DAB67BD2F}" srcOrd="0" destOrd="0" presId="urn:microsoft.com/office/officeart/2005/8/layout/pyramid1"/>
    <dgm:cxn modelId="{0ABD2DE5-3637-5646-8CE7-B63DDC67DAC0}" type="presOf" srcId="{81A13C59-4025-DC47-9876-C4C1054A35C1}" destId="{D4DCE0E2-2915-CE49-8017-0A4C2D65D7D3}" srcOrd="1" destOrd="0" presId="urn:microsoft.com/office/officeart/2005/8/layout/pyramid1"/>
    <dgm:cxn modelId="{E81A96FE-2288-5F4D-8C40-8851C633649B}" type="presParOf" srcId="{896E1769-FC81-4849-A2B8-C3A63B809B91}" destId="{448BA57F-FBF6-7442-8781-3373B49E4286}" srcOrd="0" destOrd="0" presId="urn:microsoft.com/office/officeart/2005/8/layout/pyramid1"/>
    <dgm:cxn modelId="{05AEAC55-132E-E145-A11A-BB09487FEF88}" type="presParOf" srcId="{448BA57F-FBF6-7442-8781-3373B49E4286}" destId="{BEF36A83-DE0C-D046-92C6-139EAE7A23C0}" srcOrd="0" destOrd="0" presId="urn:microsoft.com/office/officeart/2005/8/layout/pyramid1"/>
    <dgm:cxn modelId="{FFDAAC23-33BF-0F4D-98F1-B51570DF28EB}" type="presParOf" srcId="{448BA57F-FBF6-7442-8781-3373B49E4286}" destId="{D4DCE0E2-2915-CE49-8017-0A4C2D65D7D3}" srcOrd="1" destOrd="0" presId="urn:microsoft.com/office/officeart/2005/8/layout/pyramid1"/>
    <dgm:cxn modelId="{6727B192-D281-A344-AEE3-DC3DFE48FE63}" type="presParOf" srcId="{896E1769-FC81-4849-A2B8-C3A63B809B91}" destId="{36DAC3E8-C43F-594D-AC93-B885340AC701}" srcOrd="1" destOrd="0" presId="urn:microsoft.com/office/officeart/2005/8/layout/pyramid1"/>
    <dgm:cxn modelId="{65D8DB64-2DA8-CC4F-892D-33C208CCBBD2}" type="presParOf" srcId="{36DAC3E8-C43F-594D-AC93-B885340AC701}" destId="{604B6852-6038-544E-AA3D-D3D5641D9D16}" srcOrd="0" destOrd="0" presId="urn:microsoft.com/office/officeart/2005/8/layout/pyramid1"/>
    <dgm:cxn modelId="{A7BD8501-5663-BB4A-A3C9-B9103080D173}" type="presParOf" srcId="{36DAC3E8-C43F-594D-AC93-B885340AC701}" destId="{D15596DD-3AB4-E149-B48F-2BDF52F25C8E}" srcOrd="1" destOrd="0" presId="urn:microsoft.com/office/officeart/2005/8/layout/pyramid1"/>
    <dgm:cxn modelId="{41F51C26-137B-524B-8CDB-FAD93341E6F4}" type="presParOf" srcId="{896E1769-FC81-4849-A2B8-C3A63B809B91}" destId="{D20718F7-82D8-1A43-A8C3-2DC5EDCD46E6}" srcOrd="2" destOrd="0" presId="urn:microsoft.com/office/officeart/2005/8/layout/pyramid1"/>
    <dgm:cxn modelId="{661D52E2-5EEE-4A46-A9A6-864693936E1A}" type="presParOf" srcId="{D20718F7-82D8-1A43-A8C3-2DC5EDCD46E6}" destId="{07B25B2C-E62E-B248-9506-111DAB67BD2F}" srcOrd="0" destOrd="0" presId="urn:microsoft.com/office/officeart/2005/8/layout/pyramid1"/>
    <dgm:cxn modelId="{AC28AB09-6E6C-9F4B-8432-EA81F79E2FF2}" type="presParOf" srcId="{D20718F7-82D8-1A43-A8C3-2DC5EDCD46E6}" destId="{1E00E53A-CF7D-D74E-A0A8-DDD5A7420853}" srcOrd="1" destOrd="0" presId="urn:microsoft.com/office/officeart/2005/8/layout/pyramid1"/>
    <dgm:cxn modelId="{FAB0FA08-B6D1-F047-86ED-A1E5A5DD4E2F}" type="presParOf" srcId="{896E1769-FC81-4849-A2B8-C3A63B809B91}" destId="{88BAA1F5-A390-8548-AA80-6A3D2A31EACF}" srcOrd="3" destOrd="0" presId="urn:microsoft.com/office/officeart/2005/8/layout/pyramid1"/>
    <dgm:cxn modelId="{2A8AA1D1-3E49-A348-8EBB-730950DB9F08}" type="presParOf" srcId="{88BAA1F5-A390-8548-AA80-6A3D2A31EACF}" destId="{E90FF230-4EC5-A942-8D4E-E24482C2A9AA}" srcOrd="0" destOrd="0" presId="urn:microsoft.com/office/officeart/2005/8/layout/pyramid1"/>
    <dgm:cxn modelId="{EE8AF07B-71C0-C446-AAC5-A4328AB6BF36}" type="presParOf" srcId="{88BAA1F5-A390-8548-AA80-6A3D2A31EACF}" destId="{B49DC32B-800A-2F47-A2E5-81BCA76551F4}" srcOrd="1" destOrd="0" presId="urn:microsoft.com/office/officeart/2005/8/layout/pyramid1"/>
    <dgm:cxn modelId="{154F7747-806C-2A4F-946B-B3022CF6EF60}" type="presParOf" srcId="{896E1769-FC81-4849-A2B8-C3A63B809B91}" destId="{2424D1F6-4199-3749-AEC7-2CF198EAE3A5}" srcOrd="4" destOrd="0" presId="urn:microsoft.com/office/officeart/2005/8/layout/pyramid1"/>
    <dgm:cxn modelId="{2A630D4A-95EA-064E-849B-A5F1222462E9}" type="presParOf" srcId="{2424D1F6-4199-3749-AEC7-2CF198EAE3A5}" destId="{0E18B125-2EBC-6748-ABCA-548D79C3EE6F}" srcOrd="0" destOrd="0" presId="urn:microsoft.com/office/officeart/2005/8/layout/pyramid1"/>
    <dgm:cxn modelId="{5776326E-34B1-3049-B8DB-85F35F9512FF}" type="presParOf" srcId="{2424D1F6-4199-3749-AEC7-2CF198EAE3A5}" destId="{6D1B1EC7-E180-2B40-9DD5-9B4B89B2E425}" srcOrd="1" destOrd="0" presId="urn:microsoft.com/office/officeart/2005/8/layout/pyramid1"/>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2BF22B06-E88D-9646-881A-D7D1FFA567C8}" type="doc">
      <dgm:prSet loTypeId="urn:microsoft.com/office/officeart/2005/8/layout/pyramid1" loCatId="" qsTypeId="urn:microsoft.com/office/officeart/2005/8/quickstyle/simple1" qsCatId="simple" csTypeId="urn:microsoft.com/office/officeart/2005/8/colors/accent2_2" csCatId="accent2" phldr="1"/>
      <dgm:spPr/>
    </dgm:pt>
    <dgm:pt modelId="{24749E06-3F1F-EE48-8945-6D3D2FD0B273}">
      <dgm:prSet phldrT="[Text]" custT="1"/>
      <dgm:spPr/>
      <dgm:t>
        <a:bodyPr/>
        <a:lstStyle/>
        <a:p>
          <a:pPr>
            <a:lnSpc>
              <a:spcPct val="90000"/>
            </a:lnSpc>
            <a:spcBef>
              <a:spcPts val="0"/>
            </a:spcBef>
            <a:spcAft>
              <a:spcPts val="0"/>
            </a:spcAft>
          </a:pPr>
          <a:r>
            <a:rPr lang="en-US" sz="1000" dirty="0">
              <a:solidFill>
                <a:schemeClr val="bg1"/>
              </a:solidFill>
            </a:rPr>
            <a:t>Portfolio Assessment</a:t>
          </a:r>
        </a:p>
      </dgm:t>
    </dgm:pt>
    <dgm:pt modelId="{FD715B76-EA1C-5E48-AAD9-0F9FA59EC9A3}" type="parTrans" cxnId="{23CDA4A1-B966-F146-B575-37C1A7454F6F}">
      <dgm:prSet/>
      <dgm:spPr/>
      <dgm:t>
        <a:bodyPr/>
        <a:lstStyle/>
        <a:p>
          <a:pPr>
            <a:lnSpc>
              <a:spcPct val="90000"/>
            </a:lnSpc>
            <a:spcBef>
              <a:spcPts val="0"/>
            </a:spcBef>
            <a:spcAft>
              <a:spcPts val="0"/>
            </a:spcAft>
          </a:pPr>
          <a:endParaRPr lang="en-US" sz="1000">
            <a:solidFill>
              <a:schemeClr val="bg1"/>
            </a:solidFill>
          </a:endParaRPr>
        </a:p>
      </dgm:t>
    </dgm:pt>
    <dgm:pt modelId="{FFA38245-061D-1B43-83A3-FFDED1247BE7}" type="sibTrans" cxnId="{23CDA4A1-B966-F146-B575-37C1A7454F6F}">
      <dgm:prSet/>
      <dgm:spPr/>
      <dgm:t>
        <a:bodyPr/>
        <a:lstStyle/>
        <a:p>
          <a:pPr>
            <a:lnSpc>
              <a:spcPct val="90000"/>
            </a:lnSpc>
            <a:spcBef>
              <a:spcPts val="0"/>
            </a:spcBef>
            <a:spcAft>
              <a:spcPts val="0"/>
            </a:spcAft>
          </a:pPr>
          <a:endParaRPr lang="en-US" sz="1000">
            <a:solidFill>
              <a:schemeClr val="bg1"/>
            </a:solidFill>
          </a:endParaRPr>
        </a:p>
      </dgm:t>
    </dgm:pt>
    <dgm:pt modelId="{4818CAA9-07F8-724E-A5DB-CEAF1C743F94}">
      <dgm:prSet phldrT="[Text]" custT="1"/>
      <dgm:spPr/>
      <dgm:t>
        <a:bodyPr/>
        <a:lstStyle/>
        <a:p>
          <a:pPr>
            <a:lnSpc>
              <a:spcPct val="90000"/>
            </a:lnSpc>
            <a:spcBef>
              <a:spcPts val="0"/>
            </a:spcBef>
            <a:spcAft>
              <a:spcPts val="0"/>
            </a:spcAft>
          </a:pPr>
          <a:r>
            <a:rPr lang="en-US" sz="1000" dirty="0">
              <a:solidFill>
                <a:schemeClr val="bg1"/>
              </a:solidFill>
            </a:rPr>
            <a:t>Integration with Business</a:t>
          </a:r>
        </a:p>
      </dgm:t>
    </dgm:pt>
    <dgm:pt modelId="{D781776F-91B3-4B44-8742-B424701DC539}" type="parTrans" cxnId="{DADAA76C-1941-9541-81CD-620A464CB4C6}">
      <dgm:prSet/>
      <dgm:spPr/>
      <dgm:t>
        <a:bodyPr/>
        <a:lstStyle/>
        <a:p>
          <a:pPr>
            <a:lnSpc>
              <a:spcPct val="90000"/>
            </a:lnSpc>
            <a:spcBef>
              <a:spcPts val="0"/>
            </a:spcBef>
            <a:spcAft>
              <a:spcPts val="0"/>
            </a:spcAft>
          </a:pPr>
          <a:endParaRPr lang="en-US" sz="1000">
            <a:solidFill>
              <a:schemeClr val="bg1"/>
            </a:solidFill>
          </a:endParaRPr>
        </a:p>
      </dgm:t>
    </dgm:pt>
    <dgm:pt modelId="{B70F42FA-7C5E-A54C-A479-55B6C26D5853}" type="sibTrans" cxnId="{DADAA76C-1941-9541-81CD-620A464CB4C6}">
      <dgm:prSet/>
      <dgm:spPr/>
      <dgm:t>
        <a:bodyPr/>
        <a:lstStyle/>
        <a:p>
          <a:pPr>
            <a:lnSpc>
              <a:spcPct val="90000"/>
            </a:lnSpc>
            <a:spcBef>
              <a:spcPts val="0"/>
            </a:spcBef>
            <a:spcAft>
              <a:spcPts val="0"/>
            </a:spcAft>
          </a:pPr>
          <a:endParaRPr lang="en-US" sz="1000">
            <a:solidFill>
              <a:schemeClr val="bg1"/>
            </a:solidFill>
          </a:endParaRPr>
        </a:p>
      </dgm:t>
    </dgm:pt>
    <dgm:pt modelId="{8A0C5AD0-31F3-5844-ADCB-DAAA27B6F1BF}">
      <dgm:prSet phldrT="[Text]" custT="1"/>
      <dgm:spPr/>
      <dgm:t>
        <a:bodyPr/>
        <a:lstStyle/>
        <a:p>
          <a:pPr>
            <a:lnSpc>
              <a:spcPct val="90000"/>
            </a:lnSpc>
            <a:spcBef>
              <a:spcPts val="0"/>
            </a:spcBef>
            <a:spcAft>
              <a:spcPts val="0"/>
            </a:spcAft>
          </a:pPr>
          <a:r>
            <a:rPr lang="en-US" sz="1000" dirty="0">
              <a:solidFill>
                <a:schemeClr val="bg1"/>
              </a:solidFill>
            </a:rPr>
            <a:t>Asset Value of Technology</a:t>
          </a:r>
        </a:p>
      </dgm:t>
    </dgm:pt>
    <dgm:pt modelId="{3D2DF5D5-9FB6-E44A-80D0-4F24CCF0A1B6}" type="parTrans" cxnId="{868100FB-0993-BB47-ABB6-9F99BC19338D}">
      <dgm:prSet/>
      <dgm:spPr/>
      <dgm:t>
        <a:bodyPr/>
        <a:lstStyle/>
        <a:p>
          <a:pPr>
            <a:lnSpc>
              <a:spcPct val="90000"/>
            </a:lnSpc>
            <a:spcBef>
              <a:spcPts val="0"/>
            </a:spcBef>
            <a:spcAft>
              <a:spcPts val="0"/>
            </a:spcAft>
          </a:pPr>
          <a:endParaRPr lang="en-US" sz="1000">
            <a:solidFill>
              <a:schemeClr val="bg1"/>
            </a:solidFill>
          </a:endParaRPr>
        </a:p>
      </dgm:t>
    </dgm:pt>
    <dgm:pt modelId="{D7F07EB0-9ACF-BF4D-B544-C5F57AE94A8F}" type="sibTrans" cxnId="{868100FB-0993-BB47-ABB6-9F99BC19338D}">
      <dgm:prSet/>
      <dgm:spPr/>
      <dgm:t>
        <a:bodyPr/>
        <a:lstStyle/>
        <a:p>
          <a:pPr>
            <a:lnSpc>
              <a:spcPct val="90000"/>
            </a:lnSpc>
            <a:spcBef>
              <a:spcPts val="0"/>
            </a:spcBef>
            <a:spcAft>
              <a:spcPts val="0"/>
            </a:spcAft>
          </a:pPr>
          <a:endParaRPr lang="en-US" sz="1000">
            <a:solidFill>
              <a:schemeClr val="bg1"/>
            </a:solidFill>
          </a:endParaRPr>
        </a:p>
      </dgm:t>
    </dgm:pt>
    <dgm:pt modelId="{4DE1E947-09F0-E847-BE88-E8CAAAC60531}">
      <dgm:prSet phldrT="[Text]" custT="1"/>
      <dgm:spPr/>
      <dgm:t>
        <a:bodyPr/>
        <a:lstStyle/>
        <a:p>
          <a:pPr>
            <a:lnSpc>
              <a:spcPct val="90000"/>
            </a:lnSpc>
            <a:spcBef>
              <a:spcPts val="0"/>
            </a:spcBef>
            <a:spcAft>
              <a:spcPts val="0"/>
            </a:spcAft>
          </a:pPr>
          <a:r>
            <a:rPr lang="en-US" sz="1000" dirty="0">
              <a:solidFill>
                <a:schemeClr val="bg1"/>
              </a:solidFill>
            </a:rPr>
            <a:t>Practice of R&amp;D Processes </a:t>
          </a:r>
        </a:p>
        <a:p>
          <a:pPr>
            <a:lnSpc>
              <a:spcPct val="90000"/>
            </a:lnSpc>
            <a:spcBef>
              <a:spcPts val="0"/>
            </a:spcBef>
            <a:spcAft>
              <a:spcPts val="0"/>
            </a:spcAft>
          </a:pPr>
          <a:r>
            <a:rPr lang="en-US" sz="1000" dirty="0">
              <a:solidFill>
                <a:schemeClr val="bg1"/>
              </a:solidFill>
            </a:rPr>
            <a:t>to Support Innovation</a:t>
          </a:r>
        </a:p>
      </dgm:t>
    </dgm:pt>
    <dgm:pt modelId="{ECC39530-03ED-1E4D-858D-8FFBF2168F6C}" type="parTrans" cxnId="{3C134BA8-3D55-0C42-8ACC-FC887B16F59C}">
      <dgm:prSet/>
      <dgm:spPr/>
      <dgm:t>
        <a:bodyPr/>
        <a:lstStyle/>
        <a:p>
          <a:pPr>
            <a:lnSpc>
              <a:spcPct val="90000"/>
            </a:lnSpc>
            <a:spcBef>
              <a:spcPts val="0"/>
            </a:spcBef>
            <a:spcAft>
              <a:spcPts val="0"/>
            </a:spcAft>
          </a:pPr>
          <a:endParaRPr lang="en-US" sz="1000">
            <a:solidFill>
              <a:schemeClr val="bg1"/>
            </a:solidFill>
          </a:endParaRPr>
        </a:p>
      </dgm:t>
    </dgm:pt>
    <dgm:pt modelId="{3CE76B1A-D924-C942-87C3-5957F79925AD}" type="sibTrans" cxnId="{3C134BA8-3D55-0C42-8ACC-FC887B16F59C}">
      <dgm:prSet/>
      <dgm:spPr/>
      <dgm:t>
        <a:bodyPr/>
        <a:lstStyle/>
        <a:p>
          <a:pPr>
            <a:lnSpc>
              <a:spcPct val="90000"/>
            </a:lnSpc>
            <a:spcBef>
              <a:spcPts val="0"/>
            </a:spcBef>
            <a:spcAft>
              <a:spcPts val="0"/>
            </a:spcAft>
          </a:pPr>
          <a:endParaRPr lang="en-US" sz="1000">
            <a:solidFill>
              <a:schemeClr val="bg1"/>
            </a:solidFill>
          </a:endParaRPr>
        </a:p>
      </dgm:t>
    </dgm:pt>
    <dgm:pt modelId="{81A13C59-4025-DC47-9876-C4C1054A35C1}">
      <dgm:prSet phldrT="[Text]" custT="1"/>
      <dgm:spPr/>
      <dgm:t>
        <a:bodyPr/>
        <a:lstStyle/>
        <a:p>
          <a:pPr>
            <a:lnSpc>
              <a:spcPct val="90000"/>
            </a:lnSpc>
            <a:spcBef>
              <a:spcPts val="0"/>
            </a:spcBef>
            <a:spcAft>
              <a:spcPts val="0"/>
            </a:spcAft>
          </a:pPr>
          <a:endParaRPr lang="en-US" sz="1000" dirty="0">
            <a:solidFill>
              <a:schemeClr val="bg1"/>
            </a:solidFill>
          </a:endParaRPr>
        </a:p>
        <a:p>
          <a:pPr>
            <a:lnSpc>
              <a:spcPct val="90000"/>
            </a:lnSpc>
            <a:spcBef>
              <a:spcPts val="0"/>
            </a:spcBef>
            <a:spcAft>
              <a:spcPts val="0"/>
            </a:spcAft>
          </a:pPr>
          <a:r>
            <a:rPr lang="en-US" sz="1000" dirty="0">
              <a:solidFill>
                <a:schemeClr val="bg1"/>
              </a:solidFill>
            </a:rPr>
            <a:t>Value </a:t>
          </a:r>
        </a:p>
        <a:p>
          <a:pPr>
            <a:lnSpc>
              <a:spcPct val="90000"/>
            </a:lnSpc>
            <a:spcBef>
              <a:spcPts val="0"/>
            </a:spcBef>
            <a:spcAft>
              <a:spcPts val="0"/>
            </a:spcAft>
          </a:pPr>
          <a:r>
            <a:rPr lang="en-US" sz="1000" dirty="0">
              <a:solidFill>
                <a:schemeClr val="bg1"/>
              </a:solidFill>
            </a:rPr>
            <a:t>Creation</a:t>
          </a:r>
        </a:p>
      </dgm:t>
    </dgm:pt>
    <dgm:pt modelId="{6FF2412B-322B-7045-972E-40EE5D3E9D6C}" type="sibTrans" cxnId="{90D48127-5F17-E04F-ADC8-AF05A33135F7}">
      <dgm:prSet/>
      <dgm:spPr/>
      <dgm:t>
        <a:bodyPr/>
        <a:lstStyle/>
        <a:p>
          <a:pPr>
            <a:lnSpc>
              <a:spcPct val="90000"/>
            </a:lnSpc>
            <a:spcBef>
              <a:spcPts val="0"/>
            </a:spcBef>
            <a:spcAft>
              <a:spcPts val="0"/>
            </a:spcAft>
          </a:pPr>
          <a:endParaRPr lang="en-US" sz="1000">
            <a:solidFill>
              <a:schemeClr val="bg1"/>
            </a:solidFill>
          </a:endParaRPr>
        </a:p>
      </dgm:t>
    </dgm:pt>
    <dgm:pt modelId="{73838132-2981-904D-88D7-1C2E1E1ECA9D}" type="parTrans" cxnId="{90D48127-5F17-E04F-ADC8-AF05A33135F7}">
      <dgm:prSet/>
      <dgm:spPr/>
      <dgm:t>
        <a:bodyPr/>
        <a:lstStyle/>
        <a:p>
          <a:pPr>
            <a:lnSpc>
              <a:spcPct val="90000"/>
            </a:lnSpc>
            <a:spcBef>
              <a:spcPts val="0"/>
            </a:spcBef>
            <a:spcAft>
              <a:spcPts val="0"/>
            </a:spcAft>
          </a:pPr>
          <a:endParaRPr lang="en-US" sz="1000">
            <a:solidFill>
              <a:schemeClr val="bg1"/>
            </a:solidFill>
          </a:endParaRPr>
        </a:p>
      </dgm:t>
    </dgm:pt>
    <dgm:pt modelId="{896E1769-FC81-4849-A2B8-C3A63B809B91}" type="pres">
      <dgm:prSet presAssocID="{2BF22B06-E88D-9646-881A-D7D1FFA567C8}" presName="Name0" presStyleCnt="0">
        <dgm:presLayoutVars>
          <dgm:dir/>
          <dgm:animLvl val="lvl"/>
          <dgm:resizeHandles val="exact"/>
        </dgm:presLayoutVars>
      </dgm:prSet>
      <dgm:spPr/>
    </dgm:pt>
    <dgm:pt modelId="{448BA57F-FBF6-7442-8781-3373B49E4286}" type="pres">
      <dgm:prSet presAssocID="{81A13C59-4025-DC47-9876-C4C1054A35C1}" presName="Name8" presStyleCnt="0"/>
      <dgm:spPr/>
    </dgm:pt>
    <dgm:pt modelId="{BEF36A83-DE0C-D046-92C6-139EAE7A23C0}" type="pres">
      <dgm:prSet presAssocID="{81A13C59-4025-DC47-9876-C4C1054A35C1}" presName="level" presStyleLbl="node1" presStyleIdx="0" presStyleCnt="5" custScaleY="126252">
        <dgm:presLayoutVars>
          <dgm:chMax val="1"/>
          <dgm:bulletEnabled val="1"/>
        </dgm:presLayoutVars>
      </dgm:prSet>
      <dgm:spPr/>
      <dgm:t>
        <a:bodyPr/>
        <a:lstStyle/>
        <a:p>
          <a:endParaRPr lang="en-US"/>
        </a:p>
      </dgm:t>
    </dgm:pt>
    <dgm:pt modelId="{D4DCE0E2-2915-CE49-8017-0A4C2D65D7D3}" type="pres">
      <dgm:prSet presAssocID="{81A13C59-4025-DC47-9876-C4C1054A35C1}" presName="levelTx" presStyleLbl="revTx" presStyleIdx="0" presStyleCnt="0">
        <dgm:presLayoutVars>
          <dgm:chMax val="1"/>
          <dgm:bulletEnabled val="1"/>
        </dgm:presLayoutVars>
      </dgm:prSet>
      <dgm:spPr/>
      <dgm:t>
        <a:bodyPr/>
        <a:lstStyle/>
        <a:p>
          <a:endParaRPr lang="en-US"/>
        </a:p>
      </dgm:t>
    </dgm:pt>
    <dgm:pt modelId="{36DAC3E8-C43F-594D-AC93-B885340AC701}" type="pres">
      <dgm:prSet presAssocID="{24749E06-3F1F-EE48-8945-6D3D2FD0B273}" presName="Name8" presStyleCnt="0"/>
      <dgm:spPr/>
    </dgm:pt>
    <dgm:pt modelId="{604B6852-6038-544E-AA3D-D3D5641D9D16}" type="pres">
      <dgm:prSet presAssocID="{24749E06-3F1F-EE48-8945-6D3D2FD0B273}" presName="level" presStyleLbl="node1" presStyleIdx="1" presStyleCnt="5">
        <dgm:presLayoutVars>
          <dgm:chMax val="1"/>
          <dgm:bulletEnabled val="1"/>
        </dgm:presLayoutVars>
      </dgm:prSet>
      <dgm:spPr/>
      <dgm:t>
        <a:bodyPr/>
        <a:lstStyle/>
        <a:p>
          <a:endParaRPr lang="en-US"/>
        </a:p>
      </dgm:t>
    </dgm:pt>
    <dgm:pt modelId="{D15596DD-3AB4-E149-B48F-2BDF52F25C8E}" type="pres">
      <dgm:prSet presAssocID="{24749E06-3F1F-EE48-8945-6D3D2FD0B273}" presName="levelTx" presStyleLbl="revTx" presStyleIdx="0" presStyleCnt="0">
        <dgm:presLayoutVars>
          <dgm:chMax val="1"/>
          <dgm:bulletEnabled val="1"/>
        </dgm:presLayoutVars>
      </dgm:prSet>
      <dgm:spPr/>
      <dgm:t>
        <a:bodyPr/>
        <a:lstStyle/>
        <a:p>
          <a:endParaRPr lang="en-US"/>
        </a:p>
      </dgm:t>
    </dgm:pt>
    <dgm:pt modelId="{D20718F7-82D8-1A43-A8C3-2DC5EDCD46E6}" type="pres">
      <dgm:prSet presAssocID="{4818CAA9-07F8-724E-A5DB-CEAF1C743F94}" presName="Name8" presStyleCnt="0"/>
      <dgm:spPr/>
    </dgm:pt>
    <dgm:pt modelId="{07B25B2C-E62E-B248-9506-111DAB67BD2F}" type="pres">
      <dgm:prSet presAssocID="{4818CAA9-07F8-724E-A5DB-CEAF1C743F94}" presName="level" presStyleLbl="node1" presStyleIdx="2" presStyleCnt="5">
        <dgm:presLayoutVars>
          <dgm:chMax val="1"/>
          <dgm:bulletEnabled val="1"/>
        </dgm:presLayoutVars>
      </dgm:prSet>
      <dgm:spPr/>
      <dgm:t>
        <a:bodyPr/>
        <a:lstStyle/>
        <a:p>
          <a:endParaRPr lang="en-US"/>
        </a:p>
      </dgm:t>
    </dgm:pt>
    <dgm:pt modelId="{1E00E53A-CF7D-D74E-A0A8-DDD5A7420853}" type="pres">
      <dgm:prSet presAssocID="{4818CAA9-07F8-724E-A5DB-CEAF1C743F94}" presName="levelTx" presStyleLbl="revTx" presStyleIdx="0" presStyleCnt="0">
        <dgm:presLayoutVars>
          <dgm:chMax val="1"/>
          <dgm:bulletEnabled val="1"/>
        </dgm:presLayoutVars>
      </dgm:prSet>
      <dgm:spPr/>
      <dgm:t>
        <a:bodyPr/>
        <a:lstStyle/>
        <a:p>
          <a:endParaRPr lang="en-US"/>
        </a:p>
      </dgm:t>
    </dgm:pt>
    <dgm:pt modelId="{88BAA1F5-A390-8548-AA80-6A3D2A31EACF}" type="pres">
      <dgm:prSet presAssocID="{8A0C5AD0-31F3-5844-ADCB-DAAA27B6F1BF}" presName="Name8" presStyleCnt="0"/>
      <dgm:spPr/>
    </dgm:pt>
    <dgm:pt modelId="{E90FF230-4EC5-A942-8D4E-E24482C2A9AA}" type="pres">
      <dgm:prSet presAssocID="{8A0C5AD0-31F3-5844-ADCB-DAAA27B6F1BF}" presName="level" presStyleLbl="node1" presStyleIdx="3" presStyleCnt="5">
        <dgm:presLayoutVars>
          <dgm:chMax val="1"/>
          <dgm:bulletEnabled val="1"/>
        </dgm:presLayoutVars>
      </dgm:prSet>
      <dgm:spPr/>
      <dgm:t>
        <a:bodyPr/>
        <a:lstStyle/>
        <a:p>
          <a:endParaRPr lang="en-US"/>
        </a:p>
      </dgm:t>
    </dgm:pt>
    <dgm:pt modelId="{B49DC32B-800A-2F47-A2E5-81BCA76551F4}" type="pres">
      <dgm:prSet presAssocID="{8A0C5AD0-31F3-5844-ADCB-DAAA27B6F1BF}" presName="levelTx" presStyleLbl="revTx" presStyleIdx="0" presStyleCnt="0">
        <dgm:presLayoutVars>
          <dgm:chMax val="1"/>
          <dgm:bulletEnabled val="1"/>
        </dgm:presLayoutVars>
      </dgm:prSet>
      <dgm:spPr/>
      <dgm:t>
        <a:bodyPr/>
        <a:lstStyle/>
        <a:p>
          <a:endParaRPr lang="en-US"/>
        </a:p>
      </dgm:t>
    </dgm:pt>
    <dgm:pt modelId="{2424D1F6-4199-3749-AEC7-2CF198EAE3A5}" type="pres">
      <dgm:prSet presAssocID="{4DE1E947-09F0-E847-BE88-E8CAAAC60531}" presName="Name8" presStyleCnt="0"/>
      <dgm:spPr/>
    </dgm:pt>
    <dgm:pt modelId="{0E18B125-2EBC-6748-ABCA-548D79C3EE6F}" type="pres">
      <dgm:prSet presAssocID="{4DE1E947-09F0-E847-BE88-E8CAAAC60531}" presName="level" presStyleLbl="node1" presStyleIdx="4" presStyleCnt="5">
        <dgm:presLayoutVars>
          <dgm:chMax val="1"/>
          <dgm:bulletEnabled val="1"/>
        </dgm:presLayoutVars>
      </dgm:prSet>
      <dgm:spPr/>
      <dgm:t>
        <a:bodyPr/>
        <a:lstStyle/>
        <a:p>
          <a:endParaRPr lang="en-US"/>
        </a:p>
      </dgm:t>
    </dgm:pt>
    <dgm:pt modelId="{6D1B1EC7-E180-2B40-9DD5-9B4B89B2E425}" type="pres">
      <dgm:prSet presAssocID="{4DE1E947-09F0-E847-BE88-E8CAAAC60531}" presName="levelTx" presStyleLbl="revTx" presStyleIdx="0" presStyleCnt="0">
        <dgm:presLayoutVars>
          <dgm:chMax val="1"/>
          <dgm:bulletEnabled val="1"/>
        </dgm:presLayoutVars>
      </dgm:prSet>
      <dgm:spPr/>
      <dgm:t>
        <a:bodyPr/>
        <a:lstStyle/>
        <a:p>
          <a:endParaRPr lang="en-US"/>
        </a:p>
      </dgm:t>
    </dgm:pt>
  </dgm:ptLst>
  <dgm:cxnLst>
    <dgm:cxn modelId="{0C065C86-AB9A-E545-8073-C1D12236D3D8}" type="presOf" srcId="{24749E06-3F1F-EE48-8945-6D3D2FD0B273}" destId="{604B6852-6038-544E-AA3D-D3D5641D9D16}" srcOrd="0" destOrd="0" presId="urn:microsoft.com/office/officeart/2005/8/layout/pyramid1"/>
    <dgm:cxn modelId="{0698459D-3710-C041-AF45-6BF2B5590E8C}" type="presOf" srcId="{8A0C5AD0-31F3-5844-ADCB-DAAA27B6F1BF}" destId="{E90FF230-4EC5-A942-8D4E-E24482C2A9AA}" srcOrd="0" destOrd="0" presId="urn:microsoft.com/office/officeart/2005/8/layout/pyramid1"/>
    <dgm:cxn modelId="{23CDA4A1-B966-F146-B575-37C1A7454F6F}" srcId="{2BF22B06-E88D-9646-881A-D7D1FFA567C8}" destId="{24749E06-3F1F-EE48-8945-6D3D2FD0B273}" srcOrd="1" destOrd="0" parTransId="{FD715B76-EA1C-5E48-AAD9-0F9FA59EC9A3}" sibTransId="{FFA38245-061D-1B43-83A3-FFDED1247BE7}"/>
    <dgm:cxn modelId="{E686C548-10CE-6845-A7E4-5F3EEE2F2D05}" type="presOf" srcId="{2BF22B06-E88D-9646-881A-D7D1FFA567C8}" destId="{896E1769-FC81-4849-A2B8-C3A63B809B91}" srcOrd="0" destOrd="0" presId="urn:microsoft.com/office/officeart/2005/8/layout/pyramid1"/>
    <dgm:cxn modelId="{31EFB5BE-8FE2-5640-948E-BE910FEC7A45}" type="presOf" srcId="{4818CAA9-07F8-724E-A5DB-CEAF1C743F94}" destId="{1E00E53A-CF7D-D74E-A0A8-DDD5A7420853}" srcOrd="1" destOrd="0" presId="urn:microsoft.com/office/officeart/2005/8/layout/pyramid1"/>
    <dgm:cxn modelId="{90D48127-5F17-E04F-ADC8-AF05A33135F7}" srcId="{2BF22B06-E88D-9646-881A-D7D1FFA567C8}" destId="{81A13C59-4025-DC47-9876-C4C1054A35C1}" srcOrd="0" destOrd="0" parTransId="{73838132-2981-904D-88D7-1C2E1E1ECA9D}" sibTransId="{6FF2412B-322B-7045-972E-40EE5D3E9D6C}"/>
    <dgm:cxn modelId="{3C134BA8-3D55-0C42-8ACC-FC887B16F59C}" srcId="{2BF22B06-E88D-9646-881A-D7D1FFA567C8}" destId="{4DE1E947-09F0-E847-BE88-E8CAAAC60531}" srcOrd="4" destOrd="0" parTransId="{ECC39530-03ED-1E4D-858D-8FFBF2168F6C}" sibTransId="{3CE76B1A-D924-C942-87C3-5957F79925AD}"/>
    <dgm:cxn modelId="{7884BB2A-0A56-F448-AEA0-04F67365B799}" type="presOf" srcId="{8A0C5AD0-31F3-5844-ADCB-DAAA27B6F1BF}" destId="{B49DC32B-800A-2F47-A2E5-81BCA76551F4}" srcOrd="1" destOrd="0" presId="urn:microsoft.com/office/officeart/2005/8/layout/pyramid1"/>
    <dgm:cxn modelId="{DADAA76C-1941-9541-81CD-620A464CB4C6}" srcId="{2BF22B06-E88D-9646-881A-D7D1FFA567C8}" destId="{4818CAA9-07F8-724E-A5DB-CEAF1C743F94}" srcOrd="2" destOrd="0" parTransId="{D781776F-91B3-4B44-8742-B424701DC539}" sibTransId="{B70F42FA-7C5E-A54C-A479-55B6C26D5853}"/>
    <dgm:cxn modelId="{2C91CEA2-E56D-734C-9EFB-8D25AE75646D}" type="presOf" srcId="{4DE1E947-09F0-E847-BE88-E8CAAAC60531}" destId="{0E18B125-2EBC-6748-ABCA-548D79C3EE6F}" srcOrd="0" destOrd="0" presId="urn:microsoft.com/office/officeart/2005/8/layout/pyramid1"/>
    <dgm:cxn modelId="{6AABC13E-EAB2-6E4B-956A-71C8E87689C8}" type="presOf" srcId="{81A13C59-4025-DC47-9876-C4C1054A35C1}" destId="{BEF36A83-DE0C-D046-92C6-139EAE7A23C0}" srcOrd="0" destOrd="0" presId="urn:microsoft.com/office/officeart/2005/8/layout/pyramid1"/>
    <dgm:cxn modelId="{868100FB-0993-BB47-ABB6-9F99BC19338D}" srcId="{2BF22B06-E88D-9646-881A-D7D1FFA567C8}" destId="{8A0C5AD0-31F3-5844-ADCB-DAAA27B6F1BF}" srcOrd="3" destOrd="0" parTransId="{3D2DF5D5-9FB6-E44A-80D0-4F24CCF0A1B6}" sibTransId="{D7F07EB0-9ACF-BF4D-B544-C5F57AE94A8F}"/>
    <dgm:cxn modelId="{BB19F083-564A-D64D-B02E-4A9EFD48E44C}" type="presOf" srcId="{24749E06-3F1F-EE48-8945-6D3D2FD0B273}" destId="{D15596DD-3AB4-E149-B48F-2BDF52F25C8E}" srcOrd="1" destOrd="0" presId="urn:microsoft.com/office/officeart/2005/8/layout/pyramid1"/>
    <dgm:cxn modelId="{F7122571-6A14-AA4D-9E21-4AC73FB5657A}" type="presOf" srcId="{4DE1E947-09F0-E847-BE88-E8CAAAC60531}" destId="{6D1B1EC7-E180-2B40-9DD5-9B4B89B2E425}" srcOrd="1" destOrd="0" presId="urn:microsoft.com/office/officeart/2005/8/layout/pyramid1"/>
    <dgm:cxn modelId="{3BB82204-75A8-9E47-8090-637472EAFEA7}" type="presOf" srcId="{4818CAA9-07F8-724E-A5DB-CEAF1C743F94}" destId="{07B25B2C-E62E-B248-9506-111DAB67BD2F}" srcOrd="0" destOrd="0" presId="urn:microsoft.com/office/officeart/2005/8/layout/pyramid1"/>
    <dgm:cxn modelId="{0ABD2DE5-3637-5646-8CE7-B63DDC67DAC0}" type="presOf" srcId="{81A13C59-4025-DC47-9876-C4C1054A35C1}" destId="{D4DCE0E2-2915-CE49-8017-0A4C2D65D7D3}" srcOrd="1" destOrd="0" presId="urn:microsoft.com/office/officeart/2005/8/layout/pyramid1"/>
    <dgm:cxn modelId="{E81A96FE-2288-5F4D-8C40-8851C633649B}" type="presParOf" srcId="{896E1769-FC81-4849-A2B8-C3A63B809B91}" destId="{448BA57F-FBF6-7442-8781-3373B49E4286}" srcOrd="0" destOrd="0" presId="urn:microsoft.com/office/officeart/2005/8/layout/pyramid1"/>
    <dgm:cxn modelId="{05AEAC55-132E-E145-A11A-BB09487FEF88}" type="presParOf" srcId="{448BA57F-FBF6-7442-8781-3373B49E4286}" destId="{BEF36A83-DE0C-D046-92C6-139EAE7A23C0}" srcOrd="0" destOrd="0" presId="urn:microsoft.com/office/officeart/2005/8/layout/pyramid1"/>
    <dgm:cxn modelId="{FFDAAC23-33BF-0F4D-98F1-B51570DF28EB}" type="presParOf" srcId="{448BA57F-FBF6-7442-8781-3373B49E4286}" destId="{D4DCE0E2-2915-CE49-8017-0A4C2D65D7D3}" srcOrd="1" destOrd="0" presId="urn:microsoft.com/office/officeart/2005/8/layout/pyramid1"/>
    <dgm:cxn modelId="{6727B192-D281-A344-AEE3-DC3DFE48FE63}" type="presParOf" srcId="{896E1769-FC81-4849-A2B8-C3A63B809B91}" destId="{36DAC3E8-C43F-594D-AC93-B885340AC701}" srcOrd="1" destOrd="0" presId="urn:microsoft.com/office/officeart/2005/8/layout/pyramid1"/>
    <dgm:cxn modelId="{65D8DB64-2DA8-CC4F-892D-33C208CCBBD2}" type="presParOf" srcId="{36DAC3E8-C43F-594D-AC93-B885340AC701}" destId="{604B6852-6038-544E-AA3D-D3D5641D9D16}" srcOrd="0" destOrd="0" presId="urn:microsoft.com/office/officeart/2005/8/layout/pyramid1"/>
    <dgm:cxn modelId="{A7BD8501-5663-BB4A-A3C9-B9103080D173}" type="presParOf" srcId="{36DAC3E8-C43F-594D-AC93-B885340AC701}" destId="{D15596DD-3AB4-E149-B48F-2BDF52F25C8E}" srcOrd="1" destOrd="0" presId="urn:microsoft.com/office/officeart/2005/8/layout/pyramid1"/>
    <dgm:cxn modelId="{41F51C26-137B-524B-8CDB-FAD93341E6F4}" type="presParOf" srcId="{896E1769-FC81-4849-A2B8-C3A63B809B91}" destId="{D20718F7-82D8-1A43-A8C3-2DC5EDCD46E6}" srcOrd="2" destOrd="0" presId="urn:microsoft.com/office/officeart/2005/8/layout/pyramid1"/>
    <dgm:cxn modelId="{661D52E2-5EEE-4A46-A9A6-864693936E1A}" type="presParOf" srcId="{D20718F7-82D8-1A43-A8C3-2DC5EDCD46E6}" destId="{07B25B2C-E62E-B248-9506-111DAB67BD2F}" srcOrd="0" destOrd="0" presId="urn:microsoft.com/office/officeart/2005/8/layout/pyramid1"/>
    <dgm:cxn modelId="{AC28AB09-6E6C-9F4B-8432-EA81F79E2FF2}" type="presParOf" srcId="{D20718F7-82D8-1A43-A8C3-2DC5EDCD46E6}" destId="{1E00E53A-CF7D-D74E-A0A8-DDD5A7420853}" srcOrd="1" destOrd="0" presId="urn:microsoft.com/office/officeart/2005/8/layout/pyramid1"/>
    <dgm:cxn modelId="{FAB0FA08-B6D1-F047-86ED-A1E5A5DD4E2F}" type="presParOf" srcId="{896E1769-FC81-4849-A2B8-C3A63B809B91}" destId="{88BAA1F5-A390-8548-AA80-6A3D2A31EACF}" srcOrd="3" destOrd="0" presId="urn:microsoft.com/office/officeart/2005/8/layout/pyramid1"/>
    <dgm:cxn modelId="{2A8AA1D1-3E49-A348-8EBB-730950DB9F08}" type="presParOf" srcId="{88BAA1F5-A390-8548-AA80-6A3D2A31EACF}" destId="{E90FF230-4EC5-A942-8D4E-E24482C2A9AA}" srcOrd="0" destOrd="0" presId="urn:microsoft.com/office/officeart/2005/8/layout/pyramid1"/>
    <dgm:cxn modelId="{EE8AF07B-71C0-C446-AAC5-A4328AB6BF36}" type="presParOf" srcId="{88BAA1F5-A390-8548-AA80-6A3D2A31EACF}" destId="{B49DC32B-800A-2F47-A2E5-81BCA76551F4}" srcOrd="1" destOrd="0" presId="urn:microsoft.com/office/officeart/2005/8/layout/pyramid1"/>
    <dgm:cxn modelId="{154F7747-806C-2A4F-946B-B3022CF6EF60}" type="presParOf" srcId="{896E1769-FC81-4849-A2B8-C3A63B809B91}" destId="{2424D1F6-4199-3749-AEC7-2CF198EAE3A5}" srcOrd="4" destOrd="0" presId="urn:microsoft.com/office/officeart/2005/8/layout/pyramid1"/>
    <dgm:cxn modelId="{2A630D4A-95EA-064E-849B-A5F1222462E9}" type="presParOf" srcId="{2424D1F6-4199-3749-AEC7-2CF198EAE3A5}" destId="{0E18B125-2EBC-6748-ABCA-548D79C3EE6F}" srcOrd="0" destOrd="0" presId="urn:microsoft.com/office/officeart/2005/8/layout/pyramid1"/>
    <dgm:cxn modelId="{5776326E-34B1-3049-B8DB-85F35F9512FF}" type="presParOf" srcId="{2424D1F6-4199-3749-AEC7-2CF198EAE3A5}" destId="{6D1B1EC7-E180-2B40-9DD5-9B4B89B2E425}" srcOrd="1" destOrd="0" presId="urn:microsoft.com/office/officeart/2005/8/layout/pyramid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639EFCA-0EF2-8242-9D60-8D076502735F}">
      <dsp:nvSpPr>
        <dsp:cNvPr id="0" name=""/>
        <dsp:cNvSpPr/>
      </dsp:nvSpPr>
      <dsp:spPr>
        <a:xfrm>
          <a:off x="1242567" y="840"/>
          <a:ext cx="789998" cy="789998"/>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lvl="0" algn="ctr" defTabSz="311150">
            <a:lnSpc>
              <a:spcPct val="90000"/>
            </a:lnSpc>
            <a:spcBef>
              <a:spcPct val="0"/>
            </a:spcBef>
            <a:spcAft>
              <a:spcPct val="35000"/>
            </a:spcAft>
          </a:pPr>
          <a:r>
            <a:rPr lang="en-US" sz="700" kern="1200" dirty="0"/>
            <a:t>Impact</a:t>
          </a:r>
        </a:p>
      </dsp:txBody>
      <dsp:txXfrm>
        <a:off x="1358260" y="116533"/>
        <a:ext cx="558612" cy="558612"/>
      </dsp:txXfrm>
    </dsp:sp>
    <dsp:sp modelId="{58C5B1B9-B3A8-8E49-894F-690441CB9B3F}">
      <dsp:nvSpPr>
        <dsp:cNvPr id="0" name=""/>
        <dsp:cNvSpPr/>
      </dsp:nvSpPr>
      <dsp:spPr>
        <a:xfrm rot="2160000">
          <a:off x="2007684" y="607853"/>
          <a:ext cx="210366" cy="266624"/>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266700">
            <a:lnSpc>
              <a:spcPct val="90000"/>
            </a:lnSpc>
            <a:spcBef>
              <a:spcPct val="0"/>
            </a:spcBef>
            <a:spcAft>
              <a:spcPct val="35000"/>
            </a:spcAft>
          </a:pPr>
          <a:endParaRPr lang="en-US" sz="600" kern="1200"/>
        </a:p>
      </dsp:txBody>
      <dsp:txXfrm>
        <a:off x="2013710" y="642630"/>
        <a:ext cx="147256" cy="159974"/>
      </dsp:txXfrm>
    </dsp:sp>
    <dsp:sp modelId="{F4E99624-934C-0549-A9AD-824CB34B10C7}">
      <dsp:nvSpPr>
        <dsp:cNvPr id="0" name=""/>
        <dsp:cNvSpPr/>
      </dsp:nvSpPr>
      <dsp:spPr>
        <a:xfrm>
          <a:off x="2202802" y="698491"/>
          <a:ext cx="789998" cy="789998"/>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lvl="0" algn="ctr" defTabSz="311150">
            <a:lnSpc>
              <a:spcPct val="90000"/>
            </a:lnSpc>
            <a:spcBef>
              <a:spcPct val="0"/>
            </a:spcBef>
            <a:spcAft>
              <a:spcPct val="35000"/>
            </a:spcAft>
          </a:pPr>
          <a:r>
            <a:rPr lang="en-US" sz="700" kern="1200" dirty="0"/>
            <a:t>Execution</a:t>
          </a:r>
        </a:p>
      </dsp:txBody>
      <dsp:txXfrm>
        <a:off x="2318495" y="814184"/>
        <a:ext cx="558612" cy="558612"/>
      </dsp:txXfrm>
    </dsp:sp>
    <dsp:sp modelId="{8506B8C6-661A-3F42-83E6-CB0D850A9819}">
      <dsp:nvSpPr>
        <dsp:cNvPr id="0" name=""/>
        <dsp:cNvSpPr/>
      </dsp:nvSpPr>
      <dsp:spPr>
        <a:xfrm rot="6480000">
          <a:off x="2311069" y="1518928"/>
          <a:ext cx="210366" cy="266624"/>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266700">
            <a:lnSpc>
              <a:spcPct val="90000"/>
            </a:lnSpc>
            <a:spcBef>
              <a:spcPct val="0"/>
            </a:spcBef>
            <a:spcAft>
              <a:spcPct val="35000"/>
            </a:spcAft>
          </a:pPr>
          <a:endParaRPr lang="en-US" sz="600" kern="1200"/>
        </a:p>
      </dsp:txBody>
      <dsp:txXfrm rot="10800000">
        <a:off x="2352375" y="1542242"/>
        <a:ext cx="147256" cy="159974"/>
      </dsp:txXfrm>
    </dsp:sp>
    <dsp:sp modelId="{1B35AF82-5A40-444E-A21E-736B20269AF0}">
      <dsp:nvSpPr>
        <dsp:cNvPr id="0" name=""/>
        <dsp:cNvSpPr/>
      </dsp:nvSpPr>
      <dsp:spPr>
        <a:xfrm>
          <a:off x="1836025" y="1827315"/>
          <a:ext cx="789998" cy="789998"/>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lvl="0" algn="ctr" defTabSz="311150">
            <a:lnSpc>
              <a:spcPct val="90000"/>
            </a:lnSpc>
            <a:spcBef>
              <a:spcPct val="0"/>
            </a:spcBef>
            <a:spcAft>
              <a:spcPct val="35000"/>
            </a:spcAft>
          </a:pPr>
          <a:r>
            <a:rPr lang="en-US" sz="700" kern="1200" dirty="0"/>
            <a:t>Talent</a:t>
          </a:r>
        </a:p>
      </dsp:txBody>
      <dsp:txXfrm>
        <a:off x="1951718" y="1943008"/>
        <a:ext cx="558612" cy="558612"/>
      </dsp:txXfrm>
    </dsp:sp>
    <dsp:sp modelId="{7B4CDC99-17B0-1942-9A08-958A5B50C9BB}">
      <dsp:nvSpPr>
        <dsp:cNvPr id="0" name=""/>
        <dsp:cNvSpPr/>
      </dsp:nvSpPr>
      <dsp:spPr>
        <a:xfrm rot="10800000">
          <a:off x="1538337" y="2089002"/>
          <a:ext cx="210366" cy="266624"/>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266700">
            <a:lnSpc>
              <a:spcPct val="90000"/>
            </a:lnSpc>
            <a:spcBef>
              <a:spcPct val="0"/>
            </a:spcBef>
            <a:spcAft>
              <a:spcPct val="35000"/>
            </a:spcAft>
          </a:pPr>
          <a:endParaRPr lang="en-US" sz="600" kern="1200"/>
        </a:p>
      </dsp:txBody>
      <dsp:txXfrm rot="10800000">
        <a:off x="1601447" y="2142327"/>
        <a:ext cx="147256" cy="159974"/>
      </dsp:txXfrm>
    </dsp:sp>
    <dsp:sp modelId="{481AAEFD-D04D-8641-81DC-128D18EDECFE}">
      <dsp:nvSpPr>
        <dsp:cNvPr id="0" name=""/>
        <dsp:cNvSpPr/>
      </dsp:nvSpPr>
      <dsp:spPr>
        <a:xfrm>
          <a:off x="649110" y="1827315"/>
          <a:ext cx="789998" cy="789998"/>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lvl="0" algn="ctr" defTabSz="311150">
            <a:lnSpc>
              <a:spcPct val="90000"/>
            </a:lnSpc>
            <a:spcBef>
              <a:spcPct val="0"/>
            </a:spcBef>
            <a:spcAft>
              <a:spcPct val="35000"/>
            </a:spcAft>
          </a:pPr>
          <a:r>
            <a:rPr lang="en-US" sz="700" kern="1200" dirty="0"/>
            <a:t>Intellectual Property</a:t>
          </a:r>
        </a:p>
      </dsp:txBody>
      <dsp:txXfrm>
        <a:off x="764803" y="1943008"/>
        <a:ext cx="558612" cy="558612"/>
      </dsp:txXfrm>
    </dsp:sp>
    <dsp:sp modelId="{4537F96A-60BA-5D40-BEC7-DD9303C0CCFA}">
      <dsp:nvSpPr>
        <dsp:cNvPr id="0" name=""/>
        <dsp:cNvSpPr/>
      </dsp:nvSpPr>
      <dsp:spPr>
        <a:xfrm rot="15120000">
          <a:off x="757377" y="1530252"/>
          <a:ext cx="210366" cy="266624"/>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266700">
            <a:lnSpc>
              <a:spcPct val="90000"/>
            </a:lnSpc>
            <a:spcBef>
              <a:spcPct val="0"/>
            </a:spcBef>
            <a:spcAft>
              <a:spcPct val="35000"/>
            </a:spcAft>
          </a:pPr>
          <a:endParaRPr lang="en-US" sz="600" kern="1200"/>
        </a:p>
      </dsp:txBody>
      <dsp:txXfrm rot="10800000">
        <a:off x="798683" y="1613588"/>
        <a:ext cx="147256" cy="159974"/>
      </dsp:txXfrm>
    </dsp:sp>
    <dsp:sp modelId="{AE34D4E1-BF1E-2A4F-9B4F-0D15E2A11834}">
      <dsp:nvSpPr>
        <dsp:cNvPr id="0" name=""/>
        <dsp:cNvSpPr/>
      </dsp:nvSpPr>
      <dsp:spPr>
        <a:xfrm>
          <a:off x="282333" y="698491"/>
          <a:ext cx="789998" cy="789998"/>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lvl="0" algn="ctr" defTabSz="311150">
            <a:lnSpc>
              <a:spcPct val="90000"/>
            </a:lnSpc>
            <a:spcBef>
              <a:spcPct val="0"/>
            </a:spcBef>
            <a:spcAft>
              <a:spcPct val="35000"/>
            </a:spcAft>
          </a:pPr>
          <a:r>
            <a:rPr lang="en-US" sz="700" kern="1200" dirty="0"/>
            <a:t>Sustainability</a:t>
          </a:r>
        </a:p>
      </dsp:txBody>
      <dsp:txXfrm>
        <a:off x="398026" y="814184"/>
        <a:ext cx="558612" cy="558612"/>
      </dsp:txXfrm>
    </dsp:sp>
    <dsp:sp modelId="{016A9089-45E4-FF45-B68E-2172D2CE2053}">
      <dsp:nvSpPr>
        <dsp:cNvPr id="0" name=""/>
        <dsp:cNvSpPr/>
      </dsp:nvSpPr>
      <dsp:spPr>
        <a:xfrm rot="19440000">
          <a:off x="1047450" y="614852"/>
          <a:ext cx="210366" cy="266624"/>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266700">
            <a:lnSpc>
              <a:spcPct val="90000"/>
            </a:lnSpc>
            <a:spcBef>
              <a:spcPct val="0"/>
            </a:spcBef>
            <a:spcAft>
              <a:spcPct val="35000"/>
            </a:spcAft>
          </a:pPr>
          <a:endParaRPr lang="en-US" sz="600" kern="1200"/>
        </a:p>
      </dsp:txBody>
      <dsp:txXfrm>
        <a:off x="1053476" y="686725"/>
        <a:ext cx="147256" cy="159974"/>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EF36A83-DE0C-D046-92C6-139EAE7A23C0}">
      <dsp:nvSpPr>
        <dsp:cNvPr id="0" name=""/>
        <dsp:cNvSpPr/>
      </dsp:nvSpPr>
      <dsp:spPr>
        <a:xfrm>
          <a:off x="1323087" y="0"/>
          <a:ext cx="835211" cy="633944"/>
        </a:xfrm>
        <a:prstGeom prst="trapezoid">
          <a:avLst>
            <a:gd name="adj" fmla="val 65874"/>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lvl="0" algn="ctr" defTabSz="444500">
            <a:lnSpc>
              <a:spcPct val="90000"/>
            </a:lnSpc>
            <a:spcBef>
              <a:spcPct val="0"/>
            </a:spcBef>
            <a:spcAft>
              <a:spcPts val="0"/>
            </a:spcAft>
          </a:pPr>
          <a:endParaRPr lang="en-US" sz="1000" kern="1200" dirty="0">
            <a:solidFill>
              <a:schemeClr val="bg1"/>
            </a:solidFill>
          </a:endParaRPr>
        </a:p>
        <a:p>
          <a:pPr lvl="0" algn="ctr" defTabSz="444500">
            <a:lnSpc>
              <a:spcPct val="90000"/>
            </a:lnSpc>
            <a:spcBef>
              <a:spcPct val="0"/>
            </a:spcBef>
            <a:spcAft>
              <a:spcPts val="0"/>
            </a:spcAft>
          </a:pPr>
          <a:r>
            <a:rPr lang="en-US" sz="1000" kern="1200" dirty="0">
              <a:solidFill>
                <a:schemeClr val="bg1"/>
              </a:solidFill>
            </a:rPr>
            <a:t>Value </a:t>
          </a:r>
        </a:p>
        <a:p>
          <a:pPr lvl="0" algn="ctr" defTabSz="444500">
            <a:lnSpc>
              <a:spcPct val="90000"/>
            </a:lnSpc>
            <a:spcBef>
              <a:spcPct val="0"/>
            </a:spcBef>
            <a:spcAft>
              <a:spcPts val="0"/>
            </a:spcAft>
          </a:pPr>
          <a:r>
            <a:rPr lang="en-US" sz="1000" kern="1200" dirty="0">
              <a:solidFill>
                <a:schemeClr val="bg1"/>
              </a:solidFill>
            </a:rPr>
            <a:t>Creation</a:t>
          </a:r>
        </a:p>
      </dsp:txBody>
      <dsp:txXfrm>
        <a:off x="1323087" y="0"/>
        <a:ext cx="835211" cy="633944"/>
      </dsp:txXfrm>
    </dsp:sp>
    <dsp:sp modelId="{604B6852-6038-544E-AA3D-D3D5641D9D16}">
      <dsp:nvSpPr>
        <dsp:cNvPr id="0" name=""/>
        <dsp:cNvSpPr/>
      </dsp:nvSpPr>
      <dsp:spPr>
        <a:xfrm>
          <a:off x="992315" y="633944"/>
          <a:ext cx="1496755" cy="502126"/>
        </a:xfrm>
        <a:prstGeom prst="trapezoid">
          <a:avLst>
            <a:gd name="adj" fmla="val 65874"/>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lvl="0" algn="ctr" defTabSz="444500">
            <a:lnSpc>
              <a:spcPct val="90000"/>
            </a:lnSpc>
            <a:spcBef>
              <a:spcPct val="0"/>
            </a:spcBef>
            <a:spcAft>
              <a:spcPts val="0"/>
            </a:spcAft>
          </a:pPr>
          <a:r>
            <a:rPr lang="en-US" sz="1000" kern="1200" dirty="0">
              <a:solidFill>
                <a:schemeClr val="bg1"/>
              </a:solidFill>
            </a:rPr>
            <a:t>Portfolio Assessment</a:t>
          </a:r>
        </a:p>
      </dsp:txBody>
      <dsp:txXfrm>
        <a:off x="1254247" y="633944"/>
        <a:ext cx="972891" cy="502126"/>
      </dsp:txXfrm>
    </dsp:sp>
    <dsp:sp modelId="{07B25B2C-E62E-B248-9506-111DAB67BD2F}">
      <dsp:nvSpPr>
        <dsp:cNvPr id="0" name=""/>
        <dsp:cNvSpPr/>
      </dsp:nvSpPr>
      <dsp:spPr>
        <a:xfrm>
          <a:off x="661543" y="1136070"/>
          <a:ext cx="2158298" cy="502126"/>
        </a:xfrm>
        <a:prstGeom prst="trapezoid">
          <a:avLst>
            <a:gd name="adj" fmla="val 65874"/>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lvl="0" algn="ctr" defTabSz="444500">
            <a:lnSpc>
              <a:spcPct val="90000"/>
            </a:lnSpc>
            <a:spcBef>
              <a:spcPct val="0"/>
            </a:spcBef>
            <a:spcAft>
              <a:spcPts val="0"/>
            </a:spcAft>
          </a:pPr>
          <a:r>
            <a:rPr lang="en-US" sz="1000" kern="1200" dirty="0">
              <a:solidFill>
                <a:schemeClr val="bg1"/>
              </a:solidFill>
            </a:rPr>
            <a:t>Integration with Business</a:t>
          </a:r>
        </a:p>
      </dsp:txBody>
      <dsp:txXfrm>
        <a:off x="1039245" y="1136070"/>
        <a:ext cx="1402894" cy="502126"/>
      </dsp:txXfrm>
    </dsp:sp>
    <dsp:sp modelId="{E90FF230-4EC5-A942-8D4E-E24482C2A9AA}">
      <dsp:nvSpPr>
        <dsp:cNvPr id="0" name=""/>
        <dsp:cNvSpPr/>
      </dsp:nvSpPr>
      <dsp:spPr>
        <a:xfrm>
          <a:off x="330771" y="1638196"/>
          <a:ext cx="2819842" cy="502126"/>
        </a:xfrm>
        <a:prstGeom prst="trapezoid">
          <a:avLst>
            <a:gd name="adj" fmla="val 65874"/>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lvl="0" algn="ctr" defTabSz="444500">
            <a:lnSpc>
              <a:spcPct val="90000"/>
            </a:lnSpc>
            <a:spcBef>
              <a:spcPct val="0"/>
            </a:spcBef>
            <a:spcAft>
              <a:spcPts val="0"/>
            </a:spcAft>
          </a:pPr>
          <a:r>
            <a:rPr lang="en-US" sz="1000" kern="1200" dirty="0">
              <a:solidFill>
                <a:schemeClr val="bg1"/>
              </a:solidFill>
            </a:rPr>
            <a:t>Asset Value of Technology</a:t>
          </a:r>
        </a:p>
      </dsp:txBody>
      <dsp:txXfrm>
        <a:off x="824244" y="1638196"/>
        <a:ext cx="1832897" cy="502126"/>
      </dsp:txXfrm>
    </dsp:sp>
    <dsp:sp modelId="{0E18B125-2EBC-6748-ABCA-548D79C3EE6F}">
      <dsp:nvSpPr>
        <dsp:cNvPr id="0" name=""/>
        <dsp:cNvSpPr/>
      </dsp:nvSpPr>
      <dsp:spPr>
        <a:xfrm>
          <a:off x="0" y="2140322"/>
          <a:ext cx="3481386" cy="502126"/>
        </a:xfrm>
        <a:prstGeom prst="trapezoid">
          <a:avLst>
            <a:gd name="adj" fmla="val 65874"/>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lvl="0" algn="ctr" defTabSz="444500">
            <a:lnSpc>
              <a:spcPct val="90000"/>
            </a:lnSpc>
            <a:spcBef>
              <a:spcPct val="0"/>
            </a:spcBef>
            <a:spcAft>
              <a:spcPts val="0"/>
            </a:spcAft>
          </a:pPr>
          <a:r>
            <a:rPr lang="en-US" sz="1000" kern="1200" dirty="0">
              <a:solidFill>
                <a:schemeClr val="bg1"/>
              </a:solidFill>
            </a:rPr>
            <a:t>Practice of R&amp;D Processes </a:t>
          </a:r>
        </a:p>
        <a:p>
          <a:pPr lvl="0" algn="ctr" defTabSz="444500">
            <a:lnSpc>
              <a:spcPct val="90000"/>
            </a:lnSpc>
            <a:spcBef>
              <a:spcPct val="0"/>
            </a:spcBef>
            <a:spcAft>
              <a:spcPts val="0"/>
            </a:spcAft>
          </a:pPr>
          <a:r>
            <a:rPr lang="en-US" sz="1000" kern="1200" dirty="0">
              <a:solidFill>
                <a:schemeClr val="bg1"/>
              </a:solidFill>
            </a:rPr>
            <a:t>to Support Innovation</a:t>
          </a:r>
        </a:p>
      </dsp:txBody>
      <dsp:txXfrm>
        <a:off x="609242" y="2140322"/>
        <a:ext cx="2262900" cy="502126"/>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EF36A83-DE0C-D046-92C6-139EAE7A23C0}">
      <dsp:nvSpPr>
        <dsp:cNvPr id="0" name=""/>
        <dsp:cNvSpPr/>
      </dsp:nvSpPr>
      <dsp:spPr>
        <a:xfrm>
          <a:off x="1323087" y="0"/>
          <a:ext cx="835211" cy="633944"/>
        </a:xfrm>
        <a:prstGeom prst="trapezoid">
          <a:avLst>
            <a:gd name="adj" fmla="val 65874"/>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lvl="0" algn="ctr" defTabSz="444500">
            <a:lnSpc>
              <a:spcPct val="90000"/>
            </a:lnSpc>
            <a:spcBef>
              <a:spcPct val="0"/>
            </a:spcBef>
            <a:spcAft>
              <a:spcPts val="0"/>
            </a:spcAft>
          </a:pPr>
          <a:endParaRPr lang="en-US" sz="1000" kern="1200" dirty="0">
            <a:solidFill>
              <a:schemeClr val="bg1"/>
            </a:solidFill>
          </a:endParaRPr>
        </a:p>
        <a:p>
          <a:pPr lvl="0" algn="ctr" defTabSz="444500">
            <a:lnSpc>
              <a:spcPct val="90000"/>
            </a:lnSpc>
            <a:spcBef>
              <a:spcPct val="0"/>
            </a:spcBef>
            <a:spcAft>
              <a:spcPts val="0"/>
            </a:spcAft>
          </a:pPr>
          <a:r>
            <a:rPr lang="en-US" sz="1000" kern="1200" dirty="0">
              <a:solidFill>
                <a:schemeClr val="bg1"/>
              </a:solidFill>
            </a:rPr>
            <a:t>Value </a:t>
          </a:r>
        </a:p>
        <a:p>
          <a:pPr lvl="0" algn="ctr" defTabSz="444500">
            <a:lnSpc>
              <a:spcPct val="90000"/>
            </a:lnSpc>
            <a:spcBef>
              <a:spcPct val="0"/>
            </a:spcBef>
            <a:spcAft>
              <a:spcPts val="0"/>
            </a:spcAft>
          </a:pPr>
          <a:r>
            <a:rPr lang="en-US" sz="1000" kern="1200" dirty="0">
              <a:solidFill>
                <a:schemeClr val="bg1"/>
              </a:solidFill>
            </a:rPr>
            <a:t>Creation</a:t>
          </a:r>
        </a:p>
      </dsp:txBody>
      <dsp:txXfrm>
        <a:off x="1323087" y="0"/>
        <a:ext cx="835211" cy="633944"/>
      </dsp:txXfrm>
    </dsp:sp>
    <dsp:sp modelId="{604B6852-6038-544E-AA3D-D3D5641D9D16}">
      <dsp:nvSpPr>
        <dsp:cNvPr id="0" name=""/>
        <dsp:cNvSpPr/>
      </dsp:nvSpPr>
      <dsp:spPr>
        <a:xfrm>
          <a:off x="992315" y="633944"/>
          <a:ext cx="1496755" cy="502126"/>
        </a:xfrm>
        <a:prstGeom prst="trapezoid">
          <a:avLst>
            <a:gd name="adj" fmla="val 65874"/>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lvl="0" algn="ctr" defTabSz="444500">
            <a:lnSpc>
              <a:spcPct val="90000"/>
            </a:lnSpc>
            <a:spcBef>
              <a:spcPct val="0"/>
            </a:spcBef>
            <a:spcAft>
              <a:spcPts val="0"/>
            </a:spcAft>
          </a:pPr>
          <a:r>
            <a:rPr lang="en-US" sz="1000" kern="1200" dirty="0">
              <a:solidFill>
                <a:schemeClr val="bg1"/>
              </a:solidFill>
            </a:rPr>
            <a:t>Portfolio Assessment</a:t>
          </a:r>
        </a:p>
      </dsp:txBody>
      <dsp:txXfrm>
        <a:off x="1254247" y="633944"/>
        <a:ext cx="972891" cy="502126"/>
      </dsp:txXfrm>
    </dsp:sp>
    <dsp:sp modelId="{07B25B2C-E62E-B248-9506-111DAB67BD2F}">
      <dsp:nvSpPr>
        <dsp:cNvPr id="0" name=""/>
        <dsp:cNvSpPr/>
      </dsp:nvSpPr>
      <dsp:spPr>
        <a:xfrm>
          <a:off x="661543" y="1136070"/>
          <a:ext cx="2158298" cy="502126"/>
        </a:xfrm>
        <a:prstGeom prst="trapezoid">
          <a:avLst>
            <a:gd name="adj" fmla="val 65874"/>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lvl="0" algn="ctr" defTabSz="444500">
            <a:lnSpc>
              <a:spcPct val="90000"/>
            </a:lnSpc>
            <a:spcBef>
              <a:spcPct val="0"/>
            </a:spcBef>
            <a:spcAft>
              <a:spcPts val="0"/>
            </a:spcAft>
          </a:pPr>
          <a:r>
            <a:rPr lang="en-US" sz="1000" kern="1200" dirty="0">
              <a:solidFill>
                <a:schemeClr val="bg1"/>
              </a:solidFill>
            </a:rPr>
            <a:t>Integration with Business</a:t>
          </a:r>
        </a:p>
      </dsp:txBody>
      <dsp:txXfrm>
        <a:off x="1039245" y="1136070"/>
        <a:ext cx="1402894" cy="502126"/>
      </dsp:txXfrm>
    </dsp:sp>
    <dsp:sp modelId="{E90FF230-4EC5-A942-8D4E-E24482C2A9AA}">
      <dsp:nvSpPr>
        <dsp:cNvPr id="0" name=""/>
        <dsp:cNvSpPr/>
      </dsp:nvSpPr>
      <dsp:spPr>
        <a:xfrm>
          <a:off x="330771" y="1638196"/>
          <a:ext cx="2819842" cy="502126"/>
        </a:xfrm>
        <a:prstGeom prst="trapezoid">
          <a:avLst>
            <a:gd name="adj" fmla="val 65874"/>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lvl="0" algn="ctr" defTabSz="444500">
            <a:lnSpc>
              <a:spcPct val="90000"/>
            </a:lnSpc>
            <a:spcBef>
              <a:spcPct val="0"/>
            </a:spcBef>
            <a:spcAft>
              <a:spcPts val="0"/>
            </a:spcAft>
          </a:pPr>
          <a:r>
            <a:rPr lang="en-US" sz="1000" kern="1200" dirty="0">
              <a:solidFill>
                <a:schemeClr val="bg1"/>
              </a:solidFill>
            </a:rPr>
            <a:t>Asset Value of Technology</a:t>
          </a:r>
        </a:p>
      </dsp:txBody>
      <dsp:txXfrm>
        <a:off x="824244" y="1638196"/>
        <a:ext cx="1832897" cy="502126"/>
      </dsp:txXfrm>
    </dsp:sp>
    <dsp:sp modelId="{0E18B125-2EBC-6748-ABCA-548D79C3EE6F}">
      <dsp:nvSpPr>
        <dsp:cNvPr id="0" name=""/>
        <dsp:cNvSpPr/>
      </dsp:nvSpPr>
      <dsp:spPr>
        <a:xfrm>
          <a:off x="0" y="2140322"/>
          <a:ext cx="3481386" cy="502126"/>
        </a:xfrm>
        <a:prstGeom prst="trapezoid">
          <a:avLst>
            <a:gd name="adj" fmla="val 65874"/>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lvl="0" algn="ctr" defTabSz="444500">
            <a:lnSpc>
              <a:spcPct val="90000"/>
            </a:lnSpc>
            <a:spcBef>
              <a:spcPct val="0"/>
            </a:spcBef>
            <a:spcAft>
              <a:spcPts val="0"/>
            </a:spcAft>
          </a:pPr>
          <a:r>
            <a:rPr lang="en-US" sz="1000" kern="1200" dirty="0">
              <a:solidFill>
                <a:schemeClr val="bg1"/>
              </a:solidFill>
            </a:rPr>
            <a:t>Practice of R&amp;D Processes </a:t>
          </a:r>
        </a:p>
        <a:p>
          <a:pPr lvl="0" algn="ctr" defTabSz="444500">
            <a:lnSpc>
              <a:spcPct val="90000"/>
            </a:lnSpc>
            <a:spcBef>
              <a:spcPct val="0"/>
            </a:spcBef>
            <a:spcAft>
              <a:spcPts val="0"/>
            </a:spcAft>
          </a:pPr>
          <a:r>
            <a:rPr lang="en-US" sz="1000" kern="1200" dirty="0">
              <a:solidFill>
                <a:schemeClr val="bg1"/>
              </a:solidFill>
            </a:rPr>
            <a:t>to Support Innovation</a:t>
          </a:r>
        </a:p>
      </dsp:txBody>
      <dsp:txXfrm>
        <a:off x="609242" y="2140322"/>
        <a:ext cx="2262900" cy="502126"/>
      </dsp:txXfrm>
    </dsp:sp>
  </dsp:spTree>
</dsp:drawing>
</file>

<file path=ppt/diagrams/layout1.xml><?xml version="1.0" encoding="utf-8"?>
<dgm:layoutDef xmlns:dgm="http://schemas.openxmlformats.org/drawingml/2006/diagram" xmlns:a="http://schemas.openxmlformats.org/drawingml/2006/main" uniqueId="urn:microsoft.com/office/officeart/2005/8/layout/cycle2">
  <dgm:title val=""/>
  <dgm:desc val=""/>
  <dgm:catLst>
    <dgm:cat type="cycle" pri="1000"/>
    <dgm:cat type="convert" pri="10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onstrLst>
      <dgm:constr type="w" for="ch" ptType="node" refType="w"/>
      <dgm:constr type="w" for="ch" ptType="sibTrans" refType="w" refFor="ch" refPtType="node" op="equ" fact="0.25"/>
      <dgm:constr type="sibSp" refType="w" refFor="ch" refPtType="node" fact="0.5"/>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9">
        <dgm:if name="Name10" axis="par ch" ptType="doc node" func="cnt" op="gt" val="1">
          <dgm:forEach name="sibTransForEach" axis="followSib" ptType="sibTrans" hideLastTrans="0" cnt="1">
            <dgm:layoutNode name="sibTrans">
              <dgm:choose name="Name11">
                <dgm:if name="Name12" axis="par ch" ptType="doc node" func="cnt" op="lt" val="3">
                  <dgm:alg type="conn">
                    <dgm:param type="begPts" val="radial"/>
                    <dgm:param type="endPts" val="radial"/>
                  </dgm:alg>
                </dgm:if>
                <dgm:else name="Name13">
                  <dgm:alg type="conn">
                    <dgm:param type="begPts" val="auto"/>
                    <dgm:param type="endPts" val="auto"/>
                  </dgm:alg>
                </dgm:else>
              </dgm:choose>
              <dgm:shape xmlns:r="http://schemas.openxmlformats.org/officeDocument/2006/relationships" type="conn" r:blip="">
                <dgm:adjLst/>
              </dgm:shape>
              <dgm:presOf axis="self"/>
              <dgm:constrLst>
                <dgm:constr type="h" refType="w" fact="1.35"/>
                <dgm:constr type="connDist"/>
                <dgm:constr type="w" for="ch" refType="connDist" fact="0.45"/>
                <dgm:constr type="h" for="ch" refType="h"/>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if>
        <dgm:else name="Name14"/>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pyramid1">
  <dgm:title val=""/>
  <dgm:desc val=""/>
  <dgm:catLst>
    <dgm:cat type="pyramid" pri="1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pyra">
          <dgm:param type="linDir" val="fromB"/>
          <dgm:param type="txDir" val="fromT"/>
          <dgm:param type="pyraAcctPos" val="aft"/>
          <dgm:param type="pyraAcctTxMar" val="step"/>
          <dgm:param type="pyraAcctBkgdNode" val="acctBkgd"/>
          <dgm:param type="pyraAcctTxNode" val="acctTx"/>
          <dgm:param type="pyraLvlNode" val="level"/>
        </dgm:alg>
      </dgm:if>
      <dgm:else name="Name3">
        <dgm:alg type="pyra">
          <dgm:param type="linDir" val="fromB"/>
          <dgm:param type="txDir" val="fromT"/>
          <dgm:param type="pyraAcctPos" val="bef"/>
          <dgm:param type="pyraAcctTxMar" val="step"/>
          <dgm:param type="pyraAcctBkgdNode" val="acctBkgd"/>
          <dgm:param type="pyraAcctTxNode" val="acctTx"/>
          <dgm:param type="pyraLvlNode" val="level"/>
        </dgm:alg>
      </dgm:else>
    </dgm:choose>
    <dgm:shape xmlns:r="http://schemas.openxmlformats.org/officeDocument/2006/relationships" r:blip="">
      <dgm:adjLst/>
    </dgm:shape>
    <dgm:presOf/>
    <dgm:choose name="Name4">
      <dgm:if name="Name5" axis="root des" ptType="all node" func="maxDepth" op="gte" val="2">
        <dgm:constrLst>
          <dgm:constr type="primFontSz" for="des" forName="levelTx" op="equ"/>
          <dgm:constr type="secFontSz" for="des" forName="acctTx" op="equ"/>
          <dgm:constr type="pyraAcctRatio" val="0.32"/>
        </dgm:constrLst>
      </dgm:if>
      <dgm:else name="Name6">
        <dgm:constrLst>
          <dgm:constr type="primFontSz" for="des" forName="levelTx" op="equ"/>
          <dgm:constr type="secFontSz" for="des" forName="acctTx" op="equ"/>
          <dgm:constr type="pyraAcctRatio"/>
        </dgm:constrLst>
      </dgm:else>
    </dgm:choose>
    <dgm:ruleLst/>
    <dgm:forEach name="Name7" axis="ch" ptType="node">
      <dgm:layoutNode name="Name8">
        <dgm:alg type="composite">
          <dgm:param type="horzAlign" val="none"/>
        </dgm:alg>
        <dgm:shape xmlns:r="http://schemas.openxmlformats.org/officeDocument/2006/relationships" r:blip="">
          <dgm:adjLst/>
        </dgm:shape>
        <dgm:presOf/>
        <dgm:choose name="Name9">
          <dgm:if name="Name10" axis="self" ptType="node" func="pos" op="equ" val="1">
            <dgm:constrLst>
              <dgm:constr type="ctrX" for="ch" forName="acctBkgd" val="1"/>
              <dgm:constr type="ctrY" for="ch" forName="acctBkgd" val="1"/>
              <dgm:constr type="w" for="ch" forName="acctBkgd" val="1"/>
              <dgm:constr type="h" for="ch" forName="acctBkgd" val="1"/>
              <dgm:constr type="ctrX" for="ch" forName="acctTx" val="1"/>
              <dgm:constr type="ctrY" for="ch" forName="acctTx" val="1"/>
              <dgm:constr type="w" for="ch" forName="acctTx" val="1"/>
              <dgm:constr type="h" for="ch" forName="acctTx" val="1"/>
              <dgm:constr type="ctrX" for="ch" forName="level" val="1"/>
              <dgm:constr type="ctrY" for="ch" forName="level" val="1"/>
              <dgm:constr type="w" for="ch" forName="level" val="1"/>
              <dgm:constr type="h" for="ch" forName="level" val="1"/>
              <dgm:constr type="ctrX" for="ch" forName="levelTx" refType="ctrX" refFor="ch" refForName="level"/>
              <dgm:constr type="ctrY" for="ch" forName="levelTx" refType="ctrY" refFor="ch" refForName="level"/>
              <dgm:constr type="w" for="ch" forName="levelTx" refType="w" refFor="ch" refForName="level"/>
              <dgm:constr type="h" for="ch" forName="levelTx" refType="h" refFor="ch" refForName="level"/>
            </dgm:constrLst>
          </dgm:if>
          <dgm:else name="Name11">
            <dgm:constrLst>
              <dgm:constr type="ctrX" for="ch" forName="acctBkgd" val="1"/>
              <dgm:constr type="ctrY" for="ch" forName="acctBkgd" val="1"/>
              <dgm:constr type="w" for="ch" forName="acctBkgd" val="1"/>
              <dgm:constr type="h" for="ch" forName="acctBkgd" val="1"/>
              <dgm:constr type="ctrX" for="ch" forName="acctTx" val="1"/>
              <dgm:constr type="ctrY" for="ch" forName="acctTx" val="1"/>
              <dgm:constr type="w" for="ch" forName="acctTx" val="1"/>
              <dgm:constr type="h" for="ch" forName="acctTx" val="1"/>
              <dgm:constr type="ctrX" for="ch" forName="level" val="1"/>
              <dgm:constr type="ctrY" for="ch" forName="level" val="1"/>
              <dgm:constr type="w" for="ch" forName="level" val="1"/>
              <dgm:constr type="h" for="ch" forName="level" val="1"/>
              <dgm:constr type="ctrX" for="ch" forName="levelTx" refType="ctrX" refFor="ch" refForName="level"/>
              <dgm:constr type="ctrY" for="ch" forName="levelTx" refType="ctrY" refFor="ch" refForName="level"/>
              <dgm:constr type="w" for="ch" forName="levelTx" refType="w" refFor="ch" refForName="level" fact="0.65"/>
              <dgm:constr type="h" for="ch" forName="levelTx" refType="h" refFor="ch" refForName="level"/>
            </dgm:constrLst>
          </dgm:else>
        </dgm:choose>
        <dgm:ruleLst/>
        <dgm:choose name="Name12">
          <dgm:if name="Name13" axis="ch" ptType="node" func="cnt" op="gte" val="1">
            <dgm:layoutNode name="acctBkgd" styleLbl="alignAcc1">
              <dgm:alg type="sp"/>
              <dgm:shape xmlns:r="http://schemas.openxmlformats.org/officeDocument/2006/relationships" type="nonIsoscelesTrapezoid" r:blip="">
                <dgm:adjLst/>
              </dgm:shape>
              <dgm:presOf axis="des" ptType="node"/>
              <dgm:constrLst/>
              <dgm:ruleLst/>
            </dgm:layoutNode>
            <dgm:layoutNode name="acctTx" styleLbl="alignAcc1">
              <dgm:varLst>
                <dgm:bulletEnabled val="1"/>
              </dgm:varLst>
              <dgm:alg type="tx">
                <dgm:param type="stBulletLvl" val="1"/>
                <dgm:param type="txAnchorVertCh" val="mid"/>
              </dgm:alg>
              <dgm:shape xmlns:r="http://schemas.openxmlformats.org/officeDocument/2006/relationships" type="nonIsoscelesTrapezoid" r:blip="" hideGeom="1">
                <dgm:adjLst/>
              </dgm:shape>
              <dgm:presOf axis="des" ptType="node"/>
              <dgm:constrLst>
                <dgm:constr type="secFontSz" val="65"/>
                <dgm:constr type="primFontSz" refType="secFontSz"/>
                <dgm:constr type="tMarg" refType="secFontSz" fact="0.3"/>
                <dgm:constr type="bMarg" refType="secFontSz" fact="0.3"/>
                <dgm:constr type="lMarg" refType="secFontSz" fact="0.3"/>
                <dgm:constr type="rMarg" refType="secFontSz" fact="0.3"/>
              </dgm:constrLst>
              <dgm:ruleLst>
                <dgm:rule type="secFontSz" val="5" fact="NaN" max="NaN"/>
              </dgm:ruleLst>
            </dgm:layoutNode>
          </dgm:if>
          <dgm:else name="Name14"/>
        </dgm:choose>
        <dgm:layoutNode name="level">
          <dgm:varLst>
            <dgm:chMax val="1"/>
            <dgm:bulletEnabled val="1"/>
          </dgm:varLst>
          <dgm:alg type="sp"/>
          <dgm:shape xmlns:r="http://schemas.openxmlformats.org/officeDocument/2006/relationships" type="trapezoid" r:blip="">
            <dgm:adjLst/>
          </dgm:shape>
          <dgm:presOf axis="self"/>
          <dgm:constrLst>
            <dgm:constr type="h" val="500"/>
            <dgm:constr type="w" val="1"/>
          </dgm:constrLst>
          <dgm:ruleLst/>
        </dgm:layoutNode>
        <dgm:layoutNode name="levelTx" styleLbl="revTx">
          <dgm:varLst>
            <dgm:chMax val="1"/>
            <dgm:bulletEnabled val="1"/>
          </dgm:varLst>
          <dgm:alg type="tx"/>
          <dgm:shape xmlns:r="http://schemas.openxmlformats.org/officeDocument/2006/relationships" type="rect" r:blip="" hideGeom="1">
            <dgm:adjLst/>
          </dgm:shape>
          <dgm:presOf axis="self"/>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layoutNode>
    </dgm:forEach>
  </dgm:layoutNode>
</dgm:layoutDef>
</file>

<file path=ppt/diagrams/layout3.xml><?xml version="1.0" encoding="utf-8"?>
<dgm:layoutDef xmlns:dgm="http://schemas.openxmlformats.org/drawingml/2006/diagram" xmlns:a="http://schemas.openxmlformats.org/drawingml/2006/main" uniqueId="urn:microsoft.com/office/officeart/2005/8/layout/pyramid1">
  <dgm:title val=""/>
  <dgm:desc val=""/>
  <dgm:catLst>
    <dgm:cat type="pyramid" pri="1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pyra">
          <dgm:param type="linDir" val="fromB"/>
          <dgm:param type="txDir" val="fromT"/>
          <dgm:param type="pyraAcctPos" val="aft"/>
          <dgm:param type="pyraAcctTxMar" val="step"/>
          <dgm:param type="pyraAcctBkgdNode" val="acctBkgd"/>
          <dgm:param type="pyraAcctTxNode" val="acctTx"/>
          <dgm:param type="pyraLvlNode" val="level"/>
        </dgm:alg>
      </dgm:if>
      <dgm:else name="Name3">
        <dgm:alg type="pyra">
          <dgm:param type="linDir" val="fromB"/>
          <dgm:param type="txDir" val="fromT"/>
          <dgm:param type="pyraAcctPos" val="bef"/>
          <dgm:param type="pyraAcctTxMar" val="step"/>
          <dgm:param type="pyraAcctBkgdNode" val="acctBkgd"/>
          <dgm:param type="pyraAcctTxNode" val="acctTx"/>
          <dgm:param type="pyraLvlNode" val="level"/>
        </dgm:alg>
      </dgm:else>
    </dgm:choose>
    <dgm:shape xmlns:r="http://schemas.openxmlformats.org/officeDocument/2006/relationships" r:blip="">
      <dgm:adjLst/>
    </dgm:shape>
    <dgm:presOf/>
    <dgm:choose name="Name4">
      <dgm:if name="Name5" axis="root des" ptType="all node" func="maxDepth" op="gte" val="2">
        <dgm:constrLst>
          <dgm:constr type="primFontSz" for="des" forName="levelTx" op="equ"/>
          <dgm:constr type="secFontSz" for="des" forName="acctTx" op="equ"/>
          <dgm:constr type="pyraAcctRatio" val="0.32"/>
        </dgm:constrLst>
      </dgm:if>
      <dgm:else name="Name6">
        <dgm:constrLst>
          <dgm:constr type="primFontSz" for="des" forName="levelTx" op="equ"/>
          <dgm:constr type="secFontSz" for="des" forName="acctTx" op="equ"/>
          <dgm:constr type="pyraAcctRatio"/>
        </dgm:constrLst>
      </dgm:else>
    </dgm:choose>
    <dgm:ruleLst/>
    <dgm:forEach name="Name7" axis="ch" ptType="node">
      <dgm:layoutNode name="Name8">
        <dgm:alg type="composite">
          <dgm:param type="horzAlign" val="none"/>
        </dgm:alg>
        <dgm:shape xmlns:r="http://schemas.openxmlformats.org/officeDocument/2006/relationships" r:blip="">
          <dgm:adjLst/>
        </dgm:shape>
        <dgm:presOf/>
        <dgm:choose name="Name9">
          <dgm:if name="Name10" axis="self" ptType="node" func="pos" op="equ" val="1">
            <dgm:constrLst>
              <dgm:constr type="ctrX" for="ch" forName="acctBkgd" val="1"/>
              <dgm:constr type="ctrY" for="ch" forName="acctBkgd" val="1"/>
              <dgm:constr type="w" for="ch" forName="acctBkgd" val="1"/>
              <dgm:constr type="h" for="ch" forName="acctBkgd" val="1"/>
              <dgm:constr type="ctrX" for="ch" forName="acctTx" val="1"/>
              <dgm:constr type="ctrY" for="ch" forName="acctTx" val="1"/>
              <dgm:constr type="w" for="ch" forName="acctTx" val="1"/>
              <dgm:constr type="h" for="ch" forName="acctTx" val="1"/>
              <dgm:constr type="ctrX" for="ch" forName="level" val="1"/>
              <dgm:constr type="ctrY" for="ch" forName="level" val="1"/>
              <dgm:constr type="w" for="ch" forName="level" val="1"/>
              <dgm:constr type="h" for="ch" forName="level" val="1"/>
              <dgm:constr type="ctrX" for="ch" forName="levelTx" refType="ctrX" refFor="ch" refForName="level"/>
              <dgm:constr type="ctrY" for="ch" forName="levelTx" refType="ctrY" refFor="ch" refForName="level"/>
              <dgm:constr type="w" for="ch" forName="levelTx" refType="w" refFor="ch" refForName="level"/>
              <dgm:constr type="h" for="ch" forName="levelTx" refType="h" refFor="ch" refForName="level"/>
            </dgm:constrLst>
          </dgm:if>
          <dgm:else name="Name11">
            <dgm:constrLst>
              <dgm:constr type="ctrX" for="ch" forName="acctBkgd" val="1"/>
              <dgm:constr type="ctrY" for="ch" forName="acctBkgd" val="1"/>
              <dgm:constr type="w" for="ch" forName="acctBkgd" val="1"/>
              <dgm:constr type="h" for="ch" forName="acctBkgd" val="1"/>
              <dgm:constr type="ctrX" for="ch" forName="acctTx" val="1"/>
              <dgm:constr type="ctrY" for="ch" forName="acctTx" val="1"/>
              <dgm:constr type="w" for="ch" forName="acctTx" val="1"/>
              <dgm:constr type="h" for="ch" forName="acctTx" val="1"/>
              <dgm:constr type="ctrX" for="ch" forName="level" val="1"/>
              <dgm:constr type="ctrY" for="ch" forName="level" val="1"/>
              <dgm:constr type="w" for="ch" forName="level" val="1"/>
              <dgm:constr type="h" for="ch" forName="level" val="1"/>
              <dgm:constr type="ctrX" for="ch" forName="levelTx" refType="ctrX" refFor="ch" refForName="level"/>
              <dgm:constr type="ctrY" for="ch" forName="levelTx" refType="ctrY" refFor="ch" refForName="level"/>
              <dgm:constr type="w" for="ch" forName="levelTx" refType="w" refFor="ch" refForName="level" fact="0.65"/>
              <dgm:constr type="h" for="ch" forName="levelTx" refType="h" refFor="ch" refForName="level"/>
            </dgm:constrLst>
          </dgm:else>
        </dgm:choose>
        <dgm:ruleLst/>
        <dgm:choose name="Name12">
          <dgm:if name="Name13" axis="ch" ptType="node" func="cnt" op="gte" val="1">
            <dgm:layoutNode name="acctBkgd" styleLbl="alignAcc1">
              <dgm:alg type="sp"/>
              <dgm:shape xmlns:r="http://schemas.openxmlformats.org/officeDocument/2006/relationships" type="nonIsoscelesTrapezoid" r:blip="">
                <dgm:adjLst/>
              </dgm:shape>
              <dgm:presOf axis="des" ptType="node"/>
              <dgm:constrLst/>
              <dgm:ruleLst/>
            </dgm:layoutNode>
            <dgm:layoutNode name="acctTx" styleLbl="alignAcc1">
              <dgm:varLst>
                <dgm:bulletEnabled val="1"/>
              </dgm:varLst>
              <dgm:alg type="tx">
                <dgm:param type="stBulletLvl" val="1"/>
                <dgm:param type="txAnchorVertCh" val="mid"/>
              </dgm:alg>
              <dgm:shape xmlns:r="http://schemas.openxmlformats.org/officeDocument/2006/relationships" type="nonIsoscelesTrapezoid" r:blip="" hideGeom="1">
                <dgm:adjLst/>
              </dgm:shape>
              <dgm:presOf axis="des" ptType="node"/>
              <dgm:constrLst>
                <dgm:constr type="secFontSz" val="65"/>
                <dgm:constr type="primFontSz" refType="secFontSz"/>
                <dgm:constr type="tMarg" refType="secFontSz" fact="0.3"/>
                <dgm:constr type="bMarg" refType="secFontSz" fact="0.3"/>
                <dgm:constr type="lMarg" refType="secFontSz" fact="0.3"/>
                <dgm:constr type="rMarg" refType="secFontSz" fact="0.3"/>
              </dgm:constrLst>
              <dgm:ruleLst>
                <dgm:rule type="secFontSz" val="5" fact="NaN" max="NaN"/>
              </dgm:ruleLst>
            </dgm:layoutNode>
          </dgm:if>
          <dgm:else name="Name14"/>
        </dgm:choose>
        <dgm:layoutNode name="level">
          <dgm:varLst>
            <dgm:chMax val="1"/>
            <dgm:bulletEnabled val="1"/>
          </dgm:varLst>
          <dgm:alg type="sp"/>
          <dgm:shape xmlns:r="http://schemas.openxmlformats.org/officeDocument/2006/relationships" type="trapezoid" r:blip="">
            <dgm:adjLst/>
          </dgm:shape>
          <dgm:presOf axis="self"/>
          <dgm:constrLst>
            <dgm:constr type="h" val="500"/>
            <dgm:constr type="w" val="1"/>
          </dgm:constrLst>
          <dgm:ruleLst/>
        </dgm:layoutNode>
        <dgm:layoutNode name="levelTx" styleLbl="revTx">
          <dgm:varLst>
            <dgm:chMax val="1"/>
            <dgm:bulletEnabled val="1"/>
          </dgm:varLst>
          <dgm:alg type="tx"/>
          <dgm:shape xmlns:r="http://schemas.openxmlformats.org/officeDocument/2006/relationships" type="rect" r:blip="" hideGeom="1">
            <dgm:adjLst/>
          </dgm:shape>
          <dgm:presOf axis="self"/>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rawings/drawing1.xml><?xml version="1.0" encoding="utf-8"?>
<c:userShapes xmlns:c="http://schemas.openxmlformats.org/drawingml/2006/chart">
  <cdr:relSizeAnchor xmlns:cdr="http://schemas.openxmlformats.org/drawingml/2006/chartDrawing">
    <cdr:from>
      <cdr:x>0.12468</cdr:x>
      <cdr:y>0.88823</cdr:y>
    </cdr:from>
    <cdr:to>
      <cdr:x>0.41678</cdr:x>
      <cdr:y>0.97118</cdr:y>
    </cdr:to>
    <cdr:sp macro="" textlink="">
      <cdr:nvSpPr>
        <cdr:cNvPr id="2" name="TextBox 1">
          <a:extLst xmlns:a="http://schemas.openxmlformats.org/drawingml/2006/main">
            <a:ext uri="{FF2B5EF4-FFF2-40B4-BE49-F238E27FC236}">
              <a16:creationId xmlns:a16="http://schemas.microsoft.com/office/drawing/2014/main" xmlns="" id="{7902956B-A539-B444-A545-74304BF3D994}"/>
            </a:ext>
          </a:extLst>
        </cdr:cNvPr>
        <cdr:cNvSpPr txBox="1"/>
      </cdr:nvSpPr>
      <cdr:spPr>
        <a:xfrm xmlns:a="http://schemas.openxmlformats.org/drawingml/2006/main">
          <a:off x="605674" y="2306854"/>
          <a:ext cx="1418949" cy="215444"/>
        </a:xfrm>
        <a:prstGeom xmlns:a="http://schemas.openxmlformats.org/drawingml/2006/main" prst="rect">
          <a:avLst/>
        </a:prstGeom>
      </cdr:spPr>
      <cdr:txBody>
        <a:bodyPr xmlns:a="http://schemas.openxmlformats.org/drawingml/2006/main" vertOverflow="clip" wrap="square" rtlCol="0">
          <a:spAutoFit/>
        </a:bodyPr>
        <a:lstStyle xmlns:a="http://schemas.openxmlformats.org/drawingml/2006/main"/>
        <a:p xmlns:a="http://schemas.openxmlformats.org/drawingml/2006/main">
          <a:pPr algn="r"/>
          <a:r>
            <a:rPr lang="en-US" sz="800" dirty="0">
              <a:solidFill>
                <a:schemeClr val="tx1">
                  <a:lumMod val="65000"/>
                  <a:lumOff val="35000"/>
                </a:schemeClr>
              </a:solidFill>
            </a:rPr>
            <a:t>Rating out of 5:</a:t>
          </a:r>
        </a:p>
      </cdr:txBody>
    </cdr:sp>
  </cdr:relSizeAnchor>
</c:userShapes>
</file>

<file path=ppt/drawings/drawing2.xml><?xml version="1.0" encoding="utf-8"?>
<c:userShapes xmlns:c="http://schemas.openxmlformats.org/drawingml/2006/chart">
  <cdr:relSizeAnchor xmlns:cdr="http://schemas.openxmlformats.org/drawingml/2006/chartDrawing">
    <cdr:from>
      <cdr:x>0.11789</cdr:x>
      <cdr:y>0.89687</cdr:y>
    </cdr:from>
    <cdr:to>
      <cdr:x>0.40999</cdr:x>
      <cdr:y>0.97311</cdr:y>
    </cdr:to>
    <cdr:sp macro="" textlink="">
      <cdr:nvSpPr>
        <cdr:cNvPr id="2" name="TextBox 1">
          <a:extLst xmlns:a="http://schemas.openxmlformats.org/drawingml/2006/main">
            <a:ext uri="{FF2B5EF4-FFF2-40B4-BE49-F238E27FC236}">
              <a16:creationId xmlns:a16="http://schemas.microsoft.com/office/drawing/2014/main" xmlns="" id="{3A468F2A-55BA-F946-A389-0DB9262A6495}"/>
            </a:ext>
          </a:extLst>
        </cdr:cNvPr>
        <cdr:cNvSpPr txBox="1"/>
      </cdr:nvSpPr>
      <cdr:spPr>
        <a:xfrm xmlns:a="http://schemas.openxmlformats.org/drawingml/2006/main">
          <a:off x="572703" y="2534335"/>
          <a:ext cx="1418949" cy="215444"/>
        </a:xfrm>
        <a:prstGeom xmlns:a="http://schemas.openxmlformats.org/drawingml/2006/main" prst="rect">
          <a:avLst/>
        </a:prstGeom>
      </cdr:spPr>
      <cdr:txBody>
        <a:bodyPr xmlns:a="http://schemas.openxmlformats.org/drawingml/2006/main" wrap="square" rtlCol="0">
          <a:spAutoFit/>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r"/>
          <a:r>
            <a:rPr lang="en-US" sz="800" dirty="0">
              <a:solidFill>
                <a:schemeClr val="tx1">
                  <a:lumMod val="65000"/>
                  <a:lumOff val="35000"/>
                </a:schemeClr>
              </a:solidFill>
            </a:rPr>
            <a:t>Rating out of 5:</a:t>
          </a:r>
        </a:p>
      </cdr:txBody>
    </cdr:sp>
  </cdr:relSizeAnchor>
</c:userShape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Tree>
    <p:extLst>
      <p:ext uri="{BB962C8B-B14F-4D97-AF65-F5344CB8AC3E}">
        <p14:creationId xmlns:p14="http://schemas.microsoft.com/office/powerpoint/2010/main" val="267922780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272A57C-5FAA-4E66-BDD9-A79C3D547D7C}" type="datetimeFigureOut">
              <a:rPr lang="en-US" smtClean="0"/>
              <a:t>9/14/2018</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19303DE-3E45-4DD3-9505-92EF4803EF97}" type="slidenum">
              <a:rPr lang="en-US" smtClean="0"/>
              <a:t>‹#›</a:t>
            </a:fld>
            <a:endParaRPr lang="en-US" dirty="0"/>
          </a:p>
        </p:txBody>
      </p:sp>
    </p:spTree>
    <p:extLst>
      <p:ext uri="{BB962C8B-B14F-4D97-AF65-F5344CB8AC3E}">
        <p14:creationId xmlns:p14="http://schemas.microsoft.com/office/powerpoint/2010/main" val="587102967"/>
      </p:ext>
    </p:extLst>
  </p:cSld>
  <p:clrMap bg1="lt1" tx1="dk1" bg2="lt2" tx2="dk2" accent1="accent1" accent2="accent2" accent3="accent3" accent4="accent4" accent5="accent5" accent6="accent6" hlink="hlink" folHlink="folHlink"/>
  <p:notesStyle>
    <a:lvl1pPr marL="114300" indent="-114300" algn="l" defTabSz="914400" rtl="0" eaLnBrk="1" latinLnBrk="0" hangingPunct="1">
      <a:lnSpc>
        <a:spcPct val="110000"/>
      </a:lnSpc>
      <a:spcBef>
        <a:spcPts val="300"/>
      </a:spcBef>
      <a:buFont typeface="Arial" panose="020B0604020202020204" pitchFamily="34" charset="0"/>
      <a:buChar char="•"/>
      <a:defRPr sz="1200" kern="1200">
        <a:solidFill>
          <a:schemeClr val="tx1"/>
        </a:solidFill>
        <a:latin typeface="+mn-lt"/>
        <a:ea typeface="+mn-ea"/>
        <a:cs typeface="+mn-cs"/>
      </a:defRPr>
    </a:lvl1pPr>
    <a:lvl2pPr marL="228600" indent="-114300" algn="l" defTabSz="914400" rtl="0" eaLnBrk="1" latinLnBrk="0" hangingPunct="1">
      <a:lnSpc>
        <a:spcPct val="100000"/>
      </a:lnSpc>
      <a:spcBef>
        <a:spcPts val="300"/>
      </a:spcBef>
      <a:buFont typeface="Arial" panose="020B0604020202020204" pitchFamily="34" charset="0"/>
      <a:buChar char="•"/>
      <a:defRPr sz="1100" kern="1200">
        <a:solidFill>
          <a:schemeClr val="tx1"/>
        </a:solidFill>
        <a:latin typeface="+mn-lt"/>
        <a:ea typeface="+mn-ea"/>
        <a:cs typeface="+mn-cs"/>
      </a:defRPr>
    </a:lvl2pPr>
    <a:lvl3pPr marL="342900" indent="-114300" algn="l" defTabSz="914400" rtl="0" eaLnBrk="1" latinLnBrk="0" hangingPunct="1">
      <a:lnSpc>
        <a:spcPct val="95000"/>
      </a:lnSpc>
      <a:spcBef>
        <a:spcPts val="300"/>
      </a:spcBef>
      <a:buFont typeface="Arial" panose="020B0604020202020204" pitchFamily="34" charset="0"/>
      <a:buChar char="•"/>
      <a:defRPr sz="1100" kern="1200">
        <a:solidFill>
          <a:schemeClr val="tx1"/>
        </a:solidFill>
        <a:latin typeface="+mn-lt"/>
        <a:ea typeface="+mn-ea"/>
        <a:cs typeface="+mn-cs"/>
      </a:defRPr>
    </a:lvl3pPr>
    <a:lvl4pPr marL="457200" indent="-114300" algn="l" defTabSz="914400" rtl="0" eaLnBrk="1" latinLnBrk="0" hangingPunct="1">
      <a:lnSpc>
        <a:spcPct val="95000"/>
      </a:lnSpc>
      <a:spcBef>
        <a:spcPts val="300"/>
      </a:spcBef>
      <a:buFont typeface="Arial" panose="020B0604020202020204" pitchFamily="34" charset="0"/>
      <a:buChar char="•"/>
      <a:defRPr sz="1100" kern="1200">
        <a:solidFill>
          <a:schemeClr val="tx1"/>
        </a:solidFill>
        <a:latin typeface="+mn-lt"/>
        <a:ea typeface="+mn-ea"/>
        <a:cs typeface="+mn-cs"/>
      </a:defRPr>
    </a:lvl4pPr>
    <a:lvl5pPr marL="571500" indent="-114300" algn="l" defTabSz="914400" rtl="0" eaLnBrk="1" latinLnBrk="0" hangingPunct="1">
      <a:lnSpc>
        <a:spcPct val="95000"/>
      </a:lnSpc>
      <a:spcBef>
        <a:spcPts val="300"/>
      </a:spcBef>
      <a:buFont typeface="Arial" panose="020B0604020202020204" pitchFamily="34" charset="0"/>
      <a:buChar char="•"/>
      <a:defRPr sz="11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19303DE-3E45-4DD3-9505-92EF4803EF97}" type="slidenum">
              <a:rPr lang="en-US" smtClean="0"/>
              <a:t>1</a:t>
            </a:fld>
            <a:endParaRPr lang="en-US" dirty="0"/>
          </a:p>
        </p:txBody>
      </p:sp>
    </p:spTree>
    <p:extLst>
      <p:ext uri="{BB962C8B-B14F-4D97-AF65-F5344CB8AC3E}">
        <p14:creationId xmlns:p14="http://schemas.microsoft.com/office/powerpoint/2010/main" val="112480806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19303DE-3E45-4DD3-9505-92EF4803EF97}" type="slidenum">
              <a:rPr lang="en-US" smtClean="0"/>
              <a:t>10</a:t>
            </a:fld>
            <a:endParaRPr lang="en-US" dirty="0"/>
          </a:p>
        </p:txBody>
      </p:sp>
    </p:spTree>
    <p:extLst>
      <p:ext uri="{BB962C8B-B14F-4D97-AF65-F5344CB8AC3E}">
        <p14:creationId xmlns:p14="http://schemas.microsoft.com/office/powerpoint/2010/main" val="17138697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19303DE-3E45-4DD3-9505-92EF4803EF97}" type="slidenum">
              <a:rPr lang="en-US" smtClean="0"/>
              <a:t>11</a:t>
            </a:fld>
            <a:endParaRPr lang="en-US" dirty="0"/>
          </a:p>
        </p:txBody>
      </p:sp>
    </p:spTree>
    <p:extLst>
      <p:ext uri="{BB962C8B-B14F-4D97-AF65-F5344CB8AC3E}">
        <p14:creationId xmlns:p14="http://schemas.microsoft.com/office/powerpoint/2010/main" val="53507799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19303DE-3E45-4DD3-9505-92EF4803EF97}" type="slidenum">
              <a:rPr lang="en-US" smtClean="0"/>
              <a:t>12</a:t>
            </a:fld>
            <a:endParaRPr lang="en-US" dirty="0"/>
          </a:p>
        </p:txBody>
      </p:sp>
    </p:spTree>
    <p:extLst>
      <p:ext uri="{BB962C8B-B14F-4D97-AF65-F5344CB8AC3E}">
        <p14:creationId xmlns:p14="http://schemas.microsoft.com/office/powerpoint/2010/main" val="29779342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19303DE-3E45-4DD3-9505-92EF4803EF97}" type="slidenum">
              <a:rPr lang="en-US" smtClean="0"/>
              <a:t>13</a:t>
            </a:fld>
            <a:endParaRPr lang="en-US" dirty="0"/>
          </a:p>
        </p:txBody>
      </p:sp>
    </p:spTree>
    <p:extLst>
      <p:ext uri="{BB962C8B-B14F-4D97-AF65-F5344CB8AC3E}">
        <p14:creationId xmlns:p14="http://schemas.microsoft.com/office/powerpoint/2010/main" val="333531418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19303DE-3E45-4DD3-9505-92EF4803EF97}" type="slidenum">
              <a:rPr lang="en-US" smtClean="0"/>
              <a:t>14</a:t>
            </a:fld>
            <a:endParaRPr lang="en-US" dirty="0"/>
          </a:p>
        </p:txBody>
      </p:sp>
    </p:spTree>
    <p:extLst>
      <p:ext uri="{BB962C8B-B14F-4D97-AF65-F5344CB8AC3E}">
        <p14:creationId xmlns:p14="http://schemas.microsoft.com/office/powerpoint/2010/main" val="369760040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19303DE-3E45-4DD3-9505-92EF4803EF97}" type="slidenum">
              <a:rPr lang="en-US" smtClean="0"/>
              <a:t>15</a:t>
            </a:fld>
            <a:endParaRPr lang="en-US" dirty="0"/>
          </a:p>
        </p:txBody>
      </p:sp>
    </p:spTree>
    <p:extLst>
      <p:ext uri="{BB962C8B-B14F-4D97-AF65-F5344CB8AC3E}">
        <p14:creationId xmlns:p14="http://schemas.microsoft.com/office/powerpoint/2010/main" val="144796178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19303DE-3E45-4DD3-9505-92EF4803EF97}" type="slidenum">
              <a:rPr lang="en-US" smtClean="0"/>
              <a:t>16</a:t>
            </a:fld>
            <a:endParaRPr lang="en-US" dirty="0"/>
          </a:p>
        </p:txBody>
      </p:sp>
    </p:spTree>
    <p:extLst>
      <p:ext uri="{BB962C8B-B14F-4D97-AF65-F5344CB8AC3E}">
        <p14:creationId xmlns:p14="http://schemas.microsoft.com/office/powerpoint/2010/main" val="28428253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19303DE-3E45-4DD3-9505-92EF4803EF97}" type="slidenum">
              <a:rPr lang="en-US" smtClean="0"/>
              <a:t>17</a:t>
            </a:fld>
            <a:endParaRPr lang="en-US" dirty="0"/>
          </a:p>
        </p:txBody>
      </p:sp>
    </p:spTree>
    <p:extLst>
      <p:ext uri="{BB962C8B-B14F-4D97-AF65-F5344CB8AC3E}">
        <p14:creationId xmlns:p14="http://schemas.microsoft.com/office/powerpoint/2010/main" val="100787776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19303DE-3E45-4DD3-9505-92EF4803EF97}" type="slidenum">
              <a:rPr lang="en-US" smtClean="0"/>
              <a:t>18</a:t>
            </a:fld>
            <a:endParaRPr lang="en-US" dirty="0"/>
          </a:p>
        </p:txBody>
      </p:sp>
    </p:spTree>
    <p:extLst>
      <p:ext uri="{BB962C8B-B14F-4D97-AF65-F5344CB8AC3E}">
        <p14:creationId xmlns:p14="http://schemas.microsoft.com/office/powerpoint/2010/main" val="377420728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19303DE-3E45-4DD3-9505-92EF4803EF97}" type="slidenum">
              <a:rPr lang="en-US" smtClean="0"/>
              <a:t>19</a:t>
            </a:fld>
            <a:endParaRPr lang="en-US" dirty="0"/>
          </a:p>
        </p:txBody>
      </p:sp>
    </p:spTree>
    <p:extLst>
      <p:ext uri="{BB962C8B-B14F-4D97-AF65-F5344CB8AC3E}">
        <p14:creationId xmlns:p14="http://schemas.microsoft.com/office/powerpoint/2010/main" val="87527203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19303DE-3E45-4DD3-9505-92EF4803EF97}" type="slidenum">
              <a:rPr lang="en-US" smtClean="0"/>
              <a:t>2</a:t>
            </a:fld>
            <a:endParaRPr lang="en-US" dirty="0"/>
          </a:p>
        </p:txBody>
      </p:sp>
    </p:spTree>
    <p:extLst>
      <p:ext uri="{BB962C8B-B14F-4D97-AF65-F5344CB8AC3E}">
        <p14:creationId xmlns:p14="http://schemas.microsoft.com/office/powerpoint/2010/main" val="304945353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19303DE-3E45-4DD3-9505-92EF4803EF97}" type="slidenum">
              <a:rPr lang="en-US" smtClean="0"/>
              <a:t>20</a:t>
            </a:fld>
            <a:endParaRPr lang="en-US" dirty="0"/>
          </a:p>
        </p:txBody>
      </p:sp>
    </p:spTree>
    <p:extLst>
      <p:ext uri="{BB962C8B-B14F-4D97-AF65-F5344CB8AC3E}">
        <p14:creationId xmlns:p14="http://schemas.microsoft.com/office/powerpoint/2010/main" val="4016135223"/>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19303DE-3E45-4DD3-9505-92EF4803EF97}" type="slidenum">
              <a:rPr lang="en-US" smtClean="0"/>
              <a:t>21</a:t>
            </a:fld>
            <a:endParaRPr lang="en-US" dirty="0"/>
          </a:p>
        </p:txBody>
      </p:sp>
    </p:spTree>
    <p:extLst>
      <p:ext uri="{BB962C8B-B14F-4D97-AF65-F5344CB8AC3E}">
        <p14:creationId xmlns:p14="http://schemas.microsoft.com/office/powerpoint/2010/main" val="4258475303"/>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19303DE-3E45-4DD3-9505-92EF4803EF97}" type="slidenum">
              <a:rPr lang="en-US" smtClean="0"/>
              <a:t>22</a:t>
            </a:fld>
            <a:endParaRPr lang="en-US" dirty="0"/>
          </a:p>
        </p:txBody>
      </p:sp>
    </p:spTree>
    <p:extLst>
      <p:ext uri="{BB962C8B-B14F-4D97-AF65-F5344CB8AC3E}">
        <p14:creationId xmlns:p14="http://schemas.microsoft.com/office/powerpoint/2010/main" val="1261166745"/>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19303DE-3E45-4DD3-9505-92EF4803EF97}" type="slidenum">
              <a:rPr lang="en-US" smtClean="0"/>
              <a:t>23</a:t>
            </a:fld>
            <a:endParaRPr lang="en-US" dirty="0"/>
          </a:p>
        </p:txBody>
      </p:sp>
    </p:spTree>
    <p:extLst>
      <p:ext uri="{BB962C8B-B14F-4D97-AF65-F5344CB8AC3E}">
        <p14:creationId xmlns:p14="http://schemas.microsoft.com/office/powerpoint/2010/main" val="1881142803"/>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19303DE-3E45-4DD3-9505-92EF4803EF97}" type="slidenum">
              <a:rPr lang="en-US" smtClean="0"/>
              <a:t>24</a:t>
            </a:fld>
            <a:endParaRPr lang="en-US" dirty="0"/>
          </a:p>
        </p:txBody>
      </p:sp>
    </p:spTree>
    <p:extLst>
      <p:ext uri="{BB962C8B-B14F-4D97-AF65-F5344CB8AC3E}">
        <p14:creationId xmlns:p14="http://schemas.microsoft.com/office/powerpoint/2010/main" val="773827847"/>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19303DE-3E45-4DD3-9505-92EF4803EF97}" type="slidenum">
              <a:rPr lang="en-US" smtClean="0"/>
              <a:t>25</a:t>
            </a:fld>
            <a:endParaRPr lang="en-US" dirty="0"/>
          </a:p>
        </p:txBody>
      </p:sp>
    </p:spTree>
    <p:extLst>
      <p:ext uri="{BB962C8B-B14F-4D97-AF65-F5344CB8AC3E}">
        <p14:creationId xmlns:p14="http://schemas.microsoft.com/office/powerpoint/2010/main" val="3892612688"/>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19303DE-3E45-4DD3-9505-92EF4803EF97}" type="slidenum">
              <a:rPr lang="en-US" smtClean="0"/>
              <a:t>26</a:t>
            </a:fld>
            <a:endParaRPr lang="en-US" dirty="0"/>
          </a:p>
        </p:txBody>
      </p:sp>
    </p:spTree>
    <p:extLst>
      <p:ext uri="{BB962C8B-B14F-4D97-AF65-F5344CB8AC3E}">
        <p14:creationId xmlns:p14="http://schemas.microsoft.com/office/powerpoint/2010/main" val="1824517559"/>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19303DE-3E45-4DD3-9505-92EF4803EF97}" type="slidenum">
              <a:rPr lang="en-US" smtClean="0"/>
              <a:t>27</a:t>
            </a:fld>
            <a:endParaRPr lang="en-US" dirty="0"/>
          </a:p>
        </p:txBody>
      </p:sp>
    </p:spTree>
    <p:extLst>
      <p:ext uri="{BB962C8B-B14F-4D97-AF65-F5344CB8AC3E}">
        <p14:creationId xmlns:p14="http://schemas.microsoft.com/office/powerpoint/2010/main" val="3532142623"/>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19303DE-3E45-4DD3-9505-92EF4803EF97}" type="slidenum">
              <a:rPr lang="en-US" smtClean="0"/>
              <a:t>28</a:t>
            </a:fld>
            <a:endParaRPr lang="en-US" dirty="0"/>
          </a:p>
        </p:txBody>
      </p:sp>
    </p:spTree>
    <p:extLst>
      <p:ext uri="{BB962C8B-B14F-4D97-AF65-F5344CB8AC3E}">
        <p14:creationId xmlns:p14="http://schemas.microsoft.com/office/powerpoint/2010/main" val="2728984440"/>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19303DE-3E45-4DD3-9505-92EF4803EF97}" type="slidenum">
              <a:rPr lang="en-US" smtClean="0"/>
              <a:t>29</a:t>
            </a:fld>
            <a:endParaRPr lang="en-US" dirty="0"/>
          </a:p>
        </p:txBody>
      </p:sp>
    </p:spTree>
    <p:extLst>
      <p:ext uri="{BB962C8B-B14F-4D97-AF65-F5344CB8AC3E}">
        <p14:creationId xmlns:p14="http://schemas.microsoft.com/office/powerpoint/2010/main" val="315262978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19303DE-3E45-4DD3-9505-92EF4803EF97}" type="slidenum">
              <a:rPr lang="en-US" smtClean="0"/>
              <a:t>3</a:t>
            </a:fld>
            <a:endParaRPr lang="en-US" dirty="0"/>
          </a:p>
        </p:txBody>
      </p:sp>
    </p:spTree>
    <p:extLst>
      <p:ext uri="{BB962C8B-B14F-4D97-AF65-F5344CB8AC3E}">
        <p14:creationId xmlns:p14="http://schemas.microsoft.com/office/powerpoint/2010/main" val="2150116440"/>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19303DE-3E45-4DD3-9505-92EF4803EF97}" type="slidenum">
              <a:rPr lang="en-US" smtClean="0"/>
              <a:t>30</a:t>
            </a:fld>
            <a:endParaRPr lang="en-US" dirty="0"/>
          </a:p>
        </p:txBody>
      </p:sp>
    </p:spTree>
    <p:extLst>
      <p:ext uri="{BB962C8B-B14F-4D97-AF65-F5344CB8AC3E}">
        <p14:creationId xmlns:p14="http://schemas.microsoft.com/office/powerpoint/2010/main" val="816156447"/>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19303DE-3E45-4DD3-9505-92EF4803EF97}" type="slidenum">
              <a:rPr lang="en-US" smtClean="0"/>
              <a:t>31</a:t>
            </a:fld>
            <a:endParaRPr lang="en-US" dirty="0"/>
          </a:p>
        </p:txBody>
      </p:sp>
    </p:spTree>
    <p:extLst>
      <p:ext uri="{BB962C8B-B14F-4D97-AF65-F5344CB8AC3E}">
        <p14:creationId xmlns:p14="http://schemas.microsoft.com/office/powerpoint/2010/main" val="2283335320"/>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19303DE-3E45-4DD3-9505-92EF4803EF97}" type="slidenum">
              <a:rPr lang="en-US" smtClean="0"/>
              <a:t>32</a:t>
            </a:fld>
            <a:endParaRPr lang="en-US" dirty="0"/>
          </a:p>
        </p:txBody>
      </p:sp>
    </p:spTree>
    <p:extLst>
      <p:ext uri="{BB962C8B-B14F-4D97-AF65-F5344CB8AC3E}">
        <p14:creationId xmlns:p14="http://schemas.microsoft.com/office/powerpoint/2010/main" val="3000195658"/>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19303DE-3E45-4DD3-9505-92EF4803EF97}" type="slidenum">
              <a:rPr lang="en-US" smtClean="0"/>
              <a:t>33</a:t>
            </a:fld>
            <a:endParaRPr lang="en-US" dirty="0"/>
          </a:p>
        </p:txBody>
      </p:sp>
    </p:spTree>
    <p:extLst>
      <p:ext uri="{BB962C8B-B14F-4D97-AF65-F5344CB8AC3E}">
        <p14:creationId xmlns:p14="http://schemas.microsoft.com/office/powerpoint/2010/main" val="1905887232"/>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19303DE-3E45-4DD3-9505-92EF4803EF97}" type="slidenum">
              <a:rPr lang="en-US" smtClean="0"/>
              <a:t>34</a:t>
            </a:fld>
            <a:endParaRPr lang="en-US" dirty="0"/>
          </a:p>
        </p:txBody>
      </p:sp>
    </p:spTree>
    <p:extLst>
      <p:ext uri="{BB962C8B-B14F-4D97-AF65-F5344CB8AC3E}">
        <p14:creationId xmlns:p14="http://schemas.microsoft.com/office/powerpoint/2010/main" val="3680515680"/>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19303DE-3E45-4DD3-9505-92EF4803EF97}" type="slidenum">
              <a:rPr lang="en-US" smtClean="0"/>
              <a:t>35</a:t>
            </a:fld>
            <a:endParaRPr lang="en-US" dirty="0"/>
          </a:p>
        </p:txBody>
      </p:sp>
    </p:spTree>
    <p:extLst>
      <p:ext uri="{BB962C8B-B14F-4D97-AF65-F5344CB8AC3E}">
        <p14:creationId xmlns:p14="http://schemas.microsoft.com/office/powerpoint/2010/main" val="3952118079"/>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19303DE-3E45-4DD3-9505-92EF4803EF97}" type="slidenum">
              <a:rPr lang="en-US" smtClean="0"/>
              <a:t>36</a:t>
            </a:fld>
            <a:endParaRPr lang="en-US" dirty="0"/>
          </a:p>
        </p:txBody>
      </p:sp>
    </p:spTree>
    <p:extLst>
      <p:ext uri="{BB962C8B-B14F-4D97-AF65-F5344CB8AC3E}">
        <p14:creationId xmlns:p14="http://schemas.microsoft.com/office/powerpoint/2010/main" val="709495977"/>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19303DE-3E45-4DD3-9505-92EF4803EF97}" type="slidenum">
              <a:rPr lang="en-US" smtClean="0"/>
              <a:t>37</a:t>
            </a:fld>
            <a:endParaRPr lang="en-US" dirty="0"/>
          </a:p>
        </p:txBody>
      </p:sp>
    </p:spTree>
    <p:extLst>
      <p:ext uri="{BB962C8B-B14F-4D97-AF65-F5344CB8AC3E}">
        <p14:creationId xmlns:p14="http://schemas.microsoft.com/office/powerpoint/2010/main" val="1883168783"/>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19303DE-3E45-4DD3-9505-92EF4803EF97}" type="slidenum">
              <a:rPr lang="en-US" smtClean="0"/>
              <a:t>38</a:t>
            </a:fld>
            <a:endParaRPr lang="en-US" dirty="0"/>
          </a:p>
        </p:txBody>
      </p:sp>
    </p:spTree>
    <p:extLst>
      <p:ext uri="{BB962C8B-B14F-4D97-AF65-F5344CB8AC3E}">
        <p14:creationId xmlns:p14="http://schemas.microsoft.com/office/powerpoint/2010/main" val="1286161306"/>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19303DE-3E45-4DD3-9505-92EF4803EF97}" type="slidenum">
              <a:rPr lang="en-US" smtClean="0"/>
              <a:t>39</a:t>
            </a:fld>
            <a:endParaRPr lang="en-US" dirty="0"/>
          </a:p>
        </p:txBody>
      </p:sp>
    </p:spTree>
    <p:extLst>
      <p:ext uri="{BB962C8B-B14F-4D97-AF65-F5344CB8AC3E}">
        <p14:creationId xmlns:p14="http://schemas.microsoft.com/office/powerpoint/2010/main" val="322981390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19303DE-3E45-4DD3-9505-92EF4803EF97}" type="slidenum">
              <a:rPr lang="en-US" smtClean="0"/>
              <a:t>4</a:t>
            </a:fld>
            <a:endParaRPr lang="en-US" dirty="0"/>
          </a:p>
        </p:txBody>
      </p:sp>
    </p:spTree>
    <p:extLst>
      <p:ext uri="{BB962C8B-B14F-4D97-AF65-F5344CB8AC3E}">
        <p14:creationId xmlns:p14="http://schemas.microsoft.com/office/powerpoint/2010/main" val="2237436743"/>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19303DE-3E45-4DD3-9505-92EF4803EF97}" type="slidenum">
              <a:rPr lang="en-US" smtClean="0"/>
              <a:t>40</a:t>
            </a:fld>
            <a:endParaRPr lang="en-US" dirty="0"/>
          </a:p>
        </p:txBody>
      </p:sp>
    </p:spTree>
    <p:extLst>
      <p:ext uri="{BB962C8B-B14F-4D97-AF65-F5344CB8AC3E}">
        <p14:creationId xmlns:p14="http://schemas.microsoft.com/office/powerpoint/2010/main" val="2331944574"/>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19303DE-3E45-4DD3-9505-92EF4803EF97}" type="slidenum">
              <a:rPr lang="en-US" smtClean="0"/>
              <a:t>41</a:t>
            </a:fld>
            <a:endParaRPr lang="en-US" dirty="0"/>
          </a:p>
        </p:txBody>
      </p:sp>
    </p:spTree>
    <p:extLst>
      <p:ext uri="{BB962C8B-B14F-4D97-AF65-F5344CB8AC3E}">
        <p14:creationId xmlns:p14="http://schemas.microsoft.com/office/powerpoint/2010/main" val="4098635374"/>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19303DE-3E45-4DD3-9505-92EF4803EF97}" type="slidenum">
              <a:rPr lang="en-US" smtClean="0"/>
              <a:t>42</a:t>
            </a:fld>
            <a:endParaRPr lang="en-US" dirty="0"/>
          </a:p>
        </p:txBody>
      </p:sp>
    </p:spTree>
    <p:extLst>
      <p:ext uri="{BB962C8B-B14F-4D97-AF65-F5344CB8AC3E}">
        <p14:creationId xmlns:p14="http://schemas.microsoft.com/office/powerpoint/2010/main" val="2470343608"/>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19303DE-3E45-4DD3-9505-92EF4803EF97}" type="slidenum">
              <a:rPr lang="en-US" smtClean="0"/>
              <a:t>43</a:t>
            </a:fld>
            <a:endParaRPr lang="en-US" dirty="0"/>
          </a:p>
        </p:txBody>
      </p:sp>
    </p:spTree>
    <p:extLst>
      <p:ext uri="{BB962C8B-B14F-4D97-AF65-F5344CB8AC3E}">
        <p14:creationId xmlns:p14="http://schemas.microsoft.com/office/powerpoint/2010/main" val="1322838212"/>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19303DE-3E45-4DD3-9505-92EF4803EF97}" type="slidenum">
              <a:rPr lang="en-US" smtClean="0"/>
              <a:t>44</a:t>
            </a:fld>
            <a:endParaRPr lang="en-US" dirty="0"/>
          </a:p>
        </p:txBody>
      </p:sp>
    </p:spTree>
    <p:extLst>
      <p:ext uri="{BB962C8B-B14F-4D97-AF65-F5344CB8AC3E}">
        <p14:creationId xmlns:p14="http://schemas.microsoft.com/office/powerpoint/2010/main" val="2140160902"/>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19303DE-3E45-4DD3-9505-92EF4803EF97}" type="slidenum">
              <a:rPr lang="en-US" smtClean="0"/>
              <a:t>45</a:t>
            </a:fld>
            <a:endParaRPr lang="en-US" dirty="0"/>
          </a:p>
        </p:txBody>
      </p:sp>
    </p:spTree>
    <p:extLst>
      <p:ext uri="{BB962C8B-B14F-4D97-AF65-F5344CB8AC3E}">
        <p14:creationId xmlns:p14="http://schemas.microsoft.com/office/powerpoint/2010/main" val="1799281596"/>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19303DE-3E45-4DD3-9505-92EF4803EF97}" type="slidenum">
              <a:rPr lang="en-US" smtClean="0"/>
              <a:t>46</a:t>
            </a:fld>
            <a:endParaRPr lang="en-US" dirty="0"/>
          </a:p>
        </p:txBody>
      </p:sp>
    </p:spTree>
    <p:extLst>
      <p:ext uri="{BB962C8B-B14F-4D97-AF65-F5344CB8AC3E}">
        <p14:creationId xmlns:p14="http://schemas.microsoft.com/office/powerpoint/2010/main" val="490677497"/>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19303DE-3E45-4DD3-9505-92EF4803EF97}" type="slidenum">
              <a:rPr lang="en-US" smtClean="0"/>
              <a:t>47</a:t>
            </a:fld>
            <a:endParaRPr lang="en-US" dirty="0"/>
          </a:p>
        </p:txBody>
      </p:sp>
    </p:spTree>
    <p:extLst>
      <p:ext uri="{BB962C8B-B14F-4D97-AF65-F5344CB8AC3E}">
        <p14:creationId xmlns:p14="http://schemas.microsoft.com/office/powerpoint/2010/main" val="3994983372"/>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19303DE-3E45-4DD3-9505-92EF4803EF97}" type="slidenum">
              <a:rPr lang="en-US" smtClean="0"/>
              <a:t>48</a:t>
            </a:fld>
            <a:endParaRPr lang="en-US" dirty="0"/>
          </a:p>
        </p:txBody>
      </p:sp>
    </p:spTree>
    <p:extLst>
      <p:ext uri="{BB962C8B-B14F-4D97-AF65-F5344CB8AC3E}">
        <p14:creationId xmlns:p14="http://schemas.microsoft.com/office/powerpoint/2010/main" val="3674705700"/>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19303DE-3E45-4DD3-9505-92EF4803EF97}" type="slidenum">
              <a:rPr lang="en-US" smtClean="0"/>
              <a:t>49</a:t>
            </a:fld>
            <a:endParaRPr lang="en-US" dirty="0"/>
          </a:p>
        </p:txBody>
      </p:sp>
    </p:spTree>
    <p:extLst>
      <p:ext uri="{BB962C8B-B14F-4D97-AF65-F5344CB8AC3E}">
        <p14:creationId xmlns:p14="http://schemas.microsoft.com/office/powerpoint/2010/main" val="55854445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19303DE-3E45-4DD3-9505-92EF4803EF97}" type="slidenum">
              <a:rPr lang="en-US" smtClean="0"/>
              <a:t>5</a:t>
            </a:fld>
            <a:endParaRPr lang="en-US" dirty="0"/>
          </a:p>
        </p:txBody>
      </p:sp>
    </p:spTree>
    <p:extLst>
      <p:ext uri="{BB962C8B-B14F-4D97-AF65-F5344CB8AC3E}">
        <p14:creationId xmlns:p14="http://schemas.microsoft.com/office/powerpoint/2010/main" val="588802331"/>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19303DE-3E45-4DD3-9505-92EF4803EF97}" type="slidenum">
              <a:rPr lang="en-US" smtClean="0"/>
              <a:t>50</a:t>
            </a:fld>
            <a:endParaRPr lang="en-US" dirty="0"/>
          </a:p>
        </p:txBody>
      </p:sp>
    </p:spTree>
    <p:extLst>
      <p:ext uri="{BB962C8B-B14F-4D97-AF65-F5344CB8AC3E}">
        <p14:creationId xmlns:p14="http://schemas.microsoft.com/office/powerpoint/2010/main" val="184200193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19303DE-3E45-4DD3-9505-92EF4803EF97}" type="slidenum">
              <a:rPr lang="en-US" smtClean="0"/>
              <a:t>6</a:t>
            </a:fld>
            <a:endParaRPr lang="en-US" dirty="0"/>
          </a:p>
        </p:txBody>
      </p:sp>
    </p:spTree>
    <p:extLst>
      <p:ext uri="{BB962C8B-B14F-4D97-AF65-F5344CB8AC3E}">
        <p14:creationId xmlns:p14="http://schemas.microsoft.com/office/powerpoint/2010/main" val="245535507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19303DE-3E45-4DD3-9505-92EF4803EF97}" type="slidenum">
              <a:rPr lang="en-US" smtClean="0"/>
              <a:t>7</a:t>
            </a:fld>
            <a:endParaRPr lang="en-US" dirty="0"/>
          </a:p>
        </p:txBody>
      </p:sp>
    </p:spTree>
    <p:extLst>
      <p:ext uri="{BB962C8B-B14F-4D97-AF65-F5344CB8AC3E}">
        <p14:creationId xmlns:p14="http://schemas.microsoft.com/office/powerpoint/2010/main" val="322885411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19303DE-3E45-4DD3-9505-92EF4803EF97}" type="slidenum">
              <a:rPr lang="en-US" smtClean="0"/>
              <a:t>8</a:t>
            </a:fld>
            <a:endParaRPr lang="en-US" dirty="0"/>
          </a:p>
        </p:txBody>
      </p:sp>
    </p:spTree>
    <p:extLst>
      <p:ext uri="{BB962C8B-B14F-4D97-AF65-F5344CB8AC3E}">
        <p14:creationId xmlns:p14="http://schemas.microsoft.com/office/powerpoint/2010/main" val="144514758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19303DE-3E45-4DD3-9505-92EF4803EF97}" type="slidenum">
              <a:rPr lang="en-US" smtClean="0"/>
              <a:t>9</a:t>
            </a:fld>
            <a:endParaRPr lang="en-US" dirty="0"/>
          </a:p>
        </p:txBody>
      </p:sp>
    </p:spTree>
    <p:extLst>
      <p:ext uri="{BB962C8B-B14F-4D97-AF65-F5344CB8AC3E}">
        <p14:creationId xmlns:p14="http://schemas.microsoft.com/office/powerpoint/2010/main" val="417954114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Cover Page">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457200" y="358924"/>
            <a:ext cx="4866908" cy="2742289"/>
          </a:xfrm>
        </p:spPr>
        <p:txBody>
          <a:bodyPr/>
          <a:lstStyle>
            <a:lvl1pPr>
              <a:lnSpc>
                <a:spcPct val="90000"/>
              </a:lnSpc>
              <a:defRPr sz="6600" kern="100" cap="all" spc="-200" baseline="0">
                <a:solidFill>
                  <a:schemeClr val="bg1"/>
                </a:solidFill>
              </a:defRPr>
            </a:lvl1pPr>
          </a:lstStyle>
          <a:p>
            <a:r>
              <a:rPr lang="en-US" dirty="0"/>
              <a:t>add </a:t>
            </a:r>
            <a:r>
              <a:rPr lang="en-US" dirty="0" err="1"/>
              <a:t>slidedoc</a:t>
            </a:r>
            <a:r>
              <a:rPr lang="en-US" dirty="0"/>
              <a:t> title</a:t>
            </a:r>
          </a:p>
        </p:txBody>
      </p:sp>
      <p:sp>
        <p:nvSpPr>
          <p:cNvPr id="60" name="Text Placeholder 59"/>
          <p:cNvSpPr>
            <a:spLocks noGrp="1"/>
          </p:cNvSpPr>
          <p:nvPr>
            <p:ph type="body" sz="quarter" idx="10"/>
          </p:nvPr>
        </p:nvSpPr>
        <p:spPr>
          <a:xfrm>
            <a:off x="457200" y="3496727"/>
            <a:ext cx="1497013" cy="2512484"/>
          </a:xfrm>
        </p:spPr>
        <p:txBody>
          <a:bodyPr anchor="b"/>
          <a:lstStyle>
            <a:lvl1pPr>
              <a:lnSpc>
                <a:spcPct val="100000"/>
              </a:lnSpc>
              <a:defRPr sz="1300">
                <a:solidFill>
                  <a:schemeClr val="tx2"/>
                </a:solidFill>
              </a:defRPr>
            </a:lvl1pPr>
            <a:lvl2pPr>
              <a:defRPr b="1"/>
            </a:lvl2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3" name="Text Placeholder 59"/>
          <p:cNvSpPr>
            <a:spLocks noGrp="1"/>
          </p:cNvSpPr>
          <p:nvPr>
            <p:ph type="body" sz="quarter" idx="11"/>
          </p:nvPr>
        </p:nvSpPr>
        <p:spPr>
          <a:xfrm>
            <a:off x="5509344" y="5181598"/>
            <a:ext cx="1497013" cy="1022351"/>
          </a:xfrm>
        </p:spPr>
        <p:txBody>
          <a:bodyPr anchor="b"/>
          <a:lstStyle>
            <a:lvl1pPr algn="r">
              <a:lnSpc>
                <a:spcPct val="100000"/>
              </a:lnSpc>
              <a:defRPr sz="1300" b="1">
                <a:solidFill>
                  <a:schemeClr val="bg1"/>
                </a:solidFill>
              </a:defRPr>
            </a:lvl1pPr>
            <a:lvl2pPr>
              <a:defRPr b="1"/>
            </a:lvl2pPr>
          </a:lstStyle>
          <a:p>
            <a:pPr lvl="0"/>
            <a:r>
              <a:rPr lang="en-US" dirty="0"/>
              <a:t>Click to edit Master text styles</a:t>
            </a:r>
          </a:p>
        </p:txBody>
      </p:sp>
      <p:sp>
        <p:nvSpPr>
          <p:cNvPr id="64" name="Text Placeholder 59"/>
          <p:cNvSpPr>
            <a:spLocks noGrp="1"/>
          </p:cNvSpPr>
          <p:nvPr>
            <p:ph type="body" sz="quarter" idx="12"/>
          </p:nvPr>
        </p:nvSpPr>
        <p:spPr>
          <a:xfrm>
            <a:off x="7189787" y="5181598"/>
            <a:ext cx="1497013" cy="1022351"/>
          </a:xfrm>
        </p:spPr>
        <p:txBody>
          <a:bodyPr anchor="b"/>
          <a:lstStyle>
            <a:lvl1pPr algn="r">
              <a:lnSpc>
                <a:spcPct val="100000"/>
              </a:lnSpc>
              <a:defRPr sz="1300" b="1">
                <a:solidFill>
                  <a:schemeClr val="bg1"/>
                </a:solidFill>
              </a:defRPr>
            </a:lvl1pPr>
            <a:lvl2pPr>
              <a:defRPr b="1"/>
            </a:lvl2pPr>
          </a:lstStyle>
          <a:p>
            <a:pPr lvl="0"/>
            <a:r>
              <a:rPr lang="en-US" dirty="0"/>
              <a:t>Click to edit Master text styles</a:t>
            </a:r>
          </a:p>
        </p:txBody>
      </p:sp>
    </p:spTree>
    <p:extLst>
      <p:ext uri="{BB962C8B-B14F-4D97-AF65-F5344CB8AC3E}">
        <p14:creationId xmlns:p14="http://schemas.microsoft.com/office/powerpoint/2010/main" val="33686477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2 Half">
    <p:spTree>
      <p:nvGrpSpPr>
        <p:cNvPr id="1" name=""/>
        <p:cNvGrpSpPr/>
        <p:nvPr/>
      </p:nvGrpSpPr>
      <p:grpSpPr>
        <a:xfrm>
          <a:off x="0" y="0"/>
          <a:ext cx="0" cy="0"/>
          <a:chOff x="0" y="0"/>
          <a:chExt cx="0" cy="0"/>
        </a:xfrm>
      </p:grpSpPr>
      <p:sp>
        <p:nvSpPr>
          <p:cNvPr id="2" name="Title 1"/>
          <p:cNvSpPr>
            <a:spLocks noGrp="1"/>
          </p:cNvSpPr>
          <p:nvPr>
            <p:ph type="title"/>
          </p:nvPr>
        </p:nvSpPr>
        <p:spPr>
          <a:xfrm>
            <a:off x="457200" y="685800"/>
            <a:ext cx="3182112" cy="1228028"/>
          </a:xfrm>
        </p:spPr>
        <p:txBody>
          <a:bodyPr/>
          <a:lstStyle/>
          <a:p>
            <a:r>
              <a:rPr lang="en-US"/>
              <a:t>Click to edit Master title style</a:t>
            </a:r>
          </a:p>
        </p:txBody>
      </p:sp>
      <p:sp>
        <p:nvSpPr>
          <p:cNvPr id="9" name="Content Placeholder 2"/>
          <p:cNvSpPr>
            <a:spLocks noGrp="1"/>
          </p:cNvSpPr>
          <p:nvPr>
            <p:ph idx="1"/>
          </p:nvPr>
        </p:nvSpPr>
        <p:spPr>
          <a:xfrm>
            <a:off x="3827585" y="3429000"/>
            <a:ext cx="2321755" cy="274955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Content Placeholder 2"/>
          <p:cNvSpPr>
            <a:spLocks noGrp="1"/>
          </p:cNvSpPr>
          <p:nvPr>
            <p:ph idx="10"/>
          </p:nvPr>
        </p:nvSpPr>
        <p:spPr>
          <a:xfrm>
            <a:off x="6353908" y="3429000"/>
            <a:ext cx="2332892" cy="274955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3" name="Text Placeholder 2"/>
          <p:cNvSpPr>
            <a:spLocks noGrp="1"/>
          </p:cNvSpPr>
          <p:nvPr>
            <p:ph type="body" sz="quarter" idx="11" hasCustomPrompt="1"/>
          </p:nvPr>
        </p:nvSpPr>
        <p:spPr>
          <a:xfrm>
            <a:off x="1301262" y="6407150"/>
            <a:ext cx="6738787" cy="450850"/>
          </a:xfrm>
        </p:spPr>
        <p:txBody>
          <a:bodyPr/>
          <a:lstStyle>
            <a:lvl1pPr>
              <a:lnSpc>
                <a:spcPct val="85000"/>
              </a:lnSpc>
              <a:buFontTx/>
              <a:buNone/>
              <a:defRPr sz="800" i="0">
                <a:solidFill>
                  <a:schemeClr val="bg2"/>
                </a:solidFill>
                <a:latin typeface="+mn-lt"/>
              </a:defRPr>
            </a:lvl1pPr>
            <a:lvl2pPr>
              <a:lnSpc>
                <a:spcPct val="85000"/>
              </a:lnSpc>
              <a:buFontTx/>
              <a:buNone/>
              <a:defRPr sz="800">
                <a:solidFill>
                  <a:schemeClr val="bg2"/>
                </a:solidFill>
                <a:latin typeface="+mn-lt"/>
              </a:defRPr>
            </a:lvl2pPr>
            <a:lvl3pPr>
              <a:lnSpc>
                <a:spcPct val="85000"/>
              </a:lnSpc>
              <a:buFontTx/>
              <a:buNone/>
              <a:defRPr sz="800">
                <a:solidFill>
                  <a:schemeClr val="bg2"/>
                </a:solidFill>
                <a:latin typeface="+mn-lt"/>
              </a:defRPr>
            </a:lvl3pPr>
            <a:lvl4pPr>
              <a:lnSpc>
                <a:spcPct val="85000"/>
              </a:lnSpc>
              <a:buFontTx/>
              <a:buNone/>
              <a:defRPr sz="800">
                <a:solidFill>
                  <a:schemeClr val="bg2"/>
                </a:solidFill>
                <a:latin typeface="+mn-lt"/>
              </a:defRPr>
            </a:lvl4pPr>
            <a:lvl5pPr marL="0" indent="0">
              <a:lnSpc>
                <a:spcPct val="85000"/>
              </a:lnSpc>
              <a:buFontTx/>
              <a:buNone/>
              <a:defRPr sz="800">
                <a:solidFill>
                  <a:schemeClr val="bg2"/>
                </a:solidFill>
                <a:latin typeface="+mn-lt"/>
              </a:defRPr>
            </a:lvl5pPr>
          </a:lstStyle>
          <a:p>
            <a:pPr lvl="0"/>
            <a:r>
              <a:rPr lang="en-US" dirty="0"/>
              <a:t>Click to insert attribution</a:t>
            </a:r>
          </a:p>
        </p:txBody>
      </p:sp>
      <p:sp>
        <p:nvSpPr>
          <p:cNvPr id="6" name="Text Placeholder 10">
            <a:extLst>
              <a:ext uri="{FF2B5EF4-FFF2-40B4-BE49-F238E27FC236}">
                <a16:creationId xmlns:a16="http://schemas.microsoft.com/office/drawing/2014/main" xmlns="" id="{AD29DCF0-4F33-6345-A52C-5869E8B69416}"/>
              </a:ext>
            </a:extLst>
          </p:cNvPr>
          <p:cNvSpPr>
            <a:spLocks noGrp="1"/>
          </p:cNvSpPr>
          <p:nvPr>
            <p:ph type="body" sz="quarter" idx="12"/>
          </p:nvPr>
        </p:nvSpPr>
        <p:spPr>
          <a:xfrm>
            <a:off x="457200" y="1914524"/>
            <a:ext cx="3181350" cy="1225296"/>
          </a:xfrm>
        </p:spPr>
        <p:txBody>
          <a:bodyPr/>
          <a:lstStyle>
            <a:lvl2pPr>
              <a:buNone/>
              <a:defRPr/>
            </a:lvl2pPr>
          </a:lstStyle>
          <a:p>
            <a:pPr lvl="0"/>
            <a:r>
              <a:rPr lang="en-US" dirty="0"/>
              <a:t>Edit Master text styles</a:t>
            </a:r>
          </a:p>
        </p:txBody>
      </p:sp>
    </p:spTree>
    <p:extLst>
      <p:ext uri="{BB962C8B-B14F-4D97-AF65-F5344CB8AC3E}">
        <p14:creationId xmlns:p14="http://schemas.microsoft.com/office/powerpoint/2010/main" val="181193249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3 Half">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14" name="Content Placeholder 2"/>
          <p:cNvSpPr>
            <a:spLocks noGrp="1"/>
          </p:cNvSpPr>
          <p:nvPr>
            <p:ph idx="1"/>
          </p:nvPr>
        </p:nvSpPr>
        <p:spPr>
          <a:xfrm>
            <a:off x="3827585" y="3429000"/>
            <a:ext cx="2321755" cy="274955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5" name="Content Placeholder 2"/>
          <p:cNvSpPr>
            <a:spLocks noGrp="1"/>
          </p:cNvSpPr>
          <p:nvPr>
            <p:ph idx="10"/>
          </p:nvPr>
        </p:nvSpPr>
        <p:spPr>
          <a:xfrm>
            <a:off x="6353908" y="3429000"/>
            <a:ext cx="2332892" cy="274955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6" name="Content Placeholder 2"/>
          <p:cNvSpPr>
            <a:spLocks noGrp="1"/>
          </p:cNvSpPr>
          <p:nvPr>
            <p:ph idx="11"/>
          </p:nvPr>
        </p:nvSpPr>
        <p:spPr>
          <a:xfrm>
            <a:off x="1301262" y="3429000"/>
            <a:ext cx="2321755" cy="274955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8" name="Text Placeholder 2"/>
          <p:cNvSpPr>
            <a:spLocks noGrp="1"/>
          </p:cNvSpPr>
          <p:nvPr>
            <p:ph type="body" sz="quarter" idx="12" hasCustomPrompt="1"/>
          </p:nvPr>
        </p:nvSpPr>
        <p:spPr>
          <a:xfrm>
            <a:off x="1301262" y="6407150"/>
            <a:ext cx="6738787" cy="450850"/>
          </a:xfrm>
        </p:spPr>
        <p:txBody>
          <a:bodyPr/>
          <a:lstStyle>
            <a:lvl1pPr>
              <a:lnSpc>
                <a:spcPct val="85000"/>
              </a:lnSpc>
              <a:buFontTx/>
              <a:buNone/>
              <a:defRPr sz="800" i="0">
                <a:solidFill>
                  <a:schemeClr val="bg2"/>
                </a:solidFill>
                <a:latin typeface="+mn-lt"/>
              </a:defRPr>
            </a:lvl1pPr>
            <a:lvl2pPr>
              <a:lnSpc>
                <a:spcPct val="85000"/>
              </a:lnSpc>
              <a:buFontTx/>
              <a:buNone/>
              <a:defRPr sz="800">
                <a:solidFill>
                  <a:schemeClr val="bg2"/>
                </a:solidFill>
                <a:latin typeface="+mn-lt"/>
              </a:defRPr>
            </a:lvl2pPr>
            <a:lvl3pPr>
              <a:lnSpc>
                <a:spcPct val="85000"/>
              </a:lnSpc>
              <a:buFontTx/>
              <a:buNone/>
              <a:defRPr sz="800">
                <a:solidFill>
                  <a:schemeClr val="bg2"/>
                </a:solidFill>
                <a:latin typeface="+mn-lt"/>
              </a:defRPr>
            </a:lvl3pPr>
            <a:lvl4pPr>
              <a:lnSpc>
                <a:spcPct val="85000"/>
              </a:lnSpc>
              <a:buFontTx/>
              <a:buNone/>
              <a:defRPr sz="800">
                <a:solidFill>
                  <a:schemeClr val="bg2"/>
                </a:solidFill>
                <a:latin typeface="+mn-lt"/>
              </a:defRPr>
            </a:lvl4pPr>
            <a:lvl5pPr marL="0" indent="0">
              <a:lnSpc>
                <a:spcPct val="85000"/>
              </a:lnSpc>
              <a:buFontTx/>
              <a:buNone/>
              <a:defRPr sz="800">
                <a:solidFill>
                  <a:schemeClr val="bg2"/>
                </a:solidFill>
                <a:latin typeface="+mn-lt"/>
              </a:defRPr>
            </a:lvl5pPr>
          </a:lstStyle>
          <a:p>
            <a:pPr lvl="0"/>
            <a:r>
              <a:rPr lang="en-US" dirty="0"/>
              <a:t>Click to insert attribution</a:t>
            </a:r>
          </a:p>
        </p:txBody>
      </p:sp>
      <p:sp>
        <p:nvSpPr>
          <p:cNvPr id="7" name="Text Placeholder 10">
            <a:extLst>
              <a:ext uri="{FF2B5EF4-FFF2-40B4-BE49-F238E27FC236}">
                <a16:creationId xmlns:a16="http://schemas.microsoft.com/office/drawing/2014/main" xmlns="" id="{8E5EE7DF-D1C7-BF4F-B84F-5F2D35A0E1D5}"/>
              </a:ext>
            </a:extLst>
          </p:cNvPr>
          <p:cNvSpPr>
            <a:spLocks noGrp="1"/>
          </p:cNvSpPr>
          <p:nvPr>
            <p:ph type="body" sz="quarter" idx="13"/>
          </p:nvPr>
        </p:nvSpPr>
        <p:spPr>
          <a:xfrm>
            <a:off x="457200" y="1914524"/>
            <a:ext cx="3181350" cy="1225296"/>
          </a:xfrm>
        </p:spPr>
        <p:txBody>
          <a:bodyPr/>
          <a:lstStyle>
            <a:lvl2pPr>
              <a:buNone/>
              <a:defRPr/>
            </a:lvl2pPr>
          </a:lstStyle>
          <a:p>
            <a:pPr lvl="0"/>
            <a:r>
              <a:rPr lang="en-US" dirty="0"/>
              <a:t>Edit Master text styles</a:t>
            </a:r>
          </a:p>
        </p:txBody>
      </p:sp>
    </p:spTree>
    <p:extLst>
      <p:ext uri="{BB962C8B-B14F-4D97-AF65-F5344CB8AC3E}">
        <p14:creationId xmlns:p14="http://schemas.microsoft.com/office/powerpoint/2010/main" val="332792449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Text Placeholder 2"/>
          <p:cNvSpPr>
            <a:spLocks noGrp="1"/>
          </p:cNvSpPr>
          <p:nvPr>
            <p:ph type="body" sz="quarter" idx="10" hasCustomPrompt="1"/>
          </p:nvPr>
        </p:nvSpPr>
        <p:spPr>
          <a:xfrm>
            <a:off x="457200" y="6407150"/>
            <a:ext cx="7582849" cy="450850"/>
          </a:xfrm>
        </p:spPr>
        <p:txBody>
          <a:bodyPr/>
          <a:lstStyle>
            <a:lvl1pPr>
              <a:lnSpc>
                <a:spcPct val="85000"/>
              </a:lnSpc>
              <a:buFontTx/>
              <a:buNone/>
              <a:defRPr sz="800" i="0">
                <a:solidFill>
                  <a:schemeClr val="bg2"/>
                </a:solidFill>
                <a:latin typeface="+mn-lt"/>
              </a:defRPr>
            </a:lvl1pPr>
            <a:lvl2pPr>
              <a:lnSpc>
                <a:spcPct val="85000"/>
              </a:lnSpc>
              <a:buFontTx/>
              <a:buNone/>
              <a:defRPr sz="800">
                <a:solidFill>
                  <a:schemeClr val="bg2"/>
                </a:solidFill>
                <a:latin typeface="+mn-lt"/>
              </a:defRPr>
            </a:lvl2pPr>
            <a:lvl3pPr>
              <a:lnSpc>
                <a:spcPct val="85000"/>
              </a:lnSpc>
              <a:buFontTx/>
              <a:buNone/>
              <a:defRPr sz="800">
                <a:solidFill>
                  <a:schemeClr val="bg2"/>
                </a:solidFill>
                <a:latin typeface="+mn-lt"/>
              </a:defRPr>
            </a:lvl3pPr>
            <a:lvl4pPr>
              <a:lnSpc>
                <a:spcPct val="85000"/>
              </a:lnSpc>
              <a:buFontTx/>
              <a:buNone/>
              <a:defRPr sz="800">
                <a:solidFill>
                  <a:schemeClr val="bg2"/>
                </a:solidFill>
                <a:latin typeface="+mn-lt"/>
              </a:defRPr>
            </a:lvl4pPr>
            <a:lvl5pPr marL="0" indent="0">
              <a:lnSpc>
                <a:spcPct val="85000"/>
              </a:lnSpc>
              <a:buFontTx/>
              <a:buNone/>
              <a:defRPr sz="800">
                <a:solidFill>
                  <a:schemeClr val="bg2"/>
                </a:solidFill>
                <a:latin typeface="+mn-lt"/>
              </a:defRPr>
            </a:lvl5pPr>
          </a:lstStyle>
          <a:p>
            <a:pPr lvl="0"/>
            <a:r>
              <a:rPr lang="en-US" dirty="0"/>
              <a:t>Click to insert attribution</a:t>
            </a:r>
          </a:p>
        </p:txBody>
      </p:sp>
      <p:sp>
        <p:nvSpPr>
          <p:cNvPr id="4" name="Text Placeholder 10">
            <a:extLst>
              <a:ext uri="{FF2B5EF4-FFF2-40B4-BE49-F238E27FC236}">
                <a16:creationId xmlns:a16="http://schemas.microsoft.com/office/drawing/2014/main" xmlns="" id="{CA749A74-B980-384C-A780-6EBF404D7731}"/>
              </a:ext>
            </a:extLst>
          </p:cNvPr>
          <p:cNvSpPr>
            <a:spLocks noGrp="1"/>
          </p:cNvSpPr>
          <p:nvPr>
            <p:ph type="body" sz="quarter" idx="11"/>
          </p:nvPr>
        </p:nvSpPr>
        <p:spPr>
          <a:xfrm>
            <a:off x="457200" y="1914524"/>
            <a:ext cx="3181350" cy="1225296"/>
          </a:xfrm>
        </p:spPr>
        <p:txBody>
          <a:bodyPr/>
          <a:lstStyle>
            <a:lvl2pPr>
              <a:buNone/>
              <a:defRPr/>
            </a:lvl2pPr>
          </a:lstStyle>
          <a:p>
            <a:pPr lvl="0"/>
            <a:r>
              <a:rPr lang="en-US" dirty="0"/>
              <a:t>Edit Master text styles</a:t>
            </a:r>
          </a:p>
        </p:txBody>
      </p:sp>
    </p:spTree>
    <p:extLst>
      <p:ext uri="{BB962C8B-B14F-4D97-AF65-F5344CB8AC3E}">
        <p14:creationId xmlns:p14="http://schemas.microsoft.com/office/powerpoint/2010/main" val="374890325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userDrawn="1">
  <p:cSld name="Part Head 1">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64629" y="3435350"/>
            <a:ext cx="8214741" cy="1234440"/>
          </a:xfrm>
        </p:spPr>
        <p:txBody>
          <a:bodyPr wrap="square" anchor="t" anchorCtr="0">
            <a:spAutoFit/>
          </a:bodyPr>
          <a:lstStyle>
            <a:lvl1pPr>
              <a:lnSpc>
                <a:spcPct val="100000"/>
              </a:lnSpc>
              <a:defRPr sz="8000" kern="100" spc="0" baseline="0">
                <a:solidFill>
                  <a:schemeClr val="bg1"/>
                </a:solidFill>
              </a:defRPr>
            </a:lvl1pPr>
          </a:lstStyle>
          <a:p>
            <a:r>
              <a:rPr lang="en-US" dirty="0"/>
              <a:t>Click to edit Master title style</a:t>
            </a:r>
          </a:p>
        </p:txBody>
      </p:sp>
      <p:cxnSp>
        <p:nvCxnSpPr>
          <p:cNvPr id="13" name="Straight Connector 12">
            <a:extLst>
              <a:ext uri="{FF2B5EF4-FFF2-40B4-BE49-F238E27FC236}">
                <a16:creationId xmlns:a16="http://schemas.microsoft.com/office/drawing/2014/main" xmlns="" id="{AACC1672-7A06-C545-AAE3-7DFA2FDA2803}"/>
              </a:ext>
            </a:extLst>
          </p:cNvPr>
          <p:cNvCxnSpPr/>
          <p:nvPr userDrawn="1"/>
        </p:nvCxnSpPr>
        <p:spPr>
          <a:xfrm>
            <a:off x="458914" y="3429000"/>
            <a:ext cx="8220456" cy="0"/>
          </a:xfrm>
          <a:prstGeom prst="line">
            <a:avLst/>
          </a:prstGeom>
          <a:ln w="3175">
            <a:solidFill>
              <a:schemeClr val="bg1"/>
            </a:solidFill>
          </a:ln>
        </p:spPr>
        <p:style>
          <a:lnRef idx="1">
            <a:schemeClr val="accent1"/>
          </a:lnRef>
          <a:fillRef idx="0">
            <a:schemeClr val="accent1"/>
          </a:fillRef>
          <a:effectRef idx="0">
            <a:schemeClr val="accent1"/>
          </a:effectRef>
          <a:fontRef idx="minor">
            <a:schemeClr val="tx1"/>
          </a:fontRef>
        </p:style>
      </p:cxnSp>
      <p:sp>
        <p:nvSpPr>
          <p:cNvPr id="5" name="Text Placeholder 4">
            <a:extLst>
              <a:ext uri="{FF2B5EF4-FFF2-40B4-BE49-F238E27FC236}">
                <a16:creationId xmlns:a16="http://schemas.microsoft.com/office/drawing/2014/main" xmlns="" id="{291EA9E7-B6D0-B34E-BC42-0D5094490C55}"/>
              </a:ext>
            </a:extLst>
          </p:cNvPr>
          <p:cNvSpPr>
            <a:spLocks noGrp="1"/>
          </p:cNvSpPr>
          <p:nvPr>
            <p:ph type="body" sz="quarter" idx="10" hasCustomPrompt="1"/>
          </p:nvPr>
        </p:nvSpPr>
        <p:spPr>
          <a:xfrm>
            <a:off x="464629" y="4669790"/>
            <a:ext cx="8214741" cy="1168400"/>
          </a:xfrm>
        </p:spPr>
        <p:txBody>
          <a:bodyPr/>
          <a:lstStyle>
            <a:lvl1pPr>
              <a:defRPr sz="4000" cap="all" baseline="0">
                <a:solidFill>
                  <a:schemeClr val="bg1"/>
                </a:solidFill>
              </a:defRPr>
            </a:lvl1pPr>
          </a:lstStyle>
          <a:p>
            <a:pPr lvl="0"/>
            <a:r>
              <a:rPr lang="en-US" dirty="0"/>
              <a:t>EDIT MASTER TEXT STYLES</a:t>
            </a:r>
          </a:p>
        </p:txBody>
      </p:sp>
      <p:pic>
        <p:nvPicPr>
          <p:cNvPr id="6" name="Picture 5">
            <a:extLst>
              <a:ext uri="{FF2B5EF4-FFF2-40B4-BE49-F238E27FC236}">
                <a16:creationId xmlns:a16="http://schemas.microsoft.com/office/drawing/2014/main" xmlns="" id="{893364C8-4FE4-EE40-B2BC-142A53F35C90}"/>
              </a:ext>
            </a:extLst>
          </p:cNvPr>
          <p:cNvPicPr>
            <a:picLocks noChangeAspect="1"/>
          </p:cNvPicPr>
          <p:nvPr userDrawn="1"/>
        </p:nvPicPr>
        <p:blipFill rotWithShape="1">
          <a:blip r:embed="rId2" cstate="print">
            <a:extLst>
              <a:ext uri="{28A0092B-C50C-407E-A947-70E740481C1C}">
                <a14:useLocalDpi xmlns:a14="http://schemas.microsoft.com/office/drawing/2010/main" val="0"/>
              </a:ext>
            </a:extLst>
          </a:blip>
          <a:srcRect l="22042" r="21624" b="28483"/>
          <a:stretch/>
        </p:blipFill>
        <p:spPr>
          <a:xfrm>
            <a:off x="8430768" y="6327648"/>
            <a:ext cx="458598" cy="448056"/>
          </a:xfrm>
          <a:prstGeom prst="rect">
            <a:avLst/>
          </a:prstGeom>
        </p:spPr>
      </p:pic>
      <p:pic>
        <p:nvPicPr>
          <p:cNvPr id="7" name="Picture 6">
            <a:extLst>
              <a:ext uri="{FF2B5EF4-FFF2-40B4-BE49-F238E27FC236}">
                <a16:creationId xmlns:a16="http://schemas.microsoft.com/office/drawing/2014/main" xmlns="" id="{710CC53B-122C-7042-BA29-69428C696D43}"/>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210312" y="6327648"/>
            <a:ext cx="679569" cy="448056"/>
          </a:xfrm>
          <a:prstGeom prst="rect">
            <a:avLst/>
          </a:prstGeom>
        </p:spPr>
      </p:pic>
    </p:spTree>
    <p:extLst>
      <p:ext uri="{BB962C8B-B14F-4D97-AF65-F5344CB8AC3E}">
        <p14:creationId xmlns:p14="http://schemas.microsoft.com/office/powerpoint/2010/main" val="570288854"/>
      </p:ext>
    </p:extLst>
  </p:cSld>
  <p:clrMapOvr>
    <a:overrideClrMapping bg1="lt1" tx1="dk1" bg2="lt2" tx2="dk2" accent1="accent1" accent2="accent2" accent3="accent3" accent4="accent4" accent5="accent5" accent6="accent6" hlink="hlink" folHlink="folHlink"/>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userDrawn="1">
  <p:cSld name="Chapter Header">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8914" y="692150"/>
            <a:ext cx="6126480" cy="1231106"/>
          </a:xfrm>
        </p:spPr>
        <p:txBody>
          <a:bodyPr wrap="square" anchor="t" anchorCtr="0">
            <a:spAutoFit/>
          </a:bodyPr>
          <a:lstStyle>
            <a:lvl1pPr>
              <a:lnSpc>
                <a:spcPct val="100000"/>
              </a:lnSpc>
              <a:defRPr sz="4000" kern="100" spc="0" baseline="0">
                <a:solidFill>
                  <a:schemeClr val="bg1"/>
                </a:solidFill>
              </a:defRPr>
            </a:lvl1pPr>
          </a:lstStyle>
          <a:p>
            <a:r>
              <a:rPr lang="en-US" dirty="0"/>
              <a:t>Click to edit Master title style</a:t>
            </a:r>
          </a:p>
        </p:txBody>
      </p:sp>
      <p:sp>
        <p:nvSpPr>
          <p:cNvPr id="10" name="Text Placeholder 9">
            <a:extLst>
              <a:ext uri="{FF2B5EF4-FFF2-40B4-BE49-F238E27FC236}">
                <a16:creationId xmlns:a16="http://schemas.microsoft.com/office/drawing/2014/main" xmlns="" id="{9DAA68C7-ABEA-5343-B49B-E93BDD4EB38F}"/>
              </a:ext>
            </a:extLst>
          </p:cNvPr>
          <p:cNvSpPr>
            <a:spLocks noGrp="1"/>
          </p:cNvSpPr>
          <p:nvPr>
            <p:ph type="body" sz="quarter" idx="11" hasCustomPrompt="1"/>
          </p:nvPr>
        </p:nvSpPr>
        <p:spPr>
          <a:xfrm>
            <a:off x="6585394" y="566928"/>
            <a:ext cx="2093977" cy="1856232"/>
          </a:xfrm>
        </p:spPr>
        <p:txBody>
          <a:bodyPr anchor="t"/>
          <a:lstStyle>
            <a:lvl1pPr algn="r">
              <a:lnSpc>
                <a:spcPct val="100000"/>
              </a:lnSpc>
              <a:spcBef>
                <a:spcPts val="0"/>
              </a:spcBef>
              <a:spcAft>
                <a:spcPts val="0"/>
              </a:spcAft>
              <a:defRPr sz="8000">
                <a:solidFill>
                  <a:schemeClr val="bg1"/>
                </a:solidFill>
                <a:latin typeface="+mj-lt"/>
              </a:defRPr>
            </a:lvl1pPr>
            <a:lvl2pPr>
              <a:defRPr sz="4000">
                <a:solidFill>
                  <a:schemeClr val="bg1"/>
                </a:solidFill>
              </a:defRPr>
            </a:lvl2pPr>
            <a:lvl3pPr>
              <a:defRPr sz="4000">
                <a:solidFill>
                  <a:schemeClr val="bg1"/>
                </a:solidFill>
              </a:defRPr>
            </a:lvl3pPr>
            <a:lvl4pPr>
              <a:defRPr sz="4000">
                <a:solidFill>
                  <a:schemeClr val="bg1"/>
                </a:solidFill>
              </a:defRPr>
            </a:lvl4pPr>
            <a:lvl5pPr>
              <a:defRPr sz="4000">
                <a:solidFill>
                  <a:schemeClr val="bg1"/>
                </a:solidFill>
              </a:defRPr>
            </a:lvl5pPr>
          </a:lstStyle>
          <a:p>
            <a:pPr lvl="0"/>
            <a:r>
              <a:rPr lang="en-US" dirty="0"/>
              <a:t>##</a:t>
            </a:r>
          </a:p>
        </p:txBody>
      </p:sp>
      <p:cxnSp>
        <p:nvCxnSpPr>
          <p:cNvPr id="13" name="Straight Connector 12">
            <a:extLst>
              <a:ext uri="{FF2B5EF4-FFF2-40B4-BE49-F238E27FC236}">
                <a16:creationId xmlns:a16="http://schemas.microsoft.com/office/drawing/2014/main" xmlns="" id="{AACC1672-7A06-C545-AAE3-7DFA2FDA2803}"/>
              </a:ext>
            </a:extLst>
          </p:cNvPr>
          <p:cNvCxnSpPr/>
          <p:nvPr userDrawn="1"/>
        </p:nvCxnSpPr>
        <p:spPr>
          <a:xfrm>
            <a:off x="458915" y="3078734"/>
            <a:ext cx="8220456" cy="0"/>
          </a:xfrm>
          <a:prstGeom prst="line">
            <a:avLst/>
          </a:prstGeom>
          <a:ln w="3175">
            <a:solidFill>
              <a:schemeClr val="bg1"/>
            </a:solidFill>
          </a:ln>
        </p:spPr>
        <p:style>
          <a:lnRef idx="1">
            <a:schemeClr val="accent1"/>
          </a:lnRef>
          <a:fillRef idx="0">
            <a:schemeClr val="accent1"/>
          </a:fillRef>
          <a:effectRef idx="0">
            <a:schemeClr val="accent1"/>
          </a:effectRef>
          <a:fontRef idx="minor">
            <a:schemeClr val="tx1"/>
          </a:fontRef>
        </p:style>
      </p:cxnSp>
      <p:sp>
        <p:nvSpPr>
          <p:cNvPr id="8" name="Text Placeholder 7">
            <a:extLst>
              <a:ext uri="{FF2B5EF4-FFF2-40B4-BE49-F238E27FC236}">
                <a16:creationId xmlns:a16="http://schemas.microsoft.com/office/drawing/2014/main" xmlns="" id="{A784C4DB-ECA2-A84F-8F74-B147EF9B362F}"/>
              </a:ext>
            </a:extLst>
          </p:cNvPr>
          <p:cNvSpPr>
            <a:spLocks noGrp="1"/>
          </p:cNvSpPr>
          <p:nvPr>
            <p:ph type="body" sz="quarter" idx="12"/>
          </p:nvPr>
        </p:nvSpPr>
        <p:spPr>
          <a:xfrm>
            <a:off x="458915" y="3270990"/>
            <a:ext cx="4398963" cy="307777"/>
          </a:xfrm>
        </p:spPr>
        <p:txBody>
          <a:bodyPr>
            <a:noAutofit/>
          </a:bodyPr>
          <a:lstStyle>
            <a:lvl1pPr>
              <a:lnSpc>
                <a:spcPct val="100000"/>
              </a:lnSpc>
              <a:spcBef>
                <a:spcPts val="0"/>
              </a:spcBef>
              <a:spcAft>
                <a:spcPts val="0"/>
              </a:spcAft>
              <a:defRPr sz="2000" cap="all" baseline="0">
                <a:solidFill>
                  <a:schemeClr val="bg1"/>
                </a:solidFill>
              </a:defRPr>
            </a:lvl1pPr>
          </a:lstStyle>
          <a:p>
            <a:pPr lvl="0"/>
            <a:r>
              <a:rPr lang="en-US" dirty="0"/>
              <a:t>Edit Master text styles</a:t>
            </a:r>
          </a:p>
        </p:txBody>
      </p:sp>
      <p:sp>
        <p:nvSpPr>
          <p:cNvPr id="4" name="Text Placeholder 3">
            <a:extLst>
              <a:ext uri="{FF2B5EF4-FFF2-40B4-BE49-F238E27FC236}">
                <a16:creationId xmlns:a16="http://schemas.microsoft.com/office/drawing/2014/main" xmlns="" id="{4F75D2FE-E6A5-EA4E-A867-3F7701912E56}"/>
              </a:ext>
            </a:extLst>
          </p:cNvPr>
          <p:cNvSpPr>
            <a:spLocks noGrp="1"/>
          </p:cNvSpPr>
          <p:nvPr>
            <p:ph type="body" sz="quarter" idx="13"/>
          </p:nvPr>
        </p:nvSpPr>
        <p:spPr>
          <a:xfrm>
            <a:off x="456599" y="3767328"/>
            <a:ext cx="8222772" cy="2670048"/>
          </a:xfrm>
        </p:spPr>
        <p:txBody>
          <a:bodyPr/>
          <a:lstStyle>
            <a:lvl1pPr>
              <a:lnSpc>
                <a:spcPct val="110000"/>
              </a:lnSpc>
              <a:spcBef>
                <a:spcPts val="300"/>
              </a:spcBef>
              <a:spcAft>
                <a:spcPts val="300"/>
              </a:spcAft>
              <a:defRPr b="0">
                <a:solidFill>
                  <a:schemeClr val="bg1"/>
                </a:solidFill>
              </a:defRPr>
            </a:lvl1pPr>
            <a:lvl2pPr marL="285750" indent="-285750">
              <a:lnSpc>
                <a:spcPct val="110000"/>
              </a:lnSpc>
              <a:spcBef>
                <a:spcPts val="300"/>
              </a:spcBef>
              <a:spcAft>
                <a:spcPts val="300"/>
              </a:spcAft>
              <a:buFont typeface="Arial" panose="020B0604020202020204" pitchFamily="34" charset="0"/>
              <a:buChar char="•"/>
              <a:defRPr>
                <a:solidFill>
                  <a:schemeClr val="bg1"/>
                </a:solidFill>
              </a:defRPr>
            </a:lvl2pPr>
          </a:lstStyle>
          <a:p>
            <a:pPr lvl="0"/>
            <a:r>
              <a:rPr lang="en-US" dirty="0"/>
              <a:t>Edit Master text styles</a:t>
            </a:r>
          </a:p>
          <a:p>
            <a:pPr lvl="1"/>
            <a:r>
              <a:rPr lang="en-US" dirty="0"/>
              <a:t>Second level</a:t>
            </a:r>
          </a:p>
        </p:txBody>
      </p:sp>
      <p:pic>
        <p:nvPicPr>
          <p:cNvPr id="7" name="Picture 6">
            <a:extLst>
              <a:ext uri="{FF2B5EF4-FFF2-40B4-BE49-F238E27FC236}">
                <a16:creationId xmlns:a16="http://schemas.microsoft.com/office/drawing/2014/main" xmlns="" id="{B534DCDC-2D98-BD42-BA76-82F752C6775E}"/>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10312" y="6327648"/>
            <a:ext cx="679569" cy="448056"/>
          </a:xfrm>
          <a:prstGeom prst="rect">
            <a:avLst/>
          </a:prstGeom>
        </p:spPr>
      </p:pic>
      <p:pic>
        <p:nvPicPr>
          <p:cNvPr id="9" name="Picture 8">
            <a:extLst>
              <a:ext uri="{FF2B5EF4-FFF2-40B4-BE49-F238E27FC236}">
                <a16:creationId xmlns:a16="http://schemas.microsoft.com/office/drawing/2014/main" xmlns="" id="{1630E0D6-3E9F-3546-8638-7C4D345B5C2B}"/>
              </a:ext>
            </a:extLst>
          </p:cNvPr>
          <p:cNvPicPr>
            <a:picLocks noChangeAspect="1"/>
          </p:cNvPicPr>
          <p:nvPr userDrawn="1"/>
        </p:nvPicPr>
        <p:blipFill rotWithShape="1">
          <a:blip r:embed="rId3" cstate="print">
            <a:extLst>
              <a:ext uri="{28A0092B-C50C-407E-A947-70E740481C1C}">
                <a14:useLocalDpi xmlns:a14="http://schemas.microsoft.com/office/drawing/2010/main" val="0"/>
              </a:ext>
            </a:extLst>
          </a:blip>
          <a:srcRect l="22042" r="21624" b="28483"/>
          <a:stretch/>
        </p:blipFill>
        <p:spPr>
          <a:xfrm>
            <a:off x="8430768" y="6327648"/>
            <a:ext cx="458598" cy="448056"/>
          </a:xfrm>
          <a:prstGeom prst="rect">
            <a:avLst/>
          </a:prstGeom>
        </p:spPr>
      </p:pic>
    </p:spTree>
    <p:extLst>
      <p:ext uri="{BB962C8B-B14F-4D97-AF65-F5344CB8AC3E}">
        <p14:creationId xmlns:p14="http://schemas.microsoft.com/office/powerpoint/2010/main" val="3072106379"/>
      </p:ext>
    </p:extLst>
  </p:cSld>
  <p:clrMapOvr>
    <a:overrideClrMapping bg1="lt1" tx1="dk1" bg2="lt2" tx2="dk2" accent1="accent1" accent2="accent2" accent3="accent3" accent4="accent4" accent5="accent5" accent6="accent6" hlink="hlink" folHlink="folHlink"/>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preserve="1" userDrawn="1">
  <p:cSld name="1_Chapter Header">
    <p:bg>
      <p:bgPr>
        <a:solidFill>
          <a:schemeClr val="accent1">
            <a:lumMod val="60000"/>
            <a:lumOff val="4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8914" y="692150"/>
            <a:ext cx="6126480" cy="1231106"/>
          </a:xfrm>
        </p:spPr>
        <p:txBody>
          <a:bodyPr wrap="square" anchor="t" anchorCtr="0">
            <a:spAutoFit/>
          </a:bodyPr>
          <a:lstStyle>
            <a:lvl1pPr>
              <a:lnSpc>
                <a:spcPct val="100000"/>
              </a:lnSpc>
              <a:defRPr sz="4000" kern="100" spc="0" baseline="0">
                <a:solidFill>
                  <a:schemeClr val="bg1"/>
                </a:solidFill>
              </a:defRPr>
            </a:lvl1pPr>
          </a:lstStyle>
          <a:p>
            <a:r>
              <a:rPr lang="en-US" dirty="0"/>
              <a:t>Click to edit Master title style</a:t>
            </a:r>
          </a:p>
        </p:txBody>
      </p:sp>
      <p:sp>
        <p:nvSpPr>
          <p:cNvPr id="10" name="Text Placeholder 9">
            <a:extLst>
              <a:ext uri="{FF2B5EF4-FFF2-40B4-BE49-F238E27FC236}">
                <a16:creationId xmlns:a16="http://schemas.microsoft.com/office/drawing/2014/main" xmlns="" id="{9DAA68C7-ABEA-5343-B49B-E93BDD4EB38F}"/>
              </a:ext>
            </a:extLst>
          </p:cNvPr>
          <p:cNvSpPr>
            <a:spLocks noGrp="1"/>
          </p:cNvSpPr>
          <p:nvPr>
            <p:ph type="body" sz="quarter" idx="11" hasCustomPrompt="1"/>
          </p:nvPr>
        </p:nvSpPr>
        <p:spPr>
          <a:xfrm>
            <a:off x="6585394" y="566928"/>
            <a:ext cx="2093977" cy="1854793"/>
          </a:xfrm>
        </p:spPr>
        <p:txBody>
          <a:bodyPr anchor="t"/>
          <a:lstStyle>
            <a:lvl1pPr algn="r">
              <a:lnSpc>
                <a:spcPct val="100000"/>
              </a:lnSpc>
              <a:spcBef>
                <a:spcPts val="0"/>
              </a:spcBef>
              <a:spcAft>
                <a:spcPts val="0"/>
              </a:spcAft>
              <a:defRPr sz="8000">
                <a:solidFill>
                  <a:schemeClr val="bg1"/>
                </a:solidFill>
                <a:latin typeface="+mj-lt"/>
              </a:defRPr>
            </a:lvl1pPr>
            <a:lvl2pPr>
              <a:defRPr sz="4000">
                <a:solidFill>
                  <a:schemeClr val="bg1"/>
                </a:solidFill>
              </a:defRPr>
            </a:lvl2pPr>
            <a:lvl3pPr>
              <a:defRPr sz="4000">
                <a:solidFill>
                  <a:schemeClr val="bg1"/>
                </a:solidFill>
              </a:defRPr>
            </a:lvl3pPr>
            <a:lvl4pPr>
              <a:defRPr sz="4000">
                <a:solidFill>
                  <a:schemeClr val="bg1"/>
                </a:solidFill>
              </a:defRPr>
            </a:lvl4pPr>
            <a:lvl5pPr>
              <a:defRPr sz="4000">
                <a:solidFill>
                  <a:schemeClr val="bg1"/>
                </a:solidFill>
              </a:defRPr>
            </a:lvl5pPr>
          </a:lstStyle>
          <a:p>
            <a:pPr lvl="0"/>
            <a:r>
              <a:rPr lang="en-US" dirty="0"/>
              <a:t>##</a:t>
            </a:r>
          </a:p>
        </p:txBody>
      </p:sp>
      <p:cxnSp>
        <p:nvCxnSpPr>
          <p:cNvPr id="8" name="Straight Connector 7">
            <a:extLst>
              <a:ext uri="{FF2B5EF4-FFF2-40B4-BE49-F238E27FC236}">
                <a16:creationId xmlns:a16="http://schemas.microsoft.com/office/drawing/2014/main" xmlns="" id="{01CE4DB8-376F-B543-AB57-3A546C296241}"/>
              </a:ext>
            </a:extLst>
          </p:cNvPr>
          <p:cNvCxnSpPr/>
          <p:nvPr userDrawn="1"/>
        </p:nvCxnSpPr>
        <p:spPr>
          <a:xfrm>
            <a:off x="458915" y="3078734"/>
            <a:ext cx="8220456" cy="0"/>
          </a:xfrm>
          <a:prstGeom prst="line">
            <a:avLst/>
          </a:prstGeom>
          <a:ln w="3175">
            <a:solidFill>
              <a:schemeClr val="bg1"/>
            </a:solidFill>
          </a:ln>
        </p:spPr>
        <p:style>
          <a:lnRef idx="1">
            <a:schemeClr val="accent1"/>
          </a:lnRef>
          <a:fillRef idx="0">
            <a:schemeClr val="accent1"/>
          </a:fillRef>
          <a:effectRef idx="0">
            <a:schemeClr val="accent1"/>
          </a:effectRef>
          <a:fontRef idx="minor">
            <a:schemeClr val="tx1"/>
          </a:fontRef>
        </p:style>
      </p:cxnSp>
      <p:sp>
        <p:nvSpPr>
          <p:cNvPr id="9" name="Text Placeholder 7">
            <a:extLst>
              <a:ext uri="{FF2B5EF4-FFF2-40B4-BE49-F238E27FC236}">
                <a16:creationId xmlns:a16="http://schemas.microsoft.com/office/drawing/2014/main" xmlns="" id="{94124707-D7F8-744A-A6AC-FA44A9F098ED}"/>
              </a:ext>
            </a:extLst>
          </p:cNvPr>
          <p:cNvSpPr>
            <a:spLocks noGrp="1"/>
          </p:cNvSpPr>
          <p:nvPr>
            <p:ph type="body" sz="quarter" idx="12"/>
          </p:nvPr>
        </p:nvSpPr>
        <p:spPr>
          <a:xfrm>
            <a:off x="458915" y="3270990"/>
            <a:ext cx="4398963" cy="307777"/>
          </a:xfrm>
        </p:spPr>
        <p:txBody>
          <a:bodyPr>
            <a:noAutofit/>
          </a:bodyPr>
          <a:lstStyle>
            <a:lvl1pPr>
              <a:lnSpc>
                <a:spcPct val="100000"/>
              </a:lnSpc>
              <a:spcBef>
                <a:spcPts val="0"/>
              </a:spcBef>
              <a:spcAft>
                <a:spcPts val="0"/>
              </a:spcAft>
              <a:defRPr sz="2000" cap="all" baseline="0">
                <a:solidFill>
                  <a:schemeClr val="bg1"/>
                </a:solidFill>
              </a:defRPr>
            </a:lvl1pPr>
          </a:lstStyle>
          <a:p>
            <a:pPr lvl="0"/>
            <a:r>
              <a:rPr lang="en-US" dirty="0"/>
              <a:t>Edit Master text styles</a:t>
            </a:r>
          </a:p>
        </p:txBody>
      </p:sp>
      <p:sp>
        <p:nvSpPr>
          <p:cNvPr id="4" name="Text Placeholder 3">
            <a:extLst>
              <a:ext uri="{FF2B5EF4-FFF2-40B4-BE49-F238E27FC236}">
                <a16:creationId xmlns:a16="http://schemas.microsoft.com/office/drawing/2014/main" xmlns="" id="{37492366-E310-1E4E-AA94-9331CDD15F57}"/>
              </a:ext>
            </a:extLst>
          </p:cNvPr>
          <p:cNvSpPr>
            <a:spLocks noGrp="1"/>
          </p:cNvSpPr>
          <p:nvPr>
            <p:ph type="body" sz="quarter" idx="13"/>
          </p:nvPr>
        </p:nvSpPr>
        <p:spPr>
          <a:xfrm>
            <a:off x="458914" y="1957981"/>
            <a:ext cx="6126480" cy="588962"/>
          </a:xfrm>
        </p:spPr>
        <p:txBody>
          <a:bodyPr/>
          <a:lstStyle>
            <a:lvl1pPr>
              <a:defRPr sz="2800" cap="all" baseline="0">
                <a:solidFill>
                  <a:schemeClr val="bg1"/>
                </a:solidFill>
              </a:defRPr>
            </a:lvl1pPr>
          </a:lstStyle>
          <a:p>
            <a:pPr lvl="0"/>
            <a:r>
              <a:rPr lang="en-US" dirty="0"/>
              <a:t>Edit Master text styles</a:t>
            </a:r>
          </a:p>
        </p:txBody>
      </p:sp>
      <p:sp>
        <p:nvSpPr>
          <p:cNvPr id="5" name="Text Placeholder 4">
            <a:extLst>
              <a:ext uri="{FF2B5EF4-FFF2-40B4-BE49-F238E27FC236}">
                <a16:creationId xmlns:a16="http://schemas.microsoft.com/office/drawing/2014/main" xmlns="" id="{3A5B3668-1FC2-7540-BF6F-EF3FC3EE0BE4}"/>
              </a:ext>
            </a:extLst>
          </p:cNvPr>
          <p:cNvSpPr>
            <a:spLocks noGrp="1"/>
          </p:cNvSpPr>
          <p:nvPr>
            <p:ph type="body" sz="quarter" idx="14"/>
          </p:nvPr>
        </p:nvSpPr>
        <p:spPr>
          <a:xfrm>
            <a:off x="458913" y="3771022"/>
            <a:ext cx="8220457" cy="2670048"/>
          </a:xfrm>
        </p:spPr>
        <p:txBody>
          <a:bodyPr/>
          <a:lstStyle>
            <a:lvl1pPr>
              <a:lnSpc>
                <a:spcPct val="110000"/>
              </a:lnSpc>
              <a:spcBef>
                <a:spcPts val="300"/>
              </a:spcBef>
              <a:spcAft>
                <a:spcPts val="300"/>
              </a:spcAft>
              <a:defRPr b="0">
                <a:solidFill>
                  <a:schemeClr val="bg1"/>
                </a:solidFill>
              </a:defRPr>
            </a:lvl1pPr>
            <a:lvl2pPr marL="285750" indent="-285750">
              <a:lnSpc>
                <a:spcPct val="110000"/>
              </a:lnSpc>
              <a:spcBef>
                <a:spcPts val="300"/>
              </a:spcBef>
              <a:spcAft>
                <a:spcPts val="300"/>
              </a:spcAft>
              <a:buFont typeface="Arial" panose="020B0604020202020204" pitchFamily="34" charset="0"/>
              <a:buChar char="•"/>
              <a:defRPr>
                <a:solidFill>
                  <a:schemeClr val="bg1"/>
                </a:solidFill>
              </a:defRPr>
            </a:lvl2pPr>
            <a:lvl3pPr>
              <a:lnSpc>
                <a:spcPct val="110000"/>
              </a:lnSpc>
              <a:spcBef>
                <a:spcPts val="300"/>
              </a:spcBef>
              <a:spcAft>
                <a:spcPts val="300"/>
              </a:spcAft>
              <a:defRPr>
                <a:solidFill>
                  <a:schemeClr val="bg1"/>
                </a:solidFill>
              </a:defRPr>
            </a:lvl3pPr>
            <a:lvl4pPr>
              <a:lnSpc>
                <a:spcPct val="110000"/>
              </a:lnSpc>
              <a:spcBef>
                <a:spcPts val="300"/>
              </a:spcBef>
              <a:spcAft>
                <a:spcPts val="300"/>
              </a:spcAft>
              <a:defRPr>
                <a:solidFill>
                  <a:schemeClr val="bg1"/>
                </a:solidFill>
              </a:defRPr>
            </a:lvl4pPr>
            <a:lvl5pPr>
              <a:lnSpc>
                <a:spcPct val="110000"/>
              </a:lnSpc>
              <a:spcBef>
                <a:spcPts val="300"/>
              </a:spcBef>
              <a:spcAft>
                <a:spcPts val="300"/>
              </a:spcAft>
              <a:defRPr>
                <a:solidFill>
                  <a:schemeClr val="bg1"/>
                </a:solidFill>
              </a:defRPr>
            </a:lvl5pPr>
          </a:lstStyle>
          <a:p>
            <a:pPr lvl="0"/>
            <a:r>
              <a:rPr lang="en-US" dirty="0"/>
              <a:t>Edit Master text styles</a:t>
            </a:r>
          </a:p>
          <a:p>
            <a:pPr lvl="1"/>
            <a:r>
              <a:rPr lang="en-US" dirty="0"/>
              <a:t>Second level</a:t>
            </a:r>
          </a:p>
        </p:txBody>
      </p:sp>
      <p:pic>
        <p:nvPicPr>
          <p:cNvPr id="11" name="Picture 10">
            <a:extLst>
              <a:ext uri="{FF2B5EF4-FFF2-40B4-BE49-F238E27FC236}">
                <a16:creationId xmlns:a16="http://schemas.microsoft.com/office/drawing/2014/main" xmlns="" id="{BFFD20EA-AC0B-724B-A49C-E8EBC6F49BA7}"/>
              </a:ext>
            </a:extLst>
          </p:cNvPr>
          <p:cNvPicPr>
            <a:picLocks noChangeAspect="1"/>
          </p:cNvPicPr>
          <p:nvPr userDrawn="1"/>
        </p:nvPicPr>
        <p:blipFill rotWithShape="1">
          <a:blip r:embed="rId2" cstate="print">
            <a:extLst>
              <a:ext uri="{28A0092B-C50C-407E-A947-70E740481C1C}">
                <a14:useLocalDpi xmlns:a14="http://schemas.microsoft.com/office/drawing/2010/main" val="0"/>
              </a:ext>
            </a:extLst>
          </a:blip>
          <a:srcRect l="22042" r="21624" b="28483"/>
          <a:stretch/>
        </p:blipFill>
        <p:spPr>
          <a:xfrm>
            <a:off x="8430768" y="6327648"/>
            <a:ext cx="458598" cy="448056"/>
          </a:xfrm>
          <a:prstGeom prst="rect">
            <a:avLst/>
          </a:prstGeom>
        </p:spPr>
      </p:pic>
      <p:pic>
        <p:nvPicPr>
          <p:cNvPr id="12" name="Picture 11">
            <a:extLst>
              <a:ext uri="{FF2B5EF4-FFF2-40B4-BE49-F238E27FC236}">
                <a16:creationId xmlns:a16="http://schemas.microsoft.com/office/drawing/2014/main" xmlns="" id="{B785E657-2547-4741-9AB4-A15A4A08C8DA}"/>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210312" y="6327648"/>
            <a:ext cx="679569" cy="448056"/>
          </a:xfrm>
          <a:prstGeom prst="rect">
            <a:avLst/>
          </a:prstGeom>
        </p:spPr>
      </p:pic>
    </p:spTree>
    <p:extLst>
      <p:ext uri="{BB962C8B-B14F-4D97-AF65-F5344CB8AC3E}">
        <p14:creationId xmlns:p14="http://schemas.microsoft.com/office/powerpoint/2010/main" val="2739185529"/>
      </p:ext>
    </p:extLst>
  </p:cSld>
  <p:clrMapOvr>
    <a:overrideClrMapping bg1="lt1" tx1="dk1" bg2="lt2" tx2="dk2" accent1="accent1" accent2="accent2" accent3="accent3" accent4="accent4" accent5="accent5" accent6="accent6" hlink="hlink" folHlink="folHlink"/>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preserve="1" userDrawn="1">
  <p:cSld name="1_Part Head 1">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64629" y="3435350"/>
            <a:ext cx="8214741" cy="1234440"/>
          </a:xfrm>
        </p:spPr>
        <p:txBody>
          <a:bodyPr wrap="square" anchor="t" anchorCtr="0">
            <a:spAutoFit/>
          </a:bodyPr>
          <a:lstStyle>
            <a:lvl1pPr>
              <a:lnSpc>
                <a:spcPct val="100000"/>
              </a:lnSpc>
              <a:defRPr sz="8000" kern="100" spc="0" baseline="0">
                <a:solidFill>
                  <a:schemeClr val="bg1"/>
                </a:solidFill>
              </a:defRPr>
            </a:lvl1pPr>
          </a:lstStyle>
          <a:p>
            <a:r>
              <a:rPr lang="en-US" dirty="0"/>
              <a:t>Click to edit Master title style</a:t>
            </a:r>
          </a:p>
        </p:txBody>
      </p:sp>
      <p:cxnSp>
        <p:nvCxnSpPr>
          <p:cNvPr id="13" name="Straight Connector 12">
            <a:extLst>
              <a:ext uri="{FF2B5EF4-FFF2-40B4-BE49-F238E27FC236}">
                <a16:creationId xmlns:a16="http://schemas.microsoft.com/office/drawing/2014/main" xmlns="" id="{AACC1672-7A06-C545-AAE3-7DFA2FDA2803}"/>
              </a:ext>
            </a:extLst>
          </p:cNvPr>
          <p:cNvCxnSpPr/>
          <p:nvPr userDrawn="1"/>
        </p:nvCxnSpPr>
        <p:spPr>
          <a:xfrm>
            <a:off x="458914" y="3429000"/>
            <a:ext cx="8220456" cy="0"/>
          </a:xfrm>
          <a:prstGeom prst="line">
            <a:avLst/>
          </a:prstGeom>
          <a:ln w="3175">
            <a:solidFill>
              <a:schemeClr val="bg1"/>
            </a:solidFill>
          </a:ln>
        </p:spPr>
        <p:style>
          <a:lnRef idx="1">
            <a:schemeClr val="accent1"/>
          </a:lnRef>
          <a:fillRef idx="0">
            <a:schemeClr val="accent1"/>
          </a:fillRef>
          <a:effectRef idx="0">
            <a:schemeClr val="accent1"/>
          </a:effectRef>
          <a:fontRef idx="minor">
            <a:schemeClr val="tx1"/>
          </a:fontRef>
        </p:style>
      </p:cxnSp>
      <p:sp>
        <p:nvSpPr>
          <p:cNvPr id="5" name="Text Placeholder 4">
            <a:extLst>
              <a:ext uri="{FF2B5EF4-FFF2-40B4-BE49-F238E27FC236}">
                <a16:creationId xmlns:a16="http://schemas.microsoft.com/office/drawing/2014/main" xmlns="" id="{291EA9E7-B6D0-B34E-BC42-0D5094490C55}"/>
              </a:ext>
            </a:extLst>
          </p:cNvPr>
          <p:cNvSpPr>
            <a:spLocks noGrp="1"/>
          </p:cNvSpPr>
          <p:nvPr>
            <p:ph type="body" sz="quarter" idx="10" hasCustomPrompt="1"/>
          </p:nvPr>
        </p:nvSpPr>
        <p:spPr>
          <a:xfrm>
            <a:off x="464629" y="4669790"/>
            <a:ext cx="8214741" cy="1168400"/>
          </a:xfrm>
        </p:spPr>
        <p:txBody>
          <a:bodyPr/>
          <a:lstStyle>
            <a:lvl1pPr>
              <a:defRPr sz="4000" cap="all" baseline="0">
                <a:solidFill>
                  <a:schemeClr val="bg1"/>
                </a:solidFill>
              </a:defRPr>
            </a:lvl1pPr>
          </a:lstStyle>
          <a:p>
            <a:pPr lvl="0"/>
            <a:r>
              <a:rPr lang="en-US" dirty="0"/>
              <a:t>EDIT MASTER TEXT STYLES</a:t>
            </a:r>
          </a:p>
        </p:txBody>
      </p:sp>
      <p:pic>
        <p:nvPicPr>
          <p:cNvPr id="6" name="Picture 5">
            <a:extLst>
              <a:ext uri="{FF2B5EF4-FFF2-40B4-BE49-F238E27FC236}">
                <a16:creationId xmlns:a16="http://schemas.microsoft.com/office/drawing/2014/main" xmlns="" id="{D0C2D5C3-E7C3-9345-AC67-4EA9FE8D873E}"/>
              </a:ext>
            </a:extLst>
          </p:cNvPr>
          <p:cNvPicPr>
            <a:picLocks noChangeAspect="1"/>
          </p:cNvPicPr>
          <p:nvPr userDrawn="1"/>
        </p:nvPicPr>
        <p:blipFill rotWithShape="1">
          <a:blip r:embed="rId2" cstate="print">
            <a:extLst>
              <a:ext uri="{28A0092B-C50C-407E-A947-70E740481C1C}">
                <a14:useLocalDpi xmlns:a14="http://schemas.microsoft.com/office/drawing/2010/main" val="0"/>
              </a:ext>
            </a:extLst>
          </a:blip>
          <a:srcRect l="22042" r="21624" b="28483"/>
          <a:stretch/>
        </p:blipFill>
        <p:spPr>
          <a:xfrm>
            <a:off x="8430768" y="6327648"/>
            <a:ext cx="458598" cy="448056"/>
          </a:xfrm>
          <a:prstGeom prst="rect">
            <a:avLst/>
          </a:prstGeom>
        </p:spPr>
      </p:pic>
      <p:pic>
        <p:nvPicPr>
          <p:cNvPr id="7" name="Picture 6">
            <a:extLst>
              <a:ext uri="{FF2B5EF4-FFF2-40B4-BE49-F238E27FC236}">
                <a16:creationId xmlns:a16="http://schemas.microsoft.com/office/drawing/2014/main" xmlns="" id="{5D61EE96-C244-0448-B46F-A69A1DE9EAA6}"/>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210312" y="6327648"/>
            <a:ext cx="679569" cy="448056"/>
          </a:xfrm>
          <a:prstGeom prst="rect">
            <a:avLst/>
          </a:prstGeom>
        </p:spPr>
      </p:pic>
    </p:spTree>
    <p:extLst>
      <p:ext uri="{BB962C8B-B14F-4D97-AF65-F5344CB8AC3E}">
        <p14:creationId xmlns:p14="http://schemas.microsoft.com/office/powerpoint/2010/main" val="3421035753"/>
      </p:ext>
    </p:extLst>
  </p:cSld>
  <p:clrMapOvr>
    <a:overrideClrMapping bg1="lt1" tx1="dk1" bg2="lt2" tx2="dk2" accent1="accent1" accent2="accent2" accent3="accent3" accent4="accent4" accent5="accent5" accent6="accent6" hlink="hlink" folHlink="folHlink"/>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preserve="1" userDrawn="1">
  <p:cSld name="3_Chapter Header">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8914" y="692150"/>
            <a:ext cx="6126480" cy="1231106"/>
          </a:xfrm>
        </p:spPr>
        <p:txBody>
          <a:bodyPr wrap="square" anchor="t" anchorCtr="0">
            <a:spAutoFit/>
          </a:bodyPr>
          <a:lstStyle>
            <a:lvl1pPr>
              <a:lnSpc>
                <a:spcPct val="100000"/>
              </a:lnSpc>
              <a:defRPr sz="4000" kern="100" spc="0" baseline="0">
                <a:solidFill>
                  <a:schemeClr val="bg1"/>
                </a:solidFill>
              </a:defRPr>
            </a:lvl1pPr>
          </a:lstStyle>
          <a:p>
            <a:r>
              <a:rPr lang="en-US" dirty="0"/>
              <a:t>Click to edit Master title style</a:t>
            </a:r>
          </a:p>
        </p:txBody>
      </p:sp>
      <p:sp>
        <p:nvSpPr>
          <p:cNvPr id="10" name="Text Placeholder 9">
            <a:extLst>
              <a:ext uri="{FF2B5EF4-FFF2-40B4-BE49-F238E27FC236}">
                <a16:creationId xmlns:a16="http://schemas.microsoft.com/office/drawing/2014/main" xmlns="" id="{9DAA68C7-ABEA-5343-B49B-E93BDD4EB38F}"/>
              </a:ext>
            </a:extLst>
          </p:cNvPr>
          <p:cNvSpPr>
            <a:spLocks noGrp="1"/>
          </p:cNvSpPr>
          <p:nvPr>
            <p:ph type="body" sz="quarter" idx="11" hasCustomPrompt="1"/>
          </p:nvPr>
        </p:nvSpPr>
        <p:spPr>
          <a:xfrm>
            <a:off x="6585394" y="566928"/>
            <a:ext cx="2093977" cy="1856232"/>
          </a:xfrm>
        </p:spPr>
        <p:txBody>
          <a:bodyPr anchor="t"/>
          <a:lstStyle>
            <a:lvl1pPr algn="r">
              <a:lnSpc>
                <a:spcPct val="100000"/>
              </a:lnSpc>
              <a:spcBef>
                <a:spcPts val="0"/>
              </a:spcBef>
              <a:spcAft>
                <a:spcPts val="0"/>
              </a:spcAft>
              <a:defRPr sz="8000">
                <a:solidFill>
                  <a:schemeClr val="bg1"/>
                </a:solidFill>
                <a:latin typeface="+mj-lt"/>
              </a:defRPr>
            </a:lvl1pPr>
            <a:lvl2pPr>
              <a:defRPr sz="4000">
                <a:solidFill>
                  <a:schemeClr val="bg1"/>
                </a:solidFill>
              </a:defRPr>
            </a:lvl2pPr>
            <a:lvl3pPr>
              <a:defRPr sz="4000">
                <a:solidFill>
                  <a:schemeClr val="bg1"/>
                </a:solidFill>
              </a:defRPr>
            </a:lvl3pPr>
            <a:lvl4pPr>
              <a:defRPr sz="4000">
                <a:solidFill>
                  <a:schemeClr val="bg1"/>
                </a:solidFill>
              </a:defRPr>
            </a:lvl4pPr>
            <a:lvl5pPr>
              <a:defRPr sz="4000">
                <a:solidFill>
                  <a:schemeClr val="bg1"/>
                </a:solidFill>
              </a:defRPr>
            </a:lvl5pPr>
          </a:lstStyle>
          <a:p>
            <a:pPr lvl="0"/>
            <a:r>
              <a:rPr lang="en-US" dirty="0"/>
              <a:t>##</a:t>
            </a:r>
          </a:p>
        </p:txBody>
      </p:sp>
      <p:cxnSp>
        <p:nvCxnSpPr>
          <p:cNvPr id="13" name="Straight Connector 12">
            <a:extLst>
              <a:ext uri="{FF2B5EF4-FFF2-40B4-BE49-F238E27FC236}">
                <a16:creationId xmlns:a16="http://schemas.microsoft.com/office/drawing/2014/main" xmlns="" id="{AACC1672-7A06-C545-AAE3-7DFA2FDA2803}"/>
              </a:ext>
            </a:extLst>
          </p:cNvPr>
          <p:cNvCxnSpPr/>
          <p:nvPr userDrawn="1"/>
        </p:nvCxnSpPr>
        <p:spPr>
          <a:xfrm>
            <a:off x="458915" y="3078734"/>
            <a:ext cx="8220456" cy="0"/>
          </a:xfrm>
          <a:prstGeom prst="line">
            <a:avLst/>
          </a:prstGeom>
          <a:ln w="3175">
            <a:solidFill>
              <a:schemeClr val="bg1"/>
            </a:solidFill>
          </a:ln>
        </p:spPr>
        <p:style>
          <a:lnRef idx="1">
            <a:schemeClr val="accent1"/>
          </a:lnRef>
          <a:fillRef idx="0">
            <a:schemeClr val="accent1"/>
          </a:fillRef>
          <a:effectRef idx="0">
            <a:schemeClr val="accent1"/>
          </a:effectRef>
          <a:fontRef idx="minor">
            <a:schemeClr val="tx1"/>
          </a:fontRef>
        </p:style>
      </p:cxnSp>
      <p:sp>
        <p:nvSpPr>
          <p:cNvPr id="8" name="Text Placeholder 7">
            <a:extLst>
              <a:ext uri="{FF2B5EF4-FFF2-40B4-BE49-F238E27FC236}">
                <a16:creationId xmlns:a16="http://schemas.microsoft.com/office/drawing/2014/main" xmlns="" id="{A784C4DB-ECA2-A84F-8F74-B147EF9B362F}"/>
              </a:ext>
            </a:extLst>
          </p:cNvPr>
          <p:cNvSpPr>
            <a:spLocks noGrp="1"/>
          </p:cNvSpPr>
          <p:nvPr>
            <p:ph type="body" sz="quarter" idx="12"/>
          </p:nvPr>
        </p:nvSpPr>
        <p:spPr>
          <a:xfrm>
            <a:off x="458915" y="3270990"/>
            <a:ext cx="4398963" cy="307777"/>
          </a:xfrm>
        </p:spPr>
        <p:txBody>
          <a:bodyPr>
            <a:noAutofit/>
          </a:bodyPr>
          <a:lstStyle>
            <a:lvl1pPr>
              <a:lnSpc>
                <a:spcPct val="100000"/>
              </a:lnSpc>
              <a:spcBef>
                <a:spcPts val="0"/>
              </a:spcBef>
              <a:spcAft>
                <a:spcPts val="0"/>
              </a:spcAft>
              <a:defRPr sz="2000" cap="all" baseline="0">
                <a:solidFill>
                  <a:schemeClr val="bg1"/>
                </a:solidFill>
              </a:defRPr>
            </a:lvl1pPr>
          </a:lstStyle>
          <a:p>
            <a:pPr lvl="0"/>
            <a:r>
              <a:rPr lang="en-US" dirty="0"/>
              <a:t>Edit Master text styles</a:t>
            </a:r>
          </a:p>
        </p:txBody>
      </p:sp>
      <p:sp>
        <p:nvSpPr>
          <p:cNvPr id="4" name="Text Placeholder 3">
            <a:extLst>
              <a:ext uri="{FF2B5EF4-FFF2-40B4-BE49-F238E27FC236}">
                <a16:creationId xmlns:a16="http://schemas.microsoft.com/office/drawing/2014/main" xmlns="" id="{4F75D2FE-E6A5-EA4E-A867-3F7701912E56}"/>
              </a:ext>
            </a:extLst>
          </p:cNvPr>
          <p:cNvSpPr>
            <a:spLocks noGrp="1"/>
          </p:cNvSpPr>
          <p:nvPr>
            <p:ph type="body" sz="quarter" idx="13"/>
          </p:nvPr>
        </p:nvSpPr>
        <p:spPr>
          <a:xfrm>
            <a:off x="456599" y="3767328"/>
            <a:ext cx="8222772" cy="2670048"/>
          </a:xfrm>
        </p:spPr>
        <p:txBody>
          <a:bodyPr/>
          <a:lstStyle>
            <a:lvl1pPr>
              <a:lnSpc>
                <a:spcPct val="110000"/>
              </a:lnSpc>
              <a:spcBef>
                <a:spcPts val="300"/>
              </a:spcBef>
              <a:spcAft>
                <a:spcPts val="300"/>
              </a:spcAft>
              <a:defRPr b="0">
                <a:solidFill>
                  <a:schemeClr val="bg1"/>
                </a:solidFill>
              </a:defRPr>
            </a:lvl1pPr>
            <a:lvl2pPr marL="285750" indent="-285750">
              <a:lnSpc>
                <a:spcPct val="110000"/>
              </a:lnSpc>
              <a:spcBef>
                <a:spcPts val="300"/>
              </a:spcBef>
              <a:spcAft>
                <a:spcPts val="300"/>
              </a:spcAft>
              <a:buFont typeface="Arial" panose="020B0604020202020204" pitchFamily="34" charset="0"/>
              <a:buChar char="•"/>
              <a:defRPr>
                <a:solidFill>
                  <a:schemeClr val="bg1"/>
                </a:solidFill>
              </a:defRPr>
            </a:lvl2pPr>
          </a:lstStyle>
          <a:p>
            <a:pPr lvl="0"/>
            <a:r>
              <a:rPr lang="en-US" dirty="0"/>
              <a:t>Edit Master text styles</a:t>
            </a:r>
          </a:p>
          <a:p>
            <a:pPr lvl="1"/>
            <a:r>
              <a:rPr lang="en-US" dirty="0"/>
              <a:t>Second level</a:t>
            </a:r>
          </a:p>
        </p:txBody>
      </p:sp>
      <p:pic>
        <p:nvPicPr>
          <p:cNvPr id="7" name="Picture 6">
            <a:extLst>
              <a:ext uri="{FF2B5EF4-FFF2-40B4-BE49-F238E27FC236}">
                <a16:creationId xmlns:a16="http://schemas.microsoft.com/office/drawing/2014/main" xmlns="" id="{4DDAD713-8698-2F42-8B3A-1847E2E69D03}"/>
              </a:ext>
            </a:extLst>
          </p:cNvPr>
          <p:cNvPicPr>
            <a:picLocks noChangeAspect="1"/>
          </p:cNvPicPr>
          <p:nvPr userDrawn="1"/>
        </p:nvPicPr>
        <p:blipFill rotWithShape="1">
          <a:blip r:embed="rId2" cstate="print">
            <a:extLst>
              <a:ext uri="{28A0092B-C50C-407E-A947-70E740481C1C}">
                <a14:useLocalDpi xmlns:a14="http://schemas.microsoft.com/office/drawing/2010/main" val="0"/>
              </a:ext>
            </a:extLst>
          </a:blip>
          <a:srcRect l="22042" r="21624" b="28483"/>
          <a:stretch/>
        </p:blipFill>
        <p:spPr>
          <a:xfrm>
            <a:off x="8430768" y="6327648"/>
            <a:ext cx="458598" cy="448056"/>
          </a:xfrm>
          <a:prstGeom prst="rect">
            <a:avLst/>
          </a:prstGeom>
        </p:spPr>
      </p:pic>
      <p:pic>
        <p:nvPicPr>
          <p:cNvPr id="9" name="Picture 8">
            <a:extLst>
              <a:ext uri="{FF2B5EF4-FFF2-40B4-BE49-F238E27FC236}">
                <a16:creationId xmlns:a16="http://schemas.microsoft.com/office/drawing/2014/main" xmlns="" id="{C6289C57-4D95-A149-AF04-134BD333A1A4}"/>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210312" y="6327648"/>
            <a:ext cx="679569" cy="448056"/>
          </a:xfrm>
          <a:prstGeom prst="rect">
            <a:avLst/>
          </a:prstGeom>
        </p:spPr>
      </p:pic>
    </p:spTree>
    <p:extLst>
      <p:ext uri="{BB962C8B-B14F-4D97-AF65-F5344CB8AC3E}">
        <p14:creationId xmlns:p14="http://schemas.microsoft.com/office/powerpoint/2010/main" val="4248840060"/>
      </p:ext>
    </p:extLst>
  </p:cSld>
  <p:clrMapOvr>
    <a:overrideClrMapping bg1="lt1" tx1="dk1" bg2="lt2" tx2="dk2" accent1="accent1" accent2="accent2" accent3="accent3" accent4="accent4" accent5="accent5" accent6="accent6" hlink="hlink" folHlink="folHlink"/>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preserve="1" userDrawn="1">
  <p:cSld name="2_Chapter Header">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8913" y="692150"/>
            <a:ext cx="8220457" cy="615553"/>
          </a:xfrm>
        </p:spPr>
        <p:txBody>
          <a:bodyPr wrap="square" anchor="t" anchorCtr="0">
            <a:spAutoFit/>
          </a:bodyPr>
          <a:lstStyle>
            <a:lvl1pPr>
              <a:lnSpc>
                <a:spcPct val="100000"/>
              </a:lnSpc>
              <a:defRPr sz="4000" kern="100" spc="0" baseline="0">
                <a:solidFill>
                  <a:schemeClr val="tx2"/>
                </a:solidFill>
              </a:defRPr>
            </a:lvl1pPr>
          </a:lstStyle>
          <a:p>
            <a:r>
              <a:rPr lang="en-US" dirty="0"/>
              <a:t>Click to edit Master title style</a:t>
            </a:r>
          </a:p>
        </p:txBody>
      </p:sp>
      <p:cxnSp>
        <p:nvCxnSpPr>
          <p:cNvPr id="13" name="Straight Connector 12">
            <a:extLst>
              <a:ext uri="{FF2B5EF4-FFF2-40B4-BE49-F238E27FC236}">
                <a16:creationId xmlns:a16="http://schemas.microsoft.com/office/drawing/2014/main" xmlns="" id="{AACC1672-7A06-C545-AAE3-7DFA2FDA2803}"/>
              </a:ext>
            </a:extLst>
          </p:cNvPr>
          <p:cNvCxnSpPr/>
          <p:nvPr userDrawn="1"/>
        </p:nvCxnSpPr>
        <p:spPr>
          <a:xfrm>
            <a:off x="458915" y="3078734"/>
            <a:ext cx="8220456" cy="0"/>
          </a:xfrm>
          <a:prstGeom prst="line">
            <a:avLst/>
          </a:prstGeom>
          <a:ln w="3175">
            <a:solidFill>
              <a:schemeClr val="tx2"/>
            </a:solidFill>
          </a:ln>
        </p:spPr>
        <p:style>
          <a:lnRef idx="1">
            <a:schemeClr val="accent1"/>
          </a:lnRef>
          <a:fillRef idx="0">
            <a:schemeClr val="accent1"/>
          </a:fillRef>
          <a:effectRef idx="0">
            <a:schemeClr val="accent1"/>
          </a:effectRef>
          <a:fontRef idx="minor">
            <a:schemeClr val="tx1"/>
          </a:fontRef>
        </p:style>
      </p:cxnSp>
      <p:sp>
        <p:nvSpPr>
          <p:cNvPr id="8" name="Text Placeholder 7">
            <a:extLst>
              <a:ext uri="{FF2B5EF4-FFF2-40B4-BE49-F238E27FC236}">
                <a16:creationId xmlns:a16="http://schemas.microsoft.com/office/drawing/2014/main" xmlns="" id="{A784C4DB-ECA2-A84F-8F74-B147EF9B362F}"/>
              </a:ext>
            </a:extLst>
          </p:cNvPr>
          <p:cNvSpPr>
            <a:spLocks noGrp="1"/>
          </p:cNvSpPr>
          <p:nvPr>
            <p:ph type="body" sz="quarter" idx="12"/>
          </p:nvPr>
        </p:nvSpPr>
        <p:spPr>
          <a:xfrm>
            <a:off x="458915" y="3270990"/>
            <a:ext cx="4398963" cy="307777"/>
          </a:xfrm>
        </p:spPr>
        <p:txBody>
          <a:bodyPr>
            <a:noAutofit/>
          </a:bodyPr>
          <a:lstStyle>
            <a:lvl1pPr>
              <a:lnSpc>
                <a:spcPct val="100000"/>
              </a:lnSpc>
              <a:spcBef>
                <a:spcPts val="0"/>
              </a:spcBef>
              <a:spcAft>
                <a:spcPts val="0"/>
              </a:spcAft>
              <a:defRPr sz="2000" cap="all" baseline="0">
                <a:solidFill>
                  <a:schemeClr val="tx2"/>
                </a:solidFill>
              </a:defRPr>
            </a:lvl1pPr>
          </a:lstStyle>
          <a:p>
            <a:pPr lvl="0"/>
            <a:r>
              <a:rPr lang="en-US" dirty="0"/>
              <a:t>Edit Master text styles</a:t>
            </a:r>
          </a:p>
        </p:txBody>
      </p:sp>
      <p:sp>
        <p:nvSpPr>
          <p:cNvPr id="4" name="Text Placeholder 3">
            <a:extLst>
              <a:ext uri="{FF2B5EF4-FFF2-40B4-BE49-F238E27FC236}">
                <a16:creationId xmlns:a16="http://schemas.microsoft.com/office/drawing/2014/main" xmlns="" id="{4F75D2FE-E6A5-EA4E-A867-3F7701912E56}"/>
              </a:ext>
            </a:extLst>
          </p:cNvPr>
          <p:cNvSpPr>
            <a:spLocks noGrp="1"/>
          </p:cNvSpPr>
          <p:nvPr>
            <p:ph type="body" sz="quarter" idx="13"/>
          </p:nvPr>
        </p:nvSpPr>
        <p:spPr>
          <a:xfrm>
            <a:off x="456599" y="3767328"/>
            <a:ext cx="8222772" cy="2670048"/>
          </a:xfrm>
        </p:spPr>
        <p:txBody>
          <a:bodyPr/>
          <a:lstStyle>
            <a:lvl1pPr>
              <a:lnSpc>
                <a:spcPct val="110000"/>
              </a:lnSpc>
              <a:spcBef>
                <a:spcPts val="300"/>
              </a:spcBef>
              <a:spcAft>
                <a:spcPts val="300"/>
              </a:spcAft>
              <a:defRPr b="0">
                <a:solidFill>
                  <a:schemeClr val="tx2"/>
                </a:solidFill>
              </a:defRPr>
            </a:lvl1pPr>
            <a:lvl2pPr marL="285750" indent="-285750">
              <a:lnSpc>
                <a:spcPct val="110000"/>
              </a:lnSpc>
              <a:spcBef>
                <a:spcPts val="300"/>
              </a:spcBef>
              <a:spcAft>
                <a:spcPts val="300"/>
              </a:spcAft>
              <a:buFont typeface="Arial" panose="020B0604020202020204" pitchFamily="34" charset="0"/>
              <a:buChar char="•"/>
              <a:defRPr>
                <a:solidFill>
                  <a:schemeClr val="tx2"/>
                </a:solidFill>
              </a:defRPr>
            </a:lvl2pPr>
          </a:lstStyle>
          <a:p>
            <a:pPr lvl="0"/>
            <a:r>
              <a:rPr lang="en-US" dirty="0"/>
              <a:t>Edit Master text styles</a:t>
            </a:r>
          </a:p>
          <a:p>
            <a:pPr lvl="1"/>
            <a:r>
              <a:rPr lang="en-US" dirty="0"/>
              <a:t>Second level</a:t>
            </a:r>
          </a:p>
        </p:txBody>
      </p:sp>
      <p:pic>
        <p:nvPicPr>
          <p:cNvPr id="6" name="Picture 5">
            <a:extLst>
              <a:ext uri="{FF2B5EF4-FFF2-40B4-BE49-F238E27FC236}">
                <a16:creationId xmlns:a16="http://schemas.microsoft.com/office/drawing/2014/main" xmlns="" id="{DEF9C081-DBC1-1A4A-ADEC-71E4F26CDDCA}"/>
              </a:ext>
            </a:extLst>
          </p:cNvPr>
          <p:cNvPicPr>
            <a:picLocks noChangeAspect="1"/>
          </p:cNvPicPr>
          <p:nvPr userDrawn="1"/>
        </p:nvPicPr>
        <p:blipFill rotWithShape="1">
          <a:blip r:embed="rId2" cstate="print">
            <a:extLst>
              <a:ext uri="{28A0092B-C50C-407E-A947-70E740481C1C}">
                <a14:useLocalDpi xmlns:a14="http://schemas.microsoft.com/office/drawing/2010/main" val="0"/>
              </a:ext>
            </a:extLst>
          </a:blip>
          <a:srcRect l="22042" r="21624" b="28483"/>
          <a:stretch/>
        </p:blipFill>
        <p:spPr>
          <a:xfrm>
            <a:off x="8430768" y="6327648"/>
            <a:ext cx="458598" cy="448056"/>
          </a:xfrm>
          <a:prstGeom prst="rect">
            <a:avLst/>
          </a:prstGeom>
        </p:spPr>
      </p:pic>
      <p:pic>
        <p:nvPicPr>
          <p:cNvPr id="7" name="Picture 6">
            <a:extLst>
              <a:ext uri="{FF2B5EF4-FFF2-40B4-BE49-F238E27FC236}">
                <a16:creationId xmlns:a16="http://schemas.microsoft.com/office/drawing/2014/main" xmlns="" id="{A023C0D6-CF12-D04F-B1BA-E33B6F22D042}"/>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210312" y="6327648"/>
            <a:ext cx="679569" cy="448056"/>
          </a:xfrm>
          <a:prstGeom prst="rect">
            <a:avLst/>
          </a:prstGeom>
        </p:spPr>
      </p:pic>
    </p:spTree>
    <p:extLst>
      <p:ext uri="{BB962C8B-B14F-4D97-AF65-F5344CB8AC3E}">
        <p14:creationId xmlns:p14="http://schemas.microsoft.com/office/powerpoint/2010/main" val="3305905365"/>
      </p:ext>
    </p:extLst>
  </p:cSld>
  <p:clrMapOvr>
    <a:overrideClrMapping bg1="lt1" tx1="dk1" bg2="lt2" tx2="dk2" accent1="accent1" accent2="accent2" accent3="accent3" accent4="accent4" accent5="accent5" accent6="accent6" hlink="hlink" folHlink="folHlink"/>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Grid">
    <p:spTree>
      <p:nvGrpSpPr>
        <p:cNvPr id="1" name=""/>
        <p:cNvGrpSpPr/>
        <p:nvPr/>
      </p:nvGrpSpPr>
      <p:grpSpPr>
        <a:xfrm>
          <a:off x="0" y="0"/>
          <a:ext cx="0" cy="0"/>
          <a:chOff x="0" y="0"/>
          <a:chExt cx="0" cy="0"/>
        </a:xfrm>
      </p:grpSpPr>
      <p:grpSp>
        <p:nvGrpSpPr>
          <p:cNvPr id="4" name="Group 3"/>
          <p:cNvGrpSpPr/>
          <p:nvPr userDrawn="1"/>
        </p:nvGrpSpPr>
        <p:grpSpPr>
          <a:xfrm>
            <a:off x="0" y="0"/>
            <a:ext cx="9144000" cy="6858000"/>
            <a:chOff x="0" y="0"/>
            <a:chExt cx="9144000" cy="6858000"/>
          </a:xfrm>
        </p:grpSpPr>
        <p:cxnSp>
          <p:nvCxnSpPr>
            <p:cNvPr id="49" name="Straight Connector 48"/>
            <p:cNvCxnSpPr/>
            <p:nvPr userDrawn="1"/>
          </p:nvCxnSpPr>
          <p:spPr>
            <a:xfrm>
              <a:off x="457200" y="0"/>
              <a:ext cx="0" cy="6858000"/>
            </a:xfrm>
            <a:prstGeom prst="line">
              <a:avLst/>
            </a:prstGeom>
            <a:ln>
              <a:solidFill>
                <a:srgbClr val="FF0066"/>
              </a:solidFill>
              <a:prstDash val="sysDash"/>
            </a:ln>
          </p:spPr>
          <p:style>
            <a:lnRef idx="1">
              <a:schemeClr val="accent1"/>
            </a:lnRef>
            <a:fillRef idx="0">
              <a:schemeClr val="accent1"/>
            </a:fillRef>
            <a:effectRef idx="0">
              <a:schemeClr val="accent1"/>
            </a:effectRef>
            <a:fontRef idx="minor">
              <a:schemeClr val="tx1"/>
            </a:fontRef>
          </p:style>
        </p:cxnSp>
        <p:cxnSp>
          <p:nvCxnSpPr>
            <p:cNvPr id="50" name="Straight Connector 49"/>
            <p:cNvCxnSpPr/>
            <p:nvPr userDrawn="1"/>
          </p:nvCxnSpPr>
          <p:spPr>
            <a:xfrm>
              <a:off x="8686800" y="0"/>
              <a:ext cx="0" cy="6858000"/>
            </a:xfrm>
            <a:prstGeom prst="line">
              <a:avLst/>
            </a:prstGeom>
            <a:ln>
              <a:solidFill>
                <a:srgbClr val="FF0066"/>
              </a:solidFill>
              <a:prstDash val="sysDash"/>
            </a:ln>
          </p:spPr>
          <p:style>
            <a:lnRef idx="1">
              <a:schemeClr val="accent1"/>
            </a:lnRef>
            <a:fillRef idx="0">
              <a:schemeClr val="accent1"/>
            </a:fillRef>
            <a:effectRef idx="0">
              <a:schemeClr val="accent1"/>
            </a:effectRef>
            <a:fontRef idx="minor">
              <a:schemeClr val="tx1"/>
            </a:fontRef>
          </p:style>
        </p:cxnSp>
        <p:cxnSp>
          <p:nvCxnSpPr>
            <p:cNvPr id="81" name="Straight Connector 80"/>
            <p:cNvCxnSpPr/>
            <p:nvPr userDrawn="1"/>
          </p:nvCxnSpPr>
          <p:spPr>
            <a:xfrm>
              <a:off x="1113726" y="0"/>
              <a:ext cx="0" cy="6858000"/>
            </a:xfrm>
            <a:prstGeom prst="line">
              <a:avLst/>
            </a:prstGeom>
            <a:ln>
              <a:solidFill>
                <a:srgbClr val="FF0066"/>
              </a:solidFill>
              <a:prstDash val="sysDash"/>
            </a:ln>
          </p:spPr>
          <p:style>
            <a:lnRef idx="1">
              <a:schemeClr val="accent1"/>
            </a:lnRef>
            <a:fillRef idx="0">
              <a:schemeClr val="accent1"/>
            </a:fillRef>
            <a:effectRef idx="0">
              <a:schemeClr val="accent1"/>
            </a:effectRef>
            <a:fontRef idx="minor">
              <a:schemeClr val="tx1"/>
            </a:fontRef>
          </p:style>
        </p:cxnSp>
        <p:cxnSp>
          <p:nvCxnSpPr>
            <p:cNvPr id="82" name="Straight Connector 81"/>
            <p:cNvCxnSpPr/>
            <p:nvPr userDrawn="1"/>
          </p:nvCxnSpPr>
          <p:spPr>
            <a:xfrm>
              <a:off x="1300622" y="0"/>
              <a:ext cx="0" cy="6858000"/>
            </a:xfrm>
            <a:prstGeom prst="line">
              <a:avLst/>
            </a:prstGeom>
            <a:ln>
              <a:solidFill>
                <a:srgbClr val="FF0066"/>
              </a:solidFill>
              <a:prstDash val="sysDash"/>
            </a:ln>
          </p:spPr>
          <p:style>
            <a:lnRef idx="1">
              <a:schemeClr val="accent1"/>
            </a:lnRef>
            <a:fillRef idx="0">
              <a:schemeClr val="accent1"/>
            </a:fillRef>
            <a:effectRef idx="0">
              <a:schemeClr val="accent1"/>
            </a:effectRef>
            <a:fontRef idx="minor">
              <a:schemeClr val="tx1"/>
            </a:fontRef>
          </p:style>
        </p:cxnSp>
        <p:cxnSp>
          <p:nvCxnSpPr>
            <p:cNvPr id="79" name="Straight Connector 78"/>
            <p:cNvCxnSpPr/>
            <p:nvPr userDrawn="1"/>
          </p:nvCxnSpPr>
          <p:spPr>
            <a:xfrm>
              <a:off x="1954396" y="0"/>
              <a:ext cx="0" cy="6858000"/>
            </a:xfrm>
            <a:prstGeom prst="line">
              <a:avLst/>
            </a:prstGeom>
            <a:ln>
              <a:solidFill>
                <a:srgbClr val="FF0066"/>
              </a:solidFill>
              <a:prstDash val="sysDash"/>
            </a:ln>
          </p:spPr>
          <p:style>
            <a:lnRef idx="1">
              <a:schemeClr val="accent1"/>
            </a:lnRef>
            <a:fillRef idx="0">
              <a:schemeClr val="accent1"/>
            </a:fillRef>
            <a:effectRef idx="0">
              <a:schemeClr val="accent1"/>
            </a:effectRef>
            <a:fontRef idx="minor">
              <a:schemeClr val="tx1"/>
            </a:fontRef>
          </p:style>
        </p:cxnSp>
        <p:cxnSp>
          <p:nvCxnSpPr>
            <p:cNvPr id="80" name="Straight Connector 79"/>
            <p:cNvCxnSpPr/>
            <p:nvPr userDrawn="1"/>
          </p:nvCxnSpPr>
          <p:spPr>
            <a:xfrm>
              <a:off x="2143050" y="0"/>
              <a:ext cx="0" cy="6858000"/>
            </a:xfrm>
            <a:prstGeom prst="line">
              <a:avLst/>
            </a:prstGeom>
            <a:ln>
              <a:solidFill>
                <a:srgbClr val="FF0066"/>
              </a:solidFill>
              <a:prstDash val="sysDash"/>
            </a:ln>
          </p:spPr>
          <p:style>
            <a:lnRef idx="1">
              <a:schemeClr val="accent1"/>
            </a:lnRef>
            <a:fillRef idx="0">
              <a:schemeClr val="accent1"/>
            </a:fillRef>
            <a:effectRef idx="0">
              <a:schemeClr val="accent1"/>
            </a:effectRef>
            <a:fontRef idx="minor">
              <a:schemeClr val="tx1"/>
            </a:fontRef>
          </p:style>
        </p:cxnSp>
        <p:cxnSp>
          <p:nvCxnSpPr>
            <p:cNvPr id="77" name="Straight Connector 76"/>
            <p:cNvCxnSpPr/>
            <p:nvPr userDrawn="1"/>
          </p:nvCxnSpPr>
          <p:spPr>
            <a:xfrm>
              <a:off x="2796824" y="0"/>
              <a:ext cx="0" cy="6858000"/>
            </a:xfrm>
            <a:prstGeom prst="line">
              <a:avLst/>
            </a:prstGeom>
            <a:ln>
              <a:solidFill>
                <a:srgbClr val="FF0066"/>
              </a:solidFill>
              <a:prstDash val="sysDash"/>
            </a:ln>
          </p:spPr>
          <p:style>
            <a:lnRef idx="1">
              <a:schemeClr val="accent1"/>
            </a:lnRef>
            <a:fillRef idx="0">
              <a:schemeClr val="accent1"/>
            </a:fillRef>
            <a:effectRef idx="0">
              <a:schemeClr val="accent1"/>
            </a:effectRef>
            <a:fontRef idx="minor">
              <a:schemeClr val="tx1"/>
            </a:fontRef>
          </p:style>
        </p:cxnSp>
        <p:cxnSp>
          <p:nvCxnSpPr>
            <p:cNvPr id="78" name="Straight Connector 77"/>
            <p:cNvCxnSpPr/>
            <p:nvPr userDrawn="1"/>
          </p:nvCxnSpPr>
          <p:spPr>
            <a:xfrm>
              <a:off x="2990753" y="0"/>
              <a:ext cx="0" cy="6858000"/>
            </a:xfrm>
            <a:prstGeom prst="line">
              <a:avLst/>
            </a:prstGeom>
            <a:ln>
              <a:solidFill>
                <a:srgbClr val="FF0066"/>
              </a:solidFill>
              <a:prstDash val="sysDash"/>
            </a:ln>
          </p:spPr>
          <p:style>
            <a:lnRef idx="1">
              <a:schemeClr val="accent1"/>
            </a:lnRef>
            <a:fillRef idx="0">
              <a:schemeClr val="accent1"/>
            </a:fillRef>
            <a:effectRef idx="0">
              <a:schemeClr val="accent1"/>
            </a:effectRef>
            <a:fontRef idx="minor">
              <a:schemeClr val="tx1"/>
            </a:fontRef>
          </p:style>
        </p:cxnSp>
        <p:cxnSp>
          <p:nvCxnSpPr>
            <p:cNvPr id="75" name="Straight Connector 74"/>
            <p:cNvCxnSpPr/>
            <p:nvPr userDrawn="1"/>
          </p:nvCxnSpPr>
          <p:spPr>
            <a:xfrm>
              <a:off x="3639252" y="0"/>
              <a:ext cx="0" cy="6858000"/>
            </a:xfrm>
            <a:prstGeom prst="line">
              <a:avLst/>
            </a:prstGeom>
            <a:ln>
              <a:solidFill>
                <a:srgbClr val="FF0066"/>
              </a:solidFill>
              <a:prstDash val="sysDash"/>
            </a:ln>
          </p:spPr>
          <p:style>
            <a:lnRef idx="1">
              <a:schemeClr val="accent1"/>
            </a:lnRef>
            <a:fillRef idx="0">
              <a:schemeClr val="accent1"/>
            </a:fillRef>
            <a:effectRef idx="0">
              <a:schemeClr val="accent1"/>
            </a:effectRef>
            <a:fontRef idx="minor">
              <a:schemeClr val="tx1"/>
            </a:fontRef>
          </p:style>
        </p:cxnSp>
        <p:cxnSp>
          <p:nvCxnSpPr>
            <p:cNvPr id="76" name="Straight Connector 75"/>
            <p:cNvCxnSpPr/>
            <p:nvPr userDrawn="1"/>
          </p:nvCxnSpPr>
          <p:spPr>
            <a:xfrm>
              <a:off x="3829078" y="0"/>
              <a:ext cx="0" cy="6858000"/>
            </a:xfrm>
            <a:prstGeom prst="line">
              <a:avLst/>
            </a:prstGeom>
            <a:ln>
              <a:solidFill>
                <a:srgbClr val="FF0066"/>
              </a:solidFill>
              <a:prstDash val="sysDash"/>
            </a:ln>
          </p:spPr>
          <p:style>
            <a:lnRef idx="1">
              <a:schemeClr val="accent1"/>
            </a:lnRef>
            <a:fillRef idx="0">
              <a:schemeClr val="accent1"/>
            </a:fillRef>
            <a:effectRef idx="0">
              <a:schemeClr val="accent1"/>
            </a:effectRef>
            <a:fontRef idx="minor">
              <a:schemeClr val="tx1"/>
            </a:fontRef>
          </p:style>
        </p:cxnSp>
        <p:cxnSp>
          <p:nvCxnSpPr>
            <p:cNvPr id="73" name="Straight Connector 72"/>
            <p:cNvCxnSpPr/>
            <p:nvPr userDrawn="1"/>
          </p:nvCxnSpPr>
          <p:spPr>
            <a:xfrm>
              <a:off x="4478749" y="0"/>
              <a:ext cx="0" cy="6858000"/>
            </a:xfrm>
            <a:prstGeom prst="line">
              <a:avLst/>
            </a:prstGeom>
            <a:ln>
              <a:solidFill>
                <a:srgbClr val="FF0066"/>
              </a:solidFill>
              <a:prstDash val="sysDash"/>
            </a:ln>
          </p:spPr>
          <p:style>
            <a:lnRef idx="1">
              <a:schemeClr val="accent1"/>
            </a:lnRef>
            <a:fillRef idx="0">
              <a:schemeClr val="accent1"/>
            </a:fillRef>
            <a:effectRef idx="0">
              <a:schemeClr val="accent1"/>
            </a:effectRef>
            <a:fontRef idx="minor">
              <a:schemeClr val="tx1"/>
            </a:fontRef>
          </p:style>
        </p:cxnSp>
        <p:cxnSp>
          <p:nvCxnSpPr>
            <p:cNvPr id="74" name="Straight Connector 73"/>
            <p:cNvCxnSpPr/>
            <p:nvPr userDrawn="1"/>
          </p:nvCxnSpPr>
          <p:spPr>
            <a:xfrm>
              <a:off x="4670334" y="0"/>
              <a:ext cx="0" cy="6858000"/>
            </a:xfrm>
            <a:prstGeom prst="line">
              <a:avLst/>
            </a:prstGeom>
            <a:ln>
              <a:solidFill>
                <a:srgbClr val="FF0066"/>
              </a:solidFill>
              <a:prstDash val="sysDash"/>
            </a:ln>
          </p:spPr>
          <p:style>
            <a:lnRef idx="1">
              <a:schemeClr val="accent1"/>
            </a:lnRef>
            <a:fillRef idx="0">
              <a:schemeClr val="accent1"/>
            </a:fillRef>
            <a:effectRef idx="0">
              <a:schemeClr val="accent1"/>
            </a:effectRef>
            <a:fontRef idx="minor">
              <a:schemeClr val="tx1"/>
            </a:fontRef>
          </p:style>
        </p:cxnSp>
        <p:cxnSp>
          <p:nvCxnSpPr>
            <p:cNvPr id="71" name="Straight Connector 70"/>
            <p:cNvCxnSpPr/>
            <p:nvPr userDrawn="1"/>
          </p:nvCxnSpPr>
          <p:spPr>
            <a:xfrm>
              <a:off x="5324108" y="0"/>
              <a:ext cx="0" cy="6858000"/>
            </a:xfrm>
            <a:prstGeom prst="line">
              <a:avLst/>
            </a:prstGeom>
            <a:ln>
              <a:solidFill>
                <a:srgbClr val="FF0066"/>
              </a:solidFill>
              <a:prstDash val="sysDash"/>
            </a:ln>
          </p:spPr>
          <p:style>
            <a:lnRef idx="1">
              <a:schemeClr val="accent1"/>
            </a:lnRef>
            <a:fillRef idx="0">
              <a:schemeClr val="accent1"/>
            </a:fillRef>
            <a:effectRef idx="0">
              <a:schemeClr val="accent1"/>
            </a:effectRef>
            <a:fontRef idx="minor">
              <a:schemeClr val="tx1"/>
            </a:fontRef>
          </p:style>
        </p:cxnSp>
        <p:cxnSp>
          <p:nvCxnSpPr>
            <p:cNvPr id="72" name="Straight Connector 71"/>
            <p:cNvCxnSpPr/>
            <p:nvPr userDrawn="1"/>
          </p:nvCxnSpPr>
          <p:spPr>
            <a:xfrm>
              <a:off x="5512762" y="0"/>
              <a:ext cx="0" cy="6858000"/>
            </a:xfrm>
            <a:prstGeom prst="line">
              <a:avLst/>
            </a:prstGeom>
            <a:ln>
              <a:solidFill>
                <a:srgbClr val="FF0066"/>
              </a:solidFill>
              <a:prstDash val="sysDash"/>
            </a:ln>
          </p:spPr>
          <p:style>
            <a:lnRef idx="1">
              <a:schemeClr val="accent1"/>
            </a:lnRef>
            <a:fillRef idx="0">
              <a:schemeClr val="accent1"/>
            </a:fillRef>
            <a:effectRef idx="0">
              <a:schemeClr val="accent1"/>
            </a:effectRef>
            <a:fontRef idx="minor">
              <a:schemeClr val="tx1"/>
            </a:fontRef>
          </p:style>
        </p:cxnSp>
        <p:cxnSp>
          <p:nvCxnSpPr>
            <p:cNvPr id="69" name="Straight Connector 68"/>
            <p:cNvCxnSpPr/>
            <p:nvPr userDrawn="1"/>
          </p:nvCxnSpPr>
          <p:spPr>
            <a:xfrm>
              <a:off x="6166536" y="0"/>
              <a:ext cx="0" cy="6858000"/>
            </a:xfrm>
            <a:prstGeom prst="line">
              <a:avLst/>
            </a:prstGeom>
            <a:ln>
              <a:solidFill>
                <a:srgbClr val="FF0066"/>
              </a:solidFill>
              <a:prstDash val="sysDash"/>
            </a:ln>
          </p:spPr>
          <p:style>
            <a:lnRef idx="1">
              <a:schemeClr val="accent1"/>
            </a:lnRef>
            <a:fillRef idx="0">
              <a:schemeClr val="accent1"/>
            </a:fillRef>
            <a:effectRef idx="0">
              <a:schemeClr val="accent1"/>
            </a:effectRef>
            <a:fontRef idx="minor">
              <a:schemeClr val="tx1"/>
            </a:fontRef>
          </p:style>
        </p:cxnSp>
        <p:cxnSp>
          <p:nvCxnSpPr>
            <p:cNvPr id="70" name="Straight Connector 69"/>
            <p:cNvCxnSpPr/>
            <p:nvPr userDrawn="1"/>
          </p:nvCxnSpPr>
          <p:spPr>
            <a:xfrm>
              <a:off x="6355190" y="0"/>
              <a:ext cx="0" cy="6858000"/>
            </a:xfrm>
            <a:prstGeom prst="line">
              <a:avLst/>
            </a:prstGeom>
            <a:ln>
              <a:solidFill>
                <a:srgbClr val="FF0066"/>
              </a:solidFill>
              <a:prstDash val="sysDash"/>
            </a:ln>
          </p:spPr>
          <p:style>
            <a:lnRef idx="1">
              <a:schemeClr val="accent1"/>
            </a:lnRef>
            <a:fillRef idx="0">
              <a:schemeClr val="accent1"/>
            </a:fillRef>
            <a:effectRef idx="0">
              <a:schemeClr val="accent1"/>
            </a:effectRef>
            <a:fontRef idx="minor">
              <a:schemeClr val="tx1"/>
            </a:fontRef>
          </p:style>
        </p:cxnSp>
        <p:cxnSp>
          <p:nvCxnSpPr>
            <p:cNvPr id="67" name="Straight Connector 66"/>
            <p:cNvCxnSpPr/>
            <p:nvPr userDrawn="1"/>
          </p:nvCxnSpPr>
          <p:spPr>
            <a:xfrm>
              <a:off x="7008964" y="0"/>
              <a:ext cx="0" cy="6858000"/>
            </a:xfrm>
            <a:prstGeom prst="line">
              <a:avLst/>
            </a:prstGeom>
            <a:ln>
              <a:solidFill>
                <a:srgbClr val="FF0066"/>
              </a:solidFill>
              <a:prstDash val="sysDash"/>
            </a:ln>
          </p:spPr>
          <p:style>
            <a:lnRef idx="1">
              <a:schemeClr val="accent1"/>
            </a:lnRef>
            <a:fillRef idx="0">
              <a:schemeClr val="accent1"/>
            </a:fillRef>
            <a:effectRef idx="0">
              <a:schemeClr val="accent1"/>
            </a:effectRef>
            <a:fontRef idx="minor">
              <a:schemeClr val="tx1"/>
            </a:fontRef>
          </p:style>
        </p:cxnSp>
        <p:cxnSp>
          <p:nvCxnSpPr>
            <p:cNvPr id="68" name="Straight Connector 67"/>
            <p:cNvCxnSpPr/>
            <p:nvPr userDrawn="1"/>
          </p:nvCxnSpPr>
          <p:spPr>
            <a:xfrm>
              <a:off x="7197618" y="0"/>
              <a:ext cx="0" cy="6858000"/>
            </a:xfrm>
            <a:prstGeom prst="line">
              <a:avLst/>
            </a:prstGeom>
            <a:ln>
              <a:solidFill>
                <a:srgbClr val="FF0066"/>
              </a:solidFill>
              <a:prstDash val="sysDash"/>
            </a:ln>
          </p:spPr>
          <p:style>
            <a:lnRef idx="1">
              <a:schemeClr val="accent1"/>
            </a:lnRef>
            <a:fillRef idx="0">
              <a:schemeClr val="accent1"/>
            </a:fillRef>
            <a:effectRef idx="0">
              <a:schemeClr val="accent1"/>
            </a:effectRef>
            <a:fontRef idx="minor">
              <a:schemeClr val="tx1"/>
            </a:fontRef>
          </p:style>
        </p:cxnSp>
        <p:cxnSp>
          <p:nvCxnSpPr>
            <p:cNvPr id="65" name="Straight Connector 64"/>
            <p:cNvCxnSpPr/>
            <p:nvPr userDrawn="1"/>
          </p:nvCxnSpPr>
          <p:spPr>
            <a:xfrm>
              <a:off x="7851392" y="0"/>
              <a:ext cx="0" cy="6858000"/>
            </a:xfrm>
            <a:prstGeom prst="line">
              <a:avLst/>
            </a:prstGeom>
            <a:ln>
              <a:solidFill>
                <a:srgbClr val="FF0066"/>
              </a:solidFill>
              <a:prstDash val="sysDash"/>
            </a:ln>
          </p:spPr>
          <p:style>
            <a:lnRef idx="1">
              <a:schemeClr val="accent1"/>
            </a:lnRef>
            <a:fillRef idx="0">
              <a:schemeClr val="accent1"/>
            </a:fillRef>
            <a:effectRef idx="0">
              <a:schemeClr val="accent1"/>
            </a:effectRef>
            <a:fontRef idx="minor">
              <a:schemeClr val="tx1"/>
            </a:fontRef>
          </p:style>
        </p:cxnSp>
        <p:cxnSp>
          <p:nvCxnSpPr>
            <p:cNvPr id="66" name="Straight Connector 65"/>
            <p:cNvCxnSpPr/>
            <p:nvPr userDrawn="1"/>
          </p:nvCxnSpPr>
          <p:spPr>
            <a:xfrm>
              <a:off x="8040049" y="0"/>
              <a:ext cx="0" cy="6858000"/>
            </a:xfrm>
            <a:prstGeom prst="line">
              <a:avLst/>
            </a:prstGeom>
            <a:ln>
              <a:solidFill>
                <a:srgbClr val="FF0066"/>
              </a:solidFill>
              <a:prstDash val="sysDash"/>
            </a:ln>
          </p:spPr>
          <p:style>
            <a:lnRef idx="1">
              <a:schemeClr val="accent1"/>
            </a:lnRef>
            <a:fillRef idx="0">
              <a:schemeClr val="accent1"/>
            </a:fillRef>
            <a:effectRef idx="0">
              <a:schemeClr val="accent1"/>
            </a:effectRef>
            <a:fontRef idx="minor">
              <a:schemeClr val="tx1"/>
            </a:fontRef>
          </p:style>
        </p:cxnSp>
        <p:cxnSp>
          <p:nvCxnSpPr>
            <p:cNvPr id="60" name="Straight Connector 59"/>
            <p:cNvCxnSpPr/>
            <p:nvPr userDrawn="1"/>
          </p:nvCxnSpPr>
          <p:spPr>
            <a:xfrm>
              <a:off x="0" y="457200"/>
              <a:ext cx="9144000" cy="0"/>
            </a:xfrm>
            <a:prstGeom prst="line">
              <a:avLst/>
            </a:prstGeom>
            <a:ln>
              <a:solidFill>
                <a:srgbClr val="FF0066"/>
              </a:solidFill>
              <a:prstDash val="sysDash"/>
            </a:ln>
          </p:spPr>
          <p:style>
            <a:lnRef idx="1">
              <a:schemeClr val="accent1"/>
            </a:lnRef>
            <a:fillRef idx="0">
              <a:schemeClr val="accent1"/>
            </a:fillRef>
            <a:effectRef idx="0">
              <a:schemeClr val="accent1"/>
            </a:effectRef>
            <a:fontRef idx="minor">
              <a:schemeClr val="tx1"/>
            </a:fontRef>
          </p:style>
        </p:cxnSp>
        <p:cxnSp>
          <p:nvCxnSpPr>
            <p:cNvPr id="61" name="Straight Connector 60"/>
            <p:cNvCxnSpPr/>
            <p:nvPr userDrawn="1"/>
          </p:nvCxnSpPr>
          <p:spPr>
            <a:xfrm>
              <a:off x="0" y="685800"/>
              <a:ext cx="9144000" cy="0"/>
            </a:xfrm>
            <a:prstGeom prst="line">
              <a:avLst/>
            </a:prstGeom>
            <a:ln>
              <a:solidFill>
                <a:srgbClr val="FF0066"/>
              </a:solidFill>
              <a:prstDash val="sysDash"/>
            </a:ln>
          </p:spPr>
          <p:style>
            <a:lnRef idx="1">
              <a:schemeClr val="accent1"/>
            </a:lnRef>
            <a:fillRef idx="0">
              <a:schemeClr val="accent1"/>
            </a:fillRef>
            <a:effectRef idx="0">
              <a:schemeClr val="accent1"/>
            </a:effectRef>
            <a:fontRef idx="minor">
              <a:schemeClr val="tx1"/>
            </a:fontRef>
          </p:style>
        </p:cxnSp>
        <p:cxnSp>
          <p:nvCxnSpPr>
            <p:cNvPr id="63" name="Straight Connector 62"/>
            <p:cNvCxnSpPr/>
            <p:nvPr userDrawn="1"/>
          </p:nvCxnSpPr>
          <p:spPr>
            <a:xfrm>
              <a:off x="0" y="6178550"/>
              <a:ext cx="9144000" cy="0"/>
            </a:xfrm>
            <a:prstGeom prst="line">
              <a:avLst/>
            </a:prstGeom>
            <a:ln>
              <a:solidFill>
                <a:srgbClr val="FF0066"/>
              </a:solidFill>
              <a:prstDash val="sysDash"/>
            </a:ln>
          </p:spPr>
          <p:style>
            <a:lnRef idx="1">
              <a:schemeClr val="accent1"/>
            </a:lnRef>
            <a:fillRef idx="0">
              <a:schemeClr val="accent1"/>
            </a:fillRef>
            <a:effectRef idx="0">
              <a:schemeClr val="accent1"/>
            </a:effectRef>
            <a:fontRef idx="minor">
              <a:schemeClr val="tx1"/>
            </a:fontRef>
          </p:style>
        </p:cxnSp>
        <p:cxnSp>
          <p:nvCxnSpPr>
            <p:cNvPr id="64" name="Straight Connector 63"/>
            <p:cNvCxnSpPr/>
            <p:nvPr userDrawn="1"/>
          </p:nvCxnSpPr>
          <p:spPr>
            <a:xfrm>
              <a:off x="0" y="6407150"/>
              <a:ext cx="9144000" cy="0"/>
            </a:xfrm>
            <a:prstGeom prst="line">
              <a:avLst/>
            </a:prstGeom>
            <a:ln>
              <a:solidFill>
                <a:srgbClr val="FF0066"/>
              </a:solidFill>
              <a:prstDash val="sysDash"/>
            </a:ln>
          </p:spPr>
          <p:style>
            <a:lnRef idx="1">
              <a:schemeClr val="accent1"/>
            </a:lnRef>
            <a:fillRef idx="0">
              <a:schemeClr val="accent1"/>
            </a:fillRef>
            <a:effectRef idx="0">
              <a:schemeClr val="accent1"/>
            </a:effectRef>
            <a:fontRef idx="minor">
              <a:schemeClr val="tx1"/>
            </a:fontRef>
          </p:style>
        </p:cxnSp>
        <p:cxnSp>
          <p:nvCxnSpPr>
            <p:cNvPr id="83" name="Straight Connector 82"/>
            <p:cNvCxnSpPr/>
            <p:nvPr userDrawn="1"/>
          </p:nvCxnSpPr>
          <p:spPr>
            <a:xfrm flipH="1">
              <a:off x="0" y="3429000"/>
              <a:ext cx="9144000" cy="0"/>
            </a:xfrm>
            <a:prstGeom prst="line">
              <a:avLst/>
            </a:prstGeom>
            <a:ln>
              <a:solidFill>
                <a:srgbClr val="FF0066"/>
              </a:solidFill>
              <a:prstDash val="sysDash"/>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16649215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able of Contents">
    <p:spTree>
      <p:nvGrpSpPr>
        <p:cNvPr id="1" name=""/>
        <p:cNvGrpSpPr/>
        <p:nvPr/>
      </p:nvGrpSpPr>
      <p:grpSpPr>
        <a:xfrm>
          <a:off x="0" y="0"/>
          <a:ext cx="0" cy="0"/>
          <a:chOff x="0" y="0"/>
          <a:chExt cx="0" cy="0"/>
        </a:xfrm>
      </p:grpSpPr>
      <p:sp>
        <p:nvSpPr>
          <p:cNvPr id="2" name="Title 1"/>
          <p:cNvSpPr>
            <a:spLocks noGrp="1"/>
          </p:cNvSpPr>
          <p:nvPr>
            <p:ph type="title"/>
          </p:nvPr>
        </p:nvSpPr>
        <p:spPr>
          <a:xfrm>
            <a:off x="457200" y="685800"/>
            <a:ext cx="3182052" cy="1228028"/>
          </a:xfrm>
        </p:spPr>
        <p:txBody>
          <a:bodyPr/>
          <a:lstStyle/>
          <a:p>
            <a:r>
              <a:rPr lang="en-US"/>
              <a:t>Click to edit Master title style</a:t>
            </a:r>
          </a:p>
        </p:txBody>
      </p:sp>
      <p:sp>
        <p:nvSpPr>
          <p:cNvPr id="34" name="Text Placeholder 33"/>
          <p:cNvSpPr>
            <a:spLocks noGrp="1"/>
          </p:cNvSpPr>
          <p:nvPr>
            <p:ph type="body" sz="quarter" idx="10" hasCustomPrompt="1"/>
          </p:nvPr>
        </p:nvSpPr>
        <p:spPr>
          <a:xfrm>
            <a:off x="457200" y="2319870"/>
            <a:ext cx="1497013" cy="1083733"/>
          </a:xfrm>
        </p:spPr>
        <p:txBody>
          <a:bodyPr/>
          <a:lstStyle>
            <a:lvl1pPr>
              <a:buNone/>
              <a:defRPr sz="6600" b="1" i="0" spc="-300">
                <a:solidFill>
                  <a:schemeClr val="accent5"/>
                </a:solidFill>
                <a:latin typeface="+mj-lt"/>
              </a:defRPr>
            </a:lvl1pPr>
            <a:lvl2pPr>
              <a:buNone/>
              <a:defRPr/>
            </a:lvl2pPr>
            <a:lvl3pPr>
              <a:buNone/>
              <a:defRPr/>
            </a:lvl3pPr>
            <a:lvl4pPr marL="0" indent="0">
              <a:buNone/>
              <a:defRPr/>
            </a:lvl4pPr>
            <a:lvl5pPr marL="171450" indent="0">
              <a:buNone/>
              <a:defRPr/>
            </a:lvl5pPr>
          </a:lstStyle>
          <a:p>
            <a:pPr lvl="0"/>
            <a:r>
              <a:rPr lang="en-US" dirty="0"/>
              <a:t>##</a:t>
            </a:r>
          </a:p>
        </p:txBody>
      </p:sp>
      <p:sp>
        <p:nvSpPr>
          <p:cNvPr id="37" name="Text Placeholder 36"/>
          <p:cNvSpPr>
            <a:spLocks noGrp="1"/>
          </p:cNvSpPr>
          <p:nvPr>
            <p:ph type="body" sz="quarter" idx="11"/>
          </p:nvPr>
        </p:nvSpPr>
        <p:spPr>
          <a:xfrm>
            <a:off x="3829050" y="685800"/>
            <a:ext cx="4857750" cy="122802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8" name="Text Placeholder 33"/>
          <p:cNvSpPr>
            <a:spLocks noGrp="1"/>
          </p:cNvSpPr>
          <p:nvPr>
            <p:ph type="body" sz="quarter" idx="12" hasCustomPrompt="1"/>
          </p:nvPr>
        </p:nvSpPr>
        <p:spPr>
          <a:xfrm>
            <a:off x="2140347" y="2319870"/>
            <a:ext cx="1497013" cy="1083733"/>
          </a:xfrm>
        </p:spPr>
        <p:txBody>
          <a:bodyPr/>
          <a:lstStyle>
            <a:lvl1pPr>
              <a:buNone/>
              <a:defRPr sz="6600" b="1" i="0" spc="-300">
                <a:solidFill>
                  <a:schemeClr val="accent5"/>
                </a:solidFill>
                <a:latin typeface="+mj-lt"/>
              </a:defRPr>
            </a:lvl1pPr>
            <a:lvl2pPr>
              <a:buNone/>
              <a:defRPr/>
            </a:lvl2pPr>
            <a:lvl3pPr>
              <a:buNone/>
              <a:defRPr/>
            </a:lvl3pPr>
            <a:lvl4pPr marL="0" indent="0">
              <a:buNone/>
              <a:defRPr/>
            </a:lvl4pPr>
            <a:lvl5pPr marL="171450" indent="0">
              <a:buNone/>
              <a:defRPr/>
            </a:lvl5pPr>
          </a:lstStyle>
          <a:p>
            <a:pPr lvl="0"/>
            <a:r>
              <a:rPr lang="en-US" dirty="0"/>
              <a:t>##</a:t>
            </a:r>
          </a:p>
        </p:txBody>
      </p:sp>
      <p:sp>
        <p:nvSpPr>
          <p:cNvPr id="40" name="Text Placeholder 33"/>
          <p:cNvSpPr>
            <a:spLocks noGrp="1"/>
          </p:cNvSpPr>
          <p:nvPr>
            <p:ph type="body" sz="quarter" idx="13" hasCustomPrompt="1"/>
          </p:nvPr>
        </p:nvSpPr>
        <p:spPr>
          <a:xfrm>
            <a:off x="3823494" y="2319870"/>
            <a:ext cx="1497013" cy="1083733"/>
          </a:xfrm>
        </p:spPr>
        <p:txBody>
          <a:bodyPr/>
          <a:lstStyle>
            <a:lvl1pPr>
              <a:buNone/>
              <a:defRPr sz="6600" b="1" i="0" spc="-300">
                <a:solidFill>
                  <a:schemeClr val="accent5"/>
                </a:solidFill>
                <a:latin typeface="+mj-lt"/>
              </a:defRPr>
            </a:lvl1pPr>
            <a:lvl2pPr>
              <a:buNone/>
              <a:defRPr/>
            </a:lvl2pPr>
            <a:lvl3pPr>
              <a:buNone/>
              <a:defRPr/>
            </a:lvl3pPr>
            <a:lvl4pPr marL="0" indent="0">
              <a:buNone/>
              <a:defRPr/>
            </a:lvl4pPr>
            <a:lvl5pPr marL="171450" indent="0">
              <a:buNone/>
              <a:defRPr/>
            </a:lvl5pPr>
          </a:lstStyle>
          <a:p>
            <a:pPr lvl="0"/>
            <a:r>
              <a:rPr lang="en-US" dirty="0"/>
              <a:t>##</a:t>
            </a:r>
          </a:p>
        </p:txBody>
      </p:sp>
      <p:sp>
        <p:nvSpPr>
          <p:cNvPr id="42" name="Text Placeholder 33"/>
          <p:cNvSpPr>
            <a:spLocks noGrp="1"/>
          </p:cNvSpPr>
          <p:nvPr>
            <p:ph type="body" sz="quarter" idx="14" hasCustomPrompt="1"/>
          </p:nvPr>
        </p:nvSpPr>
        <p:spPr>
          <a:xfrm>
            <a:off x="5506641" y="2319870"/>
            <a:ext cx="1497013" cy="1083733"/>
          </a:xfrm>
        </p:spPr>
        <p:txBody>
          <a:bodyPr/>
          <a:lstStyle>
            <a:lvl1pPr>
              <a:buNone/>
              <a:defRPr sz="6600" b="1" i="0" spc="-300">
                <a:solidFill>
                  <a:schemeClr val="accent5"/>
                </a:solidFill>
                <a:latin typeface="+mj-lt"/>
              </a:defRPr>
            </a:lvl1pPr>
            <a:lvl2pPr>
              <a:buNone/>
              <a:defRPr/>
            </a:lvl2pPr>
            <a:lvl3pPr>
              <a:buNone/>
              <a:defRPr/>
            </a:lvl3pPr>
            <a:lvl4pPr marL="0" indent="0">
              <a:buNone/>
              <a:defRPr/>
            </a:lvl4pPr>
            <a:lvl5pPr marL="171450" indent="0">
              <a:buNone/>
              <a:defRPr/>
            </a:lvl5pPr>
          </a:lstStyle>
          <a:p>
            <a:pPr lvl="0"/>
            <a:r>
              <a:rPr lang="en-US" dirty="0"/>
              <a:t>##</a:t>
            </a:r>
          </a:p>
        </p:txBody>
      </p:sp>
      <p:sp>
        <p:nvSpPr>
          <p:cNvPr id="44" name="Text Placeholder 33"/>
          <p:cNvSpPr>
            <a:spLocks noGrp="1"/>
          </p:cNvSpPr>
          <p:nvPr>
            <p:ph type="body" sz="quarter" idx="15" hasCustomPrompt="1"/>
          </p:nvPr>
        </p:nvSpPr>
        <p:spPr>
          <a:xfrm>
            <a:off x="7189787" y="2319870"/>
            <a:ext cx="1497013" cy="1083733"/>
          </a:xfrm>
        </p:spPr>
        <p:txBody>
          <a:bodyPr/>
          <a:lstStyle>
            <a:lvl1pPr>
              <a:buNone/>
              <a:defRPr sz="6600" b="1" i="0" spc="-300">
                <a:solidFill>
                  <a:schemeClr val="accent5"/>
                </a:solidFill>
                <a:latin typeface="+mj-lt"/>
              </a:defRPr>
            </a:lvl1pPr>
            <a:lvl2pPr>
              <a:buNone/>
              <a:defRPr/>
            </a:lvl2pPr>
            <a:lvl3pPr>
              <a:buNone/>
              <a:defRPr/>
            </a:lvl3pPr>
            <a:lvl4pPr marL="0" indent="0">
              <a:buNone/>
              <a:defRPr/>
            </a:lvl4pPr>
            <a:lvl5pPr marL="171450" indent="0">
              <a:buNone/>
              <a:defRPr/>
            </a:lvl5pPr>
          </a:lstStyle>
          <a:p>
            <a:pPr lvl="0"/>
            <a:r>
              <a:rPr lang="en-US" dirty="0"/>
              <a:t>##</a:t>
            </a:r>
          </a:p>
        </p:txBody>
      </p:sp>
      <p:sp>
        <p:nvSpPr>
          <p:cNvPr id="25" name="Text Placeholder 33"/>
          <p:cNvSpPr>
            <a:spLocks noGrp="1"/>
          </p:cNvSpPr>
          <p:nvPr>
            <p:ph type="body" sz="quarter" idx="21" hasCustomPrompt="1"/>
          </p:nvPr>
        </p:nvSpPr>
        <p:spPr>
          <a:xfrm>
            <a:off x="457200" y="2228136"/>
            <a:ext cx="1497013" cy="295466"/>
          </a:xfrm>
        </p:spPr>
        <p:txBody>
          <a:bodyPr anchor="b">
            <a:noAutofit/>
          </a:bodyPr>
          <a:lstStyle>
            <a:lvl1pPr>
              <a:buNone/>
              <a:defRPr sz="1600" b="0" i="1" spc="0">
                <a:solidFill>
                  <a:schemeClr val="bg2"/>
                </a:solidFill>
                <a:latin typeface="Corbel" panose="020B0503020204020204" pitchFamily="34" charset="0"/>
              </a:defRPr>
            </a:lvl1pPr>
            <a:lvl2pPr>
              <a:buNone/>
              <a:defRPr/>
            </a:lvl2pPr>
            <a:lvl3pPr>
              <a:buNone/>
              <a:defRPr/>
            </a:lvl3pPr>
            <a:lvl4pPr marL="0" indent="0">
              <a:buNone/>
              <a:defRPr/>
            </a:lvl4pPr>
            <a:lvl5pPr marL="171450" indent="0">
              <a:buNone/>
              <a:defRPr/>
            </a:lvl5pPr>
          </a:lstStyle>
          <a:p>
            <a:pPr lvl="0"/>
            <a:r>
              <a:rPr lang="en-US" dirty="0"/>
              <a:t>Insert</a:t>
            </a:r>
          </a:p>
        </p:txBody>
      </p:sp>
      <p:sp>
        <p:nvSpPr>
          <p:cNvPr id="26" name="Text Placeholder 33"/>
          <p:cNvSpPr>
            <a:spLocks noGrp="1"/>
          </p:cNvSpPr>
          <p:nvPr>
            <p:ph type="body" sz="quarter" idx="22" hasCustomPrompt="1"/>
          </p:nvPr>
        </p:nvSpPr>
        <p:spPr>
          <a:xfrm>
            <a:off x="2140347" y="2228136"/>
            <a:ext cx="1497013" cy="295466"/>
          </a:xfrm>
        </p:spPr>
        <p:txBody>
          <a:bodyPr anchor="b">
            <a:noAutofit/>
          </a:bodyPr>
          <a:lstStyle>
            <a:lvl1pPr>
              <a:buNone/>
              <a:defRPr sz="1600" b="0" i="1" spc="0">
                <a:solidFill>
                  <a:schemeClr val="bg2"/>
                </a:solidFill>
                <a:latin typeface="Corbel" panose="020B0503020204020204" pitchFamily="34" charset="0"/>
              </a:defRPr>
            </a:lvl1pPr>
            <a:lvl2pPr>
              <a:buNone/>
              <a:defRPr/>
            </a:lvl2pPr>
            <a:lvl3pPr>
              <a:buNone/>
              <a:defRPr/>
            </a:lvl3pPr>
            <a:lvl4pPr marL="0" indent="0">
              <a:buNone/>
              <a:defRPr/>
            </a:lvl4pPr>
            <a:lvl5pPr marL="171450" indent="0">
              <a:buNone/>
              <a:defRPr/>
            </a:lvl5pPr>
          </a:lstStyle>
          <a:p>
            <a:pPr lvl="0"/>
            <a:r>
              <a:rPr lang="en-US" dirty="0"/>
              <a:t>Insert</a:t>
            </a:r>
          </a:p>
        </p:txBody>
      </p:sp>
      <p:sp>
        <p:nvSpPr>
          <p:cNvPr id="27" name="Text Placeholder 33"/>
          <p:cNvSpPr>
            <a:spLocks noGrp="1"/>
          </p:cNvSpPr>
          <p:nvPr>
            <p:ph type="body" sz="quarter" idx="23" hasCustomPrompt="1"/>
          </p:nvPr>
        </p:nvSpPr>
        <p:spPr>
          <a:xfrm>
            <a:off x="3823494" y="2228136"/>
            <a:ext cx="1497013" cy="295466"/>
          </a:xfrm>
        </p:spPr>
        <p:txBody>
          <a:bodyPr anchor="b">
            <a:noAutofit/>
          </a:bodyPr>
          <a:lstStyle>
            <a:lvl1pPr>
              <a:buNone/>
              <a:defRPr sz="1600" b="0" i="1" spc="0">
                <a:solidFill>
                  <a:schemeClr val="bg2"/>
                </a:solidFill>
                <a:latin typeface="Corbel" panose="020B0503020204020204" pitchFamily="34" charset="0"/>
              </a:defRPr>
            </a:lvl1pPr>
            <a:lvl2pPr>
              <a:buNone/>
              <a:defRPr/>
            </a:lvl2pPr>
            <a:lvl3pPr>
              <a:buNone/>
              <a:defRPr/>
            </a:lvl3pPr>
            <a:lvl4pPr marL="0" indent="0">
              <a:buNone/>
              <a:defRPr/>
            </a:lvl4pPr>
            <a:lvl5pPr marL="171450" indent="0">
              <a:buNone/>
              <a:defRPr/>
            </a:lvl5pPr>
          </a:lstStyle>
          <a:p>
            <a:pPr lvl="0"/>
            <a:r>
              <a:rPr lang="en-US" dirty="0"/>
              <a:t>Insert</a:t>
            </a:r>
          </a:p>
        </p:txBody>
      </p:sp>
      <p:sp>
        <p:nvSpPr>
          <p:cNvPr id="28" name="Text Placeholder 33"/>
          <p:cNvSpPr>
            <a:spLocks noGrp="1"/>
          </p:cNvSpPr>
          <p:nvPr>
            <p:ph type="body" sz="quarter" idx="24" hasCustomPrompt="1"/>
          </p:nvPr>
        </p:nvSpPr>
        <p:spPr>
          <a:xfrm>
            <a:off x="5506641" y="2228136"/>
            <a:ext cx="1497013" cy="295466"/>
          </a:xfrm>
        </p:spPr>
        <p:txBody>
          <a:bodyPr anchor="b">
            <a:noAutofit/>
          </a:bodyPr>
          <a:lstStyle>
            <a:lvl1pPr>
              <a:buNone/>
              <a:defRPr sz="1600" b="0" i="1" spc="0">
                <a:solidFill>
                  <a:schemeClr val="bg2"/>
                </a:solidFill>
                <a:latin typeface="Corbel" panose="020B0503020204020204" pitchFamily="34" charset="0"/>
              </a:defRPr>
            </a:lvl1pPr>
            <a:lvl2pPr>
              <a:buNone/>
              <a:defRPr/>
            </a:lvl2pPr>
            <a:lvl3pPr>
              <a:buNone/>
              <a:defRPr/>
            </a:lvl3pPr>
            <a:lvl4pPr marL="0" indent="0">
              <a:buNone/>
              <a:defRPr/>
            </a:lvl4pPr>
            <a:lvl5pPr marL="171450" indent="0">
              <a:buNone/>
              <a:defRPr/>
            </a:lvl5pPr>
          </a:lstStyle>
          <a:p>
            <a:pPr lvl="0"/>
            <a:r>
              <a:rPr lang="en-US" dirty="0"/>
              <a:t>Insert</a:t>
            </a:r>
          </a:p>
        </p:txBody>
      </p:sp>
      <p:sp>
        <p:nvSpPr>
          <p:cNvPr id="29" name="Text Placeholder 33"/>
          <p:cNvSpPr>
            <a:spLocks noGrp="1"/>
          </p:cNvSpPr>
          <p:nvPr>
            <p:ph type="body" sz="quarter" idx="25" hasCustomPrompt="1"/>
          </p:nvPr>
        </p:nvSpPr>
        <p:spPr>
          <a:xfrm>
            <a:off x="7189787" y="2228136"/>
            <a:ext cx="1497013" cy="295466"/>
          </a:xfrm>
        </p:spPr>
        <p:txBody>
          <a:bodyPr anchor="b">
            <a:noAutofit/>
          </a:bodyPr>
          <a:lstStyle>
            <a:lvl1pPr>
              <a:buNone/>
              <a:defRPr sz="1600" b="0" i="1" spc="0">
                <a:solidFill>
                  <a:schemeClr val="bg2"/>
                </a:solidFill>
                <a:latin typeface="Corbel" panose="020B0503020204020204" pitchFamily="34" charset="0"/>
              </a:defRPr>
            </a:lvl1pPr>
            <a:lvl2pPr>
              <a:buNone/>
              <a:defRPr/>
            </a:lvl2pPr>
            <a:lvl3pPr>
              <a:buNone/>
              <a:defRPr/>
            </a:lvl3pPr>
            <a:lvl4pPr marL="0" indent="0">
              <a:buNone/>
              <a:defRPr/>
            </a:lvl4pPr>
            <a:lvl5pPr marL="171450" indent="0">
              <a:buNone/>
              <a:defRPr/>
            </a:lvl5pPr>
          </a:lstStyle>
          <a:p>
            <a:pPr lvl="0"/>
            <a:r>
              <a:rPr lang="en-US" dirty="0"/>
              <a:t>Insert</a:t>
            </a:r>
          </a:p>
        </p:txBody>
      </p:sp>
      <p:sp>
        <p:nvSpPr>
          <p:cNvPr id="71" name="Text Placeholder 33"/>
          <p:cNvSpPr>
            <a:spLocks noGrp="1"/>
          </p:cNvSpPr>
          <p:nvPr>
            <p:ph type="body" sz="quarter" idx="31" hasCustomPrompt="1"/>
          </p:nvPr>
        </p:nvSpPr>
        <p:spPr>
          <a:xfrm>
            <a:off x="457200" y="4428069"/>
            <a:ext cx="1497013" cy="1083733"/>
          </a:xfrm>
        </p:spPr>
        <p:txBody>
          <a:bodyPr/>
          <a:lstStyle>
            <a:lvl1pPr>
              <a:buNone/>
              <a:defRPr sz="6600" b="1" i="0" spc="-300">
                <a:solidFill>
                  <a:schemeClr val="accent5"/>
                </a:solidFill>
                <a:latin typeface="+mj-lt"/>
              </a:defRPr>
            </a:lvl1pPr>
            <a:lvl2pPr>
              <a:buNone/>
              <a:defRPr/>
            </a:lvl2pPr>
            <a:lvl3pPr>
              <a:buNone/>
              <a:defRPr/>
            </a:lvl3pPr>
            <a:lvl4pPr marL="0" indent="0">
              <a:buNone/>
              <a:defRPr/>
            </a:lvl4pPr>
            <a:lvl5pPr marL="171450" indent="0">
              <a:buNone/>
              <a:defRPr/>
            </a:lvl5pPr>
          </a:lstStyle>
          <a:p>
            <a:pPr lvl="0"/>
            <a:r>
              <a:rPr lang="en-US" dirty="0"/>
              <a:t>##</a:t>
            </a:r>
          </a:p>
        </p:txBody>
      </p:sp>
      <p:sp>
        <p:nvSpPr>
          <p:cNvPr id="72" name="Text Placeholder 33"/>
          <p:cNvSpPr>
            <a:spLocks noGrp="1"/>
          </p:cNvSpPr>
          <p:nvPr>
            <p:ph type="body" sz="quarter" idx="32" hasCustomPrompt="1"/>
          </p:nvPr>
        </p:nvSpPr>
        <p:spPr>
          <a:xfrm>
            <a:off x="2140347" y="4428069"/>
            <a:ext cx="1497013" cy="1083733"/>
          </a:xfrm>
        </p:spPr>
        <p:txBody>
          <a:bodyPr/>
          <a:lstStyle>
            <a:lvl1pPr>
              <a:buNone/>
              <a:defRPr sz="6600" b="1" i="0" spc="-300">
                <a:solidFill>
                  <a:schemeClr val="accent5"/>
                </a:solidFill>
                <a:latin typeface="+mj-lt"/>
              </a:defRPr>
            </a:lvl1pPr>
            <a:lvl2pPr>
              <a:buNone/>
              <a:defRPr/>
            </a:lvl2pPr>
            <a:lvl3pPr>
              <a:buNone/>
              <a:defRPr/>
            </a:lvl3pPr>
            <a:lvl4pPr marL="0" indent="0">
              <a:buNone/>
              <a:defRPr/>
            </a:lvl4pPr>
            <a:lvl5pPr marL="171450" indent="0">
              <a:buNone/>
              <a:defRPr/>
            </a:lvl5pPr>
          </a:lstStyle>
          <a:p>
            <a:pPr lvl="0"/>
            <a:r>
              <a:rPr lang="en-US" dirty="0"/>
              <a:t>##</a:t>
            </a:r>
          </a:p>
        </p:txBody>
      </p:sp>
      <p:sp>
        <p:nvSpPr>
          <p:cNvPr id="73" name="Text Placeholder 33"/>
          <p:cNvSpPr>
            <a:spLocks noGrp="1"/>
          </p:cNvSpPr>
          <p:nvPr>
            <p:ph type="body" sz="quarter" idx="33" hasCustomPrompt="1"/>
          </p:nvPr>
        </p:nvSpPr>
        <p:spPr>
          <a:xfrm>
            <a:off x="3823494" y="4428069"/>
            <a:ext cx="1497013" cy="1083733"/>
          </a:xfrm>
        </p:spPr>
        <p:txBody>
          <a:bodyPr/>
          <a:lstStyle>
            <a:lvl1pPr>
              <a:buNone/>
              <a:defRPr sz="6600" b="1" i="0" spc="-300">
                <a:solidFill>
                  <a:schemeClr val="accent5"/>
                </a:solidFill>
                <a:latin typeface="+mj-lt"/>
              </a:defRPr>
            </a:lvl1pPr>
            <a:lvl2pPr>
              <a:buNone/>
              <a:defRPr/>
            </a:lvl2pPr>
            <a:lvl3pPr>
              <a:buNone/>
              <a:defRPr/>
            </a:lvl3pPr>
            <a:lvl4pPr marL="0" indent="0">
              <a:buNone/>
              <a:defRPr/>
            </a:lvl4pPr>
            <a:lvl5pPr marL="171450" indent="0">
              <a:buNone/>
              <a:defRPr/>
            </a:lvl5pPr>
          </a:lstStyle>
          <a:p>
            <a:pPr lvl="0"/>
            <a:r>
              <a:rPr lang="en-US" dirty="0"/>
              <a:t>##</a:t>
            </a:r>
          </a:p>
        </p:txBody>
      </p:sp>
      <p:sp>
        <p:nvSpPr>
          <p:cNvPr id="74" name="Text Placeholder 33"/>
          <p:cNvSpPr>
            <a:spLocks noGrp="1"/>
          </p:cNvSpPr>
          <p:nvPr>
            <p:ph type="body" sz="quarter" idx="34" hasCustomPrompt="1"/>
          </p:nvPr>
        </p:nvSpPr>
        <p:spPr>
          <a:xfrm>
            <a:off x="5506641" y="4428069"/>
            <a:ext cx="1497013" cy="1083733"/>
          </a:xfrm>
        </p:spPr>
        <p:txBody>
          <a:bodyPr/>
          <a:lstStyle>
            <a:lvl1pPr>
              <a:buNone/>
              <a:defRPr sz="6600" b="1" i="0" spc="-300">
                <a:solidFill>
                  <a:schemeClr val="accent5"/>
                </a:solidFill>
                <a:latin typeface="+mj-lt"/>
              </a:defRPr>
            </a:lvl1pPr>
            <a:lvl2pPr>
              <a:buNone/>
              <a:defRPr/>
            </a:lvl2pPr>
            <a:lvl3pPr>
              <a:buNone/>
              <a:defRPr/>
            </a:lvl3pPr>
            <a:lvl4pPr marL="0" indent="0">
              <a:buNone/>
              <a:defRPr/>
            </a:lvl4pPr>
            <a:lvl5pPr marL="171450" indent="0">
              <a:buNone/>
              <a:defRPr/>
            </a:lvl5pPr>
          </a:lstStyle>
          <a:p>
            <a:pPr lvl="0"/>
            <a:r>
              <a:rPr lang="en-US" dirty="0"/>
              <a:t>##</a:t>
            </a:r>
          </a:p>
        </p:txBody>
      </p:sp>
      <p:sp>
        <p:nvSpPr>
          <p:cNvPr id="75" name="Text Placeholder 33"/>
          <p:cNvSpPr>
            <a:spLocks noGrp="1"/>
          </p:cNvSpPr>
          <p:nvPr>
            <p:ph type="body" sz="quarter" idx="35" hasCustomPrompt="1"/>
          </p:nvPr>
        </p:nvSpPr>
        <p:spPr>
          <a:xfrm>
            <a:off x="7189787" y="4428069"/>
            <a:ext cx="1497013" cy="1083733"/>
          </a:xfrm>
        </p:spPr>
        <p:txBody>
          <a:bodyPr/>
          <a:lstStyle>
            <a:lvl1pPr>
              <a:buNone/>
              <a:defRPr sz="6600" b="1" i="0" spc="-300">
                <a:solidFill>
                  <a:schemeClr val="accent5"/>
                </a:solidFill>
                <a:latin typeface="+mj-lt"/>
              </a:defRPr>
            </a:lvl1pPr>
            <a:lvl2pPr>
              <a:buNone/>
              <a:defRPr/>
            </a:lvl2pPr>
            <a:lvl3pPr>
              <a:buNone/>
              <a:defRPr/>
            </a:lvl3pPr>
            <a:lvl4pPr marL="0" indent="0">
              <a:buNone/>
              <a:defRPr/>
            </a:lvl4pPr>
            <a:lvl5pPr marL="171450" indent="0">
              <a:buNone/>
              <a:defRPr/>
            </a:lvl5pPr>
          </a:lstStyle>
          <a:p>
            <a:pPr lvl="0"/>
            <a:r>
              <a:rPr lang="en-US" dirty="0"/>
              <a:t>##</a:t>
            </a:r>
          </a:p>
        </p:txBody>
      </p:sp>
      <p:sp>
        <p:nvSpPr>
          <p:cNvPr id="76" name="Text Placeholder 33"/>
          <p:cNvSpPr>
            <a:spLocks noGrp="1"/>
          </p:cNvSpPr>
          <p:nvPr>
            <p:ph type="body" sz="quarter" idx="36" hasCustomPrompt="1"/>
          </p:nvPr>
        </p:nvSpPr>
        <p:spPr>
          <a:xfrm>
            <a:off x="457200" y="4336335"/>
            <a:ext cx="1497013" cy="295466"/>
          </a:xfrm>
        </p:spPr>
        <p:txBody>
          <a:bodyPr anchor="b">
            <a:noAutofit/>
          </a:bodyPr>
          <a:lstStyle>
            <a:lvl1pPr>
              <a:buNone/>
              <a:defRPr sz="1600" b="0" i="1" spc="0">
                <a:solidFill>
                  <a:schemeClr val="bg2"/>
                </a:solidFill>
                <a:latin typeface="Corbel" panose="020B0503020204020204" pitchFamily="34" charset="0"/>
              </a:defRPr>
            </a:lvl1pPr>
            <a:lvl2pPr>
              <a:buNone/>
              <a:defRPr/>
            </a:lvl2pPr>
            <a:lvl3pPr>
              <a:buNone/>
              <a:defRPr/>
            </a:lvl3pPr>
            <a:lvl4pPr marL="0" indent="0">
              <a:buNone/>
              <a:defRPr/>
            </a:lvl4pPr>
            <a:lvl5pPr marL="171450" indent="0">
              <a:buNone/>
              <a:defRPr/>
            </a:lvl5pPr>
          </a:lstStyle>
          <a:p>
            <a:pPr lvl="0"/>
            <a:r>
              <a:rPr lang="en-US" dirty="0"/>
              <a:t>Insert</a:t>
            </a:r>
          </a:p>
        </p:txBody>
      </p:sp>
      <p:sp>
        <p:nvSpPr>
          <p:cNvPr id="77" name="Text Placeholder 33"/>
          <p:cNvSpPr>
            <a:spLocks noGrp="1"/>
          </p:cNvSpPr>
          <p:nvPr>
            <p:ph type="body" sz="quarter" idx="37" hasCustomPrompt="1"/>
          </p:nvPr>
        </p:nvSpPr>
        <p:spPr>
          <a:xfrm>
            <a:off x="2140347" y="4336335"/>
            <a:ext cx="1497013" cy="295466"/>
          </a:xfrm>
        </p:spPr>
        <p:txBody>
          <a:bodyPr anchor="b">
            <a:noAutofit/>
          </a:bodyPr>
          <a:lstStyle>
            <a:lvl1pPr>
              <a:buNone/>
              <a:defRPr sz="1600" b="0" i="1" spc="0">
                <a:solidFill>
                  <a:schemeClr val="bg2"/>
                </a:solidFill>
                <a:latin typeface="Corbel" panose="020B0503020204020204" pitchFamily="34" charset="0"/>
              </a:defRPr>
            </a:lvl1pPr>
            <a:lvl2pPr>
              <a:buNone/>
              <a:defRPr/>
            </a:lvl2pPr>
            <a:lvl3pPr>
              <a:buNone/>
              <a:defRPr/>
            </a:lvl3pPr>
            <a:lvl4pPr marL="0" indent="0">
              <a:buNone/>
              <a:defRPr/>
            </a:lvl4pPr>
            <a:lvl5pPr marL="171450" indent="0">
              <a:buNone/>
              <a:defRPr/>
            </a:lvl5pPr>
          </a:lstStyle>
          <a:p>
            <a:pPr lvl="0"/>
            <a:r>
              <a:rPr lang="en-US" dirty="0"/>
              <a:t>Insert</a:t>
            </a:r>
          </a:p>
        </p:txBody>
      </p:sp>
      <p:sp>
        <p:nvSpPr>
          <p:cNvPr id="78" name="Text Placeholder 33"/>
          <p:cNvSpPr>
            <a:spLocks noGrp="1"/>
          </p:cNvSpPr>
          <p:nvPr>
            <p:ph type="body" sz="quarter" idx="38" hasCustomPrompt="1"/>
          </p:nvPr>
        </p:nvSpPr>
        <p:spPr>
          <a:xfrm>
            <a:off x="3823494" y="4336335"/>
            <a:ext cx="1497013" cy="295466"/>
          </a:xfrm>
        </p:spPr>
        <p:txBody>
          <a:bodyPr anchor="b">
            <a:noAutofit/>
          </a:bodyPr>
          <a:lstStyle>
            <a:lvl1pPr>
              <a:buNone/>
              <a:defRPr sz="1600" b="0" i="1" spc="0">
                <a:solidFill>
                  <a:schemeClr val="bg2"/>
                </a:solidFill>
                <a:latin typeface="Corbel" panose="020B0503020204020204" pitchFamily="34" charset="0"/>
              </a:defRPr>
            </a:lvl1pPr>
            <a:lvl2pPr>
              <a:buNone/>
              <a:defRPr/>
            </a:lvl2pPr>
            <a:lvl3pPr>
              <a:buNone/>
              <a:defRPr/>
            </a:lvl3pPr>
            <a:lvl4pPr marL="0" indent="0">
              <a:buNone/>
              <a:defRPr/>
            </a:lvl4pPr>
            <a:lvl5pPr marL="171450" indent="0">
              <a:buNone/>
              <a:defRPr/>
            </a:lvl5pPr>
          </a:lstStyle>
          <a:p>
            <a:pPr lvl="0"/>
            <a:r>
              <a:rPr lang="en-US" dirty="0"/>
              <a:t>Insert</a:t>
            </a:r>
          </a:p>
        </p:txBody>
      </p:sp>
      <p:sp>
        <p:nvSpPr>
          <p:cNvPr id="79" name="Text Placeholder 33"/>
          <p:cNvSpPr>
            <a:spLocks noGrp="1"/>
          </p:cNvSpPr>
          <p:nvPr>
            <p:ph type="body" sz="quarter" idx="39" hasCustomPrompt="1"/>
          </p:nvPr>
        </p:nvSpPr>
        <p:spPr>
          <a:xfrm>
            <a:off x="5506641" y="4336335"/>
            <a:ext cx="1497013" cy="295466"/>
          </a:xfrm>
        </p:spPr>
        <p:txBody>
          <a:bodyPr anchor="b">
            <a:noAutofit/>
          </a:bodyPr>
          <a:lstStyle>
            <a:lvl1pPr>
              <a:buNone/>
              <a:defRPr sz="1600" b="0" i="1" spc="0">
                <a:solidFill>
                  <a:schemeClr val="bg2"/>
                </a:solidFill>
                <a:latin typeface="Corbel" panose="020B0503020204020204" pitchFamily="34" charset="0"/>
              </a:defRPr>
            </a:lvl1pPr>
            <a:lvl2pPr>
              <a:buNone/>
              <a:defRPr/>
            </a:lvl2pPr>
            <a:lvl3pPr>
              <a:buNone/>
              <a:defRPr/>
            </a:lvl3pPr>
            <a:lvl4pPr marL="0" indent="0">
              <a:buNone/>
              <a:defRPr/>
            </a:lvl4pPr>
            <a:lvl5pPr marL="171450" indent="0">
              <a:buNone/>
              <a:defRPr/>
            </a:lvl5pPr>
          </a:lstStyle>
          <a:p>
            <a:pPr lvl="0"/>
            <a:r>
              <a:rPr lang="en-US" dirty="0"/>
              <a:t>Insert</a:t>
            </a:r>
          </a:p>
        </p:txBody>
      </p:sp>
      <p:sp>
        <p:nvSpPr>
          <p:cNvPr id="80" name="Text Placeholder 33"/>
          <p:cNvSpPr>
            <a:spLocks noGrp="1"/>
          </p:cNvSpPr>
          <p:nvPr>
            <p:ph type="body" sz="quarter" idx="40" hasCustomPrompt="1"/>
          </p:nvPr>
        </p:nvSpPr>
        <p:spPr>
          <a:xfrm>
            <a:off x="7189787" y="4336335"/>
            <a:ext cx="1497013" cy="295466"/>
          </a:xfrm>
        </p:spPr>
        <p:txBody>
          <a:bodyPr anchor="b">
            <a:noAutofit/>
          </a:bodyPr>
          <a:lstStyle>
            <a:lvl1pPr>
              <a:buNone/>
              <a:defRPr sz="1600" b="0" i="1" spc="0">
                <a:solidFill>
                  <a:schemeClr val="bg2"/>
                </a:solidFill>
                <a:latin typeface="Corbel" panose="020B0503020204020204" pitchFamily="34" charset="0"/>
              </a:defRPr>
            </a:lvl1pPr>
            <a:lvl2pPr>
              <a:buNone/>
              <a:defRPr/>
            </a:lvl2pPr>
            <a:lvl3pPr>
              <a:buNone/>
              <a:defRPr/>
            </a:lvl3pPr>
            <a:lvl4pPr marL="0" indent="0">
              <a:buNone/>
              <a:defRPr/>
            </a:lvl4pPr>
            <a:lvl5pPr marL="171450" indent="0">
              <a:buNone/>
              <a:defRPr/>
            </a:lvl5pPr>
          </a:lstStyle>
          <a:p>
            <a:pPr lvl="0"/>
            <a:r>
              <a:rPr lang="en-US" dirty="0"/>
              <a:t>Insert</a:t>
            </a:r>
          </a:p>
        </p:txBody>
      </p:sp>
    </p:spTree>
    <p:extLst>
      <p:ext uri="{BB962C8B-B14F-4D97-AF65-F5344CB8AC3E}">
        <p14:creationId xmlns:p14="http://schemas.microsoft.com/office/powerpoint/2010/main" val="1419773053"/>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xmlns="" id="{79EE6CD1-EB82-2C41-892D-FEF7448AB9ED}"/>
              </a:ext>
            </a:extLst>
          </p:cNvPr>
          <p:cNvSpPr>
            <a:spLocks noGrp="1"/>
          </p:cNvSpPr>
          <p:nvPr>
            <p:ph type="title"/>
          </p:nvPr>
        </p:nvSpPr>
        <p:spPr>
          <a:xfrm>
            <a:off x="457200" y="685800"/>
            <a:ext cx="7950200" cy="1228028"/>
          </a:xfrm>
        </p:spPr>
        <p:txBody>
          <a:bodyPr/>
          <a:lstStyle/>
          <a:p>
            <a:r>
              <a:rPr lang="en-US" dirty="0"/>
              <a:t>Click to edit Master title style</a:t>
            </a:r>
          </a:p>
        </p:txBody>
      </p:sp>
      <p:cxnSp>
        <p:nvCxnSpPr>
          <p:cNvPr id="4" name="Straight Connector 3">
            <a:extLst>
              <a:ext uri="{FF2B5EF4-FFF2-40B4-BE49-F238E27FC236}">
                <a16:creationId xmlns:a16="http://schemas.microsoft.com/office/drawing/2014/main" xmlns="" id="{D5D475DA-C43F-3149-A1A1-8361BD7FCE17}"/>
              </a:ext>
            </a:extLst>
          </p:cNvPr>
          <p:cNvCxnSpPr>
            <a:cxnSpLocks/>
          </p:cNvCxnSpPr>
          <p:nvPr userDrawn="1"/>
        </p:nvCxnSpPr>
        <p:spPr>
          <a:xfrm>
            <a:off x="457200" y="460057"/>
            <a:ext cx="3423424" cy="0"/>
          </a:xfrm>
          <a:prstGeom prst="line">
            <a:avLst/>
          </a:prstGeom>
          <a:ln w="12700">
            <a:solidFill>
              <a:schemeClr val="tx2"/>
            </a:solidFill>
            <a:beve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30167963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hasCustomPrompt="1"/>
          </p:nvPr>
        </p:nvSpPr>
        <p:spPr/>
        <p:txBody>
          <a:bodyPr numCol="2" spcCol="182880"/>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Text Placeholder 2"/>
          <p:cNvSpPr>
            <a:spLocks noGrp="1"/>
          </p:cNvSpPr>
          <p:nvPr>
            <p:ph type="body" sz="quarter" idx="10" hasCustomPrompt="1"/>
          </p:nvPr>
        </p:nvSpPr>
        <p:spPr>
          <a:xfrm>
            <a:off x="1301262" y="6407150"/>
            <a:ext cx="6738787" cy="450850"/>
          </a:xfrm>
        </p:spPr>
        <p:txBody>
          <a:bodyPr/>
          <a:lstStyle>
            <a:lvl1pPr>
              <a:lnSpc>
                <a:spcPct val="85000"/>
              </a:lnSpc>
              <a:buFontTx/>
              <a:buNone/>
              <a:defRPr sz="800" i="0">
                <a:solidFill>
                  <a:schemeClr val="bg2"/>
                </a:solidFill>
                <a:latin typeface="+mn-lt"/>
              </a:defRPr>
            </a:lvl1pPr>
            <a:lvl2pPr>
              <a:lnSpc>
                <a:spcPct val="85000"/>
              </a:lnSpc>
              <a:buFontTx/>
              <a:buNone/>
              <a:defRPr sz="800">
                <a:solidFill>
                  <a:schemeClr val="bg2"/>
                </a:solidFill>
                <a:latin typeface="+mn-lt"/>
              </a:defRPr>
            </a:lvl2pPr>
            <a:lvl3pPr>
              <a:lnSpc>
                <a:spcPct val="85000"/>
              </a:lnSpc>
              <a:buFontTx/>
              <a:buNone/>
              <a:defRPr sz="800">
                <a:solidFill>
                  <a:schemeClr val="bg2"/>
                </a:solidFill>
                <a:latin typeface="+mn-lt"/>
              </a:defRPr>
            </a:lvl3pPr>
            <a:lvl4pPr>
              <a:lnSpc>
                <a:spcPct val="85000"/>
              </a:lnSpc>
              <a:buFontTx/>
              <a:buNone/>
              <a:defRPr sz="800">
                <a:solidFill>
                  <a:schemeClr val="bg2"/>
                </a:solidFill>
                <a:latin typeface="+mn-lt"/>
              </a:defRPr>
            </a:lvl4pPr>
            <a:lvl5pPr marL="0" indent="0">
              <a:lnSpc>
                <a:spcPct val="85000"/>
              </a:lnSpc>
              <a:buFontTx/>
              <a:buNone/>
              <a:defRPr sz="800">
                <a:solidFill>
                  <a:schemeClr val="bg2"/>
                </a:solidFill>
                <a:latin typeface="+mn-lt"/>
              </a:defRPr>
            </a:lvl5pPr>
          </a:lstStyle>
          <a:p>
            <a:pPr lvl="0"/>
            <a:r>
              <a:rPr lang="en-US" dirty="0"/>
              <a:t>Click to insert attribution</a:t>
            </a:r>
          </a:p>
        </p:txBody>
      </p:sp>
      <p:sp>
        <p:nvSpPr>
          <p:cNvPr id="5" name="Text Placeholder 10">
            <a:extLst>
              <a:ext uri="{FF2B5EF4-FFF2-40B4-BE49-F238E27FC236}">
                <a16:creationId xmlns:a16="http://schemas.microsoft.com/office/drawing/2014/main" xmlns="" id="{3DB49744-1638-1044-8D04-2AB3D66CF132}"/>
              </a:ext>
            </a:extLst>
          </p:cNvPr>
          <p:cNvSpPr>
            <a:spLocks noGrp="1"/>
          </p:cNvSpPr>
          <p:nvPr>
            <p:ph type="body" sz="quarter" idx="11"/>
          </p:nvPr>
        </p:nvSpPr>
        <p:spPr>
          <a:xfrm>
            <a:off x="457200" y="1914524"/>
            <a:ext cx="3181350" cy="1225296"/>
          </a:xfrm>
        </p:spPr>
        <p:txBody>
          <a:bodyPr/>
          <a:lstStyle>
            <a:lvl2pPr>
              <a:buNone/>
              <a:defRPr/>
            </a:lvl2pPr>
          </a:lstStyle>
          <a:p>
            <a:pPr lvl="0"/>
            <a:r>
              <a:rPr lang="en-US" dirty="0"/>
              <a:t>Edit Master text styles</a:t>
            </a:r>
          </a:p>
        </p:txBody>
      </p:sp>
    </p:spTree>
    <p:extLst>
      <p:ext uri="{BB962C8B-B14F-4D97-AF65-F5344CB8AC3E}">
        <p14:creationId xmlns:p14="http://schemas.microsoft.com/office/powerpoint/2010/main" val="30332337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1_with two columns">
    <p:spTree>
      <p:nvGrpSpPr>
        <p:cNvPr id="1" name=""/>
        <p:cNvGrpSpPr/>
        <p:nvPr/>
      </p:nvGrpSpPr>
      <p:grpSpPr>
        <a:xfrm>
          <a:off x="0" y="0"/>
          <a:ext cx="0" cy="0"/>
          <a:chOff x="0" y="0"/>
          <a:chExt cx="0" cy="0"/>
        </a:xfrm>
      </p:grpSpPr>
      <p:sp>
        <p:nvSpPr>
          <p:cNvPr id="3" name="Content Placeholder 2"/>
          <p:cNvSpPr>
            <a:spLocks noGrp="1"/>
          </p:cNvSpPr>
          <p:nvPr>
            <p:ph idx="1" hasCustomPrompt="1"/>
          </p:nvPr>
        </p:nvSpPr>
        <p:spPr/>
        <p:txBody>
          <a:bodyPr numCol="2" spcCol="182880"/>
          <a:lstStyle>
            <a:lvl1pPr>
              <a:defRPr b="0"/>
            </a:lvl1pPr>
            <a:lvl2pPr>
              <a:spcBef>
                <a:spcPts val="900"/>
              </a:spcBef>
              <a:defRPr/>
            </a:lvl2pPr>
            <a:lvl3pPr>
              <a:lnSpc>
                <a:spcPct val="113000"/>
              </a:lnSpc>
              <a:spcAft>
                <a:spcPts val="600"/>
              </a:spcAft>
              <a:defRPr sz="1100"/>
            </a:lvl3pPr>
            <a:lvl4pPr>
              <a:defRPr sz="1100"/>
            </a:lvl4pPr>
            <a:lvl5pPr>
              <a:defRPr sz="11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Text Placeholder 2"/>
          <p:cNvSpPr>
            <a:spLocks noGrp="1"/>
          </p:cNvSpPr>
          <p:nvPr>
            <p:ph type="body" sz="quarter" idx="10" hasCustomPrompt="1"/>
          </p:nvPr>
        </p:nvSpPr>
        <p:spPr>
          <a:xfrm>
            <a:off x="1301262" y="6632294"/>
            <a:ext cx="6738787" cy="225706"/>
          </a:xfrm>
        </p:spPr>
        <p:txBody>
          <a:bodyPr/>
          <a:lstStyle>
            <a:lvl1pPr>
              <a:lnSpc>
                <a:spcPct val="85000"/>
              </a:lnSpc>
              <a:buFontTx/>
              <a:buNone/>
              <a:defRPr sz="800" i="0">
                <a:solidFill>
                  <a:schemeClr val="bg2"/>
                </a:solidFill>
                <a:latin typeface="+mn-lt"/>
              </a:defRPr>
            </a:lvl1pPr>
            <a:lvl2pPr>
              <a:lnSpc>
                <a:spcPct val="85000"/>
              </a:lnSpc>
              <a:buFontTx/>
              <a:buNone/>
              <a:defRPr sz="800">
                <a:solidFill>
                  <a:schemeClr val="bg2"/>
                </a:solidFill>
                <a:latin typeface="+mn-lt"/>
              </a:defRPr>
            </a:lvl2pPr>
            <a:lvl3pPr>
              <a:lnSpc>
                <a:spcPct val="85000"/>
              </a:lnSpc>
              <a:buFontTx/>
              <a:buNone/>
              <a:defRPr sz="800">
                <a:solidFill>
                  <a:schemeClr val="bg2"/>
                </a:solidFill>
                <a:latin typeface="+mn-lt"/>
              </a:defRPr>
            </a:lvl3pPr>
            <a:lvl4pPr>
              <a:lnSpc>
                <a:spcPct val="85000"/>
              </a:lnSpc>
              <a:buFontTx/>
              <a:buNone/>
              <a:defRPr sz="800">
                <a:solidFill>
                  <a:schemeClr val="bg2"/>
                </a:solidFill>
                <a:latin typeface="+mn-lt"/>
              </a:defRPr>
            </a:lvl4pPr>
            <a:lvl5pPr marL="0" indent="0">
              <a:lnSpc>
                <a:spcPct val="85000"/>
              </a:lnSpc>
              <a:buFontTx/>
              <a:buNone/>
              <a:defRPr sz="800">
                <a:solidFill>
                  <a:schemeClr val="bg2"/>
                </a:solidFill>
                <a:latin typeface="+mn-lt"/>
              </a:defRPr>
            </a:lvl5pPr>
          </a:lstStyle>
          <a:p>
            <a:pPr lvl="0"/>
            <a:r>
              <a:rPr lang="en-US" dirty="0"/>
              <a:t>Click to insert attribution</a:t>
            </a:r>
          </a:p>
        </p:txBody>
      </p:sp>
      <p:sp>
        <p:nvSpPr>
          <p:cNvPr id="9" name="Title 8">
            <a:extLst>
              <a:ext uri="{FF2B5EF4-FFF2-40B4-BE49-F238E27FC236}">
                <a16:creationId xmlns:a16="http://schemas.microsoft.com/office/drawing/2014/main" xmlns="" id="{F0E7FD72-810D-054F-A94B-0CF89EC452E4}"/>
              </a:ext>
            </a:extLst>
          </p:cNvPr>
          <p:cNvSpPr>
            <a:spLocks noGrp="1"/>
          </p:cNvSpPr>
          <p:nvPr>
            <p:ph type="title"/>
          </p:nvPr>
        </p:nvSpPr>
        <p:spPr/>
        <p:txBody>
          <a:bodyPr/>
          <a:lstStyle/>
          <a:p>
            <a:r>
              <a:rPr lang="en-US"/>
              <a:t>Click to edit Master title style</a:t>
            </a:r>
          </a:p>
        </p:txBody>
      </p:sp>
      <p:sp>
        <p:nvSpPr>
          <p:cNvPr id="11" name="Text Placeholder 10">
            <a:extLst>
              <a:ext uri="{FF2B5EF4-FFF2-40B4-BE49-F238E27FC236}">
                <a16:creationId xmlns:a16="http://schemas.microsoft.com/office/drawing/2014/main" xmlns="" id="{1C67DAC1-3722-644A-9A68-93CCF080D616}"/>
              </a:ext>
            </a:extLst>
          </p:cNvPr>
          <p:cNvSpPr>
            <a:spLocks noGrp="1"/>
          </p:cNvSpPr>
          <p:nvPr>
            <p:ph type="body" sz="quarter" idx="11"/>
          </p:nvPr>
        </p:nvSpPr>
        <p:spPr>
          <a:xfrm>
            <a:off x="457200" y="2514600"/>
            <a:ext cx="3181350" cy="1225296"/>
          </a:xfrm>
        </p:spPr>
        <p:txBody>
          <a:bodyPr/>
          <a:lstStyle>
            <a:lvl2pPr>
              <a:buNone/>
              <a:defRPr/>
            </a:lvl2pPr>
          </a:lstStyle>
          <a:p>
            <a:pPr lvl="0"/>
            <a:r>
              <a:rPr lang="en-US" dirty="0"/>
              <a:t>Edit Master text styles</a:t>
            </a:r>
          </a:p>
        </p:txBody>
      </p:sp>
    </p:spTree>
    <p:extLst>
      <p:ext uri="{BB962C8B-B14F-4D97-AF65-F5344CB8AC3E}">
        <p14:creationId xmlns:p14="http://schemas.microsoft.com/office/powerpoint/2010/main" val="25433879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2_with two columns">
    <p:spTree>
      <p:nvGrpSpPr>
        <p:cNvPr id="1" name=""/>
        <p:cNvGrpSpPr/>
        <p:nvPr/>
      </p:nvGrpSpPr>
      <p:grpSpPr>
        <a:xfrm>
          <a:off x="0" y="0"/>
          <a:ext cx="0" cy="0"/>
          <a:chOff x="0" y="0"/>
          <a:chExt cx="0" cy="0"/>
        </a:xfrm>
      </p:grpSpPr>
      <p:sp>
        <p:nvSpPr>
          <p:cNvPr id="3" name="Content Placeholder 2"/>
          <p:cNvSpPr>
            <a:spLocks noGrp="1"/>
          </p:cNvSpPr>
          <p:nvPr>
            <p:ph idx="1" hasCustomPrompt="1"/>
          </p:nvPr>
        </p:nvSpPr>
        <p:spPr>
          <a:xfrm>
            <a:off x="3829078" y="3428999"/>
            <a:ext cx="4857722" cy="2983375"/>
          </a:xfrm>
        </p:spPr>
        <p:txBody>
          <a:bodyPr numCol="2" spcCol="182880"/>
          <a:lstStyle>
            <a:lvl1pPr>
              <a:defRPr b="0"/>
            </a:lvl1pPr>
            <a:lvl2pPr>
              <a:spcBef>
                <a:spcPts val="900"/>
              </a:spcBef>
              <a:defRPr/>
            </a:lvl2pPr>
            <a:lvl3pPr>
              <a:lnSpc>
                <a:spcPct val="113000"/>
              </a:lnSpc>
              <a:spcAft>
                <a:spcPts val="600"/>
              </a:spcAft>
              <a:defRPr sz="1100"/>
            </a:lvl3pPr>
            <a:lvl4pPr>
              <a:defRPr sz="1100"/>
            </a:lvl4pPr>
            <a:lvl5pPr>
              <a:lnSpc>
                <a:spcPct val="105000"/>
              </a:lnSpc>
              <a:defRPr sz="11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Text Placeholder 2"/>
          <p:cNvSpPr>
            <a:spLocks noGrp="1"/>
          </p:cNvSpPr>
          <p:nvPr>
            <p:ph type="body" sz="quarter" idx="10" hasCustomPrompt="1"/>
          </p:nvPr>
        </p:nvSpPr>
        <p:spPr>
          <a:xfrm>
            <a:off x="1301262" y="6632294"/>
            <a:ext cx="6738787" cy="225706"/>
          </a:xfrm>
        </p:spPr>
        <p:txBody>
          <a:bodyPr/>
          <a:lstStyle>
            <a:lvl1pPr>
              <a:lnSpc>
                <a:spcPct val="85000"/>
              </a:lnSpc>
              <a:buFontTx/>
              <a:buNone/>
              <a:defRPr sz="800" i="0">
                <a:solidFill>
                  <a:schemeClr val="bg2"/>
                </a:solidFill>
                <a:latin typeface="+mn-lt"/>
              </a:defRPr>
            </a:lvl1pPr>
            <a:lvl2pPr>
              <a:lnSpc>
                <a:spcPct val="85000"/>
              </a:lnSpc>
              <a:buFontTx/>
              <a:buNone/>
              <a:defRPr sz="800">
                <a:solidFill>
                  <a:schemeClr val="bg2"/>
                </a:solidFill>
                <a:latin typeface="+mn-lt"/>
              </a:defRPr>
            </a:lvl2pPr>
            <a:lvl3pPr>
              <a:lnSpc>
                <a:spcPct val="85000"/>
              </a:lnSpc>
              <a:buFontTx/>
              <a:buNone/>
              <a:defRPr sz="800">
                <a:solidFill>
                  <a:schemeClr val="bg2"/>
                </a:solidFill>
                <a:latin typeface="+mn-lt"/>
              </a:defRPr>
            </a:lvl3pPr>
            <a:lvl4pPr>
              <a:lnSpc>
                <a:spcPct val="85000"/>
              </a:lnSpc>
              <a:buFontTx/>
              <a:buNone/>
              <a:defRPr sz="800">
                <a:solidFill>
                  <a:schemeClr val="bg2"/>
                </a:solidFill>
                <a:latin typeface="+mn-lt"/>
              </a:defRPr>
            </a:lvl4pPr>
            <a:lvl5pPr marL="0" indent="0">
              <a:lnSpc>
                <a:spcPct val="85000"/>
              </a:lnSpc>
              <a:buFontTx/>
              <a:buNone/>
              <a:defRPr sz="800">
                <a:solidFill>
                  <a:schemeClr val="bg2"/>
                </a:solidFill>
                <a:latin typeface="+mn-lt"/>
              </a:defRPr>
            </a:lvl5pPr>
          </a:lstStyle>
          <a:p>
            <a:pPr lvl="0"/>
            <a:r>
              <a:rPr lang="en-US" dirty="0"/>
              <a:t>Click to insert attribution</a:t>
            </a:r>
          </a:p>
        </p:txBody>
      </p:sp>
      <p:sp>
        <p:nvSpPr>
          <p:cNvPr id="9" name="Title 8">
            <a:extLst>
              <a:ext uri="{FF2B5EF4-FFF2-40B4-BE49-F238E27FC236}">
                <a16:creationId xmlns:a16="http://schemas.microsoft.com/office/drawing/2014/main" xmlns="" id="{F0E7FD72-810D-054F-A94B-0CF89EC452E4}"/>
              </a:ext>
            </a:extLst>
          </p:cNvPr>
          <p:cNvSpPr>
            <a:spLocks noGrp="1"/>
          </p:cNvSpPr>
          <p:nvPr>
            <p:ph type="title"/>
          </p:nvPr>
        </p:nvSpPr>
        <p:spPr/>
        <p:txBody>
          <a:bodyPr/>
          <a:lstStyle/>
          <a:p>
            <a:r>
              <a:rPr lang="en-US"/>
              <a:t>Click to edit Master title style</a:t>
            </a:r>
          </a:p>
        </p:txBody>
      </p:sp>
      <p:sp>
        <p:nvSpPr>
          <p:cNvPr id="11" name="Text Placeholder 10">
            <a:extLst>
              <a:ext uri="{FF2B5EF4-FFF2-40B4-BE49-F238E27FC236}">
                <a16:creationId xmlns:a16="http://schemas.microsoft.com/office/drawing/2014/main" xmlns="" id="{1C67DAC1-3722-644A-9A68-93CCF080D616}"/>
              </a:ext>
            </a:extLst>
          </p:cNvPr>
          <p:cNvSpPr>
            <a:spLocks noGrp="1"/>
          </p:cNvSpPr>
          <p:nvPr>
            <p:ph type="body" sz="quarter" idx="11"/>
          </p:nvPr>
        </p:nvSpPr>
        <p:spPr>
          <a:xfrm>
            <a:off x="457200" y="1936978"/>
            <a:ext cx="3181350" cy="1225296"/>
          </a:xfrm>
        </p:spPr>
        <p:txBody>
          <a:bodyPr/>
          <a:lstStyle>
            <a:lvl2pPr>
              <a:buNone/>
              <a:defRPr/>
            </a:lvl2pPr>
          </a:lstStyle>
          <a:p>
            <a:pPr lvl="0"/>
            <a:r>
              <a:rPr lang="en-US" dirty="0"/>
              <a:t>Edit Master text styles</a:t>
            </a:r>
          </a:p>
        </p:txBody>
      </p:sp>
      <p:sp>
        <p:nvSpPr>
          <p:cNvPr id="4" name="Chart Placeholder 3">
            <a:extLst>
              <a:ext uri="{FF2B5EF4-FFF2-40B4-BE49-F238E27FC236}">
                <a16:creationId xmlns:a16="http://schemas.microsoft.com/office/drawing/2014/main" xmlns="" id="{D4E844B2-2406-684E-8604-D84DCD57EE8F}"/>
              </a:ext>
            </a:extLst>
          </p:cNvPr>
          <p:cNvSpPr>
            <a:spLocks noGrp="1"/>
          </p:cNvSpPr>
          <p:nvPr>
            <p:ph type="chart" sz="quarter" idx="12"/>
          </p:nvPr>
        </p:nvSpPr>
        <p:spPr>
          <a:xfrm>
            <a:off x="3829050" y="603503"/>
            <a:ext cx="4857750" cy="2825495"/>
          </a:xfrm>
        </p:spPr>
        <p:txBody>
          <a:bodyPr/>
          <a:lstStyle/>
          <a:p>
            <a:endParaRPr lang="en-US" dirty="0"/>
          </a:p>
        </p:txBody>
      </p:sp>
    </p:spTree>
    <p:extLst>
      <p:ext uri="{BB962C8B-B14F-4D97-AF65-F5344CB8AC3E}">
        <p14:creationId xmlns:p14="http://schemas.microsoft.com/office/powerpoint/2010/main" val="17029333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3_with two columns">
    <p:spTree>
      <p:nvGrpSpPr>
        <p:cNvPr id="1" name=""/>
        <p:cNvGrpSpPr/>
        <p:nvPr/>
      </p:nvGrpSpPr>
      <p:grpSpPr>
        <a:xfrm>
          <a:off x="0" y="0"/>
          <a:ext cx="0" cy="0"/>
          <a:chOff x="0" y="0"/>
          <a:chExt cx="0" cy="0"/>
        </a:xfrm>
      </p:grpSpPr>
      <p:sp>
        <p:nvSpPr>
          <p:cNvPr id="3" name="Content Placeholder 2"/>
          <p:cNvSpPr>
            <a:spLocks noGrp="1"/>
          </p:cNvSpPr>
          <p:nvPr>
            <p:ph idx="1" hasCustomPrompt="1"/>
          </p:nvPr>
        </p:nvSpPr>
        <p:spPr>
          <a:xfrm>
            <a:off x="457200" y="3429000"/>
            <a:ext cx="8229600" cy="2971800"/>
          </a:xfrm>
        </p:spPr>
        <p:txBody>
          <a:bodyPr numCol="3" spcCol="182880"/>
          <a:lstStyle>
            <a:lvl1pPr>
              <a:defRPr b="0"/>
            </a:lvl1pPr>
            <a:lvl2pPr>
              <a:spcBef>
                <a:spcPts val="900"/>
              </a:spcBef>
              <a:defRPr/>
            </a:lvl2pPr>
            <a:lvl3pPr>
              <a:lnSpc>
                <a:spcPct val="113000"/>
              </a:lnSpc>
              <a:spcAft>
                <a:spcPts val="600"/>
              </a:spcAft>
              <a:defRPr sz="1100"/>
            </a:lvl3pPr>
            <a:lvl4pPr>
              <a:defRPr sz="1100"/>
            </a:lvl4pPr>
            <a:lvl5pPr>
              <a:lnSpc>
                <a:spcPct val="105000"/>
              </a:lnSpc>
              <a:defRPr sz="11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Text Placeholder 2"/>
          <p:cNvSpPr>
            <a:spLocks noGrp="1"/>
          </p:cNvSpPr>
          <p:nvPr>
            <p:ph type="body" sz="quarter" idx="10" hasCustomPrompt="1"/>
          </p:nvPr>
        </p:nvSpPr>
        <p:spPr>
          <a:xfrm>
            <a:off x="1301262" y="6632294"/>
            <a:ext cx="6738787" cy="225706"/>
          </a:xfrm>
        </p:spPr>
        <p:txBody>
          <a:bodyPr/>
          <a:lstStyle>
            <a:lvl1pPr>
              <a:lnSpc>
                <a:spcPct val="85000"/>
              </a:lnSpc>
              <a:buFontTx/>
              <a:buNone/>
              <a:defRPr sz="800" i="0">
                <a:solidFill>
                  <a:schemeClr val="bg2"/>
                </a:solidFill>
                <a:latin typeface="+mn-lt"/>
              </a:defRPr>
            </a:lvl1pPr>
            <a:lvl2pPr>
              <a:lnSpc>
                <a:spcPct val="85000"/>
              </a:lnSpc>
              <a:buFontTx/>
              <a:buNone/>
              <a:defRPr sz="800">
                <a:solidFill>
                  <a:schemeClr val="bg2"/>
                </a:solidFill>
                <a:latin typeface="+mn-lt"/>
              </a:defRPr>
            </a:lvl2pPr>
            <a:lvl3pPr>
              <a:lnSpc>
                <a:spcPct val="85000"/>
              </a:lnSpc>
              <a:buFontTx/>
              <a:buNone/>
              <a:defRPr sz="800">
                <a:solidFill>
                  <a:schemeClr val="bg2"/>
                </a:solidFill>
                <a:latin typeface="+mn-lt"/>
              </a:defRPr>
            </a:lvl3pPr>
            <a:lvl4pPr>
              <a:lnSpc>
                <a:spcPct val="85000"/>
              </a:lnSpc>
              <a:buFontTx/>
              <a:buNone/>
              <a:defRPr sz="800">
                <a:solidFill>
                  <a:schemeClr val="bg2"/>
                </a:solidFill>
                <a:latin typeface="+mn-lt"/>
              </a:defRPr>
            </a:lvl4pPr>
            <a:lvl5pPr marL="0" indent="0">
              <a:lnSpc>
                <a:spcPct val="85000"/>
              </a:lnSpc>
              <a:buFontTx/>
              <a:buNone/>
              <a:defRPr sz="800">
                <a:solidFill>
                  <a:schemeClr val="bg2"/>
                </a:solidFill>
                <a:latin typeface="+mn-lt"/>
              </a:defRPr>
            </a:lvl5pPr>
          </a:lstStyle>
          <a:p>
            <a:pPr lvl="0"/>
            <a:r>
              <a:rPr lang="en-US" dirty="0"/>
              <a:t>Click to insert attribution</a:t>
            </a:r>
          </a:p>
        </p:txBody>
      </p:sp>
      <p:sp>
        <p:nvSpPr>
          <p:cNvPr id="9" name="Title 8">
            <a:extLst>
              <a:ext uri="{FF2B5EF4-FFF2-40B4-BE49-F238E27FC236}">
                <a16:creationId xmlns:a16="http://schemas.microsoft.com/office/drawing/2014/main" xmlns="" id="{F0E7FD72-810D-054F-A94B-0CF89EC452E4}"/>
              </a:ext>
            </a:extLst>
          </p:cNvPr>
          <p:cNvSpPr>
            <a:spLocks noGrp="1"/>
          </p:cNvSpPr>
          <p:nvPr>
            <p:ph type="title"/>
          </p:nvPr>
        </p:nvSpPr>
        <p:spPr/>
        <p:txBody>
          <a:bodyPr/>
          <a:lstStyle/>
          <a:p>
            <a:r>
              <a:rPr lang="en-US"/>
              <a:t>Click to edit Master title style</a:t>
            </a:r>
          </a:p>
        </p:txBody>
      </p:sp>
      <p:sp>
        <p:nvSpPr>
          <p:cNvPr id="11" name="Text Placeholder 10">
            <a:extLst>
              <a:ext uri="{FF2B5EF4-FFF2-40B4-BE49-F238E27FC236}">
                <a16:creationId xmlns:a16="http://schemas.microsoft.com/office/drawing/2014/main" xmlns="" id="{1C67DAC1-3722-644A-9A68-93CCF080D616}"/>
              </a:ext>
            </a:extLst>
          </p:cNvPr>
          <p:cNvSpPr>
            <a:spLocks noGrp="1"/>
          </p:cNvSpPr>
          <p:nvPr>
            <p:ph type="body" sz="quarter" idx="11"/>
          </p:nvPr>
        </p:nvSpPr>
        <p:spPr>
          <a:xfrm>
            <a:off x="457200" y="1936978"/>
            <a:ext cx="3181350" cy="1225296"/>
          </a:xfrm>
        </p:spPr>
        <p:txBody>
          <a:bodyPr/>
          <a:lstStyle>
            <a:lvl2pPr>
              <a:buNone/>
              <a:defRPr/>
            </a:lvl2pPr>
          </a:lstStyle>
          <a:p>
            <a:pPr lvl="0"/>
            <a:r>
              <a:rPr lang="en-US" dirty="0"/>
              <a:t>Edit Master text styles</a:t>
            </a:r>
          </a:p>
        </p:txBody>
      </p:sp>
      <p:sp>
        <p:nvSpPr>
          <p:cNvPr id="4" name="Chart Placeholder 3">
            <a:extLst>
              <a:ext uri="{FF2B5EF4-FFF2-40B4-BE49-F238E27FC236}">
                <a16:creationId xmlns:a16="http://schemas.microsoft.com/office/drawing/2014/main" xmlns="" id="{D4E844B2-2406-684E-8604-D84DCD57EE8F}"/>
              </a:ext>
            </a:extLst>
          </p:cNvPr>
          <p:cNvSpPr>
            <a:spLocks noGrp="1"/>
          </p:cNvSpPr>
          <p:nvPr>
            <p:ph type="chart" sz="quarter" idx="12"/>
          </p:nvPr>
        </p:nvSpPr>
        <p:spPr>
          <a:xfrm>
            <a:off x="3829050" y="685799"/>
            <a:ext cx="4857750" cy="2596896"/>
          </a:xfrm>
        </p:spPr>
        <p:txBody>
          <a:bodyPr/>
          <a:lstStyle/>
          <a:p>
            <a:endParaRPr lang="en-US" dirty="0"/>
          </a:p>
        </p:txBody>
      </p:sp>
    </p:spTree>
    <p:extLst>
      <p:ext uri="{BB962C8B-B14F-4D97-AF65-F5344CB8AC3E}">
        <p14:creationId xmlns:p14="http://schemas.microsoft.com/office/powerpoint/2010/main" val="10306283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1 + half">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Content Placeholder 2"/>
          <p:cNvSpPr>
            <a:spLocks noGrp="1"/>
          </p:cNvSpPr>
          <p:nvPr>
            <p:ph idx="13"/>
          </p:nvPr>
        </p:nvSpPr>
        <p:spPr>
          <a:xfrm>
            <a:off x="1301262" y="3429000"/>
            <a:ext cx="2321755" cy="274955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Text Placeholder 2"/>
          <p:cNvSpPr>
            <a:spLocks noGrp="1"/>
          </p:cNvSpPr>
          <p:nvPr>
            <p:ph type="body" sz="quarter" idx="10" hasCustomPrompt="1"/>
          </p:nvPr>
        </p:nvSpPr>
        <p:spPr>
          <a:xfrm>
            <a:off x="1301262" y="6407150"/>
            <a:ext cx="6738787" cy="450850"/>
          </a:xfrm>
        </p:spPr>
        <p:txBody>
          <a:bodyPr/>
          <a:lstStyle>
            <a:lvl1pPr>
              <a:lnSpc>
                <a:spcPct val="85000"/>
              </a:lnSpc>
              <a:buFontTx/>
              <a:buNone/>
              <a:defRPr sz="800" i="0">
                <a:solidFill>
                  <a:schemeClr val="bg2"/>
                </a:solidFill>
                <a:latin typeface="+mn-lt"/>
              </a:defRPr>
            </a:lvl1pPr>
            <a:lvl2pPr>
              <a:lnSpc>
                <a:spcPct val="85000"/>
              </a:lnSpc>
              <a:buFontTx/>
              <a:buNone/>
              <a:defRPr sz="800">
                <a:solidFill>
                  <a:schemeClr val="bg2"/>
                </a:solidFill>
                <a:latin typeface="+mn-lt"/>
              </a:defRPr>
            </a:lvl2pPr>
            <a:lvl3pPr>
              <a:lnSpc>
                <a:spcPct val="85000"/>
              </a:lnSpc>
              <a:buFontTx/>
              <a:buNone/>
              <a:defRPr sz="800">
                <a:solidFill>
                  <a:schemeClr val="bg2"/>
                </a:solidFill>
                <a:latin typeface="+mn-lt"/>
              </a:defRPr>
            </a:lvl3pPr>
            <a:lvl4pPr>
              <a:lnSpc>
                <a:spcPct val="85000"/>
              </a:lnSpc>
              <a:buFontTx/>
              <a:buNone/>
              <a:defRPr sz="800">
                <a:solidFill>
                  <a:schemeClr val="bg2"/>
                </a:solidFill>
                <a:latin typeface="+mn-lt"/>
              </a:defRPr>
            </a:lvl4pPr>
            <a:lvl5pPr marL="0" indent="0">
              <a:lnSpc>
                <a:spcPct val="85000"/>
              </a:lnSpc>
              <a:buFontTx/>
              <a:buNone/>
              <a:defRPr sz="800">
                <a:solidFill>
                  <a:schemeClr val="bg2"/>
                </a:solidFill>
                <a:latin typeface="+mn-lt"/>
              </a:defRPr>
            </a:lvl5pPr>
          </a:lstStyle>
          <a:p>
            <a:pPr lvl="0"/>
            <a:r>
              <a:rPr lang="en-US" dirty="0"/>
              <a:t>Click to insert attribution</a:t>
            </a:r>
          </a:p>
        </p:txBody>
      </p:sp>
      <p:sp>
        <p:nvSpPr>
          <p:cNvPr id="6" name="Text Placeholder 10">
            <a:extLst>
              <a:ext uri="{FF2B5EF4-FFF2-40B4-BE49-F238E27FC236}">
                <a16:creationId xmlns:a16="http://schemas.microsoft.com/office/drawing/2014/main" xmlns="" id="{F0094AEB-FBD8-9A48-A5C3-8D16CFABCCE1}"/>
              </a:ext>
            </a:extLst>
          </p:cNvPr>
          <p:cNvSpPr>
            <a:spLocks noGrp="1"/>
          </p:cNvSpPr>
          <p:nvPr>
            <p:ph type="body" sz="quarter" idx="11"/>
          </p:nvPr>
        </p:nvSpPr>
        <p:spPr>
          <a:xfrm>
            <a:off x="457200" y="1914524"/>
            <a:ext cx="3181350" cy="1225296"/>
          </a:xfrm>
        </p:spPr>
        <p:txBody>
          <a:bodyPr/>
          <a:lstStyle>
            <a:lvl2pPr>
              <a:buNone/>
              <a:defRPr/>
            </a:lvl2pPr>
          </a:lstStyle>
          <a:p>
            <a:pPr lvl="0"/>
            <a:r>
              <a:rPr lang="en-US" dirty="0"/>
              <a:t>Edit Master text styles</a:t>
            </a:r>
          </a:p>
        </p:txBody>
      </p:sp>
    </p:spTree>
    <p:extLst>
      <p:ext uri="{BB962C8B-B14F-4D97-AF65-F5344CB8AC3E}">
        <p14:creationId xmlns:p14="http://schemas.microsoft.com/office/powerpoint/2010/main" val="392806233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1 Half">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a:xfrm>
            <a:off x="3827585" y="3429000"/>
            <a:ext cx="4859215" cy="297815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2"/>
          <p:cNvSpPr>
            <a:spLocks noGrp="1"/>
          </p:cNvSpPr>
          <p:nvPr>
            <p:ph type="body" sz="quarter" idx="10" hasCustomPrompt="1"/>
          </p:nvPr>
        </p:nvSpPr>
        <p:spPr>
          <a:xfrm>
            <a:off x="1301262" y="6407150"/>
            <a:ext cx="6738787" cy="450850"/>
          </a:xfrm>
        </p:spPr>
        <p:txBody>
          <a:bodyPr/>
          <a:lstStyle>
            <a:lvl1pPr>
              <a:lnSpc>
                <a:spcPct val="85000"/>
              </a:lnSpc>
              <a:buFontTx/>
              <a:buNone/>
              <a:defRPr sz="800" i="0">
                <a:solidFill>
                  <a:schemeClr val="bg2"/>
                </a:solidFill>
                <a:latin typeface="+mn-lt"/>
              </a:defRPr>
            </a:lvl1pPr>
            <a:lvl2pPr>
              <a:lnSpc>
                <a:spcPct val="85000"/>
              </a:lnSpc>
              <a:buFontTx/>
              <a:buNone/>
              <a:defRPr sz="800">
                <a:solidFill>
                  <a:schemeClr val="bg2"/>
                </a:solidFill>
                <a:latin typeface="+mn-lt"/>
              </a:defRPr>
            </a:lvl2pPr>
            <a:lvl3pPr>
              <a:lnSpc>
                <a:spcPct val="85000"/>
              </a:lnSpc>
              <a:buFontTx/>
              <a:buNone/>
              <a:defRPr sz="800">
                <a:solidFill>
                  <a:schemeClr val="bg2"/>
                </a:solidFill>
                <a:latin typeface="+mn-lt"/>
              </a:defRPr>
            </a:lvl3pPr>
            <a:lvl4pPr>
              <a:lnSpc>
                <a:spcPct val="85000"/>
              </a:lnSpc>
              <a:buFontTx/>
              <a:buNone/>
              <a:defRPr sz="800">
                <a:solidFill>
                  <a:schemeClr val="bg2"/>
                </a:solidFill>
                <a:latin typeface="+mn-lt"/>
              </a:defRPr>
            </a:lvl4pPr>
            <a:lvl5pPr marL="0" indent="0">
              <a:lnSpc>
                <a:spcPct val="85000"/>
              </a:lnSpc>
              <a:buFontTx/>
              <a:buNone/>
              <a:defRPr sz="800">
                <a:solidFill>
                  <a:schemeClr val="bg2"/>
                </a:solidFill>
                <a:latin typeface="+mn-lt"/>
              </a:defRPr>
            </a:lvl5pPr>
          </a:lstStyle>
          <a:p>
            <a:pPr lvl="0"/>
            <a:r>
              <a:rPr lang="en-US" dirty="0"/>
              <a:t>Click to insert attribution</a:t>
            </a:r>
          </a:p>
        </p:txBody>
      </p:sp>
      <p:sp>
        <p:nvSpPr>
          <p:cNvPr id="5" name="Text Placeholder 10">
            <a:extLst>
              <a:ext uri="{FF2B5EF4-FFF2-40B4-BE49-F238E27FC236}">
                <a16:creationId xmlns:a16="http://schemas.microsoft.com/office/drawing/2014/main" xmlns="" id="{13511E2D-DF14-B540-A0B2-7E8C946FBE75}"/>
              </a:ext>
            </a:extLst>
          </p:cNvPr>
          <p:cNvSpPr>
            <a:spLocks noGrp="1"/>
          </p:cNvSpPr>
          <p:nvPr>
            <p:ph type="body" sz="quarter" idx="11"/>
          </p:nvPr>
        </p:nvSpPr>
        <p:spPr>
          <a:xfrm>
            <a:off x="457200" y="2514600"/>
            <a:ext cx="3181350" cy="1225296"/>
          </a:xfrm>
        </p:spPr>
        <p:txBody>
          <a:bodyPr/>
          <a:lstStyle>
            <a:lvl2pPr>
              <a:buNone/>
              <a:defRPr/>
            </a:lvl2pPr>
          </a:lstStyle>
          <a:p>
            <a:pPr lvl="0"/>
            <a:r>
              <a:rPr lang="en-US" dirty="0"/>
              <a:t>Edit Master text styles</a:t>
            </a:r>
          </a:p>
        </p:txBody>
      </p:sp>
    </p:spTree>
    <p:extLst>
      <p:ext uri="{BB962C8B-B14F-4D97-AF65-F5344CB8AC3E}">
        <p14:creationId xmlns:p14="http://schemas.microsoft.com/office/powerpoint/2010/main" val="83775750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2">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a:xfrm>
            <a:off x="3827585" y="685800"/>
            <a:ext cx="2321755" cy="549275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6" name="Content Placeholder 2"/>
          <p:cNvSpPr>
            <a:spLocks noGrp="1"/>
          </p:cNvSpPr>
          <p:nvPr>
            <p:ph idx="10"/>
          </p:nvPr>
        </p:nvSpPr>
        <p:spPr>
          <a:xfrm>
            <a:off x="6353908" y="685800"/>
            <a:ext cx="2332892" cy="549275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2"/>
          <p:cNvSpPr>
            <a:spLocks noGrp="1"/>
          </p:cNvSpPr>
          <p:nvPr>
            <p:ph type="body" sz="quarter" idx="11" hasCustomPrompt="1"/>
          </p:nvPr>
        </p:nvSpPr>
        <p:spPr>
          <a:xfrm>
            <a:off x="1301262" y="6407150"/>
            <a:ext cx="6738787" cy="450850"/>
          </a:xfrm>
        </p:spPr>
        <p:txBody>
          <a:bodyPr/>
          <a:lstStyle>
            <a:lvl1pPr>
              <a:lnSpc>
                <a:spcPct val="85000"/>
              </a:lnSpc>
              <a:buFontTx/>
              <a:buNone/>
              <a:defRPr sz="800" i="0">
                <a:solidFill>
                  <a:schemeClr val="bg2"/>
                </a:solidFill>
                <a:latin typeface="+mn-lt"/>
              </a:defRPr>
            </a:lvl1pPr>
            <a:lvl2pPr>
              <a:lnSpc>
                <a:spcPct val="85000"/>
              </a:lnSpc>
              <a:buFontTx/>
              <a:buNone/>
              <a:defRPr sz="800">
                <a:solidFill>
                  <a:schemeClr val="bg2"/>
                </a:solidFill>
                <a:latin typeface="+mn-lt"/>
              </a:defRPr>
            </a:lvl2pPr>
            <a:lvl3pPr>
              <a:lnSpc>
                <a:spcPct val="85000"/>
              </a:lnSpc>
              <a:buFontTx/>
              <a:buNone/>
              <a:defRPr sz="800">
                <a:solidFill>
                  <a:schemeClr val="bg2"/>
                </a:solidFill>
                <a:latin typeface="+mn-lt"/>
              </a:defRPr>
            </a:lvl3pPr>
            <a:lvl4pPr>
              <a:lnSpc>
                <a:spcPct val="85000"/>
              </a:lnSpc>
              <a:buFontTx/>
              <a:buNone/>
              <a:defRPr sz="800">
                <a:solidFill>
                  <a:schemeClr val="bg2"/>
                </a:solidFill>
                <a:latin typeface="+mn-lt"/>
              </a:defRPr>
            </a:lvl4pPr>
            <a:lvl5pPr marL="0" indent="0">
              <a:lnSpc>
                <a:spcPct val="85000"/>
              </a:lnSpc>
              <a:buFontTx/>
              <a:buNone/>
              <a:defRPr sz="800">
                <a:solidFill>
                  <a:schemeClr val="bg2"/>
                </a:solidFill>
                <a:latin typeface="+mn-lt"/>
              </a:defRPr>
            </a:lvl5pPr>
          </a:lstStyle>
          <a:p>
            <a:pPr lvl="0"/>
            <a:r>
              <a:rPr lang="en-US" dirty="0"/>
              <a:t>Click to insert attribution</a:t>
            </a:r>
          </a:p>
        </p:txBody>
      </p:sp>
      <p:sp>
        <p:nvSpPr>
          <p:cNvPr id="6" name="Text Placeholder 10">
            <a:extLst>
              <a:ext uri="{FF2B5EF4-FFF2-40B4-BE49-F238E27FC236}">
                <a16:creationId xmlns:a16="http://schemas.microsoft.com/office/drawing/2014/main" xmlns="" id="{B50B7C7A-8EC5-1F46-B58A-1451D2AF97A4}"/>
              </a:ext>
            </a:extLst>
          </p:cNvPr>
          <p:cNvSpPr>
            <a:spLocks noGrp="1"/>
          </p:cNvSpPr>
          <p:nvPr>
            <p:ph type="body" sz="quarter" idx="12"/>
          </p:nvPr>
        </p:nvSpPr>
        <p:spPr>
          <a:xfrm>
            <a:off x="457200" y="1914524"/>
            <a:ext cx="3181350" cy="1225296"/>
          </a:xfrm>
        </p:spPr>
        <p:txBody>
          <a:bodyPr/>
          <a:lstStyle>
            <a:lvl2pPr>
              <a:buNone/>
              <a:defRPr/>
            </a:lvl2pPr>
          </a:lstStyle>
          <a:p>
            <a:pPr lvl="0"/>
            <a:r>
              <a:rPr lang="en-US" dirty="0"/>
              <a:t>Edit Master text styles</a:t>
            </a:r>
          </a:p>
        </p:txBody>
      </p:sp>
    </p:spTree>
    <p:extLst>
      <p:ext uri="{BB962C8B-B14F-4D97-AF65-F5344CB8AC3E}">
        <p14:creationId xmlns:p14="http://schemas.microsoft.com/office/powerpoint/2010/main" val="27374922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theme" Target="../theme/theme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image" Target="../media/image2.jpg"/><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685800"/>
            <a:ext cx="3182052" cy="1228028"/>
          </a:xfrm>
          <a:prstGeom prst="rect">
            <a:avLst/>
          </a:prstGeom>
        </p:spPr>
        <p:txBody>
          <a:bodyPr vert="horz" wrap="square" lIns="0" tIns="0" rIns="0" bIns="0" rtlCol="0" anchor="t">
            <a:noAutofit/>
          </a:bodyPr>
          <a:lstStyle/>
          <a:p>
            <a:r>
              <a:rPr lang="en-US" dirty="0"/>
              <a:t>Click To Edit Master Title </a:t>
            </a:r>
            <a:br>
              <a:rPr lang="en-US" dirty="0"/>
            </a:br>
            <a:r>
              <a:rPr lang="en-US" dirty="0"/>
              <a:t>Style</a:t>
            </a:r>
          </a:p>
        </p:txBody>
      </p:sp>
      <p:sp>
        <p:nvSpPr>
          <p:cNvPr id="3" name="Text Placeholder 2"/>
          <p:cNvSpPr>
            <a:spLocks noGrp="1"/>
          </p:cNvSpPr>
          <p:nvPr>
            <p:ph type="body" idx="1"/>
          </p:nvPr>
        </p:nvSpPr>
        <p:spPr>
          <a:xfrm>
            <a:off x="3829078" y="685800"/>
            <a:ext cx="4857722" cy="5718176"/>
          </a:xfrm>
          <a:prstGeom prst="rect">
            <a:avLst/>
          </a:prstGeom>
        </p:spPr>
        <p:txBody>
          <a:bodyPr vert="horz" lIns="0" tIns="0" rIns="0" bIns="0" rtlCol="0">
            <a:no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 level</a:t>
            </a:r>
          </a:p>
          <a:p>
            <a:pPr lvl="6"/>
            <a:r>
              <a:rPr lang="en-US" dirty="0"/>
              <a:t>Seventh level</a:t>
            </a:r>
          </a:p>
          <a:p>
            <a:pPr lvl="7"/>
            <a:r>
              <a:rPr lang="en-US" dirty="0"/>
              <a:t>More</a:t>
            </a:r>
          </a:p>
          <a:p>
            <a:pPr lvl="8"/>
            <a:r>
              <a:rPr lang="en-US" dirty="0"/>
              <a:t>More</a:t>
            </a:r>
          </a:p>
        </p:txBody>
      </p:sp>
      <p:cxnSp>
        <p:nvCxnSpPr>
          <p:cNvPr id="69" name="Straight Connector 68"/>
          <p:cNvCxnSpPr/>
          <p:nvPr userDrawn="1"/>
        </p:nvCxnSpPr>
        <p:spPr>
          <a:xfrm>
            <a:off x="457200" y="460057"/>
            <a:ext cx="3182052" cy="0"/>
          </a:xfrm>
          <a:prstGeom prst="line">
            <a:avLst/>
          </a:prstGeom>
          <a:ln w="12700">
            <a:solidFill>
              <a:schemeClr val="tx2"/>
            </a:solidFill>
            <a:bevel/>
          </a:ln>
        </p:spPr>
        <p:style>
          <a:lnRef idx="1">
            <a:schemeClr val="accent1"/>
          </a:lnRef>
          <a:fillRef idx="0">
            <a:schemeClr val="accent1"/>
          </a:fillRef>
          <a:effectRef idx="0">
            <a:schemeClr val="accent1"/>
          </a:effectRef>
          <a:fontRef idx="minor">
            <a:schemeClr val="tx1"/>
          </a:fontRef>
        </p:style>
      </p:cxnSp>
      <p:cxnSp>
        <p:nvCxnSpPr>
          <p:cNvPr id="74" name="Straight Connector 73"/>
          <p:cNvCxnSpPr/>
          <p:nvPr userDrawn="1"/>
        </p:nvCxnSpPr>
        <p:spPr>
          <a:xfrm>
            <a:off x="3829078" y="460057"/>
            <a:ext cx="4857722" cy="0"/>
          </a:xfrm>
          <a:prstGeom prst="line">
            <a:avLst/>
          </a:prstGeom>
          <a:ln w="12700">
            <a:solidFill>
              <a:schemeClr val="tx2"/>
            </a:solidFill>
            <a:bevel/>
          </a:ln>
        </p:spPr>
        <p:style>
          <a:lnRef idx="1">
            <a:schemeClr val="accent1"/>
          </a:lnRef>
          <a:fillRef idx="0">
            <a:schemeClr val="accent1"/>
          </a:fillRef>
          <a:effectRef idx="0">
            <a:schemeClr val="accent1"/>
          </a:effectRef>
          <a:fontRef idx="minor">
            <a:schemeClr val="tx1"/>
          </a:fontRef>
        </p:style>
      </p:cxnSp>
      <p:sp>
        <p:nvSpPr>
          <p:cNvPr id="76" name="TextBox 75"/>
          <p:cNvSpPr txBox="1"/>
          <p:nvPr userDrawn="1"/>
        </p:nvSpPr>
        <p:spPr>
          <a:xfrm>
            <a:off x="8790366" y="231107"/>
            <a:ext cx="125034" cy="123111"/>
          </a:xfrm>
          <a:prstGeom prst="rect">
            <a:avLst/>
          </a:prstGeom>
          <a:noFill/>
        </p:spPr>
        <p:txBody>
          <a:bodyPr wrap="none" lIns="0" tIns="0" rIns="0" bIns="0" rtlCol="0">
            <a:spAutoFit/>
          </a:bodyPr>
          <a:lstStyle/>
          <a:p>
            <a:pPr algn="r"/>
            <a:fld id="{2385CB4A-7E96-44CA-B116-B71B544B697D}" type="slidenum">
              <a:rPr lang="en-US" sz="800" smtClean="0">
                <a:solidFill>
                  <a:schemeClr val="tx2"/>
                </a:solidFill>
              </a:rPr>
              <a:pPr algn="r"/>
              <a:t>‹#›</a:t>
            </a:fld>
            <a:endParaRPr lang="en-US" sz="800" dirty="0">
              <a:solidFill>
                <a:schemeClr val="tx2"/>
              </a:solidFill>
            </a:endParaRPr>
          </a:p>
        </p:txBody>
      </p:sp>
      <p:pic>
        <p:nvPicPr>
          <p:cNvPr id="7" name="Picture 6">
            <a:extLst>
              <a:ext uri="{FF2B5EF4-FFF2-40B4-BE49-F238E27FC236}">
                <a16:creationId xmlns:a16="http://schemas.microsoft.com/office/drawing/2014/main" xmlns="" id="{3AECA1D9-F01D-FC45-9F99-7E6C3437426A}"/>
              </a:ext>
            </a:extLst>
          </p:cNvPr>
          <p:cNvPicPr>
            <a:picLocks noChangeAspect="1"/>
          </p:cNvPicPr>
          <p:nvPr userDrawn="1"/>
        </p:nvPicPr>
        <p:blipFill rotWithShape="1">
          <a:blip r:embed="rId22" cstate="print">
            <a:extLst>
              <a:ext uri="{28A0092B-C50C-407E-A947-70E740481C1C}">
                <a14:useLocalDpi xmlns:a14="http://schemas.microsoft.com/office/drawing/2010/main" val="0"/>
              </a:ext>
            </a:extLst>
          </a:blip>
          <a:srcRect l="21761" r="20750" b="34890"/>
          <a:stretch/>
        </p:blipFill>
        <p:spPr>
          <a:xfrm>
            <a:off x="8427100" y="6331862"/>
            <a:ext cx="539464" cy="448056"/>
          </a:xfrm>
          <a:prstGeom prst="rect">
            <a:avLst/>
          </a:prstGeom>
        </p:spPr>
      </p:pic>
      <p:pic>
        <p:nvPicPr>
          <p:cNvPr id="8" name="Picture 7">
            <a:extLst>
              <a:ext uri="{FF2B5EF4-FFF2-40B4-BE49-F238E27FC236}">
                <a16:creationId xmlns:a16="http://schemas.microsoft.com/office/drawing/2014/main" xmlns="" id="{FEF40117-5796-0147-AE9D-D9C929A6CE00}"/>
              </a:ext>
            </a:extLst>
          </p:cNvPr>
          <p:cNvPicPr>
            <a:picLocks noChangeAspect="1"/>
          </p:cNvPicPr>
          <p:nvPr userDrawn="1"/>
        </p:nvPicPr>
        <p:blipFill>
          <a:blip r:embed="rId23">
            <a:extLst>
              <a:ext uri="{28A0092B-C50C-407E-A947-70E740481C1C}">
                <a14:useLocalDpi xmlns:a14="http://schemas.microsoft.com/office/drawing/2010/main" val="0"/>
              </a:ext>
            </a:extLst>
          </a:blip>
          <a:stretch>
            <a:fillRect/>
          </a:stretch>
        </p:blipFill>
        <p:spPr>
          <a:xfrm>
            <a:off x="207811" y="6328711"/>
            <a:ext cx="676564" cy="448056"/>
          </a:xfrm>
          <a:prstGeom prst="rect">
            <a:avLst/>
          </a:prstGeom>
        </p:spPr>
      </p:pic>
    </p:spTree>
    <p:extLst>
      <p:ext uri="{BB962C8B-B14F-4D97-AF65-F5344CB8AC3E}">
        <p14:creationId xmlns:p14="http://schemas.microsoft.com/office/powerpoint/2010/main" val="3728137087"/>
      </p:ext>
    </p:extLst>
  </p:cSld>
  <p:clrMap bg1="lt1" tx1="dk1" bg2="lt2" tx2="dk2" accent1="accent1" accent2="accent2" accent3="accent3" accent4="accent4" accent5="accent5" accent6="accent6" hlink="hlink" folHlink="folHlink"/>
  <p:sldLayoutIdLst>
    <p:sldLayoutId id="2147483649" r:id="rId1"/>
    <p:sldLayoutId id="2147483662" r:id="rId2"/>
    <p:sldLayoutId id="2147483663" r:id="rId3"/>
    <p:sldLayoutId id="2147483664" r:id="rId4"/>
    <p:sldLayoutId id="2147483668" r:id="rId5"/>
    <p:sldLayoutId id="2147483669" r:id="rId6"/>
    <p:sldLayoutId id="2147483656" r:id="rId7"/>
    <p:sldLayoutId id="2147483658" r:id="rId8"/>
    <p:sldLayoutId id="2147483650" r:id="rId9"/>
    <p:sldLayoutId id="2147483657" r:id="rId10"/>
    <p:sldLayoutId id="2147483659" r:id="rId11"/>
    <p:sldLayoutId id="2147483654" r:id="rId12"/>
    <p:sldLayoutId id="2147483672" r:id="rId13"/>
    <p:sldLayoutId id="2147483660" r:id="rId14"/>
    <p:sldLayoutId id="2147483670" r:id="rId15"/>
    <p:sldLayoutId id="2147483673" r:id="rId16"/>
    <p:sldLayoutId id="2147483674" r:id="rId17"/>
    <p:sldLayoutId id="2147483671" r:id="rId18"/>
    <p:sldLayoutId id="2147483655" r:id="rId19"/>
    <p:sldLayoutId id="2147483667" r:id="rId20"/>
  </p:sldLayoutIdLst>
  <p:txStyles>
    <p:titleStyle>
      <a:lvl1pPr algn="l" defTabSz="914400" rtl="0" eaLnBrk="1" latinLnBrk="0" hangingPunct="1">
        <a:lnSpc>
          <a:spcPct val="95000"/>
        </a:lnSpc>
        <a:spcBef>
          <a:spcPct val="0"/>
        </a:spcBef>
        <a:buNone/>
        <a:defRPr sz="2800" b="1" i="0" kern="1200" cap="all" spc="0" baseline="0">
          <a:solidFill>
            <a:schemeClr val="tx2"/>
          </a:solidFill>
          <a:latin typeface="Calibri" panose="020F0502020204030204" pitchFamily="34" charset="0"/>
          <a:ea typeface="+mj-ea"/>
          <a:cs typeface="Calibri" panose="020F0502020204030204" pitchFamily="34" charset="0"/>
        </a:defRPr>
      </a:lvl1pPr>
    </p:titleStyle>
    <p:bodyStyle>
      <a:lvl1pPr marL="0" indent="0" algn="l" defTabSz="914400" rtl="0" eaLnBrk="1" latinLnBrk="0" hangingPunct="1">
        <a:lnSpc>
          <a:spcPct val="120000"/>
        </a:lnSpc>
        <a:spcBef>
          <a:spcPts val="600"/>
        </a:spcBef>
        <a:spcAft>
          <a:spcPts val="1200"/>
        </a:spcAft>
        <a:buFont typeface="Arial" panose="020B0604020202020204" pitchFamily="34" charset="0"/>
        <a:buChar char="​"/>
        <a:defRPr sz="1400" b="1" i="0" kern="1200">
          <a:solidFill>
            <a:schemeClr val="accent1"/>
          </a:solidFill>
          <a:latin typeface="Calibri" panose="020F0502020204030204" pitchFamily="34" charset="0"/>
          <a:ea typeface="+mn-ea"/>
          <a:cs typeface="Calibri" panose="020F0502020204030204" pitchFamily="34" charset="0"/>
        </a:defRPr>
      </a:lvl1pPr>
      <a:lvl2pPr marL="0" indent="0" algn="l" defTabSz="914400" rtl="0" eaLnBrk="1" latinLnBrk="0" hangingPunct="1">
        <a:lnSpc>
          <a:spcPct val="100000"/>
        </a:lnSpc>
        <a:spcBef>
          <a:spcPts val="600"/>
        </a:spcBef>
        <a:spcAft>
          <a:spcPts val="0"/>
        </a:spcAft>
        <a:buFont typeface="Arial" panose="020B0604020202020204" pitchFamily="34" charset="0"/>
        <a:buChar char="​"/>
        <a:defRPr sz="1400" i="0" kern="1200">
          <a:solidFill>
            <a:schemeClr val="tx2"/>
          </a:solidFill>
          <a:latin typeface="Calibri" panose="020F0502020204030204" pitchFamily="34" charset="0"/>
          <a:ea typeface="+mn-ea"/>
          <a:cs typeface="Calibri" panose="020F0502020204030204" pitchFamily="34" charset="0"/>
        </a:defRPr>
      </a:lvl2pPr>
      <a:lvl3pPr marL="0" indent="0" algn="l" defTabSz="914400" rtl="0" eaLnBrk="1" latinLnBrk="0" hangingPunct="1">
        <a:lnSpc>
          <a:spcPct val="110000"/>
        </a:lnSpc>
        <a:spcBef>
          <a:spcPts val="600"/>
        </a:spcBef>
        <a:spcAft>
          <a:spcPts val="0"/>
        </a:spcAft>
        <a:buFont typeface="Arial" panose="020B0604020202020204" pitchFamily="34" charset="0"/>
        <a:buChar char="​"/>
        <a:defRPr sz="1100" b="1" i="0" kern="1200">
          <a:solidFill>
            <a:schemeClr val="tx2"/>
          </a:solidFill>
          <a:latin typeface="Calibri" panose="020F0502020204030204" pitchFamily="34" charset="0"/>
          <a:ea typeface="+mn-ea"/>
          <a:cs typeface="Calibri" panose="020F0502020204030204" pitchFamily="34" charset="0"/>
        </a:defRPr>
      </a:lvl3pPr>
      <a:lvl4pPr marL="0" indent="0" algn="l" defTabSz="914400" rtl="0" eaLnBrk="1" latinLnBrk="0" hangingPunct="1">
        <a:lnSpc>
          <a:spcPct val="105000"/>
        </a:lnSpc>
        <a:spcBef>
          <a:spcPts val="600"/>
        </a:spcBef>
        <a:spcAft>
          <a:spcPts val="600"/>
        </a:spcAft>
        <a:buFont typeface="Arial" panose="020B0604020202020204" pitchFamily="34" charset="0"/>
        <a:buChar char="​"/>
        <a:defRPr sz="1100" i="0" kern="1200">
          <a:solidFill>
            <a:schemeClr val="tx2"/>
          </a:solidFill>
          <a:latin typeface="Calibri" panose="020F0502020204030204" pitchFamily="34" charset="0"/>
          <a:ea typeface="+mn-ea"/>
          <a:cs typeface="Calibri" panose="020F0502020204030204" pitchFamily="34" charset="0"/>
        </a:defRPr>
      </a:lvl4pPr>
      <a:lvl5pPr marL="171450" indent="-171450" algn="l" defTabSz="914400" rtl="0" eaLnBrk="1" latinLnBrk="0" hangingPunct="1">
        <a:lnSpc>
          <a:spcPct val="105000"/>
        </a:lnSpc>
        <a:spcBef>
          <a:spcPts val="0"/>
        </a:spcBef>
        <a:spcAft>
          <a:spcPts val="600"/>
        </a:spcAft>
        <a:buFont typeface="Arial" panose="020B0604020202020204" pitchFamily="34" charset="0"/>
        <a:buChar char="•"/>
        <a:defRPr sz="1100" i="0" kern="1200">
          <a:solidFill>
            <a:schemeClr val="tx2"/>
          </a:solidFill>
          <a:latin typeface="Calibri" panose="020F0502020204030204" pitchFamily="34" charset="0"/>
          <a:ea typeface="+mn-ea"/>
          <a:cs typeface="Calibri" panose="020F0502020204030204" pitchFamily="34" charset="0"/>
        </a:defRPr>
      </a:lvl5pPr>
      <a:lvl6pPr marL="344488" indent="-173038" algn="l" defTabSz="914400" rtl="0" eaLnBrk="1" latinLnBrk="0" hangingPunct="1">
        <a:lnSpc>
          <a:spcPct val="85000"/>
        </a:lnSpc>
        <a:spcBef>
          <a:spcPct val="20000"/>
        </a:spcBef>
        <a:spcAft>
          <a:spcPts val="600"/>
        </a:spcAft>
        <a:buFont typeface="Arial" panose="020B0604020202020204" pitchFamily="34" charset="0"/>
        <a:buChar char="•"/>
        <a:defRPr sz="1100" i="0" kern="1200" baseline="0">
          <a:solidFill>
            <a:schemeClr val="tx2"/>
          </a:solidFill>
          <a:latin typeface="Calibri" panose="020F0502020204030204" pitchFamily="34" charset="0"/>
          <a:ea typeface="+mn-ea"/>
          <a:cs typeface="Calibri" panose="020F0502020204030204" pitchFamily="34" charset="0"/>
        </a:defRPr>
      </a:lvl6pPr>
      <a:lvl7pPr marL="0" indent="0" algn="l" defTabSz="914400" rtl="0" eaLnBrk="1" latinLnBrk="0" hangingPunct="1">
        <a:spcBef>
          <a:spcPts val="600"/>
        </a:spcBef>
        <a:spcAft>
          <a:spcPts val="600"/>
        </a:spcAft>
        <a:buClr>
          <a:schemeClr val="bg2"/>
        </a:buClr>
        <a:buFont typeface="Arial" panose="020B0604020202020204" pitchFamily="34" charset="0"/>
        <a:buChar char="​"/>
        <a:defRPr sz="1500" i="0" kern="1200" baseline="0">
          <a:solidFill>
            <a:schemeClr val="bg2"/>
          </a:solidFill>
          <a:latin typeface="Calibri" panose="020F0502020204030204" pitchFamily="34" charset="0"/>
          <a:ea typeface="+mn-ea"/>
          <a:cs typeface="Calibri" panose="020F0502020204030204" pitchFamily="34" charset="0"/>
        </a:defRPr>
      </a:lvl7pPr>
      <a:lvl8pPr marL="171450" indent="-171450" algn="l" defTabSz="914400" rtl="0" eaLnBrk="1" latinLnBrk="0" hangingPunct="1">
        <a:spcBef>
          <a:spcPts val="0"/>
        </a:spcBef>
        <a:spcAft>
          <a:spcPts val="600"/>
        </a:spcAft>
        <a:buFont typeface="Arial" panose="020B0604020202020204" pitchFamily="34" charset="0"/>
        <a:buChar char="•"/>
        <a:defRPr sz="1100" i="0" kern="1200">
          <a:solidFill>
            <a:schemeClr val="bg2"/>
          </a:solidFill>
          <a:latin typeface="Calibri" panose="020F0502020204030204" pitchFamily="34" charset="0"/>
          <a:ea typeface="+mn-ea"/>
          <a:cs typeface="Calibri" panose="020F0502020204030204" pitchFamily="34" charset="0"/>
        </a:defRPr>
      </a:lvl8pPr>
      <a:lvl9pPr marL="344488" indent="-173038" algn="l" defTabSz="914400" rtl="0" eaLnBrk="1" latinLnBrk="0" hangingPunct="1">
        <a:spcBef>
          <a:spcPct val="20000"/>
        </a:spcBef>
        <a:spcAft>
          <a:spcPts val="600"/>
        </a:spcAft>
        <a:buFont typeface="Arial" panose="020B0604020202020204" pitchFamily="34" charset="0"/>
        <a:buChar char="•"/>
        <a:defRPr sz="1100" i="0" kern="1200">
          <a:solidFill>
            <a:schemeClr val="bg2"/>
          </a:solidFill>
          <a:latin typeface="Calibri" panose="020F0502020204030204" pitchFamily="34" charset="0"/>
          <a:ea typeface="+mn-ea"/>
          <a:cs typeface="Calibri" panose="020F0502020204030204" pitchFamily="34" charset="0"/>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xmlns="">
        <p15:guide id="1" orient="horz" pos="2160" userDrawn="1">
          <p15:clr>
            <a:srgbClr val="F26B43"/>
          </p15:clr>
        </p15:guide>
        <p15:guide id="2" pos="2880" userDrawn="1">
          <p15:clr>
            <a:srgbClr val="F26B43"/>
          </p15:clr>
        </p15:guide>
        <p15:guide id="3" orient="horz" pos="432" userDrawn="1">
          <p15:clr>
            <a:srgbClr val="F26B43"/>
          </p15:clr>
        </p15:guide>
        <p15:guide id="4" orient="horz" pos="288" userDrawn="1">
          <p15:clr>
            <a:srgbClr val="F26B43"/>
          </p15:clr>
        </p15:guide>
        <p15:guide id="5" orient="horz" pos="3888" userDrawn="1">
          <p15:clr>
            <a:srgbClr val="F26B43"/>
          </p15:clr>
        </p15:guide>
        <p15:guide id="7" pos="384" userDrawn="1">
          <p15:clr>
            <a:srgbClr val="F26B43"/>
          </p15:clr>
        </p15:guide>
        <p15:guide id="8" pos="288" userDrawn="1">
          <p15:clr>
            <a:srgbClr val="F26B43"/>
          </p15:clr>
        </p15:guide>
        <p15:guide id="9" pos="696" userDrawn="1">
          <p15:clr>
            <a:srgbClr val="F26B43"/>
          </p15:clr>
        </p15:guide>
        <p15:guide id="10" pos="816" userDrawn="1">
          <p15:clr>
            <a:srgbClr val="F26B43"/>
          </p15:clr>
        </p15:guide>
        <p15:guide id="11" pos="1224" userDrawn="1">
          <p15:clr>
            <a:srgbClr val="F26B43"/>
          </p15:clr>
        </p15:guide>
        <p15:guide id="12" pos="1368" userDrawn="1">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6.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4.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5.xml"/></Relationships>
</file>

<file path=ppt/slides/_rels/slide12.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notesSlide" Target="../notesSlides/notesSlide12.xml"/><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3" Type="http://schemas.openxmlformats.org/officeDocument/2006/relationships/chart" Target="../charts/chart6.xml"/><Relationship Id="rId2" Type="http://schemas.openxmlformats.org/officeDocument/2006/relationships/notesSlide" Target="../notesSlides/notesSlide13.xml"/><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3" Type="http://schemas.openxmlformats.org/officeDocument/2006/relationships/chart" Target="../charts/chart7.xml"/><Relationship Id="rId2" Type="http://schemas.openxmlformats.org/officeDocument/2006/relationships/notesSlide" Target="../notesSlides/notesSlide14.xml"/><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3" Type="http://schemas.openxmlformats.org/officeDocument/2006/relationships/chart" Target="../charts/chart8.xml"/><Relationship Id="rId2" Type="http://schemas.openxmlformats.org/officeDocument/2006/relationships/notesSlide" Target="../notesSlides/notesSlide15.xml"/><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3" Type="http://schemas.openxmlformats.org/officeDocument/2006/relationships/chart" Target="../charts/chart9.xml"/><Relationship Id="rId2" Type="http://schemas.openxmlformats.org/officeDocument/2006/relationships/notesSlide" Target="../notesSlides/notesSlide16.xml"/><Relationship Id="rId1" Type="http://schemas.openxmlformats.org/officeDocument/2006/relationships/slideLayout" Target="../slideLayouts/slideLayout5.xml"/></Relationships>
</file>

<file path=ppt/slides/_rels/slide17.xml.rels><?xml version="1.0" encoding="UTF-8" standalone="yes"?>
<Relationships xmlns="http://schemas.openxmlformats.org/package/2006/relationships"><Relationship Id="rId3" Type="http://schemas.openxmlformats.org/officeDocument/2006/relationships/chart" Target="../charts/chart10.xml"/><Relationship Id="rId2" Type="http://schemas.openxmlformats.org/officeDocument/2006/relationships/notesSlide" Target="../notesSlides/notesSlide17.xml"/><Relationship Id="rId1" Type="http://schemas.openxmlformats.org/officeDocument/2006/relationships/slideLayout" Target="../slideLayouts/slideLayout5.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8.xml"/></Relationships>
</file>

<file path=ppt/slides/_rels/slide19.xml.rels><?xml version="1.0" encoding="UTF-8" standalone="yes"?>
<Relationships xmlns="http://schemas.openxmlformats.org/package/2006/relationships"><Relationship Id="rId3" Type="http://schemas.openxmlformats.org/officeDocument/2006/relationships/chart" Target="../charts/chart11.xml"/><Relationship Id="rId2" Type="http://schemas.openxmlformats.org/officeDocument/2006/relationships/notesSlide" Target="../notesSlides/notesSlide19.xm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5.xml"/><Relationship Id="rId4" Type="http://schemas.openxmlformats.org/officeDocument/2006/relationships/image" Target="../media/image2.jpg"/></Relationships>
</file>

<file path=ppt/slides/_rels/slide20.xml.rels><?xml version="1.0" encoding="UTF-8" standalone="yes"?>
<Relationships xmlns="http://schemas.openxmlformats.org/package/2006/relationships"><Relationship Id="rId3" Type="http://schemas.openxmlformats.org/officeDocument/2006/relationships/chart" Target="../charts/chart12.xml"/><Relationship Id="rId2" Type="http://schemas.openxmlformats.org/officeDocument/2006/relationships/notesSlide" Target="../notesSlides/notesSlide20.xml"/><Relationship Id="rId1" Type="http://schemas.openxmlformats.org/officeDocument/2006/relationships/slideLayout" Target="../slideLayouts/slideLayout5.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5.xml"/></Relationships>
</file>

<file path=ppt/slides/_rels/slide22.xml.rels><?xml version="1.0" encoding="UTF-8" standalone="yes"?>
<Relationships xmlns="http://schemas.openxmlformats.org/package/2006/relationships"><Relationship Id="rId3" Type="http://schemas.openxmlformats.org/officeDocument/2006/relationships/chart" Target="../charts/chart13.xml"/><Relationship Id="rId2" Type="http://schemas.openxmlformats.org/officeDocument/2006/relationships/notesSlide" Target="../notesSlides/notesSlide22.xml"/><Relationship Id="rId1" Type="http://schemas.openxmlformats.org/officeDocument/2006/relationships/slideLayout" Target="../slideLayouts/slideLayout5.xml"/></Relationships>
</file>

<file path=ppt/slides/_rels/slide23.xml.rels><?xml version="1.0" encoding="UTF-8" standalone="yes"?>
<Relationships xmlns="http://schemas.openxmlformats.org/package/2006/relationships"><Relationship Id="rId3" Type="http://schemas.openxmlformats.org/officeDocument/2006/relationships/chart" Target="../charts/chart14.xml"/><Relationship Id="rId2" Type="http://schemas.openxmlformats.org/officeDocument/2006/relationships/notesSlide" Target="../notesSlides/notesSlide23.xml"/><Relationship Id="rId1" Type="http://schemas.openxmlformats.org/officeDocument/2006/relationships/slideLayout" Target="../slideLayouts/slideLayout5.xml"/></Relationships>
</file>

<file path=ppt/slides/_rels/slide24.xml.rels><?xml version="1.0" encoding="UTF-8" standalone="yes"?>
<Relationships xmlns="http://schemas.openxmlformats.org/package/2006/relationships"><Relationship Id="rId3" Type="http://schemas.openxmlformats.org/officeDocument/2006/relationships/hyperlink" Target="http://bit.ly/2NTtcGP" TargetMode="External"/><Relationship Id="rId2" Type="http://schemas.openxmlformats.org/officeDocument/2006/relationships/notesSlide" Target="../notesSlides/notesSlide24.xml"/><Relationship Id="rId1" Type="http://schemas.openxmlformats.org/officeDocument/2006/relationships/slideLayout" Target="../slideLayouts/slideLayout15.xml"/></Relationships>
</file>

<file path=ppt/slides/_rels/slide25.xml.rels><?xml version="1.0" encoding="UTF-8" standalone="yes"?>
<Relationships xmlns="http://schemas.openxmlformats.org/package/2006/relationships"><Relationship Id="rId3" Type="http://schemas.openxmlformats.org/officeDocument/2006/relationships/chart" Target="../charts/chart15.xml"/><Relationship Id="rId2" Type="http://schemas.openxmlformats.org/officeDocument/2006/relationships/notesSlide" Target="../notesSlides/notesSlide25.xml"/><Relationship Id="rId1" Type="http://schemas.openxmlformats.org/officeDocument/2006/relationships/slideLayout" Target="../slideLayouts/slideLayout5.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15.xml"/></Relationships>
</file>

<file path=ppt/slides/_rels/slide27.xml.rels><?xml version="1.0" encoding="UTF-8" standalone="yes"?>
<Relationships xmlns="http://schemas.openxmlformats.org/package/2006/relationships"><Relationship Id="rId3" Type="http://schemas.openxmlformats.org/officeDocument/2006/relationships/chart" Target="../charts/chart16.xml"/><Relationship Id="rId2" Type="http://schemas.openxmlformats.org/officeDocument/2006/relationships/notesSlide" Target="../notesSlides/notesSlide27.xml"/><Relationship Id="rId1" Type="http://schemas.openxmlformats.org/officeDocument/2006/relationships/slideLayout" Target="../slideLayouts/slideLayout5.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14.xml"/></Relationships>
</file>

<file path=ppt/slides/_rels/slide29.xml.rels><?xml version="1.0" encoding="UTF-8" standalone="yes"?>
<Relationships xmlns="http://schemas.openxmlformats.org/package/2006/relationships"><Relationship Id="rId3" Type="http://schemas.openxmlformats.org/officeDocument/2006/relationships/chart" Target="../charts/chart17.xml"/><Relationship Id="rId2" Type="http://schemas.openxmlformats.org/officeDocument/2006/relationships/notesSlide" Target="../notesSlides/notesSlide29.xml"/><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8" Type="http://schemas.openxmlformats.org/officeDocument/2006/relationships/slide" Target="slide10.xml"/><Relationship Id="rId3" Type="http://schemas.openxmlformats.org/officeDocument/2006/relationships/slide" Target="slide41.xml"/><Relationship Id="rId7" Type="http://schemas.openxmlformats.org/officeDocument/2006/relationships/slide" Target="slide6.xml"/><Relationship Id="rId12" Type="http://schemas.openxmlformats.org/officeDocument/2006/relationships/image" Target="../media/image2.jpg"/><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slide" Target="slide36.xml"/><Relationship Id="rId11" Type="http://schemas.openxmlformats.org/officeDocument/2006/relationships/image" Target="../media/image1.png"/><Relationship Id="rId5" Type="http://schemas.openxmlformats.org/officeDocument/2006/relationships/slide" Target="slide5.xml"/><Relationship Id="rId10" Type="http://schemas.openxmlformats.org/officeDocument/2006/relationships/slide" Target="slide46.xml"/><Relationship Id="rId4" Type="http://schemas.openxmlformats.org/officeDocument/2006/relationships/slide" Target="slide35.xml"/><Relationship Id="rId9" Type="http://schemas.openxmlformats.org/officeDocument/2006/relationships/slide" Target="slide28.xml"/></Relationships>
</file>

<file path=ppt/slides/_rels/slide30.xml.rels><?xml version="1.0" encoding="UTF-8" standalone="yes"?>
<Relationships xmlns="http://schemas.openxmlformats.org/package/2006/relationships"><Relationship Id="rId3" Type="http://schemas.openxmlformats.org/officeDocument/2006/relationships/chart" Target="../charts/chart18.xml"/><Relationship Id="rId2" Type="http://schemas.openxmlformats.org/officeDocument/2006/relationships/notesSlide" Target="../notesSlides/notesSlide30.xml"/><Relationship Id="rId1" Type="http://schemas.openxmlformats.org/officeDocument/2006/relationships/slideLayout" Target="../slideLayouts/slideLayout5.xml"/><Relationship Id="rId4" Type="http://schemas.openxmlformats.org/officeDocument/2006/relationships/chart" Target="../charts/chart19.xml"/></Relationships>
</file>

<file path=ppt/slides/_rels/slide31.xml.rels><?xml version="1.0" encoding="UTF-8" standalone="yes"?>
<Relationships xmlns="http://schemas.openxmlformats.org/package/2006/relationships"><Relationship Id="rId8" Type="http://schemas.openxmlformats.org/officeDocument/2006/relationships/chart" Target="../charts/chart20.xml"/><Relationship Id="rId3" Type="http://schemas.openxmlformats.org/officeDocument/2006/relationships/hyperlink" Target="http://www.qlik.com/" TargetMode="External"/><Relationship Id="rId7" Type="http://schemas.openxmlformats.org/officeDocument/2006/relationships/hyperlink" Target="http://www.salesforce.com/" TargetMode="External"/><Relationship Id="rId2" Type="http://schemas.openxmlformats.org/officeDocument/2006/relationships/notesSlide" Target="../notesSlides/notesSlide31.xml"/><Relationship Id="rId1" Type="http://schemas.openxmlformats.org/officeDocument/2006/relationships/slideLayout" Target="../slideLayouts/slideLayout5.xml"/><Relationship Id="rId6" Type="http://schemas.openxmlformats.org/officeDocument/2006/relationships/hyperlink" Target="http://www.quickbase.com/" TargetMode="External"/><Relationship Id="rId5" Type="http://schemas.openxmlformats.org/officeDocument/2006/relationships/hyperlink" Target="http://www.inteum.com/" TargetMode="External"/><Relationship Id="rId4" Type="http://schemas.openxmlformats.org/officeDocument/2006/relationships/hyperlink" Target="http://www.bluescape.com/" TargetMode="External"/><Relationship Id="rId9" Type="http://schemas.openxmlformats.org/officeDocument/2006/relationships/chart" Target="../charts/chart21.xml"/></Relationships>
</file>

<file path=ppt/slides/_rels/slide32.xml.rels><?xml version="1.0" encoding="UTF-8" standalone="yes"?>
<Relationships xmlns="http://schemas.openxmlformats.org/package/2006/relationships"><Relationship Id="rId3" Type="http://schemas.openxmlformats.org/officeDocument/2006/relationships/chart" Target="../charts/chart22.xml"/><Relationship Id="rId2" Type="http://schemas.openxmlformats.org/officeDocument/2006/relationships/notesSlide" Target="../notesSlides/notesSlide32.xml"/><Relationship Id="rId1" Type="http://schemas.openxmlformats.org/officeDocument/2006/relationships/slideLayout" Target="../slideLayouts/slideLayout5.xml"/></Relationships>
</file>

<file path=ppt/slides/_rels/slide33.xml.rels><?xml version="1.0" encoding="UTF-8" standalone="yes"?>
<Relationships xmlns="http://schemas.openxmlformats.org/package/2006/relationships"><Relationship Id="rId3" Type="http://schemas.openxmlformats.org/officeDocument/2006/relationships/chart" Target="../charts/chart23.xml"/><Relationship Id="rId2" Type="http://schemas.openxmlformats.org/officeDocument/2006/relationships/notesSlide" Target="../notesSlides/notesSlide33.xml"/><Relationship Id="rId1" Type="http://schemas.openxmlformats.org/officeDocument/2006/relationships/slideLayout" Target="../slideLayouts/slideLayout5.xml"/></Relationships>
</file>

<file path=ppt/slides/_rels/slide34.xml.rels><?xml version="1.0" encoding="UTF-8" standalone="yes"?>
<Relationships xmlns="http://schemas.openxmlformats.org/package/2006/relationships"><Relationship Id="rId3" Type="http://schemas.openxmlformats.org/officeDocument/2006/relationships/chart" Target="../charts/chart24.xml"/><Relationship Id="rId2" Type="http://schemas.openxmlformats.org/officeDocument/2006/relationships/notesSlide" Target="../notesSlides/notesSlide34.xml"/><Relationship Id="rId1" Type="http://schemas.openxmlformats.org/officeDocument/2006/relationships/slideLayout" Target="../slideLayouts/slideLayout5.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16.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17.xml"/></Relationships>
</file>

<file path=ppt/slides/_rels/slide37.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37.xml"/><Relationship Id="rId1" Type="http://schemas.openxmlformats.org/officeDocument/2006/relationships/slideLayout" Target="../slideLayouts/slideLayout3.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38.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notesSlide" Target="../notesSlides/notesSlide38.xml"/><Relationship Id="rId1" Type="http://schemas.openxmlformats.org/officeDocument/2006/relationships/slideLayout" Target="../slideLayouts/slideLayout3.xml"/></Relationships>
</file>

<file path=ppt/slides/_rels/slide39.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39.xml"/><Relationship Id="rId1" Type="http://schemas.openxmlformats.org/officeDocument/2006/relationships/slideLayout" Target="../slideLayouts/slideLayout3.xml"/><Relationship Id="rId4" Type="http://schemas.openxmlformats.org/officeDocument/2006/relationships/image" Target="../media/image9.emf"/></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4.xml"/><Relationship Id="rId4" Type="http://schemas.openxmlformats.org/officeDocument/2006/relationships/image" Target="../media/image2.jpg"/></Relationships>
</file>

<file path=ppt/slides/_rels/slide40.xml.rels><?xml version="1.0" encoding="UTF-8" standalone="yes"?>
<Relationships xmlns="http://schemas.openxmlformats.org/package/2006/relationships"><Relationship Id="rId3" Type="http://schemas.openxmlformats.org/officeDocument/2006/relationships/image" Target="../media/image10.emf"/><Relationship Id="rId2" Type="http://schemas.openxmlformats.org/officeDocument/2006/relationships/notesSlide" Target="../notesSlides/notesSlide40.xml"/><Relationship Id="rId1" Type="http://schemas.openxmlformats.org/officeDocument/2006/relationships/slideLayout" Target="../slideLayouts/slideLayout3.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17.xml"/></Relationships>
</file>

<file path=ppt/slides/_rels/slide42.xml.rels><?xml version="1.0" encoding="UTF-8" standalone="yes"?>
<Relationships xmlns="http://schemas.openxmlformats.org/package/2006/relationships"><Relationship Id="rId8" Type="http://schemas.microsoft.com/office/2007/relationships/diagramDrawing" Target="../diagrams/drawing2.xml"/><Relationship Id="rId3" Type="http://schemas.openxmlformats.org/officeDocument/2006/relationships/hyperlink" Target="https://www.iriweb.org/tvp-user-guide" TargetMode="External"/><Relationship Id="rId7" Type="http://schemas.openxmlformats.org/officeDocument/2006/relationships/diagramColors" Target="../diagrams/colors2.xml"/><Relationship Id="rId2" Type="http://schemas.openxmlformats.org/officeDocument/2006/relationships/notesSlide" Target="../notesSlides/notesSlide42.xml"/><Relationship Id="rId1" Type="http://schemas.openxmlformats.org/officeDocument/2006/relationships/slideLayout" Target="../slideLayouts/slideLayout5.xml"/><Relationship Id="rId6" Type="http://schemas.openxmlformats.org/officeDocument/2006/relationships/diagramQuickStyle" Target="../diagrams/quickStyle2.xml"/><Relationship Id="rId5" Type="http://schemas.openxmlformats.org/officeDocument/2006/relationships/diagramLayout" Target="../diagrams/layout2.xml"/><Relationship Id="rId4" Type="http://schemas.openxmlformats.org/officeDocument/2006/relationships/diagramData" Target="../diagrams/data2.xml"/></Relationships>
</file>

<file path=ppt/slides/_rels/slide43.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43.xml"/><Relationship Id="rId1" Type="http://schemas.openxmlformats.org/officeDocument/2006/relationships/slideLayout" Target="../slideLayouts/slideLayout5.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44.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44.xml"/><Relationship Id="rId1" Type="http://schemas.openxmlformats.org/officeDocument/2006/relationships/slideLayout" Target="../slideLayouts/slideLayout4.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4.xml"/></Relationships>
</file>

<file path=ppt/slides/_rels/slide46.xml.rels><?xml version="1.0" encoding="UTF-8" standalone="yes"?>
<Relationships xmlns="http://schemas.openxmlformats.org/package/2006/relationships"><Relationship Id="rId3" Type="http://schemas.openxmlformats.org/officeDocument/2006/relationships/hyperlink" Target="http://bit.ly/2Cx2Rx7" TargetMode="External"/><Relationship Id="rId2" Type="http://schemas.openxmlformats.org/officeDocument/2006/relationships/notesSlide" Target="../notesSlides/notesSlide46.xml"/><Relationship Id="rId1" Type="http://schemas.openxmlformats.org/officeDocument/2006/relationships/slideLayout" Target="../slideLayouts/slideLayout17.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4.xml"/></Relationships>
</file>

<file path=ppt/slides/_rels/slide48.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48.xml"/><Relationship Id="rId1" Type="http://schemas.openxmlformats.org/officeDocument/2006/relationships/slideLayout" Target="../slideLayouts/slideLayout4.xml"/></Relationships>
</file>

<file path=ppt/slides/_rels/slide49.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49.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3.xml"/></Relationships>
</file>

<file path=ppt/slides/_rels/slide50.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50.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4.xml"/></Relationships>
</file>

<file path=ppt/slides/_rels/slide7.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7.xml"/><Relationship Id="rId1" Type="http://schemas.openxmlformats.org/officeDocument/2006/relationships/slideLayout" Target="../slideLayouts/slideLayout5.xml"/><Relationship Id="rId5" Type="http://schemas.openxmlformats.org/officeDocument/2006/relationships/image" Target="../media/image2.jpg"/><Relationship Id="rId4" Type="http://schemas.openxmlformats.org/officeDocument/2006/relationships/image" Target="../media/image1.png"/></Relationships>
</file>

<file path=ppt/slides/_rels/slide8.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8.xml"/><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9.xml"/><Relationship Id="rId1" Type="http://schemas.openxmlformats.org/officeDocument/2006/relationships/slideLayout" Target="../slideLayouts/slideLayout5.xml"/><Relationship Id="rId4" Type="http://schemas.openxmlformats.org/officeDocument/2006/relationships/chart" Target="../charts/chart4.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CCD70807-2FAF-3040-85C3-634F6AEA41A3}"/>
              </a:ext>
            </a:extLst>
          </p:cNvPr>
          <p:cNvSpPr>
            <a:spLocks noGrp="1"/>
          </p:cNvSpPr>
          <p:nvPr>
            <p:ph type="ctrTitle"/>
          </p:nvPr>
        </p:nvSpPr>
        <p:spPr>
          <a:xfrm>
            <a:off x="457200" y="3433086"/>
            <a:ext cx="8229600" cy="2742289"/>
          </a:xfrm>
        </p:spPr>
        <p:txBody>
          <a:bodyPr/>
          <a:lstStyle/>
          <a:p>
            <a:pPr algn="ctr">
              <a:lnSpc>
                <a:spcPct val="100000"/>
              </a:lnSpc>
            </a:pPr>
            <a:r>
              <a:rPr lang="en-US" sz="4800" spc="0" dirty="0"/>
              <a:t>Innovation dashboard practices report</a:t>
            </a:r>
          </a:p>
        </p:txBody>
      </p:sp>
      <p:sp>
        <p:nvSpPr>
          <p:cNvPr id="4" name="Text Placeholder 3">
            <a:extLst>
              <a:ext uri="{FF2B5EF4-FFF2-40B4-BE49-F238E27FC236}">
                <a16:creationId xmlns:a16="http://schemas.microsoft.com/office/drawing/2014/main" xmlns="" id="{736DB5C8-C4D5-D24C-8621-767AAB1DF104}"/>
              </a:ext>
            </a:extLst>
          </p:cNvPr>
          <p:cNvSpPr>
            <a:spLocks noGrp="1"/>
          </p:cNvSpPr>
          <p:nvPr>
            <p:ph type="body" sz="quarter" idx="11"/>
          </p:nvPr>
        </p:nvSpPr>
        <p:spPr>
          <a:xfrm>
            <a:off x="457200" y="5389562"/>
            <a:ext cx="8229600" cy="1022351"/>
          </a:xfrm>
        </p:spPr>
        <p:txBody>
          <a:bodyPr/>
          <a:lstStyle/>
          <a:p>
            <a:pPr algn="ctr"/>
            <a:r>
              <a:rPr lang="en-US" sz="1600" dirty="0"/>
              <a:t>September, 2018</a:t>
            </a:r>
          </a:p>
        </p:txBody>
      </p:sp>
      <p:pic>
        <p:nvPicPr>
          <p:cNvPr id="3" name="Picture 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29753" y="236370"/>
            <a:ext cx="1976175" cy="1483877"/>
          </a:xfrm>
          <a:prstGeom prst="rect">
            <a:avLst/>
          </a:prstGeom>
        </p:spPr>
      </p:pic>
      <p:pic>
        <p:nvPicPr>
          <p:cNvPr id="6" name="Picture 5">
            <a:extLst>
              <a:ext uri="{FF2B5EF4-FFF2-40B4-BE49-F238E27FC236}">
                <a16:creationId xmlns:a16="http://schemas.microsoft.com/office/drawing/2014/main" xmlns="" id="{F9E3E178-7FE7-B04D-8300-8503B50E9859}"/>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7363782" y="313385"/>
            <a:ext cx="1511894" cy="1163532"/>
          </a:xfrm>
          <a:prstGeom prst="rect">
            <a:avLst/>
          </a:prstGeom>
        </p:spPr>
      </p:pic>
    </p:spTree>
    <p:extLst>
      <p:ext uri="{BB962C8B-B14F-4D97-AF65-F5344CB8AC3E}">
        <p14:creationId xmlns:p14="http://schemas.microsoft.com/office/powerpoint/2010/main" val="4410195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52B2469B-24EC-CC4C-9440-B05D1E971DF7}"/>
              </a:ext>
            </a:extLst>
          </p:cNvPr>
          <p:cNvSpPr>
            <a:spLocks noGrp="1"/>
          </p:cNvSpPr>
          <p:nvPr>
            <p:ph type="title"/>
          </p:nvPr>
        </p:nvSpPr>
        <p:spPr/>
        <p:txBody>
          <a:bodyPr/>
          <a:lstStyle/>
          <a:p>
            <a:r>
              <a:rPr lang="en-US" dirty="0"/>
              <a:t>What information is on innovation dashboards?</a:t>
            </a:r>
          </a:p>
        </p:txBody>
      </p:sp>
      <p:sp>
        <p:nvSpPr>
          <p:cNvPr id="4" name="Text Placeholder 3">
            <a:extLst>
              <a:ext uri="{FF2B5EF4-FFF2-40B4-BE49-F238E27FC236}">
                <a16:creationId xmlns:a16="http://schemas.microsoft.com/office/drawing/2014/main" xmlns="" id="{05DC91C0-F890-F64B-8AC9-7F648C44E326}"/>
              </a:ext>
            </a:extLst>
          </p:cNvPr>
          <p:cNvSpPr>
            <a:spLocks noGrp="1"/>
          </p:cNvSpPr>
          <p:nvPr>
            <p:ph type="body" sz="quarter" idx="11"/>
          </p:nvPr>
        </p:nvSpPr>
        <p:spPr/>
        <p:txBody>
          <a:bodyPr/>
          <a:lstStyle/>
          <a:p>
            <a:r>
              <a:rPr lang="en-US" dirty="0"/>
              <a:t>2</a:t>
            </a:r>
          </a:p>
        </p:txBody>
      </p:sp>
      <p:sp>
        <p:nvSpPr>
          <p:cNvPr id="44" name="Text Placeholder 43">
            <a:extLst>
              <a:ext uri="{FF2B5EF4-FFF2-40B4-BE49-F238E27FC236}">
                <a16:creationId xmlns:a16="http://schemas.microsoft.com/office/drawing/2014/main" xmlns="" id="{99C117A7-5AD0-8447-9917-72D1A2AFF45B}"/>
              </a:ext>
            </a:extLst>
          </p:cNvPr>
          <p:cNvSpPr>
            <a:spLocks noGrp="1"/>
          </p:cNvSpPr>
          <p:nvPr>
            <p:ph type="body" sz="quarter" idx="12"/>
          </p:nvPr>
        </p:nvSpPr>
        <p:spPr/>
        <p:txBody>
          <a:bodyPr/>
          <a:lstStyle/>
          <a:p>
            <a:r>
              <a:rPr lang="en-US" dirty="0"/>
              <a:t>introduction</a:t>
            </a:r>
          </a:p>
        </p:txBody>
      </p:sp>
      <p:sp>
        <p:nvSpPr>
          <p:cNvPr id="43" name="Content Placeholder 42">
            <a:extLst>
              <a:ext uri="{FF2B5EF4-FFF2-40B4-BE49-F238E27FC236}">
                <a16:creationId xmlns:a16="http://schemas.microsoft.com/office/drawing/2014/main" xmlns="" id="{DC841CED-213B-0444-BFD3-106E02D8D39C}"/>
              </a:ext>
            </a:extLst>
          </p:cNvPr>
          <p:cNvSpPr>
            <a:spLocks noGrp="1"/>
          </p:cNvSpPr>
          <p:nvPr>
            <p:ph sz="quarter" idx="13"/>
          </p:nvPr>
        </p:nvSpPr>
        <p:spPr/>
        <p:txBody>
          <a:bodyPr/>
          <a:lstStyle/>
          <a:p>
            <a:pPr lvl="0"/>
            <a:r>
              <a:rPr lang="en-US" dirty="0"/>
              <a:t>This section draws on survey findings to identify what information about an organization's innovation efforts is typically communicated via innovation dashboards. The section is divided into four subsections. The first three deal with information about innovation performance at different levels within the organization. Here “innovation </a:t>
            </a:r>
            <a:r>
              <a:rPr lang="en-US" b="1" dirty="0"/>
              <a:t>performance</a:t>
            </a:r>
            <a:r>
              <a:rPr lang="en-US" dirty="0"/>
              <a:t>” refers to what an innovation function produces, and how effectively it does so. The levels covered are project (performance of discrete projects, reported in aggregate), portfolio (projects reported by categories or stages, to gauge coverage and/or diversification), and organization (other measures of the “state of innovation,” more broadly).  The fourth subsection looks briefly at the role innovation dashboards can play in exploring innovation </a:t>
            </a:r>
            <a:r>
              <a:rPr lang="en-US" b="1" dirty="0"/>
              <a:t>capabilities</a:t>
            </a:r>
            <a:r>
              <a:rPr lang="en-US" dirty="0"/>
              <a:t>—that is, the tools, resources, assets etc. the organization possess that enable it to be innovative.</a:t>
            </a:r>
          </a:p>
        </p:txBody>
      </p:sp>
    </p:spTree>
    <p:extLst>
      <p:ext uri="{BB962C8B-B14F-4D97-AF65-F5344CB8AC3E}">
        <p14:creationId xmlns:p14="http://schemas.microsoft.com/office/powerpoint/2010/main" val="274132482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52B2469B-24EC-CC4C-9440-B05D1E971DF7}"/>
              </a:ext>
            </a:extLst>
          </p:cNvPr>
          <p:cNvSpPr>
            <a:spLocks noGrp="1"/>
          </p:cNvSpPr>
          <p:nvPr>
            <p:ph type="title"/>
          </p:nvPr>
        </p:nvSpPr>
        <p:spPr/>
        <p:txBody>
          <a:bodyPr/>
          <a:lstStyle/>
          <a:p>
            <a:r>
              <a:rPr lang="en-US" dirty="0"/>
              <a:t>What information is on innovation dashboards?</a:t>
            </a:r>
          </a:p>
        </p:txBody>
      </p:sp>
      <p:sp>
        <p:nvSpPr>
          <p:cNvPr id="4" name="Text Placeholder 3">
            <a:extLst>
              <a:ext uri="{FF2B5EF4-FFF2-40B4-BE49-F238E27FC236}">
                <a16:creationId xmlns:a16="http://schemas.microsoft.com/office/drawing/2014/main" xmlns="" id="{05DC91C0-F890-F64B-8AC9-7F648C44E326}"/>
              </a:ext>
            </a:extLst>
          </p:cNvPr>
          <p:cNvSpPr>
            <a:spLocks noGrp="1"/>
          </p:cNvSpPr>
          <p:nvPr>
            <p:ph type="body" sz="quarter" idx="11"/>
          </p:nvPr>
        </p:nvSpPr>
        <p:spPr/>
        <p:txBody>
          <a:bodyPr/>
          <a:lstStyle/>
          <a:p>
            <a:r>
              <a:rPr lang="en-US" dirty="0"/>
              <a:t>2.1</a:t>
            </a:r>
          </a:p>
        </p:txBody>
      </p:sp>
      <p:sp>
        <p:nvSpPr>
          <p:cNvPr id="44" name="Text Placeholder 43">
            <a:extLst>
              <a:ext uri="{FF2B5EF4-FFF2-40B4-BE49-F238E27FC236}">
                <a16:creationId xmlns:a16="http://schemas.microsoft.com/office/drawing/2014/main" xmlns="" id="{99C117A7-5AD0-8447-9917-72D1A2AFF45B}"/>
              </a:ext>
            </a:extLst>
          </p:cNvPr>
          <p:cNvSpPr>
            <a:spLocks noGrp="1"/>
          </p:cNvSpPr>
          <p:nvPr>
            <p:ph type="body" sz="quarter" idx="12"/>
          </p:nvPr>
        </p:nvSpPr>
        <p:spPr>
          <a:xfrm>
            <a:off x="458915" y="3176394"/>
            <a:ext cx="4398963" cy="307777"/>
          </a:xfrm>
        </p:spPr>
        <p:txBody>
          <a:bodyPr/>
          <a:lstStyle/>
          <a:p>
            <a:r>
              <a:rPr lang="en-US" dirty="0"/>
              <a:t>section summary</a:t>
            </a:r>
          </a:p>
        </p:txBody>
      </p:sp>
      <p:sp>
        <p:nvSpPr>
          <p:cNvPr id="45" name="Text Placeholder 44">
            <a:extLst>
              <a:ext uri="{FF2B5EF4-FFF2-40B4-BE49-F238E27FC236}">
                <a16:creationId xmlns:a16="http://schemas.microsoft.com/office/drawing/2014/main" xmlns="" id="{C16D79DB-8D7C-234B-8602-48D1C1A017A2}"/>
              </a:ext>
            </a:extLst>
          </p:cNvPr>
          <p:cNvSpPr>
            <a:spLocks noGrp="1"/>
          </p:cNvSpPr>
          <p:nvPr>
            <p:ph type="body" sz="quarter" idx="13"/>
          </p:nvPr>
        </p:nvSpPr>
        <p:spPr/>
        <p:txBody>
          <a:bodyPr/>
          <a:lstStyle/>
          <a:p>
            <a:r>
              <a:rPr lang="en-US" dirty="0"/>
              <a:t>project-level metrics</a:t>
            </a:r>
          </a:p>
        </p:txBody>
      </p:sp>
      <p:sp>
        <p:nvSpPr>
          <p:cNvPr id="43" name="Content Placeholder 42">
            <a:extLst>
              <a:ext uri="{FF2B5EF4-FFF2-40B4-BE49-F238E27FC236}">
                <a16:creationId xmlns:a16="http://schemas.microsoft.com/office/drawing/2014/main" xmlns="" id="{DC841CED-213B-0444-BFD3-106E02D8D39C}"/>
              </a:ext>
            </a:extLst>
          </p:cNvPr>
          <p:cNvSpPr>
            <a:spLocks noGrp="1"/>
          </p:cNvSpPr>
          <p:nvPr>
            <p:ph sz="quarter" idx="14"/>
          </p:nvPr>
        </p:nvSpPr>
        <p:spPr>
          <a:xfrm>
            <a:off x="451030" y="3510883"/>
            <a:ext cx="8220457" cy="2670048"/>
          </a:xfrm>
        </p:spPr>
        <p:txBody>
          <a:bodyPr/>
          <a:lstStyle/>
          <a:p>
            <a:r>
              <a:rPr lang="en-US" dirty="0"/>
              <a:t>Project-level information reported on innovation dashboards includes metrics on:</a:t>
            </a:r>
          </a:p>
          <a:p>
            <a:pPr lvl="1"/>
            <a:r>
              <a:rPr lang="en-US" dirty="0"/>
              <a:t>Potential project value – this leading indicator is typically reported using traditional financial indicators measuring either absolute performance (e.g., forecast revenue) or relative performance (e.g., return on innovation). Non-financial indicators are occasionally used, including for non-core or earlier stage initiatives.</a:t>
            </a:r>
          </a:p>
          <a:p>
            <a:pPr lvl="1"/>
            <a:r>
              <a:rPr lang="en-US" dirty="0"/>
              <a:t>Project’s risk level – this is assessed by a range of approaches from the simple (qualitative assessment) to the more sophisticated (structured scoring systems, risk-adjusted forecast financial metrics).</a:t>
            </a:r>
          </a:p>
          <a:p>
            <a:pPr lvl="1"/>
            <a:r>
              <a:rPr lang="en-US" dirty="0"/>
              <a:t>Project success – this lagging indicator is most often assessed in terms of sales, but is frequently assessed in terms of the more general measure of whether a project has achieved its original outcome.</a:t>
            </a:r>
          </a:p>
          <a:p>
            <a:r>
              <a:rPr lang="en-US" dirty="0"/>
              <a:t>Most organizations report these metrics both in aggregate as well as for certain categories of project – such as, by business unit or stage of development.</a:t>
            </a:r>
          </a:p>
        </p:txBody>
      </p:sp>
    </p:spTree>
    <p:extLst>
      <p:ext uri="{BB962C8B-B14F-4D97-AF65-F5344CB8AC3E}">
        <p14:creationId xmlns:p14="http://schemas.microsoft.com/office/powerpoint/2010/main" val="191955958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xmlns="" id="{10367497-4CC5-754C-9B85-137C8C3A54E3}"/>
              </a:ext>
            </a:extLst>
          </p:cNvPr>
          <p:cNvSpPr>
            <a:spLocks noGrp="1"/>
          </p:cNvSpPr>
          <p:nvPr>
            <p:ph idx="1"/>
          </p:nvPr>
        </p:nvSpPr>
        <p:spPr>
          <a:xfrm>
            <a:off x="3829078" y="3428999"/>
            <a:ext cx="4857722" cy="2983375"/>
          </a:xfrm>
        </p:spPr>
        <p:txBody>
          <a:bodyPr/>
          <a:lstStyle/>
          <a:p>
            <a:pPr lvl="3"/>
            <a:r>
              <a:rPr lang="en-US" dirty="0"/>
              <a:t>Management audiences in most organizations want to know whether the organization’s innovation efforts are going to deliver the desired outcomes, such as revenue growth. It is, therefore, not surprising that 83% of organizations use innovation dashboards to communicate the potential value of innovation projects (e.g., a project’s forecast revenue or earnings).</a:t>
            </a:r>
          </a:p>
          <a:p>
            <a:pPr lvl="3"/>
            <a:r>
              <a:rPr lang="en-US" dirty="0"/>
              <a:t>Most organizations (83% of respondents – see next page) use financial performance metrics to evaluate potential project value. However, there is also some use (20%) of non-financial metrics.</a:t>
            </a:r>
          </a:p>
          <a:p>
            <a:pPr lvl="2">
              <a:buNone/>
            </a:pPr>
            <a:r>
              <a:rPr lang="en-US" dirty="0"/>
              <a:t>Financial Performance Metrics</a:t>
            </a:r>
          </a:p>
          <a:p>
            <a:pPr lvl="3"/>
            <a:r>
              <a:rPr lang="en-US" dirty="0"/>
              <a:t>Financial performance metrics used include both: </a:t>
            </a:r>
          </a:p>
          <a:p>
            <a:pPr lvl="4"/>
            <a:r>
              <a:rPr lang="en-US" dirty="0"/>
              <a:t>Absolute performance metrics: sales /revenue, margin/earnings.</a:t>
            </a:r>
          </a:p>
          <a:p>
            <a:pPr lvl="4"/>
            <a:r>
              <a:rPr lang="en-US" dirty="0"/>
              <a:t>Relative performance metrics: return on investment, internal rate of return, etc.</a:t>
            </a:r>
          </a:p>
          <a:p>
            <a:pPr lvl="3"/>
            <a:r>
              <a:rPr lang="en-US" dirty="0"/>
              <a:t>Of these metrics, NPV was the most frequently cited (50% of firms), followed by absolute measures of sales or revenue (32%). </a:t>
            </a:r>
          </a:p>
          <a:p>
            <a:pPr lvl="3"/>
            <a:r>
              <a:rPr lang="en-US" dirty="0"/>
              <a:t>(continued on next page)</a:t>
            </a:r>
          </a:p>
        </p:txBody>
      </p:sp>
      <p:sp>
        <p:nvSpPr>
          <p:cNvPr id="4" name="Title 3">
            <a:extLst>
              <a:ext uri="{FF2B5EF4-FFF2-40B4-BE49-F238E27FC236}">
                <a16:creationId xmlns:a16="http://schemas.microsoft.com/office/drawing/2014/main" xmlns="" id="{329AFAE2-0F39-A646-8AE2-57D72A9DA976}"/>
              </a:ext>
            </a:extLst>
          </p:cNvPr>
          <p:cNvSpPr>
            <a:spLocks noGrp="1"/>
          </p:cNvSpPr>
          <p:nvPr>
            <p:ph type="title"/>
          </p:nvPr>
        </p:nvSpPr>
        <p:spPr/>
        <p:txBody>
          <a:bodyPr/>
          <a:lstStyle/>
          <a:p>
            <a:r>
              <a:rPr lang="en-US" dirty="0"/>
              <a:t>Potential project Value</a:t>
            </a:r>
          </a:p>
        </p:txBody>
      </p:sp>
      <p:sp>
        <p:nvSpPr>
          <p:cNvPr id="5" name="Text Placeholder 4">
            <a:extLst>
              <a:ext uri="{FF2B5EF4-FFF2-40B4-BE49-F238E27FC236}">
                <a16:creationId xmlns:a16="http://schemas.microsoft.com/office/drawing/2014/main" xmlns="" id="{AAD7488D-32B9-A54E-83A2-892ED78C53F1}"/>
              </a:ext>
            </a:extLst>
          </p:cNvPr>
          <p:cNvSpPr>
            <a:spLocks noGrp="1"/>
          </p:cNvSpPr>
          <p:nvPr>
            <p:ph type="body" sz="quarter" idx="11"/>
          </p:nvPr>
        </p:nvSpPr>
        <p:spPr/>
        <p:txBody>
          <a:bodyPr/>
          <a:lstStyle/>
          <a:p>
            <a:r>
              <a:rPr lang="en-US" dirty="0"/>
              <a:t>Potential project value is one of the most important metrics communicated on innovation dashboards. Financial metrics like estimates of NPV or future revenue dominate.</a:t>
            </a:r>
          </a:p>
        </p:txBody>
      </p:sp>
      <p:graphicFrame>
        <p:nvGraphicFramePr>
          <p:cNvPr id="7" name="Chart Placeholder 12">
            <a:extLst>
              <a:ext uri="{FF2B5EF4-FFF2-40B4-BE49-F238E27FC236}">
                <a16:creationId xmlns:a16="http://schemas.microsoft.com/office/drawing/2014/main" xmlns="" id="{F4E89AD9-8C85-ED45-AABC-056D954D5EC3}"/>
              </a:ext>
            </a:extLst>
          </p:cNvPr>
          <p:cNvGraphicFramePr>
            <a:graphicFrameLocks noGrp="1"/>
          </p:cNvGraphicFramePr>
          <p:nvPr>
            <p:ph type="chart" sz="quarter" idx="12"/>
            <p:extLst>
              <p:ext uri="{D42A27DB-BD31-4B8C-83A1-F6EECF244321}">
                <p14:modId xmlns:p14="http://schemas.microsoft.com/office/powerpoint/2010/main" val="319208203"/>
              </p:ext>
            </p:extLst>
          </p:nvPr>
        </p:nvGraphicFramePr>
        <p:xfrm>
          <a:off x="3829050" y="603250"/>
          <a:ext cx="4857750" cy="282575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3" name="Table 2">
            <a:extLst>
              <a:ext uri="{FF2B5EF4-FFF2-40B4-BE49-F238E27FC236}">
                <a16:creationId xmlns:a16="http://schemas.microsoft.com/office/drawing/2014/main" xmlns="" id="{404C2AD0-BD6F-9049-A403-2CB9E75A00D3}"/>
              </a:ext>
            </a:extLst>
          </p:cNvPr>
          <p:cNvGraphicFramePr>
            <a:graphicFrameLocks noGrp="1"/>
          </p:cNvGraphicFramePr>
          <p:nvPr>
            <p:extLst>
              <p:ext uri="{D42A27DB-BD31-4B8C-83A1-F6EECF244321}">
                <p14:modId xmlns:p14="http://schemas.microsoft.com/office/powerpoint/2010/main" val="1295890820"/>
              </p:ext>
            </p:extLst>
          </p:nvPr>
        </p:nvGraphicFramePr>
        <p:xfrm>
          <a:off x="457200" y="4035566"/>
          <a:ext cx="3154680" cy="1291590"/>
        </p:xfrm>
        <a:graphic>
          <a:graphicData uri="http://schemas.openxmlformats.org/drawingml/2006/table">
            <a:tbl>
              <a:tblPr>
                <a:tableStyleId>{5C22544A-7EE6-4342-B048-85BDC9FD1C3A}</a:tableStyleId>
              </a:tblPr>
              <a:tblGrid>
                <a:gridCol w="3154680">
                  <a:extLst>
                    <a:ext uri="{9D8B030D-6E8A-4147-A177-3AD203B41FA5}">
                      <a16:colId xmlns:a16="http://schemas.microsoft.com/office/drawing/2014/main" xmlns="" val="2633005121"/>
                    </a:ext>
                  </a:extLst>
                </a:gridCol>
              </a:tblGrid>
              <a:tr h="0">
                <a:tc>
                  <a:txBody>
                    <a:bodyPr/>
                    <a:lstStyle/>
                    <a:p>
                      <a:pPr marL="0" lvl="3" indent="0" algn="l" defTabSz="914400" rtl="0" eaLnBrk="1" latinLnBrk="0" hangingPunct="1">
                        <a:lnSpc>
                          <a:spcPct val="105000"/>
                        </a:lnSpc>
                        <a:spcBef>
                          <a:spcPts val="600"/>
                        </a:spcBef>
                        <a:spcAft>
                          <a:spcPts val="600"/>
                        </a:spcAft>
                        <a:buFont typeface="Arial" panose="020B0604020202020204" pitchFamily="34" charset="0"/>
                        <a:buChar char="​"/>
                      </a:pPr>
                      <a:r>
                        <a:rPr lang="en-US" sz="1100" b="1" i="0" kern="1200" dirty="0">
                          <a:solidFill>
                            <a:schemeClr val="tx2"/>
                          </a:solidFill>
                          <a:latin typeface="Calibri" panose="020F0502020204030204" pitchFamily="34" charset="0"/>
                          <a:ea typeface="+mn-ea"/>
                          <a:cs typeface="Calibri" panose="020F0502020204030204" pitchFamily="34" charset="0"/>
                        </a:rPr>
                        <a:t>IRI Member Quote</a:t>
                      </a:r>
                    </a:p>
                    <a:p>
                      <a:pPr marL="0" marR="0" lvl="3" indent="0" algn="l" defTabSz="914400" rtl="0" eaLnBrk="1" fontAlgn="auto" latinLnBrk="0" hangingPunct="1">
                        <a:lnSpc>
                          <a:spcPct val="105000"/>
                        </a:lnSpc>
                        <a:spcBef>
                          <a:spcPts val="600"/>
                        </a:spcBef>
                        <a:spcAft>
                          <a:spcPts val="600"/>
                        </a:spcAft>
                        <a:buClrTx/>
                        <a:buSzTx/>
                        <a:buFont typeface="Arial" panose="020B0604020202020204" pitchFamily="34" charset="0"/>
                        <a:buChar char="​"/>
                        <a:tabLst/>
                        <a:defRPr/>
                      </a:pPr>
                      <a:r>
                        <a:rPr lang="en-US" sz="1100" i="0" kern="1200" dirty="0">
                          <a:solidFill>
                            <a:schemeClr val="tx2"/>
                          </a:solidFill>
                          <a:latin typeface="Calibri" panose="020F0502020204030204" pitchFamily="34" charset="0"/>
                          <a:ea typeface="+mn-ea"/>
                          <a:cs typeface="Calibri" panose="020F0502020204030204" pitchFamily="34" charset="0"/>
                        </a:rPr>
                        <a:t>"</a:t>
                      </a:r>
                      <a:r>
                        <a:rPr lang="en-US" sz="1100" i="1" kern="1200" dirty="0">
                          <a:solidFill>
                            <a:schemeClr val="tx2"/>
                          </a:solidFill>
                          <a:latin typeface="Calibri" panose="020F0502020204030204" pitchFamily="34" charset="0"/>
                          <a:ea typeface="+mn-ea"/>
                          <a:cs typeface="Calibri" panose="020F0502020204030204" pitchFamily="34" charset="0"/>
                        </a:rPr>
                        <a:t>It's hard to get away from the typical metrics like NPV...because that's our language.”</a:t>
                      </a:r>
                      <a:endParaRPr lang="en-US" sz="1100" i="0" kern="1200" dirty="0">
                        <a:solidFill>
                          <a:schemeClr val="tx2"/>
                        </a:solidFill>
                        <a:latin typeface="Calibri" panose="020F0502020204030204" pitchFamily="34" charset="0"/>
                        <a:ea typeface="+mn-ea"/>
                        <a:cs typeface="Calibri" panose="020F0502020204030204" pitchFamily="34" charset="0"/>
                      </a:endParaRPr>
                    </a:p>
                    <a:p>
                      <a:pPr marL="0" marR="0" lvl="3" indent="0" algn="r" defTabSz="914400" rtl="0" eaLnBrk="1" fontAlgn="auto" latinLnBrk="0" hangingPunct="1">
                        <a:lnSpc>
                          <a:spcPct val="105000"/>
                        </a:lnSpc>
                        <a:spcBef>
                          <a:spcPts val="0"/>
                        </a:spcBef>
                        <a:spcAft>
                          <a:spcPts val="0"/>
                        </a:spcAft>
                        <a:buClrTx/>
                        <a:buSzTx/>
                        <a:buFont typeface="Arial" panose="020B0604020202020204" pitchFamily="34" charset="0"/>
                        <a:buChar char="​"/>
                        <a:tabLst/>
                        <a:defRPr/>
                      </a:pPr>
                      <a:r>
                        <a:rPr lang="en-US" sz="1100" i="0" kern="1200" dirty="0">
                          <a:solidFill>
                            <a:schemeClr val="tx2"/>
                          </a:solidFill>
                          <a:latin typeface="Calibri" panose="020F0502020204030204" pitchFamily="34" charset="0"/>
                          <a:ea typeface="+mn-ea"/>
                          <a:cs typeface="Calibri" panose="020F0502020204030204" pitchFamily="34" charset="0"/>
                        </a:rPr>
                        <a:t>Research portfolio and program lead, </a:t>
                      </a:r>
                    </a:p>
                    <a:p>
                      <a:pPr marL="0" marR="0" lvl="3" indent="0" algn="r" defTabSz="914400" rtl="0" eaLnBrk="1" fontAlgn="auto" latinLnBrk="0" hangingPunct="1">
                        <a:lnSpc>
                          <a:spcPct val="105000"/>
                        </a:lnSpc>
                        <a:spcBef>
                          <a:spcPts val="0"/>
                        </a:spcBef>
                        <a:spcAft>
                          <a:spcPts val="0"/>
                        </a:spcAft>
                        <a:buClrTx/>
                        <a:buSzTx/>
                        <a:buFont typeface="Arial" panose="020B0604020202020204" pitchFamily="34" charset="0"/>
                        <a:buChar char="​"/>
                        <a:tabLst/>
                        <a:defRPr/>
                      </a:pPr>
                      <a:r>
                        <a:rPr lang="en-US" sz="1100" i="0" kern="1200" dirty="0">
                          <a:solidFill>
                            <a:schemeClr val="tx2"/>
                          </a:solidFill>
                          <a:latin typeface="Calibri" panose="020F0502020204030204" pitchFamily="34" charset="0"/>
                          <a:ea typeface="+mn-ea"/>
                          <a:cs typeface="Calibri" panose="020F0502020204030204" pitchFamily="34" charset="0"/>
                        </a:rPr>
                        <a:t>Food, Tobacco &amp; Related Products firm</a:t>
                      </a:r>
                    </a:p>
                  </a:txBody>
                  <a:tcPr marL="0" marR="0" marT="91440" marB="91440" anchor="b">
                    <a:lnL w="12700" cmpd="sng">
                      <a:noFill/>
                    </a:lnL>
                    <a:lnR w="12700" cmpd="sng">
                      <a:noFill/>
                    </a:lnR>
                    <a:lnT w="3175" cap="flat" cmpd="sng" algn="ctr">
                      <a:solidFill>
                        <a:schemeClr val="tx2"/>
                      </a:solidFill>
                      <a:prstDash val="solid"/>
                      <a:round/>
                      <a:headEnd type="none" w="med" len="med"/>
                      <a:tailEnd type="none" w="med" len="med"/>
                    </a:lnT>
                    <a:lnB w="3175" cap="flat" cmpd="sng" algn="ctr">
                      <a:solidFill>
                        <a:schemeClr val="tx2"/>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xmlns="" val="1365910599"/>
                  </a:ext>
                </a:extLst>
              </a:tr>
            </a:tbl>
          </a:graphicData>
        </a:graphic>
      </p:graphicFrame>
    </p:spTree>
    <p:extLst>
      <p:ext uri="{BB962C8B-B14F-4D97-AF65-F5344CB8AC3E}">
        <p14:creationId xmlns:p14="http://schemas.microsoft.com/office/powerpoint/2010/main" val="76711005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xmlns="" id="{A73DF61B-AD39-FB46-B914-36CABD90717E}"/>
              </a:ext>
            </a:extLst>
          </p:cNvPr>
          <p:cNvSpPr>
            <a:spLocks noGrp="1"/>
          </p:cNvSpPr>
          <p:nvPr>
            <p:ph idx="1"/>
          </p:nvPr>
        </p:nvSpPr>
        <p:spPr>
          <a:xfrm>
            <a:off x="3955203" y="3428999"/>
            <a:ext cx="4857722" cy="2983375"/>
          </a:xfrm>
        </p:spPr>
        <p:txBody>
          <a:bodyPr/>
          <a:lstStyle/>
          <a:p>
            <a:pPr lvl="2">
              <a:buNone/>
            </a:pPr>
            <a:r>
              <a:rPr lang="en-US" sz="1050" dirty="0"/>
              <a:t>Financial Performance Metrics (cont.’d)</a:t>
            </a:r>
          </a:p>
          <a:p>
            <a:pPr lvl="3"/>
            <a:r>
              <a:rPr lang="en-US" sz="1050" dirty="0"/>
              <a:t>Forecasting the impact of innovation initiatives is inherently uncertain. Some organizations (25%) explicitly consider this uncertainty by probability- or risk-adjusting estimates (of sales, etc.) and/or utilizing real options  approaches.</a:t>
            </a:r>
          </a:p>
          <a:p>
            <a:pPr lvl="3"/>
            <a:r>
              <a:rPr lang="en-US" sz="1050" dirty="0"/>
              <a:t>Some survey participants indicated the timeframes used when considering potential value. Impact at 1, 3, and 5 years after launch and at maturity were all mentioned.</a:t>
            </a:r>
          </a:p>
          <a:p>
            <a:pPr lvl="2"/>
            <a:endParaRPr lang="en-US" sz="1050" dirty="0"/>
          </a:p>
          <a:p>
            <a:pPr lvl="2"/>
            <a:r>
              <a:rPr lang="en-US" sz="1050" dirty="0"/>
              <a:t>Non-Financial Metrics</a:t>
            </a:r>
          </a:p>
          <a:p>
            <a:pPr lvl="3"/>
            <a:r>
              <a:rPr lang="en-US" sz="1050" dirty="0"/>
              <a:t>Non-financial indicators reported include:</a:t>
            </a:r>
          </a:p>
          <a:p>
            <a:pPr lvl="4"/>
            <a:r>
              <a:rPr lang="en-US" sz="1050" dirty="0"/>
              <a:t>Scoring systems, for example based on market attractiveness and risk.</a:t>
            </a:r>
          </a:p>
          <a:p>
            <a:pPr lvl="4"/>
            <a:r>
              <a:rPr lang="en-US" sz="1050" dirty="0"/>
              <a:t>Total available market</a:t>
            </a:r>
          </a:p>
          <a:p>
            <a:pPr lvl="3"/>
            <a:r>
              <a:rPr lang="en-US" sz="1050" dirty="0"/>
              <a:t>A small number of organizations </a:t>
            </a:r>
            <a:r>
              <a:rPr lang="en-US" sz="1050" b="1" dirty="0"/>
              <a:t>use different approaches to evaluate impact, depending on the type of innovation project, </a:t>
            </a:r>
            <a:r>
              <a:rPr lang="en-US" sz="1050" dirty="0"/>
              <a:t>e.g., using traditional financial metrics like NPV for “core” innovations and non-financial metrics like total available market for “non-core” or early stage innovations. </a:t>
            </a:r>
          </a:p>
        </p:txBody>
      </p:sp>
      <p:sp>
        <p:nvSpPr>
          <p:cNvPr id="4" name="Title 3">
            <a:extLst>
              <a:ext uri="{FF2B5EF4-FFF2-40B4-BE49-F238E27FC236}">
                <a16:creationId xmlns:a16="http://schemas.microsoft.com/office/drawing/2014/main" xmlns="" id="{F17822EC-263B-1449-BF08-051F307BB52E}"/>
              </a:ext>
            </a:extLst>
          </p:cNvPr>
          <p:cNvSpPr>
            <a:spLocks noGrp="1"/>
          </p:cNvSpPr>
          <p:nvPr>
            <p:ph type="title"/>
          </p:nvPr>
        </p:nvSpPr>
        <p:spPr/>
        <p:txBody>
          <a:bodyPr/>
          <a:lstStyle/>
          <a:p>
            <a:r>
              <a:rPr lang="en-US" dirty="0"/>
              <a:t>Accounting for project Value</a:t>
            </a:r>
          </a:p>
        </p:txBody>
      </p:sp>
      <p:sp>
        <p:nvSpPr>
          <p:cNvPr id="5" name="Text Placeholder 4">
            <a:extLst>
              <a:ext uri="{FF2B5EF4-FFF2-40B4-BE49-F238E27FC236}">
                <a16:creationId xmlns:a16="http://schemas.microsoft.com/office/drawing/2014/main" xmlns="" id="{FBE197EE-8CC2-5746-958B-C7F9FD655413}"/>
              </a:ext>
            </a:extLst>
          </p:cNvPr>
          <p:cNvSpPr>
            <a:spLocks noGrp="1"/>
          </p:cNvSpPr>
          <p:nvPr>
            <p:ph type="body" sz="quarter" idx="11"/>
          </p:nvPr>
        </p:nvSpPr>
        <p:spPr>
          <a:xfrm>
            <a:off x="457902" y="1676847"/>
            <a:ext cx="3181350" cy="1225296"/>
          </a:xfrm>
        </p:spPr>
        <p:txBody>
          <a:bodyPr/>
          <a:lstStyle/>
          <a:p>
            <a:r>
              <a:rPr lang="en-US" dirty="0"/>
              <a:t>Non-financial metrics are also used to account for project value, and may be useful for earlier stage innovation projects.</a:t>
            </a:r>
          </a:p>
        </p:txBody>
      </p:sp>
      <p:graphicFrame>
        <p:nvGraphicFramePr>
          <p:cNvPr id="12" name="Chart Placeholder 11">
            <a:extLst>
              <a:ext uri="{FF2B5EF4-FFF2-40B4-BE49-F238E27FC236}">
                <a16:creationId xmlns:a16="http://schemas.microsoft.com/office/drawing/2014/main" xmlns="" id="{ADBF1BD0-B38E-B642-B8A3-178B8DDA5BB2}"/>
              </a:ext>
            </a:extLst>
          </p:cNvPr>
          <p:cNvGraphicFramePr>
            <a:graphicFrameLocks noGrp="1"/>
          </p:cNvGraphicFramePr>
          <p:nvPr>
            <p:ph type="chart" sz="quarter" idx="12"/>
            <p:extLst>
              <p:ext uri="{D42A27DB-BD31-4B8C-83A1-F6EECF244321}">
                <p14:modId xmlns:p14="http://schemas.microsoft.com/office/powerpoint/2010/main" val="1478264513"/>
              </p:ext>
            </p:extLst>
          </p:nvPr>
        </p:nvGraphicFramePr>
        <p:xfrm>
          <a:off x="3829050" y="603250"/>
          <a:ext cx="4857750" cy="282575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11" name="Table 10">
            <a:extLst>
              <a:ext uri="{FF2B5EF4-FFF2-40B4-BE49-F238E27FC236}">
                <a16:creationId xmlns:a16="http://schemas.microsoft.com/office/drawing/2014/main" xmlns="" id="{D014953A-583C-9E47-8CA4-96F19AC304E7}"/>
              </a:ext>
            </a:extLst>
          </p:cNvPr>
          <p:cNvGraphicFramePr>
            <a:graphicFrameLocks noGrp="1"/>
          </p:cNvGraphicFramePr>
          <p:nvPr>
            <p:extLst>
              <p:ext uri="{D42A27DB-BD31-4B8C-83A1-F6EECF244321}">
                <p14:modId xmlns:p14="http://schemas.microsoft.com/office/powerpoint/2010/main" val="35669815"/>
              </p:ext>
            </p:extLst>
          </p:nvPr>
        </p:nvGraphicFramePr>
        <p:xfrm>
          <a:off x="457200" y="2696159"/>
          <a:ext cx="3154680" cy="3263646"/>
        </p:xfrm>
        <a:graphic>
          <a:graphicData uri="http://schemas.openxmlformats.org/drawingml/2006/table">
            <a:tbl>
              <a:tblPr>
                <a:tableStyleId>{5C22544A-7EE6-4342-B048-85BDC9FD1C3A}</a:tableStyleId>
              </a:tblPr>
              <a:tblGrid>
                <a:gridCol w="3154680">
                  <a:extLst>
                    <a:ext uri="{9D8B030D-6E8A-4147-A177-3AD203B41FA5}">
                      <a16:colId xmlns:a16="http://schemas.microsoft.com/office/drawing/2014/main" xmlns="" val="20000"/>
                    </a:ext>
                  </a:extLst>
                </a:gridCol>
              </a:tblGrid>
              <a:tr h="0">
                <a:tc>
                  <a:txBody>
                    <a:bodyPr/>
                    <a:lstStyle/>
                    <a:p>
                      <a:pPr marL="0" lvl="3" indent="0" algn="l" defTabSz="914400" rtl="0" eaLnBrk="1" latinLnBrk="0" hangingPunct="1">
                        <a:lnSpc>
                          <a:spcPct val="105000"/>
                        </a:lnSpc>
                        <a:spcBef>
                          <a:spcPts val="600"/>
                        </a:spcBef>
                        <a:spcAft>
                          <a:spcPts val="600"/>
                        </a:spcAft>
                        <a:buFont typeface="Arial" panose="020B0604020202020204" pitchFamily="34" charset="0"/>
                        <a:buChar char="​"/>
                      </a:pPr>
                      <a:r>
                        <a:rPr lang="en-US" sz="1100" b="1" i="0" kern="1200" dirty="0">
                          <a:solidFill>
                            <a:schemeClr val="tx2"/>
                          </a:solidFill>
                          <a:latin typeface="Calibri" panose="020F0502020204030204" pitchFamily="34" charset="0"/>
                          <a:ea typeface="+mn-ea"/>
                          <a:cs typeface="Calibri" panose="020F0502020204030204" pitchFamily="34" charset="0"/>
                        </a:rPr>
                        <a:t>IRI Member Quote</a:t>
                      </a:r>
                    </a:p>
                    <a:p>
                      <a:pPr marL="0" lvl="3" indent="0" algn="l" defTabSz="914400" rtl="0" eaLnBrk="1" latinLnBrk="0" hangingPunct="1">
                        <a:lnSpc>
                          <a:spcPct val="105000"/>
                        </a:lnSpc>
                        <a:spcBef>
                          <a:spcPts val="600"/>
                        </a:spcBef>
                        <a:spcAft>
                          <a:spcPts val="600"/>
                        </a:spcAft>
                        <a:buFont typeface="Arial" panose="020B0604020202020204" pitchFamily="34" charset="0"/>
                        <a:buChar char="​"/>
                      </a:pPr>
                      <a:r>
                        <a:rPr lang="en-US" sz="1100" i="0" kern="1200" dirty="0">
                          <a:solidFill>
                            <a:schemeClr val="tx2"/>
                          </a:solidFill>
                          <a:latin typeface="Calibri" panose="020F0502020204030204" pitchFamily="34" charset="0"/>
                          <a:ea typeface="+mn-ea"/>
                          <a:cs typeface="Calibri" panose="020F0502020204030204" pitchFamily="34" charset="0"/>
                        </a:rPr>
                        <a:t>"</a:t>
                      </a:r>
                      <a:r>
                        <a:rPr lang="en-US" sz="1100" i="1" kern="1200" dirty="0">
                          <a:solidFill>
                            <a:schemeClr val="tx2"/>
                          </a:solidFill>
                          <a:latin typeface="Calibri" panose="020F0502020204030204" pitchFamily="34" charset="0"/>
                          <a:ea typeface="+mn-ea"/>
                          <a:cs typeface="Calibri" panose="020F0502020204030204" pitchFamily="34" charset="0"/>
                        </a:rPr>
                        <a:t>Gross profit, discounted cash flows over the product lifecycle, etc. are less relevant and almost useless when you're trying to penetrate an entirely new market where you haven't decided on the business model.</a:t>
                      </a:r>
                      <a:r>
                        <a:rPr lang="en-US" sz="1100" i="0" kern="1200" dirty="0">
                          <a:solidFill>
                            <a:schemeClr val="tx2"/>
                          </a:solidFill>
                          <a:latin typeface="Calibri" panose="020F0502020204030204" pitchFamily="34" charset="0"/>
                          <a:ea typeface="+mn-ea"/>
                          <a:cs typeface="Calibri" panose="020F0502020204030204" pitchFamily="34" charset="0"/>
                        </a:rPr>
                        <a:t>"</a:t>
                      </a:r>
                    </a:p>
                    <a:p>
                      <a:pPr marL="0" marR="0" lvl="3" indent="0" algn="r" defTabSz="914400" rtl="0" eaLnBrk="1" fontAlgn="auto" latinLnBrk="0" hangingPunct="1">
                        <a:lnSpc>
                          <a:spcPct val="105000"/>
                        </a:lnSpc>
                        <a:spcBef>
                          <a:spcPts val="600"/>
                        </a:spcBef>
                        <a:spcAft>
                          <a:spcPts val="600"/>
                        </a:spcAft>
                        <a:buClrTx/>
                        <a:buSzTx/>
                        <a:buFont typeface="Arial" panose="020B0604020202020204" pitchFamily="34" charset="0"/>
                        <a:buChar char="​"/>
                        <a:tabLst/>
                        <a:defRPr/>
                      </a:pPr>
                      <a:r>
                        <a:rPr lang="en-US" sz="1100" i="0" kern="1200" dirty="0">
                          <a:solidFill>
                            <a:schemeClr val="tx2"/>
                          </a:solidFill>
                          <a:latin typeface="Calibri" panose="020F0502020204030204" pitchFamily="34" charset="0"/>
                          <a:ea typeface="+mn-ea"/>
                          <a:cs typeface="Calibri" panose="020F0502020204030204" pitchFamily="34" charset="0"/>
                        </a:rPr>
                        <a:t>Tom Kavassalis, VP Strategy and Alliances </a:t>
                      </a:r>
                      <a:br>
                        <a:rPr lang="en-US" sz="1100" i="0" kern="1200" dirty="0">
                          <a:solidFill>
                            <a:schemeClr val="tx2"/>
                          </a:solidFill>
                          <a:latin typeface="Calibri" panose="020F0502020204030204" pitchFamily="34" charset="0"/>
                          <a:ea typeface="+mn-ea"/>
                          <a:cs typeface="Calibri" panose="020F0502020204030204" pitchFamily="34" charset="0"/>
                        </a:rPr>
                      </a:br>
                      <a:r>
                        <a:rPr lang="en-US" sz="1100" i="0" kern="1200" dirty="0">
                          <a:solidFill>
                            <a:schemeClr val="tx2"/>
                          </a:solidFill>
                          <a:latin typeface="Calibri" panose="020F0502020204030204" pitchFamily="34" charset="0"/>
                          <a:ea typeface="+mn-ea"/>
                          <a:cs typeface="Calibri" panose="020F0502020204030204" pitchFamily="34" charset="0"/>
                        </a:rPr>
                        <a:t>Xerox Research and Product Development.</a:t>
                      </a:r>
                    </a:p>
                  </a:txBody>
                  <a:tcPr marL="0" marR="0" marT="91440" marB="91440" anchor="b">
                    <a:lnL w="12700" cmpd="sng">
                      <a:noFill/>
                    </a:lnL>
                    <a:lnR w="12700" cmpd="sng">
                      <a:noFill/>
                    </a:lnR>
                    <a:lnT w="3175" cap="flat" cmpd="sng" algn="ctr">
                      <a:solidFill>
                        <a:schemeClr val="tx2"/>
                      </a:solidFill>
                      <a:prstDash val="solid"/>
                      <a:round/>
                      <a:headEnd type="none" w="med" len="med"/>
                      <a:tailEnd type="none" w="med" len="med"/>
                    </a:lnT>
                    <a:lnB w="3175" cap="flat" cmpd="sng" algn="ctr">
                      <a:solidFill>
                        <a:schemeClr val="tx2"/>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xmlns="" val="143105740"/>
                  </a:ext>
                </a:extLst>
              </a:tr>
              <a:tr h="0">
                <a:tc>
                  <a:txBody>
                    <a:bodyPr/>
                    <a:lstStyle/>
                    <a:p>
                      <a:pPr marL="0" lvl="3" indent="0" algn="l" defTabSz="914400" rtl="0" eaLnBrk="1" latinLnBrk="0" hangingPunct="1">
                        <a:lnSpc>
                          <a:spcPct val="105000"/>
                        </a:lnSpc>
                        <a:spcBef>
                          <a:spcPts val="600"/>
                        </a:spcBef>
                        <a:spcAft>
                          <a:spcPts val="600"/>
                        </a:spcAft>
                        <a:buFont typeface="Arial" panose="020B0604020202020204" pitchFamily="34" charset="0"/>
                        <a:buChar char="​"/>
                      </a:pPr>
                      <a:r>
                        <a:rPr lang="en-US" sz="1100" b="1" i="0" kern="100" spc="-50" baseline="0" dirty="0">
                          <a:solidFill>
                            <a:schemeClr val="accent2"/>
                          </a:solidFill>
                          <a:latin typeface="+mn-lt"/>
                          <a:ea typeface="+mn-ea"/>
                          <a:cs typeface="+mn-cs"/>
                        </a:rPr>
                        <a:t>Survey Response</a:t>
                      </a:r>
                    </a:p>
                    <a:p>
                      <a:pPr marL="0" lvl="3" indent="0" algn="l" defTabSz="914400" rtl="0" eaLnBrk="1" latinLnBrk="0" hangingPunct="1">
                        <a:lnSpc>
                          <a:spcPct val="105000"/>
                        </a:lnSpc>
                        <a:spcBef>
                          <a:spcPts val="600"/>
                        </a:spcBef>
                        <a:spcAft>
                          <a:spcPts val="600"/>
                        </a:spcAft>
                        <a:buFont typeface="Arial" panose="020B0604020202020204" pitchFamily="34" charset="0"/>
                        <a:buChar char="​"/>
                      </a:pPr>
                      <a:r>
                        <a:rPr lang="en-US" sz="1100" i="1" kern="100" spc="-50" baseline="0" dirty="0">
                          <a:solidFill>
                            <a:schemeClr val="accent2"/>
                          </a:solidFill>
                          <a:latin typeface="+mn-lt"/>
                          <a:ea typeface="+mn-ea"/>
                          <a:cs typeface="+mn-cs"/>
                        </a:rPr>
                        <a:t>“</a:t>
                      </a:r>
                      <a:r>
                        <a:rPr lang="en-US" sz="1100" i="1" kern="1200" dirty="0">
                          <a:solidFill>
                            <a:schemeClr val="tx2"/>
                          </a:solidFill>
                          <a:latin typeface="Calibri" panose="020F0502020204030204" pitchFamily="34" charset="0"/>
                          <a:ea typeface="+mn-ea"/>
                          <a:cs typeface="Calibri" panose="020F0502020204030204" pitchFamily="34" charset="0"/>
                        </a:rPr>
                        <a:t>For projects in the core we look at time to achieve steady state sales, NPV and IRR. For projects outside of the core we look at total available market.”</a:t>
                      </a:r>
                    </a:p>
                    <a:p>
                      <a:pPr marL="0" lvl="3" indent="0" algn="r" defTabSz="914400" rtl="0" eaLnBrk="1" latinLnBrk="0" hangingPunct="1">
                        <a:lnSpc>
                          <a:spcPct val="105000"/>
                        </a:lnSpc>
                        <a:spcBef>
                          <a:spcPts val="600"/>
                        </a:spcBef>
                        <a:spcAft>
                          <a:spcPts val="600"/>
                        </a:spcAft>
                        <a:buFont typeface="Arial" panose="020B0604020202020204" pitchFamily="34" charset="0"/>
                        <a:buChar char="​"/>
                      </a:pPr>
                      <a:r>
                        <a:rPr lang="en-US" sz="1100" i="0" kern="1200" dirty="0">
                          <a:solidFill>
                            <a:schemeClr val="tx2"/>
                          </a:solidFill>
                          <a:latin typeface="Calibri" panose="020F0502020204030204" pitchFamily="34" charset="0"/>
                          <a:ea typeface="+mn-ea"/>
                          <a:cs typeface="Calibri" panose="020F0502020204030204" pitchFamily="34" charset="0"/>
                        </a:rPr>
                        <a:t> – Industry Machinery, Equipment &amp; </a:t>
                      </a:r>
                      <a:br>
                        <a:rPr lang="en-US" sz="1100" i="0" kern="1200" dirty="0">
                          <a:solidFill>
                            <a:schemeClr val="tx2"/>
                          </a:solidFill>
                          <a:latin typeface="Calibri" panose="020F0502020204030204" pitchFamily="34" charset="0"/>
                          <a:ea typeface="+mn-ea"/>
                          <a:cs typeface="Calibri" panose="020F0502020204030204" pitchFamily="34" charset="0"/>
                        </a:rPr>
                      </a:br>
                      <a:r>
                        <a:rPr lang="en-US" sz="1100" i="0" kern="1200" dirty="0">
                          <a:solidFill>
                            <a:schemeClr val="tx2"/>
                          </a:solidFill>
                          <a:latin typeface="Calibri" panose="020F0502020204030204" pitchFamily="34" charset="0"/>
                          <a:ea typeface="+mn-ea"/>
                          <a:cs typeface="Calibri" panose="020F0502020204030204" pitchFamily="34" charset="0"/>
                        </a:rPr>
                        <a:t>Products firm; $1-5 billion in revenue</a:t>
                      </a:r>
                    </a:p>
                  </a:txBody>
                  <a:tcPr marL="0" marR="0" marT="91440" marB="91440" anchor="b">
                    <a:lnL w="12700" cmpd="sng">
                      <a:noFill/>
                    </a:lnL>
                    <a:lnR w="12700" cmpd="sng">
                      <a:noFill/>
                    </a:lnR>
                    <a:lnT w="3175" cap="flat" cmpd="sng" algn="ctr">
                      <a:solidFill>
                        <a:schemeClr val="tx2"/>
                      </a:solidFill>
                      <a:prstDash val="solid"/>
                      <a:round/>
                      <a:headEnd type="none" w="med" len="med"/>
                      <a:tailEnd type="none" w="med" len="med"/>
                    </a:lnT>
                    <a:lnB w="3175" cap="flat" cmpd="sng" algn="ctr">
                      <a:solidFill>
                        <a:schemeClr val="tx2"/>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xmlns="" val="10000"/>
                  </a:ext>
                </a:extLst>
              </a:tr>
            </a:tbl>
          </a:graphicData>
        </a:graphic>
      </p:graphicFrame>
    </p:spTree>
    <p:extLst>
      <p:ext uri="{BB962C8B-B14F-4D97-AF65-F5344CB8AC3E}">
        <p14:creationId xmlns:p14="http://schemas.microsoft.com/office/powerpoint/2010/main" val="298330632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xmlns="" id="{3234A708-85C0-A84B-BC08-2477DA9C32F4}"/>
              </a:ext>
            </a:extLst>
          </p:cNvPr>
          <p:cNvSpPr>
            <a:spLocks noGrp="1"/>
          </p:cNvSpPr>
          <p:nvPr>
            <p:ph idx="1"/>
          </p:nvPr>
        </p:nvSpPr>
        <p:spPr/>
        <p:txBody>
          <a:bodyPr/>
          <a:lstStyle/>
          <a:p>
            <a:pPr lvl="3"/>
            <a:r>
              <a:rPr lang="en-US" dirty="0"/>
              <a:t>In addition to potential value, 73% of organizations regard projects’ risk level as an important metric to communicate via their innovation dashboard.</a:t>
            </a:r>
          </a:p>
          <a:p>
            <a:pPr lvl="3"/>
            <a:r>
              <a:rPr lang="en-US" dirty="0"/>
              <a:t>A variety of different approaches are used to communicate project risk:</a:t>
            </a:r>
          </a:p>
          <a:p>
            <a:pPr lvl="4"/>
            <a:r>
              <a:rPr lang="en-US" dirty="0"/>
              <a:t>35% use a basic categorization system for characterizing projects’ risk level (e.g., high, medium, low)</a:t>
            </a:r>
          </a:p>
          <a:p>
            <a:pPr lvl="4"/>
            <a:r>
              <a:rPr lang="en-US" dirty="0"/>
              <a:t>26% use a structured system to give projects a quantitative risk score</a:t>
            </a:r>
          </a:p>
          <a:p>
            <a:pPr lvl="4"/>
            <a:r>
              <a:rPr lang="en-US" dirty="0"/>
              <a:t>22% risk-adjust financial outcome forecasts.</a:t>
            </a:r>
          </a:p>
          <a:p>
            <a:pPr lvl="3"/>
            <a:r>
              <a:rPr lang="en-US" dirty="0"/>
              <a:t>The remaining respondents either estimate probability of success or undertake some form of qualitative assessment.</a:t>
            </a:r>
          </a:p>
          <a:p>
            <a:pPr lvl="3"/>
            <a:r>
              <a:rPr lang="en-US" dirty="0"/>
              <a:t>There are multiple categories of risk that could be assessed in an innovation context. Some respondents provided details on the types of risk they assessed. The most common categories assessed were: technical risk and commercial risk.</a:t>
            </a:r>
          </a:p>
        </p:txBody>
      </p:sp>
      <p:sp>
        <p:nvSpPr>
          <p:cNvPr id="4" name="Title 3">
            <a:extLst>
              <a:ext uri="{FF2B5EF4-FFF2-40B4-BE49-F238E27FC236}">
                <a16:creationId xmlns:a16="http://schemas.microsoft.com/office/drawing/2014/main" xmlns="" id="{A3FC5D6A-D43D-7F4D-AB9D-B1E1B8531769}"/>
              </a:ext>
            </a:extLst>
          </p:cNvPr>
          <p:cNvSpPr>
            <a:spLocks noGrp="1"/>
          </p:cNvSpPr>
          <p:nvPr>
            <p:ph type="title"/>
          </p:nvPr>
        </p:nvSpPr>
        <p:spPr/>
        <p:txBody>
          <a:bodyPr/>
          <a:lstStyle/>
          <a:p>
            <a:r>
              <a:rPr lang="en-US" dirty="0"/>
              <a:t>Project risk</a:t>
            </a:r>
          </a:p>
        </p:txBody>
      </p:sp>
      <p:sp>
        <p:nvSpPr>
          <p:cNvPr id="5" name="Text Placeholder 4">
            <a:extLst>
              <a:ext uri="{FF2B5EF4-FFF2-40B4-BE49-F238E27FC236}">
                <a16:creationId xmlns:a16="http://schemas.microsoft.com/office/drawing/2014/main" xmlns="" id="{8D1DFF74-6C37-E84F-96B5-E30B321D95E4}"/>
              </a:ext>
            </a:extLst>
          </p:cNvPr>
          <p:cNvSpPr>
            <a:spLocks noGrp="1"/>
          </p:cNvSpPr>
          <p:nvPr>
            <p:ph type="body" sz="quarter" idx="11"/>
          </p:nvPr>
        </p:nvSpPr>
        <p:spPr/>
        <p:txBody>
          <a:bodyPr/>
          <a:lstStyle/>
          <a:p>
            <a:r>
              <a:rPr lang="en-US" dirty="0"/>
              <a:t>Dashboards typically communicate information about projects’ risk level. Approaches to assessing risk vary significantly.</a:t>
            </a:r>
          </a:p>
        </p:txBody>
      </p:sp>
      <p:graphicFrame>
        <p:nvGraphicFramePr>
          <p:cNvPr id="7" name="Chart Placeholder 6">
            <a:extLst>
              <a:ext uri="{FF2B5EF4-FFF2-40B4-BE49-F238E27FC236}">
                <a16:creationId xmlns:a16="http://schemas.microsoft.com/office/drawing/2014/main" xmlns="" id="{5B5DB3F8-C1B9-9449-9EF8-A5C66C5C8FF1}"/>
              </a:ext>
            </a:extLst>
          </p:cNvPr>
          <p:cNvGraphicFramePr>
            <a:graphicFrameLocks noGrp="1"/>
          </p:cNvGraphicFramePr>
          <p:nvPr>
            <p:ph type="chart" sz="quarter" idx="12"/>
            <p:extLst>
              <p:ext uri="{D42A27DB-BD31-4B8C-83A1-F6EECF244321}">
                <p14:modId xmlns:p14="http://schemas.microsoft.com/office/powerpoint/2010/main" val="1455865561"/>
              </p:ext>
            </p:extLst>
          </p:nvPr>
        </p:nvGraphicFramePr>
        <p:xfrm>
          <a:off x="3829050" y="603250"/>
          <a:ext cx="4857750" cy="282575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10" name="Table 9">
            <a:extLst>
              <a:ext uri="{FF2B5EF4-FFF2-40B4-BE49-F238E27FC236}">
                <a16:creationId xmlns:a16="http://schemas.microsoft.com/office/drawing/2014/main" xmlns="" id="{842BE653-6DC1-8844-AA24-31ABD9D43B39}"/>
              </a:ext>
            </a:extLst>
          </p:cNvPr>
          <p:cNvGraphicFramePr>
            <a:graphicFrameLocks noGrp="1"/>
          </p:cNvGraphicFramePr>
          <p:nvPr>
            <p:extLst>
              <p:ext uri="{D42A27DB-BD31-4B8C-83A1-F6EECF244321}">
                <p14:modId xmlns:p14="http://schemas.microsoft.com/office/powerpoint/2010/main" val="1916321954"/>
              </p:ext>
            </p:extLst>
          </p:nvPr>
        </p:nvGraphicFramePr>
        <p:xfrm>
          <a:off x="457200" y="3732737"/>
          <a:ext cx="3154680" cy="1543812"/>
        </p:xfrm>
        <a:graphic>
          <a:graphicData uri="http://schemas.openxmlformats.org/drawingml/2006/table">
            <a:tbl>
              <a:tblPr>
                <a:tableStyleId>{5C22544A-7EE6-4342-B048-85BDC9FD1C3A}</a:tableStyleId>
              </a:tblPr>
              <a:tblGrid>
                <a:gridCol w="3154680">
                  <a:extLst>
                    <a:ext uri="{9D8B030D-6E8A-4147-A177-3AD203B41FA5}">
                      <a16:colId xmlns:a16="http://schemas.microsoft.com/office/drawing/2014/main" xmlns="" val="20000"/>
                    </a:ext>
                  </a:extLst>
                </a:gridCol>
              </a:tblGrid>
              <a:tr h="0">
                <a:tc>
                  <a:txBody>
                    <a:bodyPr/>
                    <a:lstStyle/>
                    <a:p>
                      <a:pPr marL="0" marR="0" lvl="3" indent="0" algn="l" defTabSz="914400" rtl="0" eaLnBrk="1" fontAlgn="auto" latinLnBrk="0" hangingPunct="1">
                        <a:lnSpc>
                          <a:spcPct val="105000"/>
                        </a:lnSpc>
                        <a:spcBef>
                          <a:spcPts val="600"/>
                        </a:spcBef>
                        <a:spcAft>
                          <a:spcPts val="600"/>
                        </a:spcAft>
                        <a:buClrTx/>
                        <a:buSzTx/>
                        <a:buFont typeface="Arial" panose="020B0604020202020204" pitchFamily="34" charset="0"/>
                        <a:buChar char="​"/>
                        <a:tabLst/>
                        <a:defRPr/>
                      </a:pPr>
                      <a:r>
                        <a:rPr lang="en-US" sz="1100" b="1" i="0" kern="100" spc="-50" baseline="0" dirty="0">
                          <a:solidFill>
                            <a:schemeClr val="accent2"/>
                          </a:solidFill>
                          <a:latin typeface="+mn-lt"/>
                          <a:ea typeface="+mn-ea"/>
                          <a:cs typeface="+mn-cs"/>
                        </a:rPr>
                        <a:t>Survey Response</a:t>
                      </a:r>
                      <a:endParaRPr lang="en-US" sz="1100" i="1" kern="100" spc="-50" baseline="0" dirty="0">
                        <a:solidFill>
                          <a:schemeClr val="accent2"/>
                        </a:solidFill>
                        <a:latin typeface="+mn-lt"/>
                        <a:ea typeface="+mn-ea"/>
                        <a:cs typeface="+mn-cs"/>
                      </a:endParaRPr>
                    </a:p>
                    <a:p>
                      <a:pPr marL="0" lvl="3" indent="0" algn="l" defTabSz="914400" rtl="0" eaLnBrk="1" latinLnBrk="0" hangingPunct="1">
                        <a:lnSpc>
                          <a:spcPct val="105000"/>
                        </a:lnSpc>
                        <a:spcBef>
                          <a:spcPts val="600"/>
                        </a:spcBef>
                        <a:spcAft>
                          <a:spcPts val="600"/>
                        </a:spcAft>
                        <a:buFont typeface="Arial" panose="020B0604020202020204" pitchFamily="34" charset="0"/>
                        <a:buChar char="​"/>
                      </a:pPr>
                      <a:r>
                        <a:rPr lang="en-US" sz="1100" i="1" kern="100" spc="-50" baseline="0" dirty="0">
                          <a:solidFill>
                            <a:schemeClr val="accent2"/>
                          </a:solidFill>
                          <a:latin typeface="+mn-lt"/>
                          <a:ea typeface="+mn-ea"/>
                          <a:cs typeface="+mn-cs"/>
                        </a:rPr>
                        <a:t>“</a:t>
                      </a:r>
                      <a:r>
                        <a:rPr lang="en-US" sz="1100" i="1" kern="1200" dirty="0">
                          <a:solidFill>
                            <a:schemeClr val="tx2"/>
                          </a:solidFill>
                          <a:latin typeface="Calibri" panose="020F0502020204030204" pitchFamily="34" charset="0"/>
                          <a:ea typeface="+mn-ea"/>
                          <a:cs typeface="Calibri" panose="020F0502020204030204" pitchFamily="34" charset="0"/>
                        </a:rPr>
                        <a:t>Probability of technical success and … commercial success, as well as project evaluation criteria that generates a risk score.”</a:t>
                      </a:r>
                    </a:p>
                    <a:p>
                      <a:pPr marL="0" lvl="3" indent="0" algn="r" defTabSz="914400" rtl="0" eaLnBrk="1" latinLnBrk="0" hangingPunct="1">
                        <a:lnSpc>
                          <a:spcPct val="105000"/>
                        </a:lnSpc>
                        <a:spcBef>
                          <a:spcPts val="600"/>
                        </a:spcBef>
                        <a:spcAft>
                          <a:spcPts val="600"/>
                        </a:spcAft>
                        <a:buFont typeface="Arial" panose="020B0604020202020204" pitchFamily="34" charset="0"/>
                        <a:buChar char="​"/>
                      </a:pPr>
                      <a:r>
                        <a:rPr lang="en-US" sz="1100" i="0" kern="1200" dirty="0">
                          <a:solidFill>
                            <a:schemeClr val="tx2"/>
                          </a:solidFill>
                          <a:latin typeface="Calibri" panose="020F0502020204030204" pitchFamily="34" charset="0"/>
                          <a:ea typeface="+mn-ea"/>
                          <a:cs typeface="Calibri" panose="020F0502020204030204" pitchFamily="34" charset="0"/>
                        </a:rPr>
                        <a:t> – Food, Tobacco &amp; Related Products firm; &gt; $50 billion in revenue</a:t>
                      </a:r>
                    </a:p>
                  </a:txBody>
                  <a:tcPr marL="0" marR="0" marT="91440" marB="91440" anchor="b">
                    <a:lnL w="12700" cmpd="sng">
                      <a:noFill/>
                    </a:lnL>
                    <a:lnR w="12700" cmpd="sng">
                      <a:noFill/>
                    </a:lnR>
                    <a:lnT w="3175" cap="flat" cmpd="sng" algn="ctr">
                      <a:solidFill>
                        <a:schemeClr val="tx2"/>
                      </a:solidFill>
                      <a:prstDash val="solid"/>
                      <a:round/>
                      <a:headEnd type="none" w="med" len="med"/>
                      <a:tailEnd type="none" w="med" len="med"/>
                    </a:lnT>
                    <a:lnB w="3175" cap="flat" cmpd="sng" algn="ctr">
                      <a:solidFill>
                        <a:schemeClr val="tx2"/>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xmlns="" val="10000"/>
                  </a:ext>
                </a:extLst>
              </a:tr>
            </a:tbl>
          </a:graphicData>
        </a:graphic>
      </p:graphicFrame>
    </p:spTree>
    <p:extLst>
      <p:ext uri="{BB962C8B-B14F-4D97-AF65-F5344CB8AC3E}">
        <p14:creationId xmlns:p14="http://schemas.microsoft.com/office/powerpoint/2010/main" val="53094538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xmlns="" id="{30E65E44-D028-084F-B9AB-DF622BA251C3}"/>
              </a:ext>
            </a:extLst>
          </p:cNvPr>
          <p:cNvSpPr>
            <a:spLocks noGrp="1"/>
          </p:cNvSpPr>
          <p:nvPr>
            <p:ph idx="1"/>
          </p:nvPr>
        </p:nvSpPr>
        <p:spPr/>
        <p:txBody>
          <a:bodyPr/>
          <a:lstStyle/>
          <a:p>
            <a:pPr lvl="3"/>
            <a:r>
              <a:rPr lang="en-US" dirty="0"/>
              <a:t>A relatively small share (34%) of organizations take project risk assessment a step further and compare a project’s risk level with the resources it requires.</a:t>
            </a:r>
          </a:p>
          <a:p>
            <a:pPr lvl="3"/>
            <a:r>
              <a:rPr lang="en-US" dirty="0"/>
              <a:t>Respondents who indicated a specific approach to this comparison take the following approaches:</a:t>
            </a:r>
          </a:p>
          <a:p>
            <a:pPr lvl="4"/>
            <a:r>
              <a:rPr lang="en-US" dirty="0"/>
              <a:t>Directly comparing risk level (perhaps using a risk score or categorization – see question 17) with resource investment.</a:t>
            </a:r>
          </a:p>
          <a:p>
            <a:pPr lvl="4"/>
            <a:r>
              <a:rPr lang="en-US" dirty="0"/>
              <a:t>A three dimensional comparison: market attractiveness, risk score and expenses (including both capital and operating expenses)</a:t>
            </a:r>
          </a:p>
          <a:p>
            <a:pPr lvl="4"/>
            <a:r>
              <a:rPr lang="en-US" dirty="0"/>
              <a:t>Using a matrix comparing “importance” with “difficulty” </a:t>
            </a:r>
          </a:p>
          <a:p>
            <a:pPr lvl="3"/>
            <a:r>
              <a:rPr lang="en-US" dirty="0"/>
              <a:t>Some respondents (~3) indicated that this comparison of risk versus resources is done, but only in a relatively informal manner.</a:t>
            </a:r>
          </a:p>
          <a:p>
            <a:pPr lvl="3"/>
            <a:endParaRPr lang="en-US" dirty="0"/>
          </a:p>
        </p:txBody>
      </p:sp>
      <p:sp>
        <p:nvSpPr>
          <p:cNvPr id="4" name="Title 3">
            <a:extLst>
              <a:ext uri="{FF2B5EF4-FFF2-40B4-BE49-F238E27FC236}">
                <a16:creationId xmlns:a16="http://schemas.microsoft.com/office/drawing/2014/main" xmlns="" id="{06AE2234-27C3-784E-9B46-D4D9637A46FB}"/>
              </a:ext>
            </a:extLst>
          </p:cNvPr>
          <p:cNvSpPr>
            <a:spLocks noGrp="1"/>
          </p:cNvSpPr>
          <p:nvPr>
            <p:ph type="title"/>
          </p:nvPr>
        </p:nvSpPr>
        <p:spPr/>
        <p:txBody>
          <a:bodyPr/>
          <a:lstStyle/>
          <a:p>
            <a:r>
              <a:rPr lang="en-US" dirty="0"/>
              <a:t>Risk versus resources</a:t>
            </a:r>
          </a:p>
        </p:txBody>
      </p:sp>
      <p:sp>
        <p:nvSpPr>
          <p:cNvPr id="5" name="Text Placeholder 4">
            <a:extLst>
              <a:ext uri="{FF2B5EF4-FFF2-40B4-BE49-F238E27FC236}">
                <a16:creationId xmlns:a16="http://schemas.microsoft.com/office/drawing/2014/main" xmlns="" id="{C58E4005-5B43-B040-88A8-40097132C636}"/>
              </a:ext>
            </a:extLst>
          </p:cNvPr>
          <p:cNvSpPr>
            <a:spLocks noGrp="1"/>
          </p:cNvSpPr>
          <p:nvPr>
            <p:ph type="body" sz="quarter" idx="11"/>
          </p:nvPr>
        </p:nvSpPr>
        <p:spPr/>
        <p:txBody>
          <a:bodyPr/>
          <a:lstStyle/>
          <a:p>
            <a:r>
              <a:rPr lang="en-US" dirty="0"/>
              <a:t>A small share of organizations compare risk level with resources required. Those who do so typically also consider the “size of the prize” (i.e., the importance or attractiveness of opportunities at the same time).</a:t>
            </a:r>
          </a:p>
        </p:txBody>
      </p:sp>
      <p:graphicFrame>
        <p:nvGraphicFramePr>
          <p:cNvPr id="7" name="Chart Placeholder 6">
            <a:extLst>
              <a:ext uri="{FF2B5EF4-FFF2-40B4-BE49-F238E27FC236}">
                <a16:creationId xmlns:a16="http://schemas.microsoft.com/office/drawing/2014/main" xmlns="" id="{883BE788-8F66-9140-8613-63B6196F04F8}"/>
              </a:ext>
            </a:extLst>
          </p:cNvPr>
          <p:cNvGraphicFramePr>
            <a:graphicFrameLocks noGrp="1"/>
          </p:cNvGraphicFramePr>
          <p:nvPr>
            <p:ph type="chart" sz="quarter" idx="12"/>
          </p:nvPr>
        </p:nvGraphicFramePr>
        <p:xfrm>
          <a:off x="3829050" y="603250"/>
          <a:ext cx="4857750" cy="282575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08297151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xmlns="" id="{66DC54B1-3509-E24C-B6F6-2456C4878A51}"/>
              </a:ext>
            </a:extLst>
          </p:cNvPr>
          <p:cNvSpPr>
            <a:spLocks noGrp="1"/>
          </p:cNvSpPr>
          <p:nvPr>
            <p:ph idx="1"/>
          </p:nvPr>
        </p:nvSpPr>
        <p:spPr/>
        <p:txBody>
          <a:bodyPr/>
          <a:lstStyle/>
          <a:p>
            <a:pPr lvl="3"/>
            <a:r>
              <a:rPr lang="en-US" dirty="0"/>
              <a:t>In addition to communicating </a:t>
            </a:r>
            <a:r>
              <a:rPr lang="en-US" b="1" dirty="0"/>
              <a:t>leading </a:t>
            </a:r>
            <a:r>
              <a:rPr lang="en-US" dirty="0"/>
              <a:t>indicators of success (e.g., potential project value), almost all organizations (98%) use dashboards to communicate actual results achieved (</a:t>
            </a:r>
            <a:r>
              <a:rPr lang="en-US" b="1" dirty="0"/>
              <a:t>lagging </a:t>
            </a:r>
            <a:r>
              <a:rPr lang="en-US" dirty="0"/>
              <a:t>indicators).</a:t>
            </a:r>
          </a:p>
          <a:p>
            <a:pPr lvl="3"/>
            <a:r>
              <a:rPr lang="en-US" dirty="0"/>
              <a:t>Most organizations (77%) measure these results, i.e., success, in terms of sales. </a:t>
            </a:r>
          </a:p>
          <a:p>
            <a:pPr lvl="3"/>
            <a:r>
              <a:rPr lang="en-US" dirty="0"/>
              <a:t>The metrics used clearly need to be relevant to both the organization and the kind of innovation projects it undertakes. As a result, a large share of organizations (69%) use a more general metric assessing whether the project was completed to its “intended outcome” – which can apply to a broader range of innovation projects than just those that will generate new revenue.</a:t>
            </a:r>
          </a:p>
          <a:p>
            <a:pPr lvl="3"/>
            <a:r>
              <a:rPr lang="en-US" dirty="0"/>
              <a:t>“Other” responses reported include: </a:t>
            </a:r>
          </a:p>
          <a:p>
            <a:pPr lvl="4"/>
            <a:r>
              <a:rPr lang="en-US" dirty="0"/>
              <a:t>Profitability / cumulative margin</a:t>
            </a:r>
          </a:p>
          <a:p>
            <a:pPr lvl="4"/>
            <a:r>
              <a:rPr lang="en-US" dirty="0"/>
              <a:t>On-time launch of new products or services</a:t>
            </a:r>
          </a:p>
          <a:p>
            <a:pPr lvl="4"/>
            <a:r>
              <a:rPr lang="en-US" dirty="0"/>
              <a:t>(Internal) organizational engagement</a:t>
            </a:r>
          </a:p>
        </p:txBody>
      </p:sp>
      <p:sp>
        <p:nvSpPr>
          <p:cNvPr id="4" name="Title 3">
            <a:extLst>
              <a:ext uri="{FF2B5EF4-FFF2-40B4-BE49-F238E27FC236}">
                <a16:creationId xmlns:a16="http://schemas.microsoft.com/office/drawing/2014/main" xmlns="" id="{E3065623-0E07-4343-AF8A-FA2F7384634C}"/>
              </a:ext>
            </a:extLst>
          </p:cNvPr>
          <p:cNvSpPr>
            <a:spLocks noGrp="1"/>
          </p:cNvSpPr>
          <p:nvPr>
            <p:ph type="title"/>
          </p:nvPr>
        </p:nvSpPr>
        <p:spPr/>
        <p:txBody>
          <a:bodyPr/>
          <a:lstStyle/>
          <a:p>
            <a:r>
              <a:rPr lang="en-US" dirty="0"/>
              <a:t>Project success</a:t>
            </a:r>
          </a:p>
        </p:txBody>
      </p:sp>
      <p:sp>
        <p:nvSpPr>
          <p:cNvPr id="5" name="Text Placeholder 4">
            <a:extLst>
              <a:ext uri="{FF2B5EF4-FFF2-40B4-BE49-F238E27FC236}">
                <a16:creationId xmlns:a16="http://schemas.microsoft.com/office/drawing/2014/main" xmlns="" id="{93AB76F5-339C-2644-8706-D9C049A420D4}"/>
              </a:ext>
            </a:extLst>
          </p:cNvPr>
          <p:cNvSpPr>
            <a:spLocks noGrp="1"/>
          </p:cNvSpPr>
          <p:nvPr>
            <p:ph type="body" sz="quarter" idx="11"/>
          </p:nvPr>
        </p:nvSpPr>
        <p:spPr/>
        <p:txBody>
          <a:bodyPr/>
          <a:lstStyle/>
          <a:p>
            <a:r>
              <a:rPr lang="en-US" dirty="0"/>
              <a:t>Dashboards are used to communicate ultimate project success, often measured by sales or, more generally, whether the project has achieved its intended outcome. </a:t>
            </a:r>
          </a:p>
        </p:txBody>
      </p:sp>
      <p:graphicFrame>
        <p:nvGraphicFramePr>
          <p:cNvPr id="11" name="Chart Placeholder 10">
            <a:extLst>
              <a:ext uri="{FF2B5EF4-FFF2-40B4-BE49-F238E27FC236}">
                <a16:creationId xmlns:a16="http://schemas.microsoft.com/office/drawing/2014/main" xmlns="" id="{EF663C60-F22D-F043-992F-ED088EC0BEA2}"/>
              </a:ext>
            </a:extLst>
          </p:cNvPr>
          <p:cNvGraphicFramePr>
            <a:graphicFrameLocks noGrp="1"/>
          </p:cNvGraphicFramePr>
          <p:nvPr>
            <p:ph type="chart" sz="quarter" idx="12"/>
            <p:extLst>
              <p:ext uri="{D42A27DB-BD31-4B8C-83A1-F6EECF244321}">
                <p14:modId xmlns:p14="http://schemas.microsoft.com/office/powerpoint/2010/main" val="2226785065"/>
              </p:ext>
            </p:extLst>
          </p:nvPr>
        </p:nvGraphicFramePr>
        <p:xfrm>
          <a:off x="3829050" y="603250"/>
          <a:ext cx="4857750" cy="282575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05338594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xmlns="" id="{9E7BD533-E426-B842-A1E8-E0D74D4CA234}"/>
              </a:ext>
            </a:extLst>
          </p:cNvPr>
          <p:cNvSpPr>
            <a:spLocks noGrp="1"/>
          </p:cNvSpPr>
          <p:nvPr>
            <p:ph idx="1"/>
          </p:nvPr>
        </p:nvSpPr>
        <p:spPr/>
        <p:txBody>
          <a:bodyPr/>
          <a:lstStyle/>
          <a:p>
            <a:pPr lvl="3"/>
            <a:r>
              <a:rPr lang="en-US" dirty="0"/>
              <a:t>Categorizing information provided on a dashboard is a simple way of communicating complex information about an organization’s innovation initiatives. For example, information about potential project impact can be separated by stage of development to give the audience a sense of both risk and timing.</a:t>
            </a:r>
          </a:p>
          <a:p>
            <a:pPr lvl="2"/>
            <a:r>
              <a:rPr lang="en-US" dirty="0"/>
              <a:t>All respondents categorize projects on their dashboards.</a:t>
            </a:r>
          </a:p>
          <a:p>
            <a:pPr lvl="3"/>
            <a:r>
              <a:rPr lang="en-US" dirty="0"/>
              <a:t>The most popular category (74%) is a project’s business unit or market.  Other categorizations include: stage of development; strategic intent (grow, cost, or defend) and timeframe (long term versus short term).</a:t>
            </a:r>
          </a:p>
          <a:p>
            <a:pPr lvl="3"/>
            <a:r>
              <a:rPr lang="en-US" dirty="0"/>
              <a:t>“Other” responses reported were predominantly variants or combinations of the options available in the survey. Examples include:</a:t>
            </a:r>
          </a:p>
          <a:p>
            <a:pPr lvl="4"/>
            <a:r>
              <a:rPr lang="en-US" dirty="0"/>
              <a:t>The strategic program / initiative with which the project is aligned</a:t>
            </a:r>
          </a:p>
          <a:p>
            <a:pPr lvl="4"/>
            <a:r>
              <a:rPr lang="en-US" dirty="0"/>
              <a:t>Matrix: technology area versus market category (existing or new) </a:t>
            </a:r>
          </a:p>
          <a:p>
            <a:pPr lvl="4"/>
            <a:r>
              <a:rPr lang="en-US" dirty="0"/>
              <a:t>Categories that measure the degree of “innovativeness.”</a:t>
            </a:r>
          </a:p>
        </p:txBody>
      </p:sp>
      <p:sp>
        <p:nvSpPr>
          <p:cNvPr id="4" name="Title 3">
            <a:extLst>
              <a:ext uri="{FF2B5EF4-FFF2-40B4-BE49-F238E27FC236}">
                <a16:creationId xmlns:a16="http://schemas.microsoft.com/office/drawing/2014/main" xmlns="" id="{4DBBDF48-D60A-9442-9D2C-851C61048CA4}"/>
              </a:ext>
            </a:extLst>
          </p:cNvPr>
          <p:cNvSpPr>
            <a:spLocks noGrp="1"/>
          </p:cNvSpPr>
          <p:nvPr>
            <p:ph type="title"/>
          </p:nvPr>
        </p:nvSpPr>
        <p:spPr/>
        <p:txBody>
          <a:bodyPr/>
          <a:lstStyle/>
          <a:p>
            <a:r>
              <a:rPr lang="en-US" dirty="0"/>
              <a:t>Categorizing projects</a:t>
            </a:r>
          </a:p>
        </p:txBody>
      </p:sp>
      <p:sp>
        <p:nvSpPr>
          <p:cNvPr id="5" name="Text Placeholder 4">
            <a:extLst>
              <a:ext uri="{FF2B5EF4-FFF2-40B4-BE49-F238E27FC236}">
                <a16:creationId xmlns:a16="http://schemas.microsoft.com/office/drawing/2014/main" xmlns="" id="{51692EC4-823D-BA4B-8ADF-DAA2D4F6FEEB}"/>
              </a:ext>
            </a:extLst>
          </p:cNvPr>
          <p:cNvSpPr>
            <a:spLocks noGrp="1"/>
          </p:cNvSpPr>
          <p:nvPr>
            <p:ph type="body" sz="quarter" idx="11"/>
          </p:nvPr>
        </p:nvSpPr>
        <p:spPr/>
        <p:txBody>
          <a:bodyPr/>
          <a:lstStyle/>
          <a:p>
            <a:r>
              <a:rPr lang="en-US" dirty="0"/>
              <a:t>All respondents categorize projects on their dashboards. Common categorization approaches include associating projects with: business unit or market, stage of development, and strategic intent. </a:t>
            </a:r>
          </a:p>
        </p:txBody>
      </p:sp>
      <p:graphicFrame>
        <p:nvGraphicFramePr>
          <p:cNvPr id="12" name="Chart Placeholder 11">
            <a:extLst>
              <a:ext uri="{FF2B5EF4-FFF2-40B4-BE49-F238E27FC236}">
                <a16:creationId xmlns:a16="http://schemas.microsoft.com/office/drawing/2014/main" xmlns="" id="{FC0058AA-F257-5A4E-8707-238B68C0CCA3}"/>
              </a:ext>
            </a:extLst>
          </p:cNvPr>
          <p:cNvGraphicFramePr>
            <a:graphicFrameLocks noGrp="1"/>
          </p:cNvGraphicFramePr>
          <p:nvPr>
            <p:ph type="chart" sz="quarter" idx="12"/>
            <p:extLst>
              <p:ext uri="{D42A27DB-BD31-4B8C-83A1-F6EECF244321}">
                <p14:modId xmlns:p14="http://schemas.microsoft.com/office/powerpoint/2010/main" val="3661774251"/>
              </p:ext>
            </p:extLst>
          </p:nvPr>
        </p:nvGraphicFramePr>
        <p:xfrm>
          <a:off x="3829050" y="603250"/>
          <a:ext cx="4857750" cy="2825750"/>
        </p:xfrm>
        <a:graphic>
          <a:graphicData uri="http://schemas.openxmlformats.org/drawingml/2006/chart">
            <c:chart xmlns:c="http://schemas.openxmlformats.org/drawingml/2006/chart" xmlns:r="http://schemas.openxmlformats.org/officeDocument/2006/relationships" r:id="rId3"/>
          </a:graphicData>
        </a:graphic>
      </p:graphicFrame>
      <p:sp>
        <p:nvSpPr>
          <p:cNvPr id="14" name="Rectangle 13">
            <a:extLst>
              <a:ext uri="{FF2B5EF4-FFF2-40B4-BE49-F238E27FC236}">
                <a16:creationId xmlns:a16="http://schemas.microsoft.com/office/drawing/2014/main" xmlns="" id="{B8434BC0-47E8-F843-83FC-1D4ACD75457E}"/>
              </a:ext>
            </a:extLst>
          </p:cNvPr>
          <p:cNvSpPr/>
          <p:nvPr/>
        </p:nvSpPr>
        <p:spPr>
          <a:xfrm>
            <a:off x="4963340" y="3178388"/>
            <a:ext cx="2589170" cy="215444"/>
          </a:xfrm>
          <a:prstGeom prst="rect">
            <a:avLst/>
          </a:prstGeom>
        </p:spPr>
        <p:txBody>
          <a:bodyPr wrap="none">
            <a:noAutofit/>
          </a:bodyPr>
          <a:lstStyle/>
          <a:p>
            <a:r>
              <a:rPr lang="en-US" sz="800" dirty="0">
                <a:solidFill>
                  <a:schemeClr val="tx1">
                    <a:lumMod val="65000"/>
                    <a:lumOff val="35000"/>
                  </a:schemeClr>
                </a:solidFill>
              </a:rPr>
              <a:t>*fuzzy front end, stage 1/2/3/4/5   **grow, cost, or defend</a:t>
            </a:r>
          </a:p>
        </p:txBody>
      </p:sp>
    </p:spTree>
    <p:extLst>
      <p:ext uri="{BB962C8B-B14F-4D97-AF65-F5344CB8AC3E}">
        <p14:creationId xmlns:p14="http://schemas.microsoft.com/office/powerpoint/2010/main" val="157673922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52B2469B-24EC-CC4C-9440-B05D1E971DF7}"/>
              </a:ext>
            </a:extLst>
          </p:cNvPr>
          <p:cNvSpPr>
            <a:spLocks noGrp="1"/>
          </p:cNvSpPr>
          <p:nvPr>
            <p:ph type="title"/>
          </p:nvPr>
        </p:nvSpPr>
        <p:spPr/>
        <p:txBody>
          <a:bodyPr/>
          <a:lstStyle/>
          <a:p>
            <a:r>
              <a:rPr lang="en-US" dirty="0"/>
              <a:t>Deep Dive: metric effectiveness</a:t>
            </a:r>
          </a:p>
        </p:txBody>
      </p:sp>
      <p:sp>
        <p:nvSpPr>
          <p:cNvPr id="44" name="Text Placeholder 43">
            <a:extLst>
              <a:ext uri="{FF2B5EF4-FFF2-40B4-BE49-F238E27FC236}">
                <a16:creationId xmlns:a16="http://schemas.microsoft.com/office/drawing/2014/main" xmlns="" id="{99C117A7-5AD0-8447-9917-72D1A2AFF45B}"/>
              </a:ext>
            </a:extLst>
          </p:cNvPr>
          <p:cNvSpPr>
            <a:spLocks noGrp="1"/>
          </p:cNvSpPr>
          <p:nvPr>
            <p:ph type="body" sz="quarter" idx="12"/>
          </p:nvPr>
        </p:nvSpPr>
        <p:spPr/>
        <p:txBody>
          <a:bodyPr/>
          <a:lstStyle/>
          <a:p>
            <a:r>
              <a:rPr lang="en-US" dirty="0"/>
              <a:t>summary</a:t>
            </a:r>
          </a:p>
        </p:txBody>
      </p:sp>
      <p:sp>
        <p:nvSpPr>
          <p:cNvPr id="43" name="Content Placeholder 42">
            <a:extLst>
              <a:ext uri="{FF2B5EF4-FFF2-40B4-BE49-F238E27FC236}">
                <a16:creationId xmlns:a16="http://schemas.microsoft.com/office/drawing/2014/main" xmlns="" id="{DC841CED-213B-0444-BFD3-106E02D8D39C}"/>
              </a:ext>
            </a:extLst>
          </p:cNvPr>
          <p:cNvSpPr>
            <a:spLocks noGrp="1"/>
          </p:cNvSpPr>
          <p:nvPr>
            <p:ph type="body" sz="quarter" idx="13"/>
          </p:nvPr>
        </p:nvSpPr>
        <p:spPr/>
        <p:txBody>
          <a:bodyPr/>
          <a:lstStyle/>
          <a:p>
            <a:r>
              <a:rPr lang="en-US" dirty="0"/>
              <a:t>The next two pages are a quick deep dive into the survey respondents’ views on the effectiveness of metrics in two categories: project status and project risk.</a:t>
            </a:r>
          </a:p>
          <a:p>
            <a:r>
              <a:rPr lang="en-US" dirty="0"/>
              <a:t>The metrics rated as most effective for assessing </a:t>
            </a:r>
            <a:r>
              <a:rPr lang="en-US" b="1" dirty="0"/>
              <a:t>project status </a:t>
            </a:r>
            <a:r>
              <a:rPr lang="en-US" dirty="0"/>
              <a:t>are fairly traditional project management metrics (e.g., whether the project is meeting its milestones). This is interesting given how different innovation projects can be from their more conventional counterparts.</a:t>
            </a:r>
          </a:p>
          <a:p>
            <a:r>
              <a:rPr lang="en-US" dirty="0"/>
              <a:t>Highly rated </a:t>
            </a:r>
            <a:r>
              <a:rPr lang="en-US" b="1" dirty="0"/>
              <a:t>project risk </a:t>
            </a:r>
            <a:r>
              <a:rPr lang="en-US" dirty="0"/>
              <a:t>metrics cover commonly identified areas of innovation project risk: technology risk, market risk, and execution risk.</a:t>
            </a:r>
          </a:p>
          <a:p>
            <a:endParaRPr lang="en-US" dirty="0"/>
          </a:p>
        </p:txBody>
      </p:sp>
    </p:spTree>
    <p:extLst>
      <p:ext uri="{BB962C8B-B14F-4D97-AF65-F5344CB8AC3E}">
        <p14:creationId xmlns:p14="http://schemas.microsoft.com/office/powerpoint/2010/main" val="227224553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xmlns="" id="{3A31E294-03A8-DA44-AD47-CDEF244B8C6B}"/>
              </a:ext>
            </a:extLst>
          </p:cNvPr>
          <p:cNvSpPr>
            <a:spLocks noGrp="1"/>
          </p:cNvSpPr>
          <p:nvPr>
            <p:ph idx="1"/>
          </p:nvPr>
        </p:nvSpPr>
        <p:spPr>
          <a:xfrm>
            <a:off x="3829050" y="3429000"/>
            <a:ext cx="4857750" cy="2971800"/>
          </a:xfrm>
        </p:spPr>
        <p:txBody>
          <a:bodyPr numCol="2"/>
          <a:lstStyle/>
          <a:p>
            <a:pPr lvl="3"/>
            <a:r>
              <a:rPr lang="en-US" dirty="0"/>
              <a:t>Survey participants were asked to rank the effectiveness of 10 metrics used to track project status in real time. </a:t>
            </a:r>
          </a:p>
          <a:p>
            <a:pPr lvl="3"/>
            <a:r>
              <a:rPr lang="en-US" dirty="0"/>
              <a:t>All of the metrics were widely used (by at least 70% of respondents), and a majority had a neutral or positive impression of all but one metric (“Time the project manager is able to dedicate to the project”).</a:t>
            </a:r>
          </a:p>
          <a:p>
            <a:pPr lvl="3"/>
            <a:r>
              <a:rPr lang="en-US" dirty="0"/>
              <a:t>The graph above shows the survey respondents rating of each metric. The metrics are listed in order of their average effectiveness rating –  starting with the most effective metric at the top.</a:t>
            </a:r>
          </a:p>
          <a:p>
            <a:pPr lvl="3"/>
            <a:r>
              <a:rPr lang="en-US" dirty="0"/>
              <a:t>It is interesting to observe that, despite the unique challenges of innovation projects (particularly the uncertain scope, outcomes, and timescales) most of the indicators used are relatively traditional project management metrics that are widely used for more “conventional” project management, e.g., whether a project is meeting its milestones.</a:t>
            </a:r>
          </a:p>
        </p:txBody>
      </p:sp>
      <p:sp>
        <p:nvSpPr>
          <p:cNvPr id="7" name="Title 6">
            <a:extLst>
              <a:ext uri="{FF2B5EF4-FFF2-40B4-BE49-F238E27FC236}">
                <a16:creationId xmlns:a16="http://schemas.microsoft.com/office/drawing/2014/main" xmlns="" id="{840F004B-31D0-C34C-9781-79CED81362B1}"/>
              </a:ext>
            </a:extLst>
          </p:cNvPr>
          <p:cNvSpPr>
            <a:spLocks noGrp="1"/>
          </p:cNvSpPr>
          <p:nvPr>
            <p:ph type="title"/>
          </p:nvPr>
        </p:nvSpPr>
        <p:spPr/>
        <p:txBody>
          <a:bodyPr/>
          <a:lstStyle/>
          <a:p>
            <a:r>
              <a:rPr lang="en-US" dirty="0"/>
              <a:t>Effectiveness of project status metrics</a:t>
            </a:r>
          </a:p>
        </p:txBody>
      </p:sp>
      <p:sp>
        <p:nvSpPr>
          <p:cNvPr id="9" name="Text Placeholder 8">
            <a:extLst>
              <a:ext uri="{FF2B5EF4-FFF2-40B4-BE49-F238E27FC236}">
                <a16:creationId xmlns:a16="http://schemas.microsoft.com/office/drawing/2014/main" xmlns="" id="{8A2184D3-A14B-974B-9166-ADA63AD8FD03}"/>
              </a:ext>
            </a:extLst>
          </p:cNvPr>
          <p:cNvSpPr>
            <a:spLocks noGrp="1"/>
          </p:cNvSpPr>
          <p:nvPr>
            <p:ph type="body" sz="quarter" idx="11"/>
          </p:nvPr>
        </p:nvSpPr>
        <p:spPr/>
        <p:txBody>
          <a:bodyPr/>
          <a:lstStyle/>
          <a:p>
            <a:r>
              <a:rPr lang="en-US" dirty="0"/>
              <a:t>The metrics regarded as most effective for tracking project status in real time are either: project management metrics tracking delivery.</a:t>
            </a:r>
          </a:p>
        </p:txBody>
      </p:sp>
      <p:graphicFrame>
        <p:nvGraphicFramePr>
          <p:cNvPr id="11" name="Chart Placeholder 10">
            <a:extLst>
              <a:ext uri="{FF2B5EF4-FFF2-40B4-BE49-F238E27FC236}">
                <a16:creationId xmlns:a16="http://schemas.microsoft.com/office/drawing/2014/main" xmlns="" id="{6AB3C0B4-F140-4944-81DD-473AC2E2F52C}"/>
              </a:ext>
            </a:extLst>
          </p:cNvPr>
          <p:cNvGraphicFramePr>
            <a:graphicFrameLocks noGrp="1"/>
          </p:cNvGraphicFramePr>
          <p:nvPr>
            <p:ph type="chart" sz="quarter" idx="12"/>
            <p:extLst>
              <p:ext uri="{D42A27DB-BD31-4B8C-83A1-F6EECF244321}">
                <p14:modId xmlns:p14="http://schemas.microsoft.com/office/powerpoint/2010/main" val="664189236"/>
              </p:ext>
            </p:extLst>
          </p:nvPr>
        </p:nvGraphicFramePr>
        <p:xfrm>
          <a:off x="3829050" y="685800"/>
          <a:ext cx="4857750" cy="259715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4" name="Table 3">
            <a:extLst>
              <a:ext uri="{FF2B5EF4-FFF2-40B4-BE49-F238E27FC236}">
                <a16:creationId xmlns:a16="http://schemas.microsoft.com/office/drawing/2014/main" xmlns="" id="{B805065F-538C-1C49-BF8C-729642736E04}"/>
              </a:ext>
            </a:extLst>
          </p:cNvPr>
          <p:cNvGraphicFramePr>
            <a:graphicFrameLocks noGrp="1"/>
          </p:cNvGraphicFramePr>
          <p:nvPr>
            <p:extLst>
              <p:ext uri="{D42A27DB-BD31-4B8C-83A1-F6EECF244321}">
                <p14:modId xmlns:p14="http://schemas.microsoft.com/office/powerpoint/2010/main" val="362475850"/>
              </p:ext>
            </p:extLst>
          </p:nvPr>
        </p:nvGraphicFramePr>
        <p:xfrm>
          <a:off x="457200" y="3322944"/>
          <a:ext cx="3154680" cy="2071878"/>
        </p:xfrm>
        <a:graphic>
          <a:graphicData uri="http://schemas.openxmlformats.org/drawingml/2006/table">
            <a:tbl>
              <a:tblPr>
                <a:tableStyleId>{5C22544A-7EE6-4342-B048-85BDC9FD1C3A}</a:tableStyleId>
              </a:tblPr>
              <a:tblGrid>
                <a:gridCol w="3154680">
                  <a:extLst>
                    <a:ext uri="{9D8B030D-6E8A-4147-A177-3AD203B41FA5}">
                      <a16:colId xmlns:a16="http://schemas.microsoft.com/office/drawing/2014/main" xmlns="" val="3572563907"/>
                    </a:ext>
                  </a:extLst>
                </a:gridCol>
              </a:tblGrid>
              <a:tr h="0">
                <a:tc>
                  <a:txBody>
                    <a:bodyPr/>
                    <a:lstStyle/>
                    <a:p>
                      <a:pPr marL="0" lvl="3" indent="0" algn="l" defTabSz="914400" rtl="0" eaLnBrk="1" latinLnBrk="0" hangingPunct="1">
                        <a:lnSpc>
                          <a:spcPct val="105000"/>
                        </a:lnSpc>
                        <a:spcBef>
                          <a:spcPts val="600"/>
                        </a:spcBef>
                        <a:spcAft>
                          <a:spcPts val="600"/>
                        </a:spcAft>
                        <a:buFont typeface="Arial" panose="020B0604020202020204" pitchFamily="34" charset="0"/>
                        <a:buChar char="​"/>
                      </a:pPr>
                      <a:r>
                        <a:rPr lang="en-US" sz="1100" b="1" i="0" kern="1200" dirty="0">
                          <a:solidFill>
                            <a:schemeClr val="tx2"/>
                          </a:solidFill>
                          <a:latin typeface="Calibri" panose="020F0502020204030204" pitchFamily="34" charset="0"/>
                          <a:ea typeface="+mn-ea"/>
                          <a:cs typeface="Calibri" panose="020F0502020204030204" pitchFamily="34" charset="0"/>
                        </a:rPr>
                        <a:t>IRI Member Quote</a:t>
                      </a:r>
                    </a:p>
                    <a:p>
                      <a:pPr marL="0" marR="0" lvl="3" indent="0" algn="l" defTabSz="914400" rtl="0" eaLnBrk="1" fontAlgn="auto" latinLnBrk="0" hangingPunct="1">
                        <a:lnSpc>
                          <a:spcPct val="105000"/>
                        </a:lnSpc>
                        <a:spcBef>
                          <a:spcPts val="600"/>
                        </a:spcBef>
                        <a:spcAft>
                          <a:spcPts val="600"/>
                        </a:spcAft>
                        <a:buClrTx/>
                        <a:buSzTx/>
                        <a:buFont typeface="Arial" panose="020B0604020202020204" pitchFamily="34" charset="0"/>
                        <a:buChar char="​"/>
                        <a:tabLst/>
                        <a:defRPr/>
                      </a:pPr>
                      <a:r>
                        <a:rPr lang="en-US" sz="1100" i="0" kern="1200" dirty="0">
                          <a:solidFill>
                            <a:schemeClr val="tx2"/>
                          </a:solidFill>
                          <a:latin typeface="Calibri" panose="020F0502020204030204" pitchFamily="34" charset="0"/>
                          <a:ea typeface="+mn-ea"/>
                          <a:cs typeface="Calibri" panose="020F0502020204030204" pitchFamily="34" charset="0"/>
                        </a:rPr>
                        <a:t>”</a:t>
                      </a:r>
                      <a:r>
                        <a:rPr lang="en-US" sz="1100" i="1" kern="1200" dirty="0">
                          <a:solidFill>
                            <a:schemeClr val="tx2"/>
                          </a:solidFill>
                          <a:latin typeface="Calibri" panose="020F0502020204030204" pitchFamily="34" charset="0"/>
                          <a:ea typeface="+mn-ea"/>
                          <a:cs typeface="Calibri" panose="020F0502020204030204" pitchFamily="34" charset="0"/>
                        </a:rPr>
                        <a:t>There's nothing wrong with tracking mileposts, if they just help you remain focused on solving the most critical problems. Just don't be dumb about it… if you've accomplished four out of five mileposts, but the fifth is a real show stopper, saying you've achieved an 80% score is kind of meaningless."</a:t>
                      </a:r>
                    </a:p>
                    <a:p>
                      <a:pPr marL="0" marR="0" lvl="3" indent="0" algn="r" defTabSz="914400" rtl="0" eaLnBrk="1" fontAlgn="auto" latinLnBrk="0" hangingPunct="1">
                        <a:lnSpc>
                          <a:spcPct val="105000"/>
                        </a:lnSpc>
                        <a:spcBef>
                          <a:spcPts val="600"/>
                        </a:spcBef>
                        <a:spcAft>
                          <a:spcPts val="600"/>
                        </a:spcAft>
                        <a:buClrTx/>
                        <a:buSzTx/>
                        <a:buFont typeface="Arial" panose="020B0604020202020204" pitchFamily="34" charset="0"/>
                        <a:buChar char="​"/>
                        <a:tabLst/>
                        <a:defRPr/>
                      </a:pPr>
                      <a:r>
                        <a:rPr lang="en-US" sz="1100" i="0" kern="1200" dirty="0">
                          <a:solidFill>
                            <a:schemeClr val="tx2"/>
                          </a:solidFill>
                          <a:latin typeface="Calibri" panose="020F0502020204030204" pitchFamily="34" charset="0"/>
                          <a:ea typeface="+mn-ea"/>
                          <a:cs typeface="Calibri" panose="020F0502020204030204" pitchFamily="34" charset="0"/>
                        </a:rPr>
                        <a:t>Tom Kavassalis, VP Strategy and Alliances </a:t>
                      </a:r>
                      <a:br>
                        <a:rPr lang="en-US" sz="1100" i="0" kern="1200" dirty="0">
                          <a:solidFill>
                            <a:schemeClr val="tx2"/>
                          </a:solidFill>
                          <a:latin typeface="Calibri" panose="020F0502020204030204" pitchFamily="34" charset="0"/>
                          <a:ea typeface="+mn-ea"/>
                          <a:cs typeface="Calibri" panose="020F0502020204030204" pitchFamily="34" charset="0"/>
                        </a:rPr>
                      </a:br>
                      <a:r>
                        <a:rPr lang="en-US" sz="1100" i="0" kern="1200" dirty="0">
                          <a:solidFill>
                            <a:schemeClr val="tx2"/>
                          </a:solidFill>
                          <a:latin typeface="Calibri" panose="020F0502020204030204" pitchFamily="34" charset="0"/>
                          <a:ea typeface="+mn-ea"/>
                          <a:cs typeface="Calibri" panose="020F0502020204030204" pitchFamily="34" charset="0"/>
                        </a:rPr>
                        <a:t>Xerox Research and Product Development</a:t>
                      </a:r>
                    </a:p>
                  </a:txBody>
                  <a:tcPr marL="0" marR="0" marT="91440" marB="91440" anchor="b">
                    <a:lnL w="12700" cmpd="sng">
                      <a:noFill/>
                    </a:lnL>
                    <a:lnR w="12700" cmpd="sng">
                      <a:noFill/>
                    </a:lnR>
                    <a:lnT w="3175" cap="flat" cmpd="sng" algn="ctr">
                      <a:solidFill>
                        <a:schemeClr val="tx2"/>
                      </a:solidFill>
                      <a:prstDash val="solid"/>
                      <a:round/>
                      <a:headEnd type="none" w="med" len="med"/>
                      <a:tailEnd type="none" w="med" len="med"/>
                    </a:lnT>
                    <a:lnB w="3175" cap="flat" cmpd="sng" algn="ctr">
                      <a:solidFill>
                        <a:schemeClr val="tx2"/>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xmlns="" val="3904970705"/>
                  </a:ext>
                </a:extLst>
              </a:tr>
            </a:tbl>
          </a:graphicData>
        </a:graphic>
      </p:graphicFrame>
    </p:spTree>
    <p:extLst>
      <p:ext uri="{BB962C8B-B14F-4D97-AF65-F5344CB8AC3E}">
        <p14:creationId xmlns:p14="http://schemas.microsoft.com/office/powerpoint/2010/main" val="172535247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a:extLst>
              <a:ext uri="{FF2B5EF4-FFF2-40B4-BE49-F238E27FC236}">
                <a16:creationId xmlns:a16="http://schemas.microsoft.com/office/drawing/2014/main" xmlns="" id="{5B2E27E3-64A0-F54F-924E-92B1A1A1A71B}"/>
              </a:ext>
            </a:extLst>
          </p:cNvPr>
          <p:cNvSpPr>
            <a:spLocks noGrp="1"/>
          </p:cNvSpPr>
          <p:nvPr>
            <p:ph idx="1"/>
          </p:nvPr>
        </p:nvSpPr>
        <p:spPr>
          <a:xfrm>
            <a:off x="3474354" y="1545021"/>
            <a:ext cx="4857722" cy="4867353"/>
          </a:xfrm>
        </p:spPr>
        <p:txBody>
          <a:bodyPr numCol="1"/>
          <a:lstStyle/>
          <a:p>
            <a:pPr lvl="1">
              <a:lnSpc>
                <a:spcPct val="125000"/>
              </a:lnSpc>
              <a:spcAft>
                <a:spcPts val="900"/>
              </a:spcAft>
              <a:buNone/>
            </a:pPr>
            <a:r>
              <a:rPr lang="en-US" dirty="0"/>
              <a:t>IRI Members</a:t>
            </a:r>
          </a:p>
          <a:p>
            <a:pPr lvl="1">
              <a:lnSpc>
                <a:spcPct val="125000"/>
              </a:lnSpc>
              <a:spcBef>
                <a:spcPts val="0"/>
              </a:spcBef>
              <a:buNone/>
            </a:pPr>
            <a:r>
              <a:rPr lang="en-US" sz="1100" dirty="0"/>
              <a:t>Tom </a:t>
            </a:r>
            <a:r>
              <a:rPr lang="en-US" sz="1100" dirty="0" err="1"/>
              <a:t>Kavassalis</a:t>
            </a:r>
            <a:r>
              <a:rPr lang="en-US" sz="1100" dirty="0"/>
              <a:t>, Xerox</a:t>
            </a:r>
          </a:p>
          <a:p>
            <a:pPr lvl="1">
              <a:lnSpc>
                <a:spcPct val="125000"/>
              </a:lnSpc>
              <a:spcBef>
                <a:spcPts val="0"/>
              </a:spcBef>
              <a:buNone/>
            </a:pPr>
            <a:r>
              <a:rPr lang="en-US" sz="1100" dirty="0"/>
              <a:t>Michael Blades, National Gypsum Company</a:t>
            </a:r>
          </a:p>
          <a:p>
            <a:pPr lvl="1">
              <a:lnSpc>
                <a:spcPct val="125000"/>
              </a:lnSpc>
              <a:spcBef>
                <a:spcPts val="0"/>
              </a:spcBef>
              <a:buNone/>
            </a:pPr>
            <a:r>
              <a:rPr lang="en-US" sz="1100" dirty="0"/>
              <a:t>Alex </a:t>
            </a:r>
            <a:r>
              <a:rPr lang="en-US" sz="1100" dirty="0" err="1"/>
              <a:t>Lyte</a:t>
            </a:r>
            <a:r>
              <a:rPr lang="en-US" sz="1100" dirty="0"/>
              <a:t>, The MITRE Corporation</a:t>
            </a:r>
          </a:p>
          <a:p>
            <a:pPr lvl="1">
              <a:lnSpc>
                <a:spcPct val="125000"/>
              </a:lnSpc>
              <a:spcBef>
                <a:spcPts val="0"/>
              </a:spcBef>
              <a:buNone/>
            </a:pPr>
            <a:r>
              <a:rPr lang="en-US" sz="1100" dirty="0"/>
              <a:t>Greg Shaw, Swagelok</a:t>
            </a:r>
          </a:p>
          <a:p>
            <a:pPr lvl="1">
              <a:lnSpc>
                <a:spcPct val="125000"/>
              </a:lnSpc>
              <a:spcBef>
                <a:spcPts val="0"/>
              </a:spcBef>
              <a:buNone/>
            </a:pPr>
            <a:r>
              <a:rPr lang="en-US" sz="1100" dirty="0"/>
              <a:t>Leslie Wainwright, RTI International </a:t>
            </a:r>
          </a:p>
          <a:p>
            <a:pPr lvl="1">
              <a:lnSpc>
                <a:spcPct val="125000"/>
              </a:lnSpc>
              <a:spcBef>
                <a:spcPts val="0"/>
              </a:spcBef>
              <a:buNone/>
            </a:pPr>
            <a:r>
              <a:rPr lang="en-US" sz="1100" dirty="0"/>
              <a:t>Keith Keller, Milliken &amp; Company</a:t>
            </a:r>
          </a:p>
          <a:p>
            <a:pPr lvl="1">
              <a:lnSpc>
                <a:spcPct val="125000"/>
              </a:lnSpc>
              <a:spcBef>
                <a:spcPts val="0"/>
              </a:spcBef>
              <a:buNone/>
            </a:pPr>
            <a:r>
              <a:rPr lang="en-US" sz="1100" dirty="0"/>
              <a:t>Mike Blackburn, Cargill</a:t>
            </a:r>
          </a:p>
          <a:p>
            <a:pPr lvl="1">
              <a:lnSpc>
                <a:spcPct val="125000"/>
              </a:lnSpc>
              <a:spcBef>
                <a:spcPts val="0"/>
              </a:spcBef>
              <a:buNone/>
            </a:pPr>
            <a:r>
              <a:rPr lang="en-US" sz="1100" dirty="0"/>
              <a:t>E.J. </a:t>
            </a:r>
            <a:r>
              <a:rPr lang="en-US" sz="1100" dirty="0" err="1"/>
              <a:t>Herst</a:t>
            </a:r>
            <a:r>
              <a:rPr lang="en-US" sz="1100" dirty="0"/>
              <a:t>, The Dow Chemical Company </a:t>
            </a:r>
          </a:p>
          <a:p>
            <a:pPr lvl="1">
              <a:lnSpc>
                <a:spcPct val="125000"/>
              </a:lnSpc>
              <a:spcBef>
                <a:spcPts val="0"/>
              </a:spcBef>
              <a:buNone/>
            </a:pPr>
            <a:r>
              <a:rPr lang="en-US" sz="1100" dirty="0"/>
              <a:t>Mary Strzelecki, </a:t>
            </a:r>
            <a:r>
              <a:rPr lang="en-US" sz="1100" dirty="0" err="1"/>
              <a:t>AdvanSix</a:t>
            </a:r>
            <a:endParaRPr lang="en-US" sz="1100" dirty="0"/>
          </a:p>
          <a:p>
            <a:pPr lvl="1">
              <a:lnSpc>
                <a:spcPct val="125000"/>
              </a:lnSpc>
              <a:spcBef>
                <a:spcPts val="0"/>
              </a:spcBef>
              <a:buNone/>
            </a:pPr>
            <a:r>
              <a:rPr lang="en-US" sz="1100" dirty="0"/>
              <a:t>John Hillenbrand, Armstrong Flooring, Inc.</a:t>
            </a:r>
          </a:p>
          <a:p>
            <a:pPr lvl="1">
              <a:lnSpc>
                <a:spcPct val="125000"/>
              </a:lnSpc>
              <a:spcBef>
                <a:spcPts val="0"/>
              </a:spcBef>
              <a:buNone/>
            </a:pPr>
            <a:r>
              <a:rPr lang="en-US" sz="1100" dirty="0"/>
              <a:t>Robert Buco, Waters Corporation</a:t>
            </a:r>
          </a:p>
          <a:p>
            <a:pPr lvl="1">
              <a:lnSpc>
                <a:spcPct val="125000"/>
              </a:lnSpc>
              <a:spcBef>
                <a:spcPts val="0"/>
              </a:spcBef>
              <a:buNone/>
            </a:pPr>
            <a:r>
              <a:rPr lang="en-US" sz="1100" dirty="0"/>
              <a:t>Carla </a:t>
            </a:r>
            <a:r>
              <a:rPr lang="en-US" sz="1100" dirty="0" err="1"/>
              <a:t>McBain</a:t>
            </a:r>
            <a:r>
              <a:rPr lang="en-US" sz="1100" dirty="0"/>
              <a:t>, OMNOVA Solutions</a:t>
            </a:r>
          </a:p>
          <a:p>
            <a:pPr lvl="1">
              <a:lnSpc>
                <a:spcPct val="125000"/>
              </a:lnSpc>
              <a:buNone/>
            </a:pPr>
            <a:r>
              <a:rPr lang="en-US" dirty="0"/>
              <a:t>Report Authors</a:t>
            </a:r>
          </a:p>
          <a:p>
            <a:pPr lvl="3">
              <a:lnSpc>
                <a:spcPct val="125000"/>
              </a:lnSpc>
              <a:spcBef>
                <a:spcPts val="0"/>
              </a:spcBef>
              <a:spcAft>
                <a:spcPts val="0"/>
              </a:spcAft>
              <a:buNone/>
            </a:pPr>
            <a:r>
              <a:rPr lang="en-US" dirty="0"/>
              <a:t>Phil Watson and Adrienne Brown, Commodore Innovation</a:t>
            </a:r>
          </a:p>
          <a:p>
            <a:pPr lvl="3">
              <a:lnSpc>
                <a:spcPct val="125000"/>
              </a:lnSpc>
              <a:spcBef>
                <a:spcPts val="0"/>
              </a:spcBef>
              <a:spcAft>
                <a:spcPts val="0"/>
              </a:spcAft>
              <a:buNone/>
            </a:pPr>
            <a:r>
              <a:rPr lang="en-US" dirty="0"/>
              <a:t>Stewart Witzeman, HB Innovation Partnership Consulting</a:t>
            </a:r>
          </a:p>
          <a:p>
            <a:pPr lvl="1">
              <a:lnSpc>
                <a:spcPct val="125000"/>
              </a:lnSpc>
              <a:buNone/>
            </a:pPr>
            <a:r>
              <a:rPr lang="en-US" dirty="0"/>
              <a:t>IRI Project Manager</a:t>
            </a:r>
          </a:p>
          <a:p>
            <a:pPr lvl="3">
              <a:lnSpc>
                <a:spcPct val="125000"/>
              </a:lnSpc>
              <a:buNone/>
            </a:pPr>
            <a:r>
              <a:rPr lang="en-US" dirty="0"/>
              <a:t>Lee Green, Vice President, Knowledge Creation</a:t>
            </a:r>
          </a:p>
          <a:p>
            <a:pPr lvl="3"/>
            <a:endParaRPr lang="en-US" dirty="0"/>
          </a:p>
        </p:txBody>
      </p:sp>
      <p:sp>
        <p:nvSpPr>
          <p:cNvPr id="8" name="Text Placeholder 7">
            <a:extLst>
              <a:ext uri="{FF2B5EF4-FFF2-40B4-BE49-F238E27FC236}">
                <a16:creationId xmlns:a16="http://schemas.microsoft.com/office/drawing/2014/main" xmlns="" id="{A389D716-EC70-D54E-818B-F676CA7A029B}"/>
              </a:ext>
            </a:extLst>
          </p:cNvPr>
          <p:cNvSpPr>
            <a:spLocks noGrp="1"/>
          </p:cNvSpPr>
          <p:nvPr>
            <p:ph type="body" sz="quarter" idx="10"/>
          </p:nvPr>
        </p:nvSpPr>
        <p:spPr/>
        <p:txBody>
          <a:bodyPr/>
          <a:lstStyle/>
          <a:p>
            <a:endParaRPr lang="en-US" dirty="0"/>
          </a:p>
        </p:txBody>
      </p:sp>
      <p:sp>
        <p:nvSpPr>
          <p:cNvPr id="2" name="Title 1">
            <a:extLst>
              <a:ext uri="{FF2B5EF4-FFF2-40B4-BE49-F238E27FC236}">
                <a16:creationId xmlns:a16="http://schemas.microsoft.com/office/drawing/2014/main" xmlns="" id="{D2C10A44-BEF5-A645-B6D6-89AFD35284CB}"/>
              </a:ext>
            </a:extLst>
          </p:cNvPr>
          <p:cNvSpPr>
            <a:spLocks noGrp="1"/>
          </p:cNvSpPr>
          <p:nvPr>
            <p:ph type="title"/>
          </p:nvPr>
        </p:nvSpPr>
        <p:spPr>
          <a:xfrm>
            <a:off x="457200" y="685800"/>
            <a:ext cx="3528646" cy="1228028"/>
          </a:xfrm>
        </p:spPr>
        <p:txBody>
          <a:bodyPr/>
          <a:lstStyle/>
          <a:p>
            <a:r>
              <a:rPr lang="en-US" dirty="0"/>
              <a:t>Acknowledgements</a:t>
            </a:r>
          </a:p>
        </p:txBody>
      </p:sp>
      <p:pic>
        <p:nvPicPr>
          <p:cNvPr id="6" name="Picture 5">
            <a:extLst>
              <a:ext uri="{FF2B5EF4-FFF2-40B4-BE49-F238E27FC236}">
                <a16:creationId xmlns:a16="http://schemas.microsoft.com/office/drawing/2014/main" xmlns="" id="{08489F24-A28A-C841-96FA-3D468BF8209F}"/>
              </a:ext>
            </a:extLst>
          </p:cNvPr>
          <p:cNvPicPr>
            <a:picLocks noChangeAspect="1"/>
          </p:cNvPicPr>
          <p:nvPr/>
        </p:nvPicPr>
        <p:blipFill rotWithShape="1">
          <a:blip r:embed="rId3" cstate="print">
            <a:extLst>
              <a:ext uri="{28A0092B-C50C-407E-A947-70E740481C1C}">
                <a14:useLocalDpi xmlns:a14="http://schemas.microsoft.com/office/drawing/2010/main" val="0"/>
              </a:ext>
            </a:extLst>
          </a:blip>
          <a:srcRect l="21761" r="20750" b="34890"/>
          <a:stretch/>
        </p:blipFill>
        <p:spPr>
          <a:xfrm>
            <a:off x="8427100" y="6331862"/>
            <a:ext cx="539464" cy="448056"/>
          </a:xfrm>
          <a:prstGeom prst="rect">
            <a:avLst/>
          </a:prstGeom>
        </p:spPr>
      </p:pic>
      <p:pic>
        <p:nvPicPr>
          <p:cNvPr id="9" name="Picture 8">
            <a:extLst>
              <a:ext uri="{FF2B5EF4-FFF2-40B4-BE49-F238E27FC236}">
                <a16:creationId xmlns:a16="http://schemas.microsoft.com/office/drawing/2014/main" xmlns="" id="{55502856-E868-074D-B997-EB6CAE5D7B25}"/>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07811" y="6328711"/>
            <a:ext cx="676564" cy="448056"/>
          </a:xfrm>
          <a:prstGeom prst="rect">
            <a:avLst/>
          </a:prstGeom>
        </p:spPr>
      </p:pic>
    </p:spTree>
    <p:extLst>
      <p:ext uri="{BB962C8B-B14F-4D97-AF65-F5344CB8AC3E}">
        <p14:creationId xmlns:p14="http://schemas.microsoft.com/office/powerpoint/2010/main" val="357144898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Content Placeholder 7">
            <a:extLst>
              <a:ext uri="{FF2B5EF4-FFF2-40B4-BE49-F238E27FC236}">
                <a16:creationId xmlns:a16="http://schemas.microsoft.com/office/drawing/2014/main" xmlns="" id="{E0FE7B03-4502-784C-843E-9AF68B229EC7}"/>
              </a:ext>
            </a:extLst>
          </p:cNvPr>
          <p:cNvSpPr>
            <a:spLocks noGrp="1"/>
          </p:cNvSpPr>
          <p:nvPr>
            <p:ph idx="1"/>
          </p:nvPr>
        </p:nvSpPr>
        <p:spPr/>
        <p:txBody>
          <a:bodyPr/>
          <a:lstStyle/>
          <a:p>
            <a:pPr lvl="3"/>
            <a:r>
              <a:rPr lang="en-US" dirty="0"/>
              <a:t>Survey participants were also asked to evaluate the effectiveness of 10 metrics used to assign a risk level for projects. </a:t>
            </a:r>
          </a:p>
          <a:p>
            <a:pPr lvl="3"/>
            <a:r>
              <a:rPr lang="en-US" dirty="0"/>
              <a:t>The metrics identified in the survey are widely used (by at least 65% of respondents), and a majority had a neutral or positive impression of all 10 metrics.</a:t>
            </a:r>
          </a:p>
          <a:p>
            <a:pPr lvl="3"/>
            <a:r>
              <a:rPr lang="en-US" dirty="0"/>
              <a:t>The graph above shows the survey respondents rating of each metric. The metrics are listed in order of their average effectiveness rating –  starting with the most effective metric at the top.</a:t>
            </a:r>
          </a:p>
          <a:p>
            <a:pPr lvl="3"/>
            <a:endParaRPr lang="en-US" dirty="0"/>
          </a:p>
          <a:p>
            <a:pPr lvl="3"/>
            <a:r>
              <a:rPr lang="en-US" dirty="0"/>
              <a:t>Three out of the four metrics rated most effective by respondents have strong links to typical categories of innovation project risk:</a:t>
            </a:r>
          </a:p>
          <a:p>
            <a:pPr lvl="4"/>
            <a:r>
              <a:rPr lang="en-US" dirty="0"/>
              <a:t>Technology risk: technology readiness level</a:t>
            </a:r>
          </a:p>
          <a:p>
            <a:pPr lvl="4"/>
            <a:r>
              <a:rPr lang="en-US" dirty="0"/>
              <a:t>Market risk: market validation</a:t>
            </a:r>
          </a:p>
          <a:p>
            <a:pPr lvl="4"/>
            <a:r>
              <a:rPr lang="en-US" dirty="0"/>
              <a:t>Execution risk: Proximity to the core</a:t>
            </a:r>
          </a:p>
        </p:txBody>
      </p:sp>
      <p:sp>
        <p:nvSpPr>
          <p:cNvPr id="7" name="Title 6">
            <a:extLst>
              <a:ext uri="{FF2B5EF4-FFF2-40B4-BE49-F238E27FC236}">
                <a16:creationId xmlns:a16="http://schemas.microsoft.com/office/drawing/2014/main" xmlns="" id="{451D39A6-C42F-E648-A6C9-D683915456D4}"/>
              </a:ext>
            </a:extLst>
          </p:cNvPr>
          <p:cNvSpPr>
            <a:spLocks noGrp="1"/>
          </p:cNvSpPr>
          <p:nvPr>
            <p:ph type="title"/>
          </p:nvPr>
        </p:nvSpPr>
        <p:spPr/>
        <p:txBody>
          <a:bodyPr/>
          <a:lstStyle/>
          <a:p>
            <a:r>
              <a:rPr lang="en-US" dirty="0"/>
              <a:t>Effectiveness of project risk metrics</a:t>
            </a:r>
          </a:p>
        </p:txBody>
      </p:sp>
      <p:sp>
        <p:nvSpPr>
          <p:cNvPr id="10" name="Text Placeholder 9">
            <a:extLst>
              <a:ext uri="{FF2B5EF4-FFF2-40B4-BE49-F238E27FC236}">
                <a16:creationId xmlns:a16="http://schemas.microsoft.com/office/drawing/2014/main" xmlns="" id="{E0B3E8B3-F4EB-4349-8FB9-71EF601E337B}"/>
              </a:ext>
            </a:extLst>
          </p:cNvPr>
          <p:cNvSpPr>
            <a:spLocks noGrp="1"/>
          </p:cNvSpPr>
          <p:nvPr>
            <p:ph type="body" sz="quarter" idx="11"/>
          </p:nvPr>
        </p:nvSpPr>
        <p:spPr/>
        <p:txBody>
          <a:bodyPr/>
          <a:lstStyle/>
          <a:p>
            <a:r>
              <a:rPr lang="en-US" dirty="0"/>
              <a:t>Metrics regarded as being most effective for assessing project risk cover commonly identified areas of innovation project risk: technology risk, market risk and execution risk.</a:t>
            </a:r>
          </a:p>
          <a:p>
            <a:endParaRPr lang="en-US" dirty="0"/>
          </a:p>
        </p:txBody>
      </p:sp>
      <p:graphicFrame>
        <p:nvGraphicFramePr>
          <p:cNvPr id="11" name="Chart Placeholder 10">
            <a:extLst>
              <a:ext uri="{FF2B5EF4-FFF2-40B4-BE49-F238E27FC236}">
                <a16:creationId xmlns:a16="http://schemas.microsoft.com/office/drawing/2014/main" xmlns="" id="{2DC2CDAB-AF4A-8B4F-8D95-B1907490409D}"/>
              </a:ext>
            </a:extLst>
          </p:cNvPr>
          <p:cNvGraphicFramePr>
            <a:graphicFrameLocks noGrp="1"/>
          </p:cNvGraphicFramePr>
          <p:nvPr>
            <p:ph type="chart" sz="quarter" idx="12"/>
            <p:extLst>
              <p:ext uri="{D42A27DB-BD31-4B8C-83A1-F6EECF244321}">
                <p14:modId xmlns:p14="http://schemas.microsoft.com/office/powerpoint/2010/main" val="2166662989"/>
              </p:ext>
            </p:extLst>
          </p:nvPr>
        </p:nvGraphicFramePr>
        <p:xfrm>
          <a:off x="3829050" y="603250"/>
          <a:ext cx="4857750" cy="282575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33451404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52B2469B-24EC-CC4C-9440-B05D1E971DF7}"/>
              </a:ext>
            </a:extLst>
          </p:cNvPr>
          <p:cNvSpPr>
            <a:spLocks noGrp="1"/>
          </p:cNvSpPr>
          <p:nvPr>
            <p:ph type="title"/>
          </p:nvPr>
        </p:nvSpPr>
        <p:spPr/>
        <p:txBody>
          <a:bodyPr/>
          <a:lstStyle/>
          <a:p>
            <a:r>
              <a:rPr lang="en-US" dirty="0"/>
              <a:t>What information is on innovation dashboards?</a:t>
            </a:r>
          </a:p>
        </p:txBody>
      </p:sp>
      <p:sp>
        <p:nvSpPr>
          <p:cNvPr id="4" name="Text Placeholder 3">
            <a:extLst>
              <a:ext uri="{FF2B5EF4-FFF2-40B4-BE49-F238E27FC236}">
                <a16:creationId xmlns:a16="http://schemas.microsoft.com/office/drawing/2014/main" xmlns="" id="{05DC91C0-F890-F64B-8AC9-7F648C44E326}"/>
              </a:ext>
            </a:extLst>
          </p:cNvPr>
          <p:cNvSpPr>
            <a:spLocks noGrp="1"/>
          </p:cNvSpPr>
          <p:nvPr>
            <p:ph type="body" sz="quarter" idx="11"/>
          </p:nvPr>
        </p:nvSpPr>
        <p:spPr/>
        <p:txBody>
          <a:bodyPr/>
          <a:lstStyle/>
          <a:p>
            <a:r>
              <a:rPr lang="en-US" dirty="0"/>
              <a:t>2.2</a:t>
            </a:r>
          </a:p>
        </p:txBody>
      </p:sp>
      <p:sp>
        <p:nvSpPr>
          <p:cNvPr id="44" name="Text Placeholder 43">
            <a:extLst>
              <a:ext uri="{FF2B5EF4-FFF2-40B4-BE49-F238E27FC236}">
                <a16:creationId xmlns:a16="http://schemas.microsoft.com/office/drawing/2014/main" xmlns="" id="{99C117A7-5AD0-8447-9917-72D1A2AFF45B}"/>
              </a:ext>
            </a:extLst>
          </p:cNvPr>
          <p:cNvSpPr>
            <a:spLocks noGrp="1"/>
          </p:cNvSpPr>
          <p:nvPr>
            <p:ph type="body" sz="quarter" idx="12"/>
          </p:nvPr>
        </p:nvSpPr>
        <p:spPr/>
        <p:txBody>
          <a:bodyPr/>
          <a:lstStyle/>
          <a:p>
            <a:r>
              <a:rPr lang="en-US" dirty="0"/>
              <a:t>section summary</a:t>
            </a:r>
          </a:p>
        </p:txBody>
      </p:sp>
      <p:sp>
        <p:nvSpPr>
          <p:cNvPr id="45" name="Text Placeholder 44">
            <a:extLst>
              <a:ext uri="{FF2B5EF4-FFF2-40B4-BE49-F238E27FC236}">
                <a16:creationId xmlns:a16="http://schemas.microsoft.com/office/drawing/2014/main" xmlns="" id="{C16D79DB-8D7C-234B-8602-48D1C1A017A2}"/>
              </a:ext>
            </a:extLst>
          </p:cNvPr>
          <p:cNvSpPr>
            <a:spLocks noGrp="1"/>
          </p:cNvSpPr>
          <p:nvPr>
            <p:ph type="body" sz="quarter" idx="13"/>
          </p:nvPr>
        </p:nvSpPr>
        <p:spPr/>
        <p:txBody>
          <a:bodyPr/>
          <a:lstStyle/>
          <a:p>
            <a:r>
              <a:rPr lang="en-US" dirty="0"/>
              <a:t>portfolio-Level metrics</a:t>
            </a:r>
          </a:p>
        </p:txBody>
      </p:sp>
      <p:sp>
        <p:nvSpPr>
          <p:cNvPr id="43" name="Content Placeholder 42">
            <a:extLst>
              <a:ext uri="{FF2B5EF4-FFF2-40B4-BE49-F238E27FC236}">
                <a16:creationId xmlns:a16="http://schemas.microsoft.com/office/drawing/2014/main" xmlns="" id="{DC841CED-213B-0444-BFD3-106E02D8D39C}"/>
              </a:ext>
            </a:extLst>
          </p:cNvPr>
          <p:cNvSpPr>
            <a:spLocks noGrp="1"/>
          </p:cNvSpPr>
          <p:nvPr>
            <p:ph sz="quarter" idx="14"/>
          </p:nvPr>
        </p:nvSpPr>
        <p:spPr/>
        <p:txBody>
          <a:bodyPr/>
          <a:lstStyle/>
          <a:p>
            <a:r>
              <a:rPr lang="en-US" dirty="0"/>
              <a:t>Innovation dashboards can be a useful tool for monitoring the state of an organization’s innovation portfolio. Almost all survey respondents use their dashboard in this way – often using multiple criteria to illustrate their portfolio. Practice is split when it comes to using dashboards to monitor a portfolio’s strategic alignment: around half do, while the other half use other aspects of their innovation process to manage strategic alignment (e.g., project selection).</a:t>
            </a:r>
          </a:p>
        </p:txBody>
      </p:sp>
    </p:spTree>
    <p:extLst>
      <p:ext uri="{BB962C8B-B14F-4D97-AF65-F5344CB8AC3E}">
        <p14:creationId xmlns:p14="http://schemas.microsoft.com/office/powerpoint/2010/main" val="408441994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a:extLst>
              <a:ext uri="{FF2B5EF4-FFF2-40B4-BE49-F238E27FC236}">
                <a16:creationId xmlns:a16="http://schemas.microsoft.com/office/drawing/2014/main" xmlns="" id="{08C6E3CD-A0C1-924F-9FD5-C7B1523A0068}"/>
              </a:ext>
            </a:extLst>
          </p:cNvPr>
          <p:cNvSpPr>
            <a:spLocks noGrp="1"/>
          </p:cNvSpPr>
          <p:nvPr>
            <p:ph idx="1"/>
          </p:nvPr>
        </p:nvSpPr>
        <p:spPr/>
        <p:txBody>
          <a:bodyPr/>
          <a:lstStyle/>
          <a:p>
            <a:pPr lvl="3">
              <a:buNone/>
            </a:pPr>
            <a:r>
              <a:rPr lang="en-US" sz="1050" dirty="0"/>
              <a:t>For most organizations, a “balanced” innovation portfolio is a key management objective. While what balanced means varies by organization, almost all use their dashboards to illustrate the portfolio's current state.</a:t>
            </a:r>
          </a:p>
          <a:p>
            <a:pPr lvl="3">
              <a:buNone/>
            </a:pPr>
            <a:r>
              <a:rPr lang="en-US" sz="1050" dirty="0"/>
              <a:t>The 3 most common categories used to illustrate portfolios align with common management questions:</a:t>
            </a:r>
          </a:p>
          <a:p>
            <a:pPr lvl="4">
              <a:lnSpc>
                <a:spcPct val="100000"/>
              </a:lnSpc>
            </a:pPr>
            <a:r>
              <a:rPr lang="en-US" sz="1050" dirty="0"/>
              <a:t>Stage of development: does the portfolio have an appropriate distribution of risk?</a:t>
            </a:r>
          </a:p>
          <a:p>
            <a:pPr lvl="4">
              <a:lnSpc>
                <a:spcPct val="100000"/>
              </a:lnSpc>
            </a:pPr>
            <a:r>
              <a:rPr lang="en-US" sz="1050" dirty="0"/>
              <a:t>Impact: is the portfolio comprised of lots of small bets, or one large bet?</a:t>
            </a:r>
          </a:p>
          <a:p>
            <a:pPr lvl="4">
              <a:lnSpc>
                <a:spcPct val="100000"/>
              </a:lnSpc>
            </a:pPr>
            <a:r>
              <a:rPr lang="en-US" sz="1050" dirty="0"/>
              <a:t>Length of project: will the portfolio have an impact on an appropriate time scale?</a:t>
            </a:r>
          </a:p>
          <a:p>
            <a:pPr lvl="3"/>
            <a:r>
              <a:rPr lang="en-US" sz="1050" dirty="0"/>
              <a:t>“Other” responses include categories that characterize the degree of innovativeness (e.g., “innovative” versus “non-innovative;” “innovation spectrum;” “disruption”) as well as consideration of markets, customers, and key initiatives.</a:t>
            </a:r>
          </a:p>
          <a:p>
            <a:pPr lvl="3"/>
            <a:r>
              <a:rPr lang="en-US" sz="1050" b="1" dirty="0"/>
              <a:t>Most respondents use multiple categories to illustrate their portfolio </a:t>
            </a:r>
            <a:r>
              <a:rPr lang="en-US" sz="1050" dirty="0"/>
              <a:t>– 89% of respondents reported use of at least two categorizations, while 58% use at least three.</a:t>
            </a:r>
          </a:p>
        </p:txBody>
      </p:sp>
      <p:sp>
        <p:nvSpPr>
          <p:cNvPr id="6" name="Title 5">
            <a:extLst>
              <a:ext uri="{FF2B5EF4-FFF2-40B4-BE49-F238E27FC236}">
                <a16:creationId xmlns:a16="http://schemas.microsoft.com/office/drawing/2014/main" xmlns="" id="{C82E5473-6C71-AF48-9399-85DCE2F1E4AD}"/>
              </a:ext>
            </a:extLst>
          </p:cNvPr>
          <p:cNvSpPr>
            <a:spLocks noGrp="1"/>
          </p:cNvSpPr>
          <p:nvPr>
            <p:ph type="title"/>
          </p:nvPr>
        </p:nvSpPr>
        <p:spPr/>
        <p:txBody>
          <a:bodyPr/>
          <a:lstStyle/>
          <a:p>
            <a:r>
              <a:rPr lang="en-US" dirty="0"/>
              <a:t>Categorizing the portfolio</a:t>
            </a:r>
          </a:p>
        </p:txBody>
      </p:sp>
      <p:sp>
        <p:nvSpPr>
          <p:cNvPr id="9" name="Text Placeholder 8">
            <a:extLst>
              <a:ext uri="{FF2B5EF4-FFF2-40B4-BE49-F238E27FC236}">
                <a16:creationId xmlns:a16="http://schemas.microsoft.com/office/drawing/2014/main" xmlns="" id="{7C2737E8-5076-0F4D-81ED-415E6B6E234B}"/>
              </a:ext>
            </a:extLst>
          </p:cNvPr>
          <p:cNvSpPr>
            <a:spLocks noGrp="1"/>
          </p:cNvSpPr>
          <p:nvPr>
            <p:ph type="body" sz="quarter" idx="11"/>
          </p:nvPr>
        </p:nvSpPr>
        <p:spPr/>
        <p:txBody>
          <a:bodyPr/>
          <a:lstStyle/>
          <a:p>
            <a:r>
              <a:rPr lang="en-US" dirty="0"/>
              <a:t>Almost all organizations characterize their innovation portfolio by categorizing projects (e.g., by stage of development). Most use multiple criteria to illustrate the portfolio.</a:t>
            </a:r>
          </a:p>
        </p:txBody>
      </p:sp>
      <p:graphicFrame>
        <p:nvGraphicFramePr>
          <p:cNvPr id="11" name="Chart Placeholder 10">
            <a:extLst>
              <a:ext uri="{FF2B5EF4-FFF2-40B4-BE49-F238E27FC236}">
                <a16:creationId xmlns:a16="http://schemas.microsoft.com/office/drawing/2014/main" xmlns="" id="{02AF3B16-8895-2346-ABBD-7E6BA5700BDC}"/>
              </a:ext>
            </a:extLst>
          </p:cNvPr>
          <p:cNvGraphicFramePr>
            <a:graphicFrameLocks noGrp="1"/>
          </p:cNvGraphicFramePr>
          <p:nvPr>
            <p:ph type="chart" sz="quarter" idx="12"/>
            <p:extLst>
              <p:ext uri="{D42A27DB-BD31-4B8C-83A1-F6EECF244321}">
                <p14:modId xmlns:p14="http://schemas.microsoft.com/office/powerpoint/2010/main" val="2976709771"/>
              </p:ext>
            </p:extLst>
          </p:nvPr>
        </p:nvGraphicFramePr>
        <p:xfrm>
          <a:off x="3829050" y="685800"/>
          <a:ext cx="4857750" cy="259715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05064898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xmlns="" id="{3DFB96BE-DE03-E24F-85DD-594073602708}"/>
              </a:ext>
            </a:extLst>
          </p:cNvPr>
          <p:cNvSpPr>
            <a:spLocks noGrp="1"/>
          </p:cNvSpPr>
          <p:nvPr>
            <p:ph idx="1"/>
          </p:nvPr>
        </p:nvSpPr>
        <p:spPr/>
        <p:txBody>
          <a:bodyPr/>
          <a:lstStyle/>
          <a:p>
            <a:pPr lvl="3"/>
            <a:r>
              <a:rPr lang="en-US" dirty="0"/>
              <a:t>In addition to ensuring they have a balanced portfolio, organizations also want an innovation portfolio that is aligned with their strategy. </a:t>
            </a:r>
          </a:p>
          <a:p>
            <a:pPr lvl="3"/>
            <a:r>
              <a:rPr lang="en-US" dirty="0"/>
              <a:t>Nearly 50% of organizations use their innovation dashboard to monitor their innovation portfolio’s strategic alignment. </a:t>
            </a:r>
          </a:p>
          <a:p>
            <a:pPr lvl="3"/>
            <a:r>
              <a:rPr lang="en-US" dirty="0"/>
              <a:t>By far the most common approach to monitoring strategic fit is to categorize projects by strategic theme – e.g., reporting the total number of projects by theme. </a:t>
            </a:r>
          </a:p>
          <a:p>
            <a:pPr lvl="3"/>
            <a:r>
              <a:rPr lang="en-US" dirty="0"/>
              <a:t>A few organizations take a different approach and use a scoring system – ranking the degree of strategic alignment on a 1 to 5 scale.  </a:t>
            </a:r>
          </a:p>
          <a:p>
            <a:pPr lvl="3"/>
            <a:r>
              <a:rPr lang="en-US" b="1" dirty="0"/>
              <a:t>The other 50% of organizations do not use their innovation dashboards to monitor strategic alignment. </a:t>
            </a:r>
            <a:r>
              <a:rPr lang="en-US" dirty="0"/>
              <a:t>Those respondents indicated that strategic alignment was addressed in other aspects of their innovation process (e.g., during project selection).</a:t>
            </a:r>
          </a:p>
        </p:txBody>
      </p:sp>
      <p:sp>
        <p:nvSpPr>
          <p:cNvPr id="4" name="Title 3">
            <a:extLst>
              <a:ext uri="{FF2B5EF4-FFF2-40B4-BE49-F238E27FC236}">
                <a16:creationId xmlns:a16="http://schemas.microsoft.com/office/drawing/2014/main" xmlns="" id="{4A4B3354-552C-BB41-A9C8-AFCC1A42258A}"/>
              </a:ext>
            </a:extLst>
          </p:cNvPr>
          <p:cNvSpPr>
            <a:spLocks noGrp="1"/>
          </p:cNvSpPr>
          <p:nvPr>
            <p:ph type="title"/>
          </p:nvPr>
        </p:nvSpPr>
        <p:spPr/>
        <p:txBody>
          <a:bodyPr/>
          <a:lstStyle/>
          <a:p>
            <a:r>
              <a:rPr lang="en-US" dirty="0"/>
              <a:t>Portfolio’s strategic alignment</a:t>
            </a:r>
          </a:p>
        </p:txBody>
      </p:sp>
      <p:sp>
        <p:nvSpPr>
          <p:cNvPr id="5" name="Text Placeholder 4">
            <a:extLst>
              <a:ext uri="{FF2B5EF4-FFF2-40B4-BE49-F238E27FC236}">
                <a16:creationId xmlns:a16="http://schemas.microsoft.com/office/drawing/2014/main" xmlns="" id="{22672FE4-E44A-DB4F-A6E8-A9301A617AD5}"/>
              </a:ext>
            </a:extLst>
          </p:cNvPr>
          <p:cNvSpPr>
            <a:spLocks noGrp="1"/>
          </p:cNvSpPr>
          <p:nvPr>
            <p:ph type="body" sz="quarter" idx="11"/>
          </p:nvPr>
        </p:nvSpPr>
        <p:spPr/>
        <p:txBody>
          <a:bodyPr/>
          <a:lstStyle/>
          <a:p>
            <a:r>
              <a:rPr lang="en-US" dirty="0"/>
              <a:t>Nearly 50% of organizations use their innovation dashboards to communicate their portfolio’s strategic alignment. For the remaining 50% alignment is addressed in other parts of their innovation process.</a:t>
            </a:r>
          </a:p>
        </p:txBody>
      </p:sp>
      <p:graphicFrame>
        <p:nvGraphicFramePr>
          <p:cNvPr id="7" name="Chart Placeholder 6">
            <a:extLst>
              <a:ext uri="{FF2B5EF4-FFF2-40B4-BE49-F238E27FC236}">
                <a16:creationId xmlns:a16="http://schemas.microsoft.com/office/drawing/2014/main" xmlns="" id="{71711484-C6FF-8F45-8ED6-02F5ED685745}"/>
              </a:ext>
            </a:extLst>
          </p:cNvPr>
          <p:cNvGraphicFramePr>
            <a:graphicFrameLocks noGrp="1"/>
          </p:cNvGraphicFramePr>
          <p:nvPr>
            <p:ph type="chart" sz="quarter" idx="12"/>
            <p:extLst>
              <p:ext uri="{D42A27DB-BD31-4B8C-83A1-F6EECF244321}">
                <p14:modId xmlns:p14="http://schemas.microsoft.com/office/powerpoint/2010/main" val="1106266124"/>
              </p:ext>
            </p:extLst>
          </p:nvPr>
        </p:nvGraphicFramePr>
        <p:xfrm>
          <a:off x="3829050" y="685800"/>
          <a:ext cx="4857750" cy="259715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9" name="Table 8">
            <a:extLst>
              <a:ext uri="{FF2B5EF4-FFF2-40B4-BE49-F238E27FC236}">
                <a16:creationId xmlns:a16="http://schemas.microsoft.com/office/drawing/2014/main" xmlns="" id="{072864EB-2953-2747-AFF4-382CE1C5091D}"/>
              </a:ext>
            </a:extLst>
          </p:cNvPr>
          <p:cNvGraphicFramePr>
            <a:graphicFrameLocks noGrp="1"/>
          </p:cNvGraphicFramePr>
          <p:nvPr>
            <p:extLst>
              <p:ext uri="{D42A27DB-BD31-4B8C-83A1-F6EECF244321}">
                <p14:modId xmlns:p14="http://schemas.microsoft.com/office/powerpoint/2010/main" val="2943567252"/>
              </p:ext>
            </p:extLst>
          </p:nvPr>
        </p:nvGraphicFramePr>
        <p:xfrm>
          <a:off x="457200" y="3740620"/>
          <a:ext cx="3154680" cy="1543812"/>
        </p:xfrm>
        <a:graphic>
          <a:graphicData uri="http://schemas.openxmlformats.org/drawingml/2006/table">
            <a:tbl>
              <a:tblPr>
                <a:tableStyleId>{5C22544A-7EE6-4342-B048-85BDC9FD1C3A}</a:tableStyleId>
              </a:tblPr>
              <a:tblGrid>
                <a:gridCol w="3154680">
                  <a:extLst>
                    <a:ext uri="{9D8B030D-6E8A-4147-A177-3AD203B41FA5}">
                      <a16:colId xmlns:a16="http://schemas.microsoft.com/office/drawing/2014/main" xmlns="" val="20000"/>
                    </a:ext>
                  </a:extLst>
                </a:gridCol>
              </a:tblGrid>
              <a:tr h="0">
                <a:tc>
                  <a:txBody>
                    <a:bodyPr/>
                    <a:lstStyle/>
                    <a:p>
                      <a:pPr marL="0" marR="0" lvl="3" indent="0" algn="l" defTabSz="914400" rtl="0" eaLnBrk="1" fontAlgn="auto" latinLnBrk="0" hangingPunct="1">
                        <a:lnSpc>
                          <a:spcPct val="105000"/>
                        </a:lnSpc>
                        <a:spcBef>
                          <a:spcPts val="600"/>
                        </a:spcBef>
                        <a:spcAft>
                          <a:spcPts val="600"/>
                        </a:spcAft>
                        <a:buClrTx/>
                        <a:buSzTx/>
                        <a:buFont typeface="Arial" panose="020B0604020202020204" pitchFamily="34" charset="0"/>
                        <a:buChar char="​"/>
                        <a:tabLst/>
                        <a:defRPr/>
                      </a:pPr>
                      <a:r>
                        <a:rPr lang="en-US" sz="1100" b="1" i="0" kern="100" spc="-50" baseline="0" dirty="0">
                          <a:solidFill>
                            <a:schemeClr val="accent2"/>
                          </a:solidFill>
                          <a:latin typeface="+mn-lt"/>
                          <a:ea typeface="+mn-ea"/>
                          <a:cs typeface="+mn-cs"/>
                        </a:rPr>
                        <a:t>Survey Response</a:t>
                      </a:r>
                    </a:p>
                    <a:p>
                      <a:pPr marL="0" lvl="3" indent="0" algn="l" defTabSz="914400" rtl="0" eaLnBrk="1" latinLnBrk="0" hangingPunct="1">
                        <a:lnSpc>
                          <a:spcPct val="105000"/>
                        </a:lnSpc>
                        <a:spcBef>
                          <a:spcPts val="600"/>
                        </a:spcBef>
                        <a:spcAft>
                          <a:spcPts val="600"/>
                        </a:spcAft>
                        <a:buFont typeface="Arial" panose="020B0604020202020204" pitchFamily="34" charset="0"/>
                        <a:buChar char="​"/>
                      </a:pPr>
                      <a:r>
                        <a:rPr lang="en-US" sz="1100" i="1" kern="100" spc="-50" baseline="0" dirty="0">
                          <a:solidFill>
                            <a:schemeClr val="accent2"/>
                          </a:solidFill>
                          <a:latin typeface="+mn-lt"/>
                          <a:ea typeface="+mn-ea"/>
                          <a:cs typeface="+mn-cs"/>
                        </a:rPr>
                        <a:t>“</a:t>
                      </a:r>
                      <a:r>
                        <a:rPr lang="en-US" sz="1100" i="1" kern="1200" dirty="0">
                          <a:solidFill>
                            <a:schemeClr val="tx2"/>
                          </a:solidFill>
                          <a:latin typeface="Calibri" panose="020F0502020204030204" pitchFamily="34" charset="0"/>
                          <a:ea typeface="+mn-ea"/>
                          <a:cs typeface="Calibri" panose="020F0502020204030204" pitchFamily="34" charset="0"/>
                        </a:rPr>
                        <a:t>…projects must show </a:t>
                      </a:r>
                      <a:r>
                        <a:rPr lang="en-US" sz="1100" i="0" kern="1200" dirty="0">
                          <a:solidFill>
                            <a:schemeClr val="tx2"/>
                          </a:solidFill>
                          <a:latin typeface="Calibri" panose="020F0502020204030204" pitchFamily="34" charset="0"/>
                          <a:ea typeface="+mn-ea"/>
                          <a:cs typeface="Calibri" panose="020F0502020204030204" pitchFamily="34" charset="0"/>
                        </a:rPr>
                        <a:t>[strategic] </a:t>
                      </a:r>
                      <a:r>
                        <a:rPr lang="en-US" sz="1100" i="1" kern="1200" dirty="0">
                          <a:solidFill>
                            <a:schemeClr val="tx2"/>
                          </a:solidFill>
                          <a:latin typeface="Calibri" panose="020F0502020204030204" pitchFamily="34" charset="0"/>
                          <a:ea typeface="+mn-ea"/>
                          <a:cs typeface="Calibri" panose="020F0502020204030204" pitchFamily="34" charset="0"/>
                        </a:rPr>
                        <a:t>alignment before approval. Over time we constantly check alignment in Go/No Go decisions.”</a:t>
                      </a:r>
                    </a:p>
                    <a:p>
                      <a:pPr marL="0" lvl="3" indent="0" algn="r" defTabSz="914400" rtl="0" eaLnBrk="1" latinLnBrk="0" hangingPunct="1">
                        <a:lnSpc>
                          <a:spcPct val="105000"/>
                        </a:lnSpc>
                        <a:spcBef>
                          <a:spcPts val="600"/>
                        </a:spcBef>
                        <a:spcAft>
                          <a:spcPts val="600"/>
                        </a:spcAft>
                        <a:buFont typeface="Arial" panose="020B0604020202020204" pitchFamily="34" charset="0"/>
                        <a:buChar char="​"/>
                      </a:pPr>
                      <a:r>
                        <a:rPr lang="en-US" sz="1100" i="0" kern="1200" dirty="0">
                          <a:solidFill>
                            <a:schemeClr val="tx2"/>
                          </a:solidFill>
                          <a:latin typeface="Calibri" panose="020F0502020204030204" pitchFamily="34" charset="0"/>
                          <a:ea typeface="+mn-ea"/>
                          <a:cs typeface="Calibri" panose="020F0502020204030204" pitchFamily="34" charset="0"/>
                        </a:rPr>
                        <a:t> – Petroleum &amp; Related Products firm; </a:t>
                      </a:r>
                      <a:br>
                        <a:rPr lang="en-US" sz="1100" i="0" kern="1200" dirty="0">
                          <a:solidFill>
                            <a:schemeClr val="tx2"/>
                          </a:solidFill>
                          <a:latin typeface="Calibri" panose="020F0502020204030204" pitchFamily="34" charset="0"/>
                          <a:ea typeface="+mn-ea"/>
                          <a:cs typeface="Calibri" panose="020F0502020204030204" pitchFamily="34" charset="0"/>
                        </a:rPr>
                      </a:br>
                      <a:r>
                        <a:rPr lang="en-US" sz="1100" i="0" kern="1200" dirty="0">
                          <a:solidFill>
                            <a:schemeClr val="tx2"/>
                          </a:solidFill>
                          <a:latin typeface="Calibri" panose="020F0502020204030204" pitchFamily="34" charset="0"/>
                          <a:ea typeface="+mn-ea"/>
                          <a:cs typeface="Calibri" panose="020F0502020204030204" pitchFamily="34" charset="0"/>
                        </a:rPr>
                        <a:t>&gt; $50 billion in revenue</a:t>
                      </a:r>
                    </a:p>
                  </a:txBody>
                  <a:tcPr marL="0" marR="0" marT="91440" marB="91440" anchor="b">
                    <a:lnL w="12700" cmpd="sng">
                      <a:noFill/>
                    </a:lnL>
                    <a:lnR w="12700" cmpd="sng">
                      <a:noFill/>
                    </a:lnR>
                    <a:lnT w="3175" cap="flat" cmpd="sng" algn="ctr">
                      <a:solidFill>
                        <a:schemeClr val="tx2"/>
                      </a:solidFill>
                      <a:prstDash val="solid"/>
                      <a:round/>
                      <a:headEnd type="none" w="med" len="med"/>
                      <a:tailEnd type="none" w="med" len="med"/>
                    </a:lnT>
                    <a:lnB w="3175" cap="flat" cmpd="sng" algn="ctr">
                      <a:solidFill>
                        <a:schemeClr val="tx2"/>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xmlns="" val="10000"/>
                  </a:ext>
                </a:extLst>
              </a:tr>
            </a:tbl>
          </a:graphicData>
        </a:graphic>
      </p:graphicFrame>
    </p:spTree>
    <p:extLst>
      <p:ext uri="{BB962C8B-B14F-4D97-AF65-F5344CB8AC3E}">
        <p14:creationId xmlns:p14="http://schemas.microsoft.com/office/powerpoint/2010/main" val="86838433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52B2469B-24EC-CC4C-9440-B05D1E971DF7}"/>
              </a:ext>
            </a:extLst>
          </p:cNvPr>
          <p:cNvSpPr>
            <a:spLocks noGrp="1"/>
          </p:cNvSpPr>
          <p:nvPr>
            <p:ph type="title"/>
          </p:nvPr>
        </p:nvSpPr>
        <p:spPr/>
        <p:txBody>
          <a:bodyPr/>
          <a:lstStyle/>
          <a:p>
            <a:r>
              <a:rPr lang="en-US" dirty="0"/>
              <a:t>What information is on innovation dashboards?</a:t>
            </a:r>
          </a:p>
        </p:txBody>
      </p:sp>
      <p:sp>
        <p:nvSpPr>
          <p:cNvPr id="4" name="Text Placeholder 3">
            <a:extLst>
              <a:ext uri="{FF2B5EF4-FFF2-40B4-BE49-F238E27FC236}">
                <a16:creationId xmlns:a16="http://schemas.microsoft.com/office/drawing/2014/main" xmlns="" id="{05DC91C0-F890-F64B-8AC9-7F648C44E326}"/>
              </a:ext>
            </a:extLst>
          </p:cNvPr>
          <p:cNvSpPr>
            <a:spLocks noGrp="1"/>
          </p:cNvSpPr>
          <p:nvPr>
            <p:ph type="body" sz="quarter" idx="11"/>
          </p:nvPr>
        </p:nvSpPr>
        <p:spPr/>
        <p:txBody>
          <a:bodyPr/>
          <a:lstStyle/>
          <a:p>
            <a:r>
              <a:rPr lang="en-US" dirty="0"/>
              <a:t>2.3</a:t>
            </a:r>
          </a:p>
        </p:txBody>
      </p:sp>
      <p:sp>
        <p:nvSpPr>
          <p:cNvPr id="44" name="Text Placeholder 43">
            <a:extLst>
              <a:ext uri="{FF2B5EF4-FFF2-40B4-BE49-F238E27FC236}">
                <a16:creationId xmlns:a16="http://schemas.microsoft.com/office/drawing/2014/main" xmlns="" id="{99C117A7-5AD0-8447-9917-72D1A2AFF45B}"/>
              </a:ext>
            </a:extLst>
          </p:cNvPr>
          <p:cNvSpPr>
            <a:spLocks noGrp="1"/>
          </p:cNvSpPr>
          <p:nvPr>
            <p:ph type="body" sz="quarter" idx="12"/>
          </p:nvPr>
        </p:nvSpPr>
        <p:spPr/>
        <p:txBody>
          <a:bodyPr/>
          <a:lstStyle/>
          <a:p>
            <a:r>
              <a:rPr lang="en-US" dirty="0"/>
              <a:t>section summary</a:t>
            </a:r>
          </a:p>
        </p:txBody>
      </p:sp>
      <p:sp>
        <p:nvSpPr>
          <p:cNvPr id="45" name="Text Placeholder 44">
            <a:extLst>
              <a:ext uri="{FF2B5EF4-FFF2-40B4-BE49-F238E27FC236}">
                <a16:creationId xmlns:a16="http://schemas.microsoft.com/office/drawing/2014/main" xmlns="" id="{C16D79DB-8D7C-234B-8602-48D1C1A017A2}"/>
              </a:ext>
            </a:extLst>
          </p:cNvPr>
          <p:cNvSpPr>
            <a:spLocks noGrp="1"/>
          </p:cNvSpPr>
          <p:nvPr>
            <p:ph type="body" sz="quarter" idx="13"/>
          </p:nvPr>
        </p:nvSpPr>
        <p:spPr/>
        <p:txBody>
          <a:bodyPr/>
          <a:lstStyle/>
          <a:p>
            <a:r>
              <a:rPr lang="en-US" dirty="0"/>
              <a:t> Organization-Level metrics</a:t>
            </a:r>
          </a:p>
        </p:txBody>
      </p:sp>
      <p:sp>
        <p:nvSpPr>
          <p:cNvPr id="43" name="Content Placeholder 42">
            <a:extLst>
              <a:ext uri="{FF2B5EF4-FFF2-40B4-BE49-F238E27FC236}">
                <a16:creationId xmlns:a16="http://schemas.microsoft.com/office/drawing/2014/main" xmlns="" id="{DC841CED-213B-0444-BFD3-106E02D8D39C}"/>
              </a:ext>
            </a:extLst>
          </p:cNvPr>
          <p:cNvSpPr>
            <a:spLocks noGrp="1"/>
          </p:cNvSpPr>
          <p:nvPr>
            <p:ph sz="quarter" idx="14"/>
          </p:nvPr>
        </p:nvSpPr>
        <p:spPr>
          <a:xfrm>
            <a:off x="458913" y="3771022"/>
            <a:ext cx="8220457" cy="2670048"/>
          </a:xfrm>
        </p:spPr>
        <p:txBody>
          <a:bodyPr/>
          <a:lstStyle/>
          <a:p>
            <a:r>
              <a:rPr lang="en-US" dirty="0"/>
              <a:t>To communicate information about the “state of innovation” at an organizational level, a mixture of metrics across the following categories are used</a:t>
            </a:r>
            <a:r>
              <a:rPr lang="en-US" baseline="30000" dirty="0"/>
              <a:t>1</a:t>
            </a:r>
            <a:r>
              <a:rPr lang="en-US" dirty="0"/>
              <a:t>:</a:t>
            </a:r>
          </a:p>
          <a:p>
            <a:pPr lvl="1"/>
            <a:r>
              <a:rPr lang="en-US" dirty="0"/>
              <a:t>Inputs – measures of tangible quantities put into an innovation process to enable success (e.g., budget).</a:t>
            </a:r>
          </a:p>
          <a:p>
            <a:pPr lvl="1"/>
            <a:r>
              <a:rPr lang="en-US" dirty="0"/>
              <a:t>Outputs – measures of what an innovation process has produced, including both “finished” innovations (e.g., ready to go to market) and interim outputs (e.g., proof of concept prototype).</a:t>
            </a:r>
          </a:p>
          <a:p>
            <a:pPr lvl="1"/>
            <a:r>
              <a:rPr lang="en-US" dirty="0"/>
              <a:t>Outcomes – measures of results stemming from use of the outputs of an innovation.</a:t>
            </a:r>
          </a:p>
          <a:p>
            <a:pPr lvl="1"/>
            <a:r>
              <a:rPr lang="en-US" dirty="0"/>
              <a:t>Relative performance metrics – compare performance of innovation projects, over time as well as across organizations (internally or externally). </a:t>
            </a:r>
          </a:p>
        </p:txBody>
      </p:sp>
      <p:sp>
        <p:nvSpPr>
          <p:cNvPr id="3" name="Rectangle 2">
            <a:extLst>
              <a:ext uri="{FF2B5EF4-FFF2-40B4-BE49-F238E27FC236}">
                <a16:creationId xmlns:a16="http://schemas.microsoft.com/office/drawing/2014/main" xmlns="" id="{C680CED6-5E34-604D-8B68-4A51044BBA85}"/>
              </a:ext>
            </a:extLst>
          </p:cNvPr>
          <p:cNvSpPr/>
          <p:nvPr/>
        </p:nvSpPr>
        <p:spPr>
          <a:xfrm>
            <a:off x="458915" y="6003029"/>
            <a:ext cx="8229600" cy="261610"/>
          </a:xfrm>
          <a:prstGeom prst="rect">
            <a:avLst/>
          </a:prstGeom>
        </p:spPr>
        <p:txBody>
          <a:bodyPr>
            <a:spAutoFit/>
          </a:bodyPr>
          <a:lstStyle/>
          <a:p>
            <a:r>
              <a:rPr lang="en-US" sz="1100" baseline="30000" dirty="0">
                <a:solidFill>
                  <a:srgbClr val="FFFFFF"/>
                </a:solidFill>
              </a:rPr>
              <a:t>1</a:t>
            </a:r>
            <a:r>
              <a:rPr lang="en-US" sz="1100" dirty="0">
                <a:solidFill>
                  <a:srgbClr val="FFFFFF"/>
                </a:solidFill>
              </a:rPr>
              <a:t> Commodore Innovation (2018). Measuring the performance of your innovation project (</a:t>
            </a:r>
            <a:r>
              <a:rPr lang="en-US" sz="1100" dirty="0">
                <a:solidFill>
                  <a:srgbClr val="FFFFFF"/>
                </a:solidFill>
                <a:hlinkClick r:id="rId3"/>
              </a:rPr>
              <a:t>link</a:t>
            </a:r>
            <a:r>
              <a:rPr lang="en-US" sz="1100" dirty="0">
                <a:solidFill>
                  <a:srgbClr val="FFFFFF"/>
                </a:solidFill>
              </a:rPr>
              <a:t>).</a:t>
            </a:r>
            <a:endParaRPr lang="en-US" sz="1100" dirty="0">
              <a:effectLst/>
            </a:endParaRPr>
          </a:p>
        </p:txBody>
      </p:sp>
    </p:spTree>
    <p:extLst>
      <p:ext uri="{BB962C8B-B14F-4D97-AF65-F5344CB8AC3E}">
        <p14:creationId xmlns:p14="http://schemas.microsoft.com/office/powerpoint/2010/main" val="182915392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a:extLst>
              <a:ext uri="{FF2B5EF4-FFF2-40B4-BE49-F238E27FC236}">
                <a16:creationId xmlns:a16="http://schemas.microsoft.com/office/drawing/2014/main" xmlns="" id="{D4229610-3800-9B48-B0AA-33E014F105FA}"/>
              </a:ext>
            </a:extLst>
          </p:cNvPr>
          <p:cNvSpPr>
            <a:spLocks noGrp="1"/>
          </p:cNvSpPr>
          <p:nvPr>
            <p:ph idx="1"/>
          </p:nvPr>
        </p:nvSpPr>
        <p:spPr/>
        <p:txBody>
          <a:bodyPr/>
          <a:lstStyle/>
          <a:p>
            <a:pPr lvl="3"/>
            <a:r>
              <a:rPr lang="en-US" dirty="0"/>
              <a:t>Only 35% of respondents include metrics on the “state of innovation” on their dashboard. </a:t>
            </a:r>
          </a:p>
          <a:p>
            <a:pPr lvl="3"/>
            <a:r>
              <a:rPr lang="en-US" dirty="0"/>
              <a:t>Most respondents cite use of </a:t>
            </a:r>
            <a:r>
              <a:rPr lang="en-US" b="1" dirty="0"/>
              <a:t>innovation performance</a:t>
            </a:r>
            <a:r>
              <a:rPr lang="en-US" dirty="0"/>
              <a:t> metrics to measure the state of innovation–rather than metrics on innovation capabilities (e.g., culture of innovation). (The only exceptions were: employee retention and employee engagement.)</a:t>
            </a:r>
          </a:p>
          <a:p>
            <a:pPr lvl="3"/>
            <a:r>
              <a:rPr lang="en-US" dirty="0"/>
              <a:t>The most commonly reported categories of metric were:</a:t>
            </a:r>
          </a:p>
          <a:p>
            <a:pPr lvl="4"/>
            <a:r>
              <a:rPr lang="en-US" dirty="0"/>
              <a:t>activity-based indicators of output (e.g., number of new ideas). </a:t>
            </a:r>
          </a:p>
          <a:p>
            <a:pPr lvl="4"/>
            <a:r>
              <a:rPr lang="en-US" dirty="0"/>
              <a:t>speed (e.g., time from inception to product) </a:t>
            </a:r>
          </a:p>
          <a:p>
            <a:pPr lvl="4"/>
            <a:r>
              <a:rPr lang="en-US" dirty="0"/>
              <a:t>proxies for learning (e.g., movement through TRL).</a:t>
            </a:r>
          </a:p>
          <a:p>
            <a:pPr lvl="3"/>
            <a:r>
              <a:rPr lang="en-US" dirty="0"/>
              <a:t>A majority (64%) of respondents included metrics on at least 2 high-level categories (input, output, etc.). But none reported using all four categories.</a:t>
            </a:r>
          </a:p>
        </p:txBody>
      </p:sp>
      <p:sp>
        <p:nvSpPr>
          <p:cNvPr id="6" name="Title 5">
            <a:extLst>
              <a:ext uri="{FF2B5EF4-FFF2-40B4-BE49-F238E27FC236}">
                <a16:creationId xmlns:a16="http://schemas.microsoft.com/office/drawing/2014/main" xmlns="" id="{77114B21-6F35-D344-93FA-85F2E926B05D}"/>
              </a:ext>
            </a:extLst>
          </p:cNvPr>
          <p:cNvSpPr>
            <a:spLocks noGrp="1"/>
          </p:cNvSpPr>
          <p:nvPr>
            <p:ph type="title"/>
          </p:nvPr>
        </p:nvSpPr>
        <p:spPr/>
        <p:txBody>
          <a:bodyPr/>
          <a:lstStyle/>
          <a:p>
            <a:r>
              <a:rPr lang="en-US" dirty="0"/>
              <a:t>The State of innovation</a:t>
            </a:r>
          </a:p>
        </p:txBody>
      </p:sp>
      <p:sp>
        <p:nvSpPr>
          <p:cNvPr id="9" name="Text Placeholder 8">
            <a:extLst>
              <a:ext uri="{FF2B5EF4-FFF2-40B4-BE49-F238E27FC236}">
                <a16:creationId xmlns:a16="http://schemas.microsoft.com/office/drawing/2014/main" xmlns="" id="{F6C4BA10-A2FB-E746-BAD4-815F24ED9BD6}"/>
              </a:ext>
            </a:extLst>
          </p:cNvPr>
          <p:cNvSpPr>
            <a:spLocks noGrp="1"/>
          </p:cNvSpPr>
          <p:nvPr>
            <p:ph type="body" sz="quarter" idx="11"/>
          </p:nvPr>
        </p:nvSpPr>
        <p:spPr>
          <a:xfrm>
            <a:off x="457200" y="1519192"/>
            <a:ext cx="3181350" cy="1225296"/>
          </a:xfrm>
        </p:spPr>
        <p:txBody>
          <a:bodyPr/>
          <a:lstStyle/>
          <a:p>
            <a:r>
              <a:rPr lang="en-US" dirty="0"/>
              <a:t>Most organizations use innovation performance metrics to measure the state of innovation – especially output metrics and relative performance indicators (e.g., new product introduction rate).</a:t>
            </a:r>
          </a:p>
        </p:txBody>
      </p:sp>
      <p:graphicFrame>
        <p:nvGraphicFramePr>
          <p:cNvPr id="11" name="Chart Placeholder 10">
            <a:extLst>
              <a:ext uri="{FF2B5EF4-FFF2-40B4-BE49-F238E27FC236}">
                <a16:creationId xmlns:a16="http://schemas.microsoft.com/office/drawing/2014/main" xmlns="" id="{AC1161AD-837F-2E4D-A209-C7A9CCACA4D4}"/>
              </a:ext>
            </a:extLst>
          </p:cNvPr>
          <p:cNvGraphicFramePr>
            <a:graphicFrameLocks noGrp="1"/>
          </p:cNvGraphicFramePr>
          <p:nvPr>
            <p:ph type="chart" sz="quarter" idx="12"/>
            <p:extLst>
              <p:ext uri="{D42A27DB-BD31-4B8C-83A1-F6EECF244321}">
                <p14:modId xmlns:p14="http://schemas.microsoft.com/office/powerpoint/2010/main" val="4247522630"/>
              </p:ext>
            </p:extLst>
          </p:nvPr>
        </p:nvGraphicFramePr>
        <p:xfrm>
          <a:off x="3829050" y="685800"/>
          <a:ext cx="4857750" cy="259715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14" name="Table 13">
            <a:extLst>
              <a:ext uri="{FF2B5EF4-FFF2-40B4-BE49-F238E27FC236}">
                <a16:creationId xmlns:a16="http://schemas.microsoft.com/office/drawing/2014/main" xmlns="" id="{16B5FBD4-4B53-7045-9552-8A16B8A96FC8}"/>
              </a:ext>
            </a:extLst>
          </p:cNvPr>
          <p:cNvGraphicFramePr>
            <a:graphicFrameLocks noGrp="1"/>
          </p:cNvGraphicFramePr>
          <p:nvPr>
            <p:extLst>
              <p:ext uri="{D42A27DB-BD31-4B8C-83A1-F6EECF244321}">
                <p14:modId xmlns:p14="http://schemas.microsoft.com/office/powerpoint/2010/main" val="1665029546"/>
              </p:ext>
            </p:extLst>
          </p:nvPr>
        </p:nvGraphicFramePr>
        <p:xfrm>
          <a:off x="484572" y="2912032"/>
          <a:ext cx="3154680" cy="2958846"/>
        </p:xfrm>
        <a:graphic>
          <a:graphicData uri="http://schemas.openxmlformats.org/drawingml/2006/table">
            <a:tbl>
              <a:tblPr>
                <a:tableStyleId>{5C22544A-7EE6-4342-B048-85BDC9FD1C3A}</a:tableStyleId>
              </a:tblPr>
              <a:tblGrid>
                <a:gridCol w="3154680">
                  <a:extLst>
                    <a:ext uri="{9D8B030D-6E8A-4147-A177-3AD203B41FA5}">
                      <a16:colId xmlns:a16="http://schemas.microsoft.com/office/drawing/2014/main" xmlns="" val="20000"/>
                    </a:ext>
                  </a:extLst>
                </a:gridCol>
              </a:tblGrid>
              <a:tr h="0">
                <a:tc>
                  <a:txBody>
                    <a:bodyPr/>
                    <a:lstStyle/>
                    <a:p>
                      <a:pPr marL="0" marR="0" lvl="3" indent="0" algn="l" defTabSz="914400" rtl="0" eaLnBrk="1" fontAlgn="auto" latinLnBrk="0" hangingPunct="1">
                        <a:lnSpc>
                          <a:spcPct val="105000"/>
                        </a:lnSpc>
                        <a:spcBef>
                          <a:spcPts val="0"/>
                        </a:spcBef>
                        <a:spcAft>
                          <a:spcPts val="600"/>
                        </a:spcAft>
                        <a:buClrTx/>
                        <a:buSzTx/>
                        <a:buFont typeface="Arial" panose="020B0604020202020204" pitchFamily="34" charset="0"/>
                        <a:buChar char="​"/>
                        <a:tabLst/>
                        <a:defRPr/>
                      </a:pPr>
                      <a:r>
                        <a:rPr lang="en-US" sz="1100" b="1" i="0" kern="100" spc="-50" baseline="0" dirty="0">
                          <a:solidFill>
                            <a:schemeClr val="accent2"/>
                          </a:solidFill>
                          <a:latin typeface="+mn-lt"/>
                          <a:ea typeface="+mn-ea"/>
                          <a:cs typeface="+mn-cs"/>
                        </a:rPr>
                        <a:t>Survey Response</a:t>
                      </a:r>
                    </a:p>
                    <a:p>
                      <a:pPr marL="0" lvl="3" indent="0" algn="l" defTabSz="914400" rtl="0" eaLnBrk="1" latinLnBrk="0" hangingPunct="1">
                        <a:lnSpc>
                          <a:spcPct val="105000"/>
                        </a:lnSpc>
                        <a:spcBef>
                          <a:spcPts val="0"/>
                        </a:spcBef>
                        <a:spcAft>
                          <a:spcPts val="600"/>
                        </a:spcAft>
                        <a:buFont typeface="Arial" panose="020B0604020202020204" pitchFamily="34" charset="0"/>
                        <a:buChar char="​"/>
                      </a:pPr>
                      <a:r>
                        <a:rPr lang="en-US" sz="1100" i="1" kern="1200" dirty="0">
                          <a:solidFill>
                            <a:schemeClr val="tx2"/>
                          </a:solidFill>
                          <a:latin typeface="Calibri" panose="020F0502020204030204" pitchFamily="34" charset="0"/>
                          <a:ea typeface="+mn-ea"/>
                          <a:cs typeface="Calibri" panose="020F0502020204030204" pitchFamily="34" charset="0"/>
                        </a:rPr>
                        <a:t>“Vitality index, number of innovations in the pipeline, </a:t>
                      </a:r>
                      <a:r>
                        <a:rPr lang="en-US" sz="1100" i="0" kern="1200" dirty="0">
                          <a:solidFill>
                            <a:schemeClr val="tx2"/>
                          </a:solidFill>
                          <a:latin typeface="Calibri" panose="020F0502020204030204" pitchFamily="34" charset="0"/>
                          <a:ea typeface="+mn-ea"/>
                          <a:cs typeface="Calibri" panose="020F0502020204030204" pitchFamily="34" charset="0"/>
                        </a:rPr>
                        <a:t>[forecast]</a:t>
                      </a:r>
                      <a:r>
                        <a:rPr lang="en-US" sz="1100" i="1" kern="1200" dirty="0">
                          <a:solidFill>
                            <a:schemeClr val="tx2"/>
                          </a:solidFill>
                          <a:latin typeface="Calibri" panose="020F0502020204030204" pitchFamily="34" charset="0"/>
                          <a:ea typeface="+mn-ea"/>
                          <a:cs typeface="Calibri" panose="020F0502020204030204" pitchFamily="34" charset="0"/>
                        </a:rPr>
                        <a:t> revenue”</a:t>
                      </a:r>
                    </a:p>
                    <a:p>
                      <a:pPr marL="0" lvl="3" indent="0" algn="r" defTabSz="914400" rtl="0" eaLnBrk="1" latinLnBrk="0" hangingPunct="1">
                        <a:lnSpc>
                          <a:spcPct val="105000"/>
                        </a:lnSpc>
                        <a:spcBef>
                          <a:spcPts val="0"/>
                        </a:spcBef>
                        <a:spcAft>
                          <a:spcPts val="600"/>
                        </a:spcAft>
                        <a:buFont typeface="Arial" panose="020B0604020202020204" pitchFamily="34" charset="0"/>
                        <a:buChar char="​"/>
                      </a:pPr>
                      <a:r>
                        <a:rPr lang="en-US" sz="1100" i="0" kern="1200" dirty="0">
                          <a:solidFill>
                            <a:schemeClr val="tx2"/>
                          </a:solidFill>
                          <a:latin typeface="Calibri" panose="020F0502020204030204" pitchFamily="34" charset="0"/>
                          <a:ea typeface="+mn-ea"/>
                          <a:cs typeface="Calibri" panose="020F0502020204030204" pitchFamily="34" charset="0"/>
                        </a:rPr>
                        <a:t>– Chemicals, Gases &amp; Advanced Materials firm, </a:t>
                      </a:r>
                      <a:br>
                        <a:rPr lang="en-US" sz="1100" i="0" kern="1200" dirty="0">
                          <a:solidFill>
                            <a:schemeClr val="tx2"/>
                          </a:solidFill>
                          <a:latin typeface="Calibri" panose="020F0502020204030204" pitchFamily="34" charset="0"/>
                          <a:ea typeface="+mn-ea"/>
                          <a:cs typeface="Calibri" panose="020F0502020204030204" pitchFamily="34" charset="0"/>
                        </a:rPr>
                      </a:br>
                      <a:r>
                        <a:rPr lang="en-US" sz="1100" i="0" kern="1200" dirty="0">
                          <a:solidFill>
                            <a:schemeClr val="tx2"/>
                          </a:solidFill>
                          <a:latin typeface="Calibri" panose="020F0502020204030204" pitchFamily="34" charset="0"/>
                          <a:ea typeface="+mn-ea"/>
                          <a:cs typeface="Calibri" panose="020F0502020204030204" pitchFamily="34" charset="0"/>
                        </a:rPr>
                        <a:t>$5-10 billion in revenue</a:t>
                      </a:r>
                    </a:p>
                  </a:txBody>
                  <a:tcPr marL="0" marR="0" marT="91440" marB="91440" anchor="b">
                    <a:lnL w="12700" cmpd="sng">
                      <a:noFill/>
                    </a:lnL>
                    <a:lnR w="12700" cmpd="sng">
                      <a:noFill/>
                    </a:lnR>
                    <a:lnT w="3175" cap="flat" cmpd="sng" algn="ctr">
                      <a:solidFill>
                        <a:schemeClr val="tx2"/>
                      </a:solidFill>
                      <a:prstDash val="solid"/>
                      <a:round/>
                      <a:headEnd type="none" w="med" len="med"/>
                      <a:tailEnd type="none" w="med" len="med"/>
                    </a:lnT>
                    <a:lnB w="3175" cap="flat" cmpd="sng" algn="ctr">
                      <a:solidFill>
                        <a:schemeClr val="tx2"/>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xmlns="" val="1350737961"/>
                  </a:ext>
                </a:extLst>
              </a:tr>
              <a:tr h="0">
                <a:tc>
                  <a:txBody>
                    <a:bodyPr/>
                    <a:lstStyle/>
                    <a:p>
                      <a:pPr marL="0" marR="0" lvl="3" indent="0" algn="l" defTabSz="914400" rtl="0" eaLnBrk="1" fontAlgn="auto" latinLnBrk="0" hangingPunct="1">
                        <a:lnSpc>
                          <a:spcPct val="105000"/>
                        </a:lnSpc>
                        <a:spcBef>
                          <a:spcPts val="0"/>
                        </a:spcBef>
                        <a:spcAft>
                          <a:spcPts val="600"/>
                        </a:spcAft>
                        <a:buClrTx/>
                        <a:buSzTx/>
                        <a:buFont typeface="Arial" panose="020B0604020202020204" pitchFamily="34" charset="0"/>
                        <a:buChar char="​"/>
                        <a:tabLst/>
                        <a:defRPr/>
                      </a:pPr>
                      <a:r>
                        <a:rPr lang="en-US" sz="1100" b="1" i="0" kern="100" spc="-50" baseline="0" dirty="0">
                          <a:solidFill>
                            <a:schemeClr val="accent2"/>
                          </a:solidFill>
                          <a:latin typeface="+mn-lt"/>
                          <a:ea typeface="+mn-ea"/>
                          <a:cs typeface="+mn-cs"/>
                        </a:rPr>
                        <a:t>Survey Response</a:t>
                      </a:r>
                    </a:p>
                    <a:p>
                      <a:pPr marL="0" lvl="3" indent="0" algn="l" defTabSz="914400" rtl="0" eaLnBrk="1" latinLnBrk="0" hangingPunct="1">
                        <a:lnSpc>
                          <a:spcPct val="105000"/>
                        </a:lnSpc>
                        <a:spcBef>
                          <a:spcPts val="0"/>
                        </a:spcBef>
                        <a:spcAft>
                          <a:spcPts val="600"/>
                        </a:spcAft>
                        <a:buFont typeface="Arial" panose="020B0604020202020204" pitchFamily="34" charset="0"/>
                        <a:buChar char="​"/>
                      </a:pPr>
                      <a:r>
                        <a:rPr lang="en-US" sz="1100" i="1" kern="1200" dirty="0">
                          <a:solidFill>
                            <a:schemeClr val="tx2"/>
                          </a:solidFill>
                          <a:latin typeface="Calibri" panose="020F0502020204030204" pitchFamily="34" charset="0"/>
                          <a:ea typeface="+mn-ea"/>
                          <a:cs typeface="Calibri" panose="020F0502020204030204" pitchFamily="34" charset="0"/>
                        </a:rPr>
                        <a:t>“Qualitative - can be multiple metrics </a:t>
                      </a:r>
                      <a:r>
                        <a:rPr lang="en-US" sz="1100" i="0" kern="1200" dirty="0">
                          <a:solidFill>
                            <a:schemeClr val="tx2"/>
                          </a:solidFill>
                          <a:latin typeface="Calibri" panose="020F0502020204030204" pitchFamily="34" charset="0"/>
                          <a:ea typeface="+mn-ea"/>
                          <a:cs typeface="Calibri" panose="020F0502020204030204" pitchFamily="34" charset="0"/>
                        </a:rPr>
                        <a:t>[e.g.]</a:t>
                      </a:r>
                      <a:r>
                        <a:rPr lang="en-US" sz="1100" i="1" kern="1200" dirty="0">
                          <a:solidFill>
                            <a:schemeClr val="tx2"/>
                          </a:solidFill>
                          <a:latin typeface="Calibri" panose="020F0502020204030204" pitchFamily="34" charset="0"/>
                          <a:ea typeface="+mn-ea"/>
                          <a:cs typeface="Calibri" panose="020F0502020204030204" pitchFamily="34" charset="0"/>
                        </a:rPr>
                        <a:t> reduction in risk.  Quantitative - NPV generated from innovation deployments.  Transformational </a:t>
                      </a:r>
                      <a:r>
                        <a:rPr lang="en-US" sz="1100" i="0" kern="1200" dirty="0">
                          <a:solidFill>
                            <a:schemeClr val="tx2"/>
                          </a:solidFill>
                          <a:latin typeface="Calibri" panose="020F0502020204030204" pitchFamily="34" charset="0"/>
                          <a:ea typeface="+mn-ea"/>
                          <a:cs typeface="Calibri" panose="020F0502020204030204" pitchFamily="34" charset="0"/>
                        </a:rPr>
                        <a:t>[innovations] </a:t>
                      </a:r>
                      <a:r>
                        <a:rPr lang="en-US" sz="1100" i="1" kern="1200" dirty="0">
                          <a:solidFill>
                            <a:schemeClr val="tx2"/>
                          </a:solidFill>
                          <a:latin typeface="Calibri" panose="020F0502020204030204" pitchFamily="34" charset="0"/>
                          <a:ea typeface="+mn-ea"/>
                          <a:cs typeface="Calibri" panose="020F0502020204030204" pitchFamily="34" charset="0"/>
                        </a:rPr>
                        <a:t>- may be movement and pace through technology readiness levels.” </a:t>
                      </a:r>
                    </a:p>
                    <a:p>
                      <a:pPr marL="0" lvl="3" indent="0" algn="r" defTabSz="914400" rtl="0" eaLnBrk="1" latinLnBrk="0" hangingPunct="1">
                        <a:lnSpc>
                          <a:spcPct val="105000"/>
                        </a:lnSpc>
                        <a:spcBef>
                          <a:spcPts val="0"/>
                        </a:spcBef>
                        <a:spcAft>
                          <a:spcPts val="600"/>
                        </a:spcAft>
                        <a:buFont typeface="Arial" panose="020B0604020202020204" pitchFamily="34" charset="0"/>
                        <a:buChar char="​"/>
                      </a:pPr>
                      <a:r>
                        <a:rPr lang="en-US" sz="1100" i="0" kern="1200" dirty="0">
                          <a:solidFill>
                            <a:schemeClr val="tx2"/>
                          </a:solidFill>
                          <a:latin typeface="Calibri" panose="020F0502020204030204" pitchFamily="34" charset="0"/>
                          <a:ea typeface="+mn-ea"/>
                          <a:cs typeface="Calibri" panose="020F0502020204030204" pitchFamily="34" charset="0"/>
                        </a:rPr>
                        <a:t>– Petroleum &amp; Related Products firm; </a:t>
                      </a:r>
                      <a:br>
                        <a:rPr lang="en-US" sz="1100" i="0" kern="1200" dirty="0">
                          <a:solidFill>
                            <a:schemeClr val="tx2"/>
                          </a:solidFill>
                          <a:latin typeface="Calibri" panose="020F0502020204030204" pitchFamily="34" charset="0"/>
                          <a:ea typeface="+mn-ea"/>
                          <a:cs typeface="Calibri" panose="020F0502020204030204" pitchFamily="34" charset="0"/>
                        </a:rPr>
                      </a:br>
                      <a:r>
                        <a:rPr lang="en-US" sz="1100" i="0" kern="1200" dirty="0">
                          <a:solidFill>
                            <a:schemeClr val="tx2"/>
                          </a:solidFill>
                          <a:latin typeface="Calibri" panose="020F0502020204030204" pitchFamily="34" charset="0"/>
                          <a:ea typeface="+mn-ea"/>
                          <a:cs typeface="Calibri" panose="020F0502020204030204" pitchFamily="34" charset="0"/>
                        </a:rPr>
                        <a:t>&gt; $50 billion in revenue</a:t>
                      </a:r>
                    </a:p>
                  </a:txBody>
                  <a:tcPr marL="0" marR="0" marT="91440" marB="91440" anchor="b">
                    <a:lnL w="12700" cmpd="sng">
                      <a:noFill/>
                    </a:lnL>
                    <a:lnR w="12700" cmpd="sng">
                      <a:noFill/>
                    </a:lnR>
                    <a:lnT w="3175" cap="flat" cmpd="sng" algn="ctr">
                      <a:solidFill>
                        <a:schemeClr val="tx2"/>
                      </a:solidFill>
                      <a:prstDash val="solid"/>
                      <a:round/>
                      <a:headEnd type="none" w="med" len="med"/>
                      <a:tailEnd type="none" w="med" len="med"/>
                    </a:lnT>
                    <a:lnB w="3175" cap="flat" cmpd="sng" algn="ctr">
                      <a:solidFill>
                        <a:schemeClr val="tx2"/>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xmlns="" val="10000"/>
                  </a:ext>
                </a:extLst>
              </a:tr>
            </a:tbl>
          </a:graphicData>
        </a:graphic>
      </p:graphicFrame>
    </p:spTree>
    <p:extLst>
      <p:ext uri="{BB962C8B-B14F-4D97-AF65-F5344CB8AC3E}">
        <p14:creationId xmlns:p14="http://schemas.microsoft.com/office/powerpoint/2010/main" val="53742543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52B2469B-24EC-CC4C-9440-B05D1E971DF7}"/>
              </a:ext>
            </a:extLst>
          </p:cNvPr>
          <p:cNvSpPr>
            <a:spLocks noGrp="1"/>
          </p:cNvSpPr>
          <p:nvPr>
            <p:ph type="title"/>
          </p:nvPr>
        </p:nvSpPr>
        <p:spPr/>
        <p:txBody>
          <a:bodyPr/>
          <a:lstStyle/>
          <a:p>
            <a:r>
              <a:rPr lang="en-US" dirty="0"/>
              <a:t>What information is on innovation dashboards?</a:t>
            </a:r>
          </a:p>
        </p:txBody>
      </p:sp>
      <p:sp>
        <p:nvSpPr>
          <p:cNvPr id="4" name="Text Placeholder 3">
            <a:extLst>
              <a:ext uri="{FF2B5EF4-FFF2-40B4-BE49-F238E27FC236}">
                <a16:creationId xmlns:a16="http://schemas.microsoft.com/office/drawing/2014/main" xmlns="" id="{05DC91C0-F890-F64B-8AC9-7F648C44E326}"/>
              </a:ext>
            </a:extLst>
          </p:cNvPr>
          <p:cNvSpPr>
            <a:spLocks noGrp="1"/>
          </p:cNvSpPr>
          <p:nvPr>
            <p:ph type="body" sz="quarter" idx="11"/>
          </p:nvPr>
        </p:nvSpPr>
        <p:spPr/>
        <p:txBody>
          <a:bodyPr/>
          <a:lstStyle/>
          <a:p>
            <a:r>
              <a:rPr lang="en-US" dirty="0"/>
              <a:t>2.4</a:t>
            </a:r>
          </a:p>
        </p:txBody>
      </p:sp>
      <p:sp>
        <p:nvSpPr>
          <p:cNvPr id="44" name="Text Placeholder 43">
            <a:extLst>
              <a:ext uri="{FF2B5EF4-FFF2-40B4-BE49-F238E27FC236}">
                <a16:creationId xmlns:a16="http://schemas.microsoft.com/office/drawing/2014/main" xmlns="" id="{99C117A7-5AD0-8447-9917-72D1A2AFF45B}"/>
              </a:ext>
            </a:extLst>
          </p:cNvPr>
          <p:cNvSpPr>
            <a:spLocks noGrp="1"/>
          </p:cNvSpPr>
          <p:nvPr>
            <p:ph type="body" sz="quarter" idx="12"/>
          </p:nvPr>
        </p:nvSpPr>
        <p:spPr/>
        <p:txBody>
          <a:bodyPr/>
          <a:lstStyle/>
          <a:p>
            <a:r>
              <a:rPr lang="en-US" dirty="0"/>
              <a:t>section summary</a:t>
            </a:r>
          </a:p>
        </p:txBody>
      </p:sp>
      <p:sp>
        <p:nvSpPr>
          <p:cNvPr id="45" name="Text Placeholder 44">
            <a:extLst>
              <a:ext uri="{FF2B5EF4-FFF2-40B4-BE49-F238E27FC236}">
                <a16:creationId xmlns:a16="http://schemas.microsoft.com/office/drawing/2014/main" xmlns="" id="{C16D79DB-8D7C-234B-8602-48D1C1A017A2}"/>
              </a:ext>
            </a:extLst>
          </p:cNvPr>
          <p:cNvSpPr>
            <a:spLocks noGrp="1"/>
          </p:cNvSpPr>
          <p:nvPr>
            <p:ph type="body" sz="quarter" idx="13"/>
          </p:nvPr>
        </p:nvSpPr>
        <p:spPr/>
        <p:txBody>
          <a:bodyPr/>
          <a:lstStyle/>
          <a:p>
            <a:r>
              <a:rPr lang="en-US" dirty="0"/>
              <a:t>innovation capabilities</a:t>
            </a:r>
          </a:p>
        </p:txBody>
      </p:sp>
      <p:sp>
        <p:nvSpPr>
          <p:cNvPr id="43" name="Content Placeholder 42">
            <a:extLst>
              <a:ext uri="{FF2B5EF4-FFF2-40B4-BE49-F238E27FC236}">
                <a16:creationId xmlns:a16="http://schemas.microsoft.com/office/drawing/2014/main" xmlns="" id="{DC841CED-213B-0444-BFD3-106E02D8D39C}"/>
              </a:ext>
            </a:extLst>
          </p:cNvPr>
          <p:cNvSpPr>
            <a:spLocks noGrp="1"/>
          </p:cNvSpPr>
          <p:nvPr>
            <p:ph sz="quarter" idx="14"/>
          </p:nvPr>
        </p:nvSpPr>
        <p:spPr/>
        <p:txBody>
          <a:bodyPr/>
          <a:lstStyle/>
          <a:p>
            <a:r>
              <a:rPr lang="en-US" dirty="0"/>
              <a:t>The preceding pages in this section have largely dealt with the topic of innovation </a:t>
            </a:r>
            <a:r>
              <a:rPr lang="en-US" b="1" dirty="0"/>
              <a:t>performance</a:t>
            </a:r>
            <a:r>
              <a:rPr lang="en-US" dirty="0"/>
              <a:t> (what an organization’s innovation function produces, how effectively). Innovation dashboards can also be used to report on the state of innovation </a:t>
            </a:r>
            <a:r>
              <a:rPr lang="en-US" b="1" dirty="0"/>
              <a:t>capabilities</a:t>
            </a:r>
            <a:r>
              <a:rPr lang="en-US" dirty="0"/>
              <a:t> (the tools, resources, and assets the organization possesses that enable it to be innovative) – at least that can be tracked with metrics and that benefit from relatively frequent monitoring (e.g., monthly). The following page provides on example of a metric that can be tracked on a dashboard and, as a result, bring focus and visibility to attempts to change innovation processes.</a:t>
            </a:r>
          </a:p>
        </p:txBody>
      </p:sp>
    </p:spTree>
    <p:extLst>
      <p:ext uri="{BB962C8B-B14F-4D97-AF65-F5344CB8AC3E}">
        <p14:creationId xmlns:p14="http://schemas.microsoft.com/office/powerpoint/2010/main" val="80769935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xmlns="" id="{541083F9-2C9E-0E40-9953-B77D33DC138B}"/>
              </a:ext>
            </a:extLst>
          </p:cNvPr>
          <p:cNvSpPr>
            <a:spLocks noGrp="1"/>
          </p:cNvSpPr>
          <p:nvPr>
            <p:ph idx="1"/>
          </p:nvPr>
        </p:nvSpPr>
        <p:spPr/>
        <p:txBody>
          <a:bodyPr/>
          <a:lstStyle/>
          <a:p>
            <a:pPr lvl="3"/>
            <a:r>
              <a:rPr lang="en-US" dirty="0"/>
              <a:t>Survey respondents were asked whether their dashboards are used to report on projects’ alignment with customer needs. Most did not:</a:t>
            </a:r>
          </a:p>
          <a:p>
            <a:pPr lvl="4"/>
            <a:r>
              <a:rPr lang="en-US" dirty="0"/>
              <a:t>85% do not report customer alignment at all on their dashboards</a:t>
            </a:r>
          </a:p>
          <a:p>
            <a:pPr lvl="4"/>
            <a:r>
              <a:rPr lang="en-US" dirty="0"/>
              <a:t>12% incorporate it into their risk assessments, which are included on their dashboard.</a:t>
            </a:r>
          </a:p>
          <a:p>
            <a:pPr lvl="3"/>
            <a:r>
              <a:rPr lang="en-US" dirty="0"/>
              <a:t>However, one organization’s response reveals a potential application of innovation dashboards: driving behavior change / adoption of new practices which enhance innovation capabilities. This organization reports a metric quantifying volume of customer interactions – a practice they are attempting to increase.</a:t>
            </a:r>
          </a:p>
          <a:p>
            <a:pPr lvl="3"/>
            <a:r>
              <a:rPr lang="en-US" dirty="0"/>
              <a:t>Reporting such a metric on a dashboard gives it visibility, particularly at senior levels within the organization which can sharpen the focus and speed adoption of the new process.</a:t>
            </a:r>
          </a:p>
        </p:txBody>
      </p:sp>
      <p:sp>
        <p:nvSpPr>
          <p:cNvPr id="4" name="Title 3">
            <a:extLst>
              <a:ext uri="{FF2B5EF4-FFF2-40B4-BE49-F238E27FC236}">
                <a16:creationId xmlns:a16="http://schemas.microsoft.com/office/drawing/2014/main" xmlns="" id="{EE058EFF-9DDE-1F41-B229-8100D607C55A}"/>
              </a:ext>
            </a:extLst>
          </p:cNvPr>
          <p:cNvSpPr>
            <a:spLocks noGrp="1"/>
          </p:cNvSpPr>
          <p:nvPr>
            <p:ph type="title"/>
          </p:nvPr>
        </p:nvSpPr>
        <p:spPr/>
        <p:txBody>
          <a:bodyPr/>
          <a:lstStyle/>
          <a:p>
            <a:r>
              <a:rPr lang="en-US" dirty="0"/>
              <a:t>Changing innovation practice</a:t>
            </a:r>
          </a:p>
        </p:txBody>
      </p:sp>
      <p:sp>
        <p:nvSpPr>
          <p:cNvPr id="5" name="Text Placeholder 4">
            <a:extLst>
              <a:ext uri="{FF2B5EF4-FFF2-40B4-BE49-F238E27FC236}">
                <a16:creationId xmlns:a16="http://schemas.microsoft.com/office/drawing/2014/main" xmlns="" id="{C7A18687-0305-CC4E-A59E-4BBA95FAADFF}"/>
              </a:ext>
            </a:extLst>
          </p:cNvPr>
          <p:cNvSpPr>
            <a:spLocks noGrp="1"/>
          </p:cNvSpPr>
          <p:nvPr>
            <p:ph type="body" sz="quarter" idx="11"/>
          </p:nvPr>
        </p:nvSpPr>
        <p:spPr/>
        <p:txBody>
          <a:bodyPr/>
          <a:lstStyle/>
          <a:p>
            <a:r>
              <a:rPr lang="en-US" dirty="0"/>
              <a:t>In addition to reporting on innovation performance, dashboards can raise the profile of new processes / behaviors organizations are trying to adopt to enhance their innovation capabilities.</a:t>
            </a:r>
          </a:p>
        </p:txBody>
      </p:sp>
      <p:graphicFrame>
        <p:nvGraphicFramePr>
          <p:cNvPr id="7" name="Chart Placeholder 6">
            <a:extLst>
              <a:ext uri="{FF2B5EF4-FFF2-40B4-BE49-F238E27FC236}">
                <a16:creationId xmlns:a16="http://schemas.microsoft.com/office/drawing/2014/main" xmlns="" id="{A3AA7EA0-1DAD-E547-9359-516763F0D81A}"/>
              </a:ext>
            </a:extLst>
          </p:cNvPr>
          <p:cNvGraphicFramePr>
            <a:graphicFrameLocks noGrp="1"/>
          </p:cNvGraphicFramePr>
          <p:nvPr>
            <p:ph type="chart" sz="quarter" idx="12"/>
            <p:extLst>
              <p:ext uri="{D42A27DB-BD31-4B8C-83A1-F6EECF244321}">
                <p14:modId xmlns:p14="http://schemas.microsoft.com/office/powerpoint/2010/main" val="4272909966"/>
              </p:ext>
            </p:extLst>
          </p:nvPr>
        </p:nvGraphicFramePr>
        <p:xfrm>
          <a:off x="3829050" y="603250"/>
          <a:ext cx="4857750" cy="282575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71110926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F8AF4A9C-42F1-134F-9C63-BD457FE5A1AB}"/>
              </a:ext>
            </a:extLst>
          </p:cNvPr>
          <p:cNvSpPr>
            <a:spLocks noGrp="1"/>
          </p:cNvSpPr>
          <p:nvPr>
            <p:ph type="title"/>
          </p:nvPr>
        </p:nvSpPr>
        <p:spPr>
          <a:xfrm>
            <a:off x="458914" y="692150"/>
            <a:ext cx="6126480" cy="1231106"/>
          </a:xfrm>
        </p:spPr>
        <p:txBody>
          <a:bodyPr/>
          <a:lstStyle/>
          <a:p>
            <a:r>
              <a:rPr lang="en-US" dirty="0"/>
              <a:t>How are dashboards set up and managed?</a:t>
            </a:r>
          </a:p>
        </p:txBody>
      </p:sp>
      <p:sp>
        <p:nvSpPr>
          <p:cNvPr id="7" name="Text Placeholder 6">
            <a:extLst>
              <a:ext uri="{FF2B5EF4-FFF2-40B4-BE49-F238E27FC236}">
                <a16:creationId xmlns:a16="http://schemas.microsoft.com/office/drawing/2014/main" xmlns="" id="{CBCF98D8-9C3F-2244-86CC-197DF926995C}"/>
              </a:ext>
            </a:extLst>
          </p:cNvPr>
          <p:cNvSpPr>
            <a:spLocks noGrp="1"/>
          </p:cNvSpPr>
          <p:nvPr>
            <p:ph type="body" sz="quarter" idx="11"/>
          </p:nvPr>
        </p:nvSpPr>
        <p:spPr/>
        <p:txBody>
          <a:bodyPr/>
          <a:lstStyle/>
          <a:p>
            <a:r>
              <a:rPr lang="en-US" dirty="0"/>
              <a:t>3</a:t>
            </a:r>
          </a:p>
        </p:txBody>
      </p:sp>
      <p:sp>
        <p:nvSpPr>
          <p:cNvPr id="16" name="Text Placeholder 15">
            <a:extLst>
              <a:ext uri="{FF2B5EF4-FFF2-40B4-BE49-F238E27FC236}">
                <a16:creationId xmlns:a16="http://schemas.microsoft.com/office/drawing/2014/main" xmlns="" id="{3B165AA2-F35D-C24B-9275-48D64414FFC3}"/>
              </a:ext>
            </a:extLst>
          </p:cNvPr>
          <p:cNvSpPr>
            <a:spLocks noGrp="1"/>
          </p:cNvSpPr>
          <p:nvPr>
            <p:ph type="body" sz="quarter" idx="12"/>
          </p:nvPr>
        </p:nvSpPr>
        <p:spPr>
          <a:xfrm>
            <a:off x="458915" y="3200043"/>
            <a:ext cx="4398963" cy="307777"/>
          </a:xfrm>
        </p:spPr>
        <p:txBody>
          <a:bodyPr/>
          <a:lstStyle/>
          <a:p>
            <a:r>
              <a:rPr lang="en-US" dirty="0"/>
              <a:t>Section summary</a:t>
            </a:r>
          </a:p>
        </p:txBody>
      </p:sp>
      <p:sp>
        <p:nvSpPr>
          <p:cNvPr id="6" name="Content Placeholder 5">
            <a:extLst>
              <a:ext uri="{FF2B5EF4-FFF2-40B4-BE49-F238E27FC236}">
                <a16:creationId xmlns:a16="http://schemas.microsoft.com/office/drawing/2014/main" xmlns="" id="{671E5659-4268-C040-A69E-FA8739B5635B}"/>
              </a:ext>
            </a:extLst>
          </p:cNvPr>
          <p:cNvSpPr>
            <a:spLocks noGrp="1"/>
          </p:cNvSpPr>
          <p:nvPr>
            <p:ph sz="quarter" idx="13"/>
          </p:nvPr>
        </p:nvSpPr>
        <p:spPr>
          <a:xfrm>
            <a:off x="456599" y="3562370"/>
            <a:ext cx="8222772" cy="2670048"/>
          </a:xfrm>
        </p:spPr>
        <p:txBody>
          <a:bodyPr/>
          <a:lstStyle/>
          <a:p>
            <a:r>
              <a:rPr lang="en-US" dirty="0"/>
              <a:t>Findings from the survey identify common aspects of how innovation dashboards work in practice:</a:t>
            </a:r>
          </a:p>
          <a:p>
            <a:pPr lvl="1"/>
            <a:r>
              <a:rPr lang="en-US" dirty="0"/>
              <a:t>Dashboards are typically developed internally, using a range of software (e.g., Excel, web-based tools).</a:t>
            </a:r>
          </a:p>
          <a:p>
            <a:pPr lvl="1"/>
            <a:r>
              <a:rPr lang="en-US" dirty="0"/>
              <a:t>Most organizations update and share their dashboards on a set periodic schedule (e.g., monthly).</a:t>
            </a:r>
          </a:p>
          <a:p>
            <a:pPr lvl="1"/>
            <a:r>
              <a:rPr lang="en-US" dirty="0"/>
              <a:t>Responsibility for updating is typically shared between manager, project manager, and director-level staff.</a:t>
            </a:r>
          </a:p>
          <a:p>
            <a:pPr lvl="1"/>
            <a:r>
              <a:rPr lang="en-US" dirty="0"/>
              <a:t>When organizations use dashboards to communicate with multiple audiences, practices are split: half use a one-size-fits-all approach &amp; half use multiple dashboards, tailoring content to specific audiences. </a:t>
            </a:r>
          </a:p>
          <a:p>
            <a:pPr lvl="1"/>
            <a:r>
              <a:rPr lang="en-US" dirty="0"/>
              <a:t>Depending on the dashboard’s purpose, projects are removed from the dashboard once completed or retained for around 3 years. </a:t>
            </a:r>
          </a:p>
          <a:p>
            <a:pPr lvl="1"/>
            <a:r>
              <a:rPr lang="en-US" dirty="0"/>
              <a:t>Few organizations conduct formal, periodic reviews of their dashboard’s effectiveness.</a:t>
            </a:r>
          </a:p>
        </p:txBody>
      </p:sp>
    </p:spTree>
    <p:extLst>
      <p:ext uri="{BB962C8B-B14F-4D97-AF65-F5344CB8AC3E}">
        <p14:creationId xmlns:p14="http://schemas.microsoft.com/office/powerpoint/2010/main" val="265831547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xmlns="" id="{9411F8CF-2A0B-3F4B-A782-8978C4236A33}"/>
              </a:ext>
            </a:extLst>
          </p:cNvPr>
          <p:cNvSpPr>
            <a:spLocks noGrp="1"/>
          </p:cNvSpPr>
          <p:nvPr>
            <p:ph idx="1"/>
          </p:nvPr>
        </p:nvSpPr>
        <p:spPr/>
        <p:txBody>
          <a:bodyPr/>
          <a:lstStyle/>
          <a:p>
            <a:pPr lvl="3"/>
            <a:r>
              <a:rPr lang="en-US" dirty="0"/>
              <a:t>The audience(-s) for dashboards is an important consideration in choosing which information to track and how to report it. </a:t>
            </a:r>
          </a:p>
          <a:p>
            <a:pPr lvl="3"/>
            <a:r>
              <a:rPr lang="en-US" dirty="0"/>
              <a:t>A small share of organizations (12%) only use an innovation dashboard within a specific business unit or department. </a:t>
            </a:r>
          </a:p>
          <a:p>
            <a:pPr lvl="3"/>
            <a:r>
              <a:rPr lang="en-US" dirty="0"/>
              <a:t>Most organizations (88%) use innovation dashboards across business units or departments. </a:t>
            </a:r>
          </a:p>
          <a:p>
            <a:pPr lvl="3"/>
            <a:r>
              <a:rPr lang="en-US" dirty="0"/>
              <a:t>Within that group, practices are evenly split: 45% use the same innovation dashboard throughout the organization. </a:t>
            </a:r>
          </a:p>
          <a:p>
            <a:pPr lvl="3"/>
            <a:r>
              <a:rPr lang="en-US" dirty="0"/>
              <a:t>The remaining 43% use multiple dashboards. The information included on each dashboard is tailored to the insight needed by the specific business unit or department. </a:t>
            </a:r>
          </a:p>
          <a:p>
            <a:pPr lvl="3"/>
            <a:endParaRPr lang="en-US" dirty="0"/>
          </a:p>
        </p:txBody>
      </p:sp>
      <p:sp>
        <p:nvSpPr>
          <p:cNvPr id="4" name="Title 3">
            <a:extLst>
              <a:ext uri="{FF2B5EF4-FFF2-40B4-BE49-F238E27FC236}">
                <a16:creationId xmlns:a16="http://schemas.microsoft.com/office/drawing/2014/main" xmlns="" id="{E3F04F4D-4140-DC4C-9A96-0EA6A29CCB99}"/>
              </a:ext>
            </a:extLst>
          </p:cNvPr>
          <p:cNvSpPr>
            <a:spLocks noGrp="1"/>
          </p:cNvSpPr>
          <p:nvPr>
            <p:ph type="title"/>
          </p:nvPr>
        </p:nvSpPr>
        <p:spPr/>
        <p:txBody>
          <a:bodyPr/>
          <a:lstStyle/>
          <a:p>
            <a:r>
              <a:rPr lang="en-US" dirty="0"/>
              <a:t>One dashboard or many?</a:t>
            </a:r>
          </a:p>
        </p:txBody>
      </p:sp>
      <p:sp>
        <p:nvSpPr>
          <p:cNvPr id="5" name="Text Placeholder 4">
            <a:extLst>
              <a:ext uri="{FF2B5EF4-FFF2-40B4-BE49-F238E27FC236}">
                <a16:creationId xmlns:a16="http://schemas.microsoft.com/office/drawing/2014/main" xmlns="" id="{FD93F2E6-A32F-B04F-BF8D-FE93FCD2EA8B}"/>
              </a:ext>
            </a:extLst>
          </p:cNvPr>
          <p:cNvSpPr>
            <a:spLocks noGrp="1"/>
          </p:cNvSpPr>
          <p:nvPr>
            <p:ph type="body" sz="quarter" idx="11"/>
          </p:nvPr>
        </p:nvSpPr>
        <p:spPr/>
        <p:txBody>
          <a:bodyPr/>
          <a:lstStyle/>
          <a:p>
            <a:r>
              <a:rPr lang="en-US" dirty="0"/>
              <a:t>When organizations use dashboards to communicate with multiple audiences, practices are split: half use a one-size-fits-all approach and half use multiple dashboards, tailoring content to specific audiences.</a:t>
            </a:r>
          </a:p>
        </p:txBody>
      </p:sp>
      <p:graphicFrame>
        <p:nvGraphicFramePr>
          <p:cNvPr id="7" name="Chart Placeholder 6">
            <a:extLst>
              <a:ext uri="{FF2B5EF4-FFF2-40B4-BE49-F238E27FC236}">
                <a16:creationId xmlns:a16="http://schemas.microsoft.com/office/drawing/2014/main" xmlns="" id="{EECA251C-B418-8942-B1F8-1679715A6D0B}"/>
              </a:ext>
            </a:extLst>
          </p:cNvPr>
          <p:cNvGraphicFramePr>
            <a:graphicFrameLocks noGrp="1"/>
          </p:cNvGraphicFramePr>
          <p:nvPr>
            <p:ph type="chart" sz="quarter" idx="12"/>
            <p:extLst>
              <p:ext uri="{D42A27DB-BD31-4B8C-83A1-F6EECF244321}">
                <p14:modId xmlns:p14="http://schemas.microsoft.com/office/powerpoint/2010/main" val="3670492950"/>
              </p:ext>
            </p:extLst>
          </p:nvPr>
        </p:nvGraphicFramePr>
        <p:xfrm>
          <a:off x="3829050" y="603250"/>
          <a:ext cx="4857750" cy="282575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61660105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 name="Text Placeholder 18">
            <a:hlinkClick r:id="rId3" action="ppaction://hlinksldjump"/>
            <a:extLst>
              <a:ext uri="{FF2B5EF4-FFF2-40B4-BE49-F238E27FC236}">
                <a16:creationId xmlns:a16="http://schemas.microsoft.com/office/drawing/2014/main" xmlns="" id="{75D2DB10-59FA-0747-8210-A174341D42C1}"/>
              </a:ext>
            </a:extLst>
          </p:cNvPr>
          <p:cNvSpPr txBox="1">
            <a:spLocks/>
          </p:cNvSpPr>
          <p:nvPr/>
        </p:nvSpPr>
        <p:spPr>
          <a:xfrm>
            <a:off x="1115834" y="3806054"/>
            <a:ext cx="1497013" cy="2282045"/>
          </a:xfrm>
          <a:prstGeom prst="rect">
            <a:avLst/>
          </a:prstGeom>
          <a:solidFill>
            <a:schemeClr val="bg1"/>
          </a:solidFill>
        </p:spPr>
        <p:txBody>
          <a:bodyPr vert="horz" lIns="0" tIns="0" rIns="0" bIns="0" rtlCol="0" anchor="b">
            <a:noAutofit/>
          </a:bodyPr>
          <a:lstStyle>
            <a:lvl1pPr marL="0" indent="0" algn="l" defTabSz="914400" rtl="0" eaLnBrk="1" latinLnBrk="0" hangingPunct="1">
              <a:lnSpc>
                <a:spcPct val="120000"/>
              </a:lnSpc>
              <a:spcBef>
                <a:spcPts val="600"/>
              </a:spcBef>
              <a:spcAft>
                <a:spcPts val="1200"/>
              </a:spcAft>
              <a:buFont typeface="Arial" panose="020B0604020202020204" pitchFamily="34" charset="0"/>
              <a:buNone/>
              <a:defRPr sz="1600" b="0" i="1" kern="1200" spc="0">
                <a:solidFill>
                  <a:schemeClr val="bg2"/>
                </a:solidFill>
                <a:latin typeface="Corbel" panose="020B0503020204020204" pitchFamily="34" charset="0"/>
                <a:ea typeface="+mn-ea"/>
                <a:cs typeface="Calibri" panose="020F0502020204030204" pitchFamily="34" charset="0"/>
              </a:defRPr>
            </a:lvl1pPr>
            <a:lvl2pPr marL="0" indent="0" algn="l" defTabSz="914400" rtl="0" eaLnBrk="1" latinLnBrk="0" hangingPunct="1">
              <a:lnSpc>
                <a:spcPct val="100000"/>
              </a:lnSpc>
              <a:spcBef>
                <a:spcPts val="600"/>
              </a:spcBef>
              <a:spcAft>
                <a:spcPts val="0"/>
              </a:spcAft>
              <a:buFont typeface="Arial" panose="020B0604020202020204" pitchFamily="34" charset="0"/>
              <a:buNone/>
              <a:defRPr sz="1400" i="0" kern="1200">
                <a:solidFill>
                  <a:schemeClr val="tx2"/>
                </a:solidFill>
                <a:latin typeface="Calibri" panose="020F0502020204030204" pitchFamily="34" charset="0"/>
                <a:ea typeface="+mn-ea"/>
                <a:cs typeface="Calibri" panose="020F0502020204030204" pitchFamily="34" charset="0"/>
              </a:defRPr>
            </a:lvl2pPr>
            <a:lvl3pPr marL="0" indent="0" algn="l" defTabSz="914400" rtl="0" eaLnBrk="1" latinLnBrk="0" hangingPunct="1">
              <a:lnSpc>
                <a:spcPct val="110000"/>
              </a:lnSpc>
              <a:spcBef>
                <a:spcPts val="600"/>
              </a:spcBef>
              <a:spcAft>
                <a:spcPts val="0"/>
              </a:spcAft>
              <a:buFont typeface="Arial" panose="020B0604020202020204" pitchFamily="34" charset="0"/>
              <a:buNone/>
              <a:defRPr sz="1100" b="1" i="0" kern="1200">
                <a:solidFill>
                  <a:schemeClr val="tx2"/>
                </a:solidFill>
                <a:latin typeface="Calibri" panose="020F0502020204030204" pitchFamily="34" charset="0"/>
                <a:ea typeface="+mn-ea"/>
                <a:cs typeface="Calibri" panose="020F0502020204030204" pitchFamily="34" charset="0"/>
              </a:defRPr>
            </a:lvl3pPr>
            <a:lvl4pPr marL="0" indent="0" algn="l" defTabSz="914400" rtl="0" eaLnBrk="1" latinLnBrk="0" hangingPunct="1">
              <a:lnSpc>
                <a:spcPct val="105000"/>
              </a:lnSpc>
              <a:spcBef>
                <a:spcPts val="600"/>
              </a:spcBef>
              <a:spcAft>
                <a:spcPts val="600"/>
              </a:spcAft>
              <a:buFont typeface="Arial" panose="020B0604020202020204" pitchFamily="34" charset="0"/>
              <a:buNone/>
              <a:defRPr sz="1100" i="0" kern="1200">
                <a:solidFill>
                  <a:schemeClr val="tx2"/>
                </a:solidFill>
                <a:latin typeface="Calibri" panose="020F0502020204030204" pitchFamily="34" charset="0"/>
                <a:ea typeface="+mn-ea"/>
                <a:cs typeface="Calibri" panose="020F0502020204030204" pitchFamily="34" charset="0"/>
              </a:defRPr>
            </a:lvl4pPr>
            <a:lvl5pPr marL="171450" indent="0" algn="l" defTabSz="914400" rtl="0" eaLnBrk="1" latinLnBrk="0" hangingPunct="1">
              <a:lnSpc>
                <a:spcPct val="105000"/>
              </a:lnSpc>
              <a:spcBef>
                <a:spcPts val="0"/>
              </a:spcBef>
              <a:spcAft>
                <a:spcPts val="600"/>
              </a:spcAft>
              <a:buFont typeface="Arial" panose="020B0604020202020204" pitchFamily="34" charset="0"/>
              <a:buNone/>
              <a:defRPr sz="1100" i="0" kern="1200">
                <a:solidFill>
                  <a:schemeClr val="tx2"/>
                </a:solidFill>
                <a:latin typeface="Calibri" panose="020F0502020204030204" pitchFamily="34" charset="0"/>
                <a:ea typeface="+mn-ea"/>
                <a:cs typeface="Calibri" panose="020F0502020204030204" pitchFamily="34" charset="0"/>
              </a:defRPr>
            </a:lvl5pPr>
            <a:lvl6pPr marL="344488" indent="-173038" algn="l" defTabSz="914400" rtl="0" eaLnBrk="1" latinLnBrk="0" hangingPunct="1">
              <a:lnSpc>
                <a:spcPct val="85000"/>
              </a:lnSpc>
              <a:spcBef>
                <a:spcPct val="20000"/>
              </a:spcBef>
              <a:spcAft>
                <a:spcPts val="600"/>
              </a:spcAft>
              <a:buFont typeface="Arial" panose="020B0604020202020204" pitchFamily="34" charset="0"/>
              <a:buChar char="•"/>
              <a:defRPr sz="1100" i="0" kern="1200" baseline="0">
                <a:solidFill>
                  <a:schemeClr val="tx2"/>
                </a:solidFill>
                <a:latin typeface="Calibri" panose="020F0502020204030204" pitchFamily="34" charset="0"/>
                <a:ea typeface="+mn-ea"/>
                <a:cs typeface="Calibri" panose="020F0502020204030204" pitchFamily="34" charset="0"/>
              </a:defRPr>
            </a:lvl6pPr>
            <a:lvl7pPr marL="0" indent="0" algn="l" defTabSz="914400" rtl="0" eaLnBrk="1" latinLnBrk="0" hangingPunct="1">
              <a:spcBef>
                <a:spcPts val="600"/>
              </a:spcBef>
              <a:spcAft>
                <a:spcPts val="600"/>
              </a:spcAft>
              <a:buClr>
                <a:schemeClr val="bg2"/>
              </a:buClr>
              <a:buFont typeface="Arial" panose="020B0604020202020204" pitchFamily="34" charset="0"/>
              <a:buChar char="​"/>
              <a:defRPr sz="1500" i="0" kern="1200" baseline="0">
                <a:solidFill>
                  <a:schemeClr val="bg2"/>
                </a:solidFill>
                <a:latin typeface="Calibri" panose="020F0502020204030204" pitchFamily="34" charset="0"/>
                <a:ea typeface="+mn-ea"/>
                <a:cs typeface="Calibri" panose="020F0502020204030204" pitchFamily="34" charset="0"/>
              </a:defRPr>
            </a:lvl7pPr>
            <a:lvl8pPr marL="171450" indent="-171450" algn="l" defTabSz="914400" rtl="0" eaLnBrk="1" latinLnBrk="0" hangingPunct="1">
              <a:spcBef>
                <a:spcPts val="0"/>
              </a:spcBef>
              <a:spcAft>
                <a:spcPts val="600"/>
              </a:spcAft>
              <a:buFont typeface="Arial" panose="020B0604020202020204" pitchFamily="34" charset="0"/>
              <a:buChar char="•"/>
              <a:defRPr sz="1100" i="0" kern="1200">
                <a:solidFill>
                  <a:schemeClr val="bg2"/>
                </a:solidFill>
                <a:latin typeface="Calibri" panose="020F0502020204030204" pitchFamily="34" charset="0"/>
                <a:ea typeface="+mn-ea"/>
                <a:cs typeface="Calibri" panose="020F0502020204030204" pitchFamily="34" charset="0"/>
              </a:defRPr>
            </a:lvl8pPr>
            <a:lvl9pPr marL="344488" indent="-173038" algn="l" defTabSz="914400" rtl="0" eaLnBrk="1" latinLnBrk="0" hangingPunct="1">
              <a:spcBef>
                <a:spcPct val="20000"/>
              </a:spcBef>
              <a:spcAft>
                <a:spcPts val="600"/>
              </a:spcAft>
              <a:buFont typeface="Arial" panose="020B0604020202020204" pitchFamily="34" charset="0"/>
              <a:buChar char="•"/>
              <a:defRPr sz="1100" i="0" kern="1200">
                <a:solidFill>
                  <a:schemeClr val="bg2"/>
                </a:solidFill>
                <a:latin typeface="Calibri" panose="020F0502020204030204" pitchFamily="34" charset="0"/>
                <a:ea typeface="+mn-ea"/>
                <a:cs typeface="Calibri" panose="020F0502020204030204" pitchFamily="34" charset="0"/>
              </a:defRPr>
            </a:lvl9pPr>
          </a:lstStyle>
          <a:p>
            <a:endParaRPr lang="en-US" dirty="0">
              <a:solidFill>
                <a:schemeClr val="accent3">
                  <a:lumMod val="60000"/>
                  <a:lumOff val="40000"/>
                </a:schemeClr>
              </a:solidFill>
            </a:endParaRPr>
          </a:p>
        </p:txBody>
      </p:sp>
      <p:sp>
        <p:nvSpPr>
          <p:cNvPr id="2" name="Title 1">
            <a:extLst>
              <a:ext uri="{FF2B5EF4-FFF2-40B4-BE49-F238E27FC236}">
                <a16:creationId xmlns:a16="http://schemas.microsoft.com/office/drawing/2014/main" xmlns="" id="{D2C10A44-BEF5-A645-B6D6-89AFD35284CB}"/>
              </a:ext>
            </a:extLst>
          </p:cNvPr>
          <p:cNvSpPr>
            <a:spLocks noGrp="1"/>
          </p:cNvSpPr>
          <p:nvPr>
            <p:ph type="title"/>
          </p:nvPr>
        </p:nvSpPr>
        <p:spPr>
          <a:xfrm>
            <a:off x="985361" y="591204"/>
            <a:ext cx="3182052" cy="1228028"/>
          </a:xfrm>
        </p:spPr>
        <p:txBody>
          <a:bodyPr/>
          <a:lstStyle/>
          <a:p>
            <a:r>
              <a:rPr lang="en-US" dirty="0"/>
              <a:t>contents</a:t>
            </a:r>
          </a:p>
        </p:txBody>
      </p:sp>
      <p:sp>
        <p:nvSpPr>
          <p:cNvPr id="4" name="Text Placeholder 13">
            <a:extLst>
              <a:ext uri="{FF2B5EF4-FFF2-40B4-BE49-F238E27FC236}">
                <a16:creationId xmlns:a16="http://schemas.microsoft.com/office/drawing/2014/main" xmlns="" id="{31B2D4CD-EE3B-9D4D-929A-D60C8403EADA}"/>
              </a:ext>
            </a:extLst>
          </p:cNvPr>
          <p:cNvSpPr txBox="1">
            <a:spLocks/>
          </p:cNvSpPr>
          <p:nvPr/>
        </p:nvSpPr>
        <p:spPr>
          <a:xfrm>
            <a:off x="2699861" y="1165631"/>
            <a:ext cx="1497013" cy="1083733"/>
          </a:xfrm>
          <a:prstGeom prst="rect">
            <a:avLst/>
          </a:prstGeom>
        </p:spPr>
        <p:txBody>
          <a:bodyPr vert="horz" lIns="0" tIns="0" rIns="0" bIns="0" rtlCol="0">
            <a:noAutofit/>
          </a:bodyPr>
          <a:lstStyle>
            <a:lvl1pPr marL="0" indent="0" algn="l" defTabSz="914400" rtl="0" eaLnBrk="1" latinLnBrk="0" hangingPunct="1">
              <a:lnSpc>
                <a:spcPct val="120000"/>
              </a:lnSpc>
              <a:spcBef>
                <a:spcPts val="600"/>
              </a:spcBef>
              <a:spcAft>
                <a:spcPts val="1200"/>
              </a:spcAft>
              <a:buFont typeface="Arial" panose="020B0604020202020204" pitchFamily="34" charset="0"/>
              <a:buNone/>
              <a:defRPr sz="6600" b="1" i="0" kern="1200" spc="-300">
                <a:solidFill>
                  <a:schemeClr val="accent5"/>
                </a:solidFill>
                <a:latin typeface="+mj-lt"/>
                <a:ea typeface="+mn-ea"/>
                <a:cs typeface="Calibri" panose="020F0502020204030204" pitchFamily="34" charset="0"/>
              </a:defRPr>
            </a:lvl1pPr>
            <a:lvl2pPr marL="0" indent="0" algn="l" defTabSz="914400" rtl="0" eaLnBrk="1" latinLnBrk="0" hangingPunct="1">
              <a:lnSpc>
                <a:spcPct val="100000"/>
              </a:lnSpc>
              <a:spcBef>
                <a:spcPts val="600"/>
              </a:spcBef>
              <a:spcAft>
                <a:spcPts val="0"/>
              </a:spcAft>
              <a:buFont typeface="Arial" panose="020B0604020202020204" pitchFamily="34" charset="0"/>
              <a:buNone/>
              <a:defRPr sz="1400" i="0" kern="1200">
                <a:solidFill>
                  <a:schemeClr val="tx2"/>
                </a:solidFill>
                <a:latin typeface="Calibri" panose="020F0502020204030204" pitchFamily="34" charset="0"/>
                <a:ea typeface="+mn-ea"/>
                <a:cs typeface="Calibri" panose="020F0502020204030204" pitchFamily="34" charset="0"/>
              </a:defRPr>
            </a:lvl2pPr>
            <a:lvl3pPr marL="0" indent="0" algn="l" defTabSz="914400" rtl="0" eaLnBrk="1" latinLnBrk="0" hangingPunct="1">
              <a:lnSpc>
                <a:spcPct val="110000"/>
              </a:lnSpc>
              <a:spcBef>
                <a:spcPts val="600"/>
              </a:spcBef>
              <a:spcAft>
                <a:spcPts val="0"/>
              </a:spcAft>
              <a:buFont typeface="Arial" panose="020B0604020202020204" pitchFamily="34" charset="0"/>
              <a:buNone/>
              <a:defRPr sz="1100" b="1" i="0" kern="1200">
                <a:solidFill>
                  <a:schemeClr val="tx2"/>
                </a:solidFill>
                <a:latin typeface="Calibri" panose="020F0502020204030204" pitchFamily="34" charset="0"/>
                <a:ea typeface="+mn-ea"/>
                <a:cs typeface="Calibri" panose="020F0502020204030204" pitchFamily="34" charset="0"/>
              </a:defRPr>
            </a:lvl3pPr>
            <a:lvl4pPr marL="0" indent="0" algn="l" defTabSz="914400" rtl="0" eaLnBrk="1" latinLnBrk="0" hangingPunct="1">
              <a:lnSpc>
                <a:spcPct val="105000"/>
              </a:lnSpc>
              <a:spcBef>
                <a:spcPts val="600"/>
              </a:spcBef>
              <a:spcAft>
                <a:spcPts val="600"/>
              </a:spcAft>
              <a:buFont typeface="Arial" panose="020B0604020202020204" pitchFamily="34" charset="0"/>
              <a:buNone/>
              <a:defRPr sz="1100" i="0" kern="1200">
                <a:solidFill>
                  <a:schemeClr val="tx2"/>
                </a:solidFill>
                <a:latin typeface="Calibri" panose="020F0502020204030204" pitchFamily="34" charset="0"/>
                <a:ea typeface="+mn-ea"/>
                <a:cs typeface="Calibri" panose="020F0502020204030204" pitchFamily="34" charset="0"/>
              </a:defRPr>
            </a:lvl4pPr>
            <a:lvl5pPr marL="171450" indent="0" algn="l" defTabSz="914400" rtl="0" eaLnBrk="1" latinLnBrk="0" hangingPunct="1">
              <a:lnSpc>
                <a:spcPct val="105000"/>
              </a:lnSpc>
              <a:spcBef>
                <a:spcPts val="0"/>
              </a:spcBef>
              <a:spcAft>
                <a:spcPts val="600"/>
              </a:spcAft>
              <a:buFont typeface="Arial" panose="020B0604020202020204" pitchFamily="34" charset="0"/>
              <a:buNone/>
              <a:defRPr sz="1100" i="0" kern="1200">
                <a:solidFill>
                  <a:schemeClr val="tx2"/>
                </a:solidFill>
                <a:latin typeface="Calibri" panose="020F0502020204030204" pitchFamily="34" charset="0"/>
                <a:ea typeface="+mn-ea"/>
                <a:cs typeface="Calibri" panose="020F0502020204030204" pitchFamily="34" charset="0"/>
              </a:defRPr>
            </a:lvl5pPr>
            <a:lvl6pPr marL="344488" indent="-173038" algn="l" defTabSz="914400" rtl="0" eaLnBrk="1" latinLnBrk="0" hangingPunct="1">
              <a:lnSpc>
                <a:spcPct val="85000"/>
              </a:lnSpc>
              <a:spcBef>
                <a:spcPct val="20000"/>
              </a:spcBef>
              <a:spcAft>
                <a:spcPts val="600"/>
              </a:spcAft>
              <a:buFont typeface="Arial" panose="020B0604020202020204" pitchFamily="34" charset="0"/>
              <a:buChar char="•"/>
              <a:defRPr sz="1100" i="0" kern="1200" baseline="0">
                <a:solidFill>
                  <a:schemeClr val="tx2"/>
                </a:solidFill>
                <a:latin typeface="Calibri" panose="020F0502020204030204" pitchFamily="34" charset="0"/>
                <a:ea typeface="+mn-ea"/>
                <a:cs typeface="Calibri" panose="020F0502020204030204" pitchFamily="34" charset="0"/>
              </a:defRPr>
            </a:lvl6pPr>
            <a:lvl7pPr marL="0" indent="0" algn="l" defTabSz="914400" rtl="0" eaLnBrk="1" latinLnBrk="0" hangingPunct="1">
              <a:spcBef>
                <a:spcPts val="600"/>
              </a:spcBef>
              <a:spcAft>
                <a:spcPts val="600"/>
              </a:spcAft>
              <a:buClr>
                <a:schemeClr val="bg2"/>
              </a:buClr>
              <a:buFont typeface="Arial" panose="020B0604020202020204" pitchFamily="34" charset="0"/>
              <a:buChar char="​"/>
              <a:defRPr sz="1500" i="0" kern="1200" baseline="0">
                <a:solidFill>
                  <a:schemeClr val="bg2"/>
                </a:solidFill>
                <a:latin typeface="Calibri" panose="020F0502020204030204" pitchFamily="34" charset="0"/>
                <a:ea typeface="+mn-ea"/>
                <a:cs typeface="Calibri" panose="020F0502020204030204" pitchFamily="34" charset="0"/>
              </a:defRPr>
            </a:lvl7pPr>
            <a:lvl8pPr marL="171450" indent="-171450" algn="l" defTabSz="914400" rtl="0" eaLnBrk="1" latinLnBrk="0" hangingPunct="1">
              <a:spcBef>
                <a:spcPts val="0"/>
              </a:spcBef>
              <a:spcAft>
                <a:spcPts val="600"/>
              </a:spcAft>
              <a:buFont typeface="Arial" panose="020B0604020202020204" pitchFamily="34" charset="0"/>
              <a:buChar char="•"/>
              <a:defRPr sz="1100" i="0" kern="1200">
                <a:solidFill>
                  <a:schemeClr val="bg2"/>
                </a:solidFill>
                <a:latin typeface="Calibri" panose="020F0502020204030204" pitchFamily="34" charset="0"/>
                <a:ea typeface="+mn-ea"/>
                <a:cs typeface="Calibri" panose="020F0502020204030204" pitchFamily="34" charset="0"/>
              </a:defRPr>
            </a:lvl8pPr>
            <a:lvl9pPr marL="344488" indent="-173038" algn="l" defTabSz="914400" rtl="0" eaLnBrk="1" latinLnBrk="0" hangingPunct="1">
              <a:spcBef>
                <a:spcPct val="20000"/>
              </a:spcBef>
              <a:spcAft>
                <a:spcPts val="600"/>
              </a:spcAft>
              <a:buFont typeface="Arial" panose="020B0604020202020204" pitchFamily="34" charset="0"/>
              <a:buChar char="•"/>
              <a:defRPr sz="1100" i="0" kern="1200">
                <a:solidFill>
                  <a:schemeClr val="bg2"/>
                </a:solidFill>
                <a:latin typeface="Calibri" panose="020F0502020204030204" pitchFamily="34" charset="0"/>
                <a:ea typeface="+mn-ea"/>
                <a:cs typeface="Calibri" panose="020F0502020204030204" pitchFamily="34" charset="0"/>
              </a:defRPr>
            </a:lvl9pPr>
          </a:lstStyle>
          <a:p>
            <a:r>
              <a:rPr lang="en-US" dirty="0">
                <a:solidFill>
                  <a:schemeClr val="accent3">
                    <a:lumMod val="60000"/>
                    <a:lumOff val="40000"/>
                  </a:schemeClr>
                </a:solidFill>
              </a:rPr>
              <a:t>1</a:t>
            </a:r>
          </a:p>
        </p:txBody>
      </p:sp>
      <p:sp>
        <p:nvSpPr>
          <p:cNvPr id="5" name="Text Placeholder 14">
            <a:extLst>
              <a:ext uri="{FF2B5EF4-FFF2-40B4-BE49-F238E27FC236}">
                <a16:creationId xmlns:a16="http://schemas.microsoft.com/office/drawing/2014/main" xmlns="" id="{56AFDCF4-0718-9944-B966-40B8F2F0C545}"/>
              </a:ext>
            </a:extLst>
          </p:cNvPr>
          <p:cNvSpPr txBox="1">
            <a:spLocks/>
          </p:cNvSpPr>
          <p:nvPr/>
        </p:nvSpPr>
        <p:spPr>
          <a:xfrm>
            <a:off x="4383008" y="1165631"/>
            <a:ext cx="1497013" cy="1083733"/>
          </a:xfrm>
          <a:prstGeom prst="rect">
            <a:avLst/>
          </a:prstGeom>
        </p:spPr>
        <p:txBody>
          <a:bodyPr vert="horz" lIns="0" tIns="0" rIns="0" bIns="0" rtlCol="0">
            <a:noAutofit/>
          </a:bodyPr>
          <a:lstStyle>
            <a:lvl1pPr marL="0" indent="0" algn="l" defTabSz="914400" rtl="0" eaLnBrk="1" latinLnBrk="0" hangingPunct="1">
              <a:lnSpc>
                <a:spcPct val="120000"/>
              </a:lnSpc>
              <a:spcBef>
                <a:spcPts val="600"/>
              </a:spcBef>
              <a:spcAft>
                <a:spcPts val="1200"/>
              </a:spcAft>
              <a:buFont typeface="Arial" panose="020B0604020202020204" pitchFamily="34" charset="0"/>
              <a:buNone/>
              <a:defRPr sz="6600" b="1" i="0" kern="1200" spc="-300">
                <a:solidFill>
                  <a:schemeClr val="accent5"/>
                </a:solidFill>
                <a:latin typeface="+mj-lt"/>
                <a:ea typeface="+mn-ea"/>
                <a:cs typeface="Calibri" panose="020F0502020204030204" pitchFamily="34" charset="0"/>
              </a:defRPr>
            </a:lvl1pPr>
            <a:lvl2pPr marL="0" indent="0" algn="l" defTabSz="914400" rtl="0" eaLnBrk="1" latinLnBrk="0" hangingPunct="1">
              <a:lnSpc>
                <a:spcPct val="100000"/>
              </a:lnSpc>
              <a:spcBef>
                <a:spcPts val="600"/>
              </a:spcBef>
              <a:spcAft>
                <a:spcPts val="0"/>
              </a:spcAft>
              <a:buFont typeface="Arial" panose="020B0604020202020204" pitchFamily="34" charset="0"/>
              <a:buNone/>
              <a:defRPr sz="1400" i="0" kern="1200">
                <a:solidFill>
                  <a:schemeClr val="tx2"/>
                </a:solidFill>
                <a:latin typeface="Calibri" panose="020F0502020204030204" pitchFamily="34" charset="0"/>
                <a:ea typeface="+mn-ea"/>
                <a:cs typeface="Calibri" panose="020F0502020204030204" pitchFamily="34" charset="0"/>
              </a:defRPr>
            </a:lvl2pPr>
            <a:lvl3pPr marL="0" indent="0" algn="l" defTabSz="914400" rtl="0" eaLnBrk="1" latinLnBrk="0" hangingPunct="1">
              <a:lnSpc>
                <a:spcPct val="110000"/>
              </a:lnSpc>
              <a:spcBef>
                <a:spcPts val="600"/>
              </a:spcBef>
              <a:spcAft>
                <a:spcPts val="0"/>
              </a:spcAft>
              <a:buFont typeface="Arial" panose="020B0604020202020204" pitchFamily="34" charset="0"/>
              <a:buNone/>
              <a:defRPr sz="1100" b="1" i="0" kern="1200">
                <a:solidFill>
                  <a:schemeClr val="tx2"/>
                </a:solidFill>
                <a:latin typeface="Calibri" panose="020F0502020204030204" pitchFamily="34" charset="0"/>
                <a:ea typeface="+mn-ea"/>
                <a:cs typeface="Calibri" panose="020F0502020204030204" pitchFamily="34" charset="0"/>
              </a:defRPr>
            </a:lvl3pPr>
            <a:lvl4pPr marL="0" indent="0" algn="l" defTabSz="914400" rtl="0" eaLnBrk="1" latinLnBrk="0" hangingPunct="1">
              <a:lnSpc>
                <a:spcPct val="105000"/>
              </a:lnSpc>
              <a:spcBef>
                <a:spcPts val="600"/>
              </a:spcBef>
              <a:spcAft>
                <a:spcPts val="600"/>
              </a:spcAft>
              <a:buFont typeface="Arial" panose="020B0604020202020204" pitchFamily="34" charset="0"/>
              <a:buNone/>
              <a:defRPr sz="1100" i="0" kern="1200">
                <a:solidFill>
                  <a:schemeClr val="tx2"/>
                </a:solidFill>
                <a:latin typeface="Calibri" panose="020F0502020204030204" pitchFamily="34" charset="0"/>
                <a:ea typeface="+mn-ea"/>
                <a:cs typeface="Calibri" panose="020F0502020204030204" pitchFamily="34" charset="0"/>
              </a:defRPr>
            </a:lvl4pPr>
            <a:lvl5pPr marL="171450" indent="0" algn="l" defTabSz="914400" rtl="0" eaLnBrk="1" latinLnBrk="0" hangingPunct="1">
              <a:lnSpc>
                <a:spcPct val="105000"/>
              </a:lnSpc>
              <a:spcBef>
                <a:spcPts val="0"/>
              </a:spcBef>
              <a:spcAft>
                <a:spcPts val="600"/>
              </a:spcAft>
              <a:buFont typeface="Arial" panose="020B0604020202020204" pitchFamily="34" charset="0"/>
              <a:buNone/>
              <a:defRPr sz="1100" i="0" kern="1200">
                <a:solidFill>
                  <a:schemeClr val="tx2"/>
                </a:solidFill>
                <a:latin typeface="Calibri" panose="020F0502020204030204" pitchFamily="34" charset="0"/>
                <a:ea typeface="+mn-ea"/>
                <a:cs typeface="Calibri" panose="020F0502020204030204" pitchFamily="34" charset="0"/>
              </a:defRPr>
            </a:lvl5pPr>
            <a:lvl6pPr marL="344488" indent="-173038" algn="l" defTabSz="914400" rtl="0" eaLnBrk="1" latinLnBrk="0" hangingPunct="1">
              <a:lnSpc>
                <a:spcPct val="85000"/>
              </a:lnSpc>
              <a:spcBef>
                <a:spcPct val="20000"/>
              </a:spcBef>
              <a:spcAft>
                <a:spcPts val="600"/>
              </a:spcAft>
              <a:buFont typeface="Arial" panose="020B0604020202020204" pitchFamily="34" charset="0"/>
              <a:buChar char="•"/>
              <a:defRPr sz="1100" i="0" kern="1200" baseline="0">
                <a:solidFill>
                  <a:schemeClr val="tx2"/>
                </a:solidFill>
                <a:latin typeface="Calibri" panose="020F0502020204030204" pitchFamily="34" charset="0"/>
                <a:ea typeface="+mn-ea"/>
                <a:cs typeface="Calibri" panose="020F0502020204030204" pitchFamily="34" charset="0"/>
              </a:defRPr>
            </a:lvl6pPr>
            <a:lvl7pPr marL="0" indent="0" algn="l" defTabSz="914400" rtl="0" eaLnBrk="1" latinLnBrk="0" hangingPunct="1">
              <a:spcBef>
                <a:spcPts val="600"/>
              </a:spcBef>
              <a:spcAft>
                <a:spcPts val="600"/>
              </a:spcAft>
              <a:buClr>
                <a:schemeClr val="bg2"/>
              </a:buClr>
              <a:buFont typeface="Arial" panose="020B0604020202020204" pitchFamily="34" charset="0"/>
              <a:buChar char="​"/>
              <a:defRPr sz="1500" i="0" kern="1200" baseline="0">
                <a:solidFill>
                  <a:schemeClr val="bg2"/>
                </a:solidFill>
                <a:latin typeface="Calibri" panose="020F0502020204030204" pitchFamily="34" charset="0"/>
                <a:ea typeface="+mn-ea"/>
                <a:cs typeface="Calibri" panose="020F0502020204030204" pitchFamily="34" charset="0"/>
              </a:defRPr>
            </a:lvl7pPr>
            <a:lvl8pPr marL="171450" indent="-171450" algn="l" defTabSz="914400" rtl="0" eaLnBrk="1" latinLnBrk="0" hangingPunct="1">
              <a:spcBef>
                <a:spcPts val="0"/>
              </a:spcBef>
              <a:spcAft>
                <a:spcPts val="600"/>
              </a:spcAft>
              <a:buFont typeface="Arial" panose="020B0604020202020204" pitchFamily="34" charset="0"/>
              <a:buChar char="•"/>
              <a:defRPr sz="1100" i="0" kern="1200">
                <a:solidFill>
                  <a:schemeClr val="bg2"/>
                </a:solidFill>
                <a:latin typeface="Calibri" panose="020F0502020204030204" pitchFamily="34" charset="0"/>
                <a:ea typeface="+mn-ea"/>
                <a:cs typeface="Calibri" panose="020F0502020204030204" pitchFamily="34" charset="0"/>
              </a:defRPr>
            </a:lvl8pPr>
            <a:lvl9pPr marL="344488" indent="-173038" algn="l" defTabSz="914400" rtl="0" eaLnBrk="1" latinLnBrk="0" hangingPunct="1">
              <a:spcBef>
                <a:spcPct val="20000"/>
              </a:spcBef>
              <a:spcAft>
                <a:spcPts val="600"/>
              </a:spcAft>
              <a:buFont typeface="Arial" panose="020B0604020202020204" pitchFamily="34" charset="0"/>
              <a:buChar char="•"/>
              <a:defRPr sz="1100" i="0" kern="1200">
                <a:solidFill>
                  <a:schemeClr val="bg2"/>
                </a:solidFill>
                <a:latin typeface="Calibri" panose="020F0502020204030204" pitchFamily="34" charset="0"/>
                <a:ea typeface="+mn-ea"/>
                <a:cs typeface="Calibri" panose="020F0502020204030204" pitchFamily="34" charset="0"/>
              </a:defRPr>
            </a:lvl9pPr>
          </a:lstStyle>
          <a:p>
            <a:r>
              <a:rPr lang="en-US" dirty="0">
                <a:solidFill>
                  <a:schemeClr val="accent3">
                    <a:lumMod val="60000"/>
                    <a:lumOff val="40000"/>
                  </a:schemeClr>
                </a:solidFill>
              </a:rPr>
              <a:t>2</a:t>
            </a:r>
          </a:p>
        </p:txBody>
      </p:sp>
      <p:sp>
        <p:nvSpPr>
          <p:cNvPr id="6" name="Text Placeholder 15">
            <a:extLst>
              <a:ext uri="{FF2B5EF4-FFF2-40B4-BE49-F238E27FC236}">
                <a16:creationId xmlns:a16="http://schemas.microsoft.com/office/drawing/2014/main" xmlns="" id="{5C7824DE-E7FF-4747-AB03-D296D4103913}"/>
              </a:ext>
            </a:extLst>
          </p:cNvPr>
          <p:cNvSpPr txBox="1">
            <a:spLocks/>
          </p:cNvSpPr>
          <p:nvPr/>
        </p:nvSpPr>
        <p:spPr>
          <a:xfrm>
            <a:off x="6066155" y="1165631"/>
            <a:ext cx="1497013" cy="1083733"/>
          </a:xfrm>
          <a:prstGeom prst="rect">
            <a:avLst/>
          </a:prstGeom>
        </p:spPr>
        <p:txBody>
          <a:bodyPr vert="horz" lIns="0" tIns="0" rIns="0" bIns="0" rtlCol="0">
            <a:noAutofit/>
          </a:bodyPr>
          <a:lstStyle>
            <a:lvl1pPr marL="0" indent="0" algn="l" defTabSz="914400" rtl="0" eaLnBrk="1" latinLnBrk="0" hangingPunct="1">
              <a:lnSpc>
                <a:spcPct val="120000"/>
              </a:lnSpc>
              <a:spcBef>
                <a:spcPts val="600"/>
              </a:spcBef>
              <a:spcAft>
                <a:spcPts val="1200"/>
              </a:spcAft>
              <a:buFont typeface="Arial" panose="020B0604020202020204" pitchFamily="34" charset="0"/>
              <a:buNone/>
              <a:defRPr sz="6600" b="1" i="0" kern="1200" spc="-300">
                <a:solidFill>
                  <a:schemeClr val="accent5"/>
                </a:solidFill>
                <a:latin typeface="+mj-lt"/>
                <a:ea typeface="+mn-ea"/>
                <a:cs typeface="Calibri" panose="020F0502020204030204" pitchFamily="34" charset="0"/>
              </a:defRPr>
            </a:lvl1pPr>
            <a:lvl2pPr marL="0" indent="0" algn="l" defTabSz="914400" rtl="0" eaLnBrk="1" latinLnBrk="0" hangingPunct="1">
              <a:lnSpc>
                <a:spcPct val="100000"/>
              </a:lnSpc>
              <a:spcBef>
                <a:spcPts val="600"/>
              </a:spcBef>
              <a:spcAft>
                <a:spcPts val="0"/>
              </a:spcAft>
              <a:buFont typeface="Arial" panose="020B0604020202020204" pitchFamily="34" charset="0"/>
              <a:buNone/>
              <a:defRPr sz="1400" i="0" kern="1200">
                <a:solidFill>
                  <a:schemeClr val="tx2"/>
                </a:solidFill>
                <a:latin typeface="Calibri" panose="020F0502020204030204" pitchFamily="34" charset="0"/>
                <a:ea typeface="+mn-ea"/>
                <a:cs typeface="Calibri" panose="020F0502020204030204" pitchFamily="34" charset="0"/>
              </a:defRPr>
            </a:lvl2pPr>
            <a:lvl3pPr marL="0" indent="0" algn="l" defTabSz="914400" rtl="0" eaLnBrk="1" latinLnBrk="0" hangingPunct="1">
              <a:lnSpc>
                <a:spcPct val="110000"/>
              </a:lnSpc>
              <a:spcBef>
                <a:spcPts val="600"/>
              </a:spcBef>
              <a:spcAft>
                <a:spcPts val="0"/>
              </a:spcAft>
              <a:buFont typeface="Arial" panose="020B0604020202020204" pitchFamily="34" charset="0"/>
              <a:buNone/>
              <a:defRPr sz="1100" b="1" i="0" kern="1200">
                <a:solidFill>
                  <a:schemeClr val="tx2"/>
                </a:solidFill>
                <a:latin typeface="Calibri" panose="020F0502020204030204" pitchFamily="34" charset="0"/>
                <a:ea typeface="+mn-ea"/>
                <a:cs typeface="Calibri" panose="020F0502020204030204" pitchFamily="34" charset="0"/>
              </a:defRPr>
            </a:lvl3pPr>
            <a:lvl4pPr marL="0" indent="0" algn="l" defTabSz="914400" rtl="0" eaLnBrk="1" latinLnBrk="0" hangingPunct="1">
              <a:lnSpc>
                <a:spcPct val="105000"/>
              </a:lnSpc>
              <a:spcBef>
                <a:spcPts val="600"/>
              </a:spcBef>
              <a:spcAft>
                <a:spcPts val="600"/>
              </a:spcAft>
              <a:buFont typeface="Arial" panose="020B0604020202020204" pitchFamily="34" charset="0"/>
              <a:buNone/>
              <a:defRPr sz="1100" i="0" kern="1200">
                <a:solidFill>
                  <a:schemeClr val="tx2"/>
                </a:solidFill>
                <a:latin typeface="Calibri" panose="020F0502020204030204" pitchFamily="34" charset="0"/>
                <a:ea typeface="+mn-ea"/>
                <a:cs typeface="Calibri" panose="020F0502020204030204" pitchFamily="34" charset="0"/>
              </a:defRPr>
            </a:lvl4pPr>
            <a:lvl5pPr marL="171450" indent="0" algn="l" defTabSz="914400" rtl="0" eaLnBrk="1" latinLnBrk="0" hangingPunct="1">
              <a:lnSpc>
                <a:spcPct val="105000"/>
              </a:lnSpc>
              <a:spcBef>
                <a:spcPts val="0"/>
              </a:spcBef>
              <a:spcAft>
                <a:spcPts val="600"/>
              </a:spcAft>
              <a:buFont typeface="Arial" panose="020B0604020202020204" pitchFamily="34" charset="0"/>
              <a:buNone/>
              <a:defRPr sz="1100" i="0" kern="1200">
                <a:solidFill>
                  <a:schemeClr val="tx2"/>
                </a:solidFill>
                <a:latin typeface="Calibri" panose="020F0502020204030204" pitchFamily="34" charset="0"/>
                <a:ea typeface="+mn-ea"/>
                <a:cs typeface="Calibri" panose="020F0502020204030204" pitchFamily="34" charset="0"/>
              </a:defRPr>
            </a:lvl5pPr>
            <a:lvl6pPr marL="344488" indent="-173038" algn="l" defTabSz="914400" rtl="0" eaLnBrk="1" latinLnBrk="0" hangingPunct="1">
              <a:lnSpc>
                <a:spcPct val="85000"/>
              </a:lnSpc>
              <a:spcBef>
                <a:spcPct val="20000"/>
              </a:spcBef>
              <a:spcAft>
                <a:spcPts val="600"/>
              </a:spcAft>
              <a:buFont typeface="Arial" panose="020B0604020202020204" pitchFamily="34" charset="0"/>
              <a:buChar char="•"/>
              <a:defRPr sz="1100" i="0" kern="1200" baseline="0">
                <a:solidFill>
                  <a:schemeClr val="tx2"/>
                </a:solidFill>
                <a:latin typeface="Calibri" panose="020F0502020204030204" pitchFamily="34" charset="0"/>
                <a:ea typeface="+mn-ea"/>
                <a:cs typeface="Calibri" panose="020F0502020204030204" pitchFamily="34" charset="0"/>
              </a:defRPr>
            </a:lvl6pPr>
            <a:lvl7pPr marL="0" indent="0" algn="l" defTabSz="914400" rtl="0" eaLnBrk="1" latinLnBrk="0" hangingPunct="1">
              <a:spcBef>
                <a:spcPts val="600"/>
              </a:spcBef>
              <a:spcAft>
                <a:spcPts val="600"/>
              </a:spcAft>
              <a:buClr>
                <a:schemeClr val="bg2"/>
              </a:buClr>
              <a:buFont typeface="Arial" panose="020B0604020202020204" pitchFamily="34" charset="0"/>
              <a:buChar char="​"/>
              <a:defRPr sz="1500" i="0" kern="1200" baseline="0">
                <a:solidFill>
                  <a:schemeClr val="bg2"/>
                </a:solidFill>
                <a:latin typeface="Calibri" panose="020F0502020204030204" pitchFamily="34" charset="0"/>
                <a:ea typeface="+mn-ea"/>
                <a:cs typeface="Calibri" panose="020F0502020204030204" pitchFamily="34" charset="0"/>
              </a:defRPr>
            </a:lvl7pPr>
            <a:lvl8pPr marL="171450" indent="-171450" algn="l" defTabSz="914400" rtl="0" eaLnBrk="1" latinLnBrk="0" hangingPunct="1">
              <a:spcBef>
                <a:spcPts val="0"/>
              </a:spcBef>
              <a:spcAft>
                <a:spcPts val="600"/>
              </a:spcAft>
              <a:buFont typeface="Arial" panose="020B0604020202020204" pitchFamily="34" charset="0"/>
              <a:buChar char="•"/>
              <a:defRPr sz="1100" i="0" kern="1200">
                <a:solidFill>
                  <a:schemeClr val="bg2"/>
                </a:solidFill>
                <a:latin typeface="Calibri" panose="020F0502020204030204" pitchFamily="34" charset="0"/>
                <a:ea typeface="+mn-ea"/>
                <a:cs typeface="Calibri" panose="020F0502020204030204" pitchFamily="34" charset="0"/>
              </a:defRPr>
            </a:lvl8pPr>
            <a:lvl9pPr marL="344488" indent="-173038" algn="l" defTabSz="914400" rtl="0" eaLnBrk="1" latinLnBrk="0" hangingPunct="1">
              <a:spcBef>
                <a:spcPct val="20000"/>
              </a:spcBef>
              <a:spcAft>
                <a:spcPts val="600"/>
              </a:spcAft>
              <a:buFont typeface="Arial" panose="020B0604020202020204" pitchFamily="34" charset="0"/>
              <a:buChar char="•"/>
              <a:defRPr sz="1100" i="0" kern="1200">
                <a:solidFill>
                  <a:schemeClr val="bg2"/>
                </a:solidFill>
                <a:latin typeface="Calibri" panose="020F0502020204030204" pitchFamily="34" charset="0"/>
                <a:ea typeface="+mn-ea"/>
                <a:cs typeface="Calibri" panose="020F0502020204030204" pitchFamily="34" charset="0"/>
              </a:defRPr>
            </a:lvl9pPr>
          </a:lstStyle>
          <a:p>
            <a:r>
              <a:rPr lang="en-US" dirty="0">
                <a:solidFill>
                  <a:schemeClr val="accent3">
                    <a:lumMod val="60000"/>
                    <a:lumOff val="40000"/>
                  </a:schemeClr>
                </a:solidFill>
              </a:rPr>
              <a:t>3</a:t>
            </a:r>
          </a:p>
        </p:txBody>
      </p:sp>
      <p:sp>
        <p:nvSpPr>
          <p:cNvPr id="8" name="Text Placeholder 18">
            <a:extLst>
              <a:ext uri="{FF2B5EF4-FFF2-40B4-BE49-F238E27FC236}">
                <a16:creationId xmlns:a16="http://schemas.microsoft.com/office/drawing/2014/main" xmlns="" id="{379FC043-1C91-C04B-93A3-1EB68894710D}"/>
              </a:ext>
            </a:extLst>
          </p:cNvPr>
          <p:cNvSpPr txBox="1">
            <a:spLocks/>
          </p:cNvSpPr>
          <p:nvPr/>
        </p:nvSpPr>
        <p:spPr>
          <a:xfrm>
            <a:off x="2699861" y="1073897"/>
            <a:ext cx="1497013" cy="295466"/>
          </a:xfrm>
          <a:prstGeom prst="rect">
            <a:avLst/>
          </a:prstGeom>
        </p:spPr>
        <p:txBody>
          <a:bodyPr vert="horz" lIns="0" tIns="0" rIns="0" bIns="0" rtlCol="0" anchor="b">
            <a:noAutofit/>
          </a:bodyPr>
          <a:lstStyle>
            <a:lvl1pPr marL="0" indent="0" algn="l" defTabSz="914400" rtl="0" eaLnBrk="1" latinLnBrk="0" hangingPunct="1">
              <a:lnSpc>
                <a:spcPct val="120000"/>
              </a:lnSpc>
              <a:spcBef>
                <a:spcPts val="600"/>
              </a:spcBef>
              <a:spcAft>
                <a:spcPts val="1200"/>
              </a:spcAft>
              <a:buFont typeface="Arial" panose="020B0604020202020204" pitchFamily="34" charset="0"/>
              <a:buNone/>
              <a:defRPr sz="1600" b="0" i="1" kern="1200" spc="0">
                <a:solidFill>
                  <a:schemeClr val="bg2"/>
                </a:solidFill>
                <a:latin typeface="Corbel" panose="020B0503020204020204" pitchFamily="34" charset="0"/>
                <a:ea typeface="+mn-ea"/>
                <a:cs typeface="Calibri" panose="020F0502020204030204" pitchFamily="34" charset="0"/>
              </a:defRPr>
            </a:lvl1pPr>
            <a:lvl2pPr marL="0" indent="0" algn="l" defTabSz="914400" rtl="0" eaLnBrk="1" latinLnBrk="0" hangingPunct="1">
              <a:lnSpc>
                <a:spcPct val="100000"/>
              </a:lnSpc>
              <a:spcBef>
                <a:spcPts val="600"/>
              </a:spcBef>
              <a:spcAft>
                <a:spcPts val="0"/>
              </a:spcAft>
              <a:buFont typeface="Arial" panose="020B0604020202020204" pitchFamily="34" charset="0"/>
              <a:buNone/>
              <a:defRPr sz="1400" i="0" kern="1200">
                <a:solidFill>
                  <a:schemeClr val="tx2"/>
                </a:solidFill>
                <a:latin typeface="Calibri" panose="020F0502020204030204" pitchFamily="34" charset="0"/>
                <a:ea typeface="+mn-ea"/>
                <a:cs typeface="Calibri" panose="020F0502020204030204" pitchFamily="34" charset="0"/>
              </a:defRPr>
            </a:lvl2pPr>
            <a:lvl3pPr marL="0" indent="0" algn="l" defTabSz="914400" rtl="0" eaLnBrk="1" latinLnBrk="0" hangingPunct="1">
              <a:lnSpc>
                <a:spcPct val="110000"/>
              </a:lnSpc>
              <a:spcBef>
                <a:spcPts val="600"/>
              </a:spcBef>
              <a:spcAft>
                <a:spcPts val="0"/>
              </a:spcAft>
              <a:buFont typeface="Arial" panose="020B0604020202020204" pitchFamily="34" charset="0"/>
              <a:buNone/>
              <a:defRPr sz="1100" b="1" i="0" kern="1200">
                <a:solidFill>
                  <a:schemeClr val="tx2"/>
                </a:solidFill>
                <a:latin typeface="Calibri" panose="020F0502020204030204" pitchFamily="34" charset="0"/>
                <a:ea typeface="+mn-ea"/>
                <a:cs typeface="Calibri" panose="020F0502020204030204" pitchFamily="34" charset="0"/>
              </a:defRPr>
            </a:lvl3pPr>
            <a:lvl4pPr marL="0" indent="0" algn="l" defTabSz="914400" rtl="0" eaLnBrk="1" latinLnBrk="0" hangingPunct="1">
              <a:lnSpc>
                <a:spcPct val="105000"/>
              </a:lnSpc>
              <a:spcBef>
                <a:spcPts val="600"/>
              </a:spcBef>
              <a:spcAft>
                <a:spcPts val="600"/>
              </a:spcAft>
              <a:buFont typeface="Arial" panose="020B0604020202020204" pitchFamily="34" charset="0"/>
              <a:buNone/>
              <a:defRPr sz="1100" i="0" kern="1200">
                <a:solidFill>
                  <a:schemeClr val="tx2"/>
                </a:solidFill>
                <a:latin typeface="Calibri" panose="020F0502020204030204" pitchFamily="34" charset="0"/>
                <a:ea typeface="+mn-ea"/>
                <a:cs typeface="Calibri" panose="020F0502020204030204" pitchFamily="34" charset="0"/>
              </a:defRPr>
            </a:lvl4pPr>
            <a:lvl5pPr marL="171450" indent="0" algn="l" defTabSz="914400" rtl="0" eaLnBrk="1" latinLnBrk="0" hangingPunct="1">
              <a:lnSpc>
                <a:spcPct val="105000"/>
              </a:lnSpc>
              <a:spcBef>
                <a:spcPts val="0"/>
              </a:spcBef>
              <a:spcAft>
                <a:spcPts val="600"/>
              </a:spcAft>
              <a:buFont typeface="Arial" panose="020B0604020202020204" pitchFamily="34" charset="0"/>
              <a:buNone/>
              <a:defRPr sz="1100" i="0" kern="1200">
                <a:solidFill>
                  <a:schemeClr val="tx2"/>
                </a:solidFill>
                <a:latin typeface="Calibri" panose="020F0502020204030204" pitchFamily="34" charset="0"/>
                <a:ea typeface="+mn-ea"/>
                <a:cs typeface="Calibri" panose="020F0502020204030204" pitchFamily="34" charset="0"/>
              </a:defRPr>
            </a:lvl5pPr>
            <a:lvl6pPr marL="344488" indent="-173038" algn="l" defTabSz="914400" rtl="0" eaLnBrk="1" latinLnBrk="0" hangingPunct="1">
              <a:lnSpc>
                <a:spcPct val="85000"/>
              </a:lnSpc>
              <a:spcBef>
                <a:spcPct val="20000"/>
              </a:spcBef>
              <a:spcAft>
                <a:spcPts val="600"/>
              </a:spcAft>
              <a:buFont typeface="Arial" panose="020B0604020202020204" pitchFamily="34" charset="0"/>
              <a:buChar char="•"/>
              <a:defRPr sz="1100" i="0" kern="1200" baseline="0">
                <a:solidFill>
                  <a:schemeClr val="tx2"/>
                </a:solidFill>
                <a:latin typeface="Calibri" panose="020F0502020204030204" pitchFamily="34" charset="0"/>
                <a:ea typeface="+mn-ea"/>
                <a:cs typeface="Calibri" panose="020F0502020204030204" pitchFamily="34" charset="0"/>
              </a:defRPr>
            </a:lvl6pPr>
            <a:lvl7pPr marL="0" indent="0" algn="l" defTabSz="914400" rtl="0" eaLnBrk="1" latinLnBrk="0" hangingPunct="1">
              <a:spcBef>
                <a:spcPts val="600"/>
              </a:spcBef>
              <a:spcAft>
                <a:spcPts val="600"/>
              </a:spcAft>
              <a:buClr>
                <a:schemeClr val="bg2"/>
              </a:buClr>
              <a:buFont typeface="Arial" panose="020B0604020202020204" pitchFamily="34" charset="0"/>
              <a:buChar char="​"/>
              <a:defRPr sz="1500" i="0" kern="1200" baseline="0">
                <a:solidFill>
                  <a:schemeClr val="bg2"/>
                </a:solidFill>
                <a:latin typeface="Calibri" panose="020F0502020204030204" pitchFamily="34" charset="0"/>
                <a:ea typeface="+mn-ea"/>
                <a:cs typeface="Calibri" panose="020F0502020204030204" pitchFamily="34" charset="0"/>
              </a:defRPr>
            </a:lvl7pPr>
            <a:lvl8pPr marL="171450" indent="-171450" algn="l" defTabSz="914400" rtl="0" eaLnBrk="1" latinLnBrk="0" hangingPunct="1">
              <a:spcBef>
                <a:spcPts val="0"/>
              </a:spcBef>
              <a:spcAft>
                <a:spcPts val="600"/>
              </a:spcAft>
              <a:buFont typeface="Arial" panose="020B0604020202020204" pitchFamily="34" charset="0"/>
              <a:buChar char="•"/>
              <a:defRPr sz="1100" i="0" kern="1200">
                <a:solidFill>
                  <a:schemeClr val="bg2"/>
                </a:solidFill>
                <a:latin typeface="Calibri" panose="020F0502020204030204" pitchFamily="34" charset="0"/>
                <a:ea typeface="+mn-ea"/>
                <a:cs typeface="Calibri" panose="020F0502020204030204" pitchFamily="34" charset="0"/>
              </a:defRPr>
            </a:lvl8pPr>
            <a:lvl9pPr marL="344488" indent="-173038" algn="l" defTabSz="914400" rtl="0" eaLnBrk="1" latinLnBrk="0" hangingPunct="1">
              <a:spcBef>
                <a:spcPct val="20000"/>
              </a:spcBef>
              <a:spcAft>
                <a:spcPts val="600"/>
              </a:spcAft>
              <a:buFont typeface="Arial" panose="020B0604020202020204" pitchFamily="34" charset="0"/>
              <a:buChar char="•"/>
              <a:defRPr sz="1100" i="0" kern="1200">
                <a:solidFill>
                  <a:schemeClr val="bg2"/>
                </a:solidFill>
                <a:latin typeface="Calibri" panose="020F0502020204030204" pitchFamily="34" charset="0"/>
                <a:ea typeface="+mn-ea"/>
                <a:cs typeface="Calibri" panose="020F0502020204030204" pitchFamily="34" charset="0"/>
              </a:defRPr>
            </a:lvl9pPr>
          </a:lstStyle>
          <a:p>
            <a:r>
              <a:rPr lang="en-US" dirty="0">
                <a:solidFill>
                  <a:schemeClr val="accent3">
                    <a:lumMod val="60000"/>
                    <a:lumOff val="40000"/>
                  </a:schemeClr>
                </a:solidFill>
              </a:rPr>
              <a:t>section</a:t>
            </a:r>
          </a:p>
        </p:txBody>
      </p:sp>
      <p:sp>
        <p:nvSpPr>
          <p:cNvPr id="9" name="Text Placeholder 19">
            <a:extLst>
              <a:ext uri="{FF2B5EF4-FFF2-40B4-BE49-F238E27FC236}">
                <a16:creationId xmlns:a16="http://schemas.microsoft.com/office/drawing/2014/main" xmlns="" id="{4FAFCECB-4C4F-7842-B51D-321671A11A1D}"/>
              </a:ext>
            </a:extLst>
          </p:cNvPr>
          <p:cNvSpPr txBox="1">
            <a:spLocks/>
          </p:cNvSpPr>
          <p:nvPr/>
        </p:nvSpPr>
        <p:spPr>
          <a:xfrm>
            <a:off x="4383008" y="1073897"/>
            <a:ext cx="1497013" cy="295466"/>
          </a:xfrm>
          <a:prstGeom prst="rect">
            <a:avLst/>
          </a:prstGeom>
        </p:spPr>
        <p:txBody>
          <a:bodyPr vert="horz" lIns="0" tIns="0" rIns="0" bIns="0" rtlCol="0" anchor="b">
            <a:noAutofit/>
          </a:bodyPr>
          <a:lstStyle>
            <a:lvl1pPr marL="0" indent="0" algn="l" defTabSz="914400" rtl="0" eaLnBrk="1" latinLnBrk="0" hangingPunct="1">
              <a:lnSpc>
                <a:spcPct val="120000"/>
              </a:lnSpc>
              <a:spcBef>
                <a:spcPts val="600"/>
              </a:spcBef>
              <a:spcAft>
                <a:spcPts val="1200"/>
              </a:spcAft>
              <a:buFont typeface="Arial" panose="020B0604020202020204" pitchFamily="34" charset="0"/>
              <a:buNone/>
              <a:defRPr sz="1600" b="0" i="1" kern="1200" spc="0">
                <a:solidFill>
                  <a:schemeClr val="bg2"/>
                </a:solidFill>
                <a:latin typeface="Corbel" panose="020B0503020204020204" pitchFamily="34" charset="0"/>
                <a:ea typeface="+mn-ea"/>
                <a:cs typeface="Calibri" panose="020F0502020204030204" pitchFamily="34" charset="0"/>
              </a:defRPr>
            </a:lvl1pPr>
            <a:lvl2pPr marL="0" indent="0" algn="l" defTabSz="914400" rtl="0" eaLnBrk="1" latinLnBrk="0" hangingPunct="1">
              <a:lnSpc>
                <a:spcPct val="100000"/>
              </a:lnSpc>
              <a:spcBef>
                <a:spcPts val="600"/>
              </a:spcBef>
              <a:spcAft>
                <a:spcPts val="0"/>
              </a:spcAft>
              <a:buFont typeface="Arial" panose="020B0604020202020204" pitchFamily="34" charset="0"/>
              <a:buNone/>
              <a:defRPr sz="1400" i="0" kern="1200">
                <a:solidFill>
                  <a:schemeClr val="tx2"/>
                </a:solidFill>
                <a:latin typeface="Calibri" panose="020F0502020204030204" pitchFamily="34" charset="0"/>
                <a:ea typeface="+mn-ea"/>
                <a:cs typeface="Calibri" panose="020F0502020204030204" pitchFamily="34" charset="0"/>
              </a:defRPr>
            </a:lvl2pPr>
            <a:lvl3pPr marL="0" indent="0" algn="l" defTabSz="914400" rtl="0" eaLnBrk="1" latinLnBrk="0" hangingPunct="1">
              <a:lnSpc>
                <a:spcPct val="110000"/>
              </a:lnSpc>
              <a:spcBef>
                <a:spcPts val="600"/>
              </a:spcBef>
              <a:spcAft>
                <a:spcPts val="0"/>
              </a:spcAft>
              <a:buFont typeface="Arial" panose="020B0604020202020204" pitchFamily="34" charset="0"/>
              <a:buNone/>
              <a:defRPr sz="1100" b="1" i="0" kern="1200">
                <a:solidFill>
                  <a:schemeClr val="tx2"/>
                </a:solidFill>
                <a:latin typeface="Calibri" panose="020F0502020204030204" pitchFamily="34" charset="0"/>
                <a:ea typeface="+mn-ea"/>
                <a:cs typeface="Calibri" panose="020F0502020204030204" pitchFamily="34" charset="0"/>
              </a:defRPr>
            </a:lvl3pPr>
            <a:lvl4pPr marL="0" indent="0" algn="l" defTabSz="914400" rtl="0" eaLnBrk="1" latinLnBrk="0" hangingPunct="1">
              <a:lnSpc>
                <a:spcPct val="105000"/>
              </a:lnSpc>
              <a:spcBef>
                <a:spcPts val="600"/>
              </a:spcBef>
              <a:spcAft>
                <a:spcPts val="600"/>
              </a:spcAft>
              <a:buFont typeface="Arial" panose="020B0604020202020204" pitchFamily="34" charset="0"/>
              <a:buNone/>
              <a:defRPr sz="1100" i="0" kern="1200">
                <a:solidFill>
                  <a:schemeClr val="tx2"/>
                </a:solidFill>
                <a:latin typeface="Calibri" panose="020F0502020204030204" pitchFamily="34" charset="0"/>
                <a:ea typeface="+mn-ea"/>
                <a:cs typeface="Calibri" panose="020F0502020204030204" pitchFamily="34" charset="0"/>
              </a:defRPr>
            </a:lvl4pPr>
            <a:lvl5pPr marL="171450" indent="0" algn="l" defTabSz="914400" rtl="0" eaLnBrk="1" latinLnBrk="0" hangingPunct="1">
              <a:lnSpc>
                <a:spcPct val="105000"/>
              </a:lnSpc>
              <a:spcBef>
                <a:spcPts val="0"/>
              </a:spcBef>
              <a:spcAft>
                <a:spcPts val="600"/>
              </a:spcAft>
              <a:buFont typeface="Arial" panose="020B0604020202020204" pitchFamily="34" charset="0"/>
              <a:buNone/>
              <a:defRPr sz="1100" i="0" kern="1200">
                <a:solidFill>
                  <a:schemeClr val="tx2"/>
                </a:solidFill>
                <a:latin typeface="Calibri" panose="020F0502020204030204" pitchFamily="34" charset="0"/>
                <a:ea typeface="+mn-ea"/>
                <a:cs typeface="Calibri" panose="020F0502020204030204" pitchFamily="34" charset="0"/>
              </a:defRPr>
            </a:lvl5pPr>
            <a:lvl6pPr marL="344488" indent="-173038" algn="l" defTabSz="914400" rtl="0" eaLnBrk="1" latinLnBrk="0" hangingPunct="1">
              <a:lnSpc>
                <a:spcPct val="85000"/>
              </a:lnSpc>
              <a:spcBef>
                <a:spcPct val="20000"/>
              </a:spcBef>
              <a:spcAft>
                <a:spcPts val="600"/>
              </a:spcAft>
              <a:buFont typeface="Arial" panose="020B0604020202020204" pitchFamily="34" charset="0"/>
              <a:buChar char="•"/>
              <a:defRPr sz="1100" i="0" kern="1200" baseline="0">
                <a:solidFill>
                  <a:schemeClr val="tx2"/>
                </a:solidFill>
                <a:latin typeface="Calibri" panose="020F0502020204030204" pitchFamily="34" charset="0"/>
                <a:ea typeface="+mn-ea"/>
                <a:cs typeface="Calibri" panose="020F0502020204030204" pitchFamily="34" charset="0"/>
              </a:defRPr>
            </a:lvl6pPr>
            <a:lvl7pPr marL="0" indent="0" algn="l" defTabSz="914400" rtl="0" eaLnBrk="1" latinLnBrk="0" hangingPunct="1">
              <a:spcBef>
                <a:spcPts val="600"/>
              </a:spcBef>
              <a:spcAft>
                <a:spcPts val="600"/>
              </a:spcAft>
              <a:buClr>
                <a:schemeClr val="bg2"/>
              </a:buClr>
              <a:buFont typeface="Arial" panose="020B0604020202020204" pitchFamily="34" charset="0"/>
              <a:buChar char="​"/>
              <a:defRPr sz="1500" i="0" kern="1200" baseline="0">
                <a:solidFill>
                  <a:schemeClr val="bg2"/>
                </a:solidFill>
                <a:latin typeface="Calibri" panose="020F0502020204030204" pitchFamily="34" charset="0"/>
                <a:ea typeface="+mn-ea"/>
                <a:cs typeface="Calibri" panose="020F0502020204030204" pitchFamily="34" charset="0"/>
              </a:defRPr>
            </a:lvl7pPr>
            <a:lvl8pPr marL="171450" indent="-171450" algn="l" defTabSz="914400" rtl="0" eaLnBrk="1" latinLnBrk="0" hangingPunct="1">
              <a:spcBef>
                <a:spcPts val="0"/>
              </a:spcBef>
              <a:spcAft>
                <a:spcPts val="600"/>
              </a:spcAft>
              <a:buFont typeface="Arial" panose="020B0604020202020204" pitchFamily="34" charset="0"/>
              <a:buChar char="•"/>
              <a:defRPr sz="1100" i="0" kern="1200">
                <a:solidFill>
                  <a:schemeClr val="bg2"/>
                </a:solidFill>
                <a:latin typeface="Calibri" panose="020F0502020204030204" pitchFamily="34" charset="0"/>
                <a:ea typeface="+mn-ea"/>
                <a:cs typeface="Calibri" panose="020F0502020204030204" pitchFamily="34" charset="0"/>
              </a:defRPr>
            </a:lvl8pPr>
            <a:lvl9pPr marL="344488" indent="-173038" algn="l" defTabSz="914400" rtl="0" eaLnBrk="1" latinLnBrk="0" hangingPunct="1">
              <a:spcBef>
                <a:spcPct val="20000"/>
              </a:spcBef>
              <a:spcAft>
                <a:spcPts val="600"/>
              </a:spcAft>
              <a:buFont typeface="Arial" panose="020B0604020202020204" pitchFamily="34" charset="0"/>
              <a:buChar char="•"/>
              <a:defRPr sz="1100" i="0" kern="1200">
                <a:solidFill>
                  <a:schemeClr val="bg2"/>
                </a:solidFill>
                <a:latin typeface="Calibri" panose="020F0502020204030204" pitchFamily="34" charset="0"/>
                <a:ea typeface="+mn-ea"/>
                <a:cs typeface="Calibri" panose="020F0502020204030204" pitchFamily="34" charset="0"/>
              </a:defRPr>
            </a:lvl9pPr>
          </a:lstStyle>
          <a:p>
            <a:r>
              <a:rPr lang="en-US" dirty="0">
                <a:solidFill>
                  <a:schemeClr val="accent3">
                    <a:lumMod val="60000"/>
                    <a:lumOff val="40000"/>
                  </a:schemeClr>
                </a:solidFill>
              </a:rPr>
              <a:t>section</a:t>
            </a:r>
          </a:p>
        </p:txBody>
      </p:sp>
      <p:graphicFrame>
        <p:nvGraphicFramePr>
          <p:cNvPr id="12" name="Table 11">
            <a:extLst>
              <a:ext uri="{FF2B5EF4-FFF2-40B4-BE49-F238E27FC236}">
                <a16:creationId xmlns:a16="http://schemas.microsoft.com/office/drawing/2014/main" xmlns="" id="{6EA2048A-FBE4-3B4B-8417-612AD1D56C06}"/>
              </a:ext>
            </a:extLst>
          </p:cNvPr>
          <p:cNvGraphicFramePr>
            <a:graphicFrameLocks noGrp="1"/>
          </p:cNvGraphicFramePr>
          <p:nvPr>
            <p:extLst>
              <p:ext uri="{D42A27DB-BD31-4B8C-83A1-F6EECF244321}">
                <p14:modId xmlns:p14="http://schemas.microsoft.com/office/powerpoint/2010/main" val="3672943159"/>
              </p:ext>
            </p:extLst>
          </p:nvPr>
        </p:nvGraphicFramePr>
        <p:xfrm>
          <a:off x="2699861" y="2283236"/>
          <a:ext cx="1497013" cy="777240"/>
        </p:xfrm>
        <a:graphic>
          <a:graphicData uri="http://schemas.openxmlformats.org/drawingml/2006/table">
            <a:tbl>
              <a:tblPr>
                <a:tableStyleId>{5C22544A-7EE6-4342-B048-85BDC9FD1C3A}</a:tableStyleId>
              </a:tblPr>
              <a:tblGrid>
                <a:gridCol w="1497013">
                  <a:extLst>
                    <a:ext uri="{9D8B030D-6E8A-4147-A177-3AD203B41FA5}">
                      <a16:colId xmlns:a16="http://schemas.microsoft.com/office/drawing/2014/main" xmlns="" val="20000"/>
                    </a:ext>
                  </a:extLst>
                </a:gridCol>
              </a:tblGrid>
              <a:tr h="777240">
                <a:tc>
                  <a:txBody>
                    <a:bodyPr/>
                    <a:lstStyle/>
                    <a:p>
                      <a:r>
                        <a:rPr lang="en-US" sz="1300" b="1" i="1" kern="100" spc="-50" baseline="0" dirty="0">
                          <a:solidFill>
                            <a:schemeClr val="tx2"/>
                          </a:solidFill>
                          <a:latin typeface="Corbel" panose="020B0503020204020204" pitchFamily="34" charset="0"/>
                        </a:rPr>
                        <a:t>Who uses innovation dashboards?</a:t>
                      </a:r>
                    </a:p>
                    <a:p>
                      <a:endParaRPr lang="en-US" sz="1300" b="1" i="1" kern="100" spc="-50" baseline="0" dirty="0">
                        <a:solidFill>
                          <a:schemeClr val="tx2"/>
                        </a:solidFill>
                        <a:latin typeface="Corbel" panose="020B0503020204020204" pitchFamily="34" charset="0"/>
                      </a:endParaRPr>
                    </a:p>
                  </a:txBody>
                  <a:tcPr marL="0" marR="0" marT="91440" marB="91440" anchor="ctr">
                    <a:lnL w="12700" cmpd="sng">
                      <a:noFill/>
                    </a:lnL>
                    <a:lnR w="12700" cmpd="sng">
                      <a:noFill/>
                    </a:lnR>
                    <a:lnT w="3175" cap="flat" cmpd="sng" algn="ctr">
                      <a:solidFill>
                        <a:schemeClr val="tx2"/>
                      </a:solidFill>
                      <a:prstDash val="solid"/>
                      <a:round/>
                      <a:headEnd type="none" w="med" len="med"/>
                      <a:tailEnd type="none" w="med" len="med"/>
                    </a:lnT>
                    <a:lnB w="3175" cap="flat" cmpd="sng" algn="ctr">
                      <a:solidFill>
                        <a:schemeClr val="tx2"/>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xmlns="" val="10000"/>
                  </a:ext>
                </a:extLst>
              </a:tr>
            </a:tbl>
          </a:graphicData>
        </a:graphic>
      </p:graphicFrame>
      <p:graphicFrame>
        <p:nvGraphicFramePr>
          <p:cNvPr id="13" name="Table 12">
            <a:extLst>
              <a:ext uri="{FF2B5EF4-FFF2-40B4-BE49-F238E27FC236}">
                <a16:creationId xmlns:a16="http://schemas.microsoft.com/office/drawing/2014/main" xmlns="" id="{486CA9DC-5502-DE42-963A-189891B9054D}"/>
              </a:ext>
            </a:extLst>
          </p:cNvPr>
          <p:cNvGraphicFramePr>
            <a:graphicFrameLocks noGrp="1"/>
          </p:cNvGraphicFramePr>
          <p:nvPr>
            <p:extLst>
              <p:ext uri="{D42A27DB-BD31-4B8C-83A1-F6EECF244321}">
                <p14:modId xmlns:p14="http://schemas.microsoft.com/office/powerpoint/2010/main" val="320867034"/>
              </p:ext>
            </p:extLst>
          </p:nvPr>
        </p:nvGraphicFramePr>
        <p:xfrm>
          <a:off x="4384900" y="2283236"/>
          <a:ext cx="1497013" cy="777240"/>
        </p:xfrm>
        <a:graphic>
          <a:graphicData uri="http://schemas.openxmlformats.org/drawingml/2006/table">
            <a:tbl>
              <a:tblPr>
                <a:tableStyleId>{5C22544A-7EE6-4342-B048-85BDC9FD1C3A}</a:tableStyleId>
              </a:tblPr>
              <a:tblGrid>
                <a:gridCol w="1497013">
                  <a:extLst>
                    <a:ext uri="{9D8B030D-6E8A-4147-A177-3AD203B41FA5}">
                      <a16:colId xmlns:a16="http://schemas.microsoft.com/office/drawing/2014/main" xmlns="" val="20000"/>
                    </a:ext>
                  </a:extLst>
                </a:gridCol>
              </a:tblGrid>
              <a:tr h="7772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300" b="1" i="1" kern="100" spc="-50" baseline="0" dirty="0">
                          <a:solidFill>
                            <a:schemeClr val="tx2"/>
                          </a:solidFill>
                          <a:latin typeface="Corbel" panose="020B0503020204020204" pitchFamily="34" charset="0"/>
                        </a:rPr>
                        <a:t>What information is on innovation dashboards?</a:t>
                      </a:r>
                    </a:p>
                  </a:txBody>
                  <a:tcPr marL="0" marR="0" marT="91440" marB="91440" anchor="ctr">
                    <a:lnL w="12700" cmpd="sng">
                      <a:noFill/>
                    </a:lnL>
                    <a:lnR w="12700" cmpd="sng">
                      <a:noFill/>
                    </a:lnR>
                    <a:lnT w="3175" cap="flat" cmpd="sng" algn="ctr">
                      <a:solidFill>
                        <a:schemeClr val="tx2"/>
                      </a:solidFill>
                      <a:prstDash val="solid"/>
                      <a:round/>
                      <a:headEnd type="none" w="med" len="med"/>
                      <a:tailEnd type="none" w="med" len="med"/>
                    </a:lnT>
                    <a:lnB w="3175" cap="flat" cmpd="sng" algn="ctr">
                      <a:solidFill>
                        <a:schemeClr val="tx2"/>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xmlns="" val="10000"/>
                  </a:ext>
                </a:extLst>
              </a:tr>
            </a:tbl>
          </a:graphicData>
        </a:graphic>
      </p:graphicFrame>
      <p:graphicFrame>
        <p:nvGraphicFramePr>
          <p:cNvPr id="14" name="Table 13">
            <a:extLst>
              <a:ext uri="{FF2B5EF4-FFF2-40B4-BE49-F238E27FC236}">
                <a16:creationId xmlns:a16="http://schemas.microsoft.com/office/drawing/2014/main" xmlns="" id="{95435F1A-D885-714A-95D2-6A928D69D874}"/>
              </a:ext>
            </a:extLst>
          </p:cNvPr>
          <p:cNvGraphicFramePr>
            <a:graphicFrameLocks noGrp="1"/>
          </p:cNvGraphicFramePr>
          <p:nvPr>
            <p:extLst>
              <p:ext uri="{D42A27DB-BD31-4B8C-83A1-F6EECF244321}">
                <p14:modId xmlns:p14="http://schemas.microsoft.com/office/powerpoint/2010/main" val="2103069394"/>
              </p:ext>
            </p:extLst>
          </p:nvPr>
        </p:nvGraphicFramePr>
        <p:xfrm>
          <a:off x="6071711" y="2283236"/>
          <a:ext cx="1497013" cy="777240"/>
        </p:xfrm>
        <a:graphic>
          <a:graphicData uri="http://schemas.openxmlformats.org/drawingml/2006/table">
            <a:tbl>
              <a:tblPr>
                <a:tableStyleId>{5C22544A-7EE6-4342-B048-85BDC9FD1C3A}</a:tableStyleId>
              </a:tblPr>
              <a:tblGrid>
                <a:gridCol w="1497013">
                  <a:extLst>
                    <a:ext uri="{9D8B030D-6E8A-4147-A177-3AD203B41FA5}">
                      <a16:colId xmlns:a16="http://schemas.microsoft.com/office/drawing/2014/main" xmlns="" val="20000"/>
                    </a:ext>
                  </a:extLst>
                </a:gridCol>
              </a:tblGrid>
              <a:tr h="7772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300" b="1" i="1" kern="100" spc="-50" baseline="0" dirty="0">
                          <a:solidFill>
                            <a:schemeClr val="tx2"/>
                          </a:solidFill>
                          <a:latin typeface="Corbel" panose="020B0503020204020204" pitchFamily="34" charset="0"/>
                        </a:rPr>
                        <a:t>How are dashboards set up and managed?</a:t>
                      </a:r>
                    </a:p>
                    <a:p>
                      <a:endParaRPr lang="en-US" sz="1300" b="1" i="1" kern="100" spc="-50" baseline="0" dirty="0">
                        <a:solidFill>
                          <a:schemeClr val="tx2"/>
                        </a:solidFill>
                        <a:latin typeface="Corbel" panose="020B0503020204020204" pitchFamily="34" charset="0"/>
                      </a:endParaRPr>
                    </a:p>
                  </a:txBody>
                  <a:tcPr marL="0" marR="0" marT="91440" marB="91440" anchor="ctr">
                    <a:lnL w="12700" cmpd="sng">
                      <a:noFill/>
                    </a:lnL>
                    <a:lnR w="12700" cmpd="sng">
                      <a:noFill/>
                    </a:lnR>
                    <a:lnT w="3175" cap="flat" cmpd="sng" algn="ctr">
                      <a:solidFill>
                        <a:schemeClr val="tx2"/>
                      </a:solidFill>
                      <a:prstDash val="solid"/>
                      <a:round/>
                      <a:headEnd type="none" w="med" len="med"/>
                      <a:tailEnd type="none" w="med" len="med"/>
                    </a:lnT>
                    <a:lnB w="3175" cap="flat" cmpd="sng" algn="ctr">
                      <a:solidFill>
                        <a:schemeClr val="tx2"/>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xmlns="" val="10000"/>
                  </a:ext>
                </a:extLst>
              </a:tr>
            </a:tbl>
          </a:graphicData>
        </a:graphic>
      </p:graphicFrame>
      <p:sp>
        <p:nvSpPr>
          <p:cNvPr id="10" name="Text Placeholder 20">
            <a:extLst>
              <a:ext uri="{FF2B5EF4-FFF2-40B4-BE49-F238E27FC236}">
                <a16:creationId xmlns:a16="http://schemas.microsoft.com/office/drawing/2014/main" xmlns="" id="{0B6C6AE9-B429-E146-8574-CC8109E46F6A}"/>
              </a:ext>
            </a:extLst>
          </p:cNvPr>
          <p:cNvSpPr txBox="1">
            <a:spLocks/>
          </p:cNvSpPr>
          <p:nvPr/>
        </p:nvSpPr>
        <p:spPr>
          <a:xfrm>
            <a:off x="6066155" y="1073897"/>
            <a:ext cx="1497013" cy="295466"/>
          </a:xfrm>
          <a:prstGeom prst="rect">
            <a:avLst/>
          </a:prstGeom>
        </p:spPr>
        <p:txBody>
          <a:bodyPr vert="horz" lIns="0" tIns="0" rIns="0" bIns="0" rtlCol="0" anchor="b">
            <a:noAutofit/>
          </a:bodyPr>
          <a:lstStyle>
            <a:lvl1pPr marL="0" indent="0" algn="l" defTabSz="914400" rtl="0" eaLnBrk="1" latinLnBrk="0" hangingPunct="1">
              <a:lnSpc>
                <a:spcPct val="120000"/>
              </a:lnSpc>
              <a:spcBef>
                <a:spcPts val="600"/>
              </a:spcBef>
              <a:spcAft>
                <a:spcPts val="1200"/>
              </a:spcAft>
              <a:buFont typeface="Arial" panose="020B0604020202020204" pitchFamily="34" charset="0"/>
              <a:buNone/>
              <a:defRPr sz="1600" b="0" i="1" kern="1200" spc="0">
                <a:solidFill>
                  <a:schemeClr val="bg2"/>
                </a:solidFill>
                <a:latin typeface="Corbel" panose="020B0503020204020204" pitchFamily="34" charset="0"/>
                <a:ea typeface="+mn-ea"/>
                <a:cs typeface="Calibri" panose="020F0502020204030204" pitchFamily="34" charset="0"/>
              </a:defRPr>
            </a:lvl1pPr>
            <a:lvl2pPr marL="0" indent="0" algn="l" defTabSz="914400" rtl="0" eaLnBrk="1" latinLnBrk="0" hangingPunct="1">
              <a:lnSpc>
                <a:spcPct val="100000"/>
              </a:lnSpc>
              <a:spcBef>
                <a:spcPts val="600"/>
              </a:spcBef>
              <a:spcAft>
                <a:spcPts val="0"/>
              </a:spcAft>
              <a:buFont typeface="Arial" panose="020B0604020202020204" pitchFamily="34" charset="0"/>
              <a:buNone/>
              <a:defRPr sz="1400" i="0" kern="1200">
                <a:solidFill>
                  <a:schemeClr val="tx2"/>
                </a:solidFill>
                <a:latin typeface="Calibri" panose="020F0502020204030204" pitchFamily="34" charset="0"/>
                <a:ea typeface="+mn-ea"/>
                <a:cs typeface="Calibri" panose="020F0502020204030204" pitchFamily="34" charset="0"/>
              </a:defRPr>
            </a:lvl2pPr>
            <a:lvl3pPr marL="0" indent="0" algn="l" defTabSz="914400" rtl="0" eaLnBrk="1" latinLnBrk="0" hangingPunct="1">
              <a:lnSpc>
                <a:spcPct val="110000"/>
              </a:lnSpc>
              <a:spcBef>
                <a:spcPts val="600"/>
              </a:spcBef>
              <a:spcAft>
                <a:spcPts val="0"/>
              </a:spcAft>
              <a:buFont typeface="Arial" panose="020B0604020202020204" pitchFamily="34" charset="0"/>
              <a:buNone/>
              <a:defRPr sz="1100" b="1" i="0" kern="1200">
                <a:solidFill>
                  <a:schemeClr val="tx2"/>
                </a:solidFill>
                <a:latin typeface="Calibri" panose="020F0502020204030204" pitchFamily="34" charset="0"/>
                <a:ea typeface="+mn-ea"/>
                <a:cs typeface="Calibri" panose="020F0502020204030204" pitchFamily="34" charset="0"/>
              </a:defRPr>
            </a:lvl3pPr>
            <a:lvl4pPr marL="0" indent="0" algn="l" defTabSz="914400" rtl="0" eaLnBrk="1" latinLnBrk="0" hangingPunct="1">
              <a:lnSpc>
                <a:spcPct val="105000"/>
              </a:lnSpc>
              <a:spcBef>
                <a:spcPts val="600"/>
              </a:spcBef>
              <a:spcAft>
                <a:spcPts val="600"/>
              </a:spcAft>
              <a:buFont typeface="Arial" panose="020B0604020202020204" pitchFamily="34" charset="0"/>
              <a:buNone/>
              <a:defRPr sz="1100" i="0" kern="1200">
                <a:solidFill>
                  <a:schemeClr val="tx2"/>
                </a:solidFill>
                <a:latin typeface="Calibri" panose="020F0502020204030204" pitchFamily="34" charset="0"/>
                <a:ea typeface="+mn-ea"/>
                <a:cs typeface="Calibri" panose="020F0502020204030204" pitchFamily="34" charset="0"/>
              </a:defRPr>
            </a:lvl4pPr>
            <a:lvl5pPr marL="171450" indent="0" algn="l" defTabSz="914400" rtl="0" eaLnBrk="1" latinLnBrk="0" hangingPunct="1">
              <a:lnSpc>
                <a:spcPct val="105000"/>
              </a:lnSpc>
              <a:spcBef>
                <a:spcPts val="0"/>
              </a:spcBef>
              <a:spcAft>
                <a:spcPts val="600"/>
              </a:spcAft>
              <a:buFont typeface="Arial" panose="020B0604020202020204" pitchFamily="34" charset="0"/>
              <a:buNone/>
              <a:defRPr sz="1100" i="0" kern="1200">
                <a:solidFill>
                  <a:schemeClr val="tx2"/>
                </a:solidFill>
                <a:latin typeface="Calibri" panose="020F0502020204030204" pitchFamily="34" charset="0"/>
                <a:ea typeface="+mn-ea"/>
                <a:cs typeface="Calibri" panose="020F0502020204030204" pitchFamily="34" charset="0"/>
              </a:defRPr>
            </a:lvl5pPr>
            <a:lvl6pPr marL="344488" indent="-173038" algn="l" defTabSz="914400" rtl="0" eaLnBrk="1" latinLnBrk="0" hangingPunct="1">
              <a:lnSpc>
                <a:spcPct val="85000"/>
              </a:lnSpc>
              <a:spcBef>
                <a:spcPct val="20000"/>
              </a:spcBef>
              <a:spcAft>
                <a:spcPts val="600"/>
              </a:spcAft>
              <a:buFont typeface="Arial" panose="020B0604020202020204" pitchFamily="34" charset="0"/>
              <a:buChar char="•"/>
              <a:defRPr sz="1100" i="0" kern="1200" baseline="0">
                <a:solidFill>
                  <a:schemeClr val="tx2"/>
                </a:solidFill>
                <a:latin typeface="Calibri" panose="020F0502020204030204" pitchFamily="34" charset="0"/>
                <a:ea typeface="+mn-ea"/>
                <a:cs typeface="Calibri" panose="020F0502020204030204" pitchFamily="34" charset="0"/>
              </a:defRPr>
            </a:lvl6pPr>
            <a:lvl7pPr marL="0" indent="0" algn="l" defTabSz="914400" rtl="0" eaLnBrk="1" latinLnBrk="0" hangingPunct="1">
              <a:spcBef>
                <a:spcPts val="600"/>
              </a:spcBef>
              <a:spcAft>
                <a:spcPts val="600"/>
              </a:spcAft>
              <a:buClr>
                <a:schemeClr val="bg2"/>
              </a:buClr>
              <a:buFont typeface="Arial" panose="020B0604020202020204" pitchFamily="34" charset="0"/>
              <a:buChar char="​"/>
              <a:defRPr sz="1500" i="0" kern="1200" baseline="0">
                <a:solidFill>
                  <a:schemeClr val="bg2"/>
                </a:solidFill>
                <a:latin typeface="Calibri" panose="020F0502020204030204" pitchFamily="34" charset="0"/>
                <a:ea typeface="+mn-ea"/>
                <a:cs typeface="Calibri" panose="020F0502020204030204" pitchFamily="34" charset="0"/>
              </a:defRPr>
            </a:lvl7pPr>
            <a:lvl8pPr marL="171450" indent="-171450" algn="l" defTabSz="914400" rtl="0" eaLnBrk="1" latinLnBrk="0" hangingPunct="1">
              <a:spcBef>
                <a:spcPts val="0"/>
              </a:spcBef>
              <a:spcAft>
                <a:spcPts val="600"/>
              </a:spcAft>
              <a:buFont typeface="Arial" panose="020B0604020202020204" pitchFamily="34" charset="0"/>
              <a:buChar char="•"/>
              <a:defRPr sz="1100" i="0" kern="1200">
                <a:solidFill>
                  <a:schemeClr val="bg2"/>
                </a:solidFill>
                <a:latin typeface="Calibri" panose="020F0502020204030204" pitchFamily="34" charset="0"/>
                <a:ea typeface="+mn-ea"/>
                <a:cs typeface="Calibri" panose="020F0502020204030204" pitchFamily="34" charset="0"/>
              </a:defRPr>
            </a:lvl8pPr>
            <a:lvl9pPr marL="344488" indent="-173038" algn="l" defTabSz="914400" rtl="0" eaLnBrk="1" latinLnBrk="0" hangingPunct="1">
              <a:spcBef>
                <a:spcPct val="20000"/>
              </a:spcBef>
              <a:spcAft>
                <a:spcPts val="600"/>
              </a:spcAft>
              <a:buFont typeface="Arial" panose="020B0604020202020204" pitchFamily="34" charset="0"/>
              <a:buChar char="•"/>
              <a:defRPr sz="1100" i="0" kern="1200">
                <a:solidFill>
                  <a:schemeClr val="bg2"/>
                </a:solidFill>
                <a:latin typeface="Calibri" panose="020F0502020204030204" pitchFamily="34" charset="0"/>
                <a:ea typeface="+mn-ea"/>
                <a:cs typeface="Calibri" panose="020F0502020204030204" pitchFamily="34" charset="0"/>
              </a:defRPr>
            </a:lvl9pPr>
          </a:lstStyle>
          <a:p>
            <a:r>
              <a:rPr lang="en-US" dirty="0">
                <a:solidFill>
                  <a:schemeClr val="accent3">
                    <a:lumMod val="60000"/>
                    <a:lumOff val="40000"/>
                  </a:schemeClr>
                </a:solidFill>
              </a:rPr>
              <a:t>section</a:t>
            </a:r>
          </a:p>
        </p:txBody>
      </p:sp>
      <p:sp>
        <p:nvSpPr>
          <p:cNvPr id="16" name="Text Placeholder 18">
            <a:extLst>
              <a:ext uri="{FF2B5EF4-FFF2-40B4-BE49-F238E27FC236}">
                <a16:creationId xmlns:a16="http://schemas.microsoft.com/office/drawing/2014/main" xmlns="" id="{DD46A488-60BA-D542-8635-4059D34A380A}"/>
              </a:ext>
            </a:extLst>
          </p:cNvPr>
          <p:cNvSpPr txBox="1">
            <a:spLocks/>
          </p:cNvSpPr>
          <p:nvPr/>
        </p:nvSpPr>
        <p:spPr>
          <a:xfrm>
            <a:off x="2699861" y="3060476"/>
            <a:ext cx="1497013" cy="295466"/>
          </a:xfrm>
          <a:prstGeom prst="rect">
            <a:avLst/>
          </a:prstGeom>
        </p:spPr>
        <p:txBody>
          <a:bodyPr vert="horz" lIns="0" tIns="0" rIns="0" bIns="0" rtlCol="0" anchor="b">
            <a:noAutofit/>
          </a:bodyPr>
          <a:lstStyle>
            <a:lvl1pPr marL="0" indent="0" algn="l" defTabSz="914400" rtl="0" eaLnBrk="1" latinLnBrk="0" hangingPunct="1">
              <a:lnSpc>
                <a:spcPct val="120000"/>
              </a:lnSpc>
              <a:spcBef>
                <a:spcPts val="600"/>
              </a:spcBef>
              <a:spcAft>
                <a:spcPts val="1200"/>
              </a:spcAft>
              <a:buFont typeface="Arial" panose="020B0604020202020204" pitchFamily="34" charset="0"/>
              <a:buNone/>
              <a:defRPr sz="1600" b="0" i="1" kern="1200" spc="0">
                <a:solidFill>
                  <a:schemeClr val="bg2"/>
                </a:solidFill>
                <a:latin typeface="Corbel" panose="020B0503020204020204" pitchFamily="34" charset="0"/>
                <a:ea typeface="+mn-ea"/>
                <a:cs typeface="+mn-cs"/>
              </a:defRPr>
            </a:lvl1pPr>
            <a:lvl2pPr marL="0" indent="0" algn="l" defTabSz="914400" rtl="0" eaLnBrk="1" latinLnBrk="0" hangingPunct="1">
              <a:lnSpc>
                <a:spcPct val="100000"/>
              </a:lnSpc>
              <a:spcBef>
                <a:spcPts val="0"/>
              </a:spcBef>
              <a:spcAft>
                <a:spcPts val="600"/>
              </a:spcAft>
              <a:buFont typeface="Arial" panose="020B0604020202020204" pitchFamily="34" charset="0"/>
              <a:buNone/>
              <a:defRPr sz="1500" i="0" kern="1200">
                <a:solidFill>
                  <a:schemeClr val="tx2"/>
                </a:solidFill>
                <a:latin typeface="+mn-lt"/>
                <a:ea typeface="+mn-ea"/>
                <a:cs typeface="+mn-cs"/>
              </a:defRPr>
            </a:lvl2pPr>
            <a:lvl3pPr marL="0" indent="0" algn="l" defTabSz="914400" rtl="0" eaLnBrk="1" latinLnBrk="0" hangingPunct="1">
              <a:lnSpc>
                <a:spcPct val="110000"/>
              </a:lnSpc>
              <a:spcBef>
                <a:spcPts val="600"/>
              </a:spcBef>
              <a:spcAft>
                <a:spcPts val="0"/>
              </a:spcAft>
              <a:buFont typeface="Arial" panose="020B0604020202020204" pitchFamily="34" charset="0"/>
              <a:buNone/>
              <a:defRPr sz="1100" b="1" i="0" kern="1200">
                <a:solidFill>
                  <a:schemeClr val="tx2"/>
                </a:solidFill>
                <a:latin typeface="+mn-lt"/>
                <a:ea typeface="+mn-ea"/>
                <a:cs typeface="Microsoft New Tai Lue" panose="020B0502040204020203" pitchFamily="34" charset="0"/>
              </a:defRPr>
            </a:lvl3pPr>
            <a:lvl4pPr marL="0" indent="0" algn="l" defTabSz="914400" rtl="0" eaLnBrk="1" latinLnBrk="0" hangingPunct="1">
              <a:lnSpc>
                <a:spcPct val="114000"/>
              </a:lnSpc>
              <a:spcBef>
                <a:spcPts val="600"/>
              </a:spcBef>
              <a:spcAft>
                <a:spcPts val="600"/>
              </a:spcAft>
              <a:buFont typeface="Arial" panose="020B0604020202020204" pitchFamily="34" charset="0"/>
              <a:buNone/>
              <a:defRPr sz="1100" i="0" kern="1200">
                <a:solidFill>
                  <a:schemeClr val="tx2"/>
                </a:solidFill>
                <a:latin typeface="+mn-lt"/>
                <a:ea typeface="+mn-ea"/>
                <a:cs typeface="Microsoft New Tai Lue" panose="020B0502040204020203" pitchFamily="34" charset="0"/>
              </a:defRPr>
            </a:lvl4pPr>
            <a:lvl5pPr marL="171450" indent="0" algn="l" defTabSz="914400" rtl="0" eaLnBrk="1" latinLnBrk="0" hangingPunct="1">
              <a:lnSpc>
                <a:spcPct val="113000"/>
              </a:lnSpc>
              <a:spcBef>
                <a:spcPts val="0"/>
              </a:spcBef>
              <a:spcAft>
                <a:spcPts val="600"/>
              </a:spcAft>
              <a:buFont typeface="Arial" panose="020B0604020202020204" pitchFamily="34" charset="0"/>
              <a:buNone/>
              <a:defRPr sz="1100" i="0" kern="1200">
                <a:solidFill>
                  <a:schemeClr val="tx2"/>
                </a:solidFill>
                <a:latin typeface="+mn-lt"/>
                <a:ea typeface="+mn-ea"/>
                <a:cs typeface="Microsoft New Tai Lue" panose="020B0502040204020203" pitchFamily="34" charset="0"/>
              </a:defRPr>
            </a:lvl5pPr>
            <a:lvl6pPr marL="344488" indent="-173038" algn="l" defTabSz="914400" rtl="0" eaLnBrk="1" latinLnBrk="0" hangingPunct="1">
              <a:lnSpc>
                <a:spcPct val="85000"/>
              </a:lnSpc>
              <a:spcBef>
                <a:spcPct val="20000"/>
              </a:spcBef>
              <a:spcAft>
                <a:spcPts val="600"/>
              </a:spcAft>
              <a:buFont typeface="Arial" panose="020B0604020202020204" pitchFamily="34" charset="0"/>
              <a:buChar char="•"/>
              <a:defRPr sz="1100" i="0" kern="1200" baseline="0">
                <a:solidFill>
                  <a:schemeClr val="tx2"/>
                </a:solidFill>
                <a:latin typeface="+mn-lt"/>
                <a:ea typeface="+mn-ea"/>
                <a:cs typeface="+mn-cs"/>
              </a:defRPr>
            </a:lvl6pPr>
            <a:lvl7pPr marL="0" indent="0" algn="l" defTabSz="914400" rtl="0" eaLnBrk="1" latinLnBrk="0" hangingPunct="1">
              <a:spcBef>
                <a:spcPts val="600"/>
              </a:spcBef>
              <a:spcAft>
                <a:spcPts val="600"/>
              </a:spcAft>
              <a:buClr>
                <a:schemeClr val="bg2"/>
              </a:buClr>
              <a:buFont typeface="Arial" panose="020B0604020202020204" pitchFamily="34" charset="0"/>
              <a:buChar char="​"/>
              <a:defRPr sz="1500" i="0" kern="1200" baseline="0">
                <a:solidFill>
                  <a:schemeClr val="bg2"/>
                </a:solidFill>
                <a:latin typeface="Corbel" panose="020B0503020204020204" pitchFamily="34" charset="0"/>
                <a:ea typeface="+mn-ea"/>
                <a:cs typeface="+mn-cs"/>
              </a:defRPr>
            </a:lvl7pPr>
            <a:lvl8pPr marL="171450" indent="-171450" algn="l" defTabSz="914400" rtl="0" eaLnBrk="1" latinLnBrk="0" hangingPunct="1">
              <a:spcBef>
                <a:spcPts val="0"/>
              </a:spcBef>
              <a:spcAft>
                <a:spcPts val="600"/>
              </a:spcAft>
              <a:buFont typeface="Arial" panose="020B0604020202020204" pitchFamily="34" charset="0"/>
              <a:buChar char="•"/>
              <a:defRPr sz="1100" i="0" kern="1200">
                <a:solidFill>
                  <a:schemeClr val="bg2"/>
                </a:solidFill>
                <a:latin typeface="Corbel" panose="020B0503020204020204" pitchFamily="34" charset="0"/>
                <a:ea typeface="+mn-ea"/>
                <a:cs typeface="+mn-cs"/>
              </a:defRPr>
            </a:lvl8pPr>
            <a:lvl9pPr marL="344488" indent="-173038" algn="l" defTabSz="914400" rtl="0" eaLnBrk="1" latinLnBrk="0" hangingPunct="1">
              <a:spcBef>
                <a:spcPct val="20000"/>
              </a:spcBef>
              <a:spcAft>
                <a:spcPts val="600"/>
              </a:spcAft>
              <a:buFont typeface="Arial" panose="020B0604020202020204" pitchFamily="34" charset="0"/>
              <a:buChar char="•"/>
              <a:defRPr sz="1100" i="0" kern="1200">
                <a:solidFill>
                  <a:schemeClr val="bg2"/>
                </a:solidFill>
                <a:latin typeface="Corbel" panose="020B0503020204020204" pitchFamily="34" charset="0"/>
                <a:ea typeface="+mn-ea"/>
                <a:cs typeface="+mn-cs"/>
              </a:defRPr>
            </a:lvl9pPr>
          </a:lstStyle>
          <a:p>
            <a:r>
              <a:rPr lang="en-US" dirty="0">
                <a:solidFill>
                  <a:schemeClr val="accent3">
                    <a:lumMod val="60000"/>
                    <a:lumOff val="40000"/>
                  </a:schemeClr>
                </a:solidFill>
              </a:rPr>
              <a:t>page 6- 9</a:t>
            </a:r>
          </a:p>
        </p:txBody>
      </p:sp>
      <p:sp>
        <p:nvSpPr>
          <p:cNvPr id="17" name="Text Placeholder 19">
            <a:extLst>
              <a:ext uri="{FF2B5EF4-FFF2-40B4-BE49-F238E27FC236}">
                <a16:creationId xmlns:a16="http://schemas.microsoft.com/office/drawing/2014/main" xmlns="" id="{52F7548F-932B-3B40-BD94-2A04DE818347}"/>
              </a:ext>
            </a:extLst>
          </p:cNvPr>
          <p:cNvSpPr txBox="1">
            <a:spLocks/>
          </p:cNvSpPr>
          <p:nvPr/>
        </p:nvSpPr>
        <p:spPr>
          <a:xfrm>
            <a:off x="4383008" y="3060476"/>
            <a:ext cx="1497013" cy="295466"/>
          </a:xfrm>
          <a:prstGeom prst="rect">
            <a:avLst/>
          </a:prstGeom>
        </p:spPr>
        <p:txBody>
          <a:bodyPr vert="horz" lIns="0" tIns="0" rIns="0" bIns="0" rtlCol="0" anchor="b">
            <a:noAutofit/>
          </a:bodyPr>
          <a:lstStyle>
            <a:lvl1pPr marL="0" indent="0" algn="l" defTabSz="914400" rtl="0" eaLnBrk="1" latinLnBrk="0" hangingPunct="1">
              <a:lnSpc>
                <a:spcPct val="120000"/>
              </a:lnSpc>
              <a:spcBef>
                <a:spcPts val="600"/>
              </a:spcBef>
              <a:spcAft>
                <a:spcPts val="1200"/>
              </a:spcAft>
              <a:buFont typeface="Arial" panose="020B0604020202020204" pitchFamily="34" charset="0"/>
              <a:buNone/>
              <a:defRPr sz="1600" b="0" i="1" kern="1200" spc="0">
                <a:solidFill>
                  <a:schemeClr val="bg2"/>
                </a:solidFill>
                <a:latin typeface="Corbel" panose="020B0503020204020204" pitchFamily="34" charset="0"/>
                <a:ea typeface="+mn-ea"/>
                <a:cs typeface="+mn-cs"/>
              </a:defRPr>
            </a:lvl1pPr>
            <a:lvl2pPr marL="0" indent="0" algn="l" defTabSz="914400" rtl="0" eaLnBrk="1" latinLnBrk="0" hangingPunct="1">
              <a:lnSpc>
                <a:spcPct val="100000"/>
              </a:lnSpc>
              <a:spcBef>
                <a:spcPts val="0"/>
              </a:spcBef>
              <a:spcAft>
                <a:spcPts val="600"/>
              </a:spcAft>
              <a:buFont typeface="Arial" panose="020B0604020202020204" pitchFamily="34" charset="0"/>
              <a:buNone/>
              <a:defRPr sz="1500" i="0" kern="1200">
                <a:solidFill>
                  <a:schemeClr val="tx2"/>
                </a:solidFill>
                <a:latin typeface="+mn-lt"/>
                <a:ea typeface="+mn-ea"/>
                <a:cs typeface="+mn-cs"/>
              </a:defRPr>
            </a:lvl2pPr>
            <a:lvl3pPr marL="0" indent="0" algn="l" defTabSz="914400" rtl="0" eaLnBrk="1" latinLnBrk="0" hangingPunct="1">
              <a:lnSpc>
                <a:spcPct val="110000"/>
              </a:lnSpc>
              <a:spcBef>
                <a:spcPts val="600"/>
              </a:spcBef>
              <a:spcAft>
                <a:spcPts val="0"/>
              </a:spcAft>
              <a:buFont typeface="Arial" panose="020B0604020202020204" pitchFamily="34" charset="0"/>
              <a:buNone/>
              <a:defRPr sz="1100" b="1" i="0" kern="1200">
                <a:solidFill>
                  <a:schemeClr val="tx2"/>
                </a:solidFill>
                <a:latin typeface="+mn-lt"/>
                <a:ea typeface="+mn-ea"/>
                <a:cs typeface="Microsoft New Tai Lue" panose="020B0502040204020203" pitchFamily="34" charset="0"/>
              </a:defRPr>
            </a:lvl3pPr>
            <a:lvl4pPr marL="0" indent="0" algn="l" defTabSz="914400" rtl="0" eaLnBrk="1" latinLnBrk="0" hangingPunct="1">
              <a:lnSpc>
                <a:spcPct val="114000"/>
              </a:lnSpc>
              <a:spcBef>
                <a:spcPts val="600"/>
              </a:spcBef>
              <a:spcAft>
                <a:spcPts val="600"/>
              </a:spcAft>
              <a:buFont typeface="Arial" panose="020B0604020202020204" pitchFamily="34" charset="0"/>
              <a:buNone/>
              <a:defRPr sz="1100" i="0" kern="1200">
                <a:solidFill>
                  <a:schemeClr val="tx2"/>
                </a:solidFill>
                <a:latin typeface="+mn-lt"/>
                <a:ea typeface="+mn-ea"/>
                <a:cs typeface="Microsoft New Tai Lue" panose="020B0502040204020203" pitchFamily="34" charset="0"/>
              </a:defRPr>
            </a:lvl4pPr>
            <a:lvl5pPr marL="171450" indent="0" algn="l" defTabSz="914400" rtl="0" eaLnBrk="1" latinLnBrk="0" hangingPunct="1">
              <a:lnSpc>
                <a:spcPct val="113000"/>
              </a:lnSpc>
              <a:spcBef>
                <a:spcPts val="0"/>
              </a:spcBef>
              <a:spcAft>
                <a:spcPts val="600"/>
              </a:spcAft>
              <a:buFont typeface="Arial" panose="020B0604020202020204" pitchFamily="34" charset="0"/>
              <a:buNone/>
              <a:defRPr sz="1100" i="0" kern="1200">
                <a:solidFill>
                  <a:schemeClr val="tx2"/>
                </a:solidFill>
                <a:latin typeface="+mn-lt"/>
                <a:ea typeface="+mn-ea"/>
                <a:cs typeface="Microsoft New Tai Lue" panose="020B0502040204020203" pitchFamily="34" charset="0"/>
              </a:defRPr>
            </a:lvl5pPr>
            <a:lvl6pPr marL="344488" indent="-173038" algn="l" defTabSz="914400" rtl="0" eaLnBrk="1" latinLnBrk="0" hangingPunct="1">
              <a:lnSpc>
                <a:spcPct val="85000"/>
              </a:lnSpc>
              <a:spcBef>
                <a:spcPct val="20000"/>
              </a:spcBef>
              <a:spcAft>
                <a:spcPts val="600"/>
              </a:spcAft>
              <a:buFont typeface="Arial" panose="020B0604020202020204" pitchFamily="34" charset="0"/>
              <a:buChar char="•"/>
              <a:defRPr sz="1100" i="0" kern="1200" baseline="0">
                <a:solidFill>
                  <a:schemeClr val="tx2"/>
                </a:solidFill>
                <a:latin typeface="+mn-lt"/>
                <a:ea typeface="+mn-ea"/>
                <a:cs typeface="+mn-cs"/>
              </a:defRPr>
            </a:lvl6pPr>
            <a:lvl7pPr marL="0" indent="0" algn="l" defTabSz="914400" rtl="0" eaLnBrk="1" latinLnBrk="0" hangingPunct="1">
              <a:spcBef>
                <a:spcPts val="600"/>
              </a:spcBef>
              <a:spcAft>
                <a:spcPts val="600"/>
              </a:spcAft>
              <a:buClr>
                <a:schemeClr val="bg2"/>
              </a:buClr>
              <a:buFont typeface="Arial" panose="020B0604020202020204" pitchFamily="34" charset="0"/>
              <a:buChar char="​"/>
              <a:defRPr sz="1500" i="0" kern="1200" baseline="0">
                <a:solidFill>
                  <a:schemeClr val="bg2"/>
                </a:solidFill>
                <a:latin typeface="Corbel" panose="020B0503020204020204" pitchFamily="34" charset="0"/>
                <a:ea typeface="+mn-ea"/>
                <a:cs typeface="+mn-cs"/>
              </a:defRPr>
            </a:lvl7pPr>
            <a:lvl8pPr marL="171450" indent="-171450" algn="l" defTabSz="914400" rtl="0" eaLnBrk="1" latinLnBrk="0" hangingPunct="1">
              <a:spcBef>
                <a:spcPts val="0"/>
              </a:spcBef>
              <a:spcAft>
                <a:spcPts val="600"/>
              </a:spcAft>
              <a:buFont typeface="Arial" panose="020B0604020202020204" pitchFamily="34" charset="0"/>
              <a:buChar char="•"/>
              <a:defRPr sz="1100" i="0" kern="1200">
                <a:solidFill>
                  <a:schemeClr val="bg2"/>
                </a:solidFill>
                <a:latin typeface="Corbel" panose="020B0503020204020204" pitchFamily="34" charset="0"/>
                <a:ea typeface="+mn-ea"/>
                <a:cs typeface="+mn-cs"/>
              </a:defRPr>
            </a:lvl8pPr>
            <a:lvl9pPr marL="344488" indent="-173038" algn="l" defTabSz="914400" rtl="0" eaLnBrk="1" latinLnBrk="0" hangingPunct="1">
              <a:spcBef>
                <a:spcPct val="20000"/>
              </a:spcBef>
              <a:spcAft>
                <a:spcPts val="600"/>
              </a:spcAft>
              <a:buFont typeface="Arial" panose="020B0604020202020204" pitchFamily="34" charset="0"/>
              <a:buChar char="•"/>
              <a:defRPr sz="1100" i="0" kern="1200">
                <a:solidFill>
                  <a:schemeClr val="bg2"/>
                </a:solidFill>
                <a:latin typeface="Corbel" panose="020B0503020204020204" pitchFamily="34" charset="0"/>
                <a:ea typeface="+mn-ea"/>
                <a:cs typeface="+mn-cs"/>
              </a:defRPr>
            </a:lvl9pPr>
          </a:lstStyle>
          <a:p>
            <a:r>
              <a:rPr lang="en-US" dirty="0">
                <a:solidFill>
                  <a:schemeClr val="accent3">
                    <a:lumMod val="60000"/>
                    <a:lumOff val="40000"/>
                  </a:schemeClr>
                </a:solidFill>
              </a:rPr>
              <a:t>page 10- 27</a:t>
            </a:r>
          </a:p>
        </p:txBody>
      </p:sp>
      <p:sp>
        <p:nvSpPr>
          <p:cNvPr id="18" name="Text Placeholder 20">
            <a:extLst>
              <a:ext uri="{FF2B5EF4-FFF2-40B4-BE49-F238E27FC236}">
                <a16:creationId xmlns:a16="http://schemas.microsoft.com/office/drawing/2014/main" xmlns="" id="{0A90EB84-8FDC-554C-BD8C-5FF425A3B24D}"/>
              </a:ext>
            </a:extLst>
          </p:cNvPr>
          <p:cNvSpPr txBox="1">
            <a:spLocks/>
          </p:cNvSpPr>
          <p:nvPr/>
        </p:nvSpPr>
        <p:spPr>
          <a:xfrm>
            <a:off x="6066155" y="3060476"/>
            <a:ext cx="1497013" cy="295466"/>
          </a:xfrm>
          <a:prstGeom prst="rect">
            <a:avLst/>
          </a:prstGeom>
        </p:spPr>
        <p:txBody>
          <a:bodyPr vert="horz" lIns="0" tIns="0" rIns="0" bIns="0" rtlCol="0" anchor="b">
            <a:noAutofit/>
          </a:bodyPr>
          <a:lstStyle>
            <a:lvl1pPr marL="0" indent="0" algn="l" defTabSz="914400" rtl="0" eaLnBrk="1" latinLnBrk="0" hangingPunct="1">
              <a:lnSpc>
                <a:spcPct val="120000"/>
              </a:lnSpc>
              <a:spcBef>
                <a:spcPts val="600"/>
              </a:spcBef>
              <a:spcAft>
                <a:spcPts val="1200"/>
              </a:spcAft>
              <a:buFont typeface="Arial" panose="020B0604020202020204" pitchFamily="34" charset="0"/>
              <a:buNone/>
              <a:defRPr sz="1600" b="0" i="1" kern="1200" spc="0">
                <a:solidFill>
                  <a:schemeClr val="bg2"/>
                </a:solidFill>
                <a:latin typeface="Corbel" panose="020B0503020204020204" pitchFamily="34" charset="0"/>
                <a:ea typeface="+mn-ea"/>
                <a:cs typeface="+mn-cs"/>
              </a:defRPr>
            </a:lvl1pPr>
            <a:lvl2pPr marL="0" indent="0" algn="l" defTabSz="914400" rtl="0" eaLnBrk="1" latinLnBrk="0" hangingPunct="1">
              <a:lnSpc>
                <a:spcPct val="100000"/>
              </a:lnSpc>
              <a:spcBef>
                <a:spcPts val="0"/>
              </a:spcBef>
              <a:spcAft>
                <a:spcPts val="600"/>
              </a:spcAft>
              <a:buFont typeface="Arial" panose="020B0604020202020204" pitchFamily="34" charset="0"/>
              <a:buNone/>
              <a:defRPr sz="1500" i="0" kern="1200">
                <a:solidFill>
                  <a:schemeClr val="tx2"/>
                </a:solidFill>
                <a:latin typeface="+mn-lt"/>
                <a:ea typeface="+mn-ea"/>
                <a:cs typeface="+mn-cs"/>
              </a:defRPr>
            </a:lvl2pPr>
            <a:lvl3pPr marL="0" indent="0" algn="l" defTabSz="914400" rtl="0" eaLnBrk="1" latinLnBrk="0" hangingPunct="1">
              <a:lnSpc>
                <a:spcPct val="110000"/>
              </a:lnSpc>
              <a:spcBef>
                <a:spcPts val="600"/>
              </a:spcBef>
              <a:spcAft>
                <a:spcPts val="0"/>
              </a:spcAft>
              <a:buFont typeface="Arial" panose="020B0604020202020204" pitchFamily="34" charset="0"/>
              <a:buNone/>
              <a:defRPr sz="1100" b="1" i="0" kern="1200">
                <a:solidFill>
                  <a:schemeClr val="tx2"/>
                </a:solidFill>
                <a:latin typeface="+mn-lt"/>
                <a:ea typeface="+mn-ea"/>
                <a:cs typeface="Microsoft New Tai Lue" panose="020B0502040204020203" pitchFamily="34" charset="0"/>
              </a:defRPr>
            </a:lvl3pPr>
            <a:lvl4pPr marL="0" indent="0" algn="l" defTabSz="914400" rtl="0" eaLnBrk="1" latinLnBrk="0" hangingPunct="1">
              <a:lnSpc>
                <a:spcPct val="114000"/>
              </a:lnSpc>
              <a:spcBef>
                <a:spcPts val="600"/>
              </a:spcBef>
              <a:spcAft>
                <a:spcPts val="600"/>
              </a:spcAft>
              <a:buFont typeface="Arial" panose="020B0604020202020204" pitchFamily="34" charset="0"/>
              <a:buNone/>
              <a:defRPr sz="1100" i="0" kern="1200">
                <a:solidFill>
                  <a:schemeClr val="tx2"/>
                </a:solidFill>
                <a:latin typeface="+mn-lt"/>
                <a:ea typeface="+mn-ea"/>
                <a:cs typeface="Microsoft New Tai Lue" panose="020B0502040204020203" pitchFamily="34" charset="0"/>
              </a:defRPr>
            </a:lvl4pPr>
            <a:lvl5pPr marL="171450" indent="0" algn="l" defTabSz="914400" rtl="0" eaLnBrk="1" latinLnBrk="0" hangingPunct="1">
              <a:lnSpc>
                <a:spcPct val="113000"/>
              </a:lnSpc>
              <a:spcBef>
                <a:spcPts val="0"/>
              </a:spcBef>
              <a:spcAft>
                <a:spcPts val="600"/>
              </a:spcAft>
              <a:buFont typeface="Arial" panose="020B0604020202020204" pitchFamily="34" charset="0"/>
              <a:buNone/>
              <a:defRPr sz="1100" i="0" kern="1200">
                <a:solidFill>
                  <a:schemeClr val="tx2"/>
                </a:solidFill>
                <a:latin typeface="+mn-lt"/>
                <a:ea typeface="+mn-ea"/>
                <a:cs typeface="Microsoft New Tai Lue" panose="020B0502040204020203" pitchFamily="34" charset="0"/>
              </a:defRPr>
            </a:lvl5pPr>
            <a:lvl6pPr marL="344488" indent="-173038" algn="l" defTabSz="914400" rtl="0" eaLnBrk="1" latinLnBrk="0" hangingPunct="1">
              <a:lnSpc>
                <a:spcPct val="85000"/>
              </a:lnSpc>
              <a:spcBef>
                <a:spcPct val="20000"/>
              </a:spcBef>
              <a:spcAft>
                <a:spcPts val="600"/>
              </a:spcAft>
              <a:buFont typeface="Arial" panose="020B0604020202020204" pitchFamily="34" charset="0"/>
              <a:buChar char="•"/>
              <a:defRPr sz="1100" i="0" kern="1200" baseline="0">
                <a:solidFill>
                  <a:schemeClr val="tx2"/>
                </a:solidFill>
                <a:latin typeface="+mn-lt"/>
                <a:ea typeface="+mn-ea"/>
                <a:cs typeface="+mn-cs"/>
              </a:defRPr>
            </a:lvl6pPr>
            <a:lvl7pPr marL="0" indent="0" algn="l" defTabSz="914400" rtl="0" eaLnBrk="1" latinLnBrk="0" hangingPunct="1">
              <a:spcBef>
                <a:spcPts val="600"/>
              </a:spcBef>
              <a:spcAft>
                <a:spcPts val="600"/>
              </a:spcAft>
              <a:buClr>
                <a:schemeClr val="bg2"/>
              </a:buClr>
              <a:buFont typeface="Arial" panose="020B0604020202020204" pitchFamily="34" charset="0"/>
              <a:buChar char="​"/>
              <a:defRPr sz="1500" i="0" kern="1200" baseline="0">
                <a:solidFill>
                  <a:schemeClr val="bg2"/>
                </a:solidFill>
                <a:latin typeface="Corbel" panose="020B0503020204020204" pitchFamily="34" charset="0"/>
                <a:ea typeface="+mn-ea"/>
                <a:cs typeface="+mn-cs"/>
              </a:defRPr>
            </a:lvl7pPr>
            <a:lvl8pPr marL="171450" indent="-171450" algn="l" defTabSz="914400" rtl="0" eaLnBrk="1" latinLnBrk="0" hangingPunct="1">
              <a:spcBef>
                <a:spcPts val="0"/>
              </a:spcBef>
              <a:spcAft>
                <a:spcPts val="600"/>
              </a:spcAft>
              <a:buFont typeface="Arial" panose="020B0604020202020204" pitchFamily="34" charset="0"/>
              <a:buChar char="•"/>
              <a:defRPr sz="1100" i="0" kern="1200">
                <a:solidFill>
                  <a:schemeClr val="bg2"/>
                </a:solidFill>
                <a:latin typeface="Corbel" panose="020B0503020204020204" pitchFamily="34" charset="0"/>
                <a:ea typeface="+mn-ea"/>
                <a:cs typeface="+mn-cs"/>
              </a:defRPr>
            </a:lvl8pPr>
            <a:lvl9pPr marL="344488" indent="-173038" algn="l" defTabSz="914400" rtl="0" eaLnBrk="1" latinLnBrk="0" hangingPunct="1">
              <a:spcBef>
                <a:spcPct val="20000"/>
              </a:spcBef>
              <a:spcAft>
                <a:spcPts val="600"/>
              </a:spcAft>
              <a:buFont typeface="Arial" panose="020B0604020202020204" pitchFamily="34" charset="0"/>
              <a:buChar char="•"/>
              <a:defRPr sz="1100" i="0" kern="1200">
                <a:solidFill>
                  <a:schemeClr val="bg2"/>
                </a:solidFill>
                <a:latin typeface="Corbel" panose="020B0503020204020204" pitchFamily="34" charset="0"/>
                <a:ea typeface="+mn-ea"/>
                <a:cs typeface="+mn-cs"/>
              </a:defRPr>
            </a:lvl9pPr>
          </a:lstStyle>
          <a:p>
            <a:r>
              <a:rPr lang="en-US" dirty="0">
                <a:solidFill>
                  <a:schemeClr val="accent3">
                    <a:lumMod val="60000"/>
                    <a:lumOff val="40000"/>
                  </a:schemeClr>
                </a:solidFill>
              </a:rPr>
              <a:t>page 28 - 34</a:t>
            </a:r>
          </a:p>
        </p:txBody>
      </p:sp>
      <p:sp>
        <p:nvSpPr>
          <p:cNvPr id="24" name="Text Placeholder 13">
            <a:extLst>
              <a:ext uri="{FF2B5EF4-FFF2-40B4-BE49-F238E27FC236}">
                <a16:creationId xmlns:a16="http://schemas.microsoft.com/office/drawing/2014/main" xmlns="" id="{CB2FB77F-1B43-9547-AD86-A7173BEE6B9C}"/>
              </a:ext>
            </a:extLst>
          </p:cNvPr>
          <p:cNvSpPr txBox="1">
            <a:spLocks/>
          </p:cNvSpPr>
          <p:nvPr/>
        </p:nvSpPr>
        <p:spPr>
          <a:xfrm>
            <a:off x="2679895" y="3897791"/>
            <a:ext cx="1497013" cy="1083733"/>
          </a:xfrm>
          <a:prstGeom prst="rect">
            <a:avLst/>
          </a:prstGeom>
        </p:spPr>
        <p:txBody>
          <a:bodyPr vert="horz" lIns="0" tIns="0" rIns="0" bIns="0" rtlCol="0">
            <a:noAutofit/>
          </a:bodyPr>
          <a:lstStyle>
            <a:lvl1pPr marL="0" indent="0" algn="l" defTabSz="914400" rtl="0" eaLnBrk="1" latinLnBrk="0" hangingPunct="1">
              <a:lnSpc>
                <a:spcPct val="120000"/>
              </a:lnSpc>
              <a:spcBef>
                <a:spcPts val="600"/>
              </a:spcBef>
              <a:spcAft>
                <a:spcPts val="1200"/>
              </a:spcAft>
              <a:buFont typeface="Arial" panose="020B0604020202020204" pitchFamily="34" charset="0"/>
              <a:buNone/>
              <a:defRPr sz="6600" b="1" i="0" kern="1200" spc="-300">
                <a:solidFill>
                  <a:schemeClr val="accent5"/>
                </a:solidFill>
                <a:latin typeface="+mj-lt"/>
                <a:ea typeface="+mn-ea"/>
                <a:cs typeface="Calibri" panose="020F0502020204030204" pitchFamily="34" charset="0"/>
              </a:defRPr>
            </a:lvl1pPr>
            <a:lvl2pPr marL="0" indent="0" algn="l" defTabSz="914400" rtl="0" eaLnBrk="1" latinLnBrk="0" hangingPunct="1">
              <a:lnSpc>
                <a:spcPct val="100000"/>
              </a:lnSpc>
              <a:spcBef>
                <a:spcPts val="600"/>
              </a:spcBef>
              <a:spcAft>
                <a:spcPts val="0"/>
              </a:spcAft>
              <a:buFont typeface="Arial" panose="020B0604020202020204" pitchFamily="34" charset="0"/>
              <a:buNone/>
              <a:defRPr sz="1400" i="0" kern="1200">
                <a:solidFill>
                  <a:schemeClr val="tx2"/>
                </a:solidFill>
                <a:latin typeface="Calibri" panose="020F0502020204030204" pitchFamily="34" charset="0"/>
                <a:ea typeface="+mn-ea"/>
                <a:cs typeface="Calibri" panose="020F0502020204030204" pitchFamily="34" charset="0"/>
              </a:defRPr>
            </a:lvl2pPr>
            <a:lvl3pPr marL="0" indent="0" algn="l" defTabSz="914400" rtl="0" eaLnBrk="1" latinLnBrk="0" hangingPunct="1">
              <a:lnSpc>
                <a:spcPct val="110000"/>
              </a:lnSpc>
              <a:spcBef>
                <a:spcPts val="600"/>
              </a:spcBef>
              <a:spcAft>
                <a:spcPts val="0"/>
              </a:spcAft>
              <a:buFont typeface="Arial" panose="020B0604020202020204" pitchFamily="34" charset="0"/>
              <a:buNone/>
              <a:defRPr sz="1100" b="1" i="0" kern="1200">
                <a:solidFill>
                  <a:schemeClr val="tx2"/>
                </a:solidFill>
                <a:latin typeface="Calibri" panose="020F0502020204030204" pitchFamily="34" charset="0"/>
                <a:ea typeface="+mn-ea"/>
                <a:cs typeface="Calibri" panose="020F0502020204030204" pitchFamily="34" charset="0"/>
              </a:defRPr>
            </a:lvl3pPr>
            <a:lvl4pPr marL="0" indent="0" algn="l" defTabSz="914400" rtl="0" eaLnBrk="1" latinLnBrk="0" hangingPunct="1">
              <a:lnSpc>
                <a:spcPct val="105000"/>
              </a:lnSpc>
              <a:spcBef>
                <a:spcPts val="600"/>
              </a:spcBef>
              <a:spcAft>
                <a:spcPts val="600"/>
              </a:spcAft>
              <a:buFont typeface="Arial" panose="020B0604020202020204" pitchFamily="34" charset="0"/>
              <a:buNone/>
              <a:defRPr sz="1100" i="0" kern="1200">
                <a:solidFill>
                  <a:schemeClr val="tx2"/>
                </a:solidFill>
                <a:latin typeface="Calibri" panose="020F0502020204030204" pitchFamily="34" charset="0"/>
                <a:ea typeface="+mn-ea"/>
                <a:cs typeface="Calibri" panose="020F0502020204030204" pitchFamily="34" charset="0"/>
              </a:defRPr>
            </a:lvl4pPr>
            <a:lvl5pPr marL="171450" indent="0" algn="l" defTabSz="914400" rtl="0" eaLnBrk="1" latinLnBrk="0" hangingPunct="1">
              <a:lnSpc>
                <a:spcPct val="105000"/>
              </a:lnSpc>
              <a:spcBef>
                <a:spcPts val="0"/>
              </a:spcBef>
              <a:spcAft>
                <a:spcPts val="600"/>
              </a:spcAft>
              <a:buFont typeface="Arial" panose="020B0604020202020204" pitchFamily="34" charset="0"/>
              <a:buNone/>
              <a:defRPr sz="1100" i="0" kern="1200">
                <a:solidFill>
                  <a:schemeClr val="tx2"/>
                </a:solidFill>
                <a:latin typeface="Calibri" panose="020F0502020204030204" pitchFamily="34" charset="0"/>
                <a:ea typeface="+mn-ea"/>
                <a:cs typeface="Calibri" panose="020F0502020204030204" pitchFamily="34" charset="0"/>
              </a:defRPr>
            </a:lvl5pPr>
            <a:lvl6pPr marL="344488" indent="-173038" algn="l" defTabSz="914400" rtl="0" eaLnBrk="1" latinLnBrk="0" hangingPunct="1">
              <a:lnSpc>
                <a:spcPct val="85000"/>
              </a:lnSpc>
              <a:spcBef>
                <a:spcPct val="20000"/>
              </a:spcBef>
              <a:spcAft>
                <a:spcPts val="600"/>
              </a:spcAft>
              <a:buFont typeface="Arial" panose="020B0604020202020204" pitchFamily="34" charset="0"/>
              <a:buChar char="•"/>
              <a:defRPr sz="1100" i="0" kern="1200" baseline="0">
                <a:solidFill>
                  <a:schemeClr val="tx2"/>
                </a:solidFill>
                <a:latin typeface="Calibri" panose="020F0502020204030204" pitchFamily="34" charset="0"/>
                <a:ea typeface="+mn-ea"/>
                <a:cs typeface="Calibri" panose="020F0502020204030204" pitchFamily="34" charset="0"/>
              </a:defRPr>
            </a:lvl6pPr>
            <a:lvl7pPr marL="0" indent="0" algn="l" defTabSz="914400" rtl="0" eaLnBrk="1" latinLnBrk="0" hangingPunct="1">
              <a:spcBef>
                <a:spcPts val="600"/>
              </a:spcBef>
              <a:spcAft>
                <a:spcPts val="600"/>
              </a:spcAft>
              <a:buClr>
                <a:schemeClr val="bg2"/>
              </a:buClr>
              <a:buFont typeface="Arial" panose="020B0604020202020204" pitchFamily="34" charset="0"/>
              <a:buChar char="​"/>
              <a:defRPr sz="1500" i="0" kern="1200" baseline="0">
                <a:solidFill>
                  <a:schemeClr val="bg2"/>
                </a:solidFill>
                <a:latin typeface="Calibri" panose="020F0502020204030204" pitchFamily="34" charset="0"/>
                <a:ea typeface="+mn-ea"/>
                <a:cs typeface="Calibri" panose="020F0502020204030204" pitchFamily="34" charset="0"/>
              </a:defRPr>
            </a:lvl7pPr>
            <a:lvl8pPr marL="171450" indent="-171450" algn="l" defTabSz="914400" rtl="0" eaLnBrk="1" latinLnBrk="0" hangingPunct="1">
              <a:spcBef>
                <a:spcPts val="0"/>
              </a:spcBef>
              <a:spcAft>
                <a:spcPts val="600"/>
              </a:spcAft>
              <a:buFont typeface="Arial" panose="020B0604020202020204" pitchFamily="34" charset="0"/>
              <a:buChar char="•"/>
              <a:defRPr sz="1100" i="0" kern="1200">
                <a:solidFill>
                  <a:schemeClr val="bg2"/>
                </a:solidFill>
                <a:latin typeface="Calibri" panose="020F0502020204030204" pitchFamily="34" charset="0"/>
                <a:ea typeface="+mn-ea"/>
                <a:cs typeface="Calibri" panose="020F0502020204030204" pitchFamily="34" charset="0"/>
              </a:defRPr>
            </a:lvl8pPr>
            <a:lvl9pPr marL="344488" indent="-173038" algn="l" defTabSz="914400" rtl="0" eaLnBrk="1" latinLnBrk="0" hangingPunct="1">
              <a:spcBef>
                <a:spcPct val="20000"/>
              </a:spcBef>
              <a:spcAft>
                <a:spcPts val="600"/>
              </a:spcAft>
              <a:buFont typeface="Arial" panose="020B0604020202020204" pitchFamily="34" charset="0"/>
              <a:buChar char="•"/>
              <a:defRPr sz="1100" i="0" kern="1200">
                <a:solidFill>
                  <a:schemeClr val="bg2"/>
                </a:solidFill>
                <a:latin typeface="Calibri" panose="020F0502020204030204" pitchFamily="34" charset="0"/>
                <a:ea typeface="+mn-ea"/>
                <a:cs typeface="Calibri" panose="020F0502020204030204" pitchFamily="34" charset="0"/>
              </a:defRPr>
            </a:lvl9pPr>
          </a:lstStyle>
          <a:p>
            <a:r>
              <a:rPr lang="en-US" dirty="0">
                <a:solidFill>
                  <a:schemeClr val="accent3">
                    <a:lumMod val="60000"/>
                    <a:lumOff val="40000"/>
                  </a:schemeClr>
                </a:solidFill>
              </a:rPr>
              <a:t>1</a:t>
            </a:r>
          </a:p>
        </p:txBody>
      </p:sp>
      <p:sp>
        <p:nvSpPr>
          <p:cNvPr id="25" name="Text Placeholder 14">
            <a:extLst>
              <a:ext uri="{FF2B5EF4-FFF2-40B4-BE49-F238E27FC236}">
                <a16:creationId xmlns:a16="http://schemas.microsoft.com/office/drawing/2014/main" xmlns="" id="{31B79E68-E264-4B4D-8876-0404E81A3694}"/>
              </a:ext>
            </a:extLst>
          </p:cNvPr>
          <p:cNvSpPr txBox="1">
            <a:spLocks/>
          </p:cNvSpPr>
          <p:nvPr/>
        </p:nvSpPr>
        <p:spPr>
          <a:xfrm>
            <a:off x="4363042" y="3897791"/>
            <a:ext cx="1497013" cy="1083733"/>
          </a:xfrm>
          <a:prstGeom prst="rect">
            <a:avLst/>
          </a:prstGeom>
        </p:spPr>
        <p:txBody>
          <a:bodyPr vert="horz" lIns="0" tIns="0" rIns="0" bIns="0" rtlCol="0">
            <a:noAutofit/>
          </a:bodyPr>
          <a:lstStyle>
            <a:lvl1pPr marL="0" indent="0" algn="l" defTabSz="914400" rtl="0" eaLnBrk="1" latinLnBrk="0" hangingPunct="1">
              <a:lnSpc>
                <a:spcPct val="120000"/>
              </a:lnSpc>
              <a:spcBef>
                <a:spcPts val="600"/>
              </a:spcBef>
              <a:spcAft>
                <a:spcPts val="1200"/>
              </a:spcAft>
              <a:buFont typeface="Arial" panose="020B0604020202020204" pitchFamily="34" charset="0"/>
              <a:buNone/>
              <a:defRPr sz="6600" b="1" i="0" kern="1200" spc="-300">
                <a:solidFill>
                  <a:schemeClr val="accent5"/>
                </a:solidFill>
                <a:latin typeface="+mj-lt"/>
                <a:ea typeface="+mn-ea"/>
                <a:cs typeface="Calibri" panose="020F0502020204030204" pitchFamily="34" charset="0"/>
              </a:defRPr>
            </a:lvl1pPr>
            <a:lvl2pPr marL="0" indent="0" algn="l" defTabSz="914400" rtl="0" eaLnBrk="1" latinLnBrk="0" hangingPunct="1">
              <a:lnSpc>
                <a:spcPct val="100000"/>
              </a:lnSpc>
              <a:spcBef>
                <a:spcPts val="600"/>
              </a:spcBef>
              <a:spcAft>
                <a:spcPts val="0"/>
              </a:spcAft>
              <a:buFont typeface="Arial" panose="020B0604020202020204" pitchFamily="34" charset="0"/>
              <a:buNone/>
              <a:defRPr sz="1400" i="0" kern="1200">
                <a:solidFill>
                  <a:schemeClr val="tx2"/>
                </a:solidFill>
                <a:latin typeface="Calibri" panose="020F0502020204030204" pitchFamily="34" charset="0"/>
                <a:ea typeface="+mn-ea"/>
                <a:cs typeface="Calibri" panose="020F0502020204030204" pitchFamily="34" charset="0"/>
              </a:defRPr>
            </a:lvl2pPr>
            <a:lvl3pPr marL="0" indent="0" algn="l" defTabSz="914400" rtl="0" eaLnBrk="1" latinLnBrk="0" hangingPunct="1">
              <a:lnSpc>
                <a:spcPct val="110000"/>
              </a:lnSpc>
              <a:spcBef>
                <a:spcPts val="600"/>
              </a:spcBef>
              <a:spcAft>
                <a:spcPts val="0"/>
              </a:spcAft>
              <a:buFont typeface="Arial" panose="020B0604020202020204" pitchFamily="34" charset="0"/>
              <a:buNone/>
              <a:defRPr sz="1100" b="1" i="0" kern="1200">
                <a:solidFill>
                  <a:schemeClr val="tx2"/>
                </a:solidFill>
                <a:latin typeface="Calibri" panose="020F0502020204030204" pitchFamily="34" charset="0"/>
                <a:ea typeface="+mn-ea"/>
                <a:cs typeface="Calibri" panose="020F0502020204030204" pitchFamily="34" charset="0"/>
              </a:defRPr>
            </a:lvl3pPr>
            <a:lvl4pPr marL="0" indent="0" algn="l" defTabSz="914400" rtl="0" eaLnBrk="1" latinLnBrk="0" hangingPunct="1">
              <a:lnSpc>
                <a:spcPct val="105000"/>
              </a:lnSpc>
              <a:spcBef>
                <a:spcPts val="600"/>
              </a:spcBef>
              <a:spcAft>
                <a:spcPts val="600"/>
              </a:spcAft>
              <a:buFont typeface="Arial" panose="020B0604020202020204" pitchFamily="34" charset="0"/>
              <a:buNone/>
              <a:defRPr sz="1100" i="0" kern="1200">
                <a:solidFill>
                  <a:schemeClr val="tx2"/>
                </a:solidFill>
                <a:latin typeface="Calibri" panose="020F0502020204030204" pitchFamily="34" charset="0"/>
                <a:ea typeface="+mn-ea"/>
                <a:cs typeface="Calibri" panose="020F0502020204030204" pitchFamily="34" charset="0"/>
              </a:defRPr>
            </a:lvl4pPr>
            <a:lvl5pPr marL="171450" indent="0" algn="l" defTabSz="914400" rtl="0" eaLnBrk="1" latinLnBrk="0" hangingPunct="1">
              <a:lnSpc>
                <a:spcPct val="105000"/>
              </a:lnSpc>
              <a:spcBef>
                <a:spcPts val="0"/>
              </a:spcBef>
              <a:spcAft>
                <a:spcPts val="600"/>
              </a:spcAft>
              <a:buFont typeface="Arial" panose="020B0604020202020204" pitchFamily="34" charset="0"/>
              <a:buNone/>
              <a:defRPr sz="1100" i="0" kern="1200">
                <a:solidFill>
                  <a:schemeClr val="tx2"/>
                </a:solidFill>
                <a:latin typeface="Calibri" panose="020F0502020204030204" pitchFamily="34" charset="0"/>
                <a:ea typeface="+mn-ea"/>
                <a:cs typeface="Calibri" panose="020F0502020204030204" pitchFamily="34" charset="0"/>
              </a:defRPr>
            </a:lvl5pPr>
            <a:lvl6pPr marL="344488" indent="-173038" algn="l" defTabSz="914400" rtl="0" eaLnBrk="1" latinLnBrk="0" hangingPunct="1">
              <a:lnSpc>
                <a:spcPct val="85000"/>
              </a:lnSpc>
              <a:spcBef>
                <a:spcPct val="20000"/>
              </a:spcBef>
              <a:spcAft>
                <a:spcPts val="600"/>
              </a:spcAft>
              <a:buFont typeface="Arial" panose="020B0604020202020204" pitchFamily="34" charset="0"/>
              <a:buChar char="•"/>
              <a:defRPr sz="1100" i="0" kern="1200" baseline="0">
                <a:solidFill>
                  <a:schemeClr val="tx2"/>
                </a:solidFill>
                <a:latin typeface="Calibri" panose="020F0502020204030204" pitchFamily="34" charset="0"/>
                <a:ea typeface="+mn-ea"/>
                <a:cs typeface="Calibri" panose="020F0502020204030204" pitchFamily="34" charset="0"/>
              </a:defRPr>
            </a:lvl6pPr>
            <a:lvl7pPr marL="0" indent="0" algn="l" defTabSz="914400" rtl="0" eaLnBrk="1" latinLnBrk="0" hangingPunct="1">
              <a:spcBef>
                <a:spcPts val="600"/>
              </a:spcBef>
              <a:spcAft>
                <a:spcPts val="600"/>
              </a:spcAft>
              <a:buClr>
                <a:schemeClr val="bg2"/>
              </a:buClr>
              <a:buFont typeface="Arial" panose="020B0604020202020204" pitchFamily="34" charset="0"/>
              <a:buChar char="​"/>
              <a:defRPr sz="1500" i="0" kern="1200" baseline="0">
                <a:solidFill>
                  <a:schemeClr val="bg2"/>
                </a:solidFill>
                <a:latin typeface="Calibri" panose="020F0502020204030204" pitchFamily="34" charset="0"/>
                <a:ea typeface="+mn-ea"/>
                <a:cs typeface="Calibri" panose="020F0502020204030204" pitchFamily="34" charset="0"/>
              </a:defRPr>
            </a:lvl7pPr>
            <a:lvl8pPr marL="171450" indent="-171450" algn="l" defTabSz="914400" rtl="0" eaLnBrk="1" latinLnBrk="0" hangingPunct="1">
              <a:spcBef>
                <a:spcPts val="0"/>
              </a:spcBef>
              <a:spcAft>
                <a:spcPts val="600"/>
              </a:spcAft>
              <a:buFont typeface="Arial" panose="020B0604020202020204" pitchFamily="34" charset="0"/>
              <a:buChar char="•"/>
              <a:defRPr sz="1100" i="0" kern="1200">
                <a:solidFill>
                  <a:schemeClr val="bg2"/>
                </a:solidFill>
                <a:latin typeface="Calibri" panose="020F0502020204030204" pitchFamily="34" charset="0"/>
                <a:ea typeface="+mn-ea"/>
                <a:cs typeface="Calibri" panose="020F0502020204030204" pitchFamily="34" charset="0"/>
              </a:defRPr>
            </a:lvl8pPr>
            <a:lvl9pPr marL="344488" indent="-173038" algn="l" defTabSz="914400" rtl="0" eaLnBrk="1" latinLnBrk="0" hangingPunct="1">
              <a:spcBef>
                <a:spcPct val="20000"/>
              </a:spcBef>
              <a:spcAft>
                <a:spcPts val="600"/>
              </a:spcAft>
              <a:buFont typeface="Arial" panose="020B0604020202020204" pitchFamily="34" charset="0"/>
              <a:buChar char="•"/>
              <a:defRPr sz="1100" i="0" kern="1200">
                <a:solidFill>
                  <a:schemeClr val="bg2"/>
                </a:solidFill>
                <a:latin typeface="Calibri" panose="020F0502020204030204" pitchFamily="34" charset="0"/>
                <a:ea typeface="+mn-ea"/>
                <a:cs typeface="Calibri" panose="020F0502020204030204" pitchFamily="34" charset="0"/>
              </a:defRPr>
            </a:lvl9pPr>
          </a:lstStyle>
          <a:p>
            <a:r>
              <a:rPr lang="en-US" dirty="0">
                <a:solidFill>
                  <a:schemeClr val="accent3">
                    <a:lumMod val="60000"/>
                    <a:lumOff val="40000"/>
                  </a:schemeClr>
                </a:solidFill>
              </a:rPr>
              <a:t>2</a:t>
            </a:r>
          </a:p>
        </p:txBody>
      </p:sp>
      <p:sp>
        <p:nvSpPr>
          <p:cNvPr id="28" name="Text Placeholder 18">
            <a:extLst>
              <a:ext uri="{FF2B5EF4-FFF2-40B4-BE49-F238E27FC236}">
                <a16:creationId xmlns:a16="http://schemas.microsoft.com/office/drawing/2014/main" xmlns="" id="{6848E331-EE05-5E4A-8530-EEA996795D03}"/>
              </a:ext>
            </a:extLst>
          </p:cNvPr>
          <p:cNvSpPr txBox="1">
            <a:spLocks/>
          </p:cNvSpPr>
          <p:nvPr/>
        </p:nvSpPr>
        <p:spPr>
          <a:xfrm>
            <a:off x="2679895" y="3806057"/>
            <a:ext cx="1497013" cy="295466"/>
          </a:xfrm>
          <a:prstGeom prst="rect">
            <a:avLst/>
          </a:prstGeom>
        </p:spPr>
        <p:txBody>
          <a:bodyPr vert="horz" lIns="0" tIns="0" rIns="0" bIns="0" rtlCol="0" anchor="b">
            <a:noAutofit/>
          </a:bodyPr>
          <a:lstStyle>
            <a:lvl1pPr marL="0" indent="0" algn="l" defTabSz="914400" rtl="0" eaLnBrk="1" latinLnBrk="0" hangingPunct="1">
              <a:lnSpc>
                <a:spcPct val="120000"/>
              </a:lnSpc>
              <a:spcBef>
                <a:spcPts val="600"/>
              </a:spcBef>
              <a:spcAft>
                <a:spcPts val="1200"/>
              </a:spcAft>
              <a:buFont typeface="Arial" panose="020B0604020202020204" pitchFamily="34" charset="0"/>
              <a:buNone/>
              <a:defRPr sz="1600" b="0" i="1" kern="1200" spc="0">
                <a:solidFill>
                  <a:schemeClr val="bg2"/>
                </a:solidFill>
                <a:latin typeface="Corbel" panose="020B0503020204020204" pitchFamily="34" charset="0"/>
                <a:ea typeface="+mn-ea"/>
                <a:cs typeface="Calibri" panose="020F0502020204030204" pitchFamily="34" charset="0"/>
              </a:defRPr>
            </a:lvl1pPr>
            <a:lvl2pPr marL="0" indent="0" algn="l" defTabSz="914400" rtl="0" eaLnBrk="1" latinLnBrk="0" hangingPunct="1">
              <a:lnSpc>
                <a:spcPct val="100000"/>
              </a:lnSpc>
              <a:spcBef>
                <a:spcPts val="600"/>
              </a:spcBef>
              <a:spcAft>
                <a:spcPts val="0"/>
              </a:spcAft>
              <a:buFont typeface="Arial" panose="020B0604020202020204" pitchFamily="34" charset="0"/>
              <a:buNone/>
              <a:defRPr sz="1400" i="0" kern="1200">
                <a:solidFill>
                  <a:schemeClr val="tx2"/>
                </a:solidFill>
                <a:latin typeface="Calibri" panose="020F0502020204030204" pitchFamily="34" charset="0"/>
                <a:ea typeface="+mn-ea"/>
                <a:cs typeface="Calibri" panose="020F0502020204030204" pitchFamily="34" charset="0"/>
              </a:defRPr>
            </a:lvl2pPr>
            <a:lvl3pPr marL="0" indent="0" algn="l" defTabSz="914400" rtl="0" eaLnBrk="1" latinLnBrk="0" hangingPunct="1">
              <a:lnSpc>
                <a:spcPct val="110000"/>
              </a:lnSpc>
              <a:spcBef>
                <a:spcPts val="600"/>
              </a:spcBef>
              <a:spcAft>
                <a:spcPts val="0"/>
              </a:spcAft>
              <a:buFont typeface="Arial" panose="020B0604020202020204" pitchFamily="34" charset="0"/>
              <a:buNone/>
              <a:defRPr sz="1100" b="1" i="0" kern="1200">
                <a:solidFill>
                  <a:schemeClr val="tx2"/>
                </a:solidFill>
                <a:latin typeface="Calibri" panose="020F0502020204030204" pitchFamily="34" charset="0"/>
                <a:ea typeface="+mn-ea"/>
                <a:cs typeface="Calibri" panose="020F0502020204030204" pitchFamily="34" charset="0"/>
              </a:defRPr>
            </a:lvl3pPr>
            <a:lvl4pPr marL="0" indent="0" algn="l" defTabSz="914400" rtl="0" eaLnBrk="1" latinLnBrk="0" hangingPunct="1">
              <a:lnSpc>
                <a:spcPct val="105000"/>
              </a:lnSpc>
              <a:spcBef>
                <a:spcPts val="600"/>
              </a:spcBef>
              <a:spcAft>
                <a:spcPts val="600"/>
              </a:spcAft>
              <a:buFont typeface="Arial" panose="020B0604020202020204" pitchFamily="34" charset="0"/>
              <a:buNone/>
              <a:defRPr sz="1100" i="0" kern="1200">
                <a:solidFill>
                  <a:schemeClr val="tx2"/>
                </a:solidFill>
                <a:latin typeface="Calibri" panose="020F0502020204030204" pitchFamily="34" charset="0"/>
                <a:ea typeface="+mn-ea"/>
                <a:cs typeface="Calibri" panose="020F0502020204030204" pitchFamily="34" charset="0"/>
              </a:defRPr>
            </a:lvl4pPr>
            <a:lvl5pPr marL="171450" indent="0" algn="l" defTabSz="914400" rtl="0" eaLnBrk="1" latinLnBrk="0" hangingPunct="1">
              <a:lnSpc>
                <a:spcPct val="105000"/>
              </a:lnSpc>
              <a:spcBef>
                <a:spcPts val="0"/>
              </a:spcBef>
              <a:spcAft>
                <a:spcPts val="600"/>
              </a:spcAft>
              <a:buFont typeface="Arial" panose="020B0604020202020204" pitchFamily="34" charset="0"/>
              <a:buNone/>
              <a:defRPr sz="1100" i="0" kern="1200">
                <a:solidFill>
                  <a:schemeClr val="tx2"/>
                </a:solidFill>
                <a:latin typeface="Calibri" panose="020F0502020204030204" pitchFamily="34" charset="0"/>
                <a:ea typeface="+mn-ea"/>
                <a:cs typeface="Calibri" panose="020F0502020204030204" pitchFamily="34" charset="0"/>
              </a:defRPr>
            </a:lvl5pPr>
            <a:lvl6pPr marL="344488" indent="-173038" algn="l" defTabSz="914400" rtl="0" eaLnBrk="1" latinLnBrk="0" hangingPunct="1">
              <a:lnSpc>
                <a:spcPct val="85000"/>
              </a:lnSpc>
              <a:spcBef>
                <a:spcPct val="20000"/>
              </a:spcBef>
              <a:spcAft>
                <a:spcPts val="600"/>
              </a:spcAft>
              <a:buFont typeface="Arial" panose="020B0604020202020204" pitchFamily="34" charset="0"/>
              <a:buChar char="•"/>
              <a:defRPr sz="1100" i="0" kern="1200" baseline="0">
                <a:solidFill>
                  <a:schemeClr val="tx2"/>
                </a:solidFill>
                <a:latin typeface="Calibri" panose="020F0502020204030204" pitchFamily="34" charset="0"/>
                <a:ea typeface="+mn-ea"/>
                <a:cs typeface="Calibri" panose="020F0502020204030204" pitchFamily="34" charset="0"/>
              </a:defRPr>
            </a:lvl6pPr>
            <a:lvl7pPr marL="0" indent="0" algn="l" defTabSz="914400" rtl="0" eaLnBrk="1" latinLnBrk="0" hangingPunct="1">
              <a:spcBef>
                <a:spcPts val="600"/>
              </a:spcBef>
              <a:spcAft>
                <a:spcPts val="600"/>
              </a:spcAft>
              <a:buClr>
                <a:schemeClr val="bg2"/>
              </a:buClr>
              <a:buFont typeface="Arial" panose="020B0604020202020204" pitchFamily="34" charset="0"/>
              <a:buChar char="​"/>
              <a:defRPr sz="1500" i="0" kern="1200" baseline="0">
                <a:solidFill>
                  <a:schemeClr val="bg2"/>
                </a:solidFill>
                <a:latin typeface="Calibri" panose="020F0502020204030204" pitchFamily="34" charset="0"/>
                <a:ea typeface="+mn-ea"/>
                <a:cs typeface="Calibri" panose="020F0502020204030204" pitchFamily="34" charset="0"/>
              </a:defRPr>
            </a:lvl7pPr>
            <a:lvl8pPr marL="171450" indent="-171450" algn="l" defTabSz="914400" rtl="0" eaLnBrk="1" latinLnBrk="0" hangingPunct="1">
              <a:spcBef>
                <a:spcPts val="0"/>
              </a:spcBef>
              <a:spcAft>
                <a:spcPts val="600"/>
              </a:spcAft>
              <a:buFont typeface="Arial" panose="020B0604020202020204" pitchFamily="34" charset="0"/>
              <a:buChar char="•"/>
              <a:defRPr sz="1100" i="0" kern="1200">
                <a:solidFill>
                  <a:schemeClr val="bg2"/>
                </a:solidFill>
                <a:latin typeface="Calibri" panose="020F0502020204030204" pitchFamily="34" charset="0"/>
                <a:ea typeface="+mn-ea"/>
                <a:cs typeface="Calibri" panose="020F0502020204030204" pitchFamily="34" charset="0"/>
              </a:defRPr>
            </a:lvl8pPr>
            <a:lvl9pPr marL="344488" indent="-173038" algn="l" defTabSz="914400" rtl="0" eaLnBrk="1" latinLnBrk="0" hangingPunct="1">
              <a:spcBef>
                <a:spcPct val="20000"/>
              </a:spcBef>
              <a:spcAft>
                <a:spcPts val="600"/>
              </a:spcAft>
              <a:buFont typeface="Arial" panose="020B0604020202020204" pitchFamily="34" charset="0"/>
              <a:buChar char="•"/>
              <a:defRPr sz="1100" i="0" kern="1200">
                <a:solidFill>
                  <a:schemeClr val="bg2"/>
                </a:solidFill>
                <a:latin typeface="Calibri" panose="020F0502020204030204" pitchFamily="34" charset="0"/>
                <a:ea typeface="+mn-ea"/>
                <a:cs typeface="Calibri" panose="020F0502020204030204" pitchFamily="34" charset="0"/>
              </a:defRPr>
            </a:lvl9pPr>
          </a:lstStyle>
          <a:p>
            <a:r>
              <a:rPr lang="en-US" dirty="0">
                <a:solidFill>
                  <a:schemeClr val="accent3">
                    <a:lumMod val="60000"/>
                    <a:lumOff val="40000"/>
                  </a:schemeClr>
                </a:solidFill>
              </a:rPr>
              <a:t>section</a:t>
            </a:r>
          </a:p>
        </p:txBody>
      </p:sp>
      <p:sp>
        <p:nvSpPr>
          <p:cNvPr id="29" name="Text Placeholder 19">
            <a:extLst>
              <a:ext uri="{FF2B5EF4-FFF2-40B4-BE49-F238E27FC236}">
                <a16:creationId xmlns:a16="http://schemas.microsoft.com/office/drawing/2014/main" xmlns="" id="{911F6E99-FE36-4944-A8EB-AADEDFABB9B3}"/>
              </a:ext>
            </a:extLst>
          </p:cNvPr>
          <p:cNvSpPr txBox="1">
            <a:spLocks/>
          </p:cNvSpPr>
          <p:nvPr/>
        </p:nvSpPr>
        <p:spPr>
          <a:xfrm>
            <a:off x="4363042" y="3806057"/>
            <a:ext cx="1497013" cy="295466"/>
          </a:xfrm>
          <a:prstGeom prst="rect">
            <a:avLst/>
          </a:prstGeom>
        </p:spPr>
        <p:txBody>
          <a:bodyPr vert="horz" lIns="0" tIns="0" rIns="0" bIns="0" rtlCol="0" anchor="b">
            <a:noAutofit/>
          </a:bodyPr>
          <a:lstStyle>
            <a:lvl1pPr marL="0" indent="0" algn="l" defTabSz="914400" rtl="0" eaLnBrk="1" latinLnBrk="0" hangingPunct="1">
              <a:lnSpc>
                <a:spcPct val="120000"/>
              </a:lnSpc>
              <a:spcBef>
                <a:spcPts val="600"/>
              </a:spcBef>
              <a:spcAft>
                <a:spcPts val="1200"/>
              </a:spcAft>
              <a:buFont typeface="Arial" panose="020B0604020202020204" pitchFamily="34" charset="0"/>
              <a:buNone/>
              <a:defRPr sz="1600" b="0" i="1" kern="1200" spc="0">
                <a:solidFill>
                  <a:schemeClr val="bg2"/>
                </a:solidFill>
                <a:latin typeface="Corbel" panose="020B0503020204020204" pitchFamily="34" charset="0"/>
                <a:ea typeface="+mn-ea"/>
                <a:cs typeface="Calibri" panose="020F0502020204030204" pitchFamily="34" charset="0"/>
              </a:defRPr>
            </a:lvl1pPr>
            <a:lvl2pPr marL="0" indent="0" algn="l" defTabSz="914400" rtl="0" eaLnBrk="1" latinLnBrk="0" hangingPunct="1">
              <a:lnSpc>
                <a:spcPct val="100000"/>
              </a:lnSpc>
              <a:spcBef>
                <a:spcPts val="600"/>
              </a:spcBef>
              <a:spcAft>
                <a:spcPts val="0"/>
              </a:spcAft>
              <a:buFont typeface="Arial" panose="020B0604020202020204" pitchFamily="34" charset="0"/>
              <a:buNone/>
              <a:defRPr sz="1400" i="0" kern="1200">
                <a:solidFill>
                  <a:schemeClr val="tx2"/>
                </a:solidFill>
                <a:latin typeface="Calibri" panose="020F0502020204030204" pitchFamily="34" charset="0"/>
                <a:ea typeface="+mn-ea"/>
                <a:cs typeface="Calibri" panose="020F0502020204030204" pitchFamily="34" charset="0"/>
              </a:defRPr>
            </a:lvl2pPr>
            <a:lvl3pPr marL="0" indent="0" algn="l" defTabSz="914400" rtl="0" eaLnBrk="1" latinLnBrk="0" hangingPunct="1">
              <a:lnSpc>
                <a:spcPct val="110000"/>
              </a:lnSpc>
              <a:spcBef>
                <a:spcPts val="600"/>
              </a:spcBef>
              <a:spcAft>
                <a:spcPts val="0"/>
              </a:spcAft>
              <a:buFont typeface="Arial" panose="020B0604020202020204" pitchFamily="34" charset="0"/>
              <a:buNone/>
              <a:defRPr sz="1100" b="1" i="0" kern="1200">
                <a:solidFill>
                  <a:schemeClr val="tx2"/>
                </a:solidFill>
                <a:latin typeface="Calibri" panose="020F0502020204030204" pitchFamily="34" charset="0"/>
                <a:ea typeface="+mn-ea"/>
                <a:cs typeface="Calibri" panose="020F0502020204030204" pitchFamily="34" charset="0"/>
              </a:defRPr>
            </a:lvl3pPr>
            <a:lvl4pPr marL="0" indent="0" algn="l" defTabSz="914400" rtl="0" eaLnBrk="1" latinLnBrk="0" hangingPunct="1">
              <a:lnSpc>
                <a:spcPct val="105000"/>
              </a:lnSpc>
              <a:spcBef>
                <a:spcPts val="600"/>
              </a:spcBef>
              <a:spcAft>
                <a:spcPts val="600"/>
              </a:spcAft>
              <a:buFont typeface="Arial" panose="020B0604020202020204" pitchFamily="34" charset="0"/>
              <a:buNone/>
              <a:defRPr sz="1100" i="0" kern="1200">
                <a:solidFill>
                  <a:schemeClr val="tx2"/>
                </a:solidFill>
                <a:latin typeface="Calibri" panose="020F0502020204030204" pitchFamily="34" charset="0"/>
                <a:ea typeface="+mn-ea"/>
                <a:cs typeface="Calibri" panose="020F0502020204030204" pitchFamily="34" charset="0"/>
              </a:defRPr>
            </a:lvl4pPr>
            <a:lvl5pPr marL="171450" indent="0" algn="l" defTabSz="914400" rtl="0" eaLnBrk="1" latinLnBrk="0" hangingPunct="1">
              <a:lnSpc>
                <a:spcPct val="105000"/>
              </a:lnSpc>
              <a:spcBef>
                <a:spcPts val="0"/>
              </a:spcBef>
              <a:spcAft>
                <a:spcPts val="600"/>
              </a:spcAft>
              <a:buFont typeface="Arial" panose="020B0604020202020204" pitchFamily="34" charset="0"/>
              <a:buNone/>
              <a:defRPr sz="1100" i="0" kern="1200">
                <a:solidFill>
                  <a:schemeClr val="tx2"/>
                </a:solidFill>
                <a:latin typeface="Calibri" panose="020F0502020204030204" pitchFamily="34" charset="0"/>
                <a:ea typeface="+mn-ea"/>
                <a:cs typeface="Calibri" panose="020F0502020204030204" pitchFamily="34" charset="0"/>
              </a:defRPr>
            </a:lvl5pPr>
            <a:lvl6pPr marL="344488" indent="-173038" algn="l" defTabSz="914400" rtl="0" eaLnBrk="1" latinLnBrk="0" hangingPunct="1">
              <a:lnSpc>
                <a:spcPct val="85000"/>
              </a:lnSpc>
              <a:spcBef>
                <a:spcPct val="20000"/>
              </a:spcBef>
              <a:spcAft>
                <a:spcPts val="600"/>
              </a:spcAft>
              <a:buFont typeface="Arial" panose="020B0604020202020204" pitchFamily="34" charset="0"/>
              <a:buChar char="•"/>
              <a:defRPr sz="1100" i="0" kern="1200" baseline="0">
                <a:solidFill>
                  <a:schemeClr val="tx2"/>
                </a:solidFill>
                <a:latin typeface="Calibri" panose="020F0502020204030204" pitchFamily="34" charset="0"/>
                <a:ea typeface="+mn-ea"/>
                <a:cs typeface="Calibri" panose="020F0502020204030204" pitchFamily="34" charset="0"/>
              </a:defRPr>
            </a:lvl6pPr>
            <a:lvl7pPr marL="0" indent="0" algn="l" defTabSz="914400" rtl="0" eaLnBrk="1" latinLnBrk="0" hangingPunct="1">
              <a:spcBef>
                <a:spcPts val="600"/>
              </a:spcBef>
              <a:spcAft>
                <a:spcPts val="600"/>
              </a:spcAft>
              <a:buClr>
                <a:schemeClr val="bg2"/>
              </a:buClr>
              <a:buFont typeface="Arial" panose="020B0604020202020204" pitchFamily="34" charset="0"/>
              <a:buChar char="​"/>
              <a:defRPr sz="1500" i="0" kern="1200" baseline="0">
                <a:solidFill>
                  <a:schemeClr val="bg2"/>
                </a:solidFill>
                <a:latin typeface="Calibri" panose="020F0502020204030204" pitchFamily="34" charset="0"/>
                <a:ea typeface="+mn-ea"/>
                <a:cs typeface="Calibri" panose="020F0502020204030204" pitchFamily="34" charset="0"/>
              </a:defRPr>
            </a:lvl7pPr>
            <a:lvl8pPr marL="171450" indent="-171450" algn="l" defTabSz="914400" rtl="0" eaLnBrk="1" latinLnBrk="0" hangingPunct="1">
              <a:spcBef>
                <a:spcPts val="0"/>
              </a:spcBef>
              <a:spcAft>
                <a:spcPts val="600"/>
              </a:spcAft>
              <a:buFont typeface="Arial" panose="020B0604020202020204" pitchFamily="34" charset="0"/>
              <a:buChar char="•"/>
              <a:defRPr sz="1100" i="0" kern="1200">
                <a:solidFill>
                  <a:schemeClr val="bg2"/>
                </a:solidFill>
                <a:latin typeface="Calibri" panose="020F0502020204030204" pitchFamily="34" charset="0"/>
                <a:ea typeface="+mn-ea"/>
                <a:cs typeface="Calibri" panose="020F0502020204030204" pitchFamily="34" charset="0"/>
              </a:defRPr>
            </a:lvl8pPr>
            <a:lvl9pPr marL="344488" indent="-173038" algn="l" defTabSz="914400" rtl="0" eaLnBrk="1" latinLnBrk="0" hangingPunct="1">
              <a:spcBef>
                <a:spcPct val="20000"/>
              </a:spcBef>
              <a:spcAft>
                <a:spcPts val="600"/>
              </a:spcAft>
              <a:buFont typeface="Arial" panose="020B0604020202020204" pitchFamily="34" charset="0"/>
              <a:buChar char="•"/>
              <a:defRPr sz="1100" i="0" kern="1200">
                <a:solidFill>
                  <a:schemeClr val="bg2"/>
                </a:solidFill>
                <a:latin typeface="Calibri" panose="020F0502020204030204" pitchFamily="34" charset="0"/>
                <a:ea typeface="+mn-ea"/>
                <a:cs typeface="Calibri" panose="020F0502020204030204" pitchFamily="34" charset="0"/>
              </a:defRPr>
            </a:lvl9pPr>
          </a:lstStyle>
          <a:p>
            <a:r>
              <a:rPr lang="en-US" dirty="0">
                <a:solidFill>
                  <a:schemeClr val="accent3">
                    <a:lumMod val="60000"/>
                    <a:lumOff val="40000"/>
                  </a:schemeClr>
                </a:solidFill>
              </a:rPr>
              <a:t>section</a:t>
            </a:r>
          </a:p>
        </p:txBody>
      </p:sp>
      <p:graphicFrame>
        <p:nvGraphicFramePr>
          <p:cNvPr id="33" name="Table 32">
            <a:extLst>
              <a:ext uri="{FF2B5EF4-FFF2-40B4-BE49-F238E27FC236}">
                <a16:creationId xmlns:a16="http://schemas.microsoft.com/office/drawing/2014/main" xmlns="" id="{19DFCB8B-607A-8840-A760-E64A2413684D}"/>
              </a:ext>
            </a:extLst>
          </p:cNvPr>
          <p:cNvGraphicFramePr>
            <a:graphicFrameLocks noGrp="1"/>
          </p:cNvGraphicFramePr>
          <p:nvPr>
            <p:extLst>
              <p:ext uri="{D42A27DB-BD31-4B8C-83A1-F6EECF244321}">
                <p14:modId xmlns:p14="http://schemas.microsoft.com/office/powerpoint/2010/main" val="1818908013"/>
              </p:ext>
            </p:extLst>
          </p:nvPr>
        </p:nvGraphicFramePr>
        <p:xfrm>
          <a:off x="4364934" y="5015396"/>
          <a:ext cx="1497013" cy="777240"/>
        </p:xfrm>
        <a:graphic>
          <a:graphicData uri="http://schemas.openxmlformats.org/drawingml/2006/table">
            <a:tbl>
              <a:tblPr>
                <a:tableStyleId>{5C22544A-7EE6-4342-B048-85BDC9FD1C3A}</a:tableStyleId>
              </a:tblPr>
              <a:tblGrid>
                <a:gridCol w="1497013">
                  <a:extLst>
                    <a:ext uri="{9D8B030D-6E8A-4147-A177-3AD203B41FA5}">
                      <a16:colId xmlns:a16="http://schemas.microsoft.com/office/drawing/2014/main" xmlns="" val="20000"/>
                    </a:ext>
                  </a:extLst>
                </a:gridCol>
              </a:tblGrid>
              <a:tr h="7772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300" b="1" i="1" kern="100" spc="-50" baseline="0" dirty="0">
                          <a:solidFill>
                            <a:schemeClr val="tx2"/>
                          </a:solidFill>
                          <a:latin typeface="Corbel" panose="020B0503020204020204" pitchFamily="34" charset="0"/>
                        </a:rPr>
                        <a:t>IRI’s prior work on innovation metrics &amp; measurement systems</a:t>
                      </a:r>
                    </a:p>
                  </a:txBody>
                  <a:tcPr marL="0" marR="0" marT="91440" marB="91440" anchor="ctr">
                    <a:lnL w="12700" cmpd="sng">
                      <a:noFill/>
                    </a:lnL>
                    <a:lnR w="12700" cmpd="sng">
                      <a:noFill/>
                    </a:lnR>
                    <a:lnT w="3175" cap="flat" cmpd="sng" algn="ctr">
                      <a:solidFill>
                        <a:schemeClr val="tx2"/>
                      </a:solidFill>
                      <a:prstDash val="solid"/>
                      <a:round/>
                      <a:headEnd type="none" w="med" len="med"/>
                      <a:tailEnd type="none" w="med" len="med"/>
                    </a:lnT>
                    <a:lnB w="3175" cap="flat" cmpd="sng" algn="ctr">
                      <a:solidFill>
                        <a:schemeClr val="tx2"/>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xmlns="" val="10000"/>
                  </a:ext>
                </a:extLst>
              </a:tr>
            </a:tbl>
          </a:graphicData>
        </a:graphic>
      </p:graphicFrame>
      <p:graphicFrame>
        <p:nvGraphicFramePr>
          <p:cNvPr id="32" name="Table 31">
            <a:extLst>
              <a:ext uri="{FF2B5EF4-FFF2-40B4-BE49-F238E27FC236}">
                <a16:creationId xmlns:a16="http://schemas.microsoft.com/office/drawing/2014/main" xmlns="" id="{13100A01-017B-744A-9155-6607F439137E}"/>
              </a:ext>
            </a:extLst>
          </p:cNvPr>
          <p:cNvGraphicFramePr>
            <a:graphicFrameLocks noGrp="1"/>
          </p:cNvGraphicFramePr>
          <p:nvPr>
            <p:extLst>
              <p:ext uri="{D42A27DB-BD31-4B8C-83A1-F6EECF244321}">
                <p14:modId xmlns:p14="http://schemas.microsoft.com/office/powerpoint/2010/main" val="1805165562"/>
              </p:ext>
            </p:extLst>
          </p:nvPr>
        </p:nvGraphicFramePr>
        <p:xfrm>
          <a:off x="2679895" y="5015396"/>
          <a:ext cx="1497013" cy="777240"/>
        </p:xfrm>
        <a:graphic>
          <a:graphicData uri="http://schemas.openxmlformats.org/drawingml/2006/table">
            <a:tbl>
              <a:tblPr>
                <a:tableStyleId>{5C22544A-7EE6-4342-B048-85BDC9FD1C3A}</a:tableStyleId>
              </a:tblPr>
              <a:tblGrid>
                <a:gridCol w="1497013">
                  <a:extLst>
                    <a:ext uri="{9D8B030D-6E8A-4147-A177-3AD203B41FA5}">
                      <a16:colId xmlns:a16="http://schemas.microsoft.com/office/drawing/2014/main" xmlns="" val="20000"/>
                    </a:ext>
                  </a:extLst>
                </a:gridCol>
              </a:tblGrid>
              <a:tr h="777240">
                <a:tc>
                  <a:txBody>
                    <a:bodyPr/>
                    <a:lstStyle/>
                    <a:p>
                      <a:r>
                        <a:rPr lang="en-US" sz="1300" b="1" i="1" kern="100" spc="-50" baseline="0" dirty="0">
                          <a:solidFill>
                            <a:schemeClr val="tx2"/>
                          </a:solidFill>
                          <a:latin typeface="Corbel" panose="020B0503020204020204" pitchFamily="34" charset="0"/>
                        </a:rPr>
                        <a:t>Example dashboard</a:t>
                      </a:r>
                    </a:p>
                  </a:txBody>
                  <a:tcPr marL="0" marR="0" marT="91440" marB="91440" anchor="ctr">
                    <a:lnL w="12700" cmpd="sng">
                      <a:noFill/>
                    </a:lnL>
                    <a:lnR w="12700" cmpd="sng">
                      <a:noFill/>
                    </a:lnR>
                    <a:lnT w="3175" cap="flat" cmpd="sng" algn="ctr">
                      <a:solidFill>
                        <a:schemeClr val="tx2"/>
                      </a:solidFill>
                      <a:prstDash val="solid"/>
                      <a:round/>
                      <a:headEnd type="none" w="med" len="med"/>
                      <a:tailEnd type="none" w="med" len="med"/>
                    </a:lnT>
                    <a:lnB w="3175" cap="flat" cmpd="sng" algn="ctr">
                      <a:solidFill>
                        <a:schemeClr val="tx2"/>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xmlns="" val="10000"/>
                  </a:ext>
                </a:extLst>
              </a:tr>
            </a:tbl>
          </a:graphicData>
        </a:graphic>
      </p:graphicFrame>
      <p:sp>
        <p:nvSpPr>
          <p:cNvPr id="36" name="Text Placeholder 18">
            <a:extLst>
              <a:ext uri="{FF2B5EF4-FFF2-40B4-BE49-F238E27FC236}">
                <a16:creationId xmlns:a16="http://schemas.microsoft.com/office/drawing/2014/main" xmlns="" id="{F2839E92-0DBB-1C43-96A0-D63624D7618D}"/>
              </a:ext>
            </a:extLst>
          </p:cNvPr>
          <p:cNvSpPr txBox="1">
            <a:spLocks/>
          </p:cNvSpPr>
          <p:nvPr/>
        </p:nvSpPr>
        <p:spPr>
          <a:xfrm>
            <a:off x="2679895" y="5792636"/>
            <a:ext cx="1497013" cy="295466"/>
          </a:xfrm>
          <a:prstGeom prst="rect">
            <a:avLst/>
          </a:prstGeom>
        </p:spPr>
        <p:txBody>
          <a:bodyPr vert="horz" lIns="0" tIns="0" rIns="0" bIns="0" rtlCol="0" anchor="b">
            <a:noAutofit/>
          </a:bodyPr>
          <a:lstStyle>
            <a:lvl1pPr marL="0" indent="0" algn="l" defTabSz="914400" rtl="0" eaLnBrk="1" latinLnBrk="0" hangingPunct="1">
              <a:lnSpc>
                <a:spcPct val="120000"/>
              </a:lnSpc>
              <a:spcBef>
                <a:spcPts val="600"/>
              </a:spcBef>
              <a:spcAft>
                <a:spcPts val="1200"/>
              </a:spcAft>
              <a:buFont typeface="Arial" panose="020B0604020202020204" pitchFamily="34" charset="0"/>
              <a:buNone/>
              <a:defRPr sz="1600" b="0" i="1" kern="1200" spc="0">
                <a:solidFill>
                  <a:schemeClr val="bg2"/>
                </a:solidFill>
                <a:latin typeface="Corbel" panose="020B0503020204020204" pitchFamily="34" charset="0"/>
                <a:ea typeface="+mn-ea"/>
                <a:cs typeface="+mn-cs"/>
              </a:defRPr>
            </a:lvl1pPr>
            <a:lvl2pPr marL="0" indent="0" algn="l" defTabSz="914400" rtl="0" eaLnBrk="1" latinLnBrk="0" hangingPunct="1">
              <a:lnSpc>
                <a:spcPct val="100000"/>
              </a:lnSpc>
              <a:spcBef>
                <a:spcPts val="0"/>
              </a:spcBef>
              <a:spcAft>
                <a:spcPts val="600"/>
              </a:spcAft>
              <a:buFont typeface="Arial" panose="020B0604020202020204" pitchFamily="34" charset="0"/>
              <a:buNone/>
              <a:defRPr sz="1500" i="0" kern="1200">
                <a:solidFill>
                  <a:schemeClr val="tx2"/>
                </a:solidFill>
                <a:latin typeface="+mn-lt"/>
                <a:ea typeface="+mn-ea"/>
                <a:cs typeface="+mn-cs"/>
              </a:defRPr>
            </a:lvl2pPr>
            <a:lvl3pPr marL="0" indent="0" algn="l" defTabSz="914400" rtl="0" eaLnBrk="1" latinLnBrk="0" hangingPunct="1">
              <a:lnSpc>
                <a:spcPct val="110000"/>
              </a:lnSpc>
              <a:spcBef>
                <a:spcPts val="600"/>
              </a:spcBef>
              <a:spcAft>
                <a:spcPts val="0"/>
              </a:spcAft>
              <a:buFont typeface="Arial" panose="020B0604020202020204" pitchFamily="34" charset="0"/>
              <a:buNone/>
              <a:defRPr sz="1100" b="1" i="0" kern="1200">
                <a:solidFill>
                  <a:schemeClr val="tx2"/>
                </a:solidFill>
                <a:latin typeface="+mn-lt"/>
                <a:ea typeface="+mn-ea"/>
                <a:cs typeface="Microsoft New Tai Lue" panose="020B0502040204020203" pitchFamily="34" charset="0"/>
              </a:defRPr>
            </a:lvl3pPr>
            <a:lvl4pPr marL="0" indent="0" algn="l" defTabSz="914400" rtl="0" eaLnBrk="1" latinLnBrk="0" hangingPunct="1">
              <a:lnSpc>
                <a:spcPct val="114000"/>
              </a:lnSpc>
              <a:spcBef>
                <a:spcPts val="600"/>
              </a:spcBef>
              <a:spcAft>
                <a:spcPts val="600"/>
              </a:spcAft>
              <a:buFont typeface="Arial" panose="020B0604020202020204" pitchFamily="34" charset="0"/>
              <a:buNone/>
              <a:defRPr sz="1100" i="0" kern="1200">
                <a:solidFill>
                  <a:schemeClr val="tx2"/>
                </a:solidFill>
                <a:latin typeface="+mn-lt"/>
                <a:ea typeface="+mn-ea"/>
                <a:cs typeface="Microsoft New Tai Lue" panose="020B0502040204020203" pitchFamily="34" charset="0"/>
              </a:defRPr>
            </a:lvl4pPr>
            <a:lvl5pPr marL="171450" indent="0" algn="l" defTabSz="914400" rtl="0" eaLnBrk="1" latinLnBrk="0" hangingPunct="1">
              <a:lnSpc>
                <a:spcPct val="113000"/>
              </a:lnSpc>
              <a:spcBef>
                <a:spcPts val="0"/>
              </a:spcBef>
              <a:spcAft>
                <a:spcPts val="600"/>
              </a:spcAft>
              <a:buFont typeface="Arial" panose="020B0604020202020204" pitchFamily="34" charset="0"/>
              <a:buNone/>
              <a:defRPr sz="1100" i="0" kern="1200">
                <a:solidFill>
                  <a:schemeClr val="tx2"/>
                </a:solidFill>
                <a:latin typeface="+mn-lt"/>
                <a:ea typeface="+mn-ea"/>
                <a:cs typeface="Microsoft New Tai Lue" panose="020B0502040204020203" pitchFamily="34" charset="0"/>
              </a:defRPr>
            </a:lvl5pPr>
            <a:lvl6pPr marL="344488" indent="-173038" algn="l" defTabSz="914400" rtl="0" eaLnBrk="1" latinLnBrk="0" hangingPunct="1">
              <a:lnSpc>
                <a:spcPct val="85000"/>
              </a:lnSpc>
              <a:spcBef>
                <a:spcPct val="20000"/>
              </a:spcBef>
              <a:spcAft>
                <a:spcPts val="600"/>
              </a:spcAft>
              <a:buFont typeface="Arial" panose="020B0604020202020204" pitchFamily="34" charset="0"/>
              <a:buChar char="•"/>
              <a:defRPr sz="1100" i="0" kern="1200" baseline="0">
                <a:solidFill>
                  <a:schemeClr val="tx2"/>
                </a:solidFill>
                <a:latin typeface="+mn-lt"/>
                <a:ea typeface="+mn-ea"/>
                <a:cs typeface="+mn-cs"/>
              </a:defRPr>
            </a:lvl6pPr>
            <a:lvl7pPr marL="0" indent="0" algn="l" defTabSz="914400" rtl="0" eaLnBrk="1" latinLnBrk="0" hangingPunct="1">
              <a:spcBef>
                <a:spcPts val="600"/>
              </a:spcBef>
              <a:spcAft>
                <a:spcPts val="600"/>
              </a:spcAft>
              <a:buClr>
                <a:schemeClr val="bg2"/>
              </a:buClr>
              <a:buFont typeface="Arial" panose="020B0604020202020204" pitchFamily="34" charset="0"/>
              <a:buChar char="​"/>
              <a:defRPr sz="1500" i="0" kern="1200" baseline="0">
                <a:solidFill>
                  <a:schemeClr val="bg2"/>
                </a:solidFill>
                <a:latin typeface="Corbel" panose="020B0503020204020204" pitchFamily="34" charset="0"/>
                <a:ea typeface="+mn-ea"/>
                <a:cs typeface="+mn-cs"/>
              </a:defRPr>
            </a:lvl7pPr>
            <a:lvl8pPr marL="171450" indent="-171450" algn="l" defTabSz="914400" rtl="0" eaLnBrk="1" latinLnBrk="0" hangingPunct="1">
              <a:spcBef>
                <a:spcPts val="0"/>
              </a:spcBef>
              <a:spcAft>
                <a:spcPts val="600"/>
              </a:spcAft>
              <a:buFont typeface="Arial" panose="020B0604020202020204" pitchFamily="34" charset="0"/>
              <a:buChar char="•"/>
              <a:defRPr sz="1100" i="0" kern="1200">
                <a:solidFill>
                  <a:schemeClr val="bg2"/>
                </a:solidFill>
                <a:latin typeface="Corbel" panose="020B0503020204020204" pitchFamily="34" charset="0"/>
                <a:ea typeface="+mn-ea"/>
                <a:cs typeface="+mn-cs"/>
              </a:defRPr>
            </a:lvl8pPr>
            <a:lvl9pPr marL="344488" indent="-173038" algn="l" defTabSz="914400" rtl="0" eaLnBrk="1" latinLnBrk="0" hangingPunct="1">
              <a:spcBef>
                <a:spcPct val="20000"/>
              </a:spcBef>
              <a:spcAft>
                <a:spcPts val="600"/>
              </a:spcAft>
              <a:buFont typeface="Arial" panose="020B0604020202020204" pitchFamily="34" charset="0"/>
              <a:buChar char="•"/>
              <a:defRPr sz="1100" i="0" kern="1200">
                <a:solidFill>
                  <a:schemeClr val="bg2"/>
                </a:solidFill>
                <a:latin typeface="Corbel" panose="020B0503020204020204" pitchFamily="34" charset="0"/>
                <a:ea typeface="+mn-ea"/>
                <a:cs typeface="+mn-cs"/>
              </a:defRPr>
            </a:lvl9pPr>
          </a:lstStyle>
          <a:p>
            <a:r>
              <a:rPr lang="en-US" dirty="0">
                <a:solidFill>
                  <a:schemeClr val="accent3">
                    <a:lumMod val="60000"/>
                    <a:lumOff val="40000"/>
                  </a:schemeClr>
                </a:solidFill>
              </a:rPr>
              <a:t>page 36 - 41</a:t>
            </a:r>
          </a:p>
        </p:txBody>
      </p:sp>
      <p:sp>
        <p:nvSpPr>
          <p:cNvPr id="37" name="Text Placeholder 19">
            <a:extLst>
              <a:ext uri="{FF2B5EF4-FFF2-40B4-BE49-F238E27FC236}">
                <a16:creationId xmlns:a16="http://schemas.microsoft.com/office/drawing/2014/main" xmlns="" id="{6E9C290D-389D-C348-9E1D-E03641F30928}"/>
              </a:ext>
            </a:extLst>
          </p:cNvPr>
          <p:cNvSpPr txBox="1">
            <a:spLocks/>
          </p:cNvSpPr>
          <p:nvPr/>
        </p:nvSpPr>
        <p:spPr>
          <a:xfrm>
            <a:off x="4363042" y="5792636"/>
            <a:ext cx="1497013" cy="295466"/>
          </a:xfrm>
          <a:prstGeom prst="rect">
            <a:avLst/>
          </a:prstGeom>
        </p:spPr>
        <p:txBody>
          <a:bodyPr vert="horz" lIns="0" tIns="0" rIns="0" bIns="0" rtlCol="0" anchor="b">
            <a:noAutofit/>
          </a:bodyPr>
          <a:lstStyle>
            <a:lvl1pPr marL="0" indent="0" algn="l" defTabSz="914400" rtl="0" eaLnBrk="1" latinLnBrk="0" hangingPunct="1">
              <a:lnSpc>
                <a:spcPct val="120000"/>
              </a:lnSpc>
              <a:spcBef>
                <a:spcPts val="600"/>
              </a:spcBef>
              <a:spcAft>
                <a:spcPts val="1200"/>
              </a:spcAft>
              <a:buFont typeface="Arial" panose="020B0604020202020204" pitchFamily="34" charset="0"/>
              <a:buNone/>
              <a:defRPr sz="1600" b="0" i="1" kern="1200" spc="0">
                <a:solidFill>
                  <a:schemeClr val="bg2"/>
                </a:solidFill>
                <a:latin typeface="Corbel" panose="020B0503020204020204" pitchFamily="34" charset="0"/>
                <a:ea typeface="+mn-ea"/>
                <a:cs typeface="+mn-cs"/>
              </a:defRPr>
            </a:lvl1pPr>
            <a:lvl2pPr marL="0" indent="0" algn="l" defTabSz="914400" rtl="0" eaLnBrk="1" latinLnBrk="0" hangingPunct="1">
              <a:lnSpc>
                <a:spcPct val="100000"/>
              </a:lnSpc>
              <a:spcBef>
                <a:spcPts val="0"/>
              </a:spcBef>
              <a:spcAft>
                <a:spcPts val="600"/>
              </a:spcAft>
              <a:buFont typeface="Arial" panose="020B0604020202020204" pitchFamily="34" charset="0"/>
              <a:buNone/>
              <a:defRPr sz="1500" i="0" kern="1200">
                <a:solidFill>
                  <a:schemeClr val="tx2"/>
                </a:solidFill>
                <a:latin typeface="+mn-lt"/>
                <a:ea typeface="+mn-ea"/>
                <a:cs typeface="+mn-cs"/>
              </a:defRPr>
            </a:lvl2pPr>
            <a:lvl3pPr marL="0" indent="0" algn="l" defTabSz="914400" rtl="0" eaLnBrk="1" latinLnBrk="0" hangingPunct="1">
              <a:lnSpc>
                <a:spcPct val="110000"/>
              </a:lnSpc>
              <a:spcBef>
                <a:spcPts val="600"/>
              </a:spcBef>
              <a:spcAft>
                <a:spcPts val="0"/>
              </a:spcAft>
              <a:buFont typeface="Arial" panose="020B0604020202020204" pitchFamily="34" charset="0"/>
              <a:buNone/>
              <a:defRPr sz="1100" b="1" i="0" kern="1200">
                <a:solidFill>
                  <a:schemeClr val="tx2"/>
                </a:solidFill>
                <a:latin typeface="+mn-lt"/>
                <a:ea typeface="+mn-ea"/>
                <a:cs typeface="Microsoft New Tai Lue" panose="020B0502040204020203" pitchFamily="34" charset="0"/>
              </a:defRPr>
            </a:lvl3pPr>
            <a:lvl4pPr marL="0" indent="0" algn="l" defTabSz="914400" rtl="0" eaLnBrk="1" latinLnBrk="0" hangingPunct="1">
              <a:lnSpc>
                <a:spcPct val="114000"/>
              </a:lnSpc>
              <a:spcBef>
                <a:spcPts val="600"/>
              </a:spcBef>
              <a:spcAft>
                <a:spcPts val="600"/>
              </a:spcAft>
              <a:buFont typeface="Arial" panose="020B0604020202020204" pitchFamily="34" charset="0"/>
              <a:buNone/>
              <a:defRPr sz="1100" i="0" kern="1200">
                <a:solidFill>
                  <a:schemeClr val="tx2"/>
                </a:solidFill>
                <a:latin typeface="+mn-lt"/>
                <a:ea typeface="+mn-ea"/>
                <a:cs typeface="Microsoft New Tai Lue" panose="020B0502040204020203" pitchFamily="34" charset="0"/>
              </a:defRPr>
            </a:lvl4pPr>
            <a:lvl5pPr marL="171450" indent="0" algn="l" defTabSz="914400" rtl="0" eaLnBrk="1" latinLnBrk="0" hangingPunct="1">
              <a:lnSpc>
                <a:spcPct val="113000"/>
              </a:lnSpc>
              <a:spcBef>
                <a:spcPts val="0"/>
              </a:spcBef>
              <a:spcAft>
                <a:spcPts val="600"/>
              </a:spcAft>
              <a:buFont typeface="Arial" panose="020B0604020202020204" pitchFamily="34" charset="0"/>
              <a:buNone/>
              <a:defRPr sz="1100" i="0" kern="1200">
                <a:solidFill>
                  <a:schemeClr val="tx2"/>
                </a:solidFill>
                <a:latin typeface="+mn-lt"/>
                <a:ea typeface="+mn-ea"/>
                <a:cs typeface="Microsoft New Tai Lue" panose="020B0502040204020203" pitchFamily="34" charset="0"/>
              </a:defRPr>
            </a:lvl5pPr>
            <a:lvl6pPr marL="344488" indent="-173038" algn="l" defTabSz="914400" rtl="0" eaLnBrk="1" latinLnBrk="0" hangingPunct="1">
              <a:lnSpc>
                <a:spcPct val="85000"/>
              </a:lnSpc>
              <a:spcBef>
                <a:spcPct val="20000"/>
              </a:spcBef>
              <a:spcAft>
                <a:spcPts val="600"/>
              </a:spcAft>
              <a:buFont typeface="Arial" panose="020B0604020202020204" pitchFamily="34" charset="0"/>
              <a:buChar char="•"/>
              <a:defRPr sz="1100" i="0" kern="1200" baseline="0">
                <a:solidFill>
                  <a:schemeClr val="tx2"/>
                </a:solidFill>
                <a:latin typeface="+mn-lt"/>
                <a:ea typeface="+mn-ea"/>
                <a:cs typeface="+mn-cs"/>
              </a:defRPr>
            </a:lvl6pPr>
            <a:lvl7pPr marL="0" indent="0" algn="l" defTabSz="914400" rtl="0" eaLnBrk="1" latinLnBrk="0" hangingPunct="1">
              <a:spcBef>
                <a:spcPts val="600"/>
              </a:spcBef>
              <a:spcAft>
                <a:spcPts val="600"/>
              </a:spcAft>
              <a:buClr>
                <a:schemeClr val="bg2"/>
              </a:buClr>
              <a:buFont typeface="Arial" panose="020B0604020202020204" pitchFamily="34" charset="0"/>
              <a:buChar char="​"/>
              <a:defRPr sz="1500" i="0" kern="1200" baseline="0">
                <a:solidFill>
                  <a:schemeClr val="bg2"/>
                </a:solidFill>
                <a:latin typeface="Corbel" panose="020B0503020204020204" pitchFamily="34" charset="0"/>
                <a:ea typeface="+mn-ea"/>
                <a:cs typeface="+mn-cs"/>
              </a:defRPr>
            </a:lvl7pPr>
            <a:lvl8pPr marL="171450" indent="-171450" algn="l" defTabSz="914400" rtl="0" eaLnBrk="1" latinLnBrk="0" hangingPunct="1">
              <a:spcBef>
                <a:spcPts val="0"/>
              </a:spcBef>
              <a:spcAft>
                <a:spcPts val="600"/>
              </a:spcAft>
              <a:buFont typeface="Arial" panose="020B0604020202020204" pitchFamily="34" charset="0"/>
              <a:buChar char="•"/>
              <a:defRPr sz="1100" i="0" kern="1200">
                <a:solidFill>
                  <a:schemeClr val="bg2"/>
                </a:solidFill>
                <a:latin typeface="Corbel" panose="020B0503020204020204" pitchFamily="34" charset="0"/>
                <a:ea typeface="+mn-ea"/>
                <a:cs typeface="+mn-cs"/>
              </a:defRPr>
            </a:lvl8pPr>
            <a:lvl9pPr marL="344488" indent="-173038" algn="l" defTabSz="914400" rtl="0" eaLnBrk="1" latinLnBrk="0" hangingPunct="1">
              <a:spcBef>
                <a:spcPct val="20000"/>
              </a:spcBef>
              <a:spcAft>
                <a:spcPts val="600"/>
              </a:spcAft>
              <a:buFont typeface="Arial" panose="020B0604020202020204" pitchFamily="34" charset="0"/>
              <a:buChar char="•"/>
              <a:defRPr sz="1100" i="0" kern="1200">
                <a:solidFill>
                  <a:schemeClr val="bg2"/>
                </a:solidFill>
                <a:latin typeface="Corbel" panose="020B0503020204020204" pitchFamily="34" charset="0"/>
                <a:ea typeface="+mn-ea"/>
                <a:cs typeface="+mn-cs"/>
              </a:defRPr>
            </a:lvl9pPr>
          </a:lstStyle>
          <a:p>
            <a:r>
              <a:rPr lang="en-US" dirty="0">
                <a:solidFill>
                  <a:schemeClr val="accent3">
                    <a:lumMod val="60000"/>
                    <a:lumOff val="40000"/>
                  </a:schemeClr>
                </a:solidFill>
              </a:rPr>
              <a:t>page 42 - 46</a:t>
            </a:r>
          </a:p>
        </p:txBody>
      </p:sp>
      <p:sp>
        <p:nvSpPr>
          <p:cNvPr id="46" name="Title 1">
            <a:hlinkClick r:id="rId4" action="ppaction://hlinksldjump"/>
            <a:extLst>
              <a:ext uri="{FF2B5EF4-FFF2-40B4-BE49-F238E27FC236}">
                <a16:creationId xmlns:a16="http://schemas.microsoft.com/office/drawing/2014/main" xmlns="" id="{9E392D98-5F87-BE41-AF9F-4572B37CF6B1}"/>
              </a:ext>
            </a:extLst>
          </p:cNvPr>
          <p:cNvSpPr txBox="1">
            <a:spLocks/>
          </p:cNvSpPr>
          <p:nvPr/>
        </p:nvSpPr>
        <p:spPr>
          <a:xfrm>
            <a:off x="985362" y="3928079"/>
            <a:ext cx="1507484" cy="2160021"/>
          </a:xfrm>
          <a:prstGeom prst="rect">
            <a:avLst/>
          </a:prstGeom>
          <a:solidFill>
            <a:schemeClr val="accent2"/>
          </a:solidFill>
        </p:spPr>
        <p:txBody>
          <a:bodyPr vert="horz" wrap="square" lIns="91440" tIns="45720" rIns="91440" bIns="45720" rtlCol="0" anchor="t">
            <a:noAutofit/>
          </a:bodyPr>
          <a:lstStyle>
            <a:lvl1pPr algn="l" defTabSz="914400" rtl="0" eaLnBrk="1" latinLnBrk="0" hangingPunct="1">
              <a:lnSpc>
                <a:spcPct val="95000"/>
              </a:lnSpc>
              <a:spcBef>
                <a:spcPct val="0"/>
              </a:spcBef>
              <a:buNone/>
              <a:defRPr sz="2800" b="1" i="0" kern="1200" cap="all" spc="0" baseline="0">
                <a:solidFill>
                  <a:schemeClr val="tx2"/>
                </a:solidFill>
                <a:latin typeface="Calibri" panose="020F0502020204030204" pitchFamily="34" charset="0"/>
                <a:ea typeface="+mj-ea"/>
                <a:cs typeface="Calibri" panose="020F0502020204030204" pitchFamily="34" charset="0"/>
              </a:defRPr>
            </a:lvl1pPr>
          </a:lstStyle>
          <a:p>
            <a:r>
              <a:rPr lang="en-US" dirty="0">
                <a:solidFill>
                  <a:schemeClr val="bg1"/>
                </a:solidFill>
              </a:rPr>
              <a:t>Part 2</a:t>
            </a:r>
          </a:p>
        </p:txBody>
      </p:sp>
      <p:sp>
        <p:nvSpPr>
          <p:cNvPr id="47" name="Title 1">
            <a:hlinkClick r:id="rId5" action="ppaction://hlinksldjump"/>
            <a:extLst>
              <a:ext uri="{FF2B5EF4-FFF2-40B4-BE49-F238E27FC236}">
                <a16:creationId xmlns:a16="http://schemas.microsoft.com/office/drawing/2014/main" xmlns="" id="{93BF6930-B7F4-0246-95A9-9EA1E3AFB538}"/>
              </a:ext>
            </a:extLst>
          </p:cNvPr>
          <p:cNvSpPr txBox="1">
            <a:spLocks/>
          </p:cNvSpPr>
          <p:nvPr/>
        </p:nvSpPr>
        <p:spPr>
          <a:xfrm>
            <a:off x="987742" y="1168279"/>
            <a:ext cx="1483519" cy="2187661"/>
          </a:xfrm>
          <a:prstGeom prst="rect">
            <a:avLst/>
          </a:prstGeom>
          <a:solidFill>
            <a:schemeClr val="accent1"/>
          </a:solidFill>
        </p:spPr>
        <p:txBody>
          <a:bodyPr vert="horz" wrap="square" lIns="91440" tIns="45720" rIns="91440" bIns="45720" rtlCol="0" anchor="t">
            <a:noAutofit/>
          </a:bodyPr>
          <a:lstStyle>
            <a:lvl1pPr algn="l" defTabSz="914400" rtl="0" eaLnBrk="1" latinLnBrk="0" hangingPunct="1">
              <a:lnSpc>
                <a:spcPct val="95000"/>
              </a:lnSpc>
              <a:spcBef>
                <a:spcPct val="0"/>
              </a:spcBef>
              <a:buNone/>
              <a:defRPr sz="2800" b="1" i="0" kern="1200" cap="all" spc="0" baseline="0">
                <a:solidFill>
                  <a:schemeClr val="tx2"/>
                </a:solidFill>
                <a:latin typeface="Calibri" panose="020F0502020204030204" pitchFamily="34" charset="0"/>
                <a:ea typeface="+mj-ea"/>
                <a:cs typeface="Calibri" panose="020F0502020204030204" pitchFamily="34" charset="0"/>
              </a:defRPr>
            </a:lvl1pPr>
          </a:lstStyle>
          <a:p>
            <a:r>
              <a:rPr lang="en-US" dirty="0">
                <a:solidFill>
                  <a:schemeClr val="bg1"/>
                </a:solidFill>
              </a:rPr>
              <a:t>Part 1</a:t>
            </a:r>
          </a:p>
        </p:txBody>
      </p:sp>
      <p:sp>
        <p:nvSpPr>
          <p:cNvPr id="34" name="Text Placeholder 15">
            <a:extLst>
              <a:ext uri="{FF2B5EF4-FFF2-40B4-BE49-F238E27FC236}">
                <a16:creationId xmlns:a16="http://schemas.microsoft.com/office/drawing/2014/main" xmlns="" id="{FBCF55B4-F484-D349-B03F-275749D22EE3}"/>
              </a:ext>
            </a:extLst>
          </p:cNvPr>
          <p:cNvSpPr txBox="1">
            <a:spLocks/>
          </p:cNvSpPr>
          <p:nvPr/>
        </p:nvSpPr>
        <p:spPr>
          <a:xfrm>
            <a:off x="6039961" y="3897790"/>
            <a:ext cx="1497013" cy="1083733"/>
          </a:xfrm>
          <a:prstGeom prst="rect">
            <a:avLst/>
          </a:prstGeom>
        </p:spPr>
        <p:txBody>
          <a:bodyPr vert="horz" lIns="0" tIns="0" rIns="0" bIns="0" rtlCol="0">
            <a:noAutofit/>
          </a:bodyPr>
          <a:lstStyle>
            <a:lvl1pPr marL="0" indent="0" algn="l" defTabSz="914400" rtl="0" eaLnBrk="1" latinLnBrk="0" hangingPunct="1">
              <a:lnSpc>
                <a:spcPct val="120000"/>
              </a:lnSpc>
              <a:spcBef>
                <a:spcPts val="600"/>
              </a:spcBef>
              <a:spcAft>
                <a:spcPts val="1200"/>
              </a:spcAft>
              <a:buFont typeface="Arial" panose="020B0604020202020204" pitchFamily="34" charset="0"/>
              <a:buNone/>
              <a:defRPr sz="6600" b="1" i="0" kern="1200" spc="-300">
                <a:solidFill>
                  <a:schemeClr val="accent5"/>
                </a:solidFill>
                <a:latin typeface="+mj-lt"/>
                <a:ea typeface="+mn-ea"/>
                <a:cs typeface="Calibri" panose="020F0502020204030204" pitchFamily="34" charset="0"/>
              </a:defRPr>
            </a:lvl1pPr>
            <a:lvl2pPr marL="0" indent="0" algn="l" defTabSz="914400" rtl="0" eaLnBrk="1" latinLnBrk="0" hangingPunct="1">
              <a:lnSpc>
                <a:spcPct val="100000"/>
              </a:lnSpc>
              <a:spcBef>
                <a:spcPts val="600"/>
              </a:spcBef>
              <a:spcAft>
                <a:spcPts val="0"/>
              </a:spcAft>
              <a:buFont typeface="Arial" panose="020B0604020202020204" pitchFamily="34" charset="0"/>
              <a:buNone/>
              <a:defRPr sz="1400" i="0" kern="1200">
                <a:solidFill>
                  <a:schemeClr val="tx2"/>
                </a:solidFill>
                <a:latin typeface="Calibri" panose="020F0502020204030204" pitchFamily="34" charset="0"/>
                <a:ea typeface="+mn-ea"/>
                <a:cs typeface="Calibri" panose="020F0502020204030204" pitchFamily="34" charset="0"/>
              </a:defRPr>
            </a:lvl2pPr>
            <a:lvl3pPr marL="0" indent="0" algn="l" defTabSz="914400" rtl="0" eaLnBrk="1" latinLnBrk="0" hangingPunct="1">
              <a:lnSpc>
                <a:spcPct val="110000"/>
              </a:lnSpc>
              <a:spcBef>
                <a:spcPts val="600"/>
              </a:spcBef>
              <a:spcAft>
                <a:spcPts val="0"/>
              </a:spcAft>
              <a:buFont typeface="Arial" panose="020B0604020202020204" pitchFamily="34" charset="0"/>
              <a:buNone/>
              <a:defRPr sz="1100" b="1" i="0" kern="1200">
                <a:solidFill>
                  <a:schemeClr val="tx2"/>
                </a:solidFill>
                <a:latin typeface="Calibri" panose="020F0502020204030204" pitchFamily="34" charset="0"/>
                <a:ea typeface="+mn-ea"/>
                <a:cs typeface="Calibri" panose="020F0502020204030204" pitchFamily="34" charset="0"/>
              </a:defRPr>
            </a:lvl3pPr>
            <a:lvl4pPr marL="0" indent="0" algn="l" defTabSz="914400" rtl="0" eaLnBrk="1" latinLnBrk="0" hangingPunct="1">
              <a:lnSpc>
                <a:spcPct val="105000"/>
              </a:lnSpc>
              <a:spcBef>
                <a:spcPts val="600"/>
              </a:spcBef>
              <a:spcAft>
                <a:spcPts val="600"/>
              </a:spcAft>
              <a:buFont typeface="Arial" panose="020B0604020202020204" pitchFamily="34" charset="0"/>
              <a:buNone/>
              <a:defRPr sz="1100" i="0" kern="1200">
                <a:solidFill>
                  <a:schemeClr val="tx2"/>
                </a:solidFill>
                <a:latin typeface="Calibri" panose="020F0502020204030204" pitchFamily="34" charset="0"/>
                <a:ea typeface="+mn-ea"/>
                <a:cs typeface="Calibri" panose="020F0502020204030204" pitchFamily="34" charset="0"/>
              </a:defRPr>
            </a:lvl4pPr>
            <a:lvl5pPr marL="171450" indent="0" algn="l" defTabSz="914400" rtl="0" eaLnBrk="1" latinLnBrk="0" hangingPunct="1">
              <a:lnSpc>
                <a:spcPct val="105000"/>
              </a:lnSpc>
              <a:spcBef>
                <a:spcPts val="0"/>
              </a:spcBef>
              <a:spcAft>
                <a:spcPts val="600"/>
              </a:spcAft>
              <a:buFont typeface="Arial" panose="020B0604020202020204" pitchFamily="34" charset="0"/>
              <a:buNone/>
              <a:defRPr sz="1100" i="0" kern="1200">
                <a:solidFill>
                  <a:schemeClr val="tx2"/>
                </a:solidFill>
                <a:latin typeface="Calibri" panose="020F0502020204030204" pitchFamily="34" charset="0"/>
                <a:ea typeface="+mn-ea"/>
                <a:cs typeface="Calibri" panose="020F0502020204030204" pitchFamily="34" charset="0"/>
              </a:defRPr>
            </a:lvl5pPr>
            <a:lvl6pPr marL="344488" indent="-173038" algn="l" defTabSz="914400" rtl="0" eaLnBrk="1" latinLnBrk="0" hangingPunct="1">
              <a:lnSpc>
                <a:spcPct val="85000"/>
              </a:lnSpc>
              <a:spcBef>
                <a:spcPct val="20000"/>
              </a:spcBef>
              <a:spcAft>
                <a:spcPts val="600"/>
              </a:spcAft>
              <a:buFont typeface="Arial" panose="020B0604020202020204" pitchFamily="34" charset="0"/>
              <a:buChar char="•"/>
              <a:defRPr sz="1100" i="0" kern="1200" baseline="0">
                <a:solidFill>
                  <a:schemeClr val="tx2"/>
                </a:solidFill>
                <a:latin typeface="Calibri" panose="020F0502020204030204" pitchFamily="34" charset="0"/>
                <a:ea typeface="+mn-ea"/>
                <a:cs typeface="Calibri" panose="020F0502020204030204" pitchFamily="34" charset="0"/>
              </a:defRPr>
            </a:lvl6pPr>
            <a:lvl7pPr marL="0" indent="0" algn="l" defTabSz="914400" rtl="0" eaLnBrk="1" latinLnBrk="0" hangingPunct="1">
              <a:spcBef>
                <a:spcPts val="600"/>
              </a:spcBef>
              <a:spcAft>
                <a:spcPts val="600"/>
              </a:spcAft>
              <a:buClr>
                <a:schemeClr val="bg2"/>
              </a:buClr>
              <a:buFont typeface="Arial" panose="020B0604020202020204" pitchFamily="34" charset="0"/>
              <a:buChar char="​"/>
              <a:defRPr sz="1500" i="0" kern="1200" baseline="0">
                <a:solidFill>
                  <a:schemeClr val="bg2"/>
                </a:solidFill>
                <a:latin typeface="Calibri" panose="020F0502020204030204" pitchFamily="34" charset="0"/>
                <a:ea typeface="+mn-ea"/>
                <a:cs typeface="Calibri" panose="020F0502020204030204" pitchFamily="34" charset="0"/>
              </a:defRPr>
            </a:lvl7pPr>
            <a:lvl8pPr marL="171450" indent="-171450" algn="l" defTabSz="914400" rtl="0" eaLnBrk="1" latinLnBrk="0" hangingPunct="1">
              <a:spcBef>
                <a:spcPts val="0"/>
              </a:spcBef>
              <a:spcAft>
                <a:spcPts val="600"/>
              </a:spcAft>
              <a:buFont typeface="Arial" panose="020B0604020202020204" pitchFamily="34" charset="0"/>
              <a:buChar char="•"/>
              <a:defRPr sz="1100" i="0" kern="1200">
                <a:solidFill>
                  <a:schemeClr val="bg2"/>
                </a:solidFill>
                <a:latin typeface="Calibri" panose="020F0502020204030204" pitchFamily="34" charset="0"/>
                <a:ea typeface="+mn-ea"/>
                <a:cs typeface="Calibri" panose="020F0502020204030204" pitchFamily="34" charset="0"/>
              </a:defRPr>
            </a:lvl8pPr>
            <a:lvl9pPr marL="344488" indent="-173038" algn="l" defTabSz="914400" rtl="0" eaLnBrk="1" latinLnBrk="0" hangingPunct="1">
              <a:spcBef>
                <a:spcPct val="20000"/>
              </a:spcBef>
              <a:spcAft>
                <a:spcPts val="600"/>
              </a:spcAft>
              <a:buFont typeface="Arial" panose="020B0604020202020204" pitchFamily="34" charset="0"/>
              <a:buChar char="•"/>
              <a:defRPr sz="1100" i="0" kern="1200">
                <a:solidFill>
                  <a:schemeClr val="bg2"/>
                </a:solidFill>
                <a:latin typeface="Calibri" panose="020F0502020204030204" pitchFamily="34" charset="0"/>
                <a:ea typeface="+mn-ea"/>
                <a:cs typeface="Calibri" panose="020F0502020204030204" pitchFamily="34" charset="0"/>
              </a:defRPr>
            </a:lvl9pPr>
          </a:lstStyle>
          <a:p>
            <a:r>
              <a:rPr lang="en-US" dirty="0">
                <a:solidFill>
                  <a:schemeClr val="accent3">
                    <a:lumMod val="60000"/>
                    <a:lumOff val="40000"/>
                  </a:schemeClr>
                </a:solidFill>
              </a:rPr>
              <a:t>3</a:t>
            </a:r>
          </a:p>
        </p:txBody>
      </p:sp>
      <p:graphicFrame>
        <p:nvGraphicFramePr>
          <p:cNvPr id="38" name="Table 37">
            <a:extLst>
              <a:ext uri="{FF2B5EF4-FFF2-40B4-BE49-F238E27FC236}">
                <a16:creationId xmlns:a16="http://schemas.microsoft.com/office/drawing/2014/main" xmlns="" id="{520E3D1C-17A0-1A4D-B0C8-75C84C3FB316}"/>
              </a:ext>
            </a:extLst>
          </p:cNvPr>
          <p:cNvGraphicFramePr>
            <a:graphicFrameLocks noGrp="1"/>
          </p:cNvGraphicFramePr>
          <p:nvPr>
            <p:extLst>
              <p:ext uri="{D42A27DB-BD31-4B8C-83A1-F6EECF244321}">
                <p14:modId xmlns:p14="http://schemas.microsoft.com/office/powerpoint/2010/main" val="2579817412"/>
              </p:ext>
            </p:extLst>
          </p:nvPr>
        </p:nvGraphicFramePr>
        <p:xfrm>
          <a:off x="6045517" y="5015395"/>
          <a:ext cx="1497013" cy="777240"/>
        </p:xfrm>
        <a:graphic>
          <a:graphicData uri="http://schemas.openxmlformats.org/drawingml/2006/table">
            <a:tbl>
              <a:tblPr>
                <a:tableStyleId>{5C22544A-7EE6-4342-B048-85BDC9FD1C3A}</a:tableStyleId>
              </a:tblPr>
              <a:tblGrid>
                <a:gridCol w="1497013">
                  <a:extLst>
                    <a:ext uri="{9D8B030D-6E8A-4147-A177-3AD203B41FA5}">
                      <a16:colId xmlns:a16="http://schemas.microsoft.com/office/drawing/2014/main" xmlns="" val="20000"/>
                    </a:ext>
                  </a:extLst>
                </a:gridCol>
              </a:tblGrid>
              <a:tr h="777240">
                <a:tc>
                  <a:txBody>
                    <a:bodyPr/>
                    <a:lstStyle/>
                    <a:p>
                      <a:r>
                        <a:rPr lang="en-US" sz="1300" b="1" i="1" kern="100" spc="-50" baseline="0" dirty="0">
                          <a:solidFill>
                            <a:schemeClr val="tx2"/>
                          </a:solidFill>
                          <a:latin typeface="Corbel" panose="020B0503020204020204" pitchFamily="34" charset="0"/>
                        </a:rPr>
                        <a:t>How to establish your own innovation dashboard</a:t>
                      </a:r>
                    </a:p>
                  </a:txBody>
                  <a:tcPr marL="0" marR="0" marT="91440" marB="91440">
                    <a:lnL w="12700" cmpd="sng">
                      <a:noFill/>
                    </a:lnL>
                    <a:lnR w="12700" cmpd="sng">
                      <a:noFill/>
                    </a:lnR>
                    <a:lnT w="3175" cap="flat" cmpd="sng" algn="ctr">
                      <a:solidFill>
                        <a:schemeClr val="tx2"/>
                      </a:solidFill>
                      <a:prstDash val="solid"/>
                      <a:round/>
                      <a:headEnd type="none" w="med" len="med"/>
                      <a:tailEnd type="none" w="med" len="med"/>
                    </a:lnT>
                    <a:lnB w="3175" cap="flat" cmpd="sng" algn="ctr">
                      <a:solidFill>
                        <a:schemeClr val="tx2"/>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xmlns="" val="10000"/>
                  </a:ext>
                </a:extLst>
              </a:tr>
            </a:tbl>
          </a:graphicData>
        </a:graphic>
      </p:graphicFrame>
      <p:sp>
        <p:nvSpPr>
          <p:cNvPr id="35" name="Text Placeholder 20">
            <a:extLst>
              <a:ext uri="{FF2B5EF4-FFF2-40B4-BE49-F238E27FC236}">
                <a16:creationId xmlns:a16="http://schemas.microsoft.com/office/drawing/2014/main" xmlns="" id="{8072DDE4-A751-9842-8D3A-4FF58CA1C4DC}"/>
              </a:ext>
            </a:extLst>
          </p:cNvPr>
          <p:cNvSpPr txBox="1">
            <a:spLocks/>
          </p:cNvSpPr>
          <p:nvPr/>
        </p:nvSpPr>
        <p:spPr>
          <a:xfrm>
            <a:off x="6039961" y="3806056"/>
            <a:ext cx="1497013" cy="295466"/>
          </a:xfrm>
          <a:prstGeom prst="rect">
            <a:avLst/>
          </a:prstGeom>
        </p:spPr>
        <p:txBody>
          <a:bodyPr vert="horz" lIns="0" tIns="0" rIns="0" bIns="0" rtlCol="0" anchor="b">
            <a:noAutofit/>
          </a:bodyPr>
          <a:lstStyle>
            <a:lvl1pPr marL="0" indent="0" algn="l" defTabSz="914400" rtl="0" eaLnBrk="1" latinLnBrk="0" hangingPunct="1">
              <a:lnSpc>
                <a:spcPct val="120000"/>
              </a:lnSpc>
              <a:spcBef>
                <a:spcPts val="600"/>
              </a:spcBef>
              <a:spcAft>
                <a:spcPts val="1200"/>
              </a:spcAft>
              <a:buFont typeface="Arial" panose="020B0604020202020204" pitchFamily="34" charset="0"/>
              <a:buNone/>
              <a:defRPr sz="1600" b="0" i="1" kern="1200" spc="0">
                <a:solidFill>
                  <a:schemeClr val="bg2"/>
                </a:solidFill>
                <a:latin typeface="Corbel" panose="020B0503020204020204" pitchFamily="34" charset="0"/>
                <a:ea typeface="+mn-ea"/>
                <a:cs typeface="Calibri" panose="020F0502020204030204" pitchFamily="34" charset="0"/>
              </a:defRPr>
            </a:lvl1pPr>
            <a:lvl2pPr marL="0" indent="0" algn="l" defTabSz="914400" rtl="0" eaLnBrk="1" latinLnBrk="0" hangingPunct="1">
              <a:lnSpc>
                <a:spcPct val="100000"/>
              </a:lnSpc>
              <a:spcBef>
                <a:spcPts val="600"/>
              </a:spcBef>
              <a:spcAft>
                <a:spcPts val="0"/>
              </a:spcAft>
              <a:buFont typeface="Arial" panose="020B0604020202020204" pitchFamily="34" charset="0"/>
              <a:buNone/>
              <a:defRPr sz="1400" i="0" kern="1200">
                <a:solidFill>
                  <a:schemeClr val="tx2"/>
                </a:solidFill>
                <a:latin typeface="Calibri" panose="020F0502020204030204" pitchFamily="34" charset="0"/>
                <a:ea typeface="+mn-ea"/>
                <a:cs typeface="Calibri" panose="020F0502020204030204" pitchFamily="34" charset="0"/>
              </a:defRPr>
            </a:lvl2pPr>
            <a:lvl3pPr marL="0" indent="0" algn="l" defTabSz="914400" rtl="0" eaLnBrk="1" latinLnBrk="0" hangingPunct="1">
              <a:lnSpc>
                <a:spcPct val="110000"/>
              </a:lnSpc>
              <a:spcBef>
                <a:spcPts val="600"/>
              </a:spcBef>
              <a:spcAft>
                <a:spcPts val="0"/>
              </a:spcAft>
              <a:buFont typeface="Arial" panose="020B0604020202020204" pitchFamily="34" charset="0"/>
              <a:buNone/>
              <a:defRPr sz="1100" b="1" i="0" kern="1200">
                <a:solidFill>
                  <a:schemeClr val="tx2"/>
                </a:solidFill>
                <a:latin typeface="Calibri" panose="020F0502020204030204" pitchFamily="34" charset="0"/>
                <a:ea typeface="+mn-ea"/>
                <a:cs typeface="Calibri" panose="020F0502020204030204" pitchFamily="34" charset="0"/>
              </a:defRPr>
            </a:lvl3pPr>
            <a:lvl4pPr marL="0" indent="0" algn="l" defTabSz="914400" rtl="0" eaLnBrk="1" latinLnBrk="0" hangingPunct="1">
              <a:lnSpc>
                <a:spcPct val="105000"/>
              </a:lnSpc>
              <a:spcBef>
                <a:spcPts val="600"/>
              </a:spcBef>
              <a:spcAft>
                <a:spcPts val="600"/>
              </a:spcAft>
              <a:buFont typeface="Arial" panose="020B0604020202020204" pitchFamily="34" charset="0"/>
              <a:buNone/>
              <a:defRPr sz="1100" i="0" kern="1200">
                <a:solidFill>
                  <a:schemeClr val="tx2"/>
                </a:solidFill>
                <a:latin typeface="Calibri" panose="020F0502020204030204" pitchFamily="34" charset="0"/>
                <a:ea typeface="+mn-ea"/>
                <a:cs typeface="Calibri" panose="020F0502020204030204" pitchFamily="34" charset="0"/>
              </a:defRPr>
            </a:lvl4pPr>
            <a:lvl5pPr marL="171450" indent="0" algn="l" defTabSz="914400" rtl="0" eaLnBrk="1" latinLnBrk="0" hangingPunct="1">
              <a:lnSpc>
                <a:spcPct val="105000"/>
              </a:lnSpc>
              <a:spcBef>
                <a:spcPts val="0"/>
              </a:spcBef>
              <a:spcAft>
                <a:spcPts val="600"/>
              </a:spcAft>
              <a:buFont typeface="Arial" panose="020B0604020202020204" pitchFamily="34" charset="0"/>
              <a:buNone/>
              <a:defRPr sz="1100" i="0" kern="1200">
                <a:solidFill>
                  <a:schemeClr val="tx2"/>
                </a:solidFill>
                <a:latin typeface="Calibri" panose="020F0502020204030204" pitchFamily="34" charset="0"/>
                <a:ea typeface="+mn-ea"/>
                <a:cs typeface="Calibri" panose="020F0502020204030204" pitchFamily="34" charset="0"/>
              </a:defRPr>
            </a:lvl5pPr>
            <a:lvl6pPr marL="344488" indent="-173038" algn="l" defTabSz="914400" rtl="0" eaLnBrk="1" latinLnBrk="0" hangingPunct="1">
              <a:lnSpc>
                <a:spcPct val="85000"/>
              </a:lnSpc>
              <a:spcBef>
                <a:spcPct val="20000"/>
              </a:spcBef>
              <a:spcAft>
                <a:spcPts val="600"/>
              </a:spcAft>
              <a:buFont typeface="Arial" panose="020B0604020202020204" pitchFamily="34" charset="0"/>
              <a:buChar char="•"/>
              <a:defRPr sz="1100" i="0" kern="1200" baseline="0">
                <a:solidFill>
                  <a:schemeClr val="tx2"/>
                </a:solidFill>
                <a:latin typeface="Calibri" panose="020F0502020204030204" pitchFamily="34" charset="0"/>
                <a:ea typeface="+mn-ea"/>
                <a:cs typeface="Calibri" panose="020F0502020204030204" pitchFamily="34" charset="0"/>
              </a:defRPr>
            </a:lvl6pPr>
            <a:lvl7pPr marL="0" indent="0" algn="l" defTabSz="914400" rtl="0" eaLnBrk="1" latinLnBrk="0" hangingPunct="1">
              <a:spcBef>
                <a:spcPts val="600"/>
              </a:spcBef>
              <a:spcAft>
                <a:spcPts val="600"/>
              </a:spcAft>
              <a:buClr>
                <a:schemeClr val="bg2"/>
              </a:buClr>
              <a:buFont typeface="Arial" panose="020B0604020202020204" pitchFamily="34" charset="0"/>
              <a:buChar char="​"/>
              <a:defRPr sz="1500" i="0" kern="1200" baseline="0">
                <a:solidFill>
                  <a:schemeClr val="bg2"/>
                </a:solidFill>
                <a:latin typeface="Calibri" panose="020F0502020204030204" pitchFamily="34" charset="0"/>
                <a:ea typeface="+mn-ea"/>
                <a:cs typeface="Calibri" panose="020F0502020204030204" pitchFamily="34" charset="0"/>
              </a:defRPr>
            </a:lvl7pPr>
            <a:lvl8pPr marL="171450" indent="-171450" algn="l" defTabSz="914400" rtl="0" eaLnBrk="1" latinLnBrk="0" hangingPunct="1">
              <a:spcBef>
                <a:spcPts val="0"/>
              </a:spcBef>
              <a:spcAft>
                <a:spcPts val="600"/>
              </a:spcAft>
              <a:buFont typeface="Arial" panose="020B0604020202020204" pitchFamily="34" charset="0"/>
              <a:buChar char="•"/>
              <a:defRPr sz="1100" i="0" kern="1200">
                <a:solidFill>
                  <a:schemeClr val="bg2"/>
                </a:solidFill>
                <a:latin typeface="Calibri" panose="020F0502020204030204" pitchFamily="34" charset="0"/>
                <a:ea typeface="+mn-ea"/>
                <a:cs typeface="Calibri" panose="020F0502020204030204" pitchFamily="34" charset="0"/>
              </a:defRPr>
            </a:lvl8pPr>
            <a:lvl9pPr marL="344488" indent="-173038" algn="l" defTabSz="914400" rtl="0" eaLnBrk="1" latinLnBrk="0" hangingPunct="1">
              <a:spcBef>
                <a:spcPct val="20000"/>
              </a:spcBef>
              <a:spcAft>
                <a:spcPts val="600"/>
              </a:spcAft>
              <a:buFont typeface="Arial" panose="020B0604020202020204" pitchFamily="34" charset="0"/>
              <a:buChar char="•"/>
              <a:defRPr sz="1100" i="0" kern="1200">
                <a:solidFill>
                  <a:schemeClr val="bg2"/>
                </a:solidFill>
                <a:latin typeface="Calibri" panose="020F0502020204030204" pitchFamily="34" charset="0"/>
                <a:ea typeface="+mn-ea"/>
                <a:cs typeface="Calibri" panose="020F0502020204030204" pitchFamily="34" charset="0"/>
              </a:defRPr>
            </a:lvl9pPr>
          </a:lstStyle>
          <a:p>
            <a:r>
              <a:rPr lang="en-US" dirty="0">
                <a:solidFill>
                  <a:schemeClr val="accent3">
                    <a:lumMod val="60000"/>
                    <a:lumOff val="40000"/>
                  </a:schemeClr>
                </a:solidFill>
              </a:rPr>
              <a:t>section</a:t>
            </a:r>
          </a:p>
        </p:txBody>
      </p:sp>
      <p:sp>
        <p:nvSpPr>
          <p:cNvPr id="39" name="Text Placeholder 20">
            <a:extLst>
              <a:ext uri="{FF2B5EF4-FFF2-40B4-BE49-F238E27FC236}">
                <a16:creationId xmlns:a16="http://schemas.microsoft.com/office/drawing/2014/main" xmlns="" id="{C846BC61-1E16-CE4A-BEE6-45280283676F}"/>
              </a:ext>
            </a:extLst>
          </p:cNvPr>
          <p:cNvSpPr txBox="1">
            <a:spLocks/>
          </p:cNvSpPr>
          <p:nvPr/>
        </p:nvSpPr>
        <p:spPr>
          <a:xfrm>
            <a:off x="6039961" y="5792635"/>
            <a:ext cx="1497013" cy="295466"/>
          </a:xfrm>
          <a:prstGeom prst="rect">
            <a:avLst/>
          </a:prstGeom>
        </p:spPr>
        <p:txBody>
          <a:bodyPr vert="horz" lIns="0" tIns="0" rIns="0" bIns="0" rtlCol="0" anchor="b">
            <a:noAutofit/>
          </a:bodyPr>
          <a:lstStyle>
            <a:lvl1pPr marL="0" indent="0" algn="l" defTabSz="914400" rtl="0" eaLnBrk="1" latinLnBrk="0" hangingPunct="1">
              <a:lnSpc>
                <a:spcPct val="120000"/>
              </a:lnSpc>
              <a:spcBef>
                <a:spcPts val="600"/>
              </a:spcBef>
              <a:spcAft>
                <a:spcPts val="1200"/>
              </a:spcAft>
              <a:buFont typeface="Arial" panose="020B0604020202020204" pitchFamily="34" charset="0"/>
              <a:buNone/>
              <a:defRPr sz="1600" b="0" i="1" kern="1200" spc="0">
                <a:solidFill>
                  <a:schemeClr val="bg2"/>
                </a:solidFill>
                <a:latin typeface="Corbel" panose="020B0503020204020204" pitchFamily="34" charset="0"/>
                <a:ea typeface="+mn-ea"/>
                <a:cs typeface="+mn-cs"/>
              </a:defRPr>
            </a:lvl1pPr>
            <a:lvl2pPr marL="0" indent="0" algn="l" defTabSz="914400" rtl="0" eaLnBrk="1" latinLnBrk="0" hangingPunct="1">
              <a:lnSpc>
                <a:spcPct val="100000"/>
              </a:lnSpc>
              <a:spcBef>
                <a:spcPts val="0"/>
              </a:spcBef>
              <a:spcAft>
                <a:spcPts val="600"/>
              </a:spcAft>
              <a:buFont typeface="Arial" panose="020B0604020202020204" pitchFamily="34" charset="0"/>
              <a:buNone/>
              <a:defRPr sz="1500" i="0" kern="1200">
                <a:solidFill>
                  <a:schemeClr val="tx2"/>
                </a:solidFill>
                <a:latin typeface="+mn-lt"/>
                <a:ea typeface="+mn-ea"/>
                <a:cs typeface="+mn-cs"/>
              </a:defRPr>
            </a:lvl2pPr>
            <a:lvl3pPr marL="0" indent="0" algn="l" defTabSz="914400" rtl="0" eaLnBrk="1" latinLnBrk="0" hangingPunct="1">
              <a:lnSpc>
                <a:spcPct val="110000"/>
              </a:lnSpc>
              <a:spcBef>
                <a:spcPts val="600"/>
              </a:spcBef>
              <a:spcAft>
                <a:spcPts val="0"/>
              </a:spcAft>
              <a:buFont typeface="Arial" panose="020B0604020202020204" pitchFamily="34" charset="0"/>
              <a:buNone/>
              <a:defRPr sz="1100" b="1" i="0" kern="1200">
                <a:solidFill>
                  <a:schemeClr val="tx2"/>
                </a:solidFill>
                <a:latin typeface="+mn-lt"/>
                <a:ea typeface="+mn-ea"/>
                <a:cs typeface="Microsoft New Tai Lue" panose="020B0502040204020203" pitchFamily="34" charset="0"/>
              </a:defRPr>
            </a:lvl3pPr>
            <a:lvl4pPr marL="0" indent="0" algn="l" defTabSz="914400" rtl="0" eaLnBrk="1" latinLnBrk="0" hangingPunct="1">
              <a:lnSpc>
                <a:spcPct val="114000"/>
              </a:lnSpc>
              <a:spcBef>
                <a:spcPts val="600"/>
              </a:spcBef>
              <a:spcAft>
                <a:spcPts val="600"/>
              </a:spcAft>
              <a:buFont typeface="Arial" panose="020B0604020202020204" pitchFamily="34" charset="0"/>
              <a:buNone/>
              <a:defRPr sz="1100" i="0" kern="1200">
                <a:solidFill>
                  <a:schemeClr val="tx2"/>
                </a:solidFill>
                <a:latin typeface="+mn-lt"/>
                <a:ea typeface="+mn-ea"/>
                <a:cs typeface="Microsoft New Tai Lue" panose="020B0502040204020203" pitchFamily="34" charset="0"/>
              </a:defRPr>
            </a:lvl4pPr>
            <a:lvl5pPr marL="171450" indent="0" algn="l" defTabSz="914400" rtl="0" eaLnBrk="1" latinLnBrk="0" hangingPunct="1">
              <a:lnSpc>
                <a:spcPct val="113000"/>
              </a:lnSpc>
              <a:spcBef>
                <a:spcPts val="0"/>
              </a:spcBef>
              <a:spcAft>
                <a:spcPts val="600"/>
              </a:spcAft>
              <a:buFont typeface="Arial" panose="020B0604020202020204" pitchFamily="34" charset="0"/>
              <a:buNone/>
              <a:defRPr sz="1100" i="0" kern="1200">
                <a:solidFill>
                  <a:schemeClr val="tx2"/>
                </a:solidFill>
                <a:latin typeface="+mn-lt"/>
                <a:ea typeface="+mn-ea"/>
                <a:cs typeface="Microsoft New Tai Lue" panose="020B0502040204020203" pitchFamily="34" charset="0"/>
              </a:defRPr>
            </a:lvl5pPr>
            <a:lvl6pPr marL="344488" indent="-173038" algn="l" defTabSz="914400" rtl="0" eaLnBrk="1" latinLnBrk="0" hangingPunct="1">
              <a:lnSpc>
                <a:spcPct val="85000"/>
              </a:lnSpc>
              <a:spcBef>
                <a:spcPct val="20000"/>
              </a:spcBef>
              <a:spcAft>
                <a:spcPts val="600"/>
              </a:spcAft>
              <a:buFont typeface="Arial" panose="020B0604020202020204" pitchFamily="34" charset="0"/>
              <a:buChar char="•"/>
              <a:defRPr sz="1100" i="0" kern="1200" baseline="0">
                <a:solidFill>
                  <a:schemeClr val="tx2"/>
                </a:solidFill>
                <a:latin typeface="+mn-lt"/>
                <a:ea typeface="+mn-ea"/>
                <a:cs typeface="+mn-cs"/>
              </a:defRPr>
            </a:lvl6pPr>
            <a:lvl7pPr marL="0" indent="0" algn="l" defTabSz="914400" rtl="0" eaLnBrk="1" latinLnBrk="0" hangingPunct="1">
              <a:spcBef>
                <a:spcPts val="600"/>
              </a:spcBef>
              <a:spcAft>
                <a:spcPts val="600"/>
              </a:spcAft>
              <a:buClr>
                <a:schemeClr val="bg2"/>
              </a:buClr>
              <a:buFont typeface="Arial" panose="020B0604020202020204" pitchFamily="34" charset="0"/>
              <a:buChar char="​"/>
              <a:defRPr sz="1500" i="0" kern="1200" baseline="0">
                <a:solidFill>
                  <a:schemeClr val="bg2"/>
                </a:solidFill>
                <a:latin typeface="Corbel" panose="020B0503020204020204" pitchFamily="34" charset="0"/>
                <a:ea typeface="+mn-ea"/>
                <a:cs typeface="+mn-cs"/>
              </a:defRPr>
            </a:lvl7pPr>
            <a:lvl8pPr marL="171450" indent="-171450" algn="l" defTabSz="914400" rtl="0" eaLnBrk="1" latinLnBrk="0" hangingPunct="1">
              <a:spcBef>
                <a:spcPts val="0"/>
              </a:spcBef>
              <a:spcAft>
                <a:spcPts val="600"/>
              </a:spcAft>
              <a:buFont typeface="Arial" panose="020B0604020202020204" pitchFamily="34" charset="0"/>
              <a:buChar char="•"/>
              <a:defRPr sz="1100" i="0" kern="1200">
                <a:solidFill>
                  <a:schemeClr val="bg2"/>
                </a:solidFill>
                <a:latin typeface="Corbel" panose="020B0503020204020204" pitchFamily="34" charset="0"/>
                <a:ea typeface="+mn-ea"/>
                <a:cs typeface="+mn-cs"/>
              </a:defRPr>
            </a:lvl8pPr>
            <a:lvl9pPr marL="344488" indent="-173038" algn="l" defTabSz="914400" rtl="0" eaLnBrk="1" latinLnBrk="0" hangingPunct="1">
              <a:spcBef>
                <a:spcPct val="20000"/>
              </a:spcBef>
              <a:spcAft>
                <a:spcPts val="600"/>
              </a:spcAft>
              <a:buFont typeface="Arial" panose="020B0604020202020204" pitchFamily="34" charset="0"/>
              <a:buChar char="•"/>
              <a:defRPr sz="1100" i="0" kern="1200">
                <a:solidFill>
                  <a:schemeClr val="bg2"/>
                </a:solidFill>
                <a:latin typeface="Corbel" panose="020B0503020204020204" pitchFamily="34" charset="0"/>
                <a:ea typeface="+mn-ea"/>
                <a:cs typeface="+mn-cs"/>
              </a:defRPr>
            </a:lvl9pPr>
          </a:lstStyle>
          <a:p>
            <a:r>
              <a:rPr lang="en-US" dirty="0">
                <a:solidFill>
                  <a:schemeClr val="accent3">
                    <a:lumMod val="60000"/>
                    <a:lumOff val="40000"/>
                  </a:schemeClr>
                </a:solidFill>
              </a:rPr>
              <a:t>page 47 - 51</a:t>
            </a:r>
          </a:p>
        </p:txBody>
      </p:sp>
      <p:sp>
        <p:nvSpPr>
          <p:cNvPr id="40" name="Text Placeholder 18">
            <a:hlinkClick r:id="rId6" action="ppaction://hlinksldjump"/>
            <a:extLst>
              <a:ext uri="{FF2B5EF4-FFF2-40B4-BE49-F238E27FC236}">
                <a16:creationId xmlns:a16="http://schemas.microsoft.com/office/drawing/2014/main" xmlns="" id="{3532226B-EF9A-8C47-B309-19E4A534662E}"/>
              </a:ext>
            </a:extLst>
          </p:cNvPr>
          <p:cNvSpPr txBox="1">
            <a:spLocks/>
          </p:cNvSpPr>
          <p:nvPr/>
        </p:nvSpPr>
        <p:spPr>
          <a:xfrm>
            <a:off x="2619437" y="3886830"/>
            <a:ext cx="1497013" cy="2282045"/>
          </a:xfrm>
          <a:prstGeom prst="rect">
            <a:avLst/>
          </a:prstGeom>
          <a:noFill/>
        </p:spPr>
        <p:txBody>
          <a:bodyPr vert="horz" lIns="0" tIns="0" rIns="0" bIns="0" rtlCol="0" anchor="b">
            <a:noAutofit/>
          </a:bodyPr>
          <a:lstStyle>
            <a:lvl1pPr marL="0" indent="0" algn="l" defTabSz="914400" rtl="0" eaLnBrk="1" latinLnBrk="0" hangingPunct="1">
              <a:lnSpc>
                <a:spcPct val="120000"/>
              </a:lnSpc>
              <a:spcBef>
                <a:spcPts val="600"/>
              </a:spcBef>
              <a:spcAft>
                <a:spcPts val="1200"/>
              </a:spcAft>
              <a:buFont typeface="Arial" panose="020B0604020202020204" pitchFamily="34" charset="0"/>
              <a:buNone/>
              <a:defRPr sz="1600" b="0" i="1" kern="1200" spc="0">
                <a:solidFill>
                  <a:schemeClr val="bg2"/>
                </a:solidFill>
                <a:latin typeface="Corbel" panose="020B0503020204020204" pitchFamily="34" charset="0"/>
                <a:ea typeface="+mn-ea"/>
                <a:cs typeface="Calibri" panose="020F0502020204030204" pitchFamily="34" charset="0"/>
              </a:defRPr>
            </a:lvl1pPr>
            <a:lvl2pPr marL="0" indent="0" algn="l" defTabSz="914400" rtl="0" eaLnBrk="1" latinLnBrk="0" hangingPunct="1">
              <a:lnSpc>
                <a:spcPct val="100000"/>
              </a:lnSpc>
              <a:spcBef>
                <a:spcPts val="600"/>
              </a:spcBef>
              <a:spcAft>
                <a:spcPts val="0"/>
              </a:spcAft>
              <a:buFont typeface="Arial" panose="020B0604020202020204" pitchFamily="34" charset="0"/>
              <a:buNone/>
              <a:defRPr sz="1400" i="0" kern="1200">
                <a:solidFill>
                  <a:schemeClr val="tx2"/>
                </a:solidFill>
                <a:latin typeface="Calibri" panose="020F0502020204030204" pitchFamily="34" charset="0"/>
                <a:ea typeface="+mn-ea"/>
                <a:cs typeface="Calibri" panose="020F0502020204030204" pitchFamily="34" charset="0"/>
              </a:defRPr>
            </a:lvl2pPr>
            <a:lvl3pPr marL="0" indent="0" algn="l" defTabSz="914400" rtl="0" eaLnBrk="1" latinLnBrk="0" hangingPunct="1">
              <a:lnSpc>
                <a:spcPct val="110000"/>
              </a:lnSpc>
              <a:spcBef>
                <a:spcPts val="600"/>
              </a:spcBef>
              <a:spcAft>
                <a:spcPts val="0"/>
              </a:spcAft>
              <a:buFont typeface="Arial" panose="020B0604020202020204" pitchFamily="34" charset="0"/>
              <a:buNone/>
              <a:defRPr sz="1100" b="1" i="0" kern="1200">
                <a:solidFill>
                  <a:schemeClr val="tx2"/>
                </a:solidFill>
                <a:latin typeface="Calibri" panose="020F0502020204030204" pitchFamily="34" charset="0"/>
                <a:ea typeface="+mn-ea"/>
                <a:cs typeface="Calibri" panose="020F0502020204030204" pitchFamily="34" charset="0"/>
              </a:defRPr>
            </a:lvl3pPr>
            <a:lvl4pPr marL="0" indent="0" algn="l" defTabSz="914400" rtl="0" eaLnBrk="1" latinLnBrk="0" hangingPunct="1">
              <a:lnSpc>
                <a:spcPct val="105000"/>
              </a:lnSpc>
              <a:spcBef>
                <a:spcPts val="600"/>
              </a:spcBef>
              <a:spcAft>
                <a:spcPts val="600"/>
              </a:spcAft>
              <a:buFont typeface="Arial" panose="020B0604020202020204" pitchFamily="34" charset="0"/>
              <a:buNone/>
              <a:defRPr sz="1100" i="0" kern="1200">
                <a:solidFill>
                  <a:schemeClr val="tx2"/>
                </a:solidFill>
                <a:latin typeface="Calibri" panose="020F0502020204030204" pitchFamily="34" charset="0"/>
                <a:ea typeface="+mn-ea"/>
                <a:cs typeface="Calibri" panose="020F0502020204030204" pitchFamily="34" charset="0"/>
              </a:defRPr>
            </a:lvl4pPr>
            <a:lvl5pPr marL="171450" indent="0" algn="l" defTabSz="914400" rtl="0" eaLnBrk="1" latinLnBrk="0" hangingPunct="1">
              <a:lnSpc>
                <a:spcPct val="105000"/>
              </a:lnSpc>
              <a:spcBef>
                <a:spcPts val="0"/>
              </a:spcBef>
              <a:spcAft>
                <a:spcPts val="600"/>
              </a:spcAft>
              <a:buFont typeface="Arial" panose="020B0604020202020204" pitchFamily="34" charset="0"/>
              <a:buNone/>
              <a:defRPr sz="1100" i="0" kern="1200">
                <a:solidFill>
                  <a:schemeClr val="tx2"/>
                </a:solidFill>
                <a:latin typeface="Calibri" panose="020F0502020204030204" pitchFamily="34" charset="0"/>
                <a:ea typeface="+mn-ea"/>
                <a:cs typeface="Calibri" panose="020F0502020204030204" pitchFamily="34" charset="0"/>
              </a:defRPr>
            </a:lvl5pPr>
            <a:lvl6pPr marL="344488" indent="-173038" algn="l" defTabSz="914400" rtl="0" eaLnBrk="1" latinLnBrk="0" hangingPunct="1">
              <a:lnSpc>
                <a:spcPct val="85000"/>
              </a:lnSpc>
              <a:spcBef>
                <a:spcPct val="20000"/>
              </a:spcBef>
              <a:spcAft>
                <a:spcPts val="600"/>
              </a:spcAft>
              <a:buFont typeface="Arial" panose="020B0604020202020204" pitchFamily="34" charset="0"/>
              <a:buChar char="•"/>
              <a:defRPr sz="1100" i="0" kern="1200" baseline="0">
                <a:solidFill>
                  <a:schemeClr val="tx2"/>
                </a:solidFill>
                <a:latin typeface="Calibri" panose="020F0502020204030204" pitchFamily="34" charset="0"/>
                <a:ea typeface="+mn-ea"/>
                <a:cs typeface="Calibri" panose="020F0502020204030204" pitchFamily="34" charset="0"/>
              </a:defRPr>
            </a:lvl6pPr>
            <a:lvl7pPr marL="0" indent="0" algn="l" defTabSz="914400" rtl="0" eaLnBrk="1" latinLnBrk="0" hangingPunct="1">
              <a:spcBef>
                <a:spcPts val="600"/>
              </a:spcBef>
              <a:spcAft>
                <a:spcPts val="600"/>
              </a:spcAft>
              <a:buClr>
                <a:schemeClr val="bg2"/>
              </a:buClr>
              <a:buFont typeface="Arial" panose="020B0604020202020204" pitchFamily="34" charset="0"/>
              <a:buChar char="​"/>
              <a:defRPr sz="1500" i="0" kern="1200" baseline="0">
                <a:solidFill>
                  <a:schemeClr val="bg2"/>
                </a:solidFill>
                <a:latin typeface="Calibri" panose="020F0502020204030204" pitchFamily="34" charset="0"/>
                <a:ea typeface="+mn-ea"/>
                <a:cs typeface="Calibri" panose="020F0502020204030204" pitchFamily="34" charset="0"/>
              </a:defRPr>
            </a:lvl7pPr>
            <a:lvl8pPr marL="171450" indent="-171450" algn="l" defTabSz="914400" rtl="0" eaLnBrk="1" latinLnBrk="0" hangingPunct="1">
              <a:spcBef>
                <a:spcPts val="0"/>
              </a:spcBef>
              <a:spcAft>
                <a:spcPts val="600"/>
              </a:spcAft>
              <a:buFont typeface="Arial" panose="020B0604020202020204" pitchFamily="34" charset="0"/>
              <a:buChar char="•"/>
              <a:defRPr sz="1100" i="0" kern="1200">
                <a:solidFill>
                  <a:schemeClr val="bg2"/>
                </a:solidFill>
                <a:latin typeface="Calibri" panose="020F0502020204030204" pitchFamily="34" charset="0"/>
                <a:ea typeface="+mn-ea"/>
                <a:cs typeface="Calibri" panose="020F0502020204030204" pitchFamily="34" charset="0"/>
              </a:defRPr>
            </a:lvl8pPr>
            <a:lvl9pPr marL="344488" indent="-173038" algn="l" defTabSz="914400" rtl="0" eaLnBrk="1" latinLnBrk="0" hangingPunct="1">
              <a:spcBef>
                <a:spcPct val="20000"/>
              </a:spcBef>
              <a:spcAft>
                <a:spcPts val="600"/>
              </a:spcAft>
              <a:buFont typeface="Arial" panose="020B0604020202020204" pitchFamily="34" charset="0"/>
              <a:buChar char="•"/>
              <a:defRPr sz="1100" i="0" kern="1200">
                <a:solidFill>
                  <a:schemeClr val="bg2"/>
                </a:solidFill>
                <a:latin typeface="Calibri" panose="020F0502020204030204" pitchFamily="34" charset="0"/>
                <a:ea typeface="+mn-ea"/>
                <a:cs typeface="Calibri" panose="020F0502020204030204" pitchFamily="34" charset="0"/>
              </a:defRPr>
            </a:lvl9pPr>
          </a:lstStyle>
          <a:p>
            <a:endParaRPr lang="en-US" dirty="0">
              <a:solidFill>
                <a:schemeClr val="accent3">
                  <a:lumMod val="60000"/>
                  <a:lumOff val="40000"/>
                </a:schemeClr>
              </a:solidFill>
            </a:endParaRPr>
          </a:p>
        </p:txBody>
      </p:sp>
      <p:sp>
        <p:nvSpPr>
          <p:cNvPr id="48" name="Text Placeholder 18">
            <a:hlinkClick r:id="rId7" action="ppaction://hlinksldjump"/>
            <a:extLst>
              <a:ext uri="{FF2B5EF4-FFF2-40B4-BE49-F238E27FC236}">
                <a16:creationId xmlns:a16="http://schemas.microsoft.com/office/drawing/2014/main" xmlns="" id="{4290771C-911C-E74D-92F3-CCD9C8BD4216}"/>
              </a:ext>
            </a:extLst>
          </p:cNvPr>
          <p:cNvSpPr txBox="1">
            <a:spLocks/>
          </p:cNvSpPr>
          <p:nvPr/>
        </p:nvSpPr>
        <p:spPr>
          <a:xfrm>
            <a:off x="2699861" y="1073896"/>
            <a:ext cx="1497013" cy="2282045"/>
          </a:xfrm>
          <a:prstGeom prst="rect">
            <a:avLst/>
          </a:prstGeom>
          <a:noFill/>
        </p:spPr>
        <p:txBody>
          <a:bodyPr vert="horz" lIns="0" tIns="0" rIns="0" bIns="0" rtlCol="0" anchor="b">
            <a:noAutofit/>
          </a:bodyPr>
          <a:lstStyle>
            <a:lvl1pPr marL="0" indent="0" algn="l" defTabSz="914400" rtl="0" eaLnBrk="1" latinLnBrk="0" hangingPunct="1">
              <a:lnSpc>
                <a:spcPct val="120000"/>
              </a:lnSpc>
              <a:spcBef>
                <a:spcPts val="600"/>
              </a:spcBef>
              <a:spcAft>
                <a:spcPts val="1200"/>
              </a:spcAft>
              <a:buFont typeface="Arial" panose="020B0604020202020204" pitchFamily="34" charset="0"/>
              <a:buNone/>
              <a:defRPr sz="1600" b="0" i="1" kern="1200" spc="0">
                <a:solidFill>
                  <a:schemeClr val="bg2"/>
                </a:solidFill>
                <a:latin typeface="Corbel" panose="020B0503020204020204" pitchFamily="34" charset="0"/>
                <a:ea typeface="+mn-ea"/>
                <a:cs typeface="Calibri" panose="020F0502020204030204" pitchFamily="34" charset="0"/>
              </a:defRPr>
            </a:lvl1pPr>
            <a:lvl2pPr marL="0" indent="0" algn="l" defTabSz="914400" rtl="0" eaLnBrk="1" latinLnBrk="0" hangingPunct="1">
              <a:lnSpc>
                <a:spcPct val="100000"/>
              </a:lnSpc>
              <a:spcBef>
                <a:spcPts val="600"/>
              </a:spcBef>
              <a:spcAft>
                <a:spcPts val="0"/>
              </a:spcAft>
              <a:buFont typeface="Arial" panose="020B0604020202020204" pitchFamily="34" charset="0"/>
              <a:buNone/>
              <a:defRPr sz="1400" i="0" kern="1200">
                <a:solidFill>
                  <a:schemeClr val="tx2"/>
                </a:solidFill>
                <a:latin typeface="Calibri" panose="020F0502020204030204" pitchFamily="34" charset="0"/>
                <a:ea typeface="+mn-ea"/>
                <a:cs typeface="Calibri" panose="020F0502020204030204" pitchFamily="34" charset="0"/>
              </a:defRPr>
            </a:lvl2pPr>
            <a:lvl3pPr marL="0" indent="0" algn="l" defTabSz="914400" rtl="0" eaLnBrk="1" latinLnBrk="0" hangingPunct="1">
              <a:lnSpc>
                <a:spcPct val="110000"/>
              </a:lnSpc>
              <a:spcBef>
                <a:spcPts val="600"/>
              </a:spcBef>
              <a:spcAft>
                <a:spcPts val="0"/>
              </a:spcAft>
              <a:buFont typeface="Arial" panose="020B0604020202020204" pitchFamily="34" charset="0"/>
              <a:buNone/>
              <a:defRPr sz="1100" b="1" i="0" kern="1200">
                <a:solidFill>
                  <a:schemeClr val="tx2"/>
                </a:solidFill>
                <a:latin typeface="Calibri" panose="020F0502020204030204" pitchFamily="34" charset="0"/>
                <a:ea typeface="+mn-ea"/>
                <a:cs typeface="Calibri" panose="020F0502020204030204" pitchFamily="34" charset="0"/>
              </a:defRPr>
            </a:lvl3pPr>
            <a:lvl4pPr marL="0" indent="0" algn="l" defTabSz="914400" rtl="0" eaLnBrk="1" latinLnBrk="0" hangingPunct="1">
              <a:lnSpc>
                <a:spcPct val="105000"/>
              </a:lnSpc>
              <a:spcBef>
                <a:spcPts val="600"/>
              </a:spcBef>
              <a:spcAft>
                <a:spcPts val="600"/>
              </a:spcAft>
              <a:buFont typeface="Arial" panose="020B0604020202020204" pitchFamily="34" charset="0"/>
              <a:buNone/>
              <a:defRPr sz="1100" i="0" kern="1200">
                <a:solidFill>
                  <a:schemeClr val="tx2"/>
                </a:solidFill>
                <a:latin typeface="Calibri" panose="020F0502020204030204" pitchFamily="34" charset="0"/>
                <a:ea typeface="+mn-ea"/>
                <a:cs typeface="Calibri" panose="020F0502020204030204" pitchFamily="34" charset="0"/>
              </a:defRPr>
            </a:lvl4pPr>
            <a:lvl5pPr marL="171450" indent="0" algn="l" defTabSz="914400" rtl="0" eaLnBrk="1" latinLnBrk="0" hangingPunct="1">
              <a:lnSpc>
                <a:spcPct val="105000"/>
              </a:lnSpc>
              <a:spcBef>
                <a:spcPts val="0"/>
              </a:spcBef>
              <a:spcAft>
                <a:spcPts val="600"/>
              </a:spcAft>
              <a:buFont typeface="Arial" panose="020B0604020202020204" pitchFamily="34" charset="0"/>
              <a:buNone/>
              <a:defRPr sz="1100" i="0" kern="1200">
                <a:solidFill>
                  <a:schemeClr val="tx2"/>
                </a:solidFill>
                <a:latin typeface="Calibri" panose="020F0502020204030204" pitchFamily="34" charset="0"/>
                <a:ea typeface="+mn-ea"/>
                <a:cs typeface="Calibri" panose="020F0502020204030204" pitchFamily="34" charset="0"/>
              </a:defRPr>
            </a:lvl5pPr>
            <a:lvl6pPr marL="344488" indent="-173038" algn="l" defTabSz="914400" rtl="0" eaLnBrk="1" latinLnBrk="0" hangingPunct="1">
              <a:lnSpc>
                <a:spcPct val="85000"/>
              </a:lnSpc>
              <a:spcBef>
                <a:spcPct val="20000"/>
              </a:spcBef>
              <a:spcAft>
                <a:spcPts val="600"/>
              </a:spcAft>
              <a:buFont typeface="Arial" panose="020B0604020202020204" pitchFamily="34" charset="0"/>
              <a:buChar char="•"/>
              <a:defRPr sz="1100" i="0" kern="1200" baseline="0">
                <a:solidFill>
                  <a:schemeClr val="tx2"/>
                </a:solidFill>
                <a:latin typeface="Calibri" panose="020F0502020204030204" pitchFamily="34" charset="0"/>
                <a:ea typeface="+mn-ea"/>
                <a:cs typeface="Calibri" panose="020F0502020204030204" pitchFamily="34" charset="0"/>
              </a:defRPr>
            </a:lvl6pPr>
            <a:lvl7pPr marL="0" indent="0" algn="l" defTabSz="914400" rtl="0" eaLnBrk="1" latinLnBrk="0" hangingPunct="1">
              <a:spcBef>
                <a:spcPts val="600"/>
              </a:spcBef>
              <a:spcAft>
                <a:spcPts val="600"/>
              </a:spcAft>
              <a:buClr>
                <a:schemeClr val="bg2"/>
              </a:buClr>
              <a:buFont typeface="Arial" panose="020B0604020202020204" pitchFamily="34" charset="0"/>
              <a:buChar char="​"/>
              <a:defRPr sz="1500" i="0" kern="1200" baseline="0">
                <a:solidFill>
                  <a:schemeClr val="bg2"/>
                </a:solidFill>
                <a:latin typeface="Calibri" panose="020F0502020204030204" pitchFamily="34" charset="0"/>
                <a:ea typeface="+mn-ea"/>
                <a:cs typeface="Calibri" panose="020F0502020204030204" pitchFamily="34" charset="0"/>
              </a:defRPr>
            </a:lvl7pPr>
            <a:lvl8pPr marL="171450" indent="-171450" algn="l" defTabSz="914400" rtl="0" eaLnBrk="1" latinLnBrk="0" hangingPunct="1">
              <a:spcBef>
                <a:spcPts val="0"/>
              </a:spcBef>
              <a:spcAft>
                <a:spcPts val="600"/>
              </a:spcAft>
              <a:buFont typeface="Arial" panose="020B0604020202020204" pitchFamily="34" charset="0"/>
              <a:buChar char="•"/>
              <a:defRPr sz="1100" i="0" kern="1200">
                <a:solidFill>
                  <a:schemeClr val="bg2"/>
                </a:solidFill>
                <a:latin typeface="Calibri" panose="020F0502020204030204" pitchFamily="34" charset="0"/>
                <a:ea typeface="+mn-ea"/>
                <a:cs typeface="Calibri" panose="020F0502020204030204" pitchFamily="34" charset="0"/>
              </a:defRPr>
            </a:lvl8pPr>
            <a:lvl9pPr marL="344488" indent="-173038" algn="l" defTabSz="914400" rtl="0" eaLnBrk="1" latinLnBrk="0" hangingPunct="1">
              <a:spcBef>
                <a:spcPct val="20000"/>
              </a:spcBef>
              <a:spcAft>
                <a:spcPts val="600"/>
              </a:spcAft>
              <a:buFont typeface="Arial" panose="020B0604020202020204" pitchFamily="34" charset="0"/>
              <a:buChar char="•"/>
              <a:defRPr sz="1100" i="0" kern="1200">
                <a:solidFill>
                  <a:schemeClr val="bg2"/>
                </a:solidFill>
                <a:latin typeface="Calibri" panose="020F0502020204030204" pitchFamily="34" charset="0"/>
                <a:ea typeface="+mn-ea"/>
                <a:cs typeface="Calibri" panose="020F0502020204030204" pitchFamily="34" charset="0"/>
              </a:defRPr>
            </a:lvl9pPr>
          </a:lstStyle>
          <a:p>
            <a:endParaRPr lang="en-US" dirty="0">
              <a:solidFill>
                <a:schemeClr val="accent3">
                  <a:lumMod val="60000"/>
                  <a:lumOff val="40000"/>
                </a:schemeClr>
              </a:solidFill>
            </a:endParaRPr>
          </a:p>
        </p:txBody>
      </p:sp>
      <p:sp>
        <p:nvSpPr>
          <p:cNvPr id="50" name="Text Placeholder 18">
            <a:hlinkClick r:id="rId8" action="ppaction://hlinksldjump"/>
            <a:extLst>
              <a:ext uri="{FF2B5EF4-FFF2-40B4-BE49-F238E27FC236}">
                <a16:creationId xmlns:a16="http://schemas.microsoft.com/office/drawing/2014/main" xmlns="" id="{2C0DCBB4-B9B0-3142-9B7B-7D6A79A8AFBA}"/>
              </a:ext>
            </a:extLst>
          </p:cNvPr>
          <p:cNvSpPr txBox="1">
            <a:spLocks/>
          </p:cNvSpPr>
          <p:nvPr/>
        </p:nvSpPr>
        <p:spPr>
          <a:xfrm>
            <a:off x="4383466" y="1073896"/>
            <a:ext cx="1497013" cy="2282045"/>
          </a:xfrm>
          <a:prstGeom prst="rect">
            <a:avLst/>
          </a:prstGeom>
          <a:noFill/>
        </p:spPr>
        <p:txBody>
          <a:bodyPr vert="horz" lIns="0" tIns="0" rIns="0" bIns="0" rtlCol="0" anchor="b">
            <a:noAutofit/>
          </a:bodyPr>
          <a:lstStyle>
            <a:lvl1pPr marL="0" indent="0" algn="l" defTabSz="914400" rtl="0" eaLnBrk="1" latinLnBrk="0" hangingPunct="1">
              <a:lnSpc>
                <a:spcPct val="120000"/>
              </a:lnSpc>
              <a:spcBef>
                <a:spcPts val="600"/>
              </a:spcBef>
              <a:spcAft>
                <a:spcPts val="1200"/>
              </a:spcAft>
              <a:buFont typeface="Arial" panose="020B0604020202020204" pitchFamily="34" charset="0"/>
              <a:buNone/>
              <a:defRPr sz="1600" b="0" i="1" kern="1200" spc="0">
                <a:solidFill>
                  <a:schemeClr val="bg2"/>
                </a:solidFill>
                <a:latin typeface="Corbel" panose="020B0503020204020204" pitchFamily="34" charset="0"/>
                <a:ea typeface="+mn-ea"/>
                <a:cs typeface="Calibri" panose="020F0502020204030204" pitchFamily="34" charset="0"/>
              </a:defRPr>
            </a:lvl1pPr>
            <a:lvl2pPr marL="0" indent="0" algn="l" defTabSz="914400" rtl="0" eaLnBrk="1" latinLnBrk="0" hangingPunct="1">
              <a:lnSpc>
                <a:spcPct val="100000"/>
              </a:lnSpc>
              <a:spcBef>
                <a:spcPts val="600"/>
              </a:spcBef>
              <a:spcAft>
                <a:spcPts val="0"/>
              </a:spcAft>
              <a:buFont typeface="Arial" panose="020B0604020202020204" pitchFamily="34" charset="0"/>
              <a:buNone/>
              <a:defRPr sz="1400" i="0" kern="1200">
                <a:solidFill>
                  <a:schemeClr val="tx2"/>
                </a:solidFill>
                <a:latin typeface="Calibri" panose="020F0502020204030204" pitchFamily="34" charset="0"/>
                <a:ea typeface="+mn-ea"/>
                <a:cs typeface="Calibri" panose="020F0502020204030204" pitchFamily="34" charset="0"/>
              </a:defRPr>
            </a:lvl2pPr>
            <a:lvl3pPr marL="0" indent="0" algn="l" defTabSz="914400" rtl="0" eaLnBrk="1" latinLnBrk="0" hangingPunct="1">
              <a:lnSpc>
                <a:spcPct val="110000"/>
              </a:lnSpc>
              <a:spcBef>
                <a:spcPts val="600"/>
              </a:spcBef>
              <a:spcAft>
                <a:spcPts val="0"/>
              </a:spcAft>
              <a:buFont typeface="Arial" panose="020B0604020202020204" pitchFamily="34" charset="0"/>
              <a:buNone/>
              <a:defRPr sz="1100" b="1" i="0" kern="1200">
                <a:solidFill>
                  <a:schemeClr val="tx2"/>
                </a:solidFill>
                <a:latin typeface="Calibri" panose="020F0502020204030204" pitchFamily="34" charset="0"/>
                <a:ea typeface="+mn-ea"/>
                <a:cs typeface="Calibri" panose="020F0502020204030204" pitchFamily="34" charset="0"/>
              </a:defRPr>
            </a:lvl3pPr>
            <a:lvl4pPr marL="0" indent="0" algn="l" defTabSz="914400" rtl="0" eaLnBrk="1" latinLnBrk="0" hangingPunct="1">
              <a:lnSpc>
                <a:spcPct val="105000"/>
              </a:lnSpc>
              <a:spcBef>
                <a:spcPts val="600"/>
              </a:spcBef>
              <a:spcAft>
                <a:spcPts val="600"/>
              </a:spcAft>
              <a:buFont typeface="Arial" panose="020B0604020202020204" pitchFamily="34" charset="0"/>
              <a:buNone/>
              <a:defRPr sz="1100" i="0" kern="1200">
                <a:solidFill>
                  <a:schemeClr val="tx2"/>
                </a:solidFill>
                <a:latin typeface="Calibri" panose="020F0502020204030204" pitchFamily="34" charset="0"/>
                <a:ea typeface="+mn-ea"/>
                <a:cs typeface="Calibri" panose="020F0502020204030204" pitchFamily="34" charset="0"/>
              </a:defRPr>
            </a:lvl4pPr>
            <a:lvl5pPr marL="171450" indent="0" algn="l" defTabSz="914400" rtl="0" eaLnBrk="1" latinLnBrk="0" hangingPunct="1">
              <a:lnSpc>
                <a:spcPct val="105000"/>
              </a:lnSpc>
              <a:spcBef>
                <a:spcPts val="0"/>
              </a:spcBef>
              <a:spcAft>
                <a:spcPts val="600"/>
              </a:spcAft>
              <a:buFont typeface="Arial" panose="020B0604020202020204" pitchFamily="34" charset="0"/>
              <a:buNone/>
              <a:defRPr sz="1100" i="0" kern="1200">
                <a:solidFill>
                  <a:schemeClr val="tx2"/>
                </a:solidFill>
                <a:latin typeface="Calibri" panose="020F0502020204030204" pitchFamily="34" charset="0"/>
                <a:ea typeface="+mn-ea"/>
                <a:cs typeface="Calibri" panose="020F0502020204030204" pitchFamily="34" charset="0"/>
              </a:defRPr>
            </a:lvl5pPr>
            <a:lvl6pPr marL="344488" indent="-173038" algn="l" defTabSz="914400" rtl="0" eaLnBrk="1" latinLnBrk="0" hangingPunct="1">
              <a:lnSpc>
                <a:spcPct val="85000"/>
              </a:lnSpc>
              <a:spcBef>
                <a:spcPct val="20000"/>
              </a:spcBef>
              <a:spcAft>
                <a:spcPts val="600"/>
              </a:spcAft>
              <a:buFont typeface="Arial" panose="020B0604020202020204" pitchFamily="34" charset="0"/>
              <a:buChar char="•"/>
              <a:defRPr sz="1100" i="0" kern="1200" baseline="0">
                <a:solidFill>
                  <a:schemeClr val="tx2"/>
                </a:solidFill>
                <a:latin typeface="Calibri" panose="020F0502020204030204" pitchFamily="34" charset="0"/>
                <a:ea typeface="+mn-ea"/>
                <a:cs typeface="Calibri" panose="020F0502020204030204" pitchFamily="34" charset="0"/>
              </a:defRPr>
            </a:lvl6pPr>
            <a:lvl7pPr marL="0" indent="0" algn="l" defTabSz="914400" rtl="0" eaLnBrk="1" latinLnBrk="0" hangingPunct="1">
              <a:spcBef>
                <a:spcPts val="600"/>
              </a:spcBef>
              <a:spcAft>
                <a:spcPts val="600"/>
              </a:spcAft>
              <a:buClr>
                <a:schemeClr val="bg2"/>
              </a:buClr>
              <a:buFont typeface="Arial" panose="020B0604020202020204" pitchFamily="34" charset="0"/>
              <a:buChar char="​"/>
              <a:defRPr sz="1500" i="0" kern="1200" baseline="0">
                <a:solidFill>
                  <a:schemeClr val="bg2"/>
                </a:solidFill>
                <a:latin typeface="Calibri" panose="020F0502020204030204" pitchFamily="34" charset="0"/>
                <a:ea typeface="+mn-ea"/>
                <a:cs typeface="Calibri" panose="020F0502020204030204" pitchFamily="34" charset="0"/>
              </a:defRPr>
            </a:lvl7pPr>
            <a:lvl8pPr marL="171450" indent="-171450" algn="l" defTabSz="914400" rtl="0" eaLnBrk="1" latinLnBrk="0" hangingPunct="1">
              <a:spcBef>
                <a:spcPts val="0"/>
              </a:spcBef>
              <a:spcAft>
                <a:spcPts val="600"/>
              </a:spcAft>
              <a:buFont typeface="Arial" panose="020B0604020202020204" pitchFamily="34" charset="0"/>
              <a:buChar char="•"/>
              <a:defRPr sz="1100" i="0" kern="1200">
                <a:solidFill>
                  <a:schemeClr val="bg2"/>
                </a:solidFill>
                <a:latin typeface="Calibri" panose="020F0502020204030204" pitchFamily="34" charset="0"/>
                <a:ea typeface="+mn-ea"/>
                <a:cs typeface="Calibri" panose="020F0502020204030204" pitchFamily="34" charset="0"/>
              </a:defRPr>
            </a:lvl8pPr>
            <a:lvl9pPr marL="344488" indent="-173038" algn="l" defTabSz="914400" rtl="0" eaLnBrk="1" latinLnBrk="0" hangingPunct="1">
              <a:spcBef>
                <a:spcPct val="20000"/>
              </a:spcBef>
              <a:spcAft>
                <a:spcPts val="600"/>
              </a:spcAft>
              <a:buFont typeface="Arial" panose="020B0604020202020204" pitchFamily="34" charset="0"/>
              <a:buChar char="•"/>
              <a:defRPr sz="1100" i="0" kern="1200">
                <a:solidFill>
                  <a:schemeClr val="bg2"/>
                </a:solidFill>
                <a:latin typeface="Calibri" panose="020F0502020204030204" pitchFamily="34" charset="0"/>
                <a:ea typeface="+mn-ea"/>
                <a:cs typeface="Calibri" panose="020F0502020204030204" pitchFamily="34" charset="0"/>
              </a:defRPr>
            </a:lvl9pPr>
          </a:lstStyle>
          <a:p>
            <a:endParaRPr lang="en-US" dirty="0">
              <a:solidFill>
                <a:schemeClr val="accent3">
                  <a:lumMod val="60000"/>
                  <a:lumOff val="40000"/>
                </a:schemeClr>
              </a:solidFill>
            </a:endParaRPr>
          </a:p>
        </p:txBody>
      </p:sp>
      <p:sp>
        <p:nvSpPr>
          <p:cNvPr id="51" name="Text Placeholder 18">
            <a:hlinkClick r:id="rId9" action="ppaction://hlinksldjump"/>
            <a:extLst>
              <a:ext uri="{FF2B5EF4-FFF2-40B4-BE49-F238E27FC236}">
                <a16:creationId xmlns:a16="http://schemas.microsoft.com/office/drawing/2014/main" xmlns="" id="{6B08AA8A-48BB-FD42-B89A-0309B821E06E}"/>
              </a:ext>
            </a:extLst>
          </p:cNvPr>
          <p:cNvSpPr txBox="1">
            <a:spLocks/>
          </p:cNvSpPr>
          <p:nvPr/>
        </p:nvSpPr>
        <p:spPr>
          <a:xfrm>
            <a:off x="6067071" y="1073896"/>
            <a:ext cx="1497013" cy="2282045"/>
          </a:xfrm>
          <a:prstGeom prst="rect">
            <a:avLst/>
          </a:prstGeom>
          <a:noFill/>
        </p:spPr>
        <p:txBody>
          <a:bodyPr vert="horz" lIns="0" tIns="0" rIns="0" bIns="0" rtlCol="0" anchor="b">
            <a:noAutofit/>
          </a:bodyPr>
          <a:lstStyle>
            <a:lvl1pPr marL="0" indent="0" algn="l" defTabSz="914400" rtl="0" eaLnBrk="1" latinLnBrk="0" hangingPunct="1">
              <a:lnSpc>
                <a:spcPct val="120000"/>
              </a:lnSpc>
              <a:spcBef>
                <a:spcPts val="600"/>
              </a:spcBef>
              <a:spcAft>
                <a:spcPts val="1200"/>
              </a:spcAft>
              <a:buFont typeface="Arial" panose="020B0604020202020204" pitchFamily="34" charset="0"/>
              <a:buNone/>
              <a:defRPr sz="1600" b="0" i="1" kern="1200" spc="0">
                <a:solidFill>
                  <a:schemeClr val="bg2"/>
                </a:solidFill>
                <a:latin typeface="Corbel" panose="020B0503020204020204" pitchFamily="34" charset="0"/>
                <a:ea typeface="+mn-ea"/>
                <a:cs typeface="Calibri" panose="020F0502020204030204" pitchFamily="34" charset="0"/>
              </a:defRPr>
            </a:lvl1pPr>
            <a:lvl2pPr marL="0" indent="0" algn="l" defTabSz="914400" rtl="0" eaLnBrk="1" latinLnBrk="0" hangingPunct="1">
              <a:lnSpc>
                <a:spcPct val="100000"/>
              </a:lnSpc>
              <a:spcBef>
                <a:spcPts val="600"/>
              </a:spcBef>
              <a:spcAft>
                <a:spcPts val="0"/>
              </a:spcAft>
              <a:buFont typeface="Arial" panose="020B0604020202020204" pitchFamily="34" charset="0"/>
              <a:buNone/>
              <a:defRPr sz="1400" i="0" kern="1200">
                <a:solidFill>
                  <a:schemeClr val="tx2"/>
                </a:solidFill>
                <a:latin typeface="Calibri" panose="020F0502020204030204" pitchFamily="34" charset="0"/>
                <a:ea typeface="+mn-ea"/>
                <a:cs typeface="Calibri" panose="020F0502020204030204" pitchFamily="34" charset="0"/>
              </a:defRPr>
            </a:lvl2pPr>
            <a:lvl3pPr marL="0" indent="0" algn="l" defTabSz="914400" rtl="0" eaLnBrk="1" latinLnBrk="0" hangingPunct="1">
              <a:lnSpc>
                <a:spcPct val="110000"/>
              </a:lnSpc>
              <a:spcBef>
                <a:spcPts val="600"/>
              </a:spcBef>
              <a:spcAft>
                <a:spcPts val="0"/>
              </a:spcAft>
              <a:buFont typeface="Arial" panose="020B0604020202020204" pitchFamily="34" charset="0"/>
              <a:buNone/>
              <a:defRPr sz="1100" b="1" i="0" kern="1200">
                <a:solidFill>
                  <a:schemeClr val="tx2"/>
                </a:solidFill>
                <a:latin typeface="Calibri" panose="020F0502020204030204" pitchFamily="34" charset="0"/>
                <a:ea typeface="+mn-ea"/>
                <a:cs typeface="Calibri" panose="020F0502020204030204" pitchFamily="34" charset="0"/>
              </a:defRPr>
            </a:lvl3pPr>
            <a:lvl4pPr marL="0" indent="0" algn="l" defTabSz="914400" rtl="0" eaLnBrk="1" latinLnBrk="0" hangingPunct="1">
              <a:lnSpc>
                <a:spcPct val="105000"/>
              </a:lnSpc>
              <a:spcBef>
                <a:spcPts val="600"/>
              </a:spcBef>
              <a:spcAft>
                <a:spcPts val="600"/>
              </a:spcAft>
              <a:buFont typeface="Arial" panose="020B0604020202020204" pitchFamily="34" charset="0"/>
              <a:buNone/>
              <a:defRPr sz="1100" i="0" kern="1200">
                <a:solidFill>
                  <a:schemeClr val="tx2"/>
                </a:solidFill>
                <a:latin typeface="Calibri" panose="020F0502020204030204" pitchFamily="34" charset="0"/>
                <a:ea typeface="+mn-ea"/>
                <a:cs typeface="Calibri" panose="020F0502020204030204" pitchFamily="34" charset="0"/>
              </a:defRPr>
            </a:lvl4pPr>
            <a:lvl5pPr marL="171450" indent="0" algn="l" defTabSz="914400" rtl="0" eaLnBrk="1" latinLnBrk="0" hangingPunct="1">
              <a:lnSpc>
                <a:spcPct val="105000"/>
              </a:lnSpc>
              <a:spcBef>
                <a:spcPts val="0"/>
              </a:spcBef>
              <a:spcAft>
                <a:spcPts val="600"/>
              </a:spcAft>
              <a:buFont typeface="Arial" panose="020B0604020202020204" pitchFamily="34" charset="0"/>
              <a:buNone/>
              <a:defRPr sz="1100" i="0" kern="1200">
                <a:solidFill>
                  <a:schemeClr val="tx2"/>
                </a:solidFill>
                <a:latin typeface="Calibri" panose="020F0502020204030204" pitchFamily="34" charset="0"/>
                <a:ea typeface="+mn-ea"/>
                <a:cs typeface="Calibri" panose="020F0502020204030204" pitchFamily="34" charset="0"/>
              </a:defRPr>
            </a:lvl5pPr>
            <a:lvl6pPr marL="344488" indent="-173038" algn="l" defTabSz="914400" rtl="0" eaLnBrk="1" latinLnBrk="0" hangingPunct="1">
              <a:lnSpc>
                <a:spcPct val="85000"/>
              </a:lnSpc>
              <a:spcBef>
                <a:spcPct val="20000"/>
              </a:spcBef>
              <a:spcAft>
                <a:spcPts val="600"/>
              </a:spcAft>
              <a:buFont typeface="Arial" panose="020B0604020202020204" pitchFamily="34" charset="0"/>
              <a:buChar char="•"/>
              <a:defRPr sz="1100" i="0" kern="1200" baseline="0">
                <a:solidFill>
                  <a:schemeClr val="tx2"/>
                </a:solidFill>
                <a:latin typeface="Calibri" panose="020F0502020204030204" pitchFamily="34" charset="0"/>
                <a:ea typeface="+mn-ea"/>
                <a:cs typeface="Calibri" panose="020F0502020204030204" pitchFamily="34" charset="0"/>
              </a:defRPr>
            </a:lvl6pPr>
            <a:lvl7pPr marL="0" indent="0" algn="l" defTabSz="914400" rtl="0" eaLnBrk="1" latinLnBrk="0" hangingPunct="1">
              <a:spcBef>
                <a:spcPts val="600"/>
              </a:spcBef>
              <a:spcAft>
                <a:spcPts val="600"/>
              </a:spcAft>
              <a:buClr>
                <a:schemeClr val="bg2"/>
              </a:buClr>
              <a:buFont typeface="Arial" panose="020B0604020202020204" pitchFamily="34" charset="0"/>
              <a:buChar char="​"/>
              <a:defRPr sz="1500" i="0" kern="1200" baseline="0">
                <a:solidFill>
                  <a:schemeClr val="bg2"/>
                </a:solidFill>
                <a:latin typeface="Calibri" panose="020F0502020204030204" pitchFamily="34" charset="0"/>
                <a:ea typeface="+mn-ea"/>
                <a:cs typeface="Calibri" panose="020F0502020204030204" pitchFamily="34" charset="0"/>
              </a:defRPr>
            </a:lvl7pPr>
            <a:lvl8pPr marL="171450" indent="-171450" algn="l" defTabSz="914400" rtl="0" eaLnBrk="1" latinLnBrk="0" hangingPunct="1">
              <a:spcBef>
                <a:spcPts val="0"/>
              </a:spcBef>
              <a:spcAft>
                <a:spcPts val="600"/>
              </a:spcAft>
              <a:buFont typeface="Arial" panose="020B0604020202020204" pitchFamily="34" charset="0"/>
              <a:buChar char="•"/>
              <a:defRPr sz="1100" i="0" kern="1200">
                <a:solidFill>
                  <a:schemeClr val="bg2"/>
                </a:solidFill>
                <a:latin typeface="Calibri" panose="020F0502020204030204" pitchFamily="34" charset="0"/>
                <a:ea typeface="+mn-ea"/>
                <a:cs typeface="Calibri" panose="020F0502020204030204" pitchFamily="34" charset="0"/>
              </a:defRPr>
            </a:lvl8pPr>
            <a:lvl9pPr marL="344488" indent="-173038" algn="l" defTabSz="914400" rtl="0" eaLnBrk="1" latinLnBrk="0" hangingPunct="1">
              <a:spcBef>
                <a:spcPct val="20000"/>
              </a:spcBef>
              <a:spcAft>
                <a:spcPts val="600"/>
              </a:spcAft>
              <a:buFont typeface="Arial" panose="020B0604020202020204" pitchFamily="34" charset="0"/>
              <a:buChar char="•"/>
              <a:defRPr sz="1100" i="0" kern="1200">
                <a:solidFill>
                  <a:schemeClr val="bg2"/>
                </a:solidFill>
                <a:latin typeface="Calibri" panose="020F0502020204030204" pitchFamily="34" charset="0"/>
                <a:ea typeface="+mn-ea"/>
                <a:cs typeface="Calibri" panose="020F0502020204030204" pitchFamily="34" charset="0"/>
              </a:defRPr>
            </a:lvl9pPr>
          </a:lstStyle>
          <a:p>
            <a:endParaRPr lang="en-US" dirty="0">
              <a:solidFill>
                <a:schemeClr val="accent3">
                  <a:lumMod val="60000"/>
                  <a:lumOff val="40000"/>
                </a:schemeClr>
              </a:solidFill>
            </a:endParaRPr>
          </a:p>
        </p:txBody>
      </p:sp>
      <p:sp>
        <p:nvSpPr>
          <p:cNvPr id="49" name="Text Placeholder 18">
            <a:hlinkClick r:id="rId3" action="ppaction://hlinksldjump"/>
            <a:extLst>
              <a:ext uri="{FF2B5EF4-FFF2-40B4-BE49-F238E27FC236}">
                <a16:creationId xmlns:a16="http://schemas.microsoft.com/office/drawing/2014/main" xmlns="" id="{AABDB8BA-4A3D-1049-B305-69A8C3236BAF}"/>
              </a:ext>
            </a:extLst>
          </p:cNvPr>
          <p:cNvSpPr txBox="1">
            <a:spLocks/>
          </p:cNvSpPr>
          <p:nvPr/>
        </p:nvSpPr>
        <p:spPr>
          <a:xfrm>
            <a:off x="4363042" y="3806056"/>
            <a:ext cx="1497013" cy="2282045"/>
          </a:xfrm>
          <a:prstGeom prst="rect">
            <a:avLst/>
          </a:prstGeom>
          <a:noFill/>
        </p:spPr>
        <p:txBody>
          <a:bodyPr vert="horz" lIns="0" tIns="0" rIns="0" bIns="0" rtlCol="0" anchor="b">
            <a:noAutofit/>
          </a:bodyPr>
          <a:lstStyle>
            <a:lvl1pPr marL="0" indent="0" algn="l" defTabSz="914400" rtl="0" eaLnBrk="1" latinLnBrk="0" hangingPunct="1">
              <a:lnSpc>
                <a:spcPct val="120000"/>
              </a:lnSpc>
              <a:spcBef>
                <a:spcPts val="600"/>
              </a:spcBef>
              <a:spcAft>
                <a:spcPts val="1200"/>
              </a:spcAft>
              <a:buFont typeface="Arial" panose="020B0604020202020204" pitchFamily="34" charset="0"/>
              <a:buNone/>
              <a:defRPr sz="1600" b="0" i="1" kern="1200" spc="0">
                <a:solidFill>
                  <a:schemeClr val="bg2"/>
                </a:solidFill>
                <a:latin typeface="Corbel" panose="020B0503020204020204" pitchFamily="34" charset="0"/>
                <a:ea typeface="+mn-ea"/>
                <a:cs typeface="Calibri" panose="020F0502020204030204" pitchFamily="34" charset="0"/>
              </a:defRPr>
            </a:lvl1pPr>
            <a:lvl2pPr marL="0" indent="0" algn="l" defTabSz="914400" rtl="0" eaLnBrk="1" latinLnBrk="0" hangingPunct="1">
              <a:lnSpc>
                <a:spcPct val="100000"/>
              </a:lnSpc>
              <a:spcBef>
                <a:spcPts val="600"/>
              </a:spcBef>
              <a:spcAft>
                <a:spcPts val="0"/>
              </a:spcAft>
              <a:buFont typeface="Arial" panose="020B0604020202020204" pitchFamily="34" charset="0"/>
              <a:buNone/>
              <a:defRPr sz="1400" i="0" kern="1200">
                <a:solidFill>
                  <a:schemeClr val="tx2"/>
                </a:solidFill>
                <a:latin typeface="Calibri" panose="020F0502020204030204" pitchFamily="34" charset="0"/>
                <a:ea typeface="+mn-ea"/>
                <a:cs typeface="Calibri" panose="020F0502020204030204" pitchFamily="34" charset="0"/>
              </a:defRPr>
            </a:lvl2pPr>
            <a:lvl3pPr marL="0" indent="0" algn="l" defTabSz="914400" rtl="0" eaLnBrk="1" latinLnBrk="0" hangingPunct="1">
              <a:lnSpc>
                <a:spcPct val="110000"/>
              </a:lnSpc>
              <a:spcBef>
                <a:spcPts val="600"/>
              </a:spcBef>
              <a:spcAft>
                <a:spcPts val="0"/>
              </a:spcAft>
              <a:buFont typeface="Arial" panose="020B0604020202020204" pitchFamily="34" charset="0"/>
              <a:buNone/>
              <a:defRPr sz="1100" b="1" i="0" kern="1200">
                <a:solidFill>
                  <a:schemeClr val="tx2"/>
                </a:solidFill>
                <a:latin typeface="Calibri" panose="020F0502020204030204" pitchFamily="34" charset="0"/>
                <a:ea typeface="+mn-ea"/>
                <a:cs typeface="Calibri" panose="020F0502020204030204" pitchFamily="34" charset="0"/>
              </a:defRPr>
            </a:lvl3pPr>
            <a:lvl4pPr marL="0" indent="0" algn="l" defTabSz="914400" rtl="0" eaLnBrk="1" latinLnBrk="0" hangingPunct="1">
              <a:lnSpc>
                <a:spcPct val="105000"/>
              </a:lnSpc>
              <a:spcBef>
                <a:spcPts val="600"/>
              </a:spcBef>
              <a:spcAft>
                <a:spcPts val="600"/>
              </a:spcAft>
              <a:buFont typeface="Arial" panose="020B0604020202020204" pitchFamily="34" charset="0"/>
              <a:buNone/>
              <a:defRPr sz="1100" i="0" kern="1200">
                <a:solidFill>
                  <a:schemeClr val="tx2"/>
                </a:solidFill>
                <a:latin typeface="Calibri" panose="020F0502020204030204" pitchFamily="34" charset="0"/>
                <a:ea typeface="+mn-ea"/>
                <a:cs typeface="Calibri" panose="020F0502020204030204" pitchFamily="34" charset="0"/>
              </a:defRPr>
            </a:lvl4pPr>
            <a:lvl5pPr marL="171450" indent="0" algn="l" defTabSz="914400" rtl="0" eaLnBrk="1" latinLnBrk="0" hangingPunct="1">
              <a:lnSpc>
                <a:spcPct val="105000"/>
              </a:lnSpc>
              <a:spcBef>
                <a:spcPts val="0"/>
              </a:spcBef>
              <a:spcAft>
                <a:spcPts val="600"/>
              </a:spcAft>
              <a:buFont typeface="Arial" panose="020B0604020202020204" pitchFamily="34" charset="0"/>
              <a:buNone/>
              <a:defRPr sz="1100" i="0" kern="1200">
                <a:solidFill>
                  <a:schemeClr val="tx2"/>
                </a:solidFill>
                <a:latin typeface="Calibri" panose="020F0502020204030204" pitchFamily="34" charset="0"/>
                <a:ea typeface="+mn-ea"/>
                <a:cs typeface="Calibri" panose="020F0502020204030204" pitchFamily="34" charset="0"/>
              </a:defRPr>
            </a:lvl5pPr>
            <a:lvl6pPr marL="344488" indent="-173038" algn="l" defTabSz="914400" rtl="0" eaLnBrk="1" latinLnBrk="0" hangingPunct="1">
              <a:lnSpc>
                <a:spcPct val="85000"/>
              </a:lnSpc>
              <a:spcBef>
                <a:spcPct val="20000"/>
              </a:spcBef>
              <a:spcAft>
                <a:spcPts val="600"/>
              </a:spcAft>
              <a:buFont typeface="Arial" panose="020B0604020202020204" pitchFamily="34" charset="0"/>
              <a:buChar char="•"/>
              <a:defRPr sz="1100" i="0" kern="1200" baseline="0">
                <a:solidFill>
                  <a:schemeClr val="tx2"/>
                </a:solidFill>
                <a:latin typeface="Calibri" panose="020F0502020204030204" pitchFamily="34" charset="0"/>
                <a:ea typeface="+mn-ea"/>
                <a:cs typeface="Calibri" panose="020F0502020204030204" pitchFamily="34" charset="0"/>
              </a:defRPr>
            </a:lvl6pPr>
            <a:lvl7pPr marL="0" indent="0" algn="l" defTabSz="914400" rtl="0" eaLnBrk="1" latinLnBrk="0" hangingPunct="1">
              <a:spcBef>
                <a:spcPts val="600"/>
              </a:spcBef>
              <a:spcAft>
                <a:spcPts val="600"/>
              </a:spcAft>
              <a:buClr>
                <a:schemeClr val="bg2"/>
              </a:buClr>
              <a:buFont typeface="Arial" panose="020B0604020202020204" pitchFamily="34" charset="0"/>
              <a:buChar char="​"/>
              <a:defRPr sz="1500" i="0" kern="1200" baseline="0">
                <a:solidFill>
                  <a:schemeClr val="bg2"/>
                </a:solidFill>
                <a:latin typeface="Calibri" panose="020F0502020204030204" pitchFamily="34" charset="0"/>
                <a:ea typeface="+mn-ea"/>
                <a:cs typeface="Calibri" panose="020F0502020204030204" pitchFamily="34" charset="0"/>
              </a:defRPr>
            </a:lvl7pPr>
            <a:lvl8pPr marL="171450" indent="-171450" algn="l" defTabSz="914400" rtl="0" eaLnBrk="1" latinLnBrk="0" hangingPunct="1">
              <a:spcBef>
                <a:spcPts val="0"/>
              </a:spcBef>
              <a:spcAft>
                <a:spcPts val="600"/>
              </a:spcAft>
              <a:buFont typeface="Arial" panose="020B0604020202020204" pitchFamily="34" charset="0"/>
              <a:buChar char="•"/>
              <a:defRPr sz="1100" i="0" kern="1200">
                <a:solidFill>
                  <a:schemeClr val="bg2"/>
                </a:solidFill>
                <a:latin typeface="Calibri" panose="020F0502020204030204" pitchFamily="34" charset="0"/>
                <a:ea typeface="+mn-ea"/>
                <a:cs typeface="Calibri" panose="020F0502020204030204" pitchFamily="34" charset="0"/>
              </a:defRPr>
            </a:lvl8pPr>
            <a:lvl9pPr marL="344488" indent="-173038" algn="l" defTabSz="914400" rtl="0" eaLnBrk="1" latinLnBrk="0" hangingPunct="1">
              <a:spcBef>
                <a:spcPct val="20000"/>
              </a:spcBef>
              <a:spcAft>
                <a:spcPts val="600"/>
              </a:spcAft>
              <a:buFont typeface="Arial" panose="020B0604020202020204" pitchFamily="34" charset="0"/>
              <a:buChar char="•"/>
              <a:defRPr sz="1100" i="0" kern="1200">
                <a:solidFill>
                  <a:schemeClr val="bg2"/>
                </a:solidFill>
                <a:latin typeface="Calibri" panose="020F0502020204030204" pitchFamily="34" charset="0"/>
                <a:ea typeface="+mn-ea"/>
                <a:cs typeface="Calibri" panose="020F0502020204030204" pitchFamily="34" charset="0"/>
              </a:defRPr>
            </a:lvl9pPr>
          </a:lstStyle>
          <a:p>
            <a:endParaRPr lang="en-US" dirty="0">
              <a:solidFill>
                <a:schemeClr val="accent3">
                  <a:lumMod val="60000"/>
                  <a:lumOff val="40000"/>
                </a:schemeClr>
              </a:solidFill>
            </a:endParaRPr>
          </a:p>
        </p:txBody>
      </p:sp>
      <p:sp>
        <p:nvSpPr>
          <p:cNvPr id="31" name="Text Placeholder 18">
            <a:hlinkClick r:id="rId10" action="ppaction://hlinksldjump"/>
            <a:extLst>
              <a:ext uri="{FF2B5EF4-FFF2-40B4-BE49-F238E27FC236}">
                <a16:creationId xmlns:a16="http://schemas.microsoft.com/office/drawing/2014/main" xmlns="" id="{7DB414A9-F858-3847-8407-9651C531DDDE}"/>
              </a:ext>
            </a:extLst>
          </p:cNvPr>
          <p:cNvSpPr txBox="1">
            <a:spLocks/>
          </p:cNvSpPr>
          <p:nvPr/>
        </p:nvSpPr>
        <p:spPr>
          <a:xfrm>
            <a:off x="6040877" y="3806055"/>
            <a:ext cx="1497013" cy="2282045"/>
          </a:xfrm>
          <a:prstGeom prst="rect">
            <a:avLst/>
          </a:prstGeom>
          <a:noFill/>
        </p:spPr>
        <p:txBody>
          <a:bodyPr vert="horz" lIns="0" tIns="0" rIns="0" bIns="0" rtlCol="0" anchor="b">
            <a:noAutofit/>
          </a:bodyPr>
          <a:lstStyle>
            <a:lvl1pPr marL="0" indent="0" algn="l" defTabSz="914400" rtl="0" eaLnBrk="1" latinLnBrk="0" hangingPunct="1">
              <a:lnSpc>
                <a:spcPct val="120000"/>
              </a:lnSpc>
              <a:spcBef>
                <a:spcPts val="600"/>
              </a:spcBef>
              <a:spcAft>
                <a:spcPts val="1200"/>
              </a:spcAft>
              <a:buFont typeface="Arial" panose="020B0604020202020204" pitchFamily="34" charset="0"/>
              <a:buNone/>
              <a:defRPr sz="1600" b="0" i="1" kern="1200" spc="0">
                <a:solidFill>
                  <a:schemeClr val="bg2"/>
                </a:solidFill>
                <a:latin typeface="Corbel" panose="020B0503020204020204" pitchFamily="34" charset="0"/>
                <a:ea typeface="+mn-ea"/>
                <a:cs typeface="Calibri" panose="020F0502020204030204" pitchFamily="34" charset="0"/>
              </a:defRPr>
            </a:lvl1pPr>
            <a:lvl2pPr marL="0" indent="0" algn="l" defTabSz="914400" rtl="0" eaLnBrk="1" latinLnBrk="0" hangingPunct="1">
              <a:lnSpc>
                <a:spcPct val="100000"/>
              </a:lnSpc>
              <a:spcBef>
                <a:spcPts val="600"/>
              </a:spcBef>
              <a:spcAft>
                <a:spcPts val="0"/>
              </a:spcAft>
              <a:buFont typeface="Arial" panose="020B0604020202020204" pitchFamily="34" charset="0"/>
              <a:buNone/>
              <a:defRPr sz="1400" i="0" kern="1200">
                <a:solidFill>
                  <a:schemeClr val="tx2"/>
                </a:solidFill>
                <a:latin typeface="Calibri" panose="020F0502020204030204" pitchFamily="34" charset="0"/>
                <a:ea typeface="+mn-ea"/>
                <a:cs typeface="Calibri" panose="020F0502020204030204" pitchFamily="34" charset="0"/>
              </a:defRPr>
            </a:lvl2pPr>
            <a:lvl3pPr marL="0" indent="0" algn="l" defTabSz="914400" rtl="0" eaLnBrk="1" latinLnBrk="0" hangingPunct="1">
              <a:lnSpc>
                <a:spcPct val="110000"/>
              </a:lnSpc>
              <a:spcBef>
                <a:spcPts val="600"/>
              </a:spcBef>
              <a:spcAft>
                <a:spcPts val="0"/>
              </a:spcAft>
              <a:buFont typeface="Arial" panose="020B0604020202020204" pitchFamily="34" charset="0"/>
              <a:buNone/>
              <a:defRPr sz="1100" b="1" i="0" kern="1200">
                <a:solidFill>
                  <a:schemeClr val="tx2"/>
                </a:solidFill>
                <a:latin typeface="Calibri" panose="020F0502020204030204" pitchFamily="34" charset="0"/>
                <a:ea typeface="+mn-ea"/>
                <a:cs typeface="Calibri" panose="020F0502020204030204" pitchFamily="34" charset="0"/>
              </a:defRPr>
            </a:lvl3pPr>
            <a:lvl4pPr marL="0" indent="0" algn="l" defTabSz="914400" rtl="0" eaLnBrk="1" latinLnBrk="0" hangingPunct="1">
              <a:lnSpc>
                <a:spcPct val="105000"/>
              </a:lnSpc>
              <a:spcBef>
                <a:spcPts val="600"/>
              </a:spcBef>
              <a:spcAft>
                <a:spcPts val="600"/>
              </a:spcAft>
              <a:buFont typeface="Arial" panose="020B0604020202020204" pitchFamily="34" charset="0"/>
              <a:buNone/>
              <a:defRPr sz="1100" i="0" kern="1200">
                <a:solidFill>
                  <a:schemeClr val="tx2"/>
                </a:solidFill>
                <a:latin typeface="Calibri" panose="020F0502020204030204" pitchFamily="34" charset="0"/>
                <a:ea typeface="+mn-ea"/>
                <a:cs typeface="Calibri" panose="020F0502020204030204" pitchFamily="34" charset="0"/>
              </a:defRPr>
            </a:lvl4pPr>
            <a:lvl5pPr marL="171450" indent="0" algn="l" defTabSz="914400" rtl="0" eaLnBrk="1" latinLnBrk="0" hangingPunct="1">
              <a:lnSpc>
                <a:spcPct val="105000"/>
              </a:lnSpc>
              <a:spcBef>
                <a:spcPts val="0"/>
              </a:spcBef>
              <a:spcAft>
                <a:spcPts val="600"/>
              </a:spcAft>
              <a:buFont typeface="Arial" panose="020B0604020202020204" pitchFamily="34" charset="0"/>
              <a:buNone/>
              <a:defRPr sz="1100" i="0" kern="1200">
                <a:solidFill>
                  <a:schemeClr val="tx2"/>
                </a:solidFill>
                <a:latin typeface="Calibri" panose="020F0502020204030204" pitchFamily="34" charset="0"/>
                <a:ea typeface="+mn-ea"/>
                <a:cs typeface="Calibri" panose="020F0502020204030204" pitchFamily="34" charset="0"/>
              </a:defRPr>
            </a:lvl5pPr>
            <a:lvl6pPr marL="344488" indent="-173038" algn="l" defTabSz="914400" rtl="0" eaLnBrk="1" latinLnBrk="0" hangingPunct="1">
              <a:lnSpc>
                <a:spcPct val="85000"/>
              </a:lnSpc>
              <a:spcBef>
                <a:spcPct val="20000"/>
              </a:spcBef>
              <a:spcAft>
                <a:spcPts val="600"/>
              </a:spcAft>
              <a:buFont typeface="Arial" panose="020B0604020202020204" pitchFamily="34" charset="0"/>
              <a:buChar char="•"/>
              <a:defRPr sz="1100" i="0" kern="1200" baseline="0">
                <a:solidFill>
                  <a:schemeClr val="tx2"/>
                </a:solidFill>
                <a:latin typeface="Calibri" panose="020F0502020204030204" pitchFamily="34" charset="0"/>
                <a:ea typeface="+mn-ea"/>
                <a:cs typeface="Calibri" panose="020F0502020204030204" pitchFamily="34" charset="0"/>
              </a:defRPr>
            </a:lvl6pPr>
            <a:lvl7pPr marL="0" indent="0" algn="l" defTabSz="914400" rtl="0" eaLnBrk="1" latinLnBrk="0" hangingPunct="1">
              <a:spcBef>
                <a:spcPts val="600"/>
              </a:spcBef>
              <a:spcAft>
                <a:spcPts val="600"/>
              </a:spcAft>
              <a:buClr>
                <a:schemeClr val="bg2"/>
              </a:buClr>
              <a:buFont typeface="Arial" panose="020B0604020202020204" pitchFamily="34" charset="0"/>
              <a:buChar char="​"/>
              <a:defRPr sz="1500" i="0" kern="1200" baseline="0">
                <a:solidFill>
                  <a:schemeClr val="bg2"/>
                </a:solidFill>
                <a:latin typeface="Calibri" panose="020F0502020204030204" pitchFamily="34" charset="0"/>
                <a:ea typeface="+mn-ea"/>
                <a:cs typeface="Calibri" panose="020F0502020204030204" pitchFamily="34" charset="0"/>
              </a:defRPr>
            </a:lvl7pPr>
            <a:lvl8pPr marL="171450" indent="-171450" algn="l" defTabSz="914400" rtl="0" eaLnBrk="1" latinLnBrk="0" hangingPunct="1">
              <a:spcBef>
                <a:spcPts val="0"/>
              </a:spcBef>
              <a:spcAft>
                <a:spcPts val="600"/>
              </a:spcAft>
              <a:buFont typeface="Arial" panose="020B0604020202020204" pitchFamily="34" charset="0"/>
              <a:buChar char="•"/>
              <a:defRPr sz="1100" i="0" kern="1200">
                <a:solidFill>
                  <a:schemeClr val="bg2"/>
                </a:solidFill>
                <a:latin typeface="Calibri" panose="020F0502020204030204" pitchFamily="34" charset="0"/>
                <a:ea typeface="+mn-ea"/>
                <a:cs typeface="Calibri" panose="020F0502020204030204" pitchFamily="34" charset="0"/>
              </a:defRPr>
            </a:lvl8pPr>
            <a:lvl9pPr marL="344488" indent="-173038" algn="l" defTabSz="914400" rtl="0" eaLnBrk="1" latinLnBrk="0" hangingPunct="1">
              <a:spcBef>
                <a:spcPct val="20000"/>
              </a:spcBef>
              <a:spcAft>
                <a:spcPts val="600"/>
              </a:spcAft>
              <a:buFont typeface="Arial" panose="020B0604020202020204" pitchFamily="34" charset="0"/>
              <a:buChar char="•"/>
              <a:defRPr sz="1100" i="0" kern="1200">
                <a:solidFill>
                  <a:schemeClr val="bg2"/>
                </a:solidFill>
                <a:latin typeface="Calibri" panose="020F0502020204030204" pitchFamily="34" charset="0"/>
                <a:ea typeface="+mn-ea"/>
                <a:cs typeface="Calibri" panose="020F0502020204030204" pitchFamily="34" charset="0"/>
              </a:defRPr>
            </a:lvl9pPr>
          </a:lstStyle>
          <a:p>
            <a:endParaRPr lang="en-US" dirty="0">
              <a:solidFill>
                <a:schemeClr val="accent3">
                  <a:lumMod val="60000"/>
                  <a:lumOff val="40000"/>
                </a:schemeClr>
              </a:solidFill>
            </a:endParaRPr>
          </a:p>
        </p:txBody>
      </p:sp>
      <p:pic>
        <p:nvPicPr>
          <p:cNvPr id="53" name="Picture 52">
            <a:extLst>
              <a:ext uri="{FF2B5EF4-FFF2-40B4-BE49-F238E27FC236}">
                <a16:creationId xmlns:a16="http://schemas.microsoft.com/office/drawing/2014/main" xmlns="" id="{14D2006B-9EB6-DE4A-BE83-68624C45243F}"/>
              </a:ext>
            </a:extLst>
          </p:cNvPr>
          <p:cNvPicPr>
            <a:picLocks noChangeAspect="1"/>
          </p:cNvPicPr>
          <p:nvPr/>
        </p:nvPicPr>
        <p:blipFill rotWithShape="1">
          <a:blip r:embed="rId11" cstate="print">
            <a:extLst>
              <a:ext uri="{28A0092B-C50C-407E-A947-70E740481C1C}">
                <a14:useLocalDpi xmlns:a14="http://schemas.microsoft.com/office/drawing/2010/main" val="0"/>
              </a:ext>
            </a:extLst>
          </a:blip>
          <a:srcRect l="21761" r="20750" b="34890"/>
          <a:stretch/>
        </p:blipFill>
        <p:spPr>
          <a:xfrm>
            <a:off x="8427100" y="6331862"/>
            <a:ext cx="539464" cy="448056"/>
          </a:xfrm>
          <a:prstGeom prst="rect">
            <a:avLst/>
          </a:prstGeom>
        </p:spPr>
      </p:pic>
      <p:pic>
        <p:nvPicPr>
          <p:cNvPr id="54" name="Picture 53">
            <a:extLst>
              <a:ext uri="{FF2B5EF4-FFF2-40B4-BE49-F238E27FC236}">
                <a16:creationId xmlns:a16="http://schemas.microsoft.com/office/drawing/2014/main" xmlns="" id="{58EF1FDF-86AF-1143-AD2E-477F3DF712CC}"/>
              </a:ext>
            </a:extLst>
          </p:cNvPr>
          <p:cNvPicPr>
            <a:picLocks noChangeAspect="1"/>
          </p:cNvPicPr>
          <p:nvPr/>
        </p:nvPicPr>
        <p:blipFill>
          <a:blip r:embed="rId12">
            <a:extLst>
              <a:ext uri="{28A0092B-C50C-407E-A947-70E740481C1C}">
                <a14:useLocalDpi xmlns:a14="http://schemas.microsoft.com/office/drawing/2010/main" val="0"/>
              </a:ext>
            </a:extLst>
          </a:blip>
          <a:stretch>
            <a:fillRect/>
          </a:stretch>
        </p:blipFill>
        <p:spPr>
          <a:xfrm>
            <a:off x="207811" y="6328711"/>
            <a:ext cx="676564" cy="448056"/>
          </a:xfrm>
          <a:prstGeom prst="rect">
            <a:avLst/>
          </a:prstGeom>
        </p:spPr>
      </p:pic>
    </p:spTree>
    <p:extLst>
      <p:ext uri="{BB962C8B-B14F-4D97-AF65-F5344CB8AC3E}">
        <p14:creationId xmlns:p14="http://schemas.microsoft.com/office/powerpoint/2010/main" val="2037314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xmlns="" id="{F6C7C4BB-257C-0941-B0B9-E56378452296}"/>
              </a:ext>
            </a:extLst>
          </p:cNvPr>
          <p:cNvSpPr>
            <a:spLocks noGrp="1"/>
          </p:cNvSpPr>
          <p:nvPr>
            <p:ph idx="1"/>
          </p:nvPr>
        </p:nvSpPr>
        <p:spPr>
          <a:xfrm>
            <a:off x="3829078" y="3428999"/>
            <a:ext cx="4857722" cy="2983375"/>
          </a:xfrm>
        </p:spPr>
        <p:txBody>
          <a:bodyPr/>
          <a:lstStyle/>
          <a:p>
            <a:pPr lvl="3"/>
            <a:r>
              <a:rPr lang="en-US" dirty="0"/>
              <a:t>Dashboards are most effective when they are populated with up to date information, and shared regularly.</a:t>
            </a:r>
          </a:p>
          <a:p>
            <a:pPr lvl="3"/>
            <a:r>
              <a:rPr lang="en-US" dirty="0"/>
              <a:t>Updating frequency practices vary among respondents to the survey. </a:t>
            </a:r>
          </a:p>
          <a:p>
            <a:pPr lvl="3"/>
            <a:r>
              <a:rPr lang="en-US" dirty="0"/>
              <a:t>A number of organizations (36%) are able to update their dashboards continuously. Monthly updating (33%) and quarterly updating (24%) are also common. </a:t>
            </a:r>
          </a:p>
          <a:p>
            <a:pPr lvl="3"/>
            <a:endParaRPr lang="en-US" dirty="0"/>
          </a:p>
          <a:p>
            <a:pPr lvl="3"/>
            <a:endParaRPr lang="en-US" dirty="0"/>
          </a:p>
          <a:p>
            <a:pPr lvl="3">
              <a:buNone/>
            </a:pPr>
            <a:r>
              <a:rPr lang="en-US" dirty="0"/>
              <a:t>Some organizations (26%) are able to make their innovation dashboards continuously available. </a:t>
            </a:r>
          </a:p>
          <a:p>
            <a:pPr lvl="3"/>
            <a:r>
              <a:rPr lang="en-US" dirty="0"/>
              <a:t>However, just over half of all organizations surveyed (57%) share their innovation dashboard with stakeholders on a set schedule (e.g., weekly, monthly).  </a:t>
            </a:r>
          </a:p>
          <a:p>
            <a:pPr lvl="3"/>
            <a:r>
              <a:rPr lang="en-US" dirty="0"/>
              <a:t>In a small number of cases (17%), the dashboard is only shared upon request.</a:t>
            </a:r>
          </a:p>
        </p:txBody>
      </p:sp>
      <p:sp>
        <p:nvSpPr>
          <p:cNvPr id="4" name="Title 3">
            <a:extLst>
              <a:ext uri="{FF2B5EF4-FFF2-40B4-BE49-F238E27FC236}">
                <a16:creationId xmlns:a16="http://schemas.microsoft.com/office/drawing/2014/main" xmlns="" id="{EF848D43-E21B-1A47-A75E-C606FD5EBB31}"/>
              </a:ext>
            </a:extLst>
          </p:cNvPr>
          <p:cNvSpPr>
            <a:spLocks noGrp="1"/>
          </p:cNvSpPr>
          <p:nvPr>
            <p:ph type="title"/>
          </p:nvPr>
        </p:nvSpPr>
        <p:spPr/>
        <p:txBody>
          <a:bodyPr/>
          <a:lstStyle/>
          <a:p>
            <a:r>
              <a:rPr lang="en-US" dirty="0"/>
              <a:t>frequency  of updating &amp; Communication</a:t>
            </a:r>
          </a:p>
        </p:txBody>
      </p:sp>
      <p:sp>
        <p:nvSpPr>
          <p:cNvPr id="5" name="Text Placeholder 4">
            <a:extLst>
              <a:ext uri="{FF2B5EF4-FFF2-40B4-BE49-F238E27FC236}">
                <a16:creationId xmlns:a16="http://schemas.microsoft.com/office/drawing/2014/main" xmlns="" id="{21F0B212-8480-664F-AC58-4806AB65540A}"/>
              </a:ext>
            </a:extLst>
          </p:cNvPr>
          <p:cNvSpPr>
            <a:spLocks noGrp="1"/>
          </p:cNvSpPr>
          <p:nvPr>
            <p:ph type="body" sz="quarter" idx="11"/>
          </p:nvPr>
        </p:nvSpPr>
        <p:spPr/>
        <p:txBody>
          <a:bodyPr/>
          <a:lstStyle/>
          <a:p>
            <a:r>
              <a:rPr lang="en-US" dirty="0"/>
              <a:t>Some organizations update and share their dashboards continuously, while others update and share on a periodic basis. </a:t>
            </a:r>
          </a:p>
          <a:p>
            <a:endParaRPr lang="en-US" dirty="0"/>
          </a:p>
        </p:txBody>
      </p:sp>
      <p:graphicFrame>
        <p:nvGraphicFramePr>
          <p:cNvPr id="11" name="Chart Placeholder 7">
            <a:extLst>
              <a:ext uri="{FF2B5EF4-FFF2-40B4-BE49-F238E27FC236}">
                <a16:creationId xmlns:a16="http://schemas.microsoft.com/office/drawing/2014/main" xmlns="" id="{A3803909-B98C-5147-950F-ABCDCD3D7F7C}"/>
              </a:ext>
            </a:extLst>
          </p:cNvPr>
          <p:cNvGraphicFramePr>
            <a:graphicFrameLocks/>
          </p:cNvGraphicFramePr>
          <p:nvPr>
            <p:extLst>
              <p:ext uri="{D42A27DB-BD31-4B8C-83A1-F6EECF244321}">
                <p14:modId xmlns:p14="http://schemas.microsoft.com/office/powerpoint/2010/main" val="3615895228"/>
              </p:ext>
            </p:extLst>
          </p:nvPr>
        </p:nvGraphicFramePr>
        <p:xfrm>
          <a:off x="3829050" y="603250"/>
          <a:ext cx="2425446" cy="2825750"/>
        </p:xfrm>
        <a:graphic>
          <a:graphicData uri="http://schemas.openxmlformats.org/drawingml/2006/chart">
            <c:chart xmlns:c="http://schemas.openxmlformats.org/drawingml/2006/chart" xmlns:r="http://schemas.openxmlformats.org/officeDocument/2006/relationships" r:id="rId3"/>
          </a:graphicData>
        </a:graphic>
      </p:graphicFrame>
      <p:cxnSp>
        <p:nvCxnSpPr>
          <p:cNvPr id="21" name="Straight Connector 20">
            <a:extLst>
              <a:ext uri="{FF2B5EF4-FFF2-40B4-BE49-F238E27FC236}">
                <a16:creationId xmlns:a16="http://schemas.microsoft.com/office/drawing/2014/main" xmlns="" id="{262BE517-A34C-7545-A150-B8A9EE5FB825}"/>
              </a:ext>
            </a:extLst>
          </p:cNvPr>
          <p:cNvCxnSpPr>
            <a:cxnSpLocks/>
          </p:cNvCxnSpPr>
          <p:nvPr/>
        </p:nvCxnSpPr>
        <p:spPr>
          <a:xfrm flipH="1">
            <a:off x="6257939" y="702497"/>
            <a:ext cx="3415" cy="2603889"/>
          </a:xfrm>
          <a:prstGeom prst="line">
            <a:avLst/>
          </a:prstGeom>
          <a:ln w="3175">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graphicFrame>
        <p:nvGraphicFramePr>
          <p:cNvPr id="26" name="Chart Placeholder 6">
            <a:extLst>
              <a:ext uri="{FF2B5EF4-FFF2-40B4-BE49-F238E27FC236}">
                <a16:creationId xmlns:a16="http://schemas.microsoft.com/office/drawing/2014/main" xmlns="" id="{D6B47F73-33CA-0C4C-AABD-333B4AF098C7}"/>
              </a:ext>
            </a:extLst>
          </p:cNvPr>
          <p:cNvGraphicFramePr>
            <a:graphicFrameLocks/>
          </p:cNvGraphicFramePr>
          <p:nvPr>
            <p:extLst>
              <p:ext uri="{D42A27DB-BD31-4B8C-83A1-F6EECF244321}">
                <p14:modId xmlns:p14="http://schemas.microsoft.com/office/powerpoint/2010/main" val="2535287351"/>
              </p:ext>
            </p:extLst>
          </p:nvPr>
        </p:nvGraphicFramePr>
        <p:xfrm>
          <a:off x="6254496" y="603250"/>
          <a:ext cx="2432304" cy="2825750"/>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288762978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xmlns="" id="{CD1263BF-3379-E94D-B320-EAC8C253F057}"/>
              </a:ext>
            </a:extLst>
          </p:cNvPr>
          <p:cNvSpPr>
            <a:spLocks noGrp="1"/>
          </p:cNvSpPr>
          <p:nvPr>
            <p:ph idx="1"/>
          </p:nvPr>
        </p:nvSpPr>
        <p:spPr/>
        <p:txBody>
          <a:bodyPr/>
          <a:lstStyle/>
          <a:p>
            <a:pPr lvl="3"/>
            <a:r>
              <a:rPr lang="en-US" dirty="0"/>
              <a:t>Most firms (74%) have developed their innovation dashboard internally. A small number of firms use commercial (off the shelf) products (6%), a custom corporate solution (9%) or a custom standalone solution (2%).</a:t>
            </a:r>
          </a:p>
          <a:p>
            <a:pPr lvl="3"/>
            <a:r>
              <a:rPr lang="en-US" dirty="0"/>
              <a:t>The software used for a innovation dashboard influences ease of updating, flexibility of design, and ability to integrate with existing systems. Most organizations’ innovation dashboards are built with Excel (30%) or a dedicated website or database (31%). More specialized data visualization software is used by some, including Microsoft’s Power BI (13%) and Tableau (4%). </a:t>
            </a:r>
          </a:p>
          <a:p>
            <a:pPr lvl="3"/>
            <a:r>
              <a:rPr lang="en-US" sz="1050" dirty="0"/>
              <a:t>Other solutions surfaced by respondents include:</a:t>
            </a:r>
          </a:p>
          <a:p>
            <a:pPr lvl="4"/>
            <a:r>
              <a:rPr lang="en-US" sz="1050" dirty="0"/>
              <a:t>Qlikview – a business analytics &amp; intelligence tool (</a:t>
            </a:r>
            <a:r>
              <a:rPr lang="en-US" sz="1050" dirty="0">
                <a:hlinkClick r:id="rId3"/>
              </a:rPr>
              <a:t>www.qlik.com</a:t>
            </a:r>
            <a:r>
              <a:rPr lang="en-US" sz="1050" dirty="0"/>
              <a:t>) </a:t>
            </a:r>
          </a:p>
          <a:p>
            <a:pPr lvl="4"/>
            <a:r>
              <a:rPr lang="en-US" sz="1050" dirty="0"/>
              <a:t>Other Microsoft Office software.</a:t>
            </a:r>
          </a:p>
          <a:p>
            <a:pPr lvl="4"/>
            <a:r>
              <a:rPr lang="en-US" sz="1050" dirty="0"/>
              <a:t>Bluescape – a collaborative workspace tool (</a:t>
            </a:r>
            <a:r>
              <a:rPr lang="en-US" sz="1050" dirty="0">
                <a:hlinkClick r:id="rId4"/>
              </a:rPr>
              <a:t>www.bluescape.com</a:t>
            </a:r>
            <a:r>
              <a:rPr lang="en-US" sz="1050" dirty="0"/>
              <a:t>)</a:t>
            </a:r>
          </a:p>
          <a:p>
            <a:pPr lvl="4"/>
            <a:r>
              <a:rPr lang="en-US" sz="1050" dirty="0"/>
              <a:t>Inteum – a technology transfer solution (</a:t>
            </a:r>
            <a:r>
              <a:rPr lang="en-US" sz="1050" dirty="0">
                <a:hlinkClick r:id="rId5"/>
              </a:rPr>
              <a:t>www.inteum.com</a:t>
            </a:r>
            <a:r>
              <a:rPr lang="en-US" sz="1050" dirty="0"/>
              <a:t>)</a:t>
            </a:r>
          </a:p>
          <a:p>
            <a:pPr lvl="4"/>
            <a:r>
              <a:rPr lang="en-US" sz="1050" dirty="0"/>
              <a:t>Quickbase – an application development platform (</a:t>
            </a:r>
            <a:r>
              <a:rPr lang="en-US" sz="1050" dirty="0">
                <a:hlinkClick r:id="rId6"/>
              </a:rPr>
              <a:t>www.quickbase.com</a:t>
            </a:r>
            <a:r>
              <a:rPr lang="en-US" sz="1050" dirty="0"/>
              <a:t>)</a:t>
            </a:r>
          </a:p>
          <a:p>
            <a:pPr lvl="4"/>
            <a:r>
              <a:rPr lang="en-US" sz="1050" dirty="0"/>
              <a:t>Salesforce development tool (</a:t>
            </a:r>
            <a:r>
              <a:rPr lang="en-US" sz="1050" dirty="0">
                <a:hlinkClick r:id="rId7"/>
              </a:rPr>
              <a:t>www.salesforce.com</a:t>
            </a:r>
            <a:r>
              <a:rPr lang="en-US" sz="1050" dirty="0"/>
              <a:t>)</a:t>
            </a:r>
          </a:p>
        </p:txBody>
      </p:sp>
      <p:sp>
        <p:nvSpPr>
          <p:cNvPr id="4" name="Title 3">
            <a:extLst>
              <a:ext uri="{FF2B5EF4-FFF2-40B4-BE49-F238E27FC236}">
                <a16:creationId xmlns:a16="http://schemas.microsoft.com/office/drawing/2014/main" xmlns="" id="{73D123CD-0290-854F-B87C-1205D667757C}"/>
              </a:ext>
            </a:extLst>
          </p:cNvPr>
          <p:cNvSpPr>
            <a:spLocks noGrp="1"/>
          </p:cNvSpPr>
          <p:nvPr>
            <p:ph type="title"/>
          </p:nvPr>
        </p:nvSpPr>
        <p:spPr/>
        <p:txBody>
          <a:bodyPr/>
          <a:lstStyle/>
          <a:p>
            <a:r>
              <a:rPr lang="en-US" dirty="0"/>
              <a:t>Development &amp; software tools</a:t>
            </a:r>
          </a:p>
        </p:txBody>
      </p:sp>
      <p:sp>
        <p:nvSpPr>
          <p:cNvPr id="5" name="Text Placeholder 4">
            <a:extLst>
              <a:ext uri="{FF2B5EF4-FFF2-40B4-BE49-F238E27FC236}">
                <a16:creationId xmlns:a16="http://schemas.microsoft.com/office/drawing/2014/main" xmlns="" id="{D3F57904-1A55-7246-BFA4-8AE7A63471E8}"/>
              </a:ext>
            </a:extLst>
          </p:cNvPr>
          <p:cNvSpPr>
            <a:spLocks noGrp="1"/>
          </p:cNvSpPr>
          <p:nvPr>
            <p:ph type="body" sz="quarter" idx="11"/>
          </p:nvPr>
        </p:nvSpPr>
        <p:spPr/>
        <p:txBody>
          <a:bodyPr/>
          <a:lstStyle/>
          <a:p>
            <a:r>
              <a:rPr lang="en-US" dirty="0"/>
              <a:t>Most organizations developed their dashboards internally. There is no dominant tool for dashboards. Excel and web-based dashboards are popular; others include: Microsoft’s Power BI and Tableau.</a:t>
            </a:r>
          </a:p>
          <a:p>
            <a:endParaRPr lang="en-US" dirty="0"/>
          </a:p>
        </p:txBody>
      </p:sp>
      <p:graphicFrame>
        <p:nvGraphicFramePr>
          <p:cNvPr id="8" name="Chart Placeholder 7">
            <a:extLst>
              <a:ext uri="{FF2B5EF4-FFF2-40B4-BE49-F238E27FC236}">
                <a16:creationId xmlns:a16="http://schemas.microsoft.com/office/drawing/2014/main" xmlns="" id="{26A41F3F-DA6B-A645-82F8-8C60F4B56C4A}"/>
              </a:ext>
            </a:extLst>
          </p:cNvPr>
          <p:cNvGraphicFramePr>
            <a:graphicFrameLocks noGrp="1"/>
          </p:cNvGraphicFramePr>
          <p:nvPr>
            <p:ph type="chart" sz="quarter" idx="12"/>
            <p:extLst>
              <p:ext uri="{D42A27DB-BD31-4B8C-83A1-F6EECF244321}">
                <p14:modId xmlns:p14="http://schemas.microsoft.com/office/powerpoint/2010/main" val="1412378526"/>
              </p:ext>
            </p:extLst>
          </p:nvPr>
        </p:nvGraphicFramePr>
        <p:xfrm>
          <a:off x="3829050" y="603250"/>
          <a:ext cx="2423160" cy="2825750"/>
        </p:xfrm>
        <a:graphic>
          <a:graphicData uri="http://schemas.openxmlformats.org/drawingml/2006/chart">
            <c:chart xmlns:c="http://schemas.openxmlformats.org/drawingml/2006/chart" xmlns:r="http://schemas.openxmlformats.org/officeDocument/2006/relationships" r:id="rId8"/>
          </a:graphicData>
        </a:graphic>
      </p:graphicFrame>
      <p:cxnSp>
        <p:nvCxnSpPr>
          <p:cNvPr id="9" name="Straight Connector 8">
            <a:extLst>
              <a:ext uri="{FF2B5EF4-FFF2-40B4-BE49-F238E27FC236}">
                <a16:creationId xmlns:a16="http://schemas.microsoft.com/office/drawing/2014/main" xmlns="" id="{9CA044AF-FA97-384E-82A7-0E9F03B61775}"/>
              </a:ext>
            </a:extLst>
          </p:cNvPr>
          <p:cNvCxnSpPr>
            <a:cxnSpLocks/>
          </p:cNvCxnSpPr>
          <p:nvPr/>
        </p:nvCxnSpPr>
        <p:spPr>
          <a:xfrm flipH="1">
            <a:off x="6257939" y="702497"/>
            <a:ext cx="3415" cy="2603889"/>
          </a:xfrm>
          <a:prstGeom prst="line">
            <a:avLst/>
          </a:prstGeom>
          <a:ln w="3175">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graphicFrame>
        <p:nvGraphicFramePr>
          <p:cNvPr id="10" name="Chart Placeholder 7">
            <a:extLst>
              <a:ext uri="{FF2B5EF4-FFF2-40B4-BE49-F238E27FC236}">
                <a16:creationId xmlns:a16="http://schemas.microsoft.com/office/drawing/2014/main" xmlns="" id="{00BD1545-8475-814E-89E8-2619F0333A3A}"/>
              </a:ext>
            </a:extLst>
          </p:cNvPr>
          <p:cNvGraphicFramePr>
            <a:graphicFrameLocks/>
          </p:cNvGraphicFramePr>
          <p:nvPr>
            <p:extLst>
              <p:ext uri="{D42A27DB-BD31-4B8C-83A1-F6EECF244321}">
                <p14:modId xmlns:p14="http://schemas.microsoft.com/office/powerpoint/2010/main" val="2525729119"/>
              </p:ext>
            </p:extLst>
          </p:nvPr>
        </p:nvGraphicFramePr>
        <p:xfrm>
          <a:off x="6254496" y="603250"/>
          <a:ext cx="2423160" cy="2825750"/>
        </p:xfrm>
        <a:graphic>
          <a:graphicData uri="http://schemas.openxmlformats.org/drawingml/2006/chart">
            <c:chart xmlns:c="http://schemas.openxmlformats.org/drawingml/2006/chart" xmlns:r="http://schemas.openxmlformats.org/officeDocument/2006/relationships" r:id="rId9"/>
          </a:graphicData>
        </a:graphic>
      </p:graphicFrame>
    </p:spTree>
    <p:extLst>
      <p:ext uri="{BB962C8B-B14F-4D97-AF65-F5344CB8AC3E}">
        <p14:creationId xmlns:p14="http://schemas.microsoft.com/office/powerpoint/2010/main" val="326848844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xmlns="" id="{9BE5F37F-E99C-8F41-9833-2C3E12B42707}"/>
              </a:ext>
            </a:extLst>
          </p:cNvPr>
          <p:cNvSpPr>
            <a:spLocks noGrp="1"/>
          </p:cNvSpPr>
          <p:nvPr>
            <p:ph idx="1"/>
          </p:nvPr>
        </p:nvSpPr>
        <p:spPr/>
        <p:txBody>
          <a:bodyPr/>
          <a:lstStyle/>
          <a:p>
            <a:pPr lvl="3"/>
            <a:r>
              <a:rPr lang="en-US" dirty="0"/>
              <a:t>Keeping a dashboard up-to-date requires allocation of responsibility to ensure that updating happens. Amongst survey respondents that responsibility typically falls to Managers (of portfolios, business units or functions) – 74% of respondents. Directors and Project Managers also have updating responsibilities in around 40% of organizations. Occasionally that responsibility falls to VP level managers (20%). </a:t>
            </a:r>
          </a:p>
          <a:p>
            <a:pPr lvl="3"/>
            <a:r>
              <a:rPr lang="en-US" dirty="0"/>
              <a:t>In 40% of organizations, responsibility sits at just one level within the organization, but in the remaining 60%, responsibility is shared across levels. </a:t>
            </a:r>
          </a:p>
          <a:p>
            <a:pPr lvl="3"/>
            <a:endParaRPr lang="en-US" dirty="0"/>
          </a:p>
          <a:p>
            <a:pPr lvl="3"/>
            <a:r>
              <a:rPr lang="en-US" dirty="0"/>
              <a:t>The most common groupings of responsibilities are:</a:t>
            </a:r>
          </a:p>
          <a:p>
            <a:pPr lvl="4"/>
            <a:r>
              <a:rPr lang="en-US" dirty="0"/>
              <a:t>Portfolio/Business/Functional Manager and Project Manager (17% of respondents)</a:t>
            </a:r>
          </a:p>
          <a:p>
            <a:pPr lvl="4"/>
            <a:r>
              <a:rPr lang="en-US" dirty="0"/>
              <a:t>Director and Portfolio/Business/Functional Manager (10% of respondents)</a:t>
            </a:r>
          </a:p>
          <a:p>
            <a:pPr lvl="3"/>
            <a:endParaRPr lang="en-US" dirty="0"/>
          </a:p>
        </p:txBody>
      </p:sp>
      <p:sp>
        <p:nvSpPr>
          <p:cNvPr id="4" name="Title 3">
            <a:extLst>
              <a:ext uri="{FF2B5EF4-FFF2-40B4-BE49-F238E27FC236}">
                <a16:creationId xmlns:a16="http://schemas.microsoft.com/office/drawing/2014/main" xmlns="" id="{21F20EA7-1A2E-9644-99CF-D74E2A1BD27E}"/>
              </a:ext>
            </a:extLst>
          </p:cNvPr>
          <p:cNvSpPr>
            <a:spLocks noGrp="1"/>
          </p:cNvSpPr>
          <p:nvPr>
            <p:ph type="title"/>
          </p:nvPr>
        </p:nvSpPr>
        <p:spPr/>
        <p:txBody>
          <a:bodyPr/>
          <a:lstStyle/>
          <a:p>
            <a:r>
              <a:rPr lang="en-US" dirty="0"/>
              <a:t>Responsibility for updating</a:t>
            </a:r>
          </a:p>
        </p:txBody>
      </p:sp>
      <p:sp>
        <p:nvSpPr>
          <p:cNvPr id="5" name="Text Placeholder 4">
            <a:extLst>
              <a:ext uri="{FF2B5EF4-FFF2-40B4-BE49-F238E27FC236}">
                <a16:creationId xmlns:a16="http://schemas.microsoft.com/office/drawing/2014/main" xmlns="" id="{699429FB-4CDE-6041-B642-6E73A1020C8E}"/>
              </a:ext>
            </a:extLst>
          </p:cNvPr>
          <p:cNvSpPr>
            <a:spLocks noGrp="1"/>
          </p:cNvSpPr>
          <p:nvPr>
            <p:ph type="body" sz="quarter" idx="11"/>
          </p:nvPr>
        </p:nvSpPr>
        <p:spPr/>
        <p:txBody>
          <a:bodyPr/>
          <a:lstStyle/>
          <a:p>
            <a:r>
              <a:rPr lang="en-US" dirty="0"/>
              <a:t>Most organizations share responsibility for updating dashboards across multiple levels, typically managers, project managers, and director-level staff.</a:t>
            </a:r>
          </a:p>
        </p:txBody>
      </p:sp>
      <p:graphicFrame>
        <p:nvGraphicFramePr>
          <p:cNvPr id="12" name="Chart Placeholder 11">
            <a:extLst>
              <a:ext uri="{FF2B5EF4-FFF2-40B4-BE49-F238E27FC236}">
                <a16:creationId xmlns:a16="http://schemas.microsoft.com/office/drawing/2014/main" xmlns="" id="{D42A8973-5247-504C-81FE-ADA9CC29C13E}"/>
              </a:ext>
            </a:extLst>
          </p:cNvPr>
          <p:cNvGraphicFramePr>
            <a:graphicFrameLocks noGrp="1"/>
          </p:cNvGraphicFramePr>
          <p:nvPr>
            <p:ph type="chart" sz="quarter" idx="12"/>
            <p:extLst>
              <p:ext uri="{D42A27DB-BD31-4B8C-83A1-F6EECF244321}">
                <p14:modId xmlns:p14="http://schemas.microsoft.com/office/powerpoint/2010/main" val="1185023924"/>
              </p:ext>
            </p:extLst>
          </p:nvPr>
        </p:nvGraphicFramePr>
        <p:xfrm>
          <a:off x="3829050" y="603250"/>
          <a:ext cx="4857750" cy="282575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44495107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xmlns="" id="{EE0E765D-DBC8-D041-AC68-FB49AD79B990}"/>
              </a:ext>
            </a:extLst>
          </p:cNvPr>
          <p:cNvSpPr>
            <a:spLocks noGrp="1"/>
          </p:cNvSpPr>
          <p:nvPr>
            <p:ph idx="1"/>
          </p:nvPr>
        </p:nvSpPr>
        <p:spPr/>
        <p:txBody>
          <a:bodyPr/>
          <a:lstStyle/>
          <a:p>
            <a:pPr lvl="3"/>
            <a:r>
              <a:rPr lang="en-US" dirty="0"/>
              <a:t>Slightly less than two-thirds of organizations retain projects on their innovation dashboards until their completion. The remaining organizations keep projects on their dashboards for longer. </a:t>
            </a:r>
          </a:p>
          <a:p>
            <a:pPr lvl="3"/>
            <a:r>
              <a:rPr lang="en-US" dirty="0"/>
              <a:t>The length of time organizations keep projects on their dashboards varies greatly and appears to be influenced by the specific purpose of the dashboard (e.g., is it an R&amp;D dashboard or an innovation dashboard). </a:t>
            </a:r>
          </a:p>
          <a:p>
            <a:pPr lvl="3"/>
            <a:r>
              <a:rPr lang="en-US" dirty="0"/>
              <a:t>The shortest response was around one quarter post project completion, while the longest was 10-plus years. </a:t>
            </a:r>
          </a:p>
          <a:p>
            <a:pPr lvl="3"/>
            <a:r>
              <a:rPr lang="en-US" dirty="0"/>
              <a:t>An average of the raw data provided (i.e., not considering the context in which the timeframe was mentioned) was around 3.6 years, while the most common response was 3 years (and 70% of responses were 3 years or less). </a:t>
            </a:r>
          </a:p>
          <a:p>
            <a:pPr lvl="3"/>
            <a:endParaRPr lang="en-US" dirty="0"/>
          </a:p>
        </p:txBody>
      </p:sp>
      <p:sp>
        <p:nvSpPr>
          <p:cNvPr id="4" name="Title 3">
            <a:extLst>
              <a:ext uri="{FF2B5EF4-FFF2-40B4-BE49-F238E27FC236}">
                <a16:creationId xmlns:a16="http://schemas.microsoft.com/office/drawing/2014/main" xmlns="" id="{C80BE1EA-A177-854A-8E0F-D1A241433EF2}"/>
              </a:ext>
            </a:extLst>
          </p:cNvPr>
          <p:cNvSpPr>
            <a:spLocks noGrp="1"/>
          </p:cNvSpPr>
          <p:nvPr>
            <p:ph type="title"/>
          </p:nvPr>
        </p:nvSpPr>
        <p:spPr/>
        <p:txBody>
          <a:bodyPr/>
          <a:lstStyle/>
          <a:p>
            <a:r>
              <a:rPr lang="en-US" dirty="0"/>
              <a:t>Retaining projects past completion</a:t>
            </a:r>
          </a:p>
        </p:txBody>
      </p:sp>
      <p:sp>
        <p:nvSpPr>
          <p:cNvPr id="5" name="Text Placeholder 4">
            <a:extLst>
              <a:ext uri="{FF2B5EF4-FFF2-40B4-BE49-F238E27FC236}">
                <a16:creationId xmlns:a16="http://schemas.microsoft.com/office/drawing/2014/main" xmlns="" id="{C219AC3C-382F-424D-94A9-AF78760D6DD8}"/>
              </a:ext>
            </a:extLst>
          </p:cNvPr>
          <p:cNvSpPr>
            <a:spLocks noGrp="1"/>
          </p:cNvSpPr>
          <p:nvPr>
            <p:ph type="body" sz="quarter" idx="11"/>
          </p:nvPr>
        </p:nvSpPr>
        <p:spPr/>
        <p:txBody>
          <a:bodyPr/>
          <a:lstStyle/>
          <a:p>
            <a:r>
              <a:rPr lang="en-US" dirty="0"/>
              <a:t>Projects are often removed from the dashboard once completed. Organizations that retain completed projects typically do so for about 3 years.</a:t>
            </a:r>
          </a:p>
          <a:p>
            <a:endParaRPr lang="en-US" dirty="0"/>
          </a:p>
        </p:txBody>
      </p:sp>
      <p:graphicFrame>
        <p:nvGraphicFramePr>
          <p:cNvPr id="8" name="Chart Placeholder 7">
            <a:extLst>
              <a:ext uri="{FF2B5EF4-FFF2-40B4-BE49-F238E27FC236}">
                <a16:creationId xmlns:a16="http://schemas.microsoft.com/office/drawing/2014/main" xmlns="" id="{6BA893CD-4374-4842-9F9A-E1EC6766542F}"/>
              </a:ext>
            </a:extLst>
          </p:cNvPr>
          <p:cNvGraphicFramePr>
            <a:graphicFrameLocks noGrp="1"/>
          </p:cNvGraphicFramePr>
          <p:nvPr>
            <p:ph type="chart" sz="quarter" idx="12"/>
            <p:extLst>
              <p:ext uri="{D42A27DB-BD31-4B8C-83A1-F6EECF244321}">
                <p14:modId xmlns:p14="http://schemas.microsoft.com/office/powerpoint/2010/main" val="902133404"/>
              </p:ext>
            </p:extLst>
          </p:nvPr>
        </p:nvGraphicFramePr>
        <p:xfrm>
          <a:off x="3829050" y="603250"/>
          <a:ext cx="4857750" cy="282575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855757717"/>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xmlns="" id="{FCC6298B-FD45-854E-9C4A-89459A415965}"/>
              </a:ext>
            </a:extLst>
          </p:cNvPr>
          <p:cNvSpPr>
            <a:spLocks noGrp="1"/>
          </p:cNvSpPr>
          <p:nvPr>
            <p:ph idx="1"/>
          </p:nvPr>
        </p:nvSpPr>
        <p:spPr/>
        <p:txBody>
          <a:bodyPr/>
          <a:lstStyle/>
          <a:p>
            <a:pPr lvl="3"/>
            <a:r>
              <a:rPr lang="en-US" dirty="0"/>
              <a:t>Periodically reviewing an innovation dashboard can ensure that it is meeting management’s needs and that it remains relevant. However, slightly more than half of all organizations (55%) do not evaluate the effectiveness of their dashboard. Some organizations (24%) review during ad hoc check ins, while the remainder conduct intentional periodic reviews.</a:t>
            </a:r>
          </a:p>
          <a:p>
            <a:pPr lvl="3"/>
            <a:r>
              <a:rPr lang="en-US" dirty="0"/>
              <a:t>Processes vary significantly, particularly in their degree of formality. The following bullets summarize the different elements of a process that were mentioned by respondents:</a:t>
            </a:r>
          </a:p>
          <a:p>
            <a:pPr lvl="4"/>
            <a:r>
              <a:rPr lang="en-US" dirty="0"/>
              <a:t>A review of metrics, by senior marketing and R&amp;D staff, to ensure alignment of metrics with business planning goals.  </a:t>
            </a:r>
          </a:p>
          <a:p>
            <a:pPr lvl="4"/>
            <a:r>
              <a:rPr lang="en-US" dirty="0"/>
              <a:t>Feedback from users of the dashboard, sometimes collected via interviews.</a:t>
            </a:r>
          </a:p>
          <a:p>
            <a:pPr lvl="4"/>
            <a:r>
              <a:rPr lang="en-US" dirty="0"/>
              <a:t>A review meeting with all levels of stakeholder</a:t>
            </a:r>
          </a:p>
          <a:p>
            <a:pPr lvl="4"/>
            <a:r>
              <a:rPr lang="en-US" dirty="0"/>
              <a:t>Identified gaps are documented and then reviewed &amp; prioritized for implementation annually.</a:t>
            </a:r>
          </a:p>
          <a:p>
            <a:pPr lvl="4"/>
            <a:r>
              <a:rPr lang="en-US" dirty="0"/>
              <a:t>Management of the process by the R&amp;D VP and their staff.</a:t>
            </a:r>
          </a:p>
        </p:txBody>
      </p:sp>
      <p:sp>
        <p:nvSpPr>
          <p:cNvPr id="4" name="Title 3">
            <a:extLst>
              <a:ext uri="{FF2B5EF4-FFF2-40B4-BE49-F238E27FC236}">
                <a16:creationId xmlns:a16="http://schemas.microsoft.com/office/drawing/2014/main" xmlns="" id="{2C2018FF-F9CE-684D-B1CB-DECB3535F52D}"/>
              </a:ext>
            </a:extLst>
          </p:cNvPr>
          <p:cNvSpPr>
            <a:spLocks noGrp="1"/>
          </p:cNvSpPr>
          <p:nvPr>
            <p:ph type="title"/>
          </p:nvPr>
        </p:nvSpPr>
        <p:spPr/>
        <p:txBody>
          <a:bodyPr/>
          <a:lstStyle/>
          <a:p>
            <a:r>
              <a:rPr lang="en-US" dirty="0"/>
              <a:t>Reviewing the dashboard</a:t>
            </a:r>
          </a:p>
        </p:txBody>
      </p:sp>
      <p:sp>
        <p:nvSpPr>
          <p:cNvPr id="5" name="Text Placeholder 4">
            <a:extLst>
              <a:ext uri="{FF2B5EF4-FFF2-40B4-BE49-F238E27FC236}">
                <a16:creationId xmlns:a16="http://schemas.microsoft.com/office/drawing/2014/main" xmlns="" id="{AF32B0F5-888D-8A4D-819B-47D9BBAF4C27}"/>
              </a:ext>
            </a:extLst>
          </p:cNvPr>
          <p:cNvSpPr>
            <a:spLocks noGrp="1"/>
          </p:cNvSpPr>
          <p:nvPr>
            <p:ph type="body" sz="quarter" idx="11"/>
          </p:nvPr>
        </p:nvSpPr>
        <p:spPr/>
        <p:txBody>
          <a:bodyPr/>
          <a:lstStyle/>
          <a:p>
            <a:r>
              <a:rPr lang="en-US" dirty="0"/>
              <a:t>Only a small share (20%) of organizations conduct formal, periodic reviews of their dashboard’s effectiveness. </a:t>
            </a:r>
          </a:p>
        </p:txBody>
      </p:sp>
      <p:graphicFrame>
        <p:nvGraphicFramePr>
          <p:cNvPr id="9" name="Chart Placeholder 8">
            <a:extLst>
              <a:ext uri="{FF2B5EF4-FFF2-40B4-BE49-F238E27FC236}">
                <a16:creationId xmlns:a16="http://schemas.microsoft.com/office/drawing/2014/main" xmlns="" id="{7FB5AD12-3906-BE48-A6B5-28DB07FEE93F}"/>
              </a:ext>
            </a:extLst>
          </p:cNvPr>
          <p:cNvGraphicFramePr>
            <a:graphicFrameLocks noGrp="1"/>
          </p:cNvGraphicFramePr>
          <p:nvPr>
            <p:ph type="chart" sz="quarter" idx="12"/>
            <p:extLst>
              <p:ext uri="{D42A27DB-BD31-4B8C-83A1-F6EECF244321}">
                <p14:modId xmlns:p14="http://schemas.microsoft.com/office/powerpoint/2010/main" val="1170251458"/>
              </p:ext>
            </p:extLst>
          </p:nvPr>
        </p:nvGraphicFramePr>
        <p:xfrm>
          <a:off x="3829050" y="603250"/>
          <a:ext cx="4857750" cy="282575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11" name="Table 10">
            <a:extLst>
              <a:ext uri="{FF2B5EF4-FFF2-40B4-BE49-F238E27FC236}">
                <a16:creationId xmlns:a16="http://schemas.microsoft.com/office/drawing/2014/main" xmlns="" id="{80AAF63C-AA1C-EC4E-8DED-B43D5B14DED7}"/>
              </a:ext>
            </a:extLst>
          </p:cNvPr>
          <p:cNvGraphicFramePr>
            <a:graphicFrameLocks noGrp="1"/>
          </p:cNvGraphicFramePr>
          <p:nvPr>
            <p:extLst>
              <p:ext uri="{D42A27DB-BD31-4B8C-83A1-F6EECF244321}">
                <p14:modId xmlns:p14="http://schemas.microsoft.com/office/powerpoint/2010/main" val="3410222192"/>
              </p:ext>
            </p:extLst>
          </p:nvPr>
        </p:nvGraphicFramePr>
        <p:xfrm>
          <a:off x="484572" y="3357045"/>
          <a:ext cx="3154680" cy="1719834"/>
        </p:xfrm>
        <a:graphic>
          <a:graphicData uri="http://schemas.openxmlformats.org/drawingml/2006/table">
            <a:tbl>
              <a:tblPr>
                <a:tableStyleId>{5C22544A-7EE6-4342-B048-85BDC9FD1C3A}</a:tableStyleId>
              </a:tblPr>
              <a:tblGrid>
                <a:gridCol w="3154680">
                  <a:extLst>
                    <a:ext uri="{9D8B030D-6E8A-4147-A177-3AD203B41FA5}">
                      <a16:colId xmlns:a16="http://schemas.microsoft.com/office/drawing/2014/main" xmlns="" val="2633005121"/>
                    </a:ext>
                  </a:extLst>
                </a:gridCol>
              </a:tblGrid>
              <a:tr h="0">
                <a:tc>
                  <a:txBody>
                    <a:bodyPr/>
                    <a:lstStyle/>
                    <a:p>
                      <a:pPr marL="0" lvl="3" indent="0" algn="l" defTabSz="914400" rtl="0" eaLnBrk="1" latinLnBrk="0" hangingPunct="1">
                        <a:lnSpc>
                          <a:spcPct val="105000"/>
                        </a:lnSpc>
                        <a:spcBef>
                          <a:spcPts val="600"/>
                        </a:spcBef>
                        <a:spcAft>
                          <a:spcPts val="600"/>
                        </a:spcAft>
                        <a:buFont typeface="Arial" panose="020B0604020202020204" pitchFamily="34" charset="0"/>
                        <a:buChar char="​"/>
                      </a:pPr>
                      <a:r>
                        <a:rPr lang="en-US" sz="1100" b="1" i="0" kern="1200" dirty="0">
                          <a:solidFill>
                            <a:schemeClr val="tx2"/>
                          </a:solidFill>
                          <a:latin typeface="Calibri" panose="020F0502020204030204" pitchFamily="34" charset="0"/>
                          <a:ea typeface="+mn-ea"/>
                          <a:cs typeface="Calibri" panose="020F0502020204030204" pitchFamily="34" charset="0"/>
                        </a:rPr>
                        <a:t>IRI Member Quote</a:t>
                      </a:r>
                    </a:p>
                    <a:p>
                      <a:pPr marL="0" marR="0" lvl="3" indent="0" algn="l" defTabSz="914400" rtl="0" eaLnBrk="1" fontAlgn="auto" latinLnBrk="0" hangingPunct="1">
                        <a:lnSpc>
                          <a:spcPct val="105000"/>
                        </a:lnSpc>
                        <a:spcBef>
                          <a:spcPts val="600"/>
                        </a:spcBef>
                        <a:spcAft>
                          <a:spcPts val="600"/>
                        </a:spcAft>
                        <a:buClrTx/>
                        <a:buSzTx/>
                        <a:buFont typeface="Arial" panose="020B0604020202020204" pitchFamily="34" charset="0"/>
                        <a:buChar char="​"/>
                        <a:tabLst/>
                        <a:defRPr/>
                      </a:pPr>
                      <a:r>
                        <a:rPr lang="en-US" sz="1100" i="0" kern="1200" dirty="0">
                          <a:solidFill>
                            <a:schemeClr val="tx2"/>
                          </a:solidFill>
                          <a:latin typeface="Calibri" panose="020F0502020204030204" pitchFamily="34" charset="0"/>
                          <a:ea typeface="+mn-ea"/>
                          <a:cs typeface="Calibri" panose="020F0502020204030204" pitchFamily="34" charset="0"/>
                        </a:rPr>
                        <a:t>"</a:t>
                      </a:r>
                      <a:r>
                        <a:rPr lang="en-US" sz="1100" i="1" kern="1200" dirty="0">
                          <a:solidFill>
                            <a:schemeClr val="tx2"/>
                          </a:solidFill>
                          <a:latin typeface="Calibri" panose="020F0502020204030204" pitchFamily="34" charset="0"/>
                          <a:ea typeface="+mn-ea"/>
                          <a:cs typeface="Calibri" panose="020F0502020204030204" pitchFamily="34" charset="0"/>
                        </a:rPr>
                        <a:t>What's the best system for innovation performance measurement? It's one people actual use. If it's something people can update and read, it's much more valuable than a more accurate but more complex system.”</a:t>
                      </a:r>
                      <a:endParaRPr lang="en-US" sz="1100" i="0" kern="1200" dirty="0">
                        <a:solidFill>
                          <a:schemeClr val="tx2"/>
                        </a:solidFill>
                        <a:latin typeface="Calibri" panose="020F0502020204030204" pitchFamily="34" charset="0"/>
                        <a:ea typeface="+mn-ea"/>
                        <a:cs typeface="Calibri" panose="020F0502020204030204" pitchFamily="34" charset="0"/>
                      </a:endParaRPr>
                    </a:p>
                    <a:p>
                      <a:pPr marL="0" marR="0" lvl="3" indent="0" algn="r" defTabSz="914400" rtl="0" eaLnBrk="1" fontAlgn="auto" latinLnBrk="0" hangingPunct="1">
                        <a:lnSpc>
                          <a:spcPct val="105000"/>
                        </a:lnSpc>
                        <a:spcBef>
                          <a:spcPts val="600"/>
                        </a:spcBef>
                        <a:spcAft>
                          <a:spcPts val="600"/>
                        </a:spcAft>
                        <a:buClrTx/>
                        <a:buSzTx/>
                        <a:buFont typeface="Arial" panose="020B0604020202020204" pitchFamily="34" charset="0"/>
                        <a:buChar char="​"/>
                        <a:tabLst/>
                        <a:defRPr/>
                      </a:pPr>
                      <a:r>
                        <a:rPr lang="en-US" sz="1100" i="0" kern="1200" dirty="0">
                          <a:solidFill>
                            <a:schemeClr val="tx2"/>
                          </a:solidFill>
                          <a:latin typeface="Calibri" panose="020F0502020204030204" pitchFamily="34" charset="0"/>
                          <a:ea typeface="+mn-ea"/>
                          <a:cs typeface="Calibri" panose="020F0502020204030204" pitchFamily="34" charset="0"/>
                        </a:rPr>
                        <a:t>-Senior R&amp;D  Manager,</a:t>
                      </a:r>
                      <a:r>
                        <a:rPr lang="en-US" sz="1100" i="0" kern="1200" baseline="0" dirty="0">
                          <a:solidFill>
                            <a:schemeClr val="tx2"/>
                          </a:solidFill>
                          <a:latin typeface="Calibri" panose="020F0502020204030204" pitchFamily="34" charset="0"/>
                          <a:ea typeface="+mn-ea"/>
                          <a:cs typeface="Calibri" panose="020F0502020204030204" pitchFamily="34" charset="0"/>
                        </a:rPr>
                        <a:t> </a:t>
                      </a:r>
                      <a:r>
                        <a:rPr lang="en-US" sz="1100" i="0" kern="1200" dirty="0">
                          <a:solidFill>
                            <a:schemeClr val="tx2"/>
                          </a:solidFill>
                          <a:latin typeface="Calibri" panose="020F0502020204030204" pitchFamily="34" charset="0"/>
                          <a:ea typeface="+mn-ea"/>
                          <a:cs typeface="Calibri" panose="020F0502020204030204" pitchFamily="34" charset="0"/>
                        </a:rPr>
                        <a:t>building materials manufacturer</a:t>
                      </a:r>
                    </a:p>
                  </a:txBody>
                  <a:tcPr marL="0" marR="0" marT="91440" marB="91440" anchor="b">
                    <a:lnL w="12700" cmpd="sng">
                      <a:noFill/>
                    </a:lnL>
                    <a:lnR w="12700" cmpd="sng">
                      <a:noFill/>
                    </a:lnR>
                    <a:lnT w="3175" cap="flat" cmpd="sng" algn="ctr">
                      <a:solidFill>
                        <a:schemeClr val="tx2"/>
                      </a:solidFill>
                      <a:prstDash val="solid"/>
                      <a:round/>
                      <a:headEnd type="none" w="med" len="med"/>
                      <a:tailEnd type="none" w="med" len="med"/>
                    </a:lnT>
                    <a:lnB w="3175" cap="flat" cmpd="sng" algn="ctr">
                      <a:solidFill>
                        <a:schemeClr val="tx2"/>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xmlns="" val="1365910599"/>
                  </a:ext>
                </a:extLst>
              </a:tr>
            </a:tbl>
          </a:graphicData>
        </a:graphic>
      </p:graphicFrame>
    </p:spTree>
    <p:extLst>
      <p:ext uri="{BB962C8B-B14F-4D97-AF65-F5344CB8AC3E}">
        <p14:creationId xmlns:p14="http://schemas.microsoft.com/office/powerpoint/2010/main" val="2105710129"/>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23C0E47F-F8BB-B542-8489-235443E58D55}"/>
              </a:ext>
            </a:extLst>
          </p:cNvPr>
          <p:cNvSpPr>
            <a:spLocks noGrp="1"/>
          </p:cNvSpPr>
          <p:nvPr>
            <p:ph type="title"/>
          </p:nvPr>
        </p:nvSpPr>
        <p:spPr/>
        <p:txBody>
          <a:bodyPr/>
          <a:lstStyle/>
          <a:p>
            <a:r>
              <a:rPr lang="en-US" dirty="0"/>
              <a:t>Part 2</a:t>
            </a:r>
          </a:p>
        </p:txBody>
      </p:sp>
      <p:sp>
        <p:nvSpPr>
          <p:cNvPr id="3" name="Text Placeholder 2">
            <a:extLst>
              <a:ext uri="{FF2B5EF4-FFF2-40B4-BE49-F238E27FC236}">
                <a16:creationId xmlns:a16="http://schemas.microsoft.com/office/drawing/2014/main" xmlns="" id="{81E2113B-CB26-AE43-AB4E-ECCECD0867AA}"/>
              </a:ext>
            </a:extLst>
          </p:cNvPr>
          <p:cNvSpPr>
            <a:spLocks noGrp="1"/>
          </p:cNvSpPr>
          <p:nvPr>
            <p:ph type="body" sz="quarter" idx="10"/>
          </p:nvPr>
        </p:nvSpPr>
        <p:spPr/>
        <p:txBody>
          <a:bodyPr/>
          <a:lstStyle/>
          <a:p>
            <a:r>
              <a:rPr lang="en-US" dirty="0"/>
              <a:t>additional resources</a:t>
            </a:r>
          </a:p>
        </p:txBody>
      </p:sp>
    </p:spTree>
    <p:extLst>
      <p:ext uri="{BB962C8B-B14F-4D97-AF65-F5344CB8AC3E}">
        <p14:creationId xmlns:p14="http://schemas.microsoft.com/office/powerpoint/2010/main" val="3747621220"/>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AC7D45AD-E0CC-734D-9CE9-CE3CDCD7AA63}"/>
              </a:ext>
            </a:extLst>
          </p:cNvPr>
          <p:cNvSpPr>
            <a:spLocks noGrp="1"/>
          </p:cNvSpPr>
          <p:nvPr>
            <p:ph type="title"/>
          </p:nvPr>
        </p:nvSpPr>
        <p:spPr>
          <a:xfrm>
            <a:off x="458914" y="692150"/>
            <a:ext cx="6126480" cy="615553"/>
          </a:xfrm>
        </p:spPr>
        <p:txBody>
          <a:bodyPr/>
          <a:lstStyle/>
          <a:p>
            <a:r>
              <a:rPr lang="en-US" dirty="0"/>
              <a:t>Example Dashboard</a:t>
            </a:r>
          </a:p>
        </p:txBody>
      </p:sp>
      <p:sp>
        <p:nvSpPr>
          <p:cNvPr id="3" name="Text Placeholder 2">
            <a:extLst>
              <a:ext uri="{FF2B5EF4-FFF2-40B4-BE49-F238E27FC236}">
                <a16:creationId xmlns:a16="http://schemas.microsoft.com/office/drawing/2014/main" xmlns="" id="{875F23E0-575F-A748-BA26-B11221596249}"/>
              </a:ext>
            </a:extLst>
          </p:cNvPr>
          <p:cNvSpPr>
            <a:spLocks noGrp="1"/>
          </p:cNvSpPr>
          <p:nvPr>
            <p:ph type="body" sz="quarter" idx="11"/>
          </p:nvPr>
        </p:nvSpPr>
        <p:spPr/>
        <p:txBody>
          <a:bodyPr/>
          <a:lstStyle/>
          <a:p>
            <a:r>
              <a:rPr lang="en-US" dirty="0"/>
              <a:t>1</a:t>
            </a:r>
          </a:p>
        </p:txBody>
      </p:sp>
      <p:sp>
        <p:nvSpPr>
          <p:cNvPr id="4" name="Text Placeholder 3">
            <a:extLst>
              <a:ext uri="{FF2B5EF4-FFF2-40B4-BE49-F238E27FC236}">
                <a16:creationId xmlns:a16="http://schemas.microsoft.com/office/drawing/2014/main" xmlns="" id="{41DBA589-3451-BB44-9B52-0900338F09B2}"/>
              </a:ext>
            </a:extLst>
          </p:cNvPr>
          <p:cNvSpPr>
            <a:spLocks noGrp="1"/>
          </p:cNvSpPr>
          <p:nvPr>
            <p:ph type="body" sz="quarter" idx="12"/>
          </p:nvPr>
        </p:nvSpPr>
        <p:spPr/>
        <p:txBody>
          <a:bodyPr/>
          <a:lstStyle/>
          <a:p>
            <a:r>
              <a:rPr lang="en-US" dirty="0"/>
              <a:t>Section summary</a:t>
            </a:r>
          </a:p>
          <a:p>
            <a:pPr>
              <a:buNone/>
            </a:pPr>
            <a:endParaRPr lang="en-US" dirty="0"/>
          </a:p>
        </p:txBody>
      </p:sp>
      <p:sp>
        <p:nvSpPr>
          <p:cNvPr id="5" name="Text Placeholder 4">
            <a:extLst>
              <a:ext uri="{FF2B5EF4-FFF2-40B4-BE49-F238E27FC236}">
                <a16:creationId xmlns:a16="http://schemas.microsoft.com/office/drawing/2014/main" xmlns="" id="{6F74E7B5-1FE0-564A-AC3F-F76DD7B96613}"/>
              </a:ext>
            </a:extLst>
          </p:cNvPr>
          <p:cNvSpPr>
            <a:spLocks noGrp="1"/>
          </p:cNvSpPr>
          <p:nvPr>
            <p:ph type="body" sz="quarter" idx="13"/>
          </p:nvPr>
        </p:nvSpPr>
        <p:spPr/>
        <p:txBody>
          <a:bodyPr/>
          <a:lstStyle/>
          <a:p>
            <a:r>
              <a:rPr lang="en-US" dirty="0"/>
              <a:t>The following pages present an overview of a real innovation dashboard, used by an IRI member and survey participant with nearly 35 years of innovation and R&amp;D experience, including nearly 15 years in senior leadership roles.</a:t>
            </a:r>
          </a:p>
          <a:p>
            <a:r>
              <a:rPr lang="en-US" dirty="0"/>
              <a:t>The dashboard provides an excellent illustration of many of the survey’s findings.</a:t>
            </a:r>
          </a:p>
          <a:p>
            <a:r>
              <a:rPr lang="en-US" dirty="0"/>
              <a:t>To protect confidential information the dashboard has been “sanitized” – it provides an explanation of the metrics and associated information presented in the dashboard, rather than the actual data itself.</a:t>
            </a:r>
          </a:p>
        </p:txBody>
      </p:sp>
    </p:spTree>
    <p:extLst>
      <p:ext uri="{BB962C8B-B14F-4D97-AF65-F5344CB8AC3E}">
        <p14:creationId xmlns:p14="http://schemas.microsoft.com/office/powerpoint/2010/main" val="10181199"/>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FDD8CBF1-D4EE-9F45-9C43-22811FB8F3E7}"/>
              </a:ext>
            </a:extLst>
          </p:cNvPr>
          <p:cNvSpPr>
            <a:spLocks noGrp="1"/>
          </p:cNvSpPr>
          <p:nvPr>
            <p:ph type="title"/>
          </p:nvPr>
        </p:nvSpPr>
        <p:spPr/>
        <p:txBody>
          <a:bodyPr/>
          <a:lstStyle/>
          <a:p>
            <a:r>
              <a:rPr lang="en-US" dirty="0"/>
              <a:t>Dashboard framework and format</a:t>
            </a:r>
          </a:p>
        </p:txBody>
      </p:sp>
      <p:graphicFrame>
        <p:nvGraphicFramePr>
          <p:cNvPr id="6" name="Content Placeholder 5">
            <a:extLst>
              <a:ext uri="{FF2B5EF4-FFF2-40B4-BE49-F238E27FC236}">
                <a16:creationId xmlns:a16="http://schemas.microsoft.com/office/drawing/2014/main" xmlns="" id="{91866752-E791-0042-9488-4035361B781B}"/>
              </a:ext>
            </a:extLst>
          </p:cNvPr>
          <p:cNvGraphicFramePr>
            <a:graphicFrameLocks noGrp="1"/>
          </p:cNvGraphicFramePr>
          <p:nvPr>
            <p:ph idx="1"/>
            <p:extLst>
              <p:ext uri="{D42A27DB-BD31-4B8C-83A1-F6EECF244321}">
                <p14:modId xmlns:p14="http://schemas.microsoft.com/office/powerpoint/2010/main" val="3987280164"/>
              </p:ext>
            </p:extLst>
          </p:nvPr>
        </p:nvGraphicFramePr>
        <p:xfrm>
          <a:off x="3832225" y="1244600"/>
          <a:ext cx="4857752" cy="4592320"/>
        </p:xfrm>
        <a:graphic>
          <a:graphicData uri="http://schemas.openxmlformats.org/drawingml/2006/table">
            <a:tbl>
              <a:tblPr firstRow="1" bandRow="1">
                <a:tableStyleId>{5C22544A-7EE6-4342-B048-85BDC9FD1C3A}</a:tableStyleId>
              </a:tblPr>
              <a:tblGrid>
                <a:gridCol w="1214438">
                  <a:extLst>
                    <a:ext uri="{9D8B030D-6E8A-4147-A177-3AD203B41FA5}">
                      <a16:colId xmlns:a16="http://schemas.microsoft.com/office/drawing/2014/main" xmlns="" val="936254449"/>
                    </a:ext>
                  </a:extLst>
                </a:gridCol>
                <a:gridCol w="1214438">
                  <a:extLst>
                    <a:ext uri="{9D8B030D-6E8A-4147-A177-3AD203B41FA5}">
                      <a16:colId xmlns:a16="http://schemas.microsoft.com/office/drawing/2014/main" xmlns="" val="2655604427"/>
                    </a:ext>
                  </a:extLst>
                </a:gridCol>
                <a:gridCol w="1214438">
                  <a:extLst>
                    <a:ext uri="{9D8B030D-6E8A-4147-A177-3AD203B41FA5}">
                      <a16:colId xmlns:a16="http://schemas.microsoft.com/office/drawing/2014/main" xmlns="" val="2721330836"/>
                    </a:ext>
                  </a:extLst>
                </a:gridCol>
                <a:gridCol w="1214438">
                  <a:extLst>
                    <a:ext uri="{9D8B030D-6E8A-4147-A177-3AD203B41FA5}">
                      <a16:colId xmlns:a16="http://schemas.microsoft.com/office/drawing/2014/main" xmlns="" val="1265437464"/>
                    </a:ext>
                  </a:extLst>
                </a:gridCol>
              </a:tblGrid>
              <a:tr h="370840">
                <a:tc>
                  <a:txBody>
                    <a:bodyPr/>
                    <a:lstStyle/>
                    <a:p>
                      <a:pPr algn="r"/>
                      <a:r>
                        <a:rPr lang="en-US" sz="1100" dirty="0"/>
                        <a:t>Timeframe</a:t>
                      </a:r>
                    </a:p>
                    <a:p>
                      <a:pPr algn="r"/>
                      <a:endParaRPr lang="en-US" sz="1100" dirty="0"/>
                    </a:p>
                    <a:p>
                      <a:pPr algn="l"/>
                      <a:r>
                        <a:rPr lang="en-US" sz="1100" dirty="0"/>
                        <a:t>Category</a:t>
                      </a:r>
                    </a:p>
                  </a:txBody>
                  <a:tcPr>
                    <a:lnL w="3175" cap="flat" cmpd="sng" algn="ctr">
                      <a:solidFill>
                        <a:schemeClr val="accent1"/>
                      </a:solidFill>
                      <a:prstDash val="solid"/>
                      <a:round/>
                      <a:headEnd type="none" w="med" len="med"/>
                      <a:tailEnd type="none" w="med" len="med"/>
                    </a:lnL>
                    <a:lnR w="3175" cap="flat" cmpd="sng" algn="ctr">
                      <a:solidFill>
                        <a:schemeClr val="bg1"/>
                      </a:solidFill>
                      <a:prstDash val="solid"/>
                      <a:round/>
                      <a:headEnd type="none" w="med" len="med"/>
                      <a:tailEnd type="none" w="med" len="med"/>
                    </a:lnR>
                    <a:lnT w="3175" cap="flat" cmpd="sng" algn="ctr">
                      <a:solidFill>
                        <a:schemeClr val="accent1"/>
                      </a:solidFill>
                      <a:prstDash val="solid"/>
                      <a:round/>
                      <a:headEnd type="none" w="med" len="med"/>
                      <a:tailEnd type="none" w="med" len="med"/>
                    </a:lnT>
                    <a:lnB w="3175" cap="flat" cmpd="sng" algn="ctr">
                      <a:solidFill>
                        <a:schemeClr val="accent1"/>
                      </a:solidFill>
                      <a:prstDash val="solid"/>
                      <a:round/>
                      <a:headEnd type="none" w="med" len="med"/>
                      <a:tailEnd type="none" w="med" len="med"/>
                    </a:lnB>
                    <a:lnTlToBr w="3175" cap="flat" cmpd="sng" algn="ctr">
                      <a:solidFill>
                        <a:schemeClr val="bg1"/>
                      </a:solidFill>
                      <a:prstDash val="solid"/>
                      <a:round/>
                      <a:headEnd type="none" w="med" len="med"/>
                      <a:tailEnd type="none" w="med" len="med"/>
                    </a:lnTlToBr>
                    <a:lnBlToTr w="12700" cmpd="sng">
                      <a:noFill/>
                      <a:prstDash val="solid"/>
                    </a:lnBlToTr>
                    <a:solidFill>
                      <a:schemeClr val="accent1"/>
                    </a:solidFill>
                  </a:tcPr>
                </a:tc>
                <a:tc>
                  <a:txBody>
                    <a:bodyPr/>
                    <a:lstStyle/>
                    <a:p>
                      <a:pPr algn="ctr"/>
                      <a:r>
                        <a:rPr lang="en-US" sz="1100" dirty="0"/>
                        <a:t>Backward-looking</a:t>
                      </a:r>
                    </a:p>
                  </a:txBody>
                  <a:tcPr>
                    <a:lnL w="3175" cap="flat" cmpd="sng" algn="ctr">
                      <a:solidFill>
                        <a:schemeClr val="bg1"/>
                      </a:solidFill>
                      <a:prstDash val="solid"/>
                      <a:round/>
                      <a:headEnd type="none" w="med" len="med"/>
                      <a:tailEnd type="none" w="med" len="med"/>
                    </a:lnL>
                    <a:lnR w="3175" cap="flat" cmpd="sng" algn="ctr">
                      <a:solidFill>
                        <a:schemeClr val="bg1"/>
                      </a:solidFill>
                      <a:prstDash val="solid"/>
                      <a:round/>
                      <a:headEnd type="none" w="med" len="med"/>
                      <a:tailEnd type="none" w="med" len="med"/>
                    </a:lnR>
                    <a:lnT w="3175" cap="flat" cmpd="sng" algn="ctr">
                      <a:solidFill>
                        <a:schemeClr val="accent1"/>
                      </a:solidFill>
                      <a:prstDash val="solid"/>
                      <a:round/>
                      <a:headEnd type="none" w="med" len="med"/>
                      <a:tailEnd type="none" w="med" len="med"/>
                    </a:lnT>
                    <a:lnB w="3175"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solidFill>
                      <a:schemeClr val="accent1"/>
                    </a:solidFill>
                  </a:tcPr>
                </a:tc>
                <a:tc>
                  <a:txBody>
                    <a:bodyPr/>
                    <a:lstStyle/>
                    <a:p>
                      <a:pPr algn="ctr"/>
                      <a:r>
                        <a:rPr lang="en-US" sz="1100" dirty="0"/>
                        <a:t>Current</a:t>
                      </a:r>
                    </a:p>
                  </a:txBody>
                  <a:tcPr>
                    <a:lnL w="3175" cap="flat" cmpd="sng" algn="ctr">
                      <a:solidFill>
                        <a:schemeClr val="bg1"/>
                      </a:solidFill>
                      <a:prstDash val="solid"/>
                      <a:round/>
                      <a:headEnd type="none" w="med" len="med"/>
                      <a:tailEnd type="none" w="med" len="med"/>
                    </a:lnL>
                    <a:lnR w="3175" cap="flat" cmpd="sng" algn="ctr">
                      <a:solidFill>
                        <a:schemeClr val="bg1"/>
                      </a:solidFill>
                      <a:prstDash val="solid"/>
                      <a:round/>
                      <a:headEnd type="none" w="med" len="med"/>
                      <a:tailEnd type="none" w="med" len="med"/>
                    </a:lnR>
                    <a:lnT w="3175" cap="flat" cmpd="sng" algn="ctr">
                      <a:solidFill>
                        <a:schemeClr val="accent1"/>
                      </a:solidFill>
                      <a:prstDash val="solid"/>
                      <a:round/>
                      <a:headEnd type="none" w="med" len="med"/>
                      <a:tailEnd type="none" w="med" len="med"/>
                    </a:lnT>
                    <a:lnB w="3175"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solidFill>
                      <a:schemeClr val="accent1"/>
                    </a:solidFill>
                  </a:tcPr>
                </a:tc>
                <a:tc>
                  <a:txBody>
                    <a:bodyPr/>
                    <a:lstStyle/>
                    <a:p>
                      <a:pPr algn="ctr"/>
                      <a:r>
                        <a:rPr lang="en-US" sz="1100" dirty="0"/>
                        <a:t>Forward-looking</a:t>
                      </a:r>
                    </a:p>
                  </a:txBody>
                  <a:tcPr>
                    <a:lnL w="3175" cap="flat" cmpd="sng" algn="ctr">
                      <a:solidFill>
                        <a:schemeClr val="bg1"/>
                      </a:solidFill>
                      <a:prstDash val="solid"/>
                      <a:round/>
                      <a:headEnd type="none" w="med" len="med"/>
                      <a:tailEnd type="none" w="med" len="med"/>
                    </a:lnL>
                    <a:lnR w="3175" cap="flat" cmpd="sng" algn="ctr">
                      <a:solidFill>
                        <a:schemeClr val="accent1"/>
                      </a:solidFill>
                      <a:prstDash val="solid"/>
                      <a:round/>
                      <a:headEnd type="none" w="med" len="med"/>
                      <a:tailEnd type="none" w="med" len="med"/>
                    </a:lnR>
                    <a:lnT w="3175" cap="flat" cmpd="sng" algn="ctr">
                      <a:solidFill>
                        <a:schemeClr val="accent1"/>
                      </a:solidFill>
                      <a:prstDash val="solid"/>
                      <a:round/>
                      <a:headEnd type="none" w="med" len="med"/>
                      <a:tailEnd type="none" w="med" len="med"/>
                    </a:lnT>
                    <a:lnB w="3175"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solidFill>
                      <a:schemeClr val="accent1"/>
                    </a:solidFill>
                  </a:tcPr>
                </a:tc>
                <a:extLst>
                  <a:ext uri="{0D108BD9-81ED-4DB2-BD59-A6C34878D82A}">
                    <a16:rowId xmlns:a16="http://schemas.microsoft.com/office/drawing/2014/main" xmlns="" val="2813604406"/>
                  </a:ext>
                </a:extLst>
              </a:tr>
              <a:tr h="370840">
                <a:tc>
                  <a:txBody>
                    <a:bodyPr/>
                    <a:lstStyle/>
                    <a:p>
                      <a:r>
                        <a:rPr lang="en-US" sz="1100" b="1" dirty="0"/>
                        <a:t>Impact</a:t>
                      </a:r>
                    </a:p>
                  </a:txBody>
                  <a:tcPr>
                    <a:lnL w="3175" cap="flat" cmpd="sng" algn="ctr">
                      <a:solidFill>
                        <a:schemeClr val="accent1"/>
                      </a:solidFill>
                      <a:prstDash val="solid"/>
                      <a:round/>
                      <a:headEnd type="none" w="med" len="med"/>
                      <a:tailEnd type="none" w="med" len="med"/>
                    </a:lnL>
                    <a:lnR w="3175" cap="flat" cmpd="sng" algn="ctr">
                      <a:solidFill>
                        <a:schemeClr val="accent1"/>
                      </a:solidFill>
                      <a:prstDash val="solid"/>
                      <a:round/>
                      <a:headEnd type="none" w="med" len="med"/>
                      <a:tailEnd type="none" w="med" len="med"/>
                    </a:lnR>
                    <a:lnT w="3175" cap="flat" cmpd="sng" algn="ctr">
                      <a:solidFill>
                        <a:schemeClr val="accent1"/>
                      </a:solidFill>
                      <a:prstDash val="solid"/>
                      <a:round/>
                      <a:headEnd type="none" w="med" len="med"/>
                      <a:tailEnd type="none" w="med" len="med"/>
                    </a:lnT>
                    <a:lnB w="3175"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lang="en-US" sz="1100" dirty="0"/>
                        <a:t>Value delivered (revenue and margin) from new products</a:t>
                      </a:r>
                    </a:p>
                  </a:txBody>
                  <a:tcPr>
                    <a:lnL w="3175" cap="flat" cmpd="sng" algn="ctr">
                      <a:solidFill>
                        <a:schemeClr val="accent1"/>
                      </a:solidFill>
                      <a:prstDash val="solid"/>
                      <a:round/>
                      <a:headEnd type="none" w="med" len="med"/>
                      <a:tailEnd type="none" w="med" len="med"/>
                    </a:lnL>
                    <a:lnR w="3175" cap="flat" cmpd="sng" algn="ctr">
                      <a:solidFill>
                        <a:schemeClr val="accent1"/>
                      </a:solidFill>
                      <a:prstDash val="solid"/>
                      <a:round/>
                      <a:headEnd type="none" w="med" len="med"/>
                      <a:tailEnd type="none" w="med" len="med"/>
                    </a:lnR>
                    <a:lnT w="3175" cap="flat" cmpd="sng" algn="ctr">
                      <a:solidFill>
                        <a:schemeClr val="accent1"/>
                      </a:solidFill>
                      <a:prstDash val="solid"/>
                      <a:round/>
                      <a:headEnd type="none" w="med" len="med"/>
                      <a:tailEnd type="none" w="med" len="med"/>
                    </a:lnT>
                    <a:lnB w="3175"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lang="en-US" sz="1100" dirty="0"/>
                        <a:t>Near-term launch calendar of major new products</a:t>
                      </a:r>
                    </a:p>
                  </a:txBody>
                  <a:tcPr>
                    <a:lnL w="3175" cap="flat" cmpd="sng" algn="ctr">
                      <a:solidFill>
                        <a:schemeClr val="accent1"/>
                      </a:solidFill>
                      <a:prstDash val="solid"/>
                      <a:round/>
                      <a:headEnd type="none" w="med" len="med"/>
                      <a:tailEnd type="none" w="med" len="med"/>
                    </a:lnL>
                    <a:lnR w="3175" cap="flat" cmpd="sng" algn="ctr">
                      <a:solidFill>
                        <a:schemeClr val="accent1"/>
                      </a:solidFill>
                      <a:prstDash val="solid"/>
                      <a:round/>
                      <a:headEnd type="none" w="med" len="med"/>
                      <a:tailEnd type="none" w="med" len="med"/>
                    </a:lnR>
                    <a:lnT w="3175" cap="flat" cmpd="sng" algn="ctr">
                      <a:solidFill>
                        <a:schemeClr val="accent1"/>
                      </a:solidFill>
                      <a:prstDash val="solid"/>
                      <a:round/>
                      <a:headEnd type="none" w="med" len="med"/>
                      <a:tailEnd type="none" w="med" len="med"/>
                    </a:lnT>
                    <a:lnB w="3175"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lang="en-US" sz="1100" dirty="0"/>
                        <a:t>Expected value (revenue and margin) from product pipeline</a:t>
                      </a:r>
                    </a:p>
                  </a:txBody>
                  <a:tcPr>
                    <a:lnL w="3175" cap="flat" cmpd="sng" algn="ctr">
                      <a:solidFill>
                        <a:schemeClr val="accent1"/>
                      </a:solidFill>
                      <a:prstDash val="solid"/>
                      <a:round/>
                      <a:headEnd type="none" w="med" len="med"/>
                      <a:tailEnd type="none" w="med" len="med"/>
                    </a:lnL>
                    <a:lnR w="3175" cap="flat" cmpd="sng" algn="ctr">
                      <a:solidFill>
                        <a:schemeClr val="accent1"/>
                      </a:solidFill>
                      <a:prstDash val="solid"/>
                      <a:round/>
                      <a:headEnd type="none" w="med" len="med"/>
                      <a:tailEnd type="none" w="med" len="med"/>
                    </a:lnR>
                    <a:lnT w="3175" cap="flat" cmpd="sng" algn="ctr">
                      <a:solidFill>
                        <a:schemeClr val="accent1"/>
                      </a:solidFill>
                      <a:prstDash val="solid"/>
                      <a:round/>
                      <a:headEnd type="none" w="med" len="med"/>
                      <a:tailEnd type="none" w="med" len="med"/>
                    </a:lnT>
                    <a:lnB w="3175"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xmlns="" val="2452535072"/>
                  </a:ext>
                </a:extLst>
              </a:tr>
              <a:tr h="370840">
                <a:tc>
                  <a:txBody>
                    <a:bodyPr/>
                    <a:lstStyle/>
                    <a:p>
                      <a:r>
                        <a:rPr lang="en-US" sz="1100" b="1" dirty="0"/>
                        <a:t>Execution</a:t>
                      </a:r>
                    </a:p>
                  </a:txBody>
                  <a:tcPr>
                    <a:lnL w="3175" cap="flat" cmpd="sng" algn="ctr">
                      <a:solidFill>
                        <a:schemeClr val="accent1"/>
                      </a:solidFill>
                      <a:prstDash val="solid"/>
                      <a:round/>
                      <a:headEnd type="none" w="med" len="med"/>
                      <a:tailEnd type="none" w="med" len="med"/>
                    </a:lnL>
                    <a:lnR w="3175" cap="flat" cmpd="sng" algn="ctr">
                      <a:solidFill>
                        <a:schemeClr val="accent1"/>
                      </a:solidFill>
                      <a:prstDash val="solid"/>
                      <a:round/>
                      <a:headEnd type="none" w="med" len="med"/>
                      <a:tailEnd type="none" w="med" len="med"/>
                    </a:lnR>
                    <a:lnT w="3175" cap="flat" cmpd="sng" algn="ctr">
                      <a:solidFill>
                        <a:schemeClr val="accent1"/>
                      </a:solidFill>
                      <a:prstDash val="solid"/>
                      <a:round/>
                      <a:headEnd type="none" w="med" len="med"/>
                      <a:tailEnd type="none" w="med" len="med"/>
                    </a:lnT>
                    <a:lnB w="3175"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lang="en-US" sz="1100" dirty="0"/>
                        <a:t>Launch performance (actual vs. forecast) Cycle time of NPD* projects and Innovation concepts</a:t>
                      </a:r>
                    </a:p>
                  </a:txBody>
                  <a:tcPr>
                    <a:lnL w="3175" cap="flat" cmpd="sng" algn="ctr">
                      <a:solidFill>
                        <a:schemeClr val="accent1"/>
                      </a:solidFill>
                      <a:prstDash val="solid"/>
                      <a:round/>
                      <a:headEnd type="none" w="med" len="med"/>
                      <a:tailEnd type="none" w="med" len="med"/>
                    </a:lnL>
                    <a:lnR w="3175" cap="flat" cmpd="sng" algn="ctr">
                      <a:solidFill>
                        <a:schemeClr val="accent1"/>
                      </a:solidFill>
                      <a:prstDash val="solid"/>
                      <a:round/>
                      <a:headEnd type="none" w="med" len="med"/>
                      <a:tailEnd type="none" w="med" len="med"/>
                    </a:lnR>
                    <a:lnT w="3175" cap="flat" cmpd="sng" algn="ctr">
                      <a:solidFill>
                        <a:schemeClr val="accent1"/>
                      </a:solidFill>
                      <a:prstDash val="solid"/>
                      <a:round/>
                      <a:headEnd type="none" w="med" len="med"/>
                      <a:tailEnd type="none" w="med" len="med"/>
                    </a:lnT>
                    <a:lnB w="3175"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lang="en-US" sz="1100" dirty="0"/>
                        <a:t>Current overall status of selected key active programs in NPD* and FEI**</a:t>
                      </a:r>
                    </a:p>
                  </a:txBody>
                  <a:tcPr>
                    <a:lnL w="3175" cap="flat" cmpd="sng" algn="ctr">
                      <a:solidFill>
                        <a:schemeClr val="accent1"/>
                      </a:solidFill>
                      <a:prstDash val="solid"/>
                      <a:round/>
                      <a:headEnd type="none" w="med" len="med"/>
                      <a:tailEnd type="none" w="med" len="med"/>
                    </a:lnL>
                    <a:lnR w="3175" cap="flat" cmpd="sng" algn="ctr">
                      <a:solidFill>
                        <a:schemeClr val="accent1"/>
                      </a:solidFill>
                      <a:prstDash val="solid"/>
                      <a:round/>
                      <a:headEnd type="none" w="med" len="med"/>
                      <a:tailEnd type="none" w="med" len="med"/>
                    </a:lnR>
                    <a:lnT w="3175" cap="flat" cmpd="sng" algn="ctr">
                      <a:solidFill>
                        <a:schemeClr val="accent1"/>
                      </a:solidFill>
                      <a:prstDash val="solid"/>
                      <a:round/>
                      <a:headEnd type="none" w="med" len="med"/>
                      <a:tailEnd type="none" w="med" len="med"/>
                    </a:lnT>
                    <a:lnB w="3175"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lang="en-US" sz="1100" dirty="0"/>
                        <a:t>Key risks, opportunities, trends and competitive activities that could influence or disrupt our Innovation agenda</a:t>
                      </a:r>
                    </a:p>
                  </a:txBody>
                  <a:tcPr>
                    <a:lnL w="3175" cap="flat" cmpd="sng" algn="ctr">
                      <a:solidFill>
                        <a:schemeClr val="accent1"/>
                      </a:solidFill>
                      <a:prstDash val="solid"/>
                      <a:round/>
                      <a:headEnd type="none" w="med" len="med"/>
                      <a:tailEnd type="none" w="med" len="med"/>
                    </a:lnL>
                    <a:lnR w="3175" cap="flat" cmpd="sng" algn="ctr">
                      <a:solidFill>
                        <a:schemeClr val="accent1"/>
                      </a:solidFill>
                      <a:prstDash val="solid"/>
                      <a:round/>
                      <a:headEnd type="none" w="med" len="med"/>
                      <a:tailEnd type="none" w="med" len="med"/>
                    </a:lnR>
                    <a:lnT w="3175" cap="flat" cmpd="sng" algn="ctr">
                      <a:solidFill>
                        <a:schemeClr val="accent1"/>
                      </a:solidFill>
                      <a:prstDash val="solid"/>
                      <a:round/>
                      <a:headEnd type="none" w="med" len="med"/>
                      <a:tailEnd type="none" w="med" len="med"/>
                    </a:lnT>
                    <a:lnB w="3175"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xmlns="" val="3376337401"/>
                  </a:ext>
                </a:extLst>
              </a:tr>
              <a:tr h="370840">
                <a:tc>
                  <a:txBody>
                    <a:bodyPr/>
                    <a:lstStyle/>
                    <a:p>
                      <a:endParaRPr lang="en-US" sz="1100" b="1" dirty="0"/>
                    </a:p>
                  </a:txBody>
                  <a:tcPr>
                    <a:lnL w="3175" cap="flat" cmpd="sng" algn="ctr">
                      <a:noFill/>
                      <a:prstDash val="solid"/>
                      <a:round/>
                      <a:headEnd type="none" w="med" len="med"/>
                      <a:tailEnd type="none" w="med" len="med"/>
                    </a:lnL>
                    <a:lnR w="3175" cap="flat" cmpd="sng" algn="ctr">
                      <a:noFill/>
                      <a:prstDash val="solid"/>
                      <a:round/>
                      <a:headEnd type="none" w="med" len="med"/>
                      <a:tailEnd type="none" w="med" len="med"/>
                    </a:lnR>
                    <a:lnT w="3175" cap="flat" cmpd="sng" algn="ctr">
                      <a:solidFill>
                        <a:schemeClr val="accent1"/>
                      </a:solidFill>
                      <a:prstDash val="solid"/>
                      <a:round/>
                      <a:headEnd type="none" w="med" len="med"/>
                      <a:tailEnd type="none" w="med" len="med"/>
                    </a:lnT>
                    <a:lnB w="3175"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100" dirty="0"/>
                    </a:p>
                  </a:txBody>
                  <a:tcPr>
                    <a:lnL w="3175" cap="flat" cmpd="sng" algn="ctr">
                      <a:noFill/>
                      <a:prstDash val="solid"/>
                      <a:round/>
                      <a:headEnd type="none" w="med" len="med"/>
                      <a:tailEnd type="none" w="med" len="med"/>
                    </a:lnL>
                    <a:lnR w="3175" cap="flat" cmpd="sng" algn="ctr">
                      <a:noFill/>
                      <a:prstDash val="solid"/>
                      <a:round/>
                      <a:headEnd type="none" w="med" len="med"/>
                      <a:tailEnd type="none" w="med" len="med"/>
                    </a:lnR>
                    <a:lnT w="3175" cap="flat" cmpd="sng" algn="ctr">
                      <a:solidFill>
                        <a:schemeClr val="accent1"/>
                      </a:solidFill>
                      <a:prstDash val="solid"/>
                      <a:round/>
                      <a:headEnd type="none" w="med" len="med"/>
                      <a:tailEnd type="none" w="med" len="med"/>
                    </a:lnT>
                    <a:lnB w="3175"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100" dirty="0"/>
                    </a:p>
                  </a:txBody>
                  <a:tcPr>
                    <a:lnL w="3175" cap="flat" cmpd="sng" algn="ctr">
                      <a:noFill/>
                      <a:prstDash val="solid"/>
                      <a:round/>
                      <a:headEnd type="none" w="med" len="med"/>
                      <a:tailEnd type="none" w="med" len="med"/>
                    </a:lnL>
                    <a:lnR w="3175" cap="flat" cmpd="sng" algn="ctr">
                      <a:noFill/>
                      <a:prstDash val="solid"/>
                      <a:round/>
                      <a:headEnd type="none" w="med" len="med"/>
                      <a:tailEnd type="none" w="med" len="med"/>
                    </a:lnR>
                    <a:lnT w="3175" cap="flat" cmpd="sng" algn="ctr">
                      <a:solidFill>
                        <a:schemeClr val="accent1"/>
                      </a:solidFill>
                      <a:prstDash val="solid"/>
                      <a:round/>
                      <a:headEnd type="none" w="med" len="med"/>
                      <a:tailEnd type="none" w="med" len="med"/>
                    </a:lnT>
                    <a:lnB w="3175"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100" dirty="0"/>
                    </a:p>
                  </a:txBody>
                  <a:tcPr>
                    <a:lnL w="3175" cap="flat" cmpd="sng" algn="ctr">
                      <a:noFill/>
                      <a:prstDash val="solid"/>
                      <a:round/>
                      <a:headEnd type="none" w="med" len="med"/>
                      <a:tailEnd type="none" w="med" len="med"/>
                    </a:lnL>
                    <a:lnR w="3175" cap="flat" cmpd="sng" algn="ctr">
                      <a:noFill/>
                      <a:prstDash val="solid"/>
                      <a:round/>
                      <a:headEnd type="none" w="med" len="med"/>
                      <a:tailEnd type="none" w="med" len="med"/>
                    </a:lnR>
                    <a:lnT w="3175" cap="flat" cmpd="sng" algn="ctr">
                      <a:solidFill>
                        <a:schemeClr val="accent1"/>
                      </a:solidFill>
                      <a:prstDash val="solid"/>
                      <a:round/>
                      <a:headEnd type="none" w="med" len="med"/>
                      <a:tailEnd type="none" w="med" len="med"/>
                    </a:lnT>
                    <a:lnB w="3175"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xmlns="" val="2422751177"/>
                  </a:ext>
                </a:extLst>
              </a:tr>
              <a:tr h="370840">
                <a:tc>
                  <a:txBody>
                    <a:bodyPr/>
                    <a:lstStyle/>
                    <a:p>
                      <a:r>
                        <a:rPr lang="en-US" sz="1100" b="1" dirty="0"/>
                        <a:t>Intellectual property, talent, sustainability</a:t>
                      </a:r>
                    </a:p>
                  </a:txBody>
                  <a:tcPr>
                    <a:lnL w="3175" cap="flat" cmpd="sng" algn="ctr">
                      <a:solidFill>
                        <a:schemeClr val="accent1"/>
                      </a:solidFill>
                      <a:prstDash val="solid"/>
                      <a:round/>
                      <a:headEnd type="none" w="med" len="med"/>
                      <a:tailEnd type="none" w="med" len="med"/>
                    </a:lnL>
                    <a:lnR w="3175" cap="flat" cmpd="sng" algn="ctr">
                      <a:solidFill>
                        <a:schemeClr val="accent1"/>
                      </a:solidFill>
                      <a:prstDash val="solid"/>
                      <a:round/>
                      <a:headEnd type="none" w="med" len="med"/>
                      <a:tailEnd type="none" w="med" len="med"/>
                    </a:lnR>
                    <a:lnT w="3175" cap="flat" cmpd="sng" algn="ctr">
                      <a:solidFill>
                        <a:schemeClr val="accent1"/>
                      </a:solidFill>
                      <a:prstDash val="solid"/>
                      <a:round/>
                      <a:headEnd type="none" w="med" len="med"/>
                      <a:tailEnd type="none" w="med" len="med"/>
                    </a:lnT>
                    <a:lnB w="3175"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lang="en-US" sz="1100" dirty="0"/>
                        <a:t>Percentage of new product revenue that is “IP-advantaged”</a:t>
                      </a:r>
                    </a:p>
                  </a:txBody>
                  <a:tcPr>
                    <a:lnL w="3175" cap="flat" cmpd="sng" algn="ctr">
                      <a:solidFill>
                        <a:schemeClr val="accent1"/>
                      </a:solidFill>
                      <a:prstDash val="solid"/>
                      <a:round/>
                      <a:headEnd type="none" w="med" len="med"/>
                      <a:tailEnd type="none" w="med" len="med"/>
                    </a:lnL>
                    <a:lnR w="3175" cap="flat" cmpd="sng" algn="ctr">
                      <a:solidFill>
                        <a:schemeClr val="accent1"/>
                      </a:solidFill>
                      <a:prstDash val="solid"/>
                      <a:round/>
                      <a:headEnd type="none" w="med" len="med"/>
                      <a:tailEnd type="none" w="med" len="med"/>
                    </a:lnR>
                    <a:lnT w="3175" cap="flat" cmpd="sng" algn="ctr">
                      <a:solidFill>
                        <a:schemeClr val="accent1"/>
                      </a:solidFill>
                      <a:prstDash val="solid"/>
                      <a:round/>
                      <a:headEnd type="none" w="med" len="med"/>
                      <a:tailEnd type="none" w="med" len="med"/>
                    </a:lnT>
                    <a:lnB w="3175"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lang="en-US" sz="1100" dirty="0"/>
                        <a:t>Current talent deployment: - Core - Adjacent - New</a:t>
                      </a:r>
                    </a:p>
                  </a:txBody>
                  <a:tcPr>
                    <a:lnL w="3175" cap="flat" cmpd="sng" algn="ctr">
                      <a:solidFill>
                        <a:schemeClr val="accent1"/>
                      </a:solidFill>
                      <a:prstDash val="solid"/>
                      <a:round/>
                      <a:headEnd type="none" w="med" len="med"/>
                      <a:tailEnd type="none" w="med" len="med"/>
                    </a:lnL>
                    <a:lnR w="3175" cap="flat" cmpd="sng" algn="ctr">
                      <a:solidFill>
                        <a:schemeClr val="accent1"/>
                      </a:solidFill>
                      <a:prstDash val="solid"/>
                      <a:round/>
                      <a:headEnd type="none" w="med" len="med"/>
                      <a:tailEnd type="none" w="med" len="med"/>
                    </a:lnR>
                    <a:lnT w="3175" cap="flat" cmpd="sng" algn="ctr">
                      <a:solidFill>
                        <a:schemeClr val="accent1"/>
                      </a:solidFill>
                      <a:prstDash val="solid"/>
                      <a:round/>
                      <a:headEnd type="none" w="med" len="med"/>
                      <a:tailEnd type="none" w="med" len="med"/>
                    </a:lnT>
                    <a:lnB w="3175"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lang="en-US" sz="1100" dirty="0"/>
                        <a:t>Percentage or number of new products launched that will deliver ongoing sustainability benefits</a:t>
                      </a:r>
                    </a:p>
                  </a:txBody>
                  <a:tcPr>
                    <a:lnL w="3175" cap="flat" cmpd="sng" algn="ctr">
                      <a:solidFill>
                        <a:schemeClr val="accent1"/>
                      </a:solidFill>
                      <a:prstDash val="solid"/>
                      <a:round/>
                      <a:headEnd type="none" w="med" len="med"/>
                      <a:tailEnd type="none" w="med" len="med"/>
                    </a:lnL>
                    <a:lnR w="3175" cap="flat" cmpd="sng" algn="ctr">
                      <a:solidFill>
                        <a:schemeClr val="accent1"/>
                      </a:solidFill>
                      <a:prstDash val="solid"/>
                      <a:round/>
                      <a:headEnd type="none" w="med" len="med"/>
                      <a:tailEnd type="none" w="med" len="med"/>
                    </a:lnR>
                    <a:lnT w="3175" cap="flat" cmpd="sng" algn="ctr">
                      <a:solidFill>
                        <a:schemeClr val="accent1"/>
                      </a:solidFill>
                      <a:prstDash val="solid"/>
                      <a:round/>
                      <a:headEnd type="none" w="med" len="med"/>
                      <a:tailEnd type="none" w="med" len="med"/>
                    </a:lnT>
                    <a:lnB w="3175"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xmlns="" val="2153876118"/>
                  </a:ext>
                </a:extLst>
              </a:tr>
            </a:tbl>
          </a:graphicData>
        </a:graphic>
      </p:graphicFrame>
      <p:sp>
        <p:nvSpPr>
          <p:cNvPr id="4" name="Text Placeholder 3">
            <a:extLst>
              <a:ext uri="{FF2B5EF4-FFF2-40B4-BE49-F238E27FC236}">
                <a16:creationId xmlns:a16="http://schemas.microsoft.com/office/drawing/2014/main" xmlns="" id="{381830BE-1509-014A-BDEB-9DD6335DC067}"/>
              </a:ext>
            </a:extLst>
          </p:cNvPr>
          <p:cNvSpPr>
            <a:spLocks noGrp="1"/>
          </p:cNvSpPr>
          <p:nvPr>
            <p:ph type="body" sz="quarter" idx="10"/>
          </p:nvPr>
        </p:nvSpPr>
        <p:spPr/>
        <p:txBody>
          <a:bodyPr/>
          <a:lstStyle/>
          <a:p>
            <a:r>
              <a:rPr lang="en-US" dirty="0"/>
              <a:t>* NPD</a:t>
            </a:r>
          </a:p>
        </p:txBody>
      </p:sp>
      <p:sp>
        <p:nvSpPr>
          <p:cNvPr id="5" name="Text Placeholder 4">
            <a:extLst>
              <a:ext uri="{FF2B5EF4-FFF2-40B4-BE49-F238E27FC236}">
                <a16:creationId xmlns:a16="http://schemas.microsoft.com/office/drawing/2014/main" xmlns="" id="{129A9423-D7BF-FF4E-A368-5D7BD75CAC72}"/>
              </a:ext>
            </a:extLst>
          </p:cNvPr>
          <p:cNvSpPr>
            <a:spLocks noGrp="1"/>
          </p:cNvSpPr>
          <p:nvPr>
            <p:ph type="body" sz="quarter" idx="11"/>
          </p:nvPr>
        </p:nvSpPr>
        <p:spPr/>
        <p:txBody>
          <a:bodyPr/>
          <a:lstStyle/>
          <a:p>
            <a:r>
              <a:rPr lang="en-US" dirty="0"/>
              <a:t>The dashboard displays meaningful and relevant metrics that drive alignment and decision-making.</a:t>
            </a:r>
          </a:p>
        </p:txBody>
      </p:sp>
      <p:graphicFrame>
        <p:nvGraphicFramePr>
          <p:cNvPr id="7" name="Diagram 6">
            <a:extLst>
              <a:ext uri="{FF2B5EF4-FFF2-40B4-BE49-F238E27FC236}">
                <a16:creationId xmlns:a16="http://schemas.microsoft.com/office/drawing/2014/main" xmlns="" id="{BEEE57DE-6126-B84E-9F02-B6A1E1E5A997}"/>
              </a:ext>
            </a:extLst>
          </p:cNvPr>
          <p:cNvGraphicFramePr/>
          <p:nvPr/>
        </p:nvGraphicFramePr>
        <p:xfrm>
          <a:off x="363416" y="3376246"/>
          <a:ext cx="3275134" cy="261815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8" name="TextBox 7">
            <a:extLst>
              <a:ext uri="{FF2B5EF4-FFF2-40B4-BE49-F238E27FC236}">
                <a16:creationId xmlns:a16="http://schemas.microsoft.com/office/drawing/2014/main" xmlns="" id="{508FA1C8-1BCB-6443-A734-DC250B4AE2E7}"/>
              </a:ext>
            </a:extLst>
          </p:cNvPr>
          <p:cNvSpPr txBox="1"/>
          <p:nvPr/>
        </p:nvSpPr>
        <p:spPr>
          <a:xfrm>
            <a:off x="453537" y="3068469"/>
            <a:ext cx="3094892" cy="307777"/>
          </a:xfrm>
          <a:prstGeom prst="rect">
            <a:avLst/>
          </a:prstGeom>
          <a:noFill/>
        </p:spPr>
        <p:txBody>
          <a:bodyPr wrap="square" rtlCol="0">
            <a:spAutoFit/>
          </a:bodyPr>
          <a:lstStyle/>
          <a:p>
            <a:pPr algn="ctr"/>
            <a:r>
              <a:rPr lang="en-US" sz="1400" b="1" dirty="0"/>
              <a:t>Framework</a:t>
            </a:r>
            <a:endParaRPr lang="en-US" sz="1600" b="1" dirty="0"/>
          </a:p>
        </p:txBody>
      </p:sp>
      <p:sp>
        <p:nvSpPr>
          <p:cNvPr id="9" name="TextBox 8">
            <a:extLst>
              <a:ext uri="{FF2B5EF4-FFF2-40B4-BE49-F238E27FC236}">
                <a16:creationId xmlns:a16="http://schemas.microsoft.com/office/drawing/2014/main" xmlns="" id="{605D6330-BF92-4E47-8ED0-D15BD1472822}"/>
              </a:ext>
            </a:extLst>
          </p:cNvPr>
          <p:cNvSpPr txBox="1"/>
          <p:nvPr/>
        </p:nvSpPr>
        <p:spPr>
          <a:xfrm>
            <a:off x="3832225" y="685800"/>
            <a:ext cx="4854575" cy="338554"/>
          </a:xfrm>
          <a:prstGeom prst="rect">
            <a:avLst/>
          </a:prstGeom>
          <a:solidFill>
            <a:schemeClr val="accent1"/>
          </a:solidFill>
        </p:spPr>
        <p:txBody>
          <a:bodyPr wrap="square" rtlCol="0">
            <a:spAutoFit/>
          </a:bodyPr>
          <a:lstStyle/>
          <a:p>
            <a:pPr algn="ctr"/>
            <a:r>
              <a:rPr lang="en-US" sz="1600" b="1" dirty="0">
                <a:solidFill>
                  <a:schemeClr val="bg1"/>
                </a:solidFill>
              </a:rPr>
              <a:t>Dashboard Overview</a:t>
            </a:r>
            <a:endParaRPr lang="en-US" b="1" dirty="0">
              <a:solidFill>
                <a:schemeClr val="bg1"/>
              </a:solidFill>
            </a:endParaRPr>
          </a:p>
        </p:txBody>
      </p:sp>
      <p:sp>
        <p:nvSpPr>
          <p:cNvPr id="10" name="TextBox 9">
            <a:extLst>
              <a:ext uri="{FF2B5EF4-FFF2-40B4-BE49-F238E27FC236}">
                <a16:creationId xmlns:a16="http://schemas.microsoft.com/office/drawing/2014/main" xmlns="" id="{24D105A9-E515-6249-8BE2-87DBBE99818F}"/>
              </a:ext>
            </a:extLst>
          </p:cNvPr>
          <p:cNvSpPr txBox="1"/>
          <p:nvPr/>
        </p:nvSpPr>
        <p:spPr>
          <a:xfrm>
            <a:off x="3832225" y="6181953"/>
            <a:ext cx="3845169" cy="215444"/>
          </a:xfrm>
          <a:prstGeom prst="rect">
            <a:avLst/>
          </a:prstGeom>
          <a:noFill/>
        </p:spPr>
        <p:txBody>
          <a:bodyPr wrap="square" rtlCol="0">
            <a:spAutoFit/>
          </a:bodyPr>
          <a:lstStyle/>
          <a:p>
            <a:r>
              <a:rPr lang="en-US" sz="800" dirty="0"/>
              <a:t>*NPD: New Product Development; **FEI: Front End of Innovation</a:t>
            </a:r>
          </a:p>
        </p:txBody>
      </p:sp>
    </p:spTree>
    <p:extLst>
      <p:ext uri="{BB962C8B-B14F-4D97-AF65-F5344CB8AC3E}">
        <p14:creationId xmlns:p14="http://schemas.microsoft.com/office/powerpoint/2010/main" val="3558608328"/>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xmlns="" id="{7C843F60-F558-BF43-A83B-D8D424ADB6AC}"/>
              </a:ext>
            </a:extLst>
          </p:cNvPr>
          <p:cNvSpPr>
            <a:spLocks noGrp="1"/>
          </p:cNvSpPr>
          <p:nvPr>
            <p:ph type="title"/>
          </p:nvPr>
        </p:nvSpPr>
        <p:spPr/>
        <p:txBody>
          <a:bodyPr/>
          <a:lstStyle/>
          <a:p>
            <a:r>
              <a:rPr lang="en-US" dirty="0"/>
              <a:t>IMPACT</a:t>
            </a:r>
          </a:p>
        </p:txBody>
      </p:sp>
      <p:sp>
        <p:nvSpPr>
          <p:cNvPr id="7" name="Content Placeholder 6">
            <a:extLst>
              <a:ext uri="{FF2B5EF4-FFF2-40B4-BE49-F238E27FC236}">
                <a16:creationId xmlns:a16="http://schemas.microsoft.com/office/drawing/2014/main" xmlns="" id="{5D0AAB9B-210C-B244-8A48-F1958E8C2F50}"/>
              </a:ext>
            </a:extLst>
          </p:cNvPr>
          <p:cNvSpPr>
            <a:spLocks noGrp="1"/>
          </p:cNvSpPr>
          <p:nvPr>
            <p:ph idx="1"/>
          </p:nvPr>
        </p:nvSpPr>
        <p:spPr/>
        <p:txBody>
          <a:bodyPr/>
          <a:lstStyle/>
          <a:p>
            <a:r>
              <a:rPr lang="en-US" dirty="0"/>
              <a:t>Impact: Backward Looking</a:t>
            </a:r>
          </a:p>
          <a:p>
            <a:pPr lvl="2"/>
            <a:r>
              <a:rPr lang="en-US" dirty="0"/>
              <a:t>Revenue and margin impact of new products (5-year time horizon)</a:t>
            </a:r>
          </a:p>
          <a:p>
            <a:pPr lvl="3"/>
            <a:r>
              <a:rPr lang="en-US" dirty="0"/>
              <a:t>This section shows a multi-year trend of new product revenue and margin contribution. It is displayed both at the business unit and corporate level as well as by new product category: refresh the core, improve the core, new to the company, or new to the industry.</a:t>
            </a:r>
          </a:p>
          <a:p>
            <a:pPr lvl="2"/>
            <a:r>
              <a:rPr lang="en-US" dirty="0"/>
              <a:t>Revenue – Top 5 NPD products per business unit</a:t>
            </a:r>
          </a:p>
          <a:p>
            <a:pPr lvl="3"/>
            <a:r>
              <a:rPr lang="en-US" dirty="0"/>
              <a:t>This section lists the top five new product developments (in terms of revenue impact for each business unit) that contribute to the new product metric above, also noting the year of launch.</a:t>
            </a:r>
          </a:p>
          <a:p>
            <a:r>
              <a:rPr lang="en-US" dirty="0"/>
              <a:t>Impact: Current</a:t>
            </a:r>
          </a:p>
          <a:p>
            <a:pPr lvl="2"/>
            <a:r>
              <a:rPr lang="en-US" dirty="0"/>
              <a:t>Product launches by quarter</a:t>
            </a:r>
          </a:p>
          <a:p>
            <a:pPr lvl="3"/>
            <a:r>
              <a:rPr lang="en-US" dirty="0"/>
              <a:t>This section lists the products launched (by business unit) by quarter in a -1/+3 format, so it provides a rolling 4 quarter view. Key process improvement / productivity projects can also be shown.</a:t>
            </a:r>
          </a:p>
          <a:p>
            <a:r>
              <a:rPr lang="en-US" dirty="0"/>
              <a:t>Impact: Forward Looking</a:t>
            </a:r>
          </a:p>
          <a:p>
            <a:pPr lvl="2"/>
            <a:r>
              <a:rPr lang="en-US" dirty="0"/>
              <a:t>First-year revenue and margin estimates for NPD launches by quarter (from Stage-Gate documents)</a:t>
            </a:r>
          </a:p>
          <a:p>
            <a:pPr lvl="3"/>
            <a:r>
              <a:rPr lang="en-US" dirty="0"/>
              <a:t>This metric is intended to provide a rough valuation of the innovation pipeline, showing revenue and margin forecasts over the next few quarters (based on projected launch dates) from the final business plans of Stage-Gate documents. Default risk adjustments are not applied. Forecast cost savings from key productivity improvement projects can also be shown here.</a:t>
            </a:r>
          </a:p>
          <a:p>
            <a:pPr lvl="2"/>
            <a:r>
              <a:rPr lang="en-US" dirty="0"/>
              <a:t>YTD new product introduction revenue vs. forecast</a:t>
            </a:r>
          </a:p>
          <a:p>
            <a:pPr lvl="3"/>
            <a:r>
              <a:rPr lang="en-US" dirty="0"/>
              <a:t>While technically a backward-looking metric, this is intended to deliver a real-time view of the revenue performance of products launched this calendar year vs. the revenue forecast in the Sales &amp; Operations Plan (displayed by Business Unit), enabling appropriate real-time learning and action.</a:t>
            </a:r>
          </a:p>
        </p:txBody>
      </p:sp>
      <p:pic>
        <p:nvPicPr>
          <p:cNvPr id="12" name="Picture 11">
            <a:extLst>
              <a:ext uri="{FF2B5EF4-FFF2-40B4-BE49-F238E27FC236}">
                <a16:creationId xmlns:a16="http://schemas.microsoft.com/office/drawing/2014/main" xmlns="" id="{6FBBB80F-0001-4240-84A6-C5A4053F6B66}"/>
              </a:ext>
            </a:extLst>
          </p:cNvPr>
          <p:cNvPicPr>
            <a:picLocks noChangeAspect="1"/>
          </p:cNvPicPr>
          <p:nvPr/>
        </p:nvPicPr>
        <p:blipFill>
          <a:blip r:embed="rId3"/>
          <a:stretch>
            <a:fillRect/>
          </a:stretch>
        </p:blipFill>
        <p:spPr>
          <a:xfrm>
            <a:off x="457200" y="2794437"/>
            <a:ext cx="3017520" cy="2883583"/>
          </a:xfrm>
          <a:prstGeom prst="rect">
            <a:avLst/>
          </a:prstGeom>
        </p:spPr>
      </p:pic>
    </p:spTree>
    <p:extLst>
      <p:ext uri="{BB962C8B-B14F-4D97-AF65-F5344CB8AC3E}">
        <p14:creationId xmlns:p14="http://schemas.microsoft.com/office/powerpoint/2010/main" val="2141142739"/>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xmlns="" id="{08175ECE-9313-9F42-93D2-10BB2FDDE0BC}"/>
              </a:ext>
            </a:extLst>
          </p:cNvPr>
          <p:cNvSpPr/>
          <p:nvPr/>
        </p:nvSpPr>
        <p:spPr>
          <a:xfrm>
            <a:off x="6301447" y="2809141"/>
            <a:ext cx="2438107" cy="567105"/>
          </a:xfrm>
          <a:prstGeom prst="rect">
            <a:avLst/>
          </a:prstGeom>
          <a:solidFill>
            <a:schemeClr val="bg1"/>
          </a:solidFill>
          <a:ln w="3175">
            <a:solidFill>
              <a:schemeClr val="tx2"/>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5000"/>
              </a:lnSpc>
            </a:pPr>
            <a:endParaRPr lang="en-US" b="1" dirty="0">
              <a:solidFill>
                <a:schemeClr val="tx2"/>
              </a:solidFill>
              <a:latin typeface="+mj-lt"/>
            </a:endParaRPr>
          </a:p>
        </p:txBody>
      </p:sp>
      <p:sp>
        <p:nvSpPr>
          <p:cNvPr id="2" name="Title 1">
            <a:extLst>
              <a:ext uri="{FF2B5EF4-FFF2-40B4-BE49-F238E27FC236}">
                <a16:creationId xmlns:a16="http://schemas.microsoft.com/office/drawing/2014/main" xmlns="" id="{792B102C-A5EC-1248-B629-F81FF7A6FCE6}"/>
              </a:ext>
            </a:extLst>
          </p:cNvPr>
          <p:cNvSpPr>
            <a:spLocks noGrp="1"/>
          </p:cNvSpPr>
          <p:nvPr>
            <p:ph type="title"/>
          </p:nvPr>
        </p:nvSpPr>
        <p:spPr/>
        <p:txBody>
          <a:bodyPr/>
          <a:lstStyle/>
          <a:p>
            <a:r>
              <a:rPr lang="en-US" dirty="0"/>
              <a:t>EXECUTION</a:t>
            </a:r>
          </a:p>
        </p:txBody>
      </p:sp>
      <p:sp>
        <p:nvSpPr>
          <p:cNvPr id="3" name="Content Placeholder 2">
            <a:extLst>
              <a:ext uri="{FF2B5EF4-FFF2-40B4-BE49-F238E27FC236}">
                <a16:creationId xmlns:a16="http://schemas.microsoft.com/office/drawing/2014/main" xmlns="" id="{0EE0FF94-AB2C-F343-9187-ADC73824909D}"/>
              </a:ext>
            </a:extLst>
          </p:cNvPr>
          <p:cNvSpPr>
            <a:spLocks noGrp="1"/>
          </p:cNvSpPr>
          <p:nvPr>
            <p:ph idx="1"/>
          </p:nvPr>
        </p:nvSpPr>
        <p:spPr/>
        <p:txBody>
          <a:bodyPr/>
          <a:lstStyle/>
          <a:p>
            <a:r>
              <a:rPr lang="en-US" dirty="0"/>
              <a:t>Execution: Backward looking</a:t>
            </a:r>
          </a:p>
          <a:p>
            <a:pPr lvl="2"/>
            <a:r>
              <a:rPr lang="en-US" dirty="0"/>
              <a:t>NPD launched projects &amp; pipeline of current projects</a:t>
            </a:r>
          </a:p>
          <a:p>
            <a:pPr lvl="3"/>
            <a:r>
              <a:rPr lang="en-US" dirty="0"/>
              <a:t>In its simplest form, this can be a plot of products launched per year, plus a snapshot of the current New Product Development and Front End portfolio by stage. More sophisticated views include a snapshot of the entire portfolio, highlighting stage movement each quarter, along with early-stage kills and the more costly later-stage kills. It can also display launch schedule conformance (early, on-time, and late).</a:t>
            </a:r>
          </a:p>
          <a:p>
            <a:pPr lvl="2"/>
            <a:r>
              <a:rPr lang="en-US" dirty="0"/>
              <a:t>Post launch reviews completed during quarter</a:t>
            </a:r>
          </a:p>
          <a:p>
            <a:pPr lvl="3"/>
            <a:r>
              <a:rPr lang="en-US" dirty="0"/>
              <a:t>This is where key lessons learned are documented, based on the findings of Post Launch Reviews. These key lessons can be captured in a simple Rose/ Thorn/ Bud format, highlighting a) what went well, b) what could have gone better, and c) any lessons learned or insights that show promise for future launches.</a:t>
            </a:r>
          </a:p>
          <a:p>
            <a:endParaRPr lang="en-US" dirty="0"/>
          </a:p>
          <a:p>
            <a:r>
              <a:rPr lang="en-US" dirty="0"/>
              <a:t>Top program dashboard</a:t>
            </a:r>
          </a:p>
          <a:p>
            <a:pPr lvl="3"/>
            <a:r>
              <a:rPr lang="en-US" dirty="0"/>
              <a:t>This is a graphical depiction of a subset of the overall innovation portfolio – those designated as “Top Programs.” Typically, the display shows the specific programs mapped on a grid of stage vs. launch date. Arrows show movement from quarter to quarter, and colors are used to call out program status (see key below).</a:t>
            </a:r>
          </a:p>
          <a:p>
            <a:pPr lvl="3"/>
            <a:endParaRPr lang="en-US" dirty="0"/>
          </a:p>
          <a:p>
            <a:pPr lvl="3"/>
            <a:endParaRPr lang="en-US" dirty="0"/>
          </a:p>
          <a:p>
            <a:r>
              <a:rPr lang="en-US" dirty="0"/>
              <a:t>Execution: Forward-looking</a:t>
            </a:r>
          </a:p>
          <a:p>
            <a:pPr lvl="2"/>
            <a:r>
              <a:rPr lang="en-US" dirty="0"/>
              <a:t>What are the technology risks and opportunities that may influence our innovation agenda?</a:t>
            </a:r>
          </a:p>
          <a:p>
            <a:pPr lvl="3"/>
            <a:r>
              <a:rPr lang="en-US" dirty="0"/>
              <a:t>This is a tabular listing of specific risks and opportunities that are relevant to the company’s innovation agenda, along with actions being taken to address these risks and opportunities.</a:t>
            </a:r>
          </a:p>
        </p:txBody>
      </p:sp>
      <p:pic>
        <p:nvPicPr>
          <p:cNvPr id="6" name="Picture 5">
            <a:extLst>
              <a:ext uri="{FF2B5EF4-FFF2-40B4-BE49-F238E27FC236}">
                <a16:creationId xmlns:a16="http://schemas.microsoft.com/office/drawing/2014/main" xmlns="" id="{1EADC920-6C40-B14B-816A-897C069B87D2}"/>
              </a:ext>
            </a:extLst>
          </p:cNvPr>
          <p:cNvPicPr>
            <a:picLocks noChangeAspect="1"/>
          </p:cNvPicPr>
          <p:nvPr/>
        </p:nvPicPr>
        <p:blipFill rotWithShape="1">
          <a:blip r:embed="rId3"/>
          <a:srcRect l="3187" t="31772" r="51062" b="12940"/>
          <a:stretch/>
        </p:blipFill>
        <p:spPr>
          <a:xfrm>
            <a:off x="6334858" y="2839915"/>
            <a:ext cx="2356338" cy="202223"/>
          </a:xfrm>
          <a:prstGeom prst="rect">
            <a:avLst/>
          </a:prstGeom>
        </p:spPr>
      </p:pic>
      <p:pic>
        <p:nvPicPr>
          <p:cNvPr id="7" name="Picture 6">
            <a:extLst>
              <a:ext uri="{FF2B5EF4-FFF2-40B4-BE49-F238E27FC236}">
                <a16:creationId xmlns:a16="http://schemas.microsoft.com/office/drawing/2014/main" xmlns="" id="{1C333EF2-DAD9-8A44-88D7-A3C5D26A6268}"/>
              </a:ext>
            </a:extLst>
          </p:cNvPr>
          <p:cNvPicPr>
            <a:picLocks noChangeAspect="1"/>
          </p:cNvPicPr>
          <p:nvPr/>
        </p:nvPicPr>
        <p:blipFill rotWithShape="1">
          <a:blip r:embed="rId3"/>
          <a:srcRect l="49268" t="23293" r="4896" b="13004"/>
          <a:stretch/>
        </p:blipFill>
        <p:spPr>
          <a:xfrm>
            <a:off x="6330462" y="3081702"/>
            <a:ext cx="2360734" cy="232997"/>
          </a:xfrm>
          <a:prstGeom prst="rect">
            <a:avLst/>
          </a:prstGeom>
        </p:spPr>
      </p:pic>
      <p:pic>
        <p:nvPicPr>
          <p:cNvPr id="12" name="Picture 11">
            <a:extLst>
              <a:ext uri="{FF2B5EF4-FFF2-40B4-BE49-F238E27FC236}">
                <a16:creationId xmlns:a16="http://schemas.microsoft.com/office/drawing/2014/main" xmlns="" id="{DC255AAB-9D75-BB4A-95FF-FB63F80F5107}"/>
              </a:ext>
            </a:extLst>
          </p:cNvPr>
          <p:cNvPicPr>
            <a:picLocks noChangeAspect="1"/>
          </p:cNvPicPr>
          <p:nvPr/>
        </p:nvPicPr>
        <p:blipFill>
          <a:blip r:embed="rId4"/>
          <a:stretch>
            <a:fillRect/>
          </a:stretch>
        </p:blipFill>
        <p:spPr>
          <a:xfrm>
            <a:off x="457200" y="2598109"/>
            <a:ext cx="3017520" cy="2883583"/>
          </a:xfrm>
          <a:prstGeom prst="rect">
            <a:avLst/>
          </a:prstGeom>
        </p:spPr>
      </p:pic>
    </p:spTree>
    <p:extLst>
      <p:ext uri="{BB962C8B-B14F-4D97-AF65-F5344CB8AC3E}">
        <p14:creationId xmlns:p14="http://schemas.microsoft.com/office/powerpoint/2010/main" val="33611398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A42B86A9-F563-F942-882A-144601BF3107}"/>
              </a:ext>
            </a:extLst>
          </p:cNvPr>
          <p:cNvSpPr>
            <a:spLocks noGrp="1"/>
          </p:cNvSpPr>
          <p:nvPr>
            <p:ph idx="1"/>
          </p:nvPr>
        </p:nvSpPr>
        <p:spPr/>
        <p:txBody>
          <a:bodyPr numCol="2" spcCol="182880"/>
          <a:lstStyle/>
          <a:p>
            <a:pPr lvl="3"/>
            <a:r>
              <a:rPr lang="en-US" dirty="0"/>
              <a:t>Measuring the performance of innovation and R&amp;D is critical to ensuring these functions deliver value to an organization. But the nature of innovation means there are several challenges associated with the design of innovation measurement systems.</a:t>
            </a:r>
          </a:p>
          <a:p>
            <a:pPr lvl="3"/>
            <a:r>
              <a:rPr lang="en-US" dirty="0"/>
              <a:t>One of those challenges is how best to communicate innovation performance to different audiences in an organization. Innovation dashboards have, in recent years, emerged as one tool to help address that challenge.</a:t>
            </a:r>
          </a:p>
          <a:p>
            <a:pPr lvl="3"/>
            <a:r>
              <a:rPr lang="en-US" dirty="0"/>
              <a:t>To better understand the current practices related to innovation dashboards, IRI conducted a survey of their members and other organizations in May to June 2018. This report presents the results of that survey.</a:t>
            </a:r>
          </a:p>
          <a:p>
            <a:pPr lvl="3"/>
            <a:r>
              <a:rPr lang="en-US" dirty="0"/>
              <a:t>Part 1 of this report presents results from the survey. It will be helpful to the reader who is reviewing their current innovation dashboard and one who is considering whether and how to establish a new one from scratch. </a:t>
            </a:r>
          </a:p>
          <a:p>
            <a:pPr lvl="3"/>
            <a:endParaRPr lang="en-US" dirty="0"/>
          </a:p>
          <a:p>
            <a:pPr lvl="3"/>
            <a:endParaRPr lang="en-US" dirty="0"/>
          </a:p>
          <a:p>
            <a:pPr lvl="3"/>
            <a:r>
              <a:rPr lang="en-US" dirty="0"/>
              <a:t>The results are organized to answer three questions:</a:t>
            </a:r>
          </a:p>
          <a:p>
            <a:pPr lvl="4"/>
            <a:r>
              <a:rPr lang="en-US" dirty="0"/>
              <a:t>Who uses innovation dashboards?</a:t>
            </a:r>
          </a:p>
          <a:p>
            <a:pPr lvl="4"/>
            <a:r>
              <a:rPr lang="en-US" dirty="0"/>
              <a:t>What information is on innovation dashboards?</a:t>
            </a:r>
          </a:p>
          <a:p>
            <a:pPr lvl="4"/>
            <a:r>
              <a:rPr lang="en-US" dirty="0"/>
              <a:t>How are dashboards set up and managed?</a:t>
            </a:r>
          </a:p>
          <a:p>
            <a:pPr lvl="3"/>
            <a:r>
              <a:rPr lang="en-US" dirty="0"/>
              <a:t>Part 2 includes the following three additional resources: </a:t>
            </a:r>
          </a:p>
          <a:p>
            <a:pPr lvl="4"/>
            <a:r>
              <a:rPr lang="en-US" dirty="0"/>
              <a:t>An illustrative example dashboard, based on a working dashboard used by an IRI member.</a:t>
            </a:r>
          </a:p>
          <a:p>
            <a:pPr lvl="4"/>
            <a:r>
              <a:rPr lang="en-US" dirty="0"/>
              <a:t>A summary of IRI’s broader work on innovation measurement systems and metrics.</a:t>
            </a:r>
          </a:p>
          <a:p>
            <a:pPr lvl="4"/>
            <a:r>
              <a:rPr lang="en-US" dirty="0"/>
              <a:t>A simple guide, inspired by the survey, that will be help organizations establish their own innovation dashboards. </a:t>
            </a:r>
          </a:p>
        </p:txBody>
      </p:sp>
      <p:sp>
        <p:nvSpPr>
          <p:cNvPr id="8" name="Text Placeholder 7">
            <a:extLst>
              <a:ext uri="{FF2B5EF4-FFF2-40B4-BE49-F238E27FC236}">
                <a16:creationId xmlns:a16="http://schemas.microsoft.com/office/drawing/2014/main" xmlns="" id="{5122FDC4-1F3E-F64D-B573-2D5F79FB24E6}"/>
              </a:ext>
            </a:extLst>
          </p:cNvPr>
          <p:cNvSpPr>
            <a:spLocks noGrp="1"/>
          </p:cNvSpPr>
          <p:nvPr>
            <p:ph type="body" sz="quarter" idx="10"/>
          </p:nvPr>
        </p:nvSpPr>
        <p:spPr/>
        <p:txBody>
          <a:bodyPr/>
          <a:lstStyle/>
          <a:p>
            <a:endParaRPr lang="en-US" dirty="0"/>
          </a:p>
        </p:txBody>
      </p:sp>
      <p:sp>
        <p:nvSpPr>
          <p:cNvPr id="2" name="Title 1">
            <a:extLst>
              <a:ext uri="{FF2B5EF4-FFF2-40B4-BE49-F238E27FC236}">
                <a16:creationId xmlns:a16="http://schemas.microsoft.com/office/drawing/2014/main" xmlns="" id="{972FB68A-CF4B-6641-B6B9-3FA46B646F85}"/>
              </a:ext>
            </a:extLst>
          </p:cNvPr>
          <p:cNvSpPr>
            <a:spLocks noGrp="1"/>
          </p:cNvSpPr>
          <p:nvPr>
            <p:ph type="title"/>
          </p:nvPr>
        </p:nvSpPr>
        <p:spPr/>
        <p:txBody>
          <a:bodyPr/>
          <a:lstStyle/>
          <a:p>
            <a:r>
              <a:rPr lang="en-US" dirty="0"/>
              <a:t>Introduction</a:t>
            </a:r>
          </a:p>
        </p:txBody>
      </p:sp>
      <p:sp>
        <p:nvSpPr>
          <p:cNvPr id="9" name="Text Placeholder 8">
            <a:extLst>
              <a:ext uri="{FF2B5EF4-FFF2-40B4-BE49-F238E27FC236}">
                <a16:creationId xmlns:a16="http://schemas.microsoft.com/office/drawing/2014/main" xmlns="" id="{9B880226-7391-E74D-82C7-3C2CAAE7E64E}"/>
              </a:ext>
            </a:extLst>
          </p:cNvPr>
          <p:cNvSpPr>
            <a:spLocks noGrp="1"/>
          </p:cNvSpPr>
          <p:nvPr>
            <p:ph type="body" sz="quarter" idx="11"/>
          </p:nvPr>
        </p:nvSpPr>
        <p:spPr>
          <a:xfrm>
            <a:off x="457200" y="1938528"/>
            <a:ext cx="3181350" cy="1225296"/>
          </a:xfrm>
        </p:spPr>
        <p:txBody>
          <a:bodyPr/>
          <a:lstStyle/>
          <a:p>
            <a:r>
              <a:rPr lang="en-US" dirty="0"/>
              <a:t>This report summarizes results from an IRI survey exploring the uses of innovation dashboards as a tool for communication information about innovation and R&amp;D performance within organizations.</a:t>
            </a:r>
          </a:p>
        </p:txBody>
      </p:sp>
      <p:pic>
        <p:nvPicPr>
          <p:cNvPr id="12" name="Picture 11">
            <a:extLst>
              <a:ext uri="{FF2B5EF4-FFF2-40B4-BE49-F238E27FC236}">
                <a16:creationId xmlns:a16="http://schemas.microsoft.com/office/drawing/2014/main" xmlns="" id="{E3F1C8C6-BE47-044C-A055-829029821458}"/>
              </a:ext>
            </a:extLst>
          </p:cNvPr>
          <p:cNvPicPr>
            <a:picLocks noChangeAspect="1"/>
          </p:cNvPicPr>
          <p:nvPr/>
        </p:nvPicPr>
        <p:blipFill rotWithShape="1">
          <a:blip r:embed="rId3" cstate="print">
            <a:extLst>
              <a:ext uri="{28A0092B-C50C-407E-A947-70E740481C1C}">
                <a14:useLocalDpi xmlns:a14="http://schemas.microsoft.com/office/drawing/2010/main" val="0"/>
              </a:ext>
            </a:extLst>
          </a:blip>
          <a:srcRect l="21761" r="20750" b="34890"/>
          <a:stretch/>
        </p:blipFill>
        <p:spPr>
          <a:xfrm>
            <a:off x="8427100" y="6331862"/>
            <a:ext cx="539464" cy="448056"/>
          </a:xfrm>
          <a:prstGeom prst="rect">
            <a:avLst/>
          </a:prstGeom>
        </p:spPr>
      </p:pic>
      <p:pic>
        <p:nvPicPr>
          <p:cNvPr id="13" name="Picture 12">
            <a:extLst>
              <a:ext uri="{FF2B5EF4-FFF2-40B4-BE49-F238E27FC236}">
                <a16:creationId xmlns:a16="http://schemas.microsoft.com/office/drawing/2014/main" xmlns="" id="{09D67A36-4E9E-B245-A135-1E72CF335EDD}"/>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07811" y="6328711"/>
            <a:ext cx="676564" cy="448056"/>
          </a:xfrm>
          <a:prstGeom prst="rect">
            <a:avLst/>
          </a:prstGeom>
        </p:spPr>
      </p:pic>
    </p:spTree>
    <p:extLst>
      <p:ext uri="{BB962C8B-B14F-4D97-AF65-F5344CB8AC3E}">
        <p14:creationId xmlns:p14="http://schemas.microsoft.com/office/powerpoint/2010/main" val="3552292088"/>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1EC02C6F-91FE-CB43-A9F0-3D694D565205}"/>
              </a:ext>
            </a:extLst>
          </p:cNvPr>
          <p:cNvSpPr>
            <a:spLocks noGrp="1"/>
          </p:cNvSpPr>
          <p:nvPr>
            <p:ph type="title"/>
          </p:nvPr>
        </p:nvSpPr>
        <p:spPr/>
        <p:txBody>
          <a:bodyPr/>
          <a:lstStyle/>
          <a:p>
            <a:r>
              <a:rPr lang="en-US" dirty="0"/>
              <a:t>Foundational elements</a:t>
            </a:r>
          </a:p>
        </p:txBody>
      </p:sp>
      <p:sp>
        <p:nvSpPr>
          <p:cNvPr id="3" name="Content Placeholder 2">
            <a:extLst>
              <a:ext uri="{FF2B5EF4-FFF2-40B4-BE49-F238E27FC236}">
                <a16:creationId xmlns:a16="http://schemas.microsoft.com/office/drawing/2014/main" xmlns="" id="{F9A453EF-E8AF-F141-8ACA-CA69898FF0EC}"/>
              </a:ext>
            </a:extLst>
          </p:cNvPr>
          <p:cNvSpPr>
            <a:spLocks noGrp="1"/>
          </p:cNvSpPr>
          <p:nvPr>
            <p:ph idx="1"/>
          </p:nvPr>
        </p:nvSpPr>
        <p:spPr/>
        <p:txBody>
          <a:bodyPr/>
          <a:lstStyle/>
          <a:p>
            <a:r>
              <a:rPr lang="en-US" dirty="0"/>
              <a:t>Intellectual property</a:t>
            </a:r>
          </a:p>
          <a:p>
            <a:pPr lvl="2"/>
            <a:r>
              <a:rPr lang="en-US" dirty="0"/>
              <a:t>IP-advantaged NPD sales and margin</a:t>
            </a:r>
          </a:p>
          <a:p>
            <a:pPr lvl="3"/>
            <a:r>
              <a:rPr lang="en-US" dirty="0"/>
              <a:t>This metric, rather than simply counting patents, is intended to more directly measure the true impact of IP. It is defined as the percentage of new product revenue (and margin) that is “IP-advantaged” (i.e., protected by issued or pending patents and/or documented trade secrets).</a:t>
            </a:r>
          </a:p>
          <a:p>
            <a:r>
              <a:rPr lang="en-US" dirty="0"/>
              <a:t>Talent</a:t>
            </a:r>
          </a:p>
          <a:p>
            <a:pPr lvl="2"/>
            <a:r>
              <a:rPr lang="en-US" dirty="0"/>
              <a:t>Talent Focus Areas</a:t>
            </a:r>
          </a:p>
          <a:p>
            <a:pPr lvl="3"/>
            <a:r>
              <a:rPr lang="en-US" dirty="0"/>
              <a:t>This page starts with a brief description of key open positions, upcoming moves, and major talent initiatives.</a:t>
            </a:r>
          </a:p>
          <a:p>
            <a:pPr lvl="2"/>
            <a:r>
              <a:rPr lang="en-US" dirty="0"/>
              <a:t>R&amp;D  talent deployed by business unit and project type</a:t>
            </a:r>
          </a:p>
          <a:p>
            <a:pPr lvl="3"/>
            <a:r>
              <a:rPr lang="en-US" dirty="0"/>
              <a:t>Various snapshots of R&amp;D talent deployment are displayed (e.g., by Business Unit, Product Line, Project Type, etc.).</a:t>
            </a:r>
          </a:p>
          <a:p>
            <a:endParaRPr lang="en-US" dirty="0"/>
          </a:p>
          <a:p>
            <a:r>
              <a:rPr lang="en-US" dirty="0"/>
              <a:t>Sustainability</a:t>
            </a:r>
          </a:p>
          <a:p>
            <a:pPr lvl="2"/>
            <a:r>
              <a:rPr lang="en-US" dirty="0"/>
              <a:t>Sustainability-advantaged NPD sales and margin</a:t>
            </a:r>
          </a:p>
          <a:p>
            <a:pPr lvl="3"/>
            <a:r>
              <a:rPr lang="en-US" dirty="0"/>
              <a:t>This metric (similar to the IP-advantaged metric) is intended to highlight the intersection of the innovation and sustainability agendas, measuring the new product revenue (and margin) that will deliver ongoing sustainability benefits (both footprint and handprint).</a:t>
            </a:r>
          </a:p>
        </p:txBody>
      </p:sp>
      <p:pic>
        <p:nvPicPr>
          <p:cNvPr id="7" name="Picture 6">
            <a:extLst>
              <a:ext uri="{FF2B5EF4-FFF2-40B4-BE49-F238E27FC236}">
                <a16:creationId xmlns:a16="http://schemas.microsoft.com/office/drawing/2014/main" xmlns="" id="{64A8BAE7-C020-4149-A980-BACA6012594E}"/>
              </a:ext>
            </a:extLst>
          </p:cNvPr>
          <p:cNvPicPr>
            <a:picLocks noChangeAspect="1"/>
          </p:cNvPicPr>
          <p:nvPr/>
        </p:nvPicPr>
        <p:blipFill>
          <a:blip r:embed="rId3"/>
          <a:stretch>
            <a:fillRect/>
          </a:stretch>
        </p:blipFill>
        <p:spPr>
          <a:xfrm>
            <a:off x="468923" y="2472650"/>
            <a:ext cx="3017520" cy="2883583"/>
          </a:xfrm>
          <a:prstGeom prst="rect">
            <a:avLst/>
          </a:prstGeom>
        </p:spPr>
      </p:pic>
    </p:spTree>
    <p:extLst>
      <p:ext uri="{BB962C8B-B14F-4D97-AF65-F5344CB8AC3E}">
        <p14:creationId xmlns:p14="http://schemas.microsoft.com/office/powerpoint/2010/main" val="4084472664"/>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C36B5A40-90E0-254B-8BF3-5ADC4912F865}"/>
              </a:ext>
            </a:extLst>
          </p:cNvPr>
          <p:cNvSpPr>
            <a:spLocks noGrp="1"/>
          </p:cNvSpPr>
          <p:nvPr>
            <p:ph type="title"/>
          </p:nvPr>
        </p:nvSpPr>
        <p:spPr>
          <a:xfrm>
            <a:off x="458914" y="692150"/>
            <a:ext cx="6126480" cy="1846659"/>
          </a:xfrm>
        </p:spPr>
        <p:txBody>
          <a:bodyPr/>
          <a:lstStyle/>
          <a:p>
            <a:r>
              <a:rPr lang="en-US" dirty="0"/>
              <a:t>IRI’s prior work on innovation metrics &amp; measurement systems </a:t>
            </a:r>
          </a:p>
        </p:txBody>
      </p:sp>
      <p:sp>
        <p:nvSpPr>
          <p:cNvPr id="3" name="Text Placeholder 2">
            <a:extLst>
              <a:ext uri="{FF2B5EF4-FFF2-40B4-BE49-F238E27FC236}">
                <a16:creationId xmlns:a16="http://schemas.microsoft.com/office/drawing/2014/main" xmlns="" id="{3519FE5E-E0D2-4F4D-B35F-EB3AFC661CC8}"/>
              </a:ext>
            </a:extLst>
          </p:cNvPr>
          <p:cNvSpPr>
            <a:spLocks noGrp="1"/>
          </p:cNvSpPr>
          <p:nvPr>
            <p:ph type="body" sz="quarter" idx="11"/>
          </p:nvPr>
        </p:nvSpPr>
        <p:spPr/>
        <p:txBody>
          <a:bodyPr/>
          <a:lstStyle/>
          <a:p>
            <a:r>
              <a:rPr lang="en-US" dirty="0"/>
              <a:t>2</a:t>
            </a:r>
          </a:p>
        </p:txBody>
      </p:sp>
      <p:sp>
        <p:nvSpPr>
          <p:cNvPr id="4" name="Text Placeholder 3">
            <a:extLst>
              <a:ext uri="{FF2B5EF4-FFF2-40B4-BE49-F238E27FC236}">
                <a16:creationId xmlns:a16="http://schemas.microsoft.com/office/drawing/2014/main" xmlns="" id="{C6B3BD30-9F12-9B47-86AC-5804DA5B2673}"/>
              </a:ext>
            </a:extLst>
          </p:cNvPr>
          <p:cNvSpPr>
            <a:spLocks noGrp="1"/>
          </p:cNvSpPr>
          <p:nvPr>
            <p:ph type="body" sz="quarter" idx="12"/>
          </p:nvPr>
        </p:nvSpPr>
        <p:spPr/>
        <p:txBody>
          <a:bodyPr/>
          <a:lstStyle/>
          <a:p>
            <a:r>
              <a:rPr lang="en-US" dirty="0"/>
              <a:t>Section Summary</a:t>
            </a:r>
          </a:p>
        </p:txBody>
      </p:sp>
      <p:sp>
        <p:nvSpPr>
          <p:cNvPr id="5" name="Text Placeholder 4">
            <a:extLst>
              <a:ext uri="{FF2B5EF4-FFF2-40B4-BE49-F238E27FC236}">
                <a16:creationId xmlns:a16="http://schemas.microsoft.com/office/drawing/2014/main" xmlns="" id="{BB9CDDE7-7A96-F041-8B4B-8961844C9922}"/>
              </a:ext>
            </a:extLst>
          </p:cNvPr>
          <p:cNvSpPr>
            <a:spLocks noGrp="1"/>
          </p:cNvSpPr>
          <p:nvPr>
            <p:ph type="body" sz="quarter" idx="13"/>
          </p:nvPr>
        </p:nvSpPr>
        <p:spPr/>
        <p:txBody>
          <a:bodyPr/>
          <a:lstStyle/>
          <a:p>
            <a:r>
              <a:rPr lang="en-US" dirty="0"/>
              <a:t>Innovation dashboards are just one component of an innovation measurement system.</a:t>
            </a:r>
          </a:p>
        </p:txBody>
      </p:sp>
    </p:spTree>
    <p:extLst>
      <p:ext uri="{BB962C8B-B14F-4D97-AF65-F5344CB8AC3E}">
        <p14:creationId xmlns:p14="http://schemas.microsoft.com/office/powerpoint/2010/main" val="2222686208"/>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a:extLst>
              <a:ext uri="{FF2B5EF4-FFF2-40B4-BE49-F238E27FC236}">
                <a16:creationId xmlns:a16="http://schemas.microsoft.com/office/drawing/2014/main" xmlns="" id="{1942F84D-9E70-E440-9279-DAAF8499A7BB}"/>
              </a:ext>
            </a:extLst>
          </p:cNvPr>
          <p:cNvSpPr>
            <a:spLocks noGrp="1"/>
          </p:cNvSpPr>
          <p:nvPr>
            <p:ph idx="1"/>
          </p:nvPr>
        </p:nvSpPr>
        <p:spPr>
          <a:xfrm>
            <a:off x="1718441" y="3428999"/>
            <a:ext cx="6968359" cy="2983375"/>
          </a:xfrm>
        </p:spPr>
        <p:txBody>
          <a:bodyPr/>
          <a:lstStyle/>
          <a:p>
            <a:pPr lvl="3"/>
            <a:r>
              <a:rPr lang="en-US" sz="1050" dirty="0"/>
              <a:t>IRI has a long history in the development and use of metrics to measure the performance and value of the research enterprise. The seminal work in this regard was the development in the early to mid ‘90s of the Technology Value Pyramid (TVP). </a:t>
            </a:r>
          </a:p>
          <a:p>
            <a:pPr lvl="3"/>
            <a:r>
              <a:rPr lang="en-US" sz="1050" dirty="0"/>
              <a:t>The TVP can be thought of as a formalism for looking at metrics along three primary domains, as shown in the graphic above: value creation (the tip of the pyramid), strategic alignment (the center) and foundations (the base). Strategic alignment is further segmented into portfolio and business alignment metrics while Foundations are subdivided into technology asset value and practice of R&amp;D processes to support innovation. </a:t>
            </a:r>
            <a:r>
              <a:rPr lang="en-US" sz="700" dirty="0"/>
              <a:t> </a:t>
            </a:r>
            <a:r>
              <a:rPr lang="en-US" sz="1050" dirty="0"/>
              <a:t> </a:t>
            </a:r>
          </a:p>
          <a:p>
            <a:pPr lvl="3"/>
            <a:r>
              <a:rPr lang="en-US" sz="1050" dirty="0"/>
              <a:t>Associated with the TVP and its corresponding levels are 50 representative metrics. It is important to emphasize that all 50 metrics are not necessary for an innovation measurement program, but rather can be thought of as a “menu of options” to choose from given the specific circumstances. A description of the categories of metrics can be found </a:t>
            </a:r>
            <a:r>
              <a:rPr lang="en-US" sz="1050" dirty="0">
                <a:hlinkClick r:id="rId3"/>
              </a:rPr>
              <a:t>here</a:t>
            </a:r>
            <a:r>
              <a:rPr lang="en-US" sz="1050" dirty="0"/>
              <a:t>*. This early work also advocated the use of anchored scales to enable more consistent application and scoring of inherently subjective measures. </a:t>
            </a:r>
          </a:p>
        </p:txBody>
      </p:sp>
      <p:sp>
        <p:nvSpPr>
          <p:cNvPr id="8" name="Text Placeholder 7">
            <a:extLst>
              <a:ext uri="{FF2B5EF4-FFF2-40B4-BE49-F238E27FC236}">
                <a16:creationId xmlns:a16="http://schemas.microsoft.com/office/drawing/2014/main" xmlns="" id="{A72E822F-57A4-0145-8F5F-F438D27146FE}"/>
              </a:ext>
            </a:extLst>
          </p:cNvPr>
          <p:cNvSpPr>
            <a:spLocks noGrp="1"/>
          </p:cNvSpPr>
          <p:nvPr>
            <p:ph type="body" sz="quarter" idx="10"/>
          </p:nvPr>
        </p:nvSpPr>
        <p:spPr>
          <a:xfrm>
            <a:off x="1301262" y="6632294"/>
            <a:ext cx="6738787" cy="225706"/>
          </a:xfrm>
        </p:spPr>
        <p:txBody>
          <a:bodyPr/>
          <a:lstStyle/>
          <a:p>
            <a:r>
              <a:rPr lang="en-US" b="0" dirty="0">
                <a:solidFill>
                  <a:schemeClr val="tx1"/>
                </a:solidFill>
              </a:rPr>
              <a:t>* Note: some links beyond this public page are members-only IRI resources.</a:t>
            </a:r>
          </a:p>
        </p:txBody>
      </p:sp>
      <p:sp>
        <p:nvSpPr>
          <p:cNvPr id="6" name="Title 5">
            <a:extLst>
              <a:ext uri="{FF2B5EF4-FFF2-40B4-BE49-F238E27FC236}">
                <a16:creationId xmlns:a16="http://schemas.microsoft.com/office/drawing/2014/main" xmlns="" id="{2CD482AD-8158-1A46-B3B2-09662F0E47EC}"/>
              </a:ext>
            </a:extLst>
          </p:cNvPr>
          <p:cNvSpPr>
            <a:spLocks noGrp="1"/>
          </p:cNvSpPr>
          <p:nvPr>
            <p:ph type="title"/>
          </p:nvPr>
        </p:nvSpPr>
        <p:spPr/>
        <p:txBody>
          <a:bodyPr/>
          <a:lstStyle/>
          <a:p>
            <a:r>
              <a:rPr lang="en-US" dirty="0"/>
              <a:t>Technology value pyramid</a:t>
            </a:r>
          </a:p>
        </p:txBody>
      </p:sp>
      <p:sp>
        <p:nvSpPr>
          <p:cNvPr id="9" name="Text Placeholder 8">
            <a:extLst>
              <a:ext uri="{FF2B5EF4-FFF2-40B4-BE49-F238E27FC236}">
                <a16:creationId xmlns:a16="http://schemas.microsoft.com/office/drawing/2014/main" xmlns="" id="{065AB9FC-8436-7746-864C-4EFF9B46BE56}"/>
              </a:ext>
            </a:extLst>
          </p:cNvPr>
          <p:cNvSpPr>
            <a:spLocks noGrp="1"/>
          </p:cNvSpPr>
          <p:nvPr>
            <p:ph type="body" sz="quarter" idx="11"/>
          </p:nvPr>
        </p:nvSpPr>
        <p:spPr/>
        <p:txBody>
          <a:bodyPr/>
          <a:lstStyle/>
          <a:p>
            <a:r>
              <a:rPr lang="en-US" dirty="0"/>
              <a:t>Previous IRI work yielded the Technology Value Pyramid, a ”menu” of 50 metrics, and advocated the use of anchored scales. </a:t>
            </a:r>
          </a:p>
        </p:txBody>
      </p:sp>
      <p:grpSp>
        <p:nvGrpSpPr>
          <p:cNvPr id="3" name="Group 2">
            <a:extLst>
              <a:ext uri="{FF2B5EF4-FFF2-40B4-BE49-F238E27FC236}">
                <a16:creationId xmlns:a16="http://schemas.microsoft.com/office/drawing/2014/main" xmlns="" id="{3C6EA143-3F5A-1F44-B326-AEE665F92F6C}"/>
              </a:ext>
            </a:extLst>
          </p:cNvPr>
          <p:cNvGrpSpPr/>
          <p:nvPr/>
        </p:nvGrpSpPr>
        <p:grpSpPr>
          <a:xfrm>
            <a:off x="3855746" y="573913"/>
            <a:ext cx="4805936" cy="2642449"/>
            <a:chOff x="3855746" y="573913"/>
            <a:chExt cx="4805936" cy="2642449"/>
          </a:xfrm>
        </p:grpSpPr>
        <p:graphicFrame>
          <p:nvGraphicFramePr>
            <p:cNvPr id="2" name="Diagram 1">
              <a:extLst>
                <a:ext uri="{FF2B5EF4-FFF2-40B4-BE49-F238E27FC236}">
                  <a16:creationId xmlns:a16="http://schemas.microsoft.com/office/drawing/2014/main" xmlns="" id="{17AF60C0-0762-FE49-910F-A98205E42AB6}"/>
                </a:ext>
              </a:extLst>
            </p:cNvPr>
            <p:cNvGraphicFramePr/>
            <p:nvPr>
              <p:extLst>
                <p:ext uri="{D42A27DB-BD31-4B8C-83A1-F6EECF244321}">
                  <p14:modId xmlns:p14="http://schemas.microsoft.com/office/powerpoint/2010/main" val="1978820560"/>
                </p:ext>
              </p:extLst>
            </p:nvPr>
          </p:nvGraphicFramePr>
          <p:xfrm>
            <a:off x="5180296" y="573913"/>
            <a:ext cx="3481386" cy="2642449"/>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
          <p:nvSpPr>
            <p:cNvPr id="10" name="TextBox 9">
              <a:extLst>
                <a:ext uri="{FF2B5EF4-FFF2-40B4-BE49-F238E27FC236}">
                  <a16:creationId xmlns:a16="http://schemas.microsoft.com/office/drawing/2014/main" xmlns="" id="{9072BFFF-B98A-F14A-8585-EE5F84338F66}"/>
                </a:ext>
              </a:extLst>
            </p:cNvPr>
            <p:cNvSpPr txBox="1"/>
            <p:nvPr/>
          </p:nvSpPr>
          <p:spPr>
            <a:xfrm>
              <a:off x="4164292" y="1544066"/>
              <a:ext cx="798808" cy="307777"/>
            </a:xfrm>
            <a:prstGeom prst="rect">
              <a:avLst/>
            </a:prstGeom>
            <a:noFill/>
          </p:spPr>
          <p:txBody>
            <a:bodyPr wrap="none" rtlCol="0">
              <a:spAutoFit/>
            </a:bodyPr>
            <a:lstStyle/>
            <a:p>
              <a:pPr algn="r"/>
              <a:r>
                <a:rPr lang="en-US" sz="1400" b="1" dirty="0"/>
                <a:t>Strategy</a:t>
              </a:r>
            </a:p>
          </p:txBody>
        </p:sp>
        <p:sp>
          <p:nvSpPr>
            <p:cNvPr id="12" name="TextBox 11">
              <a:extLst>
                <a:ext uri="{FF2B5EF4-FFF2-40B4-BE49-F238E27FC236}">
                  <a16:creationId xmlns:a16="http://schemas.microsoft.com/office/drawing/2014/main" xmlns="" id="{B70EF697-6750-B94F-AA02-64A27D809365}"/>
                </a:ext>
              </a:extLst>
            </p:cNvPr>
            <p:cNvSpPr txBox="1"/>
            <p:nvPr/>
          </p:nvSpPr>
          <p:spPr>
            <a:xfrm>
              <a:off x="3855746" y="2566507"/>
              <a:ext cx="1107354" cy="307777"/>
            </a:xfrm>
            <a:prstGeom prst="rect">
              <a:avLst/>
            </a:prstGeom>
            <a:noFill/>
          </p:spPr>
          <p:txBody>
            <a:bodyPr wrap="none" rtlCol="0">
              <a:spAutoFit/>
            </a:bodyPr>
            <a:lstStyle/>
            <a:p>
              <a:pPr algn="r"/>
              <a:r>
                <a:rPr lang="en-US" sz="1400" b="1" dirty="0"/>
                <a:t>Foundations</a:t>
              </a:r>
            </a:p>
          </p:txBody>
        </p:sp>
        <p:sp>
          <p:nvSpPr>
            <p:cNvPr id="13" name="TextBox 12">
              <a:extLst>
                <a:ext uri="{FF2B5EF4-FFF2-40B4-BE49-F238E27FC236}">
                  <a16:creationId xmlns:a16="http://schemas.microsoft.com/office/drawing/2014/main" xmlns="" id="{53B46A5C-A1BF-3C4D-A7D5-9E6541400B92}"/>
                </a:ext>
              </a:extLst>
            </p:cNvPr>
            <p:cNvSpPr txBox="1"/>
            <p:nvPr/>
          </p:nvSpPr>
          <p:spPr>
            <a:xfrm>
              <a:off x="4021880" y="712202"/>
              <a:ext cx="941220" cy="307777"/>
            </a:xfrm>
            <a:prstGeom prst="rect">
              <a:avLst/>
            </a:prstGeom>
            <a:noFill/>
          </p:spPr>
          <p:txBody>
            <a:bodyPr wrap="none" rtlCol="0">
              <a:spAutoFit/>
            </a:bodyPr>
            <a:lstStyle/>
            <a:p>
              <a:pPr algn="r"/>
              <a:r>
                <a:rPr lang="en-US" sz="1400" b="1" dirty="0"/>
                <a:t>Outcomes</a:t>
              </a:r>
            </a:p>
          </p:txBody>
        </p:sp>
        <p:sp>
          <p:nvSpPr>
            <p:cNvPr id="16" name="Left Brace 15">
              <a:extLst>
                <a:ext uri="{FF2B5EF4-FFF2-40B4-BE49-F238E27FC236}">
                  <a16:creationId xmlns:a16="http://schemas.microsoft.com/office/drawing/2014/main" xmlns="" id="{53AA33B0-8E45-9740-A42E-9C86C36FEEE5}"/>
                </a:ext>
              </a:extLst>
            </p:cNvPr>
            <p:cNvSpPr/>
            <p:nvPr/>
          </p:nvSpPr>
          <p:spPr>
            <a:xfrm>
              <a:off x="4972975" y="2237641"/>
              <a:ext cx="206619" cy="965509"/>
            </a:xfrm>
            <a:prstGeom prst="leftBrace">
              <a:avLst>
                <a:gd name="adj1" fmla="val 32920"/>
                <a:gd name="adj2" fmla="val 50000"/>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15" name="Left Brace 14">
              <a:extLst>
                <a:ext uri="{FF2B5EF4-FFF2-40B4-BE49-F238E27FC236}">
                  <a16:creationId xmlns:a16="http://schemas.microsoft.com/office/drawing/2014/main" xmlns="" id="{ACF23E4E-129C-0D4F-8C15-D924E3DAE1E6}"/>
                </a:ext>
              </a:extLst>
            </p:cNvPr>
            <p:cNvSpPr/>
            <p:nvPr/>
          </p:nvSpPr>
          <p:spPr>
            <a:xfrm>
              <a:off x="4972975" y="1215200"/>
              <a:ext cx="206619" cy="965509"/>
            </a:xfrm>
            <a:prstGeom prst="leftBrace">
              <a:avLst>
                <a:gd name="adj1" fmla="val 32920"/>
                <a:gd name="adj2" fmla="val 50000"/>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17" name="Left Brace 16">
              <a:extLst>
                <a:ext uri="{FF2B5EF4-FFF2-40B4-BE49-F238E27FC236}">
                  <a16:creationId xmlns:a16="http://schemas.microsoft.com/office/drawing/2014/main" xmlns="" id="{07183C41-3D74-EC4E-8A50-A21DBB911470}"/>
                </a:ext>
              </a:extLst>
            </p:cNvPr>
            <p:cNvSpPr/>
            <p:nvPr/>
          </p:nvSpPr>
          <p:spPr>
            <a:xfrm>
              <a:off x="4972975" y="573913"/>
              <a:ext cx="206619" cy="584355"/>
            </a:xfrm>
            <a:prstGeom prst="leftBrace">
              <a:avLst>
                <a:gd name="adj1" fmla="val 32920"/>
                <a:gd name="adj2" fmla="val 50000"/>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grpSp>
    </p:spTree>
    <p:extLst>
      <p:ext uri="{BB962C8B-B14F-4D97-AF65-F5344CB8AC3E}">
        <p14:creationId xmlns:p14="http://schemas.microsoft.com/office/powerpoint/2010/main" val="763336340"/>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xmlns="" id="{D28F1965-AA1C-4349-A9FF-494694F8B6C6}"/>
              </a:ext>
            </a:extLst>
          </p:cNvPr>
          <p:cNvSpPr>
            <a:spLocks noGrp="1"/>
          </p:cNvSpPr>
          <p:nvPr>
            <p:ph idx="1"/>
          </p:nvPr>
        </p:nvSpPr>
        <p:spPr>
          <a:xfrm>
            <a:off x="1679028" y="3428999"/>
            <a:ext cx="7007772" cy="2983375"/>
          </a:xfrm>
        </p:spPr>
        <p:txBody>
          <a:bodyPr/>
          <a:lstStyle/>
          <a:p>
            <a:pPr lvl="3"/>
            <a:r>
              <a:rPr lang="en-US" sz="1050" dirty="0"/>
              <a:t>The TVP was intended as a guide rather than a prescriptive manual for developing a measurement program. One of the key values of the TVP formalism is to help the practitioner organize their system in a way that captures all of the key elements of the innovation activities of a given enterprise. Thus, while both hard and soft value measures (the tip of the pyramid</a:t>
            </a:r>
            <a:r>
              <a:rPr lang="en-US" sz="500" dirty="0"/>
              <a:t> </a:t>
            </a:r>
            <a:r>
              <a:rPr lang="en-US" sz="1050" dirty="0"/>
              <a:t>) are key to any measurement system, they are not by themselves sufficient. </a:t>
            </a:r>
          </a:p>
          <a:p>
            <a:pPr lvl="3"/>
            <a:r>
              <a:rPr lang="en-US" sz="1050" dirty="0"/>
              <a:t>In addition to key value measures appropriate for the given business circumstance, assessment of the strategic alignment of the activities and associated value are essential. To this end metrics should be developed that assess strategic alignment and business value associated with the value creation. Finally, the basic “blocking and tackling” of the R&amp;D function are captured in the foundational elements of the pyramid. This latter area includes resultant intellectual property, documentation of findings, and other activities to share and memorialize the resultant work. </a:t>
            </a:r>
          </a:p>
          <a:p>
            <a:pPr lvl="3"/>
            <a:r>
              <a:rPr lang="en-US" sz="1050" dirty="0"/>
              <a:t>In short, the TVP helps one assess the value created (Outcomes), whether the value created is being done by “working on the right things” (Strategy) and whether that corresponding work is “being done right” (Foundations).</a:t>
            </a:r>
          </a:p>
        </p:txBody>
      </p:sp>
      <p:sp>
        <p:nvSpPr>
          <p:cNvPr id="4" name="Title 3">
            <a:extLst>
              <a:ext uri="{FF2B5EF4-FFF2-40B4-BE49-F238E27FC236}">
                <a16:creationId xmlns:a16="http://schemas.microsoft.com/office/drawing/2014/main" xmlns="" id="{7363CCC0-C0DD-374C-A119-75DE00E18AE1}"/>
              </a:ext>
            </a:extLst>
          </p:cNvPr>
          <p:cNvSpPr>
            <a:spLocks noGrp="1"/>
          </p:cNvSpPr>
          <p:nvPr>
            <p:ph type="title"/>
          </p:nvPr>
        </p:nvSpPr>
        <p:spPr/>
        <p:txBody>
          <a:bodyPr/>
          <a:lstStyle/>
          <a:p>
            <a:r>
              <a:rPr lang="en-US" dirty="0"/>
              <a:t>Applying the TVP</a:t>
            </a:r>
          </a:p>
        </p:txBody>
      </p:sp>
      <p:sp>
        <p:nvSpPr>
          <p:cNvPr id="10" name="Text Placeholder 9">
            <a:extLst>
              <a:ext uri="{FF2B5EF4-FFF2-40B4-BE49-F238E27FC236}">
                <a16:creationId xmlns:a16="http://schemas.microsoft.com/office/drawing/2014/main" xmlns="" id="{D16D6816-60DA-EE48-92B8-6F90AF4B68D0}"/>
              </a:ext>
            </a:extLst>
          </p:cNvPr>
          <p:cNvSpPr>
            <a:spLocks noGrp="1"/>
          </p:cNvSpPr>
          <p:nvPr>
            <p:ph type="body" sz="quarter" idx="11"/>
          </p:nvPr>
        </p:nvSpPr>
        <p:spPr/>
        <p:txBody>
          <a:bodyPr/>
          <a:lstStyle/>
          <a:p>
            <a:r>
              <a:rPr lang="en-US" dirty="0"/>
              <a:t>The TVP offers a framework for practitioners to ensure that their measurement systems are comprehensive.</a:t>
            </a:r>
          </a:p>
        </p:txBody>
      </p:sp>
      <p:grpSp>
        <p:nvGrpSpPr>
          <p:cNvPr id="17" name="Group 16">
            <a:extLst>
              <a:ext uri="{FF2B5EF4-FFF2-40B4-BE49-F238E27FC236}">
                <a16:creationId xmlns:a16="http://schemas.microsoft.com/office/drawing/2014/main" xmlns="" id="{A437F886-0541-B647-829E-31DE9405ADE9}"/>
              </a:ext>
            </a:extLst>
          </p:cNvPr>
          <p:cNvGrpSpPr/>
          <p:nvPr/>
        </p:nvGrpSpPr>
        <p:grpSpPr>
          <a:xfrm>
            <a:off x="3855746" y="573913"/>
            <a:ext cx="4805936" cy="2642449"/>
            <a:chOff x="3855746" y="573913"/>
            <a:chExt cx="4805936" cy="2642449"/>
          </a:xfrm>
        </p:grpSpPr>
        <p:graphicFrame>
          <p:nvGraphicFramePr>
            <p:cNvPr id="18" name="Diagram 17">
              <a:extLst>
                <a:ext uri="{FF2B5EF4-FFF2-40B4-BE49-F238E27FC236}">
                  <a16:creationId xmlns:a16="http://schemas.microsoft.com/office/drawing/2014/main" xmlns="" id="{4E9704E4-2F78-6843-A3F1-DD98084956B6}"/>
                </a:ext>
              </a:extLst>
            </p:cNvPr>
            <p:cNvGraphicFramePr/>
            <p:nvPr>
              <p:extLst>
                <p:ext uri="{D42A27DB-BD31-4B8C-83A1-F6EECF244321}">
                  <p14:modId xmlns:p14="http://schemas.microsoft.com/office/powerpoint/2010/main" val="3403595866"/>
                </p:ext>
              </p:extLst>
            </p:nvPr>
          </p:nvGraphicFramePr>
          <p:xfrm>
            <a:off x="5180296" y="573913"/>
            <a:ext cx="3481386" cy="2642449"/>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19" name="TextBox 18">
              <a:extLst>
                <a:ext uri="{FF2B5EF4-FFF2-40B4-BE49-F238E27FC236}">
                  <a16:creationId xmlns:a16="http://schemas.microsoft.com/office/drawing/2014/main" xmlns="" id="{B015F03A-7108-A841-B5EF-55A015680019}"/>
                </a:ext>
              </a:extLst>
            </p:cNvPr>
            <p:cNvSpPr txBox="1"/>
            <p:nvPr/>
          </p:nvSpPr>
          <p:spPr>
            <a:xfrm>
              <a:off x="4164292" y="1544066"/>
              <a:ext cx="798808" cy="307777"/>
            </a:xfrm>
            <a:prstGeom prst="rect">
              <a:avLst/>
            </a:prstGeom>
            <a:noFill/>
          </p:spPr>
          <p:txBody>
            <a:bodyPr wrap="none" rtlCol="0">
              <a:spAutoFit/>
            </a:bodyPr>
            <a:lstStyle/>
            <a:p>
              <a:pPr algn="r"/>
              <a:r>
                <a:rPr lang="en-US" sz="1400" b="1" dirty="0"/>
                <a:t>Strategy</a:t>
              </a:r>
            </a:p>
          </p:txBody>
        </p:sp>
        <p:sp>
          <p:nvSpPr>
            <p:cNvPr id="20" name="TextBox 19">
              <a:extLst>
                <a:ext uri="{FF2B5EF4-FFF2-40B4-BE49-F238E27FC236}">
                  <a16:creationId xmlns:a16="http://schemas.microsoft.com/office/drawing/2014/main" xmlns="" id="{F08E8C7D-083F-8D4D-98B0-CABA58BC5A69}"/>
                </a:ext>
              </a:extLst>
            </p:cNvPr>
            <p:cNvSpPr txBox="1"/>
            <p:nvPr/>
          </p:nvSpPr>
          <p:spPr>
            <a:xfrm>
              <a:off x="3855746" y="2566507"/>
              <a:ext cx="1107354" cy="307777"/>
            </a:xfrm>
            <a:prstGeom prst="rect">
              <a:avLst/>
            </a:prstGeom>
            <a:noFill/>
          </p:spPr>
          <p:txBody>
            <a:bodyPr wrap="none" rtlCol="0">
              <a:spAutoFit/>
            </a:bodyPr>
            <a:lstStyle/>
            <a:p>
              <a:pPr algn="r"/>
              <a:r>
                <a:rPr lang="en-US" sz="1400" b="1" dirty="0"/>
                <a:t>Foundations</a:t>
              </a:r>
            </a:p>
          </p:txBody>
        </p:sp>
        <p:sp>
          <p:nvSpPr>
            <p:cNvPr id="21" name="TextBox 20">
              <a:extLst>
                <a:ext uri="{FF2B5EF4-FFF2-40B4-BE49-F238E27FC236}">
                  <a16:creationId xmlns:a16="http://schemas.microsoft.com/office/drawing/2014/main" xmlns="" id="{1FEFCB2B-ABF8-4C49-8F1A-0D3C0797A681}"/>
                </a:ext>
              </a:extLst>
            </p:cNvPr>
            <p:cNvSpPr txBox="1"/>
            <p:nvPr/>
          </p:nvSpPr>
          <p:spPr>
            <a:xfrm>
              <a:off x="4021880" y="712202"/>
              <a:ext cx="941220" cy="307777"/>
            </a:xfrm>
            <a:prstGeom prst="rect">
              <a:avLst/>
            </a:prstGeom>
            <a:noFill/>
          </p:spPr>
          <p:txBody>
            <a:bodyPr wrap="none" rtlCol="0">
              <a:spAutoFit/>
            </a:bodyPr>
            <a:lstStyle/>
            <a:p>
              <a:pPr algn="r"/>
              <a:r>
                <a:rPr lang="en-US" sz="1400" b="1" dirty="0"/>
                <a:t>Outcomes</a:t>
              </a:r>
            </a:p>
          </p:txBody>
        </p:sp>
        <p:sp>
          <p:nvSpPr>
            <p:cNvPr id="22" name="Left Brace 21">
              <a:extLst>
                <a:ext uri="{FF2B5EF4-FFF2-40B4-BE49-F238E27FC236}">
                  <a16:creationId xmlns:a16="http://schemas.microsoft.com/office/drawing/2014/main" xmlns="" id="{5A6D26B3-6363-8A4B-9358-2D3FF8C59770}"/>
                </a:ext>
              </a:extLst>
            </p:cNvPr>
            <p:cNvSpPr/>
            <p:nvPr/>
          </p:nvSpPr>
          <p:spPr>
            <a:xfrm>
              <a:off x="4972975" y="2237641"/>
              <a:ext cx="206619" cy="965509"/>
            </a:xfrm>
            <a:prstGeom prst="leftBrace">
              <a:avLst>
                <a:gd name="adj1" fmla="val 32920"/>
                <a:gd name="adj2" fmla="val 50000"/>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23" name="Left Brace 22">
              <a:extLst>
                <a:ext uri="{FF2B5EF4-FFF2-40B4-BE49-F238E27FC236}">
                  <a16:creationId xmlns:a16="http://schemas.microsoft.com/office/drawing/2014/main" xmlns="" id="{59061954-5901-2F40-BB8B-4B706FBB2629}"/>
                </a:ext>
              </a:extLst>
            </p:cNvPr>
            <p:cNvSpPr/>
            <p:nvPr/>
          </p:nvSpPr>
          <p:spPr>
            <a:xfrm>
              <a:off x="4972975" y="1215200"/>
              <a:ext cx="206619" cy="965509"/>
            </a:xfrm>
            <a:prstGeom prst="leftBrace">
              <a:avLst>
                <a:gd name="adj1" fmla="val 32920"/>
                <a:gd name="adj2" fmla="val 50000"/>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24" name="Left Brace 23">
              <a:extLst>
                <a:ext uri="{FF2B5EF4-FFF2-40B4-BE49-F238E27FC236}">
                  <a16:creationId xmlns:a16="http://schemas.microsoft.com/office/drawing/2014/main" xmlns="" id="{4840DC25-5D80-6F4F-92E9-62916A78616C}"/>
                </a:ext>
              </a:extLst>
            </p:cNvPr>
            <p:cNvSpPr/>
            <p:nvPr/>
          </p:nvSpPr>
          <p:spPr>
            <a:xfrm>
              <a:off x="4972975" y="573913"/>
              <a:ext cx="206619" cy="584355"/>
            </a:xfrm>
            <a:prstGeom prst="leftBrace">
              <a:avLst>
                <a:gd name="adj1" fmla="val 32920"/>
                <a:gd name="adj2" fmla="val 50000"/>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grpSp>
    </p:spTree>
    <p:extLst>
      <p:ext uri="{BB962C8B-B14F-4D97-AF65-F5344CB8AC3E}">
        <p14:creationId xmlns:p14="http://schemas.microsoft.com/office/powerpoint/2010/main" val="3897548716"/>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a:extLst>
              <a:ext uri="{FF2B5EF4-FFF2-40B4-BE49-F238E27FC236}">
                <a16:creationId xmlns:a16="http://schemas.microsoft.com/office/drawing/2014/main" xmlns="" id="{92A1D4BC-9D53-4644-B765-6BE09FC186B4}"/>
              </a:ext>
            </a:extLst>
          </p:cNvPr>
          <p:cNvSpPr>
            <a:spLocks noGrp="1"/>
          </p:cNvSpPr>
          <p:nvPr>
            <p:ph idx="1"/>
          </p:nvPr>
        </p:nvSpPr>
        <p:spPr>
          <a:xfrm>
            <a:off x="3829078" y="685800"/>
            <a:ext cx="4857722" cy="5718176"/>
          </a:xfrm>
        </p:spPr>
        <p:txBody>
          <a:bodyPr/>
          <a:lstStyle/>
          <a:p>
            <a:pPr lvl="3"/>
            <a:r>
              <a:rPr lang="en-US" sz="1050" dirty="0"/>
              <a:t>The TVP describes a framework for an entire innovation measurement system and, as such, it’s scope is broader than what might be reported on an innovation dashboard. Nevertheless, it is interesting to see which aspects of the TVP are reported on dashboards. The survey was not explicitly designed to reveal this, but some insight can still be gained.</a:t>
            </a:r>
          </a:p>
          <a:p>
            <a:pPr lvl="2">
              <a:spcAft>
                <a:spcPts val="0"/>
              </a:spcAft>
            </a:pPr>
            <a:r>
              <a:rPr lang="en-US" sz="1050" dirty="0"/>
              <a:t>Value Creation</a:t>
            </a:r>
          </a:p>
          <a:p>
            <a:pPr lvl="3">
              <a:spcBef>
                <a:spcPts val="0"/>
              </a:spcBef>
            </a:pPr>
            <a:r>
              <a:rPr lang="en-US" sz="1050" dirty="0"/>
              <a:t>The survey results confirm that showing value creation is an extremely important aspect of innovation dashboards. Leading indicators of potential project value are widely reported (83% of respondents), using both absolute (e.g., forecast earnings) and relative (e.g., forecast return on investment) measures. Project success (a lagging indicator) is also reported by almost all (98%) organizations. </a:t>
            </a:r>
          </a:p>
          <a:p>
            <a:pPr lvl="2">
              <a:spcAft>
                <a:spcPts val="0"/>
              </a:spcAft>
            </a:pPr>
            <a:r>
              <a:rPr lang="en-US" sz="1050" dirty="0"/>
              <a:t>Strategy: Portfolio Assessment </a:t>
            </a:r>
          </a:p>
          <a:p>
            <a:pPr lvl="3">
              <a:spcBef>
                <a:spcPts val="0"/>
              </a:spcBef>
            </a:pPr>
            <a:r>
              <a:rPr lang="en-US" sz="1050" dirty="0"/>
              <a:t>Almost all (98%) organizations illustrate their innovation portfolio using some for of categorization. Stage of development, impact and timeframe are the most commonly used categories.</a:t>
            </a:r>
          </a:p>
          <a:p>
            <a:pPr lvl="2">
              <a:spcAft>
                <a:spcPts val="0"/>
              </a:spcAft>
            </a:pPr>
            <a:endParaRPr lang="en-US" sz="1050" dirty="0"/>
          </a:p>
          <a:p>
            <a:pPr lvl="2">
              <a:spcAft>
                <a:spcPts val="0"/>
              </a:spcAft>
            </a:pPr>
            <a:endParaRPr lang="en-US" sz="1050" dirty="0"/>
          </a:p>
          <a:p>
            <a:pPr lvl="2">
              <a:spcAft>
                <a:spcPts val="0"/>
              </a:spcAft>
            </a:pPr>
            <a:endParaRPr lang="en-US" sz="1050" dirty="0"/>
          </a:p>
          <a:p>
            <a:pPr lvl="2">
              <a:spcAft>
                <a:spcPts val="0"/>
              </a:spcAft>
            </a:pPr>
            <a:r>
              <a:rPr lang="en-US" sz="1050" dirty="0"/>
              <a:t>Strategy: Integration with Business</a:t>
            </a:r>
          </a:p>
          <a:p>
            <a:pPr lvl="3">
              <a:spcBef>
                <a:spcPts val="0"/>
              </a:spcBef>
            </a:pPr>
            <a:r>
              <a:rPr lang="en-US" sz="1050" dirty="0"/>
              <a:t>Nearly 50% of organizations use their innovation dashboards to communicate their portfolio’s strategic alignment. For the remaining 50% alignment is addressed in other parts of their innovation process.</a:t>
            </a:r>
          </a:p>
          <a:p>
            <a:pPr lvl="2">
              <a:spcAft>
                <a:spcPts val="0"/>
              </a:spcAft>
            </a:pPr>
            <a:r>
              <a:rPr lang="en-US" sz="1050" dirty="0"/>
              <a:t>Foundations: Asset Value of Technology; Practice of R&amp;D Processes to Support Innovation</a:t>
            </a:r>
          </a:p>
          <a:p>
            <a:pPr lvl="3">
              <a:spcBef>
                <a:spcPts val="0"/>
              </a:spcBef>
            </a:pPr>
            <a:r>
              <a:rPr lang="en-US" sz="1050" dirty="0"/>
              <a:t>The innovation dashboard survey focused largely on various aspects of innovation performance, and so it did not explore the “Foundations” components of the TVP. It is worth noting, however, that:</a:t>
            </a:r>
          </a:p>
          <a:p>
            <a:pPr lvl="4"/>
            <a:r>
              <a:rPr lang="en-US" sz="1050" dirty="0"/>
              <a:t>When asked “</a:t>
            </a:r>
            <a:r>
              <a:rPr lang="en-US" sz="1050" i="1" dirty="0"/>
              <a:t>Does your innovation dashboard include metrics on the state of innovation (i.e., your culture of innovation) in your organization?</a:t>
            </a:r>
            <a:r>
              <a:rPr lang="en-US" sz="1050" dirty="0"/>
              <a:t>” only 2 organizations suggested they monitor any aspect of their innovation culture via their dashboard (they measured employee retention &amp; engagement)</a:t>
            </a:r>
          </a:p>
          <a:p>
            <a:pPr lvl="4"/>
            <a:r>
              <a:rPr lang="en-US" sz="1050" dirty="0"/>
              <a:t>One organization reported using their dashboard to share a metric related to an aspect of their innovation processes they were seeking to improve (engagement with clients).</a:t>
            </a:r>
          </a:p>
        </p:txBody>
      </p:sp>
      <p:sp>
        <p:nvSpPr>
          <p:cNvPr id="4" name="Title 3">
            <a:extLst>
              <a:ext uri="{FF2B5EF4-FFF2-40B4-BE49-F238E27FC236}">
                <a16:creationId xmlns:a16="http://schemas.microsoft.com/office/drawing/2014/main" xmlns="" id="{6E919D31-2653-5343-968D-DB195BF282D4}"/>
              </a:ext>
            </a:extLst>
          </p:cNvPr>
          <p:cNvSpPr>
            <a:spLocks noGrp="1"/>
          </p:cNvSpPr>
          <p:nvPr>
            <p:ph type="title"/>
          </p:nvPr>
        </p:nvSpPr>
        <p:spPr/>
        <p:txBody>
          <a:bodyPr/>
          <a:lstStyle/>
          <a:p>
            <a:r>
              <a:rPr lang="en-US" dirty="0"/>
              <a:t>TVP and the current survey</a:t>
            </a:r>
          </a:p>
        </p:txBody>
      </p:sp>
      <p:sp>
        <p:nvSpPr>
          <p:cNvPr id="9" name="Text Placeholder 8">
            <a:extLst>
              <a:ext uri="{FF2B5EF4-FFF2-40B4-BE49-F238E27FC236}">
                <a16:creationId xmlns:a16="http://schemas.microsoft.com/office/drawing/2014/main" xmlns="" id="{6A50AACB-7B9F-1546-AFBD-E67D0ABBABDD}"/>
              </a:ext>
            </a:extLst>
          </p:cNvPr>
          <p:cNvSpPr>
            <a:spLocks noGrp="1"/>
          </p:cNvSpPr>
          <p:nvPr>
            <p:ph type="body" sz="quarter" idx="11"/>
          </p:nvPr>
        </p:nvSpPr>
        <p:spPr/>
        <p:txBody>
          <a:bodyPr/>
          <a:lstStyle/>
          <a:p>
            <a:r>
              <a:rPr lang="en-US" dirty="0"/>
              <a:t>The survey results highlight which aspects of the TVP are communicated via an innovation dashboard. The focus is Value Creation and Strategy.</a:t>
            </a:r>
          </a:p>
        </p:txBody>
      </p:sp>
      <p:pic>
        <p:nvPicPr>
          <p:cNvPr id="3" name="Picture 2">
            <a:extLst>
              <a:ext uri="{FF2B5EF4-FFF2-40B4-BE49-F238E27FC236}">
                <a16:creationId xmlns:a16="http://schemas.microsoft.com/office/drawing/2014/main" xmlns="" id="{7EE4F580-0801-414E-9D29-54A430B8AE35}"/>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57200" y="3854558"/>
            <a:ext cx="3187789" cy="1699612"/>
          </a:xfrm>
          <a:prstGeom prst="rect">
            <a:avLst/>
          </a:prstGeom>
        </p:spPr>
      </p:pic>
    </p:spTree>
    <p:extLst>
      <p:ext uri="{BB962C8B-B14F-4D97-AF65-F5344CB8AC3E}">
        <p14:creationId xmlns:p14="http://schemas.microsoft.com/office/powerpoint/2010/main" val="1857937302"/>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a:extLst>
              <a:ext uri="{FF2B5EF4-FFF2-40B4-BE49-F238E27FC236}">
                <a16:creationId xmlns:a16="http://schemas.microsoft.com/office/drawing/2014/main" xmlns="" id="{592017C7-EA71-974D-AF41-32BEB37460C6}"/>
              </a:ext>
            </a:extLst>
          </p:cNvPr>
          <p:cNvSpPr>
            <a:spLocks noGrp="1"/>
          </p:cNvSpPr>
          <p:nvPr>
            <p:ph idx="1"/>
          </p:nvPr>
        </p:nvSpPr>
        <p:spPr/>
        <p:txBody>
          <a:bodyPr numCol="1"/>
          <a:lstStyle/>
          <a:p>
            <a:pPr lvl="3"/>
            <a:r>
              <a:rPr lang="en-US" dirty="0"/>
              <a:t>In 2009 an IRI working group revisited the TVP and surveyed IRI membership on most commonly used metrics. The results of the survey are shown in Table 1.  While most of the top metrics stayed the same, the 2009 study saw new metrics associated with sales of new products, level of business support and quality of people.</a:t>
            </a:r>
          </a:p>
        </p:txBody>
      </p:sp>
      <p:sp>
        <p:nvSpPr>
          <p:cNvPr id="4" name="Title 3">
            <a:extLst>
              <a:ext uri="{FF2B5EF4-FFF2-40B4-BE49-F238E27FC236}">
                <a16:creationId xmlns:a16="http://schemas.microsoft.com/office/drawing/2014/main" xmlns="" id="{D4D07E5A-0EC0-164E-A9B1-075D1E0C2753}"/>
              </a:ext>
            </a:extLst>
          </p:cNvPr>
          <p:cNvSpPr>
            <a:spLocks noGrp="1"/>
          </p:cNvSpPr>
          <p:nvPr>
            <p:ph type="title"/>
          </p:nvPr>
        </p:nvSpPr>
        <p:spPr/>
        <p:txBody>
          <a:bodyPr/>
          <a:lstStyle/>
          <a:p>
            <a:r>
              <a:rPr lang="en-US" dirty="0"/>
              <a:t>Metrics over time</a:t>
            </a:r>
          </a:p>
        </p:txBody>
      </p:sp>
      <p:sp>
        <p:nvSpPr>
          <p:cNvPr id="9" name="Text Placeholder 8">
            <a:extLst>
              <a:ext uri="{FF2B5EF4-FFF2-40B4-BE49-F238E27FC236}">
                <a16:creationId xmlns:a16="http://schemas.microsoft.com/office/drawing/2014/main" xmlns="" id="{4E00FEEF-70C8-9D4A-B9CE-B2D7EB91C6FF}"/>
              </a:ext>
            </a:extLst>
          </p:cNvPr>
          <p:cNvSpPr>
            <a:spLocks noGrp="1"/>
          </p:cNvSpPr>
          <p:nvPr>
            <p:ph type="body" sz="quarter" idx="11"/>
          </p:nvPr>
        </p:nvSpPr>
        <p:spPr>
          <a:xfrm>
            <a:off x="457200" y="1631704"/>
            <a:ext cx="3181350" cy="1225296"/>
          </a:xfrm>
        </p:spPr>
        <p:txBody>
          <a:bodyPr/>
          <a:lstStyle/>
          <a:p>
            <a:r>
              <a:rPr lang="en-US" dirty="0"/>
              <a:t>IRI surveyed members to identify the most commonly used metrics in 1994 and 2009.</a:t>
            </a:r>
          </a:p>
          <a:p>
            <a:endParaRPr lang="en-US" dirty="0"/>
          </a:p>
        </p:txBody>
      </p:sp>
      <p:graphicFrame>
        <p:nvGraphicFramePr>
          <p:cNvPr id="11" name="Table 10">
            <a:extLst>
              <a:ext uri="{FF2B5EF4-FFF2-40B4-BE49-F238E27FC236}">
                <a16:creationId xmlns:a16="http://schemas.microsoft.com/office/drawing/2014/main" xmlns="" id="{355FE4AC-786D-164D-9C6A-D010D02C5D1E}"/>
              </a:ext>
            </a:extLst>
          </p:cNvPr>
          <p:cNvGraphicFramePr>
            <a:graphicFrameLocks noGrp="1"/>
          </p:cNvGraphicFramePr>
          <p:nvPr>
            <p:extLst>
              <p:ext uri="{D42A27DB-BD31-4B8C-83A1-F6EECF244321}">
                <p14:modId xmlns:p14="http://schemas.microsoft.com/office/powerpoint/2010/main" val="2837219057"/>
              </p:ext>
            </p:extLst>
          </p:nvPr>
        </p:nvGraphicFramePr>
        <p:xfrm>
          <a:off x="3829078" y="1631704"/>
          <a:ext cx="4857723" cy="4008120"/>
        </p:xfrm>
        <a:graphic>
          <a:graphicData uri="http://schemas.openxmlformats.org/drawingml/2006/table">
            <a:tbl>
              <a:tblPr firstRow="1" bandRow="1">
                <a:tableStyleId>{72833802-FEF1-4C79-8D5D-14CF1EAF98D9}</a:tableStyleId>
              </a:tblPr>
              <a:tblGrid>
                <a:gridCol w="1619241">
                  <a:extLst>
                    <a:ext uri="{9D8B030D-6E8A-4147-A177-3AD203B41FA5}">
                      <a16:colId xmlns:a16="http://schemas.microsoft.com/office/drawing/2014/main" xmlns="" val="2850782174"/>
                    </a:ext>
                  </a:extLst>
                </a:gridCol>
                <a:gridCol w="1619241">
                  <a:extLst>
                    <a:ext uri="{9D8B030D-6E8A-4147-A177-3AD203B41FA5}">
                      <a16:colId xmlns:a16="http://schemas.microsoft.com/office/drawing/2014/main" xmlns="" val="2704332806"/>
                    </a:ext>
                  </a:extLst>
                </a:gridCol>
                <a:gridCol w="1619241">
                  <a:extLst>
                    <a:ext uri="{9D8B030D-6E8A-4147-A177-3AD203B41FA5}">
                      <a16:colId xmlns:a16="http://schemas.microsoft.com/office/drawing/2014/main" xmlns="" val="2803956212"/>
                    </a:ext>
                  </a:extLst>
                </a:gridCol>
              </a:tblGrid>
              <a:tr h="0">
                <a:tc>
                  <a:txBody>
                    <a:bodyPr/>
                    <a:lstStyle/>
                    <a:p>
                      <a:pPr algn="ctr"/>
                      <a:r>
                        <a:rPr lang="en-US" sz="1000" dirty="0"/>
                        <a:t>1994</a:t>
                      </a:r>
                    </a:p>
                  </a:txBody>
                  <a:tcPr anchor="b"/>
                </a:tc>
                <a:tc gridSpan="2">
                  <a:txBody>
                    <a:bodyPr/>
                    <a:lstStyle/>
                    <a:p>
                      <a:pPr algn="ctr"/>
                      <a:r>
                        <a:rPr lang="en-US" sz="1000" dirty="0"/>
                        <a:t>2009</a:t>
                      </a:r>
                      <a:endParaRPr lang="en-US" sz="1000" b="1" dirty="0">
                        <a:solidFill>
                          <a:schemeClr val="bg1"/>
                        </a:solidFill>
                      </a:endParaRPr>
                    </a:p>
                  </a:txBody>
                  <a:tcPr anchor="b"/>
                </a:tc>
                <a:tc hMerge="1">
                  <a:txBody>
                    <a:bodyPr/>
                    <a:lstStyle/>
                    <a:p>
                      <a:endParaRPr lang="en-US" dirty="0"/>
                    </a:p>
                  </a:txBody>
                  <a:tcPr/>
                </a:tc>
                <a:extLst>
                  <a:ext uri="{0D108BD9-81ED-4DB2-BD59-A6C34878D82A}">
                    <a16:rowId xmlns:a16="http://schemas.microsoft.com/office/drawing/2014/main" xmlns="" val="3985746916"/>
                  </a:ext>
                </a:extLst>
              </a:tr>
              <a:tr h="0">
                <a:tc>
                  <a:txBody>
                    <a:bodyPr/>
                    <a:lstStyle/>
                    <a:p>
                      <a:endParaRPr lang="en-US" sz="1000" b="1" dirty="0">
                        <a:solidFill>
                          <a:schemeClr val="bg1"/>
                        </a:solidFill>
                      </a:endParaRPr>
                    </a:p>
                  </a:txBody>
                  <a:tcPr anchor="b">
                    <a:solidFill>
                      <a:schemeClr val="accent2"/>
                    </a:solidFill>
                  </a:tcPr>
                </a:tc>
                <a:tc>
                  <a:txBody>
                    <a:bodyPr/>
                    <a:lstStyle/>
                    <a:p>
                      <a:pPr algn="ctr"/>
                      <a:r>
                        <a:rPr lang="en-US" sz="1000" b="1" dirty="0">
                          <a:solidFill>
                            <a:schemeClr val="bg1"/>
                          </a:solidFill>
                        </a:rPr>
                        <a:t>For-profit</a:t>
                      </a:r>
                    </a:p>
                  </a:txBody>
                  <a:tcPr anchor="b">
                    <a:solidFill>
                      <a:schemeClr val="accent2"/>
                    </a:solidFill>
                  </a:tcPr>
                </a:tc>
                <a:tc>
                  <a:txBody>
                    <a:bodyPr/>
                    <a:lstStyle/>
                    <a:p>
                      <a:pPr algn="ctr"/>
                      <a:r>
                        <a:rPr lang="en-US" sz="1000" b="1" dirty="0">
                          <a:solidFill>
                            <a:schemeClr val="bg1"/>
                          </a:solidFill>
                        </a:rPr>
                        <a:t>Not-for-profit</a:t>
                      </a:r>
                    </a:p>
                  </a:txBody>
                  <a:tcPr anchor="b">
                    <a:solidFill>
                      <a:schemeClr val="accent2"/>
                    </a:solidFill>
                  </a:tcPr>
                </a:tc>
                <a:extLst>
                  <a:ext uri="{0D108BD9-81ED-4DB2-BD59-A6C34878D82A}">
                    <a16:rowId xmlns:a16="http://schemas.microsoft.com/office/drawing/2014/main" xmlns="" val="56274825"/>
                  </a:ext>
                </a:extLst>
              </a:tr>
              <a:tr h="0">
                <a:tc>
                  <a:txBody>
                    <a:bodyPr/>
                    <a:lstStyle/>
                    <a:p>
                      <a:pPr>
                        <a:lnSpc>
                          <a:spcPct val="100000"/>
                        </a:lnSpc>
                        <a:spcBef>
                          <a:spcPts val="0"/>
                        </a:spcBef>
                        <a:spcAft>
                          <a:spcPts val="300"/>
                        </a:spcAft>
                      </a:pPr>
                      <a:r>
                        <a:rPr lang="en-US" sz="1000" dirty="0"/>
                        <a:t>Financial return to the business</a:t>
                      </a:r>
                    </a:p>
                    <a:p>
                      <a:pPr>
                        <a:lnSpc>
                          <a:spcPct val="100000"/>
                        </a:lnSpc>
                        <a:spcBef>
                          <a:spcPts val="0"/>
                        </a:spcBef>
                        <a:spcAft>
                          <a:spcPts val="300"/>
                        </a:spcAft>
                      </a:pPr>
                      <a:r>
                        <a:rPr lang="en-US" sz="1000" dirty="0"/>
                        <a:t>Strategic alignment with the business</a:t>
                      </a:r>
                    </a:p>
                    <a:p>
                      <a:pPr>
                        <a:lnSpc>
                          <a:spcPct val="100000"/>
                        </a:lnSpc>
                        <a:spcBef>
                          <a:spcPts val="0"/>
                        </a:spcBef>
                        <a:spcAft>
                          <a:spcPts val="300"/>
                        </a:spcAft>
                      </a:pPr>
                      <a:r>
                        <a:rPr lang="en-US" sz="1000" dirty="0"/>
                        <a:t>Projected value of R&amp;D pipeline</a:t>
                      </a:r>
                    </a:p>
                    <a:p>
                      <a:pPr>
                        <a:lnSpc>
                          <a:spcPct val="100000"/>
                        </a:lnSpc>
                        <a:spcBef>
                          <a:spcPts val="0"/>
                        </a:spcBef>
                        <a:spcAft>
                          <a:spcPts val="300"/>
                        </a:spcAft>
                      </a:pPr>
                      <a:r>
                        <a:rPr lang="en-US" sz="1000" dirty="0"/>
                        <a:t>Sales or gross proﬁts from new products</a:t>
                      </a:r>
                    </a:p>
                    <a:p>
                      <a:pPr>
                        <a:lnSpc>
                          <a:spcPct val="100000"/>
                        </a:lnSpc>
                        <a:spcBef>
                          <a:spcPts val="0"/>
                        </a:spcBef>
                        <a:spcAft>
                          <a:spcPts val="300"/>
                        </a:spcAft>
                      </a:pPr>
                      <a:r>
                        <a:rPr lang="en-US" sz="1000" dirty="0"/>
                        <a:t>Accomplishment of project milestones</a:t>
                      </a:r>
                    </a:p>
                    <a:p>
                      <a:pPr>
                        <a:lnSpc>
                          <a:spcPct val="100000"/>
                        </a:lnSpc>
                        <a:spcBef>
                          <a:spcPts val="0"/>
                        </a:spcBef>
                        <a:spcAft>
                          <a:spcPts val="300"/>
                        </a:spcAft>
                      </a:pPr>
                      <a:r>
                        <a:rPr lang="en-US" sz="1000" dirty="0"/>
                        <a:t>Portfolio distribution of R&amp;D projects  </a:t>
                      </a:r>
                    </a:p>
                    <a:p>
                      <a:pPr>
                        <a:lnSpc>
                          <a:spcPct val="100000"/>
                        </a:lnSpc>
                        <a:spcBef>
                          <a:spcPts val="0"/>
                        </a:spcBef>
                        <a:spcAft>
                          <a:spcPts val="300"/>
                        </a:spcAft>
                      </a:pPr>
                      <a:r>
                        <a:rPr lang="en-US" sz="1000" dirty="0"/>
                        <a:t>Market share</a:t>
                      </a:r>
                    </a:p>
                    <a:p>
                      <a:pPr>
                        <a:lnSpc>
                          <a:spcPct val="100000"/>
                        </a:lnSpc>
                        <a:spcBef>
                          <a:spcPts val="0"/>
                        </a:spcBef>
                        <a:spcAft>
                          <a:spcPts val="300"/>
                        </a:spcAft>
                      </a:pPr>
                      <a:r>
                        <a:rPr lang="en-US" sz="1000" dirty="0"/>
                        <a:t>Customer satisfaction surveys</a:t>
                      </a:r>
                    </a:p>
                    <a:p>
                      <a:pPr>
                        <a:lnSpc>
                          <a:spcPct val="100000"/>
                        </a:lnSpc>
                        <a:spcBef>
                          <a:spcPts val="0"/>
                        </a:spcBef>
                        <a:spcAft>
                          <a:spcPts val="300"/>
                        </a:spcAft>
                      </a:pPr>
                      <a:r>
                        <a:rPr lang="en-US" sz="1000" dirty="0"/>
                        <a:t>Development cycle time</a:t>
                      </a:r>
                    </a:p>
                    <a:p>
                      <a:pPr>
                        <a:lnSpc>
                          <a:spcPct val="100000"/>
                        </a:lnSpc>
                        <a:spcBef>
                          <a:spcPts val="0"/>
                        </a:spcBef>
                        <a:spcAft>
                          <a:spcPts val="300"/>
                        </a:spcAft>
                      </a:pPr>
                      <a:r>
                        <a:rPr lang="en-US" sz="1000" dirty="0"/>
                        <a:t>Gross profit margin </a:t>
                      </a:r>
                    </a:p>
                    <a:p>
                      <a:pPr marL="0" marR="0" lvl="0" indent="0" algn="l" defTabSz="914400" rtl="0" eaLnBrk="1" fontAlgn="auto" latinLnBrk="0" hangingPunct="1">
                        <a:lnSpc>
                          <a:spcPct val="100000"/>
                        </a:lnSpc>
                        <a:spcBef>
                          <a:spcPts val="0"/>
                        </a:spcBef>
                        <a:spcAft>
                          <a:spcPts val="300"/>
                        </a:spcAft>
                        <a:buClrTx/>
                        <a:buSzTx/>
                        <a:buFontTx/>
                        <a:buNone/>
                        <a:tabLst/>
                        <a:defRPr/>
                      </a:pPr>
                      <a:r>
                        <a:rPr lang="en-US" sz="1000" dirty="0"/>
                        <a:t>Product quality and reliability (tie)</a:t>
                      </a:r>
                    </a:p>
                  </a:txBody>
                  <a:tcPr/>
                </a:tc>
                <a:tc>
                  <a:txBody>
                    <a:bodyPr/>
                    <a:lstStyle/>
                    <a:p>
                      <a:pPr>
                        <a:lnSpc>
                          <a:spcPct val="100000"/>
                        </a:lnSpc>
                        <a:spcBef>
                          <a:spcPts val="0"/>
                        </a:spcBef>
                        <a:spcAft>
                          <a:spcPts val="300"/>
                        </a:spcAft>
                      </a:pPr>
                      <a:r>
                        <a:rPr lang="en-US" sz="1000" dirty="0"/>
                        <a:t>Financial return to the business</a:t>
                      </a:r>
                    </a:p>
                    <a:p>
                      <a:pPr>
                        <a:lnSpc>
                          <a:spcPct val="100000"/>
                        </a:lnSpc>
                        <a:spcBef>
                          <a:spcPts val="0"/>
                        </a:spcBef>
                        <a:spcAft>
                          <a:spcPts val="300"/>
                        </a:spcAft>
                      </a:pPr>
                      <a:r>
                        <a:rPr lang="en-US" sz="1000" dirty="0"/>
                        <a:t>Strategic alignment with the business</a:t>
                      </a:r>
                    </a:p>
                    <a:p>
                      <a:pPr>
                        <a:lnSpc>
                          <a:spcPct val="100000"/>
                        </a:lnSpc>
                        <a:spcBef>
                          <a:spcPts val="0"/>
                        </a:spcBef>
                        <a:spcAft>
                          <a:spcPts val="300"/>
                        </a:spcAft>
                      </a:pPr>
                      <a:r>
                        <a:rPr lang="en-US" sz="1000" dirty="0"/>
                        <a:t>Projected value of R&amp;D pipeline</a:t>
                      </a:r>
                    </a:p>
                    <a:p>
                      <a:pPr>
                        <a:lnSpc>
                          <a:spcPct val="100000"/>
                        </a:lnSpc>
                        <a:spcBef>
                          <a:spcPts val="0"/>
                        </a:spcBef>
                        <a:spcAft>
                          <a:spcPts val="300"/>
                        </a:spcAft>
                      </a:pPr>
                      <a:r>
                        <a:rPr lang="en-US" sz="1000" dirty="0"/>
                        <a:t>Gross proﬁt margin</a:t>
                      </a:r>
                    </a:p>
                    <a:p>
                      <a:pPr>
                        <a:lnSpc>
                          <a:spcPct val="100000"/>
                        </a:lnSpc>
                        <a:spcBef>
                          <a:spcPts val="0"/>
                        </a:spcBef>
                        <a:spcAft>
                          <a:spcPts val="300"/>
                        </a:spcAft>
                      </a:pPr>
                      <a:r>
                        <a:rPr lang="en-US" sz="1000" dirty="0"/>
                        <a:t>Product quality and reliability</a:t>
                      </a:r>
                    </a:p>
                    <a:p>
                      <a:pPr>
                        <a:lnSpc>
                          <a:spcPct val="100000"/>
                        </a:lnSpc>
                        <a:spcBef>
                          <a:spcPts val="0"/>
                        </a:spcBef>
                        <a:spcAft>
                          <a:spcPts val="300"/>
                        </a:spcAft>
                      </a:pPr>
                      <a:r>
                        <a:rPr lang="en-US" sz="1000" dirty="0"/>
                        <a:t>Sales or gross proﬁts from new products</a:t>
                      </a:r>
                    </a:p>
                    <a:p>
                      <a:pPr>
                        <a:lnSpc>
                          <a:spcPct val="100000"/>
                        </a:lnSpc>
                        <a:spcBef>
                          <a:spcPts val="0"/>
                        </a:spcBef>
                        <a:spcAft>
                          <a:spcPts val="300"/>
                        </a:spcAft>
                      </a:pPr>
                      <a:r>
                        <a:rPr lang="en-US" sz="1000" dirty="0"/>
                        <a:t>Accomplishment of project milestones</a:t>
                      </a:r>
                    </a:p>
                    <a:p>
                      <a:pPr>
                        <a:lnSpc>
                          <a:spcPct val="100000"/>
                        </a:lnSpc>
                        <a:spcBef>
                          <a:spcPts val="0"/>
                        </a:spcBef>
                        <a:spcAft>
                          <a:spcPts val="300"/>
                        </a:spcAft>
                      </a:pPr>
                      <a:r>
                        <a:rPr lang="en-US" sz="1000" dirty="0"/>
                        <a:t>Achievement of R&amp;D pipeline objectives</a:t>
                      </a:r>
                    </a:p>
                    <a:p>
                      <a:pPr>
                        <a:lnSpc>
                          <a:spcPct val="100000"/>
                        </a:lnSpc>
                        <a:spcBef>
                          <a:spcPts val="0"/>
                        </a:spcBef>
                        <a:spcAft>
                          <a:spcPts val="300"/>
                        </a:spcAft>
                      </a:pPr>
                      <a:r>
                        <a:rPr lang="en-US" sz="1000" dirty="0"/>
                        <a:t>Quality of R&amp;D personnel</a:t>
                      </a:r>
                    </a:p>
                    <a:p>
                      <a:pPr marL="0" marR="0" lvl="0" indent="0" algn="l" defTabSz="914400" rtl="0" eaLnBrk="1" fontAlgn="auto" latinLnBrk="0" hangingPunct="1">
                        <a:lnSpc>
                          <a:spcPct val="100000"/>
                        </a:lnSpc>
                        <a:spcBef>
                          <a:spcPts val="0"/>
                        </a:spcBef>
                        <a:spcAft>
                          <a:spcPts val="300"/>
                        </a:spcAft>
                        <a:buClrTx/>
                        <a:buSzTx/>
                        <a:buFontTx/>
                        <a:buNone/>
                        <a:tabLst/>
                        <a:defRPr/>
                      </a:pPr>
                      <a:r>
                        <a:rPr lang="en-US" sz="1000" dirty="0"/>
                        <a:t>Level of business approval of projects</a:t>
                      </a:r>
                    </a:p>
                    <a:p>
                      <a:pPr marL="0" marR="0" lvl="0" indent="0" algn="l" defTabSz="914400" rtl="0" eaLnBrk="1" fontAlgn="auto" latinLnBrk="0" hangingPunct="1">
                        <a:lnSpc>
                          <a:spcPct val="100000"/>
                        </a:lnSpc>
                        <a:spcBef>
                          <a:spcPts val="0"/>
                        </a:spcBef>
                        <a:spcAft>
                          <a:spcPts val="300"/>
                        </a:spcAft>
                        <a:buClrTx/>
                        <a:buSzTx/>
                        <a:buFontTx/>
                        <a:buNone/>
                        <a:tabLst/>
                        <a:defRPr/>
                      </a:pPr>
                      <a:r>
                        <a:rPr lang="en-US" sz="1000" dirty="0"/>
                        <a:t>Comparative manufacturing costs (tie)</a:t>
                      </a:r>
                    </a:p>
                  </a:txBody>
                  <a:tcPr/>
                </a:tc>
                <a:tc>
                  <a:txBody>
                    <a:bodyPr/>
                    <a:lstStyle/>
                    <a:p>
                      <a:pPr>
                        <a:lnSpc>
                          <a:spcPct val="100000"/>
                        </a:lnSpc>
                        <a:spcBef>
                          <a:spcPts val="0"/>
                        </a:spcBef>
                        <a:spcAft>
                          <a:spcPts val="300"/>
                        </a:spcAft>
                      </a:pPr>
                      <a:r>
                        <a:rPr lang="en-US" sz="1000" dirty="0"/>
                        <a:t>Strategic alignment with the business</a:t>
                      </a:r>
                    </a:p>
                    <a:p>
                      <a:pPr>
                        <a:lnSpc>
                          <a:spcPct val="100000"/>
                        </a:lnSpc>
                        <a:spcBef>
                          <a:spcPts val="0"/>
                        </a:spcBef>
                        <a:spcAft>
                          <a:spcPts val="300"/>
                        </a:spcAft>
                      </a:pPr>
                      <a:r>
                        <a:rPr lang="en-US" sz="1000" dirty="0"/>
                        <a:t>Accomplishment of project milestones</a:t>
                      </a:r>
                    </a:p>
                    <a:p>
                      <a:pPr>
                        <a:lnSpc>
                          <a:spcPct val="100000"/>
                        </a:lnSpc>
                        <a:spcBef>
                          <a:spcPts val="0"/>
                        </a:spcBef>
                        <a:spcAft>
                          <a:spcPts val="300"/>
                        </a:spcAft>
                      </a:pPr>
                      <a:r>
                        <a:rPr lang="en-US" sz="1000" dirty="0"/>
                        <a:t>Quality of R&amp;D personnel </a:t>
                      </a:r>
                    </a:p>
                    <a:p>
                      <a:pPr>
                        <a:lnSpc>
                          <a:spcPct val="100000"/>
                        </a:lnSpc>
                        <a:spcBef>
                          <a:spcPts val="0"/>
                        </a:spcBef>
                        <a:spcAft>
                          <a:spcPts val="300"/>
                        </a:spcAft>
                      </a:pPr>
                      <a:r>
                        <a:rPr lang="en-US" sz="1000" dirty="0"/>
                        <a:t>Portfolio distribution of R&amp;D projects</a:t>
                      </a:r>
                    </a:p>
                    <a:p>
                      <a:pPr>
                        <a:lnSpc>
                          <a:spcPct val="100000"/>
                        </a:lnSpc>
                        <a:spcBef>
                          <a:spcPts val="0"/>
                        </a:spcBef>
                        <a:spcAft>
                          <a:spcPts val="300"/>
                        </a:spcAft>
                      </a:pPr>
                      <a:r>
                        <a:rPr lang="en-US" sz="1000" dirty="0"/>
                        <a:t>Clarity of project goals </a:t>
                      </a:r>
                    </a:p>
                    <a:p>
                      <a:pPr>
                        <a:lnSpc>
                          <a:spcPct val="100000"/>
                        </a:lnSpc>
                        <a:spcBef>
                          <a:spcPts val="0"/>
                        </a:spcBef>
                        <a:spcAft>
                          <a:spcPts val="300"/>
                        </a:spcAft>
                      </a:pPr>
                      <a:r>
                        <a:rPr lang="en-US" sz="1000" dirty="0"/>
                        <a:t>Product quality and reliability </a:t>
                      </a:r>
                    </a:p>
                    <a:p>
                      <a:pPr marL="0" marR="0" lvl="0" indent="0" algn="l" defTabSz="914400" rtl="0" eaLnBrk="1" fontAlgn="auto" latinLnBrk="0" hangingPunct="1">
                        <a:lnSpc>
                          <a:spcPct val="100000"/>
                        </a:lnSpc>
                        <a:spcBef>
                          <a:spcPts val="0"/>
                        </a:spcBef>
                        <a:spcAft>
                          <a:spcPts val="300"/>
                        </a:spcAft>
                        <a:buClrTx/>
                        <a:buSzTx/>
                        <a:buFontTx/>
                        <a:buNone/>
                        <a:tabLst/>
                        <a:defRPr/>
                      </a:pPr>
                      <a:r>
                        <a:rPr lang="en-US" sz="1000" dirty="0"/>
                        <a:t>Rating of project benefits by customers</a:t>
                      </a:r>
                    </a:p>
                    <a:p>
                      <a:pPr marL="0" marR="0" lvl="0" indent="0" algn="l" defTabSz="914400" rtl="0" eaLnBrk="1" fontAlgn="auto" latinLnBrk="0" hangingPunct="1">
                        <a:lnSpc>
                          <a:spcPct val="100000"/>
                        </a:lnSpc>
                        <a:spcBef>
                          <a:spcPts val="0"/>
                        </a:spcBef>
                        <a:spcAft>
                          <a:spcPts val="300"/>
                        </a:spcAft>
                        <a:buClrTx/>
                        <a:buSzTx/>
                        <a:buFontTx/>
                        <a:buNone/>
                        <a:tabLst/>
                        <a:defRPr/>
                      </a:pPr>
                      <a:r>
                        <a:rPr lang="en-US" sz="1000" dirty="0"/>
                        <a:t>External peer evaluation of R&amp;D</a:t>
                      </a:r>
                    </a:p>
                    <a:p>
                      <a:pPr marL="0" marR="0" lvl="0" indent="0" algn="l" defTabSz="914400" rtl="0" eaLnBrk="1" fontAlgn="auto" latinLnBrk="0" hangingPunct="1">
                        <a:lnSpc>
                          <a:spcPct val="100000"/>
                        </a:lnSpc>
                        <a:spcBef>
                          <a:spcPts val="0"/>
                        </a:spcBef>
                        <a:spcAft>
                          <a:spcPts val="300"/>
                        </a:spcAft>
                        <a:buClrTx/>
                        <a:buSzTx/>
                        <a:buFontTx/>
                        <a:buNone/>
                        <a:tabLst/>
                        <a:defRPr/>
                      </a:pPr>
                      <a:r>
                        <a:rPr lang="en-US" sz="1000" dirty="0"/>
                        <a:t>Customer rating of technical capabilities</a:t>
                      </a:r>
                    </a:p>
                    <a:p>
                      <a:pPr marL="0" marR="0" lvl="0" indent="0" algn="l" defTabSz="914400" rtl="0" eaLnBrk="1" fontAlgn="auto" latinLnBrk="0" hangingPunct="1">
                        <a:lnSpc>
                          <a:spcPct val="100000"/>
                        </a:lnSpc>
                        <a:spcBef>
                          <a:spcPts val="0"/>
                        </a:spcBef>
                        <a:spcAft>
                          <a:spcPts val="300"/>
                        </a:spcAft>
                        <a:buClrTx/>
                        <a:buSzTx/>
                        <a:buFontTx/>
                        <a:buNone/>
                        <a:tabLst/>
                        <a:defRPr/>
                      </a:pPr>
                      <a:r>
                        <a:rPr lang="en-US" sz="1000" dirty="0"/>
                        <a:t>Number of technical reports </a:t>
                      </a:r>
                    </a:p>
                  </a:txBody>
                  <a:tcPr/>
                </a:tc>
                <a:extLst>
                  <a:ext uri="{0D108BD9-81ED-4DB2-BD59-A6C34878D82A}">
                    <a16:rowId xmlns:a16="http://schemas.microsoft.com/office/drawing/2014/main" xmlns="" val="3144349311"/>
                  </a:ext>
                </a:extLst>
              </a:tr>
            </a:tbl>
          </a:graphicData>
        </a:graphic>
      </p:graphicFrame>
    </p:spTree>
    <p:extLst>
      <p:ext uri="{BB962C8B-B14F-4D97-AF65-F5344CB8AC3E}">
        <p14:creationId xmlns:p14="http://schemas.microsoft.com/office/powerpoint/2010/main" val="1431692935"/>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AC7D45AD-E0CC-734D-9CE9-CE3CDCD7AA63}"/>
              </a:ext>
            </a:extLst>
          </p:cNvPr>
          <p:cNvSpPr>
            <a:spLocks noGrp="1"/>
          </p:cNvSpPr>
          <p:nvPr>
            <p:ph type="title"/>
          </p:nvPr>
        </p:nvSpPr>
        <p:spPr>
          <a:xfrm>
            <a:off x="458914" y="692150"/>
            <a:ext cx="6126480" cy="1846659"/>
          </a:xfrm>
        </p:spPr>
        <p:txBody>
          <a:bodyPr/>
          <a:lstStyle/>
          <a:p>
            <a:r>
              <a:rPr lang="en-US" dirty="0"/>
              <a:t>How to establish your own innovation dashboard</a:t>
            </a:r>
          </a:p>
        </p:txBody>
      </p:sp>
      <p:sp>
        <p:nvSpPr>
          <p:cNvPr id="3" name="Text Placeholder 2">
            <a:extLst>
              <a:ext uri="{FF2B5EF4-FFF2-40B4-BE49-F238E27FC236}">
                <a16:creationId xmlns:a16="http://schemas.microsoft.com/office/drawing/2014/main" xmlns="" id="{875F23E0-575F-A748-BA26-B11221596249}"/>
              </a:ext>
            </a:extLst>
          </p:cNvPr>
          <p:cNvSpPr>
            <a:spLocks noGrp="1"/>
          </p:cNvSpPr>
          <p:nvPr>
            <p:ph type="body" sz="quarter" idx="11"/>
          </p:nvPr>
        </p:nvSpPr>
        <p:spPr/>
        <p:txBody>
          <a:bodyPr/>
          <a:lstStyle/>
          <a:p>
            <a:r>
              <a:rPr lang="en-US" dirty="0"/>
              <a:t>3</a:t>
            </a:r>
          </a:p>
        </p:txBody>
      </p:sp>
      <p:sp>
        <p:nvSpPr>
          <p:cNvPr id="4" name="Text Placeholder 3">
            <a:extLst>
              <a:ext uri="{FF2B5EF4-FFF2-40B4-BE49-F238E27FC236}">
                <a16:creationId xmlns:a16="http://schemas.microsoft.com/office/drawing/2014/main" xmlns="" id="{41DBA589-3451-BB44-9B52-0900338F09B2}"/>
              </a:ext>
            </a:extLst>
          </p:cNvPr>
          <p:cNvSpPr>
            <a:spLocks noGrp="1"/>
          </p:cNvSpPr>
          <p:nvPr>
            <p:ph type="body" sz="quarter" idx="12"/>
          </p:nvPr>
        </p:nvSpPr>
        <p:spPr/>
        <p:txBody>
          <a:bodyPr/>
          <a:lstStyle/>
          <a:p>
            <a:r>
              <a:rPr lang="en-US" dirty="0"/>
              <a:t>Section Summary</a:t>
            </a:r>
          </a:p>
          <a:p>
            <a:pPr>
              <a:buNone/>
            </a:pPr>
            <a:endParaRPr lang="en-US" dirty="0"/>
          </a:p>
        </p:txBody>
      </p:sp>
      <p:sp>
        <p:nvSpPr>
          <p:cNvPr id="5" name="Text Placeholder 4">
            <a:extLst>
              <a:ext uri="{FF2B5EF4-FFF2-40B4-BE49-F238E27FC236}">
                <a16:creationId xmlns:a16="http://schemas.microsoft.com/office/drawing/2014/main" xmlns="" id="{6F74E7B5-1FE0-564A-AC3F-F76DD7B96613}"/>
              </a:ext>
            </a:extLst>
          </p:cNvPr>
          <p:cNvSpPr>
            <a:spLocks noGrp="1"/>
          </p:cNvSpPr>
          <p:nvPr>
            <p:ph type="body" sz="quarter" idx="13"/>
          </p:nvPr>
        </p:nvSpPr>
        <p:spPr/>
        <p:txBody>
          <a:bodyPr/>
          <a:lstStyle/>
          <a:p>
            <a:r>
              <a:rPr lang="en-US" dirty="0"/>
              <a:t>The following pages describe a simple and quick approach to creating your own innovation dashboard.  The approach, developed by Commodore Innovation, is inspired by the survey results and informed by broader understanding of companies’ innovation performance measurement systems.</a:t>
            </a:r>
          </a:p>
          <a:p>
            <a:r>
              <a:rPr lang="en-US" dirty="0"/>
              <a:t>For additional resources on innovation measurement and metrics, visit </a:t>
            </a:r>
            <a:r>
              <a:rPr lang="en-US" dirty="0">
                <a:hlinkClick r:id="rId3">
                  <a:extLst>
                    <a:ext uri="{A12FA001-AC4F-418D-AE19-62706E023703}">
                      <ahyp:hlinkClr xmlns:ahyp="http://schemas.microsoft.com/office/drawing/2018/hyperlinkcolor" xmlns="" val="tx"/>
                    </a:ext>
                  </a:extLst>
                </a:hlinkClick>
              </a:rPr>
              <a:t>commodoreinnovation.co</a:t>
            </a:r>
            <a:endParaRPr lang="en-US" dirty="0"/>
          </a:p>
        </p:txBody>
      </p:sp>
    </p:spTree>
    <p:extLst>
      <p:ext uri="{BB962C8B-B14F-4D97-AF65-F5344CB8AC3E}">
        <p14:creationId xmlns:p14="http://schemas.microsoft.com/office/powerpoint/2010/main" val="1622180089"/>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a:extLst>
              <a:ext uri="{FF2B5EF4-FFF2-40B4-BE49-F238E27FC236}">
                <a16:creationId xmlns:a16="http://schemas.microsoft.com/office/drawing/2014/main" xmlns="" id="{157747E9-CA6B-4740-8C7C-8EF6935C2E9C}"/>
              </a:ext>
            </a:extLst>
          </p:cNvPr>
          <p:cNvSpPr txBox="1"/>
          <p:nvPr/>
        </p:nvSpPr>
        <p:spPr>
          <a:xfrm>
            <a:off x="4361592" y="562425"/>
            <a:ext cx="2194560" cy="548640"/>
          </a:xfrm>
          <a:prstGeom prst="rect">
            <a:avLst/>
          </a:prstGeom>
          <a:solidFill>
            <a:schemeClr val="accent2"/>
          </a:solidFill>
        </p:spPr>
        <p:txBody>
          <a:bodyPr wrap="square" rtlCol="0" anchor="ctr" anchorCtr="0">
            <a:noAutofit/>
          </a:bodyPr>
          <a:lstStyle/>
          <a:p>
            <a:pPr algn="ctr"/>
            <a:r>
              <a:rPr lang="en-US" sz="1200" dirty="0">
                <a:solidFill>
                  <a:schemeClr val="bg1"/>
                </a:solidFill>
              </a:rPr>
              <a:t>Identify your audience</a:t>
            </a:r>
          </a:p>
        </p:txBody>
      </p:sp>
      <p:sp>
        <p:nvSpPr>
          <p:cNvPr id="10" name="TextBox 9">
            <a:extLst>
              <a:ext uri="{FF2B5EF4-FFF2-40B4-BE49-F238E27FC236}">
                <a16:creationId xmlns:a16="http://schemas.microsoft.com/office/drawing/2014/main" xmlns="" id="{8B4416E0-4977-5142-819A-9FB86F466C81}"/>
              </a:ext>
            </a:extLst>
          </p:cNvPr>
          <p:cNvSpPr txBox="1"/>
          <p:nvPr/>
        </p:nvSpPr>
        <p:spPr>
          <a:xfrm>
            <a:off x="4361592" y="1440275"/>
            <a:ext cx="2194560" cy="548640"/>
          </a:xfrm>
          <a:prstGeom prst="rect">
            <a:avLst/>
          </a:prstGeom>
          <a:solidFill>
            <a:schemeClr val="accent2"/>
          </a:solidFill>
        </p:spPr>
        <p:txBody>
          <a:bodyPr wrap="square" rtlCol="0" anchor="ctr" anchorCtr="0">
            <a:noAutofit/>
          </a:bodyPr>
          <a:lstStyle/>
          <a:p>
            <a:pPr algn="ctr"/>
            <a:r>
              <a:rPr lang="en-US" sz="1200" dirty="0">
                <a:solidFill>
                  <a:schemeClr val="bg1"/>
                </a:solidFill>
              </a:rPr>
              <a:t>Understand their information needs </a:t>
            </a:r>
          </a:p>
        </p:txBody>
      </p:sp>
      <p:sp>
        <p:nvSpPr>
          <p:cNvPr id="12" name="TextBox 11">
            <a:extLst>
              <a:ext uri="{FF2B5EF4-FFF2-40B4-BE49-F238E27FC236}">
                <a16:creationId xmlns:a16="http://schemas.microsoft.com/office/drawing/2014/main" xmlns="" id="{D9DAC303-1ADB-E54E-8260-7D4EF60E13B8}"/>
              </a:ext>
            </a:extLst>
          </p:cNvPr>
          <p:cNvSpPr txBox="1"/>
          <p:nvPr/>
        </p:nvSpPr>
        <p:spPr>
          <a:xfrm>
            <a:off x="4361592" y="2318125"/>
            <a:ext cx="2194560" cy="548640"/>
          </a:xfrm>
          <a:prstGeom prst="rect">
            <a:avLst/>
          </a:prstGeom>
          <a:solidFill>
            <a:schemeClr val="accent2"/>
          </a:solidFill>
        </p:spPr>
        <p:txBody>
          <a:bodyPr wrap="square" rtlCol="0" anchor="ctr" anchorCtr="0">
            <a:noAutofit/>
          </a:bodyPr>
          <a:lstStyle>
            <a:defPPr>
              <a:defRPr lang="en-US"/>
            </a:defPPr>
            <a:lvl1pPr algn="ctr">
              <a:defRPr sz="1200">
                <a:solidFill>
                  <a:schemeClr val="bg1"/>
                </a:solidFill>
              </a:defRPr>
            </a:lvl1pPr>
          </a:lstStyle>
          <a:p>
            <a:r>
              <a:rPr lang="en-US" dirty="0"/>
              <a:t>Choose what information to share </a:t>
            </a:r>
          </a:p>
        </p:txBody>
      </p:sp>
      <p:sp>
        <p:nvSpPr>
          <p:cNvPr id="14" name="TextBox 13">
            <a:extLst>
              <a:ext uri="{FF2B5EF4-FFF2-40B4-BE49-F238E27FC236}">
                <a16:creationId xmlns:a16="http://schemas.microsoft.com/office/drawing/2014/main" xmlns="" id="{3FF27109-3616-6B42-90EE-D34B2082C5D7}"/>
              </a:ext>
            </a:extLst>
          </p:cNvPr>
          <p:cNvSpPr txBox="1"/>
          <p:nvPr/>
        </p:nvSpPr>
        <p:spPr>
          <a:xfrm>
            <a:off x="4361592" y="3195976"/>
            <a:ext cx="2194560" cy="548640"/>
          </a:xfrm>
          <a:prstGeom prst="rect">
            <a:avLst/>
          </a:prstGeom>
          <a:solidFill>
            <a:schemeClr val="accent2"/>
          </a:solidFill>
        </p:spPr>
        <p:txBody>
          <a:bodyPr wrap="square" rtlCol="0" anchor="ctr" anchorCtr="0">
            <a:noAutofit/>
          </a:bodyPr>
          <a:lstStyle>
            <a:defPPr>
              <a:defRPr lang="en-US"/>
            </a:defPPr>
            <a:lvl1pPr algn="ctr">
              <a:defRPr sz="1200">
                <a:solidFill>
                  <a:schemeClr val="bg1"/>
                </a:solidFill>
              </a:defRPr>
            </a:lvl1pPr>
          </a:lstStyle>
          <a:p>
            <a:r>
              <a:rPr lang="en-US" dirty="0"/>
              <a:t>Build an MVP </a:t>
            </a:r>
          </a:p>
        </p:txBody>
      </p:sp>
      <p:sp>
        <p:nvSpPr>
          <p:cNvPr id="15" name="TextBox 14">
            <a:extLst>
              <a:ext uri="{FF2B5EF4-FFF2-40B4-BE49-F238E27FC236}">
                <a16:creationId xmlns:a16="http://schemas.microsoft.com/office/drawing/2014/main" xmlns="" id="{58014702-7953-7049-9686-E9551FB74F7B}"/>
              </a:ext>
            </a:extLst>
          </p:cNvPr>
          <p:cNvSpPr txBox="1"/>
          <p:nvPr/>
        </p:nvSpPr>
        <p:spPr>
          <a:xfrm>
            <a:off x="4361592" y="4073826"/>
            <a:ext cx="2194560" cy="548640"/>
          </a:xfrm>
          <a:prstGeom prst="rect">
            <a:avLst/>
          </a:prstGeom>
          <a:solidFill>
            <a:schemeClr val="accent2"/>
          </a:solidFill>
        </p:spPr>
        <p:txBody>
          <a:bodyPr wrap="square" rtlCol="0" anchor="ctr" anchorCtr="0">
            <a:noAutofit/>
          </a:bodyPr>
          <a:lstStyle>
            <a:defPPr>
              <a:defRPr lang="en-US"/>
            </a:defPPr>
            <a:lvl1pPr algn="ctr">
              <a:defRPr sz="1200">
                <a:solidFill>
                  <a:schemeClr val="bg1"/>
                </a:solidFill>
              </a:defRPr>
            </a:lvl1pPr>
          </a:lstStyle>
          <a:p>
            <a:r>
              <a:rPr lang="en-US" dirty="0"/>
              <a:t>Select software </a:t>
            </a:r>
          </a:p>
        </p:txBody>
      </p:sp>
      <p:sp>
        <p:nvSpPr>
          <p:cNvPr id="16" name="TextBox 15">
            <a:extLst>
              <a:ext uri="{FF2B5EF4-FFF2-40B4-BE49-F238E27FC236}">
                <a16:creationId xmlns:a16="http://schemas.microsoft.com/office/drawing/2014/main" xmlns="" id="{4F2E299B-8EE3-2843-9162-4F2F45BBD0AA}"/>
              </a:ext>
            </a:extLst>
          </p:cNvPr>
          <p:cNvSpPr txBox="1"/>
          <p:nvPr/>
        </p:nvSpPr>
        <p:spPr>
          <a:xfrm>
            <a:off x="4361592" y="4951676"/>
            <a:ext cx="2194560" cy="548640"/>
          </a:xfrm>
          <a:prstGeom prst="rect">
            <a:avLst/>
          </a:prstGeom>
          <a:solidFill>
            <a:schemeClr val="accent2"/>
          </a:solidFill>
        </p:spPr>
        <p:txBody>
          <a:bodyPr wrap="square" rtlCol="0" anchor="ctr" anchorCtr="0">
            <a:noAutofit/>
          </a:bodyPr>
          <a:lstStyle>
            <a:defPPr>
              <a:defRPr lang="en-US"/>
            </a:defPPr>
            <a:lvl1pPr algn="ctr">
              <a:defRPr sz="1200">
                <a:solidFill>
                  <a:schemeClr val="bg1"/>
                </a:solidFill>
              </a:defRPr>
            </a:lvl1pPr>
          </a:lstStyle>
          <a:p>
            <a:r>
              <a:rPr lang="en-US" dirty="0"/>
              <a:t>Implement and launch</a:t>
            </a:r>
          </a:p>
        </p:txBody>
      </p:sp>
      <p:sp>
        <p:nvSpPr>
          <p:cNvPr id="4" name="Title 3">
            <a:extLst>
              <a:ext uri="{FF2B5EF4-FFF2-40B4-BE49-F238E27FC236}">
                <a16:creationId xmlns:a16="http://schemas.microsoft.com/office/drawing/2014/main" xmlns="" id="{551A735D-63F1-7946-9B69-A5849512A633}"/>
              </a:ext>
            </a:extLst>
          </p:cNvPr>
          <p:cNvSpPr>
            <a:spLocks noGrp="1"/>
          </p:cNvSpPr>
          <p:nvPr>
            <p:ph type="title"/>
          </p:nvPr>
        </p:nvSpPr>
        <p:spPr/>
        <p:txBody>
          <a:bodyPr/>
          <a:lstStyle/>
          <a:p>
            <a:r>
              <a:rPr lang="en-US" dirty="0"/>
              <a:t>Overview</a:t>
            </a:r>
          </a:p>
        </p:txBody>
      </p:sp>
      <p:sp>
        <p:nvSpPr>
          <p:cNvPr id="5" name="Text Placeholder 4">
            <a:extLst>
              <a:ext uri="{FF2B5EF4-FFF2-40B4-BE49-F238E27FC236}">
                <a16:creationId xmlns:a16="http://schemas.microsoft.com/office/drawing/2014/main" xmlns="" id="{C0E111FA-9AF6-704A-BB83-6187A799D89B}"/>
              </a:ext>
            </a:extLst>
          </p:cNvPr>
          <p:cNvSpPr>
            <a:spLocks noGrp="1"/>
          </p:cNvSpPr>
          <p:nvPr>
            <p:ph type="body" sz="quarter" idx="11"/>
          </p:nvPr>
        </p:nvSpPr>
        <p:spPr/>
        <p:txBody>
          <a:bodyPr/>
          <a:lstStyle/>
          <a:p>
            <a:r>
              <a:rPr lang="en-US" dirty="0"/>
              <a:t>Dashboards have a number of functions, but their primary purpose is communication with leadership. Here’s a simple process to follow – inspired by the survey findings – if you’re updating or creating an innovation dashboard.</a:t>
            </a:r>
          </a:p>
        </p:txBody>
      </p:sp>
      <p:sp>
        <p:nvSpPr>
          <p:cNvPr id="7" name="TextBox 6">
            <a:extLst>
              <a:ext uri="{FF2B5EF4-FFF2-40B4-BE49-F238E27FC236}">
                <a16:creationId xmlns:a16="http://schemas.microsoft.com/office/drawing/2014/main" xmlns="" id="{6A9DCC56-000C-7F44-9A4D-35378B30E974}"/>
              </a:ext>
            </a:extLst>
          </p:cNvPr>
          <p:cNvSpPr txBox="1"/>
          <p:nvPr/>
        </p:nvSpPr>
        <p:spPr>
          <a:xfrm>
            <a:off x="3827380" y="421246"/>
            <a:ext cx="386324" cy="830997"/>
          </a:xfrm>
          <a:prstGeom prst="rect">
            <a:avLst/>
          </a:prstGeom>
          <a:noFill/>
        </p:spPr>
        <p:txBody>
          <a:bodyPr wrap="square" lIns="0" tIns="0" rIns="0" bIns="0" rtlCol="0">
            <a:spAutoFit/>
          </a:bodyPr>
          <a:lstStyle/>
          <a:p>
            <a:r>
              <a:rPr lang="en-US" sz="5400" b="1" dirty="0">
                <a:solidFill>
                  <a:schemeClr val="tx2"/>
                </a:solidFill>
              </a:rPr>
              <a:t>1</a:t>
            </a:r>
          </a:p>
        </p:txBody>
      </p:sp>
      <p:sp>
        <p:nvSpPr>
          <p:cNvPr id="9" name="TextBox 8">
            <a:extLst>
              <a:ext uri="{FF2B5EF4-FFF2-40B4-BE49-F238E27FC236}">
                <a16:creationId xmlns:a16="http://schemas.microsoft.com/office/drawing/2014/main" xmlns="" id="{20E04C89-70E5-EB47-9BAD-0CD4D6F9AFA2}"/>
              </a:ext>
            </a:extLst>
          </p:cNvPr>
          <p:cNvSpPr txBox="1"/>
          <p:nvPr/>
        </p:nvSpPr>
        <p:spPr>
          <a:xfrm>
            <a:off x="3845013" y="1299097"/>
            <a:ext cx="351058" cy="830997"/>
          </a:xfrm>
          <a:prstGeom prst="rect">
            <a:avLst/>
          </a:prstGeom>
          <a:noFill/>
        </p:spPr>
        <p:txBody>
          <a:bodyPr wrap="none" lIns="0" tIns="0" rIns="0" bIns="0" rtlCol="0">
            <a:spAutoFit/>
          </a:bodyPr>
          <a:lstStyle/>
          <a:p>
            <a:r>
              <a:rPr lang="en-US" sz="5400" b="1" dirty="0">
                <a:solidFill>
                  <a:schemeClr val="tx2"/>
                </a:solidFill>
              </a:rPr>
              <a:t>2</a:t>
            </a:r>
          </a:p>
        </p:txBody>
      </p:sp>
      <p:sp>
        <p:nvSpPr>
          <p:cNvPr id="11" name="TextBox 10">
            <a:extLst>
              <a:ext uri="{FF2B5EF4-FFF2-40B4-BE49-F238E27FC236}">
                <a16:creationId xmlns:a16="http://schemas.microsoft.com/office/drawing/2014/main" xmlns="" id="{174F07B6-D18F-9248-A63A-CC7E8ED817A5}"/>
              </a:ext>
            </a:extLst>
          </p:cNvPr>
          <p:cNvSpPr txBox="1"/>
          <p:nvPr/>
        </p:nvSpPr>
        <p:spPr>
          <a:xfrm>
            <a:off x="3845013" y="2176948"/>
            <a:ext cx="351058" cy="830997"/>
          </a:xfrm>
          <a:prstGeom prst="rect">
            <a:avLst/>
          </a:prstGeom>
          <a:noFill/>
        </p:spPr>
        <p:txBody>
          <a:bodyPr wrap="none" lIns="0" tIns="0" rIns="0" bIns="0" rtlCol="0">
            <a:spAutoFit/>
          </a:bodyPr>
          <a:lstStyle/>
          <a:p>
            <a:r>
              <a:rPr lang="en-US" sz="5400" b="1" dirty="0">
                <a:solidFill>
                  <a:schemeClr val="tx2"/>
                </a:solidFill>
              </a:rPr>
              <a:t>3</a:t>
            </a:r>
          </a:p>
        </p:txBody>
      </p:sp>
      <p:sp>
        <p:nvSpPr>
          <p:cNvPr id="13" name="TextBox 12">
            <a:extLst>
              <a:ext uri="{FF2B5EF4-FFF2-40B4-BE49-F238E27FC236}">
                <a16:creationId xmlns:a16="http://schemas.microsoft.com/office/drawing/2014/main" xmlns="" id="{C24FC2E6-83EF-DD41-A703-514F33D4E85F}"/>
              </a:ext>
            </a:extLst>
          </p:cNvPr>
          <p:cNvSpPr txBox="1"/>
          <p:nvPr/>
        </p:nvSpPr>
        <p:spPr>
          <a:xfrm>
            <a:off x="3845013" y="3054799"/>
            <a:ext cx="351058" cy="830997"/>
          </a:xfrm>
          <a:prstGeom prst="rect">
            <a:avLst/>
          </a:prstGeom>
          <a:noFill/>
        </p:spPr>
        <p:txBody>
          <a:bodyPr wrap="none" lIns="0" tIns="0" rIns="0" bIns="0" rtlCol="0">
            <a:spAutoFit/>
          </a:bodyPr>
          <a:lstStyle/>
          <a:p>
            <a:r>
              <a:rPr lang="en-US" sz="5400" b="1" dirty="0">
                <a:solidFill>
                  <a:schemeClr val="tx2"/>
                </a:solidFill>
              </a:rPr>
              <a:t>4</a:t>
            </a:r>
          </a:p>
        </p:txBody>
      </p:sp>
      <p:sp>
        <p:nvSpPr>
          <p:cNvPr id="17" name="TextBox 16">
            <a:extLst>
              <a:ext uri="{FF2B5EF4-FFF2-40B4-BE49-F238E27FC236}">
                <a16:creationId xmlns:a16="http://schemas.microsoft.com/office/drawing/2014/main" xmlns="" id="{933BD30F-716A-B847-9396-A0622C65696C}"/>
              </a:ext>
            </a:extLst>
          </p:cNvPr>
          <p:cNvSpPr txBox="1"/>
          <p:nvPr/>
        </p:nvSpPr>
        <p:spPr>
          <a:xfrm>
            <a:off x="3845013" y="3932650"/>
            <a:ext cx="351058" cy="830997"/>
          </a:xfrm>
          <a:prstGeom prst="rect">
            <a:avLst/>
          </a:prstGeom>
          <a:noFill/>
        </p:spPr>
        <p:txBody>
          <a:bodyPr wrap="none" lIns="0" tIns="0" rIns="0" bIns="0" rtlCol="0">
            <a:spAutoFit/>
          </a:bodyPr>
          <a:lstStyle/>
          <a:p>
            <a:r>
              <a:rPr lang="en-US" sz="5400" b="1" dirty="0">
                <a:solidFill>
                  <a:schemeClr val="tx2"/>
                </a:solidFill>
              </a:rPr>
              <a:t>5</a:t>
            </a:r>
          </a:p>
        </p:txBody>
      </p:sp>
      <p:sp>
        <p:nvSpPr>
          <p:cNvPr id="18" name="TextBox 17">
            <a:extLst>
              <a:ext uri="{FF2B5EF4-FFF2-40B4-BE49-F238E27FC236}">
                <a16:creationId xmlns:a16="http://schemas.microsoft.com/office/drawing/2014/main" xmlns="" id="{48D8F302-53A5-8F48-B453-AA61D31DD240}"/>
              </a:ext>
            </a:extLst>
          </p:cNvPr>
          <p:cNvSpPr txBox="1"/>
          <p:nvPr/>
        </p:nvSpPr>
        <p:spPr>
          <a:xfrm>
            <a:off x="3845013" y="5688352"/>
            <a:ext cx="351058" cy="830997"/>
          </a:xfrm>
          <a:prstGeom prst="rect">
            <a:avLst/>
          </a:prstGeom>
          <a:noFill/>
        </p:spPr>
        <p:txBody>
          <a:bodyPr wrap="none" lIns="0" tIns="0" rIns="0" bIns="0" rtlCol="0">
            <a:spAutoFit/>
          </a:bodyPr>
          <a:lstStyle/>
          <a:p>
            <a:r>
              <a:rPr lang="en-US" sz="5400" b="1" dirty="0">
                <a:solidFill>
                  <a:schemeClr val="tx2"/>
                </a:solidFill>
              </a:rPr>
              <a:t>7</a:t>
            </a:r>
          </a:p>
        </p:txBody>
      </p:sp>
      <p:sp>
        <p:nvSpPr>
          <p:cNvPr id="19" name="Triangle 18">
            <a:extLst>
              <a:ext uri="{FF2B5EF4-FFF2-40B4-BE49-F238E27FC236}">
                <a16:creationId xmlns:a16="http://schemas.microsoft.com/office/drawing/2014/main" xmlns="" id="{5705FA6A-4586-8043-8626-66CF1242FD1E}"/>
              </a:ext>
            </a:extLst>
          </p:cNvPr>
          <p:cNvSpPr/>
          <p:nvPr/>
        </p:nvSpPr>
        <p:spPr>
          <a:xfrm flipV="1">
            <a:off x="4635912" y="2084940"/>
            <a:ext cx="1645920" cy="137160"/>
          </a:xfrm>
          <a:prstGeom prst="triangle">
            <a:avLst/>
          </a:prstGeom>
          <a:solidFill>
            <a:schemeClr val="accent3"/>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5000"/>
              </a:lnSpc>
            </a:pPr>
            <a:endParaRPr lang="en-US" b="1" dirty="0">
              <a:solidFill>
                <a:schemeClr val="tx2"/>
              </a:solidFill>
              <a:latin typeface="+mj-lt"/>
            </a:endParaRPr>
          </a:p>
        </p:txBody>
      </p:sp>
      <p:sp>
        <p:nvSpPr>
          <p:cNvPr id="20" name="Triangle 19">
            <a:extLst>
              <a:ext uri="{FF2B5EF4-FFF2-40B4-BE49-F238E27FC236}">
                <a16:creationId xmlns:a16="http://schemas.microsoft.com/office/drawing/2014/main" xmlns="" id="{39B8CDA9-A1D6-A947-B912-8C4C0BD7EA86}"/>
              </a:ext>
            </a:extLst>
          </p:cNvPr>
          <p:cNvSpPr/>
          <p:nvPr/>
        </p:nvSpPr>
        <p:spPr>
          <a:xfrm flipV="1">
            <a:off x="4635912" y="1207090"/>
            <a:ext cx="1645920" cy="137160"/>
          </a:xfrm>
          <a:prstGeom prst="triangle">
            <a:avLst/>
          </a:prstGeom>
          <a:solidFill>
            <a:schemeClr val="accent3"/>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5000"/>
              </a:lnSpc>
            </a:pPr>
            <a:endParaRPr lang="en-US" b="1" dirty="0">
              <a:solidFill>
                <a:schemeClr val="tx2"/>
              </a:solidFill>
              <a:latin typeface="+mj-lt"/>
            </a:endParaRPr>
          </a:p>
        </p:txBody>
      </p:sp>
      <p:sp>
        <p:nvSpPr>
          <p:cNvPr id="21" name="Triangle 20">
            <a:extLst>
              <a:ext uri="{FF2B5EF4-FFF2-40B4-BE49-F238E27FC236}">
                <a16:creationId xmlns:a16="http://schemas.microsoft.com/office/drawing/2014/main" xmlns="" id="{A7B2FEEB-4D84-B54C-BD4D-EA02E0D2E473}"/>
              </a:ext>
            </a:extLst>
          </p:cNvPr>
          <p:cNvSpPr/>
          <p:nvPr/>
        </p:nvSpPr>
        <p:spPr>
          <a:xfrm flipV="1">
            <a:off x="4635912" y="2962791"/>
            <a:ext cx="1645920" cy="137160"/>
          </a:xfrm>
          <a:prstGeom prst="triangle">
            <a:avLst/>
          </a:prstGeom>
          <a:solidFill>
            <a:schemeClr val="accent3"/>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5000"/>
              </a:lnSpc>
            </a:pPr>
            <a:endParaRPr lang="en-US" b="1" dirty="0">
              <a:solidFill>
                <a:schemeClr val="tx2"/>
              </a:solidFill>
              <a:latin typeface="+mj-lt"/>
            </a:endParaRPr>
          </a:p>
        </p:txBody>
      </p:sp>
      <p:sp>
        <p:nvSpPr>
          <p:cNvPr id="22" name="Triangle 21">
            <a:extLst>
              <a:ext uri="{FF2B5EF4-FFF2-40B4-BE49-F238E27FC236}">
                <a16:creationId xmlns:a16="http://schemas.microsoft.com/office/drawing/2014/main" xmlns="" id="{7AD7DB77-405C-F944-9D7F-29353AF1C71E}"/>
              </a:ext>
            </a:extLst>
          </p:cNvPr>
          <p:cNvSpPr/>
          <p:nvPr/>
        </p:nvSpPr>
        <p:spPr>
          <a:xfrm flipV="1">
            <a:off x="4635912" y="3840641"/>
            <a:ext cx="1645920" cy="137160"/>
          </a:xfrm>
          <a:prstGeom prst="triangle">
            <a:avLst/>
          </a:prstGeom>
          <a:solidFill>
            <a:schemeClr val="accent3"/>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5000"/>
              </a:lnSpc>
            </a:pPr>
            <a:endParaRPr lang="en-US" b="1" dirty="0">
              <a:solidFill>
                <a:schemeClr val="tx2"/>
              </a:solidFill>
              <a:latin typeface="+mj-lt"/>
            </a:endParaRPr>
          </a:p>
        </p:txBody>
      </p:sp>
      <p:sp>
        <p:nvSpPr>
          <p:cNvPr id="23" name="Triangle 22">
            <a:extLst>
              <a:ext uri="{FF2B5EF4-FFF2-40B4-BE49-F238E27FC236}">
                <a16:creationId xmlns:a16="http://schemas.microsoft.com/office/drawing/2014/main" xmlns="" id="{8A0F32C5-7A99-8F48-9BFE-97D55AD42851}"/>
              </a:ext>
            </a:extLst>
          </p:cNvPr>
          <p:cNvSpPr/>
          <p:nvPr/>
        </p:nvSpPr>
        <p:spPr>
          <a:xfrm flipV="1">
            <a:off x="4635912" y="4718491"/>
            <a:ext cx="1645920" cy="137160"/>
          </a:xfrm>
          <a:prstGeom prst="triangle">
            <a:avLst/>
          </a:prstGeom>
          <a:solidFill>
            <a:schemeClr val="accent3"/>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5000"/>
              </a:lnSpc>
            </a:pPr>
            <a:endParaRPr lang="en-US" b="1" dirty="0">
              <a:solidFill>
                <a:schemeClr val="tx2"/>
              </a:solidFill>
              <a:latin typeface="+mj-lt"/>
            </a:endParaRPr>
          </a:p>
        </p:txBody>
      </p:sp>
      <p:sp>
        <p:nvSpPr>
          <p:cNvPr id="24" name="TextBox 23">
            <a:extLst>
              <a:ext uri="{FF2B5EF4-FFF2-40B4-BE49-F238E27FC236}">
                <a16:creationId xmlns:a16="http://schemas.microsoft.com/office/drawing/2014/main" xmlns="" id="{7D8B649A-FD0B-8849-82A0-46424D7E861A}"/>
              </a:ext>
            </a:extLst>
          </p:cNvPr>
          <p:cNvSpPr txBox="1"/>
          <p:nvPr/>
        </p:nvSpPr>
        <p:spPr>
          <a:xfrm>
            <a:off x="4361592" y="5829531"/>
            <a:ext cx="2194560" cy="548640"/>
          </a:xfrm>
          <a:prstGeom prst="rect">
            <a:avLst/>
          </a:prstGeom>
          <a:solidFill>
            <a:schemeClr val="accent2"/>
          </a:solidFill>
        </p:spPr>
        <p:txBody>
          <a:bodyPr wrap="square" rtlCol="0" anchor="ctr" anchorCtr="0">
            <a:noAutofit/>
          </a:bodyPr>
          <a:lstStyle>
            <a:defPPr>
              <a:defRPr lang="en-US"/>
            </a:defPPr>
            <a:lvl1pPr algn="ctr">
              <a:defRPr sz="1200">
                <a:solidFill>
                  <a:schemeClr val="bg1"/>
                </a:solidFill>
              </a:defRPr>
            </a:lvl1pPr>
          </a:lstStyle>
          <a:p>
            <a:r>
              <a:rPr lang="en-US" dirty="0"/>
              <a:t>Review</a:t>
            </a:r>
          </a:p>
        </p:txBody>
      </p:sp>
      <p:sp>
        <p:nvSpPr>
          <p:cNvPr id="26" name="Triangle 25">
            <a:extLst>
              <a:ext uri="{FF2B5EF4-FFF2-40B4-BE49-F238E27FC236}">
                <a16:creationId xmlns:a16="http://schemas.microsoft.com/office/drawing/2014/main" xmlns="" id="{612291D2-56E7-0241-91AA-A75F91E33E04}"/>
              </a:ext>
            </a:extLst>
          </p:cNvPr>
          <p:cNvSpPr/>
          <p:nvPr/>
        </p:nvSpPr>
        <p:spPr>
          <a:xfrm flipV="1">
            <a:off x="4635912" y="5596341"/>
            <a:ext cx="1645920" cy="137160"/>
          </a:xfrm>
          <a:prstGeom prst="triangle">
            <a:avLst/>
          </a:prstGeom>
          <a:solidFill>
            <a:schemeClr val="accent3"/>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5000"/>
              </a:lnSpc>
            </a:pPr>
            <a:endParaRPr lang="en-US" b="1" dirty="0">
              <a:solidFill>
                <a:schemeClr val="tx2"/>
              </a:solidFill>
              <a:latin typeface="+mj-lt"/>
            </a:endParaRPr>
          </a:p>
        </p:txBody>
      </p:sp>
      <p:sp>
        <p:nvSpPr>
          <p:cNvPr id="28" name="TextBox 27">
            <a:extLst>
              <a:ext uri="{FF2B5EF4-FFF2-40B4-BE49-F238E27FC236}">
                <a16:creationId xmlns:a16="http://schemas.microsoft.com/office/drawing/2014/main" xmlns="" id="{F6A89509-7EEF-6C47-8B40-80BF27DBA354}"/>
              </a:ext>
            </a:extLst>
          </p:cNvPr>
          <p:cNvSpPr txBox="1"/>
          <p:nvPr/>
        </p:nvSpPr>
        <p:spPr>
          <a:xfrm>
            <a:off x="3845013" y="4810501"/>
            <a:ext cx="351058" cy="830997"/>
          </a:xfrm>
          <a:prstGeom prst="rect">
            <a:avLst/>
          </a:prstGeom>
          <a:noFill/>
        </p:spPr>
        <p:txBody>
          <a:bodyPr wrap="none" lIns="0" tIns="0" rIns="0" bIns="0" rtlCol="0">
            <a:spAutoFit/>
          </a:bodyPr>
          <a:lstStyle/>
          <a:p>
            <a:r>
              <a:rPr lang="en-US" sz="5400" b="1" dirty="0">
                <a:solidFill>
                  <a:schemeClr val="tx2"/>
                </a:solidFill>
              </a:rPr>
              <a:t>6</a:t>
            </a:r>
          </a:p>
        </p:txBody>
      </p:sp>
    </p:spTree>
    <p:extLst>
      <p:ext uri="{BB962C8B-B14F-4D97-AF65-F5344CB8AC3E}">
        <p14:creationId xmlns:p14="http://schemas.microsoft.com/office/powerpoint/2010/main" val="3868191216"/>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xmlns="" id="{2A62D6E7-F0DA-E643-B9A8-FE5562E11C1F}"/>
              </a:ext>
            </a:extLst>
          </p:cNvPr>
          <p:cNvSpPr>
            <a:spLocks noGrp="1"/>
          </p:cNvSpPr>
          <p:nvPr>
            <p:ph idx="1"/>
          </p:nvPr>
        </p:nvSpPr>
        <p:spPr>
          <a:xfrm>
            <a:off x="3829078" y="685800"/>
            <a:ext cx="4857722" cy="5718176"/>
          </a:xfrm>
        </p:spPr>
        <p:txBody>
          <a:bodyPr/>
          <a:lstStyle/>
          <a:p>
            <a:pPr marL="406400" lvl="3">
              <a:spcBef>
                <a:spcPts val="0"/>
              </a:spcBef>
              <a:spcAft>
                <a:spcPts val="0"/>
              </a:spcAft>
              <a:buNone/>
            </a:pPr>
            <a:r>
              <a:rPr lang="en-US" dirty="0"/>
              <a:t>Just like you would for a new product/service concept, you’ll need to understand the </a:t>
            </a:r>
          </a:p>
          <a:p>
            <a:pPr lvl="3">
              <a:spcBef>
                <a:spcPts val="0"/>
              </a:spcBef>
              <a:buNone/>
            </a:pPr>
            <a:r>
              <a:rPr lang="en-US" dirty="0"/>
              <a:t>“customers” of your dashboard. We know from the survey that dashboards are most often prepared for managers (of portfolios, business units, or functions), directors, or VPs. Take the time to make a list of the people who will likely have access to your dashboard, or to whom you’ll likely present dashboard results. </a:t>
            </a:r>
          </a:p>
          <a:p>
            <a:pPr lvl="3">
              <a:spcBef>
                <a:spcPts val="0"/>
              </a:spcBef>
              <a:buNone/>
            </a:pPr>
            <a:endParaRPr lang="en-US" dirty="0"/>
          </a:p>
          <a:p>
            <a:pPr lvl="3">
              <a:spcBef>
                <a:spcPts val="0"/>
              </a:spcBef>
              <a:buNone/>
            </a:pPr>
            <a:endParaRPr lang="en-US" dirty="0"/>
          </a:p>
          <a:p>
            <a:pPr lvl="3">
              <a:spcBef>
                <a:spcPts val="0"/>
              </a:spcBef>
              <a:buNone/>
            </a:pPr>
            <a:endParaRPr lang="en-US" dirty="0"/>
          </a:p>
          <a:p>
            <a:pPr lvl="3">
              <a:spcBef>
                <a:spcPts val="0"/>
              </a:spcBef>
              <a:buNone/>
            </a:pPr>
            <a:endParaRPr lang="en-US" dirty="0"/>
          </a:p>
          <a:p>
            <a:pPr lvl="3">
              <a:spcBef>
                <a:spcPts val="0"/>
              </a:spcBef>
              <a:buNone/>
            </a:pPr>
            <a:endParaRPr lang="en-US" dirty="0"/>
          </a:p>
          <a:p>
            <a:pPr lvl="3">
              <a:spcBef>
                <a:spcPts val="0"/>
              </a:spcBef>
              <a:buNone/>
            </a:pPr>
            <a:endParaRPr lang="en-US" dirty="0"/>
          </a:p>
          <a:p>
            <a:pPr lvl="3">
              <a:spcBef>
                <a:spcPts val="0"/>
              </a:spcBef>
              <a:buNone/>
            </a:pPr>
            <a:endParaRPr lang="en-US" dirty="0"/>
          </a:p>
          <a:p>
            <a:pPr lvl="3">
              <a:spcBef>
                <a:spcPts val="0"/>
              </a:spcBef>
              <a:buNone/>
            </a:pPr>
            <a:endParaRPr lang="en-US" dirty="0"/>
          </a:p>
          <a:p>
            <a:pPr lvl="3">
              <a:spcBef>
                <a:spcPts val="0"/>
              </a:spcBef>
              <a:buNone/>
            </a:pPr>
            <a:endParaRPr lang="en-US" dirty="0"/>
          </a:p>
          <a:p>
            <a:pPr lvl="3">
              <a:spcBef>
                <a:spcPts val="0"/>
              </a:spcBef>
              <a:buNone/>
            </a:pPr>
            <a:endParaRPr lang="en-US" dirty="0"/>
          </a:p>
          <a:p>
            <a:pPr lvl="3">
              <a:spcBef>
                <a:spcPts val="0"/>
              </a:spcBef>
              <a:buNone/>
            </a:pPr>
            <a:endParaRPr lang="en-US" dirty="0"/>
          </a:p>
          <a:p>
            <a:pPr lvl="3">
              <a:spcBef>
                <a:spcPts val="0"/>
              </a:spcBef>
              <a:buNone/>
            </a:pPr>
            <a:endParaRPr lang="en-US" dirty="0"/>
          </a:p>
          <a:p>
            <a:pPr lvl="3">
              <a:spcBef>
                <a:spcPts val="0"/>
              </a:spcBef>
              <a:buNone/>
            </a:pPr>
            <a:endParaRPr lang="en-US" dirty="0"/>
          </a:p>
          <a:p>
            <a:pPr lvl="3">
              <a:spcBef>
                <a:spcPts val="0"/>
              </a:spcBef>
              <a:buNone/>
            </a:pPr>
            <a:endParaRPr lang="en-US" dirty="0"/>
          </a:p>
          <a:p>
            <a:pPr marL="403225" lvl="3">
              <a:spcAft>
                <a:spcPts val="0"/>
              </a:spcAft>
            </a:pPr>
            <a:r>
              <a:rPr lang="en-US" dirty="0"/>
              <a:t>You may already know the priorities and preferences of your audience, in terms of what </a:t>
            </a:r>
          </a:p>
          <a:p>
            <a:pPr marL="6350" lvl="3">
              <a:spcBef>
                <a:spcPts val="0"/>
              </a:spcBef>
            </a:pPr>
            <a:r>
              <a:rPr lang="en-US" dirty="0"/>
              <a:t>information they need, and when they need it. If you don’t, now is a good time to have some brief, informal conversations with them about innovation measurement. Ask what they’re most interested in knowing, what decisions they’ll make on the basis of the dashboard, and how often they’ll want to be kept apprised. You’ll need to temper this with what you know about how information is/can be collected, and which metrics are best for the innovation context. Nonetheless, it’s useful to understand initial expectations.</a:t>
            </a:r>
          </a:p>
        </p:txBody>
      </p:sp>
      <p:sp>
        <p:nvSpPr>
          <p:cNvPr id="4" name="Title 3">
            <a:extLst>
              <a:ext uri="{FF2B5EF4-FFF2-40B4-BE49-F238E27FC236}">
                <a16:creationId xmlns:a16="http://schemas.microsoft.com/office/drawing/2014/main" xmlns="" id="{3B5A3058-3B4E-E34E-865D-935D4FF52AA9}"/>
              </a:ext>
            </a:extLst>
          </p:cNvPr>
          <p:cNvSpPr>
            <a:spLocks noGrp="1"/>
          </p:cNvSpPr>
          <p:nvPr>
            <p:ph type="title"/>
          </p:nvPr>
        </p:nvSpPr>
        <p:spPr>
          <a:xfrm>
            <a:off x="457200" y="685800"/>
            <a:ext cx="3182052" cy="1228028"/>
          </a:xfrm>
        </p:spPr>
        <p:txBody>
          <a:bodyPr/>
          <a:lstStyle/>
          <a:p>
            <a:r>
              <a:rPr lang="en-US" dirty="0"/>
              <a:t>How to establish your own dashboard</a:t>
            </a:r>
          </a:p>
        </p:txBody>
      </p:sp>
      <p:sp>
        <p:nvSpPr>
          <p:cNvPr id="6" name="TextBox 5">
            <a:extLst>
              <a:ext uri="{FF2B5EF4-FFF2-40B4-BE49-F238E27FC236}">
                <a16:creationId xmlns:a16="http://schemas.microsoft.com/office/drawing/2014/main" xmlns="" id="{F21EFCAA-73C7-8644-8D54-6E24F4D165CF}"/>
              </a:ext>
            </a:extLst>
          </p:cNvPr>
          <p:cNvSpPr txBox="1"/>
          <p:nvPr/>
        </p:nvSpPr>
        <p:spPr>
          <a:xfrm>
            <a:off x="3829078" y="533400"/>
            <a:ext cx="386324" cy="830997"/>
          </a:xfrm>
          <a:prstGeom prst="rect">
            <a:avLst/>
          </a:prstGeom>
          <a:noFill/>
        </p:spPr>
        <p:txBody>
          <a:bodyPr wrap="square" lIns="0" tIns="0" rIns="0" bIns="0" rtlCol="0">
            <a:spAutoFit/>
          </a:bodyPr>
          <a:lstStyle/>
          <a:p>
            <a:r>
              <a:rPr lang="en-US" sz="5400" b="1" dirty="0">
                <a:solidFill>
                  <a:schemeClr val="tx2"/>
                </a:solidFill>
              </a:rPr>
              <a:t>1</a:t>
            </a:r>
          </a:p>
        </p:txBody>
      </p:sp>
      <p:sp>
        <p:nvSpPr>
          <p:cNvPr id="7" name="TextBox 6">
            <a:extLst>
              <a:ext uri="{FF2B5EF4-FFF2-40B4-BE49-F238E27FC236}">
                <a16:creationId xmlns:a16="http://schemas.microsoft.com/office/drawing/2014/main" xmlns="" id="{F7FA75DD-7486-8948-B911-169ECFF61D97}"/>
              </a:ext>
            </a:extLst>
          </p:cNvPr>
          <p:cNvSpPr txBox="1"/>
          <p:nvPr/>
        </p:nvSpPr>
        <p:spPr>
          <a:xfrm>
            <a:off x="6344077" y="533400"/>
            <a:ext cx="386324" cy="830997"/>
          </a:xfrm>
          <a:prstGeom prst="rect">
            <a:avLst/>
          </a:prstGeom>
          <a:noFill/>
        </p:spPr>
        <p:txBody>
          <a:bodyPr wrap="square" lIns="0" tIns="0" rIns="0" bIns="0" rtlCol="0">
            <a:spAutoFit/>
          </a:bodyPr>
          <a:lstStyle/>
          <a:p>
            <a:r>
              <a:rPr lang="en-US" sz="5400" b="1" dirty="0">
                <a:solidFill>
                  <a:schemeClr val="tx2"/>
                </a:solidFill>
              </a:rPr>
              <a:t>2</a:t>
            </a:r>
          </a:p>
        </p:txBody>
      </p:sp>
      <p:pic>
        <p:nvPicPr>
          <p:cNvPr id="9" name="Picture 8">
            <a:extLst>
              <a:ext uri="{FF2B5EF4-FFF2-40B4-BE49-F238E27FC236}">
                <a16:creationId xmlns:a16="http://schemas.microsoft.com/office/drawing/2014/main" xmlns="" id="{DC1FCBCC-B21D-244F-B7BE-23E3BFD0432A}"/>
              </a:ext>
            </a:extLst>
          </p:cNvPr>
          <p:cNvPicPr>
            <a:picLocks noChangeAspect="1"/>
          </p:cNvPicPr>
          <p:nvPr/>
        </p:nvPicPr>
        <p:blipFill rotWithShape="1">
          <a:blip r:embed="rId3" cstate="print">
            <a:extLst>
              <a:ext uri="{28A0092B-C50C-407E-A947-70E740481C1C}">
                <a14:useLocalDpi xmlns:a14="http://schemas.microsoft.com/office/drawing/2010/main" val="0"/>
              </a:ext>
            </a:extLst>
          </a:blip>
          <a:srcRect l="12629" t="4620" b="7392"/>
          <a:stretch/>
        </p:blipFill>
        <p:spPr>
          <a:xfrm>
            <a:off x="370488" y="2235550"/>
            <a:ext cx="1682052" cy="3621024"/>
          </a:xfrm>
          <a:prstGeom prst="rect">
            <a:avLst/>
          </a:prstGeom>
        </p:spPr>
      </p:pic>
      <p:graphicFrame>
        <p:nvGraphicFramePr>
          <p:cNvPr id="8" name="Table 7">
            <a:extLst>
              <a:ext uri="{FF2B5EF4-FFF2-40B4-BE49-F238E27FC236}">
                <a16:creationId xmlns:a16="http://schemas.microsoft.com/office/drawing/2014/main" xmlns="" id="{31D93384-215D-CD48-919E-175F77ED3AF9}"/>
              </a:ext>
            </a:extLst>
          </p:cNvPr>
          <p:cNvGraphicFramePr>
            <a:graphicFrameLocks noGrp="1"/>
          </p:cNvGraphicFramePr>
          <p:nvPr>
            <p:extLst>
              <p:ext uri="{D42A27DB-BD31-4B8C-83A1-F6EECF244321}">
                <p14:modId xmlns:p14="http://schemas.microsoft.com/office/powerpoint/2010/main" val="328232373"/>
              </p:ext>
            </p:extLst>
          </p:nvPr>
        </p:nvGraphicFramePr>
        <p:xfrm>
          <a:off x="3639252" y="4129659"/>
          <a:ext cx="4857722" cy="939546"/>
        </p:xfrm>
        <a:graphic>
          <a:graphicData uri="http://schemas.openxmlformats.org/drawingml/2006/table">
            <a:tbl>
              <a:tblPr>
                <a:tableStyleId>{5C22544A-7EE6-4342-B048-85BDC9FD1C3A}</a:tableStyleId>
              </a:tblPr>
              <a:tblGrid>
                <a:gridCol w="4857722">
                  <a:extLst>
                    <a:ext uri="{9D8B030D-6E8A-4147-A177-3AD203B41FA5}">
                      <a16:colId xmlns:a16="http://schemas.microsoft.com/office/drawing/2014/main" xmlns="" val="2633005121"/>
                    </a:ext>
                  </a:extLst>
                </a:gridCol>
              </a:tblGrid>
              <a:tr h="0">
                <a:tc>
                  <a:txBody>
                    <a:bodyPr/>
                    <a:lstStyle/>
                    <a:p>
                      <a:pPr marL="0" lvl="3" indent="0" algn="l" defTabSz="914400" rtl="0" eaLnBrk="1" latinLnBrk="0" hangingPunct="1">
                        <a:lnSpc>
                          <a:spcPct val="105000"/>
                        </a:lnSpc>
                        <a:spcBef>
                          <a:spcPts val="600"/>
                        </a:spcBef>
                        <a:spcAft>
                          <a:spcPts val="600"/>
                        </a:spcAft>
                        <a:buFont typeface="Arial" panose="020B0604020202020204" pitchFamily="34" charset="0"/>
                        <a:buChar char="​"/>
                      </a:pPr>
                      <a:r>
                        <a:rPr lang="en-US" sz="1100" b="1" i="0" kern="1200" dirty="0">
                          <a:solidFill>
                            <a:schemeClr val="tx2"/>
                          </a:solidFill>
                          <a:latin typeface="Calibri" panose="020F0502020204030204" pitchFamily="34" charset="0"/>
                          <a:ea typeface="+mn-ea"/>
                          <a:cs typeface="Calibri" panose="020F0502020204030204" pitchFamily="34" charset="0"/>
                        </a:rPr>
                        <a:t>IRI Member Quote</a:t>
                      </a:r>
                    </a:p>
                    <a:p>
                      <a:pPr marL="0" marR="0" lvl="3" indent="0" algn="l" defTabSz="914400" rtl="0" eaLnBrk="1" fontAlgn="auto" latinLnBrk="0" hangingPunct="1">
                        <a:lnSpc>
                          <a:spcPct val="105000"/>
                        </a:lnSpc>
                        <a:spcBef>
                          <a:spcPts val="600"/>
                        </a:spcBef>
                        <a:spcAft>
                          <a:spcPts val="600"/>
                        </a:spcAft>
                        <a:buClrTx/>
                        <a:buSzTx/>
                        <a:buFont typeface="Arial" panose="020B0604020202020204" pitchFamily="34" charset="0"/>
                        <a:buChar char="​"/>
                        <a:tabLst/>
                        <a:defRPr/>
                      </a:pPr>
                      <a:r>
                        <a:rPr lang="en-US" sz="1100" i="0" kern="1200" dirty="0">
                          <a:solidFill>
                            <a:schemeClr val="tx2"/>
                          </a:solidFill>
                          <a:latin typeface="Calibri" panose="020F0502020204030204" pitchFamily="34" charset="0"/>
                          <a:ea typeface="+mn-ea"/>
                          <a:cs typeface="Calibri" panose="020F0502020204030204" pitchFamily="34" charset="0"/>
                        </a:rPr>
                        <a:t>"</a:t>
                      </a:r>
                      <a:r>
                        <a:rPr lang="en-US" sz="1100" i="1" kern="1200" dirty="0">
                          <a:solidFill>
                            <a:schemeClr val="tx2"/>
                          </a:solidFill>
                          <a:latin typeface="Calibri" panose="020F0502020204030204" pitchFamily="34" charset="0"/>
                          <a:ea typeface="+mn-ea"/>
                          <a:cs typeface="Calibri" panose="020F0502020204030204" pitchFamily="34" charset="0"/>
                        </a:rPr>
                        <a:t>Dashboards are a great tool for communicating only the things that </a:t>
                      </a:r>
                      <a:r>
                        <a:rPr lang="en-US" sz="1100" b="1" i="1" u="sng" kern="1200" dirty="0">
                          <a:solidFill>
                            <a:schemeClr val="tx2"/>
                          </a:solidFill>
                          <a:latin typeface="Calibri" panose="020F0502020204030204" pitchFamily="34" charset="0"/>
                          <a:ea typeface="+mn-ea"/>
                          <a:cs typeface="Calibri" panose="020F0502020204030204" pitchFamily="34" charset="0"/>
                        </a:rPr>
                        <a:t>really</a:t>
                      </a:r>
                      <a:r>
                        <a:rPr lang="en-US" sz="1100" i="1" kern="1200" dirty="0">
                          <a:solidFill>
                            <a:schemeClr val="tx2"/>
                          </a:solidFill>
                          <a:latin typeface="Calibri" panose="020F0502020204030204" pitchFamily="34" charset="0"/>
                          <a:ea typeface="+mn-ea"/>
                          <a:cs typeface="Calibri" panose="020F0502020204030204" pitchFamily="34" charset="0"/>
                        </a:rPr>
                        <a:t> matter.”</a:t>
                      </a:r>
                      <a:endParaRPr lang="en-US" sz="1100" i="0" kern="1200" dirty="0">
                        <a:solidFill>
                          <a:schemeClr val="tx2"/>
                        </a:solidFill>
                        <a:latin typeface="Calibri" panose="020F0502020204030204" pitchFamily="34" charset="0"/>
                        <a:ea typeface="+mn-ea"/>
                        <a:cs typeface="Calibri" panose="020F0502020204030204" pitchFamily="34" charset="0"/>
                      </a:endParaRPr>
                    </a:p>
                    <a:p>
                      <a:pPr marL="0" marR="0" lvl="3" indent="0" algn="r" defTabSz="914400" rtl="0" eaLnBrk="1" fontAlgn="auto" latinLnBrk="0" hangingPunct="1">
                        <a:lnSpc>
                          <a:spcPct val="105000"/>
                        </a:lnSpc>
                        <a:spcBef>
                          <a:spcPts val="0"/>
                        </a:spcBef>
                        <a:spcAft>
                          <a:spcPts val="0"/>
                        </a:spcAft>
                        <a:buClrTx/>
                        <a:buSzTx/>
                        <a:buFont typeface="Arial" panose="020B0604020202020204" pitchFamily="34" charset="0"/>
                        <a:buChar char="​"/>
                        <a:tabLst/>
                        <a:defRPr/>
                      </a:pPr>
                      <a:r>
                        <a:rPr lang="en-US" sz="1100" i="0" kern="1200" dirty="0">
                          <a:solidFill>
                            <a:schemeClr val="tx2"/>
                          </a:solidFill>
                          <a:latin typeface="Calibri" panose="020F0502020204030204" pitchFamily="34" charset="0"/>
                          <a:ea typeface="+mn-ea"/>
                          <a:cs typeface="Calibri" panose="020F0502020204030204" pitchFamily="34" charset="0"/>
                        </a:rPr>
                        <a:t>Director of Innovation, industrial machinery and equipment supplier</a:t>
                      </a:r>
                    </a:p>
                  </a:txBody>
                  <a:tcPr marL="0" marR="0" marT="91440" marB="91440" anchor="b">
                    <a:lnL w="12700" cmpd="sng">
                      <a:noFill/>
                    </a:lnL>
                    <a:lnR w="12700" cmpd="sng">
                      <a:noFill/>
                    </a:lnR>
                    <a:lnT w="3175" cap="flat" cmpd="sng" algn="ctr">
                      <a:solidFill>
                        <a:schemeClr val="tx2"/>
                      </a:solidFill>
                      <a:prstDash val="solid"/>
                      <a:round/>
                      <a:headEnd type="none" w="med" len="med"/>
                      <a:tailEnd type="none" w="med" len="med"/>
                    </a:lnT>
                    <a:lnB w="3175" cap="flat" cmpd="sng" algn="ctr">
                      <a:solidFill>
                        <a:schemeClr val="tx2"/>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xmlns="" val="1365910599"/>
                  </a:ext>
                </a:extLst>
              </a:tr>
            </a:tbl>
          </a:graphicData>
        </a:graphic>
      </p:graphicFrame>
    </p:spTree>
    <p:extLst>
      <p:ext uri="{BB962C8B-B14F-4D97-AF65-F5344CB8AC3E}">
        <p14:creationId xmlns:p14="http://schemas.microsoft.com/office/powerpoint/2010/main" val="1666335850"/>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xmlns="" id="{2A62D6E7-F0DA-E643-B9A8-FE5562E11C1F}"/>
              </a:ext>
            </a:extLst>
          </p:cNvPr>
          <p:cNvSpPr>
            <a:spLocks noGrp="1"/>
          </p:cNvSpPr>
          <p:nvPr>
            <p:ph idx="1"/>
          </p:nvPr>
        </p:nvSpPr>
        <p:spPr>
          <a:xfrm>
            <a:off x="3829078" y="685800"/>
            <a:ext cx="4857722" cy="5718176"/>
          </a:xfrm>
        </p:spPr>
        <p:txBody>
          <a:bodyPr/>
          <a:lstStyle/>
          <a:p>
            <a:pPr marL="406400" lvl="3">
              <a:spcBef>
                <a:spcPts val="0"/>
              </a:spcBef>
              <a:spcAft>
                <a:spcPts val="0"/>
              </a:spcAft>
            </a:pPr>
            <a:r>
              <a:rPr lang="en-US" sz="1050" dirty="0"/>
              <a:t>We find it helps to translate the information needs you heard in Step 2 above, into question </a:t>
            </a:r>
          </a:p>
          <a:p>
            <a:pPr marL="11113" lvl="3">
              <a:spcBef>
                <a:spcPts val="0"/>
              </a:spcBef>
            </a:pPr>
            <a:r>
              <a:rPr lang="en-US" sz="1050" dirty="0"/>
              <a:t>format. You’ll end up with a list of questions like</a:t>
            </a:r>
          </a:p>
          <a:p>
            <a:pPr lvl="4"/>
            <a:r>
              <a:rPr lang="en-US" sz="1050" dirty="0"/>
              <a:t>What is the risk-adjusted value of the projects in our innovation pipeline?</a:t>
            </a:r>
          </a:p>
          <a:p>
            <a:pPr lvl="4"/>
            <a:r>
              <a:rPr lang="en-US" sz="1050" dirty="0"/>
              <a:t>How is our innovation portfolio balanced in terms of time to market?</a:t>
            </a:r>
          </a:p>
          <a:p>
            <a:pPr lvl="4"/>
            <a:r>
              <a:rPr lang="en-US" sz="1050" dirty="0"/>
              <a:t>Are using resources efficiently?</a:t>
            </a:r>
          </a:p>
          <a:p>
            <a:pPr lvl="4"/>
            <a:r>
              <a:rPr lang="en-US" sz="1050" dirty="0"/>
              <a:t>How well is our innovation portfolio aligned with corporate strategy?</a:t>
            </a:r>
          </a:p>
          <a:p>
            <a:pPr lvl="3"/>
            <a:r>
              <a:rPr lang="en-US" sz="1050" dirty="0"/>
              <a:t>Identify which of these questions can be answered using metrics you already collect. If there are significant gaps for important questions, consider establishing new metrics.</a:t>
            </a:r>
          </a:p>
          <a:p>
            <a:pPr lvl="3"/>
            <a:r>
              <a:rPr lang="en-US" sz="1050" dirty="0"/>
              <a:t>To establish new metrics, begin by generating a list of candidate metrics to answer the highest-priority questions. We recommend doing this with your team (i.e., those whose success will be judged by the dashboard metrics). They’ll be more invested in the successful implementation of the dashboard if they’ve been involved in its design – and can be on the lookout for potential unintended consequences. Working with your team, downselect to the metrics that best answer the questions. </a:t>
            </a:r>
          </a:p>
          <a:p>
            <a:pPr lvl="3"/>
            <a:r>
              <a:rPr lang="en-US" sz="1050" dirty="0"/>
              <a:t>Consider whether each metric is:</a:t>
            </a:r>
          </a:p>
          <a:p>
            <a:pPr marL="228600" lvl="3" indent="-228600">
              <a:buFont typeface="+mj-lt"/>
              <a:buAutoNum type="arabicPeriod"/>
            </a:pPr>
            <a:r>
              <a:rPr lang="en-US" sz="1050" b="1" dirty="0"/>
              <a:t>Actionable. </a:t>
            </a:r>
            <a:r>
              <a:rPr lang="en-US" sz="1050" dirty="0"/>
              <a:t>What will be managed based on a given metric? A good metric enables you to make decisions and change course when necessary.</a:t>
            </a:r>
            <a:endParaRPr lang="en-US" sz="1050" b="1" dirty="0"/>
          </a:p>
          <a:p>
            <a:pPr marL="228600" lvl="3" indent="-228600">
              <a:buFont typeface="+mj-lt"/>
              <a:buAutoNum type="arabicPeriod"/>
            </a:pPr>
            <a:r>
              <a:rPr lang="en-US" sz="1050" b="1" dirty="0"/>
              <a:t>Suitable. </a:t>
            </a:r>
            <a:r>
              <a:rPr lang="en-US" sz="1050" dirty="0"/>
              <a:t>Does the metric match the context? Be cautious about applying traditional financial metrics, for example, to exploratory or breakthrough programs. </a:t>
            </a:r>
          </a:p>
          <a:p>
            <a:pPr marL="228600" lvl="3" indent="-228600">
              <a:buFont typeface="+mj-lt"/>
              <a:buAutoNum type="arabicPeriod"/>
            </a:pPr>
            <a:r>
              <a:rPr lang="en-US" sz="1050" b="1" dirty="0"/>
              <a:t>Feasible. </a:t>
            </a:r>
            <a:r>
              <a:rPr lang="en-US" sz="1050" dirty="0"/>
              <a:t>Can the data be collected? Make sure you consider costs (including your time) of data collection.</a:t>
            </a:r>
          </a:p>
          <a:p>
            <a:pPr lvl="3"/>
            <a:r>
              <a:rPr lang="en-US" sz="1050" dirty="0"/>
              <a:t>We know from the survey that innovation dashboards commonly include measures of: </a:t>
            </a:r>
          </a:p>
          <a:p>
            <a:pPr lvl="4"/>
            <a:r>
              <a:rPr lang="en-US" sz="1050" dirty="0"/>
              <a:t>project value (both financial, e.g., NPV, and non-financial, e.g., addressable market, for early stage projects)</a:t>
            </a:r>
          </a:p>
          <a:p>
            <a:pPr lvl="4"/>
            <a:r>
              <a:rPr lang="en-US" sz="1050" dirty="0"/>
              <a:t>risk (most often assigning a simple category like high/medium/low)</a:t>
            </a:r>
          </a:p>
          <a:p>
            <a:pPr lvl="4"/>
            <a:r>
              <a:rPr lang="en-US" sz="1050" dirty="0"/>
              <a:t>actual results (sales)</a:t>
            </a:r>
          </a:p>
          <a:p>
            <a:pPr lvl="4"/>
            <a:r>
              <a:rPr lang="en-US" sz="1050" dirty="0"/>
              <a:t>strategic alignment (by assigning projects to categories that align with corporate strategy) </a:t>
            </a:r>
          </a:p>
          <a:p>
            <a:pPr lvl="3"/>
            <a:endParaRPr lang="en-US" dirty="0"/>
          </a:p>
        </p:txBody>
      </p:sp>
      <p:sp>
        <p:nvSpPr>
          <p:cNvPr id="4" name="Title 3">
            <a:extLst>
              <a:ext uri="{FF2B5EF4-FFF2-40B4-BE49-F238E27FC236}">
                <a16:creationId xmlns:a16="http://schemas.microsoft.com/office/drawing/2014/main" xmlns="" id="{3B5A3058-3B4E-E34E-865D-935D4FF52AA9}"/>
              </a:ext>
            </a:extLst>
          </p:cNvPr>
          <p:cNvSpPr>
            <a:spLocks noGrp="1"/>
          </p:cNvSpPr>
          <p:nvPr>
            <p:ph type="title"/>
          </p:nvPr>
        </p:nvSpPr>
        <p:spPr/>
        <p:txBody>
          <a:bodyPr/>
          <a:lstStyle/>
          <a:p>
            <a:r>
              <a:rPr lang="en-US" dirty="0"/>
              <a:t>How to establish your own dashboard</a:t>
            </a:r>
          </a:p>
        </p:txBody>
      </p:sp>
      <p:sp>
        <p:nvSpPr>
          <p:cNvPr id="7" name="TextBox 6">
            <a:extLst>
              <a:ext uri="{FF2B5EF4-FFF2-40B4-BE49-F238E27FC236}">
                <a16:creationId xmlns:a16="http://schemas.microsoft.com/office/drawing/2014/main" xmlns="" id="{5BE6BC32-7C1F-D847-8F88-08DAE05DBCC7}"/>
              </a:ext>
            </a:extLst>
          </p:cNvPr>
          <p:cNvSpPr txBox="1"/>
          <p:nvPr/>
        </p:nvSpPr>
        <p:spPr>
          <a:xfrm>
            <a:off x="3829078" y="533400"/>
            <a:ext cx="386324" cy="830997"/>
          </a:xfrm>
          <a:prstGeom prst="rect">
            <a:avLst/>
          </a:prstGeom>
          <a:noFill/>
        </p:spPr>
        <p:txBody>
          <a:bodyPr wrap="square" lIns="0" tIns="0" rIns="0" bIns="0" rtlCol="0">
            <a:spAutoFit/>
          </a:bodyPr>
          <a:lstStyle/>
          <a:p>
            <a:r>
              <a:rPr lang="en-US" sz="5400" b="1" dirty="0">
                <a:solidFill>
                  <a:schemeClr val="tx2"/>
                </a:solidFill>
              </a:rPr>
              <a:t>3</a:t>
            </a:r>
          </a:p>
        </p:txBody>
      </p:sp>
      <p:pic>
        <p:nvPicPr>
          <p:cNvPr id="9" name="Picture 8">
            <a:extLst>
              <a:ext uri="{FF2B5EF4-FFF2-40B4-BE49-F238E27FC236}">
                <a16:creationId xmlns:a16="http://schemas.microsoft.com/office/drawing/2014/main" xmlns="" id="{E8F73F4D-8493-0C44-86FC-5AF0C3DE246F}"/>
              </a:ext>
            </a:extLst>
          </p:cNvPr>
          <p:cNvPicPr>
            <a:picLocks noChangeAspect="1"/>
          </p:cNvPicPr>
          <p:nvPr/>
        </p:nvPicPr>
        <p:blipFill rotWithShape="1">
          <a:blip r:embed="rId3" cstate="print">
            <a:extLst>
              <a:ext uri="{28A0092B-C50C-407E-A947-70E740481C1C}">
                <a14:useLocalDpi xmlns:a14="http://schemas.microsoft.com/office/drawing/2010/main" val="0"/>
              </a:ext>
            </a:extLst>
          </a:blip>
          <a:srcRect l="13376" t="4633" b="7605"/>
          <a:stretch/>
        </p:blipFill>
        <p:spPr>
          <a:xfrm>
            <a:off x="457200" y="2095131"/>
            <a:ext cx="1671959" cy="3621024"/>
          </a:xfrm>
          <a:prstGeom prst="rect">
            <a:avLst/>
          </a:prstGeom>
        </p:spPr>
      </p:pic>
    </p:spTree>
    <p:extLst>
      <p:ext uri="{BB962C8B-B14F-4D97-AF65-F5344CB8AC3E}">
        <p14:creationId xmlns:p14="http://schemas.microsoft.com/office/powerpoint/2010/main" val="306594222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C850133D-8C54-1B4A-8483-EB0FA74017CC}"/>
              </a:ext>
            </a:extLst>
          </p:cNvPr>
          <p:cNvSpPr>
            <a:spLocks noGrp="1"/>
          </p:cNvSpPr>
          <p:nvPr>
            <p:ph type="title"/>
          </p:nvPr>
        </p:nvSpPr>
        <p:spPr/>
        <p:txBody>
          <a:bodyPr/>
          <a:lstStyle/>
          <a:p>
            <a:r>
              <a:rPr lang="en-US" dirty="0"/>
              <a:t>Part 1</a:t>
            </a:r>
          </a:p>
        </p:txBody>
      </p:sp>
      <p:sp>
        <p:nvSpPr>
          <p:cNvPr id="4" name="Text Placeholder 3">
            <a:extLst>
              <a:ext uri="{FF2B5EF4-FFF2-40B4-BE49-F238E27FC236}">
                <a16:creationId xmlns:a16="http://schemas.microsoft.com/office/drawing/2014/main" xmlns="" id="{0CC9029E-866C-FF4A-971C-4D1CFAF19F8C}"/>
              </a:ext>
            </a:extLst>
          </p:cNvPr>
          <p:cNvSpPr>
            <a:spLocks noGrp="1"/>
          </p:cNvSpPr>
          <p:nvPr>
            <p:ph type="body" sz="quarter" idx="10"/>
          </p:nvPr>
        </p:nvSpPr>
        <p:spPr/>
        <p:txBody>
          <a:bodyPr/>
          <a:lstStyle/>
          <a:p>
            <a:r>
              <a:rPr lang="en-US" dirty="0"/>
              <a:t>Survey Results</a:t>
            </a:r>
          </a:p>
        </p:txBody>
      </p:sp>
    </p:spTree>
    <p:extLst>
      <p:ext uri="{BB962C8B-B14F-4D97-AF65-F5344CB8AC3E}">
        <p14:creationId xmlns:p14="http://schemas.microsoft.com/office/powerpoint/2010/main" val="2762457772"/>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xmlns="" id="{B0066881-59B2-E843-A7DC-676F42F39E2B}"/>
              </a:ext>
            </a:extLst>
          </p:cNvPr>
          <p:cNvSpPr>
            <a:spLocks noGrp="1"/>
          </p:cNvSpPr>
          <p:nvPr>
            <p:ph idx="1"/>
          </p:nvPr>
        </p:nvSpPr>
        <p:spPr>
          <a:xfrm>
            <a:off x="3829078" y="685800"/>
            <a:ext cx="4857722" cy="5718176"/>
          </a:xfrm>
        </p:spPr>
        <p:txBody>
          <a:bodyPr/>
          <a:lstStyle/>
          <a:p>
            <a:pPr marL="406400" lvl="3">
              <a:spcAft>
                <a:spcPts val="0"/>
              </a:spcAft>
              <a:buNone/>
            </a:pPr>
            <a:r>
              <a:rPr lang="en-US" dirty="0"/>
              <a:t>Once you have identified the questions you are seeking to answer, and the metrics you’ll </a:t>
            </a:r>
          </a:p>
          <a:p>
            <a:pPr marL="11113" lvl="3">
              <a:spcBef>
                <a:spcPts val="0"/>
              </a:spcBef>
              <a:buNone/>
            </a:pPr>
            <a:r>
              <a:rPr lang="en-US" dirty="0"/>
              <a:t>use to answer them, create a minimum viable version of your dashboard. Do this by building a prototype in PowerPoint (with made-up data), then share it with a sample of your audience and ask them for their honest feedback. The process of doing this will help you determine whether you can use one dashboard for all audiences, or whether you need multiple, tailored dashboards. When you’re asking for feedback, it’s probably worth emphasizing you’d like feedback on whether the dashboard is providing the insight they need (i.e., don’t focus on the design and layout).</a:t>
            </a:r>
          </a:p>
          <a:p>
            <a:pPr marL="406400" lvl="3">
              <a:spcAft>
                <a:spcPts val="0"/>
              </a:spcAft>
              <a:buNone/>
            </a:pPr>
            <a:r>
              <a:rPr lang="en-US" dirty="0"/>
              <a:t>Selection of an appropriate software in which to build your dashboard is important. From the </a:t>
            </a:r>
          </a:p>
          <a:p>
            <a:pPr marL="11113" lvl="3">
              <a:spcBef>
                <a:spcPts val="0"/>
              </a:spcBef>
              <a:buNone/>
            </a:pPr>
            <a:r>
              <a:rPr lang="en-US" dirty="0"/>
              <a:t>survey we know most organizations don’t use off the shelf tools – Excel is the most commonly used tool! See page 31 for a full list of solutions used by survey participants. When selecting your software, the following considerations are likely to be important: ability to integrate with existing enterprise tools (e.g., ERP software, innovation management software, etc.), ease of data input (where integration with existing systems isn’t possible), and flexibility (you may need to make a number of changes to the data on the dashboard as you integrate feedback from users). </a:t>
            </a:r>
          </a:p>
          <a:p>
            <a:pPr marL="406400" lvl="3">
              <a:buNone/>
            </a:pPr>
            <a:r>
              <a:rPr lang="en-US" dirty="0"/>
              <a:t>You now have everything you need to build the dashboard, and launch!</a:t>
            </a:r>
          </a:p>
          <a:p>
            <a:pPr marL="400050" lvl="3">
              <a:spcAft>
                <a:spcPts val="0"/>
              </a:spcAft>
            </a:pPr>
            <a:r>
              <a:rPr lang="en-US" dirty="0"/>
              <a:t>We know from the survey that most organizations don’t review their dashboards once they are in </a:t>
            </a:r>
          </a:p>
          <a:p>
            <a:pPr marL="3175" lvl="3">
              <a:spcBef>
                <a:spcPts val="0"/>
              </a:spcBef>
            </a:pPr>
            <a:r>
              <a:rPr lang="en-US" dirty="0"/>
              <a:t>place. This can be a quick task and is a great way of ensuring the information provided on a dashboard remains relevant. Organizations that conduct periodic reviews typically do so by:</a:t>
            </a:r>
          </a:p>
          <a:p>
            <a:pPr lvl="4"/>
            <a:r>
              <a:rPr lang="en-US" dirty="0"/>
              <a:t>Conducting interviews with key stakeholders (this could just be a 5-minute agenda item on a regularly scheduled meeting)</a:t>
            </a:r>
          </a:p>
          <a:p>
            <a:pPr lvl="4"/>
            <a:r>
              <a:rPr lang="en-US" dirty="0"/>
              <a:t>Identifying gaps or other changes and prioritizing those changes</a:t>
            </a:r>
          </a:p>
          <a:p>
            <a:pPr lvl="4"/>
            <a:r>
              <a:rPr lang="en-US" dirty="0"/>
              <a:t>Implementing high priority changes on a periodic schedule (e.g., annually)</a:t>
            </a:r>
          </a:p>
        </p:txBody>
      </p:sp>
      <p:sp>
        <p:nvSpPr>
          <p:cNvPr id="4" name="Title 3">
            <a:extLst>
              <a:ext uri="{FF2B5EF4-FFF2-40B4-BE49-F238E27FC236}">
                <a16:creationId xmlns:a16="http://schemas.microsoft.com/office/drawing/2014/main" xmlns="" id="{93CEA701-F66B-1A40-9C31-3F71EF1F12A6}"/>
              </a:ext>
            </a:extLst>
          </p:cNvPr>
          <p:cNvSpPr>
            <a:spLocks noGrp="1"/>
          </p:cNvSpPr>
          <p:nvPr>
            <p:ph type="title"/>
          </p:nvPr>
        </p:nvSpPr>
        <p:spPr/>
        <p:txBody>
          <a:bodyPr/>
          <a:lstStyle/>
          <a:p>
            <a:r>
              <a:rPr lang="en-US" dirty="0"/>
              <a:t>How to establish your own dashboard</a:t>
            </a:r>
          </a:p>
        </p:txBody>
      </p:sp>
      <p:sp>
        <p:nvSpPr>
          <p:cNvPr id="6" name="TextBox 5">
            <a:extLst>
              <a:ext uri="{FF2B5EF4-FFF2-40B4-BE49-F238E27FC236}">
                <a16:creationId xmlns:a16="http://schemas.microsoft.com/office/drawing/2014/main" xmlns="" id="{35ACEF89-964B-4D47-BCF8-39C96C68279E}"/>
              </a:ext>
            </a:extLst>
          </p:cNvPr>
          <p:cNvSpPr txBox="1"/>
          <p:nvPr/>
        </p:nvSpPr>
        <p:spPr>
          <a:xfrm>
            <a:off x="3829078" y="533400"/>
            <a:ext cx="386324" cy="830997"/>
          </a:xfrm>
          <a:prstGeom prst="rect">
            <a:avLst/>
          </a:prstGeom>
          <a:noFill/>
        </p:spPr>
        <p:txBody>
          <a:bodyPr wrap="square" lIns="0" tIns="0" rIns="0" bIns="0" rtlCol="0">
            <a:spAutoFit/>
          </a:bodyPr>
          <a:lstStyle/>
          <a:p>
            <a:r>
              <a:rPr lang="en-US" sz="5400" b="1" dirty="0">
                <a:solidFill>
                  <a:schemeClr val="tx2"/>
                </a:solidFill>
              </a:rPr>
              <a:t>4</a:t>
            </a:r>
          </a:p>
        </p:txBody>
      </p:sp>
      <p:sp>
        <p:nvSpPr>
          <p:cNvPr id="7" name="TextBox 6">
            <a:extLst>
              <a:ext uri="{FF2B5EF4-FFF2-40B4-BE49-F238E27FC236}">
                <a16:creationId xmlns:a16="http://schemas.microsoft.com/office/drawing/2014/main" xmlns="" id="{EF0B05F6-9584-E649-B4CA-F1AB54095451}"/>
              </a:ext>
            </a:extLst>
          </p:cNvPr>
          <p:cNvSpPr txBox="1"/>
          <p:nvPr/>
        </p:nvSpPr>
        <p:spPr>
          <a:xfrm>
            <a:off x="3829078" y="3857563"/>
            <a:ext cx="386324" cy="830997"/>
          </a:xfrm>
          <a:prstGeom prst="rect">
            <a:avLst/>
          </a:prstGeom>
          <a:noFill/>
        </p:spPr>
        <p:txBody>
          <a:bodyPr wrap="square" lIns="0" tIns="0" rIns="0" bIns="0" rtlCol="0">
            <a:spAutoFit/>
          </a:bodyPr>
          <a:lstStyle/>
          <a:p>
            <a:r>
              <a:rPr lang="en-US" sz="5400" b="1" dirty="0">
                <a:solidFill>
                  <a:schemeClr val="tx2"/>
                </a:solidFill>
              </a:rPr>
              <a:t>5</a:t>
            </a:r>
          </a:p>
        </p:txBody>
      </p:sp>
      <p:sp>
        <p:nvSpPr>
          <p:cNvPr id="9" name="TextBox 8">
            <a:extLst>
              <a:ext uri="{FF2B5EF4-FFF2-40B4-BE49-F238E27FC236}">
                <a16:creationId xmlns:a16="http://schemas.microsoft.com/office/drawing/2014/main" xmlns="" id="{6429755E-A5B4-CE40-9FBA-CF683C13FE00}"/>
              </a:ext>
            </a:extLst>
          </p:cNvPr>
          <p:cNvSpPr txBox="1"/>
          <p:nvPr/>
        </p:nvSpPr>
        <p:spPr>
          <a:xfrm>
            <a:off x="6344077" y="1717431"/>
            <a:ext cx="386324" cy="830997"/>
          </a:xfrm>
          <a:prstGeom prst="rect">
            <a:avLst/>
          </a:prstGeom>
          <a:noFill/>
        </p:spPr>
        <p:txBody>
          <a:bodyPr wrap="square" lIns="0" tIns="0" rIns="0" bIns="0" rtlCol="0">
            <a:spAutoFit/>
          </a:bodyPr>
          <a:lstStyle/>
          <a:p>
            <a:r>
              <a:rPr lang="en-US" sz="5400" b="1" dirty="0">
                <a:solidFill>
                  <a:schemeClr val="tx2"/>
                </a:solidFill>
              </a:rPr>
              <a:t>6</a:t>
            </a:r>
          </a:p>
        </p:txBody>
      </p:sp>
      <p:sp>
        <p:nvSpPr>
          <p:cNvPr id="10" name="TextBox 9">
            <a:extLst>
              <a:ext uri="{FF2B5EF4-FFF2-40B4-BE49-F238E27FC236}">
                <a16:creationId xmlns:a16="http://schemas.microsoft.com/office/drawing/2014/main" xmlns="" id="{F2A13964-894E-2846-9219-BFD52B6FC2E9}"/>
              </a:ext>
            </a:extLst>
          </p:cNvPr>
          <p:cNvSpPr txBox="1"/>
          <p:nvPr/>
        </p:nvSpPr>
        <p:spPr>
          <a:xfrm>
            <a:off x="6344077" y="2407361"/>
            <a:ext cx="386324" cy="830997"/>
          </a:xfrm>
          <a:prstGeom prst="rect">
            <a:avLst/>
          </a:prstGeom>
          <a:noFill/>
        </p:spPr>
        <p:txBody>
          <a:bodyPr wrap="square" lIns="0" tIns="0" rIns="0" bIns="0" rtlCol="0">
            <a:spAutoFit/>
          </a:bodyPr>
          <a:lstStyle/>
          <a:p>
            <a:r>
              <a:rPr lang="en-US" sz="5400" b="1" dirty="0">
                <a:solidFill>
                  <a:schemeClr val="tx2"/>
                </a:solidFill>
              </a:rPr>
              <a:t>7</a:t>
            </a:r>
          </a:p>
        </p:txBody>
      </p:sp>
      <p:pic>
        <p:nvPicPr>
          <p:cNvPr id="12" name="Picture 11">
            <a:extLst>
              <a:ext uri="{FF2B5EF4-FFF2-40B4-BE49-F238E27FC236}">
                <a16:creationId xmlns:a16="http://schemas.microsoft.com/office/drawing/2014/main" xmlns="" id="{9D2FDA10-6951-234D-BF76-321720DFC48A}"/>
              </a:ext>
            </a:extLst>
          </p:cNvPr>
          <p:cNvPicPr>
            <a:picLocks noChangeAspect="1"/>
          </p:cNvPicPr>
          <p:nvPr/>
        </p:nvPicPr>
        <p:blipFill rotWithShape="1">
          <a:blip r:embed="rId3" cstate="print">
            <a:extLst>
              <a:ext uri="{28A0092B-C50C-407E-A947-70E740481C1C}">
                <a14:useLocalDpi xmlns:a14="http://schemas.microsoft.com/office/drawing/2010/main" val="0"/>
              </a:ext>
            </a:extLst>
          </a:blip>
          <a:srcRect l="12255" t="4633" b="7779"/>
          <a:stretch/>
        </p:blipFill>
        <p:spPr>
          <a:xfrm>
            <a:off x="457200" y="2047051"/>
            <a:ext cx="1696979" cy="3621024"/>
          </a:xfrm>
          <a:prstGeom prst="rect">
            <a:avLst/>
          </a:prstGeom>
        </p:spPr>
      </p:pic>
    </p:spTree>
    <p:extLst>
      <p:ext uri="{BB962C8B-B14F-4D97-AF65-F5344CB8AC3E}">
        <p14:creationId xmlns:p14="http://schemas.microsoft.com/office/powerpoint/2010/main" val="381476910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52B2469B-24EC-CC4C-9440-B05D1E971DF7}"/>
              </a:ext>
            </a:extLst>
          </p:cNvPr>
          <p:cNvSpPr>
            <a:spLocks noGrp="1"/>
          </p:cNvSpPr>
          <p:nvPr>
            <p:ph type="title"/>
          </p:nvPr>
        </p:nvSpPr>
        <p:spPr/>
        <p:txBody>
          <a:bodyPr/>
          <a:lstStyle/>
          <a:p>
            <a:r>
              <a:rPr lang="en-US" dirty="0"/>
              <a:t>Who uses innovation dashboards?</a:t>
            </a:r>
          </a:p>
        </p:txBody>
      </p:sp>
      <p:sp>
        <p:nvSpPr>
          <p:cNvPr id="4" name="Text Placeholder 3">
            <a:extLst>
              <a:ext uri="{FF2B5EF4-FFF2-40B4-BE49-F238E27FC236}">
                <a16:creationId xmlns:a16="http://schemas.microsoft.com/office/drawing/2014/main" xmlns="" id="{05DC91C0-F890-F64B-8AC9-7F648C44E326}"/>
              </a:ext>
            </a:extLst>
          </p:cNvPr>
          <p:cNvSpPr>
            <a:spLocks noGrp="1"/>
          </p:cNvSpPr>
          <p:nvPr>
            <p:ph type="body" sz="quarter" idx="11"/>
          </p:nvPr>
        </p:nvSpPr>
        <p:spPr/>
        <p:txBody>
          <a:bodyPr/>
          <a:lstStyle/>
          <a:p>
            <a:r>
              <a:rPr lang="en-US" dirty="0"/>
              <a:t>1</a:t>
            </a:r>
          </a:p>
        </p:txBody>
      </p:sp>
      <p:sp>
        <p:nvSpPr>
          <p:cNvPr id="44" name="Text Placeholder 43">
            <a:extLst>
              <a:ext uri="{FF2B5EF4-FFF2-40B4-BE49-F238E27FC236}">
                <a16:creationId xmlns:a16="http://schemas.microsoft.com/office/drawing/2014/main" xmlns="" id="{99C117A7-5AD0-8447-9917-72D1A2AFF45B}"/>
              </a:ext>
            </a:extLst>
          </p:cNvPr>
          <p:cNvSpPr>
            <a:spLocks noGrp="1"/>
          </p:cNvSpPr>
          <p:nvPr>
            <p:ph type="body" sz="quarter" idx="12"/>
          </p:nvPr>
        </p:nvSpPr>
        <p:spPr/>
        <p:txBody>
          <a:bodyPr/>
          <a:lstStyle/>
          <a:p>
            <a:r>
              <a:rPr lang="en-US" dirty="0"/>
              <a:t>section summary</a:t>
            </a:r>
          </a:p>
        </p:txBody>
      </p:sp>
      <p:sp>
        <p:nvSpPr>
          <p:cNvPr id="43" name="Content Placeholder 42">
            <a:extLst>
              <a:ext uri="{FF2B5EF4-FFF2-40B4-BE49-F238E27FC236}">
                <a16:creationId xmlns:a16="http://schemas.microsoft.com/office/drawing/2014/main" xmlns="" id="{DC841CED-213B-0444-BFD3-106E02D8D39C}"/>
              </a:ext>
            </a:extLst>
          </p:cNvPr>
          <p:cNvSpPr>
            <a:spLocks noGrp="1"/>
          </p:cNvSpPr>
          <p:nvPr>
            <p:ph sz="quarter" idx="13"/>
          </p:nvPr>
        </p:nvSpPr>
        <p:spPr/>
        <p:txBody>
          <a:bodyPr/>
          <a:lstStyle/>
          <a:p>
            <a:r>
              <a:rPr lang="en-US" dirty="0"/>
              <a:t>Amongst survey respondents innovation dashboards:</a:t>
            </a:r>
          </a:p>
          <a:p>
            <a:pPr lvl="1"/>
            <a:r>
              <a:rPr lang="en-US" dirty="0"/>
              <a:t>Are an increasingly popular tool, already in use by a majority of organizations.</a:t>
            </a:r>
          </a:p>
          <a:p>
            <a:pPr lvl="1"/>
            <a:r>
              <a:rPr lang="en-US" dirty="0"/>
              <a:t>Are predominantly used to communicate information about the organization’s innovation efforts to management audiences (not the organization more generally).</a:t>
            </a:r>
          </a:p>
          <a:p>
            <a:r>
              <a:rPr lang="en-US" dirty="0"/>
              <a:t>People who responded to the survey typically work for large (e.g., more than $1 billion in annual revenues) industrial or manufacturing firms – for example, the single largest category of respondents were from the Chemicals, Gases, Advanced Materials sector.  Most of these organizations typically have very long technology and innovation cycles (compared with, e.g., consumer products). It is, therefore, important to interpret the survey findings through that lens.</a:t>
            </a:r>
          </a:p>
        </p:txBody>
      </p:sp>
    </p:spTree>
    <p:extLst>
      <p:ext uri="{BB962C8B-B14F-4D97-AF65-F5344CB8AC3E}">
        <p14:creationId xmlns:p14="http://schemas.microsoft.com/office/powerpoint/2010/main" val="215326686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Content Placeholder 18">
            <a:extLst>
              <a:ext uri="{FF2B5EF4-FFF2-40B4-BE49-F238E27FC236}">
                <a16:creationId xmlns:a16="http://schemas.microsoft.com/office/drawing/2014/main" xmlns="" id="{4C3D4A1D-2F1F-004D-8604-EC14F25DE433}"/>
              </a:ext>
            </a:extLst>
          </p:cNvPr>
          <p:cNvSpPr>
            <a:spLocks noGrp="1"/>
          </p:cNvSpPr>
          <p:nvPr>
            <p:ph idx="1"/>
          </p:nvPr>
        </p:nvSpPr>
        <p:spPr/>
        <p:txBody>
          <a:bodyPr/>
          <a:lstStyle/>
          <a:p>
            <a:pPr lvl="3"/>
            <a:r>
              <a:rPr lang="en-US" dirty="0"/>
              <a:t>Just over half of all organizations surveyed communicate information about innovation using a dashboard. Most of these (46%) have a dashboard dedicated to innovation.  Some (12%), however, utilize another dashboard (which presumably includes information about multiple topics) to convey information about innovation. </a:t>
            </a:r>
          </a:p>
          <a:p>
            <a:pPr lvl="3"/>
            <a:r>
              <a:rPr lang="en-US" dirty="0"/>
              <a:t>The survey suggests that use of dashboards may grow further. A significant number of organizations without an innovation dashboard are considering creating one (25% of respondents). </a:t>
            </a:r>
          </a:p>
          <a:p>
            <a:pPr lvl="3"/>
            <a:r>
              <a:rPr lang="en-US" dirty="0"/>
              <a:t>Only a small share of firms do not have an innovation dashboard (17%) and are not considering creating one. It is unclear what other tracking/communication tools are used by these organizations in place of innovation dashboards. This could be the subject of further research.</a:t>
            </a:r>
          </a:p>
        </p:txBody>
      </p:sp>
      <p:sp>
        <p:nvSpPr>
          <p:cNvPr id="4" name="Title 3">
            <a:extLst>
              <a:ext uri="{FF2B5EF4-FFF2-40B4-BE49-F238E27FC236}">
                <a16:creationId xmlns:a16="http://schemas.microsoft.com/office/drawing/2014/main" xmlns="" id="{B8AC7408-CB49-7A41-9E7F-2BCFA8C54E86}"/>
              </a:ext>
            </a:extLst>
          </p:cNvPr>
          <p:cNvSpPr>
            <a:spLocks noGrp="1"/>
          </p:cNvSpPr>
          <p:nvPr>
            <p:ph type="title"/>
          </p:nvPr>
        </p:nvSpPr>
        <p:spPr/>
        <p:txBody>
          <a:bodyPr/>
          <a:lstStyle/>
          <a:p>
            <a:r>
              <a:rPr lang="en-US" dirty="0"/>
              <a:t>Are dashboards used?</a:t>
            </a:r>
          </a:p>
        </p:txBody>
      </p:sp>
      <p:sp>
        <p:nvSpPr>
          <p:cNvPr id="20" name="Text Placeholder 19">
            <a:extLst>
              <a:ext uri="{FF2B5EF4-FFF2-40B4-BE49-F238E27FC236}">
                <a16:creationId xmlns:a16="http://schemas.microsoft.com/office/drawing/2014/main" xmlns="" id="{856FBF4A-D4C3-244C-A573-EF4198CEAF3C}"/>
              </a:ext>
            </a:extLst>
          </p:cNvPr>
          <p:cNvSpPr>
            <a:spLocks noGrp="1"/>
          </p:cNvSpPr>
          <p:nvPr>
            <p:ph type="body" sz="quarter" idx="11"/>
          </p:nvPr>
        </p:nvSpPr>
        <p:spPr/>
        <p:txBody>
          <a:bodyPr/>
          <a:lstStyle/>
          <a:p>
            <a:r>
              <a:rPr lang="en-US" dirty="0"/>
              <a:t>Innovation dashboards are an increasingly popular communication tool: most organizations already use dashboards or are actively considering establishing one.</a:t>
            </a:r>
          </a:p>
        </p:txBody>
      </p:sp>
      <p:graphicFrame>
        <p:nvGraphicFramePr>
          <p:cNvPr id="22" name="Chart Placeholder 21">
            <a:extLst>
              <a:ext uri="{FF2B5EF4-FFF2-40B4-BE49-F238E27FC236}">
                <a16:creationId xmlns:a16="http://schemas.microsoft.com/office/drawing/2014/main" xmlns="" id="{99110F35-58C5-344F-9E1F-D560BF026569}"/>
              </a:ext>
            </a:extLst>
          </p:cNvPr>
          <p:cNvGraphicFramePr>
            <a:graphicFrameLocks noGrp="1"/>
          </p:cNvGraphicFramePr>
          <p:nvPr>
            <p:ph type="chart" sz="quarter" idx="12"/>
            <p:extLst>
              <p:ext uri="{D42A27DB-BD31-4B8C-83A1-F6EECF244321}">
                <p14:modId xmlns:p14="http://schemas.microsoft.com/office/powerpoint/2010/main" val="3209628898"/>
              </p:ext>
            </p:extLst>
          </p:nvPr>
        </p:nvGraphicFramePr>
        <p:xfrm>
          <a:off x="3829050" y="603250"/>
          <a:ext cx="4857750" cy="2825750"/>
        </p:xfrm>
        <a:graphic>
          <a:graphicData uri="http://schemas.openxmlformats.org/drawingml/2006/chart">
            <c:chart xmlns:c="http://schemas.openxmlformats.org/drawingml/2006/chart" xmlns:r="http://schemas.openxmlformats.org/officeDocument/2006/relationships" r:id="rId3"/>
          </a:graphicData>
        </a:graphic>
      </p:graphicFrame>
      <p:pic>
        <p:nvPicPr>
          <p:cNvPr id="11" name="Picture 10">
            <a:extLst>
              <a:ext uri="{FF2B5EF4-FFF2-40B4-BE49-F238E27FC236}">
                <a16:creationId xmlns:a16="http://schemas.microsoft.com/office/drawing/2014/main" xmlns="" id="{3AD1194D-05DD-9840-92E2-544164E62AD0}"/>
              </a:ext>
            </a:extLst>
          </p:cNvPr>
          <p:cNvPicPr>
            <a:picLocks noChangeAspect="1"/>
          </p:cNvPicPr>
          <p:nvPr/>
        </p:nvPicPr>
        <p:blipFill rotWithShape="1">
          <a:blip r:embed="rId4" cstate="print">
            <a:extLst>
              <a:ext uri="{28A0092B-C50C-407E-A947-70E740481C1C}">
                <a14:useLocalDpi xmlns:a14="http://schemas.microsoft.com/office/drawing/2010/main" val="0"/>
              </a:ext>
            </a:extLst>
          </a:blip>
          <a:srcRect l="21761" r="20750" b="34890"/>
          <a:stretch/>
        </p:blipFill>
        <p:spPr>
          <a:xfrm>
            <a:off x="8427100" y="6331862"/>
            <a:ext cx="539464" cy="448056"/>
          </a:xfrm>
          <a:prstGeom prst="rect">
            <a:avLst/>
          </a:prstGeom>
        </p:spPr>
      </p:pic>
      <p:pic>
        <p:nvPicPr>
          <p:cNvPr id="12" name="Picture 11">
            <a:extLst>
              <a:ext uri="{FF2B5EF4-FFF2-40B4-BE49-F238E27FC236}">
                <a16:creationId xmlns:a16="http://schemas.microsoft.com/office/drawing/2014/main" xmlns="" id="{747A43F8-2668-C04B-AEFF-C16CD9F65300}"/>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207811" y="6328711"/>
            <a:ext cx="676564" cy="448056"/>
          </a:xfrm>
          <a:prstGeom prst="rect">
            <a:avLst/>
          </a:prstGeom>
        </p:spPr>
      </p:pic>
    </p:spTree>
    <p:extLst>
      <p:ext uri="{BB962C8B-B14F-4D97-AF65-F5344CB8AC3E}">
        <p14:creationId xmlns:p14="http://schemas.microsoft.com/office/powerpoint/2010/main" val="219474488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xmlns="" id="{9F8524DC-0E89-3645-947E-6A6ED2CCE4FA}"/>
              </a:ext>
            </a:extLst>
          </p:cNvPr>
          <p:cNvSpPr>
            <a:spLocks noGrp="1"/>
          </p:cNvSpPr>
          <p:nvPr>
            <p:ph idx="1"/>
          </p:nvPr>
        </p:nvSpPr>
        <p:spPr/>
        <p:txBody>
          <a:bodyPr/>
          <a:lstStyle/>
          <a:p>
            <a:pPr lvl="3"/>
            <a:r>
              <a:rPr lang="en-US" dirty="0"/>
              <a:t>Management is the main audience for an innovation dashboard. The most common audiences are managers (of portfolios, business units, or functions), directors, or VPs. The C-suite is also a common customer for 55% of organizations.</a:t>
            </a:r>
          </a:p>
          <a:p>
            <a:pPr lvl="3"/>
            <a:r>
              <a:rPr lang="en-US" dirty="0"/>
              <a:t>The dashboards are not often used to communicate with the general organization (only for 19% of respondents’ organizations).</a:t>
            </a:r>
          </a:p>
          <a:p>
            <a:pPr lvl="3"/>
            <a:r>
              <a:rPr lang="en-US" dirty="0"/>
              <a:t>Most organizations serve multiple audiences with their innovation dashboards: 81% serve at least three audiences, while 50% serve at least 4. Common audience combinations are:</a:t>
            </a:r>
          </a:p>
          <a:p>
            <a:pPr lvl="4"/>
            <a:r>
              <a:rPr lang="en-US" dirty="0"/>
              <a:t>Portfolio / Business / Functional Manager and above (19% of respondents)</a:t>
            </a:r>
          </a:p>
          <a:p>
            <a:pPr lvl="4"/>
            <a:r>
              <a:rPr lang="en-US" dirty="0"/>
              <a:t>All but the general organization (19%)</a:t>
            </a:r>
          </a:p>
          <a:p>
            <a:pPr lvl="4"/>
            <a:r>
              <a:rPr lang="en-US" dirty="0"/>
              <a:t>Portfolio / Business / Functional Manager and above, excluding the C-suite (14%)</a:t>
            </a:r>
          </a:p>
          <a:p>
            <a:pPr lvl="3"/>
            <a:endParaRPr lang="en-US" dirty="0"/>
          </a:p>
        </p:txBody>
      </p:sp>
      <p:sp>
        <p:nvSpPr>
          <p:cNvPr id="8" name="Text Placeholder 7">
            <a:extLst>
              <a:ext uri="{FF2B5EF4-FFF2-40B4-BE49-F238E27FC236}">
                <a16:creationId xmlns:a16="http://schemas.microsoft.com/office/drawing/2014/main" xmlns="" id="{06A13318-93A2-544D-BA37-FB4E92DD0781}"/>
              </a:ext>
            </a:extLst>
          </p:cNvPr>
          <p:cNvSpPr>
            <a:spLocks noGrp="1"/>
          </p:cNvSpPr>
          <p:nvPr>
            <p:ph type="body" sz="quarter" idx="10"/>
          </p:nvPr>
        </p:nvSpPr>
        <p:spPr/>
        <p:txBody>
          <a:bodyPr/>
          <a:lstStyle/>
          <a:p>
            <a:endParaRPr lang="en-US" dirty="0"/>
          </a:p>
        </p:txBody>
      </p:sp>
      <p:sp>
        <p:nvSpPr>
          <p:cNvPr id="4" name="Title 3">
            <a:extLst>
              <a:ext uri="{FF2B5EF4-FFF2-40B4-BE49-F238E27FC236}">
                <a16:creationId xmlns:a16="http://schemas.microsoft.com/office/drawing/2014/main" xmlns="" id="{4C4A20B5-7A52-2B43-93B2-A618614E4277}"/>
              </a:ext>
            </a:extLst>
          </p:cNvPr>
          <p:cNvSpPr>
            <a:spLocks noGrp="1"/>
          </p:cNvSpPr>
          <p:nvPr>
            <p:ph type="title"/>
          </p:nvPr>
        </p:nvSpPr>
        <p:spPr/>
        <p:txBody>
          <a:bodyPr/>
          <a:lstStyle/>
          <a:p>
            <a:r>
              <a:rPr lang="en-US" dirty="0"/>
              <a:t>The audience for dashboards</a:t>
            </a:r>
          </a:p>
        </p:txBody>
      </p:sp>
      <p:sp>
        <p:nvSpPr>
          <p:cNvPr id="10" name="Text Placeholder 9">
            <a:extLst>
              <a:ext uri="{FF2B5EF4-FFF2-40B4-BE49-F238E27FC236}">
                <a16:creationId xmlns:a16="http://schemas.microsoft.com/office/drawing/2014/main" xmlns="" id="{148D083E-BFF3-034E-BD19-24055809AC2C}"/>
              </a:ext>
            </a:extLst>
          </p:cNvPr>
          <p:cNvSpPr>
            <a:spLocks noGrp="1"/>
          </p:cNvSpPr>
          <p:nvPr>
            <p:ph type="body" sz="quarter" idx="11"/>
          </p:nvPr>
        </p:nvSpPr>
        <p:spPr/>
        <p:txBody>
          <a:bodyPr/>
          <a:lstStyle/>
          <a:p>
            <a:r>
              <a:rPr lang="en-US" dirty="0"/>
              <a:t>Innovation dashboards are predominantly used to communicate with management. Most organizations use dashboards to communicate with multiple management audiences.</a:t>
            </a:r>
          </a:p>
        </p:txBody>
      </p:sp>
      <p:graphicFrame>
        <p:nvGraphicFramePr>
          <p:cNvPr id="12" name="Chart Placeholder 11">
            <a:extLst>
              <a:ext uri="{FF2B5EF4-FFF2-40B4-BE49-F238E27FC236}">
                <a16:creationId xmlns:a16="http://schemas.microsoft.com/office/drawing/2014/main" xmlns="" id="{7EC4C50C-A0E1-AC49-A6E4-2236AD77D1EB}"/>
              </a:ext>
            </a:extLst>
          </p:cNvPr>
          <p:cNvGraphicFramePr>
            <a:graphicFrameLocks noGrp="1"/>
          </p:cNvGraphicFramePr>
          <p:nvPr>
            <p:ph type="chart" sz="quarter" idx="12"/>
            <p:extLst>
              <p:ext uri="{D42A27DB-BD31-4B8C-83A1-F6EECF244321}">
                <p14:modId xmlns:p14="http://schemas.microsoft.com/office/powerpoint/2010/main" val="3503503858"/>
              </p:ext>
            </p:extLst>
          </p:nvPr>
        </p:nvGraphicFramePr>
        <p:xfrm>
          <a:off x="3829050" y="603250"/>
          <a:ext cx="4857750" cy="282575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93486991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xmlns="" id="{9E2EDF38-641E-5447-AF33-C9B438F8A284}"/>
              </a:ext>
            </a:extLst>
          </p:cNvPr>
          <p:cNvSpPr>
            <a:spLocks noGrp="1"/>
          </p:cNvSpPr>
          <p:nvPr>
            <p:ph idx="1"/>
          </p:nvPr>
        </p:nvSpPr>
        <p:spPr>
          <a:xfrm>
            <a:off x="3829078" y="3429000"/>
            <a:ext cx="4857722" cy="2749550"/>
          </a:xfrm>
        </p:spPr>
        <p:txBody>
          <a:bodyPr/>
          <a:lstStyle/>
          <a:p>
            <a:pPr lvl="3"/>
            <a:r>
              <a:rPr lang="en-US" dirty="0"/>
              <a:t>Most of the respondents to this survey were from large organizations: </a:t>
            </a:r>
          </a:p>
          <a:p>
            <a:pPr lvl="4"/>
            <a:r>
              <a:rPr lang="en-US" dirty="0"/>
              <a:t>50% were from organizations with 2017 revenue of at least $5 billion, </a:t>
            </a:r>
          </a:p>
          <a:p>
            <a:pPr lvl="4"/>
            <a:r>
              <a:rPr lang="en-US" dirty="0"/>
              <a:t>80% were from organizations with 2017 revenue of at least $1 billion</a:t>
            </a:r>
          </a:p>
          <a:p>
            <a:pPr lvl="3"/>
            <a:r>
              <a:rPr lang="en-US" dirty="0"/>
              <a:t>The respondents represented organizations from 16 different sectors. The most well represented sector was </a:t>
            </a:r>
            <a:r>
              <a:rPr lang="en-US" i="1" dirty="0"/>
              <a:t>Chemicals, Gases &amp; Advanced Materials </a:t>
            </a:r>
            <a:r>
              <a:rPr lang="en-US" dirty="0"/>
              <a:t>(38% of respondents). No other sector was represented by more than 4 firms.  Most of the remaining sectors fit under the broad umbrellas of manufacturing or industrial firms.</a:t>
            </a:r>
          </a:p>
          <a:p>
            <a:pPr lvl="3"/>
            <a:r>
              <a:rPr lang="en-US" dirty="0"/>
              <a:t>Almost all the organizations represented are for profit companies (60% are publicly traded firms), although there are a small number of government and non-profit organizations.</a:t>
            </a:r>
          </a:p>
          <a:p>
            <a:pPr lvl="3"/>
            <a:endParaRPr lang="en-US" dirty="0"/>
          </a:p>
        </p:txBody>
      </p:sp>
      <p:sp>
        <p:nvSpPr>
          <p:cNvPr id="3" name="Text Placeholder 2">
            <a:extLst>
              <a:ext uri="{FF2B5EF4-FFF2-40B4-BE49-F238E27FC236}">
                <a16:creationId xmlns:a16="http://schemas.microsoft.com/office/drawing/2014/main" xmlns="" id="{8AB74CA6-73A3-3648-8A5B-0B8F1CD4E690}"/>
              </a:ext>
            </a:extLst>
          </p:cNvPr>
          <p:cNvSpPr>
            <a:spLocks noGrp="1"/>
          </p:cNvSpPr>
          <p:nvPr>
            <p:ph type="body" sz="quarter" idx="10"/>
          </p:nvPr>
        </p:nvSpPr>
        <p:spPr/>
        <p:txBody>
          <a:bodyPr/>
          <a:lstStyle/>
          <a:p>
            <a:endParaRPr lang="en-US" dirty="0"/>
          </a:p>
        </p:txBody>
      </p:sp>
      <p:sp>
        <p:nvSpPr>
          <p:cNvPr id="4" name="Title 3">
            <a:extLst>
              <a:ext uri="{FF2B5EF4-FFF2-40B4-BE49-F238E27FC236}">
                <a16:creationId xmlns:a16="http://schemas.microsoft.com/office/drawing/2014/main" xmlns="" id="{5C9A942E-75EF-3948-8A65-F4901BEEC256}"/>
              </a:ext>
            </a:extLst>
          </p:cNvPr>
          <p:cNvSpPr>
            <a:spLocks noGrp="1"/>
          </p:cNvSpPr>
          <p:nvPr>
            <p:ph type="title"/>
          </p:nvPr>
        </p:nvSpPr>
        <p:spPr/>
        <p:txBody>
          <a:bodyPr/>
          <a:lstStyle/>
          <a:p>
            <a:r>
              <a:rPr lang="en-US" dirty="0"/>
              <a:t>Survey demographics</a:t>
            </a:r>
          </a:p>
        </p:txBody>
      </p:sp>
      <p:sp>
        <p:nvSpPr>
          <p:cNvPr id="5" name="Text Placeholder 4">
            <a:extLst>
              <a:ext uri="{FF2B5EF4-FFF2-40B4-BE49-F238E27FC236}">
                <a16:creationId xmlns:a16="http://schemas.microsoft.com/office/drawing/2014/main" xmlns="" id="{D706D940-5407-DA42-8B6B-B43DFC1A6661}"/>
              </a:ext>
            </a:extLst>
          </p:cNvPr>
          <p:cNvSpPr>
            <a:spLocks noGrp="1"/>
          </p:cNvSpPr>
          <p:nvPr>
            <p:ph type="body" sz="quarter" idx="11"/>
          </p:nvPr>
        </p:nvSpPr>
        <p:spPr/>
        <p:txBody>
          <a:bodyPr/>
          <a:lstStyle/>
          <a:p>
            <a:r>
              <a:rPr lang="en-US" dirty="0"/>
              <a:t>Most of the survey respondents were large firms from manufacturing or industrial sectors. </a:t>
            </a:r>
          </a:p>
        </p:txBody>
      </p:sp>
      <p:graphicFrame>
        <p:nvGraphicFramePr>
          <p:cNvPr id="9" name="Chart Placeholder 8">
            <a:extLst>
              <a:ext uri="{FF2B5EF4-FFF2-40B4-BE49-F238E27FC236}">
                <a16:creationId xmlns:a16="http://schemas.microsoft.com/office/drawing/2014/main" xmlns="" id="{BF3BF943-6E3E-FF49-89B4-E8FC6EB6D71B}"/>
              </a:ext>
            </a:extLst>
          </p:cNvPr>
          <p:cNvGraphicFramePr>
            <a:graphicFrameLocks noGrp="1"/>
          </p:cNvGraphicFramePr>
          <p:nvPr>
            <p:ph type="chart" sz="quarter" idx="12"/>
            <p:extLst>
              <p:ext uri="{D42A27DB-BD31-4B8C-83A1-F6EECF244321}">
                <p14:modId xmlns:p14="http://schemas.microsoft.com/office/powerpoint/2010/main" val="3360593603"/>
              </p:ext>
            </p:extLst>
          </p:nvPr>
        </p:nvGraphicFramePr>
        <p:xfrm>
          <a:off x="457200" y="3581400"/>
          <a:ext cx="3181350" cy="259715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8" name="Chart 7">
            <a:extLst>
              <a:ext uri="{FF2B5EF4-FFF2-40B4-BE49-F238E27FC236}">
                <a16:creationId xmlns:a16="http://schemas.microsoft.com/office/drawing/2014/main" xmlns="" id="{C5D93131-63DF-A44B-9458-336648288B92}"/>
              </a:ext>
            </a:extLst>
          </p:cNvPr>
          <p:cNvGraphicFramePr>
            <a:graphicFrameLocks/>
          </p:cNvGraphicFramePr>
          <p:nvPr>
            <p:extLst>
              <p:ext uri="{D42A27DB-BD31-4B8C-83A1-F6EECF244321}">
                <p14:modId xmlns:p14="http://schemas.microsoft.com/office/powerpoint/2010/main" val="1490517339"/>
              </p:ext>
            </p:extLst>
          </p:nvPr>
        </p:nvGraphicFramePr>
        <p:xfrm>
          <a:off x="3829078" y="685800"/>
          <a:ext cx="4878791" cy="2427204"/>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1913342120"/>
      </p:ext>
    </p:extLst>
  </p:cSld>
  <p:clrMapOvr>
    <a:masterClrMapping/>
  </p:clrMapOvr>
</p:sld>
</file>

<file path=ppt/theme/theme1.xml><?xml version="1.0" encoding="utf-8"?>
<a:theme xmlns:a="http://schemas.openxmlformats.org/drawingml/2006/main" name="Modern Swiss">
  <a:themeElements>
    <a:clrScheme name="IRI Colors">
      <a:dk1>
        <a:srgbClr val="000000"/>
      </a:dk1>
      <a:lt1>
        <a:srgbClr val="FFFFFF"/>
      </a:lt1>
      <a:dk2>
        <a:srgbClr val="455560"/>
      </a:dk2>
      <a:lt2>
        <a:srgbClr val="ECECEC"/>
      </a:lt2>
      <a:accent1>
        <a:srgbClr val="FF9012"/>
      </a:accent1>
      <a:accent2>
        <a:srgbClr val="4A3146"/>
      </a:accent2>
      <a:accent3>
        <a:srgbClr val="A3A3A3"/>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2"/>
        </a:solidFill>
        <a:ln>
          <a:noFill/>
        </a:ln>
        <a:effectLst>
          <a:outerShdw dist="38100" dir="5400000" algn="t" rotWithShape="0">
            <a:schemeClr val="bg2">
              <a:alpha val="20000"/>
            </a:schemeClr>
          </a:outerShdw>
        </a:effectLst>
      </a:spPr>
      <a:bodyPr rtlCol="0" anchor="ctr"/>
      <a:lstStyle>
        <a:defPPr algn="ctr">
          <a:lnSpc>
            <a:spcPct val="95000"/>
          </a:lnSpc>
          <a:defRPr b="1" dirty="0" smtClean="0">
            <a:solidFill>
              <a:schemeClr val="tx2"/>
            </a:solidFill>
            <a:latin typeface="+mj-lt"/>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theme>
</file>

<file path=ppt/theme/theme2.xml><?xml version="1.0" encoding="utf-8"?>
<a:theme xmlns:a="http://schemas.openxmlformats.org/drawingml/2006/main" name="Office Theme">
  <a:themeElements>
    <a:clrScheme name="Modern Swiss">
      <a:dk1>
        <a:sysClr val="windowText" lastClr="000000"/>
      </a:dk1>
      <a:lt1>
        <a:sysClr val="window" lastClr="FFFFFF"/>
      </a:lt1>
      <a:dk2>
        <a:srgbClr val="3C3D3E"/>
      </a:dk2>
      <a:lt2>
        <a:srgbClr val="999683"/>
      </a:lt2>
      <a:accent1>
        <a:srgbClr val="E34A06"/>
      </a:accent1>
      <a:accent2>
        <a:srgbClr val="31CCE8"/>
      </a:accent2>
      <a:accent3>
        <a:srgbClr val="C1C139"/>
      </a:accent3>
      <a:accent4>
        <a:srgbClr val="118E97"/>
      </a:accent4>
      <a:accent5>
        <a:srgbClr val="F9BD03"/>
      </a:accent5>
      <a:accent6>
        <a:srgbClr val="407026"/>
      </a:accent6>
      <a:hlink>
        <a:srgbClr val="3C3D3E"/>
      </a:hlink>
      <a:folHlink>
        <a:srgbClr val="999683"/>
      </a:folHlink>
    </a:clrScheme>
    <a:fontScheme name="Modern Swiss">
      <a:majorFont>
        <a:latin typeface="Arial"/>
        <a:ea typeface=""/>
        <a:cs typeface=""/>
      </a:majorFont>
      <a:minorFont>
        <a:latin typeface="Microsoft New Tai Lue"/>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Modern Swiss">
      <a:dk1>
        <a:sysClr val="windowText" lastClr="000000"/>
      </a:dk1>
      <a:lt1>
        <a:sysClr val="window" lastClr="FFFFFF"/>
      </a:lt1>
      <a:dk2>
        <a:srgbClr val="3C3D3E"/>
      </a:dk2>
      <a:lt2>
        <a:srgbClr val="999683"/>
      </a:lt2>
      <a:accent1>
        <a:srgbClr val="E34A06"/>
      </a:accent1>
      <a:accent2>
        <a:srgbClr val="31CCE8"/>
      </a:accent2>
      <a:accent3>
        <a:srgbClr val="C1C139"/>
      </a:accent3>
      <a:accent4>
        <a:srgbClr val="118E97"/>
      </a:accent4>
      <a:accent5>
        <a:srgbClr val="F9BD03"/>
      </a:accent5>
      <a:accent6>
        <a:srgbClr val="407026"/>
      </a:accent6>
      <a:hlink>
        <a:srgbClr val="3C3D3E"/>
      </a:hlink>
      <a:folHlink>
        <a:srgbClr val="999683"/>
      </a:folHlink>
    </a:clrScheme>
    <a:fontScheme name="Modern Swiss">
      <a:majorFont>
        <a:latin typeface="Arial"/>
        <a:ea typeface=""/>
        <a:cs typeface=""/>
      </a:majorFont>
      <a:minorFont>
        <a:latin typeface="Microsoft New Tai Lue"/>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28494</TotalTime>
  <Words>8665</Words>
  <Application>Microsoft Office PowerPoint</Application>
  <PresentationFormat>On-screen Show (4:3)</PresentationFormat>
  <Paragraphs>708</Paragraphs>
  <Slides>50</Slides>
  <Notes>50</Notes>
  <HiddenSlides>0</HiddenSlides>
  <MMClips>0</MMClips>
  <ScaleCrop>false</ScaleCrop>
  <HeadingPairs>
    <vt:vector size="4" baseType="variant">
      <vt:variant>
        <vt:lpstr>Theme</vt:lpstr>
      </vt:variant>
      <vt:variant>
        <vt:i4>1</vt:i4>
      </vt:variant>
      <vt:variant>
        <vt:lpstr>Slide Titles</vt:lpstr>
      </vt:variant>
      <vt:variant>
        <vt:i4>50</vt:i4>
      </vt:variant>
    </vt:vector>
  </HeadingPairs>
  <TitlesOfParts>
    <vt:vector size="51" baseType="lpstr">
      <vt:lpstr>Modern Swiss</vt:lpstr>
      <vt:lpstr>Innovation dashboard practices report</vt:lpstr>
      <vt:lpstr>Acknowledgements</vt:lpstr>
      <vt:lpstr>contents</vt:lpstr>
      <vt:lpstr>Introduction</vt:lpstr>
      <vt:lpstr>Part 1</vt:lpstr>
      <vt:lpstr>Who uses innovation dashboards?</vt:lpstr>
      <vt:lpstr>Are dashboards used?</vt:lpstr>
      <vt:lpstr>The audience for dashboards</vt:lpstr>
      <vt:lpstr>Survey demographics</vt:lpstr>
      <vt:lpstr>What information is on innovation dashboards?</vt:lpstr>
      <vt:lpstr>What information is on innovation dashboards?</vt:lpstr>
      <vt:lpstr>Potential project Value</vt:lpstr>
      <vt:lpstr>Accounting for project Value</vt:lpstr>
      <vt:lpstr>Project risk</vt:lpstr>
      <vt:lpstr>Risk versus resources</vt:lpstr>
      <vt:lpstr>Project success</vt:lpstr>
      <vt:lpstr>Categorizing projects</vt:lpstr>
      <vt:lpstr>Deep Dive: metric effectiveness</vt:lpstr>
      <vt:lpstr>Effectiveness of project status metrics</vt:lpstr>
      <vt:lpstr>Effectiveness of project risk metrics</vt:lpstr>
      <vt:lpstr>What information is on innovation dashboards?</vt:lpstr>
      <vt:lpstr>Categorizing the portfolio</vt:lpstr>
      <vt:lpstr>Portfolio’s strategic alignment</vt:lpstr>
      <vt:lpstr>What information is on innovation dashboards?</vt:lpstr>
      <vt:lpstr>The State of innovation</vt:lpstr>
      <vt:lpstr>What information is on innovation dashboards?</vt:lpstr>
      <vt:lpstr>Changing innovation practice</vt:lpstr>
      <vt:lpstr>How are dashboards set up and managed?</vt:lpstr>
      <vt:lpstr>One dashboard or many?</vt:lpstr>
      <vt:lpstr>frequency  of updating &amp; Communication</vt:lpstr>
      <vt:lpstr>Development &amp; software tools</vt:lpstr>
      <vt:lpstr>Responsibility for updating</vt:lpstr>
      <vt:lpstr>Retaining projects past completion</vt:lpstr>
      <vt:lpstr>Reviewing the dashboard</vt:lpstr>
      <vt:lpstr>Part 2</vt:lpstr>
      <vt:lpstr>Example Dashboard</vt:lpstr>
      <vt:lpstr>Dashboard framework and format</vt:lpstr>
      <vt:lpstr>IMPACT</vt:lpstr>
      <vt:lpstr>EXECUTION</vt:lpstr>
      <vt:lpstr>Foundational elements</vt:lpstr>
      <vt:lpstr>IRI’s prior work on innovation metrics &amp; measurement systems </vt:lpstr>
      <vt:lpstr>Technology value pyramid</vt:lpstr>
      <vt:lpstr>Applying the TVP</vt:lpstr>
      <vt:lpstr>TVP and the current survey</vt:lpstr>
      <vt:lpstr>Metrics over time</vt:lpstr>
      <vt:lpstr>How to establish your own innovation dashboard</vt:lpstr>
      <vt:lpstr>Overview</vt:lpstr>
      <vt:lpstr>How to establish your own dashboard</vt:lpstr>
      <vt:lpstr>How to establish your own dashboard</vt:lpstr>
      <vt:lpstr>How to establish your own dashboard</vt:lpstr>
    </vt:vector>
  </TitlesOfParts>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Introduction to Commodore Innovation</dc:title>
  <dc:creator>Lee Green</dc:creator>
  <cp:lastModifiedBy>Gabriella Herzberg</cp:lastModifiedBy>
  <cp:revision>484</cp:revision>
  <cp:lastPrinted>2018-09-05T19:41:39Z</cp:lastPrinted>
  <dcterms:created xsi:type="dcterms:W3CDTF">2014-02-07T03:47:22Z</dcterms:created>
  <dcterms:modified xsi:type="dcterms:W3CDTF">2018-09-14T20:21:01Z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XPowerLiteLastOptimized">
    <vt:lpwstr>1166664</vt:lpwstr>
  </property>
  <property fmtid="{D5CDD505-2E9C-101B-9397-08002B2CF9AE}" pid="3" name="NXPowerLiteSettings">
    <vt:lpwstr>F980073804F000</vt:lpwstr>
  </property>
  <property fmtid="{D5CDD505-2E9C-101B-9397-08002B2CF9AE}" pid="4" name="NXPowerLiteVersion">
    <vt:lpwstr>D5.0.2</vt:lpwstr>
  </property>
</Properties>
</file>