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74" r:id="rId5"/>
    <p:sldId id="262" r:id="rId6"/>
    <p:sldId id="265" r:id="rId7"/>
    <p:sldId id="276" r:id="rId8"/>
    <p:sldId id="283" r:id="rId9"/>
    <p:sldId id="266" r:id="rId10"/>
    <p:sldId id="277" r:id="rId11"/>
    <p:sldId id="284" r:id="rId12"/>
    <p:sldId id="267" r:id="rId13"/>
    <p:sldId id="278" r:id="rId14"/>
    <p:sldId id="285" r:id="rId15"/>
    <p:sldId id="268" r:id="rId16"/>
    <p:sldId id="279" r:id="rId17"/>
    <p:sldId id="286" r:id="rId18"/>
    <p:sldId id="269" r:id="rId19"/>
    <p:sldId id="280" r:id="rId20"/>
    <p:sldId id="287" r:id="rId21"/>
    <p:sldId id="270" r:id="rId22"/>
    <p:sldId id="281" r:id="rId23"/>
    <p:sldId id="288" r:id="rId24"/>
    <p:sldId id="272" r:id="rId25"/>
    <p:sldId id="282" r:id="rId26"/>
    <p:sldId id="289" r:id="rId27"/>
    <p:sldId id="260" r:id="rId28"/>
    <p:sldId id="261" r:id="rId29"/>
    <p:sldId id="273" r:id="rId30"/>
    <p:sldId id="26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5" autoAdjust="0"/>
  </p:normalViewPr>
  <p:slideViewPr>
    <p:cSldViewPr snapToGrid="0">
      <p:cViewPr varScale="1">
        <p:scale>
          <a:sx n="77" d="100"/>
          <a:sy n="77" d="100"/>
        </p:scale>
        <p:origin x="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EC9E34B-0834-4B1C-A569-BDB2ED54FFC9}" type="datetimeFigureOut">
              <a:rPr lang="en-US" smtClean="0"/>
              <a:t>4/9/2021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16396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C9E34B-0834-4B1C-A569-BDB2ED54FFC9}"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91308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C9E34B-0834-4B1C-A569-BDB2ED54FFC9}" type="datetimeFigureOut">
              <a:rPr lang="en-US" smtClean="0"/>
              <a:t>4/9/2021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205234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C9E34B-0834-4B1C-A569-BDB2ED54FFC9}" type="datetimeFigureOut">
              <a:rPr lang="en-US" smtClean="0"/>
              <a:t>4/9/2021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1EDC48F-3F85-4C81-B4CD-0928942C16B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5446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EC9E34B-0834-4B1C-A569-BDB2ED54FFC9}" type="datetimeFigureOut">
              <a:rPr lang="en-US" smtClean="0"/>
              <a:t>4/9/2021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3945236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EC9E34B-0834-4B1C-A569-BDB2ED54FFC9}"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241566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EC9E34B-0834-4B1C-A569-BDB2ED54FFC9}"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34304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C9E34B-0834-4B1C-A569-BDB2ED54FFC9}"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16452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EC9E34B-0834-4B1C-A569-BDB2ED54FFC9}" type="datetimeFigureOut">
              <a:rPr lang="en-US" smtClean="0"/>
              <a:t>4/9/2021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239937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C9E34B-0834-4B1C-A569-BDB2ED54FFC9}"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427848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EC9E34B-0834-4B1C-A569-BDB2ED54FFC9}" type="datetimeFigureOut">
              <a:rPr lang="en-US" smtClean="0"/>
              <a:t>4/9/2021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365990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C9E34B-0834-4B1C-A569-BDB2ED54FFC9}"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172834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C9E34B-0834-4B1C-A569-BDB2ED54FFC9}"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68385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C9E34B-0834-4B1C-A569-BDB2ED54FFC9}"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371980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9E34B-0834-4B1C-A569-BDB2ED54FFC9}"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382386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C9E34B-0834-4B1C-A569-BDB2ED54FFC9}"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28799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C9E34B-0834-4B1C-A569-BDB2ED54FFC9}"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DC48F-3F85-4C81-B4CD-0928942C16B1}" type="slidenum">
              <a:rPr lang="en-US" smtClean="0"/>
              <a:t>‹#›</a:t>
            </a:fld>
            <a:endParaRPr lang="en-US"/>
          </a:p>
        </p:txBody>
      </p:sp>
    </p:spTree>
    <p:extLst>
      <p:ext uri="{BB962C8B-B14F-4D97-AF65-F5344CB8AC3E}">
        <p14:creationId xmlns:p14="http://schemas.microsoft.com/office/powerpoint/2010/main" val="218321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C9E34B-0834-4B1C-A569-BDB2ED54FFC9}" type="datetimeFigureOut">
              <a:rPr lang="en-US" smtClean="0"/>
              <a:t>4/9/2021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EDC48F-3F85-4C81-B4CD-0928942C16B1}" type="slidenum">
              <a:rPr lang="en-US" smtClean="0"/>
              <a:t>‹#›</a:t>
            </a:fld>
            <a:endParaRPr lang="en-US"/>
          </a:p>
        </p:txBody>
      </p:sp>
    </p:spTree>
    <p:extLst>
      <p:ext uri="{BB962C8B-B14F-4D97-AF65-F5344CB8AC3E}">
        <p14:creationId xmlns:p14="http://schemas.microsoft.com/office/powerpoint/2010/main" val="26674773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lobalresearch.ca/new-politics-disablement-mike-oliver/567103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donkeyhotey/5666047820"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bcmrt.blogspot.com/2017/"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mcgougj@wwu.edu" TargetMode="External"/><Relationship Id="rId2" Type="http://schemas.openxmlformats.org/officeDocument/2006/relationships/hyperlink" Target="mailto:mgerard@bt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99872288@N00/366277414"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BD00-25C9-4BF3-9006-16CFEAB3B893}"/>
              </a:ext>
            </a:extLst>
          </p:cNvPr>
          <p:cNvSpPr>
            <a:spLocks noGrp="1"/>
          </p:cNvSpPr>
          <p:nvPr>
            <p:ph type="ctrTitle"/>
          </p:nvPr>
        </p:nvSpPr>
        <p:spPr/>
        <p:txBody>
          <a:bodyPr/>
          <a:lstStyle/>
          <a:p>
            <a:r>
              <a:rPr lang="en-US" b="1" dirty="0"/>
              <a:t>Disability Services 101</a:t>
            </a:r>
          </a:p>
        </p:txBody>
      </p:sp>
      <p:sp>
        <p:nvSpPr>
          <p:cNvPr id="3" name="Subtitle 2">
            <a:extLst>
              <a:ext uri="{FF2B5EF4-FFF2-40B4-BE49-F238E27FC236}">
                <a16:creationId xmlns:a16="http://schemas.microsoft.com/office/drawing/2014/main" id="{53ACB7DC-6240-428E-8E97-99826A7FA4D6}"/>
              </a:ext>
            </a:extLst>
          </p:cNvPr>
          <p:cNvSpPr>
            <a:spLocks noGrp="1"/>
          </p:cNvSpPr>
          <p:nvPr>
            <p:ph type="subTitle" idx="1"/>
          </p:nvPr>
        </p:nvSpPr>
        <p:spPr/>
        <p:txBody>
          <a:bodyPr>
            <a:normAutofit/>
          </a:bodyPr>
          <a:lstStyle/>
          <a:p>
            <a:r>
              <a:rPr lang="en-US" sz="2800" b="1" dirty="0"/>
              <a:t>Critical lenses used in our work</a:t>
            </a:r>
          </a:p>
        </p:txBody>
      </p:sp>
    </p:spTree>
    <p:extLst>
      <p:ext uri="{BB962C8B-B14F-4D97-AF65-F5344CB8AC3E}">
        <p14:creationId xmlns:p14="http://schemas.microsoft.com/office/powerpoint/2010/main" val="191901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F21D-5856-48C9-BBCE-1FFAD5949DFE}"/>
              </a:ext>
            </a:extLst>
          </p:cNvPr>
          <p:cNvSpPr>
            <a:spLocks noGrp="1"/>
          </p:cNvSpPr>
          <p:nvPr>
            <p:ph type="title"/>
          </p:nvPr>
        </p:nvSpPr>
        <p:spPr/>
        <p:txBody>
          <a:bodyPr/>
          <a:lstStyle/>
          <a:p>
            <a:r>
              <a:rPr lang="en-US" b="1" dirty="0"/>
              <a:t>COMPLIANCE LENS - VALUES</a:t>
            </a:r>
          </a:p>
        </p:txBody>
      </p:sp>
      <p:sp>
        <p:nvSpPr>
          <p:cNvPr id="3" name="Content Placeholder 2">
            <a:extLst>
              <a:ext uri="{FF2B5EF4-FFF2-40B4-BE49-F238E27FC236}">
                <a16:creationId xmlns:a16="http://schemas.microsoft.com/office/drawing/2014/main" id="{D405CB70-F7AA-4C81-8479-A8E1F931B21D}"/>
              </a:ext>
            </a:extLst>
          </p:cNvPr>
          <p:cNvSpPr>
            <a:spLocks noGrp="1"/>
          </p:cNvSpPr>
          <p:nvPr>
            <p:ph idx="1"/>
          </p:nvPr>
        </p:nvSpPr>
        <p:spPr>
          <a:xfrm>
            <a:off x="5009226" y="2176805"/>
            <a:ext cx="7069998" cy="4024125"/>
          </a:xfrm>
        </p:spPr>
        <p:txBody>
          <a:bodyPr/>
          <a:lstStyle/>
          <a:p>
            <a:pPr lvl="1"/>
            <a:r>
              <a:rPr lang="en-US" b="1" dirty="0"/>
              <a:t>Expedience</a:t>
            </a:r>
          </a:p>
          <a:p>
            <a:pPr lvl="1"/>
            <a:r>
              <a:rPr lang="en-US" b="1" dirty="0"/>
              <a:t>Institutional/Instructor Protection</a:t>
            </a:r>
          </a:p>
          <a:p>
            <a:pPr lvl="1"/>
            <a:r>
              <a:rPr lang="en-US" b="1" dirty="0"/>
              <a:t>Safe</a:t>
            </a:r>
          </a:p>
          <a:p>
            <a:pPr lvl="1"/>
            <a:r>
              <a:rPr lang="en-US" b="1" dirty="0"/>
              <a:t>Consistency of process, </a:t>
            </a:r>
            <a:r>
              <a:rPr lang="en-US" b="1" i="1" dirty="0"/>
              <a:t>but not the same accommodation for everyone</a:t>
            </a:r>
          </a:p>
          <a:p>
            <a:pPr lvl="1"/>
            <a:r>
              <a:rPr lang="en-US" b="1" dirty="0"/>
              <a:t>Establishing the low bar</a:t>
            </a:r>
          </a:p>
          <a:p>
            <a:pPr lvl="2"/>
            <a:r>
              <a:rPr lang="en-US" b="1" dirty="0"/>
              <a:t>Minimal compliance requirement</a:t>
            </a:r>
          </a:p>
          <a:p>
            <a:pPr lvl="2"/>
            <a:r>
              <a:rPr lang="en-US" b="1" dirty="0"/>
              <a:t>Moving up to social justice?</a:t>
            </a:r>
          </a:p>
          <a:p>
            <a:pPr lvl="1"/>
            <a:endParaRPr lang="en-US" dirty="0"/>
          </a:p>
        </p:txBody>
      </p:sp>
      <p:pic>
        <p:nvPicPr>
          <p:cNvPr id="3076" name="Picture 4" descr="Medical vs. social model of disability – scale with Medical Model on one side and Social Model on the other, evenly weighted">
            <a:extLst>
              <a:ext uri="{FF2B5EF4-FFF2-40B4-BE49-F238E27FC236}">
                <a16:creationId xmlns:a16="http://schemas.microsoft.com/office/drawing/2014/main" id="{B6F6AAC7-0548-46A9-8E06-A1D316EDD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932" y="2081815"/>
            <a:ext cx="2763536" cy="2756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54504D-10C6-476D-8796-A4E57439929D}"/>
              </a:ext>
            </a:extLst>
          </p:cNvPr>
          <p:cNvSpPr txBox="1"/>
          <p:nvPr/>
        </p:nvSpPr>
        <p:spPr>
          <a:xfrm>
            <a:off x="861134" y="5193437"/>
            <a:ext cx="5308847" cy="553998"/>
          </a:xfrm>
          <a:prstGeom prst="rect">
            <a:avLst/>
          </a:prstGeom>
          <a:noFill/>
        </p:spPr>
        <p:txBody>
          <a:bodyPr wrap="square" rtlCol="0">
            <a:spAutoFit/>
          </a:bodyPr>
          <a:lstStyle/>
          <a:p>
            <a:r>
              <a:rPr lang="en-US" sz="1000" dirty="0" err="1"/>
              <a:t>Retrived</a:t>
            </a:r>
            <a:r>
              <a:rPr lang="en-US" sz="1000" dirty="0"/>
              <a:t> from: https://airedalestammeringtherapy.wordpress.com/2020/02/20/medical-vs-social-model-of-disability-the-absolutist-adherence-to-either-is-whats-damaging/</a:t>
            </a:r>
          </a:p>
        </p:txBody>
      </p:sp>
    </p:spTree>
    <p:extLst>
      <p:ext uri="{BB962C8B-B14F-4D97-AF65-F5344CB8AC3E}">
        <p14:creationId xmlns:p14="http://schemas.microsoft.com/office/powerpoint/2010/main" val="78862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F2D4-6DA3-451A-9BD1-3F61A4EF8298}"/>
              </a:ext>
            </a:extLst>
          </p:cNvPr>
          <p:cNvSpPr>
            <a:spLocks noGrp="1"/>
          </p:cNvSpPr>
          <p:nvPr>
            <p:ph type="title"/>
          </p:nvPr>
        </p:nvSpPr>
        <p:spPr/>
        <p:txBody>
          <a:bodyPr/>
          <a:lstStyle/>
          <a:p>
            <a:r>
              <a:rPr lang="en-US" b="1" dirty="0"/>
              <a:t>The Compliance Lens Asks</a:t>
            </a:r>
          </a:p>
        </p:txBody>
      </p:sp>
      <p:sp>
        <p:nvSpPr>
          <p:cNvPr id="3" name="Content Placeholder 2">
            <a:extLst>
              <a:ext uri="{FF2B5EF4-FFF2-40B4-BE49-F238E27FC236}">
                <a16:creationId xmlns:a16="http://schemas.microsoft.com/office/drawing/2014/main" id="{D0DB3D27-2831-42FD-A7B2-CD15889DB8C1}"/>
              </a:ext>
            </a:extLst>
          </p:cNvPr>
          <p:cNvSpPr>
            <a:spLocks noGrp="1"/>
          </p:cNvSpPr>
          <p:nvPr>
            <p:ph idx="1"/>
          </p:nvPr>
        </p:nvSpPr>
        <p:spPr/>
        <p:txBody>
          <a:bodyPr/>
          <a:lstStyle/>
          <a:p>
            <a:pPr marL="0" indent="0">
              <a:buNone/>
            </a:pPr>
            <a:r>
              <a:rPr lang="en-US" sz="3200" b="1" dirty="0"/>
              <a:t>What Federal, local or state laws/policies might apply to the situation and inform my response?</a:t>
            </a:r>
          </a:p>
          <a:p>
            <a:endParaRPr lang="en-US" dirty="0"/>
          </a:p>
        </p:txBody>
      </p:sp>
    </p:spTree>
    <p:extLst>
      <p:ext uri="{BB962C8B-B14F-4D97-AF65-F5344CB8AC3E}">
        <p14:creationId xmlns:p14="http://schemas.microsoft.com/office/powerpoint/2010/main" val="87787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6DCF-AC96-4DCC-8476-D30D698E5440}"/>
              </a:ext>
            </a:extLst>
          </p:cNvPr>
          <p:cNvSpPr>
            <a:spLocks noGrp="1"/>
          </p:cNvSpPr>
          <p:nvPr>
            <p:ph type="title"/>
          </p:nvPr>
        </p:nvSpPr>
        <p:spPr>
          <a:xfrm>
            <a:off x="1720158" y="764373"/>
            <a:ext cx="9786042" cy="1293028"/>
          </a:xfrm>
        </p:spPr>
        <p:txBody>
          <a:bodyPr/>
          <a:lstStyle/>
          <a:p>
            <a:r>
              <a:rPr lang="en-US" b="1" dirty="0"/>
              <a:t>Disability studies / Civil rights Lens</a:t>
            </a:r>
            <a:endParaRPr lang="en-US" dirty="0"/>
          </a:p>
        </p:txBody>
      </p:sp>
      <p:sp>
        <p:nvSpPr>
          <p:cNvPr id="3" name="Content Placeholder 2">
            <a:extLst>
              <a:ext uri="{FF2B5EF4-FFF2-40B4-BE49-F238E27FC236}">
                <a16:creationId xmlns:a16="http://schemas.microsoft.com/office/drawing/2014/main" id="{DD3E2F80-0D95-40EF-BF3E-4F4E78D407B3}"/>
              </a:ext>
            </a:extLst>
          </p:cNvPr>
          <p:cNvSpPr>
            <a:spLocks noGrp="1"/>
          </p:cNvSpPr>
          <p:nvPr>
            <p:ph idx="1"/>
          </p:nvPr>
        </p:nvSpPr>
        <p:spPr>
          <a:xfrm>
            <a:off x="685800" y="2194560"/>
            <a:ext cx="4605291" cy="4024125"/>
          </a:xfrm>
        </p:spPr>
        <p:txBody>
          <a:bodyPr>
            <a:normAutofit fontScale="92500" lnSpcReduction="20000"/>
          </a:bodyPr>
          <a:lstStyle/>
          <a:p>
            <a:r>
              <a:rPr lang="en-US" sz="2800" b="1" dirty="0"/>
              <a:t>Disability as a social construct.</a:t>
            </a:r>
          </a:p>
          <a:p>
            <a:r>
              <a:rPr lang="en-US" sz="2800" b="1" dirty="0"/>
              <a:t>Internalized ableism can be a source of shame.</a:t>
            </a:r>
          </a:p>
          <a:p>
            <a:r>
              <a:rPr lang="en-US" sz="2800" b="1" dirty="0"/>
              <a:t>There is a history of marginalization, separation, and civil rights activism that clearly extends to today.</a:t>
            </a:r>
          </a:p>
          <a:p>
            <a:r>
              <a:rPr lang="en-US" sz="2800" b="1" dirty="0"/>
              <a:t>Be mindful of power and privilege dynamics in engaging with students.</a:t>
            </a:r>
          </a:p>
          <a:p>
            <a:endParaRPr lang="en-US" dirty="0"/>
          </a:p>
        </p:txBody>
      </p:sp>
      <p:sp>
        <p:nvSpPr>
          <p:cNvPr id="4" name="TextBox 3">
            <a:extLst>
              <a:ext uri="{FF2B5EF4-FFF2-40B4-BE49-F238E27FC236}">
                <a16:creationId xmlns:a16="http://schemas.microsoft.com/office/drawing/2014/main" id="{9AA1B628-C906-4FEE-B4ED-E1B1C48C2E0A}"/>
              </a:ext>
            </a:extLst>
          </p:cNvPr>
          <p:cNvSpPr txBox="1"/>
          <p:nvPr/>
        </p:nvSpPr>
        <p:spPr>
          <a:xfrm>
            <a:off x="6418555" y="2361460"/>
            <a:ext cx="4935985" cy="2862322"/>
          </a:xfrm>
          <a:prstGeom prst="rect">
            <a:avLst/>
          </a:prstGeom>
          <a:solidFill>
            <a:schemeClr val="accent1"/>
          </a:solidFill>
        </p:spPr>
        <p:txBody>
          <a:bodyPr wrap="square" rtlCol="0">
            <a:spAutoFit/>
          </a:bodyPr>
          <a:lstStyle/>
          <a:p>
            <a:r>
              <a:rPr lang="en-US" sz="2000" b="1" dirty="0"/>
              <a:t>“It is not individual limitations, of whatever kind, which are the cause of the problem, but society’s failure to provide appropriate services and adequately ensure the needs of disabled people are taken into account in its social organization</a:t>
            </a:r>
          </a:p>
          <a:p>
            <a:endParaRPr lang="en-US" sz="2000" b="1" dirty="0"/>
          </a:p>
          <a:p>
            <a:r>
              <a:rPr lang="en-US" sz="2000" b="1" dirty="0"/>
              <a:t>~Michael Oliver</a:t>
            </a:r>
          </a:p>
        </p:txBody>
      </p:sp>
      <p:sp>
        <p:nvSpPr>
          <p:cNvPr id="5" name="TextBox 4">
            <a:extLst>
              <a:ext uri="{FF2B5EF4-FFF2-40B4-BE49-F238E27FC236}">
                <a16:creationId xmlns:a16="http://schemas.microsoft.com/office/drawing/2014/main" id="{737397F4-32EE-4819-B9DB-698D689DA05C}"/>
              </a:ext>
            </a:extLst>
          </p:cNvPr>
          <p:cNvSpPr txBox="1"/>
          <p:nvPr/>
        </p:nvSpPr>
        <p:spPr>
          <a:xfrm>
            <a:off x="6342724" y="5295355"/>
            <a:ext cx="5087645" cy="738664"/>
          </a:xfrm>
          <a:prstGeom prst="rect">
            <a:avLst/>
          </a:prstGeom>
          <a:noFill/>
        </p:spPr>
        <p:txBody>
          <a:bodyPr wrap="square" rtlCol="0">
            <a:spAutoFit/>
          </a:bodyPr>
          <a:lstStyle/>
          <a:p>
            <a:r>
              <a:rPr lang="en-US" sz="1400" dirty="0"/>
              <a:t>For more information: </a:t>
            </a:r>
            <a:r>
              <a:rPr lang="en-US" sz="1400" dirty="0">
                <a:hlinkClick r:id="rId2"/>
              </a:rPr>
              <a:t>https://www.globalresearch.ca/new-politics-disablement-mike-oliver/5671034</a:t>
            </a:r>
            <a:endParaRPr lang="en-US" sz="1400" dirty="0"/>
          </a:p>
        </p:txBody>
      </p:sp>
    </p:spTree>
    <p:extLst>
      <p:ext uri="{BB962C8B-B14F-4D97-AF65-F5344CB8AC3E}">
        <p14:creationId xmlns:p14="http://schemas.microsoft.com/office/powerpoint/2010/main" val="295154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6408-CD1B-4525-9DB4-8D7CC8F5A503}"/>
              </a:ext>
            </a:extLst>
          </p:cNvPr>
          <p:cNvSpPr>
            <a:spLocks noGrp="1"/>
          </p:cNvSpPr>
          <p:nvPr>
            <p:ph type="title"/>
          </p:nvPr>
        </p:nvSpPr>
        <p:spPr/>
        <p:txBody>
          <a:bodyPr/>
          <a:lstStyle/>
          <a:p>
            <a:r>
              <a:rPr lang="en-US" b="1" dirty="0"/>
              <a:t>CIVIL RIGHTS LENS - VALUES</a:t>
            </a:r>
          </a:p>
        </p:txBody>
      </p:sp>
      <p:sp>
        <p:nvSpPr>
          <p:cNvPr id="3" name="Content Placeholder 2">
            <a:extLst>
              <a:ext uri="{FF2B5EF4-FFF2-40B4-BE49-F238E27FC236}">
                <a16:creationId xmlns:a16="http://schemas.microsoft.com/office/drawing/2014/main" id="{3F4EB88B-DB47-4DE3-835A-D3CDB63C3962}"/>
              </a:ext>
            </a:extLst>
          </p:cNvPr>
          <p:cNvSpPr>
            <a:spLocks noGrp="1"/>
          </p:cNvSpPr>
          <p:nvPr>
            <p:ph idx="1"/>
          </p:nvPr>
        </p:nvSpPr>
        <p:spPr>
          <a:xfrm>
            <a:off x="898865" y="2558545"/>
            <a:ext cx="4134775" cy="4024125"/>
          </a:xfrm>
        </p:spPr>
        <p:txBody>
          <a:bodyPr>
            <a:normAutofit/>
          </a:bodyPr>
          <a:lstStyle/>
          <a:p>
            <a:r>
              <a:rPr lang="en-US" sz="2400" b="1" dirty="0"/>
              <a:t>Values</a:t>
            </a:r>
          </a:p>
          <a:p>
            <a:pPr lvl="1"/>
            <a:r>
              <a:rPr lang="en-US" sz="2400" b="1" dirty="0"/>
              <a:t>Admission that systemic oppression exists</a:t>
            </a:r>
          </a:p>
          <a:p>
            <a:pPr lvl="1"/>
            <a:r>
              <a:rPr lang="en-US" sz="2400" b="1" dirty="0"/>
              <a:t>Recognition of institutionalized ableism</a:t>
            </a:r>
          </a:p>
          <a:p>
            <a:pPr lvl="1"/>
            <a:r>
              <a:rPr lang="en-US" sz="2400" b="1" dirty="0"/>
              <a:t>Desire to be an ally</a:t>
            </a:r>
          </a:p>
        </p:txBody>
      </p:sp>
      <p:pic>
        <p:nvPicPr>
          <p:cNvPr id="4098" name="Picture 2" descr="An overhead view of demonstrators, many with signs, during a disability rights march.">
            <a:extLst>
              <a:ext uri="{FF2B5EF4-FFF2-40B4-BE49-F238E27FC236}">
                <a16:creationId xmlns:a16="http://schemas.microsoft.com/office/drawing/2014/main" id="{55F7C561-A3EC-4E46-8DE6-F662FEBD7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053" y="2260447"/>
            <a:ext cx="5083761" cy="36067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D8168E-ED51-4E53-A148-B1B9C58C9852}"/>
              </a:ext>
            </a:extLst>
          </p:cNvPr>
          <p:cNvSpPr txBox="1"/>
          <p:nvPr/>
        </p:nvSpPr>
        <p:spPr>
          <a:xfrm>
            <a:off x="5584053" y="6063449"/>
            <a:ext cx="5083761" cy="646331"/>
          </a:xfrm>
          <a:prstGeom prst="rect">
            <a:avLst/>
          </a:prstGeom>
          <a:noFill/>
        </p:spPr>
        <p:txBody>
          <a:bodyPr wrap="square" rtlCol="0">
            <a:spAutoFit/>
          </a:bodyPr>
          <a:lstStyle/>
          <a:p>
            <a:r>
              <a:rPr lang="en-US" sz="1200" dirty="0"/>
              <a:t>Retrieved from: https://rewirenewsgroup.com/article/2019/11/20/for-the-first-time-disability-rights-are-a-major-campaign-issue/</a:t>
            </a:r>
          </a:p>
        </p:txBody>
      </p:sp>
    </p:spTree>
    <p:extLst>
      <p:ext uri="{BB962C8B-B14F-4D97-AF65-F5344CB8AC3E}">
        <p14:creationId xmlns:p14="http://schemas.microsoft.com/office/powerpoint/2010/main" val="185247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AD28-70DA-4493-AF40-232D1B3ECD7E}"/>
              </a:ext>
            </a:extLst>
          </p:cNvPr>
          <p:cNvSpPr>
            <a:spLocks noGrp="1"/>
          </p:cNvSpPr>
          <p:nvPr>
            <p:ph type="title"/>
          </p:nvPr>
        </p:nvSpPr>
        <p:spPr/>
        <p:txBody>
          <a:bodyPr/>
          <a:lstStyle/>
          <a:p>
            <a:r>
              <a:rPr lang="en-US" b="1" dirty="0"/>
              <a:t>The Civil Rights Lens Asks</a:t>
            </a:r>
          </a:p>
        </p:txBody>
      </p:sp>
      <p:sp>
        <p:nvSpPr>
          <p:cNvPr id="3" name="Content Placeholder 2">
            <a:extLst>
              <a:ext uri="{FF2B5EF4-FFF2-40B4-BE49-F238E27FC236}">
                <a16:creationId xmlns:a16="http://schemas.microsoft.com/office/drawing/2014/main" id="{0ED2C639-079D-49AA-ACFF-829E11CC7EA9}"/>
              </a:ext>
            </a:extLst>
          </p:cNvPr>
          <p:cNvSpPr>
            <a:spLocks noGrp="1"/>
          </p:cNvSpPr>
          <p:nvPr>
            <p:ph idx="1"/>
          </p:nvPr>
        </p:nvSpPr>
        <p:spPr/>
        <p:txBody>
          <a:bodyPr/>
          <a:lstStyle/>
          <a:p>
            <a:pPr marL="0" indent="0">
              <a:buNone/>
            </a:pPr>
            <a:r>
              <a:rPr lang="en-US" sz="3200" b="1" dirty="0"/>
              <a:t>How might systemic oppression and power dynamics be at play in this situation?</a:t>
            </a:r>
          </a:p>
          <a:p>
            <a:endParaRPr lang="en-US" dirty="0"/>
          </a:p>
        </p:txBody>
      </p:sp>
    </p:spTree>
    <p:extLst>
      <p:ext uri="{BB962C8B-B14F-4D97-AF65-F5344CB8AC3E}">
        <p14:creationId xmlns:p14="http://schemas.microsoft.com/office/powerpoint/2010/main" val="429493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6DCF-AC96-4DCC-8476-D30D698E5440}"/>
              </a:ext>
            </a:extLst>
          </p:cNvPr>
          <p:cNvSpPr>
            <a:spLocks noGrp="1"/>
          </p:cNvSpPr>
          <p:nvPr>
            <p:ph type="title"/>
          </p:nvPr>
        </p:nvSpPr>
        <p:spPr>
          <a:xfrm>
            <a:off x="2428877" y="535772"/>
            <a:ext cx="8610600" cy="1293028"/>
          </a:xfrm>
        </p:spPr>
        <p:txBody>
          <a:bodyPr/>
          <a:lstStyle/>
          <a:p>
            <a:r>
              <a:rPr lang="en-US" b="1" dirty="0"/>
              <a:t>Educational Lens</a:t>
            </a:r>
            <a:endParaRPr lang="en-US" dirty="0"/>
          </a:p>
        </p:txBody>
      </p:sp>
      <p:sp>
        <p:nvSpPr>
          <p:cNvPr id="3" name="Content Placeholder 2">
            <a:extLst>
              <a:ext uri="{FF2B5EF4-FFF2-40B4-BE49-F238E27FC236}">
                <a16:creationId xmlns:a16="http://schemas.microsoft.com/office/drawing/2014/main" id="{DD3E2F80-0D95-40EF-BF3E-4F4E78D407B3}"/>
              </a:ext>
            </a:extLst>
          </p:cNvPr>
          <p:cNvSpPr>
            <a:spLocks noGrp="1"/>
          </p:cNvSpPr>
          <p:nvPr>
            <p:ph idx="1"/>
          </p:nvPr>
        </p:nvSpPr>
        <p:spPr>
          <a:xfrm>
            <a:off x="5814596" y="1961058"/>
            <a:ext cx="5762625" cy="4024125"/>
          </a:xfrm>
        </p:spPr>
        <p:txBody>
          <a:bodyPr>
            <a:normAutofit fontScale="85000" lnSpcReduction="20000"/>
          </a:bodyPr>
          <a:lstStyle/>
          <a:p>
            <a:r>
              <a:rPr lang="en-US" sz="2800" b="1" dirty="0"/>
              <a:t>For DS Providers, engaging with faculty requires an awareness of the arduous task of developing curriculum suitable for all learners</a:t>
            </a:r>
          </a:p>
          <a:p>
            <a:r>
              <a:rPr lang="en-US" sz="2800" b="1" dirty="0"/>
              <a:t>For faculty, engaging with DS Providers requires an awareness of the curricular barriers that may unintentionally exist</a:t>
            </a:r>
          </a:p>
          <a:p>
            <a:r>
              <a:rPr lang="en-US" sz="2800" b="1" dirty="0"/>
              <a:t>Identify the </a:t>
            </a:r>
            <a:r>
              <a:rPr lang="en-US" sz="2800" b="1" i="1" dirty="0"/>
              <a:t>right amount </a:t>
            </a:r>
            <a:r>
              <a:rPr lang="en-US" sz="2800" b="1" dirty="0"/>
              <a:t>of academic challenge – zone of proximal development.</a:t>
            </a:r>
          </a:p>
          <a:p>
            <a:r>
              <a:rPr lang="en-US" sz="2800" b="1" dirty="0"/>
              <a:t>“Access without support is not opportunity” –Vincent Tinto</a:t>
            </a:r>
          </a:p>
          <a:p>
            <a:endParaRPr lang="en-US" dirty="0"/>
          </a:p>
        </p:txBody>
      </p:sp>
      <p:sp>
        <p:nvSpPr>
          <p:cNvPr id="4" name="TextBox 3">
            <a:extLst>
              <a:ext uri="{FF2B5EF4-FFF2-40B4-BE49-F238E27FC236}">
                <a16:creationId xmlns:a16="http://schemas.microsoft.com/office/drawing/2014/main" id="{46B578E1-4D46-4727-BF2B-96C9D9F93403}"/>
              </a:ext>
            </a:extLst>
          </p:cNvPr>
          <p:cNvSpPr txBox="1"/>
          <p:nvPr/>
        </p:nvSpPr>
        <p:spPr>
          <a:xfrm>
            <a:off x="523875" y="1828800"/>
            <a:ext cx="4933950" cy="3785652"/>
          </a:xfrm>
          <a:prstGeom prst="rect">
            <a:avLst/>
          </a:prstGeom>
          <a:solidFill>
            <a:schemeClr val="accent1">
              <a:lumMod val="75000"/>
            </a:schemeClr>
          </a:solidFill>
        </p:spPr>
        <p:txBody>
          <a:bodyPr wrap="square" rtlCol="0">
            <a:spAutoFit/>
          </a:bodyPr>
          <a:lstStyle/>
          <a:p>
            <a:pPr lvl="0"/>
            <a:r>
              <a:rPr lang="en-US" sz="2400" b="1" dirty="0">
                <a:solidFill>
                  <a:srgbClr val="F3F3F3"/>
                </a:solidFill>
                <a:latin typeface="Arial"/>
                <a:ea typeface="Arial"/>
                <a:cs typeface="Arial"/>
                <a:sym typeface="Arial"/>
              </a:rPr>
              <a:t>Question: What have you gained from partnering with the DS Office?</a:t>
            </a:r>
          </a:p>
          <a:p>
            <a:pPr lvl="0"/>
            <a:endParaRPr lang="en-US" sz="2400" b="1" dirty="0">
              <a:solidFill>
                <a:srgbClr val="F3F3F3"/>
              </a:solidFill>
              <a:latin typeface="Arial"/>
              <a:ea typeface="Arial"/>
              <a:cs typeface="Arial"/>
              <a:sym typeface="Arial"/>
            </a:endParaRPr>
          </a:p>
          <a:p>
            <a:pPr lvl="0"/>
            <a:r>
              <a:rPr lang="en-US" sz="2400" b="1" dirty="0">
                <a:solidFill>
                  <a:srgbClr val="F3F3F3"/>
                </a:solidFill>
                <a:latin typeface="Arial"/>
                <a:ea typeface="Arial"/>
                <a:cs typeface="Arial"/>
                <a:sym typeface="Arial"/>
              </a:rPr>
              <a:t>“I am more cognizant of student needs beyond what I assume they are or might be, and I am more proactive about advocating for students.” – </a:t>
            </a:r>
            <a:r>
              <a:rPr lang="en-US" sz="2400" b="1" i="1" dirty="0">
                <a:solidFill>
                  <a:srgbClr val="F3F3F3"/>
                </a:solidFill>
                <a:latin typeface="Arial"/>
                <a:ea typeface="Arial"/>
                <a:cs typeface="Arial"/>
                <a:sym typeface="Arial"/>
              </a:rPr>
              <a:t>BTC Accessibility Team Instructor</a:t>
            </a:r>
          </a:p>
        </p:txBody>
      </p:sp>
    </p:spTree>
    <p:extLst>
      <p:ext uri="{BB962C8B-B14F-4D97-AF65-F5344CB8AC3E}">
        <p14:creationId xmlns:p14="http://schemas.microsoft.com/office/powerpoint/2010/main" val="85180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05E4-CC06-4D29-9ECE-5B340629468D}"/>
              </a:ext>
            </a:extLst>
          </p:cNvPr>
          <p:cNvSpPr>
            <a:spLocks noGrp="1"/>
          </p:cNvSpPr>
          <p:nvPr>
            <p:ph type="title"/>
          </p:nvPr>
        </p:nvSpPr>
        <p:spPr/>
        <p:txBody>
          <a:bodyPr/>
          <a:lstStyle/>
          <a:p>
            <a:r>
              <a:rPr lang="en-US" b="1" dirty="0"/>
              <a:t>EDUCATIONAL LENS - VALUES</a:t>
            </a:r>
          </a:p>
        </p:txBody>
      </p:sp>
      <p:sp>
        <p:nvSpPr>
          <p:cNvPr id="3" name="Content Placeholder 2">
            <a:extLst>
              <a:ext uri="{FF2B5EF4-FFF2-40B4-BE49-F238E27FC236}">
                <a16:creationId xmlns:a16="http://schemas.microsoft.com/office/drawing/2014/main" id="{D8968F85-9172-43F9-9C90-A3B4F526C7F8}"/>
              </a:ext>
            </a:extLst>
          </p:cNvPr>
          <p:cNvSpPr>
            <a:spLocks noGrp="1"/>
          </p:cNvSpPr>
          <p:nvPr>
            <p:ph idx="1"/>
          </p:nvPr>
        </p:nvSpPr>
        <p:spPr>
          <a:xfrm>
            <a:off x="7290786" y="2709464"/>
            <a:ext cx="4445493" cy="4024125"/>
          </a:xfrm>
        </p:spPr>
        <p:txBody>
          <a:bodyPr>
            <a:normAutofit/>
          </a:bodyPr>
          <a:lstStyle/>
          <a:p>
            <a:r>
              <a:rPr lang="en-US" sz="2400" b="1" dirty="0"/>
              <a:t>Collaboration</a:t>
            </a:r>
          </a:p>
          <a:p>
            <a:r>
              <a:rPr lang="en-US" sz="2400" b="1" dirty="0"/>
              <a:t>Partnership</a:t>
            </a:r>
          </a:p>
          <a:p>
            <a:r>
              <a:rPr lang="en-US" sz="2400" b="1" dirty="0"/>
              <a:t>Student-focused philosophy</a:t>
            </a:r>
          </a:p>
          <a:p>
            <a:r>
              <a:rPr lang="en-US" sz="2400" b="1" dirty="0"/>
              <a:t>Education as a right</a:t>
            </a:r>
          </a:p>
        </p:txBody>
      </p:sp>
      <p:pic>
        <p:nvPicPr>
          <p:cNvPr id="4" name="Picture 3" descr="Drawing of two lightbulbs, shaped like human heads, put together at the forehead with a Venn diagram overlap. Each head has the word 'idea' and the overlap has the words Best Idea">
            <a:extLst>
              <a:ext uri="{FF2B5EF4-FFF2-40B4-BE49-F238E27FC236}">
                <a16:creationId xmlns:a16="http://schemas.microsoft.com/office/drawing/2014/main" id="{3189D070-F2BA-45BC-9E6C-F4B0900B96ED}"/>
              </a:ext>
            </a:extLst>
          </p:cNvPr>
          <p:cNvPicPr>
            <a:picLocks noChangeAspect="1"/>
          </p:cNvPicPr>
          <p:nvPr/>
        </p:nvPicPr>
        <p:blipFill>
          <a:blip r:embed="rId2"/>
          <a:stretch>
            <a:fillRect/>
          </a:stretch>
        </p:blipFill>
        <p:spPr>
          <a:xfrm>
            <a:off x="685800" y="2057401"/>
            <a:ext cx="5848350" cy="3943350"/>
          </a:xfrm>
          <a:prstGeom prst="rect">
            <a:avLst/>
          </a:prstGeom>
        </p:spPr>
      </p:pic>
      <p:sp>
        <p:nvSpPr>
          <p:cNvPr id="5" name="TextBox 4">
            <a:extLst>
              <a:ext uri="{FF2B5EF4-FFF2-40B4-BE49-F238E27FC236}">
                <a16:creationId xmlns:a16="http://schemas.microsoft.com/office/drawing/2014/main" id="{4A62DC7B-9581-45F4-BDFC-C0F6EAA7D074}"/>
              </a:ext>
            </a:extLst>
          </p:cNvPr>
          <p:cNvSpPr txBox="1"/>
          <p:nvPr/>
        </p:nvSpPr>
        <p:spPr>
          <a:xfrm>
            <a:off x="870011" y="6070534"/>
            <a:ext cx="5335480" cy="276999"/>
          </a:xfrm>
          <a:prstGeom prst="rect">
            <a:avLst/>
          </a:prstGeom>
          <a:noFill/>
        </p:spPr>
        <p:txBody>
          <a:bodyPr wrap="square" rtlCol="0">
            <a:spAutoFit/>
          </a:bodyPr>
          <a:lstStyle/>
          <a:p>
            <a:r>
              <a:rPr lang="en-US" sz="1200" dirty="0"/>
              <a:t>https://www.ottawaassociates.com/educational-collaboration/</a:t>
            </a:r>
          </a:p>
        </p:txBody>
      </p:sp>
    </p:spTree>
    <p:extLst>
      <p:ext uri="{BB962C8B-B14F-4D97-AF65-F5344CB8AC3E}">
        <p14:creationId xmlns:p14="http://schemas.microsoft.com/office/powerpoint/2010/main" val="27392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5FE0-2C15-436E-9CAE-18932CA4AF50}"/>
              </a:ext>
            </a:extLst>
          </p:cNvPr>
          <p:cNvSpPr>
            <a:spLocks noGrp="1"/>
          </p:cNvSpPr>
          <p:nvPr>
            <p:ph type="title"/>
          </p:nvPr>
        </p:nvSpPr>
        <p:spPr/>
        <p:txBody>
          <a:bodyPr/>
          <a:lstStyle/>
          <a:p>
            <a:r>
              <a:rPr lang="en-US" b="1" dirty="0"/>
              <a:t>The Educational Lens Asks</a:t>
            </a:r>
          </a:p>
        </p:txBody>
      </p:sp>
      <p:sp>
        <p:nvSpPr>
          <p:cNvPr id="3" name="Content Placeholder 2">
            <a:extLst>
              <a:ext uri="{FF2B5EF4-FFF2-40B4-BE49-F238E27FC236}">
                <a16:creationId xmlns:a16="http://schemas.microsoft.com/office/drawing/2014/main" id="{D7AFAD06-0A6C-4CCE-A3EF-8239AA7D7F7F}"/>
              </a:ext>
            </a:extLst>
          </p:cNvPr>
          <p:cNvSpPr>
            <a:spLocks noGrp="1"/>
          </p:cNvSpPr>
          <p:nvPr>
            <p:ph idx="1"/>
          </p:nvPr>
        </p:nvSpPr>
        <p:spPr/>
        <p:txBody>
          <a:bodyPr/>
          <a:lstStyle/>
          <a:p>
            <a:pPr marL="0" indent="0">
              <a:buNone/>
            </a:pPr>
            <a:r>
              <a:rPr lang="en-US" sz="3200" b="1" dirty="0"/>
              <a:t>What are the curricular/co-curricular goals relevant to the situation and where is the zone of proximal development?</a:t>
            </a:r>
          </a:p>
          <a:p>
            <a:pPr marL="0" indent="0">
              <a:buNone/>
            </a:pPr>
            <a:endParaRPr lang="en-US" dirty="0"/>
          </a:p>
        </p:txBody>
      </p:sp>
    </p:spTree>
    <p:extLst>
      <p:ext uri="{BB962C8B-B14F-4D97-AF65-F5344CB8AC3E}">
        <p14:creationId xmlns:p14="http://schemas.microsoft.com/office/powerpoint/2010/main" val="4732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6DCF-AC96-4DCC-8476-D30D698E5440}"/>
              </a:ext>
            </a:extLst>
          </p:cNvPr>
          <p:cNvSpPr>
            <a:spLocks noGrp="1"/>
          </p:cNvSpPr>
          <p:nvPr>
            <p:ph type="title"/>
          </p:nvPr>
        </p:nvSpPr>
        <p:spPr/>
        <p:txBody>
          <a:bodyPr/>
          <a:lstStyle/>
          <a:p>
            <a:r>
              <a:rPr lang="en-US" b="1" dirty="0"/>
              <a:t>Vocational Lens</a:t>
            </a:r>
            <a:endParaRPr lang="en-US" dirty="0"/>
          </a:p>
        </p:txBody>
      </p:sp>
      <p:sp>
        <p:nvSpPr>
          <p:cNvPr id="3" name="Content Placeholder 2">
            <a:extLst>
              <a:ext uri="{FF2B5EF4-FFF2-40B4-BE49-F238E27FC236}">
                <a16:creationId xmlns:a16="http://schemas.microsoft.com/office/drawing/2014/main" id="{DD3E2F80-0D95-40EF-BF3E-4F4E78D407B3}"/>
              </a:ext>
            </a:extLst>
          </p:cNvPr>
          <p:cNvSpPr>
            <a:spLocks noGrp="1"/>
          </p:cNvSpPr>
          <p:nvPr>
            <p:ph idx="1"/>
          </p:nvPr>
        </p:nvSpPr>
        <p:spPr>
          <a:xfrm>
            <a:off x="685800" y="2194560"/>
            <a:ext cx="9544050" cy="4024125"/>
          </a:xfrm>
        </p:spPr>
        <p:txBody>
          <a:bodyPr>
            <a:normAutofit lnSpcReduction="10000"/>
          </a:bodyPr>
          <a:lstStyle/>
          <a:p>
            <a:r>
              <a:rPr lang="en-US" sz="2800" b="1" dirty="0"/>
              <a:t>Exploring potential job opportunities and trainings, with self-awareness.</a:t>
            </a:r>
          </a:p>
          <a:p>
            <a:pPr lvl="1"/>
            <a:r>
              <a:rPr lang="en-US" sz="2600" b="1" dirty="0"/>
              <a:t>Are we giving the student ample opportunity to explore the intersection of their goals and their disabilities?</a:t>
            </a:r>
          </a:p>
          <a:p>
            <a:pPr lvl="1"/>
            <a:r>
              <a:rPr lang="en-US" sz="2600" b="1" dirty="0"/>
              <a:t>Do they understand their vocational path?</a:t>
            </a:r>
          </a:p>
          <a:p>
            <a:pPr lvl="1"/>
            <a:r>
              <a:rPr lang="en-US" sz="2600" b="1" dirty="0"/>
              <a:t>Is there an instructor who could provide expertise and help ground the student’s vocational choice?</a:t>
            </a:r>
          </a:p>
          <a:p>
            <a:r>
              <a:rPr lang="en-US" sz="2800" b="1" dirty="0"/>
              <a:t>Look for mentors and leaders to provide motivation and insider knowledge.</a:t>
            </a:r>
          </a:p>
          <a:p>
            <a:endParaRPr lang="en-US" dirty="0"/>
          </a:p>
        </p:txBody>
      </p:sp>
    </p:spTree>
    <p:extLst>
      <p:ext uri="{BB962C8B-B14F-4D97-AF65-F5344CB8AC3E}">
        <p14:creationId xmlns:p14="http://schemas.microsoft.com/office/powerpoint/2010/main" val="20273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05E4-CC06-4D29-9ECE-5B340629468D}"/>
              </a:ext>
            </a:extLst>
          </p:cNvPr>
          <p:cNvSpPr>
            <a:spLocks noGrp="1"/>
          </p:cNvSpPr>
          <p:nvPr>
            <p:ph type="title"/>
          </p:nvPr>
        </p:nvSpPr>
        <p:spPr/>
        <p:txBody>
          <a:bodyPr/>
          <a:lstStyle/>
          <a:p>
            <a:r>
              <a:rPr lang="en-US" b="1" dirty="0"/>
              <a:t>VOCATIONAL LENS - VALUES</a:t>
            </a:r>
          </a:p>
        </p:txBody>
      </p:sp>
      <p:sp>
        <p:nvSpPr>
          <p:cNvPr id="3" name="Content Placeholder 2">
            <a:extLst>
              <a:ext uri="{FF2B5EF4-FFF2-40B4-BE49-F238E27FC236}">
                <a16:creationId xmlns:a16="http://schemas.microsoft.com/office/drawing/2014/main" id="{D8968F85-9172-43F9-9C90-A3B4F526C7F8}"/>
              </a:ext>
            </a:extLst>
          </p:cNvPr>
          <p:cNvSpPr>
            <a:spLocks noGrp="1"/>
          </p:cNvSpPr>
          <p:nvPr>
            <p:ph idx="1"/>
          </p:nvPr>
        </p:nvSpPr>
        <p:spPr>
          <a:xfrm>
            <a:off x="1413770" y="2788537"/>
            <a:ext cx="4179163" cy="4024125"/>
          </a:xfrm>
        </p:spPr>
        <p:txBody>
          <a:bodyPr>
            <a:normAutofit/>
          </a:bodyPr>
          <a:lstStyle/>
          <a:p>
            <a:r>
              <a:rPr lang="en-US" sz="2400" b="1" dirty="0"/>
              <a:t>Focus on end goal</a:t>
            </a:r>
          </a:p>
          <a:p>
            <a:r>
              <a:rPr lang="en-US" sz="2400" b="1" dirty="0"/>
              <a:t>Education as a pathway</a:t>
            </a:r>
          </a:p>
          <a:p>
            <a:r>
              <a:rPr lang="en-US" sz="2400" b="1" dirty="0"/>
              <a:t>Pragmatism</a:t>
            </a:r>
          </a:p>
          <a:p>
            <a:r>
              <a:rPr lang="en-US" sz="2400" b="1" dirty="0"/>
              <a:t>Willing to have the difficult conversations</a:t>
            </a:r>
          </a:p>
        </p:txBody>
      </p:sp>
      <p:pic>
        <p:nvPicPr>
          <p:cNvPr id="5122" name="Picture 2" descr="White outline of a human scratching its head on an orange path that ultimately splits into five directions with an arrowhead on each split path.">
            <a:extLst>
              <a:ext uri="{FF2B5EF4-FFF2-40B4-BE49-F238E27FC236}">
                <a16:creationId xmlns:a16="http://schemas.microsoft.com/office/drawing/2014/main" id="{76328534-9FA9-4BAF-A6AD-59FF2A04B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659" y="2285955"/>
            <a:ext cx="3883518" cy="3091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F452BA-FB81-4DE2-B097-B1AC490432ED}"/>
              </a:ext>
            </a:extLst>
          </p:cNvPr>
          <p:cNvSpPr txBox="1"/>
          <p:nvPr/>
        </p:nvSpPr>
        <p:spPr>
          <a:xfrm>
            <a:off x="6409678" y="5655076"/>
            <a:ext cx="3275860" cy="646331"/>
          </a:xfrm>
          <a:prstGeom prst="rect">
            <a:avLst/>
          </a:prstGeom>
          <a:noFill/>
        </p:spPr>
        <p:txBody>
          <a:bodyPr wrap="square" rtlCol="0">
            <a:spAutoFit/>
          </a:bodyPr>
          <a:lstStyle/>
          <a:p>
            <a:r>
              <a:rPr lang="en-US" sz="1200" dirty="0"/>
              <a:t>Image retrieved from: https://jobsfinder.org/what-is-a-career-pathway/</a:t>
            </a:r>
          </a:p>
        </p:txBody>
      </p:sp>
    </p:spTree>
    <p:extLst>
      <p:ext uri="{BB962C8B-B14F-4D97-AF65-F5344CB8AC3E}">
        <p14:creationId xmlns:p14="http://schemas.microsoft.com/office/powerpoint/2010/main" val="420261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EB33-F342-4623-976B-4A40D70C77B2}"/>
              </a:ext>
            </a:extLst>
          </p:cNvPr>
          <p:cNvSpPr>
            <a:spLocks noGrp="1"/>
          </p:cNvSpPr>
          <p:nvPr>
            <p:ph type="title"/>
          </p:nvPr>
        </p:nvSpPr>
        <p:spPr>
          <a:xfrm>
            <a:off x="1882066" y="-81426"/>
            <a:ext cx="8610600" cy="1293028"/>
          </a:xfrm>
        </p:spPr>
        <p:txBody>
          <a:bodyPr/>
          <a:lstStyle/>
          <a:p>
            <a:r>
              <a:rPr lang="en-US" dirty="0"/>
              <a:t>Your presenters</a:t>
            </a:r>
          </a:p>
        </p:txBody>
      </p:sp>
      <p:pic>
        <p:nvPicPr>
          <p:cNvPr id="5" name="Content Placeholder 4" descr="Professional Photo of Mary Gerard">
            <a:extLst>
              <a:ext uri="{FF2B5EF4-FFF2-40B4-BE49-F238E27FC236}">
                <a16:creationId xmlns:a16="http://schemas.microsoft.com/office/drawing/2014/main" id="{BC36A63B-AD28-4A9E-8E66-723BC10EC3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716" y="1581150"/>
            <a:ext cx="1238250" cy="1847850"/>
          </a:xfrm>
        </p:spPr>
      </p:pic>
      <p:sp>
        <p:nvSpPr>
          <p:cNvPr id="3" name="TextBox 2">
            <a:extLst>
              <a:ext uri="{FF2B5EF4-FFF2-40B4-BE49-F238E27FC236}">
                <a16:creationId xmlns:a16="http://schemas.microsoft.com/office/drawing/2014/main" id="{43DC6165-8C90-4429-ADB6-F64A066E9B84}"/>
              </a:ext>
            </a:extLst>
          </p:cNvPr>
          <p:cNvSpPr txBox="1"/>
          <p:nvPr/>
        </p:nvSpPr>
        <p:spPr>
          <a:xfrm>
            <a:off x="1580223" y="1383522"/>
            <a:ext cx="10528919" cy="2585323"/>
          </a:xfrm>
          <a:prstGeom prst="rect">
            <a:avLst/>
          </a:prstGeom>
          <a:noFill/>
        </p:spPr>
        <p:txBody>
          <a:bodyPr wrap="square" rtlCol="0">
            <a:spAutoFit/>
          </a:bodyPr>
          <a:lstStyle/>
          <a:p>
            <a:r>
              <a:rPr lang="en-US" sz="1600" b="1" dirty="0"/>
              <a:t>Mary Gerard</a:t>
            </a:r>
            <a:r>
              <a:rPr lang="en-US" sz="1600" dirty="0"/>
              <a:t>, M.Ed. is the Director of Accessibility Resources at Bellingham Technical College. She has thirteen years’ experience in higher education, disability education, and accommodation determination. Mary’s practice intentionally creates an environment where students with disabilities engage in their disability identity development, enhancing students’ self-efficacy, self-advocacy, and personal responsibility in college and beyond. She pioneered the BTC Accessibility Team in 2012, a cross-campus constituency of stakeholders committed to accessibility as an institutional responsibility, helping shift the paradigm at her campus from accommodation to campus-wide accessibility. Mary is a Past-President of the Washington State Disability Support Services Council (DSSC) and a Past-President of the Washington Association on Postsecondary Education and Disability (WAPED).</a:t>
            </a:r>
          </a:p>
          <a:p>
            <a:endParaRPr lang="en-US" dirty="0"/>
          </a:p>
        </p:txBody>
      </p:sp>
      <p:pic>
        <p:nvPicPr>
          <p:cNvPr id="1026" name="Picture 2" descr="Jon McGough - Director, Disability Access Center - Western Washington  University | LinkedIn">
            <a:extLst>
              <a:ext uri="{FF2B5EF4-FFF2-40B4-BE49-F238E27FC236}">
                <a16:creationId xmlns:a16="http://schemas.microsoft.com/office/drawing/2014/main" id="{82B2284C-B085-4FDF-88FA-C59A1B955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6" y="4435093"/>
            <a:ext cx="1683513" cy="1683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66EB58-8D86-4004-96AB-6DAD41C022DB}"/>
              </a:ext>
            </a:extLst>
          </p:cNvPr>
          <p:cNvSpPr txBox="1"/>
          <p:nvPr/>
        </p:nvSpPr>
        <p:spPr>
          <a:xfrm>
            <a:off x="1882066" y="4350058"/>
            <a:ext cx="10309934" cy="2062103"/>
          </a:xfrm>
          <a:prstGeom prst="rect">
            <a:avLst/>
          </a:prstGeom>
          <a:noFill/>
        </p:spPr>
        <p:txBody>
          <a:bodyPr wrap="square" rtlCol="0">
            <a:spAutoFit/>
          </a:bodyPr>
          <a:lstStyle/>
          <a:p>
            <a:r>
              <a:rPr lang="en-US" sz="1600" b="1" dirty="0"/>
              <a:t>Jon McGough</a:t>
            </a:r>
            <a:r>
              <a:rPr lang="en-US" sz="1600" dirty="0"/>
              <a:t>, M.Ed. is Director of the Disability Access Center at Western Washington University and serves as a consultant to Kaiser Permanente School of Medicine. He was previously at University of Washington and Seattle Pacific University before that. Jon served on the Board of the Coalition for Disability Access in Health Science and Medical Education and is a past President of the Washington Association on Postsecondary Education and Disability. He has over 10 years’ experience in disability resource work in Higher ed. Jon’s adventures in disability services began on a construction crew specializing in custom home modifications for people with disabilities and evolved into a career of disability rights and advocacy work.</a:t>
            </a:r>
          </a:p>
        </p:txBody>
      </p:sp>
    </p:spTree>
    <p:extLst>
      <p:ext uri="{BB962C8B-B14F-4D97-AF65-F5344CB8AC3E}">
        <p14:creationId xmlns:p14="http://schemas.microsoft.com/office/powerpoint/2010/main" val="328389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786D-8098-49CA-BB82-7380004CDA07}"/>
              </a:ext>
            </a:extLst>
          </p:cNvPr>
          <p:cNvSpPr>
            <a:spLocks noGrp="1"/>
          </p:cNvSpPr>
          <p:nvPr>
            <p:ph type="title"/>
          </p:nvPr>
        </p:nvSpPr>
        <p:spPr/>
        <p:txBody>
          <a:bodyPr/>
          <a:lstStyle/>
          <a:p>
            <a:r>
              <a:rPr lang="en-US" b="1" dirty="0"/>
              <a:t>The Vocational Lens Asks</a:t>
            </a:r>
          </a:p>
        </p:txBody>
      </p:sp>
      <p:sp>
        <p:nvSpPr>
          <p:cNvPr id="3" name="Content Placeholder 2">
            <a:extLst>
              <a:ext uri="{FF2B5EF4-FFF2-40B4-BE49-F238E27FC236}">
                <a16:creationId xmlns:a16="http://schemas.microsoft.com/office/drawing/2014/main" id="{DD6C3396-AA6A-4D89-8291-B632F31ACA36}"/>
              </a:ext>
            </a:extLst>
          </p:cNvPr>
          <p:cNvSpPr>
            <a:spLocks noGrp="1"/>
          </p:cNvSpPr>
          <p:nvPr>
            <p:ph idx="1"/>
          </p:nvPr>
        </p:nvSpPr>
        <p:spPr/>
        <p:txBody>
          <a:bodyPr/>
          <a:lstStyle/>
          <a:p>
            <a:pPr marL="0" indent="0">
              <a:buNone/>
            </a:pPr>
            <a:r>
              <a:rPr lang="en-US" sz="3200" b="1" dirty="0"/>
              <a:t>Is there opportunity to support empowerment and skills useful beyond the educational environment?</a:t>
            </a:r>
          </a:p>
          <a:p>
            <a:endParaRPr lang="en-US" dirty="0"/>
          </a:p>
        </p:txBody>
      </p:sp>
    </p:spTree>
    <p:extLst>
      <p:ext uri="{BB962C8B-B14F-4D97-AF65-F5344CB8AC3E}">
        <p14:creationId xmlns:p14="http://schemas.microsoft.com/office/powerpoint/2010/main" val="17834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6DCF-AC96-4DCC-8476-D30D698E5440}"/>
              </a:ext>
            </a:extLst>
          </p:cNvPr>
          <p:cNvSpPr>
            <a:spLocks noGrp="1"/>
          </p:cNvSpPr>
          <p:nvPr>
            <p:ph type="title"/>
          </p:nvPr>
        </p:nvSpPr>
        <p:spPr/>
        <p:txBody>
          <a:bodyPr/>
          <a:lstStyle/>
          <a:p>
            <a:r>
              <a:rPr lang="en-US" b="1" dirty="0"/>
              <a:t>Administrative Lens</a:t>
            </a:r>
            <a:endParaRPr lang="en-US" dirty="0"/>
          </a:p>
        </p:txBody>
      </p:sp>
      <p:sp>
        <p:nvSpPr>
          <p:cNvPr id="3" name="Content Placeholder 2">
            <a:extLst>
              <a:ext uri="{FF2B5EF4-FFF2-40B4-BE49-F238E27FC236}">
                <a16:creationId xmlns:a16="http://schemas.microsoft.com/office/drawing/2014/main" id="{DD3E2F80-0D95-40EF-BF3E-4F4E78D407B3}"/>
              </a:ext>
            </a:extLst>
          </p:cNvPr>
          <p:cNvSpPr>
            <a:spLocks noGrp="1"/>
          </p:cNvSpPr>
          <p:nvPr>
            <p:ph idx="1"/>
          </p:nvPr>
        </p:nvSpPr>
        <p:spPr/>
        <p:txBody>
          <a:bodyPr/>
          <a:lstStyle/>
          <a:p>
            <a:r>
              <a:rPr lang="en-US" sz="3200" b="1" dirty="0"/>
              <a:t>Is there active assessment of the retention and graduation rates of students you serve?</a:t>
            </a:r>
          </a:p>
          <a:p>
            <a:r>
              <a:rPr lang="en-US" sz="3200" b="1" dirty="0"/>
              <a:t>Could programming improve those metrics?</a:t>
            </a:r>
          </a:p>
          <a:p>
            <a:r>
              <a:rPr lang="en-US" sz="3200" b="1" dirty="0"/>
              <a:t>What supports do you receive from your administration? </a:t>
            </a:r>
          </a:p>
          <a:p>
            <a:r>
              <a:rPr lang="en-US" sz="3200" b="1" dirty="0"/>
              <a:t>Is there a sense of trust between your office and those in leadership?</a:t>
            </a:r>
          </a:p>
          <a:p>
            <a:endParaRPr lang="en-US" dirty="0"/>
          </a:p>
          <a:p>
            <a:endParaRPr lang="en-US" dirty="0"/>
          </a:p>
        </p:txBody>
      </p:sp>
    </p:spTree>
    <p:extLst>
      <p:ext uri="{BB962C8B-B14F-4D97-AF65-F5344CB8AC3E}">
        <p14:creationId xmlns:p14="http://schemas.microsoft.com/office/powerpoint/2010/main" val="3571467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05E4-CC06-4D29-9ECE-5B340629468D}"/>
              </a:ext>
            </a:extLst>
          </p:cNvPr>
          <p:cNvSpPr>
            <a:spLocks noGrp="1"/>
          </p:cNvSpPr>
          <p:nvPr>
            <p:ph type="title"/>
          </p:nvPr>
        </p:nvSpPr>
        <p:spPr/>
        <p:txBody>
          <a:bodyPr/>
          <a:lstStyle/>
          <a:p>
            <a:r>
              <a:rPr lang="en-US" b="1" dirty="0"/>
              <a:t>ADMINISTRATIVE LENS - VALUES</a:t>
            </a:r>
          </a:p>
        </p:txBody>
      </p:sp>
      <p:sp>
        <p:nvSpPr>
          <p:cNvPr id="3" name="Content Placeholder 2">
            <a:extLst>
              <a:ext uri="{FF2B5EF4-FFF2-40B4-BE49-F238E27FC236}">
                <a16:creationId xmlns:a16="http://schemas.microsoft.com/office/drawing/2014/main" id="{D8968F85-9172-43F9-9C90-A3B4F526C7F8}"/>
              </a:ext>
            </a:extLst>
          </p:cNvPr>
          <p:cNvSpPr>
            <a:spLocks noGrp="1"/>
          </p:cNvSpPr>
          <p:nvPr>
            <p:ph idx="1"/>
          </p:nvPr>
        </p:nvSpPr>
        <p:spPr>
          <a:xfrm>
            <a:off x="6963053" y="2602931"/>
            <a:ext cx="4445493" cy="4024125"/>
          </a:xfrm>
        </p:spPr>
        <p:txBody>
          <a:bodyPr>
            <a:normAutofit/>
          </a:bodyPr>
          <a:lstStyle/>
          <a:p>
            <a:r>
              <a:rPr lang="en-US" sz="2400" b="1" dirty="0"/>
              <a:t>Top-down leadership style</a:t>
            </a:r>
          </a:p>
          <a:p>
            <a:r>
              <a:rPr lang="en-US" sz="2400" b="1" dirty="0"/>
              <a:t>Compliant (the floor of accommodation model, not the ceiling)</a:t>
            </a:r>
          </a:p>
          <a:p>
            <a:r>
              <a:rPr lang="en-US" sz="2400" b="1" dirty="0"/>
              <a:t>Focused on measurable student outcomes</a:t>
            </a:r>
          </a:p>
          <a:p>
            <a:r>
              <a:rPr lang="en-US" sz="2400" b="1" dirty="0"/>
              <a:t>Cost/benefit</a:t>
            </a:r>
          </a:p>
        </p:txBody>
      </p:sp>
      <p:sp>
        <p:nvSpPr>
          <p:cNvPr id="5" name="TextBox 4">
            <a:extLst>
              <a:ext uri="{FF2B5EF4-FFF2-40B4-BE49-F238E27FC236}">
                <a16:creationId xmlns:a16="http://schemas.microsoft.com/office/drawing/2014/main" id="{4A62DC7B-9581-45F4-BDFC-C0F6EAA7D074}"/>
              </a:ext>
            </a:extLst>
          </p:cNvPr>
          <p:cNvSpPr txBox="1"/>
          <p:nvPr/>
        </p:nvSpPr>
        <p:spPr>
          <a:xfrm>
            <a:off x="1172789" y="5351442"/>
            <a:ext cx="5335480" cy="461665"/>
          </a:xfrm>
          <a:prstGeom prst="rect">
            <a:avLst/>
          </a:prstGeom>
          <a:noFill/>
        </p:spPr>
        <p:txBody>
          <a:bodyPr wrap="square" rtlCol="0">
            <a:spAutoFit/>
          </a:bodyPr>
          <a:lstStyle/>
          <a:p>
            <a:r>
              <a:rPr lang="en-US" sz="1200" dirty="0"/>
              <a:t>Image retrieved from: https://highincomeprotection.com/how-much-does-disability-insurance-cost/</a:t>
            </a:r>
          </a:p>
        </p:txBody>
      </p:sp>
      <p:pic>
        <p:nvPicPr>
          <p:cNvPr id="6146" name="Picture 2" descr="A straight line balanced on a triangle with Benefit on the left side of the line and Cost on the right side.">
            <a:extLst>
              <a:ext uri="{FF2B5EF4-FFF2-40B4-BE49-F238E27FC236}">
                <a16:creationId xmlns:a16="http://schemas.microsoft.com/office/drawing/2014/main" id="{112F0ED3-D1DA-45F0-87B8-78BC589A7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061" y="2888994"/>
            <a:ext cx="5120208" cy="234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0D9F-72DF-45BD-83A5-A871FE97CB65}"/>
              </a:ext>
            </a:extLst>
          </p:cNvPr>
          <p:cNvSpPr>
            <a:spLocks noGrp="1"/>
          </p:cNvSpPr>
          <p:nvPr>
            <p:ph type="title"/>
          </p:nvPr>
        </p:nvSpPr>
        <p:spPr/>
        <p:txBody>
          <a:bodyPr/>
          <a:lstStyle/>
          <a:p>
            <a:r>
              <a:rPr lang="en-US" b="1" dirty="0"/>
              <a:t>The Administrative Lens Asks</a:t>
            </a:r>
          </a:p>
        </p:txBody>
      </p:sp>
      <p:sp>
        <p:nvSpPr>
          <p:cNvPr id="3" name="Content Placeholder 2">
            <a:extLst>
              <a:ext uri="{FF2B5EF4-FFF2-40B4-BE49-F238E27FC236}">
                <a16:creationId xmlns:a16="http://schemas.microsoft.com/office/drawing/2014/main" id="{D6DCD69A-3AFC-4A51-9B30-8D4082605C4E}"/>
              </a:ext>
            </a:extLst>
          </p:cNvPr>
          <p:cNvSpPr>
            <a:spLocks noGrp="1"/>
          </p:cNvSpPr>
          <p:nvPr>
            <p:ph idx="1"/>
          </p:nvPr>
        </p:nvSpPr>
        <p:spPr/>
        <p:txBody>
          <a:bodyPr/>
          <a:lstStyle/>
          <a:p>
            <a:pPr marL="0" indent="0">
              <a:buNone/>
            </a:pPr>
            <a:r>
              <a:rPr lang="en-US" sz="3200" b="1" dirty="0"/>
              <a:t>How might institutional mission and metrics (</a:t>
            </a:r>
            <a:r>
              <a:rPr lang="en-US" sz="3200" b="1" dirty="0" err="1"/>
              <a:t>ie</a:t>
            </a:r>
            <a:r>
              <a:rPr lang="en-US" sz="3200" b="1" dirty="0"/>
              <a:t>. graduation, retention) inform decisions?</a:t>
            </a:r>
          </a:p>
          <a:p>
            <a:endParaRPr lang="en-US" dirty="0"/>
          </a:p>
        </p:txBody>
      </p:sp>
    </p:spTree>
    <p:extLst>
      <p:ext uri="{BB962C8B-B14F-4D97-AF65-F5344CB8AC3E}">
        <p14:creationId xmlns:p14="http://schemas.microsoft.com/office/powerpoint/2010/main" val="164581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6DCF-AC96-4DCC-8476-D30D698E5440}"/>
              </a:ext>
            </a:extLst>
          </p:cNvPr>
          <p:cNvSpPr>
            <a:spLocks noGrp="1"/>
          </p:cNvSpPr>
          <p:nvPr>
            <p:ph type="title"/>
          </p:nvPr>
        </p:nvSpPr>
        <p:spPr>
          <a:xfrm>
            <a:off x="2353901" y="764373"/>
            <a:ext cx="9152299" cy="1293028"/>
          </a:xfrm>
        </p:spPr>
        <p:txBody>
          <a:bodyPr/>
          <a:lstStyle/>
          <a:p>
            <a:r>
              <a:rPr lang="en-US" b="1" dirty="0"/>
              <a:t>Diversity/intersectionality Lens</a:t>
            </a:r>
            <a:endParaRPr lang="en-US" dirty="0"/>
          </a:p>
        </p:txBody>
      </p:sp>
      <p:sp>
        <p:nvSpPr>
          <p:cNvPr id="3" name="Content Placeholder 2">
            <a:extLst>
              <a:ext uri="{FF2B5EF4-FFF2-40B4-BE49-F238E27FC236}">
                <a16:creationId xmlns:a16="http://schemas.microsoft.com/office/drawing/2014/main" id="{DD3E2F80-0D95-40EF-BF3E-4F4E78D407B3}"/>
              </a:ext>
            </a:extLst>
          </p:cNvPr>
          <p:cNvSpPr>
            <a:spLocks noGrp="1"/>
          </p:cNvSpPr>
          <p:nvPr>
            <p:ph idx="1"/>
          </p:nvPr>
        </p:nvSpPr>
        <p:spPr/>
        <p:txBody>
          <a:bodyPr/>
          <a:lstStyle/>
          <a:p>
            <a:r>
              <a:rPr lang="en-US" sz="2400" b="1" dirty="0"/>
              <a:t>The process to determine accommodations can falsely imply that it’s possible to tease out a students disability experience from other aspects of their identity.</a:t>
            </a:r>
          </a:p>
          <a:p>
            <a:r>
              <a:rPr lang="en-US" sz="2400" b="1" dirty="0"/>
              <a:t>Disabled students have gender identities, sexual orientation, cultural and socioeconomic statuses, to name a few.  </a:t>
            </a:r>
          </a:p>
          <a:p>
            <a:r>
              <a:rPr lang="en-US" sz="2400" b="1" dirty="0"/>
              <a:t>These aspects of identities inform experiences.</a:t>
            </a:r>
          </a:p>
          <a:p>
            <a:r>
              <a:rPr lang="en-US" sz="2400" b="1" dirty="0"/>
              <a:t>Processes and implicit bias may include some students and exclude others.  </a:t>
            </a:r>
          </a:p>
          <a:p>
            <a:r>
              <a:rPr lang="en-US" sz="2400" b="1" dirty="0"/>
              <a:t>Be conscious and critical that you are prepared to welcome a diverse group of students to your classroom.  </a:t>
            </a:r>
          </a:p>
          <a:p>
            <a:endParaRPr lang="en-US" dirty="0"/>
          </a:p>
          <a:p>
            <a:endParaRPr lang="en-US" dirty="0"/>
          </a:p>
          <a:p>
            <a:endParaRPr lang="en-US" dirty="0"/>
          </a:p>
        </p:txBody>
      </p:sp>
    </p:spTree>
    <p:extLst>
      <p:ext uri="{BB962C8B-B14F-4D97-AF65-F5344CB8AC3E}">
        <p14:creationId xmlns:p14="http://schemas.microsoft.com/office/powerpoint/2010/main" val="388106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05E4-CC06-4D29-9ECE-5B340629468D}"/>
              </a:ext>
            </a:extLst>
          </p:cNvPr>
          <p:cNvSpPr>
            <a:spLocks noGrp="1"/>
          </p:cNvSpPr>
          <p:nvPr>
            <p:ph type="title"/>
          </p:nvPr>
        </p:nvSpPr>
        <p:spPr/>
        <p:txBody>
          <a:bodyPr/>
          <a:lstStyle/>
          <a:p>
            <a:r>
              <a:rPr lang="en-US" b="1" dirty="0"/>
              <a:t>intersectionality LENS - VALUES</a:t>
            </a:r>
          </a:p>
        </p:txBody>
      </p:sp>
      <p:sp>
        <p:nvSpPr>
          <p:cNvPr id="3" name="Content Placeholder 2">
            <a:extLst>
              <a:ext uri="{FF2B5EF4-FFF2-40B4-BE49-F238E27FC236}">
                <a16:creationId xmlns:a16="http://schemas.microsoft.com/office/drawing/2014/main" id="{D8968F85-9172-43F9-9C90-A3B4F526C7F8}"/>
              </a:ext>
            </a:extLst>
          </p:cNvPr>
          <p:cNvSpPr>
            <a:spLocks noGrp="1"/>
          </p:cNvSpPr>
          <p:nvPr>
            <p:ph idx="1"/>
          </p:nvPr>
        </p:nvSpPr>
        <p:spPr>
          <a:xfrm>
            <a:off x="1309260" y="2833875"/>
            <a:ext cx="4445493" cy="4024125"/>
          </a:xfrm>
        </p:spPr>
        <p:txBody>
          <a:bodyPr>
            <a:normAutofit/>
          </a:bodyPr>
          <a:lstStyle/>
          <a:p>
            <a:r>
              <a:rPr lang="en-US" sz="2400" b="1" dirty="0"/>
              <a:t>Holistic practice</a:t>
            </a:r>
          </a:p>
          <a:p>
            <a:r>
              <a:rPr lang="en-US" sz="2400" b="1" dirty="0"/>
              <a:t>Interest in learning about different identities</a:t>
            </a:r>
          </a:p>
          <a:p>
            <a:r>
              <a:rPr lang="en-US" sz="2400" b="1" dirty="0"/>
              <a:t>Flexibility</a:t>
            </a:r>
          </a:p>
          <a:p>
            <a:r>
              <a:rPr lang="en-US" sz="2400" b="1" dirty="0"/>
              <a:t>Curiosity</a:t>
            </a:r>
          </a:p>
        </p:txBody>
      </p:sp>
      <p:sp>
        <p:nvSpPr>
          <p:cNvPr id="5" name="TextBox 4">
            <a:extLst>
              <a:ext uri="{FF2B5EF4-FFF2-40B4-BE49-F238E27FC236}">
                <a16:creationId xmlns:a16="http://schemas.microsoft.com/office/drawing/2014/main" id="{4A62DC7B-9581-45F4-BDFC-C0F6EAA7D074}"/>
              </a:ext>
            </a:extLst>
          </p:cNvPr>
          <p:cNvSpPr txBox="1"/>
          <p:nvPr/>
        </p:nvSpPr>
        <p:spPr>
          <a:xfrm>
            <a:off x="5754753" y="5454435"/>
            <a:ext cx="5335480" cy="461665"/>
          </a:xfrm>
          <a:prstGeom prst="rect">
            <a:avLst/>
          </a:prstGeom>
          <a:noFill/>
        </p:spPr>
        <p:txBody>
          <a:bodyPr wrap="square" rtlCol="0">
            <a:spAutoFit/>
          </a:bodyPr>
          <a:lstStyle/>
          <a:p>
            <a:r>
              <a:rPr lang="en-US" sz="1200" dirty="0"/>
              <a:t>Image retrieved from: https://www.ywboston.org/2017/03/what-is-intersectionality-and-what-does-it-have-to-do-with-me/</a:t>
            </a:r>
          </a:p>
        </p:txBody>
      </p:sp>
      <p:pic>
        <p:nvPicPr>
          <p:cNvPr id="7170" name="Picture 2" descr="Five colorful circles that intersect. Each circle is labeled - Race, Sexual Orientation, Gender Identity, Nationality, and Disability.">
            <a:extLst>
              <a:ext uri="{FF2B5EF4-FFF2-40B4-BE49-F238E27FC236}">
                <a16:creationId xmlns:a16="http://schemas.microsoft.com/office/drawing/2014/main" id="{F9DDF0C5-7866-463B-8411-60C51CD14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636" y="2230237"/>
            <a:ext cx="4000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11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0F7F-6792-439E-962E-70F66F105BE1}"/>
              </a:ext>
            </a:extLst>
          </p:cNvPr>
          <p:cNvSpPr>
            <a:spLocks noGrp="1"/>
          </p:cNvSpPr>
          <p:nvPr>
            <p:ph type="title"/>
          </p:nvPr>
        </p:nvSpPr>
        <p:spPr/>
        <p:txBody>
          <a:bodyPr>
            <a:normAutofit/>
          </a:bodyPr>
          <a:lstStyle/>
          <a:p>
            <a:r>
              <a:rPr lang="en-US" b="1" dirty="0"/>
              <a:t>The Diversity/Intersectionality Lens Asks</a:t>
            </a:r>
          </a:p>
        </p:txBody>
      </p:sp>
      <p:sp>
        <p:nvSpPr>
          <p:cNvPr id="3" name="Content Placeholder 2">
            <a:extLst>
              <a:ext uri="{FF2B5EF4-FFF2-40B4-BE49-F238E27FC236}">
                <a16:creationId xmlns:a16="http://schemas.microsoft.com/office/drawing/2014/main" id="{291D5062-EFE2-42BC-B281-A3DD1813C537}"/>
              </a:ext>
            </a:extLst>
          </p:cNvPr>
          <p:cNvSpPr>
            <a:spLocks noGrp="1"/>
          </p:cNvSpPr>
          <p:nvPr>
            <p:ph idx="1"/>
          </p:nvPr>
        </p:nvSpPr>
        <p:spPr/>
        <p:txBody>
          <a:bodyPr/>
          <a:lstStyle/>
          <a:p>
            <a:pPr marL="0" indent="0">
              <a:buNone/>
            </a:pPr>
            <a:r>
              <a:rPr lang="en-US" sz="3200" b="1" dirty="0"/>
              <a:t>Is a broader understanding of a student’s identity needed to better understand the situation?</a:t>
            </a:r>
          </a:p>
          <a:p>
            <a:endParaRPr lang="en-US" dirty="0"/>
          </a:p>
        </p:txBody>
      </p:sp>
    </p:spTree>
    <p:extLst>
      <p:ext uri="{BB962C8B-B14F-4D97-AF65-F5344CB8AC3E}">
        <p14:creationId xmlns:p14="http://schemas.microsoft.com/office/powerpoint/2010/main" val="317493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F8432-BAA8-4741-B812-F227AFB9B097}"/>
              </a:ext>
            </a:extLst>
          </p:cNvPr>
          <p:cNvSpPr>
            <a:spLocks noGrp="1"/>
          </p:cNvSpPr>
          <p:nvPr>
            <p:ph type="title"/>
          </p:nvPr>
        </p:nvSpPr>
        <p:spPr/>
        <p:txBody>
          <a:bodyPr>
            <a:normAutofit fontScale="90000"/>
          </a:bodyPr>
          <a:lstStyle/>
          <a:p>
            <a:r>
              <a:rPr lang="en-US" b="1" dirty="0"/>
              <a:t>Our process and our lenses – how does one inform the other?</a:t>
            </a:r>
          </a:p>
        </p:txBody>
      </p:sp>
      <p:sp>
        <p:nvSpPr>
          <p:cNvPr id="3" name="Content Placeholder 2">
            <a:extLst>
              <a:ext uri="{FF2B5EF4-FFF2-40B4-BE49-F238E27FC236}">
                <a16:creationId xmlns:a16="http://schemas.microsoft.com/office/drawing/2014/main" id="{9512FC87-6978-40B2-B3C4-80661F4A0D18}"/>
              </a:ext>
            </a:extLst>
          </p:cNvPr>
          <p:cNvSpPr>
            <a:spLocks noGrp="1"/>
          </p:cNvSpPr>
          <p:nvPr>
            <p:ph idx="1"/>
          </p:nvPr>
        </p:nvSpPr>
        <p:spPr>
          <a:xfrm>
            <a:off x="742950" y="2594610"/>
            <a:ext cx="10820400" cy="4024125"/>
          </a:xfrm>
        </p:spPr>
        <p:txBody>
          <a:bodyPr>
            <a:normAutofit/>
          </a:bodyPr>
          <a:lstStyle/>
          <a:p>
            <a:r>
              <a:rPr lang="en-US" sz="2800" b="1" dirty="0"/>
              <a:t>Each time we meet with a student, we may need to use a different lens.</a:t>
            </a:r>
          </a:p>
          <a:p>
            <a:r>
              <a:rPr lang="en-US" sz="2800" b="1" dirty="0"/>
              <a:t>You will meet colleagues that tend to use one lens more than another.</a:t>
            </a:r>
          </a:p>
          <a:p>
            <a:r>
              <a:rPr lang="en-US" sz="2800" b="1" dirty="0"/>
              <a:t>Learn from them all!!</a:t>
            </a:r>
          </a:p>
        </p:txBody>
      </p:sp>
    </p:spTree>
    <p:extLst>
      <p:ext uri="{BB962C8B-B14F-4D97-AF65-F5344CB8AC3E}">
        <p14:creationId xmlns:p14="http://schemas.microsoft.com/office/powerpoint/2010/main" val="1322449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998C-CDED-414F-9518-6BB77E2A7E74}"/>
              </a:ext>
            </a:extLst>
          </p:cNvPr>
          <p:cNvSpPr>
            <a:spLocks noGrp="1"/>
          </p:cNvSpPr>
          <p:nvPr>
            <p:ph type="title"/>
          </p:nvPr>
        </p:nvSpPr>
        <p:spPr>
          <a:xfrm>
            <a:off x="1790700" y="746265"/>
            <a:ext cx="8610600" cy="1293028"/>
          </a:xfrm>
        </p:spPr>
        <p:txBody>
          <a:bodyPr/>
          <a:lstStyle/>
          <a:p>
            <a:pPr algn="ctr"/>
            <a:r>
              <a:rPr lang="en-US" b="1" dirty="0"/>
              <a:t>Facilitator or Gate Keeper?</a:t>
            </a:r>
          </a:p>
        </p:txBody>
      </p:sp>
      <p:pic>
        <p:nvPicPr>
          <p:cNvPr id="4" name="Content Placeholder 3" descr="Image of Uncle Sam pointing a finger with the caption &quot;I WANT YOU to NOT be the GRE.&quot;">
            <a:extLst>
              <a:ext uri="{FF2B5EF4-FFF2-40B4-BE49-F238E27FC236}">
                <a16:creationId xmlns:a16="http://schemas.microsoft.com/office/drawing/2014/main" id="{0F50B586-6DD3-4540-91E7-B22B55121C14}"/>
              </a:ext>
            </a:extLst>
          </p:cNvPr>
          <p:cNvPicPr>
            <a:picLocks noGrp="1" noChangeAspect="1"/>
          </p:cNvPicPr>
          <p:nvPr>
            <p:ph idx="1"/>
          </p:nvPr>
        </p:nvPicPr>
        <p:blipFill>
          <a:blip r:embed="rId2"/>
          <a:stretch>
            <a:fillRect/>
          </a:stretch>
        </p:blipFill>
        <p:spPr>
          <a:xfrm>
            <a:off x="4239340" y="1738265"/>
            <a:ext cx="3511758" cy="4914540"/>
          </a:xfrm>
          <a:prstGeom prst="rect">
            <a:avLst/>
          </a:prstGeom>
        </p:spPr>
      </p:pic>
      <p:sp>
        <p:nvSpPr>
          <p:cNvPr id="5" name="TextBox 4">
            <a:extLst>
              <a:ext uri="{FF2B5EF4-FFF2-40B4-BE49-F238E27FC236}">
                <a16:creationId xmlns:a16="http://schemas.microsoft.com/office/drawing/2014/main" id="{22D76980-692F-4CE5-9983-285F68D2EA79}"/>
              </a:ext>
            </a:extLst>
          </p:cNvPr>
          <p:cNvSpPr txBox="1"/>
          <p:nvPr/>
        </p:nvSpPr>
        <p:spPr>
          <a:xfrm>
            <a:off x="4526733" y="5413972"/>
            <a:ext cx="2915216" cy="830997"/>
          </a:xfrm>
          <a:prstGeom prst="rect">
            <a:avLst/>
          </a:prstGeom>
          <a:noFill/>
        </p:spPr>
        <p:txBody>
          <a:bodyPr wrap="square" rtlCol="0">
            <a:spAutoFit/>
          </a:bodyPr>
          <a:lstStyle/>
          <a:p>
            <a:pPr algn="ctr"/>
            <a:r>
              <a:rPr lang="en-US" sz="2400" b="1" dirty="0">
                <a:solidFill>
                  <a:schemeClr val="bg1"/>
                </a:solidFill>
              </a:rPr>
              <a:t>TO NOT BE THE GRE</a:t>
            </a:r>
          </a:p>
        </p:txBody>
      </p:sp>
      <p:sp>
        <p:nvSpPr>
          <p:cNvPr id="7" name="TextBox 6">
            <a:extLst>
              <a:ext uri="{FF2B5EF4-FFF2-40B4-BE49-F238E27FC236}">
                <a16:creationId xmlns:a16="http://schemas.microsoft.com/office/drawing/2014/main" id="{503E1E2D-C1F7-4DAD-A6E6-6D6E5D8AA20E}"/>
              </a:ext>
            </a:extLst>
          </p:cNvPr>
          <p:cNvSpPr txBox="1"/>
          <p:nvPr/>
        </p:nvSpPr>
        <p:spPr>
          <a:xfrm>
            <a:off x="7851478" y="6244969"/>
            <a:ext cx="2976886" cy="369332"/>
          </a:xfrm>
          <a:prstGeom prst="rect">
            <a:avLst/>
          </a:prstGeom>
          <a:noFill/>
        </p:spPr>
        <p:txBody>
          <a:bodyPr wrap="square" rtlCol="0">
            <a:spAutoFit/>
          </a:bodyPr>
          <a:lstStyle/>
          <a:p>
            <a:r>
              <a:rPr lang="en-US" sz="900" dirty="0">
                <a:hlinkClick r:id="rId3" tooltip="https://www.flickr.com/photos/99872288@N00/366277414"/>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2960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37C1-54A8-4B78-954B-63C4AB95ADD9}"/>
              </a:ext>
            </a:extLst>
          </p:cNvPr>
          <p:cNvSpPr>
            <a:spLocks noGrp="1"/>
          </p:cNvSpPr>
          <p:nvPr>
            <p:ph type="title"/>
          </p:nvPr>
        </p:nvSpPr>
        <p:spPr>
          <a:xfrm>
            <a:off x="1502875" y="764373"/>
            <a:ext cx="10003325" cy="1293028"/>
          </a:xfrm>
        </p:spPr>
        <p:txBody>
          <a:bodyPr/>
          <a:lstStyle/>
          <a:p>
            <a:r>
              <a:rPr lang="en-US" b="1" dirty="0"/>
              <a:t>Critical Lenses in disability services</a:t>
            </a:r>
          </a:p>
        </p:txBody>
      </p:sp>
      <p:sp>
        <p:nvSpPr>
          <p:cNvPr id="3" name="Content Placeholder 2">
            <a:extLst>
              <a:ext uri="{FF2B5EF4-FFF2-40B4-BE49-F238E27FC236}">
                <a16:creationId xmlns:a16="http://schemas.microsoft.com/office/drawing/2014/main" id="{57260D17-247A-48F2-A1EB-C48F39D63A73}"/>
              </a:ext>
            </a:extLst>
          </p:cNvPr>
          <p:cNvSpPr>
            <a:spLocks noGrp="1"/>
          </p:cNvSpPr>
          <p:nvPr>
            <p:ph idx="1"/>
          </p:nvPr>
        </p:nvSpPr>
        <p:spPr/>
        <p:txBody>
          <a:bodyPr/>
          <a:lstStyle/>
          <a:p>
            <a:r>
              <a:rPr lang="en-US" sz="2400" b="1" dirty="0"/>
              <a:t>Compliance is a low bar—and it is important! </a:t>
            </a:r>
          </a:p>
          <a:p>
            <a:r>
              <a:rPr lang="en-US" sz="2400" b="1" dirty="0"/>
              <a:t>Accessibility (being ready for the students who show up) requires raising that bar. </a:t>
            </a:r>
          </a:p>
          <a:p>
            <a:r>
              <a:rPr lang="en-US" sz="2400" b="1" dirty="0"/>
              <a:t>Working to build truly inclusive physical, relational and digital spaces requires that we value the unique histories, needs and contributions of students, </a:t>
            </a:r>
          </a:p>
          <a:p>
            <a:r>
              <a:rPr lang="en-US" sz="2400" b="1" dirty="0"/>
              <a:t>Are we mindful of inequitable systems we are a part of? </a:t>
            </a:r>
          </a:p>
          <a:p>
            <a:r>
              <a:rPr lang="en-US" sz="2400" b="1" dirty="0"/>
              <a:t>Are we brave enough to critique them or call out ableism when it occurs? (And it </a:t>
            </a:r>
            <a:r>
              <a:rPr lang="en-US" sz="2400" b="1" u="sng" dirty="0"/>
              <a:t>will</a:t>
            </a:r>
            <a:r>
              <a:rPr lang="en-US" sz="2400" b="1" dirty="0"/>
              <a:t> occur.)</a:t>
            </a:r>
          </a:p>
          <a:p>
            <a:pPr marL="0" indent="0">
              <a:buNone/>
            </a:pPr>
            <a:endParaRPr lang="en-US" sz="2400" b="1" dirty="0"/>
          </a:p>
        </p:txBody>
      </p:sp>
    </p:spTree>
    <p:extLst>
      <p:ext uri="{BB962C8B-B14F-4D97-AF65-F5344CB8AC3E}">
        <p14:creationId xmlns:p14="http://schemas.microsoft.com/office/powerpoint/2010/main" val="91312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B91C-6DEF-4100-8DEA-FAC8732B1175}"/>
              </a:ext>
            </a:extLst>
          </p:cNvPr>
          <p:cNvSpPr>
            <a:spLocks noGrp="1"/>
          </p:cNvSpPr>
          <p:nvPr>
            <p:ph type="title"/>
          </p:nvPr>
        </p:nvSpPr>
        <p:spPr>
          <a:xfrm>
            <a:off x="1981200" y="847631"/>
            <a:ext cx="8610600" cy="1293028"/>
          </a:xfrm>
        </p:spPr>
        <p:txBody>
          <a:bodyPr/>
          <a:lstStyle/>
          <a:p>
            <a:r>
              <a:rPr lang="en-US" b="1" dirty="0"/>
              <a:t>Our assumption</a:t>
            </a:r>
            <a:r>
              <a:rPr lang="en-US" dirty="0"/>
              <a:t>	</a:t>
            </a:r>
          </a:p>
        </p:txBody>
      </p:sp>
      <p:pic>
        <p:nvPicPr>
          <p:cNvPr id="5" name="Content Placeholder 4" descr="Tall guide post in the water with arrows going in all different directions. Each arrow is labeled with a destination country.">
            <a:extLst>
              <a:ext uri="{FF2B5EF4-FFF2-40B4-BE49-F238E27FC236}">
                <a16:creationId xmlns:a16="http://schemas.microsoft.com/office/drawing/2014/main" id="{396E7477-FB62-4760-B1EF-83AE8877413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36343" y="2140659"/>
            <a:ext cx="2683507" cy="4024313"/>
          </a:xfrm>
        </p:spPr>
      </p:pic>
      <p:sp>
        <p:nvSpPr>
          <p:cNvPr id="6" name="TextBox 5">
            <a:extLst>
              <a:ext uri="{FF2B5EF4-FFF2-40B4-BE49-F238E27FC236}">
                <a16:creationId xmlns:a16="http://schemas.microsoft.com/office/drawing/2014/main" id="{2FA89D57-BA51-484F-BBD2-0C186DE82F69}"/>
              </a:ext>
            </a:extLst>
          </p:cNvPr>
          <p:cNvSpPr txBox="1"/>
          <p:nvPr/>
        </p:nvSpPr>
        <p:spPr>
          <a:xfrm>
            <a:off x="1336343" y="6164972"/>
            <a:ext cx="2683507" cy="369332"/>
          </a:xfrm>
          <a:prstGeom prst="rect">
            <a:avLst/>
          </a:prstGeom>
          <a:noFill/>
        </p:spPr>
        <p:txBody>
          <a:bodyPr wrap="square" rtlCol="0">
            <a:spAutoFit/>
          </a:bodyPr>
          <a:lstStyle/>
          <a:p>
            <a:r>
              <a:rPr lang="en-US" sz="900" dirty="0">
                <a:hlinkClick r:id="rId3" tooltip="http://abcmrt.blogspot.com/2017/"/>
              </a:rPr>
              <a:t>This Photo</a:t>
            </a:r>
            <a:r>
              <a:rPr lang="en-US" sz="900" dirty="0"/>
              <a:t> by Unknown Author is licensed under </a:t>
            </a:r>
            <a:r>
              <a:rPr lang="en-US" sz="900" dirty="0">
                <a:hlinkClick r:id="rId4" tooltip="https://creativecommons.org/licenses/by-nc/3.0/"/>
              </a:rPr>
              <a:t>CC BY-NC</a:t>
            </a:r>
            <a:endParaRPr lang="en-US" sz="900" dirty="0"/>
          </a:p>
        </p:txBody>
      </p:sp>
      <p:sp>
        <p:nvSpPr>
          <p:cNvPr id="7" name="TextBox 6">
            <a:extLst>
              <a:ext uri="{FF2B5EF4-FFF2-40B4-BE49-F238E27FC236}">
                <a16:creationId xmlns:a16="http://schemas.microsoft.com/office/drawing/2014/main" id="{83383571-A106-479F-A936-F7C1C2F4C409}"/>
              </a:ext>
            </a:extLst>
          </p:cNvPr>
          <p:cNvSpPr txBox="1"/>
          <p:nvPr/>
        </p:nvSpPr>
        <p:spPr>
          <a:xfrm>
            <a:off x="4687410" y="2334827"/>
            <a:ext cx="6329778" cy="2308324"/>
          </a:xfrm>
          <a:prstGeom prst="rect">
            <a:avLst/>
          </a:prstGeom>
          <a:noFill/>
        </p:spPr>
        <p:txBody>
          <a:bodyPr wrap="square" rtlCol="0">
            <a:spAutoFit/>
          </a:bodyPr>
          <a:lstStyle/>
          <a:p>
            <a:endParaRPr lang="en-US" sz="2400" b="1" dirty="0"/>
          </a:p>
          <a:p>
            <a:endParaRPr lang="en-US" sz="2400" b="1" dirty="0"/>
          </a:p>
          <a:p>
            <a:r>
              <a:rPr lang="en-US" sz="2400" b="1" dirty="0"/>
              <a:t>We bring our own intrinsic biases and lenses to our work, each one different, based on previous work/life experience and campus culture</a:t>
            </a:r>
          </a:p>
        </p:txBody>
      </p:sp>
    </p:spTree>
    <p:extLst>
      <p:ext uri="{BB962C8B-B14F-4D97-AF65-F5344CB8AC3E}">
        <p14:creationId xmlns:p14="http://schemas.microsoft.com/office/powerpoint/2010/main" val="164204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72E6-3407-489E-80DD-8124976F156F}"/>
              </a:ext>
            </a:extLst>
          </p:cNvPr>
          <p:cNvSpPr>
            <a:spLocks noGrp="1"/>
          </p:cNvSpPr>
          <p:nvPr>
            <p:ph type="title"/>
          </p:nvPr>
        </p:nvSpPr>
        <p:spPr/>
        <p:txBody>
          <a:bodyPr/>
          <a:lstStyle/>
          <a:p>
            <a:r>
              <a:rPr lang="en-US" b="1" dirty="0"/>
              <a:t>FOR FURTHER DISCUSSION OR QUESTIONS:</a:t>
            </a:r>
          </a:p>
        </p:txBody>
      </p:sp>
      <p:sp>
        <p:nvSpPr>
          <p:cNvPr id="3" name="Content Placeholder 2">
            <a:extLst>
              <a:ext uri="{FF2B5EF4-FFF2-40B4-BE49-F238E27FC236}">
                <a16:creationId xmlns:a16="http://schemas.microsoft.com/office/drawing/2014/main" id="{15CCB823-9211-4AA9-8EFB-257304721F9B}"/>
              </a:ext>
            </a:extLst>
          </p:cNvPr>
          <p:cNvSpPr>
            <a:spLocks noGrp="1"/>
          </p:cNvSpPr>
          <p:nvPr>
            <p:ph idx="1"/>
          </p:nvPr>
        </p:nvSpPr>
        <p:spPr>
          <a:xfrm>
            <a:off x="685800" y="2788537"/>
            <a:ext cx="10820400" cy="4024125"/>
          </a:xfrm>
        </p:spPr>
        <p:txBody>
          <a:bodyPr/>
          <a:lstStyle/>
          <a:p>
            <a:pPr marL="0" indent="0">
              <a:buNone/>
            </a:pPr>
            <a:r>
              <a:rPr lang="en-US" b="1" dirty="0"/>
              <a:t>Mary Gerard, M.Ed.</a:t>
            </a:r>
          </a:p>
          <a:p>
            <a:pPr marL="0" indent="0">
              <a:buNone/>
            </a:pPr>
            <a:r>
              <a:rPr lang="en-US" b="1" dirty="0"/>
              <a:t>Bellingham Technical College</a:t>
            </a:r>
          </a:p>
          <a:p>
            <a:pPr marL="0" indent="0">
              <a:buNone/>
            </a:pPr>
            <a:r>
              <a:rPr lang="en-US" b="1" dirty="0">
                <a:hlinkClick r:id="rId2"/>
              </a:rPr>
              <a:t>mgerard@btc.edu</a:t>
            </a:r>
            <a:endParaRPr lang="en-US" b="1" dirty="0"/>
          </a:p>
          <a:p>
            <a:pPr marL="0" indent="0">
              <a:buNone/>
            </a:pPr>
            <a:endParaRPr lang="en-US" b="1" dirty="0"/>
          </a:p>
          <a:p>
            <a:pPr marL="0" indent="0">
              <a:buNone/>
            </a:pPr>
            <a:r>
              <a:rPr lang="en-US" b="1" dirty="0"/>
              <a:t>Jon McGough, M.Ed.</a:t>
            </a:r>
          </a:p>
          <a:p>
            <a:pPr marL="0" indent="0">
              <a:buNone/>
            </a:pPr>
            <a:r>
              <a:rPr lang="en-US" b="1" dirty="0"/>
              <a:t>Western Washington University</a:t>
            </a:r>
          </a:p>
          <a:p>
            <a:pPr marL="0" indent="0">
              <a:buNone/>
            </a:pPr>
            <a:r>
              <a:rPr lang="en-US" b="1" dirty="0">
                <a:hlinkClick r:id="rId3"/>
              </a:rPr>
              <a:t>mcgougj@wwu.edu</a:t>
            </a:r>
            <a:r>
              <a:rPr lang="en-US" b="1" dirty="0"/>
              <a:t> </a:t>
            </a:r>
          </a:p>
        </p:txBody>
      </p:sp>
    </p:spTree>
    <p:extLst>
      <p:ext uri="{BB962C8B-B14F-4D97-AF65-F5344CB8AC3E}">
        <p14:creationId xmlns:p14="http://schemas.microsoft.com/office/powerpoint/2010/main" val="287611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4DD4-C574-4927-A4BE-20833EBA3918}"/>
              </a:ext>
            </a:extLst>
          </p:cNvPr>
          <p:cNvSpPr>
            <a:spLocks noGrp="1"/>
          </p:cNvSpPr>
          <p:nvPr>
            <p:ph type="title"/>
          </p:nvPr>
        </p:nvSpPr>
        <p:spPr>
          <a:xfrm>
            <a:off x="2283041" y="782129"/>
            <a:ext cx="8610600" cy="1293028"/>
          </a:xfrm>
        </p:spPr>
        <p:txBody>
          <a:bodyPr/>
          <a:lstStyle/>
          <a:p>
            <a:r>
              <a:rPr lang="en-US" b="1" dirty="0"/>
              <a:t>Critical Lenses</a:t>
            </a:r>
          </a:p>
        </p:txBody>
      </p:sp>
      <p:sp>
        <p:nvSpPr>
          <p:cNvPr id="3" name="Content Placeholder 2">
            <a:extLst>
              <a:ext uri="{FF2B5EF4-FFF2-40B4-BE49-F238E27FC236}">
                <a16:creationId xmlns:a16="http://schemas.microsoft.com/office/drawing/2014/main" id="{3815A636-6B9E-41C4-AE42-06EB7C9F53B7}"/>
              </a:ext>
            </a:extLst>
          </p:cNvPr>
          <p:cNvSpPr>
            <a:spLocks noGrp="1"/>
          </p:cNvSpPr>
          <p:nvPr>
            <p:ph idx="1"/>
          </p:nvPr>
        </p:nvSpPr>
        <p:spPr/>
        <p:txBody>
          <a:bodyPr/>
          <a:lstStyle/>
          <a:p>
            <a:r>
              <a:rPr lang="en-US" b="1" dirty="0"/>
              <a:t>A lens is a metaphor (albeit an imperfect one) to describe how we might view situations differently when considering aspects of our daily work through our diverse backgrounds, areas of study, and cultural experience.  </a:t>
            </a:r>
          </a:p>
          <a:p>
            <a:r>
              <a:rPr lang="en-US" b="1" dirty="0"/>
              <a:t>The goal of this presentation is to empower educators to identify the lenses used in their work and consider situations fully through each lens.</a:t>
            </a:r>
          </a:p>
          <a:p>
            <a:r>
              <a:rPr lang="en-US" b="1" dirty="0"/>
              <a:t>There is no one right way to do this, but rather a layered continuum to choose from.  </a:t>
            </a:r>
          </a:p>
          <a:p>
            <a:r>
              <a:rPr lang="en-US" b="1" dirty="0"/>
              <a:t>We’re not saying the way we parse situations is the only way.  </a:t>
            </a:r>
          </a:p>
          <a:p>
            <a:r>
              <a:rPr lang="en-US" b="1" dirty="0"/>
              <a:t>We want to bring professionals together to engage in conversation beyond: “Here’s a situation, what’s the right answer?” </a:t>
            </a:r>
          </a:p>
        </p:txBody>
      </p:sp>
    </p:spTree>
    <p:extLst>
      <p:ext uri="{BB962C8B-B14F-4D97-AF65-F5344CB8AC3E}">
        <p14:creationId xmlns:p14="http://schemas.microsoft.com/office/powerpoint/2010/main" val="247202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451E-5003-4F36-A4F9-79B85D7EB555}"/>
              </a:ext>
            </a:extLst>
          </p:cNvPr>
          <p:cNvSpPr>
            <a:spLocks noGrp="1"/>
          </p:cNvSpPr>
          <p:nvPr>
            <p:ph type="title"/>
          </p:nvPr>
        </p:nvSpPr>
        <p:spPr>
          <a:xfrm>
            <a:off x="1611516" y="764373"/>
            <a:ext cx="9894683" cy="1293028"/>
          </a:xfrm>
        </p:spPr>
        <p:txBody>
          <a:bodyPr>
            <a:normAutofit fontScale="90000"/>
          </a:bodyPr>
          <a:lstStyle/>
          <a:p>
            <a:r>
              <a:rPr lang="en-US" b="1" dirty="0"/>
              <a:t>Which lenses ARE you LOOKING THROUGH when working with students?</a:t>
            </a:r>
          </a:p>
        </p:txBody>
      </p:sp>
      <p:sp>
        <p:nvSpPr>
          <p:cNvPr id="3" name="Content Placeholder 2">
            <a:extLst>
              <a:ext uri="{FF2B5EF4-FFF2-40B4-BE49-F238E27FC236}">
                <a16:creationId xmlns:a16="http://schemas.microsoft.com/office/drawing/2014/main" id="{C96654F6-F6EB-4176-9D4A-49B4ABF48B28}"/>
              </a:ext>
            </a:extLst>
          </p:cNvPr>
          <p:cNvSpPr>
            <a:spLocks noGrp="1"/>
          </p:cNvSpPr>
          <p:nvPr>
            <p:ph idx="1"/>
          </p:nvPr>
        </p:nvSpPr>
        <p:spPr>
          <a:xfrm>
            <a:off x="685800" y="2194560"/>
            <a:ext cx="5670612" cy="4024125"/>
          </a:xfrm>
        </p:spPr>
        <p:txBody>
          <a:bodyPr>
            <a:normAutofit lnSpcReduction="10000"/>
          </a:bodyPr>
          <a:lstStyle/>
          <a:p>
            <a:r>
              <a:rPr lang="en-US" b="1" dirty="0"/>
              <a:t>Student development</a:t>
            </a:r>
          </a:p>
          <a:p>
            <a:r>
              <a:rPr lang="en-US" b="1" dirty="0"/>
              <a:t>Compliance</a:t>
            </a:r>
          </a:p>
          <a:p>
            <a:r>
              <a:rPr lang="en-US" b="1" dirty="0"/>
              <a:t>Disability studies</a:t>
            </a:r>
          </a:p>
          <a:p>
            <a:r>
              <a:rPr lang="en-US" b="1" dirty="0"/>
              <a:t>Civil Rights / Social Justice</a:t>
            </a:r>
          </a:p>
          <a:p>
            <a:r>
              <a:rPr lang="en-US" b="1" dirty="0"/>
              <a:t>Educational</a:t>
            </a:r>
          </a:p>
          <a:p>
            <a:r>
              <a:rPr lang="en-US" b="1" dirty="0"/>
              <a:t>Vocational</a:t>
            </a:r>
          </a:p>
          <a:p>
            <a:r>
              <a:rPr lang="en-US" b="1" dirty="0"/>
              <a:t>Administrative</a:t>
            </a:r>
          </a:p>
          <a:p>
            <a:r>
              <a:rPr lang="en-US" b="1" dirty="0"/>
              <a:t>Diversity &amp; Intersectionality</a:t>
            </a:r>
          </a:p>
          <a:p>
            <a:r>
              <a:rPr lang="en-US" sz="2600" b="1" dirty="0"/>
              <a:t>WHAT OTHER LENSES CAN YOU IDENTIFY?</a:t>
            </a:r>
          </a:p>
        </p:txBody>
      </p:sp>
      <p:pic>
        <p:nvPicPr>
          <p:cNvPr id="5" name="Picture 4" descr="Eight different camera lenses of various sizes, grouped and sitting on their ends.">
            <a:extLst>
              <a:ext uri="{FF2B5EF4-FFF2-40B4-BE49-F238E27FC236}">
                <a16:creationId xmlns:a16="http://schemas.microsoft.com/office/drawing/2014/main" id="{3C0E01B1-BE54-4314-B92A-B82B1FC07C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56722" y="2185132"/>
            <a:ext cx="3079158" cy="3596097"/>
          </a:xfrm>
          <a:prstGeom prst="rect">
            <a:avLst/>
          </a:prstGeom>
        </p:spPr>
      </p:pic>
      <p:sp>
        <p:nvSpPr>
          <p:cNvPr id="6" name="TextBox 5">
            <a:extLst>
              <a:ext uri="{FF2B5EF4-FFF2-40B4-BE49-F238E27FC236}">
                <a16:creationId xmlns:a16="http://schemas.microsoft.com/office/drawing/2014/main" id="{02710D52-3151-4EDD-B174-6FF6BDA2A809}"/>
              </a:ext>
            </a:extLst>
          </p:cNvPr>
          <p:cNvSpPr txBox="1"/>
          <p:nvPr/>
        </p:nvSpPr>
        <p:spPr>
          <a:xfrm>
            <a:off x="7407858" y="5908961"/>
            <a:ext cx="2976886" cy="369332"/>
          </a:xfrm>
          <a:prstGeom prst="rect">
            <a:avLst/>
          </a:prstGeom>
          <a:noFill/>
        </p:spPr>
        <p:txBody>
          <a:bodyPr wrap="square" rtlCol="0">
            <a:spAutoFit/>
          </a:bodyPr>
          <a:lstStyle/>
          <a:p>
            <a:r>
              <a:rPr lang="en-US" sz="900" dirty="0">
                <a:hlinkClick r:id="rId3" tooltip="https://www.flickr.com/photos/99872288@N00/366277414"/>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61622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6DCF-AC96-4DCC-8476-D30D698E5440}"/>
              </a:ext>
            </a:extLst>
          </p:cNvPr>
          <p:cNvSpPr>
            <a:spLocks noGrp="1"/>
          </p:cNvSpPr>
          <p:nvPr>
            <p:ph type="title"/>
          </p:nvPr>
        </p:nvSpPr>
        <p:spPr/>
        <p:txBody>
          <a:bodyPr/>
          <a:lstStyle/>
          <a:p>
            <a:r>
              <a:rPr lang="en-US" b="1" dirty="0"/>
              <a:t>Student development Lens</a:t>
            </a:r>
            <a:endParaRPr lang="en-US" dirty="0"/>
          </a:p>
        </p:txBody>
      </p:sp>
      <p:sp>
        <p:nvSpPr>
          <p:cNvPr id="3" name="Content Placeholder 2">
            <a:extLst>
              <a:ext uri="{FF2B5EF4-FFF2-40B4-BE49-F238E27FC236}">
                <a16:creationId xmlns:a16="http://schemas.microsoft.com/office/drawing/2014/main" id="{DD3E2F80-0D95-40EF-BF3E-4F4E78D407B3}"/>
              </a:ext>
            </a:extLst>
          </p:cNvPr>
          <p:cNvSpPr>
            <a:spLocks noGrp="1"/>
          </p:cNvSpPr>
          <p:nvPr>
            <p:ph idx="1"/>
          </p:nvPr>
        </p:nvSpPr>
        <p:spPr>
          <a:xfrm>
            <a:off x="5220070" y="2194560"/>
            <a:ext cx="6286129" cy="4024125"/>
          </a:xfrm>
        </p:spPr>
        <p:txBody>
          <a:bodyPr>
            <a:normAutofit lnSpcReduction="10000"/>
          </a:bodyPr>
          <a:lstStyle/>
          <a:p>
            <a:r>
              <a:rPr lang="en-US" sz="2400" b="1" dirty="0"/>
              <a:t>A student fresh out of high-school, who’s parent advocated for them may not have a lexicon to discuss their disability experience. </a:t>
            </a:r>
          </a:p>
          <a:p>
            <a:r>
              <a:rPr lang="en-US" sz="2400" b="1" dirty="0"/>
              <a:t>Observe the language they use to discuss their educational barriers.</a:t>
            </a:r>
          </a:p>
          <a:p>
            <a:r>
              <a:rPr lang="en-US" sz="2400" b="1" dirty="0"/>
              <a:t>Might there be a way to support the student’s development in terms of disability pride, self-understanding, and self-authorship?</a:t>
            </a:r>
          </a:p>
          <a:p>
            <a:r>
              <a:rPr lang="en-US" sz="2400" b="1" dirty="0"/>
              <a:t>HOW DO EDUCATORS SUPPORT GREATER STUDENT DEVELOPMENT?</a:t>
            </a:r>
          </a:p>
        </p:txBody>
      </p:sp>
      <p:sp>
        <p:nvSpPr>
          <p:cNvPr id="4" name="TextBox 3">
            <a:extLst>
              <a:ext uri="{FF2B5EF4-FFF2-40B4-BE49-F238E27FC236}">
                <a16:creationId xmlns:a16="http://schemas.microsoft.com/office/drawing/2014/main" id="{B54D3216-15FD-4640-8ABF-2AEF2F772B06}"/>
              </a:ext>
            </a:extLst>
          </p:cNvPr>
          <p:cNvSpPr txBox="1"/>
          <p:nvPr/>
        </p:nvSpPr>
        <p:spPr>
          <a:xfrm>
            <a:off x="390618" y="2227853"/>
            <a:ext cx="4136994" cy="3477875"/>
          </a:xfrm>
          <a:prstGeom prst="rect">
            <a:avLst/>
          </a:prstGeom>
          <a:solidFill>
            <a:schemeClr val="accent1"/>
          </a:solidFill>
        </p:spPr>
        <p:txBody>
          <a:bodyPr wrap="square" rtlCol="0">
            <a:spAutoFit/>
          </a:bodyPr>
          <a:lstStyle/>
          <a:p>
            <a:r>
              <a:rPr lang="en-US" sz="2000" b="1" dirty="0"/>
              <a:t>Baxter </a:t>
            </a:r>
            <a:r>
              <a:rPr lang="en-US" sz="2000" b="1" dirty="0" err="1"/>
              <a:t>Magolda’s</a:t>
            </a:r>
            <a:r>
              <a:rPr lang="en-US" sz="2000" b="1" dirty="0"/>
              <a:t> Theory of Self-Authorship</a:t>
            </a:r>
          </a:p>
          <a:p>
            <a:endParaRPr lang="en-US" sz="2000" b="1" dirty="0"/>
          </a:p>
          <a:p>
            <a:r>
              <a:rPr lang="en-US" sz="2000" b="1" dirty="0"/>
              <a:t>“The internal capacity to define one’s beliefs, identity, and social relations”:</a:t>
            </a:r>
          </a:p>
          <a:p>
            <a:endParaRPr lang="en-US" sz="2000" b="1" dirty="0"/>
          </a:p>
          <a:p>
            <a:pPr marL="285750" indent="-285750">
              <a:buFont typeface="Arial" panose="020B0604020202020204" pitchFamily="34" charset="0"/>
              <a:buChar char="•"/>
            </a:pPr>
            <a:r>
              <a:rPr lang="en-US" sz="2000" b="1" dirty="0"/>
              <a:t>How do I know?</a:t>
            </a:r>
          </a:p>
          <a:p>
            <a:pPr marL="285750" indent="-285750">
              <a:buFont typeface="Arial" panose="020B0604020202020204" pitchFamily="34" charset="0"/>
              <a:buChar char="•"/>
            </a:pPr>
            <a:r>
              <a:rPr lang="en-US" sz="2000" b="1" dirty="0"/>
              <a:t>Who am I?</a:t>
            </a:r>
          </a:p>
          <a:p>
            <a:pPr marL="285750" indent="-285750">
              <a:buFont typeface="Arial" panose="020B0604020202020204" pitchFamily="34" charset="0"/>
              <a:buChar char="•"/>
            </a:pPr>
            <a:r>
              <a:rPr lang="en-US" sz="2000" b="1" dirty="0"/>
              <a:t>How do I want to construct relationships with others?</a:t>
            </a:r>
          </a:p>
        </p:txBody>
      </p:sp>
      <p:sp>
        <p:nvSpPr>
          <p:cNvPr id="5" name="TextBox 4">
            <a:extLst>
              <a:ext uri="{FF2B5EF4-FFF2-40B4-BE49-F238E27FC236}">
                <a16:creationId xmlns:a16="http://schemas.microsoft.com/office/drawing/2014/main" id="{22736421-8475-47B5-B09C-67CD0C4AF7EB}"/>
              </a:ext>
            </a:extLst>
          </p:cNvPr>
          <p:cNvSpPr txBox="1"/>
          <p:nvPr/>
        </p:nvSpPr>
        <p:spPr>
          <a:xfrm>
            <a:off x="390618" y="5705728"/>
            <a:ext cx="4500978" cy="646331"/>
          </a:xfrm>
          <a:prstGeom prst="rect">
            <a:avLst/>
          </a:prstGeom>
          <a:noFill/>
        </p:spPr>
        <p:txBody>
          <a:bodyPr wrap="square" rtlCol="0">
            <a:spAutoFit/>
          </a:bodyPr>
          <a:lstStyle/>
          <a:p>
            <a:r>
              <a:rPr lang="en-US" sz="1200" dirty="0"/>
              <a:t>Retrieved from https://studentdevelopmenttheory.wordpress.com/self-authorship-and-transitions/</a:t>
            </a:r>
          </a:p>
        </p:txBody>
      </p:sp>
    </p:spTree>
    <p:extLst>
      <p:ext uri="{BB962C8B-B14F-4D97-AF65-F5344CB8AC3E}">
        <p14:creationId xmlns:p14="http://schemas.microsoft.com/office/powerpoint/2010/main" val="394055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29E0-2402-4E6C-B3CF-9B0D7EE941F9}"/>
              </a:ext>
            </a:extLst>
          </p:cNvPr>
          <p:cNvSpPr>
            <a:spLocks noGrp="1"/>
          </p:cNvSpPr>
          <p:nvPr>
            <p:ph type="title"/>
          </p:nvPr>
        </p:nvSpPr>
        <p:spPr>
          <a:xfrm>
            <a:off x="1322773" y="764373"/>
            <a:ext cx="10183427" cy="1293028"/>
          </a:xfrm>
        </p:spPr>
        <p:txBody>
          <a:bodyPr/>
          <a:lstStyle/>
          <a:p>
            <a:r>
              <a:rPr lang="en-US" b="1" dirty="0"/>
              <a:t>STUDENT DEVELOPMENT LENS - VALUES</a:t>
            </a:r>
          </a:p>
        </p:txBody>
      </p:sp>
      <p:sp>
        <p:nvSpPr>
          <p:cNvPr id="3" name="Content Placeholder 2">
            <a:extLst>
              <a:ext uri="{FF2B5EF4-FFF2-40B4-BE49-F238E27FC236}">
                <a16:creationId xmlns:a16="http://schemas.microsoft.com/office/drawing/2014/main" id="{A2CDED3B-EDED-4A32-9203-EC00DBE54F51}"/>
              </a:ext>
            </a:extLst>
          </p:cNvPr>
          <p:cNvSpPr>
            <a:spLocks noGrp="1"/>
          </p:cNvSpPr>
          <p:nvPr>
            <p:ph idx="1"/>
          </p:nvPr>
        </p:nvSpPr>
        <p:spPr>
          <a:xfrm>
            <a:off x="233039" y="2594178"/>
            <a:ext cx="5510814" cy="4024125"/>
          </a:xfrm>
        </p:spPr>
        <p:txBody>
          <a:bodyPr>
            <a:normAutofit/>
          </a:bodyPr>
          <a:lstStyle/>
          <a:p>
            <a:pPr lvl="1"/>
            <a:r>
              <a:rPr lang="en-US" sz="3200" b="1" dirty="0"/>
              <a:t>Building relationships</a:t>
            </a:r>
          </a:p>
          <a:p>
            <a:pPr lvl="1"/>
            <a:r>
              <a:rPr lang="en-US" sz="3200" b="1" dirty="0"/>
              <a:t>Holding space</a:t>
            </a:r>
          </a:p>
          <a:p>
            <a:pPr lvl="1"/>
            <a:r>
              <a:rPr lang="en-US" sz="3200" b="1" dirty="0"/>
              <a:t>Yes, and….</a:t>
            </a:r>
          </a:p>
          <a:p>
            <a:pPr lvl="1"/>
            <a:r>
              <a:rPr lang="en-US" sz="3200" b="1" dirty="0"/>
              <a:t>Excavating</a:t>
            </a:r>
          </a:p>
        </p:txBody>
      </p:sp>
      <p:pic>
        <p:nvPicPr>
          <p:cNvPr id="2050" name="Picture 2" descr="The word 'relationship' in black lettering with constructions equipment placing the letters on a white background">
            <a:extLst>
              <a:ext uri="{FF2B5EF4-FFF2-40B4-BE49-F238E27FC236}">
                <a16:creationId xmlns:a16="http://schemas.microsoft.com/office/drawing/2014/main" id="{3C58926D-4369-40F3-8F99-67F0C7088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085" y="2253726"/>
            <a:ext cx="5272411" cy="325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45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22A9-1E5A-4EEF-A77C-63C36B1643ED}"/>
              </a:ext>
            </a:extLst>
          </p:cNvPr>
          <p:cNvSpPr>
            <a:spLocks noGrp="1"/>
          </p:cNvSpPr>
          <p:nvPr>
            <p:ph type="title"/>
          </p:nvPr>
        </p:nvSpPr>
        <p:spPr/>
        <p:txBody>
          <a:bodyPr/>
          <a:lstStyle/>
          <a:p>
            <a:r>
              <a:rPr lang="en-US" b="1" dirty="0"/>
              <a:t>Student Development Lens Asks</a:t>
            </a:r>
          </a:p>
        </p:txBody>
      </p:sp>
      <p:sp>
        <p:nvSpPr>
          <p:cNvPr id="3" name="Content Placeholder 2">
            <a:extLst>
              <a:ext uri="{FF2B5EF4-FFF2-40B4-BE49-F238E27FC236}">
                <a16:creationId xmlns:a16="http://schemas.microsoft.com/office/drawing/2014/main" id="{473FC2DA-3A44-4CD6-89B2-1796FB4122AC}"/>
              </a:ext>
            </a:extLst>
          </p:cNvPr>
          <p:cNvSpPr>
            <a:spLocks noGrp="1"/>
          </p:cNvSpPr>
          <p:nvPr>
            <p:ph idx="1"/>
          </p:nvPr>
        </p:nvSpPr>
        <p:spPr/>
        <p:txBody>
          <a:bodyPr/>
          <a:lstStyle/>
          <a:p>
            <a:pPr marL="0" indent="0">
              <a:buNone/>
            </a:pPr>
            <a:r>
              <a:rPr lang="en-US" sz="3200" b="1" dirty="0"/>
              <a:t>How might a student’s developmental stage inform the information I’m getting and the student’s perception of the situation?</a:t>
            </a:r>
          </a:p>
          <a:p>
            <a:pPr marL="0" indent="0">
              <a:buNone/>
            </a:pPr>
            <a:endParaRPr lang="en-US" sz="4000" b="1" cap="all" dirty="0">
              <a:latin typeface="+mj-lt"/>
              <a:ea typeface="+mj-ea"/>
              <a:cs typeface="+mj-cs"/>
            </a:endParaRPr>
          </a:p>
        </p:txBody>
      </p:sp>
    </p:spTree>
    <p:extLst>
      <p:ext uri="{BB962C8B-B14F-4D97-AF65-F5344CB8AC3E}">
        <p14:creationId xmlns:p14="http://schemas.microsoft.com/office/powerpoint/2010/main" val="260618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6DCF-AC96-4DCC-8476-D30D698E5440}"/>
              </a:ext>
            </a:extLst>
          </p:cNvPr>
          <p:cNvSpPr>
            <a:spLocks noGrp="1"/>
          </p:cNvSpPr>
          <p:nvPr>
            <p:ph type="title"/>
          </p:nvPr>
        </p:nvSpPr>
        <p:spPr/>
        <p:txBody>
          <a:bodyPr/>
          <a:lstStyle/>
          <a:p>
            <a:r>
              <a:rPr lang="en-US" b="1" dirty="0"/>
              <a:t>Compliance Lens</a:t>
            </a:r>
            <a:endParaRPr lang="en-US" dirty="0"/>
          </a:p>
        </p:txBody>
      </p:sp>
      <p:sp>
        <p:nvSpPr>
          <p:cNvPr id="3" name="Content Placeholder 2">
            <a:extLst>
              <a:ext uri="{FF2B5EF4-FFF2-40B4-BE49-F238E27FC236}">
                <a16:creationId xmlns:a16="http://schemas.microsoft.com/office/drawing/2014/main" id="{DD3E2F80-0D95-40EF-BF3E-4F4E78D407B3}"/>
              </a:ext>
            </a:extLst>
          </p:cNvPr>
          <p:cNvSpPr>
            <a:spLocks noGrp="1"/>
          </p:cNvSpPr>
          <p:nvPr>
            <p:ph idx="1"/>
          </p:nvPr>
        </p:nvSpPr>
        <p:spPr/>
        <p:txBody>
          <a:bodyPr>
            <a:normAutofit/>
          </a:bodyPr>
          <a:lstStyle/>
          <a:p>
            <a:r>
              <a:rPr lang="en-US" b="1" dirty="0"/>
              <a:t>Process is equally as important as outcome.</a:t>
            </a:r>
          </a:p>
          <a:p>
            <a:r>
              <a:rPr lang="en-US" b="1" dirty="0"/>
              <a:t>Our process is:</a:t>
            </a:r>
          </a:p>
          <a:p>
            <a:pPr lvl="1"/>
            <a:r>
              <a:rPr lang="en-US" b="1" dirty="0"/>
              <a:t>Individualized</a:t>
            </a:r>
          </a:p>
          <a:p>
            <a:pPr lvl="1"/>
            <a:r>
              <a:rPr lang="en-US" b="1" dirty="0"/>
              <a:t>Interactive</a:t>
            </a:r>
          </a:p>
          <a:p>
            <a:pPr lvl="1"/>
            <a:r>
              <a:rPr lang="en-US" b="1" dirty="0"/>
              <a:t>Involve campus partners</a:t>
            </a:r>
          </a:p>
          <a:p>
            <a:pPr lvl="1"/>
            <a:r>
              <a:rPr lang="en-US" b="1" dirty="0"/>
              <a:t>Informed by colleagues’ expert advice</a:t>
            </a:r>
          </a:p>
          <a:p>
            <a:r>
              <a:rPr lang="en-US" b="1" dirty="0"/>
              <a:t>Are the approved accommodations </a:t>
            </a:r>
            <a:r>
              <a:rPr lang="en-US" b="1" i="1" dirty="0"/>
              <a:t>REASONABLE*</a:t>
            </a:r>
            <a:endParaRPr lang="en-US" b="1" dirty="0"/>
          </a:p>
          <a:p>
            <a:pPr lvl="1"/>
            <a:r>
              <a:rPr lang="en-US" b="1" dirty="0"/>
              <a:t>Meaning they’re not:</a:t>
            </a:r>
          </a:p>
          <a:p>
            <a:pPr lvl="2"/>
            <a:r>
              <a:rPr lang="en-US" b="1" dirty="0"/>
              <a:t>An undue fiscal burden</a:t>
            </a:r>
          </a:p>
          <a:p>
            <a:pPr lvl="2"/>
            <a:r>
              <a:rPr lang="en-US" b="1" dirty="0"/>
              <a:t>Compromise the safety of others</a:t>
            </a:r>
          </a:p>
          <a:p>
            <a:pPr lvl="2"/>
            <a:r>
              <a:rPr lang="en-US" b="1" dirty="0"/>
              <a:t>Fundamental alteration</a:t>
            </a:r>
          </a:p>
          <a:p>
            <a:pPr lvl="1"/>
            <a:endParaRPr lang="en-US" dirty="0"/>
          </a:p>
        </p:txBody>
      </p:sp>
    </p:spTree>
    <p:extLst>
      <p:ext uri="{BB962C8B-B14F-4D97-AF65-F5344CB8AC3E}">
        <p14:creationId xmlns:p14="http://schemas.microsoft.com/office/powerpoint/2010/main" val="178202542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2358</TotalTime>
  <Words>1614</Words>
  <Application>Microsoft Office PowerPoint</Application>
  <PresentationFormat>Widescreen</PresentationFormat>
  <Paragraphs>166</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Century Gothic</vt:lpstr>
      <vt:lpstr>Vapor Trail</vt:lpstr>
      <vt:lpstr>Disability Services 101</vt:lpstr>
      <vt:lpstr>Your presenters</vt:lpstr>
      <vt:lpstr>Our assumption </vt:lpstr>
      <vt:lpstr>Critical Lenses</vt:lpstr>
      <vt:lpstr>Which lenses ARE you LOOKING THROUGH when working with students?</vt:lpstr>
      <vt:lpstr>Student development Lens</vt:lpstr>
      <vt:lpstr>STUDENT DEVELOPMENT LENS - VALUES</vt:lpstr>
      <vt:lpstr>Student Development Lens Asks</vt:lpstr>
      <vt:lpstr>Compliance Lens</vt:lpstr>
      <vt:lpstr>COMPLIANCE LENS - VALUES</vt:lpstr>
      <vt:lpstr>The Compliance Lens Asks</vt:lpstr>
      <vt:lpstr>Disability studies / Civil rights Lens</vt:lpstr>
      <vt:lpstr>CIVIL RIGHTS LENS - VALUES</vt:lpstr>
      <vt:lpstr>The Civil Rights Lens Asks</vt:lpstr>
      <vt:lpstr>Educational Lens</vt:lpstr>
      <vt:lpstr>EDUCATIONAL LENS - VALUES</vt:lpstr>
      <vt:lpstr>The Educational Lens Asks</vt:lpstr>
      <vt:lpstr>Vocational Lens</vt:lpstr>
      <vt:lpstr>VOCATIONAL LENS - VALUES</vt:lpstr>
      <vt:lpstr>The Vocational Lens Asks</vt:lpstr>
      <vt:lpstr>Administrative Lens</vt:lpstr>
      <vt:lpstr>ADMINISTRATIVE LENS - VALUES</vt:lpstr>
      <vt:lpstr>The Administrative Lens Asks</vt:lpstr>
      <vt:lpstr>Diversity/intersectionality Lens</vt:lpstr>
      <vt:lpstr>intersectionality LENS - VALUES</vt:lpstr>
      <vt:lpstr>The Diversity/Intersectionality Lens Asks</vt:lpstr>
      <vt:lpstr>Our process and our lenses – how does one inform the other?</vt:lpstr>
      <vt:lpstr>Facilitator or Gate Keeper?</vt:lpstr>
      <vt:lpstr>Critical Lenses in disability services</vt:lpstr>
      <vt:lpstr>FOR FURTHER DISCUSSION 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Gerard</dc:creator>
  <cp:lastModifiedBy>Kim Richards</cp:lastModifiedBy>
  <cp:revision>43</cp:revision>
  <dcterms:created xsi:type="dcterms:W3CDTF">2020-10-12T18:27:03Z</dcterms:created>
  <dcterms:modified xsi:type="dcterms:W3CDTF">2021-04-09T17:12:18Z</dcterms:modified>
</cp:coreProperties>
</file>