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3" r:id="rId2"/>
    <p:sldMasterId id="2147483696" r:id="rId3"/>
  </p:sldMasterIdLst>
  <p:notesMasterIdLst>
    <p:notesMasterId r:id="rId25"/>
  </p:notesMasterIdLst>
  <p:handoutMasterIdLst>
    <p:handoutMasterId r:id="rId26"/>
  </p:handoutMasterIdLst>
  <p:sldIdLst>
    <p:sldId id="256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3" r:id="rId17"/>
    <p:sldId id="334" r:id="rId18"/>
    <p:sldId id="335" r:id="rId19"/>
    <p:sldId id="340" r:id="rId20"/>
    <p:sldId id="337" r:id="rId21"/>
    <p:sldId id="338" r:id="rId22"/>
    <p:sldId id="339" r:id="rId23"/>
    <p:sldId id="298" r:id="rId24"/>
  </p:sldIdLst>
  <p:sldSz cx="9144000" cy="6858000" type="screen4x3"/>
  <p:notesSz cx="7010400" cy="9398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defRPr sz="3200" kern="1200">
        <a:solidFill>
          <a:schemeClr val="folHlink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3200" kern="1200">
        <a:solidFill>
          <a:schemeClr val="folHlink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3200" kern="1200">
        <a:solidFill>
          <a:schemeClr val="folHlink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3200" kern="1200">
        <a:solidFill>
          <a:schemeClr val="folHlink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3200" kern="1200">
        <a:solidFill>
          <a:schemeClr val="folHlink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folHlink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folHlink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folHlink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folHlink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78DDDE-6127-4FDD-96F1-CBD86BDB32C2}">
          <p14:sldIdLst>
            <p14:sldId id="256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40"/>
          </p14:sldIdLst>
        </p14:section>
        <p14:section name="Untitled Section" id="{0D647301-6D8B-435F-A43E-7294D09795D9}">
          <p14:sldIdLst>
            <p14:sldId id="337"/>
            <p14:sldId id="338"/>
            <p14:sldId id="339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0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Peavler" initials="KP" lastIdx="17" clrIdx="0">
    <p:extLst>
      <p:ext uri="{19B8F6BF-5375-455C-9EA6-DF929625EA0E}">
        <p15:presenceInfo xmlns:p15="http://schemas.microsoft.com/office/powerpoint/2012/main" userId="S-1-5-21-734690479-1344892132-312552118-18714" providerId="AD"/>
      </p:ext>
    </p:extLst>
  </p:cmAuthor>
  <p:cmAuthor id="2" name="Olusola Ayilara" initials="OA" lastIdx="5" clrIdx="1">
    <p:extLst>
      <p:ext uri="{19B8F6BF-5375-455C-9EA6-DF929625EA0E}">
        <p15:presenceInfo xmlns:p15="http://schemas.microsoft.com/office/powerpoint/2012/main" userId="S-1-5-21-734690479-1344892132-312552118-36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clrMru>
    <a:srgbClr val="FCFBF2"/>
    <a:srgbClr val="FFFFFF"/>
    <a:srgbClr val="FDE869"/>
    <a:srgbClr val="0000FF"/>
    <a:srgbClr val="00589A"/>
    <a:srgbClr val="000000"/>
    <a:srgbClr val="003366"/>
    <a:srgbClr val="AC4A00"/>
    <a:srgbClr val="B41446"/>
    <a:srgbClr val="961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5" autoAdjust="0"/>
    <p:restoredTop sz="86396" autoAdjust="0"/>
  </p:normalViewPr>
  <p:slideViewPr>
    <p:cSldViewPr>
      <p:cViewPr varScale="1">
        <p:scale>
          <a:sx n="74" d="100"/>
          <a:sy n="74" d="100"/>
        </p:scale>
        <p:origin x="7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6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09" y="-96"/>
      </p:cViewPr>
      <p:guideLst>
        <p:guide orient="horz" pos="29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tceq4avnrmd\VOL1\GROUPS\PST-DCRP%20Section\TEAM%203\AYILARA\PST-SL\097453%20-%20Tulia%2066%20Service%20Station%20-%20Tulia\Engineering\FY18\Report\Copy%20of%20Copy%20of%20Tulia%20OM%20Data%202018-03-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Ayilara\AppData\Local\Microsoft\Windows\INetCache\Content.Outlook\EDF7K8XQ\Tulia%20OM%20Data%202018-03-2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Recovery Cost per Pound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3746468846578793E-2"/>
          <c:y val="1.5599222218604689E-2"/>
          <c:w val="0.85686485025489323"/>
          <c:h val="0.80299051727827742"/>
        </c:manualLayout>
      </c:layout>
      <c:scatterChart>
        <c:scatterStyle val="lineMarker"/>
        <c:varyColors val="0"/>
        <c:ser>
          <c:idx val="0"/>
          <c:order val="0"/>
          <c:tx>
            <c:strRef>
              <c:f>'lifecycle cost'!$F$2</c:f>
              <c:strCache>
                <c:ptCount val="1"/>
                <c:pt idx="0">
                  <c:v>Total Cost per lb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'lifecycle cost'!$B$5:$B$52</c:f>
              <c:numCache>
                <c:formatCode>m/d/yyyy</c:formatCode>
                <c:ptCount val="48"/>
                <c:pt idx="0">
                  <c:v>42464</c:v>
                </c:pt>
                <c:pt idx="1">
                  <c:v>42493</c:v>
                </c:pt>
                <c:pt idx="2">
                  <c:v>42528</c:v>
                </c:pt>
                <c:pt idx="3">
                  <c:v>42537</c:v>
                </c:pt>
                <c:pt idx="4">
                  <c:v>42572</c:v>
                </c:pt>
                <c:pt idx="5">
                  <c:v>42591</c:v>
                </c:pt>
                <c:pt idx="6">
                  <c:v>42626</c:v>
                </c:pt>
                <c:pt idx="7">
                  <c:v>42640</c:v>
                </c:pt>
                <c:pt idx="8">
                  <c:v>42653</c:v>
                </c:pt>
                <c:pt idx="9">
                  <c:v>42670</c:v>
                </c:pt>
                <c:pt idx="10">
                  <c:v>42682</c:v>
                </c:pt>
                <c:pt idx="11">
                  <c:v>42696</c:v>
                </c:pt>
                <c:pt idx="12">
                  <c:v>42710</c:v>
                </c:pt>
                <c:pt idx="13">
                  <c:v>42724</c:v>
                </c:pt>
                <c:pt idx="14">
                  <c:v>42739</c:v>
                </c:pt>
                <c:pt idx="15">
                  <c:v>42752</c:v>
                </c:pt>
                <c:pt idx="16">
                  <c:v>42766</c:v>
                </c:pt>
                <c:pt idx="17">
                  <c:v>42780</c:v>
                </c:pt>
                <c:pt idx="18">
                  <c:v>42786</c:v>
                </c:pt>
                <c:pt idx="19">
                  <c:v>42794</c:v>
                </c:pt>
                <c:pt idx="20">
                  <c:v>42809</c:v>
                </c:pt>
                <c:pt idx="21">
                  <c:v>42822</c:v>
                </c:pt>
                <c:pt idx="22">
                  <c:v>42836</c:v>
                </c:pt>
                <c:pt idx="23">
                  <c:v>42843</c:v>
                </c:pt>
                <c:pt idx="24">
                  <c:v>42859</c:v>
                </c:pt>
                <c:pt idx="25">
                  <c:v>42871</c:v>
                </c:pt>
                <c:pt idx="26">
                  <c:v>42886</c:v>
                </c:pt>
                <c:pt idx="27">
                  <c:v>42899</c:v>
                </c:pt>
                <c:pt idx="28">
                  <c:v>42915</c:v>
                </c:pt>
                <c:pt idx="29">
                  <c:v>42928</c:v>
                </c:pt>
                <c:pt idx="30">
                  <c:v>42941</c:v>
                </c:pt>
                <c:pt idx="31">
                  <c:v>42955</c:v>
                </c:pt>
                <c:pt idx="32">
                  <c:v>42972</c:v>
                </c:pt>
                <c:pt idx="33">
                  <c:v>42986</c:v>
                </c:pt>
                <c:pt idx="34">
                  <c:v>43000</c:v>
                </c:pt>
                <c:pt idx="35">
                  <c:v>43011</c:v>
                </c:pt>
                <c:pt idx="36">
                  <c:v>43025</c:v>
                </c:pt>
                <c:pt idx="37">
                  <c:v>43039</c:v>
                </c:pt>
                <c:pt idx="38">
                  <c:v>43053</c:v>
                </c:pt>
                <c:pt idx="39">
                  <c:v>43067</c:v>
                </c:pt>
                <c:pt idx="40">
                  <c:v>43083</c:v>
                </c:pt>
                <c:pt idx="41">
                  <c:v>43097</c:v>
                </c:pt>
                <c:pt idx="42">
                  <c:v>43109</c:v>
                </c:pt>
                <c:pt idx="43">
                  <c:v>43123</c:v>
                </c:pt>
                <c:pt idx="44">
                  <c:v>43138</c:v>
                </c:pt>
                <c:pt idx="45">
                  <c:v>43151</c:v>
                </c:pt>
                <c:pt idx="46">
                  <c:v>43165</c:v>
                </c:pt>
              </c:numCache>
            </c:numRef>
          </c:xVal>
          <c:yVal>
            <c:numRef>
              <c:f>'lifecycle cost'!$F$5:$F$52</c:f>
              <c:numCache>
                <c:formatCode>_("$"* #,##0.00_);_("$"* \(#,##0.00\);_("$"* "-"??_);_(@_)</c:formatCode>
                <c:ptCount val="48"/>
                <c:pt idx="0">
                  <c:v>353.86812018254443</c:v>
                </c:pt>
                <c:pt idx="1">
                  <c:v>100.47389951785527</c:v>
                </c:pt>
                <c:pt idx="2">
                  <c:v>100.47389951785527</c:v>
                </c:pt>
                <c:pt idx="3">
                  <c:v>69.77787661956468</c:v>
                </c:pt>
                <c:pt idx="4">
                  <c:v>46.572690669170683</c:v>
                </c:pt>
                <c:pt idx="5">
                  <c:v>42.750272447241002</c:v>
                </c:pt>
                <c:pt idx="6">
                  <c:v>34.432537642097849</c:v>
                </c:pt>
                <c:pt idx="7">
                  <c:v>32.188216339559453</c:v>
                </c:pt>
                <c:pt idx="8">
                  <c:v>32.188216339559453</c:v>
                </c:pt>
                <c:pt idx="9">
                  <c:v>28.334993304967579</c:v>
                </c:pt>
                <c:pt idx="10">
                  <c:v>26.017115624173581</c:v>
                </c:pt>
                <c:pt idx="11">
                  <c:v>24.534331292216155</c:v>
                </c:pt>
                <c:pt idx="12">
                  <c:v>23.316881127537926</c:v>
                </c:pt>
                <c:pt idx="13">
                  <c:v>23.049422923554882</c:v>
                </c:pt>
                <c:pt idx="14">
                  <c:v>21.200065303747362</c:v>
                </c:pt>
                <c:pt idx="15">
                  <c:v>20.003750793667539</c:v>
                </c:pt>
                <c:pt idx="16">
                  <c:v>18.575537177688211</c:v>
                </c:pt>
                <c:pt idx="17">
                  <c:v>19.288324101401468</c:v>
                </c:pt>
                <c:pt idx="18">
                  <c:v>20.252739469919561</c:v>
                </c:pt>
                <c:pt idx="19">
                  <c:v>19.463092834115507</c:v>
                </c:pt>
                <c:pt idx="20">
                  <c:v>18.939234682400365</c:v>
                </c:pt>
                <c:pt idx="21">
                  <c:v>18.396154126334199</c:v>
                </c:pt>
                <c:pt idx="22">
                  <c:v>18.107348136382036</c:v>
                </c:pt>
                <c:pt idx="23">
                  <c:v>36.634236667504588</c:v>
                </c:pt>
                <c:pt idx="24">
                  <c:v>33.766058311314765</c:v>
                </c:pt>
                <c:pt idx="25">
                  <c:v>31.458789246319597</c:v>
                </c:pt>
                <c:pt idx="26">
                  <c:v>29.27198165736251</c:v>
                </c:pt>
                <c:pt idx="27">
                  <c:v>27.980595907576294</c:v>
                </c:pt>
                <c:pt idx="28">
                  <c:v>26.204268003908957</c:v>
                </c:pt>
                <c:pt idx="29">
                  <c:v>24.393036095338168</c:v>
                </c:pt>
                <c:pt idx="30">
                  <c:v>23.774027978188737</c:v>
                </c:pt>
                <c:pt idx="31">
                  <c:v>22.991169205050706</c:v>
                </c:pt>
                <c:pt idx="32">
                  <c:v>22.10348227528139</c:v>
                </c:pt>
                <c:pt idx="33">
                  <c:v>20.940890400253753</c:v>
                </c:pt>
                <c:pt idx="34">
                  <c:v>20.166092415808166</c:v>
                </c:pt>
                <c:pt idx="35">
                  <c:v>19.852926526149847</c:v>
                </c:pt>
                <c:pt idx="36">
                  <c:v>18.741004746044709</c:v>
                </c:pt>
                <c:pt idx="37">
                  <c:v>18.531816637222221</c:v>
                </c:pt>
                <c:pt idx="38">
                  <c:v>18.288353793089939</c:v>
                </c:pt>
                <c:pt idx="39">
                  <c:v>17.87252182164481</c:v>
                </c:pt>
                <c:pt idx="40">
                  <c:v>17.20112879629119</c:v>
                </c:pt>
                <c:pt idx="41">
                  <c:v>16.941495527257249</c:v>
                </c:pt>
                <c:pt idx="42">
                  <c:v>16.875015185465152</c:v>
                </c:pt>
                <c:pt idx="43">
                  <c:v>15.997689208115151</c:v>
                </c:pt>
                <c:pt idx="44">
                  <c:v>15.406117074609146</c:v>
                </c:pt>
                <c:pt idx="45">
                  <c:v>14.815442389302929</c:v>
                </c:pt>
                <c:pt idx="46">
                  <c:v>14.632344178346811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A18-4B0D-A345-C6CD92465378}"/>
            </c:ext>
          </c:extLst>
        </c:ser>
        <c:ser>
          <c:idx val="1"/>
          <c:order val="1"/>
          <c:tx>
            <c:strRef>
              <c:f>'lifecycle cost'!$I$2</c:f>
              <c:strCache>
                <c:ptCount val="1"/>
                <c:pt idx="0">
                  <c:v>O&amp;M Cost per lb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'lifecycle cost'!$B$5:$B$52</c:f>
              <c:numCache>
                <c:formatCode>m/d/yyyy</c:formatCode>
                <c:ptCount val="48"/>
                <c:pt idx="0">
                  <c:v>42464</c:v>
                </c:pt>
                <c:pt idx="1">
                  <c:v>42493</c:v>
                </c:pt>
                <c:pt idx="2">
                  <c:v>42528</c:v>
                </c:pt>
                <c:pt idx="3">
                  <c:v>42537</c:v>
                </c:pt>
                <c:pt idx="4">
                  <c:v>42572</c:v>
                </c:pt>
                <c:pt idx="5">
                  <c:v>42591</c:v>
                </c:pt>
                <c:pt idx="6">
                  <c:v>42626</c:v>
                </c:pt>
                <c:pt idx="7">
                  <c:v>42640</c:v>
                </c:pt>
                <c:pt idx="8">
                  <c:v>42653</c:v>
                </c:pt>
                <c:pt idx="9">
                  <c:v>42670</c:v>
                </c:pt>
                <c:pt idx="10">
                  <c:v>42682</c:v>
                </c:pt>
                <c:pt idx="11">
                  <c:v>42696</c:v>
                </c:pt>
                <c:pt idx="12">
                  <c:v>42710</c:v>
                </c:pt>
                <c:pt idx="13">
                  <c:v>42724</c:v>
                </c:pt>
                <c:pt idx="14">
                  <c:v>42739</c:v>
                </c:pt>
                <c:pt idx="15">
                  <c:v>42752</c:v>
                </c:pt>
                <c:pt idx="16">
                  <c:v>42766</c:v>
                </c:pt>
                <c:pt idx="17">
                  <c:v>42780</c:v>
                </c:pt>
                <c:pt idx="18">
                  <c:v>42786</c:v>
                </c:pt>
                <c:pt idx="19">
                  <c:v>42794</c:v>
                </c:pt>
                <c:pt idx="20">
                  <c:v>42809</c:v>
                </c:pt>
                <c:pt idx="21">
                  <c:v>42822</c:v>
                </c:pt>
                <c:pt idx="22">
                  <c:v>42836</c:v>
                </c:pt>
                <c:pt idx="23">
                  <c:v>42843</c:v>
                </c:pt>
                <c:pt idx="24">
                  <c:v>42859</c:v>
                </c:pt>
                <c:pt idx="25">
                  <c:v>42871</c:v>
                </c:pt>
                <c:pt idx="26">
                  <c:v>42886</c:v>
                </c:pt>
                <c:pt idx="27">
                  <c:v>42899</c:v>
                </c:pt>
                <c:pt idx="28">
                  <c:v>42915</c:v>
                </c:pt>
                <c:pt idx="29">
                  <c:v>42928</c:v>
                </c:pt>
                <c:pt idx="30">
                  <c:v>42941</c:v>
                </c:pt>
                <c:pt idx="31">
                  <c:v>42955</c:v>
                </c:pt>
                <c:pt idx="32">
                  <c:v>42972</c:v>
                </c:pt>
                <c:pt idx="33">
                  <c:v>42986</c:v>
                </c:pt>
                <c:pt idx="34">
                  <c:v>43000</c:v>
                </c:pt>
                <c:pt idx="35">
                  <c:v>43011</c:v>
                </c:pt>
                <c:pt idx="36">
                  <c:v>43025</c:v>
                </c:pt>
                <c:pt idx="37">
                  <c:v>43039</c:v>
                </c:pt>
                <c:pt idx="38">
                  <c:v>43053</c:v>
                </c:pt>
                <c:pt idx="39">
                  <c:v>43067</c:v>
                </c:pt>
                <c:pt idx="40">
                  <c:v>43083</c:v>
                </c:pt>
                <c:pt idx="41">
                  <c:v>43097</c:v>
                </c:pt>
                <c:pt idx="42">
                  <c:v>43109</c:v>
                </c:pt>
                <c:pt idx="43">
                  <c:v>43123</c:v>
                </c:pt>
                <c:pt idx="44">
                  <c:v>43138</c:v>
                </c:pt>
                <c:pt idx="45">
                  <c:v>43151</c:v>
                </c:pt>
                <c:pt idx="46">
                  <c:v>43165</c:v>
                </c:pt>
              </c:numCache>
            </c:numRef>
          </c:xVal>
          <c:yVal>
            <c:numRef>
              <c:f>'lifecycle cost'!$I$5:$I$52</c:f>
              <c:numCache>
                <c:formatCode>_("$"* #,##0.00_);_("$"* \(#,##0.00\);_("$"* "-"??_);_(@_)</c:formatCode>
                <c:ptCount val="48"/>
                <c:pt idx="0">
                  <c:v>33.225255469325518</c:v>
                </c:pt>
                <c:pt idx="1">
                  <c:v>10.851790103753201</c:v>
                </c:pt>
                <c:pt idx="2">
                  <c:v>12.585217835977208</c:v>
                </c:pt>
                <c:pt idx="3">
                  <c:v>9.7251524840739858</c:v>
                </c:pt>
                <c:pt idx="4">
                  <c:v>6.4809919125016471</c:v>
                </c:pt>
                <c:pt idx="5">
                  <c:v>6.4851743429540871</c:v>
                </c:pt>
                <c:pt idx="6">
                  <c:v>6.8208615362515204</c:v>
                </c:pt>
                <c:pt idx="7">
                  <c:v>9.0115855045487638</c:v>
                </c:pt>
                <c:pt idx="8">
                  <c:v>9.3653798807951567</c:v>
                </c:pt>
                <c:pt idx="9">
                  <c:v>8.5557004649750255</c:v>
                </c:pt>
                <c:pt idx="10">
                  <c:v>8.141786635404257</c:v>
                </c:pt>
                <c:pt idx="11">
                  <c:v>8.0082362649410062</c:v>
                </c:pt>
                <c:pt idx="12">
                  <c:v>7.867134849430518</c:v>
                </c:pt>
                <c:pt idx="13">
                  <c:v>8.0302402425170083</c:v>
                </c:pt>
                <c:pt idx="14">
                  <c:v>7.6189573206706953</c:v>
                </c:pt>
                <c:pt idx="15">
                  <c:v>7.4584671909753668</c:v>
                </c:pt>
                <c:pt idx="16">
                  <c:v>7.130124468487387</c:v>
                </c:pt>
                <c:pt idx="17">
                  <c:v>7.6157302394799249</c:v>
                </c:pt>
                <c:pt idx="18">
                  <c:v>7.8277364134879805</c:v>
                </c:pt>
                <c:pt idx="19">
                  <c:v>7.8342330755018095</c:v>
                </c:pt>
                <c:pt idx="20">
                  <c:v>7.8663301172666396</c:v>
                </c:pt>
                <c:pt idx="21">
                  <c:v>7.8333353242516539</c:v>
                </c:pt>
                <c:pt idx="22">
                  <c:v>7.8999059282862563</c:v>
                </c:pt>
                <c:pt idx="23">
                  <c:v>8.0894540931420753</c:v>
                </c:pt>
                <c:pt idx="24">
                  <c:v>7.6702132065128881</c:v>
                </c:pt>
                <c:pt idx="25">
                  <c:v>7.3088697756264898</c:v>
                </c:pt>
                <c:pt idx="26">
                  <c:v>6.9522606735857986</c:v>
                </c:pt>
                <c:pt idx="27">
                  <c:v>6.7903228850699078</c:v>
                </c:pt>
                <c:pt idx="28">
                  <c:v>6.5253979898636807</c:v>
                </c:pt>
                <c:pt idx="29">
                  <c:v>6.2005755640003581</c:v>
                </c:pt>
                <c:pt idx="30">
                  <c:v>6.1662356302683303</c:v>
                </c:pt>
                <c:pt idx="31">
                  <c:v>6.0821446265501775</c:v>
                </c:pt>
                <c:pt idx="32">
                  <c:v>6.3107045765138894</c:v>
                </c:pt>
                <c:pt idx="33">
                  <c:v>6.0871258272707349</c:v>
                </c:pt>
                <c:pt idx="34">
                  <c:v>5.9662473271421081</c:v>
                </c:pt>
                <c:pt idx="35">
                  <c:v>5.9763159717961702</c:v>
                </c:pt>
                <c:pt idx="36">
                  <c:v>5.7385620475261216</c:v>
                </c:pt>
                <c:pt idx="37">
                  <c:v>5.7703928543382874</c:v>
                </c:pt>
                <c:pt idx="38">
                  <c:v>5.789209227379926</c:v>
                </c:pt>
                <c:pt idx="39">
                  <c:v>5.7500506239510276</c:v>
                </c:pt>
                <c:pt idx="40">
                  <c:v>5.6230460668128082</c:v>
                </c:pt>
                <c:pt idx="41">
                  <c:v>5.6258285069746767</c:v>
                </c:pt>
                <c:pt idx="42">
                  <c:v>5.6910646579738442</c:v>
                </c:pt>
                <c:pt idx="43">
                  <c:v>5.4779614408277277</c:v>
                </c:pt>
                <c:pt idx="44">
                  <c:v>5.3551064549716028</c:v>
                </c:pt>
                <c:pt idx="45">
                  <c:v>5.226446388891647</c:v>
                </c:pt>
                <c:pt idx="46">
                  <c:v>5.2375635956746827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A18-4B0D-A345-C6CD92465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818936"/>
        <c:axId val="234819328"/>
      </c:scatterChart>
      <c:valAx>
        <c:axId val="234818936"/>
        <c:scaling>
          <c:orientation val="minMax"/>
          <c:max val="43200"/>
          <c:min val="424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222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819328"/>
        <c:crosses val="autoZero"/>
        <c:crossBetween val="midCat"/>
      </c:valAx>
      <c:valAx>
        <c:axId val="2348193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$/lb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 w="222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8189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98865324985314"/>
          <c:y val="0.11640101775729027"/>
          <c:w val="0.19819013357712839"/>
          <c:h val="6.8200749140903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LNAPL Removal Rate and Mass Recovered</a:t>
            </a:r>
          </a:p>
        </c:rich>
      </c:tx>
      <c:layout>
        <c:manualLayout>
          <c:xMode val="edge"/>
          <c:yMode val="edge"/>
          <c:x val="0.20291278383780009"/>
          <c:y val="6.051437216338880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29899387576555"/>
          <c:y val="7.7349081364829403E-2"/>
          <c:w val="0.82698413266523507"/>
          <c:h val="0.78221832789194035"/>
        </c:manualLayout>
      </c:layout>
      <c:scatterChart>
        <c:scatterStyle val="lineMarker"/>
        <c:varyColors val="0"/>
        <c:ser>
          <c:idx val="1"/>
          <c:order val="1"/>
          <c:tx>
            <c:strRef>
              <c:f>'[Tulia OM Data 2018-03-22.xlsx]T3 Table of NAPL Recovered'!$E$1</c:f>
              <c:strCache>
                <c:ptCount val="1"/>
                <c:pt idx="0">
                  <c:v>Cumulative Light NAPL Recovered (pounds)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'[Tulia OM Data 2018-03-22.xlsx]T3 Table of NAPL Recovered'!$A$2:$A$50</c:f>
              <c:numCache>
                <c:formatCode>m/d/yyyy</c:formatCode>
                <c:ptCount val="49"/>
                <c:pt idx="0">
                  <c:v>42445</c:v>
                </c:pt>
                <c:pt idx="1">
                  <c:v>42464</c:v>
                </c:pt>
                <c:pt idx="2">
                  <c:v>42493</c:v>
                </c:pt>
                <c:pt idx="3">
                  <c:v>42528</c:v>
                </c:pt>
                <c:pt idx="4">
                  <c:v>42537</c:v>
                </c:pt>
                <c:pt idx="5">
                  <c:v>42572</c:v>
                </c:pt>
                <c:pt idx="6">
                  <c:v>42591</c:v>
                </c:pt>
                <c:pt idx="7">
                  <c:v>42626</c:v>
                </c:pt>
                <c:pt idx="8">
                  <c:v>42640</c:v>
                </c:pt>
                <c:pt idx="9">
                  <c:v>42653</c:v>
                </c:pt>
                <c:pt idx="10">
                  <c:v>42670</c:v>
                </c:pt>
                <c:pt idx="11">
                  <c:v>42682</c:v>
                </c:pt>
                <c:pt idx="12">
                  <c:v>42696</c:v>
                </c:pt>
                <c:pt idx="13">
                  <c:v>42710</c:v>
                </c:pt>
                <c:pt idx="14">
                  <c:v>42724</c:v>
                </c:pt>
                <c:pt idx="15">
                  <c:v>42739</c:v>
                </c:pt>
                <c:pt idx="16">
                  <c:v>42752</c:v>
                </c:pt>
                <c:pt idx="17">
                  <c:v>42766</c:v>
                </c:pt>
                <c:pt idx="18">
                  <c:v>42780</c:v>
                </c:pt>
                <c:pt idx="19">
                  <c:v>42794</c:v>
                </c:pt>
                <c:pt idx="20">
                  <c:v>42809</c:v>
                </c:pt>
                <c:pt idx="21">
                  <c:v>42822</c:v>
                </c:pt>
                <c:pt idx="22">
                  <c:v>42836</c:v>
                </c:pt>
                <c:pt idx="23">
                  <c:v>42843</c:v>
                </c:pt>
                <c:pt idx="24">
                  <c:v>42859</c:v>
                </c:pt>
                <c:pt idx="25">
                  <c:v>42871</c:v>
                </c:pt>
                <c:pt idx="26">
                  <c:v>42886</c:v>
                </c:pt>
                <c:pt idx="27">
                  <c:v>42899</c:v>
                </c:pt>
                <c:pt idx="28">
                  <c:v>42915</c:v>
                </c:pt>
                <c:pt idx="29">
                  <c:v>42928</c:v>
                </c:pt>
                <c:pt idx="30">
                  <c:v>42941</c:v>
                </c:pt>
                <c:pt idx="31">
                  <c:v>42955</c:v>
                </c:pt>
                <c:pt idx="32">
                  <c:v>42972</c:v>
                </c:pt>
                <c:pt idx="33">
                  <c:v>42986</c:v>
                </c:pt>
                <c:pt idx="34">
                  <c:v>43000</c:v>
                </c:pt>
                <c:pt idx="35">
                  <c:v>43011</c:v>
                </c:pt>
                <c:pt idx="36">
                  <c:v>43025</c:v>
                </c:pt>
                <c:pt idx="37">
                  <c:v>43039</c:v>
                </c:pt>
                <c:pt idx="38">
                  <c:v>43053</c:v>
                </c:pt>
                <c:pt idx="39">
                  <c:v>43067</c:v>
                </c:pt>
                <c:pt idx="40">
                  <c:v>43083</c:v>
                </c:pt>
                <c:pt idx="41">
                  <c:v>43097</c:v>
                </c:pt>
                <c:pt idx="42">
                  <c:v>43109</c:v>
                </c:pt>
                <c:pt idx="43">
                  <c:v>43123</c:v>
                </c:pt>
                <c:pt idx="44">
                  <c:v>43138</c:v>
                </c:pt>
                <c:pt idx="45">
                  <c:v>43151</c:v>
                </c:pt>
                <c:pt idx="46">
                  <c:v>43165</c:v>
                </c:pt>
                <c:pt idx="47">
                  <c:v>43179</c:v>
                </c:pt>
              </c:numCache>
            </c:numRef>
          </c:xVal>
          <c:yVal>
            <c:numRef>
              <c:f>'[Tulia OM Data 2018-03-22.xlsx]T3 Table of NAPL Recovered'!$E$2:$E$50</c:f>
              <c:numCache>
                <c:formatCode>0.00</c:formatCode>
                <c:ptCount val="49"/>
                <c:pt idx="0">
                  <c:v>0</c:v>
                </c:pt>
                <c:pt idx="1">
                  <c:v>202.61695222223861</c:v>
                </c:pt>
                <c:pt idx="2">
                  <c:v>713.61498204076577</c:v>
                </c:pt>
                <c:pt idx="3">
                  <c:v>713.61498204076577</c:v>
                </c:pt>
                <c:pt idx="4">
                  <c:v>1027.541729177475</c:v>
                </c:pt>
                <c:pt idx="5">
                  <c:v>1732.7594528142602</c:v>
                </c:pt>
                <c:pt idx="6">
                  <c:v>1887.6901919067914</c:v>
                </c:pt>
                <c:pt idx="7">
                  <c:v>2343.6922029625721</c:v>
                </c:pt>
                <c:pt idx="8">
                  <c:v>2507.1059902384291</c:v>
                </c:pt>
                <c:pt idx="9">
                  <c:v>2507.1059902384291</c:v>
                </c:pt>
                <c:pt idx="10">
                  <c:v>2848.0426704689608</c:v>
                </c:pt>
                <c:pt idx="11">
                  <c:v>3101.7761986274509</c:v>
                </c:pt>
                <c:pt idx="12">
                  <c:v>3289.2386199090297</c:v>
                </c:pt>
                <c:pt idx="13">
                  <c:v>3460.9804612629673</c:v>
                </c:pt>
                <c:pt idx="14">
                  <c:v>3501.140582462524</c:v>
                </c:pt>
                <c:pt idx="15">
                  <c:v>3806.5576140341154</c:v>
                </c:pt>
                <c:pt idx="16">
                  <c:v>4034.2069261103993</c:v>
                </c:pt>
                <c:pt idx="17">
                  <c:v>4344.3841880885666</c:v>
                </c:pt>
                <c:pt idx="18">
                  <c:v>4183.8404195072844</c:v>
                </c:pt>
                <c:pt idx="19">
                  <c:v>4353.585050546295</c:v>
                </c:pt>
                <c:pt idx="20">
                  <c:v>4474.0049648754211</c:v>
                </c:pt>
                <c:pt idx="21">
                  <c:v>4606.083935701673</c:v>
                </c:pt>
                <c:pt idx="22">
                  <c:v>4679.5493940798797</c:v>
                </c:pt>
                <c:pt idx="23">
                  <c:v>4679.5493940798797</c:v>
                </c:pt>
                <c:pt idx="24">
                  <c:v>5077.0427042280635</c:v>
                </c:pt>
                <c:pt idx="25">
                  <c:v>5449.406163018687</c:v>
                </c:pt>
                <c:pt idx="26">
                  <c:v>5856.5122787606479</c:v>
                </c:pt>
                <c:pt idx="27">
                  <c:v>6126.8073262721864</c:v>
                </c:pt>
                <c:pt idx="28">
                  <c:v>6542.1297009489863</c:v>
                </c:pt>
                <c:pt idx="29">
                  <c:v>7027.8959671101729</c:v>
                </c:pt>
                <c:pt idx="30">
                  <c:v>7210.8824031534941</c:v>
                </c:pt>
                <c:pt idx="31">
                  <c:v>7456.415916522411</c:v>
                </c:pt>
                <c:pt idx="32">
                  <c:v>7755.8693180085165</c:v>
                </c:pt>
                <c:pt idx="33">
                  <c:v>8186.4580122114894</c:v>
                </c:pt>
                <c:pt idx="34">
                  <c:v>8500.9885140472215</c:v>
                </c:pt>
                <c:pt idx="35">
                  <c:v>8635.085601822675</c:v>
                </c:pt>
                <c:pt idx="36">
                  <c:v>9147.4135097362214</c:v>
                </c:pt>
                <c:pt idx="37">
                  <c:v>9250.6699885897597</c:v>
                </c:pt>
                <c:pt idx="38">
                  <c:v>9373.819094902552</c:v>
                </c:pt>
                <c:pt idx="39">
                  <c:v>9591.9155511890222</c:v>
                </c:pt>
                <c:pt idx="40">
                  <c:v>9966.3063994360145</c:v>
                </c:pt>
                <c:pt idx="41">
                  <c:v>10119.042898201207</c:v>
                </c:pt>
                <c:pt idx="42">
                  <c:v>10158.907598948899</c:v>
                </c:pt>
                <c:pt idx="43">
                  <c:v>10716.030157220319</c:v>
                </c:pt>
                <c:pt idx="44">
                  <c:v>11127.509882586637</c:v>
                </c:pt>
                <c:pt idx="45">
                  <c:v>11571.150931259226</c:v>
                </c:pt>
                <c:pt idx="46">
                  <c:v>11715.94365950519</c:v>
                </c:pt>
                <c:pt idx="47">
                  <c:v>11988.015098217973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88-443C-A9F1-8654E5D3F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702232"/>
        <c:axId val="234702624"/>
      </c:scatterChart>
      <c:scatterChart>
        <c:scatterStyle val="lineMarker"/>
        <c:varyColors val="0"/>
        <c:ser>
          <c:idx val="0"/>
          <c:order val="0"/>
          <c:tx>
            <c:strRef>
              <c:f>'[Tulia OM Data 2018-03-22.xlsx]T3 Table of NAPL Recovered'!$N$1</c:f>
              <c:strCache>
                <c:ptCount val="1"/>
                <c:pt idx="0">
                  <c:v>Recovery Rate (Pounds Per Day)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'[Tulia OM Data 2018-03-22.xlsx]T3 Table of NAPL Recovered'!$A$2:$A$50</c:f>
              <c:numCache>
                <c:formatCode>m/d/yyyy</c:formatCode>
                <c:ptCount val="49"/>
                <c:pt idx="0">
                  <c:v>42445</c:v>
                </c:pt>
                <c:pt idx="1">
                  <c:v>42464</c:v>
                </c:pt>
                <c:pt idx="2">
                  <c:v>42493</c:v>
                </c:pt>
                <c:pt idx="3">
                  <c:v>42528</c:v>
                </c:pt>
                <c:pt idx="4">
                  <c:v>42537</c:v>
                </c:pt>
                <c:pt idx="5">
                  <c:v>42572</c:v>
                </c:pt>
                <c:pt idx="6">
                  <c:v>42591</c:v>
                </c:pt>
                <c:pt idx="7">
                  <c:v>42626</c:v>
                </c:pt>
                <c:pt idx="8">
                  <c:v>42640</c:v>
                </c:pt>
                <c:pt idx="9">
                  <c:v>42653</c:v>
                </c:pt>
                <c:pt idx="10">
                  <c:v>42670</c:v>
                </c:pt>
                <c:pt idx="11">
                  <c:v>42682</c:v>
                </c:pt>
                <c:pt idx="12">
                  <c:v>42696</c:v>
                </c:pt>
                <c:pt idx="13">
                  <c:v>42710</c:v>
                </c:pt>
                <c:pt idx="14">
                  <c:v>42724</c:v>
                </c:pt>
                <c:pt idx="15">
                  <c:v>42739</c:v>
                </c:pt>
                <c:pt idx="16">
                  <c:v>42752</c:v>
                </c:pt>
                <c:pt idx="17">
                  <c:v>42766</c:v>
                </c:pt>
                <c:pt idx="18">
                  <c:v>42780</c:v>
                </c:pt>
                <c:pt idx="19">
                  <c:v>42794</c:v>
                </c:pt>
                <c:pt idx="20">
                  <c:v>42809</c:v>
                </c:pt>
                <c:pt idx="21">
                  <c:v>42822</c:v>
                </c:pt>
                <c:pt idx="22">
                  <c:v>42836</c:v>
                </c:pt>
                <c:pt idx="23">
                  <c:v>42843</c:v>
                </c:pt>
                <c:pt idx="24">
                  <c:v>42859</c:v>
                </c:pt>
                <c:pt idx="25">
                  <c:v>42871</c:v>
                </c:pt>
                <c:pt idx="26">
                  <c:v>42886</c:v>
                </c:pt>
                <c:pt idx="27">
                  <c:v>42899</c:v>
                </c:pt>
                <c:pt idx="28">
                  <c:v>42915</c:v>
                </c:pt>
                <c:pt idx="29">
                  <c:v>42928</c:v>
                </c:pt>
                <c:pt idx="30">
                  <c:v>42941</c:v>
                </c:pt>
                <c:pt idx="31">
                  <c:v>42955</c:v>
                </c:pt>
                <c:pt idx="32">
                  <c:v>42972</c:v>
                </c:pt>
                <c:pt idx="33">
                  <c:v>42986</c:v>
                </c:pt>
                <c:pt idx="34">
                  <c:v>43000</c:v>
                </c:pt>
                <c:pt idx="35">
                  <c:v>43011</c:v>
                </c:pt>
                <c:pt idx="36">
                  <c:v>43025</c:v>
                </c:pt>
                <c:pt idx="37">
                  <c:v>43039</c:v>
                </c:pt>
                <c:pt idx="38">
                  <c:v>43053</c:v>
                </c:pt>
                <c:pt idx="39">
                  <c:v>43067</c:v>
                </c:pt>
                <c:pt idx="40">
                  <c:v>43083</c:v>
                </c:pt>
                <c:pt idx="41">
                  <c:v>43097</c:v>
                </c:pt>
                <c:pt idx="42">
                  <c:v>43109</c:v>
                </c:pt>
                <c:pt idx="43">
                  <c:v>43123</c:v>
                </c:pt>
                <c:pt idx="44">
                  <c:v>43138</c:v>
                </c:pt>
                <c:pt idx="45">
                  <c:v>43151</c:v>
                </c:pt>
                <c:pt idx="46">
                  <c:v>43165</c:v>
                </c:pt>
                <c:pt idx="47">
                  <c:v>43179</c:v>
                </c:pt>
              </c:numCache>
            </c:numRef>
          </c:xVal>
          <c:yVal>
            <c:numRef>
              <c:f>'[Tulia OM Data 2018-03-22.xlsx]T3 Table of NAPL Recovered'!$N$2:$N$50</c:f>
              <c:numCache>
                <c:formatCode>0.00</c:formatCode>
                <c:ptCount val="49"/>
                <c:pt idx="0">
                  <c:v>0</c:v>
                </c:pt>
                <c:pt idx="1">
                  <c:v>10.664050116959926</c:v>
                </c:pt>
                <c:pt idx="2">
                  <c:v>17.620621717880248</c:v>
                </c:pt>
                <c:pt idx="3">
                  <c:v>0</c:v>
                </c:pt>
                <c:pt idx="4">
                  <c:v>34.880749681856578</c:v>
                </c:pt>
                <c:pt idx="5">
                  <c:v>20.149077818193863</c:v>
                </c:pt>
                <c:pt idx="6">
                  <c:v>8.154249425922691</c:v>
                </c:pt>
                <c:pt idx="7">
                  <c:v>13.028628887308031</c:v>
                </c:pt>
                <c:pt idx="8">
                  <c:v>11.672413376846901</c:v>
                </c:pt>
                <c:pt idx="9">
                  <c:v>0</c:v>
                </c:pt>
                <c:pt idx="10">
                  <c:v>20.055098837090103</c:v>
                </c:pt>
                <c:pt idx="11">
                  <c:v>21.144460679874179</c:v>
                </c:pt>
                <c:pt idx="12">
                  <c:v>13.390172948684191</c:v>
                </c:pt>
                <c:pt idx="13">
                  <c:v>12.267274382424112</c:v>
                </c:pt>
                <c:pt idx="14">
                  <c:v>2.8685800856826069</c:v>
                </c:pt>
                <c:pt idx="15">
                  <c:v>20.36113543810615</c:v>
                </c:pt>
                <c:pt idx="16">
                  <c:v>17.511485544329464</c:v>
                </c:pt>
                <c:pt idx="17">
                  <c:v>22.15551871272627</c:v>
                </c:pt>
                <c:pt idx="18">
                  <c:v>-11.467412041520152</c:v>
                </c:pt>
                <c:pt idx="19">
                  <c:v>8.1687893247353358</c:v>
                </c:pt>
                <c:pt idx="20">
                  <c:v>8.0279942886084541</c:v>
                </c:pt>
                <c:pt idx="21">
                  <c:v>10.159920832788545</c:v>
                </c:pt>
                <c:pt idx="22">
                  <c:v>5.2475327413005211</c:v>
                </c:pt>
                <c:pt idx="23">
                  <c:v>0</c:v>
                </c:pt>
                <c:pt idx="24">
                  <c:v>24.843331884261474</c:v>
                </c:pt>
                <c:pt idx="25">
                  <c:v>31.030288232552</c:v>
                </c:pt>
                <c:pt idx="26">
                  <c:v>27.14040771613071</c:v>
                </c:pt>
                <c:pt idx="27">
                  <c:v>20.791926731656773</c:v>
                </c:pt>
                <c:pt idx="28">
                  <c:v>25.9576484173</c:v>
                </c:pt>
                <c:pt idx="29">
                  <c:v>37.366635858552883</c:v>
                </c:pt>
                <c:pt idx="30">
                  <c:v>14.075879695640115</c:v>
                </c:pt>
                <c:pt idx="31">
                  <c:v>17.538108097779713</c:v>
                </c:pt>
                <c:pt idx="32">
                  <c:v>17.614905969770934</c:v>
                </c:pt>
                <c:pt idx="33">
                  <c:v>30.756335300212385</c:v>
                </c:pt>
                <c:pt idx="34">
                  <c:v>22.466464416837979</c:v>
                </c:pt>
                <c:pt idx="35">
                  <c:v>12.190644343222994</c:v>
                </c:pt>
                <c:pt idx="36">
                  <c:v>36.594850565253374</c:v>
                </c:pt>
                <c:pt idx="37">
                  <c:v>7.3754627752526938</c:v>
                </c:pt>
                <c:pt idx="38">
                  <c:v>8.7963647366281084</c:v>
                </c:pt>
                <c:pt idx="39">
                  <c:v>15.578318306176449</c:v>
                </c:pt>
                <c:pt idx="40">
                  <c:v>23.399428015436996</c:v>
                </c:pt>
                <c:pt idx="41">
                  <c:v>10.909749911799389</c:v>
                </c:pt>
                <c:pt idx="42">
                  <c:v>3.3220583956410463</c:v>
                </c:pt>
                <c:pt idx="43">
                  <c:v>39.794468447958572</c:v>
                </c:pt>
                <c:pt idx="44">
                  <c:v>27.431981691087799</c:v>
                </c:pt>
                <c:pt idx="45">
                  <c:v>34.126234513276138</c:v>
                </c:pt>
                <c:pt idx="46">
                  <c:v>10.342337731854643</c:v>
                </c:pt>
                <c:pt idx="47">
                  <c:v>19.433674193770123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A88-443C-A9F1-8654E5D3F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34818152"/>
        <c:axId val="234703016"/>
      </c:scatterChart>
      <c:valAx>
        <c:axId val="234702232"/>
        <c:scaling>
          <c:orientation val="minMax"/>
          <c:max val="43200"/>
          <c:min val="424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/>
                  <a:t>Date</a:t>
                </a:r>
              </a:p>
            </c:rich>
          </c:tx>
          <c:layout>
            <c:manualLayout>
              <c:xMode val="edge"/>
              <c:yMode val="edge"/>
              <c:x val="0.51467468515976789"/>
              <c:y val="0.953292911003371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702624"/>
        <c:crosses val="autoZero"/>
        <c:crossBetween val="midCat"/>
      </c:valAx>
      <c:valAx>
        <c:axId val="234702624"/>
        <c:scaling>
          <c:orientation val="minMax"/>
          <c:max val="1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rgbClr val="FF0000"/>
                    </a:solidFill>
                  </a:rPr>
                  <a:t>Cumulative</a:t>
                </a:r>
                <a:r>
                  <a:rPr lang="en-US" b="1" baseline="0" dirty="0">
                    <a:solidFill>
                      <a:srgbClr val="FF0000"/>
                    </a:solidFill>
                  </a:rPr>
                  <a:t> LNAPL Recovered (</a:t>
                </a:r>
                <a:r>
                  <a:rPr lang="en-US" b="1" baseline="0" dirty="0" err="1">
                    <a:solidFill>
                      <a:srgbClr val="FF0000"/>
                    </a:solidFill>
                  </a:rPr>
                  <a:t>lbs</a:t>
                </a:r>
                <a:r>
                  <a:rPr lang="en-US" b="1" baseline="0" dirty="0">
                    <a:solidFill>
                      <a:srgbClr val="FF0000"/>
                    </a:solidFill>
                  </a:rPr>
                  <a:t>)</a:t>
                </a:r>
                <a:endParaRPr lang="en-US" b="1" dirty="0">
                  <a:solidFill>
                    <a:srgbClr val="FF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in"/>
        <c:minorTickMark val="none"/>
        <c:tickLblPos val="nextTo"/>
        <c:spPr>
          <a:solidFill>
            <a:schemeClr val="bg1"/>
          </a:solidFill>
          <a:ln w="222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702232"/>
        <c:crosses val="autoZero"/>
        <c:crossBetween val="midCat"/>
      </c:valAx>
      <c:valAx>
        <c:axId val="234703016"/>
        <c:scaling>
          <c:orientation val="minMax"/>
          <c:max val="6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>
                    <a:solidFill>
                      <a:schemeClr val="accent1"/>
                    </a:solidFill>
                  </a:rPr>
                  <a:t>Recovery</a:t>
                </a:r>
                <a:r>
                  <a:rPr lang="en-US" b="1" baseline="0">
                    <a:solidFill>
                      <a:schemeClr val="accent1"/>
                    </a:solidFill>
                  </a:rPr>
                  <a:t> Rate (lbs/day</a:t>
                </a:r>
                <a:r>
                  <a:rPr lang="en-US" b="1">
                    <a:solidFill>
                      <a:schemeClr val="accent1"/>
                    </a:solidFill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97682715692648514"/>
              <c:y val="0.324213134477706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in"/>
        <c:minorTickMark val="none"/>
        <c:tickLblPos val="nextTo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4818152"/>
        <c:crosses val="max"/>
        <c:crossBetween val="midCat"/>
      </c:valAx>
      <c:valAx>
        <c:axId val="234818152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34703016"/>
        <c:crosses val="autoZero"/>
        <c:crossBetween val="midCat"/>
      </c:valAx>
      <c:spPr>
        <a:noFill/>
        <a:ln w="22225">
          <a:solidFill>
            <a:schemeClr val="accent1"/>
          </a:solidFill>
        </a:ln>
        <a:effectLst/>
      </c:spPr>
    </c:plotArea>
    <c:legend>
      <c:legendPos val="r"/>
      <c:layout>
        <c:manualLayout>
          <c:xMode val="edge"/>
          <c:yMode val="edge"/>
          <c:x val="0.12044598423479644"/>
          <c:y val="0.11067328743739559"/>
          <c:w val="0.3231343463745126"/>
          <c:h val="0.1094143026642217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0.2963</cdr:x>
      <cdr:y>0.13433</cdr:y>
    </cdr:from>
    <cdr:to>
      <cdr:x>0.84175</cdr:x>
      <cdr:y>0.38969</cdr:y>
    </cdr:to>
    <cdr:grpSp>
      <cdr:nvGrpSpPr>
        <cdr:cNvPr id="6" name="Group 5">
          <a:extLst xmlns:a="http://schemas.openxmlformats.org/drawingml/2006/main">
            <a:ext uri="{FF2B5EF4-FFF2-40B4-BE49-F238E27FC236}">
              <a16:creationId xmlns:a16="http://schemas.microsoft.com/office/drawing/2014/main" id="{8459B7A4-B4DD-460E-807F-CC659E36F735}"/>
            </a:ext>
          </a:extLst>
        </cdr:cNvPr>
        <cdr:cNvGrpSpPr/>
      </cdr:nvGrpSpPr>
      <cdr:grpSpPr>
        <a:xfrm xmlns:a="http://schemas.openxmlformats.org/drawingml/2006/main">
          <a:off x="2438430" y="675572"/>
          <a:ext cx="4488836" cy="1284257"/>
          <a:chOff x="2438400" y="726743"/>
          <a:chExt cx="4488872" cy="1381547"/>
        </a:xfrm>
      </cdr:grpSpPr>
      <cdr:sp macro="" textlink="">
        <cdr:nvSpPr>
          <cdr:cNvPr id="3" name="Callout: Line 2" descr="Initial trailer installation and connected to 3 wells" title="Recovery Cost per Pound">
            <a:extLst xmlns:a="http://schemas.openxmlformats.org/drawingml/2006/main">
              <a:ext uri="{FF2B5EF4-FFF2-40B4-BE49-F238E27FC236}">
                <a16:creationId xmlns:a16="http://schemas.microsoft.com/office/drawing/2014/main" id="{874615B9-5C0A-4FFD-875D-4D313D8276F5}"/>
              </a:ext>
            </a:extLst>
          </cdr:cNvPr>
          <cdr:cNvSpPr/>
        </cdr:nvSpPr>
        <cdr:spPr>
          <a:xfrm xmlns:a="http://schemas.openxmlformats.org/drawingml/2006/main">
            <a:off x="2438400" y="726743"/>
            <a:ext cx="1838446" cy="1049741"/>
          </a:xfrm>
          <a:prstGeom xmlns:a="http://schemas.openxmlformats.org/drawingml/2006/main" prst="borderCallout1">
            <a:avLst>
              <a:gd name="adj1" fmla="val 55034"/>
              <a:gd name="adj2" fmla="val 125"/>
              <a:gd name="adj3" fmla="val -8950"/>
              <a:gd name="adj4" fmla="val -67685"/>
            </a:avLst>
          </a:prstGeom>
          <a:ln xmlns:a="http://schemas.openxmlformats.org/drawingml/2006/main" w="25400">
            <a:solidFill>
              <a:schemeClr val="accent1"/>
            </a:solidFill>
            <a:tailEnd type="stealth" w="lg" len="lg"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Initial trailer installation and connected to 3 wells</a:t>
            </a:r>
          </a:p>
        </cdr:txBody>
      </cdr:sp>
      <cdr:sp macro="" textlink="">
        <cdr:nvSpPr>
          <cdr:cNvPr id="4" name="Callout: Line 3" descr="System expanded to 8 wells" title="Recovery Cost per pound">
            <a:extLst xmlns:a="http://schemas.openxmlformats.org/drawingml/2006/main">
              <a:ext uri="{FF2B5EF4-FFF2-40B4-BE49-F238E27FC236}">
                <a16:creationId xmlns:a16="http://schemas.microsoft.com/office/drawing/2014/main" id="{28DB0E39-9210-4EE6-A099-29446F3673FD}"/>
              </a:ext>
            </a:extLst>
          </cdr:cNvPr>
          <cdr:cNvSpPr/>
        </cdr:nvSpPr>
        <cdr:spPr>
          <a:xfrm xmlns:a="http://schemas.openxmlformats.org/drawingml/2006/main">
            <a:off x="5181600" y="1130490"/>
            <a:ext cx="1745672" cy="977800"/>
          </a:xfrm>
          <a:prstGeom xmlns:a="http://schemas.openxmlformats.org/drawingml/2006/main" prst="borderCallout1">
            <a:avLst>
              <a:gd name="adj1" fmla="val 93947"/>
              <a:gd name="adj2" fmla="val -581"/>
              <a:gd name="adj3" fmla="val 284908"/>
              <a:gd name="adj4" fmla="val -36629"/>
            </a:avLst>
          </a:prstGeom>
          <a:ln xmlns:a="http://schemas.openxmlformats.org/drawingml/2006/main" w="25400">
            <a:solidFill>
              <a:schemeClr val="accent1"/>
            </a:solidFill>
            <a:tailEnd type="stealth" w="lg" len="lg"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rtlCol="0" anchor="ctr"/>
          <a:lstStyle xmlns:a="http://schemas.openxmlformats.org/drawingml/2006/main"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lvl="0"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  <a:latin typeface="Calibri" panose="020F0502020204030204"/>
              </a:rPr>
              <a:t>System expanded to 8 wells</a:t>
            </a:r>
          </a:p>
        </cdr:txBody>
      </cdr:sp>
    </cdr:grp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0.25926</cdr:x>
      <cdr:y>0.2157</cdr:y>
    </cdr:from>
    <cdr:to>
      <cdr:x>0.46296</cdr:x>
      <cdr:y>0.36842</cdr:y>
    </cdr:to>
    <cdr:sp macro="" textlink="">
      <cdr:nvSpPr>
        <cdr:cNvPr id="2" name="Callout: Line 1">
          <a:extLst xmlns:a="http://schemas.openxmlformats.org/drawingml/2006/main">
            <a:ext uri="{FF2B5EF4-FFF2-40B4-BE49-F238E27FC236}">
              <a16:creationId xmlns:a16="http://schemas.microsoft.com/office/drawing/2014/main" id="{73861FE1-6A08-4469-8149-662934C3428C}"/>
            </a:ext>
          </a:extLst>
        </cdr:cNvPr>
        <cdr:cNvSpPr/>
      </cdr:nvSpPr>
      <cdr:spPr>
        <a:xfrm xmlns:a="http://schemas.openxmlformats.org/drawingml/2006/main">
          <a:off x="2133600" y="1249167"/>
          <a:ext cx="1676400" cy="884433"/>
        </a:xfrm>
        <a:prstGeom xmlns:a="http://schemas.openxmlformats.org/drawingml/2006/main" prst="borderCallout1">
          <a:avLst>
            <a:gd name="adj1" fmla="val 97911"/>
            <a:gd name="adj2" fmla="val 98594"/>
            <a:gd name="adj3" fmla="val 200064"/>
            <a:gd name="adj4" fmla="val 147949"/>
          </a:avLst>
        </a:prstGeom>
        <a:ln xmlns:a="http://schemas.openxmlformats.org/drawingml/2006/main" w="25400">
          <a:solidFill>
            <a:schemeClr val="accent1"/>
          </a:solidFill>
          <a:tailEnd type="stealth" w="lg" len="lg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20000"/>
            </a:spcBef>
            <a:spcAft>
              <a:spcPct val="0"/>
            </a:spcAft>
            <a:defRPr sz="3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3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3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3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32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 defTabSz="457200" fontAlgn="auto">
            <a:spcBef>
              <a:spcPts val="0"/>
            </a:spcBef>
            <a:spcAft>
              <a:spcPts val="0"/>
            </a:spcAft>
            <a:defRPr/>
          </a:pPr>
          <a:r>
            <a:rPr lang="en-US" sz="1800" dirty="0">
              <a:solidFill>
                <a:prstClr val="white"/>
              </a:solidFill>
              <a:latin typeface="Calibri" panose="020F0502020204030204"/>
            </a:rPr>
            <a:t>System expanded to 8 wells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9278"/>
          </a:xfrm>
          <a:prstGeom prst="rect">
            <a:avLst/>
          </a:prstGeom>
        </p:spPr>
        <p:txBody>
          <a:bodyPr vert="horz" lIns="88688" tIns="44344" rIns="88688" bIns="443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9278"/>
          </a:xfrm>
          <a:prstGeom prst="rect">
            <a:avLst/>
          </a:prstGeom>
        </p:spPr>
        <p:txBody>
          <a:bodyPr vert="horz" lIns="88688" tIns="44344" rIns="88688" bIns="44344" rtlCol="0"/>
          <a:lstStyle>
            <a:lvl1pPr algn="r">
              <a:defRPr sz="1200"/>
            </a:lvl1pPr>
          </a:lstStyle>
          <a:p>
            <a:fld id="{C0D479DD-69B5-4528-9A57-9CC93EB1DAED}" type="datetimeFigureOut">
              <a:rPr lang="en-US" smtClean="0"/>
              <a:pPr/>
              <a:t>4/20/2018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7169"/>
            <a:ext cx="3038145" cy="469278"/>
          </a:xfrm>
          <a:prstGeom prst="rect">
            <a:avLst/>
          </a:prstGeom>
        </p:spPr>
        <p:txBody>
          <a:bodyPr vert="horz" lIns="88688" tIns="44344" rIns="88688" bIns="443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927169"/>
            <a:ext cx="3038145" cy="469278"/>
          </a:xfrm>
          <a:prstGeom prst="rect">
            <a:avLst/>
          </a:prstGeom>
        </p:spPr>
        <p:txBody>
          <a:bodyPr vert="horz" lIns="88688" tIns="44344" rIns="88688" bIns="44344" rtlCol="0" anchor="b"/>
          <a:lstStyle>
            <a:lvl1pPr algn="r">
              <a:defRPr sz="1200"/>
            </a:lvl1pPr>
          </a:lstStyle>
          <a:p>
            <a:fld id="{362845FE-7269-4D88-AFC5-F9F96571EE7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8145" cy="46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t" anchorCtr="0" compatLnSpc="1">
            <a:prstTxWarp prst="textNoShape">
              <a:avLst/>
            </a:prstTxWarp>
          </a:bodyPr>
          <a:lstStyle>
            <a:lvl1pPr defTabSz="937688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1"/>
            <a:ext cx="3038145" cy="46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t" anchorCtr="0" compatLnSpc="1">
            <a:prstTxWarp prst="textNoShape">
              <a:avLst/>
            </a:prstTxWarp>
          </a:bodyPr>
          <a:lstStyle>
            <a:lvl1pPr algn="r" defTabSz="937688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570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6" y="4464363"/>
            <a:ext cx="5607711" cy="422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7169"/>
            <a:ext cx="3038145" cy="46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b" anchorCtr="0" compatLnSpc="1">
            <a:prstTxWarp prst="textNoShape">
              <a:avLst/>
            </a:prstTxWarp>
          </a:bodyPr>
          <a:lstStyle>
            <a:lvl1pPr defTabSz="937688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927169"/>
            <a:ext cx="3038145" cy="46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52" tIns="46876" rIns="93752" bIns="46876" numCol="1" anchor="b" anchorCtr="0" compatLnSpc="1">
            <a:prstTxWarp prst="textNoShape">
              <a:avLst/>
            </a:prstTxWarp>
          </a:bodyPr>
          <a:lstStyle>
            <a:lvl1pPr algn="r" defTabSz="937688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965CEE2D-E35F-4A77-8F7A-AF54AA32D75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796A41-6427-4F52-85F0-CE8C9FA0AFA2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EE2D-E35F-4A77-8F7A-AF54AA32D75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5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5CEE2D-E35F-4A77-8F7A-AF54AA32D7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0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1"/>
            <a:ext cx="7772400" cy="2057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00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4" descr="TCEQ logo"/>
          <p:cNvPicPr>
            <a:picLocks noChangeAspect="1" noChangeArrowheads="1"/>
          </p:cNvPicPr>
          <p:nvPr userDrawn="1"/>
        </p:nvPicPr>
        <p:blipFill>
          <a:blip r:embed="rId2" cstate="print"/>
          <a:srcRect r="438" b="24701"/>
          <a:stretch>
            <a:fillRect/>
          </a:stretch>
        </p:blipFill>
        <p:spPr bwMode="auto">
          <a:xfrm rot="5400000">
            <a:off x="228600" y="6033740"/>
            <a:ext cx="583306" cy="7604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 descr="TCEQ logo"/>
          <p:cNvPicPr>
            <a:picLocks noChangeAspect="1" noChangeArrowheads="1"/>
          </p:cNvPicPr>
          <p:nvPr userDrawn="1"/>
        </p:nvPicPr>
        <p:blipFill>
          <a:blip r:embed="rId2" cstate="print"/>
          <a:srcRect r="438" b="24701"/>
          <a:stretch>
            <a:fillRect/>
          </a:stretch>
        </p:blipFill>
        <p:spPr bwMode="auto">
          <a:xfrm rot="5400000">
            <a:off x="228600" y="6033740"/>
            <a:ext cx="583306" cy="7604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1"/>
            <a:ext cx="7772400" cy="2057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576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752600" y="914400"/>
            <a:ext cx="5562600" cy="381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add a table, chart, or other type of content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8488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of a K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2743200" cy="609600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2743200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5486400"/>
            <a:ext cx="2743200" cy="609600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1524000"/>
            <a:ext cx="2743200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0400" y="5486400"/>
            <a:ext cx="2743200" cy="609600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3200400" y="1524000"/>
            <a:ext cx="2743200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 algn="l"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Intro to your summary (edit!)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>
            <a:lvl1pPr algn="l">
              <a:buFont typeface="Wingdings" pitchFamily="2" charset="2"/>
              <a:buChar char="§"/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00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TCEQ logo"/>
          <p:cNvPicPr>
            <a:picLocks noChangeAspect="1" noChangeArrowheads="1"/>
          </p:cNvPicPr>
          <p:nvPr userDrawn="1"/>
        </p:nvPicPr>
        <p:blipFill>
          <a:blip r:embed="rId2" cstate="print"/>
          <a:srcRect r="438" b="24701"/>
          <a:stretch>
            <a:fillRect/>
          </a:stretch>
        </p:blipFill>
        <p:spPr bwMode="auto">
          <a:xfrm rot="5400000">
            <a:off x="228600" y="6033740"/>
            <a:ext cx="583306" cy="7604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TCEQ logo"/>
          <p:cNvPicPr>
            <a:picLocks noChangeAspect="1" noChangeArrowheads="1"/>
          </p:cNvPicPr>
          <p:nvPr userDrawn="1"/>
        </p:nvPicPr>
        <p:blipFill>
          <a:blip r:embed="rId2" cstate="print"/>
          <a:srcRect r="438" b="24701"/>
          <a:stretch>
            <a:fillRect/>
          </a:stretch>
        </p:blipFill>
        <p:spPr bwMode="auto">
          <a:xfrm rot="5400000">
            <a:off x="228600" y="6033740"/>
            <a:ext cx="583306" cy="7604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1"/>
            <a:ext cx="7772400" cy="2057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576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752600"/>
          </a:xfrm>
        </p:spPr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6576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752600" y="914400"/>
            <a:ext cx="5562600" cy="381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add a table, chart, or other type of content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8488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of a K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2743200" cy="609600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2743200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43600" y="5486400"/>
            <a:ext cx="2743200" cy="609600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1524000"/>
            <a:ext cx="2743200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200400" y="5486400"/>
            <a:ext cx="2743200" cy="609600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3200400" y="1524000"/>
            <a:ext cx="2743200" cy="3951288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 algn="l"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Intro to your summary (edit!)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43400"/>
          </a:xfrm>
        </p:spPr>
        <p:txBody>
          <a:bodyPr/>
          <a:lstStyle>
            <a:lvl1pPr algn="l">
              <a:buFont typeface="Wingdings" pitchFamily="2" charset="2"/>
              <a:buChar char="§"/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00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TCEQ logo"/>
          <p:cNvPicPr>
            <a:picLocks noChangeAspect="1" noChangeArrowheads="1"/>
          </p:cNvPicPr>
          <p:nvPr userDrawn="1"/>
        </p:nvPicPr>
        <p:blipFill>
          <a:blip r:embed="rId2" cstate="print"/>
          <a:srcRect r="438" b="24701"/>
          <a:stretch>
            <a:fillRect/>
          </a:stretch>
        </p:blipFill>
        <p:spPr bwMode="auto">
          <a:xfrm rot="5400000">
            <a:off x="228600" y="6033740"/>
            <a:ext cx="583306" cy="7604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 descr="TCEQ logo"/>
          <p:cNvPicPr>
            <a:picLocks noChangeAspect="1" noChangeArrowheads="1"/>
          </p:cNvPicPr>
          <p:nvPr userDrawn="1"/>
        </p:nvPicPr>
        <p:blipFill>
          <a:blip r:embed="rId2" cstate="print"/>
          <a:srcRect r="438" b="24701"/>
          <a:stretch>
            <a:fillRect/>
          </a:stretch>
        </p:blipFill>
        <p:spPr bwMode="auto">
          <a:xfrm rot="5400000">
            <a:off x="228600" y="6033740"/>
            <a:ext cx="583306" cy="76041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72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752600" y="914400"/>
            <a:ext cx="5562600" cy="381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to add a table, chart, or other type of content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598488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1000"/>
            <a:ext cx="8229600" cy="990600"/>
          </a:xfrm>
        </p:spPr>
        <p:txBody>
          <a:bodyPr/>
          <a:lstStyle>
            <a:lvl1pPr algn="l">
              <a:defRPr sz="40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Intro to your summary (edit!)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19600"/>
          </a:xfrm>
        </p:spPr>
        <p:txBody>
          <a:bodyPr/>
          <a:lstStyle>
            <a:lvl1pPr algn="l">
              <a:buFont typeface="Wingdings" pitchFamily="2" charset="2"/>
              <a:buChar char="§"/>
              <a:defRPr sz="32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3252" name="Picture 4" descr="TCEQ logo"/>
          <p:cNvPicPr>
            <a:picLocks noChangeAspect="1" noChangeArrowheads="1"/>
          </p:cNvPicPr>
          <p:nvPr/>
        </p:nvPicPr>
        <p:blipFill>
          <a:blip r:embed="rId14" cstate="print"/>
          <a:srcRect r="438" b="24701"/>
          <a:stretch>
            <a:fillRect/>
          </a:stretch>
        </p:blipFill>
        <p:spPr bwMode="auto">
          <a:xfrm>
            <a:off x="8441632" y="5943600"/>
            <a:ext cx="583306" cy="7604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2" r:id="rId3"/>
    <p:sldLayoutId id="2147483674" r:id="rId4"/>
    <p:sldLayoutId id="2147483678" r:id="rId5"/>
    <p:sldLayoutId id="2147483679" r:id="rId6"/>
    <p:sldLayoutId id="2147483675" r:id="rId7"/>
    <p:sldLayoutId id="2147483709" r:id="rId8"/>
    <p:sldLayoutId id="2147483676" r:id="rId9"/>
    <p:sldLayoutId id="2147483680" r:id="rId10"/>
    <p:sldLayoutId id="2147483681" r:id="rId11"/>
    <p:sldLayoutId id="2147483677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4" descr="TCEQ logo"/>
          <p:cNvPicPr>
            <a:picLocks noChangeAspect="1" noChangeArrowheads="1"/>
          </p:cNvPicPr>
          <p:nvPr userDrawn="1"/>
        </p:nvPicPr>
        <p:blipFill>
          <a:blip r:embed="rId15" cstate="print"/>
          <a:srcRect r="438" b="24701"/>
          <a:stretch>
            <a:fillRect/>
          </a:stretch>
        </p:blipFill>
        <p:spPr bwMode="auto">
          <a:xfrm>
            <a:off x="8441632" y="5943600"/>
            <a:ext cx="583306" cy="7604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6" r:id="rId2"/>
    <p:sldLayoutId id="2147483685" r:id="rId3"/>
    <p:sldLayoutId id="2147483687" r:id="rId4"/>
    <p:sldLayoutId id="2147483691" r:id="rId5"/>
    <p:sldLayoutId id="2147483719" r:id="rId6"/>
    <p:sldLayoutId id="2147483688" r:id="rId7"/>
    <p:sldLayoutId id="2147483713" r:id="rId8"/>
    <p:sldLayoutId id="2147483717" r:id="rId9"/>
    <p:sldLayoutId id="2147483689" r:id="rId10"/>
    <p:sldLayoutId id="2147483693" r:id="rId11"/>
    <p:sldLayoutId id="2147483694" r:id="rId12"/>
    <p:sldLayoutId id="2147483712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4" descr="TCEQ logo"/>
          <p:cNvPicPr>
            <a:picLocks noChangeAspect="1" noChangeArrowheads="1"/>
          </p:cNvPicPr>
          <p:nvPr userDrawn="1"/>
        </p:nvPicPr>
        <p:blipFill>
          <a:blip r:embed="rId15" cstate="print"/>
          <a:srcRect r="438" b="24701"/>
          <a:stretch>
            <a:fillRect/>
          </a:stretch>
        </p:blipFill>
        <p:spPr bwMode="auto">
          <a:xfrm>
            <a:off x="8441632" y="5943600"/>
            <a:ext cx="583306" cy="7604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98" r:id="rId3"/>
    <p:sldLayoutId id="2147483700" r:id="rId4"/>
    <p:sldLayoutId id="2147483715" r:id="rId5"/>
    <p:sldLayoutId id="2147483720" r:id="rId6"/>
    <p:sldLayoutId id="2147483701" r:id="rId7"/>
    <p:sldLayoutId id="2147483714" r:id="rId8"/>
    <p:sldLayoutId id="2147483718" r:id="rId9"/>
    <p:sldLayoutId id="2147483702" r:id="rId10"/>
    <p:sldLayoutId id="2147483706" r:id="rId11"/>
    <p:sldLayoutId id="2147483707" r:id="rId12"/>
    <p:sldLayoutId id="2147483703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olusola.ayilara@tceq.texas.gov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09600"/>
            <a:ext cx="7772400" cy="2057400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Case Study: Low Cost Solar Powered Light Non-Aqueous Phase Liquid (LNAPL) Recovery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124200"/>
            <a:ext cx="8229600" cy="32766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s-ES" sz="2400" dirty="0">
                <a:solidFill>
                  <a:srgbClr val="0070C0"/>
                </a:solidFill>
              </a:rPr>
              <a:t>Olusola Ayilara, P.E., P.G.</a:t>
            </a:r>
            <a:endParaRPr lang="en-US" sz="24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PST-DCRP Section, Remediation Division 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Texas Commission on Environmental Quality</a:t>
            </a:r>
          </a:p>
          <a:p>
            <a:pPr algn="ctr">
              <a:lnSpc>
                <a:spcPct val="90000"/>
              </a:lnSpc>
            </a:pPr>
            <a:endParaRPr lang="en-US" sz="24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Nathan Johnson, P.E.</a:t>
            </a: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Senior Project Manager, Antea</a:t>
            </a:r>
            <a:r>
              <a:rPr lang="en-US" sz="2400" baseline="30000" dirty="0">
                <a:solidFill>
                  <a:srgbClr val="0070C0"/>
                </a:solidFill>
              </a:rPr>
              <a:t>®</a:t>
            </a:r>
            <a:r>
              <a:rPr lang="en-US" sz="2400" dirty="0">
                <a:solidFill>
                  <a:srgbClr val="0070C0"/>
                </a:solidFill>
              </a:rPr>
              <a:t> Group</a:t>
            </a:r>
          </a:p>
          <a:p>
            <a:pPr algn="ctr">
              <a:lnSpc>
                <a:spcPct val="90000"/>
              </a:lnSpc>
            </a:pPr>
            <a:endParaRPr lang="en-US" sz="2400" dirty="0">
              <a:solidFill>
                <a:srgbClr val="0070C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Environmental Trade Fair 2018</a:t>
            </a:r>
          </a:p>
          <a:p>
            <a:pPr algn="ctr">
              <a:lnSpc>
                <a:spcPct val="9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096B-7AF3-4472-AB62-32459EDD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LNAPL Recovery System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sz="3200" dirty="0">
                <a:cs typeface="Arial" panose="020B0604020202020204" pitchFamily="34" charset="0"/>
              </a:rPr>
              <a:t>Equipment Trailer</a:t>
            </a:r>
            <a:endParaRPr lang="en-US" sz="3200" dirty="0"/>
          </a:p>
        </p:txBody>
      </p:sp>
      <p:pic>
        <p:nvPicPr>
          <p:cNvPr id="6" name="Content Placeholder 5" descr="Equipment trailer deployed onsite with 1,000 gallon tank for extracted LNAPL storage.">
            <a:extLst>
              <a:ext uri="{FF2B5EF4-FFF2-40B4-BE49-F238E27FC236}">
                <a16:creationId xmlns:a16="http://schemas.microsoft.com/office/drawing/2014/main" id="{7CEA24C7-4920-4359-A5D1-C9FCDD9D4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22" y="1447800"/>
            <a:ext cx="8650956" cy="4572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8EE543-4284-4E3C-AB00-12F4F4401561}"/>
              </a:ext>
            </a:extLst>
          </p:cNvPr>
          <p:cNvSpPr/>
          <p:nvPr/>
        </p:nvSpPr>
        <p:spPr>
          <a:xfrm>
            <a:off x="246522" y="6096000"/>
            <a:ext cx="8211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Equipment trailer deployed onsite with 1,000 gallons tank for extracted LNAPL storage.</a:t>
            </a:r>
          </a:p>
        </p:txBody>
      </p:sp>
    </p:spTree>
    <p:extLst>
      <p:ext uri="{BB962C8B-B14F-4D97-AF65-F5344CB8AC3E}">
        <p14:creationId xmlns:p14="http://schemas.microsoft.com/office/powerpoint/2010/main" val="316702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A2EC-9CC2-4869-89BE-2BA15960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LNAPL Recovery System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sz="3200" dirty="0">
                <a:cs typeface="Arial" panose="020B0604020202020204" pitchFamily="34" charset="0"/>
              </a:rPr>
              <a:t>Equipment Trailer</a:t>
            </a:r>
            <a:endParaRPr lang="en-US" sz="3600" dirty="0"/>
          </a:p>
        </p:txBody>
      </p:sp>
      <p:grpSp>
        <p:nvGrpSpPr>
          <p:cNvPr id="5" name="Group 4" descr="Solar panels attached on top of trailer.">
            <a:extLst>
              <a:ext uri="{FF2B5EF4-FFF2-40B4-BE49-F238E27FC236}">
                <a16:creationId xmlns:a16="http://schemas.microsoft.com/office/drawing/2014/main" id="{47F38517-81A9-4726-8F17-88CC3000B655}"/>
              </a:ext>
            </a:extLst>
          </p:cNvPr>
          <p:cNvGrpSpPr/>
          <p:nvPr/>
        </p:nvGrpSpPr>
        <p:grpSpPr>
          <a:xfrm>
            <a:off x="245549" y="1581224"/>
            <a:ext cx="4302574" cy="5043512"/>
            <a:chOff x="245549" y="1581224"/>
            <a:chExt cx="4302574" cy="5043512"/>
          </a:xfrm>
        </p:grpSpPr>
        <p:pic>
          <p:nvPicPr>
            <p:cNvPr id="6" name="Picture 5" descr="Picture of the solar panels attached on top of trailer, with arrows." title="Solar panels">
              <a:extLst>
                <a:ext uri="{FF2B5EF4-FFF2-40B4-BE49-F238E27FC236}">
                  <a16:creationId xmlns:a16="http://schemas.microsoft.com/office/drawing/2014/main" id="{188309D8-016E-430C-AC75-05168482C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549" y="4191000"/>
              <a:ext cx="4302574" cy="2433736"/>
            </a:xfrm>
            <a:prstGeom prst="rect">
              <a:avLst/>
            </a:prstGeom>
          </p:spPr>
        </p:pic>
        <p:sp>
          <p:nvSpPr>
            <p:cNvPr id="7" name="Callout: Line 6">
              <a:extLst>
                <a:ext uri="{FF2B5EF4-FFF2-40B4-BE49-F238E27FC236}">
                  <a16:creationId xmlns:a16="http://schemas.microsoft.com/office/drawing/2014/main" id="{40BC4187-68CE-4338-8A8D-6D22DC6F0C43}"/>
                </a:ext>
              </a:extLst>
            </p:cNvPr>
            <p:cNvSpPr/>
            <p:nvPr/>
          </p:nvSpPr>
          <p:spPr>
            <a:xfrm>
              <a:off x="671591" y="1581224"/>
              <a:ext cx="1745672" cy="922713"/>
            </a:xfrm>
            <a:prstGeom prst="borderCallout1">
              <a:avLst>
                <a:gd name="adj1" fmla="val 103196"/>
                <a:gd name="adj2" fmla="val 56688"/>
                <a:gd name="adj3" fmla="val 362867"/>
                <a:gd name="adj4" fmla="val 35308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Solar panels attached on top of trailer</a:t>
              </a:r>
            </a:p>
          </p:txBody>
        </p:sp>
        <p:sp>
          <p:nvSpPr>
            <p:cNvPr id="8" name="Callout: Line 7">
              <a:extLst>
                <a:ext uri="{FF2B5EF4-FFF2-40B4-BE49-F238E27FC236}">
                  <a16:creationId xmlns:a16="http://schemas.microsoft.com/office/drawing/2014/main" id="{D2B15870-4AE5-4D4B-9954-450A7A35BFE6}"/>
                </a:ext>
              </a:extLst>
            </p:cNvPr>
            <p:cNvSpPr/>
            <p:nvPr/>
          </p:nvSpPr>
          <p:spPr>
            <a:xfrm>
              <a:off x="671591" y="1581225"/>
              <a:ext cx="1745672" cy="922713"/>
            </a:xfrm>
            <a:prstGeom prst="borderCallout1">
              <a:avLst>
                <a:gd name="adj1" fmla="val 103195"/>
                <a:gd name="adj2" fmla="val 56689"/>
                <a:gd name="adj3" fmla="val 365510"/>
                <a:gd name="adj4" fmla="val 144260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Solar panels attached on top of trailer</a:t>
              </a:r>
            </a:p>
          </p:txBody>
        </p:sp>
      </p:grpSp>
      <p:grpSp>
        <p:nvGrpSpPr>
          <p:cNvPr id="11" name="Group 10" descr="Photo of the sun shining above the solar panels." title="Solar powered!">
            <a:extLst>
              <a:ext uri="{FF2B5EF4-FFF2-40B4-BE49-F238E27FC236}">
                <a16:creationId xmlns:a16="http://schemas.microsoft.com/office/drawing/2014/main" id="{D7B8224A-7423-4583-8551-567452ED5BFB}"/>
              </a:ext>
            </a:extLst>
          </p:cNvPr>
          <p:cNvGrpSpPr/>
          <p:nvPr/>
        </p:nvGrpSpPr>
        <p:grpSpPr>
          <a:xfrm>
            <a:off x="3231652" y="1614854"/>
            <a:ext cx="5067220" cy="5152292"/>
            <a:chOff x="3231652" y="1614854"/>
            <a:chExt cx="5067220" cy="5152292"/>
          </a:xfrm>
        </p:grpSpPr>
        <p:pic>
          <p:nvPicPr>
            <p:cNvPr id="12" name="Picture 11" descr="Solar powered!">
              <a:extLst>
                <a:ext uri="{FF2B5EF4-FFF2-40B4-BE49-F238E27FC236}">
                  <a16:creationId xmlns:a16="http://schemas.microsoft.com/office/drawing/2014/main" id="{A1165F88-EB28-4B67-B1C2-DD3470DBD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03272" y="1614854"/>
              <a:ext cx="2895600" cy="5152292"/>
            </a:xfrm>
            <a:prstGeom prst="rect">
              <a:avLst/>
            </a:prstGeom>
          </p:spPr>
        </p:pic>
        <p:sp>
          <p:nvSpPr>
            <p:cNvPr id="13" name="Callout: Line 12">
              <a:extLst>
                <a:ext uri="{FF2B5EF4-FFF2-40B4-BE49-F238E27FC236}">
                  <a16:creationId xmlns:a16="http://schemas.microsoft.com/office/drawing/2014/main" id="{EF689C6D-EF2A-4382-B0C8-A04918C85593}"/>
                </a:ext>
              </a:extLst>
            </p:cNvPr>
            <p:cNvSpPr/>
            <p:nvPr/>
          </p:nvSpPr>
          <p:spPr>
            <a:xfrm>
              <a:off x="3231652" y="1934259"/>
              <a:ext cx="1718240" cy="895281"/>
            </a:xfrm>
            <a:prstGeom prst="borderCallout1">
              <a:avLst>
                <a:gd name="adj1" fmla="val 61278"/>
                <a:gd name="adj2" fmla="val 99466"/>
                <a:gd name="adj3" fmla="val 90674"/>
                <a:gd name="adj4" fmla="val 222482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Solar powered!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8124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0E0B2-6C19-4C00-ABA2-96877B52B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LNAPL Recovery System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sz="3200" dirty="0">
                <a:cs typeface="Arial" panose="020B0604020202020204" pitchFamily="34" charset="0"/>
              </a:rPr>
              <a:t>Controller Equipment Box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5B45B-5BB8-4F4F-BE9F-2C223F887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533400"/>
          </a:xfrm>
        </p:spPr>
        <p:txBody>
          <a:bodyPr/>
          <a:lstStyle/>
          <a:p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</a:rPr>
              <a:t>The programmable controller operates up to 8 skimmers pumps intermittently, records run time.</a:t>
            </a:r>
          </a:p>
          <a:p>
            <a:endParaRPr lang="en-US" sz="2000" dirty="0"/>
          </a:p>
        </p:txBody>
      </p:sp>
      <p:grpSp>
        <p:nvGrpSpPr>
          <p:cNvPr id="9" name="Group 8" descr="Photo of a controller equipment box ith arrows pointing out the programmable controller, batteries, compressed air lines to well pumps, and compressor." title="Controller Equipment Box">
            <a:extLst>
              <a:ext uri="{FF2B5EF4-FFF2-40B4-BE49-F238E27FC236}">
                <a16:creationId xmlns:a16="http://schemas.microsoft.com/office/drawing/2014/main" id="{6FFF9F76-3871-4036-9849-259DB903394C}"/>
              </a:ext>
            </a:extLst>
          </p:cNvPr>
          <p:cNvGrpSpPr/>
          <p:nvPr/>
        </p:nvGrpSpPr>
        <p:grpSpPr>
          <a:xfrm>
            <a:off x="457200" y="1981200"/>
            <a:ext cx="8389942" cy="3352800"/>
            <a:chOff x="457200" y="1981200"/>
            <a:chExt cx="8389942" cy="3352800"/>
          </a:xfrm>
        </p:grpSpPr>
        <p:pic>
          <p:nvPicPr>
            <p:cNvPr id="4" name="Content Placeholder 5" descr="Controler Equipment Box - Programmable Controller, Batteries, Compressor, and Compressed air lines to well pumps.">
              <a:extLst>
                <a:ext uri="{FF2B5EF4-FFF2-40B4-BE49-F238E27FC236}">
                  <a16:creationId xmlns:a16="http://schemas.microsoft.com/office/drawing/2014/main" id="{25563D8F-AF0C-4275-88B9-21037BDD3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25820" y="1981200"/>
              <a:ext cx="4500302" cy="3195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Callout: Line 4" descr="Programmable Controller">
              <a:extLst>
                <a:ext uri="{FF2B5EF4-FFF2-40B4-BE49-F238E27FC236}">
                  <a16:creationId xmlns:a16="http://schemas.microsoft.com/office/drawing/2014/main" id="{DE0EE94B-FBF5-4C8D-AC50-B2631C449B41}"/>
                </a:ext>
              </a:extLst>
            </p:cNvPr>
            <p:cNvSpPr/>
            <p:nvPr/>
          </p:nvSpPr>
          <p:spPr>
            <a:xfrm>
              <a:off x="518674" y="2684687"/>
              <a:ext cx="1745672" cy="596088"/>
            </a:xfrm>
            <a:prstGeom prst="borderCallout1">
              <a:avLst>
                <a:gd name="adj1" fmla="val 49948"/>
                <a:gd name="adj2" fmla="val 99824"/>
                <a:gd name="adj3" fmla="val 188870"/>
                <a:gd name="adj4" fmla="val 172548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Programmable Controller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Callout: Line 5" descr="Batteries">
              <a:extLst>
                <a:ext uri="{FF2B5EF4-FFF2-40B4-BE49-F238E27FC236}">
                  <a16:creationId xmlns:a16="http://schemas.microsoft.com/office/drawing/2014/main" id="{9622D9D2-B28E-4312-B930-CD1EFCBB2FB1}"/>
                </a:ext>
              </a:extLst>
            </p:cNvPr>
            <p:cNvSpPr/>
            <p:nvPr/>
          </p:nvSpPr>
          <p:spPr>
            <a:xfrm>
              <a:off x="7101470" y="2507427"/>
              <a:ext cx="1745672" cy="773348"/>
            </a:xfrm>
            <a:prstGeom prst="borderCallout1">
              <a:avLst>
                <a:gd name="adj1" fmla="val 49022"/>
                <a:gd name="adj2" fmla="val -582"/>
                <a:gd name="adj3" fmla="val 233377"/>
                <a:gd name="adj4" fmla="val -144185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Batteries</a:t>
              </a:r>
            </a:p>
          </p:txBody>
        </p:sp>
        <p:sp>
          <p:nvSpPr>
            <p:cNvPr id="7" name="Callout: Line 6" descr="Compressor">
              <a:extLst>
                <a:ext uri="{FF2B5EF4-FFF2-40B4-BE49-F238E27FC236}">
                  <a16:creationId xmlns:a16="http://schemas.microsoft.com/office/drawing/2014/main" id="{0920676F-7A96-416A-881B-3A5722F89D92}"/>
                </a:ext>
              </a:extLst>
            </p:cNvPr>
            <p:cNvSpPr/>
            <p:nvPr/>
          </p:nvSpPr>
          <p:spPr>
            <a:xfrm>
              <a:off x="6826122" y="4208990"/>
              <a:ext cx="1745672" cy="663653"/>
            </a:xfrm>
            <a:prstGeom prst="borderCallout1">
              <a:avLst>
                <a:gd name="adj1" fmla="val 49022"/>
                <a:gd name="adj2" fmla="val -582"/>
                <a:gd name="adj3" fmla="val -20281"/>
                <a:gd name="adj4" fmla="val -69218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Compressor</a:t>
              </a:r>
            </a:p>
          </p:txBody>
        </p:sp>
        <p:sp>
          <p:nvSpPr>
            <p:cNvPr id="8" name="Callout: Line 7" descr="Compressed air lines to well pumps">
              <a:extLst>
                <a:ext uri="{FF2B5EF4-FFF2-40B4-BE49-F238E27FC236}">
                  <a16:creationId xmlns:a16="http://schemas.microsoft.com/office/drawing/2014/main" id="{16316EE8-3601-4C5F-AC99-33550D556257}"/>
                </a:ext>
              </a:extLst>
            </p:cNvPr>
            <p:cNvSpPr/>
            <p:nvPr/>
          </p:nvSpPr>
          <p:spPr>
            <a:xfrm>
              <a:off x="457200" y="4411287"/>
              <a:ext cx="1745672" cy="922713"/>
            </a:xfrm>
            <a:prstGeom prst="borderCallout1">
              <a:avLst>
                <a:gd name="adj1" fmla="val 49948"/>
                <a:gd name="adj2" fmla="val 99824"/>
                <a:gd name="adj3" fmla="val -18419"/>
                <a:gd name="adj4" fmla="val 138428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Compressed air lines to well pumps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815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8FF23-C864-48C2-A20E-24A7149703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LNAPL Recovery System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86245-0ABD-4764-9E00-4103F7B4F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sz="2000" b="1" kern="1200" dirty="0">
                <a:solidFill>
                  <a:srgbClr val="002649"/>
                </a:solidFill>
              </a:rPr>
              <a:t>Recovery System</a:t>
            </a:r>
            <a:endParaRPr lang="en-US" sz="2000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Selected skimmer pneumatic pumps are rated by the manufacturer to recover up to 8 gallons per hour. 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Observed recovery rates average about 2.5 gallons per hour. 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Recovery pumping rate is selected to closely match the LNAPL recharge rate for each well (each pump averages 30 minutes pumping per day). 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Recovery pumping rates are controlled by daily per-well pumping frequency and duration.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6365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F85EE-E9A3-49A5-A939-1FDBD5C6E9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838199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LNAPL Recovery System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4C7E5F-B3A5-46B1-A771-A4F2CE6BBE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2743200"/>
          </a:xfrm>
        </p:spPr>
        <p:txBody>
          <a:bodyPr/>
          <a:lstStyle/>
          <a:p>
            <a:r>
              <a:rPr lang="en-US" sz="2000" b="1" dirty="0">
                <a:solidFill>
                  <a:srgbClr val="002649"/>
                </a:solidFill>
              </a:rPr>
              <a:t>Recovery System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Only 5 of the 8 recovery wells are in operation every week, selected based on current LNAPL recharge and accumulation. </a:t>
            </a:r>
          </a:p>
          <a:p>
            <a:pPr lvl="0"/>
            <a:r>
              <a:rPr lang="en-US" sz="1200" dirty="0">
                <a:solidFill>
                  <a:srgbClr val="0070C0"/>
                </a:solidFill>
              </a:rPr>
              <a:t>      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Recovery wells are measured periodically and skimmer pump depths adjusted to optimize LNAPL recovery.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820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660D1-018F-4193-B21F-4EADD59AB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LNAPL Recovery System</a:t>
            </a:r>
            <a:endParaRPr lang="en-US" sz="3200" dirty="0"/>
          </a:p>
        </p:txBody>
      </p:sp>
      <p:pic>
        <p:nvPicPr>
          <p:cNvPr id="4" name="Content Placeholder 3" descr="Site map showing the layout of the system equipment including the system trailer, on-site storage garage, and monitoring wells." title="System Layout Map">
            <a:extLst>
              <a:ext uri="{FF2B5EF4-FFF2-40B4-BE49-F238E27FC236}">
                <a16:creationId xmlns:a16="http://schemas.microsoft.com/office/drawing/2014/main" id="{BEC75BA8-BBA8-4BD1-9224-B36221445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229599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24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D4B9-605D-4BDB-9B53-21E26EE3D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685799"/>
          </a:xfrm>
        </p:spPr>
        <p:txBody>
          <a:bodyPr/>
          <a:lstStyle/>
          <a:p>
            <a:r>
              <a:rPr lang="en-US" sz="3600" b="1" dirty="0">
                <a:solidFill>
                  <a:srgbClr val="009F00">
                    <a:lumMod val="75000"/>
                  </a:srgbClr>
                </a:solidFill>
              </a:rPr>
              <a:t>Observations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1428A-8883-4DFF-BE00-11FC5FCC9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143000"/>
            <a:ext cx="7772400" cy="3276600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Based on this case study, the following observations are made regarding the low cost solar powered LNAPL recovery system:</a:t>
            </a:r>
          </a:p>
          <a:p>
            <a:endParaRPr lang="en-US" sz="2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LNAPL recovery using solar powered recovery system is cost effective and efficient. </a:t>
            </a:r>
          </a:p>
          <a:p>
            <a:pPr lvl="0"/>
            <a:r>
              <a:rPr lang="en-US" sz="1200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Capital costs and Operation &amp; Maintenance (O&amp;M) costs of solar powered recovery system are low compared to other technologies (e.g. dual-phase extraction). </a:t>
            </a:r>
            <a:endParaRPr lang="en-US" sz="2000" dirty="0">
              <a:solidFill>
                <a:srgbClr val="002649"/>
              </a:solidFill>
              <a:cs typeface="Arial" panose="020B0604020202020204" pitchFamily="34" charset="0"/>
            </a:endParaRPr>
          </a:p>
          <a:p>
            <a:endParaRPr lang="en-US" sz="2000" dirty="0"/>
          </a:p>
        </p:txBody>
      </p:sp>
      <p:graphicFrame>
        <p:nvGraphicFramePr>
          <p:cNvPr id="4" name="Table 3" descr="Table comparing the capital and annual O&amp;M costs for a solar powered recovery system and a dual-phase extraction system." title="Comparison of costs">
            <a:extLst>
              <a:ext uri="{FF2B5EF4-FFF2-40B4-BE49-F238E27FC236}">
                <a16:creationId xmlns:a16="http://schemas.microsoft.com/office/drawing/2014/main" id="{E42D521B-B19A-4E4F-9EE8-2FF48B9E28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498937"/>
              </p:ext>
            </p:extLst>
          </p:nvPr>
        </p:nvGraphicFramePr>
        <p:xfrm>
          <a:off x="685799" y="4419600"/>
          <a:ext cx="7772402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46776">
                  <a:extLst>
                    <a:ext uri="{9D8B030D-6E8A-4147-A177-3AD203B41FA5}">
                      <a16:colId xmlns:a16="http://schemas.microsoft.com/office/drawing/2014/main" val="1564325465"/>
                    </a:ext>
                  </a:extLst>
                </a:gridCol>
                <a:gridCol w="1762813">
                  <a:extLst>
                    <a:ext uri="{9D8B030D-6E8A-4147-A177-3AD203B41FA5}">
                      <a16:colId xmlns:a16="http://schemas.microsoft.com/office/drawing/2014/main" val="1906035843"/>
                    </a:ext>
                  </a:extLst>
                </a:gridCol>
                <a:gridCol w="1762813">
                  <a:extLst>
                    <a:ext uri="{9D8B030D-6E8A-4147-A177-3AD203B41FA5}">
                      <a16:colId xmlns:a16="http://schemas.microsoft.com/office/drawing/2014/main" val="656584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Capital costs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Annual O&amp;M costs 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10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solar powered recovery system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$60,000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676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Dual-phase extraction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$750,000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91351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3B7F335-7B5F-4FC8-964C-EEB5F7E26800}"/>
              </a:ext>
            </a:extLst>
          </p:cNvPr>
          <p:cNvSpPr/>
          <p:nvPr/>
        </p:nvSpPr>
        <p:spPr>
          <a:xfrm>
            <a:off x="685798" y="5867400"/>
            <a:ext cx="777240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Notes: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Capital and O&amp;M costs for dual-phase extraction depend on site size and complexity.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Annual O&amp;M costs for DPE include labor, electricity, sampling, etc.</a:t>
            </a:r>
          </a:p>
          <a:p>
            <a:r>
              <a:rPr lang="en-US" sz="1200" dirty="0">
                <a:solidFill>
                  <a:schemeClr val="tx1"/>
                </a:solidFill>
                <a:latin typeface="+mn-lt"/>
              </a:rPr>
              <a:t>Annual O&amp;M costs for solar powered recovery system include labor and fluids disposal.</a:t>
            </a:r>
          </a:p>
        </p:txBody>
      </p:sp>
    </p:spTree>
    <p:extLst>
      <p:ext uri="{BB962C8B-B14F-4D97-AF65-F5344CB8AC3E}">
        <p14:creationId xmlns:p14="http://schemas.microsoft.com/office/powerpoint/2010/main" val="3784589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188D-7D6D-4CC8-BD9C-F334E7BE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9F00">
                    <a:lumMod val="75000"/>
                  </a:srgbClr>
                </a:solidFill>
              </a:rPr>
              <a:t>Observations</a:t>
            </a:r>
            <a:endParaRPr lang="en-US" sz="3600" dirty="0"/>
          </a:p>
        </p:txBody>
      </p:sp>
      <p:sp>
        <p:nvSpPr>
          <p:cNvPr id="4" name="Content Placeholder 3" descr="Note: O&amp;M cost per pound excludes the cost of equipment purchase and installation.">
            <a:extLst>
              <a:ext uri="{FF2B5EF4-FFF2-40B4-BE49-F238E27FC236}">
                <a16:creationId xmlns:a16="http://schemas.microsoft.com/office/drawing/2014/main" id="{C8449EF7-76CF-4FFB-9965-996C2D0B4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6019800"/>
            <a:ext cx="7620000" cy="609600"/>
          </a:xfrm>
        </p:spPr>
        <p:txBody>
          <a:bodyPr/>
          <a:lstStyle/>
          <a:p>
            <a:r>
              <a:rPr lang="en-US" sz="1600" dirty="0"/>
              <a:t>Note: O&amp;M cost per pound excludes the cost of equipment purchase and installation</a:t>
            </a:r>
          </a:p>
        </p:txBody>
      </p:sp>
      <p:graphicFrame>
        <p:nvGraphicFramePr>
          <p:cNvPr id="5" name="Content Placeholder 3" descr="A graph depicting the recovery cost per pound, one graph line depicts total cost per pound and other depicts O&amp;M cost per pound." title="Recovery Cost per pound">
            <a:extLst>
              <a:ext uri="{FF2B5EF4-FFF2-40B4-BE49-F238E27FC236}">
                <a16:creationId xmlns:a16="http://schemas.microsoft.com/office/drawing/2014/main" id="{AA1B7B92-82CA-4441-B43A-7849E5BEE1C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759379"/>
              </p:ext>
            </p:extLst>
          </p:nvPr>
        </p:nvGraphicFramePr>
        <p:xfrm>
          <a:off x="457200" y="914400"/>
          <a:ext cx="82296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903084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6782E-0873-46E0-81AD-82D802F5E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761999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Observations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D4BD45-884E-47BF-959C-7F3B37B06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82262"/>
            <a:ext cx="7772400" cy="4261338"/>
          </a:xfrm>
        </p:spPr>
        <p:txBody>
          <a:bodyPr/>
          <a:lstStyle/>
          <a:p>
            <a:r>
              <a:rPr lang="en-US" sz="12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The recovery system has collectively recovered approximately 11,988 </a:t>
            </a:r>
            <a:r>
              <a:rPr lang="en-US" sz="2000" dirty="0" err="1">
                <a:solidFill>
                  <a:srgbClr val="0070C0"/>
                </a:solidFill>
                <a:cs typeface="Arial" panose="020B0604020202020204" pitchFamily="34" charset="0"/>
              </a:rPr>
              <a:t>lbs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 (1,691 gallons) of LNAPL from April 2016 through March 2018. </a:t>
            </a:r>
          </a:p>
          <a:p>
            <a:r>
              <a:rPr lang="en-US" sz="1200" dirty="0">
                <a:solidFill>
                  <a:srgbClr val="0070C0"/>
                </a:solidFill>
                <a:cs typeface="Arial" panose="020B0604020202020204" pitchFamily="34" charset="0"/>
              </a:rPr>
              <a:t>  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LNAPL is recovered with little or no water production. </a:t>
            </a:r>
          </a:p>
          <a:p>
            <a:r>
              <a:rPr lang="en-US" sz="1200" dirty="0">
                <a:solidFill>
                  <a:srgbClr val="0070C0"/>
                </a:solidFill>
                <a:cs typeface="Arial" panose="020B0604020202020204" pitchFamily="34" charset="0"/>
              </a:rPr>
              <a:t>   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Small radius of influence out from the recovery well.</a:t>
            </a:r>
          </a:p>
          <a:p>
            <a:r>
              <a:rPr lang="en-US" sz="1200" dirty="0">
                <a:solidFill>
                  <a:srgbClr val="0070C0"/>
                </a:solidFill>
                <a:cs typeface="Arial" panose="020B0604020202020204" pitchFamily="34" charset="0"/>
              </a:rPr>
              <a:t>   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The system is mobile.</a:t>
            </a:r>
          </a:p>
          <a:p>
            <a:r>
              <a:rPr lang="en-US" sz="1200" dirty="0">
                <a:solidFill>
                  <a:srgbClr val="0070C0"/>
                </a:solidFill>
                <a:cs typeface="Arial" panose="020B0604020202020204" pitchFamily="34" charset="0"/>
              </a:rPr>
              <a:t>    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Site-specific factors must be considered in the design and implementation of any LNAPL recovery system.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4154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4907-FBB3-4CD8-B2DE-20C3B7E5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Observations</a:t>
            </a:r>
            <a:endParaRPr lang="en-US" sz="3600" dirty="0"/>
          </a:p>
        </p:txBody>
      </p:sp>
      <p:graphicFrame>
        <p:nvGraphicFramePr>
          <p:cNvPr id="4" name="Content Placeholder 3" descr="Chart shows the amount of cumulative LNAPL recovered (lbs) with the red dotted line, recovery rate (lbs/hr) with the blue dotted line, and dates.&#10;" title="LNAPL Removal Rate and Mass Recovered">
            <a:extLst>
              <a:ext uri="{FF2B5EF4-FFF2-40B4-BE49-F238E27FC236}">
                <a16:creationId xmlns:a16="http://schemas.microsoft.com/office/drawing/2014/main" id="{3721CBD8-AA33-4593-8099-1B11D4FA2D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40944"/>
              </p:ext>
            </p:extLst>
          </p:nvPr>
        </p:nvGraphicFramePr>
        <p:xfrm>
          <a:off x="457200" y="838200"/>
          <a:ext cx="8229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145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0C41E-692C-4B64-B699-C3DAFFEB3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142999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Purpose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33C17-A55E-4A79-B752-716D54728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2514600"/>
            <a:ext cx="7772400" cy="1752600"/>
          </a:xfrm>
        </p:spPr>
        <p:txBody>
          <a:bodyPr/>
          <a:lstStyle/>
          <a:p>
            <a:r>
              <a:rPr lang="en-US" sz="2000" dirty="0">
                <a:solidFill>
                  <a:srgbClr val="0070C0"/>
                </a:solidFill>
              </a:rPr>
              <a:t>This case study was conducted at Tulia 66 Service Station (LPST 097453), Tulia, Texas: 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To evaluate performance of solar powered LNAPL recovery system.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50857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ADC7-C78E-4714-804A-46B646E35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Future Plans</a:t>
            </a:r>
            <a:endParaRPr lang="en-US" sz="3600" dirty="0"/>
          </a:p>
        </p:txBody>
      </p:sp>
      <p:pic>
        <p:nvPicPr>
          <p:cNvPr id="4" name="Content Placeholder 3" descr="Site map.  Left side box shows current LNAPL recovery system location and the right side box shows future LNAPL recovery system location." title="Future plans">
            <a:extLst>
              <a:ext uri="{FF2B5EF4-FFF2-40B4-BE49-F238E27FC236}">
                <a16:creationId xmlns:a16="http://schemas.microsoft.com/office/drawing/2014/main" id="{CF946854-AF74-469B-BB05-DFAB266367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4" y="990600"/>
            <a:ext cx="9042895" cy="5715000"/>
          </a:xfrm>
          <a:prstGeom prst="rect">
            <a:avLst/>
          </a:prstGeom>
        </p:spPr>
      </p:pic>
      <p:grpSp>
        <p:nvGrpSpPr>
          <p:cNvPr id="9" name="Group 8" descr="Future Plans - Left side box shows current LNAPL recovery systm location and right side box shows future LNAPL recovery system location.">
            <a:extLst>
              <a:ext uri="{FF2B5EF4-FFF2-40B4-BE49-F238E27FC236}">
                <a16:creationId xmlns:a16="http://schemas.microsoft.com/office/drawing/2014/main" id="{6E617E18-6723-4B19-91D3-646EC18EA830}"/>
              </a:ext>
            </a:extLst>
          </p:cNvPr>
          <p:cNvGrpSpPr/>
          <p:nvPr/>
        </p:nvGrpSpPr>
        <p:grpSpPr>
          <a:xfrm>
            <a:off x="533400" y="1283589"/>
            <a:ext cx="7128440" cy="3669411"/>
            <a:chOff x="533400" y="1283589"/>
            <a:chExt cx="7128440" cy="3669411"/>
          </a:xfrm>
        </p:grpSpPr>
        <p:sp>
          <p:nvSpPr>
            <p:cNvPr id="5" name="Callout: Line 4" descr="Current LNAPL Recovery System Location">
              <a:extLst>
                <a:ext uri="{FF2B5EF4-FFF2-40B4-BE49-F238E27FC236}">
                  <a16:creationId xmlns:a16="http://schemas.microsoft.com/office/drawing/2014/main" id="{4B020B8D-B872-41F8-B563-A6B980CAB6AB}"/>
                </a:ext>
              </a:extLst>
            </p:cNvPr>
            <p:cNvSpPr/>
            <p:nvPr/>
          </p:nvSpPr>
          <p:spPr>
            <a:xfrm>
              <a:off x="533400" y="1466919"/>
              <a:ext cx="1718240" cy="895281"/>
            </a:xfrm>
            <a:prstGeom prst="borderCallout1">
              <a:avLst>
                <a:gd name="adj1" fmla="val 61278"/>
                <a:gd name="adj2" fmla="val 99466"/>
                <a:gd name="adj3" fmla="val 294945"/>
                <a:gd name="adj4" fmla="val 203080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dirty="0">
                  <a:solidFill>
                    <a:prstClr val="white"/>
                  </a:solidFill>
                  <a:latin typeface="Calibri" panose="020F0502020204030204"/>
                </a:rPr>
                <a:t>Current LNAPL Recovery System Location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B35E8E3-EBFC-4EA2-8B86-9F0901E76FBF}"/>
                </a:ext>
              </a:extLst>
            </p:cNvPr>
            <p:cNvSpPr/>
            <p:nvPr/>
          </p:nvSpPr>
          <p:spPr bwMode="auto">
            <a:xfrm>
              <a:off x="3505200" y="3962400"/>
              <a:ext cx="914400" cy="990600"/>
            </a:xfrm>
            <a:prstGeom prst="rect">
              <a:avLst/>
            </a:prstGeom>
            <a:noFill/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folHlink"/>
                </a:solidFill>
                <a:effectLst/>
                <a:latin typeface="Arial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B94380-945C-49DB-8774-A1C3561BBB5F}"/>
                </a:ext>
              </a:extLst>
            </p:cNvPr>
            <p:cNvSpPr/>
            <p:nvPr/>
          </p:nvSpPr>
          <p:spPr bwMode="auto">
            <a:xfrm>
              <a:off x="4800600" y="3962400"/>
              <a:ext cx="838200" cy="990600"/>
            </a:xfrm>
            <a:prstGeom prst="rect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>
                <a:ln>
                  <a:noFill/>
                </a:ln>
                <a:solidFill>
                  <a:schemeClr val="folHlink"/>
                </a:solidFill>
                <a:effectLst/>
                <a:latin typeface="Arial" charset="0"/>
              </a:endParaRPr>
            </a:p>
          </p:txBody>
        </p:sp>
        <p:sp>
          <p:nvSpPr>
            <p:cNvPr id="8" name="Callout: Line 7" descr="Future LNAPL Recovery System Location">
              <a:extLst>
                <a:ext uri="{FF2B5EF4-FFF2-40B4-BE49-F238E27FC236}">
                  <a16:creationId xmlns:a16="http://schemas.microsoft.com/office/drawing/2014/main" id="{E750F7ED-55AE-46F5-88DC-51514E325223}"/>
                </a:ext>
              </a:extLst>
            </p:cNvPr>
            <p:cNvSpPr/>
            <p:nvPr/>
          </p:nvSpPr>
          <p:spPr>
            <a:xfrm>
              <a:off x="5943600" y="1283589"/>
              <a:ext cx="1718240" cy="895281"/>
            </a:xfrm>
            <a:prstGeom prst="borderCallout1">
              <a:avLst>
                <a:gd name="adj1" fmla="val 99819"/>
                <a:gd name="adj2" fmla="val 44241"/>
                <a:gd name="adj3" fmla="val 314216"/>
                <a:gd name="adj4" fmla="val -44932"/>
              </a:avLst>
            </a:prstGeom>
            <a:solidFill>
              <a:srgbClr val="FF0000"/>
            </a:solidFill>
            <a:ln w="25400"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Future LNAPL Recovery System Location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9678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4D8C-12DD-4411-BF1A-615E03B1D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76" y="533400"/>
            <a:ext cx="7772400" cy="2047876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3979E6-213B-4D6B-8FA5-6278E879DE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2514600"/>
          </a:xfrm>
        </p:spPr>
        <p:txBody>
          <a:bodyPr/>
          <a:lstStyle/>
          <a:p>
            <a:r>
              <a:rPr lang="en-US" sz="2000" u="sng" dirty="0"/>
              <a:t>Contact Information</a:t>
            </a:r>
          </a:p>
          <a:p>
            <a:r>
              <a:rPr lang="en-US" sz="2000" dirty="0"/>
              <a:t>Olusola Ayilara, P.E., P.G.</a:t>
            </a:r>
          </a:p>
          <a:p>
            <a:r>
              <a:rPr lang="en-US" sz="2000" dirty="0"/>
              <a:t>PST-DCRP Section, Remediation Division </a:t>
            </a:r>
          </a:p>
          <a:p>
            <a:r>
              <a:rPr lang="en-US" sz="2000" dirty="0"/>
              <a:t>Texas Commission on Environmental Quality</a:t>
            </a:r>
          </a:p>
          <a:p>
            <a:r>
              <a:rPr lang="en-US" sz="2000" dirty="0"/>
              <a:t>(512) 239 2163</a:t>
            </a:r>
          </a:p>
          <a:p>
            <a:r>
              <a:rPr lang="en-US" sz="2000" dirty="0">
                <a:hlinkClick r:id="rId2"/>
              </a:rPr>
              <a:t>olusola.ayilara@tceq.texas.gov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024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6C442-BEC3-4E2B-8636-38A8F26B6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761999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Site Information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CF1DFD-D677-4F7F-A1A4-221275C36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76400"/>
            <a:ext cx="7772400" cy="4419600"/>
          </a:xfrm>
        </p:spPr>
        <p:txBody>
          <a:bodyPr/>
          <a:lstStyle/>
          <a:p>
            <a:r>
              <a:rPr lang="en-US" sz="2000" b="1" dirty="0"/>
              <a:t>Background</a:t>
            </a:r>
          </a:p>
          <a:p>
            <a:r>
              <a:rPr lang="en-US" sz="800" b="1" dirty="0"/>
              <a:t> 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Release reported to Texas Water Commission (now TCEQ) in December 1990.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 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Initial LNAPL spill volume is unknown.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No threat of ongoing release.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LNAPL is immobile (movement of the LNAPL with respect to the water table).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  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The city drinking water is supplied from municipal sources and no water supply wells within a half mile radius of the site.</a:t>
            </a:r>
          </a:p>
        </p:txBody>
      </p:sp>
    </p:spTree>
    <p:extLst>
      <p:ext uri="{BB962C8B-B14F-4D97-AF65-F5344CB8AC3E}">
        <p14:creationId xmlns:p14="http://schemas.microsoft.com/office/powerpoint/2010/main" val="60684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1D04B-2CC2-4477-95C9-FE8402C8AD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1078522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Site Information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8C2193-435E-4258-BF6B-50886BAF1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3733800"/>
          </a:xfrm>
        </p:spPr>
        <p:txBody>
          <a:bodyPr/>
          <a:lstStyle/>
          <a:p>
            <a:r>
              <a:rPr lang="en-US" sz="2000" b="1" dirty="0"/>
              <a:t>Background</a:t>
            </a:r>
          </a:p>
          <a:p>
            <a:r>
              <a:rPr lang="en-US" sz="800" b="1" dirty="0"/>
              <a:t>  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46 monitoring wells currently installed to delineate plume.</a:t>
            </a:r>
          </a:p>
          <a:p>
            <a:pPr lvl="0"/>
            <a:r>
              <a:rPr lang="en-US" sz="1200" dirty="0">
                <a:solidFill>
                  <a:srgbClr val="0070C0"/>
                </a:solidFill>
              </a:rPr>
              <a:t>   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LNAPL measured in 27 wells with a maximum thickness of 4.35 ft.</a:t>
            </a:r>
          </a:p>
          <a:p>
            <a:pPr lvl="0"/>
            <a:r>
              <a:rPr lang="en-US" sz="1200" dirty="0">
                <a:solidFill>
                  <a:srgbClr val="0070C0"/>
                </a:solidFill>
              </a:rPr>
              <a:t>   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The site was transferred to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the Petroleum Storage Tank State Lead Program in 2011, when the Reimbursement Program ended and Responsible Party had the option of entering the Program.</a:t>
            </a:r>
          </a:p>
        </p:txBody>
      </p:sp>
    </p:spTree>
    <p:extLst>
      <p:ext uri="{BB962C8B-B14F-4D97-AF65-F5344CB8AC3E}">
        <p14:creationId xmlns:p14="http://schemas.microsoft.com/office/powerpoint/2010/main" val="168642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49D2-B6BE-46B3-90F7-4A0DF64398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990599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Site Information</a:t>
            </a:r>
            <a:b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0FCABD-2084-4F2F-B285-753038404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752600"/>
            <a:ext cx="7772400" cy="4038600"/>
          </a:xfrm>
        </p:spPr>
        <p:txBody>
          <a:bodyPr/>
          <a:lstStyle/>
          <a:p>
            <a:pPr lvl="0"/>
            <a:r>
              <a:rPr lang="en-US" sz="2000" b="1" dirty="0">
                <a:solidFill>
                  <a:srgbClr val="002649"/>
                </a:solidFill>
              </a:rPr>
              <a:t>Site Geology</a:t>
            </a:r>
          </a:p>
          <a:p>
            <a:pPr lvl="0"/>
            <a:r>
              <a:rPr lang="en-US" sz="800" b="1" dirty="0">
                <a:solidFill>
                  <a:srgbClr val="0070C0"/>
                </a:solidFill>
              </a:rPr>
              <a:t>   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A perched zone overlying the Ogallala. </a:t>
            </a:r>
          </a:p>
          <a:p>
            <a:pPr lvl="0"/>
            <a:r>
              <a:rPr lang="en-US" sz="1200" dirty="0">
                <a:solidFill>
                  <a:srgbClr val="0070C0"/>
                </a:solidFill>
              </a:rPr>
              <a:t>  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Consists of sandy clay from ground surface to ~50 feet below ground surface, and interlayered clayey sands and fine sands from ~50 to 125 feet below ground surface. </a:t>
            </a:r>
          </a:p>
          <a:p>
            <a:pPr lvl="0"/>
            <a:r>
              <a:rPr lang="en-US" sz="1200" dirty="0">
                <a:solidFill>
                  <a:srgbClr val="0070C0"/>
                </a:solidFill>
              </a:rPr>
              <a:t>  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Depth to groundwater is ~106 feet below ground surface.</a:t>
            </a:r>
          </a:p>
          <a:p>
            <a:pPr lvl="0"/>
            <a:r>
              <a:rPr lang="en-US" sz="1200" dirty="0">
                <a:solidFill>
                  <a:srgbClr val="0070C0"/>
                </a:solidFill>
              </a:rPr>
              <a:t>  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Groundwater flow to the southeast.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1878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6DCE6-C47D-4D60-AF5F-BAB474C2C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368"/>
            <a:ext cx="8229600" cy="4572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Site Information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2747D7-E41B-4177-A526-DBE63161860E}"/>
              </a:ext>
            </a:extLst>
          </p:cNvPr>
          <p:cNvSpPr/>
          <p:nvPr/>
        </p:nvSpPr>
        <p:spPr>
          <a:xfrm>
            <a:off x="152400" y="6346301"/>
            <a:ext cx="70045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srgbClr val="00589A"/>
                </a:solidFill>
                <a:latin typeface="+mn-lt"/>
              </a:rPr>
              <a:t>Site map showing LNAPL thickness measurement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94E1A00-4046-429E-857C-2A547B635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4" name="Group 13" descr="Site map showing LNAPL thickness measurements." title="Site Information">
            <a:extLst>
              <a:ext uri="{FF2B5EF4-FFF2-40B4-BE49-F238E27FC236}">
                <a16:creationId xmlns:a16="http://schemas.microsoft.com/office/drawing/2014/main" id="{4DD6D920-0C86-408B-9D9D-F82409CCCB90}"/>
              </a:ext>
            </a:extLst>
          </p:cNvPr>
          <p:cNvGrpSpPr/>
          <p:nvPr/>
        </p:nvGrpSpPr>
        <p:grpSpPr>
          <a:xfrm>
            <a:off x="152400" y="509568"/>
            <a:ext cx="8648700" cy="5785505"/>
            <a:chOff x="152400" y="509568"/>
            <a:chExt cx="8648700" cy="5785505"/>
          </a:xfrm>
        </p:grpSpPr>
        <p:pic>
          <p:nvPicPr>
            <p:cNvPr id="12" name="Picture 11" descr="Site map showing LNAPL thickness measurements.">
              <a:extLst>
                <a:ext uri="{FF2B5EF4-FFF2-40B4-BE49-F238E27FC236}">
                  <a16:creationId xmlns:a16="http://schemas.microsoft.com/office/drawing/2014/main" id="{C65A88EA-409E-459C-921D-6D34224D1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509568"/>
              <a:ext cx="8648700" cy="5785505"/>
            </a:xfrm>
            <a:prstGeom prst="rect">
              <a:avLst/>
            </a:prstGeom>
          </p:spPr>
        </p:pic>
        <p:sp>
          <p:nvSpPr>
            <p:cNvPr id="13" name="Callout: Line 12" descr="Site">
              <a:extLst>
                <a:ext uri="{FF2B5EF4-FFF2-40B4-BE49-F238E27FC236}">
                  <a16:creationId xmlns:a16="http://schemas.microsoft.com/office/drawing/2014/main" id="{8A7894F2-8202-4A9E-9055-384D9879123F}"/>
                </a:ext>
              </a:extLst>
            </p:cNvPr>
            <p:cNvSpPr/>
            <p:nvPr/>
          </p:nvSpPr>
          <p:spPr>
            <a:xfrm>
              <a:off x="304800" y="1340249"/>
              <a:ext cx="1718240" cy="887250"/>
            </a:xfrm>
            <a:prstGeom prst="borderCallout1">
              <a:avLst>
                <a:gd name="adj1" fmla="val 61278"/>
                <a:gd name="adj2" fmla="val 99466"/>
                <a:gd name="adj3" fmla="val 294945"/>
                <a:gd name="adj4" fmla="val 203080"/>
              </a:avLst>
            </a:prstGeom>
            <a:ln w="25400">
              <a:solidFill>
                <a:schemeClr val="accent1"/>
              </a:solidFill>
              <a:tailEnd type="stealth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614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E09A-35A0-4C8E-AA17-8D39BEE6F2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523" y="304800"/>
            <a:ext cx="7772400" cy="609599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LNAPL Recovery System</a:t>
            </a:r>
            <a:endParaRPr lang="en-US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88204-431C-4505-B1E4-8CE62CAB5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7523" y="914398"/>
            <a:ext cx="7772400" cy="5791201"/>
          </a:xfrm>
        </p:spPr>
        <p:txBody>
          <a:bodyPr/>
          <a:lstStyle/>
          <a:p>
            <a:r>
              <a:rPr lang="en-US" sz="2000" dirty="0"/>
              <a:t>Recovery Data</a:t>
            </a:r>
            <a:br>
              <a:rPr lang="en-US" sz="2000" dirty="0"/>
            </a:br>
            <a:r>
              <a:rPr lang="en-US" sz="800" dirty="0"/>
              <a:t> </a:t>
            </a:r>
            <a:br>
              <a:rPr lang="en-US" sz="2000" dirty="0"/>
            </a:br>
            <a:r>
              <a:rPr lang="en-US" sz="800" dirty="0"/>
              <a:t>  </a:t>
            </a:r>
            <a:br>
              <a:rPr lang="en-US" sz="1800" dirty="0"/>
            </a:br>
            <a:r>
              <a:rPr lang="en-US" sz="1900" dirty="0">
                <a:solidFill>
                  <a:srgbClr val="0070C0"/>
                </a:solidFill>
                <a:cs typeface="Arial" panose="020B0604020202020204" pitchFamily="34" charset="0"/>
              </a:rPr>
              <a:t>- Antea Group performed LNAPL </a:t>
            </a:r>
            <a:r>
              <a:rPr lang="en-US" sz="1900" dirty="0" err="1">
                <a:solidFill>
                  <a:srgbClr val="0070C0"/>
                </a:solidFill>
                <a:cs typeface="Arial" panose="020B0604020202020204" pitchFamily="34" charset="0"/>
              </a:rPr>
              <a:t>Baildown</a:t>
            </a:r>
            <a:r>
              <a:rPr lang="en-US" sz="1900" dirty="0">
                <a:solidFill>
                  <a:srgbClr val="0070C0"/>
                </a:solidFill>
                <a:cs typeface="Arial" panose="020B0604020202020204" pitchFamily="34" charset="0"/>
              </a:rPr>
              <a:t> tests in June 2015 to determine LNAPL transmissivity values for corrective action plan development. </a:t>
            </a:r>
            <a:br>
              <a:rPr lang="en-US" sz="1900" dirty="0">
                <a:solidFill>
                  <a:srgbClr val="0070C0"/>
                </a:solidFill>
                <a:cs typeface="Arial" panose="020B0604020202020204" pitchFamily="34" charset="0"/>
              </a:rPr>
            </a:br>
            <a:br>
              <a:rPr lang="en-US" sz="1900" dirty="0">
                <a:solidFill>
                  <a:srgbClr val="0070C0"/>
                </a:solidFill>
                <a:cs typeface="Arial" panose="020B0604020202020204" pitchFamily="34" charset="0"/>
              </a:rPr>
            </a:br>
            <a:r>
              <a:rPr lang="en-US" sz="1900" dirty="0">
                <a:solidFill>
                  <a:srgbClr val="0070C0"/>
                </a:solidFill>
                <a:cs typeface="Arial" panose="020B0604020202020204" pitchFamily="34" charset="0"/>
              </a:rPr>
              <a:t>- Calculated June 2015 LNAPL </a:t>
            </a:r>
            <a:r>
              <a:rPr lang="en-US" sz="1900" dirty="0" err="1">
                <a:solidFill>
                  <a:srgbClr val="0070C0"/>
                </a:solidFill>
                <a:cs typeface="Arial" panose="020B0604020202020204" pitchFamily="34" charset="0"/>
              </a:rPr>
              <a:t>Baildown</a:t>
            </a:r>
            <a:r>
              <a:rPr lang="en-US" sz="1900" dirty="0">
                <a:solidFill>
                  <a:srgbClr val="0070C0"/>
                </a:solidFill>
                <a:cs typeface="Arial" panose="020B0604020202020204" pitchFamily="34" charset="0"/>
              </a:rPr>
              <a:t> tests transmissivity values from site monitor wells MW-5, MW-9 and MW-17 are:</a:t>
            </a:r>
            <a:br>
              <a:rPr lang="en-US" sz="1900" dirty="0">
                <a:solidFill>
                  <a:srgbClr val="0070C0"/>
                </a:solidFill>
                <a:cs typeface="Arial" panose="020B0604020202020204" pitchFamily="34" charset="0"/>
              </a:rPr>
            </a:br>
            <a:br>
              <a:rPr lang="en-US" sz="2000" dirty="0">
                <a:cs typeface="Arial" panose="020B0604020202020204" pitchFamily="34" charset="0"/>
              </a:rPr>
            </a:br>
            <a:r>
              <a:rPr lang="en-US" sz="2000" dirty="0"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rgbClr val="FCFBF2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MWs	Transmissivity (ft</a:t>
            </a:r>
            <a:r>
              <a:rPr lang="en-US" sz="2000" baseline="30000" dirty="0">
                <a:solidFill>
                  <a:srgbClr val="FCFBF2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2</a:t>
            </a:r>
            <a:r>
              <a:rPr lang="en-US" sz="2000" dirty="0">
                <a:solidFill>
                  <a:srgbClr val="FCFBF2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/day)</a:t>
            </a:r>
          </a:p>
          <a:p>
            <a:r>
              <a:rPr lang="en-US" sz="2000" dirty="0">
                <a:solidFill>
                  <a:srgbClr val="FCFBF2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MW-5		3.40</a:t>
            </a:r>
            <a:br>
              <a:rPr lang="en-US" sz="2000" dirty="0">
                <a:solidFill>
                  <a:srgbClr val="FCFBF2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CFBF2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MW-9		0.33</a:t>
            </a:r>
            <a:br>
              <a:rPr lang="en-US" sz="2000" dirty="0">
                <a:solidFill>
                  <a:srgbClr val="FCFBF2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CFBF2"/>
                </a:solidFill>
                <a:latin typeface="Lucida Console" panose="020B0609040504020204" pitchFamily="49" charset="0"/>
                <a:cs typeface="Arial" panose="020B0604020202020204" pitchFamily="34" charset="0"/>
              </a:rPr>
              <a:t>MW-17		0.47</a:t>
            </a:r>
          </a:p>
          <a:p>
            <a:r>
              <a:rPr lang="en-US" sz="2000" dirty="0">
                <a:cs typeface="Arial" panose="020B0604020202020204" pitchFamily="34" charset="0"/>
              </a:rPr>
              <a:t>- 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</a:rPr>
              <a:t>Additionally, LNAPL samples were collected from MW-5, MW-9, MW-17, and MW-19 for fingerprinting, because of widely differing transmissivity values. Fingerprint analysis indicated a commingled plume of gasoline and gasoline/diesel mixture.</a:t>
            </a:r>
            <a:endParaRPr lang="en-US" sz="2000" dirty="0"/>
          </a:p>
        </p:txBody>
      </p:sp>
      <p:pic>
        <p:nvPicPr>
          <p:cNvPr id="9" name="Picture 8" descr="List of MWs and Transmissivity (square feet/day).">
            <a:extLst>
              <a:ext uri="{FF2B5EF4-FFF2-40B4-BE49-F238E27FC236}">
                <a16:creationId xmlns:a16="http://schemas.microsoft.com/office/drawing/2014/main" id="{B37F0054-7150-42CC-9C3A-7C4F4F21F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52800"/>
            <a:ext cx="4743099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700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5E89-3477-4A9D-9CF0-2AB93BE6B6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066800"/>
          </a:xfrm>
        </p:spPr>
        <p:txBody>
          <a:bodyPr/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LNAPL Recovery System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0BEE6-22E4-4AB8-AB71-B711835CF1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682262"/>
            <a:ext cx="7772400" cy="3346938"/>
          </a:xfrm>
        </p:spPr>
        <p:txBody>
          <a:bodyPr/>
          <a:lstStyle/>
          <a:p>
            <a:r>
              <a:rPr lang="en-US" sz="2000" b="1" dirty="0"/>
              <a:t>Recovery System</a:t>
            </a:r>
          </a:p>
          <a:p>
            <a:r>
              <a:rPr lang="en-US" sz="800" b="1" dirty="0"/>
              <a:t>   </a:t>
            </a:r>
            <a:endParaRPr lang="en-US" sz="800" b="1" dirty="0">
              <a:solidFill>
                <a:srgbClr val="0070C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The Interstate Technology &amp; Regulatory Council, (2009) indicated that significant LNAPL cannot be recovered at LNAPL transmissivity values of between 0.1 to 0.8 ft</a:t>
            </a:r>
            <a:r>
              <a:rPr lang="en-US" sz="2000" baseline="30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/day.</a:t>
            </a:r>
          </a:p>
          <a:p>
            <a:r>
              <a:rPr lang="en-US" sz="1200" dirty="0">
                <a:solidFill>
                  <a:srgbClr val="0070C0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Based on MW-5 transmissivity value greater than the reference range of 0.1 to 0.8 ft</a:t>
            </a:r>
            <a:r>
              <a:rPr lang="en-US" sz="2000" baseline="30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/day, we concluded that pneumatic recovery system will be effective.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8548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1576-4678-405E-956D-B1FC2B664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1"/>
            <a:ext cx="7772400" cy="838199"/>
          </a:xfrm>
        </p:spPr>
        <p:txBody>
          <a:bodyPr/>
          <a:lstStyle/>
          <a:p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LNAPL Recovery System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4837C2-BC41-4A50-9818-0C9841BE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7772400" cy="3581400"/>
          </a:xfrm>
        </p:spPr>
        <p:txBody>
          <a:bodyPr/>
          <a:lstStyle/>
          <a:p>
            <a:r>
              <a:rPr lang="en-US" sz="2000" b="1" dirty="0"/>
              <a:t>Recovery System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Initially installed pneumatic skimmer pumps in 3 wells in March 2016, and later expanded to include 5 additional wells in April 2017. </a:t>
            </a:r>
          </a:p>
          <a:p>
            <a:pPr lvl="0"/>
            <a:r>
              <a:rPr lang="en-US" sz="1200" dirty="0">
                <a:solidFill>
                  <a:srgbClr val="0070C0"/>
                </a:solidFill>
              </a:rPr>
              <a:t>  </a:t>
            </a:r>
          </a:p>
          <a:p>
            <a:pPr marL="342900" lvl="0" indent="-34290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The pneumatic skimmer pumps are driven by a solar powered air compressor (with 2 backup batteries) on an adjustable schedule to extract LNAPL from wells and pump the fluids into a horizontal 1,000 gallon double-walled steel holding tank housed in a mobile trailer.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87771133"/>
      </p:ext>
    </p:extLst>
  </p:cSld>
  <p:clrMapOvr>
    <a:masterClrMapping/>
  </p:clrMapOvr>
</p:sld>
</file>

<file path=ppt/theme/theme1.xml><?xml version="1.0" encoding="utf-8"?>
<a:theme xmlns:a="http://schemas.openxmlformats.org/drawingml/2006/main" name="Bright Room">
  <a:themeElements>
    <a:clrScheme name="Bright Room">
      <a:dk1>
        <a:srgbClr val="002649"/>
      </a:dk1>
      <a:lt1>
        <a:srgbClr val="FFFFF0"/>
      </a:lt1>
      <a:dk2>
        <a:srgbClr val="2E6463"/>
      </a:dk2>
      <a:lt2>
        <a:srgbClr val="EBEBEB"/>
      </a:lt2>
      <a:accent1>
        <a:srgbClr val="3366CC"/>
      </a:accent1>
      <a:accent2>
        <a:srgbClr val="D8C659"/>
      </a:accent2>
      <a:accent3>
        <a:srgbClr val="7030A0"/>
      </a:accent3>
      <a:accent4>
        <a:srgbClr val="00B200"/>
      </a:accent4>
      <a:accent5>
        <a:srgbClr val="CB2F45"/>
      </a:accent5>
      <a:accent6>
        <a:srgbClr val="009F00"/>
      </a:accent6>
      <a:hlink>
        <a:srgbClr val="0000FF"/>
      </a:hlink>
      <a:folHlink>
        <a:srgbClr val="7B6627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3">
        <a:dk1>
          <a:srgbClr val="003366"/>
        </a:dk1>
        <a:lt1>
          <a:srgbClr val="FDE869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8C659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rk Room">
  <a:themeElements>
    <a:clrScheme name="Dark Room">
      <a:dk1>
        <a:srgbClr val="FDE869"/>
      </a:dk1>
      <a:lt1>
        <a:srgbClr val="003366"/>
      </a:lt1>
      <a:dk2>
        <a:srgbClr val="CCFFFF"/>
      </a:dk2>
      <a:lt2>
        <a:srgbClr val="000099"/>
      </a:lt2>
      <a:accent1>
        <a:srgbClr val="3366CC"/>
      </a:accent1>
      <a:accent2>
        <a:srgbClr val="00B000"/>
      </a:accent2>
      <a:accent3>
        <a:srgbClr val="AAAACA"/>
      </a:accent3>
      <a:accent4>
        <a:srgbClr val="D8C659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3">
        <a:dk1>
          <a:srgbClr val="003366"/>
        </a:dk1>
        <a:lt1>
          <a:srgbClr val="FDE869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8C659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int">
  <a:themeElements>
    <a:clrScheme name="Prin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66CC"/>
      </a:accent1>
      <a:accent2>
        <a:srgbClr val="D8C659"/>
      </a:accent2>
      <a:accent3>
        <a:srgbClr val="7030A0"/>
      </a:accent3>
      <a:accent4>
        <a:srgbClr val="00B200"/>
      </a:accent4>
      <a:accent5>
        <a:srgbClr val="CB2F45"/>
      </a:accent5>
      <a:accent6>
        <a:srgbClr val="7AFF7A"/>
      </a:accent6>
      <a:hlink>
        <a:srgbClr val="000000"/>
      </a:hlink>
      <a:folHlink>
        <a:srgbClr val="0000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samp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samp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-sample 13">
        <a:dk1>
          <a:srgbClr val="003366"/>
        </a:dk1>
        <a:lt1>
          <a:srgbClr val="FDE869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8C659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SBEA-TradeFair</Template>
  <TotalTime>3188</TotalTime>
  <Words>943</Words>
  <Application>Microsoft Office PowerPoint</Application>
  <PresentationFormat>On-screen Show (4:3)</PresentationFormat>
  <Paragraphs>144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Lucida Console</vt:lpstr>
      <vt:lpstr>Times New Roman</vt:lpstr>
      <vt:lpstr>Verdana</vt:lpstr>
      <vt:lpstr>Wingdings</vt:lpstr>
      <vt:lpstr>Bright Room</vt:lpstr>
      <vt:lpstr>Dark Room</vt:lpstr>
      <vt:lpstr>Print</vt:lpstr>
      <vt:lpstr>Case Study: Low Cost Solar Powered Light Non-Aqueous Phase Liquid (LNAPL) Recovery System</vt:lpstr>
      <vt:lpstr>Purpose</vt:lpstr>
      <vt:lpstr>Site Information</vt:lpstr>
      <vt:lpstr>Site Information</vt:lpstr>
      <vt:lpstr>Site Information </vt:lpstr>
      <vt:lpstr>Site Information</vt:lpstr>
      <vt:lpstr>LNAPL Recovery System</vt:lpstr>
      <vt:lpstr>LNAPL Recovery System</vt:lpstr>
      <vt:lpstr>LNAPL Recovery System</vt:lpstr>
      <vt:lpstr>LNAPL Recovery System Equipment Trailer</vt:lpstr>
      <vt:lpstr>LNAPL Recovery System Equipment Trailer</vt:lpstr>
      <vt:lpstr>LNAPL Recovery System Controller Equipment Box</vt:lpstr>
      <vt:lpstr>LNAPL Recovery System</vt:lpstr>
      <vt:lpstr>LNAPL Recovery System</vt:lpstr>
      <vt:lpstr>LNAPL Recovery System</vt:lpstr>
      <vt:lpstr>Observations</vt:lpstr>
      <vt:lpstr>Observations</vt:lpstr>
      <vt:lpstr>Observations</vt:lpstr>
      <vt:lpstr>Observations</vt:lpstr>
      <vt:lpstr>Future Plans</vt:lpstr>
      <vt:lpstr>Questions?</vt:lpstr>
    </vt:vector>
  </TitlesOfParts>
  <Company>TCEQ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 Low Cost Solar Powered Light Non-Aqueous Phase Liquid (LNAPL) Recovery System</dc:title>
  <dc:subject>Tips for overcoming the biggest barriers to accessibility.</dc:subject>
  <dc:creator>TCEQ</dc:creator>
  <cp:keywords>trade fair presentations; accessible presentations; powerpoint; section 508; ada compliant presentations; slides</cp:keywords>
  <dc:description>Revised for Trade Fair 2011</dc:description>
  <cp:lastModifiedBy>Kelly Peavler</cp:lastModifiedBy>
  <cp:revision>277</cp:revision>
  <cp:lastPrinted>2018-04-10T14:06:11Z</cp:lastPrinted>
  <dcterms:created xsi:type="dcterms:W3CDTF">2018-02-21T13:50:18Z</dcterms:created>
  <dcterms:modified xsi:type="dcterms:W3CDTF">2018-04-20T15:34:27Z</dcterms:modified>
</cp:coreProperties>
</file>