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0d6c98fd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0d6c98fd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0d6c98fd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0d6c98fd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0d6c98fd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0d6c98fd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0d6c98fd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80d6c98fd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0d6c98fd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80d6c98fd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80d6c98fd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80d6c98fd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0d6c98fd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0d6c98fd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0d6c98fd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0d6c98f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0d6c98fd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0d6c98fd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ee959ced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7ee959ced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80d6c98fd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80d6c98fd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0d6c98fd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80d6c98fd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8996191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8996191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ashley@awsp.org"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973337"/>
            <a:ext cx="9143997" cy="61168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0" y="56100"/>
            <a:ext cx="9144003" cy="5183694"/>
          </a:xfrm>
          <a:prstGeom prst="rect">
            <a:avLst/>
          </a:prstGeom>
          <a:noFill/>
          <a:ln>
            <a:noFill/>
          </a:ln>
        </p:spPr>
      </p:pic>
      <p:sp>
        <p:nvSpPr>
          <p:cNvPr id="116" name="Google Shape;116;p22"/>
          <p:cNvSpPr txBox="1"/>
          <p:nvPr/>
        </p:nvSpPr>
        <p:spPr>
          <a:xfrm>
            <a:off x="2502150" y="3929175"/>
            <a:ext cx="4139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Montserrat"/>
                <a:ea typeface="Montserrat"/>
                <a:cs typeface="Montserrat"/>
                <a:sym typeface="Montserrat"/>
              </a:rPr>
              <a:t>More information available at </a:t>
            </a:r>
            <a:endParaRPr sz="20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 sz="2000" b="1">
                <a:solidFill>
                  <a:schemeClr val="accent5"/>
                </a:solidFill>
                <a:latin typeface="Montserrat"/>
                <a:ea typeface="Montserrat"/>
                <a:cs typeface="Montserrat"/>
                <a:sym typeface="Montserrat"/>
              </a:rPr>
              <a:t>wasa-oly.org</a:t>
            </a:r>
            <a:endParaRPr sz="2000"/>
          </a:p>
        </p:txBody>
      </p:sp>
      <p:pic>
        <p:nvPicPr>
          <p:cNvPr id="117" name="Google Shape;117;p22"/>
          <p:cNvPicPr preferRelativeResize="0"/>
          <p:nvPr/>
        </p:nvPicPr>
        <p:blipFill>
          <a:blip r:embed="rId4">
            <a:alphaModFix/>
          </a:blip>
          <a:stretch>
            <a:fillRect/>
          </a:stretch>
        </p:blipFill>
        <p:spPr>
          <a:xfrm>
            <a:off x="1552575" y="783525"/>
            <a:ext cx="6038850" cy="262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123" name="Google Shape;123;p23"/>
          <p:cNvPicPr preferRelativeResize="0"/>
          <p:nvPr/>
        </p:nvPicPr>
        <p:blipFill>
          <a:blip r:embed="rId4">
            <a:alphaModFix/>
          </a:blip>
          <a:stretch>
            <a:fillRect/>
          </a:stretch>
        </p:blipFill>
        <p:spPr>
          <a:xfrm>
            <a:off x="223825" y="611188"/>
            <a:ext cx="8696325" cy="2809875"/>
          </a:xfrm>
          <a:prstGeom prst="rect">
            <a:avLst/>
          </a:prstGeom>
          <a:noFill/>
          <a:ln>
            <a:noFill/>
          </a:ln>
        </p:spPr>
      </p:pic>
      <p:sp>
        <p:nvSpPr>
          <p:cNvPr id="124" name="Google Shape;124;p23"/>
          <p:cNvSpPr txBox="1"/>
          <p:nvPr/>
        </p:nvSpPr>
        <p:spPr>
          <a:xfrm>
            <a:off x="2965200" y="4029975"/>
            <a:ext cx="32136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More information available at </a:t>
            </a:r>
            <a:r>
              <a:rPr lang="en" b="1">
                <a:solidFill>
                  <a:schemeClr val="accent5"/>
                </a:solidFill>
                <a:latin typeface="Montserrat"/>
                <a:ea typeface="Montserrat"/>
                <a:cs typeface="Montserrat"/>
                <a:sym typeface="Montserrat"/>
              </a:rPr>
              <a:t>awsp.org/professional-learning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130" name="Google Shape;130;p24"/>
          <p:cNvPicPr preferRelativeResize="0"/>
          <p:nvPr/>
        </p:nvPicPr>
        <p:blipFill>
          <a:blip r:embed="rId4">
            <a:alphaModFix/>
          </a:blip>
          <a:stretch>
            <a:fillRect/>
          </a:stretch>
        </p:blipFill>
        <p:spPr>
          <a:xfrm>
            <a:off x="475975" y="278350"/>
            <a:ext cx="4270650" cy="4255825"/>
          </a:xfrm>
          <a:prstGeom prst="rect">
            <a:avLst/>
          </a:prstGeom>
          <a:noFill/>
          <a:ln>
            <a:noFill/>
          </a:ln>
        </p:spPr>
      </p:pic>
      <p:sp>
        <p:nvSpPr>
          <p:cNvPr id="131" name="Google Shape;131;p24"/>
          <p:cNvSpPr txBox="1"/>
          <p:nvPr/>
        </p:nvSpPr>
        <p:spPr>
          <a:xfrm>
            <a:off x="5188825" y="3433750"/>
            <a:ext cx="3365400" cy="6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More information available at </a:t>
            </a:r>
            <a:r>
              <a:rPr lang="en" b="1">
                <a:solidFill>
                  <a:schemeClr val="accent5"/>
                </a:solidFill>
                <a:latin typeface="Montserrat"/>
                <a:ea typeface="Montserrat"/>
                <a:cs typeface="Montserrat"/>
                <a:sym typeface="Montserrat"/>
              </a:rPr>
              <a:t>awsp.org/professional-learning</a:t>
            </a:r>
            <a:endParaRPr/>
          </a:p>
        </p:txBody>
      </p:sp>
      <p:sp>
        <p:nvSpPr>
          <p:cNvPr id="132" name="Google Shape;132;p24"/>
          <p:cNvSpPr txBox="1"/>
          <p:nvPr/>
        </p:nvSpPr>
        <p:spPr>
          <a:xfrm>
            <a:off x="4867075" y="1228875"/>
            <a:ext cx="40089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highlight>
                  <a:srgbClr val="FFFFFF"/>
                </a:highlight>
                <a:latin typeface="Montserrat"/>
                <a:ea typeface="Montserrat"/>
                <a:cs typeface="Montserrat"/>
                <a:sym typeface="Montserrat"/>
              </a:rPr>
              <a:t>School Culture is the heartbeat of every successful institution! As leaders, it's crucial to consistently nurture it. </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highlight>
                  <a:srgbClr val="FFFFFF"/>
                </a:highlight>
                <a:latin typeface="Montserrat"/>
                <a:ea typeface="Montserrat"/>
                <a:cs typeface="Montserrat"/>
                <a:sym typeface="Montserrat"/>
              </a:rPr>
              <a:t>Join us for a game-changing opportunity to prioritize and elevate your school culture!</a:t>
            </a:r>
            <a:endParaRPr sz="120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highlight>
                  <a:srgbClr val="FFFFFF"/>
                </a:highlight>
                <a:latin typeface="Montserrat"/>
                <a:ea typeface="Montserrat"/>
                <a:cs typeface="Montserrat"/>
                <a:sym typeface="Montserrat"/>
              </a:rPr>
              <a:t>Principal of the Year, Shannon Leatherwood of Spanaway Middle School, will be your co-host and co-facilitator in our monthly "AWSP Culture Club"!</a:t>
            </a:r>
            <a:endParaRPr>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138" name="Google Shape;138;p25"/>
          <p:cNvPicPr preferRelativeResize="0"/>
          <p:nvPr/>
        </p:nvPicPr>
        <p:blipFill>
          <a:blip r:embed="rId4">
            <a:alphaModFix/>
          </a:blip>
          <a:stretch>
            <a:fillRect/>
          </a:stretch>
        </p:blipFill>
        <p:spPr>
          <a:xfrm>
            <a:off x="185675" y="171750"/>
            <a:ext cx="8071299" cy="3832226"/>
          </a:xfrm>
          <a:prstGeom prst="rect">
            <a:avLst/>
          </a:prstGeom>
          <a:noFill/>
          <a:ln>
            <a:noFill/>
          </a:ln>
        </p:spPr>
      </p:pic>
      <p:sp>
        <p:nvSpPr>
          <p:cNvPr id="139" name="Google Shape;139;p25"/>
          <p:cNvSpPr txBox="1"/>
          <p:nvPr/>
        </p:nvSpPr>
        <p:spPr>
          <a:xfrm>
            <a:off x="185675" y="4144900"/>
            <a:ext cx="82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Saturday, November 18 at 3pm | WOW Gallery, Seattle | Leaders of Color Network</a:t>
            </a:r>
            <a:endParaRPr b="1">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145" name="Google Shape;145;p26"/>
          <p:cNvPicPr preferRelativeResize="0"/>
          <p:nvPr/>
        </p:nvPicPr>
        <p:blipFill>
          <a:blip r:embed="rId4">
            <a:alphaModFix/>
          </a:blip>
          <a:stretch>
            <a:fillRect/>
          </a:stretch>
        </p:blipFill>
        <p:spPr>
          <a:xfrm>
            <a:off x="83401" y="398050"/>
            <a:ext cx="8977174" cy="2638025"/>
          </a:xfrm>
          <a:prstGeom prst="rect">
            <a:avLst/>
          </a:prstGeom>
          <a:noFill/>
          <a:ln>
            <a:noFill/>
          </a:ln>
        </p:spPr>
      </p:pic>
      <p:sp>
        <p:nvSpPr>
          <p:cNvPr id="146" name="Google Shape;146;p26"/>
          <p:cNvSpPr txBox="1"/>
          <p:nvPr/>
        </p:nvSpPr>
        <p:spPr>
          <a:xfrm>
            <a:off x="253788" y="3170950"/>
            <a:ext cx="8636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AWSP is excited to partner with world-renowned educator, YouTube video sensation, TED talker, and our neighbor to the north, Dr. Shelley Moore on "The Infrastructure of Inclusion." Advanced districts with previous training from Dr. Shelley Moore will be invited to set up collaborative coaching sessions to coordinate with the series. Registration is limited to select districts. For more information, email Ashley Barker at </a:t>
            </a:r>
            <a:r>
              <a:rPr lang="en" sz="1200" u="sng">
                <a:solidFill>
                  <a:schemeClr val="hlink"/>
                </a:solidFill>
                <a:latin typeface="Montserrat"/>
                <a:ea typeface="Montserrat"/>
                <a:cs typeface="Montserrat"/>
                <a:sym typeface="Montserrat"/>
                <a:hlinkClick r:id="rId5"/>
              </a:rPr>
              <a:t>ashley@awsp.org</a:t>
            </a:r>
            <a:r>
              <a:rPr lang="en" sz="1200">
                <a:solidFill>
                  <a:schemeClr val="dk1"/>
                </a:solidFill>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56100"/>
            <a:ext cx="9144003" cy="5183694"/>
          </a:xfrm>
          <a:prstGeom prst="rect">
            <a:avLst/>
          </a:prstGeom>
          <a:noFill/>
          <a:ln>
            <a:noFill/>
          </a:ln>
        </p:spPr>
      </p:pic>
      <p:sp>
        <p:nvSpPr>
          <p:cNvPr id="60" name="Google Shape;60;p14"/>
          <p:cNvSpPr txBox="1"/>
          <p:nvPr/>
        </p:nvSpPr>
        <p:spPr>
          <a:xfrm>
            <a:off x="2448750" y="3951600"/>
            <a:ext cx="4246500" cy="6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Montserrat"/>
                <a:ea typeface="Montserrat"/>
                <a:cs typeface="Montserrat"/>
                <a:sym typeface="Montserrat"/>
              </a:rPr>
              <a:t>More information available at </a:t>
            </a:r>
            <a:r>
              <a:rPr lang="en" sz="1800" b="1">
                <a:solidFill>
                  <a:schemeClr val="accent5"/>
                </a:solidFill>
                <a:latin typeface="Montserrat"/>
                <a:ea typeface="Montserrat"/>
                <a:cs typeface="Montserrat"/>
                <a:sym typeface="Montserrat"/>
              </a:rPr>
              <a:t>awsp.org/professional-learning</a:t>
            </a:r>
            <a:endParaRPr sz="1800"/>
          </a:p>
        </p:txBody>
      </p:sp>
      <p:pic>
        <p:nvPicPr>
          <p:cNvPr id="61" name="Google Shape;61;p14"/>
          <p:cNvPicPr preferRelativeResize="0"/>
          <p:nvPr/>
        </p:nvPicPr>
        <p:blipFill>
          <a:blip r:embed="rId4">
            <a:alphaModFix/>
          </a:blip>
          <a:stretch>
            <a:fillRect/>
          </a:stretch>
        </p:blipFill>
        <p:spPr>
          <a:xfrm>
            <a:off x="266700" y="839675"/>
            <a:ext cx="8610600" cy="289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67" name="Google Shape;67;p15"/>
          <p:cNvPicPr preferRelativeResize="0"/>
          <p:nvPr/>
        </p:nvPicPr>
        <p:blipFill>
          <a:blip r:embed="rId4">
            <a:alphaModFix/>
          </a:blip>
          <a:stretch>
            <a:fillRect/>
          </a:stretch>
        </p:blipFill>
        <p:spPr>
          <a:xfrm>
            <a:off x="1024511" y="350573"/>
            <a:ext cx="7094974" cy="3711850"/>
          </a:xfrm>
          <a:prstGeom prst="rect">
            <a:avLst/>
          </a:prstGeom>
          <a:noFill/>
          <a:ln>
            <a:noFill/>
          </a:ln>
        </p:spPr>
      </p:pic>
      <p:sp>
        <p:nvSpPr>
          <p:cNvPr id="68" name="Google Shape;68;p15"/>
          <p:cNvSpPr txBox="1"/>
          <p:nvPr/>
        </p:nvSpPr>
        <p:spPr>
          <a:xfrm>
            <a:off x="2179338" y="4062425"/>
            <a:ext cx="4785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Montserrat"/>
                <a:ea typeface="Montserrat"/>
                <a:cs typeface="Montserrat"/>
                <a:sym typeface="Montserrat"/>
              </a:rPr>
              <a:t>More information available at </a:t>
            </a:r>
            <a:endParaRPr sz="2000" b="1">
              <a:latin typeface="Montserrat"/>
              <a:ea typeface="Montserrat"/>
              <a:cs typeface="Montserrat"/>
              <a:sym typeface="Montserrat"/>
            </a:endParaRPr>
          </a:p>
          <a:p>
            <a:pPr marL="0" lvl="0" indent="0" algn="ctr" rtl="0">
              <a:spcBef>
                <a:spcPts val="0"/>
              </a:spcBef>
              <a:spcAft>
                <a:spcPts val="0"/>
              </a:spcAft>
              <a:buNone/>
            </a:pPr>
            <a:r>
              <a:rPr lang="en" sz="2000" b="1">
                <a:solidFill>
                  <a:schemeClr val="accent5"/>
                </a:solidFill>
                <a:latin typeface="Montserrat"/>
                <a:ea typeface="Montserrat"/>
                <a:cs typeface="Montserrat"/>
                <a:sym typeface="Montserrat"/>
              </a:rPr>
              <a:t>wasa-oly.org</a:t>
            </a:r>
            <a:endParaRPr sz="2000" b="1">
              <a:solidFill>
                <a:schemeClr val="accent5"/>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74" name="Google Shape;74;p16"/>
          <p:cNvPicPr preferRelativeResize="0"/>
          <p:nvPr/>
        </p:nvPicPr>
        <p:blipFill>
          <a:blip r:embed="rId4">
            <a:alphaModFix/>
          </a:blip>
          <a:stretch>
            <a:fillRect/>
          </a:stretch>
        </p:blipFill>
        <p:spPr>
          <a:xfrm rot="-632740">
            <a:off x="850297" y="567140"/>
            <a:ext cx="3608057" cy="3570870"/>
          </a:xfrm>
          <a:prstGeom prst="rect">
            <a:avLst/>
          </a:prstGeom>
          <a:noFill/>
          <a:ln>
            <a:noFill/>
          </a:ln>
        </p:spPr>
      </p:pic>
      <p:sp>
        <p:nvSpPr>
          <p:cNvPr id="75" name="Google Shape;75;p16"/>
          <p:cNvSpPr txBox="1"/>
          <p:nvPr/>
        </p:nvSpPr>
        <p:spPr>
          <a:xfrm>
            <a:off x="4754650" y="2048400"/>
            <a:ext cx="3962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Montserrat"/>
                <a:ea typeface="Montserrat"/>
                <a:cs typeface="Montserrat"/>
                <a:sym typeface="Montserrat"/>
              </a:rPr>
              <a:t>Open to All Educational Leaders of Color</a:t>
            </a:r>
            <a:endParaRPr b="1">
              <a:solidFill>
                <a:schemeClr val="dk1"/>
              </a:solidFill>
              <a:latin typeface="Montserrat"/>
              <a:ea typeface="Montserrat"/>
              <a:cs typeface="Montserrat"/>
              <a:sym typeface="Montserrat"/>
            </a:endParaRPr>
          </a:p>
          <a:p>
            <a:pPr marL="0" lvl="0" indent="0" algn="ctr" rtl="0">
              <a:spcBef>
                <a:spcPts val="0"/>
              </a:spcBef>
              <a:spcAft>
                <a:spcPts val="0"/>
              </a:spcAft>
              <a:buNone/>
            </a:pPr>
            <a:endParaRPr b="1">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More information available at </a:t>
            </a:r>
            <a:r>
              <a:rPr lang="en" b="1">
                <a:solidFill>
                  <a:schemeClr val="accent5"/>
                </a:solidFill>
                <a:latin typeface="Montserrat"/>
                <a:ea typeface="Montserrat"/>
                <a:cs typeface="Montserrat"/>
                <a:sym typeface="Montserrat"/>
              </a:rPr>
              <a:t>awsp.org/professional-learning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81" name="Google Shape;81;p17"/>
          <p:cNvPicPr preferRelativeResize="0"/>
          <p:nvPr/>
        </p:nvPicPr>
        <p:blipFill>
          <a:blip r:embed="rId4">
            <a:alphaModFix/>
          </a:blip>
          <a:stretch>
            <a:fillRect/>
          </a:stretch>
        </p:blipFill>
        <p:spPr>
          <a:xfrm>
            <a:off x="538163" y="1104900"/>
            <a:ext cx="8067675" cy="2933700"/>
          </a:xfrm>
          <a:prstGeom prst="rect">
            <a:avLst/>
          </a:prstGeom>
          <a:noFill/>
          <a:ln>
            <a:noFill/>
          </a:ln>
        </p:spPr>
      </p:pic>
      <p:pic>
        <p:nvPicPr>
          <p:cNvPr id="82" name="Google Shape;82;p17"/>
          <p:cNvPicPr preferRelativeResize="0"/>
          <p:nvPr/>
        </p:nvPicPr>
        <p:blipFill>
          <a:blip r:embed="rId5">
            <a:alphaModFix/>
          </a:blip>
          <a:stretch>
            <a:fillRect/>
          </a:stretch>
        </p:blipFill>
        <p:spPr>
          <a:xfrm rot="-3">
            <a:off x="332759" y="899132"/>
            <a:ext cx="3377158" cy="15847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88" name="Google Shape;88;p18"/>
          <p:cNvPicPr preferRelativeResize="0"/>
          <p:nvPr/>
        </p:nvPicPr>
        <p:blipFill>
          <a:blip r:embed="rId4">
            <a:alphaModFix/>
          </a:blip>
          <a:stretch>
            <a:fillRect/>
          </a:stretch>
        </p:blipFill>
        <p:spPr>
          <a:xfrm rot="-428752">
            <a:off x="538400" y="748600"/>
            <a:ext cx="3812125" cy="3798700"/>
          </a:xfrm>
          <a:prstGeom prst="rect">
            <a:avLst/>
          </a:prstGeom>
          <a:noFill/>
          <a:ln>
            <a:noFill/>
          </a:ln>
        </p:spPr>
      </p:pic>
      <p:sp>
        <p:nvSpPr>
          <p:cNvPr id="89" name="Google Shape;89;p18"/>
          <p:cNvSpPr txBox="1"/>
          <p:nvPr/>
        </p:nvSpPr>
        <p:spPr>
          <a:xfrm>
            <a:off x="4155600" y="1035025"/>
            <a:ext cx="4988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Montserrat"/>
                <a:ea typeface="Montserrat"/>
                <a:cs typeface="Montserrat"/>
                <a:sym typeface="Montserrat"/>
              </a:rPr>
              <a:t>Regional Networks for AWSP Members</a:t>
            </a:r>
            <a:endParaRPr sz="1800" b="1">
              <a:latin typeface="Montserrat"/>
              <a:ea typeface="Montserrat"/>
              <a:cs typeface="Montserrat"/>
              <a:sym typeface="Montserrat"/>
            </a:endParaRPr>
          </a:p>
          <a:p>
            <a:pPr marL="0" lvl="0" indent="0" algn="ctr" rtl="0">
              <a:spcBef>
                <a:spcPts val="0"/>
              </a:spcBef>
              <a:spcAft>
                <a:spcPts val="0"/>
              </a:spcAft>
              <a:buNone/>
            </a:pPr>
            <a:endParaRPr sz="1800" b="1">
              <a:latin typeface="Montserrat"/>
              <a:ea typeface="Montserrat"/>
              <a:cs typeface="Montserrat"/>
              <a:sym typeface="Montserrat"/>
            </a:endParaRPr>
          </a:p>
          <a:p>
            <a:pPr marL="0" lvl="0" indent="0" algn="ctr" rtl="0">
              <a:spcBef>
                <a:spcPts val="0"/>
              </a:spcBef>
              <a:spcAft>
                <a:spcPts val="0"/>
              </a:spcAft>
              <a:buNone/>
            </a:pPr>
            <a:r>
              <a:rPr lang="en" sz="1800" b="1">
                <a:latin typeface="Montserrat"/>
                <a:ea typeface="Montserrat"/>
                <a:cs typeface="Montserrat"/>
                <a:sym typeface="Montserrat"/>
              </a:rPr>
              <a:t>More information available at </a:t>
            </a:r>
            <a:r>
              <a:rPr lang="en" sz="1800" b="1">
                <a:solidFill>
                  <a:schemeClr val="accent5"/>
                </a:solidFill>
                <a:latin typeface="Montserrat"/>
                <a:ea typeface="Montserrat"/>
                <a:cs typeface="Montserrat"/>
                <a:sym typeface="Montserrat"/>
              </a:rPr>
              <a:t>awsp.org/professional-learning</a:t>
            </a:r>
            <a:endParaRPr sz="1800" b="1">
              <a:solidFill>
                <a:schemeClr val="accent5"/>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95" name="Google Shape;95;p19"/>
          <p:cNvPicPr preferRelativeResize="0"/>
          <p:nvPr/>
        </p:nvPicPr>
        <p:blipFill>
          <a:blip r:embed="rId4">
            <a:alphaModFix/>
          </a:blip>
          <a:stretch>
            <a:fillRect/>
          </a:stretch>
        </p:blipFill>
        <p:spPr>
          <a:xfrm>
            <a:off x="597300" y="486200"/>
            <a:ext cx="7949401" cy="3318025"/>
          </a:xfrm>
          <a:prstGeom prst="rect">
            <a:avLst/>
          </a:prstGeom>
          <a:noFill/>
          <a:ln>
            <a:noFill/>
          </a:ln>
        </p:spPr>
      </p:pic>
      <p:sp>
        <p:nvSpPr>
          <p:cNvPr id="96" name="Google Shape;96;p19"/>
          <p:cNvSpPr txBox="1"/>
          <p:nvPr/>
        </p:nvSpPr>
        <p:spPr>
          <a:xfrm>
            <a:off x="2165850" y="3932400"/>
            <a:ext cx="4785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Montserrat"/>
                <a:ea typeface="Montserrat"/>
                <a:cs typeface="Montserrat"/>
                <a:sym typeface="Montserrat"/>
              </a:rPr>
              <a:t>More information available at </a:t>
            </a:r>
            <a:endParaRPr sz="20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 sz="2000" b="1">
                <a:solidFill>
                  <a:schemeClr val="accent5"/>
                </a:solidFill>
                <a:latin typeface="Montserrat"/>
                <a:ea typeface="Montserrat"/>
                <a:cs typeface="Montserrat"/>
                <a:sym typeface="Montserrat"/>
              </a:rPr>
              <a:t>wasa-oly.org/inclusion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102" name="Google Shape;102;p20"/>
          <p:cNvPicPr preferRelativeResize="0"/>
          <p:nvPr/>
        </p:nvPicPr>
        <p:blipFill>
          <a:blip r:embed="rId4">
            <a:alphaModFix/>
          </a:blip>
          <a:stretch>
            <a:fillRect/>
          </a:stretch>
        </p:blipFill>
        <p:spPr>
          <a:xfrm>
            <a:off x="1698675" y="183925"/>
            <a:ext cx="5746650" cy="2635200"/>
          </a:xfrm>
          <a:prstGeom prst="rect">
            <a:avLst/>
          </a:prstGeom>
          <a:noFill/>
          <a:ln>
            <a:noFill/>
          </a:ln>
        </p:spPr>
      </p:pic>
      <p:sp>
        <p:nvSpPr>
          <p:cNvPr id="103" name="Google Shape;103;p20"/>
          <p:cNvSpPr txBox="1"/>
          <p:nvPr/>
        </p:nvSpPr>
        <p:spPr>
          <a:xfrm>
            <a:off x="639600" y="2819125"/>
            <a:ext cx="7864800" cy="1806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2400" b="1">
                <a:solidFill>
                  <a:srgbClr val="1F3864"/>
                </a:solidFill>
              </a:rPr>
              <a:t>Future Events</a:t>
            </a:r>
            <a:endParaRPr sz="2400" b="1">
              <a:solidFill>
                <a:srgbClr val="1F3864"/>
              </a:solidFill>
            </a:endParaRPr>
          </a:p>
          <a:p>
            <a:pPr marL="0" lvl="0" indent="0" algn="ctr" rtl="0">
              <a:lnSpc>
                <a:spcPct val="115000"/>
              </a:lnSpc>
              <a:spcBef>
                <a:spcPts val="0"/>
              </a:spcBef>
              <a:spcAft>
                <a:spcPts val="0"/>
              </a:spcAft>
              <a:buClr>
                <a:schemeClr val="dk1"/>
              </a:buClr>
              <a:buSzPts val="1100"/>
              <a:buFont typeface="Arial"/>
              <a:buNone/>
            </a:pPr>
            <a:endParaRPr sz="1200" b="1">
              <a:solidFill>
                <a:srgbClr val="1F3864"/>
              </a:solidFill>
            </a:endParaRPr>
          </a:p>
          <a:p>
            <a:pPr marL="0" lvl="0" indent="0" algn="l" rtl="0">
              <a:lnSpc>
                <a:spcPct val="100000"/>
              </a:lnSpc>
              <a:spcBef>
                <a:spcPts val="0"/>
              </a:spcBef>
              <a:spcAft>
                <a:spcPts val="0"/>
              </a:spcAft>
              <a:buNone/>
            </a:pPr>
            <a:r>
              <a:rPr lang="en" sz="1600">
                <a:solidFill>
                  <a:srgbClr val="1F3864"/>
                </a:solidFill>
              </a:rPr>
              <a:t>December 12  Virtual             	Noon-1:00</a:t>
            </a:r>
            <a:r>
              <a:rPr lang="en" sz="1600">
                <a:solidFill>
                  <a:schemeClr val="dk1"/>
                </a:solidFill>
              </a:rPr>
              <a:t>      </a:t>
            </a:r>
            <a:r>
              <a:rPr lang="en" sz="1600" b="1" i="1">
                <a:solidFill>
                  <a:srgbClr val="ED7D31"/>
                </a:solidFill>
              </a:rPr>
              <a:t>Complimentary - </a:t>
            </a:r>
            <a:r>
              <a:rPr lang="en" sz="1600" b="1">
                <a:solidFill>
                  <a:srgbClr val="1F3864"/>
                </a:solidFill>
              </a:rPr>
              <a:t>Register with WASA</a:t>
            </a:r>
            <a:endParaRPr sz="1600" b="1">
              <a:solidFill>
                <a:srgbClr val="1F3864"/>
              </a:solidFill>
            </a:endParaRPr>
          </a:p>
          <a:p>
            <a:pPr marL="0" lvl="0" indent="0" algn="l" rtl="0">
              <a:lnSpc>
                <a:spcPct val="100000"/>
              </a:lnSpc>
              <a:spcBef>
                <a:spcPts val="0"/>
              </a:spcBef>
              <a:spcAft>
                <a:spcPts val="0"/>
              </a:spcAft>
              <a:buClr>
                <a:schemeClr val="dk1"/>
              </a:buClr>
              <a:buSzPts val="1100"/>
              <a:buFont typeface="Arial"/>
              <a:buNone/>
            </a:pPr>
            <a:r>
              <a:rPr lang="en" sz="1600" b="1">
                <a:solidFill>
                  <a:srgbClr val="1F3864"/>
                </a:solidFill>
              </a:rPr>
              <a:t>January 12     Virtual          	8:30-11:30      Register with WASA in November</a:t>
            </a:r>
            <a:endParaRPr sz="1600" b="1">
              <a:solidFill>
                <a:srgbClr val="1F3864"/>
              </a:solidFill>
            </a:endParaRPr>
          </a:p>
          <a:p>
            <a:pPr marL="0" lvl="0" indent="0" algn="l" rtl="0">
              <a:lnSpc>
                <a:spcPct val="100000"/>
              </a:lnSpc>
              <a:spcBef>
                <a:spcPts val="0"/>
              </a:spcBef>
              <a:spcAft>
                <a:spcPts val="0"/>
              </a:spcAft>
              <a:buClr>
                <a:schemeClr val="dk1"/>
              </a:buClr>
              <a:buSzPts val="1100"/>
              <a:buFont typeface="Arial"/>
              <a:buNone/>
            </a:pPr>
            <a:r>
              <a:rPr lang="en" sz="1600">
                <a:solidFill>
                  <a:srgbClr val="1F3864"/>
                </a:solidFill>
              </a:rPr>
              <a:t>March 13         Virtual             	Noon-1:00</a:t>
            </a:r>
            <a:r>
              <a:rPr lang="en" sz="1600">
                <a:solidFill>
                  <a:schemeClr val="dk1"/>
                </a:solidFill>
              </a:rPr>
              <a:t>      </a:t>
            </a:r>
            <a:r>
              <a:rPr lang="en" sz="1600" b="1" i="1">
                <a:solidFill>
                  <a:srgbClr val="ED7D31"/>
                </a:solidFill>
              </a:rPr>
              <a:t>Complimentary </a:t>
            </a:r>
            <a:r>
              <a:rPr lang="en" sz="1600" b="1">
                <a:solidFill>
                  <a:srgbClr val="1F3864"/>
                </a:solidFill>
              </a:rPr>
              <a:t>Register with WASA</a:t>
            </a:r>
            <a:endParaRPr sz="1600" b="1">
              <a:solidFill>
                <a:srgbClr val="1F3864"/>
              </a:solidFill>
            </a:endParaRPr>
          </a:p>
          <a:p>
            <a:pPr marL="0" lvl="0" indent="0" algn="l" rtl="0">
              <a:lnSpc>
                <a:spcPct val="100000"/>
              </a:lnSpc>
              <a:spcBef>
                <a:spcPts val="0"/>
              </a:spcBef>
              <a:spcAft>
                <a:spcPts val="0"/>
              </a:spcAft>
              <a:buClr>
                <a:schemeClr val="dk1"/>
              </a:buClr>
              <a:buSzPts val="1100"/>
              <a:buFont typeface="Arial"/>
              <a:buNone/>
            </a:pPr>
            <a:r>
              <a:rPr lang="en" sz="1600" b="1">
                <a:solidFill>
                  <a:srgbClr val="1F3864"/>
                </a:solidFill>
              </a:rPr>
              <a:t>May 4              Chelan             Full Day         Register with WASA in March</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0" y="56100"/>
            <a:ext cx="9144003" cy="5183694"/>
          </a:xfrm>
          <a:prstGeom prst="rect">
            <a:avLst/>
          </a:prstGeom>
          <a:noFill/>
          <a:ln>
            <a:noFill/>
          </a:ln>
        </p:spPr>
      </p:pic>
      <p:pic>
        <p:nvPicPr>
          <p:cNvPr id="109" name="Google Shape;109;p21"/>
          <p:cNvPicPr preferRelativeResize="0"/>
          <p:nvPr/>
        </p:nvPicPr>
        <p:blipFill>
          <a:blip r:embed="rId4">
            <a:alphaModFix/>
          </a:blip>
          <a:stretch>
            <a:fillRect/>
          </a:stretch>
        </p:blipFill>
        <p:spPr>
          <a:xfrm>
            <a:off x="247650" y="946150"/>
            <a:ext cx="8648700" cy="2362200"/>
          </a:xfrm>
          <a:prstGeom prst="rect">
            <a:avLst/>
          </a:prstGeom>
          <a:noFill/>
          <a:ln>
            <a:noFill/>
          </a:ln>
        </p:spPr>
      </p:pic>
      <p:sp>
        <p:nvSpPr>
          <p:cNvPr id="110" name="Google Shape;110;p21"/>
          <p:cNvSpPr txBox="1"/>
          <p:nvPr/>
        </p:nvSpPr>
        <p:spPr>
          <a:xfrm>
            <a:off x="1686150" y="3633100"/>
            <a:ext cx="5771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More information available at </a:t>
            </a:r>
            <a:r>
              <a:rPr lang="en" b="1">
                <a:solidFill>
                  <a:schemeClr val="accent5"/>
                </a:solidFill>
                <a:latin typeface="Montserrat"/>
                <a:ea typeface="Montserrat"/>
                <a:cs typeface="Montserrat"/>
                <a:sym typeface="Montserrat"/>
              </a:rPr>
              <a:t>awsp.org/professional-learning</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On-screen Show (16:9)</PresentationFormat>
  <Paragraphs>29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Dameon</dc:creator>
  <cp:lastModifiedBy>Dameon Brown</cp:lastModifiedBy>
  <cp:revision>1</cp:revision>
  <dcterms:modified xsi:type="dcterms:W3CDTF">2023-10-06T22:43:08Z</dcterms:modified>
</cp:coreProperties>
</file>