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Nunito SemiBold" panose="020F0502020204030204" pitchFamily="34" charset="0"/>
      <p:regular r:id="rId15"/>
      <p:bold r:id="rId16"/>
      <p:italic r:id="rId17"/>
      <p:boldItalic r:id="rId18"/>
    </p:embeddedFont>
    <p:embeddedFont>
      <p:font typeface="PT Sans" panose="020B0503020203020204" pitchFamily="34" charset="77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jNQgWbNYwPzftO2lJkY8NHvVZK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40"/>
  </p:normalViewPr>
  <p:slideViewPr>
    <p:cSldViewPr snapToGrid="0">
      <p:cViewPr>
        <p:scale>
          <a:sx n="65" d="100"/>
          <a:sy n="65" d="100"/>
        </p:scale>
        <p:origin x="600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3184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 by saying thank you for the work you do in vision rehabilitation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Here we stand at the intersection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arrive at this crossroads from the other direction [from the street called mental health]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I got here [my role and background]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Interdisciplinary conversation</a:t>
            </a:r>
            <a:endParaRPr/>
          </a:p>
        </p:txBody>
      </p:sp>
      <p:sp>
        <p:nvSpPr>
          <p:cNvPr id="43" name="Google Shape;43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>
          <a:extLst>
            <a:ext uri="{FF2B5EF4-FFF2-40B4-BE49-F238E27FC236}">
              <a16:creationId xmlns:a16="http://schemas.microsoft.com/office/drawing/2014/main" id="{CE11F3AC-5C5B-A60F-A5BA-44F33B80D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>
            <a:extLst>
              <a:ext uri="{FF2B5EF4-FFF2-40B4-BE49-F238E27FC236}">
                <a16:creationId xmlns:a16="http://schemas.microsoft.com/office/drawing/2014/main" id="{B05FC81D-98D9-A8E9-1FEA-3DF73EFF61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1:notes">
            <a:extLst>
              <a:ext uri="{FF2B5EF4-FFF2-40B4-BE49-F238E27FC236}">
                <a16:creationId xmlns:a16="http://schemas.microsoft.com/office/drawing/2014/main" id="{850BDDC8-C8CE-3A8E-BA13-CE59F00338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:notes">
            <a:extLst>
              <a:ext uri="{FF2B5EF4-FFF2-40B4-BE49-F238E27FC236}">
                <a16:creationId xmlns:a16="http://schemas.microsoft.com/office/drawing/2014/main" id="{6E7C28D6-A2D1-C09B-F0E8-35D2DA8AC7B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82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my counseling practice I've observed a correlation between learner's perception of the stressor and their emotional well being and their personal resources</a:t>
            </a:r>
            <a:endParaRPr/>
          </a:p>
        </p:txBody>
      </p:sp>
      <p:sp>
        <p:nvSpPr>
          <p:cNvPr id="191" name="Google Shape;191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bg>
      <p:bgPr>
        <a:solidFill>
          <a:srgbClr val="000000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8" name="Google Shape;8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 master">
  <p:cSld name="Slide 10 master">
    <p:bg>
      <p:bgPr>
        <a:solidFill>
          <a:srgbClr val="000000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35" name="Google Shape;35;p2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 master">
  <p:cSld name="Slide 11 master">
    <p:bg>
      <p:bgPr>
        <a:solidFill>
          <a:srgbClr val="000000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38" name="Google Shape;38;p2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bg>
      <p:bgPr>
        <a:solidFill>
          <a:srgbClr val="0000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11" name="Google Shape;11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bg>
      <p:bgPr>
        <a:solidFill>
          <a:srgbClr val="000000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14" name="Google Shape;14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bg>
      <p:bgPr>
        <a:solidFill>
          <a:srgbClr val="000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17" name="Google Shape;17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bg>
      <p:bgPr>
        <a:solidFill>
          <a:srgbClr val="000000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20" name="Google Shape;20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D4D4D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23" name="Google Shape;23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bg>
      <p:bgPr>
        <a:solidFill>
          <a:srgbClr val="000000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26" name="Google Shape;26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bg>
      <p:bgPr>
        <a:solidFill>
          <a:srgbClr val="000000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29" name="Google Shape;29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bg>
      <p:bgPr>
        <a:solidFill>
          <a:srgbClr val="000000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8AFCC"/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  <p:sp>
        <p:nvSpPr>
          <p:cNvPr id="32" name="Google Shape;32;p2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8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anice@adjustingtovisionloss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"/>
          <p:cNvSpPr/>
          <p:nvPr/>
        </p:nvSpPr>
        <p:spPr>
          <a:xfrm>
            <a:off x="6261975" y="1803752"/>
            <a:ext cx="7161000" cy="61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Reducing Mental Health Stigma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"/>
          <p:cNvSpPr/>
          <p:nvPr/>
        </p:nvSpPr>
        <p:spPr>
          <a:xfrm>
            <a:off x="6324124" y="2613085"/>
            <a:ext cx="7468501" cy="12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 dirty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 the Blind and Low Vision Community</a:t>
            </a:r>
            <a:endParaRPr sz="981" dirty="0"/>
          </a:p>
          <a:p>
            <a:pPr>
              <a:lnSpc>
                <a:spcPct val="125974"/>
              </a:lnSpc>
              <a:buClr>
                <a:schemeClr val="dk1"/>
              </a:buClr>
              <a:buSzPts val="3850"/>
            </a:pPr>
            <a:endParaRPr sz="38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6324125" y="4776908"/>
            <a:ext cx="7468554" cy="33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92857"/>
              </a:lnSpc>
            </a:pPr>
            <a:endParaRPr sz="2800">
              <a:solidFill>
                <a:srgbClr val="EBECE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>
              <a:lnSpc>
                <a:spcPct val="92857"/>
              </a:lnSpc>
            </a:pPr>
            <a:endParaRPr sz="2800" dirty="0">
              <a:solidFill>
                <a:srgbClr val="EBECE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>
              <a:lnSpc>
                <a:spcPct val="92857"/>
              </a:lnSpc>
            </a:pPr>
            <a:r>
              <a:rPr lang="en-US" sz="28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Janice </a:t>
            </a:r>
            <a:r>
              <a:rPr lang="en-US" sz="2800" dirty="0" err="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Barrocas</a:t>
            </a:r>
            <a:r>
              <a:rPr lang="en-US" sz="28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, LPC, CRC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"/>
          <p:cNvSpPr/>
          <p:nvPr/>
        </p:nvSpPr>
        <p:spPr>
          <a:xfrm>
            <a:off x="696277" y="478633"/>
            <a:ext cx="4096226" cy="51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FFFF"/>
              </a:buClr>
              <a:buSzPts val="3200"/>
            </a:pPr>
            <a:r>
              <a:rPr lang="en-US" sz="320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Closing &amp; Next Steps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696277" y="1619206"/>
            <a:ext cx="2048114" cy="25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FFFF"/>
              </a:buClr>
              <a:buSzPts val="1600"/>
            </a:pPr>
            <a:r>
              <a:rPr lang="en-US" sz="2000" b="1" dirty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Revisit objectives</a:t>
            </a:r>
            <a:endParaRPr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696277" y="2119598"/>
            <a:ext cx="6406634" cy="27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61950">
              <a:lnSpc>
                <a:spcPct val="159259"/>
              </a:lnSpc>
              <a:buClr>
                <a:srgbClr val="EBECEF"/>
              </a:buClr>
              <a:buSzPts val="1650"/>
              <a:buFont typeface="PT Sans"/>
              <a:buChar char="•"/>
            </a:pPr>
            <a:r>
              <a:rPr lang="en-US" sz="16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Reduce stigma among professionals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696277" y="2458926"/>
            <a:ext cx="6406634" cy="27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61950">
              <a:lnSpc>
                <a:spcPct val="159259"/>
              </a:lnSpc>
              <a:buClr>
                <a:srgbClr val="EBECEF"/>
              </a:buClr>
              <a:buSzPts val="1650"/>
              <a:buFont typeface="PT Sans"/>
              <a:buChar char="•"/>
            </a:pPr>
            <a:r>
              <a:rPr lang="en-US" sz="165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Reduce stigma in the community</a:t>
            </a:r>
            <a:endParaRPr sz="16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696277" y="2798254"/>
            <a:ext cx="6406634" cy="27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61950">
              <a:lnSpc>
                <a:spcPct val="159259"/>
              </a:lnSpc>
              <a:buClr>
                <a:srgbClr val="EBECEF"/>
              </a:buClr>
              <a:buSzPts val="1650"/>
              <a:buFont typeface="PT Sans"/>
              <a:buChar char="•"/>
            </a:pPr>
            <a:r>
              <a:rPr lang="en-US" sz="16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Encourage a cultural shift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696274" y="3477624"/>
            <a:ext cx="3940800" cy="25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11111"/>
              </a:lnSpc>
              <a:buClr>
                <a:srgbClr val="FFFFFF"/>
              </a:buClr>
              <a:buSzPts val="1600"/>
            </a:pPr>
            <a:r>
              <a:rPr lang="en-US" sz="1600" b="1" dirty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Share referral </a:t>
            </a:r>
            <a:r>
              <a:rPr lang="en-US" sz="1800" b="1" dirty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resources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1190649" y="3863338"/>
            <a:ext cx="6406501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9259"/>
              </a:lnSpc>
              <a:buClr>
                <a:srgbClr val="EBECEF"/>
              </a:buClr>
              <a:buSzPts val="1350"/>
            </a:pPr>
            <a:r>
              <a:rPr lang="en-US" sz="1750" b="1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988 Crisis Line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/>
          <p:nvPr/>
        </p:nvSpPr>
        <p:spPr>
          <a:xfrm>
            <a:off x="717499" y="4588099"/>
            <a:ext cx="4096200" cy="25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FFFF"/>
              </a:buClr>
              <a:buSzPts val="1600"/>
            </a:pPr>
            <a:r>
              <a:rPr lang="en-US" sz="1800" b="1" dirty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Introduce emotional check-ins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1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5109" y="1447443"/>
            <a:ext cx="6406634" cy="640663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0"/>
          <p:cNvSpPr/>
          <p:nvPr/>
        </p:nvSpPr>
        <p:spPr>
          <a:xfrm>
            <a:off x="424334" y="6015091"/>
            <a:ext cx="6406501" cy="2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9259"/>
              </a:lnSpc>
              <a:buClr>
                <a:srgbClr val="EBECEF"/>
              </a:buClr>
              <a:buSzPts val="1350"/>
            </a:pPr>
            <a:r>
              <a:rPr lang="en-US" sz="22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Thank you! Q&amp;A</a:t>
            </a:r>
            <a:endParaRPr sz="22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/>
          <p:nvPr/>
        </p:nvSpPr>
        <p:spPr>
          <a:xfrm>
            <a:off x="837725" y="2686527"/>
            <a:ext cx="4928354" cy="615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References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837726" y="3721298"/>
            <a:ext cx="12954952" cy="33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42901">
              <a:lnSpc>
                <a:spcPct val="162500"/>
              </a:lnSpc>
              <a:buClr>
                <a:srgbClr val="EBECEF"/>
              </a:buClr>
              <a:buSzPts val="1600"/>
              <a:buFont typeface="PT Sans"/>
              <a:buChar char="•"/>
            </a:pP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Corrigan, P. W., &amp; Watson, A. C. (2002). </a:t>
            </a:r>
            <a:r>
              <a:rPr lang="en-US" sz="1600" i="1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Understanding the impact of stigma on people with mental illness</a:t>
            </a: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. World Psychiatry, 1(1), 16–20.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837726" y="4129564"/>
            <a:ext cx="12954952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42901">
              <a:lnSpc>
                <a:spcPct val="162500"/>
              </a:lnSpc>
              <a:buClr>
                <a:srgbClr val="EBECEF"/>
              </a:buClr>
              <a:buSzPts val="1600"/>
              <a:buFont typeface="PT Sans"/>
              <a:buChar char="•"/>
            </a:pP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Substance Abuse and Mental Health Services Administration (SAMHSA). (2014). </a:t>
            </a:r>
            <a:r>
              <a:rPr lang="en-US" sz="1600" i="1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SAMHSA's concept of trauma and guidance for a trauma-informed approach</a:t>
            </a: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 (HHS Publication No. SMA14-4884). https://</a:t>
            </a:r>
            <a:r>
              <a:rPr lang="en-US" sz="1600" dirty="0" err="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ncsacw.samhsa.gov</a:t>
            </a: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/</a:t>
            </a:r>
            <a:r>
              <a:rPr lang="en-US" sz="1600" dirty="0" err="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userfiles</a:t>
            </a: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/files/</a:t>
            </a:r>
            <a:r>
              <a:rPr lang="en-US" sz="1600" dirty="0" err="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SAMHSA_Trauma.pdf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837726" y="4872871"/>
            <a:ext cx="12954952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1" indent="-342901">
              <a:lnSpc>
                <a:spcPct val="162500"/>
              </a:lnSpc>
              <a:buClr>
                <a:srgbClr val="EBECEF"/>
              </a:buClr>
              <a:buSzPts val="1600"/>
              <a:buFont typeface="PT Sans"/>
              <a:buChar char="•"/>
            </a:pP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Hayward, L. M., &amp; Bright, M. A. (1997). </a:t>
            </a:r>
            <a:r>
              <a:rPr lang="en-US" sz="1600" i="1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Blindness and psychological well-being: Implications for health professionals</a:t>
            </a: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. Journal of Visual Impairment &amp; Blindness, 91(1), 6–14.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>
          <a:extLst>
            <a:ext uri="{FF2B5EF4-FFF2-40B4-BE49-F238E27FC236}">
              <a16:creationId xmlns:a16="http://schemas.microsoft.com/office/drawing/2014/main" id="{D5FABD90-1AFC-0AB3-4CA2-1A8B4755B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>
            <a:extLst>
              <a:ext uri="{FF2B5EF4-FFF2-40B4-BE49-F238E27FC236}">
                <a16:creationId xmlns:a16="http://schemas.microsoft.com/office/drawing/2014/main" id="{CE362F43-371D-E1F4-6804-930BAC883001}"/>
              </a:ext>
            </a:extLst>
          </p:cNvPr>
          <p:cNvSpPr/>
          <p:nvPr/>
        </p:nvSpPr>
        <p:spPr>
          <a:xfrm>
            <a:off x="837725" y="1451110"/>
            <a:ext cx="12500588" cy="5287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Aptos" panose="020B0004020202020204" pitchFamily="34" charset="0"/>
                <a:cs typeface="Nunito SemiBold"/>
                <a:sym typeface="Nunito SemiBold"/>
              </a:rPr>
              <a:t>Feel free to contact me at:</a:t>
            </a: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kern="100" dirty="0">
              <a:solidFill>
                <a:srgbClr val="FFFFFF"/>
              </a:solidFill>
              <a:effectLst/>
              <a:latin typeface="+mj-lt"/>
              <a:ea typeface="Aptos" panose="020B0004020202020204" pitchFamily="34" charset="0"/>
              <a:cs typeface="Nunito SemiBold"/>
              <a:sym typeface="Nunito SemiBold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Janice </a:t>
            </a:r>
            <a:r>
              <a:rPr lang="en-US" sz="4000" b="1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Barrocas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, LPC, CRC</a:t>
            </a: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100" dirty="0">
                <a:solidFill>
                  <a:schemeClr val="bg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Atlanta, Georgia</a:t>
            </a:r>
            <a:endParaRPr lang="en-US" sz="4000" b="1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u="sng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janice@adjustingtovisionloss.com</a:t>
            </a:r>
            <a:endParaRPr lang="en-US" sz="4000" b="1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470-635-9499 call or text</a:t>
            </a:r>
          </a:p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endParaRPr sz="385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46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837725" y="2395418"/>
            <a:ext cx="4928354" cy="615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Learning Objectives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837725" y="3639504"/>
            <a:ext cx="4178618" cy="2194678"/>
          </a:xfrm>
          <a:prstGeom prst="roundRect">
            <a:avLst>
              <a:gd name="adj" fmla="val 5000"/>
            </a:avLst>
          </a:prstGeom>
          <a:solidFill>
            <a:srgbClr val="000000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837725" y="3616643"/>
            <a:ext cx="4178618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2612887" y="3325417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" name="Google Shape;60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1363" y="3482459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"/>
          <p:cNvSpPr/>
          <p:nvPr/>
        </p:nvSpPr>
        <p:spPr>
          <a:xfrm>
            <a:off x="1070015" y="4163139"/>
            <a:ext cx="3714037" cy="616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20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Reduce stigma among professionals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070015" y="4904780"/>
            <a:ext cx="3714037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Addressing biases and misconceptions within the rehabilitation community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5225773" y="3639504"/>
            <a:ext cx="4178738" cy="2194678"/>
          </a:xfrm>
          <a:prstGeom prst="roundRect">
            <a:avLst>
              <a:gd name="adj" fmla="val 5000"/>
            </a:avLst>
          </a:prstGeom>
          <a:solidFill>
            <a:srgbClr val="000000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5225773" y="3616643"/>
            <a:ext cx="4178738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7000937" y="3325417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89411" y="3482459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/>
          <p:nvPr/>
        </p:nvSpPr>
        <p:spPr>
          <a:xfrm>
            <a:off x="5458064" y="4163140"/>
            <a:ext cx="3657005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Reduce stigma in the community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5458065" y="4596765"/>
            <a:ext cx="3714155" cy="100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Creating safe spaces for blind and low vision individuals to discuss mental health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9613941" y="3639504"/>
            <a:ext cx="4178738" cy="2194678"/>
          </a:xfrm>
          <a:prstGeom prst="roundRect">
            <a:avLst>
              <a:gd name="adj" fmla="val 5000"/>
            </a:avLst>
          </a:prstGeom>
          <a:solidFill>
            <a:srgbClr val="000000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9613941" y="3616643"/>
            <a:ext cx="4178738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389103" y="3325417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577579" y="3482459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/>
          <p:nvPr/>
        </p:nvSpPr>
        <p:spPr>
          <a:xfrm>
            <a:off x="9846231" y="4163140"/>
            <a:ext cx="2854166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Encourage a cultural shift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9846230" y="4901566"/>
            <a:ext cx="3714301" cy="10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Moving toward integrated approaches to vision rehabilitation and emotional wellbeing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4752" y="2295605"/>
            <a:ext cx="5486400" cy="366014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3"/>
          <p:cNvSpPr/>
          <p:nvPr/>
        </p:nvSpPr>
        <p:spPr>
          <a:xfrm>
            <a:off x="837725" y="728305"/>
            <a:ext cx="7468554" cy="123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Understanding Mental Health Stigma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>
            <a:off x="837725" y="2588301"/>
            <a:ext cx="3629501" cy="2529722"/>
          </a:xfrm>
          <a:prstGeom prst="roundRect">
            <a:avLst>
              <a:gd name="adj" fmla="val 4338"/>
            </a:avLst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837725" y="2565440"/>
            <a:ext cx="3629501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2338329" y="2274215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6805" y="2431258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"/>
          <p:cNvSpPr/>
          <p:nvPr/>
        </p:nvSpPr>
        <p:spPr>
          <a:xfrm>
            <a:off x="1070015" y="3111939"/>
            <a:ext cx="2464118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is stigma?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1070016" y="3545562"/>
            <a:ext cx="3164918" cy="134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Negative attitudes and beliefs that lead to discounting mental health needs in people we serve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4676657" y="2588301"/>
            <a:ext cx="3629621" cy="2529722"/>
          </a:xfrm>
          <a:prstGeom prst="roundRect">
            <a:avLst>
              <a:gd name="adj" fmla="val 4338"/>
            </a:avLst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4676657" y="2565440"/>
            <a:ext cx="3629621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6177262" y="2274215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65736" y="2431258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"/>
          <p:cNvSpPr/>
          <p:nvPr/>
        </p:nvSpPr>
        <p:spPr>
          <a:xfrm>
            <a:off x="4908948" y="3111938"/>
            <a:ext cx="3165038" cy="616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Public, self, and institutional stigma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>
            <a:off x="4908948" y="3853578"/>
            <a:ext cx="3165038" cy="100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Different forms of stigma that operate at societal, personal, and organizational levels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>
            <a:off x="837725" y="5641540"/>
            <a:ext cx="7468554" cy="1859637"/>
          </a:xfrm>
          <a:prstGeom prst="roundRect">
            <a:avLst>
              <a:gd name="adj" fmla="val 5901"/>
            </a:avLst>
          </a:prstGeom>
          <a:solidFill>
            <a:srgbClr val="080E26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>
            <a:off x="837725" y="5618678"/>
            <a:ext cx="7468554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4257855" y="5327454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" name="Google Shape;97;p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46331" y="5484496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/>
          <p:nvPr/>
        </p:nvSpPr>
        <p:spPr>
          <a:xfrm>
            <a:off x="1070016" y="6165177"/>
            <a:ext cx="5259229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How it shows up in blindness-specific contexts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1070016" y="6598801"/>
            <a:ext cx="7003971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Unique manifestations within vision rehabilitation settings and blind communities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/>
          <p:nvPr/>
        </p:nvSpPr>
        <p:spPr>
          <a:xfrm>
            <a:off x="785456" y="539948"/>
            <a:ext cx="6735962" cy="577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FFFF"/>
              </a:buClr>
              <a:buSzPts val="3600"/>
            </a:pPr>
            <a:r>
              <a:rPr lang="en-US" sz="360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Unique Mental Health Stressors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450" y="1861425"/>
            <a:ext cx="6039525" cy="603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"/>
          <p:cNvSpPr/>
          <p:nvPr/>
        </p:nvSpPr>
        <p:spPr>
          <a:xfrm>
            <a:off x="7562374" y="1632824"/>
            <a:ext cx="441722" cy="441722"/>
          </a:xfrm>
          <a:prstGeom prst="roundRect">
            <a:avLst>
              <a:gd name="adj" fmla="val 66682"/>
            </a:avLst>
          </a:prstGeom>
          <a:solidFill>
            <a:srgbClr val="080E26"/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8200431" y="1227839"/>
            <a:ext cx="37626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Adjustment to vision loss as trauma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8200431" y="2185275"/>
            <a:ext cx="5652134" cy="62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3125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The psychological impact of vision changes can trigger trauma responses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7562374" y="3206115"/>
            <a:ext cx="441722" cy="441722"/>
          </a:xfrm>
          <a:prstGeom prst="roundRect">
            <a:avLst>
              <a:gd name="adj" fmla="val 66682"/>
            </a:avLst>
          </a:prstGeom>
          <a:solidFill>
            <a:srgbClr val="080E26"/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/>
          <p:nvPr/>
        </p:nvSpPr>
        <p:spPr>
          <a:xfrm>
            <a:off x="8275024" y="3141726"/>
            <a:ext cx="3969901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Isolation and independence loss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8200431" y="3758567"/>
            <a:ext cx="5652134" cy="314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3125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Reduced mobility and accessibility can lead to social withdrawal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7562374" y="4465320"/>
            <a:ext cx="441722" cy="441722"/>
          </a:xfrm>
          <a:prstGeom prst="roundRect">
            <a:avLst>
              <a:gd name="adj" fmla="val 66682"/>
            </a:avLst>
          </a:prstGeom>
          <a:solidFill>
            <a:srgbClr val="080E26"/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8200422" y="4532702"/>
            <a:ext cx="4317901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Societal misunderstanding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8341476" y="5017774"/>
            <a:ext cx="55110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3125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♢  Misconceptions about blindness impact mental health</a:t>
            </a:r>
            <a:endParaRPr sz="981"/>
          </a:p>
          <a:p>
            <a:pPr>
              <a:lnSpc>
                <a:spcPct val="163333"/>
              </a:lnSpc>
              <a:buClr>
                <a:schemeClr val="dk1"/>
              </a:buClr>
              <a:buSzPts val="1500"/>
            </a:pPr>
            <a:endParaRPr sz="1501">
              <a:solidFill>
                <a:srgbClr val="EBECE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>
              <a:lnSpc>
                <a:spcPct val="153125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♢ Fear of pity, appearing “weak,”  or victimization</a:t>
            </a:r>
            <a:endParaRPr sz="981"/>
          </a:p>
          <a:p>
            <a:pPr>
              <a:lnSpc>
                <a:spcPct val="163333"/>
              </a:lnSpc>
              <a:buClr>
                <a:schemeClr val="dk1"/>
              </a:buClr>
              <a:buSzPts val="1500"/>
            </a:pPr>
            <a:endParaRPr sz="1501">
              <a:solidFill>
                <a:srgbClr val="EBECE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>
              <a:lnSpc>
                <a:spcPct val="163333"/>
              </a:lnSpc>
              <a:buClr>
                <a:schemeClr val="dk1"/>
              </a:buClr>
              <a:buSzPts val="1500"/>
            </a:pPr>
            <a:endParaRPr sz="15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8113986" y="6200699"/>
            <a:ext cx="7315200" cy="46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45701" rIns="91426" bIns="45701" anchor="t" anchorCtr="0">
            <a:spAutoFit/>
          </a:bodyPr>
          <a:lstStyle/>
          <a:p>
            <a:pPr>
              <a:lnSpc>
                <a:spcPct val="153125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    ♢  Inaccessible environments</a:t>
            </a:r>
            <a:endParaRPr sz="98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5" title="Mobility instructor vest.jpg"/>
          <p:cNvPicPr preferRelativeResize="0"/>
          <p:nvPr/>
        </p:nvPicPr>
        <p:blipFill rotWithShape="1">
          <a:blip r:embed="rId3">
            <a:alphaModFix/>
          </a:blip>
          <a:srcRect l="5884" r="5893"/>
          <a:stretch/>
        </p:blipFill>
        <p:spPr>
          <a:xfrm>
            <a:off x="20473" y="0"/>
            <a:ext cx="5445458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6324125" y="1252181"/>
            <a:ext cx="7468554" cy="123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Keeps Mental Health in the Shadows?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6324125" y="3112177"/>
            <a:ext cx="3629501" cy="1371957"/>
          </a:xfrm>
          <a:prstGeom prst="roundRect">
            <a:avLst>
              <a:gd name="adj" fmla="val 7998"/>
            </a:avLst>
          </a:prstGeom>
          <a:solidFill>
            <a:srgbClr val="4D4D4D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6324125" y="3089315"/>
            <a:ext cx="3629501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7824729" y="2798089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3205" y="2955131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5"/>
          <p:cNvSpPr/>
          <p:nvPr/>
        </p:nvSpPr>
        <p:spPr>
          <a:xfrm>
            <a:off x="6556416" y="3635813"/>
            <a:ext cx="3164918" cy="616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Cultural norms to "push through"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0163057" y="3112177"/>
            <a:ext cx="3629621" cy="1371957"/>
          </a:xfrm>
          <a:prstGeom prst="roundRect">
            <a:avLst>
              <a:gd name="adj" fmla="val 7998"/>
            </a:avLst>
          </a:prstGeom>
          <a:solidFill>
            <a:srgbClr val="4D4D4D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10163057" y="3089315"/>
            <a:ext cx="3629621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11663662" y="2798089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52136" y="2955131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5"/>
          <p:cNvSpPr/>
          <p:nvPr/>
        </p:nvSpPr>
        <p:spPr>
          <a:xfrm>
            <a:off x="10395348" y="3635813"/>
            <a:ext cx="3165038" cy="616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Lack of blind/low vision role models speaking out</a:t>
            </a:r>
            <a:endParaRPr sz="981"/>
          </a:p>
          <a:p>
            <a:pPr>
              <a:lnSpc>
                <a:spcPct val="126315"/>
              </a:lnSpc>
              <a:buClr>
                <a:schemeClr val="dk1"/>
              </a:buClr>
              <a:buSzPts val="1900"/>
            </a:pP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6324125" y="5007651"/>
            <a:ext cx="7468554" cy="1063942"/>
          </a:xfrm>
          <a:prstGeom prst="roundRect">
            <a:avLst>
              <a:gd name="adj" fmla="val 10313"/>
            </a:avLst>
          </a:prstGeom>
          <a:solidFill>
            <a:srgbClr val="4D4D4D">
              <a:alpha val="74901"/>
            </a:srgbClr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6324125" y="4984790"/>
            <a:ext cx="7468554" cy="91440"/>
          </a:xfrm>
          <a:prstGeom prst="roundRect">
            <a:avLst>
              <a:gd name="adj" fmla="val 343600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9744255" y="4693564"/>
            <a:ext cx="628293" cy="628293"/>
          </a:xfrm>
          <a:prstGeom prst="roundRect">
            <a:avLst>
              <a:gd name="adj" fmla="val 145537"/>
            </a:avLst>
          </a:prstGeom>
          <a:solidFill>
            <a:srgbClr val="8C98CA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932731" y="4850607"/>
            <a:ext cx="251341" cy="31408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/>
          <p:nvPr/>
        </p:nvSpPr>
        <p:spPr>
          <a:xfrm>
            <a:off x="6556430" y="5531276"/>
            <a:ext cx="4818301" cy="308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Silence from professionals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6324125" y="6307217"/>
            <a:ext cx="7468554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These barriers create a cycle of silence that prevents open discussion about mental health challenges in the blind and low vision community.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48721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6"/>
          <p:cNvSpPr/>
          <p:nvPr/>
        </p:nvSpPr>
        <p:spPr>
          <a:xfrm>
            <a:off x="837725" y="3125868"/>
            <a:ext cx="4681894" cy="58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27"/>
              </a:lnSpc>
              <a:buClr>
                <a:srgbClr val="FFFFFF"/>
              </a:buClr>
              <a:buSzPts val="3650"/>
            </a:pPr>
            <a:r>
              <a:rPr lang="en-US" sz="36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Can I do?</a:t>
            </a:r>
            <a:endParaRPr sz="3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723" y="4009430"/>
            <a:ext cx="994886" cy="11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6"/>
          <p:cNvSpPr/>
          <p:nvPr/>
        </p:nvSpPr>
        <p:spPr>
          <a:xfrm>
            <a:off x="2031563" y="4208384"/>
            <a:ext cx="2405421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Empowering language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2031563" y="4620220"/>
            <a:ext cx="11761114" cy="31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Use person-first language and avoid stigmatizing terms when discussing mental health and vision loss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7723" y="5203269"/>
            <a:ext cx="994886" cy="11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/>
          <p:nvPr/>
        </p:nvSpPr>
        <p:spPr>
          <a:xfrm>
            <a:off x="2031564" y="5402224"/>
            <a:ext cx="2340888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Peer modeling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2031563" y="5814060"/>
            <a:ext cx="11761114" cy="31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Connect clients with others who have successfully navigated similar challenges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723" y="6397109"/>
            <a:ext cx="994886" cy="11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/>
          <p:nvPr/>
        </p:nvSpPr>
        <p:spPr>
          <a:xfrm>
            <a:off x="2031563" y="6596064"/>
            <a:ext cx="3383875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Open interdisciplinary dialogue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2031563" y="7007900"/>
            <a:ext cx="11761114" cy="31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Ascribe new meaning to common behaviors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7"/>
          <p:cNvSpPr/>
          <p:nvPr/>
        </p:nvSpPr>
        <p:spPr>
          <a:xfrm>
            <a:off x="837725" y="740331"/>
            <a:ext cx="7468554" cy="1170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27"/>
              </a:lnSpc>
              <a:buClr>
                <a:srgbClr val="FFFFFF"/>
              </a:buClr>
              <a:buSzPts val="3650"/>
            </a:pPr>
            <a:r>
              <a:rPr lang="en-US" sz="36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Psychological First Aid </a:t>
            </a:r>
            <a:endParaRPr sz="3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723" y="2209086"/>
            <a:ext cx="994886" cy="11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/>
          <p:nvPr/>
        </p:nvSpPr>
        <p:spPr>
          <a:xfrm>
            <a:off x="2031564" y="2408040"/>
            <a:ext cx="2611637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Listen without judgment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2031563" y="2819876"/>
            <a:ext cx="6274714" cy="31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Create a safe space for clients to express their feelings about vision loss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7723" y="3402925"/>
            <a:ext cx="994886" cy="144625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7"/>
          <p:cNvSpPr/>
          <p:nvPr/>
        </p:nvSpPr>
        <p:spPr>
          <a:xfrm>
            <a:off x="2031564" y="3601880"/>
            <a:ext cx="2340888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Validate feelings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/>
          <p:nvPr/>
        </p:nvSpPr>
        <p:spPr>
          <a:xfrm>
            <a:off x="2031563" y="4013715"/>
            <a:ext cx="6274714" cy="63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Acknowledge that emotional responses to vision changes are normal and expected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7723" y="4849178"/>
            <a:ext cx="994886" cy="119384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7"/>
          <p:cNvSpPr/>
          <p:nvPr/>
        </p:nvSpPr>
        <p:spPr>
          <a:xfrm>
            <a:off x="2031564" y="5048131"/>
            <a:ext cx="2340888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Offer hope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2031563" y="5459969"/>
            <a:ext cx="6274714" cy="318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Express confidence in ability to develop resilience and adapt to vision loss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7723" y="6043016"/>
            <a:ext cx="994886" cy="1446253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7"/>
          <p:cNvSpPr/>
          <p:nvPr/>
        </p:nvSpPr>
        <p:spPr>
          <a:xfrm>
            <a:off x="2031564" y="6241971"/>
            <a:ext cx="2340888" cy="292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777"/>
              </a:lnSpc>
              <a:buClr>
                <a:srgbClr val="EBECEF"/>
              </a:buClr>
              <a:buSzPts val="1800"/>
            </a:pPr>
            <a:r>
              <a:rPr lang="en-US" sz="1800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Connect to resources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2031563" y="6653808"/>
            <a:ext cx="6274714" cy="63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1290"/>
              </a:lnSpc>
              <a:buClr>
                <a:srgbClr val="EBECEF"/>
              </a:buClr>
              <a:buSzPts val="1550"/>
            </a:pPr>
            <a:r>
              <a:rPr lang="en-US" sz="155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Provide information about accessible mental health services and support groups</a:t>
            </a:r>
            <a:endParaRPr sz="15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797875" y="504953"/>
            <a:ext cx="6413101" cy="1053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FFFFFF"/>
              </a:buClr>
              <a:buSzPts val="3600"/>
            </a:pPr>
            <a:r>
              <a:rPr lang="en-US" sz="360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Cultural Shift Starts with Us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1423499" y="1737526"/>
            <a:ext cx="5028301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Reframe addressing mental health as strength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1995362" y="2396348"/>
            <a:ext cx="5652000" cy="31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indent="-336550">
              <a:lnSpc>
                <a:spcPct val="163333"/>
              </a:lnSpc>
              <a:buClr>
                <a:srgbClr val="EBECEF"/>
              </a:buClr>
              <a:buSzPts val="1700"/>
              <a:buFont typeface="PT Sans"/>
              <a:buChar char="●"/>
            </a:pPr>
            <a:r>
              <a:rPr lang="en-US" sz="170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Seeking help demonstrates courage and self-awareness</a:t>
            </a:r>
            <a:endParaRPr sz="17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1423510" y="3111818"/>
            <a:ext cx="2310301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Baby steps add up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1423499" y="3584299"/>
            <a:ext cx="5652301" cy="65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indent="-336550">
              <a:buClr>
                <a:srgbClr val="EBECEF"/>
              </a:buClr>
              <a:buSzPts val="1700"/>
              <a:buFont typeface="PT Sans"/>
              <a:buChar char="●"/>
            </a:pPr>
            <a:r>
              <a:rPr lang="en-US" sz="170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Noticing and pointing out examples of anxiety or fear, effective responses to same</a:t>
            </a:r>
            <a:endParaRPr sz="17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423498" y="4781326"/>
            <a:ext cx="3946800" cy="2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EBECEF"/>
              </a:buClr>
              <a:buSzPts val="18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Build professional partnerships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1622411" y="5266596"/>
            <a:ext cx="56520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indent="-336550">
              <a:buClr>
                <a:srgbClr val="EBECEF"/>
              </a:buClr>
              <a:buSzPts val="1700"/>
              <a:buFont typeface="PT Sans"/>
              <a:buChar char="●"/>
            </a:pPr>
            <a:r>
              <a:rPr lang="en-US" sz="1701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Develop relationships with mental health providers who understand vision loss</a:t>
            </a:r>
            <a:endParaRPr sz="17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8" title="Welcoming front door.jpg"/>
          <p:cNvPicPr preferRelativeResize="0"/>
          <p:nvPr/>
        </p:nvPicPr>
        <p:blipFill rotWithShape="1">
          <a:blip r:embed="rId3">
            <a:alphaModFix/>
          </a:blip>
          <a:srcRect t="20020" b="20020"/>
          <a:stretch/>
        </p:blipFill>
        <p:spPr>
          <a:xfrm>
            <a:off x="8516125" y="1558250"/>
            <a:ext cx="5508701" cy="555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9"/>
          <p:cNvSpPr/>
          <p:nvPr/>
        </p:nvSpPr>
        <p:spPr>
          <a:xfrm>
            <a:off x="837726" y="1182053"/>
            <a:ext cx="6719400" cy="61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74"/>
              </a:lnSpc>
              <a:buClr>
                <a:srgbClr val="FFFFFF"/>
              </a:buClr>
              <a:buSzPts val="3850"/>
            </a:pPr>
            <a:r>
              <a:rPr lang="en-US" sz="3850" b="1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Practice Scenario &amp; Reflection</a:t>
            </a:r>
            <a:endParaRPr sz="3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837724" y="2902626"/>
            <a:ext cx="12954901" cy="889800"/>
          </a:xfrm>
          <a:prstGeom prst="roundRect">
            <a:avLst>
              <a:gd name="adj" fmla="val 35307"/>
            </a:avLst>
          </a:prstGeom>
          <a:solidFill>
            <a:srgbClr val="022349"/>
          </a:solidFill>
          <a:ln>
            <a:noFill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7155" y="3217189"/>
            <a:ext cx="261818" cy="20943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/>
          <p:nvPr/>
        </p:nvSpPr>
        <p:spPr>
          <a:xfrm>
            <a:off x="1518405" y="3164323"/>
            <a:ext cx="12064800" cy="33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FFFFFF"/>
              </a:buClr>
              <a:buSzPts val="1600"/>
            </a:pPr>
            <a:r>
              <a:rPr lang="en-US" sz="1600" b="1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Scenario:</a:t>
            </a:r>
            <a:r>
              <a:rPr lang="en-US" sz="16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A client cancels multiple appointments and seems withdrawn.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837725" y="4256724"/>
            <a:ext cx="4178618" cy="1876306"/>
          </a:xfrm>
          <a:prstGeom prst="roundRect">
            <a:avLst>
              <a:gd name="adj" fmla="val 16745"/>
            </a:avLst>
          </a:prstGeom>
          <a:solidFill>
            <a:srgbClr val="080E26">
              <a:alpha val="74901"/>
            </a:srgbClr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1070015" y="4489015"/>
            <a:ext cx="2464118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would you say?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1070015" y="4922639"/>
            <a:ext cx="3714037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Consider open-ended questions that express concern without judgment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5225773" y="4256724"/>
            <a:ext cx="4178738" cy="1876306"/>
          </a:xfrm>
          <a:prstGeom prst="roundRect">
            <a:avLst>
              <a:gd name="adj" fmla="val 16745"/>
            </a:avLst>
          </a:prstGeom>
          <a:solidFill>
            <a:srgbClr val="080E26">
              <a:alpha val="74901"/>
            </a:srgbClr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5458065" y="4489015"/>
            <a:ext cx="3633787" cy="308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What resources could you offer?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>
            <a:off x="5458062" y="5180544"/>
            <a:ext cx="3714301" cy="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 dirty="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Think about accessible support options in your community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>
            <a:off x="9613941" y="4256724"/>
            <a:ext cx="4178738" cy="1876306"/>
          </a:xfrm>
          <a:prstGeom prst="roundRect">
            <a:avLst>
              <a:gd name="adj" fmla="val 16745"/>
            </a:avLst>
          </a:prstGeom>
          <a:solidFill>
            <a:srgbClr val="080E26">
              <a:alpha val="74901"/>
            </a:srgbClr>
          </a:solidFill>
          <a:ln w="22850" cap="flat" cmpd="sng">
            <a:solidFill>
              <a:srgbClr val="8C9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1" rIns="91426" bIns="45701" anchor="t" anchorCtr="0">
            <a:noAutofit/>
          </a:bodyPr>
          <a:lstStyle/>
          <a:p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>
            <a:off x="9846233" y="4489014"/>
            <a:ext cx="3714155" cy="616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EBECEF"/>
              </a:buClr>
              <a:buSzPts val="1900"/>
            </a:pPr>
            <a:r>
              <a:rPr lang="en-US" sz="1901" b="1">
                <a:solidFill>
                  <a:srgbClr val="EBECE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Reflect on trauma-informed responses</a:t>
            </a:r>
            <a:endParaRPr sz="190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9846233" y="5230655"/>
            <a:ext cx="3714155" cy="67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EBECEF"/>
              </a:buClr>
              <a:buSzPts val="1600"/>
            </a:pPr>
            <a:r>
              <a:rPr lang="en-US" sz="1600">
                <a:solidFill>
                  <a:srgbClr val="EBECEF"/>
                </a:solidFill>
                <a:latin typeface="PT Sans"/>
                <a:ea typeface="PT Sans"/>
                <a:cs typeface="PT Sans"/>
                <a:sym typeface="PT Sans"/>
              </a:rPr>
              <a:t>How can you approach the situation with sensitivity to potential trauma?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27057</TotalTime>
  <Words>699</Words>
  <Application>Microsoft Macintosh PowerPoint</Application>
  <PresentationFormat>Custom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Nunito SemiBold</vt:lpstr>
      <vt:lpstr>PT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Angela Tabb</cp:lastModifiedBy>
  <cp:revision>1</cp:revision>
  <cp:lastPrinted>2025-08-27T21:06:19Z</cp:lastPrinted>
  <dcterms:created xsi:type="dcterms:W3CDTF">2025-08-05T12:36:58Z</dcterms:created>
  <dcterms:modified xsi:type="dcterms:W3CDTF">2025-09-02T17:33:38Z</dcterms:modified>
</cp:coreProperties>
</file>