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Lst>
  <p:sldSz cx="9753600" cy="7315200"/>
  <p:notesSz cx="6858000" cy="9144000"/>
  <p:embeddedFontLst>
    <p:embeddedFont>
      <p:font typeface="Hedley New 1" panose="020B0604020202020204" charset="0"/>
      <p:regular r:id="rId9"/>
    </p:embeddedFont>
    <p:embeddedFont>
      <p:font typeface="Hedley New 2" panose="020B0604020202020204" charset="0"/>
      <p:regular r:id="rId1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3C644D8-8E61-7B2D-0F11-9F1C43C19975}" name="Malm, Barbara" initials="MB" userId="S::barbaramalm@apta.org::9ed020f6-5f3c-4baf-b770-d8360a005a38"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autoAdjust="0"/>
    <p:restoredTop sz="96283" autoAdjust="0"/>
  </p:normalViewPr>
  <p:slideViewPr>
    <p:cSldViewPr>
      <p:cViewPr>
        <p:scale>
          <a:sx n="89" d="100"/>
          <a:sy n="89" d="100"/>
        </p:scale>
        <p:origin x="2076" y="46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5" Type="http://schemas.microsoft.com/office/2018/10/relationships/authors" Target="authors.xml"/><Relationship Id="rId10" Type="http://schemas.openxmlformats.org/officeDocument/2006/relationships/font" Target="fonts/font2.fntdata"/><Relationship Id="rId4" Type="http://schemas.openxmlformats.org/officeDocument/2006/relationships/slide" Target="slides/slide3.xml"/><Relationship Id="rId9" Type="http://schemas.openxmlformats.org/officeDocument/2006/relationships/font" Target="fonts/font1.fntdata"/><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12/6/2024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12/6/2024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12/6/2024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12/6/2024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12/6/2024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12/6/2024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12/6/2024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12/6/2024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12/6/2024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jpeg"/></Relationships>
</file>

<file path=ppt/slides/_rels/slide3.xml.rels><?xml version="1.0" encoding="UTF-8" standalone="yes"?>
<Relationships xmlns="http://schemas.openxmlformats.org/package/2006/relationships"><Relationship Id="rId3" Type="http://schemas.openxmlformats.org/officeDocument/2006/relationships/image" Target="../media/image5.svg"/><Relationship Id="rId7"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8" Type="http://schemas.openxmlformats.org/officeDocument/2006/relationships/image" Target="../media/image16.png"/><Relationship Id="rId13" Type="http://schemas.openxmlformats.org/officeDocument/2006/relationships/image" Target="../media/image20.png"/><Relationship Id="rId3" Type="http://schemas.openxmlformats.org/officeDocument/2006/relationships/image" Target="../media/image11.svg"/><Relationship Id="rId7" Type="http://schemas.openxmlformats.org/officeDocument/2006/relationships/image" Target="../media/image15.svg"/><Relationship Id="rId12" Type="http://schemas.openxmlformats.org/officeDocument/2006/relationships/image" Target="../media/image19.svg"/><Relationship Id="rId2" Type="http://schemas.openxmlformats.org/officeDocument/2006/relationships/image" Target="../media/image10.png"/><Relationship Id="rId16" Type="http://schemas.openxmlformats.org/officeDocument/2006/relationships/image" Target="../media/image23.svg"/><Relationship Id="rId1" Type="http://schemas.openxmlformats.org/officeDocument/2006/relationships/slideLayout" Target="../slideLayouts/slideLayout7.xml"/><Relationship Id="rId6" Type="http://schemas.openxmlformats.org/officeDocument/2006/relationships/image" Target="../media/image14.png"/><Relationship Id="rId11" Type="http://schemas.openxmlformats.org/officeDocument/2006/relationships/image" Target="../media/image18.png"/><Relationship Id="rId5" Type="http://schemas.openxmlformats.org/officeDocument/2006/relationships/image" Target="../media/image13.svg"/><Relationship Id="rId15" Type="http://schemas.openxmlformats.org/officeDocument/2006/relationships/image" Target="../media/image22.png"/><Relationship Id="rId10" Type="http://schemas.openxmlformats.org/officeDocument/2006/relationships/image" Target="../media/image9.png"/><Relationship Id="rId4" Type="http://schemas.openxmlformats.org/officeDocument/2006/relationships/image" Target="../media/image12.png"/><Relationship Id="rId9" Type="http://schemas.openxmlformats.org/officeDocument/2006/relationships/image" Target="../media/image17.svg"/><Relationship Id="rId14" Type="http://schemas.openxmlformats.org/officeDocument/2006/relationships/image" Target="../media/image21.svg"/></Relationships>
</file>

<file path=ppt/slides/_rels/slide5.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png"/><Relationship Id="rId1" Type="http://schemas.openxmlformats.org/officeDocument/2006/relationships/slideLayout" Target="../slideLayouts/slideLayout7.xml"/><Relationship Id="rId6" Type="http://schemas.openxmlformats.org/officeDocument/2006/relationships/image" Target="../media/image26.png"/><Relationship Id="rId5" Type="http://schemas.openxmlformats.org/officeDocument/2006/relationships/image" Target="../media/image25.jpeg"/><Relationship Id="rId4" Type="http://schemas.openxmlformats.org/officeDocument/2006/relationships/image" Target="../media/image24.jpeg"/></Relationships>
</file>

<file path=ppt/slides/_rels/slide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5371"/>
        </a:solidFill>
        <a:effectLst/>
      </p:bgPr>
    </p:bg>
    <p:spTree>
      <p:nvGrpSpPr>
        <p:cNvPr id="1" name=""/>
        <p:cNvGrpSpPr/>
        <p:nvPr/>
      </p:nvGrpSpPr>
      <p:grpSpPr>
        <a:xfrm>
          <a:off x="0" y="0"/>
          <a:ext cx="0" cy="0"/>
          <a:chOff x="0" y="0"/>
          <a:chExt cx="0" cy="0"/>
        </a:xfrm>
      </p:grpSpPr>
      <p:sp>
        <p:nvSpPr>
          <p:cNvPr id="2" name="Freeform 2"/>
          <p:cNvSpPr/>
          <p:nvPr/>
        </p:nvSpPr>
        <p:spPr>
          <a:xfrm>
            <a:off x="894202" y="1211829"/>
            <a:ext cx="7965195" cy="1583083"/>
          </a:xfrm>
          <a:custGeom>
            <a:avLst/>
            <a:gdLst/>
            <a:ahLst/>
            <a:cxnLst/>
            <a:rect l="l" t="t" r="r" b="b"/>
            <a:pathLst>
              <a:path w="7965195" h="1583083">
                <a:moveTo>
                  <a:pt x="0" y="0"/>
                </a:moveTo>
                <a:lnTo>
                  <a:pt x="7965196" y="0"/>
                </a:lnTo>
                <a:lnTo>
                  <a:pt x="7965196" y="1583083"/>
                </a:lnTo>
                <a:lnTo>
                  <a:pt x="0" y="1583083"/>
                </a:lnTo>
                <a:lnTo>
                  <a:pt x="0" y="0"/>
                </a:lnTo>
                <a:close/>
              </a:path>
            </a:pathLst>
          </a:custGeom>
          <a:blipFill>
            <a:blip r:embed="rId2"/>
            <a:stretch>
              <a:fillRect/>
            </a:stretch>
          </a:blipFill>
        </p:spPr>
        <p:txBody>
          <a:bodyPr/>
          <a:lstStyle/>
          <a:p>
            <a:endParaRPr lang="en-US"/>
          </a:p>
        </p:txBody>
      </p:sp>
      <p:sp>
        <p:nvSpPr>
          <p:cNvPr id="3" name="TextBox 3"/>
          <p:cNvSpPr txBox="1"/>
          <p:nvPr/>
        </p:nvSpPr>
        <p:spPr>
          <a:xfrm>
            <a:off x="894202" y="3455268"/>
            <a:ext cx="6079331" cy="1230059"/>
          </a:xfrm>
          <a:prstGeom prst="rect">
            <a:avLst/>
          </a:prstGeom>
        </p:spPr>
        <p:txBody>
          <a:bodyPr lIns="0" tIns="0" rIns="0" bIns="0" rtlCol="0" anchor="t">
            <a:spAutoFit/>
          </a:bodyPr>
          <a:lstStyle/>
          <a:p>
            <a:pPr algn="l">
              <a:lnSpc>
                <a:spcPts val="2925"/>
              </a:lnSpc>
            </a:pPr>
            <a:r>
              <a:rPr lang="en-US" sz="2500">
                <a:solidFill>
                  <a:srgbClr val="FFFFFF"/>
                </a:solidFill>
                <a:latin typeface="Hedley New 1"/>
                <a:ea typeface="Hedley New 1"/>
                <a:cs typeface="Hedley New 1"/>
                <a:sym typeface="Hedley New 1"/>
              </a:rPr>
              <a:t>APTA Academy of Aquatic Physical Therapy </a:t>
            </a:r>
          </a:p>
          <a:p>
            <a:pPr algn="l">
              <a:lnSpc>
                <a:spcPts val="2925"/>
              </a:lnSpc>
            </a:pPr>
            <a:r>
              <a:rPr lang="en-US" sz="2500">
                <a:solidFill>
                  <a:srgbClr val="FFFFFF"/>
                </a:solidFill>
                <a:latin typeface="Hedley New 1"/>
                <a:ea typeface="Hedley New 1"/>
                <a:cs typeface="Hedley New 1"/>
                <a:sym typeface="Hedley New 1"/>
              </a:rPr>
              <a:t>January 25, 2025</a:t>
            </a:r>
          </a:p>
          <a:p>
            <a:pPr algn="ctr">
              <a:lnSpc>
                <a:spcPts val="3744"/>
              </a:lnSpc>
            </a:pPr>
            <a:endParaRPr lang="en-US" sz="2500">
              <a:solidFill>
                <a:srgbClr val="FFFFFF"/>
              </a:solidFill>
              <a:latin typeface="Hedley New 1"/>
              <a:ea typeface="Hedley New 1"/>
              <a:cs typeface="Hedley New 1"/>
              <a:sym typeface="Hedley New 1"/>
            </a:endParaRPr>
          </a:p>
        </p:txBody>
      </p:sp>
      <p:sp>
        <p:nvSpPr>
          <p:cNvPr id="4" name="TextBox 4"/>
          <p:cNvSpPr txBox="1"/>
          <p:nvPr/>
        </p:nvSpPr>
        <p:spPr>
          <a:xfrm>
            <a:off x="894202" y="4802689"/>
            <a:ext cx="7217079" cy="2331536"/>
          </a:xfrm>
          <a:prstGeom prst="rect">
            <a:avLst/>
          </a:prstGeom>
        </p:spPr>
        <p:txBody>
          <a:bodyPr lIns="0" tIns="0" rIns="0" bIns="0" rtlCol="0" anchor="t">
            <a:spAutoFit/>
          </a:bodyPr>
          <a:lstStyle/>
          <a:p>
            <a:pPr algn="l">
              <a:lnSpc>
                <a:spcPts val="2340"/>
              </a:lnSpc>
            </a:pPr>
            <a:r>
              <a:rPr lang="en-US" sz="2000" dirty="0">
                <a:solidFill>
                  <a:srgbClr val="FFFFFF"/>
                </a:solidFill>
                <a:latin typeface="Hedley New 2"/>
                <a:ea typeface="Hedley New 2"/>
                <a:cs typeface="Hedley New 2"/>
                <a:sym typeface="Hedley New 2"/>
              </a:rPr>
              <a:t>Paul Rockar Jr., PT, DPT, MS</a:t>
            </a:r>
          </a:p>
          <a:p>
            <a:pPr algn="l">
              <a:lnSpc>
                <a:spcPts val="2340"/>
              </a:lnSpc>
            </a:pPr>
            <a:r>
              <a:rPr lang="en-US" sz="2000" dirty="0">
                <a:solidFill>
                  <a:srgbClr val="FFFFFF"/>
                </a:solidFill>
                <a:latin typeface="Hedley New 2"/>
                <a:ea typeface="Hedley New 2"/>
                <a:cs typeface="Hedley New 2"/>
                <a:sym typeface="Hedley New 2"/>
              </a:rPr>
              <a:t>President, Board of Trustees</a:t>
            </a:r>
          </a:p>
          <a:p>
            <a:pPr algn="l">
              <a:lnSpc>
                <a:spcPts val="2340"/>
              </a:lnSpc>
            </a:pPr>
            <a:endParaRPr lang="en-US" sz="2000" dirty="0">
              <a:solidFill>
                <a:srgbClr val="FFFFFF"/>
              </a:solidFill>
              <a:latin typeface="Hedley New 2"/>
              <a:ea typeface="Hedley New 2"/>
              <a:cs typeface="Hedley New 2"/>
              <a:sym typeface="Hedley New 2"/>
            </a:endParaRPr>
          </a:p>
          <a:p>
            <a:pPr algn="l">
              <a:lnSpc>
                <a:spcPts val="2340"/>
              </a:lnSpc>
            </a:pPr>
            <a:r>
              <a:rPr lang="en-US" sz="2000" dirty="0">
                <a:solidFill>
                  <a:srgbClr val="FFFFFF"/>
                </a:solidFill>
                <a:latin typeface="Hedley New 2"/>
                <a:ea typeface="Hedley New 2"/>
                <a:cs typeface="Hedley New 2"/>
                <a:sym typeface="Hedley New 2"/>
              </a:rPr>
              <a:t>Barbara Malm, MBA</a:t>
            </a:r>
          </a:p>
          <a:p>
            <a:pPr algn="l">
              <a:lnSpc>
                <a:spcPts val="2340"/>
              </a:lnSpc>
            </a:pPr>
            <a:r>
              <a:rPr lang="en-US" sz="2000" dirty="0">
                <a:solidFill>
                  <a:srgbClr val="FFFFFF"/>
                </a:solidFill>
                <a:latin typeface="Hedley New 2"/>
                <a:ea typeface="Hedley New 2"/>
                <a:cs typeface="Hedley New 2"/>
                <a:sym typeface="Hedley New 2"/>
              </a:rPr>
              <a:t>CEO</a:t>
            </a:r>
          </a:p>
          <a:p>
            <a:pPr algn="l">
              <a:lnSpc>
                <a:spcPts val="3159"/>
              </a:lnSpc>
            </a:pPr>
            <a:endParaRPr lang="en-US" sz="2000" dirty="0">
              <a:solidFill>
                <a:srgbClr val="FFFFFF"/>
              </a:solidFill>
              <a:latin typeface="Hedley New 2"/>
              <a:ea typeface="Hedley New 2"/>
              <a:cs typeface="Hedley New 2"/>
              <a:sym typeface="Hedley New 2"/>
            </a:endParaRPr>
          </a:p>
          <a:p>
            <a:pPr algn="ctr">
              <a:lnSpc>
                <a:spcPts val="3977"/>
              </a:lnSpc>
            </a:pPr>
            <a:endParaRPr lang="en-US" sz="2000" dirty="0">
              <a:solidFill>
                <a:srgbClr val="FFFFFF"/>
              </a:solidFill>
              <a:latin typeface="Hedley New 2"/>
              <a:ea typeface="Hedley New 2"/>
              <a:cs typeface="Hedley New 2"/>
              <a:sym typeface="Hedley New 2"/>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9753600" cy="1315060"/>
            <a:chOff x="0" y="0"/>
            <a:chExt cx="3612444" cy="487059"/>
          </a:xfrm>
        </p:grpSpPr>
        <p:sp>
          <p:nvSpPr>
            <p:cNvPr id="3" name="Freeform 3"/>
            <p:cNvSpPr/>
            <p:nvPr/>
          </p:nvSpPr>
          <p:spPr>
            <a:xfrm>
              <a:off x="0" y="0"/>
              <a:ext cx="3612445" cy="487059"/>
            </a:xfrm>
            <a:custGeom>
              <a:avLst/>
              <a:gdLst/>
              <a:ahLst/>
              <a:cxnLst/>
              <a:rect l="l" t="t" r="r" b="b"/>
              <a:pathLst>
                <a:path w="3612445" h="487059">
                  <a:moveTo>
                    <a:pt x="0" y="0"/>
                  </a:moveTo>
                  <a:lnTo>
                    <a:pt x="3612445" y="0"/>
                  </a:lnTo>
                  <a:lnTo>
                    <a:pt x="3612445" y="487059"/>
                  </a:lnTo>
                  <a:lnTo>
                    <a:pt x="0" y="487059"/>
                  </a:lnTo>
                  <a:close/>
                </a:path>
              </a:pathLst>
            </a:custGeom>
            <a:solidFill>
              <a:srgbClr val="005371"/>
            </a:solidFill>
          </p:spPr>
          <p:txBody>
            <a:bodyPr/>
            <a:lstStyle/>
            <a:p>
              <a:endParaRPr lang="en-US"/>
            </a:p>
          </p:txBody>
        </p:sp>
        <p:sp>
          <p:nvSpPr>
            <p:cNvPr id="4" name="TextBox 4"/>
            <p:cNvSpPr txBox="1"/>
            <p:nvPr/>
          </p:nvSpPr>
          <p:spPr>
            <a:xfrm>
              <a:off x="0" y="-28575"/>
              <a:ext cx="3612444" cy="515634"/>
            </a:xfrm>
            <a:prstGeom prst="rect">
              <a:avLst/>
            </a:prstGeom>
          </p:spPr>
          <p:txBody>
            <a:bodyPr lIns="50800" tIns="50800" rIns="50800" bIns="50800" rtlCol="0" anchor="ctr"/>
            <a:lstStyle/>
            <a:p>
              <a:pPr algn="ctr">
                <a:lnSpc>
                  <a:spcPts val="1820"/>
                </a:lnSpc>
              </a:pPr>
              <a:endParaRPr/>
            </a:p>
          </p:txBody>
        </p:sp>
      </p:grpSp>
      <p:sp>
        <p:nvSpPr>
          <p:cNvPr id="5" name="Freeform 5"/>
          <p:cNvSpPr/>
          <p:nvPr/>
        </p:nvSpPr>
        <p:spPr>
          <a:xfrm>
            <a:off x="5865401" y="278238"/>
            <a:ext cx="3475954" cy="690846"/>
          </a:xfrm>
          <a:custGeom>
            <a:avLst/>
            <a:gdLst/>
            <a:ahLst/>
            <a:cxnLst/>
            <a:rect l="l" t="t" r="r" b="b"/>
            <a:pathLst>
              <a:path w="3475954" h="690846">
                <a:moveTo>
                  <a:pt x="0" y="0"/>
                </a:moveTo>
                <a:lnTo>
                  <a:pt x="3475955" y="0"/>
                </a:lnTo>
                <a:lnTo>
                  <a:pt x="3475955" y="690846"/>
                </a:lnTo>
                <a:lnTo>
                  <a:pt x="0" y="690846"/>
                </a:lnTo>
                <a:lnTo>
                  <a:pt x="0" y="0"/>
                </a:lnTo>
                <a:close/>
              </a:path>
            </a:pathLst>
          </a:custGeom>
          <a:blipFill>
            <a:blip r:embed="rId2"/>
            <a:stretch>
              <a:fillRect/>
            </a:stretch>
          </a:blipFill>
        </p:spPr>
        <p:txBody>
          <a:bodyPr/>
          <a:lstStyle/>
          <a:p>
            <a:endParaRPr lang="en-US"/>
          </a:p>
        </p:txBody>
      </p:sp>
      <p:sp>
        <p:nvSpPr>
          <p:cNvPr id="6" name="Freeform 6"/>
          <p:cNvSpPr/>
          <p:nvPr/>
        </p:nvSpPr>
        <p:spPr>
          <a:xfrm>
            <a:off x="5865401" y="3505162"/>
            <a:ext cx="3034011" cy="2021410"/>
          </a:xfrm>
          <a:custGeom>
            <a:avLst/>
            <a:gdLst/>
            <a:ahLst/>
            <a:cxnLst/>
            <a:rect l="l" t="t" r="r" b="b"/>
            <a:pathLst>
              <a:path w="3034011" h="2021410">
                <a:moveTo>
                  <a:pt x="0" y="0"/>
                </a:moveTo>
                <a:lnTo>
                  <a:pt x="3034011" y="0"/>
                </a:lnTo>
                <a:lnTo>
                  <a:pt x="3034011" y="2021409"/>
                </a:lnTo>
                <a:lnTo>
                  <a:pt x="0" y="2021409"/>
                </a:lnTo>
                <a:lnTo>
                  <a:pt x="0" y="0"/>
                </a:lnTo>
                <a:close/>
              </a:path>
            </a:pathLst>
          </a:custGeom>
          <a:blipFill>
            <a:blip r:embed="rId3"/>
            <a:stretch>
              <a:fillRect/>
            </a:stretch>
          </a:blipFill>
        </p:spPr>
        <p:txBody>
          <a:bodyPr/>
          <a:lstStyle/>
          <a:p>
            <a:endParaRPr lang="en-US"/>
          </a:p>
        </p:txBody>
      </p:sp>
      <p:sp>
        <p:nvSpPr>
          <p:cNvPr id="7" name="TextBox 7"/>
          <p:cNvSpPr txBox="1"/>
          <p:nvPr/>
        </p:nvSpPr>
        <p:spPr>
          <a:xfrm>
            <a:off x="361130" y="325863"/>
            <a:ext cx="5504271" cy="710960"/>
          </a:xfrm>
          <a:prstGeom prst="rect">
            <a:avLst/>
          </a:prstGeom>
        </p:spPr>
        <p:txBody>
          <a:bodyPr lIns="0" tIns="0" rIns="0" bIns="0" rtlCol="0" anchor="t">
            <a:spAutoFit/>
          </a:bodyPr>
          <a:lstStyle/>
          <a:p>
            <a:pPr algn="l">
              <a:lnSpc>
                <a:spcPts val="5479"/>
              </a:lnSpc>
            </a:pPr>
            <a:r>
              <a:rPr lang="en-US" sz="4981">
                <a:solidFill>
                  <a:srgbClr val="FDFDFD"/>
                </a:solidFill>
                <a:latin typeface="Hedley New 1"/>
                <a:ea typeface="Hedley New 1"/>
                <a:cs typeface="Hedley New 1"/>
                <a:sym typeface="Hedley New 1"/>
              </a:rPr>
              <a:t>ABOUT</a:t>
            </a:r>
          </a:p>
        </p:txBody>
      </p:sp>
      <p:sp>
        <p:nvSpPr>
          <p:cNvPr id="8" name="TextBox 8"/>
          <p:cNvSpPr txBox="1"/>
          <p:nvPr/>
        </p:nvSpPr>
        <p:spPr>
          <a:xfrm>
            <a:off x="197762" y="1575636"/>
            <a:ext cx="9555838" cy="1255395"/>
          </a:xfrm>
          <a:prstGeom prst="rect">
            <a:avLst/>
          </a:prstGeom>
        </p:spPr>
        <p:txBody>
          <a:bodyPr lIns="0" tIns="0" rIns="0" bIns="0" rtlCol="0" anchor="t">
            <a:spAutoFit/>
          </a:bodyPr>
          <a:lstStyle/>
          <a:p>
            <a:pPr algn="ctr">
              <a:lnSpc>
                <a:spcPts val="3240"/>
              </a:lnSpc>
            </a:pPr>
            <a:r>
              <a:rPr lang="en-US" sz="3000">
                <a:solidFill>
                  <a:srgbClr val="A2355C"/>
                </a:solidFill>
                <a:latin typeface="Hedley New 1"/>
                <a:ea typeface="Hedley New 1"/>
                <a:cs typeface="Hedley New 1"/>
                <a:sym typeface="Hedley New 1"/>
              </a:rPr>
              <a:t>We fund research and develop researchers to optimize movement and improve the health of society</a:t>
            </a:r>
          </a:p>
          <a:p>
            <a:pPr algn="ctr">
              <a:lnSpc>
                <a:spcPts val="3240"/>
              </a:lnSpc>
            </a:pPr>
            <a:endParaRPr lang="en-US" sz="3000">
              <a:solidFill>
                <a:srgbClr val="A2355C"/>
              </a:solidFill>
              <a:latin typeface="Hedley New 1"/>
              <a:ea typeface="Hedley New 1"/>
              <a:cs typeface="Hedley New 1"/>
              <a:sym typeface="Hedley New 1"/>
            </a:endParaRPr>
          </a:p>
        </p:txBody>
      </p:sp>
      <p:sp>
        <p:nvSpPr>
          <p:cNvPr id="9" name="TextBox 9"/>
          <p:cNvSpPr txBox="1"/>
          <p:nvPr/>
        </p:nvSpPr>
        <p:spPr>
          <a:xfrm>
            <a:off x="1369282" y="2859607"/>
            <a:ext cx="2237670" cy="512205"/>
          </a:xfrm>
          <a:prstGeom prst="rect">
            <a:avLst/>
          </a:prstGeom>
        </p:spPr>
        <p:txBody>
          <a:bodyPr lIns="0" tIns="0" rIns="0" bIns="0" rtlCol="0" anchor="t">
            <a:spAutoFit/>
          </a:bodyPr>
          <a:lstStyle/>
          <a:p>
            <a:pPr algn="l">
              <a:lnSpc>
                <a:spcPts val="3939"/>
              </a:lnSpc>
            </a:pPr>
            <a:r>
              <a:rPr lang="en-US" sz="3581">
                <a:solidFill>
                  <a:srgbClr val="005371"/>
                </a:solidFill>
                <a:latin typeface="Hedley New 1"/>
                <a:ea typeface="Hedley New 1"/>
                <a:cs typeface="Hedley New 1"/>
                <a:sym typeface="Hedley New 1"/>
              </a:rPr>
              <a:t>RESEARCH </a:t>
            </a:r>
          </a:p>
        </p:txBody>
      </p:sp>
      <p:sp>
        <p:nvSpPr>
          <p:cNvPr id="10" name="TextBox 10"/>
          <p:cNvSpPr txBox="1"/>
          <p:nvPr/>
        </p:nvSpPr>
        <p:spPr>
          <a:xfrm>
            <a:off x="6122549" y="2859607"/>
            <a:ext cx="3486665" cy="512205"/>
          </a:xfrm>
          <a:prstGeom prst="rect">
            <a:avLst/>
          </a:prstGeom>
        </p:spPr>
        <p:txBody>
          <a:bodyPr lIns="0" tIns="0" rIns="0" bIns="0" rtlCol="0" anchor="t">
            <a:spAutoFit/>
          </a:bodyPr>
          <a:lstStyle/>
          <a:p>
            <a:pPr algn="l">
              <a:lnSpc>
                <a:spcPts val="3939"/>
              </a:lnSpc>
            </a:pPr>
            <a:r>
              <a:rPr lang="en-US" sz="3581">
                <a:solidFill>
                  <a:srgbClr val="005371"/>
                </a:solidFill>
                <a:latin typeface="Hedley New 1"/>
                <a:ea typeface="Hedley New 1"/>
                <a:cs typeface="Hedley New 1"/>
                <a:sym typeface="Hedley New 1"/>
              </a:rPr>
              <a:t>EDUCATION</a:t>
            </a:r>
          </a:p>
        </p:txBody>
      </p:sp>
      <p:sp>
        <p:nvSpPr>
          <p:cNvPr id="11" name="TextBox 11"/>
          <p:cNvSpPr txBox="1"/>
          <p:nvPr/>
        </p:nvSpPr>
        <p:spPr>
          <a:xfrm>
            <a:off x="852296" y="5679452"/>
            <a:ext cx="3161413" cy="1546098"/>
          </a:xfrm>
          <a:prstGeom prst="rect">
            <a:avLst/>
          </a:prstGeom>
        </p:spPr>
        <p:txBody>
          <a:bodyPr lIns="0" tIns="0" rIns="0" bIns="0" rtlCol="0" anchor="t">
            <a:spAutoFit/>
          </a:bodyPr>
          <a:lstStyle/>
          <a:p>
            <a:pPr algn="ctr">
              <a:lnSpc>
                <a:spcPts val="2160"/>
              </a:lnSpc>
            </a:pPr>
            <a:r>
              <a:rPr lang="en-US" sz="2000">
                <a:solidFill>
                  <a:srgbClr val="A2355C"/>
                </a:solidFill>
                <a:latin typeface="Hedley New 2"/>
                <a:ea typeface="Hedley New 2"/>
                <a:cs typeface="Hedley New 2"/>
                <a:sym typeface="Hedley New 2"/>
              </a:rPr>
              <a:t>Research that helps improve practice and optimize patients’ movement and well-being</a:t>
            </a:r>
          </a:p>
          <a:p>
            <a:pPr algn="ctr">
              <a:lnSpc>
                <a:spcPts val="3671"/>
              </a:lnSpc>
            </a:pPr>
            <a:endParaRPr lang="en-US" sz="2000">
              <a:solidFill>
                <a:srgbClr val="A2355C"/>
              </a:solidFill>
              <a:latin typeface="Hedley New 2"/>
              <a:ea typeface="Hedley New 2"/>
              <a:cs typeface="Hedley New 2"/>
              <a:sym typeface="Hedley New 2"/>
            </a:endParaRPr>
          </a:p>
        </p:txBody>
      </p:sp>
      <p:sp>
        <p:nvSpPr>
          <p:cNvPr id="12" name="TextBox 12"/>
          <p:cNvSpPr txBox="1"/>
          <p:nvPr/>
        </p:nvSpPr>
        <p:spPr>
          <a:xfrm>
            <a:off x="5540070" y="5679452"/>
            <a:ext cx="3684674" cy="1546098"/>
          </a:xfrm>
          <a:prstGeom prst="rect">
            <a:avLst/>
          </a:prstGeom>
        </p:spPr>
        <p:txBody>
          <a:bodyPr lIns="0" tIns="0" rIns="0" bIns="0" rtlCol="0" anchor="t">
            <a:spAutoFit/>
          </a:bodyPr>
          <a:lstStyle/>
          <a:p>
            <a:pPr algn="ctr">
              <a:lnSpc>
                <a:spcPts val="2160"/>
              </a:lnSpc>
            </a:pPr>
            <a:r>
              <a:rPr lang="en-US" sz="2000">
                <a:solidFill>
                  <a:srgbClr val="A2355C"/>
                </a:solidFill>
                <a:latin typeface="Hedley New 2"/>
                <a:ea typeface="Hedley New 2"/>
                <a:cs typeface="Hedley New 2"/>
                <a:sym typeface="Hedley New 2"/>
              </a:rPr>
              <a:t>Education and development of a highly qualified, diverse, and inclusive next generation of researchers.</a:t>
            </a:r>
          </a:p>
          <a:p>
            <a:pPr algn="ctr">
              <a:lnSpc>
                <a:spcPts val="3671"/>
              </a:lnSpc>
            </a:pPr>
            <a:endParaRPr lang="en-US" sz="2000">
              <a:solidFill>
                <a:srgbClr val="A2355C"/>
              </a:solidFill>
              <a:latin typeface="Hedley New 2"/>
              <a:ea typeface="Hedley New 2"/>
              <a:cs typeface="Hedley New 2"/>
              <a:sym typeface="Hedley New 2"/>
            </a:endParaRPr>
          </a:p>
        </p:txBody>
      </p:sp>
      <p:sp>
        <p:nvSpPr>
          <p:cNvPr id="13" name="Freeform 13"/>
          <p:cNvSpPr/>
          <p:nvPr/>
        </p:nvSpPr>
        <p:spPr>
          <a:xfrm>
            <a:off x="962525" y="3505162"/>
            <a:ext cx="3051184" cy="2021410"/>
          </a:xfrm>
          <a:custGeom>
            <a:avLst/>
            <a:gdLst/>
            <a:ahLst/>
            <a:cxnLst/>
            <a:rect l="l" t="t" r="r" b="b"/>
            <a:pathLst>
              <a:path w="3051184" h="2021410">
                <a:moveTo>
                  <a:pt x="0" y="0"/>
                </a:moveTo>
                <a:lnTo>
                  <a:pt x="3051184" y="0"/>
                </a:lnTo>
                <a:lnTo>
                  <a:pt x="3051184" y="2021409"/>
                </a:lnTo>
                <a:lnTo>
                  <a:pt x="0" y="2021409"/>
                </a:lnTo>
                <a:lnTo>
                  <a:pt x="0" y="0"/>
                </a:lnTo>
                <a:close/>
              </a:path>
            </a:pathLst>
          </a:custGeom>
          <a:blipFill>
            <a:blip r:embed="rId4"/>
            <a:stretch>
              <a:fillRect/>
            </a:stretch>
          </a:blipFill>
        </p:spPr>
        <p:txBody>
          <a:bodyPr/>
          <a:lstStyle/>
          <a:p>
            <a:endParaRPr 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637075" y="1467460"/>
            <a:ext cx="8479449" cy="1992671"/>
          </a:xfrm>
          <a:custGeom>
            <a:avLst/>
            <a:gdLst/>
            <a:ahLst/>
            <a:cxnLst/>
            <a:rect l="l" t="t" r="r" b="b"/>
            <a:pathLst>
              <a:path w="8479449" h="1992671">
                <a:moveTo>
                  <a:pt x="0" y="0"/>
                </a:moveTo>
                <a:lnTo>
                  <a:pt x="8479450" y="0"/>
                </a:lnTo>
                <a:lnTo>
                  <a:pt x="8479450" y="1992671"/>
                </a:lnTo>
                <a:lnTo>
                  <a:pt x="0" y="1992671"/>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grpSp>
        <p:nvGrpSpPr>
          <p:cNvPr id="3" name="Group 3"/>
          <p:cNvGrpSpPr/>
          <p:nvPr/>
        </p:nvGrpSpPr>
        <p:grpSpPr>
          <a:xfrm>
            <a:off x="0" y="0"/>
            <a:ext cx="9753600" cy="1315060"/>
            <a:chOff x="0" y="0"/>
            <a:chExt cx="3612444" cy="487059"/>
          </a:xfrm>
        </p:grpSpPr>
        <p:sp>
          <p:nvSpPr>
            <p:cNvPr id="4" name="Freeform 4"/>
            <p:cNvSpPr/>
            <p:nvPr/>
          </p:nvSpPr>
          <p:spPr>
            <a:xfrm>
              <a:off x="0" y="0"/>
              <a:ext cx="3612445" cy="487059"/>
            </a:xfrm>
            <a:custGeom>
              <a:avLst/>
              <a:gdLst/>
              <a:ahLst/>
              <a:cxnLst/>
              <a:rect l="l" t="t" r="r" b="b"/>
              <a:pathLst>
                <a:path w="3612445" h="487059">
                  <a:moveTo>
                    <a:pt x="0" y="0"/>
                  </a:moveTo>
                  <a:lnTo>
                    <a:pt x="3612445" y="0"/>
                  </a:lnTo>
                  <a:lnTo>
                    <a:pt x="3612445" y="487059"/>
                  </a:lnTo>
                  <a:lnTo>
                    <a:pt x="0" y="487059"/>
                  </a:lnTo>
                  <a:close/>
                </a:path>
              </a:pathLst>
            </a:custGeom>
            <a:solidFill>
              <a:srgbClr val="005371"/>
            </a:solidFill>
          </p:spPr>
          <p:txBody>
            <a:bodyPr/>
            <a:lstStyle/>
            <a:p>
              <a:endParaRPr lang="en-US"/>
            </a:p>
          </p:txBody>
        </p:sp>
        <p:sp>
          <p:nvSpPr>
            <p:cNvPr id="5" name="TextBox 5"/>
            <p:cNvSpPr txBox="1"/>
            <p:nvPr/>
          </p:nvSpPr>
          <p:spPr>
            <a:xfrm>
              <a:off x="0" y="-28575"/>
              <a:ext cx="3612444" cy="515634"/>
            </a:xfrm>
            <a:prstGeom prst="rect">
              <a:avLst/>
            </a:prstGeom>
          </p:spPr>
          <p:txBody>
            <a:bodyPr lIns="50800" tIns="50800" rIns="50800" bIns="50800" rtlCol="0" anchor="ctr"/>
            <a:lstStyle/>
            <a:p>
              <a:pPr algn="ctr">
                <a:lnSpc>
                  <a:spcPts val="1820"/>
                </a:lnSpc>
              </a:pPr>
              <a:endParaRPr/>
            </a:p>
          </p:txBody>
        </p:sp>
      </p:grpSp>
      <p:sp>
        <p:nvSpPr>
          <p:cNvPr id="6" name="AutoShape 6"/>
          <p:cNvSpPr/>
          <p:nvPr/>
        </p:nvSpPr>
        <p:spPr>
          <a:xfrm>
            <a:off x="4139655" y="3502690"/>
            <a:ext cx="0" cy="205172"/>
          </a:xfrm>
          <a:prstGeom prst="line">
            <a:avLst/>
          </a:prstGeom>
          <a:ln w="38100" cap="rnd">
            <a:solidFill>
              <a:srgbClr val="A2355C"/>
            </a:solidFill>
            <a:prstDash val="sysDot"/>
            <a:headEnd type="none" w="sm" len="sm"/>
            <a:tailEnd type="none" w="sm" len="sm"/>
          </a:ln>
        </p:spPr>
        <p:txBody>
          <a:bodyPr/>
          <a:lstStyle/>
          <a:p>
            <a:endParaRPr lang="en-US"/>
          </a:p>
        </p:txBody>
      </p:sp>
      <p:sp>
        <p:nvSpPr>
          <p:cNvPr id="7" name="Freeform 7"/>
          <p:cNvSpPr/>
          <p:nvPr/>
        </p:nvSpPr>
        <p:spPr>
          <a:xfrm>
            <a:off x="607164" y="4394127"/>
            <a:ext cx="1019810" cy="1424315"/>
          </a:xfrm>
          <a:custGeom>
            <a:avLst/>
            <a:gdLst/>
            <a:ahLst/>
            <a:cxnLst/>
            <a:rect l="l" t="t" r="r" b="b"/>
            <a:pathLst>
              <a:path w="1019810" h="1424315">
                <a:moveTo>
                  <a:pt x="0" y="0"/>
                </a:moveTo>
                <a:lnTo>
                  <a:pt x="1019810" y="0"/>
                </a:lnTo>
                <a:lnTo>
                  <a:pt x="1019810" y="1424315"/>
                </a:lnTo>
                <a:lnTo>
                  <a:pt x="0" y="1424315"/>
                </a:lnTo>
                <a:lnTo>
                  <a:pt x="0" y="0"/>
                </a:lnTo>
                <a:close/>
              </a:path>
            </a:pathLst>
          </a:custGeom>
          <a:blipFill>
            <a:blip r:embed="rId4"/>
            <a:stretch>
              <a:fillRect/>
            </a:stretch>
          </a:blipFill>
        </p:spPr>
        <p:txBody>
          <a:bodyPr/>
          <a:lstStyle/>
          <a:p>
            <a:endParaRPr lang="en-US"/>
          </a:p>
        </p:txBody>
      </p:sp>
      <p:sp>
        <p:nvSpPr>
          <p:cNvPr id="8" name="Freeform 8"/>
          <p:cNvSpPr/>
          <p:nvPr/>
        </p:nvSpPr>
        <p:spPr>
          <a:xfrm>
            <a:off x="2202780" y="5884253"/>
            <a:ext cx="1026394" cy="1202347"/>
          </a:xfrm>
          <a:custGeom>
            <a:avLst/>
            <a:gdLst/>
            <a:ahLst/>
            <a:cxnLst/>
            <a:rect l="l" t="t" r="r" b="b"/>
            <a:pathLst>
              <a:path w="1026394" h="1202347">
                <a:moveTo>
                  <a:pt x="0" y="0"/>
                </a:moveTo>
                <a:lnTo>
                  <a:pt x="1026394" y="0"/>
                </a:lnTo>
                <a:lnTo>
                  <a:pt x="1026394" y="1202347"/>
                </a:lnTo>
                <a:lnTo>
                  <a:pt x="0" y="1202347"/>
                </a:lnTo>
                <a:lnTo>
                  <a:pt x="0" y="0"/>
                </a:lnTo>
                <a:close/>
              </a:path>
            </a:pathLst>
          </a:custGeom>
          <a:blipFill>
            <a:blip r:embed="rId5"/>
            <a:stretch>
              <a:fillRect/>
            </a:stretch>
          </a:blipFill>
        </p:spPr>
        <p:txBody>
          <a:bodyPr/>
          <a:lstStyle/>
          <a:p>
            <a:endParaRPr lang="en-US"/>
          </a:p>
        </p:txBody>
      </p:sp>
      <p:sp>
        <p:nvSpPr>
          <p:cNvPr id="9" name="Freeform 9"/>
          <p:cNvSpPr/>
          <p:nvPr/>
        </p:nvSpPr>
        <p:spPr>
          <a:xfrm>
            <a:off x="6324600" y="4256838"/>
            <a:ext cx="1605099" cy="509619"/>
          </a:xfrm>
          <a:custGeom>
            <a:avLst/>
            <a:gdLst/>
            <a:ahLst/>
            <a:cxnLst/>
            <a:rect l="l" t="t" r="r" b="b"/>
            <a:pathLst>
              <a:path w="1605099" h="509619">
                <a:moveTo>
                  <a:pt x="0" y="0"/>
                </a:moveTo>
                <a:lnTo>
                  <a:pt x="1605098" y="0"/>
                </a:lnTo>
                <a:lnTo>
                  <a:pt x="1605098" y="509618"/>
                </a:lnTo>
                <a:lnTo>
                  <a:pt x="0" y="509618"/>
                </a:lnTo>
                <a:lnTo>
                  <a:pt x="0" y="0"/>
                </a:lnTo>
                <a:close/>
              </a:path>
            </a:pathLst>
          </a:custGeom>
          <a:blipFill>
            <a:blip r:embed="rId6"/>
            <a:stretch>
              <a:fillRect/>
            </a:stretch>
          </a:blipFill>
        </p:spPr>
        <p:txBody>
          <a:bodyPr/>
          <a:lstStyle/>
          <a:p>
            <a:endParaRPr lang="en-US" dirty="0"/>
          </a:p>
        </p:txBody>
      </p:sp>
      <p:sp>
        <p:nvSpPr>
          <p:cNvPr id="10" name="Freeform 10"/>
          <p:cNvSpPr/>
          <p:nvPr/>
        </p:nvSpPr>
        <p:spPr>
          <a:xfrm>
            <a:off x="7857117" y="6019800"/>
            <a:ext cx="1470122" cy="746087"/>
          </a:xfrm>
          <a:custGeom>
            <a:avLst/>
            <a:gdLst/>
            <a:ahLst/>
            <a:cxnLst/>
            <a:rect l="l" t="t" r="r" b="b"/>
            <a:pathLst>
              <a:path w="1470122" h="746087">
                <a:moveTo>
                  <a:pt x="0" y="0"/>
                </a:moveTo>
                <a:lnTo>
                  <a:pt x="1470123" y="0"/>
                </a:lnTo>
                <a:lnTo>
                  <a:pt x="1470123" y="746087"/>
                </a:lnTo>
                <a:lnTo>
                  <a:pt x="0" y="746087"/>
                </a:lnTo>
                <a:lnTo>
                  <a:pt x="0" y="0"/>
                </a:lnTo>
                <a:close/>
              </a:path>
            </a:pathLst>
          </a:custGeom>
          <a:blipFill>
            <a:blip r:embed="rId7"/>
            <a:stretch>
              <a:fillRect/>
            </a:stretch>
          </a:blipFill>
        </p:spPr>
        <p:txBody>
          <a:bodyPr/>
          <a:lstStyle/>
          <a:p>
            <a:endParaRPr lang="en-US"/>
          </a:p>
        </p:txBody>
      </p:sp>
      <p:sp>
        <p:nvSpPr>
          <p:cNvPr id="11" name="TextBox 11"/>
          <p:cNvSpPr txBox="1"/>
          <p:nvPr/>
        </p:nvSpPr>
        <p:spPr>
          <a:xfrm>
            <a:off x="361130" y="325863"/>
            <a:ext cx="5504271" cy="710960"/>
          </a:xfrm>
          <a:prstGeom prst="rect">
            <a:avLst/>
          </a:prstGeom>
        </p:spPr>
        <p:txBody>
          <a:bodyPr lIns="0" tIns="0" rIns="0" bIns="0" rtlCol="0" anchor="t">
            <a:spAutoFit/>
          </a:bodyPr>
          <a:lstStyle/>
          <a:p>
            <a:pPr algn="l">
              <a:lnSpc>
                <a:spcPts val="5479"/>
              </a:lnSpc>
            </a:pPr>
            <a:r>
              <a:rPr lang="en-US" sz="4981">
                <a:solidFill>
                  <a:srgbClr val="FDFDFD"/>
                </a:solidFill>
                <a:latin typeface="Hedley New 1"/>
                <a:ea typeface="Hedley New 1"/>
                <a:cs typeface="Hedley New 1"/>
                <a:sym typeface="Hedley New 1"/>
              </a:rPr>
              <a:t>A BRIEF HISTORY </a:t>
            </a:r>
          </a:p>
        </p:txBody>
      </p:sp>
      <p:sp>
        <p:nvSpPr>
          <p:cNvPr id="12" name="TextBox 12"/>
          <p:cNvSpPr txBox="1"/>
          <p:nvPr/>
        </p:nvSpPr>
        <p:spPr>
          <a:xfrm>
            <a:off x="175872" y="3566897"/>
            <a:ext cx="2026908" cy="772160"/>
          </a:xfrm>
          <a:prstGeom prst="rect">
            <a:avLst/>
          </a:prstGeom>
        </p:spPr>
        <p:txBody>
          <a:bodyPr lIns="0" tIns="0" rIns="0" bIns="0" rtlCol="0" anchor="t">
            <a:spAutoFit/>
          </a:bodyPr>
          <a:lstStyle/>
          <a:p>
            <a:pPr algn="ctr">
              <a:lnSpc>
                <a:spcPts val="1539"/>
              </a:lnSpc>
              <a:spcBef>
                <a:spcPct val="0"/>
              </a:spcBef>
            </a:pPr>
            <a:r>
              <a:rPr lang="en-US" sz="1099" dirty="0">
                <a:solidFill>
                  <a:srgbClr val="005371"/>
                </a:solidFill>
                <a:latin typeface="Hedley New 2"/>
                <a:ea typeface="Hedley New 2"/>
                <a:cs typeface="Hedley New 2"/>
                <a:sym typeface="Hedley New 2"/>
              </a:rPr>
              <a:t>Charles </a:t>
            </a:r>
            <a:r>
              <a:rPr lang="en-US" sz="1099" dirty="0" err="1">
                <a:solidFill>
                  <a:srgbClr val="005371"/>
                </a:solidFill>
                <a:latin typeface="Hedley New 2"/>
                <a:ea typeface="Hedley New 2"/>
                <a:cs typeface="Hedley New 2"/>
                <a:sym typeface="Hedley New 2"/>
              </a:rPr>
              <a:t>Magistro</a:t>
            </a:r>
            <a:r>
              <a:rPr lang="en-US" sz="1099" dirty="0">
                <a:solidFill>
                  <a:srgbClr val="005371"/>
                </a:solidFill>
                <a:latin typeface="Hedley New 2"/>
                <a:ea typeface="Hedley New 2"/>
                <a:cs typeface="Hedley New 2"/>
                <a:sym typeface="Hedley New 2"/>
              </a:rPr>
              <a:t>, PT, FAPTA   spearheads the change of the Physical Therapy Fund to the Foundation for Physical Therapy.</a:t>
            </a:r>
          </a:p>
        </p:txBody>
      </p:sp>
      <p:sp>
        <p:nvSpPr>
          <p:cNvPr id="13" name="TextBox 13"/>
          <p:cNvSpPr txBox="1"/>
          <p:nvPr/>
        </p:nvSpPr>
        <p:spPr>
          <a:xfrm>
            <a:off x="7557150" y="4994050"/>
            <a:ext cx="2044050" cy="1332352"/>
          </a:xfrm>
          <a:prstGeom prst="rect">
            <a:avLst/>
          </a:prstGeom>
        </p:spPr>
        <p:txBody>
          <a:bodyPr wrap="square" lIns="0" tIns="0" rIns="0" bIns="0" rtlCol="0" anchor="t">
            <a:spAutoFit/>
          </a:bodyPr>
          <a:lstStyle/>
          <a:p>
            <a:pPr algn="ctr">
              <a:lnSpc>
                <a:spcPts val="1540"/>
              </a:lnSpc>
            </a:pPr>
            <a:r>
              <a:rPr lang="en-US" sz="1100" dirty="0">
                <a:solidFill>
                  <a:srgbClr val="005371"/>
                </a:solidFill>
                <a:latin typeface="Hedley New 2"/>
                <a:ea typeface="Hedley New 2"/>
                <a:cs typeface="Hedley New 2"/>
                <a:sym typeface="Hedley New 2"/>
              </a:rPr>
              <a:t>$3M campaign launched to support health services and health policy research.</a:t>
            </a:r>
          </a:p>
          <a:p>
            <a:pPr algn="ctr">
              <a:lnSpc>
                <a:spcPts val="1540"/>
              </a:lnSpc>
            </a:pPr>
            <a:r>
              <a:rPr lang="en-US" sz="1100" dirty="0">
                <a:solidFill>
                  <a:srgbClr val="005371"/>
                </a:solidFill>
                <a:latin typeface="Hedley New 2"/>
                <a:ea typeface="Hedley New 2"/>
                <a:cs typeface="Hedley New 2"/>
                <a:sym typeface="Hedley New 2"/>
              </a:rPr>
              <a:t>Completed in under 1 year with a $1M APTA gift and $1+M in gifts from Components.. </a:t>
            </a:r>
          </a:p>
          <a:p>
            <a:pPr algn="ctr">
              <a:lnSpc>
                <a:spcPts val="1540"/>
              </a:lnSpc>
              <a:spcBef>
                <a:spcPct val="0"/>
              </a:spcBef>
            </a:pPr>
            <a:endParaRPr lang="en-US" sz="1100" dirty="0">
              <a:solidFill>
                <a:srgbClr val="005371"/>
              </a:solidFill>
              <a:latin typeface="Hedley New 2"/>
              <a:ea typeface="Hedley New 2"/>
              <a:cs typeface="Hedley New 2"/>
              <a:sym typeface="Hedley New 2"/>
            </a:endParaRPr>
          </a:p>
        </p:txBody>
      </p:sp>
      <p:sp>
        <p:nvSpPr>
          <p:cNvPr id="14" name="TextBox 14"/>
          <p:cNvSpPr txBox="1"/>
          <p:nvPr/>
        </p:nvSpPr>
        <p:spPr>
          <a:xfrm>
            <a:off x="892339" y="1787003"/>
            <a:ext cx="555873" cy="369460"/>
          </a:xfrm>
          <a:prstGeom prst="rect">
            <a:avLst/>
          </a:prstGeom>
        </p:spPr>
        <p:txBody>
          <a:bodyPr lIns="0" tIns="0" rIns="0" bIns="0" rtlCol="0" anchor="t">
            <a:spAutoFit/>
          </a:bodyPr>
          <a:lstStyle/>
          <a:p>
            <a:pPr algn="ctr">
              <a:lnSpc>
                <a:spcPts val="3220"/>
              </a:lnSpc>
            </a:pPr>
            <a:r>
              <a:rPr lang="en-US" sz="2000" dirty="0">
                <a:solidFill>
                  <a:srgbClr val="50C4D0"/>
                </a:solidFill>
                <a:latin typeface="Hedley New 2"/>
                <a:ea typeface="Hedley New 2"/>
                <a:cs typeface="Hedley New 2"/>
                <a:sym typeface="Hedley New 2"/>
              </a:rPr>
              <a:t>1977</a:t>
            </a:r>
          </a:p>
        </p:txBody>
      </p:sp>
      <p:sp>
        <p:nvSpPr>
          <p:cNvPr id="15" name="TextBox 15"/>
          <p:cNvSpPr txBox="1"/>
          <p:nvPr/>
        </p:nvSpPr>
        <p:spPr>
          <a:xfrm>
            <a:off x="2364135" y="1787003"/>
            <a:ext cx="579239" cy="369460"/>
          </a:xfrm>
          <a:prstGeom prst="rect">
            <a:avLst/>
          </a:prstGeom>
        </p:spPr>
        <p:txBody>
          <a:bodyPr lIns="0" tIns="0" rIns="0" bIns="0" rtlCol="0" anchor="t">
            <a:spAutoFit/>
          </a:bodyPr>
          <a:lstStyle/>
          <a:p>
            <a:pPr algn="ctr">
              <a:lnSpc>
                <a:spcPts val="3220"/>
              </a:lnSpc>
            </a:pPr>
            <a:r>
              <a:rPr lang="en-US" sz="2000" dirty="0">
                <a:solidFill>
                  <a:srgbClr val="005371"/>
                </a:solidFill>
                <a:latin typeface="Hedley New 2"/>
                <a:ea typeface="Hedley New 2"/>
                <a:cs typeface="Hedley New 2"/>
                <a:sym typeface="Hedley New 2"/>
              </a:rPr>
              <a:t>1979</a:t>
            </a:r>
            <a:endParaRPr lang="en-US" sz="2300" dirty="0">
              <a:solidFill>
                <a:srgbClr val="005371"/>
              </a:solidFill>
              <a:latin typeface="Hedley New 2"/>
              <a:ea typeface="Hedley New 2"/>
              <a:cs typeface="Hedley New 2"/>
              <a:sym typeface="Hedley New 2"/>
            </a:endParaRPr>
          </a:p>
        </p:txBody>
      </p:sp>
      <p:sp>
        <p:nvSpPr>
          <p:cNvPr id="16" name="TextBox 16"/>
          <p:cNvSpPr txBox="1"/>
          <p:nvPr/>
        </p:nvSpPr>
        <p:spPr>
          <a:xfrm>
            <a:off x="3838650" y="1787003"/>
            <a:ext cx="602010" cy="369460"/>
          </a:xfrm>
          <a:prstGeom prst="rect">
            <a:avLst/>
          </a:prstGeom>
        </p:spPr>
        <p:txBody>
          <a:bodyPr lIns="0" tIns="0" rIns="0" bIns="0" rtlCol="0" anchor="t">
            <a:spAutoFit/>
          </a:bodyPr>
          <a:lstStyle/>
          <a:p>
            <a:pPr algn="ctr">
              <a:lnSpc>
                <a:spcPts val="3220"/>
              </a:lnSpc>
            </a:pPr>
            <a:r>
              <a:rPr lang="en-US" sz="2000" dirty="0">
                <a:solidFill>
                  <a:srgbClr val="A2355C"/>
                </a:solidFill>
                <a:latin typeface="Hedley New 2"/>
                <a:ea typeface="Hedley New 2"/>
                <a:cs typeface="Hedley New 2"/>
                <a:sym typeface="Hedley New 2"/>
              </a:rPr>
              <a:t>1984</a:t>
            </a:r>
          </a:p>
        </p:txBody>
      </p:sp>
      <p:sp>
        <p:nvSpPr>
          <p:cNvPr id="17" name="TextBox 17"/>
          <p:cNvSpPr txBox="1"/>
          <p:nvPr/>
        </p:nvSpPr>
        <p:spPr>
          <a:xfrm>
            <a:off x="1806040" y="5320949"/>
            <a:ext cx="1819874" cy="581660"/>
          </a:xfrm>
          <a:prstGeom prst="rect">
            <a:avLst/>
          </a:prstGeom>
        </p:spPr>
        <p:txBody>
          <a:bodyPr lIns="0" tIns="0" rIns="0" bIns="0" rtlCol="0" anchor="t">
            <a:spAutoFit/>
          </a:bodyPr>
          <a:lstStyle/>
          <a:p>
            <a:pPr algn="ctr">
              <a:lnSpc>
                <a:spcPts val="1539"/>
              </a:lnSpc>
              <a:spcBef>
                <a:spcPct val="0"/>
              </a:spcBef>
            </a:pPr>
            <a:r>
              <a:rPr lang="en-US" sz="1099" dirty="0">
                <a:solidFill>
                  <a:srgbClr val="005371"/>
                </a:solidFill>
                <a:latin typeface="Hedley New 2"/>
                <a:ea typeface="Hedley New 2"/>
                <a:cs typeface="Hedley New 2"/>
                <a:sym typeface="Hedley New 2"/>
              </a:rPr>
              <a:t>Foundation for Physical Therapy is incorporated as a charitable organization. </a:t>
            </a:r>
          </a:p>
        </p:txBody>
      </p:sp>
      <p:sp>
        <p:nvSpPr>
          <p:cNvPr id="18" name="TextBox 18"/>
          <p:cNvSpPr txBox="1"/>
          <p:nvPr/>
        </p:nvSpPr>
        <p:spPr>
          <a:xfrm>
            <a:off x="3229718" y="3679287"/>
            <a:ext cx="1819874" cy="772160"/>
          </a:xfrm>
          <a:prstGeom prst="rect">
            <a:avLst/>
          </a:prstGeom>
        </p:spPr>
        <p:txBody>
          <a:bodyPr lIns="0" tIns="0" rIns="0" bIns="0" rtlCol="0" anchor="t">
            <a:spAutoFit/>
          </a:bodyPr>
          <a:lstStyle/>
          <a:p>
            <a:pPr algn="ctr">
              <a:lnSpc>
                <a:spcPts val="1539"/>
              </a:lnSpc>
              <a:spcBef>
                <a:spcPct val="0"/>
              </a:spcBef>
            </a:pPr>
            <a:r>
              <a:rPr lang="en-US" sz="1099" dirty="0">
                <a:solidFill>
                  <a:srgbClr val="005371"/>
                </a:solidFill>
                <a:latin typeface="Hedley New 2"/>
                <a:ea typeface="Hedley New 2"/>
                <a:cs typeface="Hedley New 2"/>
                <a:sym typeface="Hedley New 2"/>
              </a:rPr>
              <a:t>Foundation celebrates its 5th birthday. Research grants totaled $306k in its first five years.</a:t>
            </a:r>
          </a:p>
        </p:txBody>
      </p:sp>
      <p:sp>
        <p:nvSpPr>
          <p:cNvPr id="19" name="TextBox 19"/>
          <p:cNvSpPr txBox="1"/>
          <p:nvPr/>
        </p:nvSpPr>
        <p:spPr>
          <a:xfrm>
            <a:off x="5342444" y="1777478"/>
            <a:ext cx="561380" cy="369460"/>
          </a:xfrm>
          <a:prstGeom prst="rect">
            <a:avLst/>
          </a:prstGeom>
        </p:spPr>
        <p:txBody>
          <a:bodyPr lIns="0" tIns="0" rIns="0" bIns="0" rtlCol="0" anchor="t">
            <a:spAutoFit/>
          </a:bodyPr>
          <a:lstStyle/>
          <a:p>
            <a:pPr algn="ctr">
              <a:lnSpc>
                <a:spcPts val="3220"/>
              </a:lnSpc>
            </a:pPr>
            <a:r>
              <a:rPr lang="en-US" sz="2000" dirty="0">
                <a:solidFill>
                  <a:srgbClr val="50C4D0"/>
                </a:solidFill>
                <a:latin typeface="Hedley New 2"/>
                <a:ea typeface="Hedley New 2"/>
                <a:cs typeface="Hedley New 2"/>
                <a:sym typeface="Hedley New 2"/>
              </a:rPr>
              <a:t>1991</a:t>
            </a:r>
          </a:p>
        </p:txBody>
      </p:sp>
      <p:sp>
        <p:nvSpPr>
          <p:cNvPr id="20" name="TextBox 20"/>
          <p:cNvSpPr txBox="1"/>
          <p:nvPr/>
        </p:nvSpPr>
        <p:spPr>
          <a:xfrm>
            <a:off x="4686179" y="4982133"/>
            <a:ext cx="1889508" cy="1332288"/>
          </a:xfrm>
          <a:prstGeom prst="rect">
            <a:avLst/>
          </a:prstGeom>
        </p:spPr>
        <p:txBody>
          <a:bodyPr lIns="0" tIns="0" rIns="0" bIns="0" rtlCol="0" anchor="t">
            <a:spAutoFit/>
          </a:bodyPr>
          <a:lstStyle/>
          <a:p>
            <a:pPr algn="ctr">
              <a:lnSpc>
                <a:spcPts val="1539"/>
              </a:lnSpc>
              <a:spcBef>
                <a:spcPct val="0"/>
              </a:spcBef>
            </a:pPr>
            <a:r>
              <a:rPr lang="en-US" sz="1099" dirty="0">
                <a:solidFill>
                  <a:srgbClr val="005371"/>
                </a:solidFill>
                <a:latin typeface="Hedley New 2"/>
                <a:ea typeface="Hedley New 2"/>
                <a:cs typeface="Hedley New 2"/>
                <a:sym typeface="Hedley New 2"/>
              </a:rPr>
              <a:t>First Clinical Research Center at the University of Iowa funded $200k/yr for 3 years focused on developing  methodologies to document the clinical effectiveness of PT interventions.</a:t>
            </a:r>
          </a:p>
        </p:txBody>
      </p:sp>
      <p:sp>
        <p:nvSpPr>
          <p:cNvPr id="21" name="TextBox 21"/>
          <p:cNvSpPr txBox="1"/>
          <p:nvPr/>
        </p:nvSpPr>
        <p:spPr>
          <a:xfrm>
            <a:off x="6799174" y="1777478"/>
            <a:ext cx="633264" cy="369460"/>
          </a:xfrm>
          <a:prstGeom prst="rect">
            <a:avLst/>
          </a:prstGeom>
        </p:spPr>
        <p:txBody>
          <a:bodyPr lIns="0" tIns="0" rIns="0" bIns="0" rtlCol="0" anchor="t">
            <a:spAutoFit/>
          </a:bodyPr>
          <a:lstStyle/>
          <a:p>
            <a:pPr algn="ctr">
              <a:lnSpc>
                <a:spcPts val="3220"/>
              </a:lnSpc>
            </a:pPr>
            <a:r>
              <a:rPr lang="en-US" sz="2000" dirty="0">
                <a:solidFill>
                  <a:srgbClr val="005371"/>
                </a:solidFill>
                <a:latin typeface="Hedley New 2"/>
                <a:ea typeface="Hedley New 2"/>
                <a:cs typeface="Hedley New 2"/>
                <a:sym typeface="Hedley New 2"/>
              </a:rPr>
              <a:t>2002</a:t>
            </a:r>
          </a:p>
        </p:txBody>
      </p:sp>
      <p:sp>
        <p:nvSpPr>
          <p:cNvPr id="22" name="TextBox 22"/>
          <p:cNvSpPr txBox="1"/>
          <p:nvPr/>
        </p:nvSpPr>
        <p:spPr>
          <a:xfrm>
            <a:off x="6016760" y="3472762"/>
            <a:ext cx="2198091" cy="772160"/>
          </a:xfrm>
          <a:prstGeom prst="rect">
            <a:avLst/>
          </a:prstGeom>
        </p:spPr>
        <p:txBody>
          <a:bodyPr lIns="0" tIns="0" rIns="0" bIns="0" rtlCol="0" anchor="t">
            <a:spAutoFit/>
          </a:bodyPr>
          <a:lstStyle/>
          <a:p>
            <a:pPr algn="ctr">
              <a:lnSpc>
                <a:spcPts val="1539"/>
              </a:lnSpc>
              <a:spcBef>
                <a:spcPct val="0"/>
              </a:spcBef>
            </a:pPr>
            <a:r>
              <a:rPr lang="en-US" sz="1099" dirty="0">
                <a:solidFill>
                  <a:srgbClr val="005371"/>
                </a:solidFill>
                <a:latin typeface="Hedley New 2"/>
                <a:ea typeface="Hedley New 2"/>
                <a:cs typeface="Hedley New 2"/>
                <a:sym typeface="Hedley New 2"/>
              </a:rPr>
              <a:t>Foundation creates Clinical Research Network (</a:t>
            </a:r>
            <a:r>
              <a:rPr lang="en-US" sz="1099" dirty="0" err="1">
                <a:solidFill>
                  <a:srgbClr val="005371"/>
                </a:solidFill>
                <a:latin typeface="Hedley New 2"/>
                <a:ea typeface="Hedley New 2"/>
                <a:cs typeface="Hedley New 2"/>
                <a:sym typeface="Hedley New 2"/>
              </a:rPr>
              <a:t>PTClinResNet</a:t>
            </a:r>
            <a:r>
              <a:rPr lang="en-US" sz="1099" dirty="0">
                <a:solidFill>
                  <a:srgbClr val="005371"/>
                </a:solidFill>
                <a:latin typeface="Hedley New 2"/>
                <a:ea typeface="Hedley New 2"/>
                <a:cs typeface="Hedley New 2"/>
                <a:sym typeface="Hedley New 2"/>
              </a:rPr>
              <a:t>), a 3-year, $1.5M, multi-site study focused on 4 areas. </a:t>
            </a:r>
          </a:p>
        </p:txBody>
      </p:sp>
      <p:sp>
        <p:nvSpPr>
          <p:cNvPr id="23" name="TextBox 23"/>
          <p:cNvSpPr txBox="1"/>
          <p:nvPr/>
        </p:nvSpPr>
        <p:spPr>
          <a:xfrm>
            <a:off x="8285797" y="1777478"/>
            <a:ext cx="576262" cy="369460"/>
          </a:xfrm>
          <a:prstGeom prst="rect">
            <a:avLst/>
          </a:prstGeom>
        </p:spPr>
        <p:txBody>
          <a:bodyPr lIns="0" tIns="0" rIns="0" bIns="0" rtlCol="0" anchor="t">
            <a:spAutoFit/>
          </a:bodyPr>
          <a:lstStyle/>
          <a:p>
            <a:pPr algn="ctr">
              <a:lnSpc>
                <a:spcPts val="3220"/>
              </a:lnSpc>
            </a:pPr>
            <a:r>
              <a:rPr lang="en-US" sz="2000" dirty="0">
                <a:solidFill>
                  <a:srgbClr val="A2355C"/>
                </a:solidFill>
                <a:latin typeface="Hedley New 2"/>
                <a:ea typeface="Hedley New 2"/>
                <a:cs typeface="Hedley New 2"/>
                <a:sym typeface="Hedley New 2"/>
              </a:rPr>
              <a:t>2013</a:t>
            </a:r>
          </a:p>
        </p:txBody>
      </p:sp>
      <p:sp>
        <p:nvSpPr>
          <p:cNvPr id="24" name="AutoShape 24"/>
          <p:cNvSpPr/>
          <p:nvPr/>
        </p:nvSpPr>
        <p:spPr>
          <a:xfrm>
            <a:off x="8573928" y="3512216"/>
            <a:ext cx="18250" cy="1481834"/>
          </a:xfrm>
          <a:prstGeom prst="line">
            <a:avLst/>
          </a:prstGeom>
          <a:ln w="38100" cap="rnd">
            <a:solidFill>
              <a:srgbClr val="A2355C"/>
            </a:solidFill>
            <a:prstDash val="sysDot"/>
            <a:headEnd type="none" w="sm" len="sm"/>
            <a:tailEnd type="none" w="sm" len="sm"/>
          </a:ln>
        </p:spPr>
        <p:txBody>
          <a:bodyPr/>
          <a:lstStyle/>
          <a:p>
            <a:endParaRPr lang="en-US" dirty="0"/>
          </a:p>
        </p:txBody>
      </p:sp>
      <p:sp>
        <p:nvSpPr>
          <p:cNvPr id="26" name="AutoShape 26"/>
          <p:cNvSpPr/>
          <p:nvPr/>
        </p:nvSpPr>
        <p:spPr>
          <a:xfrm>
            <a:off x="5622968" y="3502692"/>
            <a:ext cx="166" cy="1410580"/>
          </a:xfrm>
          <a:prstGeom prst="line">
            <a:avLst/>
          </a:prstGeom>
          <a:ln w="38100" cap="rnd">
            <a:solidFill>
              <a:srgbClr val="50C4D0"/>
            </a:solidFill>
            <a:prstDash val="sysDot"/>
            <a:headEnd type="none" w="sm" len="sm"/>
            <a:tailEnd type="none" w="sm" len="sm"/>
          </a:ln>
        </p:spPr>
        <p:txBody>
          <a:bodyPr/>
          <a:lstStyle/>
          <a:p>
            <a:endParaRPr lang="en-US"/>
          </a:p>
        </p:txBody>
      </p:sp>
      <p:sp>
        <p:nvSpPr>
          <p:cNvPr id="27" name="AutoShape 27"/>
          <p:cNvSpPr/>
          <p:nvPr/>
        </p:nvSpPr>
        <p:spPr>
          <a:xfrm>
            <a:off x="2653755" y="3511710"/>
            <a:ext cx="0" cy="1781865"/>
          </a:xfrm>
          <a:prstGeom prst="line">
            <a:avLst/>
          </a:prstGeom>
          <a:ln w="38100" cap="rnd">
            <a:solidFill>
              <a:srgbClr val="005371"/>
            </a:solidFill>
            <a:prstDash val="sysDot"/>
            <a:headEnd type="none" w="sm" len="sm"/>
            <a:tailEnd type="none" w="sm" len="sm"/>
          </a:ln>
        </p:spPr>
        <p:txBody>
          <a:bodyPr/>
          <a:lstStyle/>
          <a:p>
            <a:endParaRPr 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9753600" cy="1315060"/>
            <a:chOff x="0" y="0"/>
            <a:chExt cx="3612444" cy="487059"/>
          </a:xfrm>
        </p:grpSpPr>
        <p:sp>
          <p:nvSpPr>
            <p:cNvPr id="3" name="Freeform 3"/>
            <p:cNvSpPr/>
            <p:nvPr/>
          </p:nvSpPr>
          <p:spPr>
            <a:xfrm>
              <a:off x="0" y="0"/>
              <a:ext cx="3612445" cy="487059"/>
            </a:xfrm>
            <a:custGeom>
              <a:avLst/>
              <a:gdLst/>
              <a:ahLst/>
              <a:cxnLst/>
              <a:rect l="l" t="t" r="r" b="b"/>
              <a:pathLst>
                <a:path w="3612445" h="487059">
                  <a:moveTo>
                    <a:pt x="0" y="0"/>
                  </a:moveTo>
                  <a:lnTo>
                    <a:pt x="3612445" y="0"/>
                  </a:lnTo>
                  <a:lnTo>
                    <a:pt x="3612445" y="487059"/>
                  </a:lnTo>
                  <a:lnTo>
                    <a:pt x="0" y="487059"/>
                  </a:lnTo>
                  <a:close/>
                </a:path>
              </a:pathLst>
            </a:custGeom>
            <a:solidFill>
              <a:srgbClr val="005371"/>
            </a:solidFill>
          </p:spPr>
          <p:txBody>
            <a:bodyPr/>
            <a:lstStyle/>
            <a:p>
              <a:endParaRPr lang="en-US"/>
            </a:p>
          </p:txBody>
        </p:sp>
        <p:sp>
          <p:nvSpPr>
            <p:cNvPr id="4" name="TextBox 4"/>
            <p:cNvSpPr txBox="1"/>
            <p:nvPr/>
          </p:nvSpPr>
          <p:spPr>
            <a:xfrm>
              <a:off x="0" y="-28575"/>
              <a:ext cx="3612444" cy="515634"/>
            </a:xfrm>
            <a:prstGeom prst="rect">
              <a:avLst/>
            </a:prstGeom>
          </p:spPr>
          <p:txBody>
            <a:bodyPr lIns="50800" tIns="50800" rIns="50800" bIns="50800" rtlCol="0" anchor="ctr"/>
            <a:lstStyle/>
            <a:p>
              <a:pPr algn="ctr">
                <a:lnSpc>
                  <a:spcPts val="1820"/>
                </a:lnSpc>
              </a:pPr>
              <a:endParaRPr/>
            </a:p>
          </p:txBody>
        </p:sp>
      </p:grpSp>
      <p:sp>
        <p:nvSpPr>
          <p:cNvPr id="5" name="AutoShape 5"/>
          <p:cNvSpPr/>
          <p:nvPr/>
        </p:nvSpPr>
        <p:spPr>
          <a:xfrm>
            <a:off x="15205" y="1979109"/>
            <a:ext cx="4080708" cy="11760"/>
          </a:xfrm>
          <a:prstGeom prst="line">
            <a:avLst/>
          </a:prstGeom>
          <a:ln w="38100" cap="flat">
            <a:solidFill>
              <a:srgbClr val="A2355C"/>
            </a:solidFill>
            <a:prstDash val="sysDot"/>
            <a:headEnd type="none" w="sm" len="sm"/>
            <a:tailEnd type="none" w="sm" len="sm"/>
          </a:ln>
        </p:spPr>
        <p:txBody>
          <a:bodyPr/>
          <a:lstStyle/>
          <a:p>
            <a:endParaRPr lang="en-US"/>
          </a:p>
        </p:txBody>
      </p:sp>
      <p:sp>
        <p:nvSpPr>
          <p:cNvPr id="6" name="Freeform 6"/>
          <p:cNvSpPr/>
          <p:nvPr/>
        </p:nvSpPr>
        <p:spPr>
          <a:xfrm>
            <a:off x="1129090" y="3617459"/>
            <a:ext cx="934071" cy="769441"/>
          </a:xfrm>
          <a:custGeom>
            <a:avLst/>
            <a:gdLst/>
            <a:ahLst/>
            <a:cxnLst/>
            <a:rect l="l" t="t" r="r" b="b"/>
            <a:pathLst>
              <a:path w="934071" h="769441">
                <a:moveTo>
                  <a:pt x="0" y="0"/>
                </a:moveTo>
                <a:lnTo>
                  <a:pt x="934071" y="0"/>
                </a:lnTo>
                <a:lnTo>
                  <a:pt x="934071" y="769441"/>
                </a:lnTo>
                <a:lnTo>
                  <a:pt x="0" y="769441"/>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7" name="Freeform 7"/>
          <p:cNvSpPr/>
          <p:nvPr/>
        </p:nvSpPr>
        <p:spPr>
          <a:xfrm>
            <a:off x="4209925" y="3718543"/>
            <a:ext cx="820719" cy="784812"/>
          </a:xfrm>
          <a:custGeom>
            <a:avLst/>
            <a:gdLst/>
            <a:ahLst/>
            <a:cxnLst/>
            <a:rect l="l" t="t" r="r" b="b"/>
            <a:pathLst>
              <a:path w="820719" h="784812">
                <a:moveTo>
                  <a:pt x="0" y="0"/>
                </a:moveTo>
                <a:lnTo>
                  <a:pt x="820719" y="0"/>
                </a:lnTo>
                <a:lnTo>
                  <a:pt x="820719" y="784812"/>
                </a:lnTo>
                <a:lnTo>
                  <a:pt x="0" y="784812"/>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8" name="Freeform 8"/>
          <p:cNvSpPr/>
          <p:nvPr/>
        </p:nvSpPr>
        <p:spPr>
          <a:xfrm>
            <a:off x="7519330" y="3658637"/>
            <a:ext cx="787585" cy="743283"/>
          </a:xfrm>
          <a:custGeom>
            <a:avLst/>
            <a:gdLst/>
            <a:ahLst/>
            <a:cxnLst/>
            <a:rect l="l" t="t" r="r" b="b"/>
            <a:pathLst>
              <a:path w="787585" h="743283">
                <a:moveTo>
                  <a:pt x="0" y="0"/>
                </a:moveTo>
                <a:lnTo>
                  <a:pt x="787585" y="0"/>
                </a:lnTo>
                <a:lnTo>
                  <a:pt x="787585" y="743283"/>
                </a:lnTo>
                <a:lnTo>
                  <a:pt x="0" y="74328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grpSp>
        <p:nvGrpSpPr>
          <p:cNvPr id="9" name="Group 9"/>
          <p:cNvGrpSpPr/>
          <p:nvPr/>
        </p:nvGrpSpPr>
        <p:grpSpPr>
          <a:xfrm>
            <a:off x="4095913" y="1315060"/>
            <a:ext cx="1048741" cy="1221242"/>
            <a:chOff x="1" y="-1"/>
            <a:chExt cx="1398322" cy="1628323"/>
          </a:xfrm>
        </p:grpSpPr>
        <p:sp>
          <p:nvSpPr>
            <p:cNvPr id="10" name="Freeform 10"/>
            <p:cNvSpPr/>
            <p:nvPr/>
          </p:nvSpPr>
          <p:spPr>
            <a:xfrm rot="5400000">
              <a:off x="-115000" y="115000"/>
              <a:ext cx="1628323" cy="1398322"/>
            </a:xfrm>
            <a:custGeom>
              <a:avLst/>
              <a:gdLst/>
              <a:ahLst/>
              <a:cxnLst/>
              <a:rect l="l" t="t" r="r" b="b"/>
              <a:pathLst>
                <a:path w="1628323" h="1398322">
                  <a:moveTo>
                    <a:pt x="0" y="0"/>
                  </a:moveTo>
                  <a:lnTo>
                    <a:pt x="1628322" y="0"/>
                  </a:lnTo>
                  <a:lnTo>
                    <a:pt x="1628322" y="1398322"/>
                  </a:lnTo>
                  <a:lnTo>
                    <a:pt x="0" y="1398322"/>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US"/>
            </a:p>
          </p:txBody>
        </p:sp>
        <p:sp>
          <p:nvSpPr>
            <p:cNvPr id="11" name="TextBox 11"/>
            <p:cNvSpPr txBox="1"/>
            <p:nvPr/>
          </p:nvSpPr>
          <p:spPr>
            <a:xfrm>
              <a:off x="279576" y="408464"/>
              <a:ext cx="813991" cy="492613"/>
            </a:xfrm>
            <a:prstGeom prst="rect">
              <a:avLst/>
            </a:prstGeom>
          </p:spPr>
          <p:txBody>
            <a:bodyPr lIns="0" tIns="0" rIns="0" bIns="0" rtlCol="0" anchor="t">
              <a:spAutoFit/>
            </a:bodyPr>
            <a:lstStyle/>
            <a:p>
              <a:pPr algn="ctr">
                <a:lnSpc>
                  <a:spcPts val="3220"/>
                </a:lnSpc>
              </a:pPr>
              <a:r>
                <a:rPr lang="en-US" sz="2000" dirty="0">
                  <a:solidFill>
                    <a:srgbClr val="50C4D0"/>
                  </a:solidFill>
                  <a:latin typeface="Hedley New 2"/>
                  <a:ea typeface="Hedley New 2"/>
                  <a:cs typeface="Hedley New 2"/>
                  <a:sym typeface="Hedley New 2"/>
                </a:rPr>
                <a:t>2025</a:t>
              </a:r>
            </a:p>
          </p:txBody>
        </p:sp>
      </p:grpSp>
      <p:sp>
        <p:nvSpPr>
          <p:cNvPr id="12" name="Freeform 12"/>
          <p:cNvSpPr/>
          <p:nvPr/>
        </p:nvSpPr>
        <p:spPr>
          <a:xfrm>
            <a:off x="3703833" y="5027245"/>
            <a:ext cx="2087367" cy="1156946"/>
          </a:xfrm>
          <a:custGeom>
            <a:avLst/>
            <a:gdLst/>
            <a:ahLst/>
            <a:cxnLst/>
            <a:rect l="l" t="t" r="r" b="b"/>
            <a:pathLst>
              <a:path w="1962865" h="996154">
                <a:moveTo>
                  <a:pt x="0" y="0"/>
                </a:moveTo>
                <a:lnTo>
                  <a:pt x="1962866" y="0"/>
                </a:lnTo>
                <a:lnTo>
                  <a:pt x="1962866" y="996155"/>
                </a:lnTo>
                <a:lnTo>
                  <a:pt x="0" y="996155"/>
                </a:lnTo>
                <a:lnTo>
                  <a:pt x="0" y="0"/>
                </a:lnTo>
                <a:close/>
              </a:path>
            </a:pathLst>
          </a:custGeom>
          <a:blipFill>
            <a:blip r:embed="rId10"/>
            <a:stretch>
              <a:fillRect/>
            </a:stretch>
          </a:blipFill>
        </p:spPr>
        <p:txBody>
          <a:bodyPr/>
          <a:lstStyle/>
          <a:p>
            <a:endParaRPr lang="en-US"/>
          </a:p>
        </p:txBody>
      </p:sp>
      <p:sp>
        <p:nvSpPr>
          <p:cNvPr id="13" name="Freeform 13"/>
          <p:cNvSpPr/>
          <p:nvPr/>
        </p:nvSpPr>
        <p:spPr>
          <a:xfrm>
            <a:off x="1398095" y="6042925"/>
            <a:ext cx="618166" cy="618166"/>
          </a:xfrm>
          <a:custGeom>
            <a:avLst/>
            <a:gdLst/>
            <a:ahLst/>
            <a:cxnLst/>
            <a:rect l="l" t="t" r="r" b="b"/>
            <a:pathLst>
              <a:path w="618166" h="618166">
                <a:moveTo>
                  <a:pt x="0" y="0"/>
                </a:moveTo>
                <a:lnTo>
                  <a:pt x="618166" y="0"/>
                </a:lnTo>
                <a:lnTo>
                  <a:pt x="618166" y="618166"/>
                </a:lnTo>
                <a:lnTo>
                  <a:pt x="0" y="618166"/>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endParaRPr lang="en-US"/>
          </a:p>
        </p:txBody>
      </p:sp>
      <p:sp>
        <p:nvSpPr>
          <p:cNvPr id="14" name="Freeform 14"/>
          <p:cNvSpPr/>
          <p:nvPr/>
        </p:nvSpPr>
        <p:spPr>
          <a:xfrm>
            <a:off x="4379672" y="6054490"/>
            <a:ext cx="689931" cy="689931"/>
          </a:xfrm>
          <a:custGeom>
            <a:avLst/>
            <a:gdLst/>
            <a:ahLst/>
            <a:cxnLst/>
            <a:rect l="l" t="t" r="r" b="b"/>
            <a:pathLst>
              <a:path w="689931" h="689931">
                <a:moveTo>
                  <a:pt x="0" y="0"/>
                </a:moveTo>
                <a:lnTo>
                  <a:pt x="689931" y="0"/>
                </a:lnTo>
                <a:lnTo>
                  <a:pt x="689931" y="689930"/>
                </a:lnTo>
                <a:lnTo>
                  <a:pt x="0" y="689930"/>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endParaRPr lang="en-US"/>
          </a:p>
        </p:txBody>
      </p:sp>
      <p:sp>
        <p:nvSpPr>
          <p:cNvPr id="15" name="Freeform 15"/>
          <p:cNvSpPr/>
          <p:nvPr/>
        </p:nvSpPr>
        <p:spPr>
          <a:xfrm>
            <a:off x="7616984" y="6042925"/>
            <a:ext cx="689931" cy="689931"/>
          </a:xfrm>
          <a:custGeom>
            <a:avLst/>
            <a:gdLst/>
            <a:ahLst/>
            <a:cxnLst/>
            <a:rect l="l" t="t" r="r" b="b"/>
            <a:pathLst>
              <a:path w="689931" h="689931">
                <a:moveTo>
                  <a:pt x="0" y="0"/>
                </a:moveTo>
                <a:lnTo>
                  <a:pt x="689931" y="0"/>
                </a:lnTo>
                <a:lnTo>
                  <a:pt x="689931" y="689931"/>
                </a:lnTo>
                <a:lnTo>
                  <a:pt x="0" y="689931"/>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endParaRPr lang="en-US"/>
          </a:p>
        </p:txBody>
      </p:sp>
      <p:sp>
        <p:nvSpPr>
          <p:cNvPr id="16" name="TextBox 16"/>
          <p:cNvSpPr txBox="1"/>
          <p:nvPr/>
        </p:nvSpPr>
        <p:spPr>
          <a:xfrm>
            <a:off x="361130" y="325863"/>
            <a:ext cx="7116222" cy="710960"/>
          </a:xfrm>
          <a:prstGeom prst="rect">
            <a:avLst/>
          </a:prstGeom>
        </p:spPr>
        <p:txBody>
          <a:bodyPr lIns="0" tIns="0" rIns="0" bIns="0" rtlCol="0" anchor="t">
            <a:spAutoFit/>
          </a:bodyPr>
          <a:lstStyle/>
          <a:p>
            <a:pPr algn="l">
              <a:lnSpc>
                <a:spcPts val="5479"/>
              </a:lnSpc>
            </a:pPr>
            <a:r>
              <a:rPr lang="en-US" sz="4981">
                <a:solidFill>
                  <a:srgbClr val="FDFDFD"/>
                </a:solidFill>
                <a:latin typeface="Hedley New 1"/>
                <a:ea typeface="Hedley New 1"/>
                <a:cs typeface="Hedley New 1"/>
                <a:sym typeface="Hedley New 1"/>
              </a:rPr>
              <a:t>WHERE WE ARE TODAY</a:t>
            </a:r>
          </a:p>
        </p:txBody>
      </p:sp>
      <p:sp>
        <p:nvSpPr>
          <p:cNvPr id="17" name="TextBox 17"/>
          <p:cNvSpPr txBox="1"/>
          <p:nvPr/>
        </p:nvSpPr>
        <p:spPr>
          <a:xfrm>
            <a:off x="361130" y="4503355"/>
            <a:ext cx="2395816" cy="512961"/>
          </a:xfrm>
          <a:prstGeom prst="rect">
            <a:avLst/>
          </a:prstGeom>
        </p:spPr>
        <p:txBody>
          <a:bodyPr lIns="0" tIns="0" rIns="0" bIns="0" rtlCol="0" anchor="t">
            <a:spAutoFit/>
          </a:bodyPr>
          <a:lstStyle/>
          <a:p>
            <a:pPr algn="ctr">
              <a:lnSpc>
                <a:spcPts val="1962"/>
              </a:lnSpc>
            </a:pPr>
            <a:r>
              <a:rPr lang="en-US" sz="1700" dirty="0">
                <a:solidFill>
                  <a:srgbClr val="A2355C"/>
                </a:solidFill>
                <a:latin typeface="Hedley New 1"/>
                <a:ea typeface="Hedley New 1"/>
                <a:cs typeface="Hedley New 1"/>
                <a:sym typeface="Hedley New 1"/>
              </a:rPr>
              <a:t>&gt;$23.4 million in funding awarded</a:t>
            </a:r>
          </a:p>
        </p:txBody>
      </p:sp>
      <p:sp>
        <p:nvSpPr>
          <p:cNvPr id="18" name="TextBox 18"/>
          <p:cNvSpPr txBox="1"/>
          <p:nvPr/>
        </p:nvSpPr>
        <p:spPr>
          <a:xfrm>
            <a:off x="3594937" y="4503355"/>
            <a:ext cx="2087367" cy="512961"/>
          </a:xfrm>
          <a:prstGeom prst="rect">
            <a:avLst/>
          </a:prstGeom>
        </p:spPr>
        <p:txBody>
          <a:bodyPr lIns="0" tIns="0" rIns="0" bIns="0" rtlCol="0" anchor="t">
            <a:spAutoFit/>
          </a:bodyPr>
          <a:lstStyle/>
          <a:p>
            <a:pPr algn="ctr">
              <a:lnSpc>
                <a:spcPts val="1962"/>
              </a:lnSpc>
            </a:pPr>
            <a:r>
              <a:rPr lang="en-US" sz="1700" dirty="0">
                <a:solidFill>
                  <a:srgbClr val="A2355C"/>
                </a:solidFill>
                <a:latin typeface="Hedley New 1"/>
                <a:ea typeface="Hedley New 1"/>
                <a:cs typeface="Hedley New 1"/>
                <a:sym typeface="Hedley New 1"/>
              </a:rPr>
              <a:t>&gt;700 researchers funded</a:t>
            </a:r>
          </a:p>
        </p:txBody>
      </p:sp>
      <p:sp>
        <p:nvSpPr>
          <p:cNvPr id="19" name="TextBox 19"/>
          <p:cNvSpPr txBox="1"/>
          <p:nvPr/>
        </p:nvSpPr>
        <p:spPr>
          <a:xfrm>
            <a:off x="6072646" y="4545051"/>
            <a:ext cx="3680954" cy="769441"/>
          </a:xfrm>
          <a:prstGeom prst="rect">
            <a:avLst/>
          </a:prstGeom>
        </p:spPr>
        <p:txBody>
          <a:bodyPr lIns="0" tIns="0" rIns="0" bIns="0" rtlCol="0" anchor="t">
            <a:spAutoFit/>
          </a:bodyPr>
          <a:lstStyle/>
          <a:p>
            <a:pPr algn="ctr">
              <a:lnSpc>
                <a:spcPts val="1962"/>
              </a:lnSpc>
            </a:pPr>
            <a:r>
              <a:rPr lang="en-US" sz="1700" dirty="0">
                <a:solidFill>
                  <a:srgbClr val="A2355C"/>
                </a:solidFill>
                <a:latin typeface="Hedley New 1"/>
                <a:ea typeface="Hedley New 1"/>
                <a:cs typeface="Hedley New 1"/>
                <a:sym typeface="Hedley New 1"/>
              </a:rPr>
              <a:t>&gt;$930 million in follow-on funding awarded to Foundation-funded researchers</a:t>
            </a:r>
          </a:p>
        </p:txBody>
      </p:sp>
      <p:sp>
        <p:nvSpPr>
          <p:cNvPr id="20" name="TextBox 20"/>
          <p:cNvSpPr txBox="1"/>
          <p:nvPr/>
        </p:nvSpPr>
        <p:spPr>
          <a:xfrm>
            <a:off x="110397" y="2627466"/>
            <a:ext cx="9532806" cy="830997"/>
          </a:xfrm>
          <a:prstGeom prst="rect">
            <a:avLst/>
          </a:prstGeom>
        </p:spPr>
        <p:txBody>
          <a:bodyPr wrap="square" lIns="0" tIns="0" rIns="0" bIns="0" rtlCol="0" anchor="t">
            <a:spAutoFit/>
          </a:bodyPr>
          <a:lstStyle/>
          <a:p>
            <a:pPr algn="ctr">
              <a:spcBef>
                <a:spcPts val="600"/>
              </a:spcBef>
            </a:pPr>
            <a:r>
              <a:rPr lang="en-US" dirty="0">
                <a:solidFill>
                  <a:srgbClr val="005371"/>
                </a:solidFill>
                <a:latin typeface="Hedley New 2"/>
                <a:ea typeface="Hedley New 2"/>
                <a:cs typeface="Hedley New 2"/>
                <a:sym typeface="Hedley New 2"/>
              </a:rPr>
              <a:t>Researchers who began their careers with Foundation funding have established an evidence base the profession now regularly relies on to treat patients and demonstrate the value of physical therapy to all stakeholders. </a:t>
            </a:r>
          </a:p>
        </p:txBody>
      </p:sp>
      <p:sp>
        <p:nvSpPr>
          <p:cNvPr id="21" name="TextBox 21"/>
          <p:cNvSpPr txBox="1"/>
          <p:nvPr/>
        </p:nvSpPr>
        <p:spPr>
          <a:xfrm>
            <a:off x="3622510" y="6780907"/>
            <a:ext cx="2395816" cy="501396"/>
          </a:xfrm>
          <a:prstGeom prst="rect">
            <a:avLst/>
          </a:prstGeom>
        </p:spPr>
        <p:txBody>
          <a:bodyPr lIns="0" tIns="0" rIns="0" bIns="0" rtlCol="0" anchor="t">
            <a:spAutoFit/>
          </a:bodyPr>
          <a:lstStyle/>
          <a:p>
            <a:pPr algn="ctr">
              <a:lnSpc>
                <a:spcPts val="1962"/>
              </a:lnSpc>
            </a:pPr>
            <a:r>
              <a:rPr lang="en-US" sz="1800" dirty="0">
                <a:solidFill>
                  <a:srgbClr val="A2355C"/>
                </a:solidFill>
                <a:latin typeface="Hedley New 1"/>
                <a:ea typeface="Hedley New 1"/>
                <a:cs typeface="Hedley New 1"/>
                <a:sym typeface="Hedley New 1"/>
              </a:rPr>
              <a:t>400 scientific abstracts presented </a:t>
            </a:r>
          </a:p>
        </p:txBody>
      </p:sp>
      <p:sp>
        <p:nvSpPr>
          <p:cNvPr id="22" name="TextBox 22"/>
          <p:cNvSpPr txBox="1"/>
          <p:nvPr/>
        </p:nvSpPr>
        <p:spPr>
          <a:xfrm>
            <a:off x="6775488" y="6744421"/>
            <a:ext cx="2468328" cy="501396"/>
          </a:xfrm>
          <a:prstGeom prst="rect">
            <a:avLst/>
          </a:prstGeom>
        </p:spPr>
        <p:txBody>
          <a:bodyPr lIns="0" tIns="0" rIns="0" bIns="0" rtlCol="0" anchor="t">
            <a:spAutoFit/>
          </a:bodyPr>
          <a:lstStyle/>
          <a:p>
            <a:pPr algn="ctr">
              <a:lnSpc>
                <a:spcPts val="1962"/>
              </a:lnSpc>
            </a:pPr>
            <a:r>
              <a:rPr lang="en-US" sz="1800" dirty="0">
                <a:solidFill>
                  <a:srgbClr val="A2355C"/>
                </a:solidFill>
                <a:latin typeface="Hedley New 1"/>
                <a:ea typeface="Hedley New 1"/>
                <a:cs typeface="Hedley New 1"/>
                <a:sym typeface="Hedley New 1"/>
              </a:rPr>
              <a:t>28 trainees trained in health services research </a:t>
            </a:r>
          </a:p>
        </p:txBody>
      </p:sp>
      <p:sp>
        <p:nvSpPr>
          <p:cNvPr id="23" name="TextBox 23"/>
          <p:cNvSpPr txBox="1"/>
          <p:nvPr/>
        </p:nvSpPr>
        <p:spPr>
          <a:xfrm>
            <a:off x="430757" y="6732856"/>
            <a:ext cx="2395816" cy="512961"/>
          </a:xfrm>
          <a:prstGeom prst="rect">
            <a:avLst/>
          </a:prstGeom>
        </p:spPr>
        <p:txBody>
          <a:bodyPr wrap="square" lIns="0" tIns="0" rIns="0" bIns="0" rtlCol="0" anchor="t">
            <a:spAutoFit/>
          </a:bodyPr>
          <a:lstStyle/>
          <a:p>
            <a:pPr algn="ctr">
              <a:lnSpc>
                <a:spcPts val="1962"/>
              </a:lnSpc>
            </a:pPr>
            <a:r>
              <a:rPr lang="en-US" sz="1800" dirty="0">
                <a:solidFill>
                  <a:srgbClr val="A2355C"/>
                </a:solidFill>
                <a:latin typeface="Hedley New 1"/>
                <a:ea typeface="Hedley New 1"/>
                <a:cs typeface="Hedley New 1"/>
                <a:sym typeface="Hedley New 1"/>
              </a:rPr>
              <a:t>453 peer reviewed publications submitted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9753600" cy="1315060"/>
            <a:chOff x="0" y="0"/>
            <a:chExt cx="3612444" cy="487059"/>
          </a:xfrm>
        </p:grpSpPr>
        <p:sp>
          <p:nvSpPr>
            <p:cNvPr id="3" name="Freeform 3"/>
            <p:cNvSpPr/>
            <p:nvPr/>
          </p:nvSpPr>
          <p:spPr>
            <a:xfrm>
              <a:off x="0" y="0"/>
              <a:ext cx="3612445" cy="487059"/>
            </a:xfrm>
            <a:custGeom>
              <a:avLst/>
              <a:gdLst/>
              <a:ahLst/>
              <a:cxnLst/>
              <a:rect l="l" t="t" r="r" b="b"/>
              <a:pathLst>
                <a:path w="3612445" h="487059">
                  <a:moveTo>
                    <a:pt x="0" y="0"/>
                  </a:moveTo>
                  <a:lnTo>
                    <a:pt x="3612445" y="0"/>
                  </a:lnTo>
                  <a:lnTo>
                    <a:pt x="3612445" y="487059"/>
                  </a:lnTo>
                  <a:lnTo>
                    <a:pt x="0" y="487059"/>
                  </a:lnTo>
                  <a:close/>
                </a:path>
              </a:pathLst>
            </a:custGeom>
            <a:solidFill>
              <a:srgbClr val="005371"/>
            </a:solidFill>
          </p:spPr>
          <p:txBody>
            <a:bodyPr/>
            <a:lstStyle/>
            <a:p>
              <a:endParaRPr lang="en-US"/>
            </a:p>
          </p:txBody>
        </p:sp>
        <p:sp>
          <p:nvSpPr>
            <p:cNvPr id="4" name="TextBox 4"/>
            <p:cNvSpPr txBox="1"/>
            <p:nvPr/>
          </p:nvSpPr>
          <p:spPr>
            <a:xfrm>
              <a:off x="0" y="-28575"/>
              <a:ext cx="3612444" cy="515634"/>
            </a:xfrm>
            <a:prstGeom prst="rect">
              <a:avLst/>
            </a:prstGeom>
          </p:spPr>
          <p:txBody>
            <a:bodyPr lIns="50800" tIns="50800" rIns="50800" bIns="50800" rtlCol="0" anchor="ctr"/>
            <a:lstStyle/>
            <a:p>
              <a:pPr algn="ctr">
                <a:lnSpc>
                  <a:spcPts val="1820"/>
                </a:lnSpc>
              </a:pPr>
              <a:endParaRPr/>
            </a:p>
          </p:txBody>
        </p:sp>
      </p:grpSp>
      <p:sp>
        <p:nvSpPr>
          <p:cNvPr id="5" name="AutoShape 5"/>
          <p:cNvSpPr/>
          <p:nvPr/>
        </p:nvSpPr>
        <p:spPr>
          <a:xfrm flipV="1">
            <a:off x="0" y="2827852"/>
            <a:ext cx="8568071" cy="17087"/>
          </a:xfrm>
          <a:prstGeom prst="line">
            <a:avLst/>
          </a:prstGeom>
          <a:ln w="38100" cap="flat">
            <a:solidFill>
              <a:srgbClr val="A2355C"/>
            </a:solidFill>
            <a:prstDash val="sysDot"/>
            <a:headEnd type="none" w="sm" len="sm"/>
            <a:tailEnd type="none" w="sm" len="sm"/>
          </a:ln>
        </p:spPr>
        <p:txBody>
          <a:bodyPr/>
          <a:lstStyle/>
          <a:p>
            <a:endParaRPr lang="en-US"/>
          </a:p>
        </p:txBody>
      </p:sp>
      <p:sp>
        <p:nvSpPr>
          <p:cNvPr id="6" name="Freeform 6"/>
          <p:cNvSpPr/>
          <p:nvPr/>
        </p:nvSpPr>
        <p:spPr>
          <a:xfrm rot="5400000">
            <a:off x="8481821" y="2303482"/>
            <a:ext cx="1221242" cy="1048741"/>
          </a:xfrm>
          <a:custGeom>
            <a:avLst/>
            <a:gdLst/>
            <a:ahLst/>
            <a:cxnLst/>
            <a:rect l="l" t="t" r="r" b="b"/>
            <a:pathLst>
              <a:path w="1221242" h="1048741">
                <a:moveTo>
                  <a:pt x="0" y="0"/>
                </a:moveTo>
                <a:lnTo>
                  <a:pt x="1221242" y="0"/>
                </a:lnTo>
                <a:lnTo>
                  <a:pt x="1221242" y="1048742"/>
                </a:lnTo>
                <a:lnTo>
                  <a:pt x="0" y="104874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7" name="Freeform 7"/>
          <p:cNvSpPr/>
          <p:nvPr/>
        </p:nvSpPr>
        <p:spPr>
          <a:xfrm>
            <a:off x="446531" y="5364701"/>
            <a:ext cx="2486712" cy="1656772"/>
          </a:xfrm>
          <a:custGeom>
            <a:avLst/>
            <a:gdLst/>
            <a:ahLst/>
            <a:cxnLst/>
            <a:rect l="l" t="t" r="r" b="b"/>
            <a:pathLst>
              <a:path w="2486712" h="1656772">
                <a:moveTo>
                  <a:pt x="0" y="0"/>
                </a:moveTo>
                <a:lnTo>
                  <a:pt x="2486713" y="0"/>
                </a:lnTo>
                <a:lnTo>
                  <a:pt x="2486713" y="1656772"/>
                </a:lnTo>
                <a:lnTo>
                  <a:pt x="0" y="1656772"/>
                </a:lnTo>
                <a:lnTo>
                  <a:pt x="0" y="0"/>
                </a:lnTo>
                <a:close/>
              </a:path>
            </a:pathLst>
          </a:custGeom>
          <a:blipFill>
            <a:blip r:embed="rId4"/>
            <a:stretch>
              <a:fillRect/>
            </a:stretch>
          </a:blipFill>
        </p:spPr>
        <p:txBody>
          <a:bodyPr/>
          <a:lstStyle/>
          <a:p>
            <a:endParaRPr lang="en-US"/>
          </a:p>
        </p:txBody>
      </p:sp>
      <p:sp>
        <p:nvSpPr>
          <p:cNvPr id="8" name="Freeform 8"/>
          <p:cNvSpPr/>
          <p:nvPr/>
        </p:nvSpPr>
        <p:spPr>
          <a:xfrm>
            <a:off x="3844114" y="5364701"/>
            <a:ext cx="1764005" cy="1764005"/>
          </a:xfrm>
          <a:custGeom>
            <a:avLst/>
            <a:gdLst/>
            <a:ahLst/>
            <a:cxnLst/>
            <a:rect l="l" t="t" r="r" b="b"/>
            <a:pathLst>
              <a:path w="1764005" h="1764005">
                <a:moveTo>
                  <a:pt x="0" y="0"/>
                </a:moveTo>
                <a:lnTo>
                  <a:pt x="1764006" y="0"/>
                </a:lnTo>
                <a:lnTo>
                  <a:pt x="1764006" y="1764006"/>
                </a:lnTo>
                <a:lnTo>
                  <a:pt x="0" y="1764006"/>
                </a:lnTo>
                <a:lnTo>
                  <a:pt x="0" y="0"/>
                </a:lnTo>
                <a:close/>
              </a:path>
            </a:pathLst>
          </a:custGeom>
          <a:blipFill>
            <a:blip r:embed="rId5"/>
            <a:stretch>
              <a:fillRect/>
            </a:stretch>
          </a:blipFill>
        </p:spPr>
        <p:txBody>
          <a:bodyPr/>
          <a:lstStyle/>
          <a:p>
            <a:endParaRPr lang="en-US"/>
          </a:p>
        </p:txBody>
      </p:sp>
      <p:sp>
        <p:nvSpPr>
          <p:cNvPr id="9" name="TextBox 9"/>
          <p:cNvSpPr txBox="1"/>
          <p:nvPr/>
        </p:nvSpPr>
        <p:spPr>
          <a:xfrm>
            <a:off x="361130" y="325863"/>
            <a:ext cx="5504271" cy="710960"/>
          </a:xfrm>
          <a:prstGeom prst="rect">
            <a:avLst/>
          </a:prstGeom>
        </p:spPr>
        <p:txBody>
          <a:bodyPr lIns="0" tIns="0" rIns="0" bIns="0" rtlCol="0" anchor="t">
            <a:spAutoFit/>
          </a:bodyPr>
          <a:lstStyle/>
          <a:p>
            <a:pPr algn="l">
              <a:lnSpc>
                <a:spcPts val="5479"/>
              </a:lnSpc>
            </a:pPr>
            <a:r>
              <a:rPr lang="en-US" sz="4981">
                <a:solidFill>
                  <a:srgbClr val="FDFDFD"/>
                </a:solidFill>
                <a:latin typeface="Hedley New 1"/>
                <a:ea typeface="Hedley New 1"/>
                <a:cs typeface="Hedley New 1"/>
                <a:sym typeface="Hedley New 1"/>
              </a:rPr>
              <a:t>OUR FUTURE </a:t>
            </a:r>
          </a:p>
        </p:txBody>
      </p:sp>
      <p:sp>
        <p:nvSpPr>
          <p:cNvPr id="10" name="TextBox 10"/>
          <p:cNvSpPr txBox="1"/>
          <p:nvPr/>
        </p:nvSpPr>
        <p:spPr>
          <a:xfrm>
            <a:off x="8777753" y="2480717"/>
            <a:ext cx="610493" cy="497839"/>
          </a:xfrm>
          <a:prstGeom prst="rect">
            <a:avLst/>
          </a:prstGeom>
        </p:spPr>
        <p:txBody>
          <a:bodyPr lIns="0" tIns="0" rIns="0" bIns="0" rtlCol="0" anchor="t">
            <a:spAutoFit/>
          </a:bodyPr>
          <a:lstStyle/>
          <a:p>
            <a:pPr algn="ctr">
              <a:lnSpc>
                <a:spcPts val="1960"/>
              </a:lnSpc>
            </a:pPr>
            <a:r>
              <a:rPr lang="en-US" sz="1400">
                <a:solidFill>
                  <a:srgbClr val="50C4D0"/>
                </a:solidFill>
                <a:latin typeface="Hedley New 2"/>
                <a:ea typeface="Hedley New 2"/>
                <a:cs typeface="Hedley New 2"/>
                <a:sym typeface="Hedley New 2"/>
              </a:rPr>
              <a:t>2025 &amp; beyond</a:t>
            </a:r>
          </a:p>
        </p:txBody>
      </p:sp>
      <p:sp>
        <p:nvSpPr>
          <p:cNvPr id="11" name="TextBox 11"/>
          <p:cNvSpPr txBox="1"/>
          <p:nvPr/>
        </p:nvSpPr>
        <p:spPr>
          <a:xfrm>
            <a:off x="121840" y="1514320"/>
            <a:ext cx="9631760" cy="879474"/>
          </a:xfrm>
          <a:prstGeom prst="rect">
            <a:avLst/>
          </a:prstGeom>
        </p:spPr>
        <p:txBody>
          <a:bodyPr lIns="0" tIns="0" rIns="0" bIns="0" rtlCol="0" anchor="t">
            <a:spAutoFit/>
          </a:bodyPr>
          <a:lstStyle/>
          <a:p>
            <a:pPr algn="ctr">
              <a:lnSpc>
                <a:spcPts val="3500"/>
              </a:lnSpc>
              <a:spcBef>
                <a:spcPct val="0"/>
              </a:spcBef>
            </a:pPr>
            <a:r>
              <a:rPr lang="en-US" sz="2500">
                <a:solidFill>
                  <a:srgbClr val="005371"/>
                </a:solidFill>
                <a:latin typeface="Hedley New 2"/>
                <a:ea typeface="Hedley New 2"/>
                <a:cs typeface="Hedley New 2"/>
                <a:sym typeface="Hedley New 2"/>
              </a:rPr>
              <a:t>Investing in physical therapy research today will yield lasting benefits for the profession for decades to come. </a:t>
            </a:r>
          </a:p>
        </p:txBody>
      </p:sp>
      <p:sp>
        <p:nvSpPr>
          <p:cNvPr id="12" name="TextBox 12"/>
          <p:cNvSpPr txBox="1"/>
          <p:nvPr/>
        </p:nvSpPr>
        <p:spPr>
          <a:xfrm>
            <a:off x="3528208" y="3803411"/>
            <a:ext cx="2395816" cy="1183259"/>
          </a:xfrm>
          <a:prstGeom prst="rect">
            <a:avLst/>
          </a:prstGeom>
        </p:spPr>
        <p:txBody>
          <a:bodyPr lIns="0" tIns="0" rIns="0" bIns="0" rtlCol="0" anchor="t">
            <a:spAutoFit/>
          </a:bodyPr>
          <a:lstStyle/>
          <a:p>
            <a:pPr algn="ctr">
              <a:lnSpc>
                <a:spcPts val="2398"/>
              </a:lnSpc>
            </a:pPr>
            <a:r>
              <a:rPr lang="en-US" sz="2200" dirty="0">
                <a:solidFill>
                  <a:srgbClr val="A2355C"/>
                </a:solidFill>
                <a:latin typeface="Hedley New 1"/>
                <a:ea typeface="Hedley New 1"/>
                <a:cs typeface="Hedley New 1"/>
                <a:sym typeface="Hedley New 1"/>
              </a:rPr>
              <a:t>Building health services evidence base in physical therapy </a:t>
            </a:r>
          </a:p>
        </p:txBody>
      </p:sp>
      <p:sp>
        <p:nvSpPr>
          <p:cNvPr id="13" name="TextBox 13"/>
          <p:cNvSpPr txBox="1"/>
          <p:nvPr/>
        </p:nvSpPr>
        <p:spPr>
          <a:xfrm>
            <a:off x="6353541" y="3775659"/>
            <a:ext cx="3112183" cy="1478534"/>
          </a:xfrm>
          <a:prstGeom prst="rect">
            <a:avLst/>
          </a:prstGeom>
        </p:spPr>
        <p:txBody>
          <a:bodyPr lIns="0" tIns="0" rIns="0" bIns="0" rtlCol="0" anchor="t">
            <a:spAutoFit/>
          </a:bodyPr>
          <a:lstStyle/>
          <a:p>
            <a:pPr algn="ctr">
              <a:lnSpc>
                <a:spcPts val="2398"/>
              </a:lnSpc>
            </a:pPr>
            <a:r>
              <a:rPr lang="en-US" sz="2200">
                <a:solidFill>
                  <a:srgbClr val="A2355C"/>
                </a:solidFill>
                <a:latin typeface="Hedley New 1"/>
                <a:ea typeface="Hedley New 1"/>
                <a:cs typeface="Hedley New 1"/>
                <a:sym typeface="Hedley New 1"/>
              </a:rPr>
              <a:t>Supporting cost-effectiveness research to demonstrate value of physical therapy to payers and policymakers</a:t>
            </a:r>
          </a:p>
        </p:txBody>
      </p:sp>
      <p:sp>
        <p:nvSpPr>
          <p:cNvPr id="14" name="TextBox 14"/>
          <p:cNvSpPr txBox="1"/>
          <p:nvPr/>
        </p:nvSpPr>
        <p:spPr>
          <a:xfrm>
            <a:off x="525621" y="3775659"/>
            <a:ext cx="2407622" cy="1183259"/>
          </a:xfrm>
          <a:prstGeom prst="rect">
            <a:avLst/>
          </a:prstGeom>
        </p:spPr>
        <p:txBody>
          <a:bodyPr lIns="0" tIns="0" rIns="0" bIns="0" rtlCol="0" anchor="t">
            <a:spAutoFit/>
          </a:bodyPr>
          <a:lstStyle/>
          <a:p>
            <a:pPr algn="ctr">
              <a:lnSpc>
                <a:spcPts val="2398"/>
              </a:lnSpc>
            </a:pPr>
            <a:r>
              <a:rPr lang="en-US" sz="2200" dirty="0">
                <a:solidFill>
                  <a:srgbClr val="A2355C"/>
                </a:solidFill>
                <a:latin typeface="Hedley New 1"/>
                <a:ea typeface="Hedley New 1"/>
                <a:cs typeface="Hedley New 1"/>
                <a:sym typeface="Hedley New 1"/>
              </a:rPr>
              <a:t>Developing the next generation of physical therapist researchers</a:t>
            </a:r>
          </a:p>
        </p:txBody>
      </p:sp>
      <p:sp>
        <p:nvSpPr>
          <p:cNvPr id="15" name="TextBox 15"/>
          <p:cNvSpPr txBox="1"/>
          <p:nvPr/>
        </p:nvSpPr>
        <p:spPr>
          <a:xfrm>
            <a:off x="1270316" y="3091765"/>
            <a:ext cx="7176208" cy="464820"/>
          </a:xfrm>
          <a:prstGeom prst="rect">
            <a:avLst/>
          </a:prstGeom>
        </p:spPr>
        <p:txBody>
          <a:bodyPr wrap="square" lIns="0" tIns="0" rIns="0" bIns="0" rtlCol="0" anchor="t">
            <a:spAutoFit/>
          </a:bodyPr>
          <a:lstStyle/>
          <a:p>
            <a:pPr algn="ctr">
              <a:lnSpc>
                <a:spcPts val="3780"/>
              </a:lnSpc>
              <a:spcBef>
                <a:spcPct val="0"/>
              </a:spcBef>
            </a:pPr>
            <a:r>
              <a:rPr lang="en-US" sz="2700" dirty="0">
                <a:solidFill>
                  <a:srgbClr val="005371"/>
                </a:solidFill>
                <a:latin typeface="Hedley New 1"/>
                <a:ea typeface="Hedley New 1"/>
                <a:cs typeface="Hedley New 1"/>
                <a:sym typeface="Hedley New 1"/>
              </a:rPr>
              <a:t>The future of Foundation funding includes:</a:t>
            </a:r>
          </a:p>
        </p:txBody>
      </p:sp>
      <p:sp>
        <p:nvSpPr>
          <p:cNvPr id="16" name="Freeform 16"/>
          <p:cNvSpPr/>
          <p:nvPr/>
        </p:nvSpPr>
        <p:spPr>
          <a:xfrm>
            <a:off x="6474903" y="5397068"/>
            <a:ext cx="2856334" cy="1656772"/>
          </a:xfrm>
          <a:custGeom>
            <a:avLst/>
            <a:gdLst/>
            <a:ahLst/>
            <a:cxnLst/>
            <a:rect l="l" t="t" r="r" b="b"/>
            <a:pathLst>
              <a:path w="2856334" h="1656772">
                <a:moveTo>
                  <a:pt x="0" y="0"/>
                </a:moveTo>
                <a:lnTo>
                  <a:pt x="2856334" y="0"/>
                </a:lnTo>
                <a:lnTo>
                  <a:pt x="2856334" y="1656772"/>
                </a:lnTo>
                <a:lnTo>
                  <a:pt x="0" y="1656772"/>
                </a:lnTo>
                <a:lnTo>
                  <a:pt x="0" y="0"/>
                </a:lnTo>
                <a:close/>
              </a:path>
            </a:pathLst>
          </a:custGeom>
          <a:blipFill>
            <a:blip r:embed="rId6"/>
            <a:stretch>
              <a:fillRect/>
            </a:stretch>
          </a:blipFill>
        </p:spPr>
        <p:txBody>
          <a:bodyPr/>
          <a:lstStyle/>
          <a:p>
            <a:endParaRPr 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005371"/>
        </a:solidFill>
        <a:effectLst/>
      </p:bgPr>
    </p:bg>
    <p:spTree>
      <p:nvGrpSpPr>
        <p:cNvPr id="1" name=""/>
        <p:cNvGrpSpPr/>
        <p:nvPr/>
      </p:nvGrpSpPr>
      <p:grpSpPr>
        <a:xfrm>
          <a:off x="0" y="0"/>
          <a:ext cx="0" cy="0"/>
          <a:chOff x="0" y="0"/>
          <a:chExt cx="0" cy="0"/>
        </a:xfrm>
      </p:grpSpPr>
      <p:sp>
        <p:nvSpPr>
          <p:cNvPr id="2" name="Freeform 2"/>
          <p:cNvSpPr/>
          <p:nvPr/>
        </p:nvSpPr>
        <p:spPr>
          <a:xfrm>
            <a:off x="7391400" y="412178"/>
            <a:ext cx="2134096" cy="2926501"/>
          </a:xfrm>
          <a:custGeom>
            <a:avLst/>
            <a:gdLst/>
            <a:ahLst/>
            <a:cxnLst/>
            <a:rect l="l" t="t" r="r" b="b"/>
            <a:pathLst>
              <a:path w="1852877" h="2470502">
                <a:moveTo>
                  <a:pt x="0" y="0"/>
                </a:moveTo>
                <a:lnTo>
                  <a:pt x="1852876" y="0"/>
                </a:lnTo>
                <a:lnTo>
                  <a:pt x="1852876" y="2470503"/>
                </a:lnTo>
                <a:lnTo>
                  <a:pt x="0" y="2470503"/>
                </a:lnTo>
                <a:lnTo>
                  <a:pt x="0" y="0"/>
                </a:lnTo>
                <a:close/>
              </a:path>
            </a:pathLst>
          </a:custGeom>
          <a:blipFill>
            <a:blip r:embed="rId2"/>
            <a:stretch>
              <a:fillRect/>
            </a:stretch>
          </a:blipFill>
        </p:spPr>
        <p:txBody>
          <a:bodyPr/>
          <a:lstStyle/>
          <a:p>
            <a:endParaRPr lang="en-US"/>
          </a:p>
        </p:txBody>
      </p:sp>
      <p:sp>
        <p:nvSpPr>
          <p:cNvPr id="3" name="Freeform 3"/>
          <p:cNvSpPr/>
          <p:nvPr/>
        </p:nvSpPr>
        <p:spPr>
          <a:xfrm>
            <a:off x="5105400" y="4196795"/>
            <a:ext cx="3505200" cy="2534114"/>
          </a:xfrm>
          <a:custGeom>
            <a:avLst/>
            <a:gdLst/>
            <a:ahLst/>
            <a:cxnLst/>
            <a:rect l="l" t="t" r="r" b="b"/>
            <a:pathLst>
              <a:path w="2843434" h="2134158">
                <a:moveTo>
                  <a:pt x="0" y="0"/>
                </a:moveTo>
                <a:lnTo>
                  <a:pt x="2843433" y="0"/>
                </a:lnTo>
                <a:lnTo>
                  <a:pt x="2843433" y="2134158"/>
                </a:lnTo>
                <a:lnTo>
                  <a:pt x="0" y="2134158"/>
                </a:lnTo>
                <a:lnTo>
                  <a:pt x="0" y="0"/>
                </a:lnTo>
                <a:close/>
              </a:path>
            </a:pathLst>
          </a:custGeom>
          <a:blipFill>
            <a:blip r:embed="rId3"/>
            <a:stretch>
              <a:fillRect/>
            </a:stretch>
          </a:blipFill>
        </p:spPr>
        <p:txBody>
          <a:bodyPr/>
          <a:lstStyle/>
          <a:p>
            <a:endParaRPr lang="en-US"/>
          </a:p>
        </p:txBody>
      </p:sp>
      <p:sp>
        <p:nvSpPr>
          <p:cNvPr id="4" name="TextBox 4"/>
          <p:cNvSpPr txBox="1"/>
          <p:nvPr/>
        </p:nvSpPr>
        <p:spPr>
          <a:xfrm>
            <a:off x="228104" y="225252"/>
            <a:ext cx="7622240" cy="710960"/>
          </a:xfrm>
          <a:prstGeom prst="rect">
            <a:avLst/>
          </a:prstGeom>
        </p:spPr>
        <p:txBody>
          <a:bodyPr lIns="0" tIns="0" rIns="0" bIns="0" rtlCol="0" anchor="t">
            <a:spAutoFit/>
          </a:bodyPr>
          <a:lstStyle/>
          <a:p>
            <a:pPr algn="l">
              <a:lnSpc>
                <a:spcPts val="5479"/>
              </a:lnSpc>
            </a:pPr>
            <a:r>
              <a:rPr lang="en-US" sz="4981">
                <a:solidFill>
                  <a:srgbClr val="50C4D0"/>
                </a:solidFill>
                <a:latin typeface="Hedley New 1"/>
                <a:ea typeface="Hedley New 1"/>
                <a:cs typeface="Hedley New 1"/>
                <a:sym typeface="Hedley New 1"/>
              </a:rPr>
              <a:t>FUNDING OPPORTUNITIES</a:t>
            </a:r>
          </a:p>
        </p:txBody>
      </p:sp>
      <p:sp>
        <p:nvSpPr>
          <p:cNvPr id="5" name="TextBox 5"/>
          <p:cNvSpPr txBox="1"/>
          <p:nvPr/>
        </p:nvSpPr>
        <p:spPr>
          <a:xfrm>
            <a:off x="10687" y="1249379"/>
            <a:ext cx="2622104" cy="413703"/>
          </a:xfrm>
          <a:prstGeom prst="rect">
            <a:avLst/>
          </a:prstGeom>
        </p:spPr>
        <p:txBody>
          <a:bodyPr wrap="square" lIns="0" tIns="0" rIns="0" bIns="0" rtlCol="0" anchor="t">
            <a:spAutoFit/>
          </a:bodyPr>
          <a:lstStyle/>
          <a:p>
            <a:pPr algn="ctr">
              <a:lnSpc>
                <a:spcPts val="3500"/>
              </a:lnSpc>
              <a:spcBef>
                <a:spcPct val="0"/>
              </a:spcBef>
            </a:pPr>
            <a:r>
              <a:rPr lang="en-US" sz="2500" dirty="0">
                <a:solidFill>
                  <a:srgbClr val="50C4D0"/>
                </a:solidFill>
                <a:latin typeface="Hedley New 1"/>
                <a:ea typeface="Hedley New 1"/>
                <a:cs typeface="Hedley New 1"/>
                <a:sym typeface="Hedley New 1"/>
              </a:rPr>
              <a:t>What we fund</a:t>
            </a:r>
          </a:p>
        </p:txBody>
      </p:sp>
      <p:sp>
        <p:nvSpPr>
          <p:cNvPr id="6" name="TextBox 6"/>
          <p:cNvSpPr txBox="1"/>
          <p:nvPr/>
        </p:nvSpPr>
        <p:spPr>
          <a:xfrm>
            <a:off x="153470" y="1718386"/>
            <a:ext cx="7591608" cy="1154932"/>
          </a:xfrm>
          <a:prstGeom prst="rect">
            <a:avLst/>
          </a:prstGeom>
        </p:spPr>
        <p:txBody>
          <a:bodyPr lIns="0" tIns="0" rIns="0" bIns="0" rtlCol="0" anchor="t">
            <a:spAutoFit/>
          </a:bodyPr>
          <a:lstStyle/>
          <a:p>
            <a:pPr marL="474981" lvl="1" indent="-237491" algn="l">
              <a:lnSpc>
                <a:spcPts val="3146"/>
              </a:lnSpc>
              <a:buFont typeface="Arial"/>
              <a:buChar char="•"/>
            </a:pPr>
            <a:r>
              <a:rPr lang="en-US" sz="2000" dirty="0">
                <a:solidFill>
                  <a:srgbClr val="FFFFFF"/>
                </a:solidFill>
                <a:latin typeface="Hedley New 2"/>
                <a:ea typeface="Hedley New 2"/>
                <a:cs typeface="Hedley New 2"/>
                <a:sym typeface="Hedley New 2"/>
              </a:rPr>
              <a:t>Doctoral Scholarships</a:t>
            </a:r>
          </a:p>
          <a:p>
            <a:pPr marL="474981" lvl="1" indent="-237491" algn="l">
              <a:lnSpc>
                <a:spcPts val="3146"/>
              </a:lnSpc>
              <a:buFont typeface="Arial"/>
              <a:buChar char="•"/>
            </a:pPr>
            <a:r>
              <a:rPr lang="en-US" sz="2000" dirty="0">
                <a:solidFill>
                  <a:srgbClr val="FFFFFF"/>
                </a:solidFill>
                <a:latin typeface="Hedley New 2"/>
                <a:ea typeface="Hedley New 2"/>
                <a:cs typeface="Hedley New 2"/>
                <a:sym typeface="Hedley New 2"/>
              </a:rPr>
              <a:t>Post-doctoral Fellowships </a:t>
            </a:r>
          </a:p>
          <a:p>
            <a:pPr marL="474981" lvl="1" indent="-237491" algn="l">
              <a:lnSpc>
                <a:spcPts val="3146"/>
              </a:lnSpc>
              <a:buFont typeface="Arial"/>
              <a:buChar char="•"/>
            </a:pPr>
            <a:r>
              <a:rPr lang="en-US" sz="2000" dirty="0">
                <a:solidFill>
                  <a:srgbClr val="FFFFFF"/>
                </a:solidFill>
                <a:latin typeface="Hedley New 2"/>
                <a:ea typeface="Hedley New 2"/>
                <a:cs typeface="Hedley New 2"/>
                <a:sym typeface="Hedley New 2"/>
              </a:rPr>
              <a:t>Research Grants</a:t>
            </a:r>
          </a:p>
        </p:txBody>
      </p:sp>
      <p:sp>
        <p:nvSpPr>
          <p:cNvPr id="7" name="TextBox 7"/>
          <p:cNvSpPr txBox="1"/>
          <p:nvPr/>
        </p:nvSpPr>
        <p:spPr>
          <a:xfrm>
            <a:off x="-3505200" y="3081072"/>
            <a:ext cx="9122082" cy="441324"/>
          </a:xfrm>
          <a:prstGeom prst="rect">
            <a:avLst/>
          </a:prstGeom>
        </p:spPr>
        <p:txBody>
          <a:bodyPr lIns="0" tIns="0" rIns="0" bIns="0" rtlCol="0" anchor="t">
            <a:spAutoFit/>
          </a:bodyPr>
          <a:lstStyle/>
          <a:p>
            <a:pPr algn="ctr">
              <a:lnSpc>
                <a:spcPts val="3500"/>
              </a:lnSpc>
              <a:spcBef>
                <a:spcPct val="0"/>
              </a:spcBef>
            </a:pPr>
            <a:r>
              <a:rPr lang="en-US" sz="2500" dirty="0">
                <a:solidFill>
                  <a:srgbClr val="50C4D0"/>
                </a:solidFill>
                <a:latin typeface="Hedley New 1"/>
                <a:ea typeface="Hedley New 1"/>
                <a:cs typeface="Hedley New 1"/>
                <a:sym typeface="Hedley New 1"/>
              </a:rPr>
              <a:t>Eligibility</a:t>
            </a:r>
          </a:p>
        </p:txBody>
      </p:sp>
      <p:sp>
        <p:nvSpPr>
          <p:cNvPr id="8" name="TextBox 8"/>
          <p:cNvSpPr txBox="1"/>
          <p:nvPr/>
        </p:nvSpPr>
        <p:spPr>
          <a:xfrm>
            <a:off x="124517" y="4026071"/>
            <a:ext cx="5789256" cy="2831929"/>
          </a:xfrm>
          <a:prstGeom prst="rect">
            <a:avLst/>
          </a:prstGeom>
        </p:spPr>
        <p:txBody>
          <a:bodyPr lIns="0" tIns="0" rIns="0" bIns="0" rtlCol="0" anchor="t">
            <a:spAutoFit/>
          </a:bodyPr>
          <a:lstStyle/>
          <a:p>
            <a:pPr marL="474981" lvl="1" indent="-237491" algn="l">
              <a:lnSpc>
                <a:spcPts val="3146"/>
              </a:lnSpc>
              <a:buFont typeface="Arial"/>
              <a:buChar char="•"/>
            </a:pPr>
            <a:r>
              <a:rPr lang="en-US" sz="2000" dirty="0">
                <a:solidFill>
                  <a:srgbClr val="FFFFFF"/>
                </a:solidFill>
                <a:latin typeface="Hedley New 2"/>
                <a:ea typeface="Hedley New 2"/>
                <a:cs typeface="Hedley New 2"/>
                <a:sym typeface="Hedley New 2"/>
              </a:rPr>
              <a:t>Doctoral Scholarships</a:t>
            </a:r>
          </a:p>
          <a:p>
            <a:pPr marL="777246" lvl="2" indent="-259082" algn="l">
              <a:lnSpc>
                <a:spcPts val="2574"/>
              </a:lnSpc>
              <a:buFont typeface="Arial"/>
              <a:buChar char="⚬"/>
            </a:pPr>
            <a:r>
              <a:rPr lang="en-US" sz="1600" dirty="0">
                <a:solidFill>
                  <a:srgbClr val="FFFFFF"/>
                </a:solidFill>
                <a:latin typeface="Hedley New 2"/>
                <a:ea typeface="Hedley New 2"/>
                <a:cs typeface="Hedley New 2"/>
                <a:sym typeface="Hedley New 2"/>
              </a:rPr>
              <a:t>Pre-candidacy doctoral students</a:t>
            </a:r>
          </a:p>
          <a:p>
            <a:pPr marL="777246" lvl="2" indent="-259082" algn="l">
              <a:lnSpc>
                <a:spcPts val="2574"/>
              </a:lnSpc>
              <a:buFont typeface="Arial"/>
              <a:buChar char="⚬"/>
            </a:pPr>
            <a:r>
              <a:rPr lang="en-US" sz="1600" dirty="0">
                <a:solidFill>
                  <a:srgbClr val="FFFFFF"/>
                </a:solidFill>
                <a:latin typeface="Hedley New 2"/>
                <a:ea typeface="Hedley New 2"/>
                <a:cs typeface="Hedley New 2"/>
                <a:sym typeface="Hedley New 2"/>
              </a:rPr>
              <a:t>Doctoral candidates </a:t>
            </a:r>
          </a:p>
          <a:p>
            <a:pPr marL="474981" lvl="1" indent="-237491" algn="l">
              <a:lnSpc>
                <a:spcPts val="3146"/>
              </a:lnSpc>
              <a:buFont typeface="Arial"/>
              <a:buChar char="•"/>
            </a:pPr>
            <a:r>
              <a:rPr lang="en-US" sz="2000" dirty="0">
                <a:solidFill>
                  <a:srgbClr val="FFFFFF"/>
                </a:solidFill>
                <a:latin typeface="Hedley New 2"/>
                <a:ea typeface="Hedley New 2"/>
                <a:cs typeface="Hedley New 2"/>
                <a:sym typeface="Hedley New 2"/>
              </a:rPr>
              <a:t>Post-doctoral Fellowships </a:t>
            </a:r>
          </a:p>
          <a:p>
            <a:pPr marL="777246" lvl="2" indent="-259082" algn="l">
              <a:lnSpc>
                <a:spcPts val="2574"/>
              </a:lnSpc>
              <a:buFont typeface="Arial"/>
              <a:buChar char="⚬"/>
            </a:pPr>
            <a:r>
              <a:rPr lang="en-US" sz="1600" dirty="0">
                <a:solidFill>
                  <a:srgbClr val="FFFFFF"/>
                </a:solidFill>
                <a:latin typeface="Hedley New 2"/>
                <a:ea typeface="Hedley New 2"/>
                <a:cs typeface="Hedley New 2"/>
                <a:sym typeface="Hedley New 2"/>
              </a:rPr>
              <a:t>Doctoral degree within the past two years</a:t>
            </a:r>
          </a:p>
          <a:p>
            <a:pPr marL="474981" lvl="1" indent="-237491" algn="l">
              <a:lnSpc>
                <a:spcPts val="3146"/>
              </a:lnSpc>
              <a:buFont typeface="Arial"/>
              <a:buChar char="•"/>
            </a:pPr>
            <a:r>
              <a:rPr lang="en-US" sz="2000" dirty="0">
                <a:solidFill>
                  <a:srgbClr val="FFFFFF"/>
                </a:solidFill>
                <a:latin typeface="Hedley New 2"/>
                <a:ea typeface="Hedley New 2"/>
                <a:cs typeface="Hedley New 2"/>
                <a:sym typeface="Hedley New 2"/>
              </a:rPr>
              <a:t>Research Grants</a:t>
            </a:r>
          </a:p>
          <a:p>
            <a:pPr marL="777246" lvl="2" indent="-259082" algn="l">
              <a:lnSpc>
                <a:spcPts val="2574"/>
              </a:lnSpc>
              <a:buFont typeface="Arial"/>
              <a:buChar char="⚬"/>
            </a:pPr>
            <a:r>
              <a:rPr lang="en-US" sz="1600" dirty="0">
                <a:solidFill>
                  <a:srgbClr val="FFFFFF"/>
                </a:solidFill>
                <a:latin typeface="Hedley New 2"/>
                <a:ea typeface="Hedley New 2"/>
                <a:cs typeface="Hedley New 2"/>
                <a:sym typeface="Hedley New 2"/>
              </a:rPr>
              <a:t>Emerging investigators</a:t>
            </a:r>
          </a:p>
          <a:p>
            <a:pPr marL="777246" lvl="2" indent="-259082" algn="l">
              <a:lnSpc>
                <a:spcPts val="2574"/>
              </a:lnSpc>
              <a:buFont typeface="Arial"/>
              <a:buChar char="⚬"/>
            </a:pPr>
            <a:r>
              <a:rPr lang="en-US" sz="1600" dirty="0">
                <a:solidFill>
                  <a:srgbClr val="FFFFFF"/>
                </a:solidFill>
                <a:latin typeface="Hedley New 2"/>
                <a:ea typeface="Hedley New 2"/>
                <a:cs typeface="Hedley New 2"/>
                <a:sym typeface="Hedley New 2"/>
              </a:rPr>
              <a:t>Established investigators </a:t>
            </a:r>
          </a:p>
        </p:txBody>
      </p:sp>
      <p:sp>
        <p:nvSpPr>
          <p:cNvPr id="9" name="TextBox 9"/>
          <p:cNvSpPr txBox="1"/>
          <p:nvPr/>
        </p:nvSpPr>
        <p:spPr>
          <a:xfrm>
            <a:off x="10687" y="3571504"/>
            <a:ext cx="7877175" cy="372744"/>
          </a:xfrm>
          <a:prstGeom prst="rect">
            <a:avLst/>
          </a:prstGeom>
        </p:spPr>
        <p:txBody>
          <a:bodyPr lIns="0" tIns="0" rIns="0" bIns="0" rtlCol="0" anchor="t">
            <a:spAutoFit/>
          </a:bodyPr>
          <a:lstStyle/>
          <a:p>
            <a:pPr algn="ctr">
              <a:lnSpc>
                <a:spcPts val="3080"/>
              </a:lnSpc>
              <a:spcBef>
                <a:spcPct val="0"/>
              </a:spcBef>
            </a:pPr>
            <a:r>
              <a:rPr lang="en-US" sz="2000" dirty="0">
                <a:solidFill>
                  <a:srgbClr val="50C4D0"/>
                </a:solidFill>
                <a:latin typeface="Hedley New 2"/>
                <a:ea typeface="Hedley New 2"/>
                <a:cs typeface="Hedley New 2"/>
                <a:sym typeface="Hedley New 2"/>
              </a:rPr>
              <a:t>All applicants must be licensed PTs or PTAs and members of APTA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005371"/>
        </a:solidFill>
        <a:effectLst/>
      </p:bgPr>
    </p:bg>
    <p:spTree>
      <p:nvGrpSpPr>
        <p:cNvPr id="1" name=""/>
        <p:cNvGrpSpPr/>
        <p:nvPr/>
      </p:nvGrpSpPr>
      <p:grpSpPr>
        <a:xfrm>
          <a:off x="0" y="0"/>
          <a:ext cx="0" cy="0"/>
          <a:chOff x="0" y="0"/>
          <a:chExt cx="0" cy="0"/>
        </a:xfrm>
      </p:grpSpPr>
      <p:sp>
        <p:nvSpPr>
          <p:cNvPr id="2" name="Freeform 2"/>
          <p:cNvSpPr/>
          <p:nvPr/>
        </p:nvSpPr>
        <p:spPr>
          <a:xfrm>
            <a:off x="6145242" y="2155328"/>
            <a:ext cx="1923433" cy="1923433"/>
          </a:xfrm>
          <a:custGeom>
            <a:avLst/>
            <a:gdLst/>
            <a:ahLst/>
            <a:cxnLst/>
            <a:rect l="l" t="t" r="r" b="b"/>
            <a:pathLst>
              <a:path w="1923433" h="1923433">
                <a:moveTo>
                  <a:pt x="0" y="0"/>
                </a:moveTo>
                <a:lnTo>
                  <a:pt x="1923433" y="0"/>
                </a:lnTo>
                <a:lnTo>
                  <a:pt x="1923433" y="1923433"/>
                </a:lnTo>
                <a:lnTo>
                  <a:pt x="0" y="1923433"/>
                </a:lnTo>
                <a:lnTo>
                  <a:pt x="0" y="0"/>
                </a:lnTo>
                <a:close/>
              </a:path>
            </a:pathLst>
          </a:custGeom>
          <a:blipFill>
            <a:blip r:embed="rId2"/>
            <a:stretch>
              <a:fillRect/>
            </a:stretch>
          </a:blipFill>
        </p:spPr>
        <p:txBody>
          <a:bodyPr/>
          <a:lstStyle/>
          <a:p>
            <a:endParaRPr lang="en-US"/>
          </a:p>
        </p:txBody>
      </p:sp>
      <p:sp>
        <p:nvSpPr>
          <p:cNvPr id="3" name="Freeform 3"/>
          <p:cNvSpPr/>
          <p:nvPr/>
        </p:nvSpPr>
        <p:spPr>
          <a:xfrm>
            <a:off x="514803" y="4628498"/>
            <a:ext cx="8723994" cy="1515794"/>
          </a:xfrm>
          <a:custGeom>
            <a:avLst/>
            <a:gdLst/>
            <a:ahLst/>
            <a:cxnLst/>
            <a:rect l="l" t="t" r="r" b="b"/>
            <a:pathLst>
              <a:path w="8723994" h="1515794">
                <a:moveTo>
                  <a:pt x="0" y="0"/>
                </a:moveTo>
                <a:lnTo>
                  <a:pt x="8723994" y="0"/>
                </a:lnTo>
                <a:lnTo>
                  <a:pt x="8723994" y="1515794"/>
                </a:lnTo>
                <a:lnTo>
                  <a:pt x="0" y="1515794"/>
                </a:lnTo>
                <a:lnTo>
                  <a:pt x="0" y="0"/>
                </a:lnTo>
                <a:close/>
              </a:path>
            </a:pathLst>
          </a:custGeom>
          <a:blipFill>
            <a:blip r:embed="rId3"/>
            <a:stretch>
              <a:fillRect/>
            </a:stretch>
          </a:blipFill>
        </p:spPr>
        <p:txBody>
          <a:bodyPr/>
          <a:lstStyle/>
          <a:p>
            <a:endParaRPr lang="en-US"/>
          </a:p>
        </p:txBody>
      </p:sp>
      <p:sp>
        <p:nvSpPr>
          <p:cNvPr id="4" name="TextBox 4"/>
          <p:cNvSpPr txBox="1"/>
          <p:nvPr/>
        </p:nvSpPr>
        <p:spPr>
          <a:xfrm>
            <a:off x="446435" y="353354"/>
            <a:ext cx="7622240" cy="710960"/>
          </a:xfrm>
          <a:prstGeom prst="rect">
            <a:avLst/>
          </a:prstGeom>
        </p:spPr>
        <p:txBody>
          <a:bodyPr lIns="0" tIns="0" rIns="0" bIns="0" rtlCol="0" anchor="t">
            <a:spAutoFit/>
          </a:bodyPr>
          <a:lstStyle/>
          <a:p>
            <a:pPr algn="l">
              <a:lnSpc>
                <a:spcPts val="5479"/>
              </a:lnSpc>
            </a:pPr>
            <a:r>
              <a:rPr lang="en-US" sz="4981">
                <a:solidFill>
                  <a:srgbClr val="50C4D0"/>
                </a:solidFill>
                <a:latin typeface="Hedley New 1"/>
                <a:ea typeface="Hedley New 1"/>
                <a:cs typeface="Hedley New 1"/>
                <a:sym typeface="Hedley New 1"/>
              </a:rPr>
              <a:t>THANK YOU!</a:t>
            </a:r>
          </a:p>
        </p:txBody>
      </p:sp>
      <p:sp>
        <p:nvSpPr>
          <p:cNvPr id="5" name="TextBox 5"/>
          <p:cNvSpPr txBox="1"/>
          <p:nvPr/>
        </p:nvSpPr>
        <p:spPr>
          <a:xfrm>
            <a:off x="1191964" y="2748109"/>
            <a:ext cx="4549524" cy="747395"/>
          </a:xfrm>
          <a:prstGeom prst="rect">
            <a:avLst/>
          </a:prstGeom>
        </p:spPr>
        <p:txBody>
          <a:bodyPr lIns="0" tIns="0" rIns="0" bIns="0" rtlCol="0" anchor="t">
            <a:spAutoFit/>
          </a:bodyPr>
          <a:lstStyle/>
          <a:p>
            <a:pPr algn="ctr">
              <a:lnSpc>
                <a:spcPts val="2860"/>
              </a:lnSpc>
            </a:pPr>
            <a:r>
              <a:rPr lang="en-US" sz="2600">
                <a:solidFill>
                  <a:srgbClr val="FFFFFF"/>
                </a:solidFill>
                <a:latin typeface="Hedley New 2"/>
                <a:ea typeface="Hedley New 2"/>
                <a:cs typeface="Hedley New 2"/>
                <a:sym typeface="Hedley New 2"/>
              </a:rPr>
              <a:t>Scan here to connect with us and sign up for our newsletter!</a:t>
            </a:r>
          </a:p>
        </p:txBody>
      </p:sp>
      <p:sp>
        <p:nvSpPr>
          <p:cNvPr id="6" name="TextBox 6"/>
          <p:cNvSpPr txBox="1"/>
          <p:nvPr/>
        </p:nvSpPr>
        <p:spPr>
          <a:xfrm>
            <a:off x="446435" y="1083364"/>
            <a:ext cx="7622240" cy="646190"/>
          </a:xfrm>
          <a:prstGeom prst="rect">
            <a:avLst/>
          </a:prstGeom>
        </p:spPr>
        <p:txBody>
          <a:bodyPr lIns="0" tIns="0" rIns="0" bIns="0" rtlCol="0" anchor="t">
            <a:spAutoFit/>
          </a:bodyPr>
          <a:lstStyle/>
          <a:p>
            <a:pPr algn="l">
              <a:lnSpc>
                <a:spcPts val="4819"/>
              </a:lnSpc>
            </a:pPr>
            <a:r>
              <a:rPr lang="en-US" sz="4381">
                <a:solidFill>
                  <a:srgbClr val="50C4D0"/>
                </a:solidFill>
                <a:latin typeface="Hedley New 1"/>
                <a:ea typeface="Hedley New 1"/>
                <a:cs typeface="Hedley New 1"/>
                <a:sym typeface="Hedley New 1"/>
              </a:rPr>
              <a:t>Any questions?</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35</TotalTime>
  <Words>417</Words>
  <Application>Microsoft Office PowerPoint</Application>
  <PresentationFormat>Custom</PresentationFormat>
  <Paragraphs>61</Paragraphs>
  <Slides>7</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7</vt:i4>
      </vt:variant>
    </vt:vector>
  </HeadingPairs>
  <TitlesOfParts>
    <vt:vector size="12" baseType="lpstr">
      <vt:lpstr>Arial</vt:lpstr>
      <vt:lpstr>Hedley New 1</vt:lpstr>
      <vt:lpstr>Calibri</vt:lpstr>
      <vt:lpstr>Hedley New 2</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History</dc:title>
  <dc:creator>Sanzo, Nora</dc:creator>
  <cp:lastModifiedBy>Sanzo, Nora</cp:lastModifiedBy>
  <cp:revision>5</cp:revision>
  <dcterms:created xsi:type="dcterms:W3CDTF">2006-08-16T00:00:00Z</dcterms:created>
  <dcterms:modified xsi:type="dcterms:W3CDTF">2024-12-06T15:53:44Z</dcterms:modified>
  <dc:identifier>DAGXlzlOLa4</dc:identifier>
</cp:coreProperties>
</file>